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0" r:id="rId3"/>
    <p:sldId id="261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82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5" r:id="rId36"/>
    <p:sldId id="306" r:id="rId37"/>
    <p:sldId id="30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BC513-3D80-4903-8A71-3C7A3ADD8808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8A358-EFDC-4083-AD52-937AC8F9F4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BF93-48DE-4B0B-9906-BBCA96878FF4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BF5BD-591A-418F-84E3-CD703085C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69C35-18B9-451A-9588-A194D35032E4}" type="slidenum">
              <a:rPr lang="en-GB"/>
              <a:pPr/>
              <a:t>20</a:t>
            </a:fld>
            <a:endParaRPr lang="en-GB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3" y="4342589"/>
            <a:ext cx="5487036" cy="411549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Second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No. First is not v. </a:t>
            </a:r>
            <a:r>
              <a:rPr lang="sv-SE" dirty="0" err="1" smtClean="0"/>
              <a:t>useful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</a:t>
            </a:r>
            <a:r>
              <a:rPr lang="sv-SE" dirty="0" err="1" smtClean="0"/>
              <a:t>low_pri</a:t>
            </a:r>
            <a:r>
              <a:rPr lang="sv-SE" dirty="0" smtClean="0"/>
              <a:t> and </a:t>
            </a:r>
            <a:r>
              <a:rPr lang="sv-SE" dirty="0" err="1" smtClean="0"/>
              <a:t>req</a:t>
            </a:r>
            <a:r>
              <a:rPr lang="sv-SE" dirty="0" smtClean="0"/>
              <a:t>) -&gt; not 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</a:t>
            </a:r>
            <a:r>
              <a:rPr lang="sv-SE" dirty="0" err="1" smtClean="0"/>
              <a:t>req</a:t>
            </a:r>
            <a:r>
              <a:rPr lang="sv-SE" dirty="0" smtClean="0"/>
              <a:t> -&gt; </a:t>
            </a:r>
            <a:r>
              <a:rPr lang="sv-SE" dirty="0" err="1" smtClean="0"/>
              <a:t>next</a:t>
            </a:r>
            <a:r>
              <a:rPr lang="sv-SE" dirty="0" smtClean="0"/>
              <a:t> (ack -&gt; </a:t>
            </a:r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gnt</a:t>
            </a:r>
            <a:r>
              <a:rPr lang="sv-SE" dirty="0" smtClean="0"/>
              <a:t>))           or  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{</a:t>
            </a:r>
            <a:r>
              <a:rPr lang="sv-SE" dirty="0" err="1" smtClean="0"/>
              <a:t>req</a:t>
            </a:r>
            <a:r>
              <a:rPr lang="sv-SE" dirty="0" smtClean="0"/>
              <a:t>;</a:t>
            </a:r>
            <a:r>
              <a:rPr lang="sv-SE" baseline="0" dirty="0" smtClean="0"/>
              <a:t> ack} =&gt; {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}</a:t>
            </a:r>
          </a:p>
          <a:p>
            <a:r>
              <a:rPr lang="sv-SE" baseline="0" dirty="0" err="1" smtClean="0"/>
              <a:t>Parenthesise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nested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implications</a:t>
            </a:r>
            <a:r>
              <a:rPr lang="sv-SE" baseline="0" dirty="0" smtClean="0"/>
              <a:t> to the right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{</a:t>
            </a:r>
            <a:r>
              <a:rPr lang="sv-SE" dirty="0" err="1" smtClean="0"/>
              <a:t>req</a:t>
            </a:r>
            <a:r>
              <a:rPr lang="sv-SE" dirty="0" smtClean="0"/>
              <a:t> ; </a:t>
            </a:r>
            <a:r>
              <a:rPr lang="sv-SE" dirty="0" err="1" smtClean="0"/>
              <a:t>gnt</a:t>
            </a:r>
            <a:r>
              <a:rPr lang="sv-SE" dirty="0" smtClean="0"/>
              <a:t> ; ack} |=&gt; ({start ; data[*] ; </a:t>
            </a:r>
            <a:r>
              <a:rPr lang="sv-SE" dirty="0" err="1" smtClean="0"/>
              <a:t>end</a:t>
            </a:r>
            <a:r>
              <a:rPr lang="sv-SE" dirty="0" smtClean="0"/>
              <a:t>} |=&gt; {</a:t>
            </a:r>
            <a:r>
              <a:rPr lang="sv-SE" dirty="0" err="1" smtClean="0"/>
              <a:t>read_complete</a:t>
            </a:r>
            <a:r>
              <a:rPr lang="sv-SE" dirty="0" smtClean="0"/>
              <a:t>})</a:t>
            </a:r>
          </a:p>
          <a:p>
            <a:r>
              <a:rPr lang="sv-SE" dirty="0" err="1" smtClean="0"/>
              <a:t>Assert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{</a:t>
            </a:r>
            <a:r>
              <a:rPr lang="sv-SE" baseline="0" dirty="0" err="1" smtClean="0"/>
              <a:t>req</a:t>
            </a:r>
            <a:r>
              <a:rPr lang="sv-SE" baseline="0" dirty="0" smtClean="0"/>
              <a:t>; 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 ; ack ; start ; data[*] ; </a:t>
            </a:r>
            <a:r>
              <a:rPr lang="sv-SE" baseline="0" dirty="0" err="1" smtClean="0"/>
              <a:t>end</a:t>
            </a:r>
            <a:r>
              <a:rPr lang="sv-SE" baseline="0" dirty="0" smtClean="0"/>
              <a:t>} | =&gt; {</a:t>
            </a:r>
            <a:r>
              <a:rPr lang="sv-SE" baseline="0" dirty="0" err="1" smtClean="0"/>
              <a:t>read_complete</a:t>
            </a:r>
            <a:r>
              <a:rPr lang="sv-SE" baseline="0" dirty="0" smtClean="0"/>
              <a:t>}</a:t>
            </a:r>
          </a:p>
          <a:p>
            <a:r>
              <a:rPr lang="sv-SE" baseline="0" dirty="0" err="1" smtClean="0"/>
              <a:t>Assert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{</a:t>
            </a:r>
            <a:r>
              <a:rPr lang="sv-SE" baseline="0" dirty="0" err="1" smtClean="0"/>
              <a:t>req</a:t>
            </a:r>
            <a:r>
              <a:rPr lang="sv-SE" baseline="0" dirty="0" smtClean="0"/>
              <a:t>; 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 ; ack} |=&gt; {start ; data[*]; </a:t>
            </a:r>
            <a:r>
              <a:rPr lang="sv-SE" baseline="0" dirty="0" err="1" smtClean="0"/>
              <a:t>end</a:t>
            </a:r>
            <a:r>
              <a:rPr lang="sv-SE" baseline="0" dirty="0" smtClean="0"/>
              <a:t> ; read ; </a:t>
            </a:r>
            <a:r>
              <a:rPr lang="sv-SE" baseline="0" dirty="0" err="1" smtClean="0"/>
              <a:t>complete</a:t>
            </a:r>
            <a:r>
              <a:rPr lang="sv-SE" baseline="0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{</a:t>
            </a:r>
            <a:r>
              <a:rPr lang="sv-SE" dirty="0" err="1" smtClean="0"/>
              <a:t>req</a:t>
            </a:r>
            <a:r>
              <a:rPr lang="sv-SE" dirty="0" smtClean="0"/>
              <a:t> ; </a:t>
            </a:r>
            <a:r>
              <a:rPr lang="sv-SE" dirty="0" err="1" smtClean="0"/>
              <a:t>gnt</a:t>
            </a:r>
            <a:r>
              <a:rPr lang="sv-SE" dirty="0" smtClean="0"/>
              <a:t> ; ack} |=&gt; ({start ; data[*] ; </a:t>
            </a:r>
            <a:r>
              <a:rPr lang="sv-SE" dirty="0" err="1" smtClean="0"/>
              <a:t>end</a:t>
            </a:r>
            <a:r>
              <a:rPr lang="sv-SE" dirty="0" smtClean="0"/>
              <a:t>} |=&gt; {</a:t>
            </a:r>
            <a:r>
              <a:rPr lang="sv-SE" dirty="0" err="1" smtClean="0"/>
              <a:t>read_complete</a:t>
            </a:r>
            <a:r>
              <a:rPr lang="sv-SE" dirty="0" smtClean="0"/>
              <a:t>})</a:t>
            </a:r>
          </a:p>
          <a:p>
            <a:r>
              <a:rPr lang="sv-SE" dirty="0" err="1" smtClean="0"/>
              <a:t>Assert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{</a:t>
            </a:r>
            <a:r>
              <a:rPr lang="sv-SE" baseline="0" dirty="0" err="1" smtClean="0"/>
              <a:t>req</a:t>
            </a:r>
            <a:r>
              <a:rPr lang="sv-SE" baseline="0" dirty="0" smtClean="0"/>
              <a:t>; 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 ; ack ; start ; data[*] ; </a:t>
            </a:r>
            <a:r>
              <a:rPr lang="sv-SE" baseline="0" dirty="0" err="1" smtClean="0"/>
              <a:t>end</a:t>
            </a:r>
            <a:r>
              <a:rPr lang="sv-SE" baseline="0" dirty="0" smtClean="0"/>
              <a:t>} | =&gt; {</a:t>
            </a:r>
            <a:r>
              <a:rPr lang="sv-SE" baseline="0" dirty="0" err="1" smtClean="0"/>
              <a:t>read_complete</a:t>
            </a:r>
            <a:r>
              <a:rPr lang="sv-SE" baseline="0" dirty="0" smtClean="0"/>
              <a:t>}</a:t>
            </a:r>
          </a:p>
          <a:p>
            <a:r>
              <a:rPr lang="sv-SE" baseline="0" dirty="0" err="1" smtClean="0"/>
              <a:t>Assert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{</a:t>
            </a:r>
            <a:r>
              <a:rPr lang="sv-SE" baseline="0" dirty="0" err="1" smtClean="0"/>
              <a:t>req</a:t>
            </a:r>
            <a:r>
              <a:rPr lang="sv-SE" baseline="0" dirty="0" smtClean="0"/>
              <a:t>; 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 ; ack} |=&gt; {start ; data[*]; </a:t>
            </a:r>
            <a:r>
              <a:rPr lang="sv-SE" baseline="0" dirty="0" err="1" smtClean="0"/>
              <a:t>end</a:t>
            </a:r>
            <a:r>
              <a:rPr lang="sv-SE" baseline="0" dirty="0" smtClean="0"/>
              <a:t> ; read ; </a:t>
            </a:r>
            <a:r>
              <a:rPr lang="sv-SE" baseline="0" dirty="0" err="1" smtClean="0"/>
              <a:t>complete</a:t>
            </a:r>
            <a:r>
              <a:rPr lang="sv-SE" baseline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{</a:t>
            </a:r>
            <a:r>
              <a:rPr lang="sv-SE" dirty="0" err="1" smtClean="0"/>
              <a:t>req</a:t>
            </a:r>
            <a:r>
              <a:rPr lang="sv-SE" dirty="0" smtClean="0"/>
              <a:t> ; </a:t>
            </a:r>
            <a:r>
              <a:rPr lang="sv-SE" dirty="0" err="1" smtClean="0"/>
              <a:t>gnt</a:t>
            </a:r>
            <a:r>
              <a:rPr lang="sv-SE" dirty="0" smtClean="0"/>
              <a:t> ; ack} |=&gt; ({start ; data[*] ; </a:t>
            </a:r>
            <a:r>
              <a:rPr lang="sv-SE" dirty="0" err="1" smtClean="0"/>
              <a:t>end</a:t>
            </a:r>
            <a:r>
              <a:rPr lang="sv-SE" dirty="0" smtClean="0"/>
              <a:t>} |=&gt; {</a:t>
            </a:r>
            <a:r>
              <a:rPr lang="sv-SE" dirty="0" err="1" smtClean="0"/>
              <a:t>read_complete</a:t>
            </a:r>
            <a:r>
              <a:rPr lang="sv-SE" dirty="0" smtClean="0"/>
              <a:t>})</a:t>
            </a:r>
          </a:p>
          <a:p>
            <a:r>
              <a:rPr lang="sv-SE" dirty="0" err="1" smtClean="0"/>
              <a:t>Assert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{</a:t>
            </a:r>
            <a:r>
              <a:rPr lang="sv-SE" baseline="0" dirty="0" err="1" smtClean="0"/>
              <a:t>req</a:t>
            </a:r>
            <a:r>
              <a:rPr lang="sv-SE" baseline="0" dirty="0" smtClean="0"/>
              <a:t>; 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 ; ack ; start ; data[*] ; </a:t>
            </a:r>
            <a:r>
              <a:rPr lang="sv-SE" baseline="0" dirty="0" err="1" smtClean="0"/>
              <a:t>end</a:t>
            </a:r>
            <a:r>
              <a:rPr lang="sv-SE" baseline="0" dirty="0" smtClean="0"/>
              <a:t>} | =&gt; {</a:t>
            </a:r>
            <a:r>
              <a:rPr lang="sv-SE" baseline="0" dirty="0" err="1" smtClean="0"/>
              <a:t>read_complete</a:t>
            </a:r>
            <a:r>
              <a:rPr lang="sv-SE" baseline="0" dirty="0" smtClean="0"/>
              <a:t>}</a:t>
            </a:r>
          </a:p>
          <a:p>
            <a:r>
              <a:rPr lang="sv-SE" baseline="0" dirty="0" err="1" smtClean="0"/>
              <a:t>Assert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{</a:t>
            </a:r>
            <a:r>
              <a:rPr lang="sv-SE" baseline="0" dirty="0" err="1" smtClean="0"/>
              <a:t>req</a:t>
            </a:r>
            <a:r>
              <a:rPr lang="sv-SE" baseline="0" dirty="0" smtClean="0"/>
              <a:t>; </a:t>
            </a:r>
            <a:r>
              <a:rPr lang="sv-SE" baseline="0" dirty="0" err="1" smtClean="0"/>
              <a:t>gnt</a:t>
            </a:r>
            <a:r>
              <a:rPr lang="sv-SE" baseline="0" dirty="0" smtClean="0"/>
              <a:t> ; ack} |=&gt; {start ; data[*]; </a:t>
            </a:r>
            <a:r>
              <a:rPr lang="sv-SE" baseline="0" dirty="0" err="1" smtClean="0"/>
              <a:t>end</a:t>
            </a:r>
            <a:r>
              <a:rPr lang="sv-SE" baseline="0" dirty="0" smtClean="0"/>
              <a:t> ; read ; </a:t>
            </a:r>
            <a:r>
              <a:rPr lang="sv-SE" baseline="0" dirty="0" err="1" smtClean="0"/>
              <a:t>complete</a:t>
            </a:r>
            <a:r>
              <a:rPr lang="sv-SE" baseline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BF5BD-591A-418F-84E3-CD703085C18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1D5F5-7A43-4404-B5CD-6E06373145CB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AF0BB-7F04-46B6-9ADE-E75CC287C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yd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12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More</a:t>
            </a:r>
            <a:r>
              <a:rPr lang="sv-SE" dirty="0" smtClean="0"/>
              <a:t> on PSL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examples</a:t>
            </a:r>
            <a:r>
              <a:rPr lang="sv-SE" dirty="0" smtClean="0"/>
              <a:t>,</a:t>
            </a:r>
          </a:p>
          <a:p>
            <a:r>
              <a:rPr lang="sv-SE" dirty="0" err="1"/>
              <a:t>s</a:t>
            </a:r>
            <a:r>
              <a:rPr lang="sv-SE" dirty="0" err="1" smtClean="0"/>
              <a:t>ome</a:t>
            </a:r>
            <a:r>
              <a:rPr lang="sv-SE" dirty="0" smtClean="0"/>
              <a:t> </a:t>
            </a:r>
            <a:r>
              <a:rPr lang="sv-SE" dirty="0" err="1" smtClean="0"/>
              <a:t>pitfalls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2, 4. </a:t>
            </a:r>
            <a:r>
              <a:rPr lang="sv-SE" dirty="0" err="1" smtClean="0"/>
              <a:t>assert</a:t>
            </a:r>
            <a:r>
              <a:rPr lang="sv-SE" dirty="0" smtClean="0"/>
              <a:t>  </a:t>
            </a:r>
            <a:r>
              <a:rPr lang="sv-SE" dirty="0" err="1" smtClean="0"/>
              <a:t>always</a:t>
            </a:r>
            <a:r>
              <a:rPr lang="sv-SE" dirty="0" smtClean="0"/>
              <a:t> ((read or </a:t>
            </a:r>
            <a:r>
              <a:rPr lang="sv-SE" dirty="0" err="1" smtClean="0"/>
              <a:t>write</a:t>
            </a:r>
            <a:r>
              <a:rPr lang="sv-SE" dirty="0" smtClean="0"/>
              <a:t>) -&gt;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               </a:t>
            </a:r>
            <a:r>
              <a:rPr lang="sv-SE" dirty="0" err="1" smtClean="0"/>
              <a:t>ended</a:t>
            </a:r>
            <a:r>
              <a:rPr lang="sv-SE" dirty="0" smtClean="0"/>
              <a:t>(</a:t>
            </a:r>
            <a:r>
              <a:rPr lang="sv-SE" dirty="0" err="1" smtClean="0"/>
              <a:t>bus_req</a:t>
            </a:r>
            <a:r>
              <a:rPr lang="sv-SE" dirty="0" smtClean="0"/>
              <a:t>;  </a:t>
            </a:r>
            <a:r>
              <a:rPr lang="sv-SE" dirty="0" err="1" smtClean="0"/>
              <a:t>gnt</a:t>
            </a:r>
            <a:r>
              <a:rPr lang="sv-SE" dirty="0" smtClean="0"/>
              <a:t>;  </a:t>
            </a:r>
            <a:r>
              <a:rPr lang="sv-SE" dirty="0" err="1" smtClean="0"/>
              <a:t>true</a:t>
            </a:r>
            <a:r>
              <a:rPr lang="sv-SE" dirty="0" smtClean="0"/>
              <a:t>))</a:t>
            </a:r>
          </a:p>
        </p:txBody>
      </p:sp>
      <p:sp>
        <p:nvSpPr>
          <p:cNvPr id="4" name="Rounded Rectangular Callout 3"/>
          <p:cNvSpPr/>
          <p:nvPr/>
        </p:nvSpPr>
        <p:spPr>
          <a:xfrm rot="10800000">
            <a:off x="4349750" y="3454399"/>
            <a:ext cx="4578351" cy="1473199"/>
          </a:xfrm>
          <a:prstGeom prst="wedgeRoundRectCallout">
            <a:avLst>
              <a:gd name="adj1" fmla="val 78255"/>
              <a:gd name="adj2" fmla="val 529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00469" y="3873500"/>
            <a:ext cx="4227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Built</a:t>
            </a:r>
            <a:r>
              <a:rPr lang="sv-SE" dirty="0" smtClean="0"/>
              <a:t> in </a:t>
            </a:r>
            <a:r>
              <a:rPr lang="sv-SE" dirty="0" err="1" smtClean="0"/>
              <a:t>function</a:t>
            </a:r>
            <a:endParaRPr lang="sv-SE" dirty="0" smtClean="0"/>
          </a:p>
          <a:p>
            <a:r>
              <a:rPr lang="sv-SE" dirty="0" err="1" smtClean="0"/>
              <a:t>Returns</a:t>
            </a:r>
            <a:r>
              <a:rPr lang="sv-SE" dirty="0" smtClean="0"/>
              <a:t> </a:t>
            </a:r>
            <a:r>
              <a:rPr lang="sv-SE" dirty="0" err="1" smtClean="0"/>
              <a:t>true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the SERE has just </a:t>
            </a:r>
            <a:r>
              <a:rPr lang="sv-SE" dirty="0" err="1" smtClean="0"/>
              <a:t>ended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/>
              <a:t>3</a:t>
            </a:r>
            <a:r>
              <a:rPr lang="sv-SE" dirty="0" smtClean="0"/>
              <a:t>. </a:t>
            </a:r>
            <a:r>
              <a:rPr lang="sv-SE" dirty="0" err="1" smtClean="0"/>
              <a:t>assert</a:t>
            </a:r>
            <a:r>
              <a:rPr lang="sv-SE" dirty="0" smtClean="0"/>
              <a:t>  </a:t>
            </a:r>
            <a:r>
              <a:rPr lang="sv-SE" dirty="0" err="1" smtClean="0"/>
              <a:t>always</a:t>
            </a:r>
            <a:r>
              <a:rPr lang="sv-SE" dirty="0" smtClean="0"/>
              <a:t> (not </a:t>
            </a:r>
            <a:r>
              <a:rPr lang="sv-SE" dirty="0" err="1" smtClean="0"/>
              <a:t>bus_req</a:t>
            </a:r>
            <a:r>
              <a:rPr lang="sv-SE" dirty="0" smtClean="0"/>
              <a:t>  -&gt; </a:t>
            </a:r>
            <a:r>
              <a:rPr lang="sv-SE" dirty="0"/>
              <a:t> </a:t>
            </a:r>
            <a:r>
              <a:rPr lang="sv-SE" dirty="0" err="1" smtClean="0"/>
              <a:t>next</a:t>
            </a:r>
            <a:r>
              <a:rPr lang="sv-SE" dirty="0" smtClean="0"/>
              <a:t> (not </a:t>
            </a:r>
            <a:r>
              <a:rPr lang="sv-SE" dirty="0" err="1" smtClean="0"/>
              <a:t>gnt</a:t>
            </a:r>
            <a:r>
              <a:rPr lang="sv-SE" dirty="0" smtClean="0"/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5. </a:t>
            </a:r>
            <a:r>
              <a:rPr lang="sv-SE" dirty="0" err="1" smtClean="0"/>
              <a:t>assert</a:t>
            </a:r>
            <a:r>
              <a:rPr lang="sv-SE" dirty="0" smtClean="0"/>
              <a:t>  </a:t>
            </a:r>
            <a:r>
              <a:rPr lang="sv-SE" dirty="0" err="1" smtClean="0"/>
              <a:t>never</a:t>
            </a:r>
            <a:r>
              <a:rPr lang="sv-SE" dirty="0" smtClean="0"/>
              <a:t> (read and </a:t>
            </a:r>
            <a:r>
              <a:rPr lang="sv-SE" dirty="0" err="1" smtClean="0"/>
              <a:t>write</a:t>
            </a:r>
            <a:r>
              <a:rPr lang="sv-SE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73250"/>
            <a:ext cx="94615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/>
              <a:t>p</a:t>
            </a:r>
            <a:r>
              <a:rPr lang="sv-SE" dirty="0" smtClean="0"/>
              <a:t>art of 6,7.  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((read or </a:t>
            </a:r>
            <a:r>
              <a:rPr lang="sv-SE" dirty="0" err="1" smtClean="0"/>
              <a:t>write</a:t>
            </a:r>
            <a:r>
              <a:rPr lang="sv-SE" dirty="0" smtClean="0"/>
              <a:t>) -&gt; </a:t>
            </a:r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addr_valid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(not (read or </a:t>
            </a:r>
            <a:r>
              <a:rPr lang="sv-SE" dirty="0" err="1" smtClean="0"/>
              <a:t>write</a:t>
            </a:r>
            <a:r>
              <a:rPr lang="sv-SE" dirty="0" smtClean="0"/>
              <a:t>) 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                -&gt; </a:t>
            </a:r>
            <a:r>
              <a:rPr lang="sv-SE" dirty="0" err="1" smtClean="0"/>
              <a:t>next</a:t>
            </a:r>
            <a:r>
              <a:rPr lang="sv-SE" dirty="0" smtClean="0"/>
              <a:t> (not </a:t>
            </a:r>
            <a:r>
              <a:rPr lang="sv-SE" dirty="0" err="1" smtClean="0"/>
              <a:t>addr_valid</a:t>
            </a:r>
            <a:r>
              <a:rPr lang="sv-SE" dirty="0" smtClean="0"/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73250"/>
            <a:ext cx="94615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v-SE" dirty="0" smtClean="0"/>
              <a:t>10.  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(read -&gt; </a:t>
            </a:r>
            <a:r>
              <a:rPr lang="sv-SE" dirty="0" err="1" smtClean="0"/>
              <a:t>next</a:t>
            </a:r>
            <a:r>
              <a:rPr lang="sv-SE" dirty="0" smtClean="0"/>
              <a:t>  </a:t>
            </a:r>
            <a:r>
              <a:rPr lang="sv-SE" dirty="0" err="1" smtClean="0"/>
              <a:t>data_in_valid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(not read -&gt; </a:t>
            </a:r>
            <a:r>
              <a:rPr lang="sv-SE" dirty="0" err="1" smtClean="0"/>
              <a:t>next</a:t>
            </a:r>
            <a:r>
              <a:rPr lang="sv-SE" dirty="0" smtClean="0"/>
              <a:t> (not </a:t>
            </a:r>
            <a:r>
              <a:rPr lang="sv-SE" dirty="0" err="1" smtClean="0"/>
              <a:t>data_in_valid</a:t>
            </a:r>
            <a:r>
              <a:rPr lang="sv-SE" dirty="0" smtClean="0"/>
              <a:t>))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</a:t>
            </a:r>
            <a:r>
              <a:rPr lang="sv-SE" dirty="0" err="1" smtClean="0"/>
              <a:t>write</a:t>
            </a:r>
            <a:r>
              <a:rPr lang="sv-SE" dirty="0" smtClean="0"/>
              <a:t> -&gt; </a:t>
            </a:r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data_out_valid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</a:t>
            </a:r>
            <a:r>
              <a:rPr lang="sv-SE" dirty="0" err="1" smtClean="0"/>
              <a:t>assert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(not </a:t>
            </a:r>
            <a:r>
              <a:rPr lang="sv-SE" dirty="0" err="1" smtClean="0"/>
              <a:t>write</a:t>
            </a:r>
            <a:r>
              <a:rPr lang="sv-SE" dirty="0" smtClean="0"/>
              <a:t> -&gt; </a:t>
            </a:r>
            <a:r>
              <a:rPr lang="sv-SE" dirty="0" err="1" smtClean="0"/>
              <a:t>next</a:t>
            </a:r>
            <a:r>
              <a:rPr lang="sv-SE" dirty="0" smtClean="0"/>
              <a:t> (not </a:t>
            </a:r>
            <a:r>
              <a:rPr lang="sv-SE" dirty="0" err="1" smtClean="0"/>
              <a:t>data_out_valid</a:t>
            </a:r>
            <a:r>
              <a:rPr lang="sv-SE" dirty="0" smtClean="0"/>
              <a:t>))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3250"/>
            <a:ext cx="780415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checked</a:t>
            </a:r>
            <a:r>
              <a:rPr lang="sv-SE" dirty="0" smtClean="0"/>
              <a:t> the </a:t>
            </a:r>
            <a:r>
              <a:rPr lang="sv-SE" dirty="0" err="1" smtClean="0"/>
              <a:t>protocol</a:t>
            </a:r>
            <a:endParaRPr lang="sv-SE" dirty="0" smtClean="0"/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</a:t>
            </a:r>
            <a:r>
              <a:rPr lang="sv-SE" dirty="0" err="1" smtClean="0"/>
              <a:t>but</a:t>
            </a:r>
            <a:r>
              <a:rPr lang="sv-SE" dirty="0" smtClean="0"/>
              <a:t> not </a:t>
            </a:r>
            <a:r>
              <a:rPr lang="sv-SE" dirty="0" err="1" smtClean="0"/>
              <a:t>mentioned</a:t>
            </a:r>
            <a:r>
              <a:rPr lang="sv-SE" dirty="0" smtClean="0"/>
              <a:t> the </a:t>
            </a:r>
            <a:r>
              <a:rPr lang="sv-SE" dirty="0" err="1" smtClean="0"/>
              <a:t>addr</a:t>
            </a:r>
            <a:r>
              <a:rPr lang="sv-SE" dirty="0" smtClean="0"/>
              <a:t>, </a:t>
            </a:r>
            <a:r>
              <a:rPr lang="sv-SE" dirty="0" err="1" smtClean="0"/>
              <a:t>data_in</a:t>
            </a:r>
            <a:r>
              <a:rPr lang="sv-SE" dirty="0" smtClean="0"/>
              <a:t> or </a:t>
            </a:r>
            <a:r>
              <a:rPr lang="sv-SE" dirty="0" err="1" smtClean="0"/>
              <a:t>data_out</a:t>
            </a:r>
            <a:r>
              <a:rPr lang="sv-SE" dirty="0" smtClean="0"/>
              <a:t> buses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 smtClean="0"/>
              <a:t>Need</a:t>
            </a:r>
            <a:r>
              <a:rPr lang="sv-SE" dirty="0" smtClean="0"/>
              <a:t> to </a:t>
            </a:r>
            <a:r>
              <a:rPr lang="sv-SE" dirty="0" err="1" smtClean="0"/>
              <a:t>think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overall </a:t>
            </a:r>
            <a:r>
              <a:rPr lang="sv-SE" dirty="0" err="1" smtClean="0"/>
              <a:t>functionality</a:t>
            </a:r>
            <a:r>
              <a:rPr lang="sv-SE" dirty="0" smtClean="0"/>
              <a:t> as </a:t>
            </a:r>
            <a:r>
              <a:rPr lang="sv-SE" dirty="0" err="1" smtClean="0"/>
              <a:t>well</a:t>
            </a:r>
            <a:r>
              <a:rPr lang="sv-SE" dirty="0" smtClean="0"/>
              <a:t> as </a:t>
            </a:r>
            <a:r>
              <a:rPr lang="sv-SE" dirty="0" err="1" smtClean="0"/>
              <a:t>low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 </a:t>
            </a:r>
            <a:r>
              <a:rPr lang="sv-SE" dirty="0" err="1" smtClean="0"/>
              <a:t>details</a:t>
            </a:r>
            <a:endParaRPr lang="sv-SE" dirty="0" smtClean="0"/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smtClean="0">
                <a:solidFill>
                  <a:schemeClr val="tx2"/>
                </a:solidFill>
              </a:rPr>
              <a:t>high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3250"/>
            <a:ext cx="780415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err="1" smtClean="0"/>
              <a:t>Let’s</a:t>
            </a:r>
            <a:r>
              <a:rPr lang="sv-SE" dirty="0" smtClean="0"/>
              <a:t> </a:t>
            </a:r>
            <a:r>
              <a:rPr lang="sv-SE" dirty="0" err="1" smtClean="0"/>
              <a:t>assume</a:t>
            </a:r>
            <a:r>
              <a:rPr lang="sv-SE" dirty="0" smtClean="0"/>
              <a:t> </a:t>
            </a:r>
            <a:r>
              <a:rPr lang="sv-SE" dirty="0" err="1" smtClean="0"/>
              <a:t>two</a:t>
            </a:r>
            <a:r>
              <a:rPr lang="sv-SE" dirty="0" smtClean="0"/>
              <a:t> input signals </a:t>
            </a:r>
            <a:r>
              <a:rPr lang="sv-SE" dirty="0" err="1" smtClean="0"/>
              <a:t>get_data</a:t>
            </a:r>
            <a:r>
              <a:rPr lang="sv-SE" dirty="0" smtClean="0"/>
              <a:t> and </a:t>
            </a:r>
            <a:r>
              <a:rPr lang="sv-SE" dirty="0" err="1" smtClean="0"/>
              <a:t>put_data</a:t>
            </a:r>
            <a:r>
              <a:rPr lang="sv-SE" dirty="0" smtClean="0"/>
              <a:t> </a:t>
            </a:r>
            <a:r>
              <a:rPr lang="sv-SE" dirty="0" err="1" smtClean="0"/>
              <a:t>indicating</a:t>
            </a:r>
            <a:r>
              <a:rPr lang="sv-SE" dirty="0" smtClean="0"/>
              <a:t> that a read or </a:t>
            </a:r>
            <a:r>
              <a:rPr lang="sv-SE" dirty="0" err="1" smtClean="0"/>
              <a:t>write</a:t>
            </a:r>
            <a:r>
              <a:rPr lang="sv-SE" dirty="0" smtClean="0"/>
              <a:t> is </a:t>
            </a:r>
            <a:r>
              <a:rPr lang="sv-SE" dirty="0" err="1" smtClean="0"/>
              <a:t>needed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Assume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a </a:t>
            </a:r>
            <a:r>
              <a:rPr lang="sv-SE" dirty="0" err="1" smtClean="0"/>
              <a:t>way</a:t>
            </a:r>
            <a:r>
              <a:rPr lang="sv-SE" dirty="0" smtClean="0"/>
              <a:t> to </a:t>
            </a:r>
            <a:r>
              <a:rPr lang="sv-SE" dirty="0" err="1" smtClean="0"/>
              <a:t>recognise</a:t>
            </a:r>
            <a:r>
              <a:rPr lang="sv-SE" dirty="0" smtClean="0"/>
              <a:t>, at the </a:t>
            </a:r>
            <a:r>
              <a:rPr lang="sv-SE" dirty="0" err="1" smtClean="0"/>
              <a:t>assertion</a:t>
            </a:r>
            <a:r>
              <a:rPr lang="sv-SE" dirty="0" smtClean="0"/>
              <a:t> of </a:t>
            </a:r>
            <a:r>
              <a:rPr lang="sv-SE" dirty="0" err="1" smtClean="0"/>
              <a:t>get_data</a:t>
            </a:r>
            <a:r>
              <a:rPr lang="sv-SE" dirty="0" smtClean="0"/>
              <a:t> or </a:t>
            </a:r>
            <a:r>
              <a:rPr lang="sv-SE" dirty="0" err="1" smtClean="0"/>
              <a:t>put_data</a:t>
            </a:r>
            <a:r>
              <a:rPr lang="sv-SE" dirty="0" smtClean="0"/>
              <a:t>, the data that </a:t>
            </a:r>
            <a:r>
              <a:rPr lang="sv-SE" dirty="0" err="1" smtClean="0"/>
              <a:t>needs</a:t>
            </a:r>
            <a:r>
              <a:rPr lang="sv-SE" dirty="0" smtClean="0"/>
              <a:t> to be read or </a:t>
            </a:r>
            <a:r>
              <a:rPr lang="sv-SE" dirty="0" err="1" smtClean="0"/>
              <a:t>written</a:t>
            </a:r>
            <a:endParaRPr lang="sv-SE" dirty="0" smtClean="0"/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(from </a:t>
            </a:r>
            <a:r>
              <a:rPr lang="sv-SE" dirty="0" err="1" smtClean="0"/>
              <a:t>address</a:t>
            </a:r>
            <a:r>
              <a:rPr lang="sv-SE" dirty="0" smtClean="0"/>
              <a:t> </a:t>
            </a:r>
            <a:r>
              <a:rPr lang="sv-SE" dirty="0" err="1" smtClean="0"/>
              <a:t>get_addr</a:t>
            </a:r>
            <a:r>
              <a:rPr lang="sv-SE" dirty="0" smtClean="0"/>
              <a:t>[7 </a:t>
            </a:r>
            <a:r>
              <a:rPr lang="sv-SE" dirty="0" err="1" smtClean="0"/>
              <a:t>downto</a:t>
            </a:r>
            <a:r>
              <a:rPr lang="sv-SE" dirty="0" smtClean="0"/>
              <a:t> 0] to </a:t>
            </a:r>
            <a:r>
              <a:rPr lang="sv-SE" dirty="0" err="1" smtClean="0"/>
              <a:t>read_buffer</a:t>
            </a:r>
            <a:r>
              <a:rPr lang="sv-SE" dirty="0" smtClean="0"/>
              <a:t>[63 </a:t>
            </a:r>
            <a:r>
              <a:rPr lang="sv-SE" dirty="0" err="1" smtClean="0"/>
              <a:t>downto</a:t>
            </a:r>
            <a:r>
              <a:rPr lang="sv-SE" dirty="0" smtClean="0"/>
              <a:t> 0]    or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from </a:t>
            </a:r>
            <a:r>
              <a:rPr lang="sv-SE" dirty="0" err="1" smtClean="0"/>
              <a:t>write_buffer</a:t>
            </a:r>
            <a:r>
              <a:rPr lang="sv-SE" dirty="0" smtClean="0"/>
              <a:t>[63 </a:t>
            </a:r>
            <a:r>
              <a:rPr lang="sv-SE" dirty="0" err="1" smtClean="0"/>
              <a:t>downto</a:t>
            </a:r>
            <a:r>
              <a:rPr lang="sv-SE" dirty="0" smtClean="0"/>
              <a:t> 0] to </a:t>
            </a:r>
            <a:r>
              <a:rPr lang="sv-SE" dirty="0" err="1" smtClean="0"/>
              <a:t>address</a:t>
            </a:r>
            <a:r>
              <a:rPr lang="sv-SE" dirty="0" smtClean="0"/>
              <a:t> </a:t>
            </a:r>
            <a:r>
              <a:rPr lang="sv-SE" dirty="0" err="1" smtClean="0"/>
              <a:t>put_addr</a:t>
            </a:r>
            <a:r>
              <a:rPr lang="sv-SE" dirty="0" smtClean="0"/>
              <a:t>[7 </a:t>
            </a:r>
            <a:r>
              <a:rPr lang="sv-SE" dirty="0" err="1" smtClean="0"/>
              <a:t>downto</a:t>
            </a:r>
            <a:r>
              <a:rPr lang="sv-SE" dirty="0" smtClean="0"/>
              <a:t> 0])</a:t>
            </a:r>
          </a:p>
          <a:p>
            <a:pPr>
              <a:buNone/>
            </a:pPr>
            <a:r>
              <a:rPr lang="sv-SE" dirty="0" err="1" smtClean="0"/>
              <a:t>Assume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a </a:t>
            </a:r>
            <a:r>
              <a:rPr lang="sv-SE" dirty="0" err="1" smtClean="0"/>
              <a:t>suitable</a:t>
            </a:r>
            <a:r>
              <a:rPr lang="sv-SE" dirty="0" smtClean="0"/>
              <a:t> </a:t>
            </a:r>
            <a:r>
              <a:rPr lang="sv-SE" dirty="0" err="1" smtClean="0"/>
              <a:t>memory</a:t>
            </a:r>
            <a:r>
              <a:rPr lang="sv-SE" dirty="0" smtClean="0"/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smtClean="0">
                <a:solidFill>
                  <a:schemeClr val="tx2"/>
                </a:solidFill>
              </a:rPr>
              <a:t>high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checks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3250"/>
            <a:ext cx="780415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  </a:t>
            </a:r>
            <a:r>
              <a:rPr lang="sv-SE" dirty="0" err="1" smtClean="0"/>
              <a:t>forall</a:t>
            </a:r>
            <a:r>
              <a:rPr lang="sv-SE" dirty="0" smtClean="0"/>
              <a:t> ADR[7 </a:t>
            </a:r>
            <a:r>
              <a:rPr lang="sv-SE" dirty="0" err="1" smtClean="0"/>
              <a:t>downto</a:t>
            </a:r>
            <a:r>
              <a:rPr lang="sv-SE" dirty="0" smtClean="0"/>
              <a:t> 0] in </a:t>
            </a:r>
            <a:r>
              <a:rPr lang="sv-SE" dirty="0" err="1" smtClean="0"/>
              <a:t>boolean</a:t>
            </a:r>
            <a:r>
              <a:rPr lang="sv-SE" dirty="0" smtClean="0"/>
              <a:t>: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get_data</a:t>
            </a:r>
            <a:r>
              <a:rPr lang="sv-SE" dirty="0" smtClean="0"/>
              <a:t> and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</a:t>
            </a:r>
            <a:r>
              <a:rPr lang="sv-SE" dirty="0" err="1" smtClean="0"/>
              <a:t>get_adr</a:t>
            </a:r>
            <a:r>
              <a:rPr lang="sv-SE" dirty="0" smtClean="0"/>
              <a:t>[7 </a:t>
            </a:r>
            <a:r>
              <a:rPr lang="sv-SE" dirty="0" err="1" smtClean="0"/>
              <a:t>downto</a:t>
            </a:r>
            <a:r>
              <a:rPr lang="sv-SE" dirty="0" smtClean="0"/>
              <a:t> 0] = ADR[7 </a:t>
            </a:r>
            <a:r>
              <a:rPr lang="sv-SE" dirty="0" err="1" smtClean="0"/>
              <a:t>downto</a:t>
            </a:r>
            <a:r>
              <a:rPr lang="sv-SE" dirty="0" smtClean="0"/>
              <a:t> 0])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      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</a:t>
            </a:r>
            <a:r>
              <a:rPr lang="sv-SE" dirty="0" err="1" smtClean="0"/>
              <a:t>eventually</a:t>
            </a:r>
            <a:r>
              <a:rPr lang="sv-SE" dirty="0" smtClean="0"/>
              <a:t>!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(</a:t>
            </a:r>
            <a:r>
              <a:rPr lang="sv-SE" dirty="0" err="1" smtClean="0"/>
              <a:t>read_buffer</a:t>
            </a:r>
            <a:r>
              <a:rPr lang="sv-SE" dirty="0" smtClean="0"/>
              <a:t>[63 </a:t>
            </a:r>
            <a:r>
              <a:rPr lang="sv-SE" dirty="0" err="1" smtClean="0"/>
              <a:t>downto</a:t>
            </a:r>
            <a:r>
              <a:rPr lang="sv-SE" dirty="0" smtClean="0"/>
              <a:t> 0] = </a:t>
            </a:r>
            <a:r>
              <a:rPr lang="sv-SE" dirty="0" err="1" smtClean="0"/>
              <a:t>mem</a:t>
            </a:r>
            <a:r>
              <a:rPr lang="sv-SE" dirty="0" smtClean="0"/>
              <a:t>[ADR[7 </a:t>
            </a:r>
            <a:r>
              <a:rPr lang="sv-SE" dirty="0" err="1" smtClean="0"/>
              <a:t>downto</a:t>
            </a:r>
            <a:r>
              <a:rPr lang="sv-SE" dirty="0" smtClean="0"/>
              <a:t> 0]]))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     Notes: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made</a:t>
            </a:r>
            <a:r>
              <a:rPr lang="sv-SE" dirty="0" smtClean="0"/>
              <a:t>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assumptions</a:t>
            </a:r>
            <a:r>
              <a:rPr lang="sv-SE" dirty="0" smtClean="0"/>
              <a:t> </a:t>
            </a:r>
            <a:r>
              <a:rPr lang="sv-SE" dirty="0" err="1" smtClean="0"/>
              <a:t>e.g</a:t>
            </a:r>
            <a:r>
              <a:rPr lang="sv-SE" dirty="0" smtClean="0"/>
              <a:t>.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memory</a:t>
            </a:r>
            <a:r>
              <a:rPr lang="sv-SE" dirty="0" smtClean="0"/>
              <a:t>   not </a:t>
            </a:r>
            <a:r>
              <a:rPr lang="sv-SE" dirty="0" err="1" smtClean="0"/>
              <a:t>changing</a:t>
            </a:r>
            <a:r>
              <a:rPr lang="sv-SE" dirty="0" smtClean="0"/>
              <a:t> after read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</a:t>
            </a:r>
            <a:r>
              <a:rPr lang="sv-SE" dirty="0" err="1" smtClean="0"/>
              <a:t>included</a:t>
            </a:r>
            <a:r>
              <a:rPr lang="sv-SE" dirty="0" smtClean="0"/>
              <a:t> to show </a:t>
            </a:r>
            <a:r>
              <a:rPr lang="sv-SE" dirty="0" err="1" smtClean="0"/>
              <a:t>some</a:t>
            </a:r>
            <a:r>
              <a:rPr lang="sv-SE" dirty="0" smtClean="0"/>
              <a:t> of the </a:t>
            </a:r>
            <a:r>
              <a:rPr lang="sv-SE" dirty="0" err="1" smtClean="0"/>
              <a:t>fancier</a:t>
            </a:r>
            <a:r>
              <a:rPr lang="sv-SE" dirty="0" smtClean="0"/>
              <a:t> PSL </a:t>
            </a:r>
            <a:r>
              <a:rPr lang="sv-SE" dirty="0" err="1" smtClean="0"/>
              <a:t>constructs</a:t>
            </a:r>
            <a:r>
              <a:rPr lang="sv-SE" dirty="0" smtClean="0"/>
              <a:t> and </a:t>
            </a:r>
            <a:r>
              <a:rPr lang="sv-SE" dirty="0" err="1" smtClean="0"/>
              <a:t>use</a:t>
            </a:r>
            <a:r>
              <a:rPr lang="sv-SE" dirty="0" smtClean="0"/>
              <a:t> of bus </a:t>
            </a:r>
            <a:r>
              <a:rPr lang="sv-SE" dirty="0" err="1" smtClean="0"/>
              <a:t>structures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Main </a:t>
            </a:r>
            <a:r>
              <a:rPr lang="sv-SE" dirty="0" err="1" smtClean="0">
                <a:solidFill>
                  <a:schemeClr val="tx2"/>
                </a:solidFill>
              </a:rPr>
              <a:t>message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3250"/>
            <a:ext cx="780415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err="1" smtClean="0"/>
              <a:t>Write</a:t>
            </a:r>
            <a:r>
              <a:rPr lang="sv-SE" dirty="0" smtClean="0"/>
              <a:t> </a:t>
            </a:r>
            <a:r>
              <a:rPr lang="sv-SE" dirty="0" err="1" smtClean="0"/>
              <a:t>both</a:t>
            </a:r>
            <a:r>
              <a:rPr lang="sv-SE" dirty="0" smtClean="0"/>
              <a:t> </a:t>
            </a:r>
            <a:r>
              <a:rPr lang="sv-SE" dirty="0" err="1" smtClean="0"/>
              <a:t>low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 and high </a:t>
            </a:r>
            <a:r>
              <a:rPr lang="sv-SE" dirty="0" err="1" smtClean="0"/>
              <a:t>level</a:t>
            </a:r>
            <a:r>
              <a:rPr lang="sv-SE" dirty="0" smtClean="0"/>
              <a:t> checks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 smtClean="0"/>
              <a:t>Low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 checks </a:t>
            </a:r>
            <a:r>
              <a:rPr lang="sv-SE" dirty="0" err="1" smtClean="0"/>
              <a:t>will</a:t>
            </a:r>
            <a:r>
              <a:rPr lang="sv-SE" dirty="0" smtClean="0"/>
              <a:t> be </a:t>
            </a:r>
            <a:r>
              <a:rPr lang="sv-SE" dirty="0" err="1" smtClean="0"/>
              <a:t>easier</a:t>
            </a:r>
            <a:r>
              <a:rPr lang="sv-SE" dirty="0" smtClean="0"/>
              <a:t> to </a:t>
            </a:r>
            <a:r>
              <a:rPr lang="sv-SE" dirty="0" err="1" smtClean="0"/>
              <a:t>write</a:t>
            </a:r>
            <a:r>
              <a:rPr lang="sv-SE" dirty="0"/>
              <a:t> </a:t>
            </a:r>
            <a:r>
              <a:rPr lang="sv-SE" dirty="0" smtClean="0"/>
              <a:t>– </a:t>
            </a:r>
            <a:r>
              <a:rPr lang="sv-SE" dirty="0" err="1" smtClean="0"/>
              <a:t>often</a:t>
            </a:r>
            <a:r>
              <a:rPr lang="sv-SE" dirty="0" smtClean="0"/>
              <a:t> </a:t>
            </a:r>
            <a:r>
              <a:rPr lang="sv-SE" dirty="0" err="1" smtClean="0"/>
              <a:t>transcribed</a:t>
            </a:r>
            <a:r>
              <a:rPr lang="sv-SE" dirty="0" smtClean="0"/>
              <a:t> from spec.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smtClean="0"/>
              <a:t>High </a:t>
            </a:r>
            <a:r>
              <a:rPr lang="sv-SE" dirty="0" err="1" smtClean="0"/>
              <a:t>level</a:t>
            </a:r>
            <a:r>
              <a:rPr lang="sv-SE" dirty="0" smtClean="0"/>
              <a:t> </a:t>
            </a:r>
            <a:r>
              <a:rPr lang="sv-SE" dirty="0" err="1" smtClean="0"/>
              <a:t>specs</a:t>
            </a:r>
            <a:r>
              <a:rPr lang="sv-SE" dirty="0" smtClean="0"/>
              <a:t> </a:t>
            </a:r>
            <a:r>
              <a:rPr lang="sv-SE" dirty="0" err="1" smtClean="0"/>
              <a:t>consider</a:t>
            </a:r>
            <a:r>
              <a:rPr lang="sv-SE" dirty="0" smtClean="0"/>
              <a:t> </a:t>
            </a:r>
            <a:r>
              <a:rPr lang="sv-SE" dirty="0" err="1" smtClean="0"/>
              <a:t>desired</a:t>
            </a:r>
            <a:r>
              <a:rPr lang="sv-SE" dirty="0" smtClean="0"/>
              <a:t> </a:t>
            </a:r>
            <a:r>
              <a:rPr lang="sv-SE" dirty="0" err="1" smtClean="0"/>
              <a:t>functionality</a:t>
            </a:r>
            <a:r>
              <a:rPr lang="sv-SE" dirty="0" smtClean="0"/>
              <a:t>, </a:t>
            </a:r>
            <a:r>
              <a:rPr lang="sv-SE" dirty="0" err="1" smtClean="0"/>
              <a:t>which</a:t>
            </a:r>
            <a:r>
              <a:rPr lang="sv-SE" dirty="0" smtClean="0"/>
              <a:t> </a:t>
            </a:r>
            <a:r>
              <a:rPr lang="sv-SE" dirty="0" err="1" smtClean="0"/>
              <a:t>may</a:t>
            </a:r>
            <a:r>
              <a:rPr lang="sv-SE" dirty="0" smtClean="0"/>
              <a:t> be implicit in the spec. Hard to </a:t>
            </a:r>
            <a:r>
              <a:rPr lang="sv-SE" dirty="0" err="1" smtClean="0"/>
              <a:t>write</a:t>
            </a:r>
            <a:r>
              <a:rPr lang="sv-SE" dirty="0" smtClean="0"/>
              <a:t> </a:t>
            </a:r>
            <a:r>
              <a:rPr lang="sv-SE" dirty="0" err="1" smtClean="0"/>
              <a:t>but</a:t>
            </a:r>
            <a:r>
              <a:rPr lang="sv-SE" dirty="0" smtClean="0"/>
              <a:t> high </a:t>
            </a:r>
            <a:r>
              <a:rPr lang="sv-SE" dirty="0" err="1" smtClean="0"/>
              <a:t>pay-off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For </a:t>
            </a:r>
            <a:r>
              <a:rPr lang="sv-SE" dirty="0" err="1" smtClean="0"/>
              <a:t>one</a:t>
            </a:r>
            <a:r>
              <a:rPr lang="sv-SE" dirty="0" smtClean="0"/>
              <a:t> approach to a </a:t>
            </a:r>
            <a:r>
              <a:rPr lang="sv-SE" dirty="0" err="1" smtClean="0"/>
              <a:t>methodology</a:t>
            </a:r>
            <a:r>
              <a:rPr lang="sv-SE" dirty="0" smtClean="0"/>
              <a:t> for </a:t>
            </a:r>
            <a:r>
              <a:rPr lang="sv-SE" dirty="0" err="1" smtClean="0"/>
              <a:t>use</a:t>
            </a:r>
            <a:r>
              <a:rPr lang="sv-SE" dirty="0" smtClean="0"/>
              <a:t> of PSL, </a:t>
            </a:r>
            <a:r>
              <a:rPr lang="sv-SE" dirty="0" err="1" smtClean="0"/>
              <a:t>see</a:t>
            </a:r>
            <a:r>
              <a:rPr lang="sv-SE" dirty="0" smtClean="0"/>
              <a:t> the </a:t>
            </a:r>
            <a:r>
              <a:rPr lang="sv-SE" dirty="0" err="1" smtClean="0"/>
              <a:t>Prosyd</a:t>
            </a:r>
            <a:r>
              <a:rPr lang="sv-SE" dirty="0" smtClean="0"/>
              <a:t> </a:t>
            </a:r>
            <a:r>
              <a:rPr lang="sv-SE" dirty="0" err="1" smtClean="0"/>
              <a:t>Eu</a:t>
            </a:r>
            <a:r>
              <a:rPr lang="sv-SE" dirty="0" smtClean="0"/>
              <a:t> </a:t>
            </a:r>
            <a:r>
              <a:rPr lang="sv-SE" dirty="0" err="1" smtClean="0"/>
              <a:t>project</a:t>
            </a:r>
            <a:r>
              <a:rPr lang="sv-SE" dirty="0"/>
              <a:t> </a:t>
            </a:r>
            <a:r>
              <a:rPr lang="sv-SE" dirty="0" err="1" smtClean="0"/>
              <a:t>web</a:t>
            </a:r>
            <a:r>
              <a:rPr lang="sv-SE" dirty="0" smtClean="0"/>
              <a:t> page  (</a:t>
            </a:r>
            <a:r>
              <a:rPr lang="sv-SE" dirty="0" err="1" smtClean="0">
                <a:hlinkClick r:id="rId2"/>
              </a:rPr>
              <a:t>www.prosyd.org</a:t>
            </a:r>
            <a:r>
              <a:rPr lang="sv-SE" dirty="0" smtClean="0"/>
              <a:t>)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</a:t>
            </a:r>
            <a:r>
              <a:rPr lang="sv-SE" dirty="0" err="1" smtClean="0"/>
              <a:t>Contains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</a:t>
            </a:r>
            <a:r>
              <a:rPr lang="sv-SE" dirty="0" err="1" smtClean="0"/>
              <a:t>interesting</a:t>
            </a:r>
            <a:r>
              <a:rPr lang="sv-SE" dirty="0" smtClean="0"/>
              <a:t> </a:t>
            </a:r>
            <a:r>
              <a:rPr lang="sv-SE" dirty="0" err="1" smtClean="0"/>
              <a:t>examples</a:t>
            </a:r>
            <a:r>
              <a:rPr lang="sv-SE" dirty="0" smtClean="0"/>
              <a:t> </a:t>
            </a:r>
            <a:r>
              <a:rPr lang="sv-SE" dirty="0" err="1" smtClean="0"/>
              <a:t>both</a:t>
            </a:r>
            <a:r>
              <a:rPr lang="sv-SE" dirty="0" smtClean="0"/>
              <a:t> small and </a:t>
            </a:r>
            <a:r>
              <a:rPr lang="sv-SE" dirty="0" err="1" smtClean="0"/>
              <a:t>large</a:t>
            </a:r>
            <a:r>
              <a:rPr lang="sv-SE" dirty="0"/>
              <a:t> </a:t>
            </a:r>
            <a:r>
              <a:rPr lang="sv-SE" dirty="0" smtClean="0"/>
              <a:t>(</a:t>
            </a:r>
            <a:r>
              <a:rPr lang="sv-SE" dirty="0" err="1" smtClean="0"/>
              <a:t>including</a:t>
            </a:r>
            <a:r>
              <a:rPr lang="sv-SE" dirty="0" smtClean="0"/>
              <a:t> the </a:t>
            </a:r>
            <a:r>
              <a:rPr lang="sv-SE" dirty="0" err="1" smtClean="0"/>
              <a:t>following</a:t>
            </a:r>
            <a:r>
              <a:rPr lang="sv-SE" dirty="0" smtClean="0"/>
              <a:t> </a:t>
            </a:r>
            <a:r>
              <a:rPr lang="sv-SE" dirty="0" err="1" smtClean="0"/>
              <a:t>example</a:t>
            </a:r>
            <a:r>
              <a:rPr lang="sv-SE" dirty="0" smtClean="0"/>
              <a:t>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Common</a:t>
            </a:r>
            <a:r>
              <a:rPr lang="sv-SE" dirty="0" smtClean="0"/>
              <a:t> PSL </a:t>
            </a:r>
            <a:r>
              <a:rPr lang="sv-SE" dirty="0" err="1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sv-SE" dirty="0" err="1" smtClean="0"/>
              <a:t>Mixing</a:t>
            </a:r>
            <a:r>
              <a:rPr lang="sv-SE" dirty="0" smtClean="0"/>
              <a:t> up  </a:t>
            </a:r>
            <a:r>
              <a:rPr lang="sv-SE" dirty="0" err="1" smtClean="0"/>
              <a:t>logical</a:t>
            </a:r>
            <a:r>
              <a:rPr lang="sv-SE" dirty="0" smtClean="0"/>
              <a:t> </a:t>
            </a:r>
            <a:r>
              <a:rPr lang="sv-SE" dirty="0" err="1" smtClean="0"/>
              <a:t>implication</a:t>
            </a:r>
            <a:r>
              <a:rPr lang="sv-SE" dirty="0" smtClean="0"/>
              <a:t> and suffix </a:t>
            </a:r>
            <a:r>
              <a:rPr lang="sv-SE" dirty="0" err="1" smtClean="0"/>
              <a:t>implication</a:t>
            </a:r>
            <a:endParaRPr lang="sv-SE" dirty="0" smtClean="0"/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{</a:t>
            </a:r>
            <a:r>
              <a:rPr lang="sv-SE" dirty="0" err="1" smtClean="0"/>
              <a:t>req</a:t>
            </a:r>
            <a:r>
              <a:rPr lang="sv-SE" dirty="0" smtClean="0"/>
              <a:t>; ack}  -&gt;  {</a:t>
            </a:r>
            <a:r>
              <a:rPr lang="sv-SE" dirty="0" err="1" smtClean="0"/>
              <a:t>start;busy</a:t>
            </a:r>
            <a:r>
              <a:rPr lang="sv-SE" dirty="0" smtClean="0"/>
              <a:t>[*]; </a:t>
            </a:r>
            <a:r>
              <a:rPr lang="sv-SE" dirty="0" err="1" smtClean="0"/>
              <a:t>end</a:t>
            </a:r>
            <a:r>
              <a:rPr lang="sv-SE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284" y="6126163"/>
            <a:ext cx="404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Source</a:t>
            </a:r>
            <a:r>
              <a:rPr lang="sv-SE" dirty="0" smtClean="0"/>
              <a:t>: the PSL </a:t>
            </a:r>
            <a:r>
              <a:rPr lang="sv-SE" dirty="0" err="1" smtClean="0"/>
              <a:t>book</a:t>
            </a:r>
            <a:r>
              <a:rPr lang="sv-SE" dirty="0" smtClean="0"/>
              <a:t> (Eisner and Fisman)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0450" y="4762500"/>
            <a:ext cx="6061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chemeClr val="tx2"/>
                </a:solidFill>
              </a:rPr>
              <a:t>Probably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didn’t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mean</a:t>
            </a:r>
            <a:r>
              <a:rPr lang="sv-SE" sz="2400" dirty="0" smtClean="0">
                <a:solidFill>
                  <a:schemeClr val="tx2"/>
                </a:solidFill>
              </a:rPr>
              <a:t> start to </a:t>
            </a:r>
            <a:r>
              <a:rPr lang="sv-SE" sz="2400" dirty="0" err="1" smtClean="0">
                <a:solidFill>
                  <a:schemeClr val="tx2"/>
                </a:solidFill>
              </a:rPr>
              <a:t>coincide</a:t>
            </a:r>
            <a:r>
              <a:rPr lang="sv-SE" sz="2400" dirty="0" smtClean="0">
                <a:solidFill>
                  <a:schemeClr val="tx2"/>
                </a:solidFill>
              </a:rPr>
              <a:t> with 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571500" y="2584450"/>
            <a:ext cx="1244600" cy="11557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2438400" y="2584450"/>
            <a:ext cx="1244600" cy="11557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572000" y="2584450"/>
            <a:ext cx="1244600" cy="11557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4500" y="2584450"/>
            <a:ext cx="1244600" cy="11557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1282700" y="1795462"/>
            <a:ext cx="1711325" cy="1577975"/>
          </a:xfrm>
          <a:prstGeom prst="arc">
            <a:avLst>
              <a:gd name="adj1" fmla="val 10736377"/>
              <a:gd name="adj2" fmla="val 2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>
            <a:off x="3327400" y="1795462"/>
            <a:ext cx="1711325" cy="1577975"/>
          </a:xfrm>
          <a:prstGeom prst="arc">
            <a:avLst>
              <a:gd name="adj1" fmla="val 10736377"/>
              <a:gd name="adj2" fmla="val 2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>
            <a:off x="5505450" y="1795462"/>
            <a:ext cx="1711325" cy="1577975"/>
          </a:xfrm>
          <a:prstGeom prst="arc">
            <a:avLst>
              <a:gd name="adj1" fmla="val 10736377"/>
              <a:gd name="adj2" fmla="val 2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10800000">
            <a:off x="1435099" y="2951162"/>
            <a:ext cx="1711325" cy="1577975"/>
          </a:xfrm>
          <a:prstGeom prst="arc">
            <a:avLst>
              <a:gd name="adj1" fmla="val 10736377"/>
              <a:gd name="adj2" fmla="val 2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10800000">
            <a:off x="977502" y="2745580"/>
            <a:ext cx="4337843" cy="1989140"/>
          </a:xfrm>
          <a:prstGeom prst="arc">
            <a:avLst>
              <a:gd name="adj1" fmla="val 10736377"/>
              <a:gd name="adj2" fmla="val 98248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10800000">
            <a:off x="793750" y="1978820"/>
            <a:ext cx="6667500" cy="3522663"/>
          </a:xfrm>
          <a:prstGeom prst="arc">
            <a:avLst>
              <a:gd name="adj1" fmla="val 10736377"/>
              <a:gd name="adj2" fmla="val 40324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4" idx="1"/>
          </p:cNvCxnSpPr>
          <p:nvPr/>
        </p:nvCxnSpPr>
        <p:spPr>
          <a:xfrm rot="16200000" flipH="1">
            <a:off x="183515" y="2183445"/>
            <a:ext cx="958236" cy="18226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80692" y="1162050"/>
            <a:ext cx="757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</a:rPr>
              <a:t>start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3749" y="2951162"/>
            <a:ext cx="64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idle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25339" y="2951162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p1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975430" y="2951162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p2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210219" y="2951162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p3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814292" y="1162050"/>
            <a:ext cx="1283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rgbClr val="FF0000"/>
                </a:solidFill>
              </a:rPr>
              <a:t>continue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16600" y="1206500"/>
            <a:ext cx="1283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rgbClr val="FF0000"/>
                </a:solidFill>
              </a:rPr>
              <a:t>continue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0815" y="5270651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rgbClr val="FF0000"/>
                </a:solidFill>
              </a:rPr>
              <a:t>done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31660" y="4529137"/>
            <a:ext cx="975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rgbClr val="FF0000"/>
                </a:solidFill>
              </a:rPr>
              <a:t>cancel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56072" y="3917950"/>
            <a:ext cx="975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rgbClr val="FF0000"/>
                </a:solidFill>
              </a:rPr>
              <a:t>cancel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36875" name="Picture 11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755650" y="3013076"/>
            <a:ext cx="50318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6" name="Picture 12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755650" y="4171951"/>
            <a:ext cx="803184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7" name="Picture 13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755650" y="5200651"/>
            <a:ext cx="57461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8" name="Picture 14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776285" y="3570289"/>
            <a:ext cx="542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2457256" y="2933701"/>
            <a:ext cx="28254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2735037" y="3217864"/>
            <a:ext cx="1700019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2739799" y="2935289"/>
            <a:ext cx="0" cy="2825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1865186" y="3779839"/>
            <a:ext cx="850803" cy="0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2739799" y="3492501"/>
            <a:ext cx="282543" cy="0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3039802" y="3781426"/>
            <a:ext cx="1417476" cy="0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731862" y="3487739"/>
            <a:ext cx="0" cy="282575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3031866" y="3482976"/>
            <a:ext cx="1587" cy="282575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1893758" y="4333876"/>
            <a:ext cx="1133346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3028691" y="4056064"/>
            <a:ext cx="282543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3038215" y="4051301"/>
            <a:ext cx="0" cy="2809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3322345" y="4044951"/>
            <a:ext cx="0" cy="2825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1885821" y="5475289"/>
            <a:ext cx="2266692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1879472" y="4910139"/>
            <a:ext cx="1417476" cy="1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3303297" y="4632326"/>
            <a:ext cx="850803" cy="1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4" name="Line 30"/>
          <p:cNvSpPr>
            <a:spLocks noChangeShapeType="1"/>
          </p:cNvSpPr>
          <p:nvPr/>
        </p:nvSpPr>
        <p:spPr bwMode="auto">
          <a:xfrm>
            <a:off x="3312821" y="4627564"/>
            <a:ext cx="0" cy="28257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>
            <a:off x="4162037" y="4627564"/>
            <a:ext cx="0" cy="28257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6" name="Line 32"/>
          <p:cNvSpPr>
            <a:spLocks noChangeShapeType="1"/>
          </p:cNvSpPr>
          <p:nvPr/>
        </p:nvSpPr>
        <p:spPr bwMode="auto">
          <a:xfrm>
            <a:off x="4154101" y="4918076"/>
            <a:ext cx="282543" cy="1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>
            <a:off x="3322345" y="4337051"/>
            <a:ext cx="1133346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>
            <a:off x="4147751" y="5189539"/>
            <a:ext cx="282543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9" name="Line 35"/>
          <p:cNvSpPr>
            <a:spLocks noChangeShapeType="1"/>
          </p:cNvSpPr>
          <p:nvPr/>
        </p:nvSpPr>
        <p:spPr bwMode="auto">
          <a:xfrm>
            <a:off x="4157275" y="5184776"/>
            <a:ext cx="0" cy="280988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00" name="Line 36"/>
          <p:cNvSpPr>
            <a:spLocks noChangeShapeType="1"/>
          </p:cNvSpPr>
          <p:nvPr/>
        </p:nvSpPr>
        <p:spPr bwMode="auto">
          <a:xfrm>
            <a:off x="4439818" y="5178426"/>
            <a:ext cx="1587" cy="282575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6901" name="Picture 37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742951" y="4683126"/>
            <a:ext cx="714294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902" name="Line 38"/>
          <p:cNvSpPr>
            <a:spLocks noChangeShapeType="1"/>
          </p:cNvSpPr>
          <p:nvPr/>
        </p:nvSpPr>
        <p:spPr bwMode="auto">
          <a:xfrm>
            <a:off x="3028691" y="2281239"/>
            <a:ext cx="1587" cy="3960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05" name="Line 41"/>
          <p:cNvSpPr>
            <a:spLocks noChangeShapeType="1"/>
          </p:cNvSpPr>
          <p:nvPr/>
        </p:nvSpPr>
        <p:spPr bwMode="auto">
          <a:xfrm>
            <a:off x="2460431" y="2946401"/>
            <a:ext cx="0" cy="2825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06" name="Line 42"/>
          <p:cNvSpPr>
            <a:spLocks noChangeShapeType="1"/>
          </p:cNvSpPr>
          <p:nvPr/>
        </p:nvSpPr>
        <p:spPr bwMode="auto">
          <a:xfrm>
            <a:off x="1879472" y="3213101"/>
            <a:ext cx="566673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07" name="AutoShape 43"/>
          <p:cNvSpPr>
            <a:spLocks/>
          </p:cNvSpPr>
          <p:nvPr/>
        </p:nvSpPr>
        <p:spPr bwMode="auto">
          <a:xfrm rot="16200000">
            <a:off x="2277871" y="5157849"/>
            <a:ext cx="323850" cy="1063504"/>
          </a:xfrm>
          <a:prstGeom prst="leftBrace">
            <a:avLst>
              <a:gd name="adj1" fmla="val 27369"/>
              <a:gd name="adj2" fmla="val 50255"/>
            </a:avLst>
          </a:prstGeom>
          <a:noFill/>
          <a:ln w="9525">
            <a:solidFill>
              <a:srgbClr val="CC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2249317" y="5883276"/>
            <a:ext cx="57619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CC3399"/>
                </a:solidFill>
                <a:latin typeface="Comic Sans MS" pitchFamily="66" charset="0"/>
                <a:cs typeface="Arial" charset="0"/>
              </a:rPr>
              <a:t>if</a:t>
            </a:r>
          </a:p>
        </p:txBody>
      </p:sp>
      <p:sp>
        <p:nvSpPr>
          <p:cNvPr id="36909" name="AutoShape 45"/>
          <p:cNvSpPr>
            <a:spLocks/>
          </p:cNvSpPr>
          <p:nvPr/>
        </p:nvSpPr>
        <p:spPr bwMode="auto">
          <a:xfrm rot="16200000">
            <a:off x="3704875" y="4940386"/>
            <a:ext cx="244475" cy="1490493"/>
          </a:xfrm>
          <a:prstGeom prst="leftBrace">
            <a:avLst>
              <a:gd name="adj1" fmla="val 50812"/>
              <a:gd name="adj2" fmla="val 50000"/>
            </a:avLst>
          </a:prstGeom>
          <a:noFill/>
          <a:ln w="9525">
            <a:solidFill>
              <a:srgbClr val="CC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10" name="Text Box 46"/>
          <p:cNvSpPr txBox="1">
            <a:spLocks noChangeArrowheads="1"/>
          </p:cNvSpPr>
          <p:nvPr/>
        </p:nvSpPr>
        <p:spPr bwMode="auto">
          <a:xfrm>
            <a:off x="3576316" y="5819776"/>
            <a:ext cx="871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CC3399"/>
                </a:solidFill>
                <a:latin typeface="Comic Sans MS" pitchFamily="66" charset="0"/>
                <a:cs typeface="Arial" charset="0"/>
              </a:rPr>
              <a:t>then</a:t>
            </a:r>
          </a:p>
        </p:txBody>
      </p:sp>
      <p:sp>
        <p:nvSpPr>
          <p:cNvPr id="36911" name="AutoShape 47"/>
          <p:cNvSpPr>
            <a:spLocks noChangeArrowheads="1"/>
          </p:cNvSpPr>
          <p:nvPr/>
        </p:nvSpPr>
        <p:spPr bwMode="auto">
          <a:xfrm>
            <a:off x="2447732" y="2168526"/>
            <a:ext cx="252384" cy="576263"/>
          </a:xfrm>
          <a:prstGeom prst="downArrow">
            <a:avLst>
              <a:gd name="adj1" fmla="val 50000"/>
              <a:gd name="adj2" fmla="val 57075"/>
            </a:avLst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822081" y="1214438"/>
            <a:ext cx="61381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2400" dirty="0" err="1" smtClean="0">
                <a:solidFill>
                  <a:schemeClr val="tx2"/>
                </a:solidFill>
              </a:rPr>
              <a:t>Probably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meant</a:t>
            </a:r>
            <a:endParaRPr lang="sv-SE" sz="2400" dirty="0" smtClean="0">
              <a:solidFill>
                <a:schemeClr val="tx2"/>
              </a:solidFill>
            </a:endParaRPr>
          </a:p>
          <a:p>
            <a:r>
              <a:rPr lang="sv-SE" sz="2400" dirty="0" err="1" smtClean="0">
                <a:solidFill>
                  <a:schemeClr val="tx2"/>
                </a:solidFill>
              </a:rPr>
              <a:t>assert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always</a:t>
            </a:r>
            <a:r>
              <a:rPr lang="sv-SE" sz="2400" dirty="0" smtClean="0">
                <a:solidFill>
                  <a:schemeClr val="tx2"/>
                </a:solidFill>
              </a:rPr>
              <a:t> {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>
                <a:solidFill>
                  <a:schemeClr val="tx2"/>
                </a:solidFill>
              </a:rPr>
              <a:t>; ack} |=&gt; {start; </a:t>
            </a:r>
            <a:r>
              <a:rPr lang="sv-SE" sz="2400" dirty="0" err="1">
                <a:solidFill>
                  <a:schemeClr val="tx2"/>
                </a:solidFill>
              </a:rPr>
              <a:t>busy</a:t>
            </a:r>
            <a:r>
              <a:rPr lang="sv-SE" sz="2400" dirty="0">
                <a:solidFill>
                  <a:schemeClr val="tx2"/>
                </a:solidFill>
              </a:rPr>
              <a:t>[*]; </a:t>
            </a:r>
            <a:r>
              <a:rPr lang="sv-SE" sz="2400" dirty="0" err="1">
                <a:solidFill>
                  <a:schemeClr val="tx2"/>
                </a:solidFill>
              </a:rPr>
              <a:t>end</a:t>
            </a:r>
            <a:r>
              <a:rPr lang="sv-SE" sz="2400" dirty="0">
                <a:solidFill>
                  <a:schemeClr val="tx2"/>
                </a:solidFill>
              </a:rPr>
              <a:t>}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Confusing</a:t>
            </a:r>
            <a:r>
              <a:rPr lang="sv-SE" sz="3600" dirty="0" smtClean="0">
                <a:solidFill>
                  <a:schemeClr val="tx2"/>
                </a:solidFill>
              </a:rPr>
              <a:t>  and with </a:t>
            </a:r>
            <a:r>
              <a:rPr lang="sv-SE" sz="3600" dirty="0" err="1" smtClean="0">
                <a:solidFill>
                  <a:schemeClr val="tx2"/>
                </a:solidFill>
              </a:rPr>
              <a:t>implication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Every</a:t>
            </a:r>
            <a:r>
              <a:rPr lang="sv-SE" sz="2400" dirty="0" smtClean="0">
                <a:solidFill>
                  <a:schemeClr val="tx2"/>
                </a:solidFill>
              </a:rPr>
              <a:t> high </a:t>
            </a:r>
            <a:r>
              <a:rPr lang="sv-SE" sz="2400" dirty="0" err="1" smtClean="0">
                <a:solidFill>
                  <a:schemeClr val="tx2"/>
                </a:solidFill>
              </a:rPr>
              <a:t>priority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request</a:t>
            </a:r>
            <a:r>
              <a:rPr lang="sv-SE" sz="2400" dirty="0" smtClean="0">
                <a:solidFill>
                  <a:schemeClr val="tx2"/>
                </a:solidFill>
              </a:rPr>
              <a:t> (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 and </a:t>
            </a:r>
            <a:r>
              <a:rPr lang="sv-SE" sz="2400" dirty="0" err="1" smtClean="0">
                <a:solidFill>
                  <a:schemeClr val="tx2"/>
                </a:solidFill>
              </a:rPr>
              <a:t>high_pri</a:t>
            </a:r>
            <a:r>
              <a:rPr lang="sv-SE" sz="2400" dirty="0" smtClean="0">
                <a:solidFill>
                  <a:schemeClr val="tx2"/>
                </a:solidFill>
              </a:rPr>
              <a:t>) </a:t>
            </a:r>
            <a:r>
              <a:rPr lang="sv-SE" sz="2400" dirty="0" err="1" smtClean="0">
                <a:solidFill>
                  <a:schemeClr val="tx2"/>
                </a:solidFill>
              </a:rPr>
              <a:t>should</a:t>
            </a:r>
            <a:r>
              <a:rPr lang="sv-SE" sz="2400" dirty="0" smtClean="0">
                <a:solidFill>
                  <a:schemeClr val="tx2"/>
                </a:solidFill>
              </a:rPr>
              <a:t> be </a:t>
            </a:r>
            <a:r>
              <a:rPr lang="sv-SE" sz="2400" dirty="0" err="1" smtClean="0">
                <a:solidFill>
                  <a:schemeClr val="tx2"/>
                </a:solidFill>
              </a:rPr>
              <a:t>followed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immediately</a:t>
            </a:r>
            <a:r>
              <a:rPr lang="sv-SE" sz="2400" dirty="0" smtClean="0">
                <a:solidFill>
                  <a:schemeClr val="tx2"/>
                </a:solidFill>
              </a:rPr>
              <a:t> by an ack and </a:t>
            </a:r>
            <a:r>
              <a:rPr lang="sv-SE" sz="2400" dirty="0" err="1" smtClean="0">
                <a:solidFill>
                  <a:schemeClr val="tx2"/>
                </a:solidFill>
              </a:rPr>
              <a:t>then</a:t>
            </a:r>
            <a:r>
              <a:rPr lang="sv-SE" sz="2400" dirty="0" smtClean="0">
                <a:solidFill>
                  <a:schemeClr val="tx2"/>
                </a:solidFill>
              </a:rPr>
              <a:t> by a </a:t>
            </a:r>
            <a:r>
              <a:rPr lang="sv-SE" sz="2400" dirty="0" err="1" smtClean="0">
                <a:solidFill>
                  <a:schemeClr val="tx2"/>
                </a:solidFill>
              </a:rPr>
              <a:t>gnt</a:t>
            </a:r>
            <a:endParaRPr lang="sv-SE" sz="2400" dirty="0" smtClean="0">
              <a:solidFill>
                <a:schemeClr val="tx2"/>
              </a:solidFill>
            </a:endParaRPr>
          </a:p>
          <a:p>
            <a:endParaRPr lang="sv-SE" sz="2400" dirty="0"/>
          </a:p>
          <a:p>
            <a:pPr>
              <a:buNone/>
            </a:pPr>
            <a:r>
              <a:rPr lang="sv-SE" sz="2400" dirty="0" err="1"/>
              <a:t>a</a:t>
            </a:r>
            <a:r>
              <a:rPr lang="sv-SE" sz="2400" dirty="0" err="1" smtClean="0"/>
              <a:t>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and </a:t>
            </a:r>
            <a:r>
              <a:rPr lang="sv-SE" sz="2400" dirty="0" err="1" smtClean="0"/>
              <a:t>high_pri</a:t>
            </a:r>
            <a:r>
              <a:rPr lang="sv-SE" sz="2400" dirty="0" smtClean="0"/>
              <a:t>)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(ack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 </a:t>
            </a:r>
            <a:r>
              <a:rPr lang="sv-SE" sz="2400" dirty="0" err="1" smtClean="0"/>
              <a:t>gnt</a:t>
            </a:r>
            <a:r>
              <a:rPr lang="sv-SE" sz="2400" dirty="0" smtClean="0"/>
              <a:t>)</a:t>
            </a:r>
            <a:endParaRPr lang="sv-SE" sz="2400" dirty="0"/>
          </a:p>
          <a:p>
            <a:pPr>
              <a:buNone/>
            </a:pPr>
            <a:r>
              <a:rPr lang="sv-SE" sz="2400" dirty="0" smtClean="0"/>
              <a:t>or</a:t>
            </a:r>
            <a:endParaRPr lang="sv-SE" sz="2400" dirty="0"/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and </a:t>
            </a:r>
            <a:r>
              <a:rPr lang="sv-SE" sz="2400" dirty="0" err="1" smtClean="0"/>
              <a:t>high_pri</a:t>
            </a:r>
            <a:r>
              <a:rPr lang="sv-SE" sz="2400" dirty="0" smtClean="0"/>
              <a:t>)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(ack and  </a:t>
            </a:r>
            <a:r>
              <a:rPr lang="sv-SE" sz="2400" dirty="0" err="1" smtClean="0"/>
              <a:t>next</a:t>
            </a:r>
            <a:r>
              <a:rPr lang="sv-SE" sz="2400" dirty="0" smtClean="0"/>
              <a:t>  </a:t>
            </a:r>
            <a:r>
              <a:rPr lang="sv-SE" sz="2400" dirty="0" err="1" smtClean="0"/>
              <a:t>gnt</a:t>
            </a:r>
            <a:r>
              <a:rPr lang="sv-SE" sz="2400" dirty="0" smtClean="0"/>
              <a:t>)</a:t>
            </a:r>
          </a:p>
          <a:p>
            <a:pPr>
              <a:buNone/>
            </a:pPr>
            <a:r>
              <a:rPr lang="sv-SE" sz="2400" dirty="0"/>
              <a:t>o</a:t>
            </a:r>
            <a:r>
              <a:rPr lang="sv-SE" sz="2400" dirty="0" smtClean="0"/>
              <a:t>r</a:t>
            </a:r>
          </a:p>
          <a:p>
            <a:pPr>
              <a:buNone/>
            </a:pPr>
            <a:r>
              <a:rPr lang="sv-SE" sz="2400" dirty="0" err="1"/>
              <a:t>a</a:t>
            </a:r>
            <a:r>
              <a:rPr lang="sv-SE" sz="2400" dirty="0" err="1" smtClean="0"/>
              <a:t>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and </a:t>
            </a:r>
            <a:r>
              <a:rPr lang="sv-SE" sz="2400" dirty="0" err="1" smtClean="0"/>
              <a:t>high_pri</a:t>
            </a:r>
            <a:r>
              <a:rPr lang="sv-SE" sz="2400" dirty="0" smtClean="0"/>
              <a:t>) |=&gt; {ack; </a:t>
            </a:r>
            <a:r>
              <a:rPr lang="sv-SE" sz="2400" dirty="0" err="1" smtClean="0"/>
              <a:t>gnt</a:t>
            </a:r>
            <a:r>
              <a:rPr lang="sv-SE" sz="2400" dirty="0" smtClean="0"/>
              <a:t>}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err="1" smtClean="0"/>
              <a:t>Which</a:t>
            </a:r>
            <a:r>
              <a:rPr lang="sv-SE" sz="2400" dirty="0" smtClean="0"/>
              <a:t>?</a:t>
            </a:r>
          </a:p>
          <a:p>
            <a:pPr>
              <a:buNone/>
            </a:pPr>
            <a:r>
              <a:rPr lang="sv-SE" sz="2400" dirty="0" err="1" smtClean="0"/>
              <a:t>Why</a:t>
            </a:r>
            <a:r>
              <a:rPr lang="sv-SE" sz="2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Confusing</a:t>
            </a:r>
            <a:r>
              <a:rPr lang="sv-SE" sz="3600" dirty="0" smtClean="0">
                <a:solidFill>
                  <a:schemeClr val="tx2"/>
                </a:solidFill>
              </a:rPr>
              <a:t>  </a:t>
            </a:r>
            <a:r>
              <a:rPr lang="sv-SE" sz="3600" dirty="0" err="1" smtClean="0">
                <a:solidFill>
                  <a:schemeClr val="tx2"/>
                </a:solidFill>
              </a:rPr>
              <a:t>concatentation</a:t>
            </a:r>
            <a:r>
              <a:rPr lang="sv-SE" sz="3600" dirty="0" smtClean="0">
                <a:solidFill>
                  <a:schemeClr val="tx2"/>
                </a:solidFill>
              </a:rPr>
              <a:t> with </a:t>
            </a:r>
            <a:r>
              <a:rPr lang="sv-SE" sz="3600" dirty="0" err="1" smtClean="0">
                <a:solidFill>
                  <a:schemeClr val="tx2"/>
                </a:solidFill>
              </a:rPr>
              <a:t>implication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Are </a:t>
            </a:r>
            <a:r>
              <a:rPr lang="sv-SE" sz="2400" dirty="0" err="1" smtClean="0">
                <a:solidFill>
                  <a:schemeClr val="tx2"/>
                </a:solidFill>
              </a:rPr>
              <a:t>these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equivalent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{a; b; c}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( a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b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[2] c)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Confusing</a:t>
            </a:r>
            <a:r>
              <a:rPr lang="sv-SE" sz="3600" dirty="0" smtClean="0">
                <a:solidFill>
                  <a:schemeClr val="tx2"/>
                </a:solidFill>
              </a:rPr>
              <a:t>  </a:t>
            </a:r>
            <a:r>
              <a:rPr lang="sv-SE" sz="3600" dirty="0" err="1" smtClean="0">
                <a:solidFill>
                  <a:schemeClr val="tx2"/>
                </a:solidFill>
              </a:rPr>
              <a:t>concatentation</a:t>
            </a:r>
            <a:r>
              <a:rPr lang="sv-SE" sz="3600" dirty="0" smtClean="0">
                <a:solidFill>
                  <a:schemeClr val="tx2"/>
                </a:solidFill>
              </a:rPr>
              <a:t> with suffix  </a:t>
            </a:r>
            <a:r>
              <a:rPr lang="sv-SE" sz="3600" dirty="0" err="1" smtClean="0">
                <a:solidFill>
                  <a:schemeClr val="tx2"/>
                </a:solidFill>
              </a:rPr>
              <a:t>implication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Are </a:t>
            </a:r>
            <a:r>
              <a:rPr lang="sv-SE" sz="2400" dirty="0" err="1" smtClean="0">
                <a:solidFill>
                  <a:schemeClr val="tx2"/>
                </a:solidFill>
              </a:rPr>
              <a:t>these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equivalent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{a;  b[+];  c} |=&gt; {d}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{a;  b[+];  c;  d}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Exercise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400" dirty="0" err="1" smtClean="0"/>
              <a:t>Figure</a:t>
            </a:r>
            <a:r>
              <a:rPr lang="sv-SE" sz="2400" dirty="0" smtClean="0"/>
              <a:t> </a:t>
            </a:r>
            <a:r>
              <a:rPr lang="sv-SE" sz="2400" dirty="0" err="1" smtClean="0"/>
              <a:t>out</a:t>
            </a:r>
            <a:r>
              <a:rPr lang="sv-SE" sz="2400" dirty="0" smtClean="0"/>
              <a:t> from the standard </a:t>
            </a:r>
            <a:r>
              <a:rPr lang="sv-SE" sz="2400" dirty="0" err="1" smtClean="0"/>
              <a:t>what</a:t>
            </a:r>
            <a:endParaRPr lang="sv-SE" sz="2400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smtClean="0"/>
              <a:t>{SERE} (</a:t>
            </a:r>
            <a:r>
              <a:rPr lang="sv-SE" sz="2400" dirty="0" err="1" smtClean="0"/>
              <a:t>FL_property</a:t>
            </a:r>
            <a:r>
              <a:rPr lang="sv-SE" sz="2400" dirty="0" smtClean="0"/>
              <a:t>)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err="1" smtClean="0"/>
              <a:t>means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Using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never</a:t>
            </a:r>
            <a:r>
              <a:rPr lang="sv-SE" sz="3600" dirty="0" smtClean="0">
                <a:solidFill>
                  <a:schemeClr val="tx2"/>
                </a:solidFill>
              </a:rPr>
              <a:t> with </a:t>
            </a:r>
            <a:r>
              <a:rPr lang="sv-SE" sz="3600" dirty="0" err="1" smtClean="0">
                <a:solidFill>
                  <a:schemeClr val="tx2"/>
                </a:solidFill>
              </a:rPr>
              <a:t>implication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ack)</a:t>
            </a: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 is </a:t>
            </a:r>
            <a:r>
              <a:rPr lang="sv-SE" sz="2400" dirty="0" err="1" smtClean="0">
                <a:solidFill>
                  <a:schemeClr val="tx2"/>
                </a:solidFill>
              </a:rPr>
              <a:t>always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followed</a:t>
            </a:r>
            <a:r>
              <a:rPr lang="sv-SE" sz="2400" dirty="0" smtClean="0">
                <a:solidFill>
                  <a:schemeClr val="tx2"/>
                </a:solidFill>
              </a:rPr>
              <a:t> by ack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Two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consecutive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reqs</a:t>
            </a:r>
            <a:r>
              <a:rPr lang="sv-SE" sz="2400" dirty="0" smtClean="0">
                <a:solidFill>
                  <a:schemeClr val="tx2"/>
                </a:solidFill>
              </a:rPr>
              <a:t> are not </a:t>
            </a:r>
            <a:r>
              <a:rPr lang="sv-SE" sz="2400" dirty="0" err="1" smtClean="0">
                <a:solidFill>
                  <a:schemeClr val="tx2"/>
                </a:solidFill>
              </a:rPr>
              <a:t>allowed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never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</a:t>
            </a:r>
            <a:r>
              <a:rPr lang="sv-SE" sz="2400" dirty="0" err="1" smtClean="0"/>
              <a:t>req</a:t>
            </a:r>
            <a:r>
              <a:rPr lang="sv-SE" sz="2400" dirty="0" smtClean="0"/>
              <a:t>)                                          ?</a:t>
            </a: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Using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never</a:t>
            </a:r>
            <a:r>
              <a:rPr lang="sv-SE" sz="3600" dirty="0" smtClean="0">
                <a:solidFill>
                  <a:schemeClr val="tx2"/>
                </a:solidFill>
              </a:rPr>
              <a:t> with </a:t>
            </a:r>
            <a:r>
              <a:rPr lang="sv-SE" sz="3600" dirty="0" err="1" smtClean="0">
                <a:solidFill>
                  <a:schemeClr val="tx2"/>
                </a:solidFill>
              </a:rPr>
              <a:t>implication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ack)</a:t>
            </a: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 is </a:t>
            </a:r>
            <a:r>
              <a:rPr lang="sv-SE" sz="2400" dirty="0" err="1" smtClean="0">
                <a:solidFill>
                  <a:schemeClr val="tx2"/>
                </a:solidFill>
              </a:rPr>
              <a:t>always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followed</a:t>
            </a:r>
            <a:r>
              <a:rPr lang="sv-SE" sz="2400" dirty="0" smtClean="0">
                <a:solidFill>
                  <a:schemeClr val="tx2"/>
                </a:solidFill>
              </a:rPr>
              <a:t> by ack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Two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consecutive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reqs</a:t>
            </a:r>
            <a:r>
              <a:rPr lang="sv-SE" sz="2400" dirty="0" smtClean="0">
                <a:solidFill>
                  <a:schemeClr val="tx2"/>
                </a:solidFill>
              </a:rPr>
              <a:t> are not </a:t>
            </a:r>
            <a:r>
              <a:rPr lang="sv-SE" sz="2400" dirty="0" err="1" smtClean="0">
                <a:solidFill>
                  <a:schemeClr val="tx2"/>
                </a:solidFill>
              </a:rPr>
              <a:t>allowed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never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</a:t>
            </a:r>
            <a:r>
              <a:rPr lang="sv-SE" sz="2400" dirty="0" err="1" smtClean="0"/>
              <a:t>req</a:t>
            </a:r>
            <a:r>
              <a:rPr lang="sv-SE" sz="2400" dirty="0" smtClean="0"/>
              <a:t>)                                          ??</a:t>
            </a:r>
          </a:p>
          <a:p>
            <a:pPr>
              <a:buNone/>
            </a:pPr>
            <a:r>
              <a:rPr lang="sv-SE" sz="2400" dirty="0" smtClean="0"/>
              <a:t>or</a:t>
            </a: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</a:t>
            </a:r>
            <a:r>
              <a:rPr lang="sv-SE" sz="2400" dirty="0" err="1" smtClean="0"/>
              <a:t>req</a:t>
            </a:r>
            <a:r>
              <a:rPr lang="sv-SE" sz="2400" dirty="0" smtClean="0"/>
              <a:t>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(not </a:t>
            </a:r>
            <a:r>
              <a:rPr lang="sv-SE" sz="2400" dirty="0" err="1" smtClean="0"/>
              <a:t>req</a:t>
            </a:r>
            <a:r>
              <a:rPr lang="sv-SE" sz="2400" dirty="0" smtClean="0"/>
              <a:t>))</a:t>
            </a:r>
          </a:p>
          <a:p>
            <a:pPr>
              <a:buNone/>
            </a:pPr>
            <a:r>
              <a:rPr lang="sv-SE" sz="2400" dirty="0" smtClean="0"/>
              <a:t>or</a:t>
            </a: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never</a:t>
            </a:r>
            <a:r>
              <a:rPr lang="sv-SE" sz="2400" dirty="0" smtClean="0"/>
              <a:t> {</a:t>
            </a:r>
            <a:r>
              <a:rPr lang="sv-SE" sz="2400" dirty="0" err="1" smtClean="0"/>
              <a:t>req</a:t>
            </a:r>
            <a:r>
              <a:rPr lang="sv-SE" sz="2400" dirty="0" smtClean="0"/>
              <a:t>; </a:t>
            </a:r>
            <a:r>
              <a:rPr lang="sv-SE" sz="2400" dirty="0" err="1" smtClean="0"/>
              <a:t>req</a:t>
            </a:r>
            <a:r>
              <a:rPr lang="sv-SE" sz="2400" dirty="0" smtClean="0"/>
              <a:t>}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err="1" smtClean="0"/>
              <a:t>Which</a:t>
            </a:r>
            <a:r>
              <a:rPr lang="sv-SE" sz="2400" dirty="0" smtClean="0"/>
              <a:t>?  </a:t>
            </a:r>
            <a:r>
              <a:rPr lang="sv-SE" sz="2400" dirty="0" err="1" smtClean="0"/>
              <a:t>Why</a:t>
            </a:r>
            <a:r>
              <a:rPr lang="sv-SE" sz="2400" dirty="0" smtClean="0"/>
              <a:t>?                         (And </a:t>
            </a:r>
            <a:r>
              <a:rPr lang="sv-SE" sz="2400" dirty="0" err="1" smtClean="0"/>
              <a:t>similarly</a:t>
            </a:r>
            <a:r>
              <a:rPr lang="sv-SE" sz="2400" dirty="0" smtClean="0"/>
              <a:t> for suffix </a:t>
            </a:r>
            <a:r>
              <a:rPr lang="sv-SE" sz="2400" dirty="0" err="1" smtClean="0"/>
              <a:t>implication</a:t>
            </a:r>
            <a:r>
              <a:rPr lang="sv-SE" sz="2400" dirty="0" smtClean="0"/>
              <a:t>)</a:t>
            </a: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Negating</a:t>
            </a:r>
            <a:r>
              <a:rPr lang="sv-SE" sz="3600" dirty="0" smtClean="0">
                <a:solidFill>
                  <a:schemeClr val="tx2"/>
                </a:solidFill>
              </a:rPr>
              <a:t>  </a:t>
            </a:r>
            <a:r>
              <a:rPr lang="sv-SE" sz="3600" dirty="0" err="1" smtClean="0">
                <a:solidFill>
                  <a:schemeClr val="tx2"/>
                </a:solidFill>
              </a:rPr>
              <a:t>implications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((</a:t>
            </a:r>
            <a:r>
              <a:rPr lang="sv-SE" sz="2400" dirty="0" err="1" smtClean="0"/>
              <a:t>high_pri</a:t>
            </a:r>
            <a:r>
              <a:rPr lang="sv-SE" sz="2400" dirty="0" smtClean="0"/>
              <a:t> and </a:t>
            </a:r>
            <a:r>
              <a:rPr lang="sv-SE" sz="2400" dirty="0" err="1" smtClean="0"/>
              <a:t>req</a:t>
            </a:r>
            <a:r>
              <a:rPr lang="sv-SE" sz="2400" dirty="0" smtClean="0"/>
              <a:t>) -&gt; ack)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High </a:t>
            </a:r>
            <a:r>
              <a:rPr lang="sv-SE" sz="2400" dirty="0" err="1" smtClean="0">
                <a:solidFill>
                  <a:schemeClr val="tx2"/>
                </a:solidFill>
              </a:rPr>
              <a:t>priority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 gives an </a:t>
            </a:r>
            <a:r>
              <a:rPr lang="sv-SE" sz="2400" dirty="0" err="1" smtClean="0">
                <a:solidFill>
                  <a:schemeClr val="tx2"/>
                </a:solidFill>
              </a:rPr>
              <a:t>immediate</a:t>
            </a:r>
            <a:r>
              <a:rPr lang="sv-SE" sz="2400" dirty="0" smtClean="0">
                <a:solidFill>
                  <a:schemeClr val="tx2"/>
                </a:solidFill>
              </a:rPr>
              <a:t> ack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Low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priority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request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does</a:t>
            </a:r>
            <a:r>
              <a:rPr lang="sv-SE" sz="2400" dirty="0" smtClean="0">
                <a:solidFill>
                  <a:schemeClr val="tx2"/>
                </a:solidFill>
              </a:rPr>
              <a:t> not </a:t>
            </a:r>
            <a:r>
              <a:rPr lang="sv-SE" sz="2400" dirty="0" err="1" smtClean="0">
                <a:solidFill>
                  <a:schemeClr val="tx2"/>
                </a:solidFill>
              </a:rPr>
              <a:t>give</a:t>
            </a:r>
            <a:r>
              <a:rPr lang="sv-SE" sz="2400" dirty="0" smtClean="0">
                <a:solidFill>
                  <a:schemeClr val="tx2"/>
                </a:solidFill>
              </a:rPr>
              <a:t> an </a:t>
            </a:r>
            <a:r>
              <a:rPr lang="sv-SE" sz="2400" dirty="0" err="1" smtClean="0">
                <a:solidFill>
                  <a:schemeClr val="tx2"/>
                </a:solidFill>
              </a:rPr>
              <a:t>immediate</a:t>
            </a:r>
            <a:r>
              <a:rPr lang="sv-SE" sz="2400" dirty="0" smtClean="0">
                <a:solidFill>
                  <a:schemeClr val="tx2"/>
                </a:solidFill>
              </a:rPr>
              <a:t> ack</a:t>
            </a: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not   ((</a:t>
            </a:r>
            <a:r>
              <a:rPr lang="sv-SE" sz="2400" dirty="0" err="1" smtClean="0"/>
              <a:t>low_pri</a:t>
            </a:r>
            <a:r>
              <a:rPr lang="sv-SE" sz="2400" dirty="0" smtClean="0"/>
              <a:t> and </a:t>
            </a:r>
            <a:r>
              <a:rPr lang="sv-SE" sz="2400" dirty="0" err="1" smtClean="0"/>
              <a:t>req</a:t>
            </a:r>
            <a:r>
              <a:rPr lang="sv-SE" sz="2400" dirty="0" smtClean="0"/>
              <a:t>) -&gt; ack)                    ??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smtClean="0"/>
              <a:t>Ex:    </a:t>
            </a:r>
            <a:r>
              <a:rPr lang="sv-SE" sz="2400" dirty="0" err="1" smtClean="0"/>
              <a:t>What</a:t>
            </a:r>
            <a:r>
              <a:rPr lang="sv-SE" sz="2400" dirty="0" smtClean="0"/>
              <a:t> </a:t>
            </a:r>
            <a:r>
              <a:rPr lang="sv-SE" sz="2400" dirty="0" err="1" smtClean="0"/>
              <a:t>should</a:t>
            </a:r>
            <a:r>
              <a:rPr lang="sv-SE" sz="2400" dirty="0" smtClean="0"/>
              <a:t> it be?</a:t>
            </a:r>
          </a:p>
          <a:p>
            <a:pPr>
              <a:buNone/>
            </a:pPr>
            <a:r>
              <a:rPr lang="sv-SE" sz="2400" dirty="0" smtClean="0"/>
              <a:t>          Check all </a:t>
            </a:r>
            <a:r>
              <a:rPr lang="sv-SE" sz="2400" dirty="0" err="1" smtClean="0"/>
              <a:t>three</a:t>
            </a:r>
            <a:r>
              <a:rPr lang="sv-SE" sz="2400" dirty="0" smtClean="0"/>
              <a:t> </a:t>
            </a:r>
            <a:r>
              <a:rPr lang="sv-SE" sz="2400" dirty="0" err="1" smtClean="0"/>
              <a:t>assertions</a:t>
            </a:r>
            <a:r>
              <a:rPr lang="sv-SE" sz="2400" dirty="0" smtClean="0"/>
              <a:t> on the </a:t>
            </a:r>
            <a:r>
              <a:rPr lang="sv-SE" sz="2400" dirty="0" err="1" smtClean="0"/>
              <a:t>following</a:t>
            </a:r>
            <a:r>
              <a:rPr lang="sv-SE" sz="2400" dirty="0" smtClean="0"/>
              <a:t> </a:t>
            </a:r>
            <a:r>
              <a:rPr lang="sv-SE" sz="2400" dirty="0" err="1" smtClean="0"/>
              <a:t>traces</a:t>
            </a:r>
            <a:endParaRPr lang="sv-SE" sz="2400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smtClean="0"/>
              <a:t>                     (And </a:t>
            </a:r>
            <a:r>
              <a:rPr lang="sv-SE" sz="2400" dirty="0" err="1" smtClean="0"/>
              <a:t>similarly</a:t>
            </a:r>
            <a:r>
              <a:rPr lang="sv-SE" sz="2400" dirty="0" smtClean="0"/>
              <a:t> for suffix </a:t>
            </a:r>
            <a:r>
              <a:rPr lang="sv-SE" sz="2400" dirty="0" err="1" smtClean="0"/>
              <a:t>implication</a:t>
            </a:r>
            <a:r>
              <a:rPr lang="sv-SE" sz="2400" dirty="0" smtClean="0"/>
              <a:t>)</a:t>
            </a: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971550" y="538162"/>
            <a:ext cx="5068888" cy="715964"/>
            <a:chOff x="971550" y="538162"/>
            <a:chExt cx="5068888" cy="71596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71550" y="12509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93950" y="1249362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505994" y="897732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218782" y="897732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573588" y="1252538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862388" y="538162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>
            <a:off x="971550" y="2674938"/>
            <a:ext cx="7112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82750" y="1963738"/>
            <a:ext cx="7112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393950" y="2673350"/>
            <a:ext cx="14668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328738" y="2319338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039144" y="2316956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505994" y="2321720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218782" y="2321720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3588" y="2676526"/>
            <a:ext cx="14668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62388" y="1962150"/>
            <a:ext cx="7112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971550" y="4851400"/>
            <a:ext cx="5068888" cy="715964"/>
            <a:chOff x="971550" y="538162"/>
            <a:chExt cx="5068888" cy="715964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971550" y="12509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393950" y="1249362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505994" y="897732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218782" y="897732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573588" y="1252538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862388" y="538162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/>
          <p:nvPr/>
        </p:nvCxnSpPr>
        <p:spPr>
          <a:xfrm>
            <a:off x="971550" y="4140200"/>
            <a:ext cx="50688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72503" y="614918"/>
            <a:ext cx="60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req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171450" y="1968502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high_pri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72503" y="4857752"/>
            <a:ext cx="75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ack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171450" y="3429000"/>
            <a:ext cx="1129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low_pri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971550" y="538162"/>
            <a:ext cx="5068888" cy="715964"/>
            <a:chOff x="971550" y="538162"/>
            <a:chExt cx="5068888" cy="71596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71550" y="12509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93950" y="1249362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505994" y="897732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218782" y="897732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573588" y="1252538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862388" y="538162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971550" y="3429000"/>
            <a:ext cx="5068888" cy="715964"/>
            <a:chOff x="971550" y="1962150"/>
            <a:chExt cx="5068888" cy="715964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71550" y="2674938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82750" y="1963738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393950" y="2673350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328738" y="231933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2039144" y="2316956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3505994" y="232172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4218782" y="232172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573588" y="2676526"/>
              <a:ext cx="14668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862388" y="19621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/>
          <p:nvPr/>
        </p:nvCxnSpPr>
        <p:spPr>
          <a:xfrm>
            <a:off x="971550" y="2673350"/>
            <a:ext cx="50688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72503" y="614918"/>
            <a:ext cx="60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req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171450" y="1968502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high_pri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72503" y="4857752"/>
            <a:ext cx="75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ack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171450" y="3429000"/>
            <a:ext cx="1129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low_pri</a:t>
            </a:r>
            <a:endParaRPr lang="en-US" sz="24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971550" y="5607050"/>
            <a:ext cx="50688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assertions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p1));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not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 smtClean="0"/>
              <a:t>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p1  and </a:t>
            </a:r>
            <a:r>
              <a:rPr lang="sv-SE" dirty="0" err="1" smtClean="0"/>
              <a:t>continue</a:t>
            </a:r>
            <a:r>
              <a:rPr lang="sv-SE" dirty="0" smtClean="0"/>
              <a:t>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p2));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a</a:t>
            </a:r>
            <a:r>
              <a:rPr lang="sv-SE" dirty="0" smtClean="0">
                <a:solidFill>
                  <a:schemeClr val="tx2"/>
                </a:solidFill>
              </a:rPr>
              <a:t>nd so on…    </a:t>
            </a:r>
            <a:r>
              <a:rPr lang="sv-SE" dirty="0" err="1" smtClean="0">
                <a:solidFill>
                  <a:schemeClr val="tx2"/>
                </a:solidFill>
              </a:rPr>
              <a:t>one</a:t>
            </a:r>
            <a:r>
              <a:rPr lang="sv-SE" dirty="0" smtClean="0">
                <a:solidFill>
                  <a:schemeClr val="tx2"/>
                </a:solidFill>
              </a:rPr>
              <a:t> for </a:t>
            </a:r>
            <a:r>
              <a:rPr lang="sv-SE" dirty="0" err="1" smtClean="0">
                <a:solidFill>
                  <a:schemeClr val="tx2"/>
                </a:solidFill>
              </a:rPr>
              <a:t>each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transition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smtClean="0">
                <a:solidFill>
                  <a:schemeClr val="tx2"/>
                </a:solidFill>
              </a:rPr>
              <a:t>                      </a:t>
            </a:r>
            <a:r>
              <a:rPr lang="sv-SE" dirty="0" err="1" smtClean="0">
                <a:solidFill>
                  <a:schemeClr val="tx2"/>
                </a:solidFill>
              </a:rPr>
              <a:t>good</a:t>
            </a:r>
            <a:r>
              <a:rPr lang="sv-SE" dirty="0" smtClean="0">
                <a:solidFill>
                  <a:schemeClr val="tx2"/>
                </a:solidFill>
              </a:rPr>
              <a:t>, </a:t>
            </a:r>
            <a:r>
              <a:rPr lang="sv-SE" dirty="0" err="1" smtClean="0">
                <a:solidFill>
                  <a:schemeClr val="tx2"/>
                </a:solidFill>
              </a:rPr>
              <a:t>but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very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localised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Incorrect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nesting</a:t>
            </a:r>
            <a:r>
              <a:rPr lang="sv-SE" sz="3600" dirty="0" smtClean="0">
                <a:solidFill>
                  <a:schemeClr val="tx2"/>
                </a:solidFill>
              </a:rPr>
              <a:t> of </a:t>
            </a:r>
            <a:r>
              <a:rPr lang="sv-SE" sz="3600" dirty="0" err="1" smtClean="0">
                <a:solidFill>
                  <a:schemeClr val="tx2"/>
                </a:solidFill>
              </a:rPr>
              <a:t>implications</a:t>
            </a:r>
            <a:r>
              <a:rPr lang="sv-SE" sz="3600" dirty="0" smtClean="0">
                <a:solidFill>
                  <a:schemeClr val="tx2"/>
                </a:solidFill>
              </a:rPr>
              <a:t>  (1)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If</a:t>
            </a:r>
            <a:r>
              <a:rPr lang="sv-SE" sz="2400" dirty="0" smtClean="0">
                <a:solidFill>
                  <a:schemeClr val="tx2"/>
                </a:solidFill>
              </a:rPr>
              <a:t> a </a:t>
            </a:r>
            <a:r>
              <a:rPr lang="sv-SE" sz="2400" dirty="0" err="1" smtClean="0">
                <a:solidFill>
                  <a:schemeClr val="tx2"/>
                </a:solidFill>
              </a:rPr>
              <a:t>request</a:t>
            </a:r>
            <a:r>
              <a:rPr lang="sv-SE" sz="2400" dirty="0" smtClean="0">
                <a:solidFill>
                  <a:schemeClr val="tx2"/>
                </a:solidFill>
              </a:rPr>
              <a:t> (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) is </a:t>
            </a:r>
            <a:r>
              <a:rPr lang="sv-SE" sz="2400" dirty="0" err="1" smtClean="0">
                <a:solidFill>
                  <a:schemeClr val="tx2"/>
                </a:solidFill>
              </a:rPr>
              <a:t>acknowledged</a:t>
            </a:r>
            <a:r>
              <a:rPr lang="sv-SE" sz="2400" dirty="0" smtClean="0">
                <a:solidFill>
                  <a:schemeClr val="tx2"/>
                </a:solidFill>
              </a:rPr>
              <a:t> (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ack the </a:t>
            </a:r>
            <a:r>
              <a:rPr lang="sv-SE" sz="2400" dirty="0" err="1" smtClean="0">
                <a:solidFill>
                  <a:schemeClr val="tx2"/>
                </a:solidFill>
              </a:rPr>
              <a:t>following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cycle</a:t>
            </a:r>
            <a:r>
              <a:rPr lang="sv-SE" sz="2400" dirty="0" smtClean="0">
                <a:solidFill>
                  <a:schemeClr val="tx2"/>
                </a:solidFill>
              </a:rPr>
              <a:t>), </a:t>
            </a:r>
            <a:r>
              <a:rPr lang="sv-SE" sz="2400" dirty="0" err="1" smtClean="0">
                <a:solidFill>
                  <a:schemeClr val="tx2"/>
                </a:solidFill>
              </a:rPr>
              <a:t>then</a:t>
            </a:r>
            <a:r>
              <a:rPr lang="sv-SE" sz="2400" dirty="0" smtClean="0">
                <a:solidFill>
                  <a:schemeClr val="tx2"/>
                </a:solidFill>
              </a:rPr>
              <a:t>  it must </a:t>
            </a:r>
            <a:r>
              <a:rPr lang="sv-SE" sz="2400" dirty="0" err="1" smtClean="0">
                <a:solidFill>
                  <a:schemeClr val="tx2"/>
                </a:solidFill>
              </a:rPr>
              <a:t>receive</a:t>
            </a:r>
            <a:r>
              <a:rPr lang="sv-SE" sz="2400" dirty="0" smtClean="0">
                <a:solidFill>
                  <a:schemeClr val="tx2"/>
                </a:solidFill>
              </a:rPr>
              <a:t> a grant (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</a:t>
            </a:r>
            <a:r>
              <a:rPr lang="sv-SE" sz="2400" dirty="0" err="1" smtClean="0">
                <a:solidFill>
                  <a:schemeClr val="tx2"/>
                </a:solidFill>
              </a:rPr>
              <a:t>gnt</a:t>
            </a:r>
            <a:r>
              <a:rPr lang="sv-SE" sz="2400" dirty="0" smtClean="0">
                <a:solidFill>
                  <a:schemeClr val="tx2"/>
                </a:solidFill>
              </a:rPr>
              <a:t>) the </a:t>
            </a:r>
            <a:r>
              <a:rPr lang="sv-SE" sz="2400" dirty="0" err="1" smtClean="0">
                <a:solidFill>
                  <a:schemeClr val="tx2"/>
                </a:solidFill>
              </a:rPr>
              <a:t>cycle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following</a:t>
            </a:r>
            <a:r>
              <a:rPr lang="sv-SE" sz="2400" dirty="0" smtClean="0">
                <a:solidFill>
                  <a:schemeClr val="tx2"/>
                </a:solidFill>
              </a:rPr>
              <a:t> ack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((</a:t>
            </a:r>
            <a:r>
              <a:rPr lang="sv-SE" sz="2400" dirty="0" err="1" smtClean="0"/>
              <a:t>req</a:t>
            </a:r>
            <a:r>
              <a:rPr lang="sv-SE" sz="2400" dirty="0" smtClean="0"/>
              <a:t>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ack) -&gt; </a:t>
            </a:r>
            <a:r>
              <a:rPr lang="sv-SE" sz="2400" dirty="0" err="1" smtClean="0"/>
              <a:t>next</a:t>
            </a:r>
            <a:r>
              <a:rPr lang="sv-SE" sz="2400" dirty="0" smtClean="0"/>
              <a:t> </a:t>
            </a:r>
            <a:r>
              <a:rPr lang="sv-SE" sz="2400" dirty="0" err="1" smtClean="0"/>
              <a:t>gnt</a:t>
            </a:r>
            <a:r>
              <a:rPr lang="sv-SE" sz="2400" dirty="0" smtClean="0"/>
              <a:t>)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Faults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What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should</a:t>
            </a:r>
            <a:r>
              <a:rPr lang="sv-SE" sz="2400" dirty="0" smtClean="0">
                <a:solidFill>
                  <a:schemeClr val="tx2"/>
                </a:solidFill>
              </a:rPr>
              <a:t> it be?   (</a:t>
            </a:r>
            <a:r>
              <a:rPr lang="sv-SE" sz="2400" dirty="0" err="1" smtClean="0">
                <a:solidFill>
                  <a:schemeClr val="tx2"/>
                </a:solidFill>
              </a:rPr>
              <a:t>Write</a:t>
            </a:r>
            <a:r>
              <a:rPr lang="sv-SE" sz="2400" dirty="0" smtClean="0">
                <a:solidFill>
                  <a:schemeClr val="tx2"/>
                </a:solidFill>
              </a:rPr>
              <a:t> in </a:t>
            </a:r>
            <a:r>
              <a:rPr lang="sv-SE" sz="2400" dirty="0" err="1" smtClean="0">
                <a:solidFill>
                  <a:schemeClr val="tx2"/>
                </a:solidFill>
              </a:rPr>
              <a:t>both</a:t>
            </a:r>
            <a:r>
              <a:rPr lang="sv-SE" sz="2400" dirty="0" smtClean="0">
                <a:solidFill>
                  <a:schemeClr val="tx2"/>
                </a:solidFill>
              </a:rPr>
              <a:t> LTL and SERE </a:t>
            </a:r>
            <a:r>
              <a:rPr lang="sv-SE" sz="2400" dirty="0" err="1" smtClean="0">
                <a:solidFill>
                  <a:schemeClr val="tx2"/>
                </a:solidFill>
              </a:rPr>
              <a:t>style</a:t>
            </a:r>
            <a:r>
              <a:rPr lang="sv-SE" sz="2400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Check on </a:t>
            </a:r>
            <a:r>
              <a:rPr lang="sv-SE" sz="2400" dirty="0" err="1" smtClean="0">
                <a:solidFill>
                  <a:schemeClr val="tx2"/>
                </a:solidFill>
              </a:rPr>
              <a:t>following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trace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971550" y="539750"/>
            <a:ext cx="5068888" cy="712788"/>
            <a:chOff x="971550" y="539750"/>
            <a:chExt cx="5068888" cy="71278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71550" y="12509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93950" y="1249362"/>
              <a:ext cx="3646488" cy="31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472503" y="614918"/>
            <a:ext cx="60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req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72503" y="2208509"/>
            <a:ext cx="75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ack</a:t>
            </a:r>
            <a:endParaRPr lang="en-US" sz="2400" dirty="0"/>
          </a:p>
        </p:txBody>
      </p:sp>
      <p:grpSp>
        <p:nvGrpSpPr>
          <p:cNvPr id="31" name="Group 17"/>
          <p:cNvGrpSpPr/>
          <p:nvPr/>
        </p:nvGrpSpPr>
        <p:grpSpPr>
          <a:xfrm>
            <a:off x="971550" y="1962150"/>
            <a:ext cx="5779294" cy="714376"/>
            <a:chOff x="261144" y="539750"/>
            <a:chExt cx="5779294" cy="714376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61144" y="1252538"/>
              <a:ext cx="142160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93950" y="1249362"/>
              <a:ext cx="3646488" cy="31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17"/>
          <p:cNvGrpSpPr/>
          <p:nvPr/>
        </p:nvGrpSpPr>
        <p:grpSpPr>
          <a:xfrm>
            <a:off x="971550" y="3429000"/>
            <a:ext cx="6491288" cy="714376"/>
            <a:chOff x="-450850" y="539750"/>
            <a:chExt cx="6491288" cy="714376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-450850" y="1252538"/>
              <a:ext cx="21336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393950" y="1249362"/>
              <a:ext cx="3646488" cy="31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594626" y="3431382"/>
            <a:ext cx="753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 smtClean="0"/>
              <a:t>gnt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Incorrect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nesting</a:t>
            </a:r>
            <a:r>
              <a:rPr lang="sv-SE" sz="3600" dirty="0" smtClean="0">
                <a:solidFill>
                  <a:schemeClr val="tx2"/>
                </a:solidFill>
              </a:rPr>
              <a:t> of </a:t>
            </a:r>
            <a:r>
              <a:rPr lang="sv-SE" sz="3600" dirty="0" err="1" smtClean="0">
                <a:solidFill>
                  <a:schemeClr val="tx2"/>
                </a:solidFill>
              </a:rPr>
              <a:t>implications</a:t>
            </a:r>
            <a:r>
              <a:rPr lang="sv-SE" sz="3600" dirty="0" smtClean="0">
                <a:solidFill>
                  <a:schemeClr val="tx2"/>
                </a:solidFill>
              </a:rPr>
              <a:t>  (2)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38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If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there</a:t>
            </a:r>
            <a:r>
              <a:rPr lang="sv-SE" sz="2400" dirty="0" smtClean="0">
                <a:solidFill>
                  <a:schemeClr val="tx2"/>
                </a:solidFill>
              </a:rPr>
              <a:t> is a </a:t>
            </a:r>
            <a:r>
              <a:rPr lang="sv-SE" sz="2400" dirty="0" err="1" smtClean="0">
                <a:solidFill>
                  <a:schemeClr val="tx2"/>
                </a:solidFill>
              </a:rPr>
              <a:t>granted</a:t>
            </a:r>
            <a:r>
              <a:rPr lang="sv-SE" sz="2400" dirty="0" smtClean="0">
                <a:solidFill>
                  <a:schemeClr val="tx2"/>
                </a:solidFill>
              </a:rPr>
              <a:t> read </a:t>
            </a:r>
            <a:r>
              <a:rPr lang="sv-SE" sz="2400" dirty="0" err="1" smtClean="0">
                <a:solidFill>
                  <a:schemeClr val="tx2"/>
                </a:solidFill>
              </a:rPr>
              <a:t>request</a:t>
            </a:r>
            <a:r>
              <a:rPr lang="sv-SE" sz="2400" dirty="0" smtClean="0">
                <a:solidFill>
                  <a:schemeClr val="tx2"/>
                </a:solidFill>
              </a:rPr>
              <a:t> (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followed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by ack </a:t>
            </a:r>
            <a:r>
              <a:rPr lang="sv-SE" sz="2400" dirty="0" err="1" smtClean="0">
                <a:solidFill>
                  <a:schemeClr val="tx2"/>
                </a:solidFill>
              </a:rPr>
              <a:t>followed</a:t>
            </a:r>
            <a:r>
              <a:rPr lang="sv-SE" sz="2400" dirty="0" smtClean="0">
                <a:solidFill>
                  <a:schemeClr val="tx2"/>
                </a:solidFill>
              </a:rPr>
              <a:t> by </a:t>
            </a:r>
            <a:r>
              <a:rPr lang="sv-SE" sz="2400" dirty="0" err="1" smtClean="0">
                <a:solidFill>
                  <a:schemeClr val="tx2"/>
                </a:solidFill>
              </a:rPr>
              <a:t>gnt</a:t>
            </a:r>
            <a:r>
              <a:rPr lang="sv-SE" sz="2400" dirty="0" smtClean="0">
                <a:solidFill>
                  <a:schemeClr val="tx2"/>
                </a:solidFill>
              </a:rPr>
              <a:t>),  </a:t>
            </a:r>
            <a:r>
              <a:rPr lang="sv-SE" sz="2400" dirty="0" err="1" smtClean="0">
                <a:solidFill>
                  <a:schemeClr val="tx2"/>
                </a:solidFill>
              </a:rPr>
              <a:t>then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if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there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follows</a:t>
            </a:r>
            <a:r>
              <a:rPr lang="sv-SE" sz="2400" dirty="0" smtClean="0">
                <a:solidFill>
                  <a:schemeClr val="tx2"/>
                </a:solidFill>
              </a:rPr>
              <a:t> a </a:t>
            </a:r>
            <a:r>
              <a:rPr lang="sv-SE" sz="2400" dirty="0" err="1" smtClean="0">
                <a:solidFill>
                  <a:schemeClr val="tx2"/>
                </a:solidFill>
              </a:rPr>
              <a:t>complete</a:t>
            </a:r>
            <a:r>
              <a:rPr lang="sv-SE" sz="2400" dirty="0" smtClean="0">
                <a:solidFill>
                  <a:schemeClr val="tx2"/>
                </a:solidFill>
              </a:rPr>
              <a:t> data transfer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{start;  data[*], </a:t>
            </a:r>
            <a:r>
              <a:rPr lang="sv-SE" sz="2400" dirty="0" err="1" smtClean="0">
                <a:solidFill>
                  <a:schemeClr val="tx2"/>
                </a:solidFill>
              </a:rPr>
              <a:t>end</a:t>
            </a:r>
            <a:r>
              <a:rPr lang="sv-SE" sz="2400" dirty="0" smtClean="0">
                <a:solidFill>
                  <a:schemeClr val="tx2"/>
                </a:solidFill>
              </a:rPr>
              <a:t>}, </a:t>
            </a:r>
            <a:r>
              <a:rPr lang="sv-SE" sz="2400" dirty="0" err="1" smtClean="0">
                <a:solidFill>
                  <a:schemeClr val="tx2"/>
                </a:solidFill>
              </a:rPr>
              <a:t>then</a:t>
            </a:r>
            <a:r>
              <a:rPr lang="sv-SE" sz="2400" dirty="0" smtClean="0">
                <a:solidFill>
                  <a:schemeClr val="tx2"/>
                </a:solidFill>
              </a:rPr>
              <a:t> the </a:t>
            </a:r>
            <a:r>
              <a:rPr lang="sv-SE" sz="2400" dirty="0" err="1" smtClean="0">
                <a:solidFill>
                  <a:schemeClr val="tx2"/>
                </a:solidFill>
              </a:rPr>
              <a:t>whole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thing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should</a:t>
            </a:r>
            <a:r>
              <a:rPr lang="sv-SE" sz="2400" dirty="0" smtClean="0">
                <a:solidFill>
                  <a:schemeClr val="tx2"/>
                </a:solidFill>
              </a:rPr>
              <a:t> be </a:t>
            </a:r>
            <a:r>
              <a:rPr lang="sv-SE" sz="2400" dirty="0" err="1" smtClean="0">
                <a:solidFill>
                  <a:schemeClr val="tx2"/>
                </a:solidFill>
              </a:rPr>
              <a:t>followed</a:t>
            </a:r>
            <a:r>
              <a:rPr lang="sv-SE" sz="2400" dirty="0" smtClean="0">
                <a:solidFill>
                  <a:schemeClr val="tx2"/>
                </a:solidFill>
              </a:rPr>
              <a:t> by an 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signal </a:t>
            </a:r>
            <a:r>
              <a:rPr lang="sv-SE" sz="2400" dirty="0" err="1" smtClean="0">
                <a:solidFill>
                  <a:schemeClr val="tx2"/>
                </a:solidFill>
              </a:rPr>
              <a:t>read_complete</a:t>
            </a:r>
            <a:r>
              <a:rPr lang="sv-SE" sz="24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</a:t>
            </a:r>
            <a:r>
              <a:rPr lang="sv-SE" sz="2400" dirty="0" smtClean="0">
                <a:solidFill>
                  <a:schemeClr val="tx2"/>
                </a:solidFill>
              </a:rPr>
              <a:t>({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; </a:t>
            </a:r>
            <a:r>
              <a:rPr lang="sv-SE" sz="2400" dirty="0" err="1" smtClean="0">
                <a:solidFill>
                  <a:schemeClr val="tx2"/>
                </a:solidFill>
              </a:rPr>
              <a:t>gnt</a:t>
            </a:r>
            <a:r>
              <a:rPr lang="sv-SE" sz="2400" dirty="0" smtClean="0">
                <a:solidFill>
                  <a:schemeClr val="tx2"/>
                </a:solidFill>
              </a:rPr>
              <a:t>; ack} |=&gt; {start; data[*];  </a:t>
            </a:r>
            <a:r>
              <a:rPr lang="sv-SE" sz="2400" dirty="0" err="1" smtClean="0">
                <a:solidFill>
                  <a:schemeClr val="tx2"/>
                </a:solidFill>
              </a:rPr>
              <a:t>end</a:t>
            </a:r>
            <a:r>
              <a:rPr lang="sv-SE" sz="2400" dirty="0" smtClean="0">
                <a:solidFill>
                  <a:schemeClr val="tx2"/>
                </a:solidFill>
              </a:rPr>
              <a:t>}) </a:t>
            </a:r>
            <a:r>
              <a:rPr lang="sv-SE" sz="2400" dirty="0" smtClean="0"/>
              <a:t>| =&gt;</a:t>
            </a:r>
          </a:p>
          <a:p>
            <a:pPr>
              <a:buNone/>
            </a:pPr>
            <a:r>
              <a:rPr lang="sv-SE" sz="2400" dirty="0" smtClean="0"/>
              <a:t>              {</a:t>
            </a:r>
            <a:r>
              <a:rPr lang="sv-SE" sz="2400" dirty="0" err="1" smtClean="0"/>
              <a:t>read_complete</a:t>
            </a:r>
            <a:r>
              <a:rPr lang="sv-SE" sz="2400" dirty="0" smtClean="0"/>
              <a:t>}                                                                          ??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Fault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What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should</a:t>
            </a:r>
            <a:r>
              <a:rPr lang="sv-SE" sz="2400" dirty="0" smtClean="0">
                <a:solidFill>
                  <a:schemeClr val="tx2"/>
                </a:solidFill>
              </a:rPr>
              <a:t> it be?   (</a:t>
            </a:r>
            <a:r>
              <a:rPr lang="sv-SE" sz="2400" dirty="0" err="1" smtClean="0">
                <a:solidFill>
                  <a:schemeClr val="tx2"/>
                </a:solidFill>
              </a:rPr>
              <a:t>Write</a:t>
            </a:r>
            <a:r>
              <a:rPr lang="sv-SE" sz="2400" dirty="0" smtClean="0">
                <a:solidFill>
                  <a:schemeClr val="tx2"/>
                </a:solidFill>
              </a:rPr>
              <a:t> with </a:t>
            </a:r>
            <a:r>
              <a:rPr lang="sv-SE" sz="2400" dirty="0" err="1" smtClean="0">
                <a:solidFill>
                  <a:schemeClr val="tx2"/>
                </a:solidFill>
              </a:rPr>
              <a:t>two</a:t>
            </a:r>
            <a:r>
              <a:rPr lang="sv-SE" sz="2400" dirty="0" smtClean="0">
                <a:solidFill>
                  <a:schemeClr val="tx2"/>
                </a:solidFill>
              </a:rPr>
              <a:t> suffix </a:t>
            </a:r>
            <a:r>
              <a:rPr lang="sv-SE" sz="2400" dirty="0" err="1" smtClean="0">
                <a:solidFill>
                  <a:schemeClr val="tx2"/>
                </a:solidFill>
              </a:rPr>
              <a:t>implications</a:t>
            </a:r>
            <a:r>
              <a:rPr lang="sv-SE" sz="2400" dirty="0" smtClean="0">
                <a:solidFill>
                  <a:schemeClr val="tx2"/>
                </a:solidFill>
              </a:rPr>
              <a:t> and with </a:t>
            </a:r>
            <a:r>
              <a:rPr lang="sv-SE" sz="2400" dirty="0" err="1" smtClean="0">
                <a:solidFill>
                  <a:schemeClr val="tx2"/>
                </a:solidFill>
              </a:rPr>
              <a:t>one</a:t>
            </a:r>
            <a:r>
              <a:rPr lang="sv-SE" sz="2400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In the </a:t>
            </a:r>
            <a:r>
              <a:rPr lang="sv-SE" sz="2400" dirty="0" err="1" smtClean="0">
                <a:solidFill>
                  <a:schemeClr val="tx2"/>
                </a:solidFill>
              </a:rPr>
              <a:t>latter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case</a:t>
            </a:r>
            <a:r>
              <a:rPr lang="sv-SE" sz="2400" dirty="0" smtClean="0">
                <a:solidFill>
                  <a:schemeClr val="tx2"/>
                </a:solidFill>
              </a:rPr>
              <a:t>, </a:t>
            </a:r>
            <a:r>
              <a:rPr lang="sv-SE" sz="2400" dirty="0" err="1" smtClean="0">
                <a:solidFill>
                  <a:schemeClr val="tx2"/>
                </a:solidFill>
              </a:rPr>
              <a:t>think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about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how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moving</a:t>
            </a:r>
            <a:r>
              <a:rPr lang="sv-SE" sz="2400" dirty="0" smtClean="0">
                <a:solidFill>
                  <a:schemeClr val="tx2"/>
                </a:solidFill>
              </a:rPr>
              <a:t> the position of the suffix </a:t>
            </a:r>
            <a:r>
              <a:rPr lang="sv-SE" sz="2400" dirty="0" err="1" smtClean="0">
                <a:solidFill>
                  <a:schemeClr val="tx2"/>
                </a:solidFill>
              </a:rPr>
              <a:t>implication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changes</a:t>
            </a:r>
            <a:r>
              <a:rPr lang="sv-SE" sz="2400" dirty="0" smtClean="0">
                <a:solidFill>
                  <a:schemeClr val="tx2"/>
                </a:solidFill>
              </a:rPr>
              <a:t> the </a:t>
            </a:r>
            <a:r>
              <a:rPr lang="sv-SE" sz="2400" dirty="0" err="1" smtClean="0">
                <a:solidFill>
                  <a:schemeClr val="tx2"/>
                </a:solidFill>
              </a:rPr>
              <a:t>meaning</a:t>
            </a:r>
            <a:r>
              <a:rPr lang="sv-SE" sz="2400" dirty="0" smtClean="0">
                <a:solidFill>
                  <a:schemeClr val="tx2"/>
                </a:solidFill>
              </a:rPr>
              <a:t> of the </a:t>
            </a:r>
            <a:r>
              <a:rPr lang="sv-SE" sz="2400" dirty="0" err="1" smtClean="0">
                <a:solidFill>
                  <a:schemeClr val="tx2"/>
                </a:solidFill>
              </a:rPr>
              <a:t>property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26450" cy="1143000"/>
          </a:xfrm>
        </p:spPr>
        <p:txBody>
          <a:bodyPr>
            <a:normAutofit fontScale="90000"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Thinking</a:t>
            </a:r>
            <a:r>
              <a:rPr lang="sv-SE" sz="3600" dirty="0" smtClean="0">
                <a:solidFill>
                  <a:schemeClr val="tx2"/>
                </a:solidFill>
              </a:rPr>
              <a:t> you are </a:t>
            </a:r>
            <a:r>
              <a:rPr lang="sv-SE" sz="3600" dirty="0" err="1" smtClean="0">
                <a:solidFill>
                  <a:schemeClr val="tx2"/>
                </a:solidFill>
              </a:rPr>
              <a:t>missing</a:t>
            </a:r>
            <a:r>
              <a:rPr lang="sv-SE" sz="3600" dirty="0" smtClean="0">
                <a:solidFill>
                  <a:schemeClr val="tx2"/>
                </a:solidFill>
              </a:rPr>
              <a:t> a ”first match” operator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38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On the </a:t>
            </a:r>
            <a:r>
              <a:rPr lang="sv-SE" sz="2400" dirty="0" err="1" smtClean="0">
                <a:solidFill>
                  <a:schemeClr val="tx2"/>
                </a:solidFill>
              </a:rPr>
              <a:t>cycle</a:t>
            </a:r>
            <a:r>
              <a:rPr lang="sv-SE" sz="2400" dirty="0" smtClean="0">
                <a:solidFill>
                  <a:schemeClr val="tx2"/>
                </a:solidFill>
              </a:rPr>
              <a:t> after the first ack </a:t>
            </a:r>
            <a:r>
              <a:rPr lang="sv-SE" sz="2400" dirty="0" err="1" smtClean="0">
                <a:solidFill>
                  <a:schemeClr val="tx2"/>
                </a:solidFill>
              </a:rPr>
              <a:t>following</a:t>
            </a:r>
            <a:r>
              <a:rPr lang="sv-SE" sz="2400" dirty="0" smtClean="0">
                <a:solidFill>
                  <a:schemeClr val="tx2"/>
                </a:solidFill>
              </a:rPr>
              <a:t> a </a:t>
            </a:r>
            <a:r>
              <a:rPr lang="sv-SE" sz="2400" dirty="0" err="1" smtClean="0">
                <a:solidFill>
                  <a:schemeClr val="tx2"/>
                </a:solidFill>
              </a:rPr>
              <a:t>request</a:t>
            </a:r>
            <a:r>
              <a:rPr lang="sv-SE" sz="2400" dirty="0" smtClean="0">
                <a:solidFill>
                  <a:schemeClr val="tx2"/>
                </a:solidFill>
              </a:rPr>
              <a:t>, a data transfer </a:t>
            </a:r>
            <a:r>
              <a:rPr lang="sv-SE" sz="2400" dirty="0" err="1" smtClean="0">
                <a:solidFill>
                  <a:schemeClr val="tx2"/>
                </a:solidFill>
              </a:rPr>
              <a:t>should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begin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({</a:t>
            </a:r>
            <a:r>
              <a:rPr lang="sv-SE" sz="2400" dirty="0" err="1" smtClean="0"/>
              <a:t>req</a:t>
            </a:r>
            <a:r>
              <a:rPr lang="sv-SE" sz="2400" dirty="0" smtClean="0"/>
              <a:t>; [*]; ack} |=&gt; {start; data[*];  </a:t>
            </a:r>
            <a:r>
              <a:rPr lang="sv-SE" sz="2400" dirty="0" err="1" smtClean="0"/>
              <a:t>end</a:t>
            </a:r>
            <a:r>
              <a:rPr lang="sv-SE" sz="2400" dirty="0" smtClean="0"/>
              <a:t>})       ??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Wrong</a:t>
            </a:r>
            <a:r>
              <a:rPr lang="sv-SE" sz="2400" dirty="0" smtClean="0">
                <a:solidFill>
                  <a:schemeClr val="tx2"/>
                </a:solidFill>
              </a:rPr>
              <a:t>:   </a:t>
            </a:r>
            <a:r>
              <a:rPr lang="sv-SE" sz="2400" dirty="0" err="1" smtClean="0">
                <a:solidFill>
                  <a:schemeClr val="tx2"/>
                </a:solidFill>
              </a:rPr>
              <a:t>Demands</a:t>
            </a:r>
            <a:r>
              <a:rPr lang="sv-SE" sz="2400" dirty="0" smtClean="0">
                <a:solidFill>
                  <a:schemeClr val="tx2"/>
                </a:solidFill>
              </a:rPr>
              <a:t>  a transfer after </a:t>
            </a:r>
            <a:r>
              <a:rPr lang="sv-SE" sz="2400" dirty="0" err="1" smtClean="0">
                <a:solidFill>
                  <a:schemeClr val="tx2"/>
                </a:solidFill>
              </a:rPr>
              <a:t>every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ack after the 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26450" cy="1143000"/>
          </a:xfrm>
        </p:spPr>
        <p:txBody>
          <a:bodyPr>
            <a:normAutofit fontScale="90000"/>
          </a:bodyPr>
          <a:lstStyle/>
          <a:p>
            <a:r>
              <a:rPr lang="sv-SE" sz="3600" dirty="0" err="1" smtClean="0">
                <a:solidFill>
                  <a:schemeClr val="tx2"/>
                </a:solidFill>
              </a:rPr>
              <a:t>Thinking</a:t>
            </a:r>
            <a:r>
              <a:rPr lang="sv-SE" sz="3600" dirty="0" smtClean="0">
                <a:solidFill>
                  <a:schemeClr val="tx2"/>
                </a:solidFill>
              </a:rPr>
              <a:t> you are </a:t>
            </a:r>
            <a:r>
              <a:rPr lang="sv-SE" sz="3600" dirty="0" err="1" smtClean="0">
                <a:solidFill>
                  <a:schemeClr val="tx2"/>
                </a:solidFill>
              </a:rPr>
              <a:t>missing</a:t>
            </a:r>
            <a:r>
              <a:rPr lang="sv-SE" sz="3600" dirty="0" smtClean="0">
                <a:solidFill>
                  <a:schemeClr val="tx2"/>
                </a:solidFill>
              </a:rPr>
              <a:t> a ”first match” operator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38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On the </a:t>
            </a:r>
            <a:r>
              <a:rPr lang="sv-SE" sz="2400" dirty="0" err="1" smtClean="0">
                <a:solidFill>
                  <a:schemeClr val="tx2"/>
                </a:solidFill>
              </a:rPr>
              <a:t>cycle</a:t>
            </a:r>
            <a:r>
              <a:rPr lang="sv-SE" sz="2400" dirty="0" smtClean="0">
                <a:solidFill>
                  <a:schemeClr val="tx2"/>
                </a:solidFill>
              </a:rPr>
              <a:t> after the first ack </a:t>
            </a:r>
            <a:r>
              <a:rPr lang="sv-SE" sz="2400" dirty="0" err="1" smtClean="0">
                <a:solidFill>
                  <a:schemeClr val="tx2"/>
                </a:solidFill>
              </a:rPr>
              <a:t>following</a:t>
            </a:r>
            <a:r>
              <a:rPr lang="sv-SE" sz="2400" dirty="0" smtClean="0">
                <a:solidFill>
                  <a:schemeClr val="tx2"/>
                </a:solidFill>
              </a:rPr>
              <a:t> a </a:t>
            </a:r>
            <a:r>
              <a:rPr lang="sv-SE" sz="2400" dirty="0" err="1" smtClean="0">
                <a:solidFill>
                  <a:schemeClr val="tx2"/>
                </a:solidFill>
              </a:rPr>
              <a:t>request</a:t>
            </a:r>
            <a:r>
              <a:rPr lang="sv-SE" sz="2400" dirty="0" smtClean="0">
                <a:solidFill>
                  <a:schemeClr val="tx2"/>
                </a:solidFill>
              </a:rPr>
              <a:t>, a data transfer </a:t>
            </a:r>
            <a:r>
              <a:rPr lang="sv-SE" sz="2400" dirty="0" err="1" smtClean="0">
                <a:solidFill>
                  <a:schemeClr val="tx2"/>
                </a:solidFill>
              </a:rPr>
              <a:t>should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begin</a:t>
            </a: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({</a:t>
            </a:r>
            <a:r>
              <a:rPr lang="sv-SE" sz="2400" dirty="0" err="1" smtClean="0"/>
              <a:t>req</a:t>
            </a:r>
            <a:r>
              <a:rPr lang="sv-SE" sz="2400" dirty="0" smtClean="0"/>
              <a:t>; [*]; ack} |=&gt; {start; data[*];  </a:t>
            </a:r>
            <a:r>
              <a:rPr lang="sv-SE" sz="2400" dirty="0" err="1" smtClean="0"/>
              <a:t>end</a:t>
            </a:r>
            <a:r>
              <a:rPr lang="sv-SE" sz="2400" dirty="0" smtClean="0"/>
              <a:t>})       ??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Wrong</a:t>
            </a:r>
            <a:r>
              <a:rPr lang="sv-SE" sz="2400" dirty="0" smtClean="0">
                <a:solidFill>
                  <a:schemeClr val="tx2"/>
                </a:solidFill>
              </a:rPr>
              <a:t>:   </a:t>
            </a:r>
            <a:r>
              <a:rPr lang="sv-SE" sz="2400" dirty="0" err="1" smtClean="0">
                <a:solidFill>
                  <a:schemeClr val="tx2"/>
                </a:solidFill>
              </a:rPr>
              <a:t>Demands</a:t>
            </a:r>
            <a:r>
              <a:rPr lang="sv-SE" sz="2400" dirty="0" smtClean="0">
                <a:solidFill>
                  <a:schemeClr val="tx2"/>
                </a:solidFill>
              </a:rPr>
              <a:t>  a transfer after </a:t>
            </a:r>
            <a:r>
              <a:rPr lang="sv-SE" sz="2400" dirty="0" err="1" smtClean="0">
                <a:solidFill>
                  <a:schemeClr val="tx2"/>
                </a:solidFill>
              </a:rPr>
              <a:t>every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assertion</a:t>
            </a:r>
            <a:r>
              <a:rPr lang="sv-SE" sz="2400" dirty="0" smtClean="0">
                <a:solidFill>
                  <a:schemeClr val="tx2"/>
                </a:solidFill>
              </a:rPr>
              <a:t> of ack after the </a:t>
            </a:r>
            <a:r>
              <a:rPr lang="sv-SE" sz="2400" dirty="0" err="1" smtClean="0">
                <a:solidFill>
                  <a:schemeClr val="tx2"/>
                </a:solidFill>
              </a:rPr>
              <a:t>req</a:t>
            </a:r>
            <a:r>
              <a:rPr lang="sv-SE" sz="24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Answer</a:t>
            </a:r>
            <a:r>
              <a:rPr lang="sv-SE" sz="2400" dirty="0" smtClean="0">
                <a:solidFill>
                  <a:schemeClr val="tx2"/>
                </a:solidFill>
              </a:rPr>
              <a:t>:    </a:t>
            </a:r>
            <a:r>
              <a:rPr lang="sv-SE" sz="2400" dirty="0" err="1" smtClean="0">
                <a:solidFill>
                  <a:schemeClr val="tx2"/>
                </a:solidFill>
              </a:rPr>
              <a:t>use</a:t>
            </a:r>
            <a:r>
              <a:rPr lang="sv-SE" sz="2400" dirty="0" smtClean="0">
                <a:solidFill>
                  <a:schemeClr val="tx2"/>
                </a:solidFill>
              </a:rPr>
              <a:t>     </a:t>
            </a:r>
            <a:r>
              <a:rPr lang="sv-SE" sz="2400" dirty="0" smtClean="0"/>
              <a:t>ack[-&gt;]</a:t>
            </a: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60700" y="3073400"/>
            <a:ext cx="889000" cy="6223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 rot="696515">
            <a:off x="3060700" y="3429000"/>
            <a:ext cx="444500" cy="1733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26450" cy="1143000"/>
          </a:xfrm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chemeClr val="tx2"/>
                </a:solidFill>
              </a:rPr>
              <a:t>”</a:t>
            </a:r>
            <a:r>
              <a:rPr lang="sv-SE" sz="3600" dirty="0" err="1" smtClean="0">
                <a:solidFill>
                  <a:schemeClr val="tx2"/>
                </a:solidFill>
              </a:rPr>
              <a:t>Extraneous</a:t>
            </a:r>
            <a:r>
              <a:rPr lang="sv-SE" sz="3600" dirty="0" smtClean="0">
                <a:solidFill>
                  <a:schemeClr val="tx2"/>
                </a:solidFill>
              </a:rPr>
              <a:t>” </a:t>
            </a:r>
            <a:r>
              <a:rPr lang="sv-SE" sz="3600" dirty="0" err="1" smtClean="0">
                <a:solidFill>
                  <a:schemeClr val="tx2"/>
                </a:solidFill>
              </a:rPr>
              <a:t>assertions</a:t>
            </a:r>
            <a:r>
              <a:rPr lang="sv-SE" sz="3600" dirty="0" smtClean="0">
                <a:solidFill>
                  <a:schemeClr val="tx2"/>
                </a:solidFill>
              </a:rPr>
              <a:t> of signals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38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2400" dirty="0" err="1" smtClean="0">
                <a:solidFill>
                  <a:schemeClr val="tx2"/>
                </a:solidFill>
              </a:rPr>
              <a:t>assert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always</a:t>
            </a:r>
            <a:r>
              <a:rPr lang="sv-SE" sz="2400" dirty="0" smtClean="0">
                <a:solidFill>
                  <a:schemeClr val="tx2"/>
                </a:solidFill>
              </a:rPr>
              <a:t> {ack}  |=&gt; {start ; </a:t>
            </a:r>
            <a:r>
              <a:rPr lang="sv-SE" sz="2400" dirty="0" err="1" smtClean="0">
                <a:solidFill>
                  <a:schemeClr val="tx2"/>
                </a:solidFill>
              </a:rPr>
              <a:t>busy</a:t>
            </a:r>
            <a:r>
              <a:rPr lang="sv-SE" sz="2400" dirty="0" smtClean="0">
                <a:solidFill>
                  <a:schemeClr val="tx2"/>
                </a:solidFill>
              </a:rPr>
              <a:t>[*] ; </a:t>
            </a:r>
            <a:r>
              <a:rPr lang="sv-SE" sz="2400" dirty="0" err="1" smtClean="0">
                <a:solidFill>
                  <a:schemeClr val="tx2"/>
                </a:solidFill>
              </a:rPr>
              <a:t>done</a:t>
            </a:r>
            <a:r>
              <a:rPr lang="sv-SE" sz="2400" dirty="0" smtClean="0">
                <a:solidFill>
                  <a:schemeClr val="tx2"/>
                </a:solidFill>
              </a:rPr>
              <a:t>}</a:t>
            </a: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  <p:grpSp>
        <p:nvGrpSpPr>
          <p:cNvPr id="4" name="Group 17"/>
          <p:cNvGrpSpPr/>
          <p:nvPr/>
        </p:nvGrpSpPr>
        <p:grpSpPr>
          <a:xfrm>
            <a:off x="215900" y="2008188"/>
            <a:ext cx="6489700" cy="712788"/>
            <a:chOff x="971550" y="539750"/>
            <a:chExt cx="6489700" cy="71278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71550" y="12509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82750" y="5397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93950" y="1249362"/>
              <a:ext cx="5067300" cy="31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039144" y="89296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15900" y="3034508"/>
            <a:ext cx="6535738" cy="715964"/>
            <a:chOff x="215900" y="3386138"/>
            <a:chExt cx="6535738" cy="715964"/>
          </a:xfrm>
        </p:grpSpPr>
        <p:grpSp>
          <p:nvGrpSpPr>
            <p:cNvPr id="16" name="Group 17"/>
            <p:cNvGrpSpPr/>
            <p:nvPr/>
          </p:nvGrpSpPr>
          <p:grpSpPr>
            <a:xfrm>
              <a:off x="215900" y="3386138"/>
              <a:ext cx="6535738" cy="715964"/>
              <a:chOff x="215900" y="539750"/>
              <a:chExt cx="6535738" cy="715964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15900" y="1250156"/>
                <a:ext cx="1466850" cy="238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682750" y="539750"/>
                <a:ext cx="3600450" cy="635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1328738" y="895350"/>
                <a:ext cx="708024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284788" y="1254126"/>
                <a:ext cx="146685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Connector 27"/>
            <p:cNvCxnSpPr/>
            <p:nvPr/>
          </p:nvCxnSpPr>
          <p:spPr>
            <a:xfrm rot="5400000">
              <a:off x="4929982" y="374570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69862" y="4097338"/>
            <a:ext cx="6535738" cy="715964"/>
            <a:chOff x="-496094" y="3386138"/>
            <a:chExt cx="6535738" cy="715964"/>
          </a:xfrm>
        </p:grpSpPr>
        <p:grpSp>
          <p:nvGrpSpPr>
            <p:cNvPr id="32" name="Group 17"/>
            <p:cNvGrpSpPr/>
            <p:nvPr/>
          </p:nvGrpSpPr>
          <p:grpSpPr>
            <a:xfrm>
              <a:off x="-496094" y="3386138"/>
              <a:ext cx="6535738" cy="715964"/>
              <a:chOff x="-496094" y="539750"/>
              <a:chExt cx="6535738" cy="715964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-496094" y="1250156"/>
                <a:ext cx="2178844" cy="238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1682750" y="539750"/>
                <a:ext cx="3600450" cy="635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328738" y="895350"/>
                <a:ext cx="708024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284788" y="1254126"/>
                <a:ext cx="754856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rot="5400000">
              <a:off x="4929982" y="3745708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17"/>
          <p:cNvGrpSpPr/>
          <p:nvPr/>
        </p:nvGrpSpPr>
        <p:grpSpPr>
          <a:xfrm>
            <a:off x="261938" y="5207000"/>
            <a:ext cx="3554412" cy="712788"/>
            <a:chOff x="971550" y="539750"/>
            <a:chExt cx="3554412" cy="712788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971550" y="1250950"/>
              <a:ext cx="7112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682750" y="539750"/>
              <a:ext cx="2176462" cy="23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859212" y="1249362"/>
              <a:ext cx="66675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1328738" y="895350"/>
              <a:ext cx="70802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/>
          <p:nvPr/>
        </p:nvCxnSpPr>
        <p:spPr>
          <a:xfrm rot="5400000">
            <a:off x="2794794" y="5562600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461544" y="5564982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816350" y="5211764"/>
            <a:ext cx="2176462" cy="23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5639594" y="5560218"/>
            <a:ext cx="70802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996782" y="5913436"/>
            <a:ext cx="7548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150100" y="2266434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ack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7001776" y="3283249"/>
            <a:ext cx="757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start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7001776" y="4346079"/>
            <a:ext cx="762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busy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7150100" y="5451771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done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26450" cy="1143000"/>
          </a:xfrm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chemeClr val="tx2"/>
                </a:solidFill>
              </a:rPr>
              <a:t>May </a:t>
            </a:r>
            <a:r>
              <a:rPr lang="sv-SE" sz="3600" dirty="0" err="1" smtClean="0">
                <a:solidFill>
                  <a:schemeClr val="tx2"/>
                </a:solidFill>
              </a:rPr>
              <a:t>wish</a:t>
            </a:r>
            <a:r>
              <a:rPr lang="sv-SE" sz="3600" dirty="0" smtClean="0">
                <a:solidFill>
                  <a:schemeClr val="tx2"/>
                </a:solidFill>
              </a:rPr>
              <a:t> to </a:t>
            </a:r>
            <a:r>
              <a:rPr lang="sv-SE" sz="3600" dirty="0" err="1" smtClean="0">
                <a:solidFill>
                  <a:schemeClr val="tx2"/>
                </a:solidFill>
              </a:rPr>
              <a:t>rule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out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some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r>
              <a:rPr lang="sv-SE" sz="3600" dirty="0" err="1" smtClean="0">
                <a:solidFill>
                  <a:schemeClr val="tx2"/>
                </a:solidFill>
              </a:rPr>
              <a:t>behaviours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3825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 (ack -&gt; not (start or </a:t>
            </a:r>
            <a:r>
              <a:rPr lang="sv-SE" sz="2400" dirty="0" err="1" smtClean="0"/>
              <a:t>busy</a:t>
            </a:r>
            <a:r>
              <a:rPr lang="sv-SE" sz="2400" dirty="0" smtClean="0"/>
              <a:t> or </a:t>
            </a:r>
            <a:r>
              <a:rPr lang="sv-SE" sz="2400" dirty="0" err="1" smtClean="0"/>
              <a:t>done</a:t>
            </a:r>
            <a:r>
              <a:rPr lang="sv-SE" sz="2400" dirty="0" smtClean="0"/>
              <a:t>)) 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err="1" smtClean="0"/>
              <a:t>assert</a:t>
            </a:r>
            <a:r>
              <a:rPr lang="sv-SE" sz="2400" dirty="0" smtClean="0"/>
              <a:t> </a:t>
            </a:r>
            <a:r>
              <a:rPr lang="sv-SE" sz="2400" dirty="0" err="1" smtClean="0"/>
              <a:t>always</a:t>
            </a:r>
            <a:r>
              <a:rPr lang="sv-SE" sz="2400" dirty="0" smtClean="0"/>
              <a:t> {ack} | =&gt; {start and not </a:t>
            </a:r>
            <a:r>
              <a:rPr lang="sv-SE" sz="2400" dirty="0" err="1" smtClean="0"/>
              <a:t>busy</a:t>
            </a:r>
            <a:r>
              <a:rPr lang="sv-SE" sz="2400" dirty="0" smtClean="0"/>
              <a:t> and not </a:t>
            </a:r>
            <a:r>
              <a:rPr lang="sv-SE" sz="2400" dirty="0" err="1" smtClean="0"/>
              <a:t>done</a:t>
            </a:r>
            <a:r>
              <a:rPr lang="sv-SE" sz="2400" dirty="0" smtClean="0"/>
              <a:t> ;</a:t>
            </a:r>
          </a:p>
          <a:p>
            <a:pPr>
              <a:buNone/>
            </a:pPr>
            <a:r>
              <a:rPr lang="sv-SE" sz="2400" dirty="0" smtClean="0"/>
              <a:t>                                             {not start and </a:t>
            </a:r>
            <a:r>
              <a:rPr lang="sv-SE" sz="2400" dirty="0" err="1" smtClean="0"/>
              <a:t>busy</a:t>
            </a:r>
            <a:r>
              <a:rPr lang="sv-SE" sz="2400" dirty="0" smtClean="0"/>
              <a:t> and not </a:t>
            </a:r>
            <a:r>
              <a:rPr lang="sv-SE" sz="2400" dirty="0" err="1" smtClean="0"/>
              <a:t>done</a:t>
            </a:r>
            <a:r>
              <a:rPr lang="sv-SE" sz="2400" dirty="0" smtClean="0"/>
              <a:t>}[*];</a:t>
            </a:r>
          </a:p>
          <a:p>
            <a:pPr>
              <a:buNone/>
            </a:pPr>
            <a:r>
              <a:rPr lang="sv-SE" sz="2400" dirty="0" smtClean="0"/>
              <a:t>                                              not start and not </a:t>
            </a:r>
            <a:r>
              <a:rPr lang="sv-SE" sz="2400" dirty="0" err="1" smtClean="0"/>
              <a:t>busy</a:t>
            </a:r>
            <a:r>
              <a:rPr lang="sv-SE" sz="2400" dirty="0" smtClean="0"/>
              <a:t> and </a:t>
            </a:r>
            <a:r>
              <a:rPr lang="sv-SE" sz="2400" dirty="0" err="1" smtClean="0"/>
              <a:t>done</a:t>
            </a:r>
            <a:r>
              <a:rPr lang="sv-SE" sz="2400" dirty="0" smtClean="0"/>
              <a:t>}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smtClean="0"/>
              <a:t>      </a:t>
            </a: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solidFill>
                  <a:schemeClr val="accent2"/>
                </a:solidFill>
                <a:latin typeface="Times10 for Chalmers" pitchFamily="2" charset="0"/>
              </a:rPr>
              <a:t>PSL</a:t>
            </a:r>
            <a:endParaRPr lang="en-GB">
              <a:solidFill>
                <a:schemeClr val="accent2"/>
              </a:solidFill>
              <a:latin typeface="Times10 for Chalmers" pitchFamily="2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  <a:ln/>
        </p:spPr>
        <p:txBody>
          <a:bodyPr>
            <a:normAutofit fontScale="92500" lnSpcReduction="10000"/>
          </a:bodyPr>
          <a:lstStyle/>
          <a:p>
            <a:pPr marL="1035050" lvl="1" indent="-577850">
              <a:buFontTx/>
              <a:buNone/>
            </a:pPr>
            <a:r>
              <a:rPr lang="sv-SE" dirty="0" err="1">
                <a:latin typeface="Times10 for Chalmers" pitchFamily="2" charset="0"/>
              </a:rPr>
              <a:t>Seems</a:t>
            </a:r>
            <a:r>
              <a:rPr lang="sv-SE" dirty="0">
                <a:latin typeface="Times10 for Chalmers" pitchFamily="2" charset="0"/>
              </a:rPr>
              <a:t> to be </a:t>
            </a:r>
            <a:r>
              <a:rPr lang="sv-SE" dirty="0" err="1">
                <a:latin typeface="Times10 for Chalmers" pitchFamily="2" charset="0"/>
              </a:rPr>
              <a:t>reasonably</a:t>
            </a:r>
            <a:r>
              <a:rPr lang="sv-SE" dirty="0">
                <a:latin typeface="Times10 for Chalmers" pitchFamily="2" charset="0"/>
              </a:rPr>
              <a:t> simple, elegant and </a:t>
            </a:r>
            <a:r>
              <a:rPr lang="sv-SE" dirty="0" err="1">
                <a:latin typeface="Times10 for Chalmers" pitchFamily="2" charset="0"/>
              </a:rPr>
              <a:t>concise</a:t>
            </a:r>
            <a:r>
              <a:rPr lang="sv-SE" dirty="0">
                <a:latin typeface="Times10 for Chalmers" pitchFamily="2" charset="0"/>
              </a:rPr>
              <a:t>!</a:t>
            </a:r>
          </a:p>
          <a:p>
            <a:pPr marL="1035050" lvl="1" indent="-577850">
              <a:buFontTx/>
              <a:buNone/>
            </a:pPr>
            <a:endParaRPr lang="sv-SE" dirty="0">
              <a:solidFill>
                <a:srgbClr val="CC0000"/>
              </a:solidFill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r>
              <a:rPr lang="sv-SE" dirty="0" err="1">
                <a:latin typeface="Times10 for Chalmers" pitchFamily="2" charset="0"/>
              </a:rPr>
              <a:t>Jasper’s</a:t>
            </a:r>
            <a:r>
              <a:rPr lang="sv-SE" dirty="0">
                <a:latin typeface="Times10 for Chalmers" pitchFamily="2" charset="0"/>
              </a:rPr>
              <a:t> Göteborg </a:t>
            </a:r>
            <a:r>
              <a:rPr lang="sv-SE" dirty="0" err="1">
                <a:latin typeface="Times10 for Chalmers" pitchFamily="2" charset="0"/>
              </a:rPr>
              <a:t>based</a:t>
            </a:r>
            <a:r>
              <a:rPr lang="sv-SE" dirty="0">
                <a:latin typeface="Times10 for Chalmers" pitchFamily="2" charset="0"/>
              </a:rPr>
              <a:t> team </a:t>
            </a:r>
            <a:r>
              <a:rPr lang="sv-SE" dirty="0" err="1">
                <a:latin typeface="Times10 for Chalmers" pitchFamily="2" charset="0"/>
              </a:rPr>
              <a:t>have</a:t>
            </a:r>
            <a:r>
              <a:rPr lang="sv-SE" dirty="0">
                <a:latin typeface="Times10 for Chalmers" pitchFamily="2" charset="0"/>
              </a:rPr>
              <a:t> </a:t>
            </a:r>
            <a:r>
              <a:rPr lang="sv-SE" dirty="0" err="1">
                <a:latin typeface="Times10 for Chalmers" pitchFamily="2" charset="0"/>
              </a:rPr>
              <a:t>helped</a:t>
            </a:r>
            <a:r>
              <a:rPr lang="sv-SE" dirty="0">
                <a:latin typeface="Times10 for Chalmers" pitchFamily="2" charset="0"/>
              </a:rPr>
              <a:t> </a:t>
            </a:r>
          </a:p>
          <a:p>
            <a:pPr marL="1035050" lvl="1" indent="-577850">
              <a:buFontTx/>
              <a:buNone/>
            </a:pPr>
            <a:r>
              <a:rPr lang="sv-SE" dirty="0">
                <a:latin typeface="Times10 for Chalmers" pitchFamily="2" charset="0"/>
              </a:rPr>
              <a:t>to </a:t>
            </a:r>
            <a:r>
              <a:rPr lang="sv-SE" dirty="0" err="1">
                <a:latin typeface="Times10 for Chalmers" pitchFamily="2" charset="0"/>
              </a:rPr>
              <a:t>define</a:t>
            </a:r>
            <a:r>
              <a:rPr lang="sv-SE" dirty="0">
                <a:latin typeface="Times10 for Chalmers" pitchFamily="2" charset="0"/>
              </a:rPr>
              <a:t> and </a:t>
            </a:r>
            <a:r>
              <a:rPr lang="sv-SE" dirty="0" err="1">
                <a:latin typeface="Times10 for Chalmers" pitchFamily="2" charset="0"/>
              </a:rPr>
              <a:t>simplify</a:t>
            </a:r>
            <a:r>
              <a:rPr lang="sv-SE" dirty="0">
                <a:latin typeface="Times10 for Chalmers" pitchFamily="2" charset="0"/>
              </a:rPr>
              <a:t> the formal </a:t>
            </a:r>
            <a:r>
              <a:rPr lang="sv-SE" dirty="0" err="1">
                <a:latin typeface="Times10 for Chalmers" pitchFamily="2" charset="0"/>
              </a:rPr>
              <a:t>semantics</a:t>
            </a:r>
            <a:r>
              <a:rPr lang="sv-SE" dirty="0">
                <a:latin typeface="Times10 for Chalmers" pitchFamily="2" charset="0"/>
              </a:rPr>
              <a:t>.</a:t>
            </a:r>
          </a:p>
          <a:p>
            <a:pPr marL="1035050" lvl="1" indent="-577850">
              <a:buFontTx/>
              <a:buNone/>
            </a:pPr>
            <a:endParaRPr lang="sv-SE" dirty="0"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r>
              <a:rPr lang="sv-SE" dirty="0" err="1">
                <a:latin typeface="Times10 for Chalmers" pitchFamily="2" charset="0"/>
              </a:rPr>
              <a:t>See</a:t>
            </a:r>
            <a:r>
              <a:rPr lang="sv-SE" dirty="0">
                <a:latin typeface="Times10 for Chalmers" pitchFamily="2" charset="0"/>
              </a:rPr>
              <a:t> the LRM </a:t>
            </a:r>
            <a:r>
              <a:rPr lang="sv-SE" dirty="0" smtClean="0">
                <a:latin typeface="Times10 for Chalmers" pitchFamily="2" charset="0"/>
              </a:rPr>
              <a:t>(or IEEE standard) and </a:t>
            </a:r>
            <a:r>
              <a:rPr lang="sv-SE" dirty="0" err="1">
                <a:latin typeface="Times10 for Chalmers" pitchFamily="2" charset="0"/>
              </a:rPr>
              <a:t>also</a:t>
            </a:r>
            <a:r>
              <a:rPr lang="sv-SE" dirty="0">
                <a:latin typeface="Times10 for Chalmers" pitchFamily="2" charset="0"/>
              </a:rPr>
              <a:t> the </a:t>
            </a:r>
            <a:r>
              <a:rPr lang="sv-SE" dirty="0" err="1">
                <a:latin typeface="Times10 for Chalmers" pitchFamily="2" charset="0"/>
              </a:rPr>
              <a:t>paper</a:t>
            </a:r>
            <a:r>
              <a:rPr lang="sv-SE" dirty="0">
                <a:latin typeface="Times10 for Chalmers" pitchFamily="2" charset="0"/>
              </a:rPr>
              <a:t> in FMCAD </a:t>
            </a:r>
            <a:r>
              <a:rPr lang="sv-SE" dirty="0" smtClean="0">
                <a:latin typeface="Times10 for Chalmers" pitchFamily="2" charset="0"/>
              </a:rPr>
              <a:t>2004</a:t>
            </a:r>
          </a:p>
          <a:p>
            <a:pPr marL="1035050" lvl="1" indent="-577850">
              <a:buFontTx/>
              <a:buNone/>
            </a:pPr>
            <a:endParaRPr lang="sv-SE" dirty="0" smtClean="0"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r>
              <a:rPr lang="sv-SE" dirty="0" smtClean="0">
                <a:latin typeface="Times10 for Chalmers" pitchFamily="2" charset="0"/>
              </a:rPr>
              <a:t>In </a:t>
            </a:r>
            <a:r>
              <a:rPr lang="sv-SE" dirty="0" err="1" smtClean="0">
                <a:latin typeface="Times10 for Chalmers" pitchFamily="2" charset="0"/>
              </a:rPr>
              <a:t>larger</a:t>
            </a:r>
            <a:r>
              <a:rPr lang="sv-SE" dirty="0" smtClean="0">
                <a:latin typeface="Times10 for Chalmers" pitchFamily="2" charset="0"/>
              </a:rPr>
              <a:t> </a:t>
            </a:r>
            <a:r>
              <a:rPr lang="sv-SE" dirty="0" err="1" smtClean="0">
                <a:latin typeface="Times10 for Chalmers" pitchFamily="2" charset="0"/>
              </a:rPr>
              <a:t>examples</a:t>
            </a:r>
            <a:r>
              <a:rPr lang="sv-SE" dirty="0" smtClean="0">
                <a:latin typeface="Times10 for Chalmers" pitchFamily="2" charset="0"/>
              </a:rPr>
              <a:t>, </a:t>
            </a:r>
            <a:r>
              <a:rPr lang="sv-SE" dirty="0" err="1" smtClean="0">
                <a:latin typeface="Times10 for Chalmers" pitchFamily="2" charset="0"/>
              </a:rPr>
              <a:t>one</a:t>
            </a:r>
            <a:r>
              <a:rPr lang="sv-SE" dirty="0" smtClean="0">
                <a:latin typeface="Times10 for Chalmers" pitchFamily="2" charset="0"/>
              </a:rPr>
              <a:t> </a:t>
            </a:r>
            <a:r>
              <a:rPr lang="sv-SE" dirty="0" err="1" smtClean="0">
                <a:latin typeface="Times10 for Chalmers" pitchFamily="2" charset="0"/>
              </a:rPr>
              <a:t>uses</a:t>
            </a:r>
            <a:r>
              <a:rPr lang="sv-SE" dirty="0" smtClean="0">
                <a:latin typeface="Times10 for Chalmers" pitchFamily="2" charset="0"/>
              </a:rPr>
              <a:t> the </a:t>
            </a:r>
            <a:r>
              <a:rPr lang="sv-SE" dirty="0" err="1" smtClean="0">
                <a:latin typeface="Times10 for Chalmers" pitchFamily="2" charset="0"/>
              </a:rPr>
              <a:t>modelling</a:t>
            </a:r>
            <a:r>
              <a:rPr lang="sv-SE" dirty="0" smtClean="0">
                <a:latin typeface="Times10 for Chalmers" pitchFamily="2" charset="0"/>
              </a:rPr>
              <a:t> </a:t>
            </a:r>
            <a:r>
              <a:rPr lang="sv-SE" dirty="0" err="1" smtClean="0">
                <a:latin typeface="Times10 for Chalmers" pitchFamily="2" charset="0"/>
              </a:rPr>
              <a:t>layer</a:t>
            </a:r>
            <a:r>
              <a:rPr lang="sv-SE" dirty="0" smtClean="0">
                <a:latin typeface="Times10 for Chalmers" pitchFamily="2" charset="0"/>
              </a:rPr>
              <a:t> (in VHDL) to augment </a:t>
            </a:r>
            <a:r>
              <a:rPr lang="sv-SE" dirty="0" err="1" smtClean="0">
                <a:latin typeface="Times10 for Chalmers" pitchFamily="2" charset="0"/>
              </a:rPr>
              <a:t>specs</a:t>
            </a:r>
            <a:r>
              <a:rPr lang="sv-SE" dirty="0" smtClean="0">
                <a:latin typeface="Times10 for Chalmers" pitchFamily="2" charset="0"/>
              </a:rPr>
              <a:t>, </a:t>
            </a:r>
            <a:r>
              <a:rPr lang="sv-SE" dirty="0" err="1" smtClean="0">
                <a:latin typeface="Times10 for Chalmers" pitchFamily="2" charset="0"/>
              </a:rPr>
              <a:t>ending</a:t>
            </a:r>
            <a:r>
              <a:rPr lang="sv-SE" dirty="0" smtClean="0">
                <a:latin typeface="Times10 for Chalmers" pitchFamily="2" charset="0"/>
              </a:rPr>
              <a:t> up with small and </a:t>
            </a:r>
            <a:r>
              <a:rPr lang="sv-SE" dirty="0" err="1" smtClean="0">
                <a:latin typeface="Times10 for Chalmers" pitchFamily="2" charset="0"/>
              </a:rPr>
              <a:t>readable</a:t>
            </a:r>
            <a:r>
              <a:rPr lang="sv-SE" dirty="0" smtClean="0">
                <a:latin typeface="Times10 for Chalmers" pitchFamily="2" charset="0"/>
              </a:rPr>
              <a:t> PSL </a:t>
            </a:r>
            <a:r>
              <a:rPr lang="sv-SE" dirty="0" err="1" smtClean="0">
                <a:latin typeface="Times10 for Chalmers" pitchFamily="2" charset="0"/>
              </a:rPr>
              <a:t>properties</a:t>
            </a:r>
            <a:endParaRPr lang="sv-SE" dirty="0"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endParaRPr lang="sv-SE" dirty="0"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endParaRPr lang="sv-SE" dirty="0">
              <a:solidFill>
                <a:schemeClr val="accent2"/>
              </a:solidFill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endParaRPr lang="sv-SE" dirty="0">
              <a:solidFill>
                <a:schemeClr val="accent2"/>
              </a:solidFill>
              <a:latin typeface="Times10 for Chalmers" pitchFamily="2" charset="0"/>
            </a:endParaRPr>
          </a:p>
          <a:p>
            <a:pPr marL="1035050" lvl="1" indent="-577850">
              <a:buFontTx/>
              <a:buNone/>
            </a:pPr>
            <a:endParaRPr lang="sv-SE" dirty="0">
              <a:solidFill>
                <a:schemeClr val="accent2"/>
              </a:solidFill>
              <a:latin typeface="Times10 for Chalmers" pitchFamily="2" charset="0"/>
            </a:endParaRPr>
          </a:p>
          <a:p>
            <a:pPr marL="1035050" lvl="1" indent="-577850">
              <a:buFontTx/>
              <a:buAutoNum type="romanLcPeriod"/>
            </a:pPr>
            <a:endParaRPr lang="sv-SE" dirty="0">
              <a:latin typeface="Times10 for Chalmers" pitchFamily="2" charset="0"/>
            </a:endParaRPr>
          </a:p>
          <a:p>
            <a:pPr marL="1035050" lvl="1" indent="-577850">
              <a:buFontTx/>
              <a:buAutoNum type="romanLcPeriod"/>
            </a:pPr>
            <a:endParaRPr lang="sv-SE" dirty="0">
              <a:latin typeface="Times10 for Chalmers" pitchFamily="2" charset="0"/>
            </a:endParaRPr>
          </a:p>
          <a:p>
            <a:pPr marL="660400" indent="-660400">
              <a:buFontTx/>
              <a:buNone/>
            </a:pPr>
            <a:endParaRPr lang="sv-SE" dirty="0">
              <a:solidFill>
                <a:schemeClr val="accent2"/>
              </a:solidFill>
              <a:latin typeface="Times10 for Chalmers" pitchFamily="2" charset="0"/>
            </a:endParaRPr>
          </a:p>
          <a:p>
            <a:pPr marL="660400" indent="-660400">
              <a:buFontTx/>
              <a:buNone/>
            </a:pPr>
            <a:endParaRPr lang="en-GB" dirty="0">
              <a:solidFill>
                <a:schemeClr val="accent2"/>
              </a:solidFill>
              <a:latin typeface="Times10 for Chalmer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assertions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p1));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not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 smtClean="0"/>
              <a:t>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p1  and </a:t>
            </a:r>
            <a:r>
              <a:rPr lang="sv-SE" dirty="0" err="1" smtClean="0"/>
              <a:t>continue</a:t>
            </a:r>
            <a:r>
              <a:rPr lang="sv-SE" dirty="0" smtClean="0"/>
              <a:t>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p2));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a</a:t>
            </a:r>
            <a:r>
              <a:rPr lang="sv-SE" dirty="0" smtClean="0">
                <a:solidFill>
                  <a:schemeClr val="tx2"/>
                </a:solidFill>
              </a:rPr>
              <a:t>nd so on…    </a:t>
            </a:r>
            <a:r>
              <a:rPr lang="sv-SE" dirty="0" err="1" smtClean="0">
                <a:solidFill>
                  <a:schemeClr val="tx2"/>
                </a:solidFill>
              </a:rPr>
              <a:t>one</a:t>
            </a:r>
            <a:r>
              <a:rPr lang="sv-SE" dirty="0" smtClean="0">
                <a:solidFill>
                  <a:schemeClr val="tx2"/>
                </a:solidFill>
              </a:rPr>
              <a:t> for </a:t>
            </a:r>
            <a:r>
              <a:rPr lang="sv-SE" dirty="0" err="1" smtClean="0">
                <a:solidFill>
                  <a:schemeClr val="tx2"/>
                </a:solidFill>
              </a:rPr>
              <a:t>each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transition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smtClean="0">
                <a:solidFill>
                  <a:schemeClr val="tx2"/>
                </a:solidFill>
              </a:rPr>
              <a:t>                      </a:t>
            </a:r>
            <a:r>
              <a:rPr lang="sv-SE" dirty="0" err="1" smtClean="0">
                <a:solidFill>
                  <a:schemeClr val="tx2"/>
                </a:solidFill>
              </a:rPr>
              <a:t>good</a:t>
            </a:r>
            <a:r>
              <a:rPr lang="sv-SE" dirty="0" smtClean="0">
                <a:solidFill>
                  <a:schemeClr val="tx2"/>
                </a:solidFill>
              </a:rPr>
              <a:t>, </a:t>
            </a:r>
            <a:r>
              <a:rPr lang="sv-SE" dirty="0" err="1" smtClean="0">
                <a:solidFill>
                  <a:schemeClr val="tx2"/>
                </a:solidFill>
              </a:rPr>
              <a:t>but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very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localised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 rot="10800000">
            <a:off x="3327400" y="1962150"/>
            <a:ext cx="2089150" cy="1473199"/>
          </a:xfrm>
          <a:prstGeom prst="wedgeRoundRectCallout">
            <a:avLst>
              <a:gd name="adj1" fmla="val 78255"/>
              <a:gd name="adj2" fmla="val 529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3000" y="2540000"/>
            <a:ext cx="1408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Bit-vector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assertions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p1));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not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 smtClean="0"/>
              <a:t>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p1  and </a:t>
            </a:r>
            <a:r>
              <a:rPr lang="sv-SE" dirty="0" err="1" smtClean="0"/>
              <a:t>continue</a:t>
            </a:r>
            <a:r>
              <a:rPr lang="sv-SE" dirty="0" smtClean="0"/>
              <a:t>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p2));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a</a:t>
            </a:r>
            <a:r>
              <a:rPr lang="sv-SE" dirty="0" smtClean="0">
                <a:solidFill>
                  <a:schemeClr val="tx2"/>
                </a:solidFill>
              </a:rPr>
              <a:t>nd so on…    </a:t>
            </a:r>
            <a:r>
              <a:rPr lang="sv-SE" dirty="0" err="1" smtClean="0">
                <a:solidFill>
                  <a:schemeClr val="tx2"/>
                </a:solidFill>
              </a:rPr>
              <a:t>one</a:t>
            </a:r>
            <a:r>
              <a:rPr lang="sv-SE" dirty="0" smtClean="0">
                <a:solidFill>
                  <a:schemeClr val="tx2"/>
                </a:solidFill>
              </a:rPr>
              <a:t> for </a:t>
            </a:r>
            <a:r>
              <a:rPr lang="sv-SE" dirty="0" err="1" smtClean="0">
                <a:solidFill>
                  <a:schemeClr val="tx2"/>
                </a:solidFill>
              </a:rPr>
              <a:t>each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transition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smtClean="0">
                <a:solidFill>
                  <a:schemeClr val="tx2"/>
                </a:solidFill>
              </a:rPr>
              <a:t>                      </a:t>
            </a:r>
            <a:r>
              <a:rPr lang="sv-SE" dirty="0" err="1" smtClean="0">
                <a:solidFill>
                  <a:schemeClr val="tx2"/>
                </a:solidFill>
              </a:rPr>
              <a:t>good</a:t>
            </a:r>
            <a:r>
              <a:rPr lang="sv-SE" dirty="0" smtClean="0">
                <a:solidFill>
                  <a:schemeClr val="tx2"/>
                </a:solidFill>
              </a:rPr>
              <a:t>, </a:t>
            </a:r>
            <a:r>
              <a:rPr lang="sv-SE" dirty="0" err="1" smtClean="0">
                <a:solidFill>
                  <a:schemeClr val="tx2"/>
                </a:solidFill>
              </a:rPr>
              <a:t>but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very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localised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 rot="10800000">
            <a:off x="4216400" y="1962150"/>
            <a:ext cx="2089150" cy="1473199"/>
          </a:xfrm>
          <a:prstGeom prst="wedgeRoundRectCallout">
            <a:avLst>
              <a:gd name="adj1" fmla="val 78255"/>
              <a:gd name="adj2" fmla="val 529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309167"/>
            <a:ext cx="1260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/>
              <a:t>constant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Low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assertions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p1));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/>
              <a:t> </a:t>
            </a:r>
            <a:r>
              <a:rPr lang="sv-SE" dirty="0" smtClean="0"/>
              <a:t> and not start)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 smtClean="0"/>
              <a:t>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((</a:t>
            </a:r>
            <a:r>
              <a:rPr lang="sv-SE" dirty="0" err="1" smtClean="0"/>
              <a:t>state</a:t>
            </a:r>
            <a:r>
              <a:rPr lang="sv-SE" dirty="0" smtClean="0"/>
              <a:t> = p1  and </a:t>
            </a:r>
            <a:r>
              <a:rPr lang="sv-SE" dirty="0" err="1" smtClean="0"/>
              <a:t>continue</a:t>
            </a:r>
            <a:r>
              <a:rPr lang="sv-SE" dirty="0" smtClean="0"/>
              <a:t>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 err="1" smtClean="0"/>
              <a:t>next</a:t>
            </a:r>
            <a:r>
              <a:rPr lang="sv-SE" dirty="0" smtClean="0"/>
              <a:t> (</a:t>
            </a:r>
            <a:r>
              <a:rPr lang="sv-SE" dirty="0" err="1" smtClean="0"/>
              <a:t>state</a:t>
            </a:r>
            <a:r>
              <a:rPr lang="sv-SE" dirty="0" smtClean="0"/>
              <a:t> = p2));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a</a:t>
            </a:r>
            <a:r>
              <a:rPr lang="sv-SE" dirty="0" smtClean="0">
                <a:solidFill>
                  <a:schemeClr val="tx2"/>
                </a:solidFill>
              </a:rPr>
              <a:t>nd so on…    </a:t>
            </a:r>
            <a:r>
              <a:rPr lang="sv-SE" dirty="0" err="1" smtClean="0">
                <a:solidFill>
                  <a:schemeClr val="tx2"/>
                </a:solidFill>
              </a:rPr>
              <a:t>one</a:t>
            </a:r>
            <a:r>
              <a:rPr lang="sv-SE" dirty="0" smtClean="0">
                <a:solidFill>
                  <a:schemeClr val="tx2"/>
                </a:solidFill>
              </a:rPr>
              <a:t> for </a:t>
            </a:r>
            <a:r>
              <a:rPr lang="sv-SE" dirty="0" err="1" smtClean="0">
                <a:solidFill>
                  <a:schemeClr val="tx2"/>
                </a:solidFill>
              </a:rPr>
              <a:t>each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transition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smtClean="0">
                <a:solidFill>
                  <a:schemeClr val="tx2"/>
                </a:solidFill>
              </a:rPr>
              <a:t>                      </a:t>
            </a:r>
            <a:r>
              <a:rPr lang="sv-SE" dirty="0" err="1" smtClean="0">
                <a:solidFill>
                  <a:schemeClr val="tx2"/>
                </a:solidFill>
              </a:rPr>
              <a:t>good</a:t>
            </a:r>
            <a:r>
              <a:rPr lang="sv-SE" dirty="0" smtClean="0">
                <a:solidFill>
                  <a:schemeClr val="tx2"/>
                </a:solidFill>
              </a:rPr>
              <a:t>, </a:t>
            </a:r>
            <a:r>
              <a:rPr lang="sv-SE" dirty="0" err="1" smtClean="0">
                <a:solidFill>
                  <a:schemeClr val="tx2"/>
                </a:solidFill>
              </a:rPr>
              <a:t>but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very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localised</a:t>
            </a: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dirty="0"/>
          </a:p>
          <a:p>
            <a:pPr>
              <a:buNone/>
            </a:pP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 rot="10800000">
            <a:off x="4787834" y="3251199"/>
            <a:ext cx="2806765" cy="1473199"/>
          </a:xfrm>
          <a:prstGeom prst="wedgeRoundRectCallout">
            <a:avLst>
              <a:gd name="adj1" fmla="val 78255"/>
              <a:gd name="adj2" fmla="val 529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60950" y="3784600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Implicit </a:t>
            </a:r>
            <a:r>
              <a:rPr lang="sv-SE" sz="2400" dirty="0" err="1" smtClean="0"/>
              <a:t>self-loop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Higher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level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assertion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err="1"/>
              <a:t>a</a:t>
            </a:r>
            <a:r>
              <a:rPr lang="sv-SE" dirty="0" err="1" smtClean="0"/>
              <a:t>ssert</a:t>
            </a:r>
            <a:r>
              <a:rPr lang="sv-SE" dirty="0" smtClean="0"/>
              <a:t> </a:t>
            </a:r>
            <a:r>
              <a:rPr lang="sv-SE" dirty="0" err="1" smtClean="0"/>
              <a:t>always</a:t>
            </a:r>
            <a:r>
              <a:rPr lang="sv-SE" dirty="0" smtClean="0"/>
              <a:t> (not 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 smtClean="0"/>
              <a:t>) -&gt;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 </a:t>
            </a:r>
            <a:r>
              <a:rPr lang="sv-SE" dirty="0" err="1" smtClean="0"/>
              <a:t>eventually</a:t>
            </a:r>
            <a:r>
              <a:rPr lang="sv-SE" dirty="0" smtClean="0"/>
              <a:t>! (</a:t>
            </a:r>
            <a:r>
              <a:rPr lang="sv-SE" dirty="0" err="1" smtClean="0"/>
              <a:t>state</a:t>
            </a:r>
            <a:r>
              <a:rPr lang="sv-SE" dirty="0" smtClean="0"/>
              <a:t> = </a:t>
            </a:r>
            <a:r>
              <a:rPr lang="sv-SE" dirty="0" err="1" smtClean="0"/>
              <a:t>idle</a:t>
            </a:r>
            <a:r>
              <a:rPr lang="sv-SE" dirty="0" smtClean="0"/>
              <a:t>)</a:t>
            </a:r>
          </a:p>
          <a:p>
            <a:pPr>
              <a:buNone/>
            </a:pPr>
            <a:r>
              <a:rPr lang="sv-SE" dirty="0" err="1" smtClean="0">
                <a:solidFill>
                  <a:schemeClr val="tx2"/>
                </a:solidFill>
              </a:rPr>
              <a:t>Note</a:t>
            </a:r>
            <a:r>
              <a:rPr lang="sv-SE" dirty="0" smtClean="0">
                <a:solidFill>
                  <a:schemeClr val="tx2"/>
                </a:solidFill>
              </a:rPr>
              <a:t>: not a </a:t>
            </a:r>
            <a:r>
              <a:rPr lang="sv-SE" dirty="0" err="1" smtClean="0">
                <a:solidFill>
                  <a:schemeClr val="tx2"/>
                </a:solidFill>
              </a:rPr>
              <a:t>safety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property</a:t>
            </a:r>
            <a:r>
              <a:rPr lang="sv-SE" dirty="0" smtClean="0">
                <a:solidFill>
                  <a:schemeClr val="tx2"/>
                </a:solidFill>
              </a:rPr>
              <a:t>!</a:t>
            </a:r>
          </a:p>
          <a:p>
            <a:pPr>
              <a:buNone/>
            </a:pPr>
            <a:endParaRPr lang="sv-SE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600" dirty="0" smtClean="0">
                <a:solidFill>
                  <a:schemeClr val="tx2"/>
                </a:solidFill>
              </a:rPr>
              <a:t>Will </a:t>
            </a:r>
            <a:r>
              <a:rPr lang="sv-SE" sz="2600" dirty="0" err="1" smtClean="0">
                <a:solidFill>
                  <a:schemeClr val="tx2"/>
                </a:solidFill>
              </a:rPr>
              <a:t>also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likely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need</a:t>
            </a:r>
            <a:r>
              <a:rPr lang="sv-SE" sz="2600" dirty="0" smtClean="0">
                <a:solidFill>
                  <a:schemeClr val="tx2"/>
                </a:solidFill>
              </a:rPr>
              <a:t> to </a:t>
            </a:r>
            <a:r>
              <a:rPr lang="sv-SE" sz="2600" dirty="0" err="1" smtClean="0">
                <a:solidFill>
                  <a:schemeClr val="tx2"/>
                </a:solidFill>
              </a:rPr>
              <a:t>link</a:t>
            </a:r>
            <a:r>
              <a:rPr lang="sv-SE" sz="2600" dirty="0" smtClean="0">
                <a:solidFill>
                  <a:schemeClr val="tx2"/>
                </a:solidFill>
              </a:rPr>
              <a:t> the </a:t>
            </a:r>
            <a:r>
              <a:rPr lang="sv-SE" sz="2600" dirty="0" err="1" smtClean="0">
                <a:solidFill>
                  <a:schemeClr val="tx2"/>
                </a:solidFill>
              </a:rPr>
              <a:t>state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machine</a:t>
            </a:r>
            <a:r>
              <a:rPr lang="sv-SE" sz="2600" dirty="0" smtClean="0">
                <a:solidFill>
                  <a:schemeClr val="tx2"/>
                </a:solidFill>
              </a:rPr>
              <a:t> to the system that it is </a:t>
            </a:r>
            <a:r>
              <a:rPr lang="sv-SE" sz="2600" dirty="0" err="1" smtClean="0">
                <a:solidFill>
                  <a:schemeClr val="tx2"/>
                </a:solidFill>
              </a:rPr>
              <a:t>controlling</a:t>
            </a:r>
            <a:r>
              <a:rPr lang="sv-SE" sz="2600" dirty="0" smtClean="0">
                <a:solidFill>
                  <a:schemeClr val="tx2"/>
                </a:solidFill>
              </a:rPr>
              <a:t> and check that the </a:t>
            </a:r>
            <a:r>
              <a:rPr lang="sv-SE" sz="2600" dirty="0" err="1" smtClean="0">
                <a:solidFill>
                  <a:schemeClr val="tx2"/>
                </a:solidFill>
              </a:rPr>
              <a:t>desired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functionality</a:t>
            </a:r>
            <a:r>
              <a:rPr lang="sv-SE" sz="2600" dirty="0" smtClean="0">
                <a:solidFill>
                  <a:schemeClr val="tx2"/>
                </a:solidFill>
              </a:rPr>
              <a:t> is </a:t>
            </a:r>
            <a:r>
              <a:rPr lang="sv-SE" sz="2600" dirty="0" err="1" smtClean="0">
                <a:solidFill>
                  <a:schemeClr val="tx2"/>
                </a:solidFill>
              </a:rPr>
              <a:t>achieved</a:t>
            </a:r>
            <a:endParaRPr lang="sv-SE" sz="26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v-SE" sz="26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600" dirty="0" err="1" smtClean="0">
                <a:solidFill>
                  <a:schemeClr val="tx2"/>
                </a:solidFill>
              </a:rPr>
              <a:t>Message</a:t>
            </a:r>
            <a:r>
              <a:rPr lang="sv-SE" sz="2600" dirty="0" smtClean="0">
                <a:solidFill>
                  <a:schemeClr val="tx2"/>
                </a:solidFill>
              </a:rPr>
              <a:t>: try to </a:t>
            </a:r>
            <a:r>
              <a:rPr lang="sv-SE" sz="2600" dirty="0" err="1" smtClean="0">
                <a:solidFill>
                  <a:schemeClr val="tx2"/>
                </a:solidFill>
              </a:rPr>
              <a:t>raise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level</a:t>
            </a:r>
            <a:r>
              <a:rPr lang="sv-SE" sz="2600" dirty="0" smtClean="0">
                <a:solidFill>
                  <a:schemeClr val="tx2"/>
                </a:solidFill>
              </a:rPr>
              <a:t> of </a:t>
            </a:r>
            <a:r>
              <a:rPr lang="sv-SE" sz="2600" dirty="0" err="1" smtClean="0">
                <a:solidFill>
                  <a:schemeClr val="tx2"/>
                </a:solidFill>
              </a:rPr>
              <a:t>abstraction</a:t>
            </a:r>
            <a:r>
              <a:rPr lang="sv-SE" sz="2600" dirty="0" smtClean="0">
                <a:solidFill>
                  <a:schemeClr val="tx2"/>
                </a:solidFill>
              </a:rPr>
              <a:t> of </a:t>
            </a:r>
            <a:r>
              <a:rPr lang="sv-SE" sz="2600" dirty="0" err="1" smtClean="0">
                <a:solidFill>
                  <a:schemeClr val="tx2"/>
                </a:solidFill>
              </a:rPr>
              <a:t>properties</a:t>
            </a:r>
            <a:r>
              <a:rPr lang="sv-SE" sz="2600" dirty="0">
                <a:solidFill>
                  <a:schemeClr val="tx2"/>
                </a:solidFill>
              </a:rPr>
              <a:t> </a:t>
            </a:r>
            <a:r>
              <a:rPr lang="sv-SE" sz="2600" dirty="0" smtClean="0">
                <a:solidFill>
                  <a:schemeClr val="tx2"/>
                </a:solidFill>
              </a:rPr>
              <a:t>(</a:t>
            </a:r>
            <a:r>
              <a:rPr lang="sv-SE" sz="2600" dirty="0" err="1" smtClean="0">
                <a:solidFill>
                  <a:schemeClr val="tx2"/>
                </a:solidFill>
              </a:rPr>
              <a:t>while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keeping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them</a:t>
            </a:r>
            <a:r>
              <a:rPr lang="sv-SE" sz="2600" dirty="0" smtClean="0">
                <a:solidFill>
                  <a:schemeClr val="tx2"/>
                </a:solidFill>
              </a:rPr>
              <a:t> </a:t>
            </a:r>
            <a:r>
              <a:rPr lang="sv-SE" sz="2600" dirty="0" err="1" smtClean="0">
                <a:solidFill>
                  <a:schemeClr val="tx2"/>
                </a:solidFill>
              </a:rPr>
              <a:t>short</a:t>
            </a:r>
            <a:r>
              <a:rPr lang="sv-SE" sz="2600" dirty="0" smtClean="0">
                <a:solidFill>
                  <a:schemeClr val="tx2"/>
                </a:solidFill>
              </a:rPr>
              <a:t> and simple)</a:t>
            </a:r>
            <a:endParaRPr lang="sv-SE" sz="2600" dirty="0">
              <a:solidFill>
                <a:schemeClr val="tx2"/>
              </a:solidFill>
            </a:endParaRP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spec</a:t>
            </a:r>
            <a:r>
              <a:rPr lang="sv-SE" dirty="0" smtClean="0">
                <a:solidFill>
                  <a:schemeClr val="tx2"/>
                </a:solidFill>
              </a:rPr>
              <a:t> (1)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v-SE" dirty="0" smtClean="0"/>
              <a:t>1. 2 </a:t>
            </a:r>
            <a:r>
              <a:rPr lang="sv-SE" dirty="0" err="1" smtClean="0"/>
              <a:t>commands</a:t>
            </a:r>
            <a:r>
              <a:rPr lang="sv-SE" dirty="0" smtClean="0"/>
              <a:t>, read and </a:t>
            </a:r>
            <a:r>
              <a:rPr lang="sv-SE" dirty="0" err="1" smtClean="0"/>
              <a:t>write</a:t>
            </a:r>
            <a:r>
              <a:rPr lang="en-US" dirty="0" smtClean="0"/>
              <a:t> (with corresponding signals)</a:t>
            </a:r>
          </a:p>
          <a:p>
            <a:pPr>
              <a:buNone/>
            </a:pPr>
            <a:r>
              <a:rPr lang="sv-SE" dirty="0" smtClean="0"/>
              <a:t>2. </a:t>
            </a:r>
            <a:r>
              <a:rPr lang="sv-SE" dirty="0" err="1" smtClean="0"/>
              <a:t>Command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issued</a:t>
            </a:r>
            <a:r>
              <a:rPr lang="sv-SE" dirty="0" smtClean="0"/>
              <a:t> </a:t>
            </a:r>
            <a:r>
              <a:rPr lang="sv-SE" dirty="0" err="1" smtClean="0"/>
              <a:t>only</a:t>
            </a:r>
            <a:r>
              <a:rPr lang="sv-SE" dirty="0" smtClean="0"/>
              <a:t> after </a:t>
            </a:r>
            <a:r>
              <a:rPr lang="sv-SE" dirty="0" err="1" smtClean="0"/>
              <a:t>requesting</a:t>
            </a:r>
            <a:r>
              <a:rPr lang="sv-SE" dirty="0" smtClean="0"/>
              <a:t> the bus, </a:t>
            </a:r>
            <a:r>
              <a:rPr lang="sv-SE" dirty="0" err="1" smtClean="0"/>
              <a:t>indicated</a:t>
            </a:r>
            <a:r>
              <a:rPr lang="sv-SE" dirty="0" smtClean="0"/>
              <a:t> by a </a:t>
            </a:r>
            <a:r>
              <a:rPr lang="sv-SE" dirty="0" err="1" smtClean="0"/>
              <a:t>pulsed</a:t>
            </a:r>
            <a:r>
              <a:rPr lang="sv-SE" dirty="0" smtClean="0"/>
              <a:t> </a:t>
            </a:r>
            <a:r>
              <a:rPr lang="sv-SE" dirty="0" err="1" smtClean="0"/>
              <a:t>assertion</a:t>
            </a:r>
            <a:r>
              <a:rPr lang="sv-SE" dirty="0" smtClean="0"/>
              <a:t> of signal </a:t>
            </a:r>
            <a:r>
              <a:rPr lang="sv-SE" dirty="0" err="1" smtClean="0"/>
              <a:t>bus_req</a:t>
            </a:r>
            <a:r>
              <a:rPr lang="sv-SE" dirty="0" smtClean="0"/>
              <a:t>, and </a:t>
            </a:r>
            <a:r>
              <a:rPr lang="sv-SE" dirty="0" err="1" smtClean="0"/>
              <a:t>receiving</a:t>
            </a:r>
            <a:r>
              <a:rPr lang="sv-SE" dirty="0" smtClean="0"/>
              <a:t> a grant, </a:t>
            </a:r>
            <a:r>
              <a:rPr lang="sv-SE" dirty="0" err="1" smtClean="0"/>
              <a:t>indicated</a:t>
            </a:r>
            <a:r>
              <a:rPr lang="sv-SE" dirty="0" smtClean="0"/>
              <a:t> by the </a:t>
            </a:r>
            <a:r>
              <a:rPr lang="sv-SE" dirty="0" err="1" smtClean="0"/>
              <a:t>assertion</a:t>
            </a:r>
            <a:r>
              <a:rPr lang="sv-SE" dirty="0" smtClean="0"/>
              <a:t> of signal </a:t>
            </a:r>
            <a:r>
              <a:rPr lang="sv-SE" dirty="0" err="1" smtClean="0"/>
              <a:t>gnt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cycle</a:t>
            </a:r>
            <a:r>
              <a:rPr lang="sv-SE" dirty="0" smtClean="0"/>
              <a:t> after the </a:t>
            </a:r>
            <a:r>
              <a:rPr lang="sv-SE" dirty="0" err="1" smtClean="0"/>
              <a:t>assertion</a:t>
            </a:r>
            <a:r>
              <a:rPr lang="sv-SE" dirty="0" smtClean="0"/>
              <a:t> of </a:t>
            </a:r>
            <a:r>
              <a:rPr lang="sv-SE" dirty="0" err="1" smtClean="0"/>
              <a:t>bus_req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3. </a:t>
            </a:r>
            <a:r>
              <a:rPr lang="sv-SE" dirty="0" err="1" smtClean="0"/>
              <a:t>If</a:t>
            </a:r>
            <a:r>
              <a:rPr lang="sv-SE" dirty="0" smtClean="0"/>
              <a:t> the bus </a:t>
            </a:r>
            <a:r>
              <a:rPr lang="sv-SE" dirty="0" err="1" smtClean="0"/>
              <a:t>was</a:t>
            </a:r>
            <a:r>
              <a:rPr lang="sv-SE" dirty="0" smtClean="0"/>
              <a:t> not </a:t>
            </a:r>
            <a:r>
              <a:rPr lang="sv-SE" dirty="0" err="1" smtClean="0"/>
              <a:t>requested</a:t>
            </a:r>
            <a:r>
              <a:rPr lang="sv-SE" dirty="0" smtClean="0"/>
              <a:t>, it </a:t>
            </a:r>
            <a:r>
              <a:rPr lang="sv-SE" dirty="0" err="1" smtClean="0"/>
              <a:t>shouldn’t</a:t>
            </a:r>
            <a:r>
              <a:rPr lang="sv-SE" dirty="0" smtClean="0"/>
              <a:t> be </a:t>
            </a:r>
            <a:r>
              <a:rPr lang="sv-SE" dirty="0" err="1" smtClean="0"/>
              <a:t>granted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4. </a:t>
            </a:r>
            <a:r>
              <a:rPr lang="sv-SE" dirty="0" err="1" smtClean="0"/>
              <a:t>Command</a:t>
            </a:r>
            <a:r>
              <a:rPr lang="sv-SE" dirty="0" smtClean="0"/>
              <a:t> is </a:t>
            </a:r>
            <a:r>
              <a:rPr lang="sv-SE" dirty="0" err="1" smtClean="0"/>
              <a:t>issued</a:t>
            </a:r>
            <a:r>
              <a:rPr lang="sv-SE" dirty="0" smtClean="0"/>
              <a:t> the </a:t>
            </a:r>
            <a:r>
              <a:rPr lang="sv-SE" dirty="0" err="1" smtClean="0"/>
              <a:t>cycle</a:t>
            </a:r>
            <a:r>
              <a:rPr lang="sv-SE" dirty="0" smtClean="0"/>
              <a:t> </a:t>
            </a:r>
            <a:r>
              <a:rPr lang="sv-SE" dirty="0" err="1" smtClean="0"/>
              <a:t>following</a:t>
            </a:r>
            <a:r>
              <a:rPr lang="sv-SE" dirty="0" smtClean="0"/>
              <a:t> </a:t>
            </a:r>
            <a:r>
              <a:rPr lang="sv-SE" dirty="0" err="1" smtClean="0"/>
              <a:t>receipt</a:t>
            </a:r>
            <a:r>
              <a:rPr lang="sv-SE" dirty="0" smtClean="0"/>
              <a:t> of grant</a:t>
            </a:r>
          </a:p>
          <a:p>
            <a:pPr>
              <a:buNone/>
            </a:pPr>
            <a:r>
              <a:rPr lang="sv-SE" dirty="0" smtClean="0"/>
              <a:t>5. </a:t>
            </a:r>
            <a:r>
              <a:rPr lang="sv-SE" dirty="0" err="1" smtClean="0"/>
              <a:t>Either</a:t>
            </a:r>
            <a:r>
              <a:rPr lang="sv-SE" dirty="0" smtClean="0"/>
              <a:t> a read or a </a:t>
            </a:r>
            <a:r>
              <a:rPr lang="sv-SE" dirty="0" err="1" smtClean="0"/>
              <a:t>write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issued</a:t>
            </a:r>
            <a:r>
              <a:rPr lang="sv-SE" dirty="0" smtClean="0"/>
              <a:t>, not </a:t>
            </a:r>
            <a:r>
              <a:rPr lang="sv-SE" dirty="0" err="1" smtClean="0"/>
              <a:t>both</a:t>
            </a:r>
            <a:r>
              <a:rPr lang="sv-SE" dirty="0" smtClean="0"/>
              <a:t> </a:t>
            </a:r>
            <a:r>
              <a:rPr lang="sv-SE" dirty="0" err="1" smtClean="0"/>
              <a:t>simultaneously</a:t>
            </a:r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>
                <a:solidFill>
                  <a:schemeClr val="tx2"/>
                </a:solidFill>
              </a:rPr>
              <a:t>Example</a:t>
            </a:r>
            <a:r>
              <a:rPr lang="sv-SE" dirty="0" smtClean="0">
                <a:solidFill>
                  <a:schemeClr val="tx2"/>
                </a:solidFill>
              </a:rPr>
              <a:t>: simple bus interface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dirty="0" err="1" smtClean="0">
                <a:solidFill>
                  <a:schemeClr val="tx2"/>
                </a:solidFill>
              </a:rPr>
              <a:t>spec</a:t>
            </a:r>
            <a:r>
              <a:rPr lang="sv-SE" dirty="0" smtClean="0">
                <a:solidFill>
                  <a:schemeClr val="tx2"/>
                </a:solidFill>
              </a:rPr>
              <a:t> (2)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v-SE" dirty="0" smtClean="0"/>
              <a:t>6. Reads and </a:t>
            </a:r>
            <a:r>
              <a:rPr lang="sv-SE" dirty="0" err="1" smtClean="0"/>
              <a:t>writes</a:t>
            </a:r>
            <a:r>
              <a:rPr lang="sv-SE" dirty="0" smtClean="0"/>
              <a:t> come with an </a:t>
            </a:r>
            <a:r>
              <a:rPr lang="sv-SE" dirty="0" err="1" smtClean="0"/>
              <a:t>address</a:t>
            </a:r>
            <a:r>
              <a:rPr lang="sv-SE" dirty="0" smtClean="0"/>
              <a:t>,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on </a:t>
            </a:r>
            <a:r>
              <a:rPr lang="sv-SE" dirty="0" err="1" smtClean="0"/>
              <a:t>addr</a:t>
            </a:r>
            <a:r>
              <a:rPr lang="sv-SE" dirty="0" smtClean="0"/>
              <a:t>[7 </a:t>
            </a:r>
            <a:r>
              <a:rPr lang="sv-SE" dirty="0" err="1" smtClean="0"/>
              <a:t>downto</a:t>
            </a:r>
            <a:r>
              <a:rPr lang="sv-SE" dirty="0" smtClean="0"/>
              <a:t> 0], that </a:t>
            </a:r>
            <a:r>
              <a:rPr lang="sv-SE" dirty="0" err="1" smtClean="0"/>
              <a:t>should</a:t>
            </a:r>
            <a:r>
              <a:rPr lang="sv-SE" dirty="0" smtClean="0"/>
              <a:t> be valid in the </a:t>
            </a:r>
            <a:r>
              <a:rPr lang="sv-SE" dirty="0" err="1" smtClean="0"/>
              <a:t>following</a:t>
            </a:r>
            <a:r>
              <a:rPr lang="sv-SE" dirty="0" smtClean="0"/>
              <a:t> </a:t>
            </a:r>
            <a:r>
              <a:rPr lang="sv-SE" dirty="0" err="1" smtClean="0"/>
              <a:t>cycle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7. </a:t>
            </a:r>
            <a:r>
              <a:rPr lang="sv-SE" dirty="0" err="1" smtClean="0"/>
              <a:t>Address</a:t>
            </a:r>
            <a:r>
              <a:rPr lang="sv-SE" dirty="0" smtClean="0"/>
              <a:t> </a:t>
            </a:r>
            <a:r>
              <a:rPr lang="sv-SE" dirty="0" err="1" smtClean="0"/>
              <a:t>validity</a:t>
            </a:r>
            <a:r>
              <a:rPr lang="sv-SE" dirty="0" smtClean="0"/>
              <a:t> is </a:t>
            </a:r>
            <a:r>
              <a:rPr lang="sv-SE" dirty="0" err="1" smtClean="0"/>
              <a:t>indicated</a:t>
            </a:r>
            <a:r>
              <a:rPr lang="sv-SE" dirty="0" smtClean="0"/>
              <a:t> by signal </a:t>
            </a:r>
            <a:r>
              <a:rPr lang="sv-SE" dirty="0" err="1" smtClean="0"/>
              <a:t>addr_valid</a:t>
            </a:r>
            <a:endParaRPr lang="sv-SE" dirty="0" smtClean="0"/>
          </a:p>
          <a:p>
            <a:pPr>
              <a:buNone/>
            </a:pPr>
            <a:r>
              <a:rPr lang="sv-SE" dirty="0"/>
              <a:t>8</a:t>
            </a:r>
            <a:r>
              <a:rPr lang="sv-SE" dirty="0" smtClean="0"/>
              <a:t>. </a:t>
            </a:r>
            <a:r>
              <a:rPr lang="sv-SE" dirty="0" err="1" smtClean="0"/>
              <a:t>If</a:t>
            </a:r>
            <a:r>
              <a:rPr lang="sv-SE" dirty="0" smtClean="0"/>
              <a:t> a read is </a:t>
            </a:r>
            <a:r>
              <a:rPr lang="sv-SE" dirty="0" err="1" smtClean="0"/>
              <a:t>issued</a:t>
            </a:r>
            <a:r>
              <a:rPr lang="sv-SE" dirty="0" smtClean="0"/>
              <a:t>, </a:t>
            </a:r>
            <a:r>
              <a:rPr lang="sv-SE" dirty="0" err="1" smtClean="0"/>
              <a:t>then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pulse</a:t>
            </a:r>
            <a:r>
              <a:rPr lang="sv-SE" dirty="0" smtClean="0"/>
              <a:t> of data on </a:t>
            </a:r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 </a:t>
            </a:r>
            <a:r>
              <a:rPr lang="sv-SE" dirty="0" err="1" smtClean="0"/>
              <a:t>data_in</a:t>
            </a:r>
            <a:r>
              <a:rPr lang="sv-SE" dirty="0" smtClean="0"/>
              <a:t>[63 </a:t>
            </a:r>
            <a:r>
              <a:rPr lang="sv-SE" dirty="0" err="1" smtClean="0"/>
              <a:t>downto</a:t>
            </a:r>
            <a:r>
              <a:rPr lang="sv-SE" dirty="0" smtClean="0"/>
              <a:t> 0] is </a:t>
            </a:r>
            <a:r>
              <a:rPr lang="sv-SE" dirty="0" err="1" smtClean="0"/>
              <a:t>expected</a:t>
            </a:r>
            <a:r>
              <a:rPr lang="sv-SE" dirty="0" smtClean="0"/>
              <a:t> the </a:t>
            </a:r>
            <a:r>
              <a:rPr lang="sv-SE" dirty="0" err="1" smtClean="0"/>
              <a:t>following</a:t>
            </a:r>
            <a:r>
              <a:rPr lang="sv-SE" dirty="0" smtClean="0"/>
              <a:t> </a:t>
            </a:r>
            <a:r>
              <a:rPr lang="sv-SE" dirty="0" err="1" smtClean="0"/>
              <a:t>cycle</a:t>
            </a:r>
            <a:endParaRPr lang="sv-SE" dirty="0" smtClean="0"/>
          </a:p>
          <a:p>
            <a:pPr>
              <a:buNone/>
            </a:pPr>
            <a:r>
              <a:rPr lang="sv-SE" dirty="0"/>
              <a:t>9</a:t>
            </a:r>
            <a:r>
              <a:rPr lang="sv-SE" dirty="0" smtClean="0"/>
              <a:t>. </a:t>
            </a:r>
            <a:r>
              <a:rPr lang="sv-SE" dirty="0" err="1" smtClean="0"/>
              <a:t>If</a:t>
            </a:r>
            <a:r>
              <a:rPr lang="sv-SE" dirty="0" smtClean="0"/>
              <a:t> a </a:t>
            </a:r>
            <a:r>
              <a:rPr lang="sv-SE" dirty="0" err="1" smtClean="0"/>
              <a:t>write</a:t>
            </a:r>
            <a:r>
              <a:rPr lang="sv-SE" dirty="0" smtClean="0"/>
              <a:t> is </a:t>
            </a:r>
            <a:r>
              <a:rPr lang="sv-SE" dirty="0" err="1" smtClean="0"/>
              <a:t>issued</a:t>
            </a:r>
            <a:r>
              <a:rPr lang="sv-SE" dirty="0" smtClean="0"/>
              <a:t>, </a:t>
            </a:r>
            <a:r>
              <a:rPr lang="sv-SE" dirty="0" err="1" smtClean="0"/>
              <a:t>then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pulse</a:t>
            </a:r>
            <a:r>
              <a:rPr lang="sv-SE" dirty="0" smtClean="0"/>
              <a:t> of data on </a:t>
            </a:r>
            <a:r>
              <a:rPr lang="sv-SE" dirty="0" err="1" smtClean="0"/>
              <a:t>data_out</a:t>
            </a:r>
            <a:r>
              <a:rPr lang="sv-SE" dirty="0" smtClean="0"/>
              <a:t>[63 </a:t>
            </a:r>
            <a:r>
              <a:rPr lang="sv-SE" dirty="0" err="1" smtClean="0"/>
              <a:t>downto</a:t>
            </a:r>
            <a:r>
              <a:rPr lang="sv-SE" dirty="0" smtClean="0"/>
              <a:t> 0] is </a:t>
            </a:r>
            <a:r>
              <a:rPr lang="sv-SE" dirty="0" err="1" smtClean="0"/>
              <a:t>expected</a:t>
            </a:r>
            <a:r>
              <a:rPr lang="sv-SE" dirty="0" smtClean="0"/>
              <a:t> the </a:t>
            </a:r>
            <a:r>
              <a:rPr lang="sv-SE" dirty="0" err="1" smtClean="0"/>
              <a:t>following</a:t>
            </a:r>
            <a:r>
              <a:rPr lang="sv-SE" dirty="0" smtClean="0"/>
              <a:t> </a:t>
            </a:r>
            <a:r>
              <a:rPr lang="sv-SE" dirty="0" err="1" smtClean="0"/>
              <a:t>cycle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10. Valid read data is </a:t>
            </a:r>
            <a:r>
              <a:rPr lang="sv-SE" dirty="0" err="1" smtClean="0"/>
              <a:t>indicated</a:t>
            </a:r>
            <a:r>
              <a:rPr lang="sv-SE" dirty="0" smtClean="0"/>
              <a:t> by </a:t>
            </a:r>
            <a:r>
              <a:rPr lang="sv-SE" dirty="0" err="1" smtClean="0"/>
              <a:t>data_in_valid</a:t>
            </a:r>
            <a:r>
              <a:rPr lang="sv-SE" dirty="0" smtClean="0"/>
              <a:t> and valid </a:t>
            </a:r>
            <a:r>
              <a:rPr lang="sv-SE" dirty="0" err="1" smtClean="0"/>
              <a:t>write</a:t>
            </a:r>
            <a:r>
              <a:rPr lang="sv-SE" dirty="0" smtClean="0"/>
              <a:t> data by </a:t>
            </a:r>
            <a:r>
              <a:rPr lang="sv-SE" dirty="0" err="1" smtClean="0"/>
              <a:t>data_out_valid</a:t>
            </a: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%\input D:\smallpallete&#10;\newcommand\Orange[1]{\textcolor[rgb]{.92,.32,0}{#1}}&#10;\newcommand\Red[1]{\textcolor[rgb]{.6875,0,0}{#1}}&#10;\newcommand\Pink[1]{\textcolor[rgb]{1,.5,.5}{#1}}&#10;\newcommand\Green[1]{\textcolor[rgb]{0,.64,0}{#1}}&#10;\newcommand\Blue[1]{\textcolor[rgb]{0,0,.5625}{#1}}&#10;\newcommand\Plum[1]{\textcolor[rgb]{.541,0,.839}{#1}}&#10;&#10;\newcommand{\impx}{\begin{picture}(25,20)\put(3.5,-2)&#10;{\line(0,0){14}}\put(3.0,0){$\Rightarrow$}\end{picture}}&#10;&#10;\newcommand{\imp}{\begin{picture}(25,20)\put(3.5,-2)&#10;{\line(0,0){14}}\put(3.0,0){$\rightarrow$}\end{picture}}&#10;&#10;%\newcommand{\imp}{\begin{picture}(17,10)\put(3.25,0)&#10;%{\line(0,0){5}}\put(3.25,0){$\rightarrow$}$}\end{picture}}&#10;&#10;&#10;\begin{document}&#10;$\begin{array}{l}&#10;\Green{req}&#10;\end{array} $&#10;\end{document}} 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15"/>
  <p:tag name="BITMAPFORMAT" val="bmp256"/>
  <p:tag name="DEBUGINTERACTIVE" val="True"/>
  <p:tag name="ORIGWIDTH" val="28.75"/>
  <p:tag name="PICTUREFILESIZE" val="80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%\input D:\smallpallete&#10;\newcommand\Orange[1]{\textcolor[rgb]{.92,.32,0}{#1}}&#10;\newcommand\Red[1]{\textcolor[rgb]{.6875,0,0}{#1}}&#10;\newcommand\Pink[1]{\textcolor[rgb]{1,.5,.5}{#1}}&#10;\newcommand\Green[1]{\textcolor[rgb]{0,.64,0}{#1}}&#10;\newcommand\Blue[1]{\textcolor[rgb]{0,0,.5625}{#1}}&#10;\newcommand\Plum[1]{\textcolor[rgb]{.541,0,.839}{#1}}&#10;&#10;\newcommand{\impx}{\begin{picture}(25,20)\put(3.5,-2)&#10;{\line(0,0){14}}\put(3.0,0){$\Rightarrow$}\end{picture}}&#10;&#10;\newcommand{\imp}{\begin{picture}(25,20)\put(3.5,-2)&#10;{\line(0,0){14}}\put(3.0,0){$\rightarrow$}\end{picture}}&#10;&#10;%\newcommand{\imp}{\begin{picture}(17,10)\put(3.25,0)&#10;%{\line(0,0){5}}\put(3.25,0){$\rightarrow$}$}\end{picture}}&#10;&#10;&#10;\begin{document}&#10;$\begin{array}{l}&#10; \Blue{start}&#10;\end{array} 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15"/>
  <p:tag name="BITMAPFORMAT" val="bmp256"/>
  <p:tag name="DEBUGINTERACTIVE" val="True"/>
  <p:tag name="ORIGWIDTH" val="45.875"/>
  <p:tag name="PICTUREFILESIZE" val="1144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%\input D:\smallpallete&#10;\newcommand\Orange[1]{\textcolor[rgb]{.92,.32,0}{#1}}&#10;\newcommand\Red[1]{\textcolor[rgb]{.6875,0,0}{#1}}&#10;\newcommand\Pink[1]{\textcolor[rgb]{1,.5,.5}{#1}}&#10;\newcommand\Green[1]{\textcolor[rgb]{0,.64,0}{#1}}&#10;\newcommand\Blue[1]{\textcolor[rgb]{0,0,.5625}{#1}}&#10;\newcommand\Plum[1]{\textcolor[rgb]{.541,0,.839}{#1}}&#10;&#10;\newcommand{\impx}{\begin{picture}(25,20)\put(3.5,-2)&#10;{\line(0,0){14}}\put(3.0,0){$\Rightarrow$}\end{picture}}&#10;&#10;\newcommand{\imp}{\begin{picture}(25,20)\put(3.5,-2)&#10;{\line(0,0){14}}\put(3.0,0){$\rightarrow$}\end{picture}}&#10;&#10;%\newcommand{\imp}{\begin{picture}(17,10)\put(3.25,0)&#10;%{\line(0,0){5}}\put(3.25,0){$\rightarrow$}$}\end{picture}}&#10;&#10;&#10;\begin{document}&#10;$\begin{array}{l}&#10;\Plum{end}\end{array} 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15"/>
  <p:tag name="BITMAPFORMAT" val="bmp256"/>
  <p:tag name="DEBUGINTERACTIVE" val="True"/>
  <p:tag name="ORIGWIDTH" val="32.875"/>
  <p:tag name="PICTUREFILESIZE" val="97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%\input D:\smallpallete&#10;\newcommand\Orange[1]{\textcolor[rgb]{.92,.32,0}{#1}}&#10;\newcommand\Red[1]{\textcolor[rgb]{.6875,0,0}{#1}}&#10;\newcommand\Pink[1]{\textcolor[rgb]{1,.5,.5}{#1}}&#10;\newcommand\Green[1]{\textcolor[rgb]{0,.64,0}{#1}}&#10;\newcommand\Blue[1]{\textcolor[rgb]{0,0,.5625}{#1}}&#10;\newcommand\Plum[1]{\textcolor[rgb]{.541,0,.839}{#1}}&#10;&#10;\newcommand{\impx}{\begin{picture}(25,20)\put(3.5,-2)&#10;{\line(0,0){14}}\put(3.0,0){$\Rightarrow$}\end{picture}}&#10;&#10;\newcommand{\imp}{\begin{picture}(25,20)\put(3.5,-2)&#10;{\line(0,0){14}}\put(3.0,0){$\rightarrow$}\end{picture}}&#10;&#10;%\newcommand{\imp}{\begin{picture}(17,10)\put(3.25,0)&#10;%{\line(0,0){5}}\put(3.25,0){$\rightarrow$}$}\end{picture}}&#10;&#10;&#10;\begin{document}&#10;$\begin{array}{l}&#10;\Pink{ack}\end{array} 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15"/>
  <p:tag name="BITMAPFORMAT" val="bmp256"/>
  <p:tag name="DEBUGINTERACTIVE" val="True"/>
  <p:tag name="ORIGWIDTH" val="31"/>
  <p:tag name="PICTUREFILESIZE" val="926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%\input D:\smallpallete&#10;\newcommand\Orange[1]{\textcolor[rgb]{.92,.32,0}{#1}}&#10;\newcommand\Red[1]{\textcolor[rgb]{.6875,0,0}{#1}}&#10;\newcommand\Pink[1]{\textcolor[rgb]{1,.5,.5}{#1}}&#10;\newcommand\Green[1]{\textcolor[rgb]{0,.64,0}{#1}}&#10;\newcommand\Blue[1]{\textcolor[rgb]{0,0,.5625}{#1}}&#10;\newcommand\Plum[1]{\textcolor[rgb]{.541,0,.839}{#1}}&#10;&#10;\newcommand{\impx}{\begin{picture}(25,20)\put(3.5,-2)&#10;{\line(0,0){14}}\put(3.0,0){$\Rightarrow$}\end{picture}}&#10;&#10;\newcommand{\imp}{\begin{picture}(25,20)\put(3.5,-2)&#10;{\line(0,0){14}}\put(3.0,0){$\rightarrow$}\end{picture}}&#10;&#10;%\newcommand{\imp}{\begin{picture}(17,10)\put(3.25,0)&#10;%{\line(0,0){5}}\put(3.25,0){$\rightarrow$}$}\end{picture}}&#10;&#10;&#10;\begin{document}&#10;$\begin{array}{l}&#10;\Red{busy}\end{array} 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15"/>
  <p:tag name="BITMAPFORMAT" val="bmp256"/>
  <p:tag name="DEBUGINTERACTIVE" val="True"/>
  <p:tag name="ORIGWIDTH" val="40.75"/>
  <p:tag name="PICTUREFILESIZE" val="1466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2074</Words>
  <Application>Microsoft Office PowerPoint</Application>
  <PresentationFormat>On-screen Show (4:3)</PresentationFormat>
  <Paragraphs>324</Paragraphs>
  <Slides>37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More on PSL</vt:lpstr>
      <vt:lpstr>FSM</vt:lpstr>
      <vt:lpstr>Low level assertions</vt:lpstr>
      <vt:lpstr>Low level assertions</vt:lpstr>
      <vt:lpstr>Low level assertions</vt:lpstr>
      <vt:lpstr>Low level assertions</vt:lpstr>
      <vt:lpstr>Higher level assertion</vt:lpstr>
      <vt:lpstr>Example: simple bus interface spec (1)</vt:lpstr>
      <vt:lpstr>Example: simple bus interface spec (2)</vt:lpstr>
      <vt:lpstr>Example: simple bus interface low level checks</vt:lpstr>
      <vt:lpstr>Example: simple bus interface low level checks</vt:lpstr>
      <vt:lpstr>Example: simple bus interface low level checks</vt:lpstr>
      <vt:lpstr>Example: simple bus interface low level checks</vt:lpstr>
      <vt:lpstr>Example: simple bus interface low level checks</vt:lpstr>
      <vt:lpstr>Example: simple bus interface low level checks</vt:lpstr>
      <vt:lpstr>Example: simple bus interface high level checks</vt:lpstr>
      <vt:lpstr>Example: simple bus interface high level checks</vt:lpstr>
      <vt:lpstr>Main message</vt:lpstr>
      <vt:lpstr>Common PSL errors</vt:lpstr>
      <vt:lpstr>Slide 20</vt:lpstr>
      <vt:lpstr>Confusing  and with implication</vt:lpstr>
      <vt:lpstr>Confusing  concatentation with implication</vt:lpstr>
      <vt:lpstr>Confusing  concatentation with suffix  implication</vt:lpstr>
      <vt:lpstr>Exercise</vt:lpstr>
      <vt:lpstr>Using never with implication</vt:lpstr>
      <vt:lpstr>Using never with implication</vt:lpstr>
      <vt:lpstr>Negating  implications</vt:lpstr>
      <vt:lpstr>Slide 28</vt:lpstr>
      <vt:lpstr>Slide 29</vt:lpstr>
      <vt:lpstr>Incorrect nesting of implications  (1)</vt:lpstr>
      <vt:lpstr>Slide 31</vt:lpstr>
      <vt:lpstr>Incorrect nesting of implications  (2)</vt:lpstr>
      <vt:lpstr>Thinking you are missing a ”first match” operator</vt:lpstr>
      <vt:lpstr>Thinking you are missing a ”first match” operator</vt:lpstr>
      <vt:lpstr>”Extraneous” assertions of signals</vt:lpstr>
      <vt:lpstr>May wish to rule out some behaviours</vt:lpstr>
      <vt:lpstr>PSL</vt:lpstr>
    </vt:vector>
  </TitlesOfParts>
  <Company>Chalmers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revisited</dc:title>
  <dc:creator>Marys</dc:creator>
  <cp:lastModifiedBy>Chalmers</cp:lastModifiedBy>
  <cp:revision>139</cp:revision>
  <dcterms:created xsi:type="dcterms:W3CDTF">2008-04-08T14:30:36Z</dcterms:created>
  <dcterms:modified xsi:type="dcterms:W3CDTF">2010-03-24T16:17:45Z</dcterms:modified>
</cp:coreProperties>
</file>