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handoutMasterIdLst>
    <p:handoutMasterId r:id="rId58"/>
  </p:handoutMasterIdLst>
  <p:sldIdLst>
    <p:sldId id="256" r:id="rId2"/>
    <p:sldId id="257" r:id="rId3"/>
    <p:sldId id="262" r:id="rId4"/>
    <p:sldId id="331" r:id="rId5"/>
    <p:sldId id="303" r:id="rId6"/>
    <p:sldId id="265" r:id="rId7"/>
    <p:sldId id="266" r:id="rId8"/>
    <p:sldId id="267" r:id="rId9"/>
    <p:sldId id="268" r:id="rId10"/>
    <p:sldId id="269" r:id="rId11"/>
    <p:sldId id="270" r:id="rId12"/>
    <p:sldId id="271" r:id="rId13"/>
    <p:sldId id="272" r:id="rId14"/>
    <p:sldId id="309" r:id="rId15"/>
    <p:sldId id="304" r:id="rId16"/>
    <p:sldId id="306" r:id="rId17"/>
    <p:sldId id="307" r:id="rId18"/>
    <p:sldId id="308" r:id="rId19"/>
    <p:sldId id="311" r:id="rId20"/>
    <p:sldId id="312" r:id="rId21"/>
    <p:sldId id="313" r:id="rId22"/>
    <p:sldId id="305" r:id="rId23"/>
    <p:sldId id="314" r:id="rId24"/>
    <p:sldId id="315" r:id="rId25"/>
    <p:sldId id="317" r:id="rId26"/>
    <p:sldId id="310" r:id="rId27"/>
    <p:sldId id="316" r:id="rId28"/>
    <p:sldId id="318" r:id="rId29"/>
    <p:sldId id="319" r:id="rId30"/>
    <p:sldId id="320" r:id="rId31"/>
    <p:sldId id="321" r:id="rId32"/>
    <p:sldId id="325" r:id="rId33"/>
    <p:sldId id="326" r:id="rId34"/>
    <p:sldId id="274" r:id="rId35"/>
    <p:sldId id="332" r:id="rId36"/>
    <p:sldId id="327" r:id="rId37"/>
    <p:sldId id="277" r:id="rId38"/>
    <p:sldId id="334" r:id="rId39"/>
    <p:sldId id="279" r:id="rId40"/>
    <p:sldId id="280" r:id="rId41"/>
    <p:sldId id="281" r:id="rId42"/>
    <p:sldId id="282" r:id="rId43"/>
    <p:sldId id="283" r:id="rId44"/>
    <p:sldId id="284" r:id="rId45"/>
    <p:sldId id="323" r:id="rId46"/>
    <p:sldId id="333" r:id="rId47"/>
    <p:sldId id="335" r:id="rId48"/>
    <p:sldId id="328" r:id="rId49"/>
    <p:sldId id="329" r:id="rId50"/>
    <p:sldId id="336" r:id="rId51"/>
    <p:sldId id="337" r:id="rId52"/>
    <p:sldId id="338" r:id="rId53"/>
    <p:sldId id="300" r:id="rId54"/>
    <p:sldId id="339" r:id="rId55"/>
    <p:sldId id="299" r:id="rId56"/>
  </p:sldIdLst>
  <p:sldSz cx="9144000" cy="6858000" type="screen4x3"/>
  <p:notesSz cx="7315200" cy="9601200"/>
  <p:defaultTextStyle>
    <a:defPPr>
      <a:defRPr lang="en-GB"/>
    </a:defPPr>
    <a:lvl1pPr algn="l" rtl="0" fontAlgn="base">
      <a:spcBef>
        <a:spcPct val="0"/>
      </a:spcBef>
      <a:spcAft>
        <a:spcPct val="0"/>
      </a:spcAft>
      <a:defRPr sz="2400" kern="1200">
        <a:solidFill>
          <a:schemeClr val="tx1"/>
        </a:solidFill>
        <a:latin typeface="Times10 for Chalmers" pitchFamily="2" charset="0"/>
        <a:ea typeface="+mn-ea"/>
        <a:cs typeface="+mn-cs"/>
      </a:defRPr>
    </a:lvl1pPr>
    <a:lvl2pPr marL="457200" algn="l" rtl="0" fontAlgn="base">
      <a:spcBef>
        <a:spcPct val="0"/>
      </a:spcBef>
      <a:spcAft>
        <a:spcPct val="0"/>
      </a:spcAft>
      <a:defRPr sz="2400" kern="1200">
        <a:solidFill>
          <a:schemeClr val="tx1"/>
        </a:solidFill>
        <a:latin typeface="Times10 for Chalmers" pitchFamily="2" charset="0"/>
        <a:ea typeface="+mn-ea"/>
        <a:cs typeface="+mn-cs"/>
      </a:defRPr>
    </a:lvl2pPr>
    <a:lvl3pPr marL="914400" algn="l" rtl="0" fontAlgn="base">
      <a:spcBef>
        <a:spcPct val="0"/>
      </a:spcBef>
      <a:spcAft>
        <a:spcPct val="0"/>
      </a:spcAft>
      <a:defRPr sz="2400" kern="1200">
        <a:solidFill>
          <a:schemeClr val="tx1"/>
        </a:solidFill>
        <a:latin typeface="Times10 for Chalmers" pitchFamily="2" charset="0"/>
        <a:ea typeface="+mn-ea"/>
        <a:cs typeface="+mn-cs"/>
      </a:defRPr>
    </a:lvl3pPr>
    <a:lvl4pPr marL="1371600" algn="l" rtl="0" fontAlgn="base">
      <a:spcBef>
        <a:spcPct val="0"/>
      </a:spcBef>
      <a:spcAft>
        <a:spcPct val="0"/>
      </a:spcAft>
      <a:defRPr sz="2400" kern="1200">
        <a:solidFill>
          <a:schemeClr val="tx1"/>
        </a:solidFill>
        <a:latin typeface="Times10 for Chalmers" pitchFamily="2" charset="0"/>
        <a:ea typeface="+mn-ea"/>
        <a:cs typeface="+mn-cs"/>
      </a:defRPr>
    </a:lvl4pPr>
    <a:lvl5pPr marL="1828800" algn="l" rtl="0" fontAlgn="base">
      <a:spcBef>
        <a:spcPct val="0"/>
      </a:spcBef>
      <a:spcAft>
        <a:spcPct val="0"/>
      </a:spcAft>
      <a:defRPr sz="2400" kern="1200">
        <a:solidFill>
          <a:schemeClr val="tx1"/>
        </a:solidFill>
        <a:latin typeface="Times10 for Chalmers" pitchFamily="2" charset="0"/>
        <a:ea typeface="+mn-ea"/>
        <a:cs typeface="+mn-cs"/>
      </a:defRPr>
    </a:lvl5pPr>
    <a:lvl6pPr marL="2286000" algn="l" defTabSz="914400" rtl="0" eaLnBrk="1" latinLnBrk="0" hangingPunct="1">
      <a:defRPr sz="2400" kern="1200">
        <a:solidFill>
          <a:schemeClr val="tx1"/>
        </a:solidFill>
        <a:latin typeface="Times10 for Chalmers" pitchFamily="2" charset="0"/>
        <a:ea typeface="+mn-ea"/>
        <a:cs typeface="+mn-cs"/>
      </a:defRPr>
    </a:lvl6pPr>
    <a:lvl7pPr marL="2743200" algn="l" defTabSz="914400" rtl="0" eaLnBrk="1" latinLnBrk="0" hangingPunct="1">
      <a:defRPr sz="2400" kern="1200">
        <a:solidFill>
          <a:schemeClr val="tx1"/>
        </a:solidFill>
        <a:latin typeface="Times10 for Chalmers" pitchFamily="2" charset="0"/>
        <a:ea typeface="+mn-ea"/>
        <a:cs typeface="+mn-cs"/>
      </a:defRPr>
    </a:lvl7pPr>
    <a:lvl8pPr marL="3200400" algn="l" defTabSz="914400" rtl="0" eaLnBrk="1" latinLnBrk="0" hangingPunct="1">
      <a:defRPr sz="2400" kern="1200">
        <a:solidFill>
          <a:schemeClr val="tx1"/>
        </a:solidFill>
        <a:latin typeface="Times10 for Chalmers" pitchFamily="2" charset="0"/>
        <a:ea typeface="+mn-ea"/>
        <a:cs typeface="+mn-cs"/>
      </a:defRPr>
    </a:lvl8pPr>
    <a:lvl9pPr marL="3657600" algn="l" defTabSz="914400" rtl="0" eaLnBrk="1" latinLnBrk="0" hangingPunct="1">
      <a:defRPr sz="2400" kern="1200">
        <a:solidFill>
          <a:schemeClr val="tx1"/>
        </a:solidFill>
        <a:latin typeface="Times10 for Chalmers" pitchFamily="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61" autoAdjust="0"/>
    <p:restoredTop sz="90877" autoAdjust="0"/>
  </p:normalViewPr>
  <p:slideViewPr>
    <p:cSldViewPr>
      <p:cViewPr varScale="1">
        <p:scale>
          <a:sx n="68" d="100"/>
          <a:sy n="68" d="100"/>
        </p:scale>
        <p:origin x="-4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90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80899" name="Rectangle 3"/>
          <p:cNvSpPr>
            <a:spLocks noGrp="1" noChangeArrowheads="1"/>
          </p:cNvSpPr>
          <p:nvPr>
            <p:ph type="dt" sz="quarter" idx="1"/>
          </p:nvPr>
        </p:nvSpPr>
        <p:spPr bwMode="auto">
          <a:xfrm>
            <a:off x="4144963" y="0"/>
            <a:ext cx="3170237"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80900" name="Rectangle 4"/>
          <p:cNvSpPr>
            <a:spLocks noGrp="1" noChangeArrowheads="1"/>
          </p:cNvSpPr>
          <p:nvPr>
            <p:ph type="ftr" sz="quarter" idx="2"/>
          </p:nvPr>
        </p:nvSpPr>
        <p:spPr bwMode="auto">
          <a:xfrm>
            <a:off x="0" y="9120188"/>
            <a:ext cx="3170238"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80901" name="Rectangle 5"/>
          <p:cNvSpPr>
            <a:spLocks noGrp="1" noChangeArrowheads="1"/>
          </p:cNvSpPr>
          <p:nvPr>
            <p:ph type="sldNum" sz="quarter" idx="3"/>
          </p:nvPr>
        </p:nvSpPr>
        <p:spPr bwMode="auto">
          <a:xfrm>
            <a:off x="4144963" y="9120188"/>
            <a:ext cx="3170237"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53D8D09-2C76-48E8-8E49-A89279792425}" type="slidenum">
              <a:rPr lang="en-GB"/>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GB"/>
          </a:p>
        </p:txBody>
      </p:sp>
      <p:sp>
        <p:nvSpPr>
          <p:cNvPr id="4099" name="Rectangle 3"/>
          <p:cNvSpPr>
            <a:spLocks noGrp="1" noChangeArrowheads="1"/>
          </p:cNvSpPr>
          <p:nvPr>
            <p:ph type="dt" idx="1"/>
          </p:nvPr>
        </p:nvSpPr>
        <p:spPr bwMode="auto">
          <a:xfrm>
            <a:off x="4144963" y="0"/>
            <a:ext cx="3170237"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GB"/>
          </a:p>
        </p:txBody>
      </p:sp>
      <p:sp>
        <p:nvSpPr>
          <p:cNvPr id="4100"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76313" y="4560888"/>
            <a:ext cx="5362575" cy="432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102" name="Rectangle 6"/>
          <p:cNvSpPr>
            <a:spLocks noGrp="1" noChangeArrowheads="1"/>
          </p:cNvSpPr>
          <p:nvPr>
            <p:ph type="ftr" sz="quarter" idx="4"/>
          </p:nvPr>
        </p:nvSpPr>
        <p:spPr bwMode="auto">
          <a:xfrm>
            <a:off x="0" y="9120188"/>
            <a:ext cx="3170238"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GB"/>
          </a:p>
        </p:txBody>
      </p:sp>
      <p:sp>
        <p:nvSpPr>
          <p:cNvPr id="4103" name="Rectangle 7"/>
          <p:cNvSpPr>
            <a:spLocks noGrp="1" noChangeArrowheads="1"/>
          </p:cNvSpPr>
          <p:nvPr>
            <p:ph type="sldNum" sz="quarter" idx="5"/>
          </p:nvPr>
        </p:nvSpPr>
        <p:spPr bwMode="auto">
          <a:xfrm>
            <a:off x="4144963" y="9120188"/>
            <a:ext cx="3170237"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04B33269-C743-4082-BBBC-7AD9F765B136}"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D4326B-7BAF-4A3A-849B-1B4939850B79}" type="slidenum">
              <a:rPr lang="en-GB"/>
              <a:pPr/>
              <a:t>2</a:t>
            </a:fld>
            <a:endParaRPr lang="en-GB"/>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r>
              <a:rPr lang="sv-SE"/>
              <a:t>Boxes with funny arrows are clocked D flip-flops (like Magnus showed before)</a:t>
            </a:r>
          </a:p>
          <a:p>
            <a:r>
              <a:rPr lang="sv-SE"/>
              <a:t>We will study this example</a:t>
            </a:r>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9B8B98-0098-4A61-84F2-44BF5BBEA6E2}" type="slidenum">
              <a:rPr lang="en-GB"/>
              <a:pPr/>
              <a:t>55</a:t>
            </a:fld>
            <a:endParaRPr lang="en-GB"/>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r>
              <a:rPr lang="sv-SE"/>
              <a:t>They says formulas like this when I showed a CTL example in the Sugar lecture</a:t>
            </a:r>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95C342-6636-4B2B-B363-0C0F74C3DDD7}" type="slidenum">
              <a:rPr lang="en-GB"/>
              <a:pPr/>
              <a:t>3</a:t>
            </a:fld>
            <a:endParaRPr lang="en-GB"/>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sv-SE"/>
              <a:t>Go back to previous slide showing this with explicit time</a:t>
            </a:r>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E9E926-A1E9-4414-84B5-79EB317BD535}" type="slidenum">
              <a:rPr lang="en-GB"/>
              <a:pPr/>
              <a:t>4</a:t>
            </a:fld>
            <a:endParaRPr lang="en-GB"/>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E8FCD1-B863-4132-96D5-2D33DCF6427E}" type="slidenum">
              <a:rPr lang="en-GB"/>
              <a:pPr/>
              <a:t>7</a:t>
            </a:fld>
            <a:endParaRPr lang="en-GB"/>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r>
              <a:rPr lang="sv-SE"/>
              <a:t>Return to previous slide to make sure students know where this way of expressing the transition system comes from. Explain why dreq just goes to dreq’  (becase it is an input).</a:t>
            </a:r>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059FD7-7C9F-451F-80D3-9BA7381AB6AF}" type="slidenum">
              <a:rPr lang="en-GB"/>
              <a:pPr/>
              <a:t>16</a:t>
            </a:fld>
            <a:endParaRPr lang="en-GB"/>
          </a:p>
        </p:txBody>
      </p:sp>
      <p:sp>
        <p:nvSpPr>
          <p:cNvPr id="90114" name="Rectangle 2"/>
          <p:cNvSpPr>
            <a:spLocks noGrp="1" noChangeArrowheads="1"/>
          </p:cNvSpPr>
          <p:nvPr>
            <p:ph type="body" idx="1"/>
          </p:nvPr>
        </p:nvSpPr>
        <p:spPr>
          <a:xfrm>
            <a:off x="1004888" y="4559300"/>
            <a:ext cx="5303837" cy="4292600"/>
          </a:xfrm>
          <a:ln/>
        </p:spPr>
        <p:txBody>
          <a:bodyPr lIns="92061" tIns="46032" rIns="92061" bIns="46032"/>
          <a:lstStyle/>
          <a:p>
            <a:endParaRPr lang="sv-SE"/>
          </a:p>
        </p:txBody>
      </p:sp>
      <p:sp>
        <p:nvSpPr>
          <p:cNvPr id="90115" name="Rectangle 3"/>
          <p:cNvSpPr>
            <a:spLocks noGrp="1" noRot="1" noChangeAspect="1" noChangeArrowheads="1" noTextEdit="1"/>
          </p:cNvSpPr>
          <p:nvPr>
            <p:ph type="sldImg"/>
          </p:nvPr>
        </p:nvSpPr>
        <p:spPr>
          <a:xfrm>
            <a:off x="1270000" y="727075"/>
            <a:ext cx="4783138" cy="3587750"/>
          </a:xfrm>
          <a:ln w="12700" cap="flat">
            <a:solidFill>
              <a:schemeClr val="tx1"/>
            </a:solidFill>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40CB26-5984-4818-93C2-B4199CAD5BA4}" type="slidenum">
              <a:rPr lang="en-GB"/>
              <a:pPr/>
              <a:t>17</a:t>
            </a:fld>
            <a:endParaRPr lang="en-GB"/>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515B70-34A5-41E8-87E3-566976737FF7}" type="slidenum">
              <a:rPr lang="en-GB"/>
              <a:pPr/>
              <a:t>37</a:t>
            </a:fld>
            <a:endParaRPr lang="en-GB"/>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r>
              <a:rPr lang="sv-SE"/>
              <a:t>It would be a good idea to draw examples of AX EX AG EG AF and EF on the board at this point!</a:t>
            </a:r>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31138D-27FD-4312-B41B-BC97CEB42744}" type="slidenum">
              <a:rPr lang="en-GB"/>
              <a:pPr/>
              <a:t>44</a:t>
            </a:fld>
            <a:endParaRPr lang="en-GB"/>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r>
              <a:rPr lang="sv-SE"/>
              <a:t>They says formulas like this when I showed a CTL example in the Sugar lecture</a:t>
            </a:r>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DC3275-388D-47DD-B66B-8B52DA7F753B}" type="slidenum">
              <a:rPr lang="en-GB"/>
              <a:pPr/>
              <a:t>53</a:t>
            </a:fld>
            <a:endParaRPr lang="en-GB"/>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5D32B0FC-B2B0-4794-8EF7-1F643ADD9AA4}"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7AA5E03-6F68-458A-9858-84FF0DFD1F2A}"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023B3DCC-1141-49D1-B4B0-813B9CE555E5}"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BBA39A1B-F44D-4034-B48D-EA183CB91583}"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AF31B2A-49E5-4AC6-A1B1-46FA9DDF7F51}"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3D98DC72-DB94-4258-899B-94E090B999B8}"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4B11D14E-F8A8-4610-B79F-2EA8F01259D6}"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1E04C31C-63C4-49D7-900F-7B440CD484B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B3797844-6D05-4904-B1EC-780703766190}"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049B69A9-335A-4C9B-973D-D67F01A0CD03}"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89DC7DF9-F763-4B66-9FEA-7C62B155B27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4EC03F05-1BF4-4EB7-A907-0DA895E20E8D}"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r>
              <a:rPr lang="en-GB" dirty="0">
                <a:solidFill>
                  <a:schemeClr val="accent2"/>
                </a:solidFill>
              </a:rPr>
              <a:t>Model Checking I</a:t>
            </a:r>
          </a:p>
        </p:txBody>
      </p:sp>
      <p:sp>
        <p:nvSpPr>
          <p:cNvPr id="2051" name="Rectangle 3"/>
          <p:cNvSpPr>
            <a:spLocks noGrp="1" noChangeArrowheads="1"/>
          </p:cNvSpPr>
          <p:nvPr>
            <p:ph type="subTitle" idx="1"/>
          </p:nvPr>
        </p:nvSpPr>
        <p:spPr/>
        <p:txBody>
          <a:bodyPr/>
          <a:lstStyle/>
          <a:p>
            <a:r>
              <a:rPr lang="sv-SE" dirty="0" err="1">
                <a:solidFill>
                  <a:schemeClr val="accent2"/>
                </a:solidFill>
              </a:rPr>
              <a:t>What</a:t>
            </a:r>
            <a:r>
              <a:rPr lang="sv-SE" dirty="0">
                <a:solidFill>
                  <a:schemeClr val="accent2"/>
                </a:solidFill>
              </a:rPr>
              <a:t> are LTL and CTL?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sv-SE">
                <a:solidFill>
                  <a:schemeClr val="accent2"/>
                </a:solidFill>
                <a:latin typeface="Times10 for Chalmers" pitchFamily="2" charset="0"/>
              </a:rPr>
              <a:t>Exercise</a:t>
            </a:r>
            <a:endParaRPr lang="en-GB">
              <a:solidFill>
                <a:schemeClr val="accent2"/>
              </a:solidFill>
              <a:latin typeface="Times10 for Chalmers" pitchFamily="2" charset="0"/>
            </a:endParaRPr>
          </a:p>
        </p:txBody>
      </p:sp>
      <p:sp>
        <p:nvSpPr>
          <p:cNvPr id="22531" name="Text Box 3"/>
          <p:cNvSpPr txBox="1">
            <a:spLocks noChangeArrowheads="1"/>
          </p:cNvSpPr>
          <p:nvPr/>
        </p:nvSpPr>
        <p:spPr bwMode="auto">
          <a:xfrm>
            <a:off x="822325" y="2406650"/>
            <a:ext cx="7194550" cy="2647950"/>
          </a:xfrm>
          <a:prstGeom prst="rect">
            <a:avLst/>
          </a:prstGeom>
          <a:noFill/>
          <a:ln w="9525">
            <a:noFill/>
            <a:miter lim="800000"/>
            <a:headEnd/>
            <a:tailEnd/>
          </a:ln>
          <a:effectLst/>
        </p:spPr>
        <p:txBody>
          <a:bodyPr wrap="none">
            <a:spAutoFit/>
          </a:bodyPr>
          <a:lstStyle/>
          <a:p>
            <a:r>
              <a:rPr lang="sv-SE"/>
              <a:t>000      100                     110                     111</a:t>
            </a:r>
          </a:p>
          <a:p>
            <a:endParaRPr lang="sv-SE"/>
          </a:p>
          <a:p>
            <a:r>
              <a:rPr lang="sv-SE"/>
              <a:t>       001                                                                         101</a:t>
            </a:r>
          </a:p>
          <a:p>
            <a:r>
              <a:rPr lang="sv-SE"/>
              <a:t>               </a:t>
            </a:r>
          </a:p>
          <a:p>
            <a:r>
              <a:rPr lang="sv-SE"/>
              <a:t>             010       </a:t>
            </a:r>
          </a:p>
          <a:p>
            <a:r>
              <a:rPr lang="sv-SE"/>
              <a:t>                                                                  011</a:t>
            </a:r>
          </a:p>
          <a:p>
            <a:r>
              <a:rPr lang="sv-SE"/>
              <a:t>      </a:t>
            </a:r>
            <a:endParaRPr lang="en-GB"/>
          </a:p>
        </p:txBody>
      </p:sp>
      <p:sp>
        <p:nvSpPr>
          <p:cNvPr id="22532" name="Line 4"/>
          <p:cNvSpPr>
            <a:spLocks noChangeShapeType="1"/>
          </p:cNvSpPr>
          <p:nvPr/>
        </p:nvSpPr>
        <p:spPr bwMode="auto">
          <a:xfrm>
            <a:off x="6096000" y="2895600"/>
            <a:ext cx="0" cy="1371600"/>
          </a:xfrm>
          <a:prstGeom prst="line">
            <a:avLst/>
          </a:prstGeom>
          <a:noFill/>
          <a:ln w="28575">
            <a:solidFill>
              <a:schemeClr val="accent2"/>
            </a:solidFill>
            <a:round/>
            <a:headEnd/>
            <a:tailEnd type="triangle" w="med" len="med"/>
          </a:ln>
          <a:effectLst/>
        </p:spPr>
        <p:txBody>
          <a:bodyPr/>
          <a:lstStyle/>
          <a:p>
            <a:endParaRPr lang="en-US"/>
          </a:p>
        </p:txBody>
      </p:sp>
      <p:sp>
        <p:nvSpPr>
          <p:cNvPr id="22533" name="Line 5"/>
          <p:cNvSpPr>
            <a:spLocks noChangeShapeType="1"/>
          </p:cNvSpPr>
          <p:nvPr/>
        </p:nvSpPr>
        <p:spPr bwMode="auto">
          <a:xfrm flipH="1">
            <a:off x="6477000" y="3581400"/>
            <a:ext cx="990600" cy="685800"/>
          </a:xfrm>
          <a:prstGeom prst="line">
            <a:avLst/>
          </a:prstGeom>
          <a:noFill/>
          <a:ln w="28575">
            <a:solidFill>
              <a:schemeClr val="accent2"/>
            </a:solidFill>
            <a:round/>
            <a:headEnd/>
            <a:tailEnd type="triangle" w="med" len="med"/>
          </a:ln>
          <a:effectLst/>
        </p:spPr>
        <p:txBody>
          <a:bodyPr/>
          <a:lstStyle/>
          <a:p>
            <a:endParaRPr lang="en-US"/>
          </a:p>
        </p:txBody>
      </p:sp>
      <p:sp>
        <p:nvSpPr>
          <p:cNvPr id="22534" name="Line 6"/>
          <p:cNvSpPr>
            <a:spLocks noChangeShapeType="1"/>
          </p:cNvSpPr>
          <p:nvPr/>
        </p:nvSpPr>
        <p:spPr bwMode="auto">
          <a:xfrm flipH="1" flipV="1">
            <a:off x="6477000" y="2743200"/>
            <a:ext cx="990600" cy="457200"/>
          </a:xfrm>
          <a:prstGeom prst="line">
            <a:avLst/>
          </a:prstGeom>
          <a:noFill/>
          <a:ln w="28575">
            <a:solidFill>
              <a:schemeClr val="accent2"/>
            </a:solidFill>
            <a:round/>
            <a:headEnd/>
            <a:tailEnd type="triangle" w="med" len="med"/>
          </a:ln>
          <a:effectLst/>
        </p:spPr>
        <p:txBody>
          <a:bodyPr/>
          <a:lstStyle/>
          <a:p>
            <a:endParaRPr lang="en-US"/>
          </a:p>
        </p:txBody>
      </p:sp>
      <p:sp>
        <p:nvSpPr>
          <p:cNvPr id="22535" name="Line 7"/>
          <p:cNvSpPr>
            <a:spLocks noChangeShapeType="1"/>
          </p:cNvSpPr>
          <p:nvPr/>
        </p:nvSpPr>
        <p:spPr bwMode="auto">
          <a:xfrm flipH="1" flipV="1">
            <a:off x="2209800" y="2819400"/>
            <a:ext cx="3657600" cy="1600200"/>
          </a:xfrm>
          <a:prstGeom prst="line">
            <a:avLst/>
          </a:prstGeom>
          <a:noFill/>
          <a:ln w="28575">
            <a:solidFill>
              <a:schemeClr val="accent2"/>
            </a:solidFill>
            <a:round/>
            <a:headEnd/>
            <a:tailEnd type="triangle" w="med" len="med"/>
          </a:ln>
          <a:effectLst/>
        </p:spPr>
        <p:txBody>
          <a:bodyPr/>
          <a:lstStyle/>
          <a:p>
            <a:endParaRPr lang="en-US"/>
          </a:p>
        </p:txBody>
      </p:sp>
      <p:sp>
        <p:nvSpPr>
          <p:cNvPr id="22536" name="Line 8"/>
          <p:cNvSpPr>
            <a:spLocks noChangeShapeType="1"/>
          </p:cNvSpPr>
          <p:nvPr/>
        </p:nvSpPr>
        <p:spPr bwMode="auto">
          <a:xfrm flipH="1">
            <a:off x="1066800" y="4648200"/>
            <a:ext cx="4800600" cy="0"/>
          </a:xfrm>
          <a:prstGeom prst="line">
            <a:avLst/>
          </a:prstGeom>
          <a:noFill/>
          <a:ln w="28575">
            <a:solidFill>
              <a:schemeClr val="accent2"/>
            </a:solidFill>
            <a:round/>
            <a:headEnd/>
            <a:tailEnd/>
          </a:ln>
          <a:effectLst/>
        </p:spPr>
        <p:txBody>
          <a:bodyPr/>
          <a:lstStyle/>
          <a:p>
            <a:endParaRPr lang="en-US"/>
          </a:p>
        </p:txBody>
      </p:sp>
      <p:sp>
        <p:nvSpPr>
          <p:cNvPr id="22537" name="Line 9"/>
          <p:cNvSpPr>
            <a:spLocks noChangeShapeType="1"/>
          </p:cNvSpPr>
          <p:nvPr/>
        </p:nvSpPr>
        <p:spPr bwMode="auto">
          <a:xfrm flipV="1">
            <a:off x="1066800" y="2819400"/>
            <a:ext cx="0" cy="1828800"/>
          </a:xfrm>
          <a:prstGeom prst="line">
            <a:avLst/>
          </a:prstGeom>
          <a:noFill/>
          <a:ln w="28575">
            <a:solidFill>
              <a:schemeClr val="accent2"/>
            </a:solidFill>
            <a:round/>
            <a:headEnd/>
            <a:tailEnd type="triangle" w="med" len="med"/>
          </a:ln>
          <a:effectLst/>
        </p:spPr>
        <p:txBody>
          <a:bodyPr/>
          <a:lstStyle/>
          <a:p>
            <a:endParaRPr lang="en-US"/>
          </a:p>
        </p:txBody>
      </p:sp>
      <p:sp>
        <p:nvSpPr>
          <p:cNvPr id="22538" name="Line 10"/>
          <p:cNvSpPr>
            <a:spLocks noChangeShapeType="1"/>
          </p:cNvSpPr>
          <p:nvPr/>
        </p:nvSpPr>
        <p:spPr bwMode="auto">
          <a:xfrm>
            <a:off x="1447800" y="2590800"/>
            <a:ext cx="381000" cy="0"/>
          </a:xfrm>
          <a:prstGeom prst="line">
            <a:avLst/>
          </a:prstGeom>
          <a:noFill/>
          <a:ln w="28575">
            <a:solidFill>
              <a:schemeClr val="accent2"/>
            </a:solidFill>
            <a:round/>
            <a:headEnd/>
            <a:tailEnd type="triangle" w="med" len="med"/>
          </a:ln>
          <a:effectLst/>
        </p:spPr>
        <p:txBody>
          <a:bodyPr/>
          <a:lstStyle/>
          <a:p>
            <a:endParaRPr lang="en-US"/>
          </a:p>
        </p:txBody>
      </p:sp>
      <p:sp>
        <p:nvSpPr>
          <p:cNvPr id="22539" name="Freeform 11"/>
          <p:cNvSpPr>
            <a:spLocks/>
          </p:cNvSpPr>
          <p:nvPr/>
        </p:nvSpPr>
        <p:spPr bwMode="auto">
          <a:xfrm>
            <a:off x="673100" y="1638300"/>
            <a:ext cx="927100" cy="800100"/>
          </a:xfrm>
          <a:custGeom>
            <a:avLst/>
            <a:gdLst/>
            <a:ahLst/>
            <a:cxnLst>
              <a:cxn ang="0">
                <a:pos x="392" y="504"/>
              </a:cxn>
              <a:cxn ang="0">
                <a:pos x="584" y="264"/>
              </a:cxn>
              <a:cxn ang="0">
                <a:pos x="392" y="24"/>
              </a:cxn>
              <a:cxn ang="0">
                <a:pos x="56" y="120"/>
              </a:cxn>
              <a:cxn ang="0">
                <a:pos x="56" y="408"/>
              </a:cxn>
              <a:cxn ang="0">
                <a:pos x="200" y="504"/>
              </a:cxn>
            </a:cxnLst>
            <a:rect l="0" t="0" r="r" b="b"/>
            <a:pathLst>
              <a:path w="584" h="504">
                <a:moveTo>
                  <a:pt x="392" y="504"/>
                </a:moveTo>
                <a:cubicBezTo>
                  <a:pt x="488" y="424"/>
                  <a:pt x="584" y="344"/>
                  <a:pt x="584" y="264"/>
                </a:cubicBezTo>
                <a:cubicBezTo>
                  <a:pt x="584" y="184"/>
                  <a:pt x="480" y="48"/>
                  <a:pt x="392" y="24"/>
                </a:cubicBezTo>
                <a:cubicBezTo>
                  <a:pt x="304" y="0"/>
                  <a:pt x="112" y="56"/>
                  <a:pt x="56" y="120"/>
                </a:cubicBezTo>
                <a:cubicBezTo>
                  <a:pt x="0" y="184"/>
                  <a:pt x="32" y="344"/>
                  <a:pt x="56" y="408"/>
                </a:cubicBezTo>
                <a:cubicBezTo>
                  <a:pt x="80" y="472"/>
                  <a:pt x="176" y="488"/>
                  <a:pt x="200" y="504"/>
                </a:cubicBezTo>
              </a:path>
            </a:pathLst>
          </a:custGeom>
          <a:noFill/>
          <a:ln w="28575" cmpd="sng">
            <a:solidFill>
              <a:schemeClr val="accent2"/>
            </a:solidFill>
            <a:round/>
            <a:headEnd type="none" w="med" len="med"/>
            <a:tailEnd type="triangle" w="med" len="med"/>
          </a:ln>
          <a:effectLst/>
        </p:spPr>
        <p:txBody>
          <a:bodyPr/>
          <a:lstStyle/>
          <a:p>
            <a:endParaRPr lang="en-US"/>
          </a:p>
        </p:txBody>
      </p:sp>
      <p:sp>
        <p:nvSpPr>
          <p:cNvPr id="22540" name="Freeform 12"/>
          <p:cNvSpPr>
            <a:spLocks/>
          </p:cNvSpPr>
          <p:nvPr/>
        </p:nvSpPr>
        <p:spPr bwMode="auto">
          <a:xfrm>
            <a:off x="5715000" y="1600200"/>
            <a:ext cx="927100" cy="800100"/>
          </a:xfrm>
          <a:custGeom>
            <a:avLst/>
            <a:gdLst/>
            <a:ahLst/>
            <a:cxnLst>
              <a:cxn ang="0">
                <a:pos x="392" y="504"/>
              </a:cxn>
              <a:cxn ang="0">
                <a:pos x="584" y="264"/>
              </a:cxn>
              <a:cxn ang="0">
                <a:pos x="392" y="24"/>
              </a:cxn>
              <a:cxn ang="0">
                <a:pos x="56" y="120"/>
              </a:cxn>
              <a:cxn ang="0">
                <a:pos x="56" y="408"/>
              </a:cxn>
              <a:cxn ang="0">
                <a:pos x="200" y="504"/>
              </a:cxn>
            </a:cxnLst>
            <a:rect l="0" t="0" r="r" b="b"/>
            <a:pathLst>
              <a:path w="584" h="504">
                <a:moveTo>
                  <a:pt x="392" y="504"/>
                </a:moveTo>
                <a:cubicBezTo>
                  <a:pt x="488" y="424"/>
                  <a:pt x="584" y="344"/>
                  <a:pt x="584" y="264"/>
                </a:cubicBezTo>
                <a:cubicBezTo>
                  <a:pt x="584" y="184"/>
                  <a:pt x="480" y="48"/>
                  <a:pt x="392" y="24"/>
                </a:cubicBezTo>
                <a:cubicBezTo>
                  <a:pt x="304" y="0"/>
                  <a:pt x="112" y="56"/>
                  <a:pt x="56" y="120"/>
                </a:cubicBezTo>
                <a:cubicBezTo>
                  <a:pt x="0" y="184"/>
                  <a:pt x="32" y="344"/>
                  <a:pt x="56" y="408"/>
                </a:cubicBezTo>
                <a:cubicBezTo>
                  <a:pt x="80" y="472"/>
                  <a:pt x="176" y="488"/>
                  <a:pt x="200" y="504"/>
                </a:cubicBezTo>
              </a:path>
            </a:pathLst>
          </a:custGeom>
          <a:noFill/>
          <a:ln w="28575" cmpd="sng">
            <a:solidFill>
              <a:schemeClr val="accent2"/>
            </a:solidFill>
            <a:round/>
            <a:headEnd type="none" w="med" len="med"/>
            <a:tailEnd type="triangle" w="med" len="med"/>
          </a:ln>
          <a:effectLst/>
        </p:spPr>
        <p:txBody>
          <a:bodyPr/>
          <a:lstStyle/>
          <a:p>
            <a:endParaRPr lang="en-US"/>
          </a:p>
        </p:txBody>
      </p:sp>
      <p:sp>
        <p:nvSpPr>
          <p:cNvPr id="22541" name="Text Box 13"/>
          <p:cNvSpPr txBox="1">
            <a:spLocks noChangeArrowheads="1"/>
          </p:cNvSpPr>
          <p:nvPr/>
        </p:nvSpPr>
        <p:spPr bwMode="auto">
          <a:xfrm>
            <a:off x="533400" y="5105400"/>
            <a:ext cx="6686550" cy="1552575"/>
          </a:xfrm>
          <a:prstGeom prst="rect">
            <a:avLst/>
          </a:prstGeom>
          <a:noFill/>
          <a:ln w="9525">
            <a:noFill/>
            <a:miter lim="800000"/>
            <a:headEnd/>
            <a:tailEnd/>
          </a:ln>
          <a:effectLst/>
        </p:spPr>
        <p:txBody>
          <a:bodyPr wrap="none">
            <a:spAutoFit/>
          </a:bodyPr>
          <a:lstStyle/>
          <a:p>
            <a:pPr marL="457200" indent="-457200"/>
            <a:r>
              <a:rPr lang="sv-SE"/>
              <a:t>Complete the diagram</a:t>
            </a:r>
          </a:p>
          <a:p>
            <a:pPr marL="457200" indent="-457200"/>
            <a:endParaRPr lang="sv-SE"/>
          </a:p>
          <a:p>
            <a:pPr marL="457200" indent="-457200"/>
            <a:r>
              <a:rPr lang="en-GB"/>
              <a:t>Write down the corresponding binary relation as </a:t>
            </a:r>
          </a:p>
          <a:p>
            <a:pPr marL="457200" indent="-457200"/>
            <a:r>
              <a:rPr lang="en-GB"/>
              <a:t>a set of pairs of states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sv-SE">
                <a:solidFill>
                  <a:schemeClr val="accent2"/>
                </a:solidFill>
                <a:latin typeface="Times10 for Chalmers" pitchFamily="2" charset="0"/>
              </a:rPr>
              <a:t>Another view</a:t>
            </a:r>
            <a:endParaRPr lang="en-GB">
              <a:solidFill>
                <a:schemeClr val="accent2"/>
              </a:solidFill>
              <a:latin typeface="Times10 for Chalmers" pitchFamily="2" charset="0"/>
            </a:endParaRPr>
          </a:p>
        </p:txBody>
      </p:sp>
      <p:sp>
        <p:nvSpPr>
          <p:cNvPr id="23555" name="Text Box 3"/>
          <p:cNvSpPr txBox="1">
            <a:spLocks noChangeArrowheads="1"/>
          </p:cNvSpPr>
          <p:nvPr/>
        </p:nvSpPr>
        <p:spPr bwMode="auto">
          <a:xfrm>
            <a:off x="1431925" y="2025650"/>
            <a:ext cx="4116388" cy="457200"/>
          </a:xfrm>
          <a:prstGeom prst="rect">
            <a:avLst/>
          </a:prstGeom>
          <a:noFill/>
          <a:ln w="9525">
            <a:noFill/>
            <a:miter lim="800000"/>
            <a:headEnd/>
            <a:tailEnd/>
          </a:ln>
          <a:effectLst/>
        </p:spPr>
        <p:txBody>
          <a:bodyPr wrap="none">
            <a:spAutoFit/>
          </a:bodyPr>
          <a:lstStyle/>
          <a:p>
            <a:r>
              <a:rPr lang="sv-SE"/>
              <a:t>computation tree from a state</a:t>
            </a:r>
            <a:endParaRPr lang="en-GB"/>
          </a:p>
        </p:txBody>
      </p:sp>
      <p:sp>
        <p:nvSpPr>
          <p:cNvPr id="23556" name="Text Box 4"/>
          <p:cNvSpPr txBox="1">
            <a:spLocks noChangeArrowheads="1"/>
          </p:cNvSpPr>
          <p:nvPr/>
        </p:nvSpPr>
        <p:spPr bwMode="auto">
          <a:xfrm>
            <a:off x="4022725" y="2787650"/>
            <a:ext cx="641350" cy="457200"/>
          </a:xfrm>
          <a:prstGeom prst="rect">
            <a:avLst/>
          </a:prstGeom>
          <a:noFill/>
          <a:ln w="9525">
            <a:noFill/>
            <a:miter lim="800000"/>
            <a:headEnd/>
            <a:tailEnd/>
          </a:ln>
          <a:effectLst/>
        </p:spPr>
        <p:txBody>
          <a:bodyPr wrap="none">
            <a:spAutoFit/>
          </a:bodyPr>
          <a:lstStyle/>
          <a:p>
            <a:r>
              <a:rPr lang="sv-SE">
                <a:solidFill>
                  <a:schemeClr val="accent2"/>
                </a:solidFill>
              </a:rPr>
              <a:t>111</a:t>
            </a:r>
            <a:endParaRPr lang="en-GB">
              <a:solidFill>
                <a:schemeClr val="accent2"/>
              </a:solidFill>
            </a:endParaRPr>
          </a:p>
        </p:txBody>
      </p:sp>
      <p:sp>
        <p:nvSpPr>
          <p:cNvPr id="23557" name="AutoShape 5"/>
          <p:cNvSpPr>
            <a:spLocks noChangeArrowheads="1"/>
          </p:cNvSpPr>
          <p:nvPr/>
        </p:nvSpPr>
        <p:spPr bwMode="auto">
          <a:xfrm>
            <a:off x="4572000" y="4038600"/>
            <a:ext cx="1295400" cy="1447800"/>
          </a:xfrm>
          <a:prstGeom prst="triangle">
            <a:avLst>
              <a:gd name="adj" fmla="val 50000"/>
            </a:avLst>
          </a:prstGeom>
          <a:noFill/>
          <a:ln w="28575">
            <a:solidFill>
              <a:schemeClr val="accent2"/>
            </a:solidFill>
            <a:miter lim="800000"/>
            <a:headEnd/>
            <a:tailEnd/>
          </a:ln>
          <a:effectLst/>
        </p:spPr>
        <p:txBody>
          <a:bodyPr wrap="none" anchor="ctr"/>
          <a:lstStyle/>
          <a:p>
            <a:endParaRPr lang="en-US"/>
          </a:p>
        </p:txBody>
      </p:sp>
      <p:sp>
        <p:nvSpPr>
          <p:cNvPr id="23558" name="AutoShape 6"/>
          <p:cNvSpPr>
            <a:spLocks noChangeArrowheads="1"/>
          </p:cNvSpPr>
          <p:nvPr/>
        </p:nvSpPr>
        <p:spPr bwMode="auto">
          <a:xfrm>
            <a:off x="2743200" y="4038600"/>
            <a:ext cx="1295400" cy="1447800"/>
          </a:xfrm>
          <a:prstGeom prst="triangle">
            <a:avLst>
              <a:gd name="adj" fmla="val 50000"/>
            </a:avLst>
          </a:prstGeom>
          <a:noFill/>
          <a:ln w="28575">
            <a:solidFill>
              <a:schemeClr val="accent2"/>
            </a:solidFill>
            <a:miter lim="800000"/>
            <a:headEnd/>
            <a:tailEnd/>
          </a:ln>
          <a:effectLst/>
        </p:spPr>
        <p:txBody>
          <a:bodyPr wrap="none" anchor="ctr"/>
          <a:lstStyle/>
          <a:p>
            <a:endParaRPr lang="en-US"/>
          </a:p>
        </p:txBody>
      </p:sp>
      <p:sp>
        <p:nvSpPr>
          <p:cNvPr id="23559" name="Line 7"/>
          <p:cNvSpPr>
            <a:spLocks noChangeShapeType="1"/>
          </p:cNvSpPr>
          <p:nvPr/>
        </p:nvSpPr>
        <p:spPr bwMode="auto">
          <a:xfrm flipH="1">
            <a:off x="3429000" y="3124200"/>
            <a:ext cx="609600" cy="838200"/>
          </a:xfrm>
          <a:prstGeom prst="line">
            <a:avLst/>
          </a:prstGeom>
          <a:noFill/>
          <a:ln w="28575">
            <a:solidFill>
              <a:schemeClr val="accent2"/>
            </a:solidFill>
            <a:round/>
            <a:headEnd/>
            <a:tailEnd type="triangle" w="med" len="med"/>
          </a:ln>
          <a:effectLst/>
        </p:spPr>
        <p:txBody>
          <a:bodyPr/>
          <a:lstStyle/>
          <a:p>
            <a:endParaRPr lang="en-US"/>
          </a:p>
        </p:txBody>
      </p:sp>
      <p:sp>
        <p:nvSpPr>
          <p:cNvPr id="23560" name="Line 8"/>
          <p:cNvSpPr>
            <a:spLocks noChangeShapeType="1"/>
          </p:cNvSpPr>
          <p:nvPr/>
        </p:nvSpPr>
        <p:spPr bwMode="auto">
          <a:xfrm>
            <a:off x="4648200" y="3124200"/>
            <a:ext cx="533400" cy="762000"/>
          </a:xfrm>
          <a:prstGeom prst="line">
            <a:avLst/>
          </a:prstGeom>
          <a:noFill/>
          <a:ln w="28575">
            <a:solidFill>
              <a:schemeClr val="accent2"/>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sv-SE">
                <a:solidFill>
                  <a:schemeClr val="accent2"/>
                </a:solidFill>
                <a:latin typeface="Times10 for Chalmers" pitchFamily="2" charset="0"/>
              </a:rPr>
              <a:t>Unwinding further</a:t>
            </a:r>
            <a:endParaRPr lang="en-GB">
              <a:solidFill>
                <a:schemeClr val="accent2"/>
              </a:solidFill>
              <a:latin typeface="Times10 for Chalmers" pitchFamily="2" charset="0"/>
            </a:endParaRPr>
          </a:p>
        </p:txBody>
      </p:sp>
      <p:grpSp>
        <p:nvGrpSpPr>
          <p:cNvPr id="24603" name="Group 27"/>
          <p:cNvGrpSpPr>
            <a:grpSpLocks/>
          </p:cNvGrpSpPr>
          <p:nvPr/>
        </p:nvGrpSpPr>
        <p:grpSpPr bwMode="auto">
          <a:xfrm>
            <a:off x="179388" y="1628775"/>
            <a:ext cx="8720137" cy="3913188"/>
            <a:chOff x="38" y="1756"/>
            <a:chExt cx="5493" cy="1957"/>
          </a:xfrm>
        </p:grpSpPr>
        <p:sp>
          <p:nvSpPr>
            <p:cNvPr id="24580" name="Text Box 4"/>
            <p:cNvSpPr txBox="1">
              <a:spLocks noChangeArrowheads="1"/>
            </p:cNvSpPr>
            <p:nvPr/>
          </p:nvSpPr>
          <p:spPr bwMode="auto">
            <a:xfrm>
              <a:off x="2534" y="1756"/>
              <a:ext cx="437" cy="229"/>
            </a:xfrm>
            <a:prstGeom prst="rect">
              <a:avLst/>
            </a:prstGeom>
            <a:noFill/>
            <a:ln w="9525">
              <a:noFill/>
              <a:miter lim="800000"/>
              <a:headEnd/>
              <a:tailEnd/>
            </a:ln>
            <a:effectLst/>
          </p:spPr>
          <p:txBody>
            <a:bodyPr wrap="none">
              <a:spAutoFit/>
            </a:bodyPr>
            <a:lstStyle/>
            <a:p>
              <a:r>
                <a:rPr lang="sv-SE">
                  <a:solidFill>
                    <a:schemeClr val="accent2"/>
                  </a:solidFill>
                </a:rPr>
                <a:t>111</a:t>
              </a:r>
              <a:endParaRPr lang="en-GB">
                <a:solidFill>
                  <a:schemeClr val="accent2"/>
                </a:solidFill>
              </a:endParaRPr>
            </a:p>
          </p:txBody>
        </p:sp>
        <p:sp>
          <p:nvSpPr>
            <p:cNvPr id="24583" name="Line 7"/>
            <p:cNvSpPr>
              <a:spLocks noChangeShapeType="1"/>
            </p:cNvSpPr>
            <p:nvPr/>
          </p:nvSpPr>
          <p:spPr bwMode="auto">
            <a:xfrm flipH="1">
              <a:off x="1344" y="1968"/>
              <a:ext cx="1200" cy="576"/>
            </a:xfrm>
            <a:prstGeom prst="line">
              <a:avLst/>
            </a:prstGeom>
            <a:noFill/>
            <a:ln w="28575">
              <a:solidFill>
                <a:schemeClr val="accent2"/>
              </a:solidFill>
              <a:round/>
              <a:headEnd/>
              <a:tailEnd type="triangle" w="med" len="med"/>
            </a:ln>
            <a:effectLst/>
          </p:spPr>
          <p:txBody>
            <a:bodyPr/>
            <a:lstStyle/>
            <a:p>
              <a:endParaRPr lang="en-US"/>
            </a:p>
          </p:txBody>
        </p:sp>
        <p:sp>
          <p:nvSpPr>
            <p:cNvPr id="24584" name="Line 8"/>
            <p:cNvSpPr>
              <a:spLocks noChangeShapeType="1"/>
            </p:cNvSpPr>
            <p:nvPr/>
          </p:nvSpPr>
          <p:spPr bwMode="auto">
            <a:xfrm>
              <a:off x="2976" y="1968"/>
              <a:ext cx="1056" cy="576"/>
            </a:xfrm>
            <a:prstGeom prst="line">
              <a:avLst/>
            </a:prstGeom>
            <a:noFill/>
            <a:ln w="28575">
              <a:solidFill>
                <a:schemeClr val="accent2"/>
              </a:solidFill>
              <a:round/>
              <a:headEnd/>
              <a:tailEnd type="triangle" w="med" len="med"/>
            </a:ln>
            <a:effectLst/>
          </p:spPr>
          <p:txBody>
            <a:bodyPr/>
            <a:lstStyle/>
            <a:p>
              <a:endParaRPr lang="en-US"/>
            </a:p>
          </p:txBody>
        </p:sp>
        <p:sp>
          <p:nvSpPr>
            <p:cNvPr id="24585" name="Text Box 9"/>
            <p:cNvSpPr txBox="1">
              <a:spLocks noChangeArrowheads="1"/>
            </p:cNvSpPr>
            <p:nvPr/>
          </p:nvSpPr>
          <p:spPr bwMode="auto">
            <a:xfrm>
              <a:off x="1104" y="2544"/>
              <a:ext cx="432" cy="199"/>
            </a:xfrm>
            <a:prstGeom prst="rect">
              <a:avLst/>
            </a:prstGeom>
            <a:noFill/>
            <a:ln w="9525">
              <a:noFill/>
              <a:miter lim="800000"/>
              <a:headEnd/>
              <a:tailEnd/>
            </a:ln>
            <a:effectLst/>
          </p:spPr>
          <p:txBody>
            <a:bodyPr>
              <a:spAutoFit/>
            </a:bodyPr>
            <a:lstStyle/>
            <a:p>
              <a:r>
                <a:rPr lang="sv-SE" sz="2000">
                  <a:solidFill>
                    <a:schemeClr val="accent2"/>
                  </a:solidFill>
                </a:rPr>
                <a:t>111</a:t>
              </a:r>
              <a:endParaRPr lang="en-GB" sz="2000">
                <a:solidFill>
                  <a:schemeClr val="accent2"/>
                </a:solidFill>
              </a:endParaRPr>
            </a:p>
          </p:txBody>
        </p:sp>
        <p:sp>
          <p:nvSpPr>
            <p:cNvPr id="24586" name="Text Box 10"/>
            <p:cNvSpPr txBox="1">
              <a:spLocks noChangeArrowheads="1"/>
            </p:cNvSpPr>
            <p:nvPr/>
          </p:nvSpPr>
          <p:spPr bwMode="auto">
            <a:xfrm>
              <a:off x="3840" y="2496"/>
              <a:ext cx="437" cy="229"/>
            </a:xfrm>
            <a:prstGeom prst="rect">
              <a:avLst/>
            </a:prstGeom>
            <a:noFill/>
            <a:ln w="9525">
              <a:noFill/>
              <a:miter lim="800000"/>
              <a:headEnd/>
              <a:tailEnd/>
            </a:ln>
            <a:effectLst/>
          </p:spPr>
          <p:txBody>
            <a:bodyPr wrap="none">
              <a:spAutoFit/>
            </a:bodyPr>
            <a:lstStyle/>
            <a:p>
              <a:r>
                <a:rPr lang="sv-SE">
                  <a:solidFill>
                    <a:schemeClr val="accent2"/>
                  </a:solidFill>
                </a:rPr>
                <a:t>011</a:t>
              </a:r>
              <a:endParaRPr lang="en-GB">
                <a:solidFill>
                  <a:schemeClr val="accent2"/>
                </a:solidFill>
              </a:endParaRPr>
            </a:p>
          </p:txBody>
        </p:sp>
        <p:sp>
          <p:nvSpPr>
            <p:cNvPr id="24587" name="Text Box 11"/>
            <p:cNvSpPr txBox="1">
              <a:spLocks noChangeArrowheads="1"/>
            </p:cNvSpPr>
            <p:nvPr/>
          </p:nvSpPr>
          <p:spPr bwMode="auto">
            <a:xfrm>
              <a:off x="422" y="3052"/>
              <a:ext cx="4792" cy="228"/>
            </a:xfrm>
            <a:prstGeom prst="rect">
              <a:avLst/>
            </a:prstGeom>
            <a:noFill/>
            <a:ln w="9525">
              <a:noFill/>
              <a:miter lim="800000"/>
              <a:headEnd/>
              <a:tailEnd/>
            </a:ln>
            <a:effectLst/>
          </p:spPr>
          <p:txBody>
            <a:bodyPr wrap="none">
              <a:spAutoFit/>
            </a:bodyPr>
            <a:lstStyle/>
            <a:p>
              <a:pPr marL="457200" indent="-457200">
                <a:buFontTx/>
                <a:buAutoNum type="arabicPlain" startAt="111"/>
              </a:pPr>
              <a:r>
                <a:rPr lang="sv-SE">
                  <a:solidFill>
                    <a:schemeClr val="accent2"/>
                  </a:solidFill>
                </a:rPr>
                <a:t>                     011                000                           100</a:t>
              </a:r>
              <a:endParaRPr lang="en-GB">
                <a:solidFill>
                  <a:schemeClr val="accent2"/>
                </a:solidFill>
              </a:endParaRPr>
            </a:p>
          </p:txBody>
        </p:sp>
        <p:sp>
          <p:nvSpPr>
            <p:cNvPr id="24588" name="Text Box 12"/>
            <p:cNvSpPr txBox="1">
              <a:spLocks noChangeArrowheads="1"/>
            </p:cNvSpPr>
            <p:nvPr/>
          </p:nvSpPr>
          <p:spPr bwMode="auto">
            <a:xfrm>
              <a:off x="38" y="3484"/>
              <a:ext cx="5493" cy="229"/>
            </a:xfrm>
            <a:prstGeom prst="rect">
              <a:avLst/>
            </a:prstGeom>
            <a:noFill/>
            <a:ln w="9525">
              <a:noFill/>
              <a:miter lim="800000"/>
              <a:headEnd/>
              <a:tailEnd/>
            </a:ln>
            <a:effectLst/>
          </p:spPr>
          <p:txBody>
            <a:bodyPr wrap="none">
              <a:spAutoFit/>
            </a:bodyPr>
            <a:lstStyle/>
            <a:p>
              <a:r>
                <a:rPr lang="sv-SE">
                  <a:solidFill>
                    <a:schemeClr val="accent2"/>
                  </a:solidFill>
                </a:rPr>
                <a:t>111          011  000     100       000        100          010           110</a:t>
              </a:r>
              <a:endParaRPr lang="en-GB">
                <a:solidFill>
                  <a:schemeClr val="accent2"/>
                </a:solidFill>
              </a:endParaRPr>
            </a:p>
          </p:txBody>
        </p:sp>
        <p:sp>
          <p:nvSpPr>
            <p:cNvPr id="24589" name="Line 13"/>
            <p:cNvSpPr>
              <a:spLocks noChangeShapeType="1"/>
            </p:cNvSpPr>
            <p:nvPr/>
          </p:nvSpPr>
          <p:spPr bwMode="auto">
            <a:xfrm flipH="1">
              <a:off x="720" y="2784"/>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24591" name="Line 15"/>
            <p:cNvSpPr>
              <a:spLocks noChangeShapeType="1"/>
            </p:cNvSpPr>
            <p:nvPr/>
          </p:nvSpPr>
          <p:spPr bwMode="auto">
            <a:xfrm flipH="1">
              <a:off x="144" y="3264"/>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24592" name="Line 16"/>
            <p:cNvSpPr>
              <a:spLocks noChangeShapeType="1"/>
            </p:cNvSpPr>
            <p:nvPr/>
          </p:nvSpPr>
          <p:spPr bwMode="auto">
            <a:xfrm flipH="1">
              <a:off x="3408" y="2688"/>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24593" name="Line 17"/>
            <p:cNvSpPr>
              <a:spLocks noChangeShapeType="1"/>
            </p:cNvSpPr>
            <p:nvPr/>
          </p:nvSpPr>
          <p:spPr bwMode="auto">
            <a:xfrm flipH="1">
              <a:off x="2832" y="3264"/>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24594" name="Line 18"/>
            <p:cNvSpPr>
              <a:spLocks noChangeShapeType="1"/>
            </p:cNvSpPr>
            <p:nvPr/>
          </p:nvSpPr>
          <p:spPr bwMode="auto">
            <a:xfrm flipH="1">
              <a:off x="4512" y="3264"/>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24595" name="Line 19"/>
            <p:cNvSpPr>
              <a:spLocks noChangeShapeType="1"/>
            </p:cNvSpPr>
            <p:nvPr/>
          </p:nvSpPr>
          <p:spPr bwMode="auto">
            <a:xfrm flipH="1">
              <a:off x="1440" y="3264"/>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24596" name="Line 20"/>
            <p:cNvSpPr>
              <a:spLocks noChangeShapeType="1"/>
            </p:cNvSpPr>
            <p:nvPr/>
          </p:nvSpPr>
          <p:spPr bwMode="auto">
            <a:xfrm>
              <a:off x="1440" y="2784"/>
              <a:ext cx="336" cy="288"/>
            </a:xfrm>
            <a:prstGeom prst="line">
              <a:avLst/>
            </a:prstGeom>
            <a:noFill/>
            <a:ln w="28575">
              <a:solidFill>
                <a:schemeClr val="accent2"/>
              </a:solidFill>
              <a:round/>
              <a:headEnd/>
              <a:tailEnd type="triangle" w="med" len="med"/>
            </a:ln>
            <a:effectLst/>
          </p:spPr>
          <p:txBody>
            <a:bodyPr/>
            <a:lstStyle/>
            <a:p>
              <a:endParaRPr lang="en-US"/>
            </a:p>
          </p:txBody>
        </p:sp>
        <p:sp>
          <p:nvSpPr>
            <p:cNvPr id="24597" name="Line 21"/>
            <p:cNvSpPr>
              <a:spLocks noChangeShapeType="1"/>
            </p:cNvSpPr>
            <p:nvPr/>
          </p:nvSpPr>
          <p:spPr bwMode="auto">
            <a:xfrm>
              <a:off x="4320" y="2736"/>
              <a:ext cx="336" cy="288"/>
            </a:xfrm>
            <a:prstGeom prst="line">
              <a:avLst/>
            </a:prstGeom>
            <a:noFill/>
            <a:ln w="28575">
              <a:solidFill>
                <a:schemeClr val="accent2"/>
              </a:solidFill>
              <a:round/>
              <a:headEnd/>
              <a:tailEnd type="triangle" w="med" len="med"/>
            </a:ln>
            <a:effectLst/>
          </p:spPr>
          <p:txBody>
            <a:bodyPr/>
            <a:lstStyle/>
            <a:p>
              <a:endParaRPr lang="en-US"/>
            </a:p>
          </p:txBody>
        </p:sp>
        <p:sp>
          <p:nvSpPr>
            <p:cNvPr id="24598" name="Line 22"/>
            <p:cNvSpPr>
              <a:spLocks noChangeShapeType="1"/>
            </p:cNvSpPr>
            <p:nvPr/>
          </p:nvSpPr>
          <p:spPr bwMode="auto">
            <a:xfrm>
              <a:off x="5088" y="3264"/>
              <a:ext cx="336" cy="288"/>
            </a:xfrm>
            <a:prstGeom prst="line">
              <a:avLst/>
            </a:prstGeom>
            <a:noFill/>
            <a:ln w="28575">
              <a:solidFill>
                <a:schemeClr val="accent2"/>
              </a:solidFill>
              <a:round/>
              <a:headEnd/>
              <a:tailEnd type="triangle" w="med" len="med"/>
            </a:ln>
            <a:effectLst/>
          </p:spPr>
          <p:txBody>
            <a:bodyPr/>
            <a:lstStyle/>
            <a:p>
              <a:endParaRPr lang="en-US"/>
            </a:p>
          </p:txBody>
        </p:sp>
        <p:sp>
          <p:nvSpPr>
            <p:cNvPr id="24599" name="Line 23"/>
            <p:cNvSpPr>
              <a:spLocks noChangeShapeType="1"/>
            </p:cNvSpPr>
            <p:nvPr/>
          </p:nvSpPr>
          <p:spPr bwMode="auto">
            <a:xfrm>
              <a:off x="3360" y="3264"/>
              <a:ext cx="336" cy="288"/>
            </a:xfrm>
            <a:prstGeom prst="line">
              <a:avLst/>
            </a:prstGeom>
            <a:noFill/>
            <a:ln w="28575">
              <a:solidFill>
                <a:schemeClr val="accent2"/>
              </a:solidFill>
              <a:round/>
              <a:headEnd/>
              <a:tailEnd type="triangle" w="med" len="med"/>
            </a:ln>
            <a:effectLst/>
          </p:spPr>
          <p:txBody>
            <a:bodyPr/>
            <a:lstStyle/>
            <a:p>
              <a:endParaRPr lang="en-US"/>
            </a:p>
          </p:txBody>
        </p:sp>
        <p:sp>
          <p:nvSpPr>
            <p:cNvPr id="24600" name="Line 24"/>
            <p:cNvSpPr>
              <a:spLocks noChangeShapeType="1"/>
            </p:cNvSpPr>
            <p:nvPr/>
          </p:nvSpPr>
          <p:spPr bwMode="auto">
            <a:xfrm>
              <a:off x="2016" y="3264"/>
              <a:ext cx="336" cy="288"/>
            </a:xfrm>
            <a:prstGeom prst="line">
              <a:avLst/>
            </a:prstGeom>
            <a:noFill/>
            <a:ln w="28575">
              <a:solidFill>
                <a:schemeClr val="accent2"/>
              </a:solidFill>
              <a:round/>
              <a:headEnd/>
              <a:tailEnd type="triangle" w="med" len="med"/>
            </a:ln>
            <a:effectLst/>
          </p:spPr>
          <p:txBody>
            <a:bodyPr/>
            <a:lstStyle/>
            <a:p>
              <a:endParaRPr lang="en-US"/>
            </a:p>
          </p:txBody>
        </p:sp>
        <p:sp>
          <p:nvSpPr>
            <p:cNvPr id="24601" name="Line 25"/>
            <p:cNvSpPr>
              <a:spLocks noChangeShapeType="1"/>
            </p:cNvSpPr>
            <p:nvPr/>
          </p:nvSpPr>
          <p:spPr bwMode="auto">
            <a:xfrm>
              <a:off x="768" y="3264"/>
              <a:ext cx="336" cy="288"/>
            </a:xfrm>
            <a:prstGeom prst="line">
              <a:avLst/>
            </a:prstGeom>
            <a:noFill/>
            <a:ln w="28575">
              <a:solidFill>
                <a:schemeClr val="accent2"/>
              </a:solidFill>
              <a:round/>
              <a:headEnd/>
              <a:tailEnd type="triangle" w="med" len="med"/>
            </a:ln>
            <a:effectLst/>
          </p:spPr>
          <p:txBody>
            <a:bodyPr/>
            <a:lstStyle/>
            <a:p>
              <a:endParaRPr lang="en-US"/>
            </a:p>
          </p:txBody>
        </p:sp>
      </p:grpSp>
      <p:sp>
        <p:nvSpPr>
          <p:cNvPr id="24602" name="Text Box 26"/>
          <p:cNvSpPr txBox="1">
            <a:spLocks noChangeArrowheads="1"/>
          </p:cNvSpPr>
          <p:nvPr/>
        </p:nvSpPr>
        <p:spPr bwMode="auto">
          <a:xfrm>
            <a:off x="4038600" y="5181600"/>
            <a:ext cx="3536950" cy="1739900"/>
          </a:xfrm>
          <a:prstGeom prst="rect">
            <a:avLst/>
          </a:prstGeom>
          <a:noFill/>
          <a:ln w="9525">
            <a:noFill/>
            <a:miter lim="800000"/>
            <a:headEnd/>
            <a:tailEnd/>
          </a:ln>
          <a:effectLst/>
        </p:spPr>
        <p:txBody>
          <a:bodyPr>
            <a:spAutoFit/>
          </a:bodyPr>
          <a:lstStyle/>
          <a:p>
            <a:r>
              <a:rPr lang="sv-SE" sz="3600">
                <a:solidFill>
                  <a:schemeClr val="accent2"/>
                </a:solidFill>
              </a:rPr>
              <a:t>.                                                   .                                                   .</a:t>
            </a:r>
            <a:endParaRPr lang="en-GB" sz="3600">
              <a:solidFill>
                <a:schemeClr val="accent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sv-SE" sz="3600">
                <a:solidFill>
                  <a:schemeClr val="accent2"/>
                </a:solidFill>
                <a:latin typeface="Times10 for Chalmers" pitchFamily="2" charset="0"/>
              </a:rPr>
              <a:t>Possible behaviours from state s</a:t>
            </a:r>
            <a:endParaRPr lang="en-GB" sz="3600">
              <a:solidFill>
                <a:schemeClr val="accent2"/>
              </a:solidFill>
              <a:latin typeface="Times10 for Chalmers" pitchFamily="2" charset="0"/>
            </a:endParaRPr>
          </a:p>
        </p:txBody>
      </p:sp>
      <p:grpSp>
        <p:nvGrpSpPr>
          <p:cNvPr id="25603" name="Group 3"/>
          <p:cNvGrpSpPr>
            <a:grpSpLocks/>
          </p:cNvGrpSpPr>
          <p:nvPr/>
        </p:nvGrpSpPr>
        <p:grpSpPr bwMode="auto">
          <a:xfrm>
            <a:off x="60325" y="1600200"/>
            <a:ext cx="8550275" cy="3913188"/>
            <a:chOff x="38" y="1756"/>
            <a:chExt cx="5386" cy="1957"/>
          </a:xfrm>
        </p:grpSpPr>
        <p:sp>
          <p:nvSpPr>
            <p:cNvPr id="25604" name="Text Box 4"/>
            <p:cNvSpPr txBox="1">
              <a:spLocks noChangeArrowheads="1"/>
            </p:cNvSpPr>
            <p:nvPr/>
          </p:nvSpPr>
          <p:spPr bwMode="auto">
            <a:xfrm>
              <a:off x="2534" y="1756"/>
              <a:ext cx="287" cy="229"/>
            </a:xfrm>
            <a:prstGeom prst="rect">
              <a:avLst/>
            </a:prstGeom>
            <a:noFill/>
            <a:ln w="9525">
              <a:noFill/>
              <a:miter lim="800000"/>
              <a:headEnd/>
              <a:tailEnd/>
            </a:ln>
            <a:effectLst/>
          </p:spPr>
          <p:txBody>
            <a:bodyPr wrap="none">
              <a:spAutoFit/>
            </a:bodyPr>
            <a:lstStyle/>
            <a:p>
              <a:r>
                <a:rPr lang="sv-SE">
                  <a:solidFill>
                    <a:schemeClr val="accent2"/>
                  </a:solidFill>
                </a:rPr>
                <a:t>  s</a:t>
              </a:r>
              <a:endParaRPr lang="en-GB">
                <a:solidFill>
                  <a:schemeClr val="accent2"/>
                </a:solidFill>
              </a:endParaRPr>
            </a:p>
          </p:txBody>
        </p:sp>
        <p:sp>
          <p:nvSpPr>
            <p:cNvPr id="25605" name="Line 5"/>
            <p:cNvSpPr>
              <a:spLocks noChangeShapeType="1"/>
            </p:cNvSpPr>
            <p:nvPr/>
          </p:nvSpPr>
          <p:spPr bwMode="auto">
            <a:xfrm flipH="1">
              <a:off x="1344" y="1968"/>
              <a:ext cx="1200" cy="576"/>
            </a:xfrm>
            <a:prstGeom prst="line">
              <a:avLst/>
            </a:prstGeom>
            <a:noFill/>
            <a:ln w="28575">
              <a:solidFill>
                <a:schemeClr val="accent2"/>
              </a:solidFill>
              <a:round/>
              <a:headEnd/>
              <a:tailEnd type="triangle" w="med" len="med"/>
            </a:ln>
            <a:effectLst/>
          </p:spPr>
          <p:txBody>
            <a:bodyPr/>
            <a:lstStyle/>
            <a:p>
              <a:endParaRPr lang="en-US"/>
            </a:p>
          </p:txBody>
        </p:sp>
        <p:sp>
          <p:nvSpPr>
            <p:cNvPr id="25606" name="Line 6"/>
            <p:cNvSpPr>
              <a:spLocks noChangeShapeType="1"/>
            </p:cNvSpPr>
            <p:nvPr/>
          </p:nvSpPr>
          <p:spPr bwMode="auto">
            <a:xfrm>
              <a:off x="2976" y="1968"/>
              <a:ext cx="1056" cy="576"/>
            </a:xfrm>
            <a:prstGeom prst="line">
              <a:avLst/>
            </a:prstGeom>
            <a:noFill/>
            <a:ln w="28575">
              <a:solidFill>
                <a:schemeClr val="accent2"/>
              </a:solidFill>
              <a:round/>
              <a:headEnd/>
              <a:tailEnd type="triangle" w="med" len="med"/>
            </a:ln>
            <a:effectLst/>
          </p:spPr>
          <p:txBody>
            <a:bodyPr/>
            <a:lstStyle/>
            <a:p>
              <a:endParaRPr lang="en-US"/>
            </a:p>
          </p:txBody>
        </p:sp>
        <p:sp>
          <p:nvSpPr>
            <p:cNvPr id="25607" name="Text Box 7"/>
            <p:cNvSpPr txBox="1">
              <a:spLocks noChangeArrowheads="1"/>
            </p:cNvSpPr>
            <p:nvPr/>
          </p:nvSpPr>
          <p:spPr bwMode="auto">
            <a:xfrm>
              <a:off x="1104" y="2544"/>
              <a:ext cx="432" cy="229"/>
            </a:xfrm>
            <a:prstGeom prst="rect">
              <a:avLst/>
            </a:prstGeom>
            <a:noFill/>
            <a:ln w="9525">
              <a:noFill/>
              <a:miter lim="800000"/>
              <a:headEnd/>
              <a:tailEnd/>
            </a:ln>
            <a:effectLst/>
          </p:spPr>
          <p:txBody>
            <a:bodyPr>
              <a:spAutoFit/>
            </a:bodyPr>
            <a:lstStyle/>
            <a:p>
              <a:endParaRPr lang="en-US">
                <a:solidFill>
                  <a:schemeClr val="accent2"/>
                </a:solidFill>
              </a:endParaRPr>
            </a:p>
          </p:txBody>
        </p:sp>
        <p:sp>
          <p:nvSpPr>
            <p:cNvPr id="25608" name="Text Box 8"/>
            <p:cNvSpPr txBox="1">
              <a:spLocks noChangeArrowheads="1"/>
            </p:cNvSpPr>
            <p:nvPr/>
          </p:nvSpPr>
          <p:spPr bwMode="auto">
            <a:xfrm>
              <a:off x="3840" y="2496"/>
              <a:ext cx="116" cy="228"/>
            </a:xfrm>
            <a:prstGeom prst="rect">
              <a:avLst/>
            </a:prstGeom>
            <a:noFill/>
            <a:ln w="9525">
              <a:noFill/>
              <a:miter lim="800000"/>
              <a:headEnd/>
              <a:tailEnd/>
            </a:ln>
            <a:effectLst/>
          </p:spPr>
          <p:txBody>
            <a:bodyPr wrap="none">
              <a:spAutoFit/>
            </a:bodyPr>
            <a:lstStyle/>
            <a:p>
              <a:endParaRPr lang="en-US">
                <a:solidFill>
                  <a:schemeClr val="accent2"/>
                </a:solidFill>
              </a:endParaRPr>
            </a:p>
          </p:txBody>
        </p:sp>
        <p:sp>
          <p:nvSpPr>
            <p:cNvPr id="25609" name="Text Box 9"/>
            <p:cNvSpPr txBox="1">
              <a:spLocks noChangeArrowheads="1"/>
            </p:cNvSpPr>
            <p:nvPr/>
          </p:nvSpPr>
          <p:spPr bwMode="auto">
            <a:xfrm>
              <a:off x="422" y="3052"/>
              <a:ext cx="404" cy="229"/>
            </a:xfrm>
            <a:prstGeom prst="rect">
              <a:avLst/>
            </a:prstGeom>
            <a:noFill/>
            <a:ln w="9525">
              <a:noFill/>
              <a:miter lim="800000"/>
              <a:headEnd/>
              <a:tailEnd/>
            </a:ln>
            <a:effectLst/>
          </p:spPr>
          <p:txBody>
            <a:bodyPr wrap="none">
              <a:spAutoFit/>
            </a:bodyPr>
            <a:lstStyle/>
            <a:p>
              <a:pPr marL="914400" lvl="1" indent="-457200"/>
              <a:endParaRPr lang="en-US">
                <a:solidFill>
                  <a:schemeClr val="accent2"/>
                </a:solidFill>
              </a:endParaRPr>
            </a:p>
          </p:txBody>
        </p:sp>
        <p:sp>
          <p:nvSpPr>
            <p:cNvPr id="25610" name="Text Box 10"/>
            <p:cNvSpPr txBox="1">
              <a:spLocks noChangeArrowheads="1"/>
            </p:cNvSpPr>
            <p:nvPr/>
          </p:nvSpPr>
          <p:spPr bwMode="auto">
            <a:xfrm>
              <a:off x="38" y="3484"/>
              <a:ext cx="116" cy="229"/>
            </a:xfrm>
            <a:prstGeom prst="rect">
              <a:avLst/>
            </a:prstGeom>
            <a:noFill/>
            <a:ln w="9525">
              <a:noFill/>
              <a:miter lim="800000"/>
              <a:headEnd/>
              <a:tailEnd/>
            </a:ln>
            <a:effectLst/>
          </p:spPr>
          <p:txBody>
            <a:bodyPr wrap="none">
              <a:spAutoFit/>
            </a:bodyPr>
            <a:lstStyle/>
            <a:p>
              <a:endParaRPr lang="en-US">
                <a:solidFill>
                  <a:schemeClr val="accent2"/>
                </a:solidFill>
              </a:endParaRPr>
            </a:p>
          </p:txBody>
        </p:sp>
        <p:sp>
          <p:nvSpPr>
            <p:cNvPr id="25611" name="Line 11"/>
            <p:cNvSpPr>
              <a:spLocks noChangeShapeType="1"/>
            </p:cNvSpPr>
            <p:nvPr/>
          </p:nvSpPr>
          <p:spPr bwMode="auto">
            <a:xfrm flipH="1">
              <a:off x="720" y="2784"/>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25612" name="Line 12"/>
            <p:cNvSpPr>
              <a:spLocks noChangeShapeType="1"/>
            </p:cNvSpPr>
            <p:nvPr/>
          </p:nvSpPr>
          <p:spPr bwMode="auto">
            <a:xfrm flipH="1">
              <a:off x="144" y="3264"/>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25613" name="Line 13"/>
            <p:cNvSpPr>
              <a:spLocks noChangeShapeType="1"/>
            </p:cNvSpPr>
            <p:nvPr/>
          </p:nvSpPr>
          <p:spPr bwMode="auto">
            <a:xfrm flipH="1">
              <a:off x="3408" y="2688"/>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25614" name="Line 14"/>
            <p:cNvSpPr>
              <a:spLocks noChangeShapeType="1"/>
            </p:cNvSpPr>
            <p:nvPr/>
          </p:nvSpPr>
          <p:spPr bwMode="auto">
            <a:xfrm flipH="1">
              <a:off x="2832" y="3264"/>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25615" name="Line 15"/>
            <p:cNvSpPr>
              <a:spLocks noChangeShapeType="1"/>
            </p:cNvSpPr>
            <p:nvPr/>
          </p:nvSpPr>
          <p:spPr bwMode="auto">
            <a:xfrm flipH="1">
              <a:off x="4512" y="3264"/>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25616" name="Line 16"/>
            <p:cNvSpPr>
              <a:spLocks noChangeShapeType="1"/>
            </p:cNvSpPr>
            <p:nvPr/>
          </p:nvSpPr>
          <p:spPr bwMode="auto">
            <a:xfrm flipH="1">
              <a:off x="1440" y="3264"/>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25617" name="Line 17"/>
            <p:cNvSpPr>
              <a:spLocks noChangeShapeType="1"/>
            </p:cNvSpPr>
            <p:nvPr/>
          </p:nvSpPr>
          <p:spPr bwMode="auto">
            <a:xfrm>
              <a:off x="1440" y="2784"/>
              <a:ext cx="336" cy="288"/>
            </a:xfrm>
            <a:prstGeom prst="line">
              <a:avLst/>
            </a:prstGeom>
            <a:noFill/>
            <a:ln w="28575">
              <a:solidFill>
                <a:schemeClr val="accent2"/>
              </a:solidFill>
              <a:round/>
              <a:headEnd/>
              <a:tailEnd type="triangle" w="med" len="med"/>
            </a:ln>
            <a:effectLst/>
          </p:spPr>
          <p:txBody>
            <a:bodyPr/>
            <a:lstStyle/>
            <a:p>
              <a:endParaRPr lang="en-US"/>
            </a:p>
          </p:txBody>
        </p:sp>
        <p:sp>
          <p:nvSpPr>
            <p:cNvPr id="25618" name="Line 18"/>
            <p:cNvSpPr>
              <a:spLocks noChangeShapeType="1"/>
            </p:cNvSpPr>
            <p:nvPr/>
          </p:nvSpPr>
          <p:spPr bwMode="auto">
            <a:xfrm>
              <a:off x="4320" y="2736"/>
              <a:ext cx="336" cy="288"/>
            </a:xfrm>
            <a:prstGeom prst="line">
              <a:avLst/>
            </a:prstGeom>
            <a:noFill/>
            <a:ln w="28575">
              <a:solidFill>
                <a:schemeClr val="accent2"/>
              </a:solidFill>
              <a:round/>
              <a:headEnd/>
              <a:tailEnd type="triangle" w="med" len="med"/>
            </a:ln>
            <a:effectLst/>
          </p:spPr>
          <p:txBody>
            <a:bodyPr/>
            <a:lstStyle/>
            <a:p>
              <a:endParaRPr lang="en-US"/>
            </a:p>
          </p:txBody>
        </p:sp>
        <p:sp>
          <p:nvSpPr>
            <p:cNvPr id="25619" name="Line 19"/>
            <p:cNvSpPr>
              <a:spLocks noChangeShapeType="1"/>
            </p:cNvSpPr>
            <p:nvPr/>
          </p:nvSpPr>
          <p:spPr bwMode="auto">
            <a:xfrm>
              <a:off x="5088" y="3264"/>
              <a:ext cx="336" cy="288"/>
            </a:xfrm>
            <a:prstGeom prst="line">
              <a:avLst/>
            </a:prstGeom>
            <a:noFill/>
            <a:ln w="28575">
              <a:solidFill>
                <a:schemeClr val="accent2"/>
              </a:solidFill>
              <a:round/>
              <a:headEnd/>
              <a:tailEnd type="triangle" w="med" len="med"/>
            </a:ln>
            <a:effectLst/>
          </p:spPr>
          <p:txBody>
            <a:bodyPr/>
            <a:lstStyle/>
            <a:p>
              <a:endParaRPr lang="en-US"/>
            </a:p>
          </p:txBody>
        </p:sp>
        <p:sp>
          <p:nvSpPr>
            <p:cNvPr id="25620" name="Line 20"/>
            <p:cNvSpPr>
              <a:spLocks noChangeShapeType="1"/>
            </p:cNvSpPr>
            <p:nvPr/>
          </p:nvSpPr>
          <p:spPr bwMode="auto">
            <a:xfrm>
              <a:off x="3360" y="3264"/>
              <a:ext cx="336" cy="288"/>
            </a:xfrm>
            <a:prstGeom prst="line">
              <a:avLst/>
            </a:prstGeom>
            <a:noFill/>
            <a:ln w="28575">
              <a:solidFill>
                <a:schemeClr val="accent2"/>
              </a:solidFill>
              <a:round/>
              <a:headEnd/>
              <a:tailEnd type="triangle" w="med" len="med"/>
            </a:ln>
            <a:effectLst/>
          </p:spPr>
          <p:txBody>
            <a:bodyPr/>
            <a:lstStyle/>
            <a:p>
              <a:endParaRPr lang="en-US"/>
            </a:p>
          </p:txBody>
        </p:sp>
        <p:sp>
          <p:nvSpPr>
            <p:cNvPr id="25621" name="Line 21"/>
            <p:cNvSpPr>
              <a:spLocks noChangeShapeType="1"/>
            </p:cNvSpPr>
            <p:nvPr/>
          </p:nvSpPr>
          <p:spPr bwMode="auto">
            <a:xfrm>
              <a:off x="2016" y="3264"/>
              <a:ext cx="336" cy="288"/>
            </a:xfrm>
            <a:prstGeom prst="line">
              <a:avLst/>
            </a:prstGeom>
            <a:noFill/>
            <a:ln w="28575">
              <a:solidFill>
                <a:schemeClr val="accent2"/>
              </a:solidFill>
              <a:round/>
              <a:headEnd/>
              <a:tailEnd type="triangle" w="med" len="med"/>
            </a:ln>
            <a:effectLst/>
          </p:spPr>
          <p:txBody>
            <a:bodyPr/>
            <a:lstStyle/>
            <a:p>
              <a:endParaRPr lang="en-US"/>
            </a:p>
          </p:txBody>
        </p:sp>
        <p:sp>
          <p:nvSpPr>
            <p:cNvPr id="25622" name="Line 22"/>
            <p:cNvSpPr>
              <a:spLocks noChangeShapeType="1"/>
            </p:cNvSpPr>
            <p:nvPr/>
          </p:nvSpPr>
          <p:spPr bwMode="auto">
            <a:xfrm>
              <a:off x="768" y="3264"/>
              <a:ext cx="336" cy="288"/>
            </a:xfrm>
            <a:prstGeom prst="line">
              <a:avLst/>
            </a:prstGeom>
            <a:noFill/>
            <a:ln w="28575">
              <a:solidFill>
                <a:schemeClr val="accent2"/>
              </a:solidFill>
              <a:round/>
              <a:headEnd/>
              <a:tailEnd type="triangle" w="med" len="med"/>
            </a:ln>
            <a:effectLst/>
          </p:spPr>
          <p:txBody>
            <a:bodyPr/>
            <a:lstStyle/>
            <a:p>
              <a:endParaRPr lang="en-US"/>
            </a:p>
          </p:txBody>
        </p:sp>
      </p:grpSp>
      <p:sp>
        <p:nvSpPr>
          <p:cNvPr id="25623" name="Text Box 23"/>
          <p:cNvSpPr txBox="1">
            <a:spLocks noChangeArrowheads="1"/>
          </p:cNvSpPr>
          <p:nvPr/>
        </p:nvSpPr>
        <p:spPr bwMode="auto">
          <a:xfrm>
            <a:off x="4038600" y="5181600"/>
            <a:ext cx="3536950" cy="1739900"/>
          </a:xfrm>
          <a:prstGeom prst="rect">
            <a:avLst/>
          </a:prstGeom>
          <a:noFill/>
          <a:ln w="9525">
            <a:noFill/>
            <a:miter lim="800000"/>
            <a:headEnd/>
            <a:tailEnd/>
          </a:ln>
          <a:effectLst/>
        </p:spPr>
        <p:txBody>
          <a:bodyPr>
            <a:spAutoFit/>
          </a:bodyPr>
          <a:lstStyle/>
          <a:p>
            <a:r>
              <a:rPr lang="sv-SE" sz="3600">
                <a:solidFill>
                  <a:schemeClr val="accent2"/>
                </a:solidFill>
              </a:rPr>
              <a:t>.                                                   .                                                   .</a:t>
            </a:r>
            <a:endParaRPr lang="en-GB" sz="3600">
              <a:solidFill>
                <a:schemeClr val="accent2"/>
              </a:solidFill>
            </a:endParaRPr>
          </a:p>
        </p:txBody>
      </p:sp>
      <p:sp>
        <p:nvSpPr>
          <p:cNvPr id="25624" name="Oval 24"/>
          <p:cNvSpPr>
            <a:spLocks noChangeArrowheads="1"/>
          </p:cNvSpPr>
          <p:nvPr/>
        </p:nvSpPr>
        <p:spPr bwMode="auto">
          <a:xfrm>
            <a:off x="838200" y="4267200"/>
            <a:ext cx="457200" cy="457200"/>
          </a:xfrm>
          <a:prstGeom prst="ellipse">
            <a:avLst/>
          </a:prstGeom>
          <a:noFill/>
          <a:ln w="28575">
            <a:solidFill>
              <a:schemeClr val="tx1"/>
            </a:solidFill>
            <a:round/>
            <a:headEnd/>
            <a:tailEnd/>
          </a:ln>
          <a:effectLst/>
        </p:spPr>
        <p:txBody>
          <a:bodyPr wrap="none" anchor="ctr"/>
          <a:lstStyle/>
          <a:p>
            <a:endParaRPr lang="en-US"/>
          </a:p>
        </p:txBody>
      </p:sp>
      <p:sp>
        <p:nvSpPr>
          <p:cNvPr id="25625" name="Oval 25"/>
          <p:cNvSpPr>
            <a:spLocks noChangeArrowheads="1"/>
          </p:cNvSpPr>
          <p:nvPr/>
        </p:nvSpPr>
        <p:spPr bwMode="auto">
          <a:xfrm>
            <a:off x="4114800" y="1600200"/>
            <a:ext cx="457200" cy="457200"/>
          </a:xfrm>
          <a:prstGeom prst="ellipse">
            <a:avLst/>
          </a:prstGeom>
          <a:noFill/>
          <a:ln w="28575">
            <a:solidFill>
              <a:schemeClr val="tx1"/>
            </a:solidFill>
            <a:round/>
            <a:headEnd/>
            <a:tailEnd/>
          </a:ln>
          <a:effectLst/>
        </p:spPr>
        <p:txBody>
          <a:bodyPr wrap="none" anchor="ctr"/>
          <a:lstStyle/>
          <a:p>
            <a:endParaRPr lang="en-US"/>
          </a:p>
        </p:txBody>
      </p:sp>
      <p:sp>
        <p:nvSpPr>
          <p:cNvPr id="25626" name="Oval 26"/>
          <p:cNvSpPr>
            <a:spLocks noChangeArrowheads="1"/>
          </p:cNvSpPr>
          <p:nvPr/>
        </p:nvSpPr>
        <p:spPr bwMode="auto">
          <a:xfrm>
            <a:off x="1828800" y="3200400"/>
            <a:ext cx="457200" cy="457200"/>
          </a:xfrm>
          <a:prstGeom prst="ellipse">
            <a:avLst/>
          </a:prstGeom>
          <a:noFill/>
          <a:ln w="28575">
            <a:solidFill>
              <a:schemeClr val="tx1"/>
            </a:solidFill>
            <a:round/>
            <a:headEnd/>
            <a:tailEnd/>
          </a:ln>
          <a:effectLst/>
        </p:spPr>
        <p:txBody>
          <a:bodyPr wrap="none" anchor="ctr"/>
          <a:lstStyle/>
          <a:p>
            <a:endParaRPr lang="en-US"/>
          </a:p>
        </p:txBody>
      </p:sp>
      <p:sp>
        <p:nvSpPr>
          <p:cNvPr id="25627" name="Oval 27"/>
          <p:cNvSpPr>
            <a:spLocks noChangeArrowheads="1"/>
          </p:cNvSpPr>
          <p:nvPr/>
        </p:nvSpPr>
        <p:spPr bwMode="auto">
          <a:xfrm>
            <a:off x="6096000" y="3200400"/>
            <a:ext cx="457200" cy="457200"/>
          </a:xfrm>
          <a:prstGeom prst="ellipse">
            <a:avLst/>
          </a:prstGeom>
          <a:noFill/>
          <a:ln w="28575">
            <a:solidFill>
              <a:schemeClr val="tx1"/>
            </a:solidFill>
            <a:round/>
            <a:headEnd/>
            <a:tailEnd/>
          </a:ln>
          <a:effectLst/>
        </p:spPr>
        <p:txBody>
          <a:bodyPr wrap="none" anchor="ctr"/>
          <a:lstStyle/>
          <a:p>
            <a:endParaRPr lang="en-US"/>
          </a:p>
        </p:txBody>
      </p:sp>
      <p:sp>
        <p:nvSpPr>
          <p:cNvPr id="25628" name="Oval 28"/>
          <p:cNvSpPr>
            <a:spLocks noChangeArrowheads="1"/>
          </p:cNvSpPr>
          <p:nvPr/>
        </p:nvSpPr>
        <p:spPr bwMode="auto">
          <a:xfrm>
            <a:off x="2819400" y="4191000"/>
            <a:ext cx="457200" cy="457200"/>
          </a:xfrm>
          <a:prstGeom prst="ellipse">
            <a:avLst/>
          </a:prstGeom>
          <a:noFill/>
          <a:ln w="28575">
            <a:solidFill>
              <a:schemeClr val="tx1"/>
            </a:solidFill>
            <a:round/>
            <a:headEnd/>
            <a:tailEnd/>
          </a:ln>
          <a:effectLst/>
        </p:spPr>
        <p:txBody>
          <a:bodyPr wrap="none" anchor="ctr"/>
          <a:lstStyle/>
          <a:p>
            <a:endParaRPr lang="en-US"/>
          </a:p>
        </p:txBody>
      </p:sp>
      <p:sp>
        <p:nvSpPr>
          <p:cNvPr id="25629" name="Oval 29"/>
          <p:cNvSpPr>
            <a:spLocks noChangeArrowheads="1"/>
          </p:cNvSpPr>
          <p:nvPr/>
        </p:nvSpPr>
        <p:spPr bwMode="auto">
          <a:xfrm>
            <a:off x="5029200" y="4114800"/>
            <a:ext cx="457200" cy="457200"/>
          </a:xfrm>
          <a:prstGeom prst="ellipse">
            <a:avLst/>
          </a:prstGeom>
          <a:noFill/>
          <a:ln w="28575">
            <a:solidFill>
              <a:schemeClr val="tx1"/>
            </a:solidFill>
            <a:round/>
            <a:headEnd/>
            <a:tailEnd/>
          </a:ln>
          <a:effectLst/>
        </p:spPr>
        <p:txBody>
          <a:bodyPr wrap="none" anchor="ctr"/>
          <a:lstStyle/>
          <a:p>
            <a:endParaRPr lang="en-US"/>
          </a:p>
        </p:txBody>
      </p:sp>
      <p:sp>
        <p:nvSpPr>
          <p:cNvPr id="25630" name="Oval 30"/>
          <p:cNvSpPr>
            <a:spLocks noChangeArrowheads="1"/>
          </p:cNvSpPr>
          <p:nvPr/>
        </p:nvSpPr>
        <p:spPr bwMode="auto">
          <a:xfrm>
            <a:off x="7620000" y="4114800"/>
            <a:ext cx="457200" cy="457200"/>
          </a:xfrm>
          <a:prstGeom prst="ellipse">
            <a:avLst/>
          </a:prstGeom>
          <a:noFill/>
          <a:ln w="28575">
            <a:solidFill>
              <a:schemeClr val="tx1"/>
            </a:solidFill>
            <a:round/>
            <a:headEnd/>
            <a:tailEnd/>
          </a:ln>
          <a:effectLst/>
        </p:spPr>
        <p:txBody>
          <a:bodyPr wrap="none" anchor="ctr"/>
          <a:lstStyle/>
          <a:p>
            <a:endParaRPr lang="en-US"/>
          </a:p>
        </p:txBody>
      </p:sp>
      <p:sp>
        <p:nvSpPr>
          <p:cNvPr id="25631" name="Text Box 31"/>
          <p:cNvSpPr txBox="1">
            <a:spLocks noChangeArrowheads="1"/>
          </p:cNvSpPr>
          <p:nvPr/>
        </p:nvSpPr>
        <p:spPr bwMode="auto">
          <a:xfrm>
            <a:off x="5851525" y="1797050"/>
            <a:ext cx="2979738" cy="457200"/>
          </a:xfrm>
          <a:prstGeom prst="rect">
            <a:avLst/>
          </a:prstGeom>
          <a:noFill/>
          <a:ln w="9525">
            <a:noFill/>
            <a:miter lim="800000"/>
            <a:headEnd/>
            <a:tailEnd/>
          </a:ln>
          <a:effectLst/>
        </p:spPr>
        <p:txBody>
          <a:bodyPr wrap="none">
            <a:spAutoFit/>
          </a:bodyPr>
          <a:lstStyle/>
          <a:p>
            <a:r>
              <a:rPr lang="sv-SE"/>
              <a:t>Transition relation R</a:t>
            </a:r>
            <a:endParaRPr lang="en-GB"/>
          </a:p>
        </p:txBody>
      </p:sp>
      <p:sp>
        <p:nvSpPr>
          <p:cNvPr id="25632" name="Line 32"/>
          <p:cNvSpPr>
            <a:spLocks noChangeShapeType="1"/>
          </p:cNvSpPr>
          <p:nvPr/>
        </p:nvSpPr>
        <p:spPr bwMode="auto">
          <a:xfrm flipH="1">
            <a:off x="5257800" y="2057400"/>
            <a:ext cx="381000" cy="152400"/>
          </a:xfrm>
          <a:prstGeom prst="line">
            <a:avLst/>
          </a:prstGeom>
          <a:noFill/>
          <a:ln w="9525">
            <a:solidFill>
              <a:schemeClr val="tx1"/>
            </a:solidFill>
            <a:round/>
            <a:headEnd/>
            <a:tailEnd type="triangle" w="med" len="med"/>
          </a:ln>
          <a:effectLst/>
        </p:spPr>
        <p:txBody>
          <a:bodyPr/>
          <a:lstStyle/>
          <a:p>
            <a:endParaRPr lang="en-US"/>
          </a:p>
        </p:txBody>
      </p:sp>
      <p:sp>
        <p:nvSpPr>
          <p:cNvPr id="25633" name="Text Box 33"/>
          <p:cNvSpPr txBox="1">
            <a:spLocks noChangeArrowheads="1"/>
          </p:cNvSpPr>
          <p:nvPr/>
        </p:nvSpPr>
        <p:spPr bwMode="auto">
          <a:xfrm>
            <a:off x="4708525" y="5683250"/>
            <a:ext cx="3201988" cy="822325"/>
          </a:xfrm>
          <a:prstGeom prst="rect">
            <a:avLst/>
          </a:prstGeom>
          <a:noFill/>
          <a:ln w="9525">
            <a:noFill/>
            <a:miter lim="800000"/>
            <a:headEnd/>
            <a:tailEnd/>
          </a:ln>
          <a:effectLst/>
        </p:spPr>
        <p:txBody>
          <a:bodyPr wrap="none">
            <a:spAutoFit/>
          </a:bodyPr>
          <a:lstStyle/>
          <a:p>
            <a:r>
              <a:rPr lang="sv-SE"/>
              <a:t>Relation vs. Function?</a:t>
            </a:r>
          </a:p>
          <a:p>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92" name="Rectangle 36"/>
          <p:cNvSpPr>
            <a:spLocks noChangeArrowheads="1"/>
          </p:cNvSpPr>
          <p:nvPr/>
        </p:nvSpPr>
        <p:spPr bwMode="auto">
          <a:xfrm rot="-8200937">
            <a:off x="4716463" y="4581525"/>
            <a:ext cx="1439862" cy="576263"/>
          </a:xfrm>
          <a:prstGeom prst="rect">
            <a:avLst/>
          </a:prstGeom>
          <a:solidFill>
            <a:schemeClr val="folHlink"/>
          </a:solidFill>
          <a:ln w="9525">
            <a:solidFill>
              <a:schemeClr val="hlink"/>
            </a:solidFill>
            <a:miter lim="800000"/>
            <a:headEnd/>
            <a:tailEnd/>
          </a:ln>
          <a:effectLst/>
        </p:spPr>
        <p:txBody>
          <a:bodyPr wrap="none" anchor="ctr"/>
          <a:lstStyle/>
          <a:p>
            <a:endParaRPr lang="en-US"/>
          </a:p>
        </p:txBody>
      </p:sp>
      <p:sp>
        <p:nvSpPr>
          <p:cNvPr id="96291" name="Rectangle 35"/>
          <p:cNvSpPr>
            <a:spLocks noChangeArrowheads="1"/>
          </p:cNvSpPr>
          <p:nvPr/>
        </p:nvSpPr>
        <p:spPr bwMode="auto">
          <a:xfrm rot="-2684518">
            <a:off x="5003800" y="3644900"/>
            <a:ext cx="1439863" cy="576263"/>
          </a:xfrm>
          <a:prstGeom prst="rect">
            <a:avLst/>
          </a:prstGeom>
          <a:solidFill>
            <a:schemeClr val="folHlink"/>
          </a:solidFill>
          <a:ln w="9525">
            <a:solidFill>
              <a:schemeClr val="hlink"/>
            </a:solidFill>
            <a:miter lim="800000"/>
            <a:headEnd/>
            <a:tailEnd/>
          </a:ln>
          <a:effectLst/>
        </p:spPr>
        <p:txBody>
          <a:bodyPr wrap="none" anchor="ctr"/>
          <a:lstStyle/>
          <a:p>
            <a:endParaRPr lang="en-US"/>
          </a:p>
        </p:txBody>
      </p:sp>
      <p:sp>
        <p:nvSpPr>
          <p:cNvPr id="96290" name="Rectangle 34"/>
          <p:cNvSpPr>
            <a:spLocks noChangeArrowheads="1"/>
          </p:cNvSpPr>
          <p:nvPr/>
        </p:nvSpPr>
        <p:spPr bwMode="auto">
          <a:xfrm rot="2319305">
            <a:off x="3924300" y="2349500"/>
            <a:ext cx="2881313" cy="719138"/>
          </a:xfrm>
          <a:prstGeom prst="rect">
            <a:avLst/>
          </a:prstGeom>
          <a:solidFill>
            <a:schemeClr val="folHlink"/>
          </a:solidFill>
          <a:ln w="9525">
            <a:solidFill>
              <a:schemeClr val="hlink"/>
            </a:solidFill>
            <a:miter lim="800000"/>
            <a:headEnd/>
            <a:tailEnd/>
          </a:ln>
          <a:effectLst/>
        </p:spPr>
        <p:txBody>
          <a:bodyPr wrap="none" anchor="ctr"/>
          <a:lstStyle/>
          <a:p>
            <a:endParaRPr lang="en-US"/>
          </a:p>
        </p:txBody>
      </p:sp>
      <p:sp>
        <p:nvSpPr>
          <p:cNvPr id="96258" name="Rectangle 2"/>
          <p:cNvSpPr>
            <a:spLocks noGrp="1" noChangeArrowheads="1"/>
          </p:cNvSpPr>
          <p:nvPr>
            <p:ph type="title"/>
          </p:nvPr>
        </p:nvSpPr>
        <p:spPr/>
        <p:txBody>
          <a:bodyPr/>
          <a:lstStyle/>
          <a:p>
            <a:r>
              <a:rPr lang="sv-SE" sz="3600">
                <a:solidFill>
                  <a:schemeClr val="accent2"/>
                </a:solidFill>
                <a:latin typeface="Times10 for Chalmers" pitchFamily="2" charset="0"/>
              </a:rPr>
              <a:t>path = possible run of the system</a:t>
            </a:r>
            <a:endParaRPr lang="en-GB" sz="3600">
              <a:solidFill>
                <a:schemeClr val="accent2"/>
              </a:solidFill>
              <a:latin typeface="Times10 for Chalmers" pitchFamily="2" charset="0"/>
            </a:endParaRPr>
          </a:p>
        </p:txBody>
      </p:sp>
      <p:grpSp>
        <p:nvGrpSpPr>
          <p:cNvPr id="96259" name="Group 3"/>
          <p:cNvGrpSpPr>
            <a:grpSpLocks/>
          </p:cNvGrpSpPr>
          <p:nvPr/>
        </p:nvGrpSpPr>
        <p:grpSpPr bwMode="auto">
          <a:xfrm>
            <a:off x="60325" y="1600200"/>
            <a:ext cx="8550275" cy="3913188"/>
            <a:chOff x="38" y="1756"/>
            <a:chExt cx="5386" cy="1957"/>
          </a:xfrm>
        </p:grpSpPr>
        <p:sp>
          <p:nvSpPr>
            <p:cNvPr id="96260" name="Text Box 4"/>
            <p:cNvSpPr txBox="1">
              <a:spLocks noChangeArrowheads="1"/>
            </p:cNvSpPr>
            <p:nvPr/>
          </p:nvSpPr>
          <p:spPr bwMode="auto">
            <a:xfrm>
              <a:off x="2534" y="1756"/>
              <a:ext cx="287" cy="229"/>
            </a:xfrm>
            <a:prstGeom prst="rect">
              <a:avLst/>
            </a:prstGeom>
            <a:noFill/>
            <a:ln w="9525">
              <a:noFill/>
              <a:miter lim="800000"/>
              <a:headEnd/>
              <a:tailEnd/>
            </a:ln>
            <a:effectLst/>
          </p:spPr>
          <p:txBody>
            <a:bodyPr wrap="none">
              <a:spAutoFit/>
            </a:bodyPr>
            <a:lstStyle/>
            <a:p>
              <a:r>
                <a:rPr lang="sv-SE">
                  <a:solidFill>
                    <a:schemeClr val="accent2"/>
                  </a:solidFill>
                </a:rPr>
                <a:t>  s</a:t>
              </a:r>
              <a:endParaRPr lang="en-GB">
                <a:solidFill>
                  <a:schemeClr val="accent2"/>
                </a:solidFill>
              </a:endParaRPr>
            </a:p>
          </p:txBody>
        </p:sp>
        <p:sp>
          <p:nvSpPr>
            <p:cNvPr id="96261" name="Line 5"/>
            <p:cNvSpPr>
              <a:spLocks noChangeShapeType="1"/>
            </p:cNvSpPr>
            <p:nvPr/>
          </p:nvSpPr>
          <p:spPr bwMode="auto">
            <a:xfrm flipH="1">
              <a:off x="1344" y="1968"/>
              <a:ext cx="1200" cy="576"/>
            </a:xfrm>
            <a:prstGeom prst="line">
              <a:avLst/>
            </a:prstGeom>
            <a:noFill/>
            <a:ln w="28575">
              <a:solidFill>
                <a:schemeClr val="accent2"/>
              </a:solidFill>
              <a:round/>
              <a:headEnd/>
              <a:tailEnd type="triangle" w="med" len="med"/>
            </a:ln>
            <a:effectLst/>
          </p:spPr>
          <p:txBody>
            <a:bodyPr/>
            <a:lstStyle/>
            <a:p>
              <a:endParaRPr lang="en-US"/>
            </a:p>
          </p:txBody>
        </p:sp>
        <p:sp>
          <p:nvSpPr>
            <p:cNvPr id="96262" name="Line 6"/>
            <p:cNvSpPr>
              <a:spLocks noChangeShapeType="1"/>
            </p:cNvSpPr>
            <p:nvPr/>
          </p:nvSpPr>
          <p:spPr bwMode="auto">
            <a:xfrm>
              <a:off x="2976" y="1968"/>
              <a:ext cx="1056" cy="576"/>
            </a:xfrm>
            <a:prstGeom prst="line">
              <a:avLst/>
            </a:prstGeom>
            <a:noFill/>
            <a:ln w="28575">
              <a:solidFill>
                <a:schemeClr val="accent2"/>
              </a:solidFill>
              <a:round/>
              <a:headEnd/>
              <a:tailEnd type="triangle" w="med" len="med"/>
            </a:ln>
            <a:effectLst/>
          </p:spPr>
          <p:txBody>
            <a:bodyPr/>
            <a:lstStyle/>
            <a:p>
              <a:endParaRPr lang="en-US"/>
            </a:p>
          </p:txBody>
        </p:sp>
        <p:sp>
          <p:nvSpPr>
            <p:cNvPr id="96263" name="Text Box 7"/>
            <p:cNvSpPr txBox="1">
              <a:spLocks noChangeArrowheads="1"/>
            </p:cNvSpPr>
            <p:nvPr/>
          </p:nvSpPr>
          <p:spPr bwMode="auto">
            <a:xfrm>
              <a:off x="1104" y="2544"/>
              <a:ext cx="432" cy="229"/>
            </a:xfrm>
            <a:prstGeom prst="rect">
              <a:avLst/>
            </a:prstGeom>
            <a:noFill/>
            <a:ln w="9525">
              <a:noFill/>
              <a:miter lim="800000"/>
              <a:headEnd/>
              <a:tailEnd/>
            </a:ln>
            <a:effectLst/>
          </p:spPr>
          <p:txBody>
            <a:bodyPr>
              <a:spAutoFit/>
            </a:bodyPr>
            <a:lstStyle/>
            <a:p>
              <a:endParaRPr lang="en-US">
                <a:solidFill>
                  <a:schemeClr val="accent2"/>
                </a:solidFill>
              </a:endParaRPr>
            </a:p>
          </p:txBody>
        </p:sp>
        <p:sp>
          <p:nvSpPr>
            <p:cNvPr id="96264" name="Text Box 8"/>
            <p:cNvSpPr txBox="1">
              <a:spLocks noChangeArrowheads="1"/>
            </p:cNvSpPr>
            <p:nvPr/>
          </p:nvSpPr>
          <p:spPr bwMode="auto">
            <a:xfrm>
              <a:off x="3840" y="2496"/>
              <a:ext cx="116" cy="228"/>
            </a:xfrm>
            <a:prstGeom prst="rect">
              <a:avLst/>
            </a:prstGeom>
            <a:noFill/>
            <a:ln w="9525">
              <a:noFill/>
              <a:miter lim="800000"/>
              <a:headEnd/>
              <a:tailEnd/>
            </a:ln>
            <a:effectLst/>
          </p:spPr>
          <p:txBody>
            <a:bodyPr wrap="none">
              <a:spAutoFit/>
            </a:bodyPr>
            <a:lstStyle/>
            <a:p>
              <a:endParaRPr lang="en-US">
                <a:solidFill>
                  <a:schemeClr val="accent2"/>
                </a:solidFill>
              </a:endParaRPr>
            </a:p>
          </p:txBody>
        </p:sp>
        <p:sp>
          <p:nvSpPr>
            <p:cNvPr id="96265" name="Text Box 9"/>
            <p:cNvSpPr txBox="1">
              <a:spLocks noChangeArrowheads="1"/>
            </p:cNvSpPr>
            <p:nvPr/>
          </p:nvSpPr>
          <p:spPr bwMode="auto">
            <a:xfrm>
              <a:off x="422" y="3052"/>
              <a:ext cx="404" cy="229"/>
            </a:xfrm>
            <a:prstGeom prst="rect">
              <a:avLst/>
            </a:prstGeom>
            <a:noFill/>
            <a:ln w="9525">
              <a:noFill/>
              <a:miter lim="800000"/>
              <a:headEnd/>
              <a:tailEnd/>
            </a:ln>
            <a:effectLst/>
          </p:spPr>
          <p:txBody>
            <a:bodyPr wrap="none">
              <a:spAutoFit/>
            </a:bodyPr>
            <a:lstStyle/>
            <a:p>
              <a:pPr marL="914400" lvl="1" indent="-457200"/>
              <a:endParaRPr lang="en-US">
                <a:solidFill>
                  <a:schemeClr val="accent2"/>
                </a:solidFill>
              </a:endParaRPr>
            </a:p>
          </p:txBody>
        </p:sp>
        <p:sp>
          <p:nvSpPr>
            <p:cNvPr id="96266" name="Text Box 10"/>
            <p:cNvSpPr txBox="1">
              <a:spLocks noChangeArrowheads="1"/>
            </p:cNvSpPr>
            <p:nvPr/>
          </p:nvSpPr>
          <p:spPr bwMode="auto">
            <a:xfrm>
              <a:off x="38" y="3484"/>
              <a:ext cx="116" cy="229"/>
            </a:xfrm>
            <a:prstGeom prst="rect">
              <a:avLst/>
            </a:prstGeom>
            <a:noFill/>
            <a:ln w="9525">
              <a:noFill/>
              <a:miter lim="800000"/>
              <a:headEnd/>
              <a:tailEnd/>
            </a:ln>
            <a:effectLst/>
          </p:spPr>
          <p:txBody>
            <a:bodyPr wrap="none">
              <a:spAutoFit/>
            </a:bodyPr>
            <a:lstStyle/>
            <a:p>
              <a:endParaRPr lang="en-US">
                <a:solidFill>
                  <a:schemeClr val="accent2"/>
                </a:solidFill>
              </a:endParaRPr>
            </a:p>
          </p:txBody>
        </p:sp>
        <p:sp>
          <p:nvSpPr>
            <p:cNvPr id="96267" name="Line 11"/>
            <p:cNvSpPr>
              <a:spLocks noChangeShapeType="1"/>
            </p:cNvSpPr>
            <p:nvPr/>
          </p:nvSpPr>
          <p:spPr bwMode="auto">
            <a:xfrm flipH="1">
              <a:off x="720" y="2784"/>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96268" name="Line 12"/>
            <p:cNvSpPr>
              <a:spLocks noChangeShapeType="1"/>
            </p:cNvSpPr>
            <p:nvPr/>
          </p:nvSpPr>
          <p:spPr bwMode="auto">
            <a:xfrm flipH="1">
              <a:off x="144" y="3264"/>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96269" name="Line 13"/>
            <p:cNvSpPr>
              <a:spLocks noChangeShapeType="1"/>
            </p:cNvSpPr>
            <p:nvPr/>
          </p:nvSpPr>
          <p:spPr bwMode="auto">
            <a:xfrm flipH="1">
              <a:off x="3408" y="2688"/>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96270" name="Line 14"/>
            <p:cNvSpPr>
              <a:spLocks noChangeShapeType="1"/>
            </p:cNvSpPr>
            <p:nvPr/>
          </p:nvSpPr>
          <p:spPr bwMode="auto">
            <a:xfrm flipH="1">
              <a:off x="2832" y="3264"/>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96271" name="Line 15"/>
            <p:cNvSpPr>
              <a:spLocks noChangeShapeType="1"/>
            </p:cNvSpPr>
            <p:nvPr/>
          </p:nvSpPr>
          <p:spPr bwMode="auto">
            <a:xfrm flipH="1">
              <a:off x="4512" y="3264"/>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96272" name="Line 16"/>
            <p:cNvSpPr>
              <a:spLocks noChangeShapeType="1"/>
            </p:cNvSpPr>
            <p:nvPr/>
          </p:nvSpPr>
          <p:spPr bwMode="auto">
            <a:xfrm flipH="1">
              <a:off x="1440" y="3264"/>
              <a:ext cx="384" cy="288"/>
            </a:xfrm>
            <a:prstGeom prst="line">
              <a:avLst/>
            </a:prstGeom>
            <a:noFill/>
            <a:ln w="28575">
              <a:solidFill>
                <a:schemeClr val="accent2"/>
              </a:solidFill>
              <a:round/>
              <a:headEnd/>
              <a:tailEnd type="triangle" w="med" len="med"/>
            </a:ln>
            <a:effectLst/>
          </p:spPr>
          <p:txBody>
            <a:bodyPr/>
            <a:lstStyle/>
            <a:p>
              <a:endParaRPr lang="en-US"/>
            </a:p>
          </p:txBody>
        </p:sp>
        <p:sp>
          <p:nvSpPr>
            <p:cNvPr id="96273" name="Line 17"/>
            <p:cNvSpPr>
              <a:spLocks noChangeShapeType="1"/>
            </p:cNvSpPr>
            <p:nvPr/>
          </p:nvSpPr>
          <p:spPr bwMode="auto">
            <a:xfrm>
              <a:off x="1440" y="2784"/>
              <a:ext cx="336" cy="288"/>
            </a:xfrm>
            <a:prstGeom prst="line">
              <a:avLst/>
            </a:prstGeom>
            <a:noFill/>
            <a:ln w="28575">
              <a:solidFill>
                <a:schemeClr val="accent2"/>
              </a:solidFill>
              <a:round/>
              <a:headEnd/>
              <a:tailEnd type="triangle" w="med" len="med"/>
            </a:ln>
            <a:effectLst/>
          </p:spPr>
          <p:txBody>
            <a:bodyPr/>
            <a:lstStyle/>
            <a:p>
              <a:endParaRPr lang="en-US"/>
            </a:p>
          </p:txBody>
        </p:sp>
        <p:sp>
          <p:nvSpPr>
            <p:cNvPr id="96274" name="Line 18"/>
            <p:cNvSpPr>
              <a:spLocks noChangeShapeType="1"/>
            </p:cNvSpPr>
            <p:nvPr/>
          </p:nvSpPr>
          <p:spPr bwMode="auto">
            <a:xfrm>
              <a:off x="4320" y="2736"/>
              <a:ext cx="336" cy="288"/>
            </a:xfrm>
            <a:prstGeom prst="line">
              <a:avLst/>
            </a:prstGeom>
            <a:noFill/>
            <a:ln w="28575">
              <a:solidFill>
                <a:schemeClr val="accent2"/>
              </a:solidFill>
              <a:round/>
              <a:headEnd/>
              <a:tailEnd type="triangle" w="med" len="med"/>
            </a:ln>
            <a:effectLst/>
          </p:spPr>
          <p:txBody>
            <a:bodyPr/>
            <a:lstStyle/>
            <a:p>
              <a:endParaRPr lang="en-US"/>
            </a:p>
          </p:txBody>
        </p:sp>
        <p:sp>
          <p:nvSpPr>
            <p:cNvPr id="96275" name="Line 19"/>
            <p:cNvSpPr>
              <a:spLocks noChangeShapeType="1"/>
            </p:cNvSpPr>
            <p:nvPr/>
          </p:nvSpPr>
          <p:spPr bwMode="auto">
            <a:xfrm>
              <a:off x="5088" y="3264"/>
              <a:ext cx="336" cy="288"/>
            </a:xfrm>
            <a:prstGeom prst="line">
              <a:avLst/>
            </a:prstGeom>
            <a:noFill/>
            <a:ln w="28575">
              <a:solidFill>
                <a:schemeClr val="accent2"/>
              </a:solidFill>
              <a:round/>
              <a:headEnd/>
              <a:tailEnd type="triangle" w="med" len="med"/>
            </a:ln>
            <a:effectLst/>
          </p:spPr>
          <p:txBody>
            <a:bodyPr/>
            <a:lstStyle/>
            <a:p>
              <a:endParaRPr lang="en-US"/>
            </a:p>
          </p:txBody>
        </p:sp>
        <p:sp>
          <p:nvSpPr>
            <p:cNvPr id="96276" name="Line 20"/>
            <p:cNvSpPr>
              <a:spLocks noChangeShapeType="1"/>
            </p:cNvSpPr>
            <p:nvPr/>
          </p:nvSpPr>
          <p:spPr bwMode="auto">
            <a:xfrm>
              <a:off x="3360" y="3264"/>
              <a:ext cx="336" cy="288"/>
            </a:xfrm>
            <a:prstGeom prst="line">
              <a:avLst/>
            </a:prstGeom>
            <a:noFill/>
            <a:ln w="28575">
              <a:solidFill>
                <a:schemeClr val="accent2"/>
              </a:solidFill>
              <a:round/>
              <a:headEnd/>
              <a:tailEnd type="triangle" w="med" len="med"/>
            </a:ln>
            <a:effectLst/>
          </p:spPr>
          <p:txBody>
            <a:bodyPr/>
            <a:lstStyle/>
            <a:p>
              <a:endParaRPr lang="en-US"/>
            </a:p>
          </p:txBody>
        </p:sp>
        <p:sp>
          <p:nvSpPr>
            <p:cNvPr id="96277" name="Line 21"/>
            <p:cNvSpPr>
              <a:spLocks noChangeShapeType="1"/>
            </p:cNvSpPr>
            <p:nvPr/>
          </p:nvSpPr>
          <p:spPr bwMode="auto">
            <a:xfrm>
              <a:off x="2016" y="3264"/>
              <a:ext cx="336" cy="288"/>
            </a:xfrm>
            <a:prstGeom prst="line">
              <a:avLst/>
            </a:prstGeom>
            <a:noFill/>
            <a:ln w="28575">
              <a:solidFill>
                <a:schemeClr val="accent2"/>
              </a:solidFill>
              <a:round/>
              <a:headEnd/>
              <a:tailEnd type="triangle" w="med" len="med"/>
            </a:ln>
            <a:effectLst/>
          </p:spPr>
          <p:txBody>
            <a:bodyPr/>
            <a:lstStyle/>
            <a:p>
              <a:endParaRPr lang="en-US"/>
            </a:p>
          </p:txBody>
        </p:sp>
        <p:sp>
          <p:nvSpPr>
            <p:cNvPr id="96278" name="Line 22"/>
            <p:cNvSpPr>
              <a:spLocks noChangeShapeType="1"/>
            </p:cNvSpPr>
            <p:nvPr/>
          </p:nvSpPr>
          <p:spPr bwMode="auto">
            <a:xfrm>
              <a:off x="768" y="3264"/>
              <a:ext cx="336" cy="288"/>
            </a:xfrm>
            <a:prstGeom prst="line">
              <a:avLst/>
            </a:prstGeom>
            <a:noFill/>
            <a:ln w="28575">
              <a:solidFill>
                <a:schemeClr val="accent2"/>
              </a:solidFill>
              <a:round/>
              <a:headEnd/>
              <a:tailEnd type="triangle" w="med" len="med"/>
            </a:ln>
            <a:effectLst/>
          </p:spPr>
          <p:txBody>
            <a:bodyPr/>
            <a:lstStyle/>
            <a:p>
              <a:endParaRPr lang="en-US"/>
            </a:p>
          </p:txBody>
        </p:sp>
      </p:grpSp>
      <p:sp>
        <p:nvSpPr>
          <p:cNvPr id="96279" name="Text Box 23"/>
          <p:cNvSpPr txBox="1">
            <a:spLocks noChangeArrowheads="1"/>
          </p:cNvSpPr>
          <p:nvPr/>
        </p:nvSpPr>
        <p:spPr bwMode="auto">
          <a:xfrm>
            <a:off x="5607050" y="5118100"/>
            <a:ext cx="3536950" cy="1739900"/>
          </a:xfrm>
          <a:prstGeom prst="rect">
            <a:avLst/>
          </a:prstGeom>
          <a:noFill/>
          <a:ln w="9525">
            <a:noFill/>
            <a:miter lim="800000"/>
            <a:headEnd/>
            <a:tailEnd/>
          </a:ln>
          <a:effectLst/>
        </p:spPr>
        <p:txBody>
          <a:bodyPr>
            <a:spAutoFit/>
          </a:bodyPr>
          <a:lstStyle/>
          <a:p>
            <a:r>
              <a:rPr lang="sv-SE" sz="3600">
                <a:solidFill>
                  <a:schemeClr val="accent2"/>
                </a:solidFill>
              </a:rPr>
              <a:t>.                                                   .                                                   .</a:t>
            </a:r>
            <a:endParaRPr lang="en-GB" sz="3600">
              <a:solidFill>
                <a:schemeClr val="accent2"/>
              </a:solidFill>
            </a:endParaRPr>
          </a:p>
        </p:txBody>
      </p:sp>
      <p:sp>
        <p:nvSpPr>
          <p:cNvPr id="96280" name="Oval 24"/>
          <p:cNvSpPr>
            <a:spLocks noChangeArrowheads="1"/>
          </p:cNvSpPr>
          <p:nvPr/>
        </p:nvSpPr>
        <p:spPr bwMode="auto">
          <a:xfrm>
            <a:off x="838200" y="4267200"/>
            <a:ext cx="457200" cy="457200"/>
          </a:xfrm>
          <a:prstGeom prst="ellipse">
            <a:avLst/>
          </a:prstGeom>
          <a:noFill/>
          <a:ln w="28575">
            <a:solidFill>
              <a:schemeClr val="tx1"/>
            </a:solidFill>
            <a:round/>
            <a:headEnd/>
            <a:tailEnd/>
          </a:ln>
          <a:effectLst/>
        </p:spPr>
        <p:txBody>
          <a:bodyPr wrap="none" anchor="ctr"/>
          <a:lstStyle/>
          <a:p>
            <a:endParaRPr lang="en-US"/>
          </a:p>
        </p:txBody>
      </p:sp>
      <p:sp>
        <p:nvSpPr>
          <p:cNvPr id="96281" name="Oval 25"/>
          <p:cNvSpPr>
            <a:spLocks noChangeArrowheads="1"/>
          </p:cNvSpPr>
          <p:nvPr/>
        </p:nvSpPr>
        <p:spPr bwMode="auto">
          <a:xfrm>
            <a:off x="4114800" y="1600200"/>
            <a:ext cx="457200" cy="457200"/>
          </a:xfrm>
          <a:prstGeom prst="ellipse">
            <a:avLst/>
          </a:prstGeom>
          <a:noFill/>
          <a:ln w="28575">
            <a:solidFill>
              <a:schemeClr val="tx1"/>
            </a:solidFill>
            <a:round/>
            <a:headEnd/>
            <a:tailEnd/>
          </a:ln>
          <a:effectLst/>
        </p:spPr>
        <p:txBody>
          <a:bodyPr wrap="none" anchor="ctr"/>
          <a:lstStyle/>
          <a:p>
            <a:endParaRPr lang="en-US"/>
          </a:p>
        </p:txBody>
      </p:sp>
      <p:sp>
        <p:nvSpPr>
          <p:cNvPr id="96282" name="Oval 26"/>
          <p:cNvSpPr>
            <a:spLocks noChangeArrowheads="1"/>
          </p:cNvSpPr>
          <p:nvPr/>
        </p:nvSpPr>
        <p:spPr bwMode="auto">
          <a:xfrm>
            <a:off x="1828800" y="3200400"/>
            <a:ext cx="457200" cy="457200"/>
          </a:xfrm>
          <a:prstGeom prst="ellipse">
            <a:avLst/>
          </a:prstGeom>
          <a:noFill/>
          <a:ln w="28575">
            <a:solidFill>
              <a:schemeClr val="tx1"/>
            </a:solidFill>
            <a:round/>
            <a:headEnd/>
            <a:tailEnd/>
          </a:ln>
          <a:effectLst/>
        </p:spPr>
        <p:txBody>
          <a:bodyPr wrap="none" anchor="ctr"/>
          <a:lstStyle/>
          <a:p>
            <a:endParaRPr lang="en-US"/>
          </a:p>
        </p:txBody>
      </p:sp>
      <p:sp>
        <p:nvSpPr>
          <p:cNvPr id="96283" name="Oval 27"/>
          <p:cNvSpPr>
            <a:spLocks noChangeArrowheads="1"/>
          </p:cNvSpPr>
          <p:nvPr/>
        </p:nvSpPr>
        <p:spPr bwMode="auto">
          <a:xfrm>
            <a:off x="6096000" y="3200400"/>
            <a:ext cx="457200" cy="457200"/>
          </a:xfrm>
          <a:prstGeom prst="ellipse">
            <a:avLst/>
          </a:prstGeom>
          <a:noFill/>
          <a:ln w="28575">
            <a:solidFill>
              <a:schemeClr val="tx1"/>
            </a:solidFill>
            <a:round/>
            <a:headEnd/>
            <a:tailEnd/>
          </a:ln>
          <a:effectLst/>
        </p:spPr>
        <p:txBody>
          <a:bodyPr wrap="none" anchor="ctr"/>
          <a:lstStyle/>
          <a:p>
            <a:endParaRPr lang="en-US"/>
          </a:p>
        </p:txBody>
      </p:sp>
      <p:sp>
        <p:nvSpPr>
          <p:cNvPr id="96284" name="Oval 28"/>
          <p:cNvSpPr>
            <a:spLocks noChangeArrowheads="1"/>
          </p:cNvSpPr>
          <p:nvPr/>
        </p:nvSpPr>
        <p:spPr bwMode="auto">
          <a:xfrm>
            <a:off x="2819400" y="4191000"/>
            <a:ext cx="457200" cy="457200"/>
          </a:xfrm>
          <a:prstGeom prst="ellipse">
            <a:avLst/>
          </a:prstGeom>
          <a:noFill/>
          <a:ln w="28575">
            <a:solidFill>
              <a:schemeClr val="tx1"/>
            </a:solidFill>
            <a:round/>
            <a:headEnd/>
            <a:tailEnd/>
          </a:ln>
          <a:effectLst/>
        </p:spPr>
        <p:txBody>
          <a:bodyPr wrap="none" anchor="ctr"/>
          <a:lstStyle/>
          <a:p>
            <a:endParaRPr lang="en-US"/>
          </a:p>
        </p:txBody>
      </p:sp>
      <p:sp>
        <p:nvSpPr>
          <p:cNvPr id="96285" name="Oval 29"/>
          <p:cNvSpPr>
            <a:spLocks noChangeArrowheads="1"/>
          </p:cNvSpPr>
          <p:nvPr/>
        </p:nvSpPr>
        <p:spPr bwMode="auto">
          <a:xfrm>
            <a:off x="5029200" y="4114800"/>
            <a:ext cx="457200" cy="457200"/>
          </a:xfrm>
          <a:prstGeom prst="ellipse">
            <a:avLst/>
          </a:prstGeom>
          <a:noFill/>
          <a:ln w="28575">
            <a:solidFill>
              <a:schemeClr val="tx1"/>
            </a:solidFill>
            <a:round/>
            <a:headEnd/>
            <a:tailEnd/>
          </a:ln>
          <a:effectLst/>
        </p:spPr>
        <p:txBody>
          <a:bodyPr wrap="none" anchor="ctr"/>
          <a:lstStyle/>
          <a:p>
            <a:endParaRPr lang="en-US"/>
          </a:p>
        </p:txBody>
      </p:sp>
      <p:sp>
        <p:nvSpPr>
          <p:cNvPr id="96286" name="Oval 30"/>
          <p:cNvSpPr>
            <a:spLocks noChangeArrowheads="1"/>
          </p:cNvSpPr>
          <p:nvPr/>
        </p:nvSpPr>
        <p:spPr bwMode="auto">
          <a:xfrm>
            <a:off x="7620000" y="4114800"/>
            <a:ext cx="457200" cy="457200"/>
          </a:xfrm>
          <a:prstGeom prst="ellipse">
            <a:avLst/>
          </a:prstGeom>
          <a:noFill/>
          <a:ln w="28575">
            <a:solidFill>
              <a:schemeClr val="tx1"/>
            </a:solidFill>
            <a:round/>
            <a:headEnd/>
            <a:tailEnd/>
          </a:ln>
          <a:effectLst/>
        </p:spPr>
        <p:txBody>
          <a:bodyPr wrap="none" anchor="ctr"/>
          <a:lstStyle/>
          <a:p>
            <a:endParaRPr lang="en-US"/>
          </a:p>
        </p:txBody>
      </p:sp>
      <p:sp>
        <p:nvSpPr>
          <p:cNvPr id="96287" name="Text Box 31"/>
          <p:cNvSpPr txBox="1">
            <a:spLocks noChangeArrowheads="1"/>
          </p:cNvSpPr>
          <p:nvPr/>
        </p:nvSpPr>
        <p:spPr bwMode="auto">
          <a:xfrm>
            <a:off x="5851525" y="1797050"/>
            <a:ext cx="2979738" cy="457200"/>
          </a:xfrm>
          <a:prstGeom prst="rect">
            <a:avLst/>
          </a:prstGeom>
          <a:noFill/>
          <a:ln w="9525">
            <a:noFill/>
            <a:miter lim="800000"/>
            <a:headEnd/>
            <a:tailEnd/>
          </a:ln>
          <a:effectLst/>
        </p:spPr>
        <p:txBody>
          <a:bodyPr wrap="none">
            <a:spAutoFit/>
          </a:bodyPr>
          <a:lstStyle/>
          <a:p>
            <a:r>
              <a:rPr lang="sv-SE"/>
              <a:t>Transition relation R</a:t>
            </a:r>
            <a:endParaRPr lang="en-GB"/>
          </a:p>
        </p:txBody>
      </p:sp>
      <p:sp>
        <p:nvSpPr>
          <p:cNvPr id="96288" name="Line 32"/>
          <p:cNvSpPr>
            <a:spLocks noChangeShapeType="1"/>
          </p:cNvSpPr>
          <p:nvPr/>
        </p:nvSpPr>
        <p:spPr bwMode="auto">
          <a:xfrm flipH="1">
            <a:off x="5257800" y="2057400"/>
            <a:ext cx="381000" cy="1524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sv-SE">
                <a:solidFill>
                  <a:schemeClr val="accent2"/>
                </a:solidFill>
                <a:latin typeface="Times10 for Chalmers" pitchFamily="2" charset="0"/>
              </a:rPr>
              <a:t>Points to note</a:t>
            </a:r>
            <a:endParaRPr lang="en-GB">
              <a:solidFill>
                <a:schemeClr val="accent2"/>
              </a:solidFill>
              <a:latin typeface="Times10 for Chalmers" pitchFamily="2" charset="0"/>
            </a:endParaRPr>
          </a:p>
        </p:txBody>
      </p:sp>
      <p:sp>
        <p:nvSpPr>
          <p:cNvPr id="87043" name="Rectangle 3"/>
          <p:cNvSpPr>
            <a:spLocks noGrp="1" noChangeArrowheads="1"/>
          </p:cNvSpPr>
          <p:nvPr>
            <p:ph idx="1"/>
          </p:nvPr>
        </p:nvSpPr>
        <p:spPr>
          <a:xfrm>
            <a:off x="609600" y="1981200"/>
            <a:ext cx="7772400" cy="4114800"/>
          </a:xfrm>
        </p:spPr>
        <p:txBody>
          <a:bodyPr/>
          <a:lstStyle/>
          <a:p>
            <a:pPr>
              <a:lnSpc>
                <a:spcPct val="80000"/>
              </a:lnSpc>
              <a:buFontTx/>
              <a:buNone/>
            </a:pPr>
            <a:r>
              <a:rPr lang="en-GB" sz="2400">
                <a:latin typeface="Times10 for Chalmers" pitchFamily="2" charset="0"/>
              </a:rPr>
              <a:t>Transition system </a:t>
            </a:r>
            <a:r>
              <a:rPr lang="en-GB" sz="2400">
                <a:solidFill>
                  <a:srgbClr val="FF0000"/>
                </a:solidFill>
                <a:latin typeface="Times10 for Chalmers" pitchFamily="2" charset="0"/>
              </a:rPr>
              <a:t>models</a:t>
            </a:r>
            <a:r>
              <a:rPr lang="en-GB" sz="2400">
                <a:latin typeface="Times10 for Chalmers" pitchFamily="2" charset="0"/>
              </a:rPr>
              <a:t> circuit behaviour</a:t>
            </a:r>
          </a:p>
          <a:p>
            <a:pPr>
              <a:lnSpc>
                <a:spcPct val="80000"/>
              </a:lnSpc>
              <a:buFontTx/>
              <a:buNone/>
            </a:pPr>
            <a:endParaRPr lang="en-GB" sz="2400">
              <a:latin typeface="Times10 for Chalmers" pitchFamily="2" charset="0"/>
            </a:endParaRPr>
          </a:p>
          <a:p>
            <a:pPr>
              <a:lnSpc>
                <a:spcPct val="80000"/>
              </a:lnSpc>
              <a:buFontTx/>
              <a:buNone/>
            </a:pPr>
            <a:r>
              <a:rPr lang="en-GB" sz="2400">
                <a:latin typeface="Times10 for Chalmers" pitchFamily="2" charset="0"/>
              </a:rPr>
              <a:t>We chose the tick of the transition system to be the same as one clock cycle. Gates have zero delay – a very standard choice for synchronous circuits</a:t>
            </a:r>
          </a:p>
          <a:p>
            <a:pPr>
              <a:lnSpc>
                <a:spcPct val="80000"/>
              </a:lnSpc>
              <a:buFontTx/>
              <a:buNone/>
            </a:pPr>
            <a:endParaRPr lang="en-GB" sz="2400">
              <a:latin typeface="Times10 for Chalmers" pitchFamily="2" charset="0"/>
            </a:endParaRPr>
          </a:p>
          <a:p>
            <a:pPr>
              <a:lnSpc>
                <a:spcPct val="80000"/>
              </a:lnSpc>
              <a:buFontTx/>
              <a:buNone/>
            </a:pPr>
            <a:r>
              <a:rPr lang="en-GB" sz="2400">
                <a:latin typeface="Times10 for Chalmers" pitchFamily="2" charset="0"/>
              </a:rPr>
              <a:t>Could have had a finer degree of modelling of time (with delays in gates). Choices here determine what properties can be analysed</a:t>
            </a:r>
          </a:p>
          <a:p>
            <a:pPr>
              <a:lnSpc>
                <a:spcPct val="80000"/>
              </a:lnSpc>
              <a:buFontTx/>
              <a:buNone/>
            </a:pPr>
            <a:endParaRPr lang="en-GB" sz="2400">
              <a:latin typeface="Times10 for Chalmers" pitchFamily="2" charset="0"/>
            </a:endParaRPr>
          </a:p>
          <a:p>
            <a:pPr>
              <a:lnSpc>
                <a:spcPct val="80000"/>
              </a:lnSpc>
              <a:buFontTx/>
              <a:buNone/>
            </a:pPr>
            <a:r>
              <a:rPr lang="en-GB" sz="2400">
                <a:latin typeface="Times10 for Chalmers" pitchFamily="2" charset="0"/>
              </a:rPr>
              <a:t>Model checker starts with transition system. It doesn’t matter where it came from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381000" y="381000"/>
            <a:ext cx="8458200" cy="1066800"/>
          </a:xfrm>
          <a:noFill/>
          <a:ln/>
        </p:spPr>
        <p:txBody>
          <a:bodyPr lIns="92075" tIns="46038" rIns="92075" bIns="46038" anchor="b"/>
          <a:lstStyle/>
          <a:p>
            <a:r>
              <a:rPr lang="en-US"/>
              <a:t>Model Checking</a:t>
            </a:r>
            <a:endParaRPr lang="en-US" sz="3200"/>
          </a:p>
        </p:txBody>
      </p:sp>
      <p:grpSp>
        <p:nvGrpSpPr>
          <p:cNvPr id="89091" name="Group 3"/>
          <p:cNvGrpSpPr>
            <a:grpSpLocks/>
          </p:cNvGrpSpPr>
          <p:nvPr/>
        </p:nvGrpSpPr>
        <p:grpSpPr bwMode="auto">
          <a:xfrm>
            <a:off x="1143000" y="1981200"/>
            <a:ext cx="6704013" cy="3849688"/>
            <a:chOff x="720" y="864"/>
            <a:chExt cx="4223" cy="2425"/>
          </a:xfrm>
        </p:grpSpPr>
        <p:sp>
          <p:nvSpPr>
            <p:cNvPr id="89092" name="Rectangle 4"/>
            <p:cNvSpPr>
              <a:spLocks noChangeArrowheads="1"/>
            </p:cNvSpPr>
            <p:nvPr/>
          </p:nvSpPr>
          <p:spPr bwMode="auto">
            <a:xfrm>
              <a:off x="3011" y="1522"/>
              <a:ext cx="333" cy="288"/>
            </a:xfrm>
            <a:prstGeom prst="rect">
              <a:avLst/>
            </a:prstGeom>
            <a:noFill/>
            <a:ln w="9525">
              <a:noFill/>
              <a:miter lim="800000"/>
              <a:headEnd/>
              <a:tailEnd/>
            </a:ln>
            <a:effectLst/>
          </p:spPr>
          <p:txBody>
            <a:bodyPr wrap="none" lIns="92075" tIns="46038" rIns="92075" bIns="46038">
              <a:spAutoFit/>
            </a:bodyPr>
            <a:lstStyle/>
            <a:p>
              <a:pPr eaLnBrk="0" hangingPunct="0"/>
              <a:r>
                <a:rPr lang="en-US" b="1">
                  <a:latin typeface="Arial Narrow" pitchFamily="34" charset="0"/>
                </a:rPr>
                <a:t>MC</a:t>
              </a:r>
            </a:p>
          </p:txBody>
        </p:sp>
        <p:sp>
          <p:nvSpPr>
            <p:cNvPr id="89093" name="Oval 5"/>
            <p:cNvSpPr>
              <a:spLocks noChangeArrowheads="1"/>
            </p:cNvSpPr>
            <p:nvPr/>
          </p:nvSpPr>
          <p:spPr bwMode="auto">
            <a:xfrm>
              <a:off x="1872" y="864"/>
              <a:ext cx="1048" cy="280"/>
            </a:xfrm>
            <a:prstGeom prst="ellipse">
              <a:avLst/>
            </a:prstGeom>
            <a:solidFill>
              <a:schemeClr val="accent2"/>
            </a:solidFill>
            <a:ln w="12700">
              <a:solidFill>
                <a:schemeClr val="tx1"/>
              </a:solidFill>
              <a:round/>
              <a:headEnd/>
              <a:tailEnd/>
            </a:ln>
            <a:effectLst/>
          </p:spPr>
          <p:txBody>
            <a:bodyPr wrap="none" anchor="ctr"/>
            <a:lstStyle/>
            <a:p>
              <a:endParaRPr lang="en-US"/>
            </a:p>
          </p:txBody>
        </p:sp>
        <p:sp>
          <p:nvSpPr>
            <p:cNvPr id="89094" name="Rectangle 6"/>
            <p:cNvSpPr>
              <a:spLocks noChangeArrowheads="1"/>
            </p:cNvSpPr>
            <p:nvPr/>
          </p:nvSpPr>
          <p:spPr bwMode="auto">
            <a:xfrm>
              <a:off x="1955" y="879"/>
              <a:ext cx="715" cy="250"/>
            </a:xfrm>
            <a:prstGeom prst="rect">
              <a:avLst/>
            </a:prstGeom>
            <a:noFill/>
            <a:ln w="9525">
              <a:noFill/>
              <a:miter lim="800000"/>
              <a:headEnd/>
              <a:tailEnd/>
            </a:ln>
            <a:effectLst/>
          </p:spPr>
          <p:txBody>
            <a:bodyPr wrap="none" lIns="92075" tIns="46038" rIns="92075" bIns="46038">
              <a:spAutoFit/>
            </a:bodyPr>
            <a:lstStyle/>
            <a:p>
              <a:pPr eaLnBrk="0" hangingPunct="0"/>
              <a:r>
                <a:rPr lang="en-US" sz="2000" b="1">
                  <a:latin typeface="Arial Narrow" pitchFamily="34" charset="0"/>
                </a:rPr>
                <a:t>G(p -&gt; F q)</a:t>
              </a:r>
            </a:p>
          </p:txBody>
        </p:sp>
        <p:sp>
          <p:nvSpPr>
            <p:cNvPr id="89095" name="Rectangle 7"/>
            <p:cNvSpPr>
              <a:spLocks noChangeArrowheads="1"/>
            </p:cNvSpPr>
            <p:nvPr/>
          </p:nvSpPr>
          <p:spPr bwMode="auto">
            <a:xfrm>
              <a:off x="3587" y="1023"/>
              <a:ext cx="309" cy="250"/>
            </a:xfrm>
            <a:prstGeom prst="rect">
              <a:avLst/>
            </a:prstGeom>
            <a:noFill/>
            <a:ln w="9525">
              <a:noFill/>
              <a:miter lim="800000"/>
              <a:headEnd/>
              <a:tailEnd/>
            </a:ln>
            <a:effectLst/>
          </p:spPr>
          <p:txBody>
            <a:bodyPr wrap="none" lIns="92075" tIns="46038" rIns="92075" bIns="46038">
              <a:spAutoFit/>
            </a:bodyPr>
            <a:lstStyle/>
            <a:p>
              <a:pPr eaLnBrk="0" hangingPunct="0"/>
              <a:r>
                <a:rPr lang="en-US" sz="2000" b="1">
                  <a:latin typeface="Arial Narrow" pitchFamily="34" charset="0"/>
                </a:rPr>
                <a:t>yes</a:t>
              </a:r>
            </a:p>
          </p:txBody>
        </p:sp>
        <p:sp>
          <p:nvSpPr>
            <p:cNvPr id="89096" name="Rectangle 8"/>
            <p:cNvSpPr>
              <a:spLocks noChangeArrowheads="1"/>
            </p:cNvSpPr>
            <p:nvPr/>
          </p:nvSpPr>
          <p:spPr bwMode="auto">
            <a:xfrm>
              <a:off x="3635" y="2079"/>
              <a:ext cx="255" cy="250"/>
            </a:xfrm>
            <a:prstGeom prst="rect">
              <a:avLst/>
            </a:prstGeom>
            <a:noFill/>
            <a:ln w="9525">
              <a:noFill/>
              <a:miter lim="800000"/>
              <a:headEnd/>
              <a:tailEnd/>
            </a:ln>
            <a:effectLst/>
          </p:spPr>
          <p:txBody>
            <a:bodyPr wrap="none" lIns="92075" tIns="46038" rIns="92075" bIns="46038">
              <a:spAutoFit/>
            </a:bodyPr>
            <a:lstStyle/>
            <a:p>
              <a:pPr eaLnBrk="0" hangingPunct="0"/>
              <a:r>
                <a:rPr lang="en-US" sz="2000" b="1">
                  <a:latin typeface="Arial Narrow" pitchFamily="34" charset="0"/>
                </a:rPr>
                <a:t>no</a:t>
              </a:r>
            </a:p>
          </p:txBody>
        </p:sp>
        <p:sp>
          <p:nvSpPr>
            <p:cNvPr id="89097" name="Rectangle 9"/>
            <p:cNvSpPr>
              <a:spLocks noChangeArrowheads="1"/>
            </p:cNvSpPr>
            <p:nvPr/>
          </p:nvSpPr>
          <p:spPr bwMode="auto">
            <a:xfrm>
              <a:off x="1872" y="2160"/>
              <a:ext cx="1048" cy="856"/>
            </a:xfrm>
            <a:prstGeom prst="rect">
              <a:avLst/>
            </a:prstGeom>
            <a:solidFill>
              <a:schemeClr val="accent2"/>
            </a:solidFill>
            <a:ln w="12700">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89098" name="Oval 10"/>
            <p:cNvSpPr>
              <a:spLocks noChangeArrowheads="1"/>
            </p:cNvSpPr>
            <p:nvPr/>
          </p:nvSpPr>
          <p:spPr bwMode="auto">
            <a:xfrm>
              <a:off x="2016" y="2352"/>
              <a:ext cx="184" cy="184"/>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89099" name="Oval 11"/>
            <p:cNvSpPr>
              <a:spLocks noChangeArrowheads="1"/>
            </p:cNvSpPr>
            <p:nvPr/>
          </p:nvSpPr>
          <p:spPr bwMode="auto">
            <a:xfrm>
              <a:off x="2544" y="2352"/>
              <a:ext cx="184" cy="184"/>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89100" name="Line 12"/>
            <p:cNvSpPr>
              <a:spLocks noChangeShapeType="1"/>
            </p:cNvSpPr>
            <p:nvPr/>
          </p:nvSpPr>
          <p:spPr bwMode="auto">
            <a:xfrm>
              <a:off x="2204" y="2444"/>
              <a:ext cx="336" cy="0"/>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89101" name="Oval 13"/>
            <p:cNvSpPr>
              <a:spLocks noChangeArrowheads="1"/>
            </p:cNvSpPr>
            <p:nvPr/>
          </p:nvSpPr>
          <p:spPr bwMode="auto">
            <a:xfrm>
              <a:off x="2304" y="2736"/>
              <a:ext cx="184" cy="184"/>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89102" name="Line 14"/>
            <p:cNvSpPr>
              <a:spLocks noChangeShapeType="1"/>
            </p:cNvSpPr>
            <p:nvPr/>
          </p:nvSpPr>
          <p:spPr bwMode="auto">
            <a:xfrm flipH="1">
              <a:off x="2444" y="2540"/>
              <a:ext cx="144" cy="192"/>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89103" name="Arc 15"/>
            <p:cNvSpPr>
              <a:spLocks/>
            </p:cNvSpPr>
            <p:nvPr/>
          </p:nvSpPr>
          <p:spPr bwMode="auto">
            <a:xfrm>
              <a:off x="2061" y="2540"/>
              <a:ext cx="248" cy="288"/>
            </a:xfrm>
            <a:custGeom>
              <a:avLst/>
              <a:gdLst>
                <a:gd name="G0" fmla="+- 21600 0 0"/>
                <a:gd name="G1" fmla="+- 0 0 0"/>
                <a:gd name="G2" fmla="+- 21600 0 0"/>
                <a:gd name="T0" fmla="*/ 22322 w 22322"/>
                <a:gd name="T1" fmla="*/ 21588 h 21600"/>
                <a:gd name="T2" fmla="*/ 0 w 22322"/>
                <a:gd name="T3" fmla="*/ 0 h 21600"/>
                <a:gd name="T4" fmla="*/ 21600 w 22322"/>
                <a:gd name="T5" fmla="*/ 0 h 21600"/>
              </a:gdLst>
              <a:ahLst/>
              <a:cxnLst>
                <a:cxn ang="0">
                  <a:pos x="T0" y="T1"/>
                </a:cxn>
                <a:cxn ang="0">
                  <a:pos x="T2" y="T3"/>
                </a:cxn>
                <a:cxn ang="0">
                  <a:pos x="T4" y="T5"/>
                </a:cxn>
              </a:cxnLst>
              <a:rect l="0" t="0" r="r" b="b"/>
              <a:pathLst>
                <a:path w="22322" h="21600" fill="none" extrusionOk="0">
                  <a:moveTo>
                    <a:pt x="22321" y="21587"/>
                  </a:moveTo>
                  <a:cubicBezTo>
                    <a:pt x="22081" y="21595"/>
                    <a:pt x="21840" y="21599"/>
                    <a:pt x="21600" y="21600"/>
                  </a:cubicBezTo>
                  <a:cubicBezTo>
                    <a:pt x="9670" y="21600"/>
                    <a:pt x="0" y="11929"/>
                    <a:pt x="0" y="0"/>
                  </a:cubicBezTo>
                </a:path>
                <a:path w="22322" h="21600" stroke="0" extrusionOk="0">
                  <a:moveTo>
                    <a:pt x="22321" y="21587"/>
                  </a:moveTo>
                  <a:cubicBezTo>
                    <a:pt x="22081" y="21595"/>
                    <a:pt x="21840" y="21599"/>
                    <a:pt x="21600" y="21600"/>
                  </a:cubicBezTo>
                  <a:cubicBezTo>
                    <a:pt x="9670" y="21600"/>
                    <a:pt x="0" y="11929"/>
                    <a:pt x="0" y="0"/>
                  </a:cubicBezTo>
                  <a:lnTo>
                    <a:pt x="21600" y="0"/>
                  </a:lnTo>
                  <a:close/>
                </a:path>
              </a:pathLst>
            </a:custGeom>
            <a:noFill/>
            <a:ln w="12700" cap="rnd">
              <a:solidFill>
                <a:schemeClr val="tx1"/>
              </a:solidFill>
              <a:round/>
              <a:headEnd type="none" w="sm" len="sm"/>
              <a:tailEnd type="stealth" w="med" len="lg"/>
            </a:ln>
            <a:effectLst/>
          </p:spPr>
          <p:txBody>
            <a:bodyPr wrap="none" anchor="ctr"/>
            <a:lstStyle/>
            <a:p>
              <a:endParaRPr lang="en-US"/>
            </a:p>
          </p:txBody>
        </p:sp>
        <p:sp>
          <p:nvSpPr>
            <p:cNvPr id="89104" name="Arc 16"/>
            <p:cNvSpPr>
              <a:spLocks/>
            </p:cNvSpPr>
            <p:nvPr/>
          </p:nvSpPr>
          <p:spPr bwMode="auto">
            <a:xfrm>
              <a:off x="2070" y="2524"/>
              <a:ext cx="280" cy="257"/>
            </a:xfrm>
            <a:custGeom>
              <a:avLst/>
              <a:gdLst>
                <a:gd name="G0" fmla="+- 0 0 0"/>
                <a:gd name="G1" fmla="+- 19267 0 0"/>
                <a:gd name="G2" fmla="+- 21600 0 0"/>
                <a:gd name="T0" fmla="*/ 9765 w 21380"/>
                <a:gd name="T1" fmla="*/ 0 h 19267"/>
                <a:gd name="T2" fmla="*/ 21380 w 21380"/>
                <a:gd name="T3" fmla="*/ 16191 h 19267"/>
                <a:gd name="T4" fmla="*/ 0 w 21380"/>
                <a:gd name="T5" fmla="*/ 19267 h 19267"/>
              </a:gdLst>
              <a:ahLst/>
              <a:cxnLst>
                <a:cxn ang="0">
                  <a:pos x="T0" y="T1"/>
                </a:cxn>
                <a:cxn ang="0">
                  <a:pos x="T2" y="T3"/>
                </a:cxn>
                <a:cxn ang="0">
                  <a:pos x="T4" y="T5"/>
                </a:cxn>
              </a:cxnLst>
              <a:rect l="0" t="0" r="r" b="b"/>
              <a:pathLst>
                <a:path w="21380" h="19267" fill="none" extrusionOk="0">
                  <a:moveTo>
                    <a:pt x="9764" y="0"/>
                  </a:moveTo>
                  <a:cubicBezTo>
                    <a:pt x="16043" y="3182"/>
                    <a:pt x="20377" y="9223"/>
                    <a:pt x="21379" y="16191"/>
                  </a:cubicBezTo>
                </a:path>
                <a:path w="21380" h="19267" stroke="0" extrusionOk="0">
                  <a:moveTo>
                    <a:pt x="9764" y="0"/>
                  </a:moveTo>
                  <a:cubicBezTo>
                    <a:pt x="16043" y="3182"/>
                    <a:pt x="20377" y="9223"/>
                    <a:pt x="21379" y="16191"/>
                  </a:cubicBezTo>
                  <a:lnTo>
                    <a:pt x="0" y="19267"/>
                  </a:lnTo>
                  <a:close/>
                </a:path>
              </a:pathLst>
            </a:custGeom>
            <a:noFill/>
            <a:ln w="12700" cap="rnd">
              <a:solidFill>
                <a:schemeClr val="tx1"/>
              </a:solidFill>
              <a:round/>
              <a:headEnd type="none" w="sm" len="sm"/>
              <a:tailEnd type="stealth" w="med" len="lg"/>
            </a:ln>
            <a:effectLst/>
          </p:spPr>
          <p:txBody>
            <a:bodyPr wrap="none" anchor="ctr"/>
            <a:lstStyle/>
            <a:p>
              <a:endParaRPr lang="en-US"/>
            </a:p>
          </p:txBody>
        </p:sp>
        <p:sp>
          <p:nvSpPr>
            <p:cNvPr id="89105" name="Rectangle 17"/>
            <p:cNvSpPr>
              <a:spLocks noChangeArrowheads="1"/>
            </p:cNvSpPr>
            <p:nvPr/>
          </p:nvSpPr>
          <p:spPr bwMode="auto">
            <a:xfrm>
              <a:off x="2675" y="2175"/>
              <a:ext cx="181" cy="250"/>
            </a:xfrm>
            <a:prstGeom prst="rect">
              <a:avLst/>
            </a:prstGeom>
            <a:noFill/>
            <a:ln w="9525">
              <a:noFill/>
              <a:miter lim="800000"/>
              <a:headEnd/>
              <a:tailEnd/>
            </a:ln>
            <a:effectLst/>
          </p:spPr>
          <p:txBody>
            <a:bodyPr wrap="none" lIns="92075" tIns="46038" rIns="92075" bIns="46038">
              <a:spAutoFit/>
            </a:bodyPr>
            <a:lstStyle/>
            <a:p>
              <a:pPr eaLnBrk="0" hangingPunct="0"/>
              <a:r>
                <a:rPr lang="en-US" sz="2000" b="1">
                  <a:latin typeface="Arial Narrow" pitchFamily="34" charset="0"/>
                </a:rPr>
                <a:t>p</a:t>
              </a:r>
            </a:p>
          </p:txBody>
        </p:sp>
        <p:sp>
          <p:nvSpPr>
            <p:cNvPr id="89106" name="Rectangle 18"/>
            <p:cNvSpPr>
              <a:spLocks noChangeArrowheads="1"/>
            </p:cNvSpPr>
            <p:nvPr/>
          </p:nvSpPr>
          <p:spPr bwMode="auto">
            <a:xfrm>
              <a:off x="2531" y="2703"/>
              <a:ext cx="181" cy="250"/>
            </a:xfrm>
            <a:prstGeom prst="rect">
              <a:avLst/>
            </a:prstGeom>
            <a:noFill/>
            <a:ln w="9525">
              <a:noFill/>
              <a:miter lim="800000"/>
              <a:headEnd/>
              <a:tailEnd/>
            </a:ln>
            <a:effectLst/>
          </p:spPr>
          <p:txBody>
            <a:bodyPr wrap="none" lIns="92075" tIns="46038" rIns="92075" bIns="46038">
              <a:spAutoFit/>
            </a:bodyPr>
            <a:lstStyle/>
            <a:p>
              <a:pPr eaLnBrk="0" hangingPunct="0"/>
              <a:r>
                <a:rPr lang="en-US" sz="2000" b="1">
                  <a:latin typeface="Arial Narrow" pitchFamily="34" charset="0"/>
                </a:rPr>
                <a:t>q</a:t>
              </a:r>
            </a:p>
          </p:txBody>
        </p:sp>
        <p:sp>
          <p:nvSpPr>
            <p:cNvPr id="89107" name="Line 19"/>
            <p:cNvSpPr>
              <a:spLocks noChangeShapeType="1"/>
            </p:cNvSpPr>
            <p:nvPr/>
          </p:nvSpPr>
          <p:spPr bwMode="auto">
            <a:xfrm>
              <a:off x="2636" y="1292"/>
              <a:ext cx="336" cy="240"/>
            </a:xfrm>
            <a:prstGeom prst="line">
              <a:avLst/>
            </a:prstGeom>
            <a:noFill/>
            <a:ln w="25400">
              <a:solidFill>
                <a:schemeClr val="tx1"/>
              </a:solidFill>
              <a:round/>
              <a:headEnd type="none" w="sm" len="sm"/>
              <a:tailEnd type="stealth" w="med" len="lg"/>
            </a:ln>
            <a:effectLst/>
          </p:spPr>
          <p:txBody>
            <a:bodyPr wrap="none" anchor="ctr"/>
            <a:lstStyle/>
            <a:p>
              <a:endParaRPr lang="en-US"/>
            </a:p>
          </p:txBody>
        </p:sp>
        <p:sp>
          <p:nvSpPr>
            <p:cNvPr id="89108" name="Line 20"/>
            <p:cNvSpPr>
              <a:spLocks noChangeShapeType="1"/>
            </p:cNvSpPr>
            <p:nvPr/>
          </p:nvSpPr>
          <p:spPr bwMode="auto">
            <a:xfrm flipV="1">
              <a:off x="2732" y="1820"/>
              <a:ext cx="288" cy="240"/>
            </a:xfrm>
            <a:prstGeom prst="line">
              <a:avLst/>
            </a:prstGeom>
            <a:noFill/>
            <a:ln w="25400">
              <a:solidFill>
                <a:schemeClr val="tx1"/>
              </a:solidFill>
              <a:round/>
              <a:headEnd type="none" w="sm" len="sm"/>
              <a:tailEnd type="stealth" w="med" len="lg"/>
            </a:ln>
            <a:effectLst/>
          </p:spPr>
          <p:txBody>
            <a:bodyPr wrap="none" anchor="ctr"/>
            <a:lstStyle/>
            <a:p>
              <a:endParaRPr lang="en-US"/>
            </a:p>
          </p:txBody>
        </p:sp>
        <p:sp>
          <p:nvSpPr>
            <p:cNvPr id="89109" name="Line 21"/>
            <p:cNvSpPr>
              <a:spLocks noChangeShapeType="1"/>
            </p:cNvSpPr>
            <p:nvPr/>
          </p:nvSpPr>
          <p:spPr bwMode="auto">
            <a:xfrm flipV="1">
              <a:off x="3404" y="1292"/>
              <a:ext cx="192" cy="192"/>
            </a:xfrm>
            <a:prstGeom prst="line">
              <a:avLst/>
            </a:prstGeom>
            <a:noFill/>
            <a:ln w="25400">
              <a:solidFill>
                <a:schemeClr val="tx1"/>
              </a:solidFill>
              <a:round/>
              <a:headEnd type="none" w="sm" len="sm"/>
              <a:tailEnd type="stealth" w="med" len="lg"/>
            </a:ln>
            <a:effectLst/>
          </p:spPr>
          <p:txBody>
            <a:bodyPr wrap="none" anchor="ctr"/>
            <a:lstStyle/>
            <a:p>
              <a:endParaRPr lang="en-US"/>
            </a:p>
          </p:txBody>
        </p:sp>
        <p:sp>
          <p:nvSpPr>
            <p:cNvPr id="89110" name="Line 22"/>
            <p:cNvSpPr>
              <a:spLocks noChangeShapeType="1"/>
            </p:cNvSpPr>
            <p:nvPr/>
          </p:nvSpPr>
          <p:spPr bwMode="auto">
            <a:xfrm>
              <a:off x="3356" y="1772"/>
              <a:ext cx="288" cy="288"/>
            </a:xfrm>
            <a:prstGeom prst="line">
              <a:avLst/>
            </a:prstGeom>
            <a:noFill/>
            <a:ln w="25400">
              <a:solidFill>
                <a:schemeClr val="tx1"/>
              </a:solidFill>
              <a:round/>
              <a:headEnd type="none" w="sm" len="sm"/>
              <a:tailEnd type="stealth" w="med" len="lg"/>
            </a:ln>
            <a:effectLst/>
          </p:spPr>
          <p:txBody>
            <a:bodyPr wrap="none" anchor="ctr"/>
            <a:lstStyle/>
            <a:p>
              <a:endParaRPr lang="en-US"/>
            </a:p>
          </p:txBody>
        </p:sp>
        <p:sp>
          <p:nvSpPr>
            <p:cNvPr id="89111" name="Line 23"/>
            <p:cNvSpPr>
              <a:spLocks noChangeShapeType="1"/>
            </p:cNvSpPr>
            <p:nvPr/>
          </p:nvSpPr>
          <p:spPr bwMode="auto">
            <a:xfrm>
              <a:off x="3596" y="2348"/>
              <a:ext cx="0" cy="528"/>
            </a:xfrm>
            <a:prstGeom prst="line">
              <a:avLst/>
            </a:prstGeom>
            <a:noFill/>
            <a:ln w="12700">
              <a:solidFill>
                <a:schemeClr val="tx1"/>
              </a:solidFill>
              <a:prstDash val="sysDot"/>
              <a:round/>
              <a:headEnd type="none" w="sm" len="sm"/>
              <a:tailEnd type="none" w="sm" len="sm"/>
            </a:ln>
            <a:effectLst/>
          </p:spPr>
          <p:txBody>
            <a:bodyPr wrap="none" anchor="ctr"/>
            <a:lstStyle/>
            <a:p>
              <a:endParaRPr lang="en-US"/>
            </a:p>
          </p:txBody>
        </p:sp>
        <p:sp>
          <p:nvSpPr>
            <p:cNvPr id="89112" name="Line 24"/>
            <p:cNvSpPr>
              <a:spLocks noChangeShapeType="1"/>
            </p:cNvSpPr>
            <p:nvPr/>
          </p:nvSpPr>
          <p:spPr bwMode="auto">
            <a:xfrm>
              <a:off x="3788" y="2348"/>
              <a:ext cx="0" cy="528"/>
            </a:xfrm>
            <a:prstGeom prst="line">
              <a:avLst/>
            </a:prstGeom>
            <a:noFill/>
            <a:ln w="12700">
              <a:solidFill>
                <a:schemeClr val="tx1"/>
              </a:solidFill>
              <a:prstDash val="sysDot"/>
              <a:round/>
              <a:headEnd type="none" w="sm" len="sm"/>
              <a:tailEnd type="none" w="sm" len="sm"/>
            </a:ln>
            <a:effectLst/>
          </p:spPr>
          <p:txBody>
            <a:bodyPr wrap="none" anchor="ctr"/>
            <a:lstStyle/>
            <a:p>
              <a:endParaRPr lang="en-US"/>
            </a:p>
          </p:txBody>
        </p:sp>
        <p:sp>
          <p:nvSpPr>
            <p:cNvPr id="89113" name="Line 25"/>
            <p:cNvSpPr>
              <a:spLocks noChangeShapeType="1"/>
            </p:cNvSpPr>
            <p:nvPr/>
          </p:nvSpPr>
          <p:spPr bwMode="auto">
            <a:xfrm>
              <a:off x="3980" y="2348"/>
              <a:ext cx="0" cy="528"/>
            </a:xfrm>
            <a:prstGeom prst="line">
              <a:avLst/>
            </a:prstGeom>
            <a:noFill/>
            <a:ln w="12700">
              <a:solidFill>
                <a:schemeClr val="tx1"/>
              </a:solidFill>
              <a:prstDash val="sysDot"/>
              <a:round/>
              <a:headEnd type="none" w="sm" len="sm"/>
              <a:tailEnd type="none" w="sm" len="sm"/>
            </a:ln>
            <a:effectLst/>
          </p:spPr>
          <p:txBody>
            <a:bodyPr wrap="none" anchor="ctr"/>
            <a:lstStyle/>
            <a:p>
              <a:endParaRPr lang="en-US"/>
            </a:p>
          </p:txBody>
        </p:sp>
        <p:sp>
          <p:nvSpPr>
            <p:cNvPr id="89114" name="Freeform 26"/>
            <p:cNvSpPr>
              <a:spLocks/>
            </p:cNvSpPr>
            <p:nvPr/>
          </p:nvSpPr>
          <p:spPr bwMode="auto">
            <a:xfrm>
              <a:off x="3452" y="2396"/>
              <a:ext cx="721" cy="145"/>
            </a:xfrm>
            <a:custGeom>
              <a:avLst/>
              <a:gdLst/>
              <a:ahLst/>
              <a:cxnLst>
                <a:cxn ang="0">
                  <a:pos x="0" y="144"/>
                </a:cxn>
                <a:cxn ang="0">
                  <a:pos x="384" y="144"/>
                </a:cxn>
                <a:cxn ang="0">
                  <a:pos x="432" y="0"/>
                </a:cxn>
                <a:cxn ang="0">
                  <a:pos x="720" y="0"/>
                </a:cxn>
              </a:cxnLst>
              <a:rect l="0" t="0" r="r" b="b"/>
              <a:pathLst>
                <a:path w="721" h="145">
                  <a:moveTo>
                    <a:pt x="0" y="144"/>
                  </a:moveTo>
                  <a:lnTo>
                    <a:pt x="384" y="144"/>
                  </a:lnTo>
                  <a:lnTo>
                    <a:pt x="432" y="0"/>
                  </a:lnTo>
                  <a:lnTo>
                    <a:pt x="720" y="0"/>
                  </a:lnTo>
                </a:path>
              </a:pathLst>
            </a:custGeom>
            <a:noFill/>
            <a:ln w="12700" cap="rnd" cmpd="sng">
              <a:solidFill>
                <a:schemeClr val="tx1"/>
              </a:solidFill>
              <a:prstDash val="solid"/>
              <a:round/>
              <a:headEnd type="none" w="sm" len="sm"/>
              <a:tailEnd type="none" w="sm" len="sm"/>
            </a:ln>
            <a:effectLst/>
          </p:spPr>
          <p:txBody>
            <a:bodyPr/>
            <a:lstStyle/>
            <a:p>
              <a:endParaRPr lang="en-US"/>
            </a:p>
          </p:txBody>
        </p:sp>
        <p:sp>
          <p:nvSpPr>
            <p:cNvPr id="89115" name="Freeform 27"/>
            <p:cNvSpPr>
              <a:spLocks/>
            </p:cNvSpPr>
            <p:nvPr/>
          </p:nvSpPr>
          <p:spPr bwMode="auto">
            <a:xfrm>
              <a:off x="3452" y="2684"/>
              <a:ext cx="721" cy="145"/>
            </a:xfrm>
            <a:custGeom>
              <a:avLst/>
              <a:gdLst/>
              <a:ahLst/>
              <a:cxnLst>
                <a:cxn ang="0">
                  <a:pos x="0" y="0"/>
                </a:cxn>
                <a:cxn ang="0">
                  <a:pos x="240" y="0"/>
                </a:cxn>
                <a:cxn ang="0">
                  <a:pos x="288" y="144"/>
                </a:cxn>
                <a:cxn ang="0">
                  <a:pos x="720" y="144"/>
                </a:cxn>
              </a:cxnLst>
              <a:rect l="0" t="0" r="r" b="b"/>
              <a:pathLst>
                <a:path w="721" h="145">
                  <a:moveTo>
                    <a:pt x="0" y="0"/>
                  </a:moveTo>
                  <a:lnTo>
                    <a:pt x="240" y="0"/>
                  </a:lnTo>
                  <a:lnTo>
                    <a:pt x="288" y="144"/>
                  </a:lnTo>
                  <a:lnTo>
                    <a:pt x="720" y="144"/>
                  </a:lnTo>
                </a:path>
              </a:pathLst>
            </a:custGeom>
            <a:noFill/>
            <a:ln w="12700" cap="rnd" cmpd="sng">
              <a:solidFill>
                <a:schemeClr val="tx1"/>
              </a:solidFill>
              <a:prstDash val="solid"/>
              <a:round/>
              <a:headEnd type="none" w="sm" len="sm"/>
              <a:tailEnd type="none" w="sm" len="sm"/>
            </a:ln>
            <a:effectLst/>
          </p:spPr>
          <p:txBody>
            <a:bodyPr/>
            <a:lstStyle/>
            <a:p>
              <a:endParaRPr lang="en-US"/>
            </a:p>
          </p:txBody>
        </p:sp>
        <p:sp>
          <p:nvSpPr>
            <p:cNvPr id="89116" name="Rectangle 28"/>
            <p:cNvSpPr>
              <a:spLocks noChangeArrowheads="1"/>
            </p:cNvSpPr>
            <p:nvPr/>
          </p:nvSpPr>
          <p:spPr bwMode="auto">
            <a:xfrm>
              <a:off x="3203" y="2367"/>
              <a:ext cx="181" cy="250"/>
            </a:xfrm>
            <a:prstGeom prst="rect">
              <a:avLst/>
            </a:prstGeom>
            <a:noFill/>
            <a:ln w="9525">
              <a:noFill/>
              <a:miter lim="800000"/>
              <a:headEnd/>
              <a:tailEnd/>
            </a:ln>
            <a:effectLst/>
          </p:spPr>
          <p:txBody>
            <a:bodyPr wrap="none" lIns="92075" tIns="46038" rIns="92075" bIns="46038">
              <a:spAutoFit/>
            </a:bodyPr>
            <a:lstStyle/>
            <a:p>
              <a:pPr eaLnBrk="0" hangingPunct="0"/>
              <a:r>
                <a:rPr lang="en-US" sz="2000" b="1">
                  <a:latin typeface="Arial Narrow" pitchFamily="34" charset="0"/>
                </a:rPr>
                <a:t>p</a:t>
              </a:r>
            </a:p>
          </p:txBody>
        </p:sp>
        <p:sp>
          <p:nvSpPr>
            <p:cNvPr id="89117" name="Rectangle 29"/>
            <p:cNvSpPr>
              <a:spLocks noChangeArrowheads="1"/>
            </p:cNvSpPr>
            <p:nvPr/>
          </p:nvSpPr>
          <p:spPr bwMode="auto">
            <a:xfrm>
              <a:off x="3203" y="2607"/>
              <a:ext cx="181" cy="250"/>
            </a:xfrm>
            <a:prstGeom prst="rect">
              <a:avLst/>
            </a:prstGeom>
            <a:noFill/>
            <a:ln w="9525">
              <a:noFill/>
              <a:miter lim="800000"/>
              <a:headEnd/>
              <a:tailEnd/>
            </a:ln>
            <a:effectLst/>
          </p:spPr>
          <p:txBody>
            <a:bodyPr wrap="none" lIns="92075" tIns="46038" rIns="92075" bIns="46038">
              <a:spAutoFit/>
            </a:bodyPr>
            <a:lstStyle/>
            <a:p>
              <a:pPr eaLnBrk="0" hangingPunct="0"/>
              <a:r>
                <a:rPr lang="en-US" sz="2000" b="1">
                  <a:latin typeface="Arial Narrow" pitchFamily="34" charset="0"/>
                </a:rPr>
                <a:t>q</a:t>
              </a:r>
            </a:p>
          </p:txBody>
        </p:sp>
        <p:sp>
          <p:nvSpPr>
            <p:cNvPr id="89118" name="Text Box 30"/>
            <p:cNvSpPr txBox="1">
              <a:spLocks noChangeArrowheads="1"/>
            </p:cNvSpPr>
            <p:nvPr/>
          </p:nvSpPr>
          <p:spPr bwMode="auto">
            <a:xfrm>
              <a:off x="720" y="1200"/>
              <a:ext cx="646"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a:solidFill>
                    <a:schemeClr val="accent2"/>
                  </a:solidFill>
                  <a:latin typeface="Arial" charset="0"/>
                </a:rPr>
                <a:t>property</a:t>
              </a:r>
              <a:endParaRPr lang="en-US" sz="1800" b="1">
                <a:solidFill>
                  <a:schemeClr val="hlink"/>
                </a:solidFill>
                <a:latin typeface="Arial" charset="0"/>
              </a:endParaRPr>
            </a:p>
          </p:txBody>
        </p:sp>
        <p:sp>
          <p:nvSpPr>
            <p:cNvPr id="89119" name="Text Box 31"/>
            <p:cNvSpPr txBox="1">
              <a:spLocks noChangeArrowheads="1"/>
            </p:cNvSpPr>
            <p:nvPr/>
          </p:nvSpPr>
          <p:spPr bwMode="auto">
            <a:xfrm>
              <a:off x="755" y="3058"/>
              <a:ext cx="1207"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a:solidFill>
                    <a:schemeClr val="accent2"/>
                  </a:solidFill>
                  <a:latin typeface="Arial" charset="0"/>
                </a:rPr>
                <a:t>finite</a:t>
              </a:r>
              <a:r>
                <a:rPr lang="en-US" sz="1800" b="1">
                  <a:solidFill>
                    <a:schemeClr val="hlink"/>
                  </a:solidFill>
                  <a:latin typeface="Arial" charset="0"/>
                </a:rPr>
                <a:t>-</a:t>
              </a:r>
              <a:r>
                <a:rPr lang="en-US" sz="1800" b="1">
                  <a:solidFill>
                    <a:schemeClr val="accent2"/>
                  </a:solidFill>
                  <a:latin typeface="Arial" charset="0"/>
                </a:rPr>
                <a:t>state</a:t>
              </a:r>
              <a:r>
                <a:rPr lang="en-US" sz="1800" b="1">
                  <a:solidFill>
                    <a:schemeClr val="hlink"/>
                  </a:solidFill>
                  <a:latin typeface="Arial" charset="0"/>
                </a:rPr>
                <a:t> </a:t>
              </a:r>
              <a:r>
                <a:rPr lang="en-US" sz="1800" b="1">
                  <a:solidFill>
                    <a:schemeClr val="accent2"/>
                  </a:solidFill>
                  <a:latin typeface="Arial" charset="0"/>
                </a:rPr>
                <a:t>model</a:t>
              </a:r>
              <a:endParaRPr lang="en-US" sz="1800" b="1">
                <a:solidFill>
                  <a:schemeClr val="hlink"/>
                </a:solidFill>
                <a:latin typeface="Arial" charset="0"/>
              </a:endParaRPr>
            </a:p>
          </p:txBody>
        </p:sp>
        <p:sp>
          <p:nvSpPr>
            <p:cNvPr id="89120" name="Text Box 32"/>
            <p:cNvSpPr txBox="1">
              <a:spLocks noChangeArrowheads="1"/>
            </p:cNvSpPr>
            <p:nvPr/>
          </p:nvSpPr>
          <p:spPr bwMode="auto">
            <a:xfrm>
              <a:off x="3481" y="1545"/>
              <a:ext cx="712"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a:solidFill>
                    <a:schemeClr val="accent2"/>
                  </a:solidFill>
                  <a:latin typeface="Arial" charset="0"/>
                </a:rPr>
                <a:t>algorithm</a:t>
              </a:r>
              <a:endParaRPr lang="en-US" sz="1800" b="1">
                <a:latin typeface="Arial" charset="0"/>
              </a:endParaRPr>
            </a:p>
          </p:txBody>
        </p:sp>
        <p:sp>
          <p:nvSpPr>
            <p:cNvPr id="89121" name="Text Box 33"/>
            <p:cNvSpPr txBox="1">
              <a:spLocks noChangeArrowheads="1"/>
            </p:cNvSpPr>
            <p:nvPr/>
          </p:nvSpPr>
          <p:spPr bwMode="auto">
            <a:xfrm>
              <a:off x="3817" y="2985"/>
              <a:ext cx="1126" cy="231"/>
            </a:xfrm>
            <a:prstGeom prst="rect">
              <a:avLst/>
            </a:prstGeom>
            <a:noFill/>
            <a:ln w="12700">
              <a:noFill/>
              <a:miter lim="800000"/>
              <a:headEnd type="none" w="sm" len="sm"/>
              <a:tailEnd type="none" w="sm" len="sm"/>
            </a:ln>
            <a:effectLst/>
          </p:spPr>
          <p:txBody>
            <a:bodyPr wrap="none">
              <a:spAutoFit/>
            </a:bodyPr>
            <a:lstStyle/>
            <a:p>
              <a:pPr eaLnBrk="0" hangingPunct="0"/>
              <a:r>
                <a:rPr lang="en-US" sz="1800" b="1">
                  <a:solidFill>
                    <a:schemeClr val="accent2"/>
                  </a:solidFill>
                  <a:latin typeface="Arial" charset="0"/>
                </a:rPr>
                <a:t>counterexample</a:t>
              </a:r>
              <a:endParaRPr lang="en-US" sz="1800" b="1">
                <a:solidFill>
                  <a:schemeClr val="hlink"/>
                </a:solidFill>
                <a:latin typeface="Arial" charset="0"/>
              </a:endParaRPr>
            </a:p>
          </p:txBody>
        </p:sp>
      </p:grpSp>
      <p:sp>
        <p:nvSpPr>
          <p:cNvPr id="89122" name="Text Box 34"/>
          <p:cNvSpPr txBox="1">
            <a:spLocks noChangeArrowheads="1"/>
          </p:cNvSpPr>
          <p:nvPr/>
        </p:nvSpPr>
        <p:spPr bwMode="auto">
          <a:xfrm>
            <a:off x="6308725" y="6183313"/>
            <a:ext cx="2149475" cy="304800"/>
          </a:xfrm>
          <a:prstGeom prst="rect">
            <a:avLst/>
          </a:prstGeom>
          <a:noFill/>
          <a:ln w="9525">
            <a:noFill/>
            <a:miter lim="800000"/>
            <a:headEnd/>
            <a:tailEnd/>
          </a:ln>
          <a:effectLst/>
        </p:spPr>
        <p:txBody>
          <a:bodyPr>
            <a:spAutoFit/>
          </a:bodyPr>
          <a:lstStyle/>
          <a:p>
            <a:pPr eaLnBrk="0" hangingPunct="0"/>
            <a:r>
              <a:rPr lang="sv-SE" sz="1400">
                <a:latin typeface="Times New Roman" pitchFamily="18" charset="0"/>
              </a:rPr>
              <a:t>                 (Ken McMillan)</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ChangeArrowheads="1"/>
          </p:cNvSpPr>
          <p:nvPr/>
        </p:nvSpPr>
        <p:spPr bwMode="auto">
          <a:xfrm>
            <a:off x="1219200" y="3962400"/>
            <a:ext cx="990600" cy="1295400"/>
          </a:xfrm>
          <a:prstGeom prst="rect">
            <a:avLst/>
          </a:prstGeom>
          <a:noFill/>
          <a:ln w="9525">
            <a:solidFill>
              <a:schemeClr val="tx1"/>
            </a:solidFill>
            <a:miter lim="800000"/>
            <a:headEnd/>
            <a:tailEnd/>
          </a:ln>
          <a:effectLst/>
        </p:spPr>
        <p:txBody>
          <a:bodyPr wrap="none" anchor="ctr"/>
          <a:lstStyle/>
          <a:p>
            <a:endParaRPr lang="en-US"/>
          </a:p>
        </p:txBody>
      </p:sp>
      <p:sp>
        <p:nvSpPr>
          <p:cNvPr id="91140" name="Rectangle 4"/>
          <p:cNvSpPr>
            <a:spLocks noChangeArrowheads="1"/>
          </p:cNvSpPr>
          <p:nvPr/>
        </p:nvSpPr>
        <p:spPr bwMode="auto">
          <a:xfrm>
            <a:off x="6324600" y="1981200"/>
            <a:ext cx="990600" cy="1295400"/>
          </a:xfrm>
          <a:prstGeom prst="rect">
            <a:avLst/>
          </a:prstGeom>
          <a:noFill/>
          <a:ln w="9525">
            <a:solidFill>
              <a:schemeClr val="tx1"/>
            </a:solidFill>
            <a:miter lim="800000"/>
            <a:headEnd/>
            <a:tailEnd/>
          </a:ln>
          <a:effectLst/>
        </p:spPr>
        <p:txBody>
          <a:bodyPr wrap="none" anchor="ctr"/>
          <a:lstStyle/>
          <a:p>
            <a:endParaRPr lang="en-US"/>
          </a:p>
        </p:txBody>
      </p:sp>
      <p:sp>
        <p:nvSpPr>
          <p:cNvPr id="91142" name="Rectangle 6"/>
          <p:cNvSpPr>
            <a:spLocks noChangeArrowheads="1"/>
          </p:cNvSpPr>
          <p:nvPr/>
        </p:nvSpPr>
        <p:spPr bwMode="auto">
          <a:xfrm>
            <a:off x="2843213" y="4724400"/>
            <a:ext cx="609600" cy="914400"/>
          </a:xfrm>
          <a:prstGeom prst="rect">
            <a:avLst/>
          </a:prstGeom>
          <a:noFill/>
          <a:ln w="9525">
            <a:solidFill>
              <a:schemeClr val="tx1"/>
            </a:solidFill>
            <a:miter lim="800000"/>
            <a:headEnd/>
            <a:tailEnd/>
          </a:ln>
          <a:effectLst/>
        </p:spPr>
        <p:txBody>
          <a:bodyPr wrap="none" anchor="ctr"/>
          <a:lstStyle/>
          <a:p>
            <a:endParaRPr lang="en-US"/>
          </a:p>
        </p:txBody>
      </p:sp>
      <p:sp>
        <p:nvSpPr>
          <p:cNvPr id="91143" name="Text Box 7"/>
          <p:cNvSpPr txBox="1">
            <a:spLocks noChangeArrowheads="1"/>
          </p:cNvSpPr>
          <p:nvPr/>
        </p:nvSpPr>
        <p:spPr bwMode="auto">
          <a:xfrm>
            <a:off x="2771775" y="4797425"/>
            <a:ext cx="623888" cy="457200"/>
          </a:xfrm>
          <a:prstGeom prst="rect">
            <a:avLst/>
          </a:prstGeom>
          <a:noFill/>
          <a:ln w="9525">
            <a:noFill/>
            <a:miter lim="800000"/>
            <a:headEnd/>
            <a:tailEnd/>
          </a:ln>
          <a:effectLst/>
        </p:spPr>
        <p:txBody>
          <a:bodyPr wrap="none">
            <a:spAutoFit/>
          </a:bodyPr>
          <a:lstStyle/>
          <a:p>
            <a:r>
              <a:rPr lang="sv-SE">
                <a:latin typeface="Times New Roman" pitchFamily="18" charset="0"/>
              </a:rPr>
              <a:t>and</a:t>
            </a:r>
            <a:endParaRPr lang="en-GB">
              <a:latin typeface="Times New Roman" pitchFamily="18" charset="0"/>
            </a:endParaRPr>
          </a:p>
        </p:txBody>
      </p:sp>
      <p:sp>
        <p:nvSpPr>
          <p:cNvPr id="91144" name="Rectangle 8"/>
          <p:cNvSpPr>
            <a:spLocks noChangeArrowheads="1"/>
          </p:cNvSpPr>
          <p:nvPr/>
        </p:nvSpPr>
        <p:spPr bwMode="auto">
          <a:xfrm>
            <a:off x="4968875" y="1787525"/>
            <a:ext cx="609600" cy="914400"/>
          </a:xfrm>
          <a:prstGeom prst="rect">
            <a:avLst/>
          </a:prstGeom>
          <a:noFill/>
          <a:ln w="9525">
            <a:solidFill>
              <a:schemeClr val="tx1"/>
            </a:solidFill>
            <a:miter lim="800000"/>
            <a:headEnd/>
            <a:tailEnd/>
          </a:ln>
          <a:effectLst/>
        </p:spPr>
        <p:txBody>
          <a:bodyPr wrap="none" anchor="ctr"/>
          <a:lstStyle/>
          <a:p>
            <a:endParaRPr lang="en-US"/>
          </a:p>
        </p:txBody>
      </p:sp>
      <p:sp>
        <p:nvSpPr>
          <p:cNvPr id="91145" name="Text Box 9"/>
          <p:cNvSpPr txBox="1">
            <a:spLocks noChangeArrowheads="1"/>
          </p:cNvSpPr>
          <p:nvPr/>
        </p:nvSpPr>
        <p:spPr bwMode="auto">
          <a:xfrm>
            <a:off x="4953000" y="1905000"/>
            <a:ext cx="623888" cy="457200"/>
          </a:xfrm>
          <a:prstGeom prst="rect">
            <a:avLst/>
          </a:prstGeom>
          <a:noFill/>
          <a:ln w="9525">
            <a:noFill/>
            <a:miter lim="800000"/>
            <a:headEnd/>
            <a:tailEnd/>
          </a:ln>
          <a:effectLst/>
        </p:spPr>
        <p:txBody>
          <a:bodyPr wrap="none">
            <a:spAutoFit/>
          </a:bodyPr>
          <a:lstStyle/>
          <a:p>
            <a:r>
              <a:rPr lang="sv-SE">
                <a:latin typeface="Times New Roman" pitchFamily="18" charset="0"/>
              </a:rPr>
              <a:t>and</a:t>
            </a:r>
            <a:endParaRPr lang="en-GB">
              <a:latin typeface="Times New Roman" pitchFamily="18" charset="0"/>
            </a:endParaRPr>
          </a:p>
        </p:txBody>
      </p:sp>
      <p:sp>
        <p:nvSpPr>
          <p:cNvPr id="91146" name="Rectangle 10"/>
          <p:cNvSpPr>
            <a:spLocks noChangeArrowheads="1"/>
          </p:cNvSpPr>
          <p:nvPr/>
        </p:nvSpPr>
        <p:spPr bwMode="auto">
          <a:xfrm>
            <a:off x="3978275" y="2244725"/>
            <a:ext cx="609600" cy="984250"/>
          </a:xfrm>
          <a:prstGeom prst="rect">
            <a:avLst/>
          </a:prstGeom>
          <a:noFill/>
          <a:ln w="9525">
            <a:solidFill>
              <a:schemeClr val="tx1"/>
            </a:solidFill>
            <a:miter lim="800000"/>
            <a:headEnd/>
            <a:tailEnd/>
          </a:ln>
          <a:effectLst/>
        </p:spPr>
        <p:txBody>
          <a:bodyPr wrap="none" anchor="ctr"/>
          <a:lstStyle/>
          <a:p>
            <a:endParaRPr lang="en-US"/>
          </a:p>
        </p:txBody>
      </p:sp>
      <p:sp>
        <p:nvSpPr>
          <p:cNvPr id="91147" name="Text Box 11"/>
          <p:cNvSpPr txBox="1">
            <a:spLocks noChangeArrowheads="1"/>
          </p:cNvSpPr>
          <p:nvPr/>
        </p:nvSpPr>
        <p:spPr bwMode="auto">
          <a:xfrm>
            <a:off x="4038600" y="2362200"/>
            <a:ext cx="438150" cy="457200"/>
          </a:xfrm>
          <a:prstGeom prst="rect">
            <a:avLst/>
          </a:prstGeom>
          <a:noFill/>
          <a:ln w="9525">
            <a:noFill/>
            <a:miter lim="800000"/>
            <a:headEnd/>
            <a:tailEnd/>
          </a:ln>
          <a:effectLst/>
        </p:spPr>
        <p:txBody>
          <a:bodyPr wrap="none">
            <a:spAutoFit/>
          </a:bodyPr>
          <a:lstStyle/>
          <a:p>
            <a:r>
              <a:rPr lang="sv-SE">
                <a:latin typeface="Times New Roman" pitchFamily="18" charset="0"/>
              </a:rPr>
              <a:t>or</a:t>
            </a:r>
            <a:endParaRPr lang="en-GB">
              <a:latin typeface="Times New Roman" pitchFamily="18" charset="0"/>
            </a:endParaRPr>
          </a:p>
        </p:txBody>
      </p:sp>
      <p:sp>
        <p:nvSpPr>
          <p:cNvPr id="91148" name="Line 12"/>
          <p:cNvSpPr>
            <a:spLocks noChangeShapeType="1"/>
          </p:cNvSpPr>
          <p:nvPr/>
        </p:nvSpPr>
        <p:spPr bwMode="auto">
          <a:xfrm>
            <a:off x="533400" y="4343400"/>
            <a:ext cx="685800" cy="0"/>
          </a:xfrm>
          <a:prstGeom prst="line">
            <a:avLst/>
          </a:prstGeom>
          <a:noFill/>
          <a:ln w="28575">
            <a:solidFill>
              <a:schemeClr val="tx1"/>
            </a:solidFill>
            <a:round/>
            <a:headEnd/>
            <a:tailEnd/>
          </a:ln>
          <a:effectLst/>
        </p:spPr>
        <p:txBody>
          <a:bodyPr/>
          <a:lstStyle/>
          <a:p>
            <a:endParaRPr lang="en-US"/>
          </a:p>
        </p:txBody>
      </p:sp>
      <p:sp>
        <p:nvSpPr>
          <p:cNvPr id="91149" name="Line 13"/>
          <p:cNvSpPr>
            <a:spLocks noChangeShapeType="1"/>
          </p:cNvSpPr>
          <p:nvPr/>
        </p:nvSpPr>
        <p:spPr bwMode="auto">
          <a:xfrm flipV="1">
            <a:off x="838200" y="1981200"/>
            <a:ext cx="0" cy="2362200"/>
          </a:xfrm>
          <a:prstGeom prst="line">
            <a:avLst/>
          </a:prstGeom>
          <a:noFill/>
          <a:ln w="28575">
            <a:solidFill>
              <a:schemeClr val="tx1"/>
            </a:solidFill>
            <a:round/>
            <a:headEnd/>
            <a:tailEnd/>
          </a:ln>
          <a:effectLst/>
        </p:spPr>
        <p:txBody>
          <a:bodyPr/>
          <a:lstStyle/>
          <a:p>
            <a:endParaRPr lang="en-US"/>
          </a:p>
        </p:txBody>
      </p:sp>
      <p:sp>
        <p:nvSpPr>
          <p:cNvPr id="91150" name="Line 14"/>
          <p:cNvSpPr>
            <a:spLocks noChangeShapeType="1"/>
          </p:cNvSpPr>
          <p:nvPr/>
        </p:nvSpPr>
        <p:spPr bwMode="auto">
          <a:xfrm>
            <a:off x="838200" y="1981200"/>
            <a:ext cx="4114800" cy="0"/>
          </a:xfrm>
          <a:prstGeom prst="line">
            <a:avLst/>
          </a:prstGeom>
          <a:noFill/>
          <a:ln w="28575">
            <a:solidFill>
              <a:schemeClr val="tx1"/>
            </a:solidFill>
            <a:round/>
            <a:headEnd/>
            <a:tailEnd/>
          </a:ln>
          <a:effectLst/>
        </p:spPr>
        <p:txBody>
          <a:bodyPr/>
          <a:lstStyle/>
          <a:p>
            <a:endParaRPr lang="en-US"/>
          </a:p>
        </p:txBody>
      </p:sp>
      <p:sp>
        <p:nvSpPr>
          <p:cNvPr id="91151" name="Line 15"/>
          <p:cNvSpPr>
            <a:spLocks noChangeShapeType="1"/>
          </p:cNvSpPr>
          <p:nvPr/>
        </p:nvSpPr>
        <p:spPr bwMode="auto">
          <a:xfrm>
            <a:off x="2209800" y="4343400"/>
            <a:ext cx="609600" cy="0"/>
          </a:xfrm>
          <a:prstGeom prst="line">
            <a:avLst/>
          </a:prstGeom>
          <a:noFill/>
          <a:ln w="28575">
            <a:solidFill>
              <a:schemeClr val="tx1"/>
            </a:solidFill>
            <a:round/>
            <a:headEnd/>
            <a:tailEnd/>
          </a:ln>
          <a:effectLst/>
        </p:spPr>
        <p:txBody>
          <a:bodyPr/>
          <a:lstStyle/>
          <a:p>
            <a:endParaRPr lang="en-US"/>
          </a:p>
        </p:txBody>
      </p:sp>
      <p:sp>
        <p:nvSpPr>
          <p:cNvPr id="91152" name="Line 16"/>
          <p:cNvSpPr>
            <a:spLocks noChangeShapeType="1"/>
          </p:cNvSpPr>
          <p:nvPr/>
        </p:nvSpPr>
        <p:spPr bwMode="auto">
          <a:xfrm flipV="1">
            <a:off x="2819400" y="2514600"/>
            <a:ext cx="0" cy="1828800"/>
          </a:xfrm>
          <a:prstGeom prst="line">
            <a:avLst/>
          </a:prstGeom>
          <a:noFill/>
          <a:ln w="28575">
            <a:solidFill>
              <a:schemeClr val="tx1"/>
            </a:solidFill>
            <a:round/>
            <a:headEnd/>
            <a:tailEnd/>
          </a:ln>
          <a:effectLst/>
        </p:spPr>
        <p:txBody>
          <a:bodyPr/>
          <a:lstStyle/>
          <a:p>
            <a:endParaRPr lang="en-US"/>
          </a:p>
        </p:txBody>
      </p:sp>
      <p:sp>
        <p:nvSpPr>
          <p:cNvPr id="91154" name="Line 18"/>
          <p:cNvSpPr>
            <a:spLocks noChangeShapeType="1"/>
          </p:cNvSpPr>
          <p:nvPr/>
        </p:nvSpPr>
        <p:spPr bwMode="auto">
          <a:xfrm flipV="1">
            <a:off x="3581400" y="2971800"/>
            <a:ext cx="0" cy="2133600"/>
          </a:xfrm>
          <a:prstGeom prst="line">
            <a:avLst/>
          </a:prstGeom>
          <a:noFill/>
          <a:ln w="28575">
            <a:solidFill>
              <a:schemeClr val="tx1"/>
            </a:solidFill>
            <a:round/>
            <a:headEnd/>
            <a:tailEnd/>
          </a:ln>
          <a:effectLst/>
        </p:spPr>
        <p:txBody>
          <a:bodyPr/>
          <a:lstStyle/>
          <a:p>
            <a:endParaRPr lang="en-US"/>
          </a:p>
        </p:txBody>
      </p:sp>
      <p:sp>
        <p:nvSpPr>
          <p:cNvPr id="91155" name="Line 19"/>
          <p:cNvSpPr>
            <a:spLocks noChangeShapeType="1"/>
          </p:cNvSpPr>
          <p:nvPr/>
        </p:nvSpPr>
        <p:spPr bwMode="auto">
          <a:xfrm>
            <a:off x="3581400" y="2971800"/>
            <a:ext cx="381000" cy="0"/>
          </a:xfrm>
          <a:prstGeom prst="line">
            <a:avLst/>
          </a:prstGeom>
          <a:noFill/>
          <a:ln w="28575">
            <a:solidFill>
              <a:schemeClr val="tx1"/>
            </a:solidFill>
            <a:round/>
            <a:headEnd/>
            <a:tailEnd/>
          </a:ln>
          <a:effectLst/>
        </p:spPr>
        <p:txBody>
          <a:bodyPr/>
          <a:lstStyle/>
          <a:p>
            <a:endParaRPr lang="en-US"/>
          </a:p>
        </p:txBody>
      </p:sp>
      <p:sp>
        <p:nvSpPr>
          <p:cNvPr id="91156" name="Line 20"/>
          <p:cNvSpPr>
            <a:spLocks noChangeShapeType="1"/>
          </p:cNvSpPr>
          <p:nvPr/>
        </p:nvSpPr>
        <p:spPr bwMode="auto">
          <a:xfrm>
            <a:off x="2819400" y="2514600"/>
            <a:ext cx="1143000" cy="0"/>
          </a:xfrm>
          <a:prstGeom prst="line">
            <a:avLst/>
          </a:prstGeom>
          <a:noFill/>
          <a:ln w="28575">
            <a:solidFill>
              <a:schemeClr val="tx1"/>
            </a:solidFill>
            <a:round/>
            <a:headEnd/>
            <a:tailEnd/>
          </a:ln>
          <a:effectLst/>
        </p:spPr>
        <p:txBody>
          <a:bodyPr/>
          <a:lstStyle/>
          <a:p>
            <a:endParaRPr lang="en-US"/>
          </a:p>
        </p:txBody>
      </p:sp>
      <p:sp>
        <p:nvSpPr>
          <p:cNvPr id="91157" name="Line 21"/>
          <p:cNvSpPr>
            <a:spLocks noChangeShapeType="1"/>
          </p:cNvSpPr>
          <p:nvPr/>
        </p:nvSpPr>
        <p:spPr bwMode="auto">
          <a:xfrm>
            <a:off x="4572000" y="2590800"/>
            <a:ext cx="381000" cy="0"/>
          </a:xfrm>
          <a:prstGeom prst="line">
            <a:avLst/>
          </a:prstGeom>
          <a:noFill/>
          <a:ln w="28575">
            <a:solidFill>
              <a:schemeClr val="tx1"/>
            </a:solidFill>
            <a:round/>
            <a:headEnd/>
            <a:tailEnd/>
          </a:ln>
          <a:effectLst/>
        </p:spPr>
        <p:txBody>
          <a:bodyPr/>
          <a:lstStyle/>
          <a:p>
            <a:endParaRPr lang="en-US"/>
          </a:p>
        </p:txBody>
      </p:sp>
      <p:sp>
        <p:nvSpPr>
          <p:cNvPr id="91158" name="Line 22"/>
          <p:cNvSpPr>
            <a:spLocks noChangeShapeType="1"/>
          </p:cNvSpPr>
          <p:nvPr/>
        </p:nvSpPr>
        <p:spPr bwMode="auto">
          <a:xfrm>
            <a:off x="5562600" y="2286000"/>
            <a:ext cx="762000" cy="0"/>
          </a:xfrm>
          <a:prstGeom prst="line">
            <a:avLst/>
          </a:prstGeom>
          <a:noFill/>
          <a:ln w="28575">
            <a:solidFill>
              <a:schemeClr val="tx1"/>
            </a:solidFill>
            <a:round/>
            <a:headEnd/>
            <a:tailEnd/>
          </a:ln>
          <a:effectLst/>
        </p:spPr>
        <p:txBody>
          <a:bodyPr/>
          <a:lstStyle/>
          <a:p>
            <a:endParaRPr lang="en-US"/>
          </a:p>
        </p:txBody>
      </p:sp>
      <p:sp>
        <p:nvSpPr>
          <p:cNvPr id="91159" name="Line 23"/>
          <p:cNvSpPr>
            <a:spLocks noChangeShapeType="1"/>
          </p:cNvSpPr>
          <p:nvPr/>
        </p:nvSpPr>
        <p:spPr bwMode="auto">
          <a:xfrm>
            <a:off x="7315200" y="2590800"/>
            <a:ext cx="1143000" cy="0"/>
          </a:xfrm>
          <a:prstGeom prst="line">
            <a:avLst/>
          </a:prstGeom>
          <a:noFill/>
          <a:ln w="28575">
            <a:solidFill>
              <a:schemeClr val="tx1"/>
            </a:solidFill>
            <a:round/>
            <a:headEnd/>
            <a:tailEnd/>
          </a:ln>
          <a:effectLst/>
        </p:spPr>
        <p:txBody>
          <a:bodyPr/>
          <a:lstStyle/>
          <a:p>
            <a:endParaRPr lang="en-US"/>
          </a:p>
        </p:txBody>
      </p:sp>
      <p:sp>
        <p:nvSpPr>
          <p:cNvPr id="91160" name="Line 24"/>
          <p:cNvSpPr>
            <a:spLocks noChangeShapeType="1"/>
          </p:cNvSpPr>
          <p:nvPr/>
        </p:nvSpPr>
        <p:spPr bwMode="auto">
          <a:xfrm>
            <a:off x="7772400" y="2590800"/>
            <a:ext cx="0" cy="3505200"/>
          </a:xfrm>
          <a:prstGeom prst="line">
            <a:avLst/>
          </a:prstGeom>
          <a:noFill/>
          <a:ln w="28575">
            <a:solidFill>
              <a:schemeClr val="tx1"/>
            </a:solidFill>
            <a:round/>
            <a:headEnd/>
            <a:tailEnd/>
          </a:ln>
          <a:effectLst/>
        </p:spPr>
        <p:txBody>
          <a:bodyPr/>
          <a:lstStyle/>
          <a:p>
            <a:endParaRPr lang="en-US"/>
          </a:p>
        </p:txBody>
      </p:sp>
      <p:sp>
        <p:nvSpPr>
          <p:cNvPr id="91161" name="Line 25"/>
          <p:cNvSpPr>
            <a:spLocks noChangeShapeType="1"/>
          </p:cNvSpPr>
          <p:nvPr/>
        </p:nvSpPr>
        <p:spPr bwMode="auto">
          <a:xfrm flipH="1">
            <a:off x="2057400" y="6096000"/>
            <a:ext cx="5715000" cy="0"/>
          </a:xfrm>
          <a:prstGeom prst="line">
            <a:avLst/>
          </a:prstGeom>
          <a:noFill/>
          <a:ln w="28575">
            <a:solidFill>
              <a:schemeClr val="tx1"/>
            </a:solidFill>
            <a:round/>
            <a:headEnd/>
            <a:tailEnd/>
          </a:ln>
          <a:effectLst/>
        </p:spPr>
        <p:txBody>
          <a:bodyPr/>
          <a:lstStyle/>
          <a:p>
            <a:endParaRPr lang="en-US"/>
          </a:p>
        </p:txBody>
      </p:sp>
      <p:sp>
        <p:nvSpPr>
          <p:cNvPr id="91162" name="Line 26"/>
          <p:cNvSpPr>
            <a:spLocks noChangeShapeType="1"/>
          </p:cNvSpPr>
          <p:nvPr/>
        </p:nvSpPr>
        <p:spPr bwMode="auto">
          <a:xfrm flipV="1">
            <a:off x="2057400" y="5486400"/>
            <a:ext cx="0" cy="609600"/>
          </a:xfrm>
          <a:prstGeom prst="line">
            <a:avLst/>
          </a:prstGeom>
          <a:noFill/>
          <a:ln w="28575">
            <a:solidFill>
              <a:schemeClr val="tx1"/>
            </a:solidFill>
            <a:round/>
            <a:headEnd/>
            <a:tailEnd/>
          </a:ln>
          <a:effectLst/>
        </p:spPr>
        <p:txBody>
          <a:bodyPr/>
          <a:lstStyle/>
          <a:p>
            <a:endParaRPr lang="en-US"/>
          </a:p>
        </p:txBody>
      </p:sp>
      <p:sp>
        <p:nvSpPr>
          <p:cNvPr id="91163" name="Line 27"/>
          <p:cNvSpPr>
            <a:spLocks noChangeShapeType="1"/>
          </p:cNvSpPr>
          <p:nvPr/>
        </p:nvSpPr>
        <p:spPr bwMode="auto">
          <a:xfrm>
            <a:off x="2051050" y="5516563"/>
            <a:ext cx="792163" cy="0"/>
          </a:xfrm>
          <a:prstGeom prst="line">
            <a:avLst/>
          </a:prstGeom>
          <a:noFill/>
          <a:ln w="28575">
            <a:solidFill>
              <a:schemeClr val="tx1"/>
            </a:solidFill>
            <a:round/>
            <a:headEnd/>
            <a:tailEnd/>
          </a:ln>
          <a:effectLst/>
        </p:spPr>
        <p:txBody>
          <a:bodyPr/>
          <a:lstStyle/>
          <a:p>
            <a:endParaRPr lang="en-US"/>
          </a:p>
        </p:txBody>
      </p:sp>
      <p:sp>
        <p:nvSpPr>
          <p:cNvPr id="91164" name="Text Box 28"/>
          <p:cNvSpPr txBox="1">
            <a:spLocks noChangeArrowheads="1"/>
          </p:cNvSpPr>
          <p:nvPr/>
        </p:nvSpPr>
        <p:spPr bwMode="auto">
          <a:xfrm>
            <a:off x="136525" y="3622675"/>
            <a:ext cx="725488" cy="457200"/>
          </a:xfrm>
          <a:prstGeom prst="rect">
            <a:avLst/>
          </a:prstGeom>
          <a:noFill/>
          <a:ln w="9525">
            <a:noFill/>
            <a:miter lim="800000"/>
            <a:headEnd/>
            <a:tailEnd/>
          </a:ln>
          <a:effectLst/>
        </p:spPr>
        <p:txBody>
          <a:bodyPr wrap="none">
            <a:spAutoFit/>
          </a:bodyPr>
          <a:lstStyle/>
          <a:p>
            <a:r>
              <a:rPr lang="sv-SE">
                <a:latin typeface="Times New Roman" pitchFamily="18" charset="0"/>
              </a:rPr>
              <a:t>dreq</a:t>
            </a:r>
            <a:endParaRPr lang="en-GB">
              <a:latin typeface="Times New Roman" pitchFamily="18" charset="0"/>
            </a:endParaRPr>
          </a:p>
        </p:txBody>
      </p:sp>
      <p:sp>
        <p:nvSpPr>
          <p:cNvPr id="91165" name="Text Box 29"/>
          <p:cNvSpPr txBox="1">
            <a:spLocks noChangeArrowheads="1"/>
          </p:cNvSpPr>
          <p:nvPr/>
        </p:nvSpPr>
        <p:spPr bwMode="auto">
          <a:xfrm>
            <a:off x="2193925" y="2860675"/>
            <a:ext cx="488950" cy="457200"/>
          </a:xfrm>
          <a:prstGeom prst="rect">
            <a:avLst/>
          </a:prstGeom>
          <a:noFill/>
          <a:ln w="9525">
            <a:noFill/>
            <a:miter lim="800000"/>
            <a:headEnd/>
            <a:tailEnd/>
          </a:ln>
          <a:effectLst/>
        </p:spPr>
        <p:txBody>
          <a:bodyPr wrap="none">
            <a:spAutoFit/>
          </a:bodyPr>
          <a:lstStyle/>
          <a:p>
            <a:r>
              <a:rPr lang="sv-SE">
                <a:latin typeface="Times New Roman" pitchFamily="18" charset="0"/>
              </a:rPr>
              <a:t>q0</a:t>
            </a:r>
            <a:endParaRPr lang="en-GB">
              <a:latin typeface="Times New Roman" pitchFamily="18" charset="0"/>
            </a:endParaRPr>
          </a:p>
        </p:txBody>
      </p:sp>
      <p:sp>
        <p:nvSpPr>
          <p:cNvPr id="91166" name="Text Box 30"/>
          <p:cNvSpPr txBox="1">
            <a:spLocks noChangeArrowheads="1"/>
          </p:cNvSpPr>
          <p:nvPr/>
        </p:nvSpPr>
        <p:spPr bwMode="auto">
          <a:xfrm>
            <a:off x="7604125" y="1793875"/>
            <a:ext cx="758825" cy="457200"/>
          </a:xfrm>
          <a:prstGeom prst="rect">
            <a:avLst/>
          </a:prstGeom>
          <a:noFill/>
          <a:ln w="9525">
            <a:noFill/>
            <a:miter lim="800000"/>
            <a:headEnd/>
            <a:tailEnd/>
          </a:ln>
          <a:effectLst/>
        </p:spPr>
        <p:txBody>
          <a:bodyPr wrap="none">
            <a:spAutoFit/>
          </a:bodyPr>
          <a:lstStyle/>
          <a:p>
            <a:r>
              <a:rPr lang="sv-SE">
                <a:latin typeface="Times New Roman" pitchFamily="18" charset="0"/>
              </a:rPr>
              <a:t>dack</a:t>
            </a:r>
            <a:endParaRPr lang="en-GB">
              <a:latin typeface="Times New Roman" pitchFamily="18" charset="0"/>
            </a:endParaRPr>
          </a:p>
        </p:txBody>
      </p:sp>
      <p:sp>
        <p:nvSpPr>
          <p:cNvPr id="91168" name="Text Box 32"/>
          <p:cNvSpPr txBox="1">
            <a:spLocks noChangeArrowheads="1"/>
          </p:cNvSpPr>
          <p:nvPr/>
        </p:nvSpPr>
        <p:spPr bwMode="auto">
          <a:xfrm>
            <a:off x="1331913" y="4221163"/>
            <a:ext cx="404812" cy="457200"/>
          </a:xfrm>
          <a:prstGeom prst="rect">
            <a:avLst/>
          </a:prstGeom>
          <a:noFill/>
          <a:ln w="9525">
            <a:noFill/>
            <a:miter lim="800000"/>
            <a:headEnd/>
            <a:tailEnd/>
          </a:ln>
          <a:effectLst/>
        </p:spPr>
        <p:txBody>
          <a:bodyPr wrap="none">
            <a:spAutoFit/>
          </a:bodyPr>
          <a:lstStyle/>
          <a:p>
            <a:r>
              <a:rPr lang="sv-SE"/>
              <a:t>D</a:t>
            </a:r>
            <a:endParaRPr lang="en-US"/>
          </a:p>
        </p:txBody>
      </p:sp>
      <p:sp>
        <p:nvSpPr>
          <p:cNvPr id="91169" name="Text Box 33"/>
          <p:cNvSpPr txBox="1">
            <a:spLocks noChangeArrowheads="1"/>
          </p:cNvSpPr>
          <p:nvPr/>
        </p:nvSpPr>
        <p:spPr bwMode="auto">
          <a:xfrm>
            <a:off x="6567488" y="2366963"/>
            <a:ext cx="404812" cy="457200"/>
          </a:xfrm>
          <a:prstGeom prst="rect">
            <a:avLst/>
          </a:prstGeom>
          <a:noFill/>
          <a:ln w="9525">
            <a:noFill/>
            <a:miter lim="800000"/>
            <a:headEnd/>
            <a:tailEnd/>
          </a:ln>
          <a:effectLst/>
        </p:spPr>
        <p:txBody>
          <a:bodyPr wrap="none">
            <a:spAutoFit/>
          </a:bodyPr>
          <a:lstStyle/>
          <a:p>
            <a:r>
              <a:rPr lang="sv-SE"/>
              <a:t>D</a:t>
            </a:r>
            <a:endParaRPr lang="en-US"/>
          </a:p>
        </p:txBody>
      </p:sp>
      <p:sp>
        <p:nvSpPr>
          <p:cNvPr id="91171" name="Text Box 35"/>
          <p:cNvSpPr txBox="1">
            <a:spLocks noChangeArrowheads="1"/>
          </p:cNvSpPr>
          <p:nvPr/>
        </p:nvSpPr>
        <p:spPr bwMode="auto">
          <a:xfrm>
            <a:off x="1816100" y="4672013"/>
            <a:ext cx="354013" cy="457200"/>
          </a:xfrm>
          <a:prstGeom prst="rect">
            <a:avLst/>
          </a:prstGeom>
          <a:noFill/>
          <a:ln w="9525">
            <a:noFill/>
            <a:miter lim="800000"/>
            <a:headEnd/>
            <a:tailEnd/>
          </a:ln>
          <a:effectLst/>
        </p:spPr>
        <p:txBody>
          <a:bodyPr wrap="none">
            <a:spAutoFit/>
          </a:bodyPr>
          <a:lstStyle/>
          <a:p>
            <a:r>
              <a:rPr lang="sv-SE"/>
              <a:t>0</a:t>
            </a:r>
            <a:endParaRPr lang="en-US"/>
          </a:p>
        </p:txBody>
      </p:sp>
      <p:sp>
        <p:nvSpPr>
          <p:cNvPr id="91172" name="Text Box 36"/>
          <p:cNvSpPr txBox="1">
            <a:spLocks noChangeArrowheads="1"/>
          </p:cNvSpPr>
          <p:nvPr/>
        </p:nvSpPr>
        <p:spPr bwMode="auto">
          <a:xfrm>
            <a:off x="7000875" y="2727325"/>
            <a:ext cx="354013" cy="457200"/>
          </a:xfrm>
          <a:prstGeom prst="rect">
            <a:avLst/>
          </a:prstGeom>
          <a:noFill/>
          <a:ln w="9525">
            <a:noFill/>
            <a:miter lim="800000"/>
            <a:headEnd/>
            <a:tailEnd/>
          </a:ln>
          <a:effectLst/>
        </p:spPr>
        <p:txBody>
          <a:bodyPr wrap="none">
            <a:spAutoFit/>
          </a:bodyPr>
          <a:lstStyle/>
          <a:p>
            <a:r>
              <a:rPr lang="sv-SE"/>
              <a:t>1</a:t>
            </a:r>
            <a:endParaRPr lang="en-US"/>
          </a:p>
        </p:txBody>
      </p:sp>
      <p:sp>
        <p:nvSpPr>
          <p:cNvPr id="91173" name="Text Box 37"/>
          <p:cNvSpPr txBox="1">
            <a:spLocks noChangeArrowheads="1"/>
          </p:cNvSpPr>
          <p:nvPr/>
        </p:nvSpPr>
        <p:spPr bwMode="auto">
          <a:xfrm>
            <a:off x="3832225" y="539750"/>
            <a:ext cx="1312863" cy="579438"/>
          </a:xfrm>
          <a:prstGeom prst="rect">
            <a:avLst/>
          </a:prstGeom>
          <a:noFill/>
          <a:ln w="9525">
            <a:noFill/>
            <a:miter lim="800000"/>
            <a:headEnd/>
            <a:tailEnd/>
          </a:ln>
          <a:effectLst/>
        </p:spPr>
        <p:txBody>
          <a:bodyPr wrap="none">
            <a:spAutoFit/>
          </a:bodyPr>
          <a:lstStyle/>
          <a:p>
            <a:r>
              <a:rPr lang="sv-SE" sz="3200">
                <a:solidFill>
                  <a:schemeClr val="accent2"/>
                </a:solidFill>
              </a:rPr>
              <a:t>Netlist</a:t>
            </a:r>
            <a:endParaRPr lang="en-US" sz="3200">
              <a:solidFill>
                <a:schemeClr val="accent2"/>
              </a:solidFill>
            </a:endParaRPr>
          </a:p>
        </p:txBody>
      </p:sp>
      <p:sp>
        <p:nvSpPr>
          <p:cNvPr id="91174" name="Line 38"/>
          <p:cNvSpPr>
            <a:spLocks noChangeShapeType="1"/>
          </p:cNvSpPr>
          <p:nvPr/>
        </p:nvSpPr>
        <p:spPr bwMode="auto">
          <a:xfrm flipV="1">
            <a:off x="2339975" y="4365625"/>
            <a:ext cx="0" cy="503238"/>
          </a:xfrm>
          <a:prstGeom prst="line">
            <a:avLst/>
          </a:prstGeom>
          <a:noFill/>
          <a:ln w="28575">
            <a:solidFill>
              <a:schemeClr val="tx1"/>
            </a:solidFill>
            <a:round/>
            <a:headEnd/>
            <a:tailEnd/>
          </a:ln>
          <a:effectLst/>
        </p:spPr>
        <p:txBody>
          <a:bodyPr/>
          <a:lstStyle/>
          <a:p>
            <a:endParaRPr lang="en-US"/>
          </a:p>
        </p:txBody>
      </p:sp>
      <p:sp>
        <p:nvSpPr>
          <p:cNvPr id="91175" name="AutoShape 39"/>
          <p:cNvSpPr>
            <a:spLocks noChangeArrowheads="1"/>
          </p:cNvSpPr>
          <p:nvPr/>
        </p:nvSpPr>
        <p:spPr bwMode="auto">
          <a:xfrm rot="5400000">
            <a:off x="2278857" y="4785519"/>
            <a:ext cx="696912" cy="431800"/>
          </a:xfrm>
          <a:prstGeom prst="triangle">
            <a:avLst>
              <a:gd name="adj" fmla="val 50000"/>
            </a:avLst>
          </a:prstGeom>
          <a:noFill/>
          <a:ln w="9525">
            <a:solidFill>
              <a:schemeClr val="tx1"/>
            </a:solidFill>
            <a:miter lim="800000"/>
            <a:headEnd/>
            <a:tailEnd/>
          </a:ln>
          <a:effectLst/>
        </p:spPr>
        <p:txBody>
          <a:bodyPr wrap="none" anchor="ctr"/>
          <a:lstStyle/>
          <a:p>
            <a:endParaRPr lang="en-US"/>
          </a:p>
        </p:txBody>
      </p:sp>
      <p:sp>
        <p:nvSpPr>
          <p:cNvPr id="91176" name="Line 40"/>
          <p:cNvSpPr>
            <a:spLocks noChangeShapeType="1"/>
          </p:cNvSpPr>
          <p:nvPr/>
        </p:nvSpPr>
        <p:spPr bwMode="auto">
          <a:xfrm>
            <a:off x="2339975" y="4868863"/>
            <a:ext cx="71438" cy="73025"/>
          </a:xfrm>
          <a:prstGeom prst="line">
            <a:avLst/>
          </a:prstGeom>
          <a:noFill/>
          <a:ln w="28575">
            <a:solidFill>
              <a:schemeClr val="tx1"/>
            </a:solidFill>
            <a:round/>
            <a:headEnd/>
            <a:tailEnd/>
          </a:ln>
          <a:effectLst/>
        </p:spPr>
        <p:txBody>
          <a:bodyPr/>
          <a:lstStyle/>
          <a:p>
            <a:endParaRPr lang="en-US"/>
          </a:p>
        </p:txBody>
      </p:sp>
      <p:sp>
        <p:nvSpPr>
          <p:cNvPr id="91177" name="Oval 41"/>
          <p:cNvSpPr>
            <a:spLocks noChangeArrowheads="1"/>
          </p:cNvSpPr>
          <p:nvPr/>
        </p:nvSpPr>
        <p:spPr bwMode="auto">
          <a:xfrm>
            <a:off x="2771775" y="4941888"/>
            <a:ext cx="71438" cy="73025"/>
          </a:xfrm>
          <a:prstGeom prst="ellipse">
            <a:avLst/>
          </a:prstGeom>
          <a:noFill/>
          <a:ln w="9525">
            <a:solidFill>
              <a:schemeClr val="tx1"/>
            </a:solidFill>
            <a:round/>
            <a:headEnd/>
            <a:tailEnd/>
          </a:ln>
          <a:effectLst/>
        </p:spPr>
        <p:txBody>
          <a:bodyPr wrap="none" anchor="ctr"/>
          <a:lstStyle/>
          <a:p>
            <a:endParaRPr lang="en-US"/>
          </a:p>
        </p:txBody>
      </p:sp>
      <p:sp>
        <p:nvSpPr>
          <p:cNvPr id="91178" name="Line 42"/>
          <p:cNvSpPr>
            <a:spLocks noChangeShapeType="1"/>
          </p:cNvSpPr>
          <p:nvPr/>
        </p:nvSpPr>
        <p:spPr bwMode="auto">
          <a:xfrm flipV="1">
            <a:off x="3419475" y="5084763"/>
            <a:ext cx="144463" cy="0"/>
          </a:xfrm>
          <a:prstGeom prst="line">
            <a:avLst/>
          </a:prstGeom>
          <a:noFill/>
          <a:ln w="2857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sv-SE">
                <a:solidFill>
                  <a:schemeClr val="accent2"/>
                </a:solidFill>
                <a:latin typeface="Times10 for Chalmers" pitchFamily="2" charset="0"/>
              </a:rPr>
              <a:t>input to SMV model checker</a:t>
            </a:r>
            <a:endParaRPr lang="en-US">
              <a:solidFill>
                <a:schemeClr val="accent2"/>
              </a:solidFill>
              <a:latin typeface="Times10 for Chalmers" pitchFamily="2" charset="0"/>
            </a:endParaRPr>
          </a:p>
        </p:txBody>
      </p:sp>
      <p:sp>
        <p:nvSpPr>
          <p:cNvPr id="93187" name="Rectangle 3"/>
          <p:cNvSpPr>
            <a:spLocks noGrp="1" noChangeArrowheads="1"/>
          </p:cNvSpPr>
          <p:nvPr>
            <p:ph idx="1"/>
          </p:nvPr>
        </p:nvSpPr>
        <p:spPr/>
        <p:txBody>
          <a:bodyPr/>
          <a:lstStyle/>
          <a:p>
            <a:pPr>
              <a:lnSpc>
                <a:spcPct val="80000"/>
              </a:lnSpc>
              <a:buFontTx/>
              <a:buNone/>
            </a:pPr>
            <a:r>
              <a:rPr lang="en-US" sz="1400">
                <a:latin typeface="Arial" charset="0"/>
              </a:rPr>
              <a:t>MODULE main</a:t>
            </a:r>
          </a:p>
          <a:p>
            <a:pPr>
              <a:lnSpc>
                <a:spcPct val="80000"/>
              </a:lnSpc>
              <a:buFontTx/>
              <a:buNone/>
            </a:pPr>
            <a:r>
              <a:rPr lang="en-US" sz="1400">
                <a:latin typeface="Arial" charset="0"/>
              </a:rPr>
              <a:t>VAR w1 : boolean;</a:t>
            </a:r>
          </a:p>
          <a:p>
            <a:pPr>
              <a:lnSpc>
                <a:spcPct val="80000"/>
              </a:lnSpc>
              <a:buFontTx/>
              <a:buNone/>
            </a:pPr>
            <a:r>
              <a:rPr lang="en-US" sz="1400">
                <a:latin typeface="Arial" charset="0"/>
              </a:rPr>
              <a:t>VAR w2 : boolean;</a:t>
            </a:r>
          </a:p>
          <a:p>
            <a:pPr>
              <a:lnSpc>
                <a:spcPct val="80000"/>
              </a:lnSpc>
              <a:buFontTx/>
              <a:buNone/>
            </a:pPr>
            <a:r>
              <a:rPr lang="en-US" sz="1400">
                <a:latin typeface="Arial" charset="0"/>
              </a:rPr>
              <a:t>VAR w3 : boolean;</a:t>
            </a:r>
          </a:p>
          <a:p>
            <a:pPr>
              <a:lnSpc>
                <a:spcPct val="80000"/>
              </a:lnSpc>
              <a:buFontTx/>
              <a:buNone/>
            </a:pPr>
            <a:r>
              <a:rPr lang="en-US" sz="1400">
                <a:latin typeface="Arial" charset="0"/>
              </a:rPr>
              <a:t>VAR w4 : boolean;</a:t>
            </a:r>
          </a:p>
          <a:p>
            <a:pPr>
              <a:lnSpc>
                <a:spcPct val="80000"/>
              </a:lnSpc>
              <a:buFontTx/>
              <a:buNone/>
            </a:pPr>
            <a:r>
              <a:rPr lang="en-US" sz="1400">
                <a:latin typeface="Arial" charset="0"/>
              </a:rPr>
              <a:t>VAR w5 : boolean;</a:t>
            </a:r>
          </a:p>
          <a:p>
            <a:pPr>
              <a:lnSpc>
                <a:spcPct val="80000"/>
              </a:lnSpc>
              <a:buFontTx/>
              <a:buNone/>
            </a:pPr>
            <a:r>
              <a:rPr lang="en-US" sz="1400">
                <a:latin typeface="Arial" charset="0"/>
              </a:rPr>
              <a:t>VAR i0 : boolean;</a:t>
            </a:r>
          </a:p>
          <a:p>
            <a:pPr>
              <a:lnSpc>
                <a:spcPct val="80000"/>
              </a:lnSpc>
              <a:buFontTx/>
              <a:buNone/>
            </a:pPr>
            <a:r>
              <a:rPr lang="en-US" sz="1400">
                <a:latin typeface="Arial" charset="0"/>
              </a:rPr>
              <a:t>VAR w6 : boolean;</a:t>
            </a:r>
          </a:p>
          <a:p>
            <a:pPr>
              <a:lnSpc>
                <a:spcPct val="80000"/>
              </a:lnSpc>
              <a:buFontTx/>
              <a:buNone/>
            </a:pPr>
            <a:r>
              <a:rPr lang="en-US" sz="1400">
                <a:latin typeface="Arial" charset="0"/>
              </a:rPr>
              <a:t>VAR w7 : boolean;</a:t>
            </a:r>
          </a:p>
          <a:p>
            <a:pPr>
              <a:lnSpc>
                <a:spcPct val="80000"/>
              </a:lnSpc>
              <a:buFontTx/>
              <a:buNone/>
            </a:pPr>
            <a:r>
              <a:rPr lang="en-US" sz="1400">
                <a:latin typeface="Arial" charset="0"/>
              </a:rPr>
              <a:t>VAR w8 : boolean;</a:t>
            </a:r>
          </a:p>
          <a:p>
            <a:pPr>
              <a:lnSpc>
                <a:spcPct val="80000"/>
              </a:lnSpc>
              <a:buFontTx/>
              <a:buNone/>
            </a:pPr>
            <a:r>
              <a:rPr lang="en-US" sz="1400">
                <a:latin typeface="Arial" charset="0"/>
              </a:rPr>
              <a:t>VAR w9 : boolean;</a:t>
            </a:r>
          </a:p>
          <a:p>
            <a:pPr>
              <a:lnSpc>
                <a:spcPct val="80000"/>
              </a:lnSpc>
              <a:buFontTx/>
              <a:buNone/>
            </a:pPr>
            <a:r>
              <a:rPr lang="en-US" sz="1400">
                <a:latin typeface="Arial" charset="0"/>
              </a:rPr>
              <a:t>VAR w10 : boolean;</a:t>
            </a:r>
          </a:p>
          <a:p>
            <a:pPr>
              <a:lnSpc>
                <a:spcPct val="80000"/>
              </a:lnSpc>
              <a:buFontTx/>
              <a:buNone/>
            </a:pPr>
            <a:r>
              <a:rPr lang="en-US" sz="1400">
                <a:latin typeface="Arial" charset="0"/>
              </a:rPr>
              <a:t>DEFINE w4 := 0;</a:t>
            </a:r>
          </a:p>
          <a:p>
            <a:pPr>
              <a:lnSpc>
                <a:spcPct val="80000"/>
              </a:lnSpc>
              <a:buFontTx/>
              <a:buNone/>
            </a:pPr>
            <a:r>
              <a:rPr lang="en-US" sz="1400">
                <a:latin typeface="Arial" charset="0"/>
              </a:rPr>
              <a:t>DEFINE w5 := i0;</a:t>
            </a:r>
          </a:p>
          <a:p>
            <a:pPr>
              <a:lnSpc>
                <a:spcPct val="80000"/>
              </a:lnSpc>
              <a:buFontTx/>
              <a:buNone/>
            </a:pPr>
            <a:r>
              <a:rPr lang="en-US" sz="1400">
                <a:latin typeface="Arial" charset="0"/>
              </a:rPr>
              <a:t>ASSIGN init(w3) := w4;</a:t>
            </a:r>
          </a:p>
          <a:p>
            <a:pPr>
              <a:lnSpc>
                <a:spcPct val="80000"/>
              </a:lnSpc>
              <a:buFontTx/>
              <a:buNone/>
            </a:pPr>
            <a:r>
              <a:rPr lang="en-US" sz="1400">
                <a:latin typeface="Arial" charset="0"/>
              </a:rPr>
              <a:t>ASSIGN next(w3) := w5;</a:t>
            </a:r>
          </a:p>
          <a:p>
            <a:pPr>
              <a:lnSpc>
                <a:spcPct val="80000"/>
              </a:lnSpc>
              <a:buFontTx/>
              <a:buNone/>
            </a:pPr>
            <a:r>
              <a:rPr lang="en-US" sz="1400">
                <a:latin typeface="Arial" charset="0"/>
              </a:rPr>
              <a:t>DEFINE w7 := !(w3);</a:t>
            </a:r>
          </a:p>
          <a:p>
            <a:pPr>
              <a:lnSpc>
                <a:spcPct val="80000"/>
              </a:lnSpc>
              <a:buFontTx/>
              <a:buNone/>
            </a:pPr>
            <a:r>
              <a:rPr lang="en-US" sz="1400">
                <a:latin typeface="Arial" charset="0"/>
              </a:rPr>
              <a:t>DEFINE w9 := 1;</a:t>
            </a:r>
          </a:p>
          <a:p>
            <a:pPr>
              <a:lnSpc>
                <a:spcPct val="80000"/>
              </a:lnSpc>
              <a:buFontTx/>
              <a:buNone/>
            </a:pPr>
            <a:r>
              <a:rPr lang="en-US" sz="1400">
                <a:latin typeface="Arial" charset="0"/>
              </a:rPr>
              <a:t>DEFINE w10 := w5 &amp; w6;</a:t>
            </a:r>
          </a:p>
          <a:p>
            <a:pPr>
              <a:lnSpc>
                <a:spcPct val="80000"/>
              </a:lnSpc>
              <a:buFontTx/>
              <a:buNone/>
            </a:pPr>
            <a:r>
              <a:rPr lang="en-US" sz="1400">
                <a:latin typeface="Arial" charset="0"/>
              </a:rPr>
              <a:t>ASSIGN init(w8) := w9;</a:t>
            </a:r>
          </a:p>
          <a:p>
            <a:pPr>
              <a:lnSpc>
                <a:spcPct val="80000"/>
              </a:lnSpc>
              <a:buFontTx/>
              <a:buNone/>
            </a:pPr>
            <a:r>
              <a:rPr lang="en-US" sz="1400">
                <a:latin typeface="Arial" charset="0"/>
              </a:rPr>
              <a:t>ASSIGN next(w8) := w10;</a:t>
            </a:r>
          </a:p>
          <a:p>
            <a:pPr>
              <a:lnSpc>
                <a:spcPct val="80000"/>
              </a:lnSpc>
              <a:buFontTx/>
              <a:buNone/>
            </a:pPr>
            <a:r>
              <a:rPr lang="en-US" sz="1400">
                <a:latin typeface="Arial" charset="0"/>
              </a:rPr>
              <a:t>DEFINE w6 := w7 &amp; w8;</a:t>
            </a:r>
          </a:p>
          <a:p>
            <a:pPr>
              <a:lnSpc>
                <a:spcPct val="80000"/>
              </a:lnSpc>
              <a:buFontTx/>
              <a:buNone/>
            </a:pPr>
            <a:r>
              <a:rPr lang="en-US" sz="1400">
                <a:latin typeface="Arial" charset="0"/>
              </a:rPr>
              <a:t>DEFINE w2 := w3 | w6;</a:t>
            </a:r>
          </a:p>
        </p:txBody>
      </p:sp>
      <p:sp>
        <p:nvSpPr>
          <p:cNvPr id="93188" name="Text Box 4"/>
          <p:cNvSpPr txBox="1">
            <a:spLocks noChangeArrowheads="1"/>
          </p:cNvSpPr>
          <p:nvPr/>
        </p:nvSpPr>
        <p:spPr bwMode="auto">
          <a:xfrm>
            <a:off x="5940425" y="2420938"/>
            <a:ext cx="3203575" cy="1187450"/>
          </a:xfrm>
          <a:prstGeom prst="rect">
            <a:avLst/>
          </a:prstGeom>
          <a:noFill/>
          <a:ln w="9525">
            <a:noFill/>
            <a:miter lim="800000"/>
            <a:headEnd/>
            <a:tailEnd/>
          </a:ln>
          <a:effectLst/>
        </p:spPr>
        <p:txBody>
          <a:bodyPr>
            <a:spAutoFit/>
          </a:bodyPr>
          <a:lstStyle/>
          <a:p>
            <a:pPr>
              <a:spcBef>
                <a:spcPct val="50000"/>
              </a:spcBef>
            </a:pPr>
            <a:r>
              <a:rPr lang="sv-SE"/>
              <a:t>MC builds internal representation of transition system</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sv-SE" sz="3600">
                <a:solidFill>
                  <a:schemeClr val="accent2"/>
                </a:solidFill>
                <a:latin typeface="Times10 for Chalmers" pitchFamily="2" charset="0"/>
              </a:rPr>
              <a:t>Transition system   M</a:t>
            </a:r>
            <a:endParaRPr lang="en-GB" sz="3600">
              <a:solidFill>
                <a:schemeClr val="accent2"/>
              </a:solidFill>
              <a:latin typeface="Times10 for Chalmers" pitchFamily="2" charset="0"/>
            </a:endParaRPr>
          </a:p>
        </p:txBody>
      </p:sp>
      <p:sp>
        <p:nvSpPr>
          <p:cNvPr id="98307" name="Rectangle 3"/>
          <p:cNvSpPr>
            <a:spLocks noGrp="1" noChangeArrowheads="1"/>
          </p:cNvSpPr>
          <p:nvPr>
            <p:ph idx="1"/>
          </p:nvPr>
        </p:nvSpPr>
        <p:spPr/>
        <p:txBody>
          <a:bodyPr/>
          <a:lstStyle/>
          <a:p>
            <a:pPr>
              <a:lnSpc>
                <a:spcPct val="90000"/>
              </a:lnSpc>
              <a:buFontTx/>
              <a:buNone/>
            </a:pPr>
            <a:r>
              <a:rPr lang="sv-SE" sz="2800" dirty="0">
                <a:solidFill>
                  <a:schemeClr val="accent2"/>
                </a:solidFill>
                <a:latin typeface="Times10 for Chalmers" pitchFamily="2" charset="0"/>
              </a:rPr>
              <a:t>S      </a:t>
            </a:r>
            <a:r>
              <a:rPr lang="sv-SE" sz="2800" dirty="0">
                <a:latin typeface="Times10 for Chalmers" pitchFamily="2" charset="0"/>
              </a:rPr>
              <a:t>set of </a:t>
            </a:r>
            <a:r>
              <a:rPr lang="sv-SE" sz="2800" dirty="0" err="1">
                <a:latin typeface="Times10 for Chalmers" pitchFamily="2" charset="0"/>
              </a:rPr>
              <a:t>states</a:t>
            </a:r>
            <a:r>
              <a:rPr lang="sv-SE" sz="2800" dirty="0">
                <a:latin typeface="Times10 for Chalmers" pitchFamily="2" charset="0"/>
              </a:rPr>
              <a:t>  (finite)</a:t>
            </a:r>
            <a:endParaRPr lang="sv-SE" sz="2400" dirty="0">
              <a:latin typeface="Times10 for Chalmers" pitchFamily="2" charset="0"/>
            </a:endParaRPr>
          </a:p>
          <a:p>
            <a:pPr>
              <a:lnSpc>
                <a:spcPct val="90000"/>
              </a:lnSpc>
              <a:buFontTx/>
              <a:buNone/>
            </a:pPr>
            <a:endParaRPr lang="sv-SE" sz="2400" dirty="0">
              <a:latin typeface="Times10 for Chalmers" pitchFamily="2" charset="0"/>
            </a:endParaRPr>
          </a:p>
          <a:p>
            <a:pPr>
              <a:lnSpc>
                <a:spcPct val="90000"/>
              </a:lnSpc>
              <a:buFontTx/>
              <a:buNone/>
            </a:pPr>
            <a:r>
              <a:rPr lang="sv-SE" sz="2400" dirty="0">
                <a:solidFill>
                  <a:schemeClr val="accent2"/>
                </a:solidFill>
                <a:latin typeface="Times10 for Chalmers" pitchFamily="2" charset="0"/>
              </a:rPr>
              <a:t>R</a:t>
            </a:r>
            <a:r>
              <a:rPr lang="sv-SE" sz="2400" dirty="0">
                <a:latin typeface="Times10 for Chalmers" pitchFamily="2" charset="0"/>
              </a:rPr>
              <a:t>       </a:t>
            </a:r>
            <a:r>
              <a:rPr lang="sv-SE" sz="2400" dirty="0" err="1">
                <a:latin typeface="Times10 for Chalmers" pitchFamily="2" charset="0"/>
              </a:rPr>
              <a:t>binary</a:t>
            </a:r>
            <a:r>
              <a:rPr lang="sv-SE" sz="2400" dirty="0">
                <a:latin typeface="Times10 for Chalmers" pitchFamily="2" charset="0"/>
              </a:rPr>
              <a:t> relation on </a:t>
            </a:r>
            <a:r>
              <a:rPr lang="sv-SE" sz="2400" dirty="0" err="1">
                <a:latin typeface="Times10 for Chalmers" pitchFamily="2" charset="0"/>
              </a:rPr>
              <a:t>states</a:t>
            </a:r>
            <a:r>
              <a:rPr lang="sv-SE" sz="2400" dirty="0">
                <a:latin typeface="Times10 for Chalmers" pitchFamily="2" charset="0"/>
              </a:rPr>
              <a:t>   </a:t>
            </a:r>
          </a:p>
          <a:p>
            <a:pPr lvl="1">
              <a:lnSpc>
                <a:spcPct val="90000"/>
              </a:lnSpc>
              <a:buFontTx/>
              <a:buNone/>
            </a:pPr>
            <a:r>
              <a:rPr lang="sv-SE" sz="2000" dirty="0">
                <a:latin typeface="Times10 for Chalmers" pitchFamily="2" charset="0"/>
              </a:rPr>
              <a:t>          </a:t>
            </a:r>
            <a:r>
              <a:rPr lang="sv-SE" sz="2000" dirty="0" err="1">
                <a:latin typeface="Times10 for Chalmers" pitchFamily="2" charset="0"/>
              </a:rPr>
              <a:t>assumed</a:t>
            </a:r>
            <a:r>
              <a:rPr lang="sv-SE" sz="2000" dirty="0">
                <a:latin typeface="Times10 for Chalmers" pitchFamily="2" charset="0"/>
              </a:rPr>
              <a:t> total,  </a:t>
            </a:r>
            <a:r>
              <a:rPr lang="sv-SE" sz="2000" dirty="0" err="1">
                <a:latin typeface="Times10 for Chalmers" pitchFamily="2" charset="0"/>
              </a:rPr>
              <a:t>each</a:t>
            </a:r>
            <a:r>
              <a:rPr lang="sv-SE" sz="2000" dirty="0">
                <a:latin typeface="Times10 for Chalmers" pitchFamily="2" charset="0"/>
              </a:rPr>
              <a:t> </a:t>
            </a:r>
            <a:r>
              <a:rPr lang="sv-SE" sz="2000" dirty="0" err="1">
                <a:latin typeface="Times10 for Chalmers" pitchFamily="2" charset="0"/>
              </a:rPr>
              <a:t>state</a:t>
            </a:r>
            <a:r>
              <a:rPr lang="sv-SE" sz="2000" dirty="0">
                <a:latin typeface="Times10 for Chalmers" pitchFamily="2" charset="0"/>
              </a:rPr>
              <a:t> has at </a:t>
            </a:r>
            <a:r>
              <a:rPr lang="sv-SE" sz="2000" dirty="0" err="1">
                <a:latin typeface="Times10 for Chalmers" pitchFamily="2" charset="0"/>
              </a:rPr>
              <a:t>least</a:t>
            </a:r>
            <a:r>
              <a:rPr lang="sv-SE" sz="2000" dirty="0">
                <a:latin typeface="Times10 for Chalmers" pitchFamily="2" charset="0"/>
              </a:rPr>
              <a:t> </a:t>
            </a:r>
            <a:r>
              <a:rPr lang="sv-SE" sz="2000" dirty="0" err="1">
                <a:latin typeface="Times10 for Chalmers" pitchFamily="2" charset="0"/>
              </a:rPr>
              <a:t>one</a:t>
            </a:r>
            <a:r>
              <a:rPr lang="sv-SE" sz="2000" dirty="0">
                <a:latin typeface="Times10 for Chalmers" pitchFamily="2" charset="0"/>
              </a:rPr>
              <a:t> </a:t>
            </a:r>
            <a:r>
              <a:rPr lang="sv-SE" sz="2000" dirty="0" err="1">
                <a:latin typeface="Times10 for Chalmers" pitchFamily="2" charset="0"/>
              </a:rPr>
              <a:t>arrow</a:t>
            </a:r>
            <a:r>
              <a:rPr lang="sv-SE" sz="2000" dirty="0">
                <a:latin typeface="Times10 for Chalmers" pitchFamily="2" charset="0"/>
              </a:rPr>
              <a:t> </a:t>
            </a:r>
            <a:r>
              <a:rPr lang="sv-SE" sz="2000" dirty="0" err="1">
                <a:latin typeface="Times10 for Chalmers" pitchFamily="2" charset="0"/>
              </a:rPr>
              <a:t>out</a:t>
            </a:r>
            <a:endParaRPr lang="sv-SE" sz="2000" dirty="0">
              <a:latin typeface="Times10 for Chalmers" pitchFamily="2" charset="0"/>
            </a:endParaRPr>
          </a:p>
          <a:p>
            <a:pPr lvl="1">
              <a:lnSpc>
                <a:spcPct val="90000"/>
              </a:lnSpc>
              <a:buFontTx/>
              <a:buNone/>
            </a:pPr>
            <a:endParaRPr lang="sv-SE" sz="2000" dirty="0">
              <a:latin typeface="Times10 for Chalmers" pitchFamily="2" charset="0"/>
            </a:endParaRPr>
          </a:p>
          <a:p>
            <a:pPr>
              <a:lnSpc>
                <a:spcPct val="90000"/>
              </a:lnSpc>
              <a:buFontTx/>
              <a:buNone/>
            </a:pPr>
            <a:r>
              <a:rPr lang="sv-SE" sz="2400" dirty="0">
                <a:solidFill>
                  <a:schemeClr val="accent2"/>
                </a:solidFill>
                <a:latin typeface="Times10 for Chalmers" pitchFamily="2" charset="0"/>
              </a:rPr>
              <a:t>A</a:t>
            </a:r>
            <a:r>
              <a:rPr lang="sv-SE" sz="2400" dirty="0">
                <a:latin typeface="Times10 for Chalmers" pitchFamily="2" charset="0"/>
              </a:rPr>
              <a:t>       set of </a:t>
            </a:r>
            <a:r>
              <a:rPr lang="sv-SE" sz="2400" dirty="0" err="1">
                <a:latin typeface="Times10 for Chalmers" pitchFamily="2" charset="0"/>
              </a:rPr>
              <a:t>atomic</a:t>
            </a:r>
            <a:r>
              <a:rPr lang="sv-SE" sz="2400" dirty="0">
                <a:latin typeface="Times10 for Chalmers" pitchFamily="2" charset="0"/>
              </a:rPr>
              <a:t> </a:t>
            </a:r>
            <a:r>
              <a:rPr lang="sv-SE" sz="2400" dirty="0" err="1">
                <a:latin typeface="Times10 for Chalmers" pitchFamily="2" charset="0"/>
              </a:rPr>
              <a:t>formulas</a:t>
            </a:r>
            <a:endParaRPr lang="sv-SE" sz="2400" dirty="0">
              <a:latin typeface="Times10 for Chalmers" pitchFamily="2" charset="0"/>
            </a:endParaRPr>
          </a:p>
          <a:p>
            <a:pPr>
              <a:lnSpc>
                <a:spcPct val="90000"/>
              </a:lnSpc>
              <a:buFontTx/>
              <a:buNone/>
            </a:pPr>
            <a:endParaRPr lang="sv-SE" sz="2400" dirty="0">
              <a:latin typeface="Times10 for Chalmers" pitchFamily="2" charset="0"/>
            </a:endParaRPr>
          </a:p>
          <a:p>
            <a:pPr>
              <a:lnSpc>
                <a:spcPct val="90000"/>
              </a:lnSpc>
              <a:buFontTx/>
              <a:buNone/>
            </a:pPr>
            <a:r>
              <a:rPr lang="sv-SE" sz="2400" dirty="0">
                <a:solidFill>
                  <a:schemeClr val="accent2"/>
                </a:solidFill>
                <a:latin typeface="Times10 for Chalmers" pitchFamily="2" charset="0"/>
              </a:rPr>
              <a:t>L</a:t>
            </a:r>
            <a:r>
              <a:rPr lang="sv-SE" sz="2400" dirty="0">
                <a:latin typeface="Times10 for Chalmers" pitchFamily="2" charset="0"/>
              </a:rPr>
              <a:t>        </a:t>
            </a:r>
            <a:r>
              <a:rPr lang="sv-SE" sz="2400" dirty="0" err="1">
                <a:latin typeface="Times10 for Chalmers" pitchFamily="2" charset="0"/>
              </a:rPr>
              <a:t>function</a:t>
            </a:r>
            <a:r>
              <a:rPr lang="sv-SE" sz="2400" dirty="0">
                <a:latin typeface="Times10 for Chalmers" pitchFamily="2" charset="0"/>
              </a:rPr>
              <a:t>      </a:t>
            </a:r>
            <a:r>
              <a:rPr lang="sv-SE" sz="2400" dirty="0" smtClean="0">
                <a:latin typeface="Times10 for Chalmers" pitchFamily="2" charset="0"/>
              </a:rPr>
              <a:t>S -&gt;  set of </a:t>
            </a:r>
            <a:r>
              <a:rPr lang="sv-SE" sz="2400" dirty="0" err="1" smtClean="0">
                <a:latin typeface="Times10 for Chalmers" pitchFamily="2" charset="0"/>
              </a:rPr>
              <a:t>atomic</a:t>
            </a:r>
            <a:r>
              <a:rPr lang="sv-SE" sz="2400" dirty="0" smtClean="0">
                <a:latin typeface="Times10 for Chalmers" pitchFamily="2" charset="0"/>
              </a:rPr>
              <a:t> </a:t>
            </a:r>
            <a:r>
              <a:rPr lang="sv-SE" sz="2400" dirty="0" err="1" smtClean="0">
                <a:latin typeface="Times10 for Chalmers" pitchFamily="2" charset="0"/>
              </a:rPr>
              <a:t>formulas</a:t>
            </a:r>
            <a:r>
              <a:rPr lang="sv-SE" sz="2400" dirty="0" smtClean="0">
                <a:latin typeface="Times10 for Chalmers" pitchFamily="2" charset="0"/>
              </a:rPr>
              <a:t> that </a:t>
            </a:r>
            <a:r>
              <a:rPr lang="sv-SE" sz="2400" dirty="0" err="1" smtClean="0">
                <a:latin typeface="Times10 for Chalmers" pitchFamily="2" charset="0"/>
              </a:rPr>
              <a:t>hold</a:t>
            </a:r>
            <a:r>
              <a:rPr lang="sv-SE" sz="2400" dirty="0" smtClean="0">
                <a:latin typeface="Times10 for Chalmers" pitchFamily="2" charset="0"/>
              </a:rPr>
              <a:t/>
            </a:r>
            <a:br>
              <a:rPr lang="sv-SE" sz="2400" dirty="0" smtClean="0">
                <a:latin typeface="Times10 for Chalmers" pitchFamily="2" charset="0"/>
              </a:rPr>
            </a:br>
            <a:r>
              <a:rPr lang="sv-SE" sz="2400" dirty="0" smtClean="0">
                <a:latin typeface="Times10 for Chalmers" pitchFamily="2" charset="0"/>
              </a:rPr>
              <a:t>  </a:t>
            </a:r>
            <a:r>
              <a:rPr lang="sv-SE" sz="2400" dirty="0" smtClean="0">
                <a:latin typeface="Times10 for Chalmers" pitchFamily="2" charset="0"/>
              </a:rPr>
              <a:t>          </a:t>
            </a:r>
            <a:r>
              <a:rPr lang="sv-SE" sz="2400" dirty="0" smtClean="0">
                <a:latin typeface="Times10 for Chalmers" pitchFamily="2" charset="0"/>
              </a:rPr>
              <a:t>                        </a:t>
            </a:r>
            <a:r>
              <a:rPr lang="sv-SE" sz="2400" dirty="0" smtClean="0">
                <a:latin typeface="Times10 for Chalmers" pitchFamily="2" charset="0"/>
              </a:rPr>
              <a:t>in that </a:t>
            </a:r>
            <a:r>
              <a:rPr lang="sv-SE" sz="2400" dirty="0" err="1" smtClean="0">
                <a:latin typeface="Times10 for Chalmers" pitchFamily="2" charset="0"/>
              </a:rPr>
              <a:t>state</a:t>
            </a:r>
            <a:endParaRPr lang="sv-SE" sz="2400" dirty="0">
              <a:latin typeface="Times10 for Chalmers" pitchFamily="2" charset="0"/>
              <a:sym typeface="Wingdings" pitchFamily="2" charset="2"/>
            </a:endParaRPr>
          </a:p>
          <a:p>
            <a:pPr>
              <a:lnSpc>
                <a:spcPct val="90000"/>
              </a:lnSpc>
              <a:buFontTx/>
              <a:buNone/>
            </a:pPr>
            <a:endParaRPr lang="sv-SE" sz="2400" dirty="0">
              <a:latin typeface="Times10 for Chalmers" pitchFamily="2" charset="0"/>
            </a:endParaRPr>
          </a:p>
          <a:p>
            <a:pPr>
              <a:lnSpc>
                <a:spcPct val="90000"/>
              </a:lnSpc>
              <a:buFontTx/>
              <a:buNone/>
            </a:pPr>
            <a:r>
              <a:rPr lang="sv-SE" sz="2400" dirty="0">
                <a:latin typeface="Times10 for Chalmers" pitchFamily="2" charset="0"/>
              </a:rPr>
              <a:t>Lars </a:t>
            </a:r>
            <a:r>
              <a:rPr lang="sv-SE" sz="2400" dirty="0" err="1">
                <a:latin typeface="Times10 for Chalmers" pitchFamily="2" charset="0"/>
              </a:rPr>
              <a:t>backwards</a:t>
            </a:r>
            <a:r>
              <a:rPr lang="sv-SE" sz="2400" dirty="0">
                <a:latin typeface="Times10 for Chalmers" pitchFamily="2" charset="0"/>
              </a:rPr>
              <a:t> </a:t>
            </a:r>
            <a:r>
              <a:rPr lang="sv-SE" sz="2400" dirty="0">
                <a:latin typeface="Times10 for Chalmers" pitchFamily="2" charset="0"/>
                <a:sym typeface="Wingdings" pitchFamily="2" charset="2"/>
              </a:rPr>
              <a:t>         finite </a:t>
            </a:r>
            <a:r>
              <a:rPr lang="sv-SE" sz="2400" dirty="0" err="1">
                <a:latin typeface="Times10 for Chalmers" pitchFamily="2" charset="0"/>
                <a:sym typeface="Wingdings" pitchFamily="2" charset="2"/>
              </a:rPr>
              <a:t>Kripke</a:t>
            </a:r>
            <a:r>
              <a:rPr lang="sv-SE" sz="2400" dirty="0">
                <a:latin typeface="Times10 for Chalmers" pitchFamily="2" charset="0"/>
                <a:sym typeface="Wingdings" pitchFamily="2" charset="2"/>
              </a:rPr>
              <a:t> </a:t>
            </a:r>
            <a:r>
              <a:rPr lang="sv-SE" sz="2400" dirty="0" err="1" smtClean="0">
                <a:latin typeface="Times10 for Chalmers" pitchFamily="2" charset="0"/>
                <a:sym typeface="Wingdings" pitchFamily="2" charset="2"/>
              </a:rPr>
              <a:t>structure</a:t>
            </a:r>
            <a:endParaRPr lang="sv-SE" sz="2400" dirty="0">
              <a:latin typeface="Times10 for Chalmers" pitchFamily="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219200" y="3962400"/>
            <a:ext cx="990600" cy="1295400"/>
          </a:xfrm>
          <a:prstGeom prst="rect">
            <a:avLst/>
          </a:prstGeom>
          <a:noFill/>
          <a:ln w="9525">
            <a:solidFill>
              <a:schemeClr val="tx1"/>
            </a:solidFill>
            <a:miter lim="800000"/>
            <a:headEnd/>
            <a:tailEnd/>
          </a:ln>
          <a:effectLst/>
        </p:spPr>
        <p:txBody>
          <a:bodyPr wrap="none" anchor="ctr"/>
          <a:lstStyle/>
          <a:p>
            <a:endParaRPr lang="en-US"/>
          </a:p>
        </p:txBody>
      </p:sp>
      <p:sp>
        <p:nvSpPr>
          <p:cNvPr id="3076" name="Line 4"/>
          <p:cNvSpPr>
            <a:spLocks noChangeShapeType="1"/>
          </p:cNvSpPr>
          <p:nvPr/>
        </p:nvSpPr>
        <p:spPr bwMode="auto">
          <a:xfrm>
            <a:off x="755650" y="4953000"/>
            <a:ext cx="533400" cy="0"/>
          </a:xfrm>
          <a:prstGeom prst="line">
            <a:avLst/>
          </a:prstGeom>
          <a:noFill/>
          <a:ln w="28575">
            <a:solidFill>
              <a:schemeClr val="tx1"/>
            </a:solidFill>
            <a:round/>
            <a:headEnd/>
            <a:tailEnd type="triangle" w="med" len="med"/>
          </a:ln>
          <a:effectLst/>
        </p:spPr>
        <p:txBody>
          <a:bodyPr/>
          <a:lstStyle/>
          <a:p>
            <a:endParaRPr lang="en-US"/>
          </a:p>
        </p:txBody>
      </p:sp>
      <p:sp>
        <p:nvSpPr>
          <p:cNvPr id="3077" name="Rectangle 5"/>
          <p:cNvSpPr>
            <a:spLocks noChangeArrowheads="1"/>
          </p:cNvSpPr>
          <p:nvPr/>
        </p:nvSpPr>
        <p:spPr bwMode="auto">
          <a:xfrm>
            <a:off x="6324600" y="1981200"/>
            <a:ext cx="990600" cy="1295400"/>
          </a:xfrm>
          <a:prstGeom prst="rect">
            <a:avLst/>
          </a:prstGeom>
          <a:noFill/>
          <a:ln w="9525">
            <a:solidFill>
              <a:schemeClr val="tx1"/>
            </a:solidFill>
            <a:miter lim="800000"/>
            <a:headEnd/>
            <a:tailEnd/>
          </a:ln>
          <a:effectLst/>
        </p:spPr>
        <p:txBody>
          <a:bodyPr wrap="none" anchor="ctr"/>
          <a:lstStyle/>
          <a:p>
            <a:endParaRPr lang="en-US"/>
          </a:p>
        </p:txBody>
      </p:sp>
      <p:sp>
        <p:nvSpPr>
          <p:cNvPr id="3078" name="Line 6"/>
          <p:cNvSpPr>
            <a:spLocks noChangeShapeType="1"/>
          </p:cNvSpPr>
          <p:nvPr/>
        </p:nvSpPr>
        <p:spPr bwMode="auto">
          <a:xfrm>
            <a:off x="5867400" y="2971800"/>
            <a:ext cx="533400" cy="0"/>
          </a:xfrm>
          <a:prstGeom prst="line">
            <a:avLst/>
          </a:prstGeom>
          <a:noFill/>
          <a:ln w="28575">
            <a:solidFill>
              <a:schemeClr val="tx1"/>
            </a:solidFill>
            <a:round/>
            <a:headEnd/>
            <a:tailEnd type="triangle" w="med" len="med"/>
          </a:ln>
          <a:effectLst/>
        </p:spPr>
        <p:txBody>
          <a:bodyPr/>
          <a:lstStyle/>
          <a:p>
            <a:endParaRPr lang="en-US"/>
          </a:p>
        </p:txBody>
      </p:sp>
      <p:sp>
        <p:nvSpPr>
          <p:cNvPr id="3079" name="Rectangle 7"/>
          <p:cNvSpPr>
            <a:spLocks noChangeArrowheads="1"/>
          </p:cNvSpPr>
          <p:nvPr/>
        </p:nvSpPr>
        <p:spPr bwMode="auto">
          <a:xfrm>
            <a:off x="2590800" y="4724400"/>
            <a:ext cx="609600" cy="914400"/>
          </a:xfrm>
          <a:prstGeom prst="rect">
            <a:avLst/>
          </a:prstGeom>
          <a:noFill/>
          <a:ln w="9525">
            <a:solidFill>
              <a:schemeClr val="tx1"/>
            </a:solidFill>
            <a:miter lim="800000"/>
            <a:headEnd/>
            <a:tailEnd/>
          </a:ln>
          <a:effectLst/>
        </p:spPr>
        <p:txBody>
          <a:bodyPr wrap="none" anchor="ctr"/>
          <a:lstStyle/>
          <a:p>
            <a:endParaRPr lang="en-US"/>
          </a:p>
        </p:txBody>
      </p:sp>
      <p:sp>
        <p:nvSpPr>
          <p:cNvPr id="3080" name="Text Box 8"/>
          <p:cNvSpPr txBox="1">
            <a:spLocks noChangeArrowheads="1"/>
          </p:cNvSpPr>
          <p:nvPr/>
        </p:nvSpPr>
        <p:spPr bwMode="auto">
          <a:xfrm>
            <a:off x="2590800" y="4800600"/>
            <a:ext cx="623888" cy="457200"/>
          </a:xfrm>
          <a:prstGeom prst="rect">
            <a:avLst/>
          </a:prstGeom>
          <a:noFill/>
          <a:ln w="9525">
            <a:noFill/>
            <a:miter lim="800000"/>
            <a:headEnd/>
            <a:tailEnd/>
          </a:ln>
          <a:effectLst/>
        </p:spPr>
        <p:txBody>
          <a:bodyPr wrap="none">
            <a:spAutoFit/>
          </a:bodyPr>
          <a:lstStyle/>
          <a:p>
            <a:r>
              <a:rPr lang="sv-SE">
                <a:latin typeface="Times New Roman" pitchFamily="18" charset="0"/>
              </a:rPr>
              <a:t>and</a:t>
            </a:r>
            <a:endParaRPr lang="en-GB">
              <a:latin typeface="Times New Roman" pitchFamily="18" charset="0"/>
            </a:endParaRPr>
          </a:p>
        </p:txBody>
      </p:sp>
      <p:sp>
        <p:nvSpPr>
          <p:cNvPr id="3081" name="Rectangle 9"/>
          <p:cNvSpPr>
            <a:spLocks noChangeArrowheads="1"/>
          </p:cNvSpPr>
          <p:nvPr/>
        </p:nvSpPr>
        <p:spPr bwMode="auto">
          <a:xfrm>
            <a:off x="4968875" y="1787525"/>
            <a:ext cx="609600" cy="914400"/>
          </a:xfrm>
          <a:prstGeom prst="rect">
            <a:avLst/>
          </a:prstGeom>
          <a:noFill/>
          <a:ln w="9525">
            <a:solidFill>
              <a:schemeClr val="tx1"/>
            </a:solidFill>
            <a:miter lim="800000"/>
            <a:headEnd/>
            <a:tailEnd/>
          </a:ln>
          <a:effectLst/>
        </p:spPr>
        <p:txBody>
          <a:bodyPr wrap="none" anchor="ctr"/>
          <a:lstStyle/>
          <a:p>
            <a:endParaRPr lang="en-US"/>
          </a:p>
        </p:txBody>
      </p:sp>
      <p:sp>
        <p:nvSpPr>
          <p:cNvPr id="3082" name="Text Box 10"/>
          <p:cNvSpPr txBox="1">
            <a:spLocks noChangeArrowheads="1"/>
          </p:cNvSpPr>
          <p:nvPr/>
        </p:nvSpPr>
        <p:spPr bwMode="auto">
          <a:xfrm>
            <a:off x="4953000" y="1905000"/>
            <a:ext cx="623888" cy="457200"/>
          </a:xfrm>
          <a:prstGeom prst="rect">
            <a:avLst/>
          </a:prstGeom>
          <a:noFill/>
          <a:ln w="9525">
            <a:noFill/>
            <a:miter lim="800000"/>
            <a:headEnd/>
            <a:tailEnd/>
          </a:ln>
          <a:effectLst/>
        </p:spPr>
        <p:txBody>
          <a:bodyPr wrap="none">
            <a:spAutoFit/>
          </a:bodyPr>
          <a:lstStyle/>
          <a:p>
            <a:r>
              <a:rPr lang="sv-SE">
                <a:latin typeface="Times New Roman" pitchFamily="18" charset="0"/>
              </a:rPr>
              <a:t>and</a:t>
            </a:r>
            <a:endParaRPr lang="en-GB">
              <a:latin typeface="Times New Roman" pitchFamily="18" charset="0"/>
            </a:endParaRPr>
          </a:p>
        </p:txBody>
      </p:sp>
      <p:sp>
        <p:nvSpPr>
          <p:cNvPr id="3083" name="Rectangle 11"/>
          <p:cNvSpPr>
            <a:spLocks noChangeArrowheads="1"/>
          </p:cNvSpPr>
          <p:nvPr/>
        </p:nvSpPr>
        <p:spPr bwMode="auto">
          <a:xfrm>
            <a:off x="3978275" y="2244725"/>
            <a:ext cx="609600" cy="984250"/>
          </a:xfrm>
          <a:prstGeom prst="rect">
            <a:avLst/>
          </a:prstGeom>
          <a:noFill/>
          <a:ln w="9525">
            <a:solidFill>
              <a:schemeClr val="tx1"/>
            </a:solidFill>
            <a:miter lim="800000"/>
            <a:headEnd/>
            <a:tailEnd/>
          </a:ln>
          <a:effectLst/>
        </p:spPr>
        <p:txBody>
          <a:bodyPr wrap="none" anchor="ctr"/>
          <a:lstStyle/>
          <a:p>
            <a:endParaRPr lang="en-US"/>
          </a:p>
        </p:txBody>
      </p:sp>
      <p:sp>
        <p:nvSpPr>
          <p:cNvPr id="3084" name="Text Box 12"/>
          <p:cNvSpPr txBox="1">
            <a:spLocks noChangeArrowheads="1"/>
          </p:cNvSpPr>
          <p:nvPr/>
        </p:nvSpPr>
        <p:spPr bwMode="auto">
          <a:xfrm>
            <a:off x="4038600" y="2362200"/>
            <a:ext cx="438150" cy="457200"/>
          </a:xfrm>
          <a:prstGeom prst="rect">
            <a:avLst/>
          </a:prstGeom>
          <a:noFill/>
          <a:ln w="9525">
            <a:noFill/>
            <a:miter lim="800000"/>
            <a:headEnd/>
            <a:tailEnd/>
          </a:ln>
          <a:effectLst/>
        </p:spPr>
        <p:txBody>
          <a:bodyPr wrap="none">
            <a:spAutoFit/>
          </a:bodyPr>
          <a:lstStyle/>
          <a:p>
            <a:r>
              <a:rPr lang="sv-SE">
                <a:latin typeface="Times New Roman" pitchFamily="18" charset="0"/>
              </a:rPr>
              <a:t>or</a:t>
            </a:r>
            <a:endParaRPr lang="en-GB">
              <a:latin typeface="Times New Roman" pitchFamily="18" charset="0"/>
            </a:endParaRPr>
          </a:p>
        </p:txBody>
      </p:sp>
      <p:sp>
        <p:nvSpPr>
          <p:cNvPr id="3085" name="Line 13"/>
          <p:cNvSpPr>
            <a:spLocks noChangeShapeType="1"/>
          </p:cNvSpPr>
          <p:nvPr/>
        </p:nvSpPr>
        <p:spPr bwMode="auto">
          <a:xfrm>
            <a:off x="533400" y="4343400"/>
            <a:ext cx="685800" cy="0"/>
          </a:xfrm>
          <a:prstGeom prst="line">
            <a:avLst/>
          </a:prstGeom>
          <a:noFill/>
          <a:ln w="28575">
            <a:solidFill>
              <a:schemeClr val="tx1"/>
            </a:solidFill>
            <a:round/>
            <a:headEnd/>
            <a:tailEnd/>
          </a:ln>
          <a:effectLst/>
        </p:spPr>
        <p:txBody>
          <a:bodyPr/>
          <a:lstStyle/>
          <a:p>
            <a:endParaRPr lang="en-US"/>
          </a:p>
        </p:txBody>
      </p:sp>
      <p:sp>
        <p:nvSpPr>
          <p:cNvPr id="3086" name="Line 14"/>
          <p:cNvSpPr>
            <a:spLocks noChangeShapeType="1"/>
          </p:cNvSpPr>
          <p:nvPr/>
        </p:nvSpPr>
        <p:spPr bwMode="auto">
          <a:xfrm flipV="1">
            <a:off x="838200" y="1981200"/>
            <a:ext cx="0" cy="2362200"/>
          </a:xfrm>
          <a:prstGeom prst="line">
            <a:avLst/>
          </a:prstGeom>
          <a:noFill/>
          <a:ln w="28575">
            <a:solidFill>
              <a:schemeClr val="tx1"/>
            </a:solidFill>
            <a:round/>
            <a:headEnd/>
            <a:tailEnd/>
          </a:ln>
          <a:effectLst/>
        </p:spPr>
        <p:txBody>
          <a:bodyPr/>
          <a:lstStyle/>
          <a:p>
            <a:endParaRPr lang="en-US"/>
          </a:p>
        </p:txBody>
      </p:sp>
      <p:sp>
        <p:nvSpPr>
          <p:cNvPr id="3087" name="Line 15"/>
          <p:cNvSpPr>
            <a:spLocks noChangeShapeType="1"/>
          </p:cNvSpPr>
          <p:nvPr/>
        </p:nvSpPr>
        <p:spPr bwMode="auto">
          <a:xfrm>
            <a:off x="838200" y="1981200"/>
            <a:ext cx="4114800" cy="0"/>
          </a:xfrm>
          <a:prstGeom prst="line">
            <a:avLst/>
          </a:prstGeom>
          <a:noFill/>
          <a:ln w="28575">
            <a:solidFill>
              <a:schemeClr val="tx1"/>
            </a:solidFill>
            <a:round/>
            <a:headEnd/>
            <a:tailEnd/>
          </a:ln>
          <a:effectLst/>
        </p:spPr>
        <p:txBody>
          <a:bodyPr/>
          <a:lstStyle/>
          <a:p>
            <a:endParaRPr lang="en-US"/>
          </a:p>
        </p:txBody>
      </p:sp>
      <p:sp>
        <p:nvSpPr>
          <p:cNvPr id="3088" name="Line 16"/>
          <p:cNvSpPr>
            <a:spLocks noChangeShapeType="1"/>
          </p:cNvSpPr>
          <p:nvPr/>
        </p:nvSpPr>
        <p:spPr bwMode="auto">
          <a:xfrm>
            <a:off x="2209800" y="4343400"/>
            <a:ext cx="609600" cy="0"/>
          </a:xfrm>
          <a:prstGeom prst="line">
            <a:avLst/>
          </a:prstGeom>
          <a:noFill/>
          <a:ln w="28575">
            <a:solidFill>
              <a:schemeClr val="tx1"/>
            </a:solidFill>
            <a:round/>
            <a:headEnd/>
            <a:tailEnd/>
          </a:ln>
          <a:effectLst/>
        </p:spPr>
        <p:txBody>
          <a:bodyPr/>
          <a:lstStyle/>
          <a:p>
            <a:endParaRPr lang="en-US"/>
          </a:p>
        </p:txBody>
      </p:sp>
      <p:sp>
        <p:nvSpPr>
          <p:cNvPr id="3089" name="Line 17"/>
          <p:cNvSpPr>
            <a:spLocks noChangeShapeType="1"/>
          </p:cNvSpPr>
          <p:nvPr/>
        </p:nvSpPr>
        <p:spPr bwMode="auto">
          <a:xfrm flipV="1">
            <a:off x="2819400" y="2514600"/>
            <a:ext cx="0" cy="1828800"/>
          </a:xfrm>
          <a:prstGeom prst="line">
            <a:avLst/>
          </a:prstGeom>
          <a:noFill/>
          <a:ln w="28575">
            <a:solidFill>
              <a:schemeClr val="tx1"/>
            </a:solidFill>
            <a:round/>
            <a:headEnd/>
            <a:tailEnd/>
          </a:ln>
          <a:effectLst/>
        </p:spPr>
        <p:txBody>
          <a:bodyPr/>
          <a:lstStyle/>
          <a:p>
            <a:endParaRPr lang="en-US"/>
          </a:p>
        </p:txBody>
      </p:sp>
      <p:sp>
        <p:nvSpPr>
          <p:cNvPr id="3090" name="Line 18"/>
          <p:cNvSpPr>
            <a:spLocks noChangeShapeType="1"/>
          </p:cNvSpPr>
          <p:nvPr/>
        </p:nvSpPr>
        <p:spPr bwMode="auto">
          <a:xfrm>
            <a:off x="3200400" y="5105400"/>
            <a:ext cx="381000" cy="0"/>
          </a:xfrm>
          <a:prstGeom prst="line">
            <a:avLst/>
          </a:prstGeom>
          <a:noFill/>
          <a:ln w="28575">
            <a:solidFill>
              <a:schemeClr val="tx1"/>
            </a:solidFill>
            <a:round/>
            <a:headEnd/>
            <a:tailEnd/>
          </a:ln>
          <a:effectLst/>
        </p:spPr>
        <p:txBody>
          <a:bodyPr/>
          <a:lstStyle/>
          <a:p>
            <a:endParaRPr lang="en-US"/>
          </a:p>
        </p:txBody>
      </p:sp>
      <p:sp>
        <p:nvSpPr>
          <p:cNvPr id="3091" name="Line 19"/>
          <p:cNvSpPr>
            <a:spLocks noChangeShapeType="1"/>
          </p:cNvSpPr>
          <p:nvPr/>
        </p:nvSpPr>
        <p:spPr bwMode="auto">
          <a:xfrm flipV="1">
            <a:off x="3581400" y="2971800"/>
            <a:ext cx="0" cy="2133600"/>
          </a:xfrm>
          <a:prstGeom prst="line">
            <a:avLst/>
          </a:prstGeom>
          <a:noFill/>
          <a:ln w="28575">
            <a:solidFill>
              <a:schemeClr val="tx1"/>
            </a:solidFill>
            <a:round/>
            <a:headEnd/>
            <a:tailEnd/>
          </a:ln>
          <a:effectLst/>
        </p:spPr>
        <p:txBody>
          <a:bodyPr/>
          <a:lstStyle/>
          <a:p>
            <a:endParaRPr lang="en-US"/>
          </a:p>
        </p:txBody>
      </p:sp>
      <p:sp>
        <p:nvSpPr>
          <p:cNvPr id="3092" name="Line 20"/>
          <p:cNvSpPr>
            <a:spLocks noChangeShapeType="1"/>
          </p:cNvSpPr>
          <p:nvPr/>
        </p:nvSpPr>
        <p:spPr bwMode="auto">
          <a:xfrm>
            <a:off x="3581400" y="2971800"/>
            <a:ext cx="381000" cy="0"/>
          </a:xfrm>
          <a:prstGeom prst="line">
            <a:avLst/>
          </a:prstGeom>
          <a:noFill/>
          <a:ln w="28575">
            <a:solidFill>
              <a:schemeClr val="tx1"/>
            </a:solidFill>
            <a:round/>
            <a:headEnd/>
            <a:tailEnd/>
          </a:ln>
          <a:effectLst/>
        </p:spPr>
        <p:txBody>
          <a:bodyPr/>
          <a:lstStyle/>
          <a:p>
            <a:endParaRPr lang="en-US"/>
          </a:p>
        </p:txBody>
      </p:sp>
      <p:sp>
        <p:nvSpPr>
          <p:cNvPr id="3093" name="Line 21"/>
          <p:cNvSpPr>
            <a:spLocks noChangeShapeType="1"/>
          </p:cNvSpPr>
          <p:nvPr/>
        </p:nvSpPr>
        <p:spPr bwMode="auto">
          <a:xfrm>
            <a:off x="2819400" y="2514600"/>
            <a:ext cx="1143000" cy="0"/>
          </a:xfrm>
          <a:prstGeom prst="line">
            <a:avLst/>
          </a:prstGeom>
          <a:noFill/>
          <a:ln w="28575">
            <a:solidFill>
              <a:schemeClr val="tx1"/>
            </a:solidFill>
            <a:round/>
            <a:headEnd/>
            <a:tailEnd/>
          </a:ln>
          <a:effectLst/>
        </p:spPr>
        <p:txBody>
          <a:bodyPr/>
          <a:lstStyle/>
          <a:p>
            <a:endParaRPr lang="en-US"/>
          </a:p>
        </p:txBody>
      </p:sp>
      <p:sp>
        <p:nvSpPr>
          <p:cNvPr id="3094" name="Line 22"/>
          <p:cNvSpPr>
            <a:spLocks noChangeShapeType="1"/>
          </p:cNvSpPr>
          <p:nvPr/>
        </p:nvSpPr>
        <p:spPr bwMode="auto">
          <a:xfrm>
            <a:off x="4572000" y="2590800"/>
            <a:ext cx="381000" cy="0"/>
          </a:xfrm>
          <a:prstGeom prst="line">
            <a:avLst/>
          </a:prstGeom>
          <a:noFill/>
          <a:ln w="28575">
            <a:solidFill>
              <a:schemeClr val="tx1"/>
            </a:solidFill>
            <a:round/>
            <a:headEnd/>
            <a:tailEnd/>
          </a:ln>
          <a:effectLst/>
        </p:spPr>
        <p:txBody>
          <a:bodyPr/>
          <a:lstStyle/>
          <a:p>
            <a:endParaRPr lang="en-US"/>
          </a:p>
        </p:txBody>
      </p:sp>
      <p:sp>
        <p:nvSpPr>
          <p:cNvPr id="3095" name="Line 23"/>
          <p:cNvSpPr>
            <a:spLocks noChangeShapeType="1"/>
          </p:cNvSpPr>
          <p:nvPr/>
        </p:nvSpPr>
        <p:spPr bwMode="auto">
          <a:xfrm>
            <a:off x="5562600" y="2286000"/>
            <a:ext cx="762000" cy="0"/>
          </a:xfrm>
          <a:prstGeom prst="line">
            <a:avLst/>
          </a:prstGeom>
          <a:noFill/>
          <a:ln w="28575">
            <a:solidFill>
              <a:schemeClr val="tx1"/>
            </a:solidFill>
            <a:round/>
            <a:headEnd/>
            <a:tailEnd/>
          </a:ln>
          <a:effectLst/>
        </p:spPr>
        <p:txBody>
          <a:bodyPr/>
          <a:lstStyle/>
          <a:p>
            <a:endParaRPr lang="en-US"/>
          </a:p>
        </p:txBody>
      </p:sp>
      <p:sp>
        <p:nvSpPr>
          <p:cNvPr id="3096" name="Line 24"/>
          <p:cNvSpPr>
            <a:spLocks noChangeShapeType="1"/>
          </p:cNvSpPr>
          <p:nvPr/>
        </p:nvSpPr>
        <p:spPr bwMode="auto">
          <a:xfrm>
            <a:off x="7315200" y="2590800"/>
            <a:ext cx="1143000" cy="0"/>
          </a:xfrm>
          <a:prstGeom prst="line">
            <a:avLst/>
          </a:prstGeom>
          <a:noFill/>
          <a:ln w="28575">
            <a:solidFill>
              <a:schemeClr val="tx1"/>
            </a:solidFill>
            <a:round/>
            <a:headEnd/>
            <a:tailEnd/>
          </a:ln>
          <a:effectLst/>
        </p:spPr>
        <p:txBody>
          <a:bodyPr/>
          <a:lstStyle/>
          <a:p>
            <a:endParaRPr lang="en-US"/>
          </a:p>
        </p:txBody>
      </p:sp>
      <p:sp>
        <p:nvSpPr>
          <p:cNvPr id="3097" name="Line 25"/>
          <p:cNvSpPr>
            <a:spLocks noChangeShapeType="1"/>
          </p:cNvSpPr>
          <p:nvPr/>
        </p:nvSpPr>
        <p:spPr bwMode="auto">
          <a:xfrm>
            <a:off x="7772400" y="2590800"/>
            <a:ext cx="0" cy="3505200"/>
          </a:xfrm>
          <a:prstGeom prst="line">
            <a:avLst/>
          </a:prstGeom>
          <a:noFill/>
          <a:ln w="28575">
            <a:solidFill>
              <a:schemeClr val="tx1"/>
            </a:solidFill>
            <a:round/>
            <a:headEnd/>
            <a:tailEnd/>
          </a:ln>
          <a:effectLst/>
        </p:spPr>
        <p:txBody>
          <a:bodyPr/>
          <a:lstStyle/>
          <a:p>
            <a:endParaRPr lang="en-US"/>
          </a:p>
        </p:txBody>
      </p:sp>
      <p:sp>
        <p:nvSpPr>
          <p:cNvPr id="3098" name="Line 26"/>
          <p:cNvSpPr>
            <a:spLocks noChangeShapeType="1"/>
          </p:cNvSpPr>
          <p:nvPr/>
        </p:nvSpPr>
        <p:spPr bwMode="auto">
          <a:xfrm flipH="1">
            <a:off x="2057400" y="6096000"/>
            <a:ext cx="5715000" cy="0"/>
          </a:xfrm>
          <a:prstGeom prst="line">
            <a:avLst/>
          </a:prstGeom>
          <a:noFill/>
          <a:ln w="28575">
            <a:solidFill>
              <a:schemeClr val="tx1"/>
            </a:solidFill>
            <a:round/>
            <a:headEnd/>
            <a:tailEnd/>
          </a:ln>
          <a:effectLst/>
        </p:spPr>
        <p:txBody>
          <a:bodyPr/>
          <a:lstStyle/>
          <a:p>
            <a:endParaRPr lang="en-US"/>
          </a:p>
        </p:txBody>
      </p:sp>
      <p:sp>
        <p:nvSpPr>
          <p:cNvPr id="3099" name="Line 27"/>
          <p:cNvSpPr>
            <a:spLocks noChangeShapeType="1"/>
          </p:cNvSpPr>
          <p:nvPr/>
        </p:nvSpPr>
        <p:spPr bwMode="auto">
          <a:xfrm flipV="1">
            <a:off x="2057400" y="5486400"/>
            <a:ext cx="0" cy="609600"/>
          </a:xfrm>
          <a:prstGeom prst="line">
            <a:avLst/>
          </a:prstGeom>
          <a:noFill/>
          <a:ln w="28575">
            <a:solidFill>
              <a:schemeClr val="tx1"/>
            </a:solidFill>
            <a:round/>
            <a:headEnd/>
            <a:tailEnd/>
          </a:ln>
          <a:effectLst/>
        </p:spPr>
        <p:txBody>
          <a:bodyPr/>
          <a:lstStyle/>
          <a:p>
            <a:endParaRPr lang="en-US"/>
          </a:p>
        </p:txBody>
      </p:sp>
      <p:sp>
        <p:nvSpPr>
          <p:cNvPr id="3101" name="Line 29"/>
          <p:cNvSpPr>
            <a:spLocks noChangeShapeType="1"/>
          </p:cNvSpPr>
          <p:nvPr/>
        </p:nvSpPr>
        <p:spPr bwMode="auto">
          <a:xfrm>
            <a:off x="2057400" y="5486400"/>
            <a:ext cx="533400" cy="0"/>
          </a:xfrm>
          <a:prstGeom prst="line">
            <a:avLst/>
          </a:prstGeom>
          <a:noFill/>
          <a:ln w="28575">
            <a:solidFill>
              <a:schemeClr val="tx1"/>
            </a:solidFill>
            <a:round/>
            <a:headEnd/>
            <a:tailEnd/>
          </a:ln>
          <a:effectLst/>
        </p:spPr>
        <p:txBody>
          <a:bodyPr/>
          <a:lstStyle/>
          <a:p>
            <a:endParaRPr lang="en-US"/>
          </a:p>
        </p:txBody>
      </p:sp>
      <p:sp>
        <p:nvSpPr>
          <p:cNvPr id="3102" name="Text Box 30"/>
          <p:cNvSpPr txBox="1">
            <a:spLocks noChangeArrowheads="1"/>
          </p:cNvSpPr>
          <p:nvPr/>
        </p:nvSpPr>
        <p:spPr bwMode="auto">
          <a:xfrm>
            <a:off x="136525" y="3622675"/>
            <a:ext cx="725488" cy="457200"/>
          </a:xfrm>
          <a:prstGeom prst="rect">
            <a:avLst/>
          </a:prstGeom>
          <a:noFill/>
          <a:ln w="9525">
            <a:noFill/>
            <a:miter lim="800000"/>
            <a:headEnd/>
            <a:tailEnd/>
          </a:ln>
          <a:effectLst/>
        </p:spPr>
        <p:txBody>
          <a:bodyPr wrap="none">
            <a:spAutoFit/>
          </a:bodyPr>
          <a:lstStyle/>
          <a:p>
            <a:r>
              <a:rPr lang="sv-SE">
                <a:latin typeface="Times New Roman" pitchFamily="18" charset="0"/>
              </a:rPr>
              <a:t>dreq</a:t>
            </a:r>
            <a:endParaRPr lang="en-GB">
              <a:latin typeface="Times New Roman" pitchFamily="18" charset="0"/>
            </a:endParaRPr>
          </a:p>
        </p:txBody>
      </p:sp>
      <p:sp>
        <p:nvSpPr>
          <p:cNvPr id="3103" name="Text Box 31"/>
          <p:cNvSpPr txBox="1">
            <a:spLocks noChangeArrowheads="1"/>
          </p:cNvSpPr>
          <p:nvPr/>
        </p:nvSpPr>
        <p:spPr bwMode="auto">
          <a:xfrm>
            <a:off x="2193925" y="2860675"/>
            <a:ext cx="488950" cy="457200"/>
          </a:xfrm>
          <a:prstGeom prst="rect">
            <a:avLst/>
          </a:prstGeom>
          <a:noFill/>
          <a:ln w="9525">
            <a:noFill/>
            <a:miter lim="800000"/>
            <a:headEnd/>
            <a:tailEnd/>
          </a:ln>
          <a:effectLst/>
        </p:spPr>
        <p:txBody>
          <a:bodyPr wrap="none">
            <a:spAutoFit/>
          </a:bodyPr>
          <a:lstStyle/>
          <a:p>
            <a:r>
              <a:rPr lang="sv-SE">
                <a:latin typeface="Times New Roman" pitchFamily="18" charset="0"/>
              </a:rPr>
              <a:t>q0</a:t>
            </a:r>
            <a:endParaRPr lang="en-GB">
              <a:latin typeface="Times New Roman" pitchFamily="18" charset="0"/>
            </a:endParaRPr>
          </a:p>
        </p:txBody>
      </p:sp>
      <p:sp>
        <p:nvSpPr>
          <p:cNvPr id="3104" name="Text Box 32"/>
          <p:cNvSpPr txBox="1">
            <a:spLocks noChangeArrowheads="1"/>
          </p:cNvSpPr>
          <p:nvPr/>
        </p:nvSpPr>
        <p:spPr bwMode="auto">
          <a:xfrm>
            <a:off x="7604125" y="1793875"/>
            <a:ext cx="758825" cy="457200"/>
          </a:xfrm>
          <a:prstGeom prst="rect">
            <a:avLst/>
          </a:prstGeom>
          <a:noFill/>
          <a:ln w="9525">
            <a:noFill/>
            <a:miter lim="800000"/>
            <a:headEnd/>
            <a:tailEnd/>
          </a:ln>
          <a:effectLst/>
        </p:spPr>
        <p:txBody>
          <a:bodyPr wrap="none">
            <a:spAutoFit/>
          </a:bodyPr>
          <a:lstStyle/>
          <a:p>
            <a:r>
              <a:rPr lang="sv-SE">
                <a:latin typeface="Times New Roman" pitchFamily="18" charset="0"/>
              </a:rPr>
              <a:t>dack</a:t>
            </a:r>
            <a:endParaRPr lang="en-GB">
              <a:latin typeface="Times New Roman" pitchFamily="18" charset="0"/>
            </a:endParaRPr>
          </a:p>
        </p:txBody>
      </p:sp>
      <p:sp>
        <p:nvSpPr>
          <p:cNvPr id="3106" name="Line 34"/>
          <p:cNvSpPr>
            <a:spLocks noChangeShapeType="1"/>
          </p:cNvSpPr>
          <p:nvPr/>
        </p:nvSpPr>
        <p:spPr bwMode="auto">
          <a:xfrm>
            <a:off x="2209800" y="4953000"/>
            <a:ext cx="381000" cy="0"/>
          </a:xfrm>
          <a:prstGeom prst="line">
            <a:avLst/>
          </a:prstGeom>
          <a:noFill/>
          <a:ln w="28575">
            <a:solidFill>
              <a:schemeClr val="tx1"/>
            </a:solidFill>
            <a:round/>
            <a:headEnd/>
            <a:tailEnd/>
          </a:ln>
          <a:effectLst/>
        </p:spPr>
        <p:txBody>
          <a:bodyPr/>
          <a:lstStyle/>
          <a:p>
            <a:endParaRPr lang="en-US"/>
          </a:p>
        </p:txBody>
      </p:sp>
      <p:sp>
        <p:nvSpPr>
          <p:cNvPr id="3107" name="Text Box 35"/>
          <p:cNvSpPr txBox="1">
            <a:spLocks noChangeArrowheads="1"/>
          </p:cNvSpPr>
          <p:nvPr/>
        </p:nvSpPr>
        <p:spPr bwMode="auto">
          <a:xfrm>
            <a:off x="2176463" y="4430713"/>
            <a:ext cx="833437" cy="396875"/>
          </a:xfrm>
          <a:prstGeom prst="rect">
            <a:avLst/>
          </a:prstGeom>
          <a:noFill/>
          <a:ln w="9525">
            <a:noFill/>
            <a:miter lim="800000"/>
            <a:headEnd/>
            <a:tailEnd/>
          </a:ln>
          <a:effectLst/>
        </p:spPr>
        <p:txBody>
          <a:bodyPr wrap="none">
            <a:spAutoFit/>
          </a:bodyPr>
          <a:lstStyle/>
          <a:p>
            <a:r>
              <a:rPr lang="sv-SE" sz="2000">
                <a:solidFill>
                  <a:srgbClr val="FF0000"/>
                </a:solidFill>
              </a:rPr>
              <a:t>q0bar</a:t>
            </a:r>
            <a:endParaRPr lang="en-US" sz="2000">
              <a:solidFill>
                <a:srgbClr val="FF0000"/>
              </a:solidFill>
            </a:endParaRPr>
          </a:p>
        </p:txBody>
      </p:sp>
      <p:sp>
        <p:nvSpPr>
          <p:cNvPr id="35" name="TextBox 34"/>
          <p:cNvSpPr txBox="1"/>
          <p:nvPr/>
        </p:nvSpPr>
        <p:spPr>
          <a:xfrm>
            <a:off x="1571604" y="4357694"/>
            <a:ext cx="407484" cy="461665"/>
          </a:xfrm>
          <a:prstGeom prst="rect">
            <a:avLst/>
          </a:prstGeom>
          <a:noFill/>
        </p:spPr>
        <p:txBody>
          <a:bodyPr wrap="none" rtlCol="0">
            <a:spAutoFit/>
          </a:bodyPr>
          <a:lstStyle/>
          <a:p>
            <a:r>
              <a:rPr lang="sv-SE" dirty="0" smtClean="0"/>
              <a:t>D</a:t>
            </a:r>
            <a:endParaRPr lang="en-US" dirty="0"/>
          </a:p>
        </p:txBody>
      </p:sp>
      <p:sp>
        <p:nvSpPr>
          <p:cNvPr id="36" name="TextBox 35"/>
          <p:cNvSpPr txBox="1"/>
          <p:nvPr/>
        </p:nvSpPr>
        <p:spPr>
          <a:xfrm>
            <a:off x="6643702" y="2428868"/>
            <a:ext cx="407484" cy="461665"/>
          </a:xfrm>
          <a:prstGeom prst="rect">
            <a:avLst/>
          </a:prstGeom>
          <a:noFill/>
        </p:spPr>
        <p:txBody>
          <a:bodyPr wrap="none" rtlCol="0">
            <a:spAutoFit/>
          </a:bodyPr>
          <a:lstStyle/>
          <a:p>
            <a:r>
              <a:rPr lang="sv-SE" dirty="0" smtClean="0"/>
              <a:t>D</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sv-SE" sz="3600">
                <a:solidFill>
                  <a:schemeClr val="accent2"/>
                </a:solidFill>
                <a:latin typeface="Times10 for Chalmers" pitchFamily="2" charset="0"/>
              </a:rPr>
              <a:t>Path   in M</a:t>
            </a:r>
            <a:endParaRPr lang="en-GB" sz="3600">
              <a:solidFill>
                <a:schemeClr val="accent2"/>
              </a:solidFill>
              <a:latin typeface="Times10 for Chalmers" pitchFamily="2" charset="0"/>
            </a:endParaRPr>
          </a:p>
        </p:txBody>
      </p:sp>
      <p:sp>
        <p:nvSpPr>
          <p:cNvPr id="99331" name="Rectangle 3"/>
          <p:cNvSpPr>
            <a:spLocks noGrp="1" noChangeArrowheads="1"/>
          </p:cNvSpPr>
          <p:nvPr>
            <p:ph idx="1"/>
          </p:nvPr>
        </p:nvSpPr>
        <p:spPr/>
        <p:txBody>
          <a:bodyPr/>
          <a:lstStyle/>
          <a:p>
            <a:pPr>
              <a:buFontTx/>
              <a:buNone/>
            </a:pPr>
            <a:r>
              <a:rPr lang="sv-SE">
                <a:latin typeface="Times10 for Chalmers" pitchFamily="2" charset="0"/>
              </a:rPr>
              <a:t>Infinite sequence of states</a:t>
            </a:r>
          </a:p>
          <a:p>
            <a:pPr>
              <a:buFontTx/>
              <a:buNone/>
            </a:pPr>
            <a:r>
              <a:rPr lang="el-GR">
                <a:latin typeface="Times10 for Chalmers" pitchFamily="2" charset="0"/>
              </a:rPr>
              <a:t>π</a:t>
            </a:r>
            <a:r>
              <a:rPr lang="sv-SE">
                <a:latin typeface="Times10 for Chalmers" pitchFamily="2" charset="0"/>
              </a:rPr>
              <a:t>  =  s0 s1 s2 ...              st</a:t>
            </a:r>
          </a:p>
          <a:p>
            <a:pPr>
              <a:buFontTx/>
              <a:buNone/>
            </a:pPr>
            <a:r>
              <a:rPr lang="sv-SE">
                <a:latin typeface="Times10 for Chalmers" pitchFamily="2" charset="0"/>
              </a:rPr>
              <a:t>            </a:t>
            </a:r>
            <a:endParaRPr lang="el-GR">
              <a:latin typeface="Times10 for Chalmers" pitchFamily="2"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sv-SE" sz="3600">
                <a:solidFill>
                  <a:schemeClr val="accent2"/>
                </a:solidFill>
                <a:latin typeface="Times10 for Chalmers" pitchFamily="2" charset="0"/>
              </a:rPr>
              <a:t>Path   in M</a:t>
            </a:r>
            <a:endParaRPr lang="en-GB" sz="3600">
              <a:solidFill>
                <a:schemeClr val="accent2"/>
              </a:solidFill>
              <a:latin typeface="Times10 for Chalmers" pitchFamily="2" charset="0"/>
            </a:endParaRPr>
          </a:p>
        </p:txBody>
      </p:sp>
      <p:sp>
        <p:nvSpPr>
          <p:cNvPr id="100355" name="Rectangle 3"/>
          <p:cNvSpPr>
            <a:spLocks noGrp="1" noChangeArrowheads="1"/>
          </p:cNvSpPr>
          <p:nvPr>
            <p:ph idx="1"/>
          </p:nvPr>
        </p:nvSpPr>
        <p:spPr/>
        <p:txBody>
          <a:bodyPr/>
          <a:lstStyle/>
          <a:p>
            <a:pPr>
              <a:buFontTx/>
              <a:buNone/>
            </a:pPr>
            <a:r>
              <a:rPr lang="sv-SE" dirty="0">
                <a:latin typeface="Times10 for Chalmers" pitchFamily="2" charset="0"/>
              </a:rPr>
              <a:t>s0  </a:t>
            </a:r>
            <a:r>
              <a:rPr lang="sv-SE" dirty="0" smtClean="0">
                <a:latin typeface="Times10 for Chalmers" pitchFamily="2" charset="0"/>
              </a:rPr>
              <a:t>    </a:t>
            </a:r>
            <a:r>
              <a:rPr lang="sv-SE" dirty="0">
                <a:latin typeface="Times10 for Chalmers" pitchFamily="2" charset="0"/>
              </a:rPr>
              <a:t>s1    </a:t>
            </a:r>
            <a:r>
              <a:rPr lang="sv-SE" dirty="0" smtClean="0">
                <a:latin typeface="Times10 for Chalmers" pitchFamily="2" charset="0"/>
              </a:rPr>
              <a:t>  s2      ... </a:t>
            </a:r>
            <a:endParaRPr lang="el-GR" dirty="0">
              <a:latin typeface="Times10 for Chalmers" pitchFamily="2" charset="0"/>
            </a:endParaRPr>
          </a:p>
        </p:txBody>
      </p:sp>
      <p:sp>
        <p:nvSpPr>
          <p:cNvPr id="100356" name="Line 4"/>
          <p:cNvSpPr>
            <a:spLocks noChangeShapeType="1"/>
          </p:cNvSpPr>
          <p:nvPr/>
        </p:nvSpPr>
        <p:spPr bwMode="auto">
          <a:xfrm>
            <a:off x="1258888" y="2276475"/>
            <a:ext cx="360362" cy="0"/>
          </a:xfrm>
          <a:prstGeom prst="line">
            <a:avLst/>
          </a:prstGeom>
          <a:noFill/>
          <a:ln w="38100">
            <a:solidFill>
              <a:schemeClr val="accent2"/>
            </a:solidFill>
            <a:round/>
            <a:headEnd/>
            <a:tailEnd type="triangle" w="med" len="med"/>
          </a:ln>
          <a:effectLst/>
        </p:spPr>
        <p:txBody>
          <a:bodyPr/>
          <a:lstStyle/>
          <a:p>
            <a:endParaRPr lang="en-US"/>
          </a:p>
        </p:txBody>
      </p:sp>
      <p:sp>
        <p:nvSpPr>
          <p:cNvPr id="100357" name="Line 5"/>
          <p:cNvSpPr>
            <a:spLocks noChangeShapeType="1"/>
          </p:cNvSpPr>
          <p:nvPr/>
        </p:nvSpPr>
        <p:spPr bwMode="auto">
          <a:xfrm>
            <a:off x="2124075" y="2276475"/>
            <a:ext cx="360363" cy="0"/>
          </a:xfrm>
          <a:prstGeom prst="line">
            <a:avLst/>
          </a:prstGeom>
          <a:noFill/>
          <a:ln w="38100">
            <a:solidFill>
              <a:schemeClr val="accent2"/>
            </a:solidFill>
            <a:round/>
            <a:headEnd/>
            <a:tailEnd type="triangle" w="med" len="med"/>
          </a:ln>
          <a:effectLst/>
        </p:spPr>
        <p:txBody>
          <a:bodyPr/>
          <a:lstStyle/>
          <a:p>
            <a:endParaRPr lang="en-US"/>
          </a:p>
        </p:txBody>
      </p:sp>
      <p:sp>
        <p:nvSpPr>
          <p:cNvPr id="100358" name="Line 6"/>
          <p:cNvSpPr>
            <a:spLocks noChangeShapeType="1"/>
          </p:cNvSpPr>
          <p:nvPr/>
        </p:nvSpPr>
        <p:spPr bwMode="auto">
          <a:xfrm>
            <a:off x="3203575" y="2276475"/>
            <a:ext cx="360363" cy="0"/>
          </a:xfrm>
          <a:prstGeom prst="line">
            <a:avLst/>
          </a:prstGeom>
          <a:noFill/>
          <a:ln w="38100">
            <a:solidFill>
              <a:schemeClr val="accent2"/>
            </a:solidFill>
            <a:round/>
            <a:headEnd/>
            <a:tailEnd type="triangle" w="med" len="med"/>
          </a:ln>
          <a:effectLst/>
        </p:spPr>
        <p:txBody>
          <a:bodyPr/>
          <a:lstStyle/>
          <a:p>
            <a:endParaRPr lang="en-US"/>
          </a:p>
        </p:txBody>
      </p:sp>
      <p:sp>
        <p:nvSpPr>
          <p:cNvPr id="100359" name="Line 7"/>
          <p:cNvSpPr>
            <a:spLocks noChangeShapeType="1"/>
          </p:cNvSpPr>
          <p:nvPr/>
        </p:nvSpPr>
        <p:spPr bwMode="auto">
          <a:xfrm>
            <a:off x="3203575" y="4221163"/>
            <a:ext cx="360363" cy="0"/>
          </a:xfrm>
          <a:prstGeom prst="line">
            <a:avLst/>
          </a:prstGeom>
          <a:noFill/>
          <a:ln w="38100">
            <a:solidFill>
              <a:schemeClr val="accent2"/>
            </a:solidFill>
            <a:round/>
            <a:headEnd/>
            <a:tailEnd type="triangle" w="med" len="med"/>
          </a:ln>
          <a:effectLst/>
        </p:spPr>
        <p:txBody>
          <a:bodyPr/>
          <a:lstStyle/>
          <a:p>
            <a:endParaRPr lang="en-US"/>
          </a:p>
        </p:txBody>
      </p:sp>
      <p:sp>
        <p:nvSpPr>
          <p:cNvPr id="100360" name="Text Box 8"/>
          <p:cNvSpPr txBox="1">
            <a:spLocks noChangeArrowheads="1"/>
          </p:cNvSpPr>
          <p:nvPr/>
        </p:nvSpPr>
        <p:spPr bwMode="auto">
          <a:xfrm>
            <a:off x="3184525" y="4311650"/>
            <a:ext cx="404813" cy="457200"/>
          </a:xfrm>
          <a:prstGeom prst="rect">
            <a:avLst/>
          </a:prstGeom>
          <a:noFill/>
          <a:ln w="9525">
            <a:noFill/>
            <a:miter lim="800000"/>
            <a:headEnd/>
            <a:tailEnd/>
          </a:ln>
          <a:effectLst/>
        </p:spPr>
        <p:txBody>
          <a:bodyPr wrap="none">
            <a:spAutoFit/>
          </a:bodyPr>
          <a:lstStyle/>
          <a:p>
            <a:r>
              <a:rPr lang="sv-SE"/>
              <a:t>R</a:t>
            </a:r>
            <a:endParaRPr lang="en-US"/>
          </a:p>
        </p:txBody>
      </p:sp>
      <p:sp>
        <p:nvSpPr>
          <p:cNvPr id="100361" name="Text Box 9"/>
          <p:cNvSpPr txBox="1">
            <a:spLocks noChangeArrowheads="1"/>
          </p:cNvSpPr>
          <p:nvPr/>
        </p:nvSpPr>
        <p:spPr bwMode="auto">
          <a:xfrm>
            <a:off x="6567488" y="4311650"/>
            <a:ext cx="1660525" cy="822325"/>
          </a:xfrm>
          <a:prstGeom prst="rect">
            <a:avLst/>
          </a:prstGeom>
          <a:noFill/>
          <a:ln w="9525">
            <a:noFill/>
            <a:miter lim="800000"/>
            <a:headEnd/>
            <a:tailEnd/>
          </a:ln>
          <a:effectLst/>
        </p:spPr>
        <p:txBody>
          <a:bodyPr wrap="none">
            <a:spAutoFit/>
          </a:bodyPr>
          <a:lstStyle/>
          <a:p>
            <a:r>
              <a:rPr lang="sv-SE" dirty="0"/>
              <a:t>(s0,s1) </a:t>
            </a:r>
            <a:r>
              <a:rPr lang="ru-RU" dirty="0"/>
              <a:t>є</a:t>
            </a:r>
            <a:r>
              <a:rPr lang="sv-SE" dirty="0"/>
              <a:t> R</a:t>
            </a:r>
          </a:p>
          <a:p>
            <a:endParaRPr lang="ru-RU" dirty="0"/>
          </a:p>
        </p:txBody>
      </p:sp>
      <p:sp>
        <p:nvSpPr>
          <p:cNvPr id="100362" name="Rectangle 10"/>
          <p:cNvSpPr>
            <a:spLocks noChangeArrowheads="1"/>
          </p:cNvSpPr>
          <p:nvPr/>
        </p:nvSpPr>
        <p:spPr bwMode="auto">
          <a:xfrm>
            <a:off x="6659563" y="4941888"/>
            <a:ext cx="1660525" cy="1187450"/>
          </a:xfrm>
          <a:prstGeom prst="rect">
            <a:avLst/>
          </a:prstGeom>
          <a:noFill/>
          <a:ln w="9525">
            <a:noFill/>
            <a:miter lim="800000"/>
            <a:headEnd/>
            <a:tailEnd/>
          </a:ln>
          <a:effectLst/>
        </p:spPr>
        <p:txBody>
          <a:bodyPr wrap="none">
            <a:spAutoFit/>
          </a:bodyPr>
          <a:lstStyle/>
          <a:p>
            <a:r>
              <a:rPr lang="sv-SE" dirty="0"/>
              <a:t>(s1,s2) </a:t>
            </a:r>
            <a:r>
              <a:rPr lang="ru-RU" dirty="0"/>
              <a:t>є</a:t>
            </a:r>
            <a:r>
              <a:rPr lang="sv-SE" dirty="0"/>
              <a:t> R</a:t>
            </a:r>
          </a:p>
          <a:p>
            <a:endParaRPr lang="sv-SE" dirty="0"/>
          </a:p>
          <a:p>
            <a:r>
              <a:rPr lang="sv-SE" dirty="0" err="1"/>
              <a:t>etc</a:t>
            </a:r>
            <a:endParaRPr lang="sv-SE"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sv-SE">
                <a:solidFill>
                  <a:schemeClr val="accent2"/>
                </a:solidFill>
                <a:latin typeface="Times10 for Chalmers" pitchFamily="2" charset="0"/>
              </a:rPr>
              <a:t>Properties</a:t>
            </a:r>
            <a:endParaRPr lang="en-GB">
              <a:solidFill>
                <a:schemeClr val="accent2"/>
              </a:solidFill>
              <a:latin typeface="Times10 for Chalmers" pitchFamily="2" charset="0"/>
            </a:endParaRPr>
          </a:p>
        </p:txBody>
      </p:sp>
      <p:sp>
        <p:nvSpPr>
          <p:cNvPr id="88067" name="Rectangle 3"/>
          <p:cNvSpPr>
            <a:spLocks noGrp="1" noChangeArrowheads="1"/>
          </p:cNvSpPr>
          <p:nvPr>
            <p:ph idx="1"/>
          </p:nvPr>
        </p:nvSpPr>
        <p:spPr>
          <a:xfrm>
            <a:off x="609600" y="1981200"/>
            <a:ext cx="7772400" cy="4114800"/>
          </a:xfrm>
        </p:spPr>
        <p:txBody>
          <a:bodyPr/>
          <a:lstStyle/>
          <a:p>
            <a:pPr>
              <a:buFontTx/>
              <a:buNone/>
            </a:pPr>
            <a:r>
              <a:rPr lang="en-GB">
                <a:latin typeface="Times10 for Chalmers" pitchFamily="2" charset="0"/>
              </a:rPr>
              <a:t>Express desired behaviour over time using special logic</a:t>
            </a:r>
          </a:p>
          <a:p>
            <a:pPr>
              <a:buFontTx/>
              <a:buNone/>
            </a:pPr>
            <a:endParaRPr lang="en-GB">
              <a:latin typeface="Times10 for Chalmers" pitchFamily="2" charset="0"/>
            </a:endParaRPr>
          </a:p>
          <a:p>
            <a:pPr>
              <a:buFontTx/>
              <a:buNone/>
            </a:pPr>
            <a:r>
              <a:rPr lang="en-GB">
                <a:latin typeface="Times10 for Chalmers" pitchFamily="2" charset="0"/>
              </a:rPr>
              <a:t>LTL    (linear temporal logic)</a:t>
            </a:r>
          </a:p>
          <a:p>
            <a:pPr>
              <a:buFontTx/>
              <a:buNone/>
            </a:pPr>
            <a:r>
              <a:rPr lang="en-GB">
                <a:latin typeface="Times10 for Chalmers" pitchFamily="2" charset="0"/>
              </a:rPr>
              <a:t>CTL    (computation tree logic)</a:t>
            </a:r>
          </a:p>
          <a:p>
            <a:pPr>
              <a:buFontTx/>
              <a:buNone/>
            </a:pPr>
            <a:r>
              <a:rPr lang="en-GB">
                <a:latin typeface="Times10 for Chalmers" pitchFamily="2" charset="0"/>
              </a:rPr>
              <a:t>CTL*   (more expressive logic with both                   .        LTL and CTL as subsets)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sv-SE">
                <a:solidFill>
                  <a:schemeClr val="accent2"/>
                </a:solidFill>
                <a:latin typeface="Times10 for Chalmers" pitchFamily="2" charset="0"/>
              </a:rPr>
              <a:t>CTL*</a:t>
            </a:r>
            <a:endParaRPr lang="en-GB">
              <a:solidFill>
                <a:schemeClr val="accent2"/>
              </a:solidFill>
              <a:latin typeface="Times10 for Chalmers" pitchFamily="2" charset="0"/>
            </a:endParaRPr>
          </a:p>
        </p:txBody>
      </p:sp>
      <p:sp>
        <p:nvSpPr>
          <p:cNvPr id="102403" name="Rectangle 3"/>
          <p:cNvSpPr>
            <a:spLocks noGrp="1" noChangeArrowheads="1"/>
          </p:cNvSpPr>
          <p:nvPr>
            <p:ph idx="1"/>
          </p:nvPr>
        </p:nvSpPr>
        <p:spPr>
          <a:xfrm>
            <a:off x="609600" y="1981200"/>
            <a:ext cx="7772400" cy="4114800"/>
          </a:xfrm>
        </p:spPr>
        <p:txBody>
          <a:bodyPr/>
          <a:lstStyle/>
          <a:p>
            <a:pPr>
              <a:lnSpc>
                <a:spcPct val="80000"/>
              </a:lnSpc>
              <a:buFontTx/>
              <a:buNone/>
            </a:pPr>
            <a:r>
              <a:rPr lang="en-GB" sz="2800">
                <a:solidFill>
                  <a:schemeClr val="accent2"/>
                </a:solidFill>
                <a:latin typeface="Times10 for Chalmers" pitchFamily="2" charset="0"/>
              </a:rPr>
              <a:t>path quantifers</a:t>
            </a:r>
          </a:p>
          <a:p>
            <a:pPr>
              <a:lnSpc>
                <a:spcPct val="80000"/>
              </a:lnSpc>
              <a:buFontTx/>
              <a:buNone/>
            </a:pPr>
            <a:r>
              <a:rPr lang="en-GB" sz="2800">
                <a:solidFill>
                  <a:schemeClr val="accent2"/>
                </a:solidFill>
                <a:latin typeface="Times10 for Chalmers" pitchFamily="2" charset="0"/>
              </a:rPr>
              <a:t>A  “for all computation paths”</a:t>
            </a:r>
          </a:p>
          <a:p>
            <a:pPr>
              <a:lnSpc>
                <a:spcPct val="80000"/>
              </a:lnSpc>
              <a:buFontTx/>
              <a:buNone/>
            </a:pPr>
            <a:r>
              <a:rPr lang="en-GB" sz="2800">
                <a:solidFill>
                  <a:schemeClr val="accent2"/>
                </a:solidFill>
                <a:latin typeface="Times10 for Chalmers" pitchFamily="2" charset="0"/>
              </a:rPr>
              <a:t>E  “for some computation path”</a:t>
            </a:r>
          </a:p>
          <a:p>
            <a:pPr>
              <a:lnSpc>
                <a:spcPct val="80000"/>
              </a:lnSpc>
              <a:buFontTx/>
              <a:buNone/>
            </a:pPr>
            <a:r>
              <a:rPr lang="en-GB" sz="2800">
                <a:latin typeface="Times10 for Chalmers" pitchFamily="2" charset="0"/>
              </a:rPr>
              <a:t>can prefix assertions made from</a:t>
            </a:r>
          </a:p>
          <a:p>
            <a:pPr>
              <a:lnSpc>
                <a:spcPct val="80000"/>
              </a:lnSpc>
              <a:buFontTx/>
              <a:buNone/>
            </a:pPr>
            <a:r>
              <a:rPr lang="en-GB" sz="2800">
                <a:solidFill>
                  <a:srgbClr val="FF0000"/>
                </a:solidFill>
                <a:latin typeface="Times10 for Chalmers" pitchFamily="2" charset="0"/>
              </a:rPr>
              <a:t>Linear operators</a:t>
            </a:r>
          </a:p>
          <a:p>
            <a:pPr>
              <a:lnSpc>
                <a:spcPct val="80000"/>
              </a:lnSpc>
              <a:buFontTx/>
              <a:buNone/>
            </a:pPr>
            <a:r>
              <a:rPr lang="en-GB" sz="2800">
                <a:solidFill>
                  <a:srgbClr val="FF0000"/>
                </a:solidFill>
                <a:latin typeface="Times10 for Chalmers" pitchFamily="2" charset="0"/>
              </a:rPr>
              <a:t>G “globally=always”</a:t>
            </a:r>
          </a:p>
          <a:p>
            <a:pPr>
              <a:lnSpc>
                <a:spcPct val="80000"/>
              </a:lnSpc>
              <a:buFontTx/>
              <a:buNone/>
            </a:pPr>
            <a:r>
              <a:rPr lang="en-GB" sz="2800">
                <a:solidFill>
                  <a:srgbClr val="FF0000"/>
                </a:solidFill>
                <a:latin typeface="Times10 for Chalmers" pitchFamily="2" charset="0"/>
              </a:rPr>
              <a:t>F “sometimes”</a:t>
            </a:r>
          </a:p>
          <a:p>
            <a:pPr>
              <a:lnSpc>
                <a:spcPct val="80000"/>
              </a:lnSpc>
              <a:buFontTx/>
              <a:buNone/>
            </a:pPr>
            <a:r>
              <a:rPr lang="en-GB" sz="2800">
                <a:solidFill>
                  <a:srgbClr val="FF0000"/>
                </a:solidFill>
                <a:latin typeface="Times10 for Chalmers" pitchFamily="2" charset="0"/>
              </a:rPr>
              <a:t>X “nexttime”</a:t>
            </a:r>
          </a:p>
          <a:p>
            <a:pPr>
              <a:lnSpc>
                <a:spcPct val="80000"/>
              </a:lnSpc>
              <a:buFontTx/>
              <a:buNone/>
            </a:pPr>
            <a:r>
              <a:rPr lang="en-GB" sz="2800">
                <a:solidFill>
                  <a:srgbClr val="FF0000"/>
                </a:solidFill>
                <a:latin typeface="Times10 for Chalmers" pitchFamily="2" charset="0"/>
              </a:rPr>
              <a:t>U “until”</a:t>
            </a:r>
          </a:p>
          <a:p>
            <a:pPr>
              <a:lnSpc>
                <a:spcPct val="80000"/>
              </a:lnSpc>
              <a:buFontTx/>
              <a:buNone/>
            </a:pPr>
            <a:endParaRPr lang="en-GB" sz="2800">
              <a:solidFill>
                <a:srgbClr val="FF0000"/>
              </a:solidFill>
              <a:latin typeface="Times10 for Chalmers" pitchFamily="2" charset="0"/>
            </a:endParaRPr>
          </a:p>
        </p:txBody>
      </p:sp>
      <p:sp>
        <p:nvSpPr>
          <p:cNvPr id="102404" name="AutoShape 4"/>
          <p:cNvSpPr>
            <a:spLocks/>
          </p:cNvSpPr>
          <p:nvPr/>
        </p:nvSpPr>
        <p:spPr bwMode="auto">
          <a:xfrm>
            <a:off x="5292725" y="3789363"/>
            <a:ext cx="152400" cy="1993900"/>
          </a:xfrm>
          <a:prstGeom prst="rightBrace">
            <a:avLst>
              <a:gd name="adj1" fmla="val 109028"/>
              <a:gd name="adj2" fmla="val 50000"/>
            </a:avLst>
          </a:prstGeom>
          <a:solidFill>
            <a:schemeClr val="bg1"/>
          </a:solidFill>
          <a:ln w="28575">
            <a:solidFill>
              <a:schemeClr val="tx1"/>
            </a:solidFill>
            <a:round/>
            <a:headEnd/>
            <a:tailEnd/>
          </a:ln>
          <a:effectLst/>
        </p:spPr>
        <p:txBody>
          <a:bodyPr wrap="none" anchor="ctr"/>
          <a:lstStyle/>
          <a:p>
            <a:endParaRPr lang="en-US"/>
          </a:p>
        </p:txBody>
      </p:sp>
      <p:sp>
        <p:nvSpPr>
          <p:cNvPr id="102405" name="Text Box 5"/>
          <p:cNvSpPr txBox="1">
            <a:spLocks noChangeArrowheads="1"/>
          </p:cNvSpPr>
          <p:nvPr/>
        </p:nvSpPr>
        <p:spPr bwMode="auto">
          <a:xfrm>
            <a:off x="6280150" y="4240213"/>
            <a:ext cx="1879600" cy="457200"/>
          </a:xfrm>
          <a:prstGeom prst="rect">
            <a:avLst/>
          </a:prstGeom>
          <a:noFill/>
          <a:ln w="9525">
            <a:noFill/>
            <a:miter lim="800000"/>
            <a:headEnd/>
            <a:tailEnd/>
          </a:ln>
          <a:effectLst/>
        </p:spPr>
        <p:txBody>
          <a:bodyPr wrap="none">
            <a:spAutoFit/>
          </a:bodyPr>
          <a:lstStyle/>
          <a:p>
            <a:r>
              <a:rPr lang="sv-SE">
                <a:solidFill>
                  <a:srgbClr val="FF0000"/>
                </a:solidFill>
              </a:rPr>
              <a:t>about a path</a:t>
            </a:r>
            <a:endParaRPr lang="en-US">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sv-SE">
                <a:solidFill>
                  <a:schemeClr val="accent2"/>
                </a:solidFill>
                <a:latin typeface="Times10 for Chalmers" pitchFamily="2" charset="0"/>
              </a:rPr>
              <a:t>CTL*  formulas (syntax)</a:t>
            </a:r>
            <a:endParaRPr lang="en-GB">
              <a:solidFill>
                <a:schemeClr val="accent2"/>
              </a:solidFill>
              <a:latin typeface="Times10 for Chalmers" pitchFamily="2" charset="0"/>
            </a:endParaRPr>
          </a:p>
        </p:txBody>
      </p:sp>
      <p:sp>
        <p:nvSpPr>
          <p:cNvPr id="103427" name="Rectangle 3"/>
          <p:cNvSpPr>
            <a:spLocks noGrp="1" noChangeArrowheads="1"/>
          </p:cNvSpPr>
          <p:nvPr>
            <p:ph idx="1"/>
          </p:nvPr>
        </p:nvSpPr>
        <p:spPr>
          <a:xfrm>
            <a:off x="609600" y="1981200"/>
            <a:ext cx="7772400" cy="4114800"/>
          </a:xfrm>
        </p:spPr>
        <p:txBody>
          <a:bodyPr/>
          <a:lstStyle/>
          <a:p>
            <a:pPr>
              <a:buFontTx/>
              <a:buNone/>
            </a:pPr>
            <a:r>
              <a:rPr lang="en-GB" dirty="0">
                <a:solidFill>
                  <a:schemeClr val="accent2"/>
                </a:solidFill>
                <a:latin typeface="Times10 for Chalmers" pitchFamily="2" charset="0"/>
              </a:rPr>
              <a:t>path formulas</a:t>
            </a:r>
          </a:p>
          <a:p>
            <a:pPr>
              <a:buFontTx/>
              <a:buNone/>
            </a:pPr>
            <a:r>
              <a:rPr lang="en-GB" dirty="0">
                <a:solidFill>
                  <a:schemeClr val="accent2"/>
                </a:solidFill>
                <a:latin typeface="Times10 for Chalmers" pitchFamily="2" charset="0"/>
              </a:rPr>
              <a:t>   f ::=  </a:t>
            </a:r>
            <a:r>
              <a:rPr lang="en-GB" dirty="0">
                <a:solidFill>
                  <a:srgbClr val="FF0000"/>
                </a:solidFill>
                <a:latin typeface="Times10 for Chalmers" pitchFamily="2" charset="0"/>
              </a:rPr>
              <a:t>s</a:t>
            </a:r>
            <a:r>
              <a:rPr lang="en-GB" dirty="0">
                <a:solidFill>
                  <a:schemeClr val="accent2"/>
                </a:solidFill>
                <a:latin typeface="Times10 for Chalmers" pitchFamily="2" charset="0"/>
              </a:rPr>
              <a:t> |  </a:t>
            </a:r>
            <a:r>
              <a:rPr lang="sv-SE" dirty="0" err="1">
                <a:solidFill>
                  <a:schemeClr val="accent2"/>
                </a:solidFill>
                <a:latin typeface="Times10 for Chalmers" pitchFamily="2" charset="0"/>
                <a:sym typeface="Symbol" pitchFamily="18" charset="2"/>
              </a:rPr>
              <a:t>f</a:t>
            </a:r>
            <a:r>
              <a:rPr lang="sv-SE" dirty="0">
                <a:solidFill>
                  <a:schemeClr val="accent2"/>
                </a:solidFill>
                <a:latin typeface="Times10 for Chalmers" pitchFamily="2" charset="0"/>
                <a:sym typeface="Symbol" pitchFamily="18" charset="2"/>
              </a:rPr>
              <a:t>   |   f1 </a:t>
            </a:r>
            <a:r>
              <a:rPr lang="sv-SE" b="1" dirty="0">
                <a:solidFill>
                  <a:schemeClr val="accent2"/>
                </a:solidFill>
                <a:latin typeface="Times10 for Chalmers" pitchFamily="2" charset="0"/>
                <a:sym typeface="Symbol" pitchFamily="18" charset="2"/>
              </a:rPr>
              <a:t></a:t>
            </a:r>
            <a:r>
              <a:rPr lang="sv-SE" dirty="0">
                <a:solidFill>
                  <a:schemeClr val="accent2"/>
                </a:solidFill>
                <a:latin typeface="Times10 for Chalmers" pitchFamily="2" charset="0"/>
                <a:sym typeface="Symbol" pitchFamily="18" charset="2"/>
              </a:rPr>
              <a:t> f2  |  X f  |  f1 U f2</a:t>
            </a:r>
            <a:endParaRPr lang="en-GB" dirty="0">
              <a:solidFill>
                <a:schemeClr val="accent2"/>
              </a:solidFill>
              <a:latin typeface="Times10 for Chalmers" pitchFamily="2" charset="0"/>
            </a:endParaRPr>
          </a:p>
          <a:p>
            <a:pPr>
              <a:buFontTx/>
              <a:buNone/>
            </a:pPr>
            <a:endParaRPr lang="en-GB" dirty="0">
              <a:solidFill>
                <a:schemeClr val="accent2"/>
              </a:solidFill>
              <a:latin typeface="Times10 for Chalmers" pitchFamily="2" charset="0"/>
            </a:endParaRPr>
          </a:p>
          <a:p>
            <a:pPr>
              <a:buFontTx/>
              <a:buNone/>
            </a:pPr>
            <a:r>
              <a:rPr lang="en-GB" sz="2800" dirty="0">
                <a:solidFill>
                  <a:srgbClr val="FF0000"/>
                </a:solidFill>
                <a:latin typeface="Times10 for Chalmers" pitchFamily="2" charset="0"/>
              </a:rPr>
              <a:t>state formulas     (about an individual state)</a:t>
            </a:r>
          </a:p>
          <a:p>
            <a:pPr>
              <a:buFontTx/>
              <a:buNone/>
            </a:pPr>
            <a:r>
              <a:rPr lang="en-GB" dirty="0">
                <a:solidFill>
                  <a:srgbClr val="FF0000"/>
                </a:solidFill>
                <a:latin typeface="Times10 for Chalmers" pitchFamily="2" charset="0"/>
              </a:rPr>
              <a:t>  s ::=   a | </a:t>
            </a:r>
            <a:r>
              <a:rPr lang="sv-SE" dirty="0" err="1">
                <a:solidFill>
                  <a:srgbClr val="FF0000"/>
                </a:solidFill>
                <a:latin typeface="Times10 for Chalmers" pitchFamily="2" charset="0"/>
                <a:sym typeface="Symbol" pitchFamily="18" charset="2"/>
              </a:rPr>
              <a:t>s</a:t>
            </a:r>
            <a:r>
              <a:rPr lang="sv-SE" dirty="0">
                <a:solidFill>
                  <a:srgbClr val="FF0000"/>
                </a:solidFill>
                <a:latin typeface="Times10 for Chalmers" pitchFamily="2" charset="0"/>
                <a:sym typeface="Symbol" pitchFamily="18" charset="2"/>
              </a:rPr>
              <a:t>  | s1 </a:t>
            </a:r>
            <a:r>
              <a:rPr lang="sv-SE" b="1" dirty="0">
                <a:solidFill>
                  <a:srgbClr val="FF0000"/>
                </a:solidFill>
                <a:latin typeface="Times10 for Chalmers" pitchFamily="2" charset="0"/>
                <a:sym typeface="Symbol" pitchFamily="18" charset="2"/>
              </a:rPr>
              <a:t></a:t>
            </a:r>
            <a:r>
              <a:rPr lang="sv-SE" dirty="0">
                <a:solidFill>
                  <a:srgbClr val="FF0000"/>
                </a:solidFill>
                <a:latin typeface="Times10 for Chalmers" pitchFamily="2" charset="0"/>
                <a:sym typeface="Symbol" pitchFamily="18" charset="2"/>
              </a:rPr>
              <a:t> s2 | E </a:t>
            </a:r>
            <a:r>
              <a:rPr lang="sv-SE" dirty="0">
                <a:solidFill>
                  <a:schemeClr val="accent2"/>
                </a:solidFill>
                <a:latin typeface="Times10 for Chalmers" pitchFamily="2" charset="0"/>
                <a:sym typeface="Symbol" pitchFamily="18" charset="2"/>
              </a:rPr>
              <a:t>f</a:t>
            </a:r>
            <a:endParaRPr lang="en-GB" dirty="0">
              <a:solidFill>
                <a:schemeClr val="accent2"/>
              </a:solidFill>
              <a:latin typeface="Times10 for Chalmers" pitchFamily="2" charset="0"/>
            </a:endParaRPr>
          </a:p>
          <a:p>
            <a:pPr>
              <a:buFontTx/>
              <a:buNone/>
            </a:pPr>
            <a:endParaRPr lang="en-GB" dirty="0">
              <a:solidFill>
                <a:srgbClr val="FF0000"/>
              </a:solidFill>
              <a:latin typeface="Times10 for Chalmers" pitchFamily="2" charset="0"/>
            </a:endParaRPr>
          </a:p>
        </p:txBody>
      </p:sp>
      <p:sp>
        <p:nvSpPr>
          <p:cNvPr id="103430" name="Text Box 6"/>
          <p:cNvSpPr txBox="1">
            <a:spLocks noChangeArrowheads="1"/>
          </p:cNvSpPr>
          <p:nvPr/>
        </p:nvSpPr>
        <p:spPr bwMode="auto">
          <a:xfrm>
            <a:off x="900113" y="5084763"/>
            <a:ext cx="2336800" cy="457200"/>
          </a:xfrm>
          <a:prstGeom prst="rect">
            <a:avLst/>
          </a:prstGeom>
          <a:noFill/>
          <a:ln w="9525">
            <a:noFill/>
            <a:miter lim="800000"/>
            <a:headEnd/>
            <a:tailEnd/>
          </a:ln>
          <a:effectLst/>
        </p:spPr>
        <p:txBody>
          <a:bodyPr wrap="none">
            <a:spAutoFit/>
          </a:bodyPr>
          <a:lstStyle/>
          <a:p>
            <a:r>
              <a:rPr lang="sv-SE"/>
              <a:t>atomic formulas</a:t>
            </a:r>
            <a:endParaRPr lang="en-US"/>
          </a:p>
        </p:txBody>
      </p:sp>
      <p:sp>
        <p:nvSpPr>
          <p:cNvPr id="103431" name="Line 7"/>
          <p:cNvSpPr>
            <a:spLocks noChangeShapeType="1"/>
          </p:cNvSpPr>
          <p:nvPr/>
        </p:nvSpPr>
        <p:spPr bwMode="auto">
          <a:xfrm flipV="1">
            <a:off x="2124075" y="4797425"/>
            <a:ext cx="0" cy="287338"/>
          </a:xfrm>
          <a:prstGeom prst="line">
            <a:avLst/>
          </a:prstGeom>
          <a:noFill/>
          <a:ln w="9525">
            <a:solidFill>
              <a:schemeClr val="tx1"/>
            </a:solidFill>
            <a:round/>
            <a:headEnd/>
            <a:tailEnd type="triangle" w="med" len="med"/>
          </a:ln>
          <a:effectLst/>
        </p:spPr>
        <p:txBody>
          <a:bodyPr/>
          <a:lstStyle/>
          <a:p>
            <a:endParaRPr lang="en-US"/>
          </a:p>
        </p:txBody>
      </p:sp>
      <p:sp>
        <p:nvSpPr>
          <p:cNvPr id="103432" name="Text Box 8"/>
          <p:cNvSpPr txBox="1">
            <a:spLocks noChangeArrowheads="1"/>
          </p:cNvSpPr>
          <p:nvPr/>
        </p:nvSpPr>
        <p:spPr bwMode="auto">
          <a:xfrm>
            <a:off x="4103688" y="5967413"/>
            <a:ext cx="184150" cy="457200"/>
          </a:xfrm>
          <a:prstGeom prst="rect">
            <a:avLst/>
          </a:prstGeom>
          <a:noFill/>
          <a:ln w="9525">
            <a:noFill/>
            <a:miter lim="800000"/>
            <a:headEnd/>
            <a:tailEnd/>
          </a:ln>
          <a:effectLst/>
        </p:spPr>
        <p:txBody>
          <a:bodyPr wrap="none">
            <a:spAutoFit/>
          </a:bodyPr>
          <a:lstStyle/>
          <a:p>
            <a:pPr algn="ctr"/>
            <a:endParaRPr lang="en-US">
              <a:sym typeface="Symbol" pitchFamily="18" charset="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sv-SE"/>
              <a:t>Build up from core</a:t>
            </a:r>
            <a:endParaRPr lang="en-US"/>
          </a:p>
        </p:txBody>
      </p:sp>
      <p:sp>
        <p:nvSpPr>
          <p:cNvPr id="105476" name="Rectangle 4"/>
          <p:cNvSpPr>
            <a:spLocks noChangeArrowheads="1"/>
          </p:cNvSpPr>
          <p:nvPr/>
        </p:nvSpPr>
        <p:spPr bwMode="auto">
          <a:xfrm>
            <a:off x="1258888" y="2298700"/>
            <a:ext cx="2880917" cy="2492990"/>
          </a:xfrm>
          <a:prstGeom prst="rect">
            <a:avLst/>
          </a:prstGeom>
          <a:noFill/>
          <a:ln w="9525">
            <a:noFill/>
            <a:miter lim="800000"/>
            <a:headEnd/>
            <a:tailEnd/>
          </a:ln>
          <a:effectLst/>
        </p:spPr>
        <p:txBody>
          <a:bodyPr wrap="none">
            <a:spAutoFit/>
          </a:bodyPr>
          <a:lstStyle/>
          <a:p>
            <a:r>
              <a:rPr lang="sv-SE" sz="2800" dirty="0">
                <a:solidFill>
                  <a:srgbClr val="FF0000"/>
                </a:solidFill>
              </a:rPr>
              <a:t>A f     </a:t>
            </a:r>
            <a:r>
              <a:rPr lang="sv-SE" sz="2800" dirty="0" smtClean="0">
                <a:solidFill>
                  <a:srgbClr val="FF0000"/>
                </a:solidFill>
              </a:rPr>
              <a:t>=   </a:t>
            </a:r>
            <a:r>
              <a:rPr lang="sv-SE" sz="2800" dirty="0" smtClean="0">
                <a:solidFill>
                  <a:srgbClr val="FF0000"/>
                </a:solidFill>
                <a:sym typeface="Symbol" pitchFamily="18" charset="2"/>
              </a:rPr>
              <a:t></a:t>
            </a:r>
            <a:r>
              <a:rPr lang="sv-SE" sz="2800" dirty="0" smtClean="0">
                <a:solidFill>
                  <a:srgbClr val="FF0000"/>
                </a:solidFill>
              </a:rPr>
              <a:t> </a:t>
            </a:r>
            <a:r>
              <a:rPr lang="sv-SE" sz="2800" dirty="0">
                <a:solidFill>
                  <a:srgbClr val="FF0000"/>
                </a:solidFill>
              </a:rPr>
              <a:t>E </a:t>
            </a:r>
            <a:r>
              <a:rPr lang="sv-SE" sz="2800" dirty="0">
                <a:solidFill>
                  <a:srgbClr val="FF0000"/>
                </a:solidFill>
                <a:sym typeface="Symbol" pitchFamily="18" charset="2"/>
              </a:rPr>
              <a:t> f</a:t>
            </a:r>
          </a:p>
          <a:p>
            <a:endParaRPr lang="sv-SE" dirty="0">
              <a:sym typeface="Symbol" pitchFamily="18" charset="2"/>
            </a:endParaRPr>
          </a:p>
          <a:p>
            <a:endParaRPr lang="sv-SE" dirty="0">
              <a:sym typeface="Symbol" pitchFamily="18" charset="2"/>
            </a:endParaRPr>
          </a:p>
          <a:p>
            <a:r>
              <a:rPr lang="sv-SE" sz="2800" dirty="0">
                <a:solidFill>
                  <a:schemeClr val="accent2"/>
                </a:solidFill>
                <a:sym typeface="Symbol" pitchFamily="18" charset="2"/>
              </a:rPr>
              <a:t>F  </a:t>
            </a:r>
            <a:r>
              <a:rPr lang="sv-SE" sz="2800" dirty="0" err="1">
                <a:solidFill>
                  <a:schemeClr val="accent2"/>
                </a:solidFill>
                <a:sym typeface="Symbol" pitchFamily="18" charset="2"/>
              </a:rPr>
              <a:t>f</a:t>
            </a:r>
            <a:r>
              <a:rPr lang="sv-SE" sz="2800" dirty="0">
                <a:solidFill>
                  <a:schemeClr val="accent2"/>
                </a:solidFill>
                <a:sym typeface="Symbol" pitchFamily="18" charset="2"/>
              </a:rPr>
              <a:t>     </a:t>
            </a:r>
            <a:r>
              <a:rPr lang="sv-SE" sz="2800" dirty="0" smtClean="0">
                <a:solidFill>
                  <a:schemeClr val="accent2"/>
                </a:solidFill>
                <a:sym typeface="Symbol" pitchFamily="18" charset="2"/>
              </a:rPr>
              <a:t>=   </a:t>
            </a:r>
            <a:r>
              <a:rPr lang="sv-SE" sz="2800" dirty="0" err="1" smtClean="0">
                <a:solidFill>
                  <a:schemeClr val="accent2"/>
                </a:solidFill>
                <a:sym typeface="Symbol" pitchFamily="18" charset="2"/>
              </a:rPr>
              <a:t>true</a:t>
            </a:r>
            <a:r>
              <a:rPr lang="sv-SE" sz="2800" dirty="0" smtClean="0">
                <a:solidFill>
                  <a:schemeClr val="accent2"/>
                </a:solidFill>
                <a:sym typeface="Symbol" pitchFamily="18" charset="2"/>
              </a:rPr>
              <a:t> </a:t>
            </a:r>
            <a:r>
              <a:rPr lang="sv-SE" sz="2800" dirty="0">
                <a:solidFill>
                  <a:schemeClr val="accent2"/>
                </a:solidFill>
                <a:sym typeface="Symbol" pitchFamily="18" charset="2"/>
              </a:rPr>
              <a:t>U f</a:t>
            </a:r>
          </a:p>
          <a:p>
            <a:r>
              <a:rPr lang="sv-SE" sz="2800" dirty="0">
                <a:solidFill>
                  <a:schemeClr val="accent2"/>
                </a:solidFill>
                <a:sym typeface="Symbol" pitchFamily="18" charset="2"/>
              </a:rPr>
              <a:t>G f     </a:t>
            </a:r>
            <a:r>
              <a:rPr lang="sv-SE" sz="2800" dirty="0" smtClean="0">
                <a:solidFill>
                  <a:schemeClr val="accent2"/>
                </a:solidFill>
                <a:sym typeface="Symbol" pitchFamily="18" charset="2"/>
              </a:rPr>
              <a:t>=   </a:t>
            </a:r>
            <a:r>
              <a:rPr lang="sv-SE" sz="2800" dirty="0">
                <a:solidFill>
                  <a:schemeClr val="accent2"/>
                </a:solidFill>
                <a:sym typeface="Symbol" pitchFamily="18" charset="2"/>
              </a:rPr>
              <a:t></a:t>
            </a:r>
            <a:r>
              <a:rPr lang="sv-SE" sz="2800" dirty="0">
                <a:solidFill>
                  <a:schemeClr val="accent2"/>
                </a:solidFill>
              </a:rPr>
              <a:t> F </a:t>
            </a:r>
            <a:r>
              <a:rPr lang="sv-SE" sz="2800" dirty="0">
                <a:solidFill>
                  <a:schemeClr val="accent2"/>
                </a:solidFill>
                <a:sym typeface="Symbol" pitchFamily="18" charset="2"/>
              </a:rPr>
              <a:t> f</a:t>
            </a:r>
            <a:endParaRPr lang="en-US" sz="2800" dirty="0">
              <a:solidFill>
                <a:schemeClr val="accent2"/>
              </a:solidFill>
              <a:sym typeface="Symbol" pitchFamily="18" charset="2"/>
            </a:endParaRPr>
          </a:p>
          <a:p>
            <a:r>
              <a:rPr lang="sv-SE" dirty="0">
                <a:sym typeface="Symbol" pitchFamily="18" charset="2"/>
              </a:rPr>
              <a:t> </a:t>
            </a:r>
            <a:endParaRPr lang="en-US" dirty="0">
              <a:sym typeface="Symbol" pitchFamily="18" charset="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sv-SE">
                <a:solidFill>
                  <a:schemeClr val="accent2"/>
                </a:solidFill>
                <a:latin typeface="Times10 for Chalmers" pitchFamily="2" charset="0"/>
              </a:rPr>
              <a:t>Example</a:t>
            </a:r>
            <a:endParaRPr lang="en-GB">
              <a:solidFill>
                <a:schemeClr val="accent2"/>
              </a:solidFill>
              <a:latin typeface="Times10 for Chalmers" pitchFamily="2" charset="0"/>
            </a:endParaRPr>
          </a:p>
        </p:txBody>
      </p:sp>
      <p:sp>
        <p:nvSpPr>
          <p:cNvPr id="97283" name="Rectangle 3"/>
          <p:cNvSpPr>
            <a:spLocks noGrp="1" noChangeArrowheads="1"/>
          </p:cNvSpPr>
          <p:nvPr>
            <p:ph idx="1"/>
          </p:nvPr>
        </p:nvSpPr>
        <p:spPr>
          <a:xfrm>
            <a:off x="609600" y="1981200"/>
            <a:ext cx="7772400" cy="4114800"/>
          </a:xfrm>
        </p:spPr>
        <p:txBody>
          <a:bodyPr/>
          <a:lstStyle/>
          <a:p>
            <a:pPr>
              <a:buFontTx/>
              <a:buNone/>
            </a:pPr>
            <a:r>
              <a:rPr lang="en-GB">
                <a:solidFill>
                  <a:schemeClr val="accent2"/>
                </a:solidFill>
                <a:latin typeface="Times10 for Chalmers" pitchFamily="2" charset="0"/>
              </a:rPr>
              <a:t>G (req -&gt; F ack)</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sv-SE">
                <a:solidFill>
                  <a:schemeClr val="accent2"/>
                </a:solidFill>
                <a:latin typeface="Times10 for Chalmers" pitchFamily="2" charset="0"/>
              </a:rPr>
              <a:t>Example</a:t>
            </a:r>
            <a:endParaRPr lang="en-GB">
              <a:solidFill>
                <a:schemeClr val="accent2"/>
              </a:solidFill>
              <a:latin typeface="Times10 for Chalmers" pitchFamily="2" charset="0"/>
            </a:endParaRPr>
          </a:p>
        </p:txBody>
      </p:sp>
      <p:sp>
        <p:nvSpPr>
          <p:cNvPr id="104451" name="Rectangle 3"/>
          <p:cNvSpPr>
            <a:spLocks noGrp="1" noChangeArrowheads="1"/>
          </p:cNvSpPr>
          <p:nvPr>
            <p:ph idx="1"/>
          </p:nvPr>
        </p:nvSpPr>
        <p:spPr>
          <a:xfrm>
            <a:off x="609600" y="1981200"/>
            <a:ext cx="7772400" cy="4114800"/>
          </a:xfrm>
        </p:spPr>
        <p:txBody>
          <a:bodyPr/>
          <a:lstStyle/>
          <a:p>
            <a:pPr>
              <a:buFontTx/>
              <a:buNone/>
            </a:pPr>
            <a:r>
              <a:rPr lang="en-GB">
                <a:solidFill>
                  <a:schemeClr val="accent2"/>
                </a:solidFill>
                <a:latin typeface="Times10 for Chalmers" pitchFamily="2" charset="0"/>
              </a:rPr>
              <a:t>G (req -&gt; F ack)</a:t>
            </a:r>
          </a:p>
          <a:p>
            <a:pPr>
              <a:buFontTx/>
              <a:buNone/>
            </a:pPr>
            <a:endParaRPr lang="en-GB">
              <a:solidFill>
                <a:schemeClr val="accent2"/>
              </a:solidFill>
              <a:latin typeface="Times10 for Chalmers" pitchFamily="2" charset="0"/>
            </a:endParaRPr>
          </a:p>
          <a:p>
            <a:pPr>
              <a:buFontTx/>
              <a:buNone/>
            </a:pPr>
            <a:r>
              <a:rPr lang="en-GB">
                <a:latin typeface="Times10 for Chalmers" pitchFamily="2" charset="0"/>
              </a:rPr>
              <a:t>A request will eventually lead to an acknowledgement</a:t>
            </a:r>
          </a:p>
          <a:p>
            <a:pPr>
              <a:buFontTx/>
              <a:buNone/>
            </a:pPr>
            <a:endParaRPr lang="en-GB">
              <a:latin typeface="Times10 for Chalmers" pitchFamily="2" charset="0"/>
            </a:endParaRPr>
          </a:p>
          <a:p>
            <a:pPr>
              <a:buFontTx/>
              <a:buNone/>
            </a:pPr>
            <a:r>
              <a:rPr lang="en-GB">
                <a:latin typeface="Times10 for Chalmers" pitchFamily="2" charset="0"/>
              </a:rPr>
              <a:t>liveness</a:t>
            </a:r>
          </a:p>
          <a:p>
            <a:pPr>
              <a:buFontTx/>
              <a:buNone/>
            </a:pPr>
            <a:r>
              <a:rPr lang="en-GB">
                <a:latin typeface="Times10 for Chalmers" pitchFamily="2" charset="0"/>
              </a:rPr>
              <a:t>linear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sv-SE" sz="3600">
                <a:solidFill>
                  <a:schemeClr val="accent2"/>
                </a:solidFill>
                <a:latin typeface="Times10 for Chalmers" pitchFamily="2" charset="0"/>
              </a:rPr>
              <a:t>Example (Gordon)</a:t>
            </a:r>
            <a:endParaRPr lang="en-GB" sz="3600">
              <a:solidFill>
                <a:schemeClr val="accent2"/>
              </a:solidFill>
              <a:latin typeface="Times10 for Chalmers" pitchFamily="2" charset="0"/>
            </a:endParaRPr>
          </a:p>
        </p:txBody>
      </p:sp>
      <p:sp>
        <p:nvSpPr>
          <p:cNvPr id="106499" name="Rectangle 3"/>
          <p:cNvSpPr>
            <a:spLocks noGrp="1" noChangeArrowheads="1"/>
          </p:cNvSpPr>
          <p:nvPr>
            <p:ph idx="1"/>
          </p:nvPr>
        </p:nvSpPr>
        <p:spPr/>
        <p:txBody>
          <a:bodyPr/>
          <a:lstStyle/>
          <a:p>
            <a:pPr>
              <a:buFontTx/>
              <a:buNone/>
            </a:pPr>
            <a:r>
              <a:rPr lang="sv-SE">
                <a:latin typeface="Times10 for Chalmers" pitchFamily="2" charset="0"/>
              </a:rPr>
              <a:t>It is possible to get to a state where Started holds but Ready does not</a:t>
            </a:r>
            <a:endParaRPr lang="sv-SE" sz="2800">
              <a:latin typeface="Times10 for Chalmers" pitchFamily="2"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sv-SE" sz="3600">
                <a:solidFill>
                  <a:schemeClr val="accent2"/>
                </a:solidFill>
                <a:latin typeface="Times10 for Chalmers" pitchFamily="2" charset="0"/>
              </a:rPr>
              <a:t>Example  (Gordon)</a:t>
            </a:r>
            <a:endParaRPr lang="en-GB" sz="3600">
              <a:solidFill>
                <a:schemeClr val="accent2"/>
              </a:solidFill>
              <a:latin typeface="Times10 for Chalmers" pitchFamily="2" charset="0"/>
            </a:endParaRPr>
          </a:p>
        </p:txBody>
      </p:sp>
      <p:sp>
        <p:nvSpPr>
          <p:cNvPr id="107523" name="Rectangle 3"/>
          <p:cNvSpPr>
            <a:spLocks noGrp="1" noChangeArrowheads="1"/>
          </p:cNvSpPr>
          <p:nvPr>
            <p:ph idx="1"/>
          </p:nvPr>
        </p:nvSpPr>
        <p:spPr/>
        <p:txBody>
          <a:bodyPr/>
          <a:lstStyle/>
          <a:p>
            <a:pPr>
              <a:buFontTx/>
              <a:buNone/>
            </a:pPr>
            <a:r>
              <a:rPr lang="sv-SE">
                <a:latin typeface="Times10 for Chalmers" pitchFamily="2" charset="0"/>
              </a:rPr>
              <a:t>It is possible to get to a state where Started holds but Ready does not</a:t>
            </a:r>
          </a:p>
          <a:p>
            <a:pPr>
              <a:buFontTx/>
              <a:buNone/>
            </a:pPr>
            <a:endParaRPr lang="sv-SE">
              <a:latin typeface="Times10 for Chalmers" pitchFamily="2" charset="0"/>
            </a:endParaRPr>
          </a:p>
          <a:p>
            <a:pPr>
              <a:buFontTx/>
              <a:buNone/>
            </a:pPr>
            <a:endParaRPr lang="sv-SE">
              <a:latin typeface="Times10 for Chalmers" pitchFamily="2" charset="0"/>
            </a:endParaRPr>
          </a:p>
          <a:p>
            <a:pPr>
              <a:buFontTx/>
              <a:buNone/>
            </a:pPr>
            <a:endParaRPr lang="sv-SE">
              <a:latin typeface="Times10 for Chalmers" pitchFamily="2" charset="0"/>
            </a:endParaRPr>
          </a:p>
          <a:p>
            <a:pPr>
              <a:buFontTx/>
              <a:buNone/>
            </a:pPr>
            <a:r>
              <a:rPr lang="sv-SE">
                <a:solidFill>
                  <a:srgbClr val="FF0000"/>
                </a:solidFill>
                <a:latin typeface="Times10 for Chalmers" pitchFamily="2" charset="0"/>
              </a:rPr>
              <a:t>E </a:t>
            </a:r>
            <a:r>
              <a:rPr lang="sv-SE">
                <a:solidFill>
                  <a:schemeClr val="accent2"/>
                </a:solidFill>
                <a:latin typeface="Times10 for Chalmers" pitchFamily="2" charset="0"/>
              </a:rPr>
              <a:t> (F  (Started &amp; </a:t>
            </a:r>
            <a:r>
              <a:rPr lang="sv-SE" sz="2400">
                <a:solidFill>
                  <a:schemeClr val="accent2"/>
                </a:solidFill>
                <a:latin typeface="Times10 for Chalmers" pitchFamily="2" charset="0"/>
                <a:sym typeface="Symbol" pitchFamily="18" charset="2"/>
              </a:rPr>
              <a:t></a:t>
            </a:r>
            <a:r>
              <a:rPr lang="sv-SE">
                <a:solidFill>
                  <a:schemeClr val="accent2"/>
                </a:solidFill>
                <a:latin typeface="Times10 for Chalmers" pitchFamily="2" charset="0"/>
                <a:sym typeface="Symbol" pitchFamily="18" charset="2"/>
              </a:rPr>
              <a:t>Ready))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sv-SE">
                <a:solidFill>
                  <a:schemeClr val="accent2"/>
                </a:solidFill>
                <a:latin typeface="Times10 for Chalmers" pitchFamily="2" charset="0"/>
              </a:rPr>
              <a:t>View circuit as a transition system</a:t>
            </a:r>
            <a:endParaRPr lang="en-GB">
              <a:solidFill>
                <a:schemeClr val="accent2"/>
              </a:solidFill>
              <a:latin typeface="Times10 for Chalmers" pitchFamily="2" charset="0"/>
            </a:endParaRPr>
          </a:p>
        </p:txBody>
      </p:sp>
      <p:sp>
        <p:nvSpPr>
          <p:cNvPr id="11267" name="Rectangle 3"/>
          <p:cNvSpPr>
            <a:spLocks noGrp="1" noChangeArrowheads="1"/>
          </p:cNvSpPr>
          <p:nvPr>
            <p:ph idx="1"/>
          </p:nvPr>
        </p:nvSpPr>
        <p:spPr>
          <a:xfrm>
            <a:off x="685800" y="1981200"/>
            <a:ext cx="8458200" cy="4114800"/>
          </a:xfrm>
        </p:spPr>
        <p:txBody>
          <a:bodyPr/>
          <a:lstStyle/>
          <a:p>
            <a:pPr>
              <a:buFontTx/>
              <a:buNone/>
            </a:pPr>
            <a:r>
              <a:rPr lang="sv-SE" dirty="0">
                <a:latin typeface="Times10 for Chalmers" pitchFamily="2" charset="0"/>
              </a:rPr>
              <a:t>(</a:t>
            </a:r>
            <a:r>
              <a:rPr lang="sv-SE" dirty="0" err="1">
                <a:latin typeface="Times10 for Chalmers" pitchFamily="2" charset="0"/>
              </a:rPr>
              <a:t>dreq</a:t>
            </a:r>
            <a:r>
              <a:rPr lang="sv-SE" dirty="0">
                <a:latin typeface="Times10 for Chalmers" pitchFamily="2" charset="0"/>
              </a:rPr>
              <a:t>, q0, </a:t>
            </a:r>
            <a:r>
              <a:rPr lang="sv-SE" dirty="0" err="1">
                <a:latin typeface="Times10 for Chalmers" pitchFamily="2" charset="0"/>
              </a:rPr>
              <a:t>dack</a:t>
            </a:r>
            <a:r>
              <a:rPr lang="sv-SE" dirty="0">
                <a:latin typeface="Times10 for Chalmers" pitchFamily="2" charset="0"/>
              </a:rPr>
              <a:t>)    </a:t>
            </a:r>
            <a:r>
              <a:rPr lang="sv-SE" dirty="0">
                <a:latin typeface="Times10 for Chalmers" pitchFamily="2" charset="0"/>
                <a:sym typeface="Wingdings" pitchFamily="2" charset="2"/>
              </a:rPr>
              <a:t>   (</a:t>
            </a:r>
            <a:r>
              <a:rPr lang="sv-SE" dirty="0" err="1">
                <a:latin typeface="Times10 for Chalmers" pitchFamily="2" charset="0"/>
                <a:sym typeface="Wingdings" pitchFamily="2" charset="2"/>
              </a:rPr>
              <a:t>dreq</a:t>
            </a:r>
            <a:r>
              <a:rPr lang="sv-SE" dirty="0">
                <a:latin typeface="Times10 for Chalmers" pitchFamily="2" charset="0"/>
                <a:sym typeface="Wingdings" pitchFamily="2" charset="2"/>
              </a:rPr>
              <a:t>’, q0’, </a:t>
            </a:r>
            <a:r>
              <a:rPr lang="sv-SE" dirty="0" err="1">
                <a:latin typeface="Times10 for Chalmers" pitchFamily="2" charset="0"/>
                <a:sym typeface="Wingdings" pitchFamily="2" charset="2"/>
              </a:rPr>
              <a:t>dack</a:t>
            </a:r>
            <a:r>
              <a:rPr lang="sv-SE" dirty="0">
                <a:latin typeface="Times10 for Chalmers" pitchFamily="2" charset="0"/>
                <a:sym typeface="Wingdings" pitchFamily="2" charset="2"/>
              </a:rPr>
              <a:t>’)</a:t>
            </a:r>
          </a:p>
          <a:p>
            <a:pPr>
              <a:buFontTx/>
              <a:buNone/>
            </a:pPr>
            <a:endParaRPr lang="en-GB" dirty="0">
              <a:latin typeface="Times10 for Chalmers" pitchFamily="2" charset="0"/>
            </a:endParaRPr>
          </a:p>
          <a:p>
            <a:pPr>
              <a:buFontTx/>
              <a:buNone/>
            </a:pPr>
            <a:endParaRPr lang="en-GB" dirty="0">
              <a:latin typeface="Times10 for Chalmers" pitchFamily="2" charset="0"/>
            </a:endParaRPr>
          </a:p>
          <a:p>
            <a:pPr>
              <a:buFontTx/>
              <a:buNone/>
            </a:pPr>
            <a:r>
              <a:rPr lang="en-GB" dirty="0">
                <a:latin typeface="Times10 for Chalmers" pitchFamily="2" charset="0"/>
              </a:rPr>
              <a:t>q0’     =  </a:t>
            </a:r>
            <a:r>
              <a:rPr lang="en-GB" dirty="0" err="1" smtClean="0">
                <a:latin typeface="Times10 for Chalmers" pitchFamily="2" charset="0"/>
              </a:rPr>
              <a:t>dreq</a:t>
            </a:r>
            <a:endParaRPr lang="en-GB" dirty="0">
              <a:latin typeface="Times10 for Chalmers" pitchFamily="2" charset="0"/>
            </a:endParaRPr>
          </a:p>
          <a:p>
            <a:pPr>
              <a:buFontTx/>
              <a:buNone/>
            </a:pPr>
            <a:r>
              <a:rPr lang="en-GB" dirty="0" err="1">
                <a:latin typeface="Times10 for Chalmers" pitchFamily="2" charset="0"/>
              </a:rPr>
              <a:t>dack</a:t>
            </a:r>
            <a:r>
              <a:rPr lang="en-GB" dirty="0">
                <a:latin typeface="Times10 for Chalmers" pitchFamily="2" charset="0"/>
              </a:rPr>
              <a:t>’  =  </a:t>
            </a:r>
            <a:r>
              <a:rPr lang="en-GB" dirty="0" err="1">
                <a:latin typeface="Times10 for Chalmers" pitchFamily="2" charset="0"/>
              </a:rPr>
              <a:t>dreq</a:t>
            </a:r>
            <a:r>
              <a:rPr lang="en-GB" dirty="0">
                <a:latin typeface="Times10 for Chalmers" pitchFamily="2" charset="0"/>
              </a:rPr>
              <a:t> </a:t>
            </a:r>
            <a:r>
              <a:rPr lang="en-GB" dirty="0" smtClean="0">
                <a:latin typeface="Times10 for Chalmers" pitchFamily="2" charset="0"/>
              </a:rPr>
              <a:t>and </a:t>
            </a:r>
            <a:r>
              <a:rPr lang="en-GB" dirty="0">
                <a:latin typeface="Times10 for Chalmers" pitchFamily="2" charset="0"/>
              </a:rPr>
              <a:t>(q0 </a:t>
            </a:r>
            <a:r>
              <a:rPr lang="en-GB" dirty="0" smtClean="0">
                <a:latin typeface="Times10 for Chalmers" pitchFamily="2" charset="0"/>
              </a:rPr>
              <a:t>or (</a:t>
            </a:r>
            <a:r>
              <a:rPr lang="sv-SE" dirty="0" smtClean="0">
                <a:latin typeface="Times10 for Chalmers" pitchFamily="2" charset="0"/>
                <a:sym typeface="Symbol" pitchFamily="18" charset="2"/>
              </a:rPr>
              <a:t>not q0 and </a:t>
            </a:r>
            <a:r>
              <a:rPr lang="sv-SE" dirty="0" err="1">
                <a:latin typeface="Times10 for Chalmers" pitchFamily="2" charset="0"/>
                <a:sym typeface="Symbol" pitchFamily="18" charset="2"/>
              </a:rPr>
              <a:t>dack</a:t>
            </a:r>
            <a:r>
              <a:rPr lang="sv-SE" dirty="0">
                <a:latin typeface="Times10 for Chalmers" pitchFamily="2" charset="0"/>
                <a:sym typeface="Symbol" pitchFamily="18" charset="2"/>
              </a:rPr>
              <a:t>))</a:t>
            </a:r>
            <a:endParaRPr lang="en-GB" sz="2400" dirty="0">
              <a:latin typeface="Times10 for Chalmers" pitchFamily="2" charset="0"/>
              <a:sym typeface="Symbol" pitchFamily="18" charset="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GB" sz="3600">
                <a:solidFill>
                  <a:schemeClr val="accent2"/>
                </a:solidFill>
                <a:latin typeface="Times10 for Chalmers" pitchFamily="2" charset="0"/>
              </a:rPr>
              <a:t>Semantics</a:t>
            </a:r>
          </a:p>
        </p:txBody>
      </p:sp>
      <p:sp>
        <p:nvSpPr>
          <p:cNvPr id="108547" name="Rectangle 3"/>
          <p:cNvSpPr>
            <a:spLocks noGrp="1" noChangeArrowheads="1"/>
          </p:cNvSpPr>
          <p:nvPr>
            <p:ph idx="1"/>
          </p:nvPr>
        </p:nvSpPr>
        <p:spPr/>
        <p:txBody>
          <a:bodyPr/>
          <a:lstStyle/>
          <a:p>
            <a:pPr>
              <a:buFontTx/>
              <a:buNone/>
            </a:pPr>
            <a:r>
              <a:rPr lang="sv-SE" dirty="0">
                <a:solidFill>
                  <a:schemeClr val="accent2"/>
                </a:solidFill>
                <a:latin typeface="Times10 for Chalmers" pitchFamily="2" charset="0"/>
                <a:sym typeface="Symbol" pitchFamily="18" charset="2"/>
              </a:rPr>
              <a:t>M = (L,A,R,S)</a:t>
            </a:r>
          </a:p>
          <a:p>
            <a:pPr>
              <a:buFontTx/>
              <a:buNone/>
            </a:pPr>
            <a:endParaRPr lang="sv-SE" dirty="0">
              <a:solidFill>
                <a:schemeClr val="accent2"/>
              </a:solidFill>
              <a:latin typeface="Times10 for Chalmers" pitchFamily="2" charset="0"/>
              <a:sym typeface="Symbol" pitchFamily="18" charset="2"/>
            </a:endParaRPr>
          </a:p>
          <a:p>
            <a:pPr>
              <a:buFontTx/>
              <a:buNone/>
            </a:pPr>
            <a:r>
              <a:rPr lang="sv-SE" sz="2800" dirty="0">
                <a:solidFill>
                  <a:srgbClr val="FF0000"/>
                </a:solidFill>
                <a:latin typeface="Times10 for Chalmers" pitchFamily="2" charset="0"/>
                <a:sym typeface="Symbol" pitchFamily="18" charset="2"/>
              </a:rPr>
              <a:t>M, s </a:t>
            </a:r>
            <a:r>
              <a:rPr lang="sv-SE" dirty="0">
                <a:solidFill>
                  <a:srgbClr val="FF0000"/>
                </a:solidFill>
                <a:latin typeface="Times10 for Chalmers" pitchFamily="2" charset="0"/>
                <a:sym typeface="Symbol" pitchFamily="18" charset="2"/>
              </a:rPr>
              <a:t>  </a:t>
            </a:r>
            <a:r>
              <a:rPr lang="sv-SE" dirty="0" smtClean="0">
                <a:solidFill>
                  <a:srgbClr val="FF0000"/>
                </a:solidFill>
                <a:latin typeface="Times10 for Chalmers" pitchFamily="2" charset="0"/>
                <a:sym typeface="Symbol" pitchFamily="18" charset="2"/>
              </a:rPr>
              <a:t>      </a:t>
            </a:r>
            <a:r>
              <a:rPr lang="sv-SE" sz="2800" dirty="0">
                <a:solidFill>
                  <a:srgbClr val="FF0000"/>
                </a:solidFill>
                <a:latin typeface="Times10 for Chalmers" pitchFamily="2" charset="0"/>
                <a:sym typeface="Symbol" pitchFamily="18" charset="2"/>
              </a:rPr>
              <a:t>f</a:t>
            </a:r>
            <a:r>
              <a:rPr lang="sv-SE" dirty="0">
                <a:solidFill>
                  <a:srgbClr val="FF0000"/>
                </a:solidFill>
                <a:latin typeface="Times10 for Chalmers" pitchFamily="2" charset="0"/>
                <a:sym typeface="Symbol" pitchFamily="18" charset="2"/>
              </a:rPr>
              <a:t>       </a:t>
            </a:r>
            <a:r>
              <a:rPr lang="sv-SE" sz="2800" dirty="0" err="1">
                <a:solidFill>
                  <a:srgbClr val="FF0000"/>
                </a:solidFill>
                <a:latin typeface="Times10 for Chalmers" pitchFamily="2" charset="0"/>
                <a:sym typeface="Symbol" pitchFamily="18" charset="2"/>
              </a:rPr>
              <a:t>f</a:t>
            </a:r>
            <a:r>
              <a:rPr lang="sv-SE" sz="2800" dirty="0">
                <a:solidFill>
                  <a:srgbClr val="FF0000"/>
                </a:solidFill>
                <a:latin typeface="Times10 for Chalmers" pitchFamily="2" charset="0"/>
                <a:sym typeface="Symbol" pitchFamily="18" charset="2"/>
              </a:rPr>
              <a:t> </a:t>
            </a:r>
            <a:r>
              <a:rPr lang="sv-SE" sz="2800" dirty="0" err="1">
                <a:solidFill>
                  <a:srgbClr val="FF0000"/>
                </a:solidFill>
                <a:latin typeface="Times10 for Chalmers" pitchFamily="2" charset="0"/>
                <a:sym typeface="Symbol" pitchFamily="18" charset="2"/>
              </a:rPr>
              <a:t>holds</a:t>
            </a:r>
            <a:r>
              <a:rPr lang="sv-SE" sz="2800" dirty="0">
                <a:solidFill>
                  <a:srgbClr val="FF0000"/>
                </a:solidFill>
                <a:latin typeface="Times10 for Chalmers" pitchFamily="2" charset="0"/>
                <a:sym typeface="Symbol" pitchFamily="18" charset="2"/>
              </a:rPr>
              <a:t> at </a:t>
            </a:r>
            <a:r>
              <a:rPr lang="sv-SE" sz="2800" dirty="0" err="1">
                <a:solidFill>
                  <a:srgbClr val="FF0000"/>
                </a:solidFill>
                <a:latin typeface="Times10 for Chalmers" pitchFamily="2" charset="0"/>
                <a:sym typeface="Symbol" pitchFamily="18" charset="2"/>
              </a:rPr>
              <a:t>state</a:t>
            </a:r>
            <a:r>
              <a:rPr lang="sv-SE" sz="2800" dirty="0">
                <a:solidFill>
                  <a:srgbClr val="FF0000"/>
                </a:solidFill>
                <a:latin typeface="Times10 for Chalmers" pitchFamily="2" charset="0"/>
                <a:sym typeface="Symbol" pitchFamily="18" charset="2"/>
              </a:rPr>
              <a:t> s in M </a:t>
            </a:r>
          </a:p>
          <a:p>
            <a:pPr>
              <a:buFontTx/>
              <a:buNone/>
            </a:pPr>
            <a:r>
              <a:rPr lang="sv-SE" sz="2800" dirty="0">
                <a:solidFill>
                  <a:srgbClr val="FF0000"/>
                </a:solidFill>
                <a:latin typeface="Times10 for Chalmers" pitchFamily="2" charset="0"/>
                <a:sym typeface="Symbol" pitchFamily="18" charset="2"/>
              </a:rPr>
              <a:t>                         (and </a:t>
            </a:r>
            <a:r>
              <a:rPr lang="sv-SE" sz="2800" dirty="0" err="1">
                <a:solidFill>
                  <a:srgbClr val="FF0000"/>
                </a:solidFill>
                <a:latin typeface="Times10 for Chalmers" pitchFamily="2" charset="0"/>
                <a:sym typeface="Symbol" pitchFamily="18" charset="2"/>
              </a:rPr>
              <a:t>omit</a:t>
            </a:r>
            <a:r>
              <a:rPr lang="sv-SE" sz="2800" dirty="0">
                <a:solidFill>
                  <a:srgbClr val="FF0000"/>
                </a:solidFill>
                <a:latin typeface="Times10 for Chalmers" pitchFamily="2" charset="0"/>
                <a:sym typeface="Symbol" pitchFamily="18" charset="2"/>
              </a:rPr>
              <a:t> M </a:t>
            </a:r>
            <a:r>
              <a:rPr lang="sv-SE" sz="2800" dirty="0" err="1">
                <a:solidFill>
                  <a:srgbClr val="FF0000"/>
                </a:solidFill>
                <a:latin typeface="Times10 for Chalmers" pitchFamily="2" charset="0"/>
                <a:sym typeface="Symbol" pitchFamily="18" charset="2"/>
              </a:rPr>
              <a:t>if</a:t>
            </a:r>
            <a:r>
              <a:rPr lang="sv-SE" sz="2800" dirty="0">
                <a:solidFill>
                  <a:srgbClr val="FF0000"/>
                </a:solidFill>
                <a:latin typeface="Times10 for Chalmers" pitchFamily="2" charset="0"/>
                <a:sym typeface="Symbol" pitchFamily="18" charset="2"/>
              </a:rPr>
              <a:t> it is </a:t>
            </a:r>
            <a:r>
              <a:rPr lang="sv-SE" sz="2800" dirty="0" err="1">
                <a:solidFill>
                  <a:srgbClr val="FF0000"/>
                </a:solidFill>
                <a:latin typeface="Times10 for Chalmers" pitchFamily="2" charset="0"/>
                <a:sym typeface="Symbol" pitchFamily="18" charset="2"/>
              </a:rPr>
              <a:t>clear</a:t>
            </a:r>
            <a:r>
              <a:rPr lang="sv-SE" sz="2800" dirty="0">
                <a:solidFill>
                  <a:srgbClr val="FF0000"/>
                </a:solidFill>
                <a:latin typeface="Times10 for Chalmers" pitchFamily="2" charset="0"/>
                <a:sym typeface="Symbol" pitchFamily="18" charset="2"/>
              </a:rPr>
              <a:t> </a:t>
            </a:r>
            <a:r>
              <a:rPr lang="sv-SE" sz="2800" dirty="0" err="1">
                <a:solidFill>
                  <a:srgbClr val="FF0000"/>
                </a:solidFill>
                <a:latin typeface="Times10 for Chalmers" pitchFamily="2" charset="0"/>
                <a:sym typeface="Symbol" pitchFamily="18" charset="2"/>
              </a:rPr>
              <a:t>which</a:t>
            </a:r>
            <a:r>
              <a:rPr lang="sv-SE" sz="2800" dirty="0">
                <a:solidFill>
                  <a:srgbClr val="FF0000"/>
                </a:solidFill>
                <a:latin typeface="Times10 for Chalmers" pitchFamily="2" charset="0"/>
                <a:sym typeface="Symbol" pitchFamily="18" charset="2"/>
              </a:rPr>
              <a:t> M </a:t>
            </a:r>
          </a:p>
          <a:p>
            <a:pPr>
              <a:buFontTx/>
              <a:buNone/>
            </a:pPr>
            <a:r>
              <a:rPr lang="sv-SE" sz="2800" dirty="0">
                <a:solidFill>
                  <a:srgbClr val="FF0000"/>
                </a:solidFill>
                <a:latin typeface="Times10 for Chalmers" pitchFamily="2" charset="0"/>
                <a:sym typeface="Symbol" pitchFamily="18" charset="2"/>
              </a:rPr>
              <a:t>                            </a:t>
            </a:r>
            <a:r>
              <a:rPr lang="sv-SE" sz="2800" dirty="0" err="1">
                <a:solidFill>
                  <a:srgbClr val="FF0000"/>
                </a:solidFill>
                <a:latin typeface="Times10 for Chalmers" pitchFamily="2" charset="0"/>
                <a:sym typeface="Symbol" pitchFamily="18" charset="2"/>
              </a:rPr>
              <a:t>we</a:t>
            </a:r>
            <a:r>
              <a:rPr lang="sv-SE" sz="2800" dirty="0">
                <a:solidFill>
                  <a:srgbClr val="FF0000"/>
                </a:solidFill>
                <a:latin typeface="Times10 for Chalmers" pitchFamily="2" charset="0"/>
                <a:sym typeface="Symbol" pitchFamily="18" charset="2"/>
              </a:rPr>
              <a:t> are </a:t>
            </a:r>
            <a:r>
              <a:rPr lang="sv-SE" sz="2800" dirty="0" err="1">
                <a:solidFill>
                  <a:srgbClr val="FF0000"/>
                </a:solidFill>
                <a:latin typeface="Times10 for Chalmers" pitchFamily="2" charset="0"/>
                <a:sym typeface="Symbol" pitchFamily="18" charset="2"/>
              </a:rPr>
              <a:t>talking</a:t>
            </a:r>
            <a:r>
              <a:rPr lang="sv-SE" sz="2800" dirty="0">
                <a:solidFill>
                  <a:srgbClr val="FF0000"/>
                </a:solidFill>
                <a:latin typeface="Times10 for Chalmers" pitchFamily="2" charset="0"/>
                <a:sym typeface="Symbol" pitchFamily="18" charset="2"/>
              </a:rPr>
              <a:t> </a:t>
            </a:r>
            <a:r>
              <a:rPr lang="sv-SE" sz="2800" dirty="0" err="1">
                <a:solidFill>
                  <a:srgbClr val="FF0000"/>
                </a:solidFill>
                <a:latin typeface="Times10 for Chalmers" pitchFamily="2" charset="0"/>
                <a:sym typeface="Symbol" pitchFamily="18" charset="2"/>
              </a:rPr>
              <a:t>about</a:t>
            </a:r>
            <a:r>
              <a:rPr lang="sv-SE" sz="2800" dirty="0">
                <a:solidFill>
                  <a:srgbClr val="FF0000"/>
                </a:solidFill>
                <a:latin typeface="Times10 for Chalmers" pitchFamily="2" charset="0"/>
                <a:sym typeface="Symbol" pitchFamily="18" charset="2"/>
              </a:rPr>
              <a:t>)</a:t>
            </a:r>
          </a:p>
          <a:p>
            <a:pPr>
              <a:buFontTx/>
              <a:buNone/>
            </a:pPr>
            <a:endParaRPr lang="sv-SE" sz="2800" dirty="0">
              <a:solidFill>
                <a:srgbClr val="FF0000"/>
              </a:solidFill>
              <a:latin typeface="Times10 for Chalmers" pitchFamily="2" charset="0"/>
              <a:sym typeface="Symbol" pitchFamily="18" charset="2"/>
            </a:endParaRPr>
          </a:p>
          <a:p>
            <a:pPr>
              <a:buFontTx/>
              <a:buNone/>
            </a:pPr>
            <a:r>
              <a:rPr lang="sv-SE" sz="2800" dirty="0">
                <a:solidFill>
                  <a:schemeClr val="accent2"/>
                </a:solidFill>
                <a:latin typeface="Times10 for Chalmers" pitchFamily="2" charset="0"/>
                <a:sym typeface="Symbol" pitchFamily="18" charset="2"/>
              </a:rPr>
              <a:t>M, </a:t>
            </a:r>
            <a:r>
              <a:rPr lang="el-GR" dirty="0">
                <a:solidFill>
                  <a:schemeClr val="accent2"/>
                </a:solidFill>
                <a:latin typeface="Times10 for Chalmers" pitchFamily="2" charset="0"/>
              </a:rPr>
              <a:t>π</a:t>
            </a:r>
            <a:r>
              <a:rPr lang="sv-SE" dirty="0">
                <a:solidFill>
                  <a:schemeClr val="accent2"/>
                </a:solidFill>
                <a:latin typeface="Times10 for Chalmers" pitchFamily="2" charset="0"/>
              </a:rPr>
              <a:t> </a:t>
            </a:r>
            <a:r>
              <a:rPr lang="sv-SE" dirty="0" smtClean="0">
                <a:solidFill>
                  <a:schemeClr val="accent2"/>
                </a:solidFill>
                <a:latin typeface="Times10 for Chalmers" pitchFamily="2" charset="0"/>
              </a:rPr>
              <a:t>       </a:t>
            </a:r>
            <a:r>
              <a:rPr lang="sv-SE" sz="2800" dirty="0">
                <a:solidFill>
                  <a:schemeClr val="accent2"/>
                </a:solidFill>
                <a:latin typeface="Times10 for Chalmers" pitchFamily="2" charset="0"/>
              </a:rPr>
              <a:t>g     </a:t>
            </a:r>
            <a:r>
              <a:rPr lang="sv-SE" sz="2800" dirty="0" err="1">
                <a:solidFill>
                  <a:schemeClr val="accent2"/>
                </a:solidFill>
                <a:latin typeface="Times10 for Chalmers" pitchFamily="2" charset="0"/>
              </a:rPr>
              <a:t>g</a:t>
            </a:r>
            <a:r>
              <a:rPr lang="sv-SE" sz="2800" dirty="0">
                <a:solidFill>
                  <a:schemeClr val="accent2"/>
                </a:solidFill>
                <a:latin typeface="Times10 for Chalmers" pitchFamily="2" charset="0"/>
              </a:rPr>
              <a:t> </a:t>
            </a:r>
            <a:r>
              <a:rPr lang="sv-SE" sz="2800" dirty="0" err="1">
                <a:solidFill>
                  <a:schemeClr val="accent2"/>
                </a:solidFill>
                <a:latin typeface="Times10 for Chalmers" pitchFamily="2" charset="0"/>
              </a:rPr>
              <a:t>holds</a:t>
            </a:r>
            <a:r>
              <a:rPr lang="sv-SE" sz="2800" dirty="0">
                <a:solidFill>
                  <a:schemeClr val="accent2"/>
                </a:solidFill>
                <a:latin typeface="Times10 for Chalmers" pitchFamily="2" charset="0"/>
              </a:rPr>
              <a:t> for </a:t>
            </a:r>
            <a:r>
              <a:rPr lang="sv-SE" sz="2800" dirty="0" err="1">
                <a:solidFill>
                  <a:schemeClr val="accent2"/>
                </a:solidFill>
                <a:latin typeface="Times10 for Chalmers" pitchFamily="2" charset="0"/>
              </a:rPr>
              <a:t>path</a:t>
            </a:r>
            <a:r>
              <a:rPr lang="sv-SE" sz="2800" dirty="0">
                <a:solidFill>
                  <a:schemeClr val="accent2"/>
                </a:solidFill>
                <a:latin typeface="Times10 for Chalmers" pitchFamily="2" charset="0"/>
              </a:rPr>
              <a:t> </a:t>
            </a:r>
            <a:r>
              <a:rPr lang="el-GR" sz="2800" dirty="0">
                <a:solidFill>
                  <a:schemeClr val="accent2"/>
                </a:solidFill>
                <a:latin typeface="Times10 for Chalmers" pitchFamily="2" charset="0"/>
              </a:rPr>
              <a:t>π</a:t>
            </a:r>
            <a:r>
              <a:rPr lang="sv-SE" sz="2800" dirty="0">
                <a:solidFill>
                  <a:schemeClr val="accent2"/>
                </a:solidFill>
                <a:latin typeface="Times10 for Chalmers" pitchFamily="2" charset="0"/>
              </a:rPr>
              <a:t> in M</a:t>
            </a:r>
          </a:p>
        </p:txBody>
      </p:sp>
      <p:grpSp>
        <p:nvGrpSpPr>
          <p:cNvPr id="108548" name="Group 4"/>
          <p:cNvGrpSpPr>
            <a:grpSpLocks/>
          </p:cNvGrpSpPr>
          <p:nvPr/>
        </p:nvGrpSpPr>
        <p:grpSpPr bwMode="auto">
          <a:xfrm>
            <a:off x="1692275" y="3213100"/>
            <a:ext cx="381000" cy="533400"/>
            <a:chOff x="2304" y="1248"/>
            <a:chExt cx="240" cy="336"/>
          </a:xfrm>
        </p:grpSpPr>
        <p:sp>
          <p:nvSpPr>
            <p:cNvPr id="108549" name="Line 5"/>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08550" name="Line 6"/>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08551" name="Line 7"/>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08552" name="Group 8"/>
          <p:cNvGrpSpPr>
            <a:grpSpLocks/>
          </p:cNvGrpSpPr>
          <p:nvPr/>
        </p:nvGrpSpPr>
        <p:grpSpPr bwMode="auto">
          <a:xfrm>
            <a:off x="1763713" y="5373688"/>
            <a:ext cx="381000" cy="533400"/>
            <a:chOff x="2304" y="1248"/>
            <a:chExt cx="240" cy="336"/>
          </a:xfrm>
        </p:grpSpPr>
        <p:sp>
          <p:nvSpPr>
            <p:cNvPr id="108553" name="Line 9"/>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08554" name="Line 10"/>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08555" name="Line 11"/>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GB" sz="3600">
                <a:solidFill>
                  <a:schemeClr val="accent2"/>
                </a:solidFill>
                <a:latin typeface="Times10 for Chalmers" pitchFamily="2" charset="0"/>
              </a:rPr>
              <a:t>Semantics</a:t>
            </a:r>
          </a:p>
        </p:txBody>
      </p:sp>
      <p:sp>
        <p:nvSpPr>
          <p:cNvPr id="109571" name="Rectangle 3"/>
          <p:cNvSpPr>
            <a:spLocks noGrp="1" noChangeArrowheads="1"/>
          </p:cNvSpPr>
          <p:nvPr>
            <p:ph idx="1"/>
          </p:nvPr>
        </p:nvSpPr>
        <p:spPr>
          <a:xfrm>
            <a:off x="684213" y="1989138"/>
            <a:ext cx="7772400" cy="4114800"/>
          </a:xfrm>
        </p:spPr>
        <p:txBody>
          <a:bodyPr/>
          <a:lstStyle/>
          <a:p>
            <a:pPr>
              <a:buFontTx/>
              <a:buNone/>
            </a:pPr>
            <a:r>
              <a:rPr lang="sv-SE" dirty="0">
                <a:solidFill>
                  <a:schemeClr val="accent2"/>
                </a:solidFill>
                <a:latin typeface="Times10 for Chalmers" pitchFamily="2" charset="0"/>
                <a:sym typeface="Symbol" pitchFamily="18" charset="2"/>
              </a:rPr>
              <a:t>Back to syntax and </a:t>
            </a:r>
            <a:r>
              <a:rPr lang="sv-SE" dirty="0" err="1">
                <a:solidFill>
                  <a:schemeClr val="accent2"/>
                </a:solidFill>
                <a:latin typeface="Times10 for Chalmers" pitchFamily="2" charset="0"/>
                <a:sym typeface="Symbol" pitchFamily="18" charset="2"/>
              </a:rPr>
              <a:t>write</a:t>
            </a:r>
            <a:r>
              <a:rPr lang="sv-SE" dirty="0">
                <a:solidFill>
                  <a:schemeClr val="accent2"/>
                </a:solidFill>
                <a:latin typeface="Times10 for Chalmers" pitchFamily="2" charset="0"/>
                <a:sym typeface="Symbol" pitchFamily="18" charset="2"/>
              </a:rPr>
              <a:t> </a:t>
            </a:r>
            <a:r>
              <a:rPr lang="sv-SE" dirty="0" err="1">
                <a:solidFill>
                  <a:schemeClr val="accent2"/>
                </a:solidFill>
                <a:latin typeface="Times10 for Chalmers" pitchFamily="2" charset="0"/>
                <a:sym typeface="Symbol" pitchFamily="18" charset="2"/>
              </a:rPr>
              <a:t>down</a:t>
            </a:r>
            <a:r>
              <a:rPr lang="sv-SE" dirty="0">
                <a:solidFill>
                  <a:schemeClr val="accent2"/>
                </a:solidFill>
                <a:latin typeface="Times10 for Chalmers" pitchFamily="2" charset="0"/>
                <a:sym typeface="Symbol" pitchFamily="18" charset="2"/>
              </a:rPr>
              <a:t> </a:t>
            </a:r>
            <a:r>
              <a:rPr lang="sv-SE" dirty="0" err="1">
                <a:solidFill>
                  <a:schemeClr val="accent2"/>
                </a:solidFill>
                <a:latin typeface="Times10 for Chalmers" pitchFamily="2" charset="0"/>
                <a:sym typeface="Symbol" pitchFamily="18" charset="2"/>
              </a:rPr>
              <a:t>each</a:t>
            </a:r>
            <a:r>
              <a:rPr lang="sv-SE" dirty="0">
                <a:solidFill>
                  <a:schemeClr val="accent2"/>
                </a:solidFill>
                <a:latin typeface="Times10 for Chalmers" pitchFamily="2" charset="0"/>
                <a:sym typeface="Symbol" pitchFamily="18" charset="2"/>
              </a:rPr>
              <a:t> </a:t>
            </a:r>
            <a:r>
              <a:rPr lang="sv-SE" dirty="0" err="1">
                <a:solidFill>
                  <a:schemeClr val="accent2"/>
                </a:solidFill>
                <a:latin typeface="Times10 for Chalmers" pitchFamily="2" charset="0"/>
                <a:sym typeface="Symbol" pitchFamily="18" charset="2"/>
              </a:rPr>
              <a:t>case</a:t>
            </a:r>
            <a:endParaRPr lang="sv-SE" dirty="0">
              <a:solidFill>
                <a:schemeClr val="accent2"/>
              </a:solidFill>
              <a:latin typeface="Times10 for Chalmers" pitchFamily="2" charset="0"/>
              <a:sym typeface="Symbol" pitchFamily="18" charset="2"/>
            </a:endParaRPr>
          </a:p>
          <a:p>
            <a:pPr>
              <a:buFontTx/>
              <a:buNone/>
            </a:pPr>
            <a:r>
              <a:rPr lang="sv-SE" sz="2800" dirty="0" smtClean="0">
                <a:solidFill>
                  <a:srgbClr val="FF0000"/>
                </a:solidFill>
                <a:latin typeface="Times10 for Chalmers" pitchFamily="2" charset="0"/>
                <a:sym typeface="Symbol" pitchFamily="18" charset="2"/>
              </a:rPr>
              <a:t>S  </a:t>
            </a:r>
            <a:r>
              <a:rPr lang="sv-SE" dirty="0" smtClean="0">
                <a:solidFill>
                  <a:srgbClr val="FF0000"/>
                </a:solidFill>
                <a:latin typeface="Times10 for Chalmers" pitchFamily="2" charset="0"/>
                <a:sym typeface="Symbol" pitchFamily="18" charset="2"/>
              </a:rPr>
              <a:t>      </a:t>
            </a:r>
            <a:r>
              <a:rPr lang="sv-SE" sz="2800" dirty="0">
                <a:solidFill>
                  <a:srgbClr val="FF0000"/>
                </a:solidFill>
                <a:latin typeface="Times10 for Chalmers" pitchFamily="2" charset="0"/>
                <a:sym typeface="Symbol" pitchFamily="18" charset="2"/>
              </a:rPr>
              <a:t>a                  </a:t>
            </a:r>
            <a:r>
              <a:rPr lang="sv-SE" sz="2800" dirty="0" err="1">
                <a:solidFill>
                  <a:srgbClr val="FF0000"/>
                </a:solidFill>
                <a:latin typeface="Times10 for Chalmers" pitchFamily="2" charset="0"/>
                <a:sym typeface="Symbol" pitchFamily="18" charset="2"/>
              </a:rPr>
              <a:t>a</a:t>
            </a:r>
            <a:r>
              <a:rPr lang="sv-SE" sz="2800" dirty="0">
                <a:solidFill>
                  <a:srgbClr val="FF0000"/>
                </a:solidFill>
                <a:latin typeface="Times10 for Chalmers" pitchFamily="2" charset="0"/>
                <a:sym typeface="Symbol" pitchFamily="18" charset="2"/>
              </a:rPr>
              <a:t> in L(s)     (</a:t>
            </a:r>
            <a:r>
              <a:rPr lang="sv-SE" sz="2800" dirty="0" err="1">
                <a:solidFill>
                  <a:srgbClr val="FF0000"/>
                </a:solidFill>
                <a:latin typeface="Times10 for Chalmers" pitchFamily="2" charset="0"/>
                <a:sym typeface="Symbol" pitchFamily="18" charset="2"/>
              </a:rPr>
              <a:t>atomic</a:t>
            </a:r>
            <a:r>
              <a:rPr lang="sv-SE" sz="2800" dirty="0">
                <a:solidFill>
                  <a:srgbClr val="FF0000"/>
                </a:solidFill>
                <a:latin typeface="Times10 for Chalmers" pitchFamily="2" charset="0"/>
                <a:sym typeface="Symbol" pitchFamily="18" charset="2"/>
              </a:rPr>
              <a:t>)</a:t>
            </a:r>
          </a:p>
          <a:p>
            <a:pPr>
              <a:buFontTx/>
              <a:buNone/>
            </a:pPr>
            <a:endParaRPr lang="sv-SE" sz="2800" dirty="0">
              <a:solidFill>
                <a:srgbClr val="FF0000"/>
              </a:solidFill>
              <a:latin typeface="Times10 for Chalmers" pitchFamily="2" charset="0"/>
              <a:sym typeface="Symbol" pitchFamily="18" charset="2"/>
            </a:endParaRPr>
          </a:p>
          <a:p>
            <a:pPr>
              <a:buFontTx/>
              <a:buNone/>
            </a:pPr>
            <a:r>
              <a:rPr lang="sv-SE" sz="2800" dirty="0">
                <a:solidFill>
                  <a:srgbClr val="FF0000"/>
                </a:solidFill>
                <a:latin typeface="Times10 for Chalmers" pitchFamily="2" charset="0"/>
                <a:sym typeface="Symbol" pitchFamily="18" charset="2"/>
              </a:rPr>
              <a:t>s  </a:t>
            </a:r>
            <a:r>
              <a:rPr lang="sv-SE" sz="2800" dirty="0" smtClean="0">
                <a:solidFill>
                  <a:srgbClr val="FF0000"/>
                </a:solidFill>
                <a:latin typeface="Times10 for Chalmers" pitchFamily="2" charset="0"/>
                <a:sym typeface="Symbol" pitchFamily="18" charset="2"/>
              </a:rPr>
              <a:t>      </a:t>
            </a:r>
            <a:r>
              <a:rPr lang="sv-SE" b="1" dirty="0" err="1">
                <a:solidFill>
                  <a:srgbClr val="FF0000"/>
                </a:solidFill>
                <a:latin typeface="Times10 for Chalmers" pitchFamily="2" charset="0"/>
                <a:sym typeface="Symbol" pitchFamily="18" charset="2"/>
              </a:rPr>
              <a:t></a:t>
            </a:r>
            <a:r>
              <a:rPr lang="sv-SE" dirty="0" err="1">
                <a:solidFill>
                  <a:srgbClr val="FF0000"/>
                </a:solidFill>
                <a:latin typeface="Times10 for Chalmers" pitchFamily="2" charset="0"/>
                <a:sym typeface="Symbol" pitchFamily="18" charset="2"/>
              </a:rPr>
              <a:t>f</a:t>
            </a:r>
            <a:r>
              <a:rPr lang="sv-SE" dirty="0">
                <a:solidFill>
                  <a:srgbClr val="FF0000"/>
                </a:solidFill>
                <a:latin typeface="Times10 for Chalmers" pitchFamily="2" charset="0"/>
                <a:sym typeface="Symbol" pitchFamily="18" charset="2"/>
              </a:rPr>
              <a:t>           </a:t>
            </a:r>
            <a:r>
              <a:rPr lang="sv-SE" dirty="0" smtClean="0">
                <a:solidFill>
                  <a:srgbClr val="FF0000"/>
                </a:solidFill>
                <a:latin typeface="Times10 for Chalmers" pitchFamily="2" charset="0"/>
                <a:sym typeface="Symbol" pitchFamily="18" charset="2"/>
              </a:rPr>
              <a:t>   </a:t>
            </a:r>
            <a:r>
              <a:rPr lang="sv-SE" dirty="0">
                <a:latin typeface="Times10 for Chalmers" pitchFamily="2" charset="0"/>
                <a:sym typeface="Symbol" pitchFamily="18" charset="2"/>
              </a:rPr>
              <a:t>not</a:t>
            </a:r>
            <a:r>
              <a:rPr lang="sv-SE" dirty="0">
                <a:solidFill>
                  <a:srgbClr val="FF0000"/>
                </a:solidFill>
                <a:latin typeface="Times10 for Chalmers" pitchFamily="2" charset="0"/>
                <a:sym typeface="Symbol" pitchFamily="18" charset="2"/>
              </a:rPr>
              <a:t>  (s       f)</a:t>
            </a:r>
            <a:endParaRPr lang="sv-SE" sz="2800" dirty="0">
              <a:solidFill>
                <a:srgbClr val="FF0000"/>
              </a:solidFill>
              <a:latin typeface="Times10 for Chalmers" pitchFamily="2" charset="0"/>
              <a:sym typeface="Symbol" pitchFamily="18" charset="2"/>
            </a:endParaRPr>
          </a:p>
          <a:p>
            <a:pPr>
              <a:buFontTx/>
              <a:buNone/>
            </a:pPr>
            <a:endParaRPr lang="sv-SE" sz="2800" dirty="0">
              <a:solidFill>
                <a:srgbClr val="FF0000"/>
              </a:solidFill>
              <a:latin typeface="Times10 for Chalmers" pitchFamily="2" charset="0"/>
              <a:sym typeface="Symbol" pitchFamily="18" charset="2"/>
            </a:endParaRPr>
          </a:p>
        </p:txBody>
      </p:sp>
      <p:grpSp>
        <p:nvGrpSpPr>
          <p:cNvPr id="109572" name="Group 4"/>
          <p:cNvGrpSpPr>
            <a:grpSpLocks/>
          </p:cNvGrpSpPr>
          <p:nvPr/>
        </p:nvGrpSpPr>
        <p:grpSpPr bwMode="auto">
          <a:xfrm>
            <a:off x="1187450" y="3789363"/>
            <a:ext cx="381000" cy="533400"/>
            <a:chOff x="2304" y="1248"/>
            <a:chExt cx="240" cy="336"/>
          </a:xfrm>
        </p:grpSpPr>
        <p:sp>
          <p:nvSpPr>
            <p:cNvPr id="109573" name="Line 5"/>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09574" name="Line 6"/>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09575" name="Line 7"/>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09576" name="Group 8"/>
          <p:cNvGrpSpPr>
            <a:grpSpLocks/>
          </p:cNvGrpSpPr>
          <p:nvPr/>
        </p:nvGrpSpPr>
        <p:grpSpPr bwMode="auto">
          <a:xfrm>
            <a:off x="1258888" y="4724400"/>
            <a:ext cx="381000" cy="533400"/>
            <a:chOff x="2304" y="1248"/>
            <a:chExt cx="240" cy="336"/>
          </a:xfrm>
        </p:grpSpPr>
        <p:sp>
          <p:nvSpPr>
            <p:cNvPr id="109577" name="Line 9"/>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09578" name="Line 10"/>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09579" name="Line 11"/>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09580" name="Group 12"/>
          <p:cNvGrpSpPr>
            <a:grpSpLocks/>
          </p:cNvGrpSpPr>
          <p:nvPr/>
        </p:nvGrpSpPr>
        <p:grpSpPr bwMode="auto">
          <a:xfrm>
            <a:off x="6732588" y="4724400"/>
            <a:ext cx="381000" cy="533400"/>
            <a:chOff x="2304" y="1248"/>
            <a:chExt cx="240" cy="336"/>
          </a:xfrm>
        </p:grpSpPr>
        <p:sp>
          <p:nvSpPr>
            <p:cNvPr id="109581" name="Line 13"/>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09582" name="Line 14"/>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09583" name="Line 15"/>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09584" name="Group 16"/>
          <p:cNvGrpSpPr>
            <a:grpSpLocks/>
          </p:cNvGrpSpPr>
          <p:nvPr/>
        </p:nvGrpSpPr>
        <p:grpSpPr bwMode="auto">
          <a:xfrm>
            <a:off x="1187450" y="2636838"/>
            <a:ext cx="381000" cy="533400"/>
            <a:chOff x="2304" y="1248"/>
            <a:chExt cx="240" cy="336"/>
          </a:xfrm>
        </p:grpSpPr>
        <p:sp>
          <p:nvSpPr>
            <p:cNvPr id="109585" name="Line 17"/>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09586" name="Line 18"/>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09587" name="Line 19"/>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sp>
        <p:nvSpPr>
          <p:cNvPr id="109588" name="Rectangle 20"/>
          <p:cNvSpPr>
            <a:spLocks noChangeArrowheads="1"/>
          </p:cNvSpPr>
          <p:nvPr/>
        </p:nvSpPr>
        <p:spPr bwMode="auto">
          <a:xfrm>
            <a:off x="755650" y="4741863"/>
            <a:ext cx="7708649" cy="1902059"/>
          </a:xfrm>
          <a:prstGeom prst="rect">
            <a:avLst/>
          </a:prstGeom>
          <a:noFill/>
          <a:ln w="9525">
            <a:noFill/>
            <a:miter lim="800000"/>
            <a:headEnd/>
            <a:tailEnd/>
          </a:ln>
          <a:effectLst/>
        </p:spPr>
        <p:txBody>
          <a:bodyPr wrap="none">
            <a:spAutoFit/>
          </a:bodyPr>
          <a:lstStyle/>
          <a:p>
            <a:r>
              <a:rPr lang="sv-SE" sz="2800" dirty="0" smtClean="0">
                <a:solidFill>
                  <a:srgbClr val="FF0000"/>
                </a:solidFill>
                <a:sym typeface="Symbol" pitchFamily="18" charset="2"/>
              </a:rPr>
              <a:t>s         f1 </a:t>
            </a:r>
            <a:r>
              <a:rPr lang="sv-SE" sz="2800" b="1" dirty="0">
                <a:solidFill>
                  <a:srgbClr val="FF0000"/>
                </a:solidFill>
                <a:sym typeface="Symbol" pitchFamily="18" charset="2"/>
              </a:rPr>
              <a:t></a:t>
            </a:r>
            <a:r>
              <a:rPr lang="sv-SE" sz="2800" dirty="0">
                <a:solidFill>
                  <a:srgbClr val="FF0000"/>
                </a:solidFill>
                <a:sym typeface="Symbol" pitchFamily="18" charset="2"/>
              </a:rPr>
              <a:t> f2     </a:t>
            </a:r>
            <a:r>
              <a:rPr lang="sv-SE" sz="2800" dirty="0" smtClean="0">
                <a:solidFill>
                  <a:srgbClr val="FF0000"/>
                </a:solidFill>
                <a:sym typeface="Symbol" pitchFamily="18" charset="2"/>
              </a:rPr>
              <a:t>     </a:t>
            </a:r>
            <a:r>
              <a:rPr lang="sv-SE" sz="2800" dirty="0">
                <a:solidFill>
                  <a:srgbClr val="FF0000"/>
                </a:solidFill>
                <a:sym typeface="Symbol" pitchFamily="18" charset="2"/>
              </a:rPr>
              <a:t>s       f1  </a:t>
            </a:r>
            <a:r>
              <a:rPr lang="sv-SE" sz="2800" dirty="0" smtClean="0">
                <a:solidFill>
                  <a:srgbClr val="FF0000"/>
                </a:solidFill>
                <a:sym typeface="Symbol" pitchFamily="18" charset="2"/>
              </a:rPr>
              <a:t>    </a:t>
            </a:r>
            <a:r>
              <a:rPr lang="sv-SE" sz="2800" dirty="0">
                <a:sym typeface="Symbol" pitchFamily="18" charset="2"/>
              </a:rPr>
              <a:t>or</a:t>
            </a:r>
            <a:r>
              <a:rPr lang="sv-SE" sz="2800" dirty="0">
                <a:solidFill>
                  <a:srgbClr val="FF0000"/>
                </a:solidFill>
                <a:sym typeface="Symbol" pitchFamily="18" charset="2"/>
              </a:rPr>
              <a:t>  </a:t>
            </a:r>
            <a:r>
              <a:rPr lang="sv-SE" sz="2800" dirty="0" smtClean="0">
                <a:solidFill>
                  <a:srgbClr val="FF0000"/>
                </a:solidFill>
                <a:sym typeface="Symbol" pitchFamily="18" charset="2"/>
              </a:rPr>
              <a:t>       </a:t>
            </a:r>
            <a:r>
              <a:rPr lang="sv-SE" sz="2800" dirty="0">
                <a:solidFill>
                  <a:srgbClr val="FF0000"/>
                </a:solidFill>
                <a:sym typeface="Symbol" pitchFamily="18" charset="2"/>
              </a:rPr>
              <a:t>s        f2</a:t>
            </a:r>
          </a:p>
          <a:p>
            <a:endParaRPr lang="sv-SE" sz="2800" dirty="0">
              <a:solidFill>
                <a:srgbClr val="FF0000"/>
              </a:solidFill>
              <a:sym typeface="Symbol" pitchFamily="18" charset="2"/>
            </a:endParaRPr>
          </a:p>
          <a:p>
            <a:pPr>
              <a:spcBef>
                <a:spcPct val="20000"/>
              </a:spcBef>
            </a:pPr>
            <a:r>
              <a:rPr lang="sv-SE" sz="2800" dirty="0">
                <a:solidFill>
                  <a:srgbClr val="FF0000"/>
                </a:solidFill>
                <a:sym typeface="Symbol" pitchFamily="18" charset="2"/>
              </a:rPr>
              <a:t>s       E (</a:t>
            </a:r>
            <a:r>
              <a:rPr lang="sv-SE" sz="2800" dirty="0">
                <a:solidFill>
                  <a:schemeClr val="accent2"/>
                </a:solidFill>
                <a:sym typeface="Symbol" pitchFamily="18" charset="2"/>
              </a:rPr>
              <a:t>g</a:t>
            </a:r>
            <a:r>
              <a:rPr lang="sv-SE" sz="2800" dirty="0">
                <a:solidFill>
                  <a:srgbClr val="FF0000"/>
                </a:solidFill>
                <a:sym typeface="Symbol" pitchFamily="18" charset="2"/>
              </a:rPr>
              <a:t>)     </a:t>
            </a:r>
            <a:r>
              <a:rPr lang="sv-SE" sz="2800" dirty="0" err="1">
                <a:solidFill>
                  <a:srgbClr val="FF0000"/>
                </a:solidFill>
                <a:sym typeface="Symbol" pitchFamily="18" charset="2"/>
              </a:rPr>
              <a:t>Exists</a:t>
            </a:r>
            <a:r>
              <a:rPr lang="sv-SE" sz="2800" dirty="0">
                <a:solidFill>
                  <a:srgbClr val="FF0000"/>
                </a:solidFill>
                <a:sym typeface="Symbol" pitchFamily="18" charset="2"/>
              </a:rPr>
              <a:t> </a:t>
            </a:r>
            <a:r>
              <a:rPr lang="el-GR" sz="2800" dirty="0">
                <a:solidFill>
                  <a:schemeClr val="accent2"/>
                </a:solidFill>
              </a:rPr>
              <a:t>π</a:t>
            </a:r>
            <a:r>
              <a:rPr lang="sv-SE" sz="2800" dirty="0">
                <a:solidFill>
                  <a:schemeClr val="accent2"/>
                </a:solidFill>
              </a:rPr>
              <a:t>. </a:t>
            </a:r>
            <a:r>
              <a:rPr lang="sv-SE" sz="2800" dirty="0" err="1">
                <a:solidFill>
                  <a:schemeClr val="accent2"/>
                </a:solidFill>
              </a:rPr>
              <a:t>head</a:t>
            </a:r>
            <a:r>
              <a:rPr lang="sv-SE" sz="2800" dirty="0">
                <a:solidFill>
                  <a:schemeClr val="accent2"/>
                </a:solidFill>
              </a:rPr>
              <a:t>(</a:t>
            </a:r>
            <a:r>
              <a:rPr lang="el-GR" sz="2800" dirty="0">
                <a:solidFill>
                  <a:schemeClr val="accent2"/>
                </a:solidFill>
              </a:rPr>
              <a:t>π</a:t>
            </a:r>
            <a:r>
              <a:rPr lang="sv-SE" sz="2800" dirty="0">
                <a:solidFill>
                  <a:schemeClr val="accent2"/>
                </a:solidFill>
              </a:rPr>
              <a:t>) = </a:t>
            </a:r>
            <a:r>
              <a:rPr lang="sv-SE" sz="2800" dirty="0" smtClean="0">
                <a:solidFill>
                  <a:srgbClr val="FF0000"/>
                </a:solidFill>
              </a:rPr>
              <a:t>s    </a:t>
            </a:r>
            <a:r>
              <a:rPr lang="sv-SE" sz="2800" dirty="0" smtClean="0">
                <a:solidFill>
                  <a:schemeClr val="accent2"/>
                </a:solidFill>
              </a:rPr>
              <a:t> </a:t>
            </a:r>
            <a:r>
              <a:rPr lang="sv-SE" sz="2800" dirty="0" smtClean="0"/>
              <a:t>and</a:t>
            </a:r>
            <a:r>
              <a:rPr lang="sv-SE" sz="2800" dirty="0" smtClean="0">
                <a:solidFill>
                  <a:schemeClr val="accent2"/>
                </a:solidFill>
              </a:rPr>
              <a:t>    </a:t>
            </a:r>
            <a:r>
              <a:rPr lang="el-GR" sz="2800" dirty="0" smtClean="0">
                <a:solidFill>
                  <a:schemeClr val="accent2"/>
                </a:solidFill>
              </a:rPr>
              <a:t>π </a:t>
            </a:r>
            <a:r>
              <a:rPr lang="sv-SE" sz="2800" dirty="0" smtClean="0">
                <a:solidFill>
                  <a:schemeClr val="accent2"/>
                </a:solidFill>
              </a:rPr>
              <a:t>     </a:t>
            </a:r>
            <a:r>
              <a:rPr lang="sv-SE" sz="2800" dirty="0">
                <a:solidFill>
                  <a:schemeClr val="accent2"/>
                </a:solidFill>
                <a:sym typeface="Symbol" pitchFamily="18" charset="2"/>
              </a:rPr>
              <a:t>g</a:t>
            </a:r>
            <a:r>
              <a:rPr lang="sv-SE" sz="2800" dirty="0">
                <a:solidFill>
                  <a:schemeClr val="accent2"/>
                </a:solidFill>
              </a:rPr>
              <a:t> </a:t>
            </a:r>
            <a:endParaRPr lang="sv-SE" sz="2800" dirty="0">
              <a:solidFill>
                <a:srgbClr val="FF0000"/>
              </a:solidFill>
              <a:sym typeface="Symbol" pitchFamily="18" charset="2"/>
            </a:endParaRPr>
          </a:p>
          <a:p>
            <a:r>
              <a:rPr lang="sv-SE" sz="2800" dirty="0">
                <a:solidFill>
                  <a:srgbClr val="FF0000"/>
                </a:solidFill>
                <a:sym typeface="Symbol" pitchFamily="18" charset="2"/>
              </a:rPr>
              <a:t>     </a:t>
            </a:r>
            <a:endParaRPr lang="en-US" sz="2800" dirty="0">
              <a:solidFill>
                <a:srgbClr val="FF0000"/>
              </a:solidFill>
              <a:sym typeface="Symbol" pitchFamily="18" charset="2"/>
            </a:endParaRPr>
          </a:p>
        </p:txBody>
      </p:sp>
      <p:grpSp>
        <p:nvGrpSpPr>
          <p:cNvPr id="109589" name="Group 21"/>
          <p:cNvGrpSpPr>
            <a:grpSpLocks/>
          </p:cNvGrpSpPr>
          <p:nvPr/>
        </p:nvGrpSpPr>
        <p:grpSpPr bwMode="auto">
          <a:xfrm>
            <a:off x="3929058" y="4714884"/>
            <a:ext cx="381000" cy="533400"/>
            <a:chOff x="2304" y="1248"/>
            <a:chExt cx="240" cy="336"/>
          </a:xfrm>
        </p:grpSpPr>
        <p:sp>
          <p:nvSpPr>
            <p:cNvPr id="109590" name="Line 22"/>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09591" name="Line 23"/>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09592" name="Line 24"/>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09593" name="Group 25"/>
          <p:cNvGrpSpPr>
            <a:grpSpLocks/>
          </p:cNvGrpSpPr>
          <p:nvPr/>
        </p:nvGrpSpPr>
        <p:grpSpPr bwMode="auto">
          <a:xfrm>
            <a:off x="4714876" y="3714752"/>
            <a:ext cx="381000" cy="533400"/>
            <a:chOff x="2304" y="1248"/>
            <a:chExt cx="240" cy="336"/>
          </a:xfrm>
        </p:grpSpPr>
        <p:sp>
          <p:nvSpPr>
            <p:cNvPr id="109594" name="Line 26"/>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09595" name="Line 27"/>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09596" name="Line 28"/>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09597" name="Group 29"/>
          <p:cNvGrpSpPr>
            <a:grpSpLocks/>
          </p:cNvGrpSpPr>
          <p:nvPr/>
        </p:nvGrpSpPr>
        <p:grpSpPr bwMode="auto">
          <a:xfrm>
            <a:off x="1116013" y="5661025"/>
            <a:ext cx="381000" cy="533400"/>
            <a:chOff x="2304" y="1248"/>
            <a:chExt cx="240" cy="336"/>
          </a:xfrm>
        </p:grpSpPr>
        <p:sp>
          <p:nvSpPr>
            <p:cNvPr id="109598" name="Line 30"/>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09599" name="Line 31"/>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09600" name="Line 32"/>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09601" name="Group 33"/>
          <p:cNvGrpSpPr>
            <a:grpSpLocks/>
          </p:cNvGrpSpPr>
          <p:nvPr/>
        </p:nvGrpSpPr>
        <p:grpSpPr bwMode="auto">
          <a:xfrm>
            <a:off x="7596188" y="5661025"/>
            <a:ext cx="381000" cy="533400"/>
            <a:chOff x="2304" y="1248"/>
            <a:chExt cx="240" cy="336"/>
          </a:xfrm>
        </p:grpSpPr>
        <p:sp>
          <p:nvSpPr>
            <p:cNvPr id="109602" name="Line 34"/>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09603" name="Line 35"/>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09604" name="Line 36"/>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GB" sz="3600">
                <a:solidFill>
                  <a:schemeClr val="accent2"/>
                </a:solidFill>
                <a:latin typeface="Times10 for Chalmers" pitchFamily="2" charset="0"/>
              </a:rPr>
              <a:t>Semantics</a:t>
            </a:r>
          </a:p>
        </p:txBody>
      </p:sp>
      <p:sp>
        <p:nvSpPr>
          <p:cNvPr id="113667" name="Rectangle 3"/>
          <p:cNvSpPr>
            <a:spLocks noGrp="1" noChangeArrowheads="1"/>
          </p:cNvSpPr>
          <p:nvPr>
            <p:ph idx="1"/>
          </p:nvPr>
        </p:nvSpPr>
        <p:spPr/>
        <p:txBody>
          <a:bodyPr/>
          <a:lstStyle/>
          <a:p>
            <a:pPr>
              <a:buFontTx/>
              <a:buNone/>
            </a:pPr>
            <a:r>
              <a:rPr lang="el-GR" sz="2800" dirty="0">
                <a:solidFill>
                  <a:schemeClr val="accent2"/>
                </a:solidFill>
                <a:latin typeface="Times10 for Chalmers" pitchFamily="2" charset="0"/>
              </a:rPr>
              <a:t>π</a:t>
            </a:r>
            <a:r>
              <a:rPr lang="sv-SE" sz="2800" dirty="0">
                <a:solidFill>
                  <a:schemeClr val="accent2"/>
                </a:solidFill>
                <a:latin typeface="Times10 for Chalmers" pitchFamily="2" charset="0"/>
              </a:rPr>
              <a:t> </a:t>
            </a:r>
            <a:r>
              <a:rPr lang="sv-SE" sz="2800" dirty="0" smtClean="0">
                <a:solidFill>
                  <a:schemeClr val="accent2"/>
                </a:solidFill>
                <a:latin typeface="Times10 for Chalmers" pitchFamily="2" charset="0"/>
              </a:rPr>
              <a:t>       </a:t>
            </a:r>
            <a:r>
              <a:rPr lang="sv-SE" sz="2800" dirty="0">
                <a:solidFill>
                  <a:srgbClr val="FF0000"/>
                </a:solidFill>
                <a:latin typeface="Times10 for Chalmers" pitchFamily="2" charset="0"/>
                <a:sym typeface="Symbol" pitchFamily="18" charset="2"/>
              </a:rPr>
              <a:t>f                  </a:t>
            </a:r>
            <a:r>
              <a:rPr lang="sv-SE" sz="2800" dirty="0" smtClean="0">
                <a:solidFill>
                  <a:srgbClr val="FF0000"/>
                </a:solidFill>
                <a:latin typeface="Times10 for Chalmers" pitchFamily="2" charset="0"/>
                <a:sym typeface="Symbol" pitchFamily="18" charset="2"/>
              </a:rPr>
              <a:t>   s        </a:t>
            </a:r>
            <a:r>
              <a:rPr lang="sv-SE" sz="2800" dirty="0">
                <a:solidFill>
                  <a:srgbClr val="FF0000"/>
                </a:solidFill>
                <a:latin typeface="Times10 for Chalmers" pitchFamily="2" charset="0"/>
                <a:sym typeface="Symbol" pitchFamily="18" charset="2"/>
              </a:rPr>
              <a:t>f   </a:t>
            </a:r>
            <a:r>
              <a:rPr lang="sv-SE" sz="2800" dirty="0">
                <a:latin typeface="Times10 for Chalmers" pitchFamily="2" charset="0"/>
                <a:sym typeface="Symbol" pitchFamily="18" charset="2"/>
              </a:rPr>
              <a:t>and</a:t>
            </a:r>
            <a:r>
              <a:rPr lang="sv-SE" sz="2800" dirty="0">
                <a:solidFill>
                  <a:srgbClr val="FF0000"/>
                </a:solidFill>
                <a:latin typeface="Times10 for Chalmers" pitchFamily="2" charset="0"/>
                <a:sym typeface="Symbol" pitchFamily="18" charset="2"/>
              </a:rPr>
              <a:t>   </a:t>
            </a:r>
            <a:r>
              <a:rPr lang="sv-SE" sz="2800" dirty="0" err="1">
                <a:solidFill>
                  <a:srgbClr val="FF0000"/>
                </a:solidFill>
                <a:latin typeface="Times10 for Chalmers" pitchFamily="2" charset="0"/>
                <a:sym typeface="Symbol" pitchFamily="18" charset="2"/>
              </a:rPr>
              <a:t>head</a:t>
            </a:r>
            <a:r>
              <a:rPr lang="sv-SE" sz="2800" dirty="0">
                <a:solidFill>
                  <a:srgbClr val="FF0000"/>
                </a:solidFill>
                <a:latin typeface="Times10 for Chalmers" pitchFamily="2" charset="0"/>
                <a:sym typeface="Symbol" pitchFamily="18" charset="2"/>
              </a:rPr>
              <a:t>(</a:t>
            </a:r>
            <a:r>
              <a:rPr lang="el-GR" sz="2800" dirty="0">
                <a:solidFill>
                  <a:schemeClr val="accent2"/>
                </a:solidFill>
                <a:latin typeface="Times10 for Chalmers" pitchFamily="2" charset="0"/>
              </a:rPr>
              <a:t>π</a:t>
            </a:r>
            <a:r>
              <a:rPr lang="sv-SE" sz="2800" dirty="0">
                <a:solidFill>
                  <a:srgbClr val="FF0000"/>
                </a:solidFill>
                <a:latin typeface="Times10 for Chalmers" pitchFamily="2" charset="0"/>
              </a:rPr>
              <a:t>)</a:t>
            </a:r>
            <a:r>
              <a:rPr lang="sv-SE" sz="2800" dirty="0">
                <a:solidFill>
                  <a:schemeClr val="accent2"/>
                </a:solidFill>
                <a:latin typeface="Times10 for Chalmers" pitchFamily="2" charset="0"/>
              </a:rPr>
              <a:t> = </a:t>
            </a:r>
            <a:r>
              <a:rPr lang="sv-SE" sz="2800" dirty="0">
                <a:solidFill>
                  <a:srgbClr val="FF0000"/>
                </a:solidFill>
                <a:latin typeface="Times10 for Chalmers" pitchFamily="2" charset="0"/>
              </a:rPr>
              <a:t>s</a:t>
            </a:r>
            <a:endParaRPr lang="sv-SE" sz="2800" dirty="0">
              <a:solidFill>
                <a:srgbClr val="FF0000"/>
              </a:solidFill>
              <a:latin typeface="Times10 for Chalmers" pitchFamily="2" charset="0"/>
              <a:sym typeface="Symbol" pitchFamily="18" charset="2"/>
            </a:endParaRPr>
          </a:p>
          <a:p>
            <a:pPr>
              <a:buFontTx/>
              <a:buNone/>
            </a:pPr>
            <a:endParaRPr lang="sv-SE" sz="2800" dirty="0">
              <a:solidFill>
                <a:srgbClr val="FF0000"/>
              </a:solidFill>
              <a:latin typeface="Times10 for Chalmers" pitchFamily="2" charset="0"/>
              <a:sym typeface="Symbol" pitchFamily="18" charset="2"/>
            </a:endParaRPr>
          </a:p>
          <a:p>
            <a:pPr>
              <a:buFontTx/>
              <a:buNone/>
            </a:pPr>
            <a:r>
              <a:rPr lang="el-GR" sz="2800" dirty="0">
                <a:solidFill>
                  <a:schemeClr val="accent2"/>
                </a:solidFill>
                <a:latin typeface="Times10 for Chalmers" pitchFamily="2" charset="0"/>
              </a:rPr>
              <a:t>π</a:t>
            </a:r>
            <a:r>
              <a:rPr lang="sv-SE" sz="2800" dirty="0">
                <a:solidFill>
                  <a:schemeClr val="accent2"/>
                </a:solidFill>
                <a:latin typeface="Times10 for Chalmers" pitchFamily="2" charset="0"/>
              </a:rPr>
              <a:t>      </a:t>
            </a:r>
            <a:r>
              <a:rPr lang="sv-SE" sz="2800" dirty="0" smtClean="0">
                <a:solidFill>
                  <a:schemeClr val="accent2"/>
                </a:solidFill>
                <a:latin typeface="Times10 for Chalmers" pitchFamily="2" charset="0"/>
              </a:rPr>
              <a:t>    </a:t>
            </a:r>
            <a:r>
              <a:rPr lang="sv-SE" sz="2800" dirty="0">
                <a:solidFill>
                  <a:schemeClr val="accent2"/>
                </a:solidFill>
                <a:latin typeface="Times10 for Chalmers" pitchFamily="2" charset="0"/>
                <a:sym typeface="Symbol" pitchFamily="18" charset="2"/>
              </a:rPr>
              <a:t></a:t>
            </a:r>
            <a:r>
              <a:rPr lang="sv-SE" sz="2800" dirty="0">
                <a:solidFill>
                  <a:schemeClr val="accent2"/>
                </a:solidFill>
                <a:latin typeface="Times10 for Chalmers" pitchFamily="2" charset="0"/>
              </a:rPr>
              <a:t> g     </a:t>
            </a:r>
            <a:r>
              <a:rPr lang="sv-SE" sz="2800" dirty="0" smtClean="0">
                <a:solidFill>
                  <a:schemeClr val="accent2"/>
                </a:solidFill>
                <a:latin typeface="Times10 for Chalmers" pitchFamily="2" charset="0"/>
              </a:rPr>
              <a:t>     </a:t>
            </a:r>
            <a:r>
              <a:rPr lang="sv-SE" sz="2800" dirty="0">
                <a:latin typeface="Times10 for Chalmers" pitchFamily="2" charset="0"/>
                <a:sym typeface="Symbol" pitchFamily="18" charset="2"/>
              </a:rPr>
              <a:t>not</a:t>
            </a:r>
            <a:r>
              <a:rPr lang="sv-SE" sz="2800" dirty="0">
                <a:solidFill>
                  <a:srgbClr val="FF0000"/>
                </a:solidFill>
                <a:latin typeface="Times10 for Chalmers" pitchFamily="2" charset="0"/>
                <a:sym typeface="Symbol" pitchFamily="18" charset="2"/>
              </a:rPr>
              <a:t> </a:t>
            </a:r>
            <a:r>
              <a:rPr lang="sv-SE" sz="2800" dirty="0">
                <a:solidFill>
                  <a:schemeClr val="accent2"/>
                </a:solidFill>
                <a:latin typeface="Times10 for Chalmers" pitchFamily="2" charset="0"/>
                <a:sym typeface="Symbol" pitchFamily="18" charset="2"/>
              </a:rPr>
              <a:t>(</a:t>
            </a:r>
            <a:r>
              <a:rPr lang="el-GR" sz="2800" dirty="0">
                <a:solidFill>
                  <a:schemeClr val="accent2"/>
                </a:solidFill>
                <a:latin typeface="Times10 for Chalmers" pitchFamily="2" charset="0"/>
              </a:rPr>
              <a:t>π</a:t>
            </a:r>
            <a:r>
              <a:rPr lang="sv-SE" sz="2800" dirty="0">
                <a:solidFill>
                  <a:schemeClr val="accent2"/>
                </a:solidFill>
                <a:latin typeface="Times10 for Chalmers" pitchFamily="2" charset="0"/>
              </a:rPr>
              <a:t>      </a:t>
            </a:r>
            <a:r>
              <a:rPr lang="sv-SE" sz="2800" dirty="0">
                <a:solidFill>
                  <a:schemeClr val="accent2"/>
                </a:solidFill>
                <a:latin typeface="Times10 for Chalmers" pitchFamily="2" charset="0"/>
                <a:sym typeface="Symbol" pitchFamily="18" charset="2"/>
              </a:rPr>
              <a:t> g)</a:t>
            </a:r>
          </a:p>
          <a:p>
            <a:pPr>
              <a:buFontTx/>
              <a:buNone/>
            </a:pPr>
            <a:endParaRPr lang="sv-SE" sz="2800" dirty="0">
              <a:solidFill>
                <a:srgbClr val="FF0000"/>
              </a:solidFill>
              <a:latin typeface="Times10 for Chalmers" pitchFamily="2" charset="0"/>
              <a:sym typeface="Symbol" pitchFamily="18" charset="2"/>
            </a:endParaRPr>
          </a:p>
          <a:p>
            <a:pPr>
              <a:buFontTx/>
              <a:buNone/>
            </a:pPr>
            <a:r>
              <a:rPr lang="el-GR" sz="2800" dirty="0">
                <a:solidFill>
                  <a:schemeClr val="accent2"/>
                </a:solidFill>
                <a:latin typeface="Times10 for Chalmers" pitchFamily="2" charset="0"/>
              </a:rPr>
              <a:t>π</a:t>
            </a:r>
            <a:r>
              <a:rPr lang="sv-SE" sz="2800" dirty="0">
                <a:solidFill>
                  <a:schemeClr val="accent2"/>
                </a:solidFill>
                <a:latin typeface="Times10 for Chalmers" pitchFamily="2" charset="0"/>
                <a:sym typeface="Symbol" pitchFamily="18" charset="2"/>
              </a:rPr>
              <a:t>    </a:t>
            </a:r>
            <a:r>
              <a:rPr lang="sv-SE" sz="2800" dirty="0" smtClean="0">
                <a:solidFill>
                  <a:schemeClr val="accent2"/>
                </a:solidFill>
                <a:latin typeface="Times10 for Chalmers" pitchFamily="2" charset="0"/>
                <a:sym typeface="Symbol" pitchFamily="18" charset="2"/>
              </a:rPr>
              <a:t>      </a:t>
            </a:r>
            <a:r>
              <a:rPr lang="sv-SE" sz="2800" dirty="0">
                <a:solidFill>
                  <a:schemeClr val="accent2"/>
                </a:solidFill>
                <a:latin typeface="Times10 for Chalmers" pitchFamily="2" charset="0"/>
                <a:sym typeface="Symbol" pitchFamily="18" charset="2"/>
              </a:rPr>
              <a:t>g1 </a:t>
            </a:r>
            <a:r>
              <a:rPr lang="sv-SE" sz="2800" b="1" dirty="0">
                <a:solidFill>
                  <a:schemeClr val="accent2"/>
                </a:solidFill>
                <a:latin typeface="Times10 for Chalmers" pitchFamily="2" charset="0"/>
                <a:sym typeface="Symbol" pitchFamily="18" charset="2"/>
              </a:rPr>
              <a:t></a:t>
            </a:r>
            <a:r>
              <a:rPr lang="sv-SE" sz="2800" dirty="0">
                <a:solidFill>
                  <a:schemeClr val="accent2"/>
                </a:solidFill>
                <a:latin typeface="Times10 for Chalmers" pitchFamily="2" charset="0"/>
                <a:sym typeface="Symbol" pitchFamily="18" charset="2"/>
              </a:rPr>
              <a:t> g2       </a:t>
            </a:r>
            <a:r>
              <a:rPr lang="sv-SE" sz="2800" dirty="0" smtClean="0">
                <a:solidFill>
                  <a:schemeClr val="accent2"/>
                </a:solidFill>
                <a:latin typeface="Times10 for Chalmers" pitchFamily="2" charset="0"/>
                <a:sym typeface="Symbol" pitchFamily="18" charset="2"/>
              </a:rPr>
              <a:t>      </a:t>
            </a:r>
            <a:r>
              <a:rPr lang="el-GR" sz="2800" dirty="0">
                <a:solidFill>
                  <a:schemeClr val="accent2"/>
                </a:solidFill>
                <a:latin typeface="Times10 for Chalmers" pitchFamily="2" charset="0"/>
              </a:rPr>
              <a:t>π</a:t>
            </a:r>
            <a:r>
              <a:rPr lang="sv-SE" sz="2800" dirty="0">
                <a:solidFill>
                  <a:schemeClr val="accent2"/>
                </a:solidFill>
                <a:latin typeface="Times10 for Chalmers" pitchFamily="2" charset="0"/>
              </a:rPr>
              <a:t>        g1    </a:t>
            </a:r>
            <a:r>
              <a:rPr lang="sv-SE" sz="2800" dirty="0" smtClean="0">
                <a:solidFill>
                  <a:schemeClr val="accent2"/>
                </a:solidFill>
                <a:latin typeface="Times10 for Chalmers" pitchFamily="2" charset="0"/>
              </a:rPr>
              <a:t>  </a:t>
            </a:r>
            <a:r>
              <a:rPr lang="sv-SE" sz="2800" dirty="0">
                <a:latin typeface="Times10 for Chalmers" pitchFamily="2" charset="0"/>
              </a:rPr>
              <a:t>or</a:t>
            </a:r>
            <a:r>
              <a:rPr lang="sv-SE" sz="2800" dirty="0">
                <a:solidFill>
                  <a:schemeClr val="accent2"/>
                </a:solidFill>
                <a:latin typeface="Times10 for Chalmers" pitchFamily="2" charset="0"/>
              </a:rPr>
              <a:t>  </a:t>
            </a:r>
            <a:r>
              <a:rPr lang="sv-SE" sz="2800" dirty="0" smtClean="0">
                <a:solidFill>
                  <a:schemeClr val="accent2"/>
                </a:solidFill>
                <a:latin typeface="Times10 for Chalmers" pitchFamily="2" charset="0"/>
              </a:rPr>
              <a:t>  </a:t>
            </a:r>
            <a:r>
              <a:rPr lang="el-GR" sz="2800" dirty="0">
                <a:solidFill>
                  <a:schemeClr val="accent2"/>
                </a:solidFill>
                <a:latin typeface="Times10 for Chalmers" pitchFamily="2" charset="0"/>
              </a:rPr>
              <a:t>π</a:t>
            </a:r>
            <a:r>
              <a:rPr lang="sv-SE" sz="2800" dirty="0">
                <a:solidFill>
                  <a:schemeClr val="accent2"/>
                </a:solidFill>
                <a:latin typeface="Times10 for Chalmers" pitchFamily="2" charset="0"/>
              </a:rPr>
              <a:t>  </a:t>
            </a:r>
            <a:r>
              <a:rPr lang="sv-SE" sz="2800" dirty="0" smtClean="0">
                <a:solidFill>
                  <a:schemeClr val="accent2"/>
                </a:solidFill>
                <a:latin typeface="Times10 for Chalmers" pitchFamily="2" charset="0"/>
              </a:rPr>
              <a:t>     </a:t>
            </a:r>
            <a:r>
              <a:rPr lang="sv-SE" sz="2800" dirty="0">
                <a:solidFill>
                  <a:schemeClr val="accent2"/>
                </a:solidFill>
                <a:latin typeface="Times10 for Chalmers" pitchFamily="2" charset="0"/>
              </a:rPr>
              <a:t>g2</a:t>
            </a:r>
          </a:p>
          <a:p>
            <a:pPr>
              <a:buFontTx/>
              <a:buNone/>
            </a:pPr>
            <a:endParaRPr lang="sv-SE" sz="2800" dirty="0">
              <a:solidFill>
                <a:schemeClr val="accent2"/>
              </a:solidFill>
              <a:latin typeface="Times10 for Chalmers" pitchFamily="2" charset="0"/>
            </a:endParaRPr>
          </a:p>
          <a:p>
            <a:pPr>
              <a:buFontTx/>
              <a:buNone/>
            </a:pPr>
            <a:endParaRPr lang="sv-SE" dirty="0">
              <a:solidFill>
                <a:schemeClr val="accent2"/>
              </a:solidFill>
              <a:latin typeface="Times10 for Chalmers" pitchFamily="2" charset="0"/>
            </a:endParaRPr>
          </a:p>
        </p:txBody>
      </p:sp>
      <p:grpSp>
        <p:nvGrpSpPr>
          <p:cNvPr id="113668" name="Group 4"/>
          <p:cNvGrpSpPr>
            <a:grpSpLocks/>
          </p:cNvGrpSpPr>
          <p:nvPr/>
        </p:nvGrpSpPr>
        <p:grpSpPr bwMode="auto">
          <a:xfrm>
            <a:off x="1331913" y="3068638"/>
            <a:ext cx="381000" cy="533400"/>
            <a:chOff x="2304" y="1248"/>
            <a:chExt cx="240" cy="336"/>
          </a:xfrm>
        </p:grpSpPr>
        <p:sp>
          <p:nvSpPr>
            <p:cNvPr id="113669" name="Line 5"/>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13670" name="Line 6"/>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13671" name="Line 7"/>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13676" name="Group 12"/>
          <p:cNvGrpSpPr>
            <a:grpSpLocks/>
          </p:cNvGrpSpPr>
          <p:nvPr/>
        </p:nvGrpSpPr>
        <p:grpSpPr bwMode="auto">
          <a:xfrm>
            <a:off x="4284663" y="3068638"/>
            <a:ext cx="381000" cy="533400"/>
            <a:chOff x="2304" y="1248"/>
            <a:chExt cx="240" cy="336"/>
          </a:xfrm>
        </p:grpSpPr>
        <p:sp>
          <p:nvSpPr>
            <p:cNvPr id="113677" name="Line 13"/>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13678" name="Line 14"/>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13679" name="Line 15"/>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13684" name="Group 20"/>
          <p:cNvGrpSpPr>
            <a:grpSpLocks/>
          </p:cNvGrpSpPr>
          <p:nvPr/>
        </p:nvGrpSpPr>
        <p:grpSpPr bwMode="auto">
          <a:xfrm>
            <a:off x="1331913" y="4076700"/>
            <a:ext cx="381000" cy="533400"/>
            <a:chOff x="2304" y="1248"/>
            <a:chExt cx="240" cy="336"/>
          </a:xfrm>
        </p:grpSpPr>
        <p:sp>
          <p:nvSpPr>
            <p:cNvPr id="113685" name="Line 21"/>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13686" name="Line 22"/>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13687" name="Line 23"/>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13688" name="Group 24"/>
          <p:cNvGrpSpPr>
            <a:grpSpLocks/>
          </p:cNvGrpSpPr>
          <p:nvPr/>
        </p:nvGrpSpPr>
        <p:grpSpPr bwMode="auto">
          <a:xfrm>
            <a:off x="4500563" y="4076700"/>
            <a:ext cx="381000" cy="533400"/>
            <a:chOff x="2304" y="1248"/>
            <a:chExt cx="240" cy="336"/>
          </a:xfrm>
        </p:grpSpPr>
        <p:sp>
          <p:nvSpPr>
            <p:cNvPr id="113689" name="Line 25"/>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13690" name="Line 26"/>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13691" name="Line 27"/>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13692" name="Group 28"/>
          <p:cNvGrpSpPr>
            <a:grpSpLocks/>
          </p:cNvGrpSpPr>
          <p:nvPr/>
        </p:nvGrpSpPr>
        <p:grpSpPr bwMode="auto">
          <a:xfrm>
            <a:off x="6877050" y="4048125"/>
            <a:ext cx="381000" cy="533400"/>
            <a:chOff x="2304" y="1248"/>
            <a:chExt cx="240" cy="336"/>
          </a:xfrm>
        </p:grpSpPr>
        <p:sp>
          <p:nvSpPr>
            <p:cNvPr id="113693" name="Line 29"/>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13694" name="Line 30"/>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13695" name="Line 31"/>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13696" name="Group 32"/>
          <p:cNvGrpSpPr>
            <a:grpSpLocks/>
          </p:cNvGrpSpPr>
          <p:nvPr/>
        </p:nvGrpSpPr>
        <p:grpSpPr bwMode="auto">
          <a:xfrm>
            <a:off x="1187450" y="1989138"/>
            <a:ext cx="381000" cy="533400"/>
            <a:chOff x="2304" y="1248"/>
            <a:chExt cx="240" cy="336"/>
          </a:xfrm>
        </p:grpSpPr>
        <p:sp>
          <p:nvSpPr>
            <p:cNvPr id="113697" name="Line 33"/>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13698" name="Line 34"/>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13699" name="Line 35"/>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13700" name="Group 36"/>
          <p:cNvGrpSpPr>
            <a:grpSpLocks/>
          </p:cNvGrpSpPr>
          <p:nvPr/>
        </p:nvGrpSpPr>
        <p:grpSpPr bwMode="auto">
          <a:xfrm>
            <a:off x="3995738" y="1989138"/>
            <a:ext cx="381000" cy="533400"/>
            <a:chOff x="2304" y="1248"/>
            <a:chExt cx="240" cy="336"/>
          </a:xfrm>
        </p:grpSpPr>
        <p:sp>
          <p:nvSpPr>
            <p:cNvPr id="113701" name="Line 37"/>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13702" name="Line 38"/>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13703" name="Line 39"/>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GB" sz="3600">
                <a:solidFill>
                  <a:schemeClr val="accent2"/>
                </a:solidFill>
                <a:latin typeface="Times10 for Chalmers" pitchFamily="2" charset="0"/>
              </a:rPr>
              <a:t>Semantics</a:t>
            </a:r>
          </a:p>
        </p:txBody>
      </p:sp>
      <p:sp>
        <p:nvSpPr>
          <p:cNvPr id="115715" name="Rectangle 3"/>
          <p:cNvSpPr>
            <a:spLocks noGrp="1" noChangeArrowheads="1"/>
          </p:cNvSpPr>
          <p:nvPr>
            <p:ph idx="1"/>
          </p:nvPr>
        </p:nvSpPr>
        <p:spPr>
          <a:xfrm>
            <a:off x="395288" y="1628775"/>
            <a:ext cx="8208962" cy="5040313"/>
          </a:xfrm>
        </p:spPr>
        <p:txBody>
          <a:bodyPr/>
          <a:lstStyle/>
          <a:p>
            <a:pPr>
              <a:lnSpc>
                <a:spcPct val="80000"/>
              </a:lnSpc>
              <a:buFontTx/>
              <a:buNone/>
            </a:pPr>
            <a:endParaRPr lang="sv-SE" sz="2400" dirty="0">
              <a:solidFill>
                <a:schemeClr val="accent2"/>
              </a:solidFill>
              <a:latin typeface="Times10 for Chalmers" pitchFamily="2" charset="0"/>
            </a:endParaRPr>
          </a:p>
          <a:p>
            <a:pPr>
              <a:lnSpc>
                <a:spcPct val="80000"/>
              </a:lnSpc>
              <a:buFontTx/>
              <a:buNone/>
            </a:pPr>
            <a:r>
              <a:rPr lang="sv-SE" dirty="0" smtClean="0">
                <a:solidFill>
                  <a:schemeClr val="accent2"/>
                </a:solidFill>
                <a:latin typeface="Times10 for Chalmers" pitchFamily="2" charset="0"/>
              </a:rPr>
              <a:t>  </a:t>
            </a:r>
            <a:r>
              <a:rPr lang="el-GR" dirty="0" smtClean="0">
                <a:solidFill>
                  <a:schemeClr val="accent2"/>
                </a:solidFill>
                <a:latin typeface="Times10 for Chalmers" pitchFamily="2" charset="0"/>
              </a:rPr>
              <a:t>π</a:t>
            </a:r>
            <a:r>
              <a:rPr lang="sv-SE" dirty="0" smtClean="0">
                <a:solidFill>
                  <a:schemeClr val="accent2"/>
                </a:solidFill>
                <a:latin typeface="Times10 for Chalmers" pitchFamily="2" charset="0"/>
              </a:rPr>
              <a:t>       </a:t>
            </a:r>
            <a:r>
              <a:rPr lang="sv-SE" dirty="0">
                <a:solidFill>
                  <a:schemeClr val="accent2"/>
                </a:solidFill>
                <a:latin typeface="Times10 for Chalmers" pitchFamily="2" charset="0"/>
              </a:rPr>
              <a:t>X </a:t>
            </a:r>
            <a:r>
              <a:rPr lang="sv-SE" dirty="0">
                <a:solidFill>
                  <a:schemeClr val="accent2"/>
                </a:solidFill>
                <a:latin typeface="Times10 for Chalmers" pitchFamily="2" charset="0"/>
                <a:sym typeface="Symbol" pitchFamily="18" charset="2"/>
              </a:rPr>
              <a:t>g</a:t>
            </a:r>
            <a:r>
              <a:rPr lang="sv-SE" dirty="0">
                <a:solidFill>
                  <a:srgbClr val="FF0000"/>
                </a:solidFill>
                <a:latin typeface="Times10 for Chalmers" pitchFamily="2" charset="0"/>
                <a:sym typeface="Symbol" pitchFamily="18" charset="2"/>
              </a:rPr>
              <a:t>                </a:t>
            </a:r>
            <a:r>
              <a:rPr lang="sv-SE" dirty="0" err="1">
                <a:solidFill>
                  <a:schemeClr val="accent2"/>
                </a:solidFill>
                <a:latin typeface="Times10 for Chalmers" pitchFamily="2" charset="0"/>
                <a:sym typeface="Symbol" pitchFamily="18" charset="2"/>
              </a:rPr>
              <a:t>tail</a:t>
            </a:r>
            <a:r>
              <a:rPr lang="sv-SE" dirty="0">
                <a:solidFill>
                  <a:schemeClr val="accent2"/>
                </a:solidFill>
                <a:latin typeface="Times10 for Chalmers" pitchFamily="2" charset="0"/>
                <a:sym typeface="Symbol" pitchFamily="18" charset="2"/>
              </a:rPr>
              <a:t>(</a:t>
            </a:r>
            <a:r>
              <a:rPr lang="el-GR" dirty="0">
                <a:solidFill>
                  <a:schemeClr val="accent2"/>
                </a:solidFill>
                <a:latin typeface="Times10 for Chalmers" pitchFamily="2" charset="0"/>
              </a:rPr>
              <a:t>π</a:t>
            </a:r>
            <a:r>
              <a:rPr lang="sv-SE" dirty="0">
                <a:solidFill>
                  <a:schemeClr val="accent2"/>
                </a:solidFill>
                <a:latin typeface="Times10 for Chalmers" pitchFamily="2" charset="0"/>
              </a:rPr>
              <a:t>)      </a:t>
            </a:r>
            <a:r>
              <a:rPr lang="sv-SE" dirty="0" smtClean="0">
                <a:solidFill>
                  <a:schemeClr val="accent2"/>
                </a:solidFill>
                <a:latin typeface="Times10 for Chalmers" pitchFamily="2" charset="0"/>
              </a:rPr>
              <a:t> </a:t>
            </a:r>
            <a:r>
              <a:rPr lang="sv-SE" dirty="0">
                <a:solidFill>
                  <a:schemeClr val="accent2"/>
                </a:solidFill>
                <a:latin typeface="Times10 for Chalmers" pitchFamily="2" charset="0"/>
              </a:rPr>
              <a:t>g</a:t>
            </a:r>
          </a:p>
          <a:p>
            <a:pPr>
              <a:lnSpc>
                <a:spcPct val="80000"/>
              </a:lnSpc>
              <a:buFontTx/>
              <a:buNone/>
            </a:pPr>
            <a:endParaRPr lang="sv-SE" dirty="0">
              <a:solidFill>
                <a:schemeClr val="accent2"/>
              </a:solidFill>
              <a:latin typeface="Times10 for Chalmers" pitchFamily="2" charset="0"/>
            </a:endParaRPr>
          </a:p>
          <a:p>
            <a:pPr>
              <a:lnSpc>
                <a:spcPct val="80000"/>
              </a:lnSpc>
              <a:buFontTx/>
              <a:buNone/>
            </a:pPr>
            <a:endParaRPr lang="sv-SE" sz="2800" dirty="0">
              <a:solidFill>
                <a:schemeClr val="accent2"/>
              </a:solidFill>
              <a:latin typeface="Times10 for Chalmers" pitchFamily="2" charset="0"/>
            </a:endParaRPr>
          </a:p>
          <a:p>
            <a:pPr>
              <a:lnSpc>
                <a:spcPct val="80000"/>
              </a:lnSpc>
              <a:buFontTx/>
              <a:buNone/>
            </a:pPr>
            <a:r>
              <a:rPr lang="sv-SE" dirty="0" smtClean="0">
                <a:solidFill>
                  <a:schemeClr val="accent2"/>
                </a:solidFill>
                <a:latin typeface="Times10 for Chalmers" pitchFamily="2" charset="0"/>
              </a:rPr>
              <a:t> </a:t>
            </a:r>
            <a:r>
              <a:rPr lang="el-GR" dirty="0" smtClean="0">
                <a:solidFill>
                  <a:schemeClr val="accent2"/>
                </a:solidFill>
                <a:latin typeface="Times10 for Chalmers" pitchFamily="2" charset="0"/>
              </a:rPr>
              <a:t>π</a:t>
            </a:r>
            <a:r>
              <a:rPr lang="sv-SE" dirty="0" smtClean="0">
                <a:solidFill>
                  <a:schemeClr val="accent2"/>
                </a:solidFill>
                <a:latin typeface="Times10 for Chalmers" pitchFamily="2" charset="0"/>
              </a:rPr>
              <a:t>       </a:t>
            </a:r>
            <a:r>
              <a:rPr lang="sv-SE" dirty="0">
                <a:solidFill>
                  <a:schemeClr val="accent2"/>
                </a:solidFill>
                <a:latin typeface="Times10 for Chalmers" pitchFamily="2" charset="0"/>
                <a:sym typeface="Symbol" pitchFamily="18" charset="2"/>
              </a:rPr>
              <a:t>g1 U g2</a:t>
            </a:r>
          </a:p>
          <a:p>
            <a:pPr>
              <a:lnSpc>
                <a:spcPct val="80000"/>
              </a:lnSpc>
              <a:buFontTx/>
              <a:buNone/>
            </a:pPr>
            <a:endParaRPr lang="sv-SE" dirty="0">
              <a:latin typeface="Times10 for Chalmers" pitchFamily="2" charset="0"/>
              <a:sym typeface="Symbol" pitchFamily="18" charset="2"/>
            </a:endParaRPr>
          </a:p>
          <a:p>
            <a:pPr>
              <a:lnSpc>
                <a:spcPct val="80000"/>
              </a:lnSpc>
              <a:buFontTx/>
              <a:buNone/>
            </a:pPr>
            <a:r>
              <a:rPr lang="sv-SE" dirty="0" err="1">
                <a:latin typeface="Times10 for Chalmers" pitchFamily="2" charset="0"/>
                <a:sym typeface="Symbol" pitchFamily="18" charset="2"/>
              </a:rPr>
              <a:t>Exists</a:t>
            </a:r>
            <a:r>
              <a:rPr lang="sv-SE" dirty="0">
                <a:latin typeface="Times10 for Chalmers" pitchFamily="2" charset="0"/>
                <a:sym typeface="Symbol" pitchFamily="18" charset="2"/>
              </a:rPr>
              <a:t> k ≥ 0. </a:t>
            </a:r>
            <a:r>
              <a:rPr lang="sv-SE" dirty="0" smtClean="0">
                <a:latin typeface="Times10 for Chalmers" pitchFamily="2" charset="0"/>
                <a:sym typeface="Symbol" pitchFamily="18" charset="2"/>
              </a:rPr>
              <a:t> </a:t>
            </a:r>
            <a:r>
              <a:rPr lang="sv-SE" dirty="0" smtClean="0">
                <a:solidFill>
                  <a:srgbClr val="FF0000"/>
                </a:solidFill>
                <a:latin typeface="Times10 for Chalmers" pitchFamily="2" charset="0"/>
                <a:sym typeface="Symbol" pitchFamily="18" charset="2"/>
              </a:rPr>
              <a:t> </a:t>
            </a:r>
            <a:r>
              <a:rPr lang="sv-SE" dirty="0" err="1">
                <a:solidFill>
                  <a:schemeClr val="accent2"/>
                </a:solidFill>
                <a:latin typeface="Times10 for Chalmers" pitchFamily="2" charset="0"/>
                <a:sym typeface="Symbol" pitchFamily="18" charset="2"/>
              </a:rPr>
              <a:t>drop</a:t>
            </a:r>
            <a:r>
              <a:rPr lang="sv-SE" dirty="0">
                <a:solidFill>
                  <a:schemeClr val="accent2"/>
                </a:solidFill>
                <a:latin typeface="Times10 for Chalmers" pitchFamily="2" charset="0"/>
                <a:sym typeface="Symbol" pitchFamily="18" charset="2"/>
              </a:rPr>
              <a:t> k</a:t>
            </a:r>
            <a:r>
              <a:rPr lang="sv-SE" dirty="0">
                <a:solidFill>
                  <a:srgbClr val="FF0000"/>
                </a:solidFill>
                <a:latin typeface="Times10 for Chalmers" pitchFamily="2" charset="0"/>
                <a:sym typeface="Symbol" pitchFamily="18" charset="2"/>
              </a:rPr>
              <a:t> </a:t>
            </a:r>
            <a:r>
              <a:rPr lang="el-GR" dirty="0">
                <a:solidFill>
                  <a:schemeClr val="accent2"/>
                </a:solidFill>
                <a:latin typeface="Times10 for Chalmers" pitchFamily="2" charset="0"/>
              </a:rPr>
              <a:t>π</a:t>
            </a:r>
            <a:r>
              <a:rPr lang="sv-SE" dirty="0">
                <a:solidFill>
                  <a:schemeClr val="accent2"/>
                </a:solidFill>
                <a:latin typeface="Times10 for Chalmers" pitchFamily="2" charset="0"/>
                <a:sym typeface="Symbol" pitchFamily="18" charset="2"/>
              </a:rPr>
              <a:t>       g2           </a:t>
            </a:r>
            <a:r>
              <a:rPr lang="sv-SE" dirty="0">
                <a:latin typeface="Times10 for Chalmers" pitchFamily="2" charset="0"/>
                <a:sym typeface="Symbol" pitchFamily="18" charset="2"/>
              </a:rPr>
              <a:t>and</a:t>
            </a:r>
          </a:p>
          <a:p>
            <a:pPr>
              <a:lnSpc>
                <a:spcPct val="80000"/>
              </a:lnSpc>
              <a:buFontTx/>
              <a:buNone/>
            </a:pPr>
            <a:endParaRPr lang="sv-SE" dirty="0">
              <a:latin typeface="Times10 for Chalmers" pitchFamily="2" charset="0"/>
              <a:sym typeface="Symbol" pitchFamily="18" charset="2"/>
            </a:endParaRPr>
          </a:p>
          <a:p>
            <a:pPr>
              <a:lnSpc>
                <a:spcPct val="80000"/>
              </a:lnSpc>
              <a:buFontTx/>
              <a:buNone/>
            </a:pPr>
            <a:r>
              <a:rPr lang="sv-SE" dirty="0">
                <a:solidFill>
                  <a:schemeClr val="accent2"/>
                </a:solidFill>
                <a:latin typeface="Times10 for Chalmers" pitchFamily="2" charset="0"/>
                <a:sym typeface="Symbol" pitchFamily="18" charset="2"/>
              </a:rPr>
              <a:t>   </a:t>
            </a:r>
            <a:r>
              <a:rPr lang="sv-SE" dirty="0">
                <a:latin typeface="Times10 for Chalmers" pitchFamily="2" charset="0"/>
                <a:sym typeface="Symbol" pitchFamily="18" charset="2"/>
              </a:rPr>
              <a:t>Forall 0 ≤ j &lt; k.</a:t>
            </a:r>
            <a:r>
              <a:rPr lang="sv-SE" dirty="0">
                <a:solidFill>
                  <a:schemeClr val="accent2"/>
                </a:solidFill>
                <a:latin typeface="Times10 for Chalmers" pitchFamily="2" charset="0"/>
                <a:sym typeface="Symbol" pitchFamily="18" charset="2"/>
              </a:rPr>
              <a:t>  </a:t>
            </a:r>
            <a:r>
              <a:rPr lang="sv-SE" dirty="0" smtClean="0">
                <a:solidFill>
                  <a:schemeClr val="accent2"/>
                </a:solidFill>
                <a:latin typeface="Times10 for Chalmers" pitchFamily="2" charset="0"/>
                <a:sym typeface="Symbol" pitchFamily="18" charset="2"/>
              </a:rPr>
              <a:t>    </a:t>
            </a:r>
            <a:r>
              <a:rPr lang="sv-SE" dirty="0" err="1">
                <a:solidFill>
                  <a:schemeClr val="accent2"/>
                </a:solidFill>
                <a:latin typeface="Times10 for Chalmers" pitchFamily="2" charset="0"/>
                <a:sym typeface="Symbol" pitchFamily="18" charset="2"/>
              </a:rPr>
              <a:t>drop</a:t>
            </a:r>
            <a:r>
              <a:rPr lang="sv-SE" dirty="0">
                <a:solidFill>
                  <a:schemeClr val="accent2"/>
                </a:solidFill>
                <a:latin typeface="Times10 for Chalmers" pitchFamily="2" charset="0"/>
                <a:sym typeface="Symbol" pitchFamily="18" charset="2"/>
              </a:rPr>
              <a:t> j </a:t>
            </a:r>
            <a:r>
              <a:rPr lang="el-GR" dirty="0">
                <a:solidFill>
                  <a:schemeClr val="accent2"/>
                </a:solidFill>
                <a:latin typeface="Times10 for Chalmers" pitchFamily="2" charset="0"/>
              </a:rPr>
              <a:t>π</a:t>
            </a:r>
            <a:r>
              <a:rPr lang="sv-SE" dirty="0">
                <a:solidFill>
                  <a:schemeClr val="accent2"/>
                </a:solidFill>
                <a:latin typeface="Times10 for Chalmers" pitchFamily="2" charset="0"/>
              </a:rPr>
              <a:t>    </a:t>
            </a:r>
            <a:r>
              <a:rPr lang="sv-SE" dirty="0" smtClean="0">
                <a:solidFill>
                  <a:schemeClr val="accent2"/>
                </a:solidFill>
                <a:latin typeface="Times10 for Chalmers" pitchFamily="2" charset="0"/>
              </a:rPr>
              <a:t>   </a:t>
            </a:r>
            <a:r>
              <a:rPr lang="sv-SE" dirty="0">
                <a:solidFill>
                  <a:schemeClr val="accent2"/>
                </a:solidFill>
                <a:latin typeface="Times10 for Chalmers" pitchFamily="2" charset="0"/>
              </a:rPr>
              <a:t>g1</a:t>
            </a:r>
            <a:endParaRPr lang="sv-SE" dirty="0">
              <a:solidFill>
                <a:schemeClr val="accent2"/>
              </a:solidFill>
              <a:latin typeface="Times10 for Chalmers" pitchFamily="2" charset="0"/>
              <a:sym typeface="Symbol" pitchFamily="18" charset="2"/>
            </a:endParaRPr>
          </a:p>
          <a:p>
            <a:pPr>
              <a:lnSpc>
                <a:spcPct val="80000"/>
              </a:lnSpc>
              <a:buFontTx/>
              <a:buNone/>
            </a:pPr>
            <a:endParaRPr lang="sv-SE" dirty="0">
              <a:solidFill>
                <a:srgbClr val="FF0000"/>
              </a:solidFill>
              <a:latin typeface="Times10 for Chalmers" pitchFamily="2" charset="0"/>
              <a:sym typeface="Symbol" pitchFamily="18" charset="2"/>
            </a:endParaRPr>
          </a:p>
          <a:p>
            <a:pPr>
              <a:lnSpc>
                <a:spcPct val="80000"/>
              </a:lnSpc>
              <a:buFontTx/>
              <a:buNone/>
            </a:pPr>
            <a:r>
              <a:rPr lang="sv-SE" sz="1600" dirty="0">
                <a:latin typeface="Times10 for Chalmers" pitchFamily="2" charset="0"/>
              </a:rPr>
              <a:t>(</a:t>
            </a:r>
            <a:r>
              <a:rPr lang="sv-SE" sz="1600" dirty="0" err="1">
                <a:latin typeface="Times10 for Chalmers" pitchFamily="2" charset="0"/>
              </a:rPr>
              <a:t>note</a:t>
            </a:r>
            <a:r>
              <a:rPr lang="sv-SE" sz="1600" dirty="0">
                <a:latin typeface="Times10 for Chalmers" pitchFamily="2" charset="0"/>
              </a:rPr>
              <a:t>: I </a:t>
            </a:r>
            <a:r>
              <a:rPr lang="sv-SE" sz="1600" dirty="0" err="1">
                <a:latin typeface="Times10 for Chalmers" pitchFamily="2" charset="0"/>
              </a:rPr>
              <a:t>mean</a:t>
            </a:r>
            <a:r>
              <a:rPr lang="sv-SE" sz="1600" dirty="0">
                <a:latin typeface="Times10 for Chalmers" pitchFamily="2" charset="0"/>
              </a:rPr>
              <a:t> </a:t>
            </a:r>
            <a:r>
              <a:rPr lang="sv-SE" sz="1600" dirty="0" err="1">
                <a:latin typeface="Times10 for Chalmers" pitchFamily="2" charset="0"/>
              </a:rPr>
              <a:t>tail</a:t>
            </a:r>
            <a:r>
              <a:rPr lang="sv-SE" sz="1600" dirty="0">
                <a:latin typeface="Times10 for Chalmers" pitchFamily="2" charset="0"/>
              </a:rPr>
              <a:t> in the </a:t>
            </a:r>
            <a:r>
              <a:rPr lang="sv-SE" sz="1600" dirty="0" err="1">
                <a:latin typeface="Times10 for Chalmers" pitchFamily="2" charset="0"/>
              </a:rPr>
              <a:t>Haskell</a:t>
            </a:r>
            <a:r>
              <a:rPr lang="sv-SE" sz="1600" dirty="0">
                <a:latin typeface="Times10 for Chalmers" pitchFamily="2" charset="0"/>
              </a:rPr>
              <a:t> </a:t>
            </a:r>
            <a:r>
              <a:rPr lang="sv-SE" sz="1600" dirty="0" err="1">
                <a:latin typeface="Times10 for Chalmers" pitchFamily="2" charset="0"/>
              </a:rPr>
              <a:t>sense</a:t>
            </a:r>
            <a:r>
              <a:rPr lang="sv-SE" sz="1600" dirty="0">
                <a:latin typeface="Times10 for Chalmers" pitchFamily="2" charset="0"/>
              </a:rPr>
              <a:t>)</a:t>
            </a:r>
          </a:p>
          <a:p>
            <a:pPr>
              <a:lnSpc>
                <a:spcPct val="80000"/>
              </a:lnSpc>
              <a:buFontTx/>
              <a:buNone/>
            </a:pPr>
            <a:endParaRPr lang="sv-SE" sz="1600" dirty="0">
              <a:latin typeface="Times10 for Chalmers" pitchFamily="2" charset="0"/>
            </a:endParaRPr>
          </a:p>
          <a:p>
            <a:pPr>
              <a:lnSpc>
                <a:spcPct val="80000"/>
              </a:lnSpc>
              <a:buFontTx/>
              <a:buNone/>
            </a:pPr>
            <a:endParaRPr lang="sv-SE" sz="2400" dirty="0">
              <a:solidFill>
                <a:schemeClr val="accent2"/>
              </a:solidFill>
              <a:latin typeface="Times10 for Chalmers" pitchFamily="2" charset="0"/>
            </a:endParaRPr>
          </a:p>
        </p:txBody>
      </p:sp>
      <p:grpSp>
        <p:nvGrpSpPr>
          <p:cNvPr id="115716" name="Group 4"/>
          <p:cNvGrpSpPr>
            <a:grpSpLocks/>
          </p:cNvGrpSpPr>
          <p:nvPr/>
        </p:nvGrpSpPr>
        <p:grpSpPr bwMode="auto">
          <a:xfrm>
            <a:off x="971550" y="3255963"/>
            <a:ext cx="381000" cy="533400"/>
            <a:chOff x="2304" y="1248"/>
            <a:chExt cx="240" cy="336"/>
          </a:xfrm>
        </p:grpSpPr>
        <p:sp>
          <p:nvSpPr>
            <p:cNvPr id="115717" name="Line 5"/>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15718" name="Line 6"/>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15719" name="Line 7"/>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15720" name="Group 8"/>
          <p:cNvGrpSpPr>
            <a:grpSpLocks/>
          </p:cNvGrpSpPr>
          <p:nvPr/>
        </p:nvGrpSpPr>
        <p:grpSpPr bwMode="auto">
          <a:xfrm>
            <a:off x="5580063" y="5373688"/>
            <a:ext cx="381000" cy="533400"/>
            <a:chOff x="2304" y="1248"/>
            <a:chExt cx="240" cy="336"/>
          </a:xfrm>
        </p:grpSpPr>
        <p:sp>
          <p:nvSpPr>
            <p:cNvPr id="115721" name="Line 9"/>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15722" name="Line 10"/>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15723" name="Line 11"/>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15736" name="Group 24"/>
          <p:cNvGrpSpPr>
            <a:grpSpLocks/>
          </p:cNvGrpSpPr>
          <p:nvPr/>
        </p:nvGrpSpPr>
        <p:grpSpPr bwMode="auto">
          <a:xfrm>
            <a:off x="1187450" y="1989138"/>
            <a:ext cx="381000" cy="533400"/>
            <a:chOff x="2304" y="1248"/>
            <a:chExt cx="240" cy="336"/>
          </a:xfrm>
        </p:grpSpPr>
        <p:sp>
          <p:nvSpPr>
            <p:cNvPr id="115737" name="Line 25"/>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15738" name="Line 26"/>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15739" name="Line 27"/>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15740" name="Group 28"/>
          <p:cNvGrpSpPr>
            <a:grpSpLocks/>
          </p:cNvGrpSpPr>
          <p:nvPr/>
        </p:nvGrpSpPr>
        <p:grpSpPr bwMode="auto">
          <a:xfrm>
            <a:off x="5054600" y="1989138"/>
            <a:ext cx="381000" cy="533400"/>
            <a:chOff x="2304" y="1248"/>
            <a:chExt cx="240" cy="336"/>
          </a:xfrm>
        </p:grpSpPr>
        <p:sp>
          <p:nvSpPr>
            <p:cNvPr id="115741" name="Line 29"/>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15742" name="Line 30"/>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15743" name="Line 31"/>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grpSp>
        <p:nvGrpSpPr>
          <p:cNvPr id="115744" name="Group 32"/>
          <p:cNvGrpSpPr>
            <a:grpSpLocks/>
          </p:cNvGrpSpPr>
          <p:nvPr/>
        </p:nvGrpSpPr>
        <p:grpSpPr bwMode="auto">
          <a:xfrm>
            <a:off x="4572000" y="4221163"/>
            <a:ext cx="381000" cy="533400"/>
            <a:chOff x="2304" y="1248"/>
            <a:chExt cx="240" cy="336"/>
          </a:xfrm>
        </p:grpSpPr>
        <p:sp>
          <p:nvSpPr>
            <p:cNvPr id="115745" name="Line 33"/>
            <p:cNvSpPr>
              <a:spLocks noChangeShapeType="1"/>
            </p:cNvSpPr>
            <p:nvPr/>
          </p:nvSpPr>
          <p:spPr bwMode="auto">
            <a:xfrm>
              <a:off x="2304" y="1248"/>
              <a:ext cx="0" cy="336"/>
            </a:xfrm>
            <a:prstGeom prst="line">
              <a:avLst/>
            </a:prstGeom>
            <a:noFill/>
            <a:ln w="28575">
              <a:solidFill>
                <a:schemeClr val="tx1"/>
              </a:solidFill>
              <a:round/>
              <a:headEnd/>
              <a:tailEnd/>
            </a:ln>
            <a:effectLst/>
          </p:spPr>
          <p:txBody>
            <a:bodyPr/>
            <a:lstStyle/>
            <a:p>
              <a:endParaRPr lang="en-US"/>
            </a:p>
          </p:txBody>
        </p:sp>
        <p:sp>
          <p:nvSpPr>
            <p:cNvPr id="115746" name="Line 34"/>
            <p:cNvSpPr>
              <a:spLocks noChangeShapeType="1"/>
            </p:cNvSpPr>
            <p:nvPr/>
          </p:nvSpPr>
          <p:spPr bwMode="auto">
            <a:xfrm>
              <a:off x="2304" y="1392"/>
              <a:ext cx="240" cy="0"/>
            </a:xfrm>
            <a:prstGeom prst="line">
              <a:avLst/>
            </a:prstGeom>
            <a:noFill/>
            <a:ln w="28575">
              <a:solidFill>
                <a:schemeClr val="tx1"/>
              </a:solidFill>
              <a:round/>
              <a:headEnd/>
              <a:tailEnd/>
            </a:ln>
            <a:effectLst/>
          </p:spPr>
          <p:txBody>
            <a:bodyPr/>
            <a:lstStyle/>
            <a:p>
              <a:endParaRPr lang="en-US"/>
            </a:p>
          </p:txBody>
        </p:sp>
        <p:sp>
          <p:nvSpPr>
            <p:cNvPr id="115747" name="Line 35"/>
            <p:cNvSpPr>
              <a:spLocks noChangeShapeType="1"/>
            </p:cNvSpPr>
            <p:nvPr/>
          </p:nvSpPr>
          <p:spPr bwMode="auto">
            <a:xfrm>
              <a:off x="2304" y="1488"/>
              <a:ext cx="240" cy="0"/>
            </a:xfrm>
            <a:prstGeom prst="line">
              <a:avLst/>
            </a:prstGeom>
            <a:noFill/>
            <a:ln w="28575">
              <a:solidFill>
                <a:schemeClr val="tx1"/>
              </a:solidFill>
              <a:round/>
              <a:headEnd/>
              <a:tailEnd/>
            </a:ln>
            <a:effectLst/>
          </p:spPr>
          <p:txBody>
            <a:bodyPr/>
            <a:lstStyle/>
            <a:p>
              <a:endParaRPr lang="en-US"/>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sv-SE" sz="3600">
                <a:solidFill>
                  <a:schemeClr val="accent2"/>
                </a:solidFill>
                <a:latin typeface="Times10 for Chalmers" pitchFamily="2" charset="0"/>
              </a:rPr>
              <a:t>CTL</a:t>
            </a:r>
            <a:endParaRPr lang="en-GB" sz="3600">
              <a:solidFill>
                <a:schemeClr val="accent2"/>
              </a:solidFill>
              <a:latin typeface="Times10 for Chalmers" pitchFamily="2" charset="0"/>
            </a:endParaRPr>
          </a:p>
        </p:txBody>
      </p:sp>
      <p:sp>
        <p:nvSpPr>
          <p:cNvPr id="28675" name="Rectangle 3"/>
          <p:cNvSpPr>
            <a:spLocks noGrp="1" noChangeArrowheads="1"/>
          </p:cNvSpPr>
          <p:nvPr>
            <p:ph idx="1"/>
          </p:nvPr>
        </p:nvSpPr>
        <p:spPr/>
        <p:txBody>
          <a:bodyPr/>
          <a:lstStyle/>
          <a:p>
            <a:pPr>
              <a:lnSpc>
                <a:spcPct val="90000"/>
              </a:lnSpc>
              <a:buFontTx/>
              <a:buNone/>
            </a:pPr>
            <a:r>
              <a:rPr lang="sv-SE" sz="2400">
                <a:solidFill>
                  <a:schemeClr val="accent2"/>
                </a:solidFill>
                <a:latin typeface="Times10 for Chalmers" pitchFamily="2" charset="0"/>
              </a:rPr>
              <a:t>Branching</a:t>
            </a:r>
            <a:r>
              <a:rPr lang="sv-SE" sz="2400">
                <a:latin typeface="Times10 for Chalmers" pitchFamily="2" charset="0"/>
              </a:rPr>
              <a:t> time  (remember upside-down tree)</a:t>
            </a:r>
          </a:p>
          <a:p>
            <a:pPr>
              <a:lnSpc>
                <a:spcPct val="90000"/>
              </a:lnSpc>
              <a:buFontTx/>
              <a:buNone/>
            </a:pPr>
            <a:r>
              <a:rPr lang="sv-SE" sz="2400">
                <a:latin typeface="Times10 for Chalmers" pitchFamily="2" charset="0"/>
              </a:rPr>
              <a:t>Restrict path formulas (compare with CTL*)</a:t>
            </a:r>
          </a:p>
          <a:p>
            <a:pPr>
              <a:lnSpc>
                <a:spcPct val="90000"/>
              </a:lnSpc>
              <a:buFontTx/>
              <a:buNone/>
            </a:pPr>
            <a:endParaRPr lang="sv-SE" sz="2400">
              <a:latin typeface="Times10 for Chalmers" pitchFamily="2" charset="0"/>
            </a:endParaRPr>
          </a:p>
          <a:p>
            <a:pPr>
              <a:lnSpc>
                <a:spcPct val="90000"/>
              </a:lnSpc>
              <a:buFontTx/>
              <a:buNone/>
            </a:pPr>
            <a:r>
              <a:rPr lang="en-GB" sz="2800">
                <a:solidFill>
                  <a:schemeClr val="accent2"/>
                </a:solidFill>
                <a:latin typeface="Times10 for Chalmers" pitchFamily="2" charset="0"/>
              </a:rPr>
              <a:t>f ::=  </a:t>
            </a:r>
            <a:r>
              <a:rPr lang="sv-SE" sz="2800">
                <a:solidFill>
                  <a:schemeClr val="accent2"/>
                </a:solidFill>
                <a:latin typeface="Times10 for Chalmers" pitchFamily="2" charset="0"/>
                <a:sym typeface="Symbol" pitchFamily="18" charset="2"/>
              </a:rPr>
              <a:t>f   |   </a:t>
            </a:r>
            <a:r>
              <a:rPr lang="sv-SE" sz="2800">
                <a:solidFill>
                  <a:srgbClr val="FF0000"/>
                </a:solidFill>
                <a:latin typeface="Times10 for Chalmers" pitchFamily="2" charset="0"/>
                <a:sym typeface="Symbol" pitchFamily="18" charset="2"/>
              </a:rPr>
              <a:t>s1</a:t>
            </a:r>
            <a:r>
              <a:rPr lang="sv-SE" sz="2800">
                <a:solidFill>
                  <a:schemeClr val="accent2"/>
                </a:solidFill>
                <a:latin typeface="Times10 for Chalmers" pitchFamily="2" charset="0"/>
                <a:sym typeface="Symbol" pitchFamily="18" charset="2"/>
              </a:rPr>
              <a:t> </a:t>
            </a:r>
            <a:r>
              <a:rPr lang="sv-SE" sz="2800" b="1">
                <a:solidFill>
                  <a:schemeClr val="accent2"/>
                </a:solidFill>
                <a:latin typeface="Times10 for Chalmers" pitchFamily="2" charset="0"/>
                <a:sym typeface="Symbol" pitchFamily="18" charset="2"/>
              </a:rPr>
              <a:t></a:t>
            </a:r>
            <a:r>
              <a:rPr lang="sv-SE" sz="2800">
                <a:solidFill>
                  <a:schemeClr val="accent2"/>
                </a:solidFill>
                <a:latin typeface="Times10 for Chalmers" pitchFamily="2" charset="0"/>
                <a:sym typeface="Symbol" pitchFamily="18" charset="2"/>
              </a:rPr>
              <a:t> </a:t>
            </a:r>
            <a:r>
              <a:rPr lang="sv-SE" sz="2800">
                <a:solidFill>
                  <a:srgbClr val="FF0000"/>
                </a:solidFill>
                <a:latin typeface="Times10 for Chalmers" pitchFamily="2" charset="0"/>
                <a:sym typeface="Symbol" pitchFamily="18" charset="2"/>
              </a:rPr>
              <a:t>s2</a:t>
            </a:r>
            <a:r>
              <a:rPr lang="sv-SE" sz="2800">
                <a:solidFill>
                  <a:schemeClr val="accent2"/>
                </a:solidFill>
                <a:latin typeface="Times10 for Chalmers" pitchFamily="2" charset="0"/>
                <a:sym typeface="Symbol" pitchFamily="18" charset="2"/>
              </a:rPr>
              <a:t>  |  X </a:t>
            </a:r>
            <a:r>
              <a:rPr lang="sv-SE" sz="2800">
                <a:solidFill>
                  <a:srgbClr val="FF0000"/>
                </a:solidFill>
                <a:latin typeface="Times10 for Chalmers" pitchFamily="2" charset="0"/>
                <a:sym typeface="Symbol" pitchFamily="18" charset="2"/>
              </a:rPr>
              <a:t>s</a:t>
            </a:r>
            <a:r>
              <a:rPr lang="sv-SE" sz="2800">
                <a:solidFill>
                  <a:schemeClr val="accent2"/>
                </a:solidFill>
                <a:latin typeface="Times10 for Chalmers" pitchFamily="2" charset="0"/>
                <a:sym typeface="Symbol" pitchFamily="18" charset="2"/>
              </a:rPr>
              <a:t>  |  </a:t>
            </a:r>
            <a:r>
              <a:rPr lang="sv-SE" sz="2800">
                <a:solidFill>
                  <a:srgbClr val="FF0000"/>
                </a:solidFill>
                <a:latin typeface="Times10 for Chalmers" pitchFamily="2" charset="0"/>
                <a:sym typeface="Symbol" pitchFamily="18" charset="2"/>
              </a:rPr>
              <a:t>s1</a:t>
            </a:r>
            <a:r>
              <a:rPr lang="sv-SE" sz="2800">
                <a:solidFill>
                  <a:schemeClr val="accent2"/>
                </a:solidFill>
                <a:latin typeface="Times10 for Chalmers" pitchFamily="2" charset="0"/>
                <a:sym typeface="Symbol" pitchFamily="18" charset="2"/>
              </a:rPr>
              <a:t> U </a:t>
            </a:r>
            <a:r>
              <a:rPr lang="sv-SE" sz="2800">
                <a:solidFill>
                  <a:srgbClr val="FF0000"/>
                </a:solidFill>
                <a:latin typeface="Times10 for Chalmers" pitchFamily="2" charset="0"/>
                <a:sym typeface="Symbol" pitchFamily="18" charset="2"/>
              </a:rPr>
              <a:t>s2</a:t>
            </a:r>
          </a:p>
          <a:p>
            <a:pPr>
              <a:lnSpc>
                <a:spcPct val="90000"/>
              </a:lnSpc>
              <a:buFontTx/>
              <a:buNone/>
            </a:pPr>
            <a:endParaRPr lang="sv-SE" sz="2800">
              <a:solidFill>
                <a:srgbClr val="FF0000"/>
              </a:solidFill>
              <a:latin typeface="Times10 for Chalmers" pitchFamily="2" charset="0"/>
              <a:sym typeface="Symbol" pitchFamily="18" charset="2"/>
            </a:endParaRPr>
          </a:p>
          <a:p>
            <a:pPr>
              <a:lnSpc>
                <a:spcPct val="90000"/>
              </a:lnSpc>
              <a:buFontTx/>
              <a:buNone/>
            </a:pPr>
            <a:r>
              <a:rPr lang="en-GB" sz="2800">
                <a:solidFill>
                  <a:schemeClr val="accent2"/>
                </a:solidFill>
                <a:latin typeface="Times10 for Chalmers" pitchFamily="2" charset="0"/>
              </a:rPr>
              <a:t>                state formulas</a:t>
            </a:r>
          </a:p>
          <a:p>
            <a:pPr>
              <a:lnSpc>
                <a:spcPct val="90000"/>
              </a:lnSpc>
              <a:buFontTx/>
              <a:buNone/>
            </a:pPr>
            <a:endParaRPr lang="en-GB" sz="2800">
              <a:solidFill>
                <a:schemeClr val="accent2"/>
              </a:solidFill>
              <a:latin typeface="Times10 for Chalmers" pitchFamily="2" charset="0"/>
            </a:endParaRPr>
          </a:p>
          <a:p>
            <a:pPr>
              <a:lnSpc>
                <a:spcPct val="90000"/>
              </a:lnSpc>
              <a:buFontTx/>
              <a:buNone/>
            </a:pPr>
            <a:r>
              <a:rPr lang="en-GB" sz="2800">
                <a:solidFill>
                  <a:schemeClr val="accent2"/>
                </a:solidFill>
                <a:latin typeface="Times10 for Chalmers" pitchFamily="2" charset="0"/>
              </a:rPr>
              <a:t>Linear time ops (X,U,F,G) must be wrapped up in a path quantifier (</a:t>
            </a:r>
            <a:r>
              <a:rPr lang="en-GB" sz="2800">
                <a:solidFill>
                  <a:srgbClr val="FF0000"/>
                </a:solidFill>
                <a:latin typeface="Times10 for Chalmers" pitchFamily="2" charset="0"/>
              </a:rPr>
              <a:t>A,E</a:t>
            </a:r>
            <a:r>
              <a:rPr lang="en-GB" sz="2800">
                <a:solidFill>
                  <a:schemeClr val="accent2"/>
                </a:solidFill>
                <a:latin typeface="Times10 for Chalmers" pitchFamily="2" charset="0"/>
              </a:rPr>
              <a:t>).  </a:t>
            </a:r>
          </a:p>
          <a:p>
            <a:pPr>
              <a:lnSpc>
                <a:spcPct val="90000"/>
              </a:lnSpc>
              <a:buFontTx/>
              <a:buNone/>
            </a:pPr>
            <a:endParaRPr lang="sv-SE" sz="2800">
              <a:latin typeface="Times10 for Chalmers" pitchFamily="2" charset="0"/>
            </a:endParaRPr>
          </a:p>
          <a:p>
            <a:pPr>
              <a:lnSpc>
                <a:spcPct val="90000"/>
              </a:lnSpc>
              <a:buFontTx/>
              <a:buNone/>
            </a:pPr>
            <a:endParaRPr lang="sv-SE" sz="2800">
              <a:latin typeface="Times10 for Chalmers" pitchFamily="2" charset="0"/>
            </a:endParaRPr>
          </a:p>
          <a:p>
            <a:pPr>
              <a:lnSpc>
                <a:spcPct val="90000"/>
              </a:lnSpc>
              <a:buFontTx/>
              <a:buNone/>
            </a:pPr>
            <a:endParaRPr lang="sv-SE" sz="2800">
              <a:latin typeface="Times10 for Chalmers" pitchFamily="2" charset="0"/>
            </a:endParaRPr>
          </a:p>
        </p:txBody>
      </p:sp>
      <p:sp>
        <p:nvSpPr>
          <p:cNvPr id="28676" name="Line 4"/>
          <p:cNvSpPr>
            <a:spLocks noChangeShapeType="1"/>
          </p:cNvSpPr>
          <p:nvPr/>
        </p:nvSpPr>
        <p:spPr bwMode="auto">
          <a:xfrm flipH="1" flipV="1">
            <a:off x="2771775" y="3644900"/>
            <a:ext cx="144463" cy="503238"/>
          </a:xfrm>
          <a:prstGeom prst="line">
            <a:avLst/>
          </a:prstGeom>
          <a:noFill/>
          <a:ln w="9525">
            <a:solidFill>
              <a:schemeClr val="accent2"/>
            </a:solidFill>
            <a:round/>
            <a:headEnd/>
            <a:tailEnd type="triangle" w="med" len="med"/>
          </a:ln>
          <a:effectLst/>
        </p:spPr>
        <p:txBody>
          <a:bodyPr/>
          <a:lstStyle/>
          <a:p>
            <a:endParaRPr lang="en-US"/>
          </a:p>
        </p:txBody>
      </p:sp>
      <p:sp>
        <p:nvSpPr>
          <p:cNvPr id="28677" name="Line 5"/>
          <p:cNvSpPr>
            <a:spLocks noChangeShapeType="1"/>
          </p:cNvSpPr>
          <p:nvPr/>
        </p:nvSpPr>
        <p:spPr bwMode="auto">
          <a:xfrm flipV="1">
            <a:off x="3419475" y="3644900"/>
            <a:ext cx="71438" cy="360363"/>
          </a:xfrm>
          <a:prstGeom prst="line">
            <a:avLst/>
          </a:prstGeom>
          <a:noFill/>
          <a:ln w="9525">
            <a:solidFill>
              <a:schemeClr val="accent2"/>
            </a:solidFill>
            <a:round/>
            <a:headEnd/>
            <a:tailEnd type="triangle" w="med" len="med"/>
          </a:ln>
          <a:effectLst/>
        </p:spPr>
        <p:txBody>
          <a:bodyPr/>
          <a:lstStyle/>
          <a:p>
            <a:endParaRPr lang="en-US"/>
          </a:p>
        </p:txBody>
      </p:sp>
      <p:sp>
        <p:nvSpPr>
          <p:cNvPr id="28678" name="Line 6"/>
          <p:cNvSpPr>
            <a:spLocks noChangeShapeType="1"/>
          </p:cNvSpPr>
          <p:nvPr/>
        </p:nvSpPr>
        <p:spPr bwMode="auto">
          <a:xfrm flipV="1">
            <a:off x="3995738" y="3716338"/>
            <a:ext cx="431800" cy="360362"/>
          </a:xfrm>
          <a:prstGeom prst="line">
            <a:avLst/>
          </a:prstGeom>
          <a:noFill/>
          <a:ln w="9525">
            <a:solidFill>
              <a:schemeClr val="accent2"/>
            </a:solidFill>
            <a:round/>
            <a:headEnd/>
            <a:tailEnd type="triangle" w="med" len="med"/>
          </a:ln>
          <a:effectLst/>
        </p:spPr>
        <p:txBody>
          <a:bodyPr/>
          <a:lstStyle/>
          <a:p>
            <a:endParaRPr lang="en-US"/>
          </a:p>
        </p:txBody>
      </p:sp>
      <p:sp>
        <p:nvSpPr>
          <p:cNvPr id="28679" name="Line 7"/>
          <p:cNvSpPr>
            <a:spLocks noChangeShapeType="1"/>
          </p:cNvSpPr>
          <p:nvPr/>
        </p:nvSpPr>
        <p:spPr bwMode="auto">
          <a:xfrm flipH="1">
            <a:off x="6659563" y="3429000"/>
            <a:ext cx="217487" cy="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sv-SE" sz="4000">
                <a:solidFill>
                  <a:schemeClr val="accent2"/>
                </a:solidFill>
                <a:latin typeface="Times10 for Chalmers" pitchFamily="2" charset="0"/>
              </a:rPr>
              <a:t>Back to CTL*  formulas (syntax)</a:t>
            </a:r>
            <a:endParaRPr lang="en-GB" sz="4000">
              <a:solidFill>
                <a:schemeClr val="accent2"/>
              </a:solidFill>
              <a:latin typeface="Times10 for Chalmers" pitchFamily="2" charset="0"/>
            </a:endParaRPr>
          </a:p>
        </p:txBody>
      </p:sp>
      <p:sp>
        <p:nvSpPr>
          <p:cNvPr id="123907" name="Rectangle 3"/>
          <p:cNvSpPr>
            <a:spLocks noGrp="1" noChangeArrowheads="1"/>
          </p:cNvSpPr>
          <p:nvPr>
            <p:ph idx="1"/>
          </p:nvPr>
        </p:nvSpPr>
        <p:spPr>
          <a:xfrm>
            <a:off x="609600" y="1981200"/>
            <a:ext cx="7772400" cy="4114800"/>
          </a:xfrm>
        </p:spPr>
        <p:txBody>
          <a:bodyPr/>
          <a:lstStyle/>
          <a:p>
            <a:pPr>
              <a:buFontTx/>
              <a:buNone/>
            </a:pPr>
            <a:r>
              <a:rPr lang="en-GB">
                <a:solidFill>
                  <a:schemeClr val="accent2"/>
                </a:solidFill>
                <a:latin typeface="Times10 for Chalmers" pitchFamily="2" charset="0"/>
              </a:rPr>
              <a:t>path formulas</a:t>
            </a:r>
          </a:p>
          <a:p>
            <a:pPr>
              <a:buFontTx/>
              <a:buNone/>
            </a:pPr>
            <a:r>
              <a:rPr lang="en-GB">
                <a:solidFill>
                  <a:schemeClr val="accent2"/>
                </a:solidFill>
                <a:latin typeface="Times10 for Chalmers" pitchFamily="2" charset="0"/>
              </a:rPr>
              <a:t>   f ::=  </a:t>
            </a:r>
            <a:r>
              <a:rPr lang="en-GB">
                <a:solidFill>
                  <a:srgbClr val="FF0000"/>
                </a:solidFill>
                <a:latin typeface="Times10 for Chalmers" pitchFamily="2" charset="0"/>
              </a:rPr>
              <a:t>s</a:t>
            </a:r>
            <a:r>
              <a:rPr lang="en-GB">
                <a:solidFill>
                  <a:schemeClr val="accent2"/>
                </a:solidFill>
                <a:latin typeface="Times10 for Chalmers" pitchFamily="2" charset="0"/>
              </a:rPr>
              <a:t> |  </a:t>
            </a:r>
            <a:r>
              <a:rPr lang="sv-SE">
                <a:solidFill>
                  <a:schemeClr val="accent2"/>
                </a:solidFill>
                <a:latin typeface="Times10 for Chalmers" pitchFamily="2" charset="0"/>
                <a:sym typeface="Symbol" pitchFamily="18" charset="2"/>
              </a:rPr>
              <a:t>f   |   f1 </a:t>
            </a:r>
            <a:r>
              <a:rPr lang="sv-SE" b="1">
                <a:solidFill>
                  <a:schemeClr val="accent2"/>
                </a:solidFill>
                <a:latin typeface="Times10 for Chalmers" pitchFamily="2" charset="0"/>
                <a:sym typeface="Symbol" pitchFamily="18" charset="2"/>
              </a:rPr>
              <a:t></a:t>
            </a:r>
            <a:r>
              <a:rPr lang="sv-SE">
                <a:solidFill>
                  <a:schemeClr val="accent2"/>
                </a:solidFill>
                <a:latin typeface="Times10 for Chalmers" pitchFamily="2" charset="0"/>
                <a:sym typeface="Symbol" pitchFamily="18" charset="2"/>
              </a:rPr>
              <a:t> f2  |  X f  |  f1 U f2</a:t>
            </a:r>
            <a:endParaRPr lang="en-GB">
              <a:solidFill>
                <a:schemeClr val="accent2"/>
              </a:solidFill>
              <a:latin typeface="Times10 for Chalmers" pitchFamily="2" charset="0"/>
            </a:endParaRPr>
          </a:p>
          <a:p>
            <a:pPr>
              <a:buFontTx/>
              <a:buNone/>
            </a:pPr>
            <a:endParaRPr lang="en-GB">
              <a:solidFill>
                <a:schemeClr val="accent2"/>
              </a:solidFill>
              <a:latin typeface="Times10 for Chalmers" pitchFamily="2" charset="0"/>
            </a:endParaRPr>
          </a:p>
          <a:p>
            <a:pPr>
              <a:buFontTx/>
              <a:buNone/>
            </a:pPr>
            <a:r>
              <a:rPr lang="en-GB" sz="2800">
                <a:solidFill>
                  <a:srgbClr val="FF0000"/>
                </a:solidFill>
                <a:latin typeface="Times10 for Chalmers" pitchFamily="2" charset="0"/>
              </a:rPr>
              <a:t>state formulas     (about an individual state)</a:t>
            </a:r>
          </a:p>
          <a:p>
            <a:pPr>
              <a:buFontTx/>
              <a:buNone/>
            </a:pPr>
            <a:r>
              <a:rPr lang="en-GB">
                <a:solidFill>
                  <a:srgbClr val="FF0000"/>
                </a:solidFill>
                <a:latin typeface="Times10 for Chalmers" pitchFamily="2" charset="0"/>
              </a:rPr>
              <a:t>  s ::=   a | </a:t>
            </a:r>
            <a:r>
              <a:rPr lang="sv-SE">
                <a:solidFill>
                  <a:srgbClr val="FF0000"/>
                </a:solidFill>
                <a:latin typeface="Times10 for Chalmers" pitchFamily="2" charset="0"/>
                <a:sym typeface="Symbol" pitchFamily="18" charset="2"/>
              </a:rPr>
              <a:t>s  | s1 </a:t>
            </a:r>
            <a:r>
              <a:rPr lang="sv-SE" b="1">
                <a:solidFill>
                  <a:srgbClr val="FF0000"/>
                </a:solidFill>
                <a:latin typeface="Times10 for Chalmers" pitchFamily="2" charset="0"/>
                <a:sym typeface="Symbol" pitchFamily="18" charset="2"/>
              </a:rPr>
              <a:t></a:t>
            </a:r>
            <a:r>
              <a:rPr lang="sv-SE">
                <a:solidFill>
                  <a:srgbClr val="FF0000"/>
                </a:solidFill>
                <a:latin typeface="Times10 for Chalmers" pitchFamily="2" charset="0"/>
                <a:sym typeface="Symbol" pitchFamily="18" charset="2"/>
              </a:rPr>
              <a:t> s2 | E </a:t>
            </a:r>
            <a:r>
              <a:rPr lang="sv-SE">
                <a:solidFill>
                  <a:schemeClr val="accent2"/>
                </a:solidFill>
                <a:latin typeface="Times10 for Chalmers" pitchFamily="2" charset="0"/>
                <a:sym typeface="Symbol" pitchFamily="18" charset="2"/>
              </a:rPr>
              <a:t>f</a:t>
            </a:r>
            <a:endParaRPr lang="en-GB">
              <a:solidFill>
                <a:schemeClr val="accent2"/>
              </a:solidFill>
              <a:latin typeface="Times10 for Chalmers" pitchFamily="2" charset="0"/>
            </a:endParaRPr>
          </a:p>
          <a:p>
            <a:pPr>
              <a:buFontTx/>
              <a:buNone/>
            </a:pPr>
            <a:endParaRPr lang="en-GB">
              <a:solidFill>
                <a:srgbClr val="FF0000"/>
              </a:solidFill>
              <a:latin typeface="Times10 for Chalmers" pitchFamily="2" charset="0"/>
            </a:endParaRPr>
          </a:p>
        </p:txBody>
      </p:sp>
      <p:sp>
        <p:nvSpPr>
          <p:cNvPr id="123908" name="Text Box 4"/>
          <p:cNvSpPr txBox="1">
            <a:spLocks noChangeArrowheads="1"/>
          </p:cNvSpPr>
          <p:nvPr/>
        </p:nvSpPr>
        <p:spPr bwMode="auto">
          <a:xfrm>
            <a:off x="900113" y="5084763"/>
            <a:ext cx="2336800" cy="457200"/>
          </a:xfrm>
          <a:prstGeom prst="rect">
            <a:avLst/>
          </a:prstGeom>
          <a:noFill/>
          <a:ln w="9525">
            <a:noFill/>
            <a:miter lim="800000"/>
            <a:headEnd/>
            <a:tailEnd/>
          </a:ln>
          <a:effectLst/>
        </p:spPr>
        <p:txBody>
          <a:bodyPr wrap="none">
            <a:spAutoFit/>
          </a:bodyPr>
          <a:lstStyle/>
          <a:p>
            <a:r>
              <a:rPr lang="sv-SE"/>
              <a:t>atomic formulas</a:t>
            </a:r>
            <a:endParaRPr lang="en-US"/>
          </a:p>
        </p:txBody>
      </p:sp>
      <p:sp>
        <p:nvSpPr>
          <p:cNvPr id="123909" name="Line 5"/>
          <p:cNvSpPr>
            <a:spLocks noChangeShapeType="1"/>
          </p:cNvSpPr>
          <p:nvPr/>
        </p:nvSpPr>
        <p:spPr bwMode="auto">
          <a:xfrm flipV="1">
            <a:off x="2124075" y="4797425"/>
            <a:ext cx="0" cy="287338"/>
          </a:xfrm>
          <a:prstGeom prst="line">
            <a:avLst/>
          </a:prstGeom>
          <a:noFill/>
          <a:ln w="9525">
            <a:solidFill>
              <a:schemeClr val="tx1"/>
            </a:solidFill>
            <a:round/>
            <a:headEnd/>
            <a:tailEnd type="triangle" w="med" len="med"/>
          </a:ln>
          <a:effectLst/>
        </p:spPr>
        <p:txBody>
          <a:bodyPr/>
          <a:lstStyle/>
          <a:p>
            <a:endParaRPr lang="en-US"/>
          </a:p>
        </p:txBody>
      </p:sp>
      <p:sp>
        <p:nvSpPr>
          <p:cNvPr id="123910" name="Text Box 6"/>
          <p:cNvSpPr txBox="1">
            <a:spLocks noChangeArrowheads="1"/>
          </p:cNvSpPr>
          <p:nvPr/>
        </p:nvSpPr>
        <p:spPr bwMode="auto">
          <a:xfrm>
            <a:off x="4103688" y="5967413"/>
            <a:ext cx="184150" cy="457200"/>
          </a:xfrm>
          <a:prstGeom prst="rect">
            <a:avLst/>
          </a:prstGeom>
          <a:noFill/>
          <a:ln w="9525">
            <a:noFill/>
            <a:miter lim="800000"/>
            <a:headEnd/>
            <a:tailEnd/>
          </a:ln>
          <a:effectLst/>
        </p:spPr>
        <p:txBody>
          <a:bodyPr wrap="none">
            <a:spAutoFit/>
          </a:bodyPr>
          <a:lstStyle/>
          <a:p>
            <a:pPr algn="ctr"/>
            <a:endParaRPr lang="en-US">
              <a:sym typeface="Symbol" pitchFamily="18" charset="2"/>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sv-SE" sz="3600">
                <a:solidFill>
                  <a:schemeClr val="accent2"/>
                </a:solidFill>
                <a:latin typeface="Times10 for Chalmers" pitchFamily="2" charset="0"/>
              </a:rPr>
              <a:t>CTL</a:t>
            </a:r>
            <a:endParaRPr lang="en-GB" sz="3600">
              <a:solidFill>
                <a:schemeClr val="accent2"/>
              </a:solidFill>
              <a:latin typeface="Times10 for Chalmers" pitchFamily="2" charset="0"/>
            </a:endParaRPr>
          </a:p>
        </p:txBody>
      </p:sp>
      <p:sp>
        <p:nvSpPr>
          <p:cNvPr id="116739" name="Rectangle 3"/>
          <p:cNvSpPr>
            <a:spLocks noGrp="1" noChangeArrowheads="1"/>
          </p:cNvSpPr>
          <p:nvPr>
            <p:ph idx="1"/>
          </p:nvPr>
        </p:nvSpPr>
        <p:spPr/>
        <p:txBody>
          <a:bodyPr/>
          <a:lstStyle/>
          <a:p>
            <a:pPr>
              <a:buFontTx/>
              <a:buNone/>
            </a:pPr>
            <a:r>
              <a:rPr lang="sv-SE">
                <a:latin typeface="Times10 for Chalmers" pitchFamily="2" charset="0"/>
              </a:rPr>
              <a:t>Another view is that we just have the combined operators </a:t>
            </a:r>
            <a:r>
              <a:rPr lang="sv-SE" sz="3600">
                <a:solidFill>
                  <a:schemeClr val="accent2"/>
                </a:solidFill>
                <a:latin typeface="Times10 for Chalmers" pitchFamily="2" charset="0"/>
                <a:sym typeface="Symbol" pitchFamily="18" charset="2"/>
              </a:rPr>
              <a:t>AU, AX, AF, AG </a:t>
            </a:r>
            <a:r>
              <a:rPr lang="sv-SE">
                <a:latin typeface="Times10 for Chalmers" pitchFamily="2" charset="0"/>
                <a:sym typeface="Symbol" pitchFamily="18" charset="2"/>
              </a:rPr>
              <a:t>and</a:t>
            </a:r>
            <a:r>
              <a:rPr lang="sv-SE" sz="3600">
                <a:solidFill>
                  <a:schemeClr val="accent2"/>
                </a:solidFill>
                <a:latin typeface="Times10 for Chalmers" pitchFamily="2" charset="0"/>
                <a:sym typeface="Symbol" pitchFamily="18" charset="2"/>
              </a:rPr>
              <a:t> EU, EX, EF, EG  </a:t>
            </a:r>
            <a:r>
              <a:rPr lang="sv-SE">
                <a:latin typeface="Times10 for Chalmers" pitchFamily="2" charset="0"/>
                <a:sym typeface="Symbol" pitchFamily="18" charset="2"/>
              </a:rPr>
              <a:t>and only need to think about state formulas</a:t>
            </a:r>
          </a:p>
          <a:p>
            <a:pPr>
              <a:buFontTx/>
              <a:buNone/>
            </a:pPr>
            <a:endParaRPr lang="sv-SE">
              <a:latin typeface="Times10 for Chalmers" pitchFamily="2" charset="0"/>
            </a:endParaRPr>
          </a:p>
          <a:p>
            <a:pPr>
              <a:buFontTx/>
              <a:buNone/>
            </a:pPr>
            <a:r>
              <a:rPr lang="sv-SE">
                <a:latin typeface="Times10 for Chalmers" pitchFamily="2" charset="0"/>
              </a:rPr>
              <a:t>A operators      for   necessity</a:t>
            </a:r>
          </a:p>
          <a:p>
            <a:pPr>
              <a:buFontTx/>
              <a:buNone/>
            </a:pPr>
            <a:r>
              <a:rPr lang="sv-SE">
                <a:latin typeface="Times10 for Chalmers" pitchFamily="2" charset="0"/>
              </a:rPr>
              <a:t>E operators      for   possibility</a:t>
            </a:r>
          </a:p>
          <a:p>
            <a:pPr>
              <a:buFontTx/>
              <a:buNone/>
            </a:pPr>
            <a:endParaRPr lang="sv-SE">
              <a:latin typeface="Times10 for Chalmers" pitchFamily="2" charset="0"/>
            </a:endParaRPr>
          </a:p>
          <a:p>
            <a:pPr>
              <a:buFontTx/>
              <a:buNone/>
            </a:pPr>
            <a:endParaRPr lang="sv-SE">
              <a:latin typeface="Times10 for Chalmers" pitchFamily="2"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203325" y="730250"/>
            <a:ext cx="5872120" cy="4893647"/>
          </a:xfrm>
          <a:prstGeom prst="rect">
            <a:avLst/>
          </a:prstGeom>
          <a:noFill/>
          <a:ln w="9525">
            <a:noFill/>
            <a:miter lim="800000"/>
            <a:headEnd/>
            <a:tailEnd/>
          </a:ln>
          <a:effectLst/>
        </p:spPr>
        <p:txBody>
          <a:bodyPr wrap="none">
            <a:spAutoFit/>
          </a:bodyPr>
          <a:lstStyle/>
          <a:p>
            <a:r>
              <a:rPr lang="sv-SE" dirty="0"/>
              <a:t>f             :: =                              </a:t>
            </a:r>
            <a:r>
              <a:rPr lang="sv-SE" dirty="0" err="1"/>
              <a:t>atomic</a:t>
            </a:r>
            <a:endParaRPr lang="sv-SE" dirty="0"/>
          </a:p>
          <a:p>
            <a:r>
              <a:rPr lang="sv-SE" dirty="0"/>
              <a:t>                                                 |   </a:t>
            </a:r>
            <a:r>
              <a:rPr lang="sv-SE" dirty="0" err="1">
                <a:sym typeface="Symbol" pitchFamily="18" charset="2"/>
              </a:rPr>
              <a:t>f</a:t>
            </a:r>
            <a:endParaRPr lang="sv-SE" dirty="0">
              <a:sym typeface="Symbol" pitchFamily="18" charset="2"/>
            </a:endParaRPr>
          </a:p>
          <a:p>
            <a:r>
              <a:rPr lang="sv-SE" dirty="0">
                <a:solidFill>
                  <a:srgbClr val="FF0000"/>
                </a:solidFill>
                <a:sym typeface="Symbol" pitchFamily="18" charset="2"/>
              </a:rPr>
              <a:t>All</a:t>
            </a:r>
            <a:r>
              <a:rPr lang="sv-SE" dirty="0">
                <a:sym typeface="Symbol" pitchFamily="18" charset="2"/>
              </a:rPr>
              <a:t> </a:t>
            </a:r>
            <a:r>
              <a:rPr lang="sv-SE" dirty="0" err="1">
                <a:solidFill>
                  <a:schemeClr val="accent2"/>
                </a:solidFill>
                <a:sym typeface="Symbol" pitchFamily="18" charset="2"/>
              </a:rPr>
              <a:t>immediate</a:t>
            </a:r>
            <a:r>
              <a:rPr lang="sv-SE" dirty="0">
                <a:solidFill>
                  <a:schemeClr val="accent2"/>
                </a:solidFill>
                <a:sym typeface="Symbol" pitchFamily="18" charset="2"/>
              </a:rPr>
              <a:t> </a:t>
            </a:r>
            <a:r>
              <a:rPr lang="sv-SE" dirty="0" err="1">
                <a:solidFill>
                  <a:schemeClr val="accent2"/>
                </a:solidFill>
                <a:sym typeface="Symbol" pitchFamily="18" charset="2"/>
              </a:rPr>
              <a:t>successors</a:t>
            </a:r>
            <a:r>
              <a:rPr lang="sv-SE" dirty="0">
                <a:sym typeface="Symbol" pitchFamily="18" charset="2"/>
              </a:rPr>
              <a:t>    </a:t>
            </a:r>
            <a:r>
              <a:rPr lang="sv-SE" dirty="0" smtClean="0">
                <a:sym typeface="Symbol" pitchFamily="18" charset="2"/>
              </a:rPr>
              <a:t> </a:t>
            </a:r>
            <a:r>
              <a:rPr lang="sv-SE" dirty="0">
                <a:sym typeface="Symbol" pitchFamily="18" charset="2"/>
              </a:rPr>
              <a:t>|   AX  f</a:t>
            </a:r>
          </a:p>
          <a:p>
            <a:r>
              <a:rPr lang="sv-SE" dirty="0">
                <a:sym typeface="Symbol" pitchFamily="18" charset="2"/>
              </a:rPr>
              <a:t> </a:t>
            </a:r>
            <a:r>
              <a:rPr lang="sv-SE" dirty="0" err="1">
                <a:solidFill>
                  <a:srgbClr val="FF0000"/>
                </a:solidFill>
                <a:sym typeface="Symbol" pitchFamily="18" charset="2"/>
              </a:rPr>
              <a:t>Some</a:t>
            </a:r>
            <a:r>
              <a:rPr lang="sv-SE" dirty="0">
                <a:sym typeface="Symbol" pitchFamily="18" charset="2"/>
              </a:rPr>
              <a:t> </a:t>
            </a:r>
            <a:r>
              <a:rPr lang="sv-SE" dirty="0" err="1">
                <a:solidFill>
                  <a:schemeClr val="accent2"/>
                </a:solidFill>
                <a:sym typeface="Symbol" pitchFamily="18" charset="2"/>
              </a:rPr>
              <a:t>immediate</a:t>
            </a:r>
            <a:r>
              <a:rPr lang="sv-SE" dirty="0">
                <a:solidFill>
                  <a:schemeClr val="accent2"/>
                </a:solidFill>
                <a:sym typeface="Symbol" pitchFamily="18" charset="2"/>
              </a:rPr>
              <a:t> </a:t>
            </a:r>
            <a:r>
              <a:rPr lang="sv-SE" dirty="0" err="1">
                <a:solidFill>
                  <a:schemeClr val="accent2"/>
                </a:solidFill>
                <a:sym typeface="Symbol" pitchFamily="18" charset="2"/>
              </a:rPr>
              <a:t>succesor</a:t>
            </a:r>
            <a:r>
              <a:rPr lang="sv-SE" dirty="0">
                <a:sym typeface="Symbol" pitchFamily="18" charset="2"/>
              </a:rPr>
              <a:t>  </a:t>
            </a:r>
            <a:r>
              <a:rPr lang="sv-SE" dirty="0" smtClean="0">
                <a:sym typeface="Symbol" pitchFamily="18" charset="2"/>
              </a:rPr>
              <a:t> </a:t>
            </a:r>
            <a:r>
              <a:rPr lang="sv-SE" dirty="0">
                <a:sym typeface="Symbol" pitchFamily="18" charset="2"/>
              </a:rPr>
              <a:t>|   EX  f</a:t>
            </a:r>
          </a:p>
          <a:p>
            <a:r>
              <a:rPr lang="sv-SE" dirty="0">
                <a:sym typeface="Symbol" pitchFamily="18" charset="2"/>
              </a:rPr>
              <a:t> </a:t>
            </a:r>
            <a:r>
              <a:rPr lang="sv-SE" dirty="0">
                <a:solidFill>
                  <a:srgbClr val="FF0000"/>
                </a:solidFill>
                <a:sym typeface="Symbol" pitchFamily="18" charset="2"/>
              </a:rPr>
              <a:t>All</a:t>
            </a:r>
            <a:r>
              <a:rPr lang="sv-SE" dirty="0">
                <a:sym typeface="Symbol" pitchFamily="18" charset="2"/>
              </a:rPr>
              <a:t> </a:t>
            </a:r>
            <a:r>
              <a:rPr lang="sv-SE" dirty="0" err="1">
                <a:solidFill>
                  <a:schemeClr val="accent2"/>
                </a:solidFill>
                <a:sym typeface="Symbol" pitchFamily="18" charset="2"/>
              </a:rPr>
              <a:t>paths</a:t>
            </a:r>
            <a:r>
              <a:rPr lang="sv-SE" dirty="0">
                <a:solidFill>
                  <a:schemeClr val="accent2"/>
                </a:solidFill>
                <a:sym typeface="Symbol" pitchFamily="18" charset="2"/>
              </a:rPr>
              <a:t> </a:t>
            </a:r>
            <a:r>
              <a:rPr lang="sv-SE" dirty="0" err="1">
                <a:solidFill>
                  <a:schemeClr val="accent2"/>
                </a:solidFill>
                <a:sym typeface="Symbol" pitchFamily="18" charset="2"/>
              </a:rPr>
              <a:t>always</a:t>
            </a:r>
            <a:r>
              <a:rPr lang="sv-SE" dirty="0">
                <a:sym typeface="Symbol" pitchFamily="18" charset="2"/>
              </a:rPr>
              <a:t>                  </a:t>
            </a:r>
            <a:r>
              <a:rPr lang="sv-SE" dirty="0" smtClean="0">
                <a:sym typeface="Symbol" pitchFamily="18" charset="2"/>
              </a:rPr>
              <a:t>  </a:t>
            </a:r>
            <a:r>
              <a:rPr lang="sv-SE" dirty="0">
                <a:sym typeface="Symbol" pitchFamily="18" charset="2"/>
              </a:rPr>
              <a:t>|   AG f</a:t>
            </a:r>
          </a:p>
          <a:p>
            <a:r>
              <a:rPr lang="sv-SE" dirty="0">
                <a:sym typeface="Symbol" pitchFamily="18" charset="2"/>
              </a:rPr>
              <a:t> </a:t>
            </a:r>
            <a:r>
              <a:rPr lang="sv-SE" dirty="0" err="1">
                <a:solidFill>
                  <a:srgbClr val="FF0000"/>
                </a:solidFill>
                <a:sym typeface="Symbol" pitchFamily="18" charset="2"/>
              </a:rPr>
              <a:t>Some</a:t>
            </a:r>
            <a:r>
              <a:rPr lang="sv-SE" dirty="0">
                <a:sym typeface="Symbol" pitchFamily="18" charset="2"/>
              </a:rPr>
              <a:t> </a:t>
            </a:r>
            <a:r>
              <a:rPr lang="sv-SE" dirty="0" err="1">
                <a:solidFill>
                  <a:schemeClr val="accent2"/>
                </a:solidFill>
                <a:sym typeface="Symbol" pitchFamily="18" charset="2"/>
              </a:rPr>
              <a:t>path</a:t>
            </a:r>
            <a:r>
              <a:rPr lang="sv-SE" dirty="0">
                <a:solidFill>
                  <a:schemeClr val="accent2"/>
                </a:solidFill>
                <a:sym typeface="Symbol" pitchFamily="18" charset="2"/>
              </a:rPr>
              <a:t> </a:t>
            </a:r>
            <a:r>
              <a:rPr lang="sv-SE" dirty="0" err="1">
                <a:solidFill>
                  <a:schemeClr val="accent2"/>
                </a:solidFill>
                <a:sym typeface="Symbol" pitchFamily="18" charset="2"/>
              </a:rPr>
              <a:t>always</a:t>
            </a:r>
            <a:r>
              <a:rPr lang="sv-SE" dirty="0">
                <a:sym typeface="Symbol" pitchFamily="18" charset="2"/>
              </a:rPr>
              <a:t>              </a:t>
            </a:r>
            <a:r>
              <a:rPr lang="sv-SE" dirty="0" smtClean="0">
                <a:sym typeface="Symbol" pitchFamily="18" charset="2"/>
              </a:rPr>
              <a:t>   </a:t>
            </a:r>
            <a:r>
              <a:rPr lang="sv-SE" dirty="0">
                <a:sym typeface="Symbol" pitchFamily="18" charset="2"/>
              </a:rPr>
              <a:t>|   EG f</a:t>
            </a:r>
          </a:p>
          <a:p>
            <a:r>
              <a:rPr lang="sv-SE" dirty="0">
                <a:sym typeface="Symbol" pitchFamily="18" charset="2"/>
              </a:rPr>
              <a:t> </a:t>
            </a:r>
            <a:r>
              <a:rPr lang="sv-SE" dirty="0">
                <a:solidFill>
                  <a:srgbClr val="FF0000"/>
                </a:solidFill>
                <a:sym typeface="Symbol" pitchFamily="18" charset="2"/>
              </a:rPr>
              <a:t>All</a:t>
            </a:r>
            <a:r>
              <a:rPr lang="sv-SE" dirty="0">
                <a:sym typeface="Symbol" pitchFamily="18" charset="2"/>
              </a:rPr>
              <a:t> </a:t>
            </a:r>
            <a:r>
              <a:rPr lang="sv-SE" dirty="0" err="1">
                <a:solidFill>
                  <a:schemeClr val="accent2"/>
                </a:solidFill>
                <a:sym typeface="Symbol" pitchFamily="18" charset="2"/>
              </a:rPr>
              <a:t>paths</a:t>
            </a:r>
            <a:r>
              <a:rPr lang="sv-SE" dirty="0">
                <a:solidFill>
                  <a:schemeClr val="accent2"/>
                </a:solidFill>
                <a:sym typeface="Symbol" pitchFamily="18" charset="2"/>
              </a:rPr>
              <a:t> </a:t>
            </a:r>
            <a:r>
              <a:rPr lang="sv-SE" dirty="0" err="1">
                <a:solidFill>
                  <a:schemeClr val="accent2"/>
                </a:solidFill>
                <a:sym typeface="Symbol" pitchFamily="18" charset="2"/>
              </a:rPr>
              <a:t>eventually</a:t>
            </a:r>
            <a:r>
              <a:rPr lang="sv-SE" dirty="0">
                <a:sym typeface="Symbol" pitchFamily="18" charset="2"/>
              </a:rPr>
              <a:t>        </a:t>
            </a:r>
            <a:r>
              <a:rPr lang="sv-SE" dirty="0" smtClean="0">
                <a:sym typeface="Symbol" pitchFamily="18" charset="2"/>
              </a:rPr>
              <a:t>     </a:t>
            </a:r>
            <a:r>
              <a:rPr lang="sv-SE" dirty="0">
                <a:sym typeface="Symbol" pitchFamily="18" charset="2"/>
              </a:rPr>
              <a:t>|   AF f</a:t>
            </a:r>
          </a:p>
          <a:p>
            <a:r>
              <a:rPr lang="sv-SE" dirty="0">
                <a:sym typeface="Symbol" pitchFamily="18" charset="2"/>
              </a:rPr>
              <a:t> </a:t>
            </a:r>
            <a:r>
              <a:rPr lang="sv-SE" dirty="0" err="1">
                <a:solidFill>
                  <a:srgbClr val="FF0000"/>
                </a:solidFill>
                <a:sym typeface="Symbol" pitchFamily="18" charset="2"/>
              </a:rPr>
              <a:t>Some</a:t>
            </a:r>
            <a:r>
              <a:rPr lang="sv-SE" dirty="0">
                <a:sym typeface="Symbol" pitchFamily="18" charset="2"/>
              </a:rPr>
              <a:t> </a:t>
            </a:r>
            <a:r>
              <a:rPr lang="sv-SE" dirty="0" err="1">
                <a:solidFill>
                  <a:schemeClr val="accent2"/>
                </a:solidFill>
                <a:sym typeface="Symbol" pitchFamily="18" charset="2"/>
              </a:rPr>
              <a:t>path</a:t>
            </a:r>
            <a:r>
              <a:rPr lang="sv-SE" dirty="0">
                <a:solidFill>
                  <a:schemeClr val="accent2"/>
                </a:solidFill>
                <a:sym typeface="Symbol" pitchFamily="18" charset="2"/>
              </a:rPr>
              <a:t> </a:t>
            </a:r>
            <a:r>
              <a:rPr lang="sv-SE" dirty="0" err="1">
                <a:solidFill>
                  <a:schemeClr val="accent2"/>
                </a:solidFill>
                <a:sym typeface="Symbol" pitchFamily="18" charset="2"/>
              </a:rPr>
              <a:t>eventually</a:t>
            </a:r>
            <a:r>
              <a:rPr lang="sv-SE" dirty="0">
                <a:sym typeface="Symbol" pitchFamily="18" charset="2"/>
              </a:rPr>
              <a:t>      </a:t>
            </a:r>
            <a:r>
              <a:rPr lang="sv-SE" dirty="0" smtClean="0">
                <a:sym typeface="Symbol" pitchFamily="18" charset="2"/>
              </a:rPr>
              <a:t>    </a:t>
            </a:r>
            <a:r>
              <a:rPr lang="sv-SE" dirty="0">
                <a:sym typeface="Symbol" pitchFamily="18" charset="2"/>
              </a:rPr>
              <a:t>|   EF  f</a:t>
            </a:r>
          </a:p>
          <a:p>
            <a:r>
              <a:rPr lang="sv-SE" dirty="0">
                <a:sym typeface="Symbol" pitchFamily="18" charset="2"/>
              </a:rPr>
              <a:t>                                                 |   f1  &amp;  f2</a:t>
            </a:r>
          </a:p>
          <a:p>
            <a:r>
              <a:rPr lang="sv-SE" dirty="0">
                <a:sym typeface="Symbol" pitchFamily="18" charset="2"/>
              </a:rPr>
              <a:t>                                                 |  A (f1  U  f2)</a:t>
            </a:r>
          </a:p>
          <a:p>
            <a:r>
              <a:rPr lang="sv-SE" dirty="0">
                <a:sym typeface="Symbol" pitchFamily="18" charset="2"/>
              </a:rPr>
              <a:t>                                                 |  E  (f1  U  f2)</a:t>
            </a:r>
          </a:p>
          <a:p>
            <a:endParaRPr lang="sv-SE" dirty="0">
              <a:sym typeface="Symbol" pitchFamily="18" charset="2"/>
            </a:endParaRPr>
          </a:p>
          <a:p>
            <a:endParaRPr lang="sv-SE" dirty="0">
              <a:sym typeface="Symbol" pitchFamily="18" charset="2"/>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1" name="Rectangle 5"/>
          <p:cNvSpPr>
            <a:spLocks noGrp="1" noChangeArrowheads="1"/>
          </p:cNvSpPr>
          <p:nvPr>
            <p:ph type="title"/>
          </p:nvPr>
        </p:nvSpPr>
        <p:spPr/>
        <p:txBody>
          <a:bodyPr/>
          <a:lstStyle/>
          <a:p>
            <a:endParaRPr lang="en-US"/>
          </a:p>
        </p:txBody>
      </p:sp>
      <p:pic>
        <p:nvPicPr>
          <p:cNvPr id="126980" name="Picture 4"/>
          <p:cNvPicPr>
            <a:picLocks noGrp="1" noChangeAspect="1" noChangeArrowheads="1"/>
          </p:cNvPicPr>
          <p:nvPr>
            <p:ph idx="1"/>
          </p:nvPr>
        </p:nvPicPr>
        <p:blipFill>
          <a:blip r:embed="rId2"/>
          <a:srcRect/>
          <a:stretch>
            <a:fillRect/>
          </a:stretch>
        </p:blipFill>
        <p:spPr>
          <a:xfrm>
            <a:off x="395288" y="476250"/>
            <a:ext cx="8424862" cy="5600700"/>
          </a:xfrm>
          <a:noFill/>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26"/>
          <p:cNvSpPr>
            <a:spLocks noGrp="1" noChangeArrowheads="1"/>
          </p:cNvSpPr>
          <p:nvPr>
            <p:ph type="title"/>
          </p:nvPr>
        </p:nvSpPr>
        <p:spPr/>
        <p:txBody>
          <a:bodyPr/>
          <a:lstStyle/>
          <a:p>
            <a:r>
              <a:rPr lang="sv-SE" sz="3600">
                <a:solidFill>
                  <a:schemeClr val="accent2"/>
                </a:solidFill>
                <a:latin typeface="Times10 for Chalmers" pitchFamily="2" charset="0"/>
              </a:rPr>
              <a:t>Examples (Gordon)</a:t>
            </a:r>
            <a:endParaRPr lang="en-GB" sz="3600">
              <a:solidFill>
                <a:schemeClr val="accent2"/>
              </a:solidFill>
              <a:latin typeface="Times10 for Chalmers" pitchFamily="2" charset="0"/>
            </a:endParaRPr>
          </a:p>
        </p:txBody>
      </p:sp>
      <p:sp>
        <p:nvSpPr>
          <p:cNvPr id="34819" name="Rectangle 1027"/>
          <p:cNvSpPr>
            <a:spLocks noGrp="1" noChangeArrowheads="1"/>
          </p:cNvSpPr>
          <p:nvPr>
            <p:ph idx="1"/>
          </p:nvPr>
        </p:nvSpPr>
        <p:spPr/>
        <p:txBody>
          <a:bodyPr/>
          <a:lstStyle/>
          <a:p>
            <a:pPr>
              <a:buFontTx/>
              <a:buNone/>
            </a:pPr>
            <a:r>
              <a:rPr lang="sv-SE">
                <a:latin typeface="Times10 for Chalmers" pitchFamily="2" charset="0"/>
              </a:rPr>
              <a:t>It is possible to get to a state where Started holds but Ready does not</a:t>
            </a:r>
            <a:endParaRPr lang="sv-SE" sz="2800">
              <a:latin typeface="Times10 for Chalmers" pitchFamily="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1219200" y="3962400"/>
            <a:ext cx="990600" cy="1295400"/>
          </a:xfrm>
          <a:prstGeom prst="rect">
            <a:avLst/>
          </a:prstGeom>
          <a:noFill/>
          <a:ln w="9525">
            <a:solidFill>
              <a:schemeClr val="tx1"/>
            </a:solidFill>
            <a:miter lim="800000"/>
            <a:headEnd/>
            <a:tailEnd/>
          </a:ln>
          <a:effectLst/>
        </p:spPr>
        <p:txBody>
          <a:bodyPr wrap="none" anchor="ctr"/>
          <a:lstStyle/>
          <a:p>
            <a:endParaRPr lang="en-US"/>
          </a:p>
        </p:txBody>
      </p:sp>
      <p:sp>
        <p:nvSpPr>
          <p:cNvPr id="120835" name="Rectangle 3"/>
          <p:cNvSpPr>
            <a:spLocks noChangeArrowheads="1"/>
          </p:cNvSpPr>
          <p:nvPr/>
        </p:nvSpPr>
        <p:spPr bwMode="auto">
          <a:xfrm>
            <a:off x="6324600" y="1981200"/>
            <a:ext cx="990600" cy="1295400"/>
          </a:xfrm>
          <a:prstGeom prst="rect">
            <a:avLst/>
          </a:prstGeom>
          <a:noFill/>
          <a:ln w="9525">
            <a:solidFill>
              <a:schemeClr val="tx1"/>
            </a:solidFill>
            <a:miter lim="800000"/>
            <a:headEnd/>
            <a:tailEnd/>
          </a:ln>
          <a:effectLst/>
        </p:spPr>
        <p:txBody>
          <a:bodyPr wrap="none" anchor="ctr"/>
          <a:lstStyle/>
          <a:p>
            <a:endParaRPr lang="en-US"/>
          </a:p>
        </p:txBody>
      </p:sp>
      <p:sp>
        <p:nvSpPr>
          <p:cNvPr id="120836" name="Rectangle 4"/>
          <p:cNvSpPr>
            <a:spLocks noChangeArrowheads="1"/>
          </p:cNvSpPr>
          <p:nvPr/>
        </p:nvSpPr>
        <p:spPr bwMode="auto">
          <a:xfrm>
            <a:off x="2843213" y="4724400"/>
            <a:ext cx="609600" cy="914400"/>
          </a:xfrm>
          <a:prstGeom prst="rect">
            <a:avLst/>
          </a:prstGeom>
          <a:noFill/>
          <a:ln w="9525">
            <a:solidFill>
              <a:schemeClr val="tx1"/>
            </a:solidFill>
            <a:miter lim="800000"/>
            <a:headEnd/>
            <a:tailEnd/>
          </a:ln>
          <a:effectLst/>
        </p:spPr>
        <p:txBody>
          <a:bodyPr wrap="none" anchor="ctr"/>
          <a:lstStyle/>
          <a:p>
            <a:endParaRPr lang="en-US"/>
          </a:p>
        </p:txBody>
      </p:sp>
      <p:sp>
        <p:nvSpPr>
          <p:cNvPr id="120837" name="Text Box 5"/>
          <p:cNvSpPr txBox="1">
            <a:spLocks noChangeArrowheads="1"/>
          </p:cNvSpPr>
          <p:nvPr/>
        </p:nvSpPr>
        <p:spPr bwMode="auto">
          <a:xfrm>
            <a:off x="2771775" y="4797425"/>
            <a:ext cx="623888" cy="457200"/>
          </a:xfrm>
          <a:prstGeom prst="rect">
            <a:avLst/>
          </a:prstGeom>
          <a:noFill/>
          <a:ln w="9525">
            <a:noFill/>
            <a:miter lim="800000"/>
            <a:headEnd/>
            <a:tailEnd/>
          </a:ln>
          <a:effectLst/>
        </p:spPr>
        <p:txBody>
          <a:bodyPr wrap="none">
            <a:spAutoFit/>
          </a:bodyPr>
          <a:lstStyle/>
          <a:p>
            <a:r>
              <a:rPr lang="sv-SE">
                <a:latin typeface="Times New Roman" pitchFamily="18" charset="0"/>
              </a:rPr>
              <a:t>and</a:t>
            </a:r>
            <a:endParaRPr lang="en-GB">
              <a:latin typeface="Times New Roman" pitchFamily="18" charset="0"/>
            </a:endParaRPr>
          </a:p>
        </p:txBody>
      </p:sp>
      <p:sp>
        <p:nvSpPr>
          <p:cNvPr id="120838" name="Rectangle 6"/>
          <p:cNvSpPr>
            <a:spLocks noChangeArrowheads="1"/>
          </p:cNvSpPr>
          <p:nvPr/>
        </p:nvSpPr>
        <p:spPr bwMode="auto">
          <a:xfrm>
            <a:off x="4968875" y="1787525"/>
            <a:ext cx="609600" cy="914400"/>
          </a:xfrm>
          <a:prstGeom prst="rect">
            <a:avLst/>
          </a:prstGeom>
          <a:noFill/>
          <a:ln w="9525">
            <a:solidFill>
              <a:schemeClr val="tx1"/>
            </a:solidFill>
            <a:miter lim="800000"/>
            <a:headEnd/>
            <a:tailEnd/>
          </a:ln>
          <a:effectLst/>
        </p:spPr>
        <p:txBody>
          <a:bodyPr wrap="none" anchor="ctr"/>
          <a:lstStyle/>
          <a:p>
            <a:endParaRPr lang="en-US"/>
          </a:p>
        </p:txBody>
      </p:sp>
      <p:sp>
        <p:nvSpPr>
          <p:cNvPr id="120839" name="Text Box 7"/>
          <p:cNvSpPr txBox="1">
            <a:spLocks noChangeArrowheads="1"/>
          </p:cNvSpPr>
          <p:nvPr/>
        </p:nvSpPr>
        <p:spPr bwMode="auto">
          <a:xfrm>
            <a:off x="4953000" y="1905000"/>
            <a:ext cx="623888" cy="457200"/>
          </a:xfrm>
          <a:prstGeom prst="rect">
            <a:avLst/>
          </a:prstGeom>
          <a:noFill/>
          <a:ln w="9525">
            <a:noFill/>
            <a:miter lim="800000"/>
            <a:headEnd/>
            <a:tailEnd/>
          </a:ln>
          <a:effectLst/>
        </p:spPr>
        <p:txBody>
          <a:bodyPr wrap="none">
            <a:spAutoFit/>
          </a:bodyPr>
          <a:lstStyle/>
          <a:p>
            <a:r>
              <a:rPr lang="sv-SE">
                <a:latin typeface="Times New Roman" pitchFamily="18" charset="0"/>
              </a:rPr>
              <a:t>and</a:t>
            </a:r>
            <a:endParaRPr lang="en-GB">
              <a:latin typeface="Times New Roman" pitchFamily="18" charset="0"/>
            </a:endParaRPr>
          </a:p>
        </p:txBody>
      </p:sp>
      <p:sp>
        <p:nvSpPr>
          <p:cNvPr id="120840" name="Rectangle 8"/>
          <p:cNvSpPr>
            <a:spLocks noChangeArrowheads="1"/>
          </p:cNvSpPr>
          <p:nvPr/>
        </p:nvSpPr>
        <p:spPr bwMode="auto">
          <a:xfrm>
            <a:off x="3978275" y="2244725"/>
            <a:ext cx="609600" cy="984250"/>
          </a:xfrm>
          <a:prstGeom prst="rect">
            <a:avLst/>
          </a:prstGeom>
          <a:noFill/>
          <a:ln w="9525">
            <a:solidFill>
              <a:schemeClr val="tx1"/>
            </a:solidFill>
            <a:miter lim="800000"/>
            <a:headEnd/>
            <a:tailEnd/>
          </a:ln>
          <a:effectLst/>
        </p:spPr>
        <p:txBody>
          <a:bodyPr wrap="none" anchor="ctr"/>
          <a:lstStyle/>
          <a:p>
            <a:endParaRPr lang="en-US"/>
          </a:p>
        </p:txBody>
      </p:sp>
      <p:sp>
        <p:nvSpPr>
          <p:cNvPr id="120841" name="Text Box 9"/>
          <p:cNvSpPr txBox="1">
            <a:spLocks noChangeArrowheads="1"/>
          </p:cNvSpPr>
          <p:nvPr/>
        </p:nvSpPr>
        <p:spPr bwMode="auto">
          <a:xfrm>
            <a:off x="4038600" y="2362200"/>
            <a:ext cx="438150" cy="457200"/>
          </a:xfrm>
          <a:prstGeom prst="rect">
            <a:avLst/>
          </a:prstGeom>
          <a:noFill/>
          <a:ln w="9525">
            <a:noFill/>
            <a:miter lim="800000"/>
            <a:headEnd/>
            <a:tailEnd/>
          </a:ln>
          <a:effectLst/>
        </p:spPr>
        <p:txBody>
          <a:bodyPr wrap="none">
            <a:spAutoFit/>
          </a:bodyPr>
          <a:lstStyle/>
          <a:p>
            <a:r>
              <a:rPr lang="sv-SE">
                <a:latin typeface="Times New Roman" pitchFamily="18" charset="0"/>
              </a:rPr>
              <a:t>or</a:t>
            </a:r>
            <a:endParaRPr lang="en-GB">
              <a:latin typeface="Times New Roman" pitchFamily="18" charset="0"/>
            </a:endParaRPr>
          </a:p>
        </p:txBody>
      </p:sp>
      <p:sp>
        <p:nvSpPr>
          <p:cNvPr id="120842" name="Line 10"/>
          <p:cNvSpPr>
            <a:spLocks noChangeShapeType="1"/>
          </p:cNvSpPr>
          <p:nvPr/>
        </p:nvSpPr>
        <p:spPr bwMode="auto">
          <a:xfrm>
            <a:off x="533400" y="4343400"/>
            <a:ext cx="685800" cy="0"/>
          </a:xfrm>
          <a:prstGeom prst="line">
            <a:avLst/>
          </a:prstGeom>
          <a:noFill/>
          <a:ln w="28575">
            <a:solidFill>
              <a:schemeClr val="tx1"/>
            </a:solidFill>
            <a:round/>
            <a:headEnd/>
            <a:tailEnd/>
          </a:ln>
          <a:effectLst/>
        </p:spPr>
        <p:txBody>
          <a:bodyPr/>
          <a:lstStyle/>
          <a:p>
            <a:endParaRPr lang="en-US"/>
          </a:p>
        </p:txBody>
      </p:sp>
      <p:sp>
        <p:nvSpPr>
          <p:cNvPr id="120843" name="Line 11"/>
          <p:cNvSpPr>
            <a:spLocks noChangeShapeType="1"/>
          </p:cNvSpPr>
          <p:nvPr/>
        </p:nvSpPr>
        <p:spPr bwMode="auto">
          <a:xfrm flipV="1">
            <a:off x="838200" y="1981200"/>
            <a:ext cx="0" cy="2362200"/>
          </a:xfrm>
          <a:prstGeom prst="line">
            <a:avLst/>
          </a:prstGeom>
          <a:noFill/>
          <a:ln w="28575">
            <a:solidFill>
              <a:schemeClr val="tx1"/>
            </a:solidFill>
            <a:round/>
            <a:headEnd/>
            <a:tailEnd/>
          </a:ln>
          <a:effectLst/>
        </p:spPr>
        <p:txBody>
          <a:bodyPr/>
          <a:lstStyle/>
          <a:p>
            <a:endParaRPr lang="en-US"/>
          </a:p>
        </p:txBody>
      </p:sp>
      <p:sp>
        <p:nvSpPr>
          <p:cNvPr id="120844" name="Line 12"/>
          <p:cNvSpPr>
            <a:spLocks noChangeShapeType="1"/>
          </p:cNvSpPr>
          <p:nvPr/>
        </p:nvSpPr>
        <p:spPr bwMode="auto">
          <a:xfrm>
            <a:off x="838200" y="1981200"/>
            <a:ext cx="4114800" cy="0"/>
          </a:xfrm>
          <a:prstGeom prst="line">
            <a:avLst/>
          </a:prstGeom>
          <a:noFill/>
          <a:ln w="28575">
            <a:solidFill>
              <a:schemeClr val="tx1"/>
            </a:solidFill>
            <a:round/>
            <a:headEnd/>
            <a:tailEnd/>
          </a:ln>
          <a:effectLst/>
        </p:spPr>
        <p:txBody>
          <a:bodyPr/>
          <a:lstStyle/>
          <a:p>
            <a:endParaRPr lang="en-US"/>
          </a:p>
        </p:txBody>
      </p:sp>
      <p:sp>
        <p:nvSpPr>
          <p:cNvPr id="120845" name="Line 13"/>
          <p:cNvSpPr>
            <a:spLocks noChangeShapeType="1"/>
          </p:cNvSpPr>
          <p:nvPr/>
        </p:nvSpPr>
        <p:spPr bwMode="auto">
          <a:xfrm>
            <a:off x="2209800" y="4343400"/>
            <a:ext cx="609600" cy="0"/>
          </a:xfrm>
          <a:prstGeom prst="line">
            <a:avLst/>
          </a:prstGeom>
          <a:noFill/>
          <a:ln w="28575">
            <a:solidFill>
              <a:schemeClr val="tx1"/>
            </a:solidFill>
            <a:round/>
            <a:headEnd/>
            <a:tailEnd/>
          </a:ln>
          <a:effectLst/>
        </p:spPr>
        <p:txBody>
          <a:bodyPr/>
          <a:lstStyle/>
          <a:p>
            <a:endParaRPr lang="en-US"/>
          </a:p>
        </p:txBody>
      </p:sp>
      <p:sp>
        <p:nvSpPr>
          <p:cNvPr id="120846" name="Line 14"/>
          <p:cNvSpPr>
            <a:spLocks noChangeShapeType="1"/>
          </p:cNvSpPr>
          <p:nvPr/>
        </p:nvSpPr>
        <p:spPr bwMode="auto">
          <a:xfrm flipV="1">
            <a:off x="2819400" y="2514600"/>
            <a:ext cx="0" cy="1828800"/>
          </a:xfrm>
          <a:prstGeom prst="line">
            <a:avLst/>
          </a:prstGeom>
          <a:noFill/>
          <a:ln w="28575">
            <a:solidFill>
              <a:schemeClr val="tx1"/>
            </a:solidFill>
            <a:round/>
            <a:headEnd/>
            <a:tailEnd/>
          </a:ln>
          <a:effectLst/>
        </p:spPr>
        <p:txBody>
          <a:bodyPr/>
          <a:lstStyle/>
          <a:p>
            <a:endParaRPr lang="en-US"/>
          </a:p>
        </p:txBody>
      </p:sp>
      <p:sp>
        <p:nvSpPr>
          <p:cNvPr id="120847" name="Line 15"/>
          <p:cNvSpPr>
            <a:spLocks noChangeShapeType="1"/>
          </p:cNvSpPr>
          <p:nvPr/>
        </p:nvSpPr>
        <p:spPr bwMode="auto">
          <a:xfrm flipV="1">
            <a:off x="3581400" y="2971800"/>
            <a:ext cx="0" cy="2133600"/>
          </a:xfrm>
          <a:prstGeom prst="line">
            <a:avLst/>
          </a:prstGeom>
          <a:noFill/>
          <a:ln w="28575">
            <a:solidFill>
              <a:schemeClr val="tx1"/>
            </a:solidFill>
            <a:round/>
            <a:headEnd/>
            <a:tailEnd/>
          </a:ln>
          <a:effectLst/>
        </p:spPr>
        <p:txBody>
          <a:bodyPr/>
          <a:lstStyle/>
          <a:p>
            <a:endParaRPr lang="en-US"/>
          </a:p>
        </p:txBody>
      </p:sp>
      <p:sp>
        <p:nvSpPr>
          <p:cNvPr id="120848" name="Line 16"/>
          <p:cNvSpPr>
            <a:spLocks noChangeShapeType="1"/>
          </p:cNvSpPr>
          <p:nvPr/>
        </p:nvSpPr>
        <p:spPr bwMode="auto">
          <a:xfrm>
            <a:off x="3581400" y="2971800"/>
            <a:ext cx="381000" cy="0"/>
          </a:xfrm>
          <a:prstGeom prst="line">
            <a:avLst/>
          </a:prstGeom>
          <a:noFill/>
          <a:ln w="28575">
            <a:solidFill>
              <a:schemeClr val="tx1"/>
            </a:solidFill>
            <a:round/>
            <a:headEnd/>
            <a:tailEnd/>
          </a:ln>
          <a:effectLst/>
        </p:spPr>
        <p:txBody>
          <a:bodyPr/>
          <a:lstStyle/>
          <a:p>
            <a:endParaRPr lang="en-US"/>
          </a:p>
        </p:txBody>
      </p:sp>
      <p:sp>
        <p:nvSpPr>
          <p:cNvPr id="120849" name="Line 17"/>
          <p:cNvSpPr>
            <a:spLocks noChangeShapeType="1"/>
          </p:cNvSpPr>
          <p:nvPr/>
        </p:nvSpPr>
        <p:spPr bwMode="auto">
          <a:xfrm>
            <a:off x="2819400" y="2514600"/>
            <a:ext cx="1143000" cy="0"/>
          </a:xfrm>
          <a:prstGeom prst="line">
            <a:avLst/>
          </a:prstGeom>
          <a:noFill/>
          <a:ln w="28575">
            <a:solidFill>
              <a:schemeClr val="tx1"/>
            </a:solidFill>
            <a:round/>
            <a:headEnd/>
            <a:tailEnd/>
          </a:ln>
          <a:effectLst/>
        </p:spPr>
        <p:txBody>
          <a:bodyPr/>
          <a:lstStyle/>
          <a:p>
            <a:endParaRPr lang="en-US"/>
          </a:p>
        </p:txBody>
      </p:sp>
      <p:sp>
        <p:nvSpPr>
          <p:cNvPr id="120850" name="Line 18"/>
          <p:cNvSpPr>
            <a:spLocks noChangeShapeType="1"/>
          </p:cNvSpPr>
          <p:nvPr/>
        </p:nvSpPr>
        <p:spPr bwMode="auto">
          <a:xfrm>
            <a:off x="4572000" y="2590800"/>
            <a:ext cx="381000" cy="0"/>
          </a:xfrm>
          <a:prstGeom prst="line">
            <a:avLst/>
          </a:prstGeom>
          <a:noFill/>
          <a:ln w="28575">
            <a:solidFill>
              <a:schemeClr val="tx1"/>
            </a:solidFill>
            <a:round/>
            <a:headEnd/>
            <a:tailEnd/>
          </a:ln>
          <a:effectLst/>
        </p:spPr>
        <p:txBody>
          <a:bodyPr/>
          <a:lstStyle/>
          <a:p>
            <a:endParaRPr lang="en-US"/>
          </a:p>
        </p:txBody>
      </p:sp>
      <p:sp>
        <p:nvSpPr>
          <p:cNvPr id="120851" name="Line 19"/>
          <p:cNvSpPr>
            <a:spLocks noChangeShapeType="1"/>
          </p:cNvSpPr>
          <p:nvPr/>
        </p:nvSpPr>
        <p:spPr bwMode="auto">
          <a:xfrm>
            <a:off x="5562600" y="2286000"/>
            <a:ext cx="762000" cy="0"/>
          </a:xfrm>
          <a:prstGeom prst="line">
            <a:avLst/>
          </a:prstGeom>
          <a:noFill/>
          <a:ln w="28575">
            <a:solidFill>
              <a:schemeClr val="tx1"/>
            </a:solidFill>
            <a:round/>
            <a:headEnd/>
            <a:tailEnd/>
          </a:ln>
          <a:effectLst/>
        </p:spPr>
        <p:txBody>
          <a:bodyPr/>
          <a:lstStyle/>
          <a:p>
            <a:endParaRPr lang="en-US"/>
          </a:p>
        </p:txBody>
      </p:sp>
      <p:sp>
        <p:nvSpPr>
          <p:cNvPr id="120852" name="Line 20"/>
          <p:cNvSpPr>
            <a:spLocks noChangeShapeType="1"/>
          </p:cNvSpPr>
          <p:nvPr/>
        </p:nvSpPr>
        <p:spPr bwMode="auto">
          <a:xfrm>
            <a:off x="7315200" y="2590800"/>
            <a:ext cx="1143000" cy="0"/>
          </a:xfrm>
          <a:prstGeom prst="line">
            <a:avLst/>
          </a:prstGeom>
          <a:noFill/>
          <a:ln w="28575">
            <a:solidFill>
              <a:schemeClr val="tx1"/>
            </a:solidFill>
            <a:round/>
            <a:headEnd/>
            <a:tailEnd/>
          </a:ln>
          <a:effectLst/>
        </p:spPr>
        <p:txBody>
          <a:bodyPr/>
          <a:lstStyle/>
          <a:p>
            <a:endParaRPr lang="en-US"/>
          </a:p>
        </p:txBody>
      </p:sp>
      <p:sp>
        <p:nvSpPr>
          <p:cNvPr id="120853" name="Line 21"/>
          <p:cNvSpPr>
            <a:spLocks noChangeShapeType="1"/>
          </p:cNvSpPr>
          <p:nvPr/>
        </p:nvSpPr>
        <p:spPr bwMode="auto">
          <a:xfrm>
            <a:off x="7772400" y="2590800"/>
            <a:ext cx="0" cy="3505200"/>
          </a:xfrm>
          <a:prstGeom prst="line">
            <a:avLst/>
          </a:prstGeom>
          <a:noFill/>
          <a:ln w="28575">
            <a:solidFill>
              <a:schemeClr val="tx1"/>
            </a:solidFill>
            <a:round/>
            <a:headEnd/>
            <a:tailEnd/>
          </a:ln>
          <a:effectLst/>
        </p:spPr>
        <p:txBody>
          <a:bodyPr/>
          <a:lstStyle/>
          <a:p>
            <a:endParaRPr lang="en-US"/>
          </a:p>
        </p:txBody>
      </p:sp>
      <p:sp>
        <p:nvSpPr>
          <p:cNvPr id="120854" name="Line 22"/>
          <p:cNvSpPr>
            <a:spLocks noChangeShapeType="1"/>
          </p:cNvSpPr>
          <p:nvPr/>
        </p:nvSpPr>
        <p:spPr bwMode="auto">
          <a:xfrm flipH="1">
            <a:off x="2057400" y="6096000"/>
            <a:ext cx="5715000" cy="0"/>
          </a:xfrm>
          <a:prstGeom prst="line">
            <a:avLst/>
          </a:prstGeom>
          <a:noFill/>
          <a:ln w="28575">
            <a:solidFill>
              <a:schemeClr val="tx1"/>
            </a:solidFill>
            <a:round/>
            <a:headEnd/>
            <a:tailEnd/>
          </a:ln>
          <a:effectLst/>
        </p:spPr>
        <p:txBody>
          <a:bodyPr/>
          <a:lstStyle/>
          <a:p>
            <a:endParaRPr lang="en-US"/>
          </a:p>
        </p:txBody>
      </p:sp>
      <p:sp>
        <p:nvSpPr>
          <p:cNvPr id="120855" name="Line 23"/>
          <p:cNvSpPr>
            <a:spLocks noChangeShapeType="1"/>
          </p:cNvSpPr>
          <p:nvPr/>
        </p:nvSpPr>
        <p:spPr bwMode="auto">
          <a:xfrm flipV="1">
            <a:off x="2057400" y="5486400"/>
            <a:ext cx="0" cy="609600"/>
          </a:xfrm>
          <a:prstGeom prst="line">
            <a:avLst/>
          </a:prstGeom>
          <a:noFill/>
          <a:ln w="28575">
            <a:solidFill>
              <a:schemeClr val="tx1"/>
            </a:solidFill>
            <a:round/>
            <a:headEnd/>
            <a:tailEnd/>
          </a:ln>
          <a:effectLst/>
        </p:spPr>
        <p:txBody>
          <a:bodyPr/>
          <a:lstStyle/>
          <a:p>
            <a:endParaRPr lang="en-US"/>
          </a:p>
        </p:txBody>
      </p:sp>
      <p:sp>
        <p:nvSpPr>
          <p:cNvPr id="120856" name="Line 24"/>
          <p:cNvSpPr>
            <a:spLocks noChangeShapeType="1"/>
          </p:cNvSpPr>
          <p:nvPr/>
        </p:nvSpPr>
        <p:spPr bwMode="auto">
          <a:xfrm>
            <a:off x="2051050" y="5516563"/>
            <a:ext cx="792163" cy="0"/>
          </a:xfrm>
          <a:prstGeom prst="line">
            <a:avLst/>
          </a:prstGeom>
          <a:noFill/>
          <a:ln w="28575">
            <a:solidFill>
              <a:schemeClr val="tx1"/>
            </a:solidFill>
            <a:round/>
            <a:headEnd/>
            <a:tailEnd/>
          </a:ln>
          <a:effectLst/>
        </p:spPr>
        <p:txBody>
          <a:bodyPr/>
          <a:lstStyle/>
          <a:p>
            <a:endParaRPr lang="en-US"/>
          </a:p>
        </p:txBody>
      </p:sp>
      <p:sp>
        <p:nvSpPr>
          <p:cNvPr id="120857" name="Text Box 25"/>
          <p:cNvSpPr txBox="1">
            <a:spLocks noChangeArrowheads="1"/>
          </p:cNvSpPr>
          <p:nvPr/>
        </p:nvSpPr>
        <p:spPr bwMode="auto">
          <a:xfrm>
            <a:off x="136525" y="3622675"/>
            <a:ext cx="725488" cy="457200"/>
          </a:xfrm>
          <a:prstGeom prst="rect">
            <a:avLst/>
          </a:prstGeom>
          <a:noFill/>
          <a:ln w="9525">
            <a:noFill/>
            <a:miter lim="800000"/>
            <a:headEnd/>
            <a:tailEnd/>
          </a:ln>
          <a:effectLst/>
        </p:spPr>
        <p:txBody>
          <a:bodyPr wrap="none">
            <a:spAutoFit/>
          </a:bodyPr>
          <a:lstStyle/>
          <a:p>
            <a:r>
              <a:rPr lang="sv-SE">
                <a:latin typeface="Times New Roman" pitchFamily="18" charset="0"/>
              </a:rPr>
              <a:t>dreq</a:t>
            </a:r>
            <a:endParaRPr lang="en-GB">
              <a:latin typeface="Times New Roman" pitchFamily="18" charset="0"/>
            </a:endParaRPr>
          </a:p>
        </p:txBody>
      </p:sp>
      <p:sp>
        <p:nvSpPr>
          <p:cNvPr id="120858" name="Text Box 26"/>
          <p:cNvSpPr txBox="1">
            <a:spLocks noChangeArrowheads="1"/>
          </p:cNvSpPr>
          <p:nvPr/>
        </p:nvSpPr>
        <p:spPr bwMode="auto">
          <a:xfrm>
            <a:off x="2193925" y="2860675"/>
            <a:ext cx="488950" cy="457200"/>
          </a:xfrm>
          <a:prstGeom prst="rect">
            <a:avLst/>
          </a:prstGeom>
          <a:noFill/>
          <a:ln w="9525">
            <a:noFill/>
            <a:miter lim="800000"/>
            <a:headEnd/>
            <a:tailEnd/>
          </a:ln>
          <a:effectLst/>
        </p:spPr>
        <p:txBody>
          <a:bodyPr wrap="none">
            <a:spAutoFit/>
          </a:bodyPr>
          <a:lstStyle/>
          <a:p>
            <a:r>
              <a:rPr lang="sv-SE">
                <a:latin typeface="Times New Roman" pitchFamily="18" charset="0"/>
              </a:rPr>
              <a:t>q0</a:t>
            </a:r>
            <a:endParaRPr lang="en-GB">
              <a:latin typeface="Times New Roman" pitchFamily="18" charset="0"/>
            </a:endParaRPr>
          </a:p>
        </p:txBody>
      </p:sp>
      <p:sp>
        <p:nvSpPr>
          <p:cNvPr id="120859" name="Text Box 27"/>
          <p:cNvSpPr txBox="1">
            <a:spLocks noChangeArrowheads="1"/>
          </p:cNvSpPr>
          <p:nvPr/>
        </p:nvSpPr>
        <p:spPr bwMode="auto">
          <a:xfrm>
            <a:off x="7604125" y="1793875"/>
            <a:ext cx="758825" cy="457200"/>
          </a:xfrm>
          <a:prstGeom prst="rect">
            <a:avLst/>
          </a:prstGeom>
          <a:noFill/>
          <a:ln w="9525">
            <a:noFill/>
            <a:miter lim="800000"/>
            <a:headEnd/>
            <a:tailEnd/>
          </a:ln>
          <a:effectLst/>
        </p:spPr>
        <p:txBody>
          <a:bodyPr wrap="none">
            <a:spAutoFit/>
          </a:bodyPr>
          <a:lstStyle/>
          <a:p>
            <a:r>
              <a:rPr lang="sv-SE">
                <a:latin typeface="Times New Roman" pitchFamily="18" charset="0"/>
              </a:rPr>
              <a:t>dack</a:t>
            </a:r>
            <a:endParaRPr lang="en-GB">
              <a:latin typeface="Times New Roman" pitchFamily="18" charset="0"/>
            </a:endParaRPr>
          </a:p>
        </p:txBody>
      </p:sp>
      <p:sp>
        <p:nvSpPr>
          <p:cNvPr id="120860" name="Text Box 28"/>
          <p:cNvSpPr txBox="1">
            <a:spLocks noChangeArrowheads="1"/>
          </p:cNvSpPr>
          <p:nvPr/>
        </p:nvSpPr>
        <p:spPr bwMode="auto">
          <a:xfrm>
            <a:off x="1331913" y="4221163"/>
            <a:ext cx="404812" cy="457200"/>
          </a:xfrm>
          <a:prstGeom prst="rect">
            <a:avLst/>
          </a:prstGeom>
          <a:noFill/>
          <a:ln w="9525">
            <a:noFill/>
            <a:miter lim="800000"/>
            <a:headEnd/>
            <a:tailEnd/>
          </a:ln>
          <a:effectLst/>
        </p:spPr>
        <p:txBody>
          <a:bodyPr wrap="none">
            <a:spAutoFit/>
          </a:bodyPr>
          <a:lstStyle/>
          <a:p>
            <a:r>
              <a:rPr lang="sv-SE"/>
              <a:t>D</a:t>
            </a:r>
            <a:endParaRPr lang="en-US"/>
          </a:p>
        </p:txBody>
      </p:sp>
      <p:sp>
        <p:nvSpPr>
          <p:cNvPr id="120861" name="Text Box 29"/>
          <p:cNvSpPr txBox="1">
            <a:spLocks noChangeArrowheads="1"/>
          </p:cNvSpPr>
          <p:nvPr/>
        </p:nvSpPr>
        <p:spPr bwMode="auto">
          <a:xfrm>
            <a:off x="6567488" y="2366963"/>
            <a:ext cx="404812" cy="457200"/>
          </a:xfrm>
          <a:prstGeom prst="rect">
            <a:avLst/>
          </a:prstGeom>
          <a:noFill/>
          <a:ln w="9525">
            <a:noFill/>
            <a:miter lim="800000"/>
            <a:headEnd/>
            <a:tailEnd/>
          </a:ln>
          <a:effectLst/>
        </p:spPr>
        <p:txBody>
          <a:bodyPr wrap="none">
            <a:spAutoFit/>
          </a:bodyPr>
          <a:lstStyle/>
          <a:p>
            <a:r>
              <a:rPr lang="sv-SE"/>
              <a:t>D</a:t>
            </a:r>
            <a:endParaRPr lang="en-US"/>
          </a:p>
        </p:txBody>
      </p:sp>
      <p:sp>
        <p:nvSpPr>
          <p:cNvPr id="120863" name="Text Box 31"/>
          <p:cNvSpPr txBox="1">
            <a:spLocks noChangeArrowheads="1"/>
          </p:cNvSpPr>
          <p:nvPr/>
        </p:nvSpPr>
        <p:spPr bwMode="auto">
          <a:xfrm>
            <a:off x="7000875" y="2727325"/>
            <a:ext cx="184150" cy="457200"/>
          </a:xfrm>
          <a:prstGeom prst="rect">
            <a:avLst/>
          </a:prstGeom>
          <a:noFill/>
          <a:ln w="9525">
            <a:noFill/>
            <a:miter lim="800000"/>
            <a:headEnd/>
            <a:tailEnd/>
          </a:ln>
          <a:effectLst/>
        </p:spPr>
        <p:txBody>
          <a:bodyPr wrap="none">
            <a:spAutoFit/>
          </a:bodyPr>
          <a:lstStyle/>
          <a:p>
            <a:endParaRPr lang="en-US"/>
          </a:p>
        </p:txBody>
      </p:sp>
      <p:sp>
        <p:nvSpPr>
          <p:cNvPr id="120865" name="Line 33"/>
          <p:cNvSpPr>
            <a:spLocks noChangeShapeType="1"/>
          </p:cNvSpPr>
          <p:nvPr/>
        </p:nvSpPr>
        <p:spPr bwMode="auto">
          <a:xfrm flipV="1">
            <a:off x="2339975" y="4365625"/>
            <a:ext cx="0" cy="503238"/>
          </a:xfrm>
          <a:prstGeom prst="line">
            <a:avLst/>
          </a:prstGeom>
          <a:noFill/>
          <a:ln w="28575">
            <a:solidFill>
              <a:schemeClr val="tx1"/>
            </a:solidFill>
            <a:round/>
            <a:headEnd/>
            <a:tailEnd/>
          </a:ln>
          <a:effectLst/>
        </p:spPr>
        <p:txBody>
          <a:bodyPr/>
          <a:lstStyle/>
          <a:p>
            <a:endParaRPr lang="en-US"/>
          </a:p>
        </p:txBody>
      </p:sp>
      <p:sp>
        <p:nvSpPr>
          <p:cNvPr id="120866" name="AutoShape 34"/>
          <p:cNvSpPr>
            <a:spLocks noChangeArrowheads="1"/>
          </p:cNvSpPr>
          <p:nvPr/>
        </p:nvSpPr>
        <p:spPr bwMode="auto">
          <a:xfrm rot="5400000">
            <a:off x="2278857" y="4785519"/>
            <a:ext cx="696912" cy="431800"/>
          </a:xfrm>
          <a:prstGeom prst="triangle">
            <a:avLst>
              <a:gd name="adj" fmla="val 50000"/>
            </a:avLst>
          </a:prstGeom>
          <a:noFill/>
          <a:ln w="9525">
            <a:solidFill>
              <a:schemeClr val="tx1"/>
            </a:solidFill>
            <a:miter lim="800000"/>
            <a:headEnd/>
            <a:tailEnd/>
          </a:ln>
          <a:effectLst/>
        </p:spPr>
        <p:txBody>
          <a:bodyPr wrap="none" anchor="ctr"/>
          <a:lstStyle/>
          <a:p>
            <a:endParaRPr lang="en-US"/>
          </a:p>
        </p:txBody>
      </p:sp>
      <p:sp>
        <p:nvSpPr>
          <p:cNvPr id="120867" name="Line 35"/>
          <p:cNvSpPr>
            <a:spLocks noChangeShapeType="1"/>
          </p:cNvSpPr>
          <p:nvPr/>
        </p:nvSpPr>
        <p:spPr bwMode="auto">
          <a:xfrm>
            <a:off x="2339975" y="4868863"/>
            <a:ext cx="71438" cy="73025"/>
          </a:xfrm>
          <a:prstGeom prst="line">
            <a:avLst/>
          </a:prstGeom>
          <a:noFill/>
          <a:ln w="28575">
            <a:solidFill>
              <a:schemeClr val="tx1"/>
            </a:solidFill>
            <a:round/>
            <a:headEnd/>
            <a:tailEnd/>
          </a:ln>
          <a:effectLst/>
        </p:spPr>
        <p:txBody>
          <a:bodyPr/>
          <a:lstStyle/>
          <a:p>
            <a:endParaRPr lang="en-US"/>
          </a:p>
        </p:txBody>
      </p:sp>
      <p:sp>
        <p:nvSpPr>
          <p:cNvPr id="120868" name="Oval 36"/>
          <p:cNvSpPr>
            <a:spLocks noChangeArrowheads="1"/>
          </p:cNvSpPr>
          <p:nvPr/>
        </p:nvSpPr>
        <p:spPr bwMode="auto">
          <a:xfrm>
            <a:off x="2771775" y="4941888"/>
            <a:ext cx="71438" cy="73025"/>
          </a:xfrm>
          <a:prstGeom prst="ellipse">
            <a:avLst/>
          </a:prstGeom>
          <a:noFill/>
          <a:ln w="9525">
            <a:solidFill>
              <a:schemeClr val="tx1"/>
            </a:solidFill>
            <a:round/>
            <a:headEnd/>
            <a:tailEnd/>
          </a:ln>
          <a:effectLst/>
        </p:spPr>
        <p:txBody>
          <a:bodyPr wrap="none" anchor="ctr"/>
          <a:lstStyle/>
          <a:p>
            <a:endParaRPr lang="en-US"/>
          </a:p>
        </p:txBody>
      </p:sp>
      <p:sp>
        <p:nvSpPr>
          <p:cNvPr id="120869" name="Line 37"/>
          <p:cNvSpPr>
            <a:spLocks noChangeShapeType="1"/>
          </p:cNvSpPr>
          <p:nvPr/>
        </p:nvSpPr>
        <p:spPr bwMode="auto">
          <a:xfrm flipV="1">
            <a:off x="3419475" y="5084763"/>
            <a:ext cx="144463" cy="0"/>
          </a:xfrm>
          <a:prstGeom prst="line">
            <a:avLst/>
          </a:prstGeom>
          <a:noFill/>
          <a:ln w="28575">
            <a:solidFill>
              <a:schemeClr val="tx1"/>
            </a:solidFill>
            <a:round/>
            <a:headEnd/>
            <a:tailEnd/>
          </a:ln>
          <a:effectLst/>
        </p:spPr>
        <p:txBody>
          <a:bodyPr/>
          <a:lstStyle/>
          <a:p>
            <a:endParaRPr lang="en-US"/>
          </a:p>
        </p:txBody>
      </p:sp>
      <p:sp>
        <p:nvSpPr>
          <p:cNvPr id="120870" name="Line 38"/>
          <p:cNvSpPr>
            <a:spLocks noChangeShapeType="1"/>
          </p:cNvSpPr>
          <p:nvPr/>
        </p:nvSpPr>
        <p:spPr bwMode="auto">
          <a:xfrm>
            <a:off x="5867400" y="2971800"/>
            <a:ext cx="533400" cy="0"/>
          </a:xfrm>
          <a:prstGeom prst="line">
            <a:avLst/>
          </a:prstGeom>
          <a:noFill/>
          <a:ln w="28575">
            <a:solidFill>
              <a:schemeClr val="tx1"/>
            </a:solidFill>
            <a:round/>
            <a:headEnd/>
            <a:tailEnd type="triangle" w="med" len="med"/>
          </a:ln>
          <a:effectLst/>
        </p:spPr>
        <p:txBody>
          <a:bodyPr/>
          <a:lstStyle/>
          <a:p>
            <a:endParaRPr lang="en-US"/>
          </a:p>
        </p:txBody>
      </p:sp>
      <p:sp>
        <p:nvSpPr>
          <p:cNvPr id="120871" name="Line 39"/>
          <p:cNvSpPr>
            <a:spLocks noChangeShapeType="1"/>
          </p:cNvSpPr>
          <p:nvPr/>
        </p:nvSpPr>
        <p:spPr bwMode="auto">
          <a:xfrm>
            <a:off x="755650" y="5013325"/>
            <a:ext cx="533400" cy="0"/>
          </a:xfrm>
          <a:prstGeom prst="line">
            <a:avLst/>
          </a:prstGeom>
          <a:noFill/>
          <a:ln w="2857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sv-SE" sz="3600">
                <a:solidFill>
                  <a:schemeClr val="accent2"/>
                </a:solidFill>
                <a:latin typeface="Times10 for Chalmers" pitchFamily="2" charset="0"/>
              </a:rPr>
              <a:t>Examples (Gordon)</a:t>
            </a:r>
            <a:endParaRPr lang="en-GB" sz="3600">
              <a:solidFill>
                <a:schemeClr val="accent2"/>
              </a:solidFill>
              <a:latin typeface="Times10 for Chalmers" pitchFamily="2" charset="0"/>
            </a:endParaRPr>
          </a:p>
        </p:txBody>
      </p:sp>
      <p:sp>
        <p:nvSpPr>
          <p:cNvPr id="35843" name="Rectangle 3"/>
          <p:cNvSpPr>
            <a:spLocks noGrp="1" noChangeArrowheads="1"/>
          </p:cNvSpPr>
          <p:nvPr>
            <p:ph idx="1"/>
          </p:nvPr>
        </p:nvSpPr>
        <p:spPr/>
        <p:txBody>
          <a:bodyPr/>
          <a:lstStyle/>
          <a:p>
            <a:pPr>
              <a:buFontTx/>
              <a:buNone/>
            </a:pPr>
            <a:r>
              <a:rPr lang="sv-SE">
                <a:latin typeface="Times10 for Chalmers" pitchFamily="2" charset="0"/>
              </a:rPr>
              <a:t>It is possible to get to a state where Started holds but Ready does not</a:t>
            </a:r>
          </a:p>
          <a:p>
            <a:pPr>
              <a:buFontTx/>
              <a:buNone/>
            </a:pPr>
            <a:endParaRPr lang="sv-SE">
              <a:latin typeface="Times10 for Chalmers" pitchFamily="2" charset="0"/>
            </a:endParaRPr>
          </a:p>
          <a:p>
            <a:pPr>
              <a:buFontTx/>
              <a:buNone/>
            </a:pPr>
            <a:endParaRPr lang="sv-SE">
              <a:latin typeface="Times10 for Chalmers" pitchFamily="2" charset="0"/>
            </a:endParaRPr>
          </a:p>
          <a:p>
            <a:pPr>
              <a:buFontTx/>
              <a:buNone/>
            </a:pPr>
            <a:endParaRPr lang="sv-SE">
              <a:latin typeface="Times10 for Chalmers" pitchFamily="2" charset="0"/>
            </a:endParaRPr>
          </a:p>
          <a:p>
            <a:pPr>
              <a:buFontTx/>
              <a:buNone/>
            </a:pPr>
            <a:r>
              <a:rPr lang="sv-SE">
                <a:solidFill>
                  <a:schemeClr val="accent2"/>
                </a:solidFill>
                <a:latin typeface="Times10 for Chalmers" pitchFamily="2" charset="0"/>
              </a:rPr>
              <a:t>EF  (Started &amp; </a:t>
            </a:r>
            <a:r>
              <a:rPr lang="sv-SE" sz="2400">
                <a:solidFill>
                  <a:schemeClr val="accent2"/>
                </a:solidFill>
                <a:latin typeface="Times10 for Chalmers" pitchFamily="2" charset="0"/>
                <a:sym typeface="Symbol" pitchFamily="18" charset="2"/>
              </a:rPr>
              <a:t></a:t>
            </a:r>
            <a:r>
              <a:rPr lang="sv-SE">
                <a:solidFill>
                  <a:schemeClr val="accent2"/>
                </a:solidFill>
                <a:latin typeface="Times10 for Chalmers" pitchFamily="2" charset="0"/>
                <a:sym typeface="Symbol" pitchFamily="18" charset="2"/>
              </a:rPr>
              <a:t>Ready</a:t>
            </a:r>
            <a:r>
              <a:rPr lang="sv-SE" sz="2400">
                <a:solidFill>
                  <a:schemeClr val="accent2"/>
                </a:solidFill>
                <a:latin typeface="Times10 for Chalmers" pitchFamily="2" charset="0"/>
                <a:sym typeface="Symbol" pitchFamily="18" charset="2"/>
              </a:rPr>
              <a: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p:txBody>
          <a:bodyPr/>
          <a:lstStyle/>
          <a:p>
            <a:r>
              <a:rPr lang="sv-SE" sz="3600">
                <a:solidFill>
                  <a:schemeClr val="accent2"/>
                </a:solidFill>
                <a:latin typeface="Times10 for Chalmers" pitchFamily="2" charset="0"/>
              </a:rPr>
              <a:t>Examples (Gordon)</a:t>
            </a:r>
            <a:endParaRPr lang="en-GB" sz="3600">
              <a:solidFill>
                <a:schemeClr val="accent2"/>
              </a:solidFill>
              <a:latin typeface="Times10 for Chalmers" pitchFamily="2" charset="0"/>
            </a:endParaRPr>
          </a:p>
        </p:txBody>
      </p:sp>
      <p:sp>
        <p:nvSpPr>
          <p:cNvPr id="36867" name="Rectangle 1027"/>
          <p:cNvSpPr>
            <a:spLocks noGrp="1" noChangeArrowheads="1"/>
          </p:cNvSpPr>
          <p:nvPr>
            <p:ph idx="1"/>
          </p:nvPr>
        </p:nvSpPr>
        <p:spPr/>
        <p:txBody>
          <a:bodyPr/>
          <a:lstStyle/>
          <a:p>
            <a:pPr>
              <a:buFontTx/>
              <a:buNone/>
            </a:pPr>
            <a:r>
              <a:rPr lang="sv-SE">
                <a:latin typeface="Times10 for Chalmers" pitchFamily="2" charset="0"/>
              </a:rPr>
              <a:t>If a request Req occurs, then it will eventually be acknowledged by Ack</a:t>
            </a:r>
            <a:endParaRPr lang="sv-SE" sz="2800">
              <a:latin typeface="Times10 for Chalmers" pitchFamily="2"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sv-SE" sz="3600">
                <a:solidFill>
                  <a:schemeClr val="accent2"/>
                </a:solidFill>
                <a:latin typeface="Times10 for Chalmers" pitchFamily="2" charset="0"/>
              </a:rPr>
              <a:t>Examples (Gordon)</a:t>
            </a:r>
            <a:endParaRPr lang="en-GB" sz="3600">
              <a:solidFill>
                <a:schemeClr val="accent2"/>
              </a:solidFill>
              <a:latin typeface="Times10 for Chalmers" pitchFamily="2" charset="0"/>
            </a:endParaRPr>
          </a:p>
        </p:txBody>
      </p:sp>
      <p:sp>
        <p:nvSpPr>
          <p:cNvPr id="37891" name="Rectangle 3"/>
          <p:cNvSpPr>
            <a:spLocks noGrp="1" noChangeArrowheads="1"/>
          </p:cNvSpPr>
          <p:nvPr>
            <p:ph idx="1"/>
          </p:nvPr>
        </p:nvSpPr>
        <p:spPr/>
        <p:txBody>
          <a:bodyPr/>
          <a:lstStyle/>
          <a:p>
            <a:pPr>
              <a:buFontTx/>
              <a:buNone/>
            </a:pPr>
            <a:r>
              <a:rPr lang="sv-SE" dirty="0" err="1">
                <a:latin typeface="Times10 for Chalmers" pitchFamily="2" charset="0"/>
              </a:rPr>
              <a:t>If</a:t>
            </a:r>
            <a:r>
              <a:rPr lang="sv-SE" dirty="0">
                <a:latin typeface="Times10 for Chalmers" pitchFamily="2" charset="0"/>
              </a:rPr>
              <a:t> a </a:t>
            </a:r>
            <a:r>
              <a:rPr lang="sv-SE" dirty="0" err="1">
                <a:latin typeface="Times10 for Chalmers" pitchFamily="2" charset="0"/>
              </a:rPr>
              <a:t>request</a:t>
            </a:r>
            <a:r>
              <a:rPr lang="sv-SE" dirty="0">
                <a:latin typeface="Times10 for Chalmers" pitchFamily="2" charset="0"/>
              </a:rPr>
              <a:t> </a:t>
            </a:r>
            <a:r>
              <a:rPr lang="sv-SE" dirty="0" err="1">
                <a:latin typeface="Times10 for Chalmers" pitchFamily="2" charset="0"/>
              </a:rPr>
              <a:t>Req</a:t>
            </a:r>
            <a:r>
              <a:rPr lang="sv-SE" dirty="0">
                <a:latin typeface="Times10 for Chalmers" pitchFamily="2" charset="0"/>
              </a:rPr>
              <a:t> </a:t>
            </a:r>
            <a:r>
              <a:rPr lang="sv-SE" dirty="0" err="1">
                <a:latin typeface="Times10 for Chalmers" pitchFamily="2" charset="0"/>
              </a:rPr>
              <a:t>occurs</a:t>
            </a:r>
            <a:r>
              <a:rPr lang="sv-SE" dirty="0">
                <a:latin typeface="Times10 for Chalmers" pitchFamily="2" charset="0"/>
              </a:rPr>
              <a:t>, </a:t>
            </a:r>
            <a:r>
              <a:rPr lang="sv-SE" dirty="0" err="1">
                <a:latin typeface="Times10 for Chalmers" pitchFamily="2" charset="0"/>
              </a:rPr>
              <a:t>then</a:t>
            </a:r>
            <a:r>
              <a:rPr lang="sv-SE" dirty="0">
                <a:latin typeface="Times10 for Chalmers" pitchFamily="2" charset="0"/>
              </a:rPr>
              <a:t> it </a:t>
            </a:r>
            <a:r>
              <a:rPr lang="sv-SE" dirty="0" err="1">
                <a:latin typeface="Times10 for Chalmers" pitchFamily="2" charset="0"/>
              </a:rPr>
              <a:t>will</a:t>
            </a:r>
            <a:r>
              <a:rPr lang="sv-SE" dirty="0">
                <a:latin typeface="Times10 for Chalmers" pitchFamily="2" charset="0"/>
              </a:rPr>
              <a:t> </a:t>
            </a:r>
            <a:r>
              <a:rPr lang="sv-SE" dirty="0" err="1">
                <a:latin typeface="Times10 for Chalmers" pitchFamily="2" charset="0"/>
              </a:rPr>
              <a:t>eventually</a:t>
            </a:r>
            <a:r>
              <a:rPr lang="sv-SE" dirty="0">
                <a:latin typeface="Times10 for Chalmers" pitchFamily="2" charset="0"/>
              </a:rPr>
              <a:t> be </a:t>
            </a:r>
            <a:r>
              <a:rPr lang="sv-SE" dirty="0" err="1">
                <a:latin typeface="Times10 for Chalmers" pitchFamily="2" charset="0"/>
              </a:rPr>
              <a:t>acknowledged</a:t>
            </a:r>
            <a:r>
              <a:rPr lang="sv-SE" dirty="0">
                <a:latin typeface="Times10 for Chalmers" pitchFamily="2" charset="0"/>
              </a:rPr>
              <a:t> by Ack</a:t>
            </a:r>
          </a:p>
          <a:p>
            <a:pPr>
              <a:buFontTx/>
              <a:buNone/>
            </a:pPr>
            <a:endParaRPr lang="sv-SE" dirty="0">
              <a:latin typeface="Times10 for Chalmers" pitchFamily="2" charset="0"/>
            </a:endParaRPr>
          </a:p>
          <a:p>
            <a:pPr>
              <a:buFontTx/>
              <a:buNone/>
            </a:pPr>
            <a:endParaRPr lang="sv-SE" dirty="0">
              <a:latin typeface="Times10 for Chalmers" pitchFamily="2" charset="0"/>
            </a:endParaRPr>
          </a:p>
          <a:p>
            <a:pPr>
              <a:buFontTx/>
              <a:buNone/>
            </a:pPr>
            <a:endParaRPr lang="sv-SE" dirty="0">
              <a:latin typeface="Times10 for Chalmers" pitchFamily="2" charset="0"/>
            </a:endParaRPr>
          </a:p>
          <a:p>
            <a:pPr>
              <a:buFontTx/>
              <a:buNone/>
            </a:pPr>
            <a:r>
              <a:rPr lang="sv-SE" dirty="0">
                <a:solidFill>
                  <a:srgbClr val="FF0000"/>
                </a:solidFill>
                <a:latin typeface="Times10 for Chalmers" pitchFamily="2" charset="0"/>
              </a:rPr>
              <a:t>AG (</a:t>
            </a:r>
            <a:r>
              <a:rPr lang="sv-SE" dirty="0" err="1">
                <a:solidFill>
                  <a:srgbClr val="FF0000"/>
                </a:solidFill>
                <a:latin typeface="Times10 for Chalmers" pitchFamily="2" charset="0"/>
              </a:rPr>
              <a:t>Req</a:t>
            </a:r>
            <a:r>
              <a:rPr lang="sv-SE" dirty="0">
                <a:solidFill>
                  <a:srgbClr val="FF0000"/>
                </a:solidFill>
                <a:latin typeface="Times10 for Chalmers" pitchFamily="2" charset="0"/>
              </a:rPr>
              <a:t> </a:t>
            </a:r>
            <a:r>
              <a:rPr lang="sv-SE" dirty="0" smtClean="0">
                <a:solidFill>
                  <a:srgbClr val="FF0000"/>
                </a:solidFill>
                <a:latin typeface="Times10 for Chalmers" pitchFamily="2" charset="0"/>
              </a:rPr>
              <a:t>-&gt; </a:t>
            </a:r>
            <a:r>
              <a:rPr lang="sv-SE" dirty="0">
                <a:solidFill>
                  <a:srgbClr val="FF0000"/>
                </a:solidFill>
                <a:latin typeface="Times10 for Chalmers" pitchFamily="2" charset="0"/>
              </a:rPr>
              <a:t>AF Ack)</a:t>
            </a:r>
            <a:endParaRPr lang="sv-SE" sz="2800" dirty="0">
              <a:solidFill>
                <a:srgbClr val="FF0000"/>
              </a:solidFill>
              <a:latin typeface="Times10 for Chalmers" pitchFamily="2"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p:txBody>
          <a:bodyPr/>
          <a:lstStyle/>
          <a:p>
            <a:r>
              <a:rPr lang="sv-SE" sz="3600">
                <a:solidFill>
                  <a:schemeClr val="accent2"/>
                </a:solidFill>
                <a:latin typeface="Times10 for Chalmers" pitchFamily="2" charset="0"/>
              </a:rPr>
              <a:t>Examples (Gordon)</a:t>
            </a:r>
            <a:endParaRPr lang="en-GB" sz="3600">
              <a:solidFill>
                <a:schemeClr val="accent2"/>
              </a:solidFill>
              <a:latin typeface="Times10 for Chalmers" pitchFamily="2" charset="0"/>
            </a:endParaRPr>
          </a:p>
        </p:txBody>
      </p:sp>
      <p:sp>
        <p:nvSpPr>
          <p:cNvPr id="38915" name="Rectangle 1027"/>
          <p:cNvSpPr>
            <a:spLocks noGrp="1" noChangeArrowheads="1"/>
          </p:cNvSpPr>
          <p:nvPr>
            <p:ph idx="1"/>
          </p:nvPr>
        </p:nvSpPr>
        <p:spPr/>
        <p:txBody>
          <a:bodyPr/>
          <a:lstStyle/>
          <a:p>
            <a:pPr>
              <a:buFontTx/>
              <a:buNone/>
            </a:pPr>
            <a:r>
              <a:rPr lang="sv-SE">
                <a:latin typeface="Times10 for Chalmers" pitchFamily="2" charset="0"/>
              </a:rPr>
              <a:t>If a request Req occurs, then it continues to hold, until it is eventually acknowledged</a:t>
            </a:r>
            <a:endParaRPr lang="sv-SE" sz="2800">
              <a:latin typeface="Times10 for Chalmers" pitchFamily="2"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sv-SE" sz="3600">
                <a:solidFill>
                  <a:schemeClr val="accent2"/>
                </a:solidFill>
                <a:latin typeface="Times10 for Chalmers" pitchFamily="2" charset="0"/>
              </a:rPr>
              <a:t>Examples (Gordon)</a:t>
            </a:r>
            <a:endParaRPr lang="en-GB" sz="3600">
              <a:solidFill>
                <a:schemeClr val="accent2"/>
              </a:solidFill>
              <a:latin typeface="Times10 for Chalmers" pitchFamily="2" charset="0"/>
            </a:endParaRPr>
          </a:p>
        </p:txBody>
      </p:sp>
      <p:sp>
        <p:nvSpPr>
          <p:cNvPr id="39939" name="Rectangle 3"/>
          <p:cNvSpPr>
            <a:spLocks noGrp="1" noChangeArrowheads="1"/>
          </p:cNvSpPr>
          <p:nvPr>
            <p:ph idx="1"/>
          </p:nvPr>
        </p:nvSpPr>
        <p:spPr/>
        <p:txBody>
          <a:bodyPr/>
          <a:lstStyle/>
          <a:p>
            <a:pPr>
              <a:buFontTx/>
              <a:buNone/>
            </a:pPr>
            <a:r>
              <a:rPr lang="sv-SE" dirty="0" err="1">
                <a:latin typeface="Times10 for Chalmers" pitchFamily="2" charset="0"/>
              </a:rPr>
              <a:t>If</a:t>
            </a:r>
            <a:r>
              <a:rPr lang="sv-SE" dirty="0">
                <a:latin typeface="Times10 for Chalmers" pitchFamily="2" charset="0"/>
              </a:rPr>
              <a:t> a </a:t>
            </a:r>
            <a:r>
              <a:rPr lang="sv-SE" dirty="0" err="1">
                <a:latin typeface="Times10 for Chalmers" pitchFamily="2" charset="0"/>
              </a:rPr>
              <a:t>request</a:t>
            </a:r>
            <a:r>
              <a:rPr lang="sv-SE" dirty="0">
                <a:latin typeface="Times10 for Chalmers" pitchFamily="2" charset="0"/>
              </a:rPr>
              <a:t> </a:t>
            </a:r>
            <a:r>
              <a:rPr lang="sv-SE" dirty="0" err="1">
                <a:latin typeface="Times10 for Chalmers" pitchFamily="2" charset="0"/>
              </a:rPr>
              <a:t>Req</a:t>
            </a:r>
            <a:r>
              <a:rPr lang="sv-SE" dirty="0">
                <a:latin typeface="Times10 for Chalmers" pitchFamily="2" charset="0"/>
              </a:rPr>
              <a:t> </a:t>
            </a:r>
            <a:r>
              <a:rPr lang="sv-SE" dirty="0" err="1">
                <a:latin typeface="Times10 for Chalmers" pitchFamily="2" charset="0"/>
              </a:rPr>
              <a:t>occurs</a:t>
            </a:r>
            <a:r>
              <a:rPr lang="sv-SE" dirty="0">
                <a:latin typeface="Times10 for Chalmers" pitchFamily="2" charset="0"/>
              </a:rPr>
              <a:t>, </a:t>
            </a:r>
            <a:r>
              <a:rPr lang="sv-SE" dirty="0" err="1">
                <a:latin typeface="Times10 for Chalmers" pitchFamily="2" charset="0"/>
              </a:rPr>
              <a:t>then</a:t>
            </a:r>
            <a:r>
              <a:rPr lang="sv-SE" dirty="0">
                <a:latin typeface="Times10 for Chalmers" pitchFamily="2" charset="0"/>
              </a:rPr>
              <a:t> it </a:t>
            </a:r>
            <a:r>
              <a:rPr lang="sv-SE" dirty="0" err="1">
                <a:latin typeface="Times10 for Chalmers" pitchFamily="2" charset="0"/>
              </a:rPr>
              <a:t>continues</a:t>
            </a:r>
            <a:r>
              <a:rPr lang="sv-SE" dirty="0">
                <a:latin typeface="Times10 for Chalmers" pitchFamily="2" charset="0"/>
              </a:rPr>
              <a:t> to </a:t>
            </a:r>
            <a:r>
              <a:rPr lang="sv-SE" dirty="0" err="1">
                <a:latin typeface="Times10 for Chalmers" pitchFamily="2" charset="0"/>
              </a:rPr>
              <a:t>hold</a:t>
            </a:r>
            <a:r>
              <a:rPr lang="sv-SE" dirty="0">
                <a:latin typeface="Times10 for Chalmers" pitchFamily="2" charset="0"/>
              </a:rPr>
              <a:t>, </a:t>
            </a:r>
            <a:r>
              <a:rPr lang="sv-SE" dirty="0" err="1">
                <a:latin typeface="Times10 for Chalmers" pitchFamily="2" charset="0"/>
              </a:rPr>
              <a:t>until</a:t>
            </a:r>
            <a:r>
              <a:rPr lang="sv-SE" dirty="0">
                <a:latin typeface="Times10 for Chalmers" pitchFamily="2" charset="0"/>
              </a:rPr>
              <a:t> it is </a:t>
            </a:r>
            <a:r>
              <a:rPr lang="sv-SE" dirty="0" err="1">
                <a:latin typeface="Times10 for Chalmers" pitchFamily="2" charset="0"/>
              </a:rPr>
              <a:t>eventually</a:t>
            </a:r>
            <a:r>
              <a:rPr lang="sv-SE" dirty="0">
                <a:latin typeface="Times10 for Chalmers" pitchFamily="2" charset="0"/>
              </a:rPr>
              <a:t> </a:t>
            </a:r>
            <a:r>
              <a:rPr lang="sv-SE" dirty="0" err="1">
                <a:latin typeface="Times10 for Chalmers" pitchFamily="2" charset="0"/>
              </a:rPr>
              <a:t>acknowledged</a:t>
            </a:r>
            <a:endParaRPr lang="sv-SE" dirty="0">
              <a:latin typeface="Times10 for Chalmers" pitchFamily="2" charset="0"/>
            </a:endParaRPr>
          </a:p>
          <a:p>
            <a:pPr>
              <a:buFontTx/>
              <a:buNone/>
            </a:pPr>
            <a:endParaRPr lang="sv-SE" dirty="0">
              <a:latin typeface="Times10 for Chalmers" pitchFamily="2" charset="0"/>
            </a:endParaRPr>
          </a:p>
          <a:p>
            <a:pPr>
              <a:buFontTx/>
              <a:buNone/>
            </a:pPr>
            <a:endParaRPr lang="sv-SE" dirty="0">
              <a:latin typeface="Times10 for Chalmers" pitchFamily="2" charset="0"/>
            </a:endParaRPr>
          </a:p>
          <a:p>
            <a:pPr>
              <a:buFontTx/>
              <a:buNone/>
            </a:pPr>
            <a:r>
              <a:rPr lang="sv-SE" dirty="0">
                <a:solidFill>
                  <a:srgbClr val="FF0000"/>
                </a:solidFill>
                <a:latin typeface="Times10 for Chalmers" pitchFamily="2" charset="0"/>
              </a:rPr>
              <a:t>AG (</a:t>
            </a:r>
            <a:r>
              <a:rPr lang="sv-SE" dirty="0" err="1">
                <a:solidFill>
                  <a:srgbClr val="FF0000"/>
                </a:solidFill>
                <a:latin typeface="Times10 for Chalmers" pitchFamily="2" charset="0"/>
              </a:rPr>
              <a:t>Req</a:t>
            </a:r>
            <a:r>
              <a:rPr lang="sv-SE" dirty="0">
                <a:solidFill>
                  <a:srgbClr val="FF0000"/>
                </a:solidFill>
                <a:latin typeface="Times10 for Chalmers" pitchFamily="2" charset="0"/>
              </a:rPr>
              <a:t> </a:t>
            </a:r>
            <a:r>
              <a:rPr lang="sv-SE" dirty="0" smtClean="0">
                <a:solidFill>
                  <a:srgbClr val="FF0000"/>
                </a:solidFill>
                <a:latin typeface="Times10 for Chalmers" pitchFamily="2" charset="0"/>
              </a:rPr>
              <a:t>-&gt;  </a:t>
            </a:r>
            <a:r>
              <a:rPr lang="sv-SE" dirty="0">
                <a:solidFill>
                  <a:srgbClr val="FF0000"/>
                </a:solidFill>
                <a:latin typeface="Times10 for Chalmers" pitchFamily="2" charset="0"/>
              </a:rPr>
              <a:t>A [</a:t>
            </a:r>
            <a:r>
              <a:rPr lang="sv-SE" dirty="0" err="1">
                <a:solidFill>
                  <a:srgbClr val="FF0000"/>
                </a:solidFill>
                <a:latin typeface="Times10 for Chalmers" pitchFamily="2" charset="0"/>
              </a:rPr>
              <a:t>Req</a:t>
            </a:r>
            <a:r>
              <a:rPr lang="sv-SE" dirty="0">
                <a:solidFill>
                  <a:srgbClr val="FF0000"/>
                </a:solidFill>
                <a:latin typeface="Times10 for Chalmers" pitchFamily="2" charset="0"/>
              </a:rPr>
              <a:t>  U  Ack])</a:t>
            </a:r>
            <a:endParaRPr lang="sv-SE" sz="2800" dirty="0">
              <a:solidFill>
                <a:srgbClr val="FF0000"/>
              </a:solidFill>
              <a:latin typeface="Times10 for Chalmers" pitchFamily="2"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sv-SE" sz="3600">
                <a:solidFill>
                  <a:schemeClr val="accent2"/>
                </a:solidFill>
                <a:latin typeface="Times10 for Chalmers" pitchFamily="2" charset="0"/>
              </a:rPr>
              <a:t>LTL</a:t>
            </a:r>
            <a:endParaRPr lang="en-GB" sz="3600">
              <a:solidFill>
                <a:schemeClr val="accent2"/>
              </a:solidFill>
              <a:latin typeface="Times10 for Chalmers" pitchFamily="2" charset="0"/>
            </a:endParaRPr>
          </a:p>
        </p:txBody>
      </p:sp>
      <p:sp>
        <p:nvSpPr>
          <p:cNvPr id="111619" name="Rectangle 3"/>
          <p:cNvSpPr>
            <a:spLocks noGrp="1" noChangeArrowheads="1"/>
          </p:cNvSpPr>
          <p:nvPr>
            <p:ph idx="1"/>
          </p:nvPr>
        </p:nvSpPr>
        <p:spPr/>
        <p:txBody>
          <a:bodyPr/>
          <a:lstStyle/>
          <a:p>
            <a:pPr>
              <a:lnSpc>
                <a:spcPct val="90000"/>
              </a:lnSpc>
              <a:buFontTx/>
              <a:buNone/>
            </a:pPr>
            <a:r>
              <a:rPr lang="sv-SE" sz="2800" dirty="0">
                <a:latin typeface="Times10 for Chalmers" pitchFamily="2" charset="0"/>
              </a:rPr>
              <a:t>LTL </a:t>
            </a:r>
            <a:r>
              <a:rPr lang="sv-SE" sz="2800" dirty="0" err="1">
                <a:latin typeface="Times10 for Chalmers" pitchFamily="2" charset="0"/>
              </a:rPr>
              <a:t>formula</a:t>
            </a:r>
            <a:r>
              <a:rPr lang="sv-SE" sz="2800" dirty="0">
                <a:latin typeface="Times10 for Chalmers" pitchFamily="2" charset="0"/>
              </a:rPr>
              <a:t> is of form A f </a:t>
            </a:r>
            <a:r>
              <a:rPr lang="sv-SE" sz="2800" dirty="0" err="1">
                <a:latin typeface="Times10 for Chalmers" pitchFamily="2" charset="0"/>
              </a:rPr>
              <a:t>where</a:t>
            </a:r>
            <a:r>
              <a:rPr lang="sv-SE" sz="2800" dirty="0">
                <a:latin typeface="Times10 for Chalmers" pitchFamily="2" charset="0"/>
              </a:rPr>
              <a:t> f is a </a:t>
            </a:r>
            <a:r>
              <a:rPr lang="sv-SE" sz="2800" dirty="0" err="1">
                <a:latin typeface="Times10 for Chalmers" pitchFamily="2" charset="0"/>
              </a:rPr>
              <a:t>path</a:t>
            </a:r>
            <a:r>
              <a:rPr lang="sv-SE" sz="2800" dirty="0">
                <a:latin typeface="Times10 for Chalmers" pitchFamily="2" charset="0"/>
              </a:rPr>
              <a:t> </a:t>
            </a:r>
            <a:r>
              <a:rPr lang="sv-SE" sz="2800" dirty="0" err="1">
                <a:latin typeface="Times10 for Chalmers" pitchFamily="2" charset="0"/>
              </a:rPr>
              <a:t>formula</a:t>
            </a:r>
            <a:r>
              <a:rPr lang="sv-SE" sz="2800" dirty="0">
                <a:latin typeface="Times10 for Chalmers" pitchFamily="2" charset="0"/>
              </a:rPr>
              <a:t> with </a:t>
            </a:r>
            <a:r>
              <a:rPr lang="sv-SE" sz="2800" dirty="0" err="1">
                <a:latin typeface="Times10 for Chalmers" pitchFamily="2" charset="0"/>
              </a:rPr>
              <a:t>subformulas</a:t>
            </a:r>
            <a:r>
              <a:rPr lang="sv-SE" sz="2800" dirty="0">
                <a:latin typeface="Times10 for Chalmers" pitchFamily="2" charset="0"/>
              </a:rPr>
              <a:t> that are </a:t>
            </a:r>
            <a:r>
              <a:rPr lang="sv-SE" sz="2800" dirty="0" err="1" smtClean="0">
                <a:latin typeface="Times10 for Chalmers" pitchFamily="2" charset="0"/>
              </a:rPr>
              <a:t>atomic</a:t>
            </a:r>
            <a:endParaRPr lang="sv-SE" sz="2800" dirty="0" smtClean="0">
              <a:latin typeface="Times10 for Chalmers" pitchFamily="2" charset="0"/>
            </a:endParaRPr>
          </a:p>
          <a:p>
            <a:pPr>
              <a:lnSpc>
                <a:spcPct val="90000"/>
              </a:lnSpc>
              <a:buFontTx/>
              <a:buNone/>
            </a:pPr>
            <a:r>
              <a:rPr lang="sv-SE" sz="2800" dirty="0">
                <a:latin typeface="Times10 for Chalmers" pitchFamily="2" charset="0"/>
              </a:rPr>
              <a:t> </a:t>
            </a:r>
            <a:r>
              <a:rPr lang="sv-SE" sz="2800" dirty="0" smtClean="0">
                <a:latin typeface="Times10 for Chalmers" pitchFamily="2" charset="0"/>
              </a:rPr>
              <a:t>   (The f is </a:t>
            </a:r>
            <a:r>
              <a:rPr lang="sv-SE" sz="2800" dirty="0" err="1" smtClean="0">
                <a:latin typeface="Times10 for Chalmers" pitchFamily="2" charset="0"/>
              </a:rPr>
              <a:t>what</a:t>
            </a:r>
            <a:r>
              <a:rPr lang="sv-SE" sz="2800" dirty="0" smtClean="0">
                <a:latin typeface="Times10 for Chalmers" pitchFamily="2" charset="0"/>
              </a:rPr>
              <a:t> </a:t>
            </a:r>
            <a:r>
              <a:rPr lang="sv-SE" sz="2800" dirty="0" err="1" smtClean="0">
                <a:latin typeface="Times10 for Chalmers" pitchFamily="2" charset="0"/>
              </a:rPr>
              <a:t>we</a:t>
            </a:r>
            <a:r>
              <a:rPr lang="sv-SE" sz="2800" dirty="0" smtClean="0">
                <a:latin typeface="Times10 for Chalmers" pitchFamily="2" charset="0"/>
              </a:rPr>
              <a:t> </a:t>
            </a:r>
            <a:r>
              <a:rPr lang="sv-SE" sz="2800" dirty="0" err="1" smtClean="0">
                <a:latin typeface="Times10 for Chalmers" pitchFamily="2" charset="0"/>
              </a:rPr>
              <a:t>write</a:t>
            </a:r>
            <a:r>
              <a:rPr lang="sv-SE" sz="2800" dirty="0" smtClean="0">
                <a:latin typeface="Times10 for Chalmers" pitchFamily="2" charset="0"/>
              </a:rPr>
              <a:t> </a:t>
            </a:r>
            <a:r>
              <a:rPr lang="sv-SE" sz="2800" dirty="0" err="1" smtClean="0">
                <a:latin typeface="Times10 for Chalmers" pitchFamily="2" charset="0"/>
              </a:rPr>
              <a:t>down</a:t>
            </a:r>
            <a:r>
              <a:rPr lang="sv-SE" sz="2800" dirty="0" smtClean="0">
                <a:latin typeface="Times10 for Chalmers" pitchFamily="2" charset="0"/>
              </a:rPr>
              <a:t>. The A is implicit.)</a:t>
            </a:r>
            <a:endParaRPr lang="sv-SE" sz="2800" dirty="0">
              <a:latin typeface="Times10 for Chalmers" pitchFamily="2" charset="0"/>
            </a:endParaRPr>
          </a:p>
          <a:p>
            <a:pPr>
              <a:lnSpc>
                <a:spcPct val="90000"/>
              </a:lnSpc>
              <a:buFontTx/>
              <a:buNone/>
            </a:pPr>
            <a:endParaRPr lang="sv-SE" sz="2800" dirty="0">
              <a:latin typeface="Times10 for Chalmers" pitchFamily="2" charset="0"/>
            </a:endParaRPr>
          </a:p>
          <a:p>
            <a:pPr>
              <a:lnSpc>
                <a:spcPct val="90000"/>
              </a:lnSpc>
              <a:buFontTx/>
              <a:buNone/>
            </a:pPr>
            <a:r>
              <a:rPr lang="sv-SE" sz="2800" dirty="0" err="1">
                <a:latin typeface="Times10 for Chalmers" pitchFamily="2" charset="0"/>
              </a:rPr>
              <a:t>Restrict</a:t>
            </a:r>
            <a:r>
              <a:rPr lang="sv-SE" sz="2800" dirty="0">
                <a:latin typeface="Times10 for Chalmers" pitchFamily="2" charset="0"/>
              </a:rPr>
              <a:t> </a:t>
            </a:r>
            <a:r>
              <a:rPr lang="sv-SE" sz="2800" dirty="0" err="1">
                <a:latin typeface="Times10 for Chalmers" pitchFamily="2" charset="0"/>
              </a:rPr>
              <a:t>path</a:t>
            </a:r>
            <a:r>
              <a:rPr lang="sv-SE" sz="2800" dirty="0">
                <a:latin typeface="Times10 for Chalmers" pitchFamily="2" charset="0"/>
              </a:rPr>
              <a:t> </a:t>
            </a:r>
            <a:r>
              <a:rPr lang="sv-SE" sz="2800" dirty="0" err="1">
                <a:latin typeface="Times10 for Chalmers" pitchFamily="2" charset="0"/>
              </a:rPr>
              <a:t>formulas</a:t>
            </a:r>
            <a:r>
              <a:rPr lang="sv-SE" sz="2800" dirty="0">
                <a:latin typeface="Times10 for Chalmers" pitchFamily="2" charset="0"/>
              </a:rPr>
              <a:t> (</a:t>
            </a:r>
            <a:r>
              <a:rPr lang="sv-SE" sz="2800" dirty="0" err="1">
                <a:latin typeface="Times10 for Chalmers" pitchFamily="2" charset="0"/>
              </a:rPr>
              <a:t>compare</a:t>
            </a:r>
            <a:r>
              <a:rPr lang="sv-SE" sz="2800" dirty="0">
                <a:latin typeface="Times10 for Chalmers" pitchFamily="2" charset="0"/>
              </a:rPr>
              <a:t> with CTL*)</a:t>
            </a:r>
          </a:p>
          <a:p>
            <a:pPr>
              <a:lnSpc>
                <a:spcPct val="90000"/>
              </a:lnSpc>
              <a:buFontTx/>
              <a:buNone/>
            </a:pPr>
            <a:endParaRPr lang="sv-SE" sz="2800" dirty="0">
              <a:latin typeface="Times10 for Chalmers" pitchFamily="2" charset="0"/>
            </a:endParaRPr>
          </a:p>
          <a:p>
            <a:pPr>
              <a:lnSpc>
                <a:spcPct val="90000"/>
              </a:lnSpc>
              <a:buFontTx/>
              <a:buNone/>
            </a:pPr>
            <a:r>
              <a:rPr lang="en-GB" dirty="0">
                <a:solidFill>
                  <a:schemeClr val="accent2"/>
                </a:solidFill>
                <a:latin typeface="Times10 for Chalmers" pitchFamily="2" charset="0"/>
              </a:rPr>
              <a:t>f ::=  a | </a:t>
            </a:r>
            <a:r>
              <a:rPr lang="sv-SE" dirty="0" err="1">
                <a:solidFill>
                  <a:schemeClr val="accent2"/>
                </a:solidFill>
                <a:latin typeface="Times10 for Chalmers" pitchFamily="2" charset="0"/>
                <a:sym typeface="Symbol" pitchFamily="18" charset="2"/>
              </a:rPr>
              <a:t>f</a:t>
            </a:r>
            <a:r>
              <a:rPr lang="sv-SE" dirty="0">
                <a:solidFill>
                  <a:schemeClr val="accent2"/>
                </a:solidFill>
                <a:latin typeface="Times10 for Chalmers" pitchFamily="2" charset="0"/>
                <a:sym typeface="Symbol" pitchFamily="18" charset="2"/>
              </a:rPr>
              <a:t>   |   f1 </a:t>
            </a:r>
            <a:r>
              <a:rPr lang="sv-SE" b="1" dirty="0">
                <a:solidFill>
                  <a:schemeClr val="accent2"/>
                </a:solidFill>
                <a:latin typeface="Times10 for Chalmers" pitchFamily="2" charset="0"/>
                <a:sym typeface="Symbol" pitchFamily="18" charset="2"/>
              </a:rPr>
              <a:t></a:t>
            </a:r>
            <a:r>
              <a:rPr lang="sv-SE" dirty="0">
                <a:solidFill>
                  <a:schemeClr val="accent2"/>
                </a:solidFill>
                <a:latin typeface="Times10 for Chalmers" pitchFamily="2" charset="0"/>
                <a:sym typeface="Symbol" pitchFamily="18" charset="2"/>
              </a:rPr>
              <a:t> f2  |  X f  |   f1 U f2</a:t>
            </a:r>
          </a:p>
          <a:p>
            <a:pPr>
              <a:lnSpc>
                <a:spcPct val="90000"/>
              </a:lnSpc>
              <a:buFontTx/>
              <a:buNone/>
            </a:pPr>
            <a:endParaRPr lang="sv-SE" dirty="0">
              <a:solidFill>
                <a:schemeClr val="accent2"/>
              </a:solidFill>
              <a:latin typeface="Times10 for Chalmers" pitchFamily="2" charset="0"/>
              <a:sym typeface="Symbol" pitchFamily="18" charset="2"/>
            </a:endParaRPr>
          </a:p>
          <a:p>
            <a:pPr>
              <a:lnSpc>
                <a:spcPct val="90000"/>
              </a:lnSpc>
              <a:buFontTx/>
              <a:buNone/>
            </a:pPr>
            <a:endParaRPr lang="sv-SE" dirty="0">
              <a:solidFill>
                <a:schemeClr val="accent2"/>
              </a:solidFill>
              <a:latin typeface="Times10 for Chalmers" pitchFamily="2" charset="0"/>
              <a:sym typeface="Symbol" pitchFamily="18" charset="2"/>
            </a:endParaRPr>
          </a:p>
          <a:p>
            <a:pPr>
              <a:lnSpc>
                <a:spcPct val="90000"/>
              </a:lnSpc>
              <a:buFontTx/>
              <a:buNone/>
            </a:pPr>
            <a:endParaRPr lang="sv-SE" dirty="0">
              <a:latin typeface="Times10 for Chalmers" pitchFamily="2"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sv-SE" sz="4000">
                <a:solidFill>
                  <a:schemeClr val="accent2"/>
                </a:solidFill>
                <a:latin typeface="Times10 for Chalmers" pitchFamily="2" charset="0"/>
              </a:rPr>
              <a:t>Back to CTL*  formulas (syntax)</a:t>
            </a:r>
            <a:endParaRPr lang="en-GB" sz="4000">
              <a:solidFill>
                <a:schemeClr val="accent2"/>
              </a:solidFill>
              <a:latin typeface="Times10 for Chalmers" pitchFamily="2" charset="0"/>
            </a:endParaRPr>
          </a:p>
        </p:txBody>
      </p:sp>
      <p:sp>
        <p:nvSpPr>
          <p:cNvPr id="125955" name="Rectangle 3"/>
          <p:cNvSpPr>
            <a:spLocks noGrp="1" noChangeArrowheads="1"/>
          </p:cNvSpPr>
          <p:nvPr>
            <p:ph idx="1"/>
          </p:nvPr>
        </p:nvSpPr>
        <p:spPr>
          <a:xfrm>
            <a:off x="609600" y="1981200"/>
            <a:ext cx="7772400" cy="4114800"/>
          </a:xfrm>
        </p:spPr>
        <p:txBody>
          <a:bodyPr/>
          <a:lstStyle/>
          <a:p>
            <a:pPr>
              <a:buFontTx/>
              <a:buNone/>
            </a:pPr>
            <a:r>
              <a:rPr lang="en-GB">
                <a:solidFill>
                  <a:schemeClr val="accent2"/>
                </a:solidFill>
                <a:latin typeface="Times10 for Chalmers" pitchFamily="2" charset="0"/>
              </a:rPr>
              <a:t>path formulas</a:t>
            </a:r>
          </a:p>
          <a:p>
            <a:pPr>
              <a:buFontTx/>
              <a:buNone/>
            </a:pPr>
            <a:r>
              <a:rPr lang="en-GB">
                <a:solidFill>
                  <a:schemeClr val="accent2"/>
                </a:solidFill>
                <a:latin typeface="Times10 for Chalmers" pitchFamily="2" charset="0"/>
              </a:rPr>
              <a:t>   f ::=  </a:t>
            </a:r>
            <a:r>
              <a:rPr lang="en-GB">
                <a:solidFill>
                  <a:srgbClr val="FF0000"/>
                </a:solidFill>
                <a:latin typeface="Times10 for Chalmers" pitchFamily="2" charset="0"/>
              </a:rPr>
              <a:t>s</a:t>
            </a:r>
            <a:r>
              <a:rPr lang="en-GB">
                <a:solidFill>
                  <a:schemeClr val="accent2"/>
                </a:solidFill>
                <a:latin typeface="Times10 for Chalmers" pitchFamily="2" charset="0"/>
              </a:rPr>
              <a:t> |  </a:t>
            </a:r>
            <a:r>
              <a:rPr lang="sv-SE">
                <a:solidFill>
                  <a:schemeClr val="accent2"/>
                </a:solidFill>
                <a:latin typeface="Times10 for Chalmers" pitchFamily="2" charset="0"/>
                <a:sym typeface="Symbol" pitchFamily="18" charset="2"/>
              </a:rPr>
              <a:t>f   |   f1 </a:t>
            </a:r>
            <a:r>
              <a:rPr lang="sv-SE" b="1">
                <a:solidFill>
                  <a:schemeClr val="accent2"/>
                </a:solidFill>
                <a:latin typeface="Times10 for Chalmers" pitchFamily="2" charset="0"/>
                <a:sym typeface="Symbol" pitchFamily="18" charset="2"/>
              </a:rPr>
              <a:t></a:t>
            </a:r>
            <a:r>
              <a:rPr lang="sv-SE">
                <a:solidFill>
                  <a:schemeClr val="accent2"/>
                </a:solidFill>
                <a:latin typeface="Times10 for Chalmers" pitchFamily="2" charset="0"/>
                <a:sym typeface="Symbol" pitchFamily="18" charset="2"/>
              </a:rPr>
              <a:t> f2  |  X f  |  f1 U f2</a:t>
            </a:r>
            <a:endParaRPr lang="en-GB">
              <a:solidFill>
                <a:schemeClr val="accent2"/>
              </a:solidFill>
              <a:latin typeface="Times10 for Chalmers" pitchFamily="2" charset="0"/>
            </a:endParaRPr>
          </a:p>
          <a:p>
            <a:pPr>
              <a:buFontTx/>
              <a:buNone/>
            </a:pPr>
            <a:endParaRPr lang="en-GB">
              <a:solidFill>
                <a:schemeClr val="accent2"/>
              </a:solidFill>
              <a:latin typeface="Times10 for Chalmers" pitchFamily="2" charset="0"/>
            </a:endParaRPr>
          </a:p>
          <a:p>
            <a:pPr>
              <a:buFontTx/>
              <a:buNone/>
            </a:pPr>
            <a:r>
              <a:rPr lang="en-GB" sz="2800">
                <a:solidFill>
                  <a:srgbClr val="FF0000"/>
                </a:solidFill>
                <a:latin typeface="Times10 for Chalmers" pitchFamily="2" charset="0"/>
              </a:rPr>
              <a:t>state formulas     (about an individual state)</a:t>
            </a:r>
          </a:p>
          <a:p>
            <a:pPr>
              <a:buFontTx/>
              <a:buNone/>
            </a:pPr>
            <a:r>
              <a:rPr lang="en-GB">
                <a:solidFill>
                  <a:srgbClr val="FF0000"/>
                </a:solidFill>
                <a:latin typeface="Times10 for Chalmers" pitchFamily="2" charset="0"/>
              </a:rPr>
              <a:t>  s ::=   a | </a:t>
            </a:r>
            <a:r>
              <a:rPr lang="sv-SE">
                <a:solidFill>
                  <a:srgbClr val="FF0000"/>
                </a:solidFill>
                <a:latin typeface="Times10 for Chalmers" pitchFamily="2" charset="0"/>
                <a:sym typeface="Symbol" pitchFamily="18" charset="2"/>
              </a:rPr>
              <a:t>s  | s1 </a:t>
            </a:r>
            <a:r>
              <a:rPr lang="sv-SE" b="1">
                <a:solidFill>
                  <a:srgbClr val="FF0000"/>
                </a:solidFill>
                <a:latin typeface="Times10 for Chalmers" pitchFamily="2" charset="0"/>
                <a:sym typeface="Symbol" pitchFamily="18" charset="2"/>
              </a:rPr>
              <a:t></a:t>
            </a:r>
            <a:r>
              <a:rPr lang="sv-SE">
                <a:solidFill>
                  <a:srgbClr val="FF0000"/>
                </a:solidFill>
                <a:latin typeface="Times10 for Chalmers" pitchFamily="2" charset="0"/>
                <a:sym typeface="Symbol" pitchFamily="18" charset="2"/>
              </a:rPr>
              <a:t> s2 | E </a:t>
            </a:r>
            <a:r>
              <a:rPr lang="sv-SE">
                <a:solidFill>
                  <a:schemeClr val="accent2"/>
                </a:solidFill>
                <a:latin typeface="Times10 for Chalmers" pitchFamily="2" charset="0"/>
                <a:sym typeface="Symbol" pitchFamily="18" charset="2"/>
              </a:rPr>
              <a:t>f</a:t>
            </a:r>
            <a:endParaRPr lang="en-GB">
              <a:solidFill>
                <a:schemeClr val="accent2"/>
              </a:solidFill>
              <a:latin typeface="Times10 for Chalmers" pitchFamily="2" charset="0"/>
            </a:endParaRPr>
          </a:p>
          <a:p>
            <a:pPr>
              <a:buFontTx/>
              <a:buNone/>
            </a:pPr>
            <a:endParaRPr lang="en-GB">
              <a:solidFill>
                <a:srgbClr val="FF0000"/>
              </a:solidFill>
              <a:latin typeface="Times10 for Chalmers" pitchFamily="2" charset="0"/>
            </a:endParaRPr>
          </a:p>
        </p:txBody>
      </p:sp>
      <p:sp>
        <p:nvSpPr>
          <p:cNvPr id="125956" name="Text Box 4"/>
          <p:cNvSpPr txBox="1">
            <a:spLocks noChangeArrowheads="1"/>
          </p:cNvSpPr>
          <p:nvPr/>
        </p:nvSpPr>
        <p:spPr bwMode="auto">
          <a:xfrm>
            <a:off x="900113" y="5084763"/>
            <a:ext cx="2336800" cy="457200"/>
          </a:xfrm>
          <a:prstGeom prst="rect">
            <a:avLst/>
          </a:prstGeom>
          <a:noFill/>
          <a:ln w="9525">
            <a:noFill/>
            <a:miter lim="800000"/>
            <a:headEnd/>
            <a:tailEnd/>
          </a:ln>
          <a:effectLst/>
        </p:spPr>
        <p:txBody>
          <a:bodyPr wrap="none">
            <a:spAutoFit/>
          </a:bodyPr>
          <a:lstStyle/>
          <a:p>
            <a:r>
              <a:rPr lang="sv-SE"/>
              <a:t>atomic formulas</a:t>
            </a:r>
            <a:endParaRPr lang="en-US"/>
          </a:p>
        </p:txBody>
      </p:sp>
      <p:sp>
        <p:nvSpPr>
          <p:cNvPr id="125957" name="Line 5"/>
          <p:cNvSpPr>
            <a:spLocks noChangeShapeType="1"/>
          </p:cNvSpPr>
          <p:nvPr/>
        </p:nvSpPr>
        <p:spPr bwMode="auto">
          <a:xfrm flipV="1">
            <a:off x="2124075" y="4797425"/>
            <a:ext cx="0" cy="287338"/>
          </a:xfrm>
          <a:prstGeom prst="line">
            <a:avLst/>
          </a:prstGeom>
          <a:noFill/>
          <a:ln w="9525">
            <a:solidFill>
              <a:schemeClr val="tx1"/>
            </a:solidFill>
            <a:round/>
            <a:headEnd/>
            <a:tailEnd type="triangle" w="med" len="med"/>
          </a:ln>
          <a:effectLst/>
        </p:spPr>
        <p:txBody>
          <a:bodyPr/>
          <a:lstStyle/>
          <a:p>
            <a:endParaRPr lang="en-US"/>
          </a:p>
        </p:txBody>
      </p:sp>
      <p:sp>
        <p:nvSpPr>
          <p:cNvPr id="125958" name="Text Box 6"/>
          <p:cNvSpPr txBox="1">
            <a:spLocks noChangeArrowheads="1"/>
          </p:cNvSpPr>
          <p:nvPr/>
        </p:nvSpPr>
        <p:spPr bwMode="auto">
          <a:xfrm>
            <a:off x="4103688" y="5967413"/>
            <a:ext cx="184150" cy="457200"/>
          </a:xfrm>
          <a:prstGeom prst="rect">
            <a:avLst/>
          </a:prstGeom>
          <a:noFill/>
          <a:ln w="9525">
            <a:noFill/>
            <a:miter lim="800000"/>
            <a:headEnd/>
            <a:tailEnd/>
          </a:ln>
          <a:effectLst/>
        </p:spPr>
        <p:txBody>
          <a:bodyPr wrap="none">
            <a:spAutoFit/>
          </a:bodyPr>
          <a:lstStyle/>
          <a:p>
            <a:pPr algn="ctr"/>
            <a:endParaRPr lang="en-US">
              <a:sym typeface="Symbol" pitchFamily="18" charset="2"/>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9" name="Rectangle 5"/>
          <p:cNvSpPr>
            <a:spLocks noGrp="1" noChangeArrowheads="1"/>
          </p:cNvSpPr>
          <p:nvPr>
            <p:ph type="title"/>
          </p:nvPr>
        </p:nvSpPr>
        <p:spPr/>
        <p:txBody>
          <a:bodyPr/>
          <a:lstStyle/>
          <a:p>
            <a:endParaRPr lang="en-US"/>
          </a:p>
        </p:txBody>
      </p:sp>
      <p:pic>
        <p:nvPicPr>
          <p:cNvPr id="129028" name="Picture 4"/>
          <p:cNvPicPr>
            <a:picLocks noGrp="1" noChangeAspect="1" noChangeArrowheads="1"/>
          </p:cNvPicPr>
          <p:nvPr>
            <p:ph idx="1"/>
          </p:nvPr>
        </p:nvPicPr>
        <p:blipFill>
          <a:blip r:embed="rId2"/>
          <a:srcRect/>
          <a:stretch>
            <a:fillRect/>
          </a:stretch>
        </p:blipFill>
        <p:spPr>
          <a:xfrm>
            <a:off x="611188" y="404813"/>
            <a:ext cx="8135937" cy="5408612"/>
          </a:xfrm>
          <a:noFill/>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sv-SE" sz="3600">
                <a:solidFill>
                  <a:schemeClr val="accent2"/>
                </a:solidFill>
                <a:latin typeface="Times10 for Chalmers" pitchFamily="2" charset="0"/>
              </a:rPr>
              <a:t>LTL</a:t>
            </a:r>
            <a:endParaRPr lang="en-GB" sz="3600">
              <a:solidFill>
                <a:schemeClr val="accent2"/>
              </a:solidFill>
              <a:latin typeface="Times10 for Chalmers" pitchFamily="2" charset="0"/>
            </a:endParaRPr>
          </a:p>
        </p:txBody>
      </p:sp>
      <p:sp>
        <p:nvSpPr>
          <p:cNvPr id="117763" name="Rectangle 3"/>
          <p:cNvSpPr>
            <a:spLocks noGrp="1" noChangeArrowheads="1"/>
          </p:cNvSpPr>
          <p:nvPr>
            <p:ph idx="1"/>
          </p:nvPr>
        </p:nvSpPr>
        <p:spPr/>
        <p:txBody>
          <a:bodyPr/>
          <a:lstStyle/>
          <a:p>
            <a:pPr>
              <a:lnSpc>
                <a:spcPct val="80000"/>
              </a:lnSpc>
              <a:buFontTx/>
              <a:buNone/>
            </a:pPr>
            <a:r>
              <a:rPr lang="sv-SE" sz="2400" dirty="0">
                <a:latin typeface="Times10 for Chalmers" pitchFamily="2" charset="0"/>
                <a:sym typeface="Symbol" pitchFamily="18" charset="2"/>
              </a:rPr>
              <a:t>It is the </a:t>
            </a:r>
            <a:r>
              <a:rPr lang="sv-SE" sz="2400" dirty="0" err="1">
                <a:latin typeface="Times10 for Chalmers" pitchFamily="2" charset="0"/>
                <a:sym typeface="Symbol" pitchFamily="18" charset="2"/>
              </a:rPr>
              <a:t>restricted</a:t>
            </a:r>
            <a:r>
              <a:rPr lang="sv-SE" sz="2400" dirty="0">
                <a:latin typeface="Times10 for Chalmers" pitchFamily="2" charset="0"/>
                <a:sym typeface="Symbol" pitchFamily="18" charset="2"/>
              </a:rPr>
              <a:t> </a:t>
            </a:r>
            <a:r>
              <a:rPr lang="sv-SE" sz="2400" dirty="0" err="1">
                <a:latin typeface="Times10 for Chalmers" pitchFamily="2" charset="0"/>
                <a:sym typeface="Symbol" pitchFamily="18" charset="2"/>
              </a:rPr>
              <a:t>path</a:t>
            </a:r>
            <a:r>
              <a:rPr lang="sv-SE" sz="2400" dirty="0">
                <a:latin typeface="Times10 for Chalmers" pitchFamily="2" charset="0"/>
                <a:sym typeface="Symbol" pitchFamily="18" charset="2"/>
              </a:rPr>
              <a:t> </a:t>
            </a:r>
            <a:r>
              <a:rPr lang="sv-SE" sz="2400" dirty="0" err="1">
                <a:latin typeface="Times10 for Chalmers" pitchFamily="2" charset="0"/>
                <a:sym typeface="Symbol" pitchFamily="18" charset="2"/>
              </a:rPr>
              <a:t>formulas</a:t>
            </a:r>
            <a:r>
              <a:rPr lang="sv-SE" sz="2400" dirty="0">
                <a:latin typeface="Times10 for Chalmers" pitchFamily="2" charset="0"/>
                <a:sym typeface="Symbol" pitchFamily="18" charset="2"/>
              </a:rPr>
              <a:t> that </a:t>
            </a:r>
            <a:r>
              <a:rPr lang="sv-SE" sz="2400" dirty="0" err="1">
                <a:latin typeface="Times10 for Chalmers" pitchFamily="2" charset="0"/>
                <a:sym typeface="Symbol" pitchFamily="18" charset="2"/>
              </a:rPr>
              <a:t>we</a:t>
            </a:r>
            <a:r>
              <a:rPr lang="sv-SE" sz="2400" dirty="0">
                <a:latin typeface="Times10 for Chalmers" pitchFamily="2" charset="0"/>
                <a:sym typeface="Symbol" pitchFamily="18" charset="2"/>
              </a:rPr>
              <a:t> </a:t>
            </a:r>
            <a:r>
              <a:rPr lang="sv-SE" sz="2400" dirty="0" err="1">
                <a:latin typeface="Times10 for Chalmers" pitchFamily="2" charset="0"/>
                <a:sym typeface="Symbol" pitchFamily="18" charset="2"/>
              </a:rPr>
              <a:t>think</a:t>
            </a:r>
            <a:r>
              <a:rPr lang="sv-SE" sz="2400" dirty="0">
                <a:latin typeface="Times10 for Chalmers" pitchFamily="2" charset="0"/>
                <a:sym typeface="Symbol" pitchFamily="18" charset="2"/>
              </a:rPr>
              <a:t> of as LTL </a:t>
            </a:r>
            <a:r>
              <a:rPr lang="sv-SE" sz="2400" dirty="0" err="1">
                <a:latin typeface="Times10 for Chalmers" pitchFamily="2" charset="0"/>
                <a:sym typeface="Symbol" pitchFamily="18" charset="2"/>
              </a:rPr>
              <a:t>specifications</a:t>
            </a:r>
            <a:r>
              <a:rPr lang="sv-SE" sz="2400" dirty="0">
                <a:latin typeface="Times10 for Chalmers" pitchFamily="2" charset="0"/>
                <a:sym typeface="Symbol" pitchFamily="18" charset="2"/>
              </a:rPr>
              <a:t>                                    (</a:t>
            </a:r>
            <a:r>
              <a:rPr lang="sv-SE" sz="2400" dirty="0" err="1">
                <a:latin typeface="Times10 for Chalmers" pitchFamily="2" charset="0"/>
                <a:sym typeface="Symbol" pitchFamily="18" charset="2"/>
              </a:rPr>
              <a:t>See</a:t>
            </a:r>
            <a:r>
              <a:rPr lang="sv-SE" sz="2400" dirty="0">
                <a:latin typeface="Times10 for Chalmers" pitchFamily="2" charset="0"/>
                <a:sym typeface="Symbol" pitchFamily="18" charset="2"/>
              </a:rPr>
              <a:t> P&amp;R </a:t>
            </a:r>
            <a:r>
              <a:rPr lang="sv-SE" sz="2400" dirty="0" err="1">
                <a:latin typeface="Times10 for Chalmers" pitchFamily="2" charset="0"/>
                <a:sym typeface="Symbol" pitchFamily="18" charset="2"/>
              </a:rPr>
              <a:t>again</a:t>
            </a:r>
            <a:r>
              <a:rPr lang="sv-SE" sz="2400" dirty="0">
                <a:latin typeface="Times10 for Chalmers" pitchFamily="2" charset="0"/>
                <a:sym typeface="Symbol" pitchFamily="18" charset="2"/>
              </a:rPr>
              <a:t>)</a:t>
            </a:r>
          </a:p>
          <a:p>
            <a:pPr>
              <a:lnSpc>
                <a:spcPct val="80000"/>
              </a:lnSpc>
              <a:buFontTx/>
              <a:buNone/>
            </a:pPr>
            <a:endParaRPr lang="sv-SE" sz="2400" dirty="0">
              <a:latin typeface="Times10 for Chalmers" pitchFamily="2" charset="0"/>
              <a:sym typeface="Symbol" pitchFamily="18" charset="2"/>
            </a:endParaRPr>
          </a:p>
          <a:p>
            <a:pPr>
              <a:lnSpc>
                <a:spcPct val="80000"/>
              </a:lnSpc>
              <a:buFontTx/>
              <a:buNone/>
            </a:pPr>
            <a:r>
              <a:rPr lang="sv-SE" sz="2800" dirty="0">
                <a:solidFill>
                  <a:schemeClr val="accent2"/>
                </a:solidFill>
                <a:latin typeface="Times10 for Chalmers" pitchFamily="2" charset="0"/>
                <a:sym typeface="Symbol" pitchFamily="18" charset="2"/>
              </a:rPr>
              <a:t>G(critical1 &amp; critical2)     </a:t>
            </a:r>
            <a:r>
              <a:rPr lang="sv-SE" sz="2000" dirty="0" err="1">
                <a:latin typeface="Times10 for Chalmers" pitchFamily="2" charset="0"/>
                <a:sym typeface="Symbol" pitchFamily="18" charset="2"/>
              </a:rPr>
              <a:t>mutex</a:t>
            </a:r>
            <a:endParaRPr lang="sv-SE" sz="2000" dirty="0">
              <a:latin typeface="Times10 for Chalmers" pitchFamily="2" charset="0"/>
              <a:sym typeface="Symbol" pitchFamily="18" charset="2"/>
            </a:endParaRPr>
          </a:p>
          <a:p>
            <a:pPr>
              <a:lnSpc>
                <a:spcPct val="80000"/>
              </a:lnSpc>
              <a:buFontTx/>
              <a:buNone/>
            </a:pPr>
            <a:endParaRPr lang="sv-SE" sz="2000" dirty="0">
              <a:latin typeface="Times10 for Chalmers" pitchFamily="2" charset="0"/>
              <a:sym typeface="Symbol" pitchFamily="18" charset="2"/>
            </a:endParaRPr>
          </a:p>
          <a:p>
            <a:pPr>
              <a:lnSpc>
                <a:spcPct val="80000"/>
              </a:lnSpc>
              <a:buFontTx/>
              <a:buNone/>
            </a:pPr>
            <a:r>
              <a:rPr lang="sv-SE" sz="2800" dirty="0">
                <a:solidFill>
                  <a:schemeClr val="accent2"/>
                </a:solidFill>
                <a:latin typeface="Times10 for Chalmers" pitchFamily="2" charset="0"/>
                <a:sym typeface="Symbol" pitchFamily="18" charset="2"/>
              </a:rPr>
              <a:t>FG </a:t>
            </a:r>
            <a:r>
              <a:rPr lang="sv-SE" sz="2800" dirty="0" err="1">
                <a:solidFill>
                  <a:schemeClr val="accent2"/>
                </a:solidFill>
                <a:latin typeface="Times10 for Chalmers" pitchFamily="2" charset="0"/>
                <a:sym typeface="Symbol" pitchFamily="18" charset="2"/>
              </a:rPr>
              <a:t>initialised</a:t>
            </a:r>
            <a:r>
              <a:rPr lang="sv-SE" sz="2800" dirty="0">
                <a:solidFill>
                  <a:schemeClr val="accent2"/>
                </a:solidFill>
                <a:latin typeface="Times10 for Chalmers" pitchFamily="2" charset="0"/>
                <a:sym typeface="Symbol" pitchFamily="18" charset="2"/>
              </a:rPr>
              <a:t>         </a:t>
            </a:r>
            <a:r>
              <a:rPr lang="sv-SE" sz="2800" dirty="0" smtClean="0">
                <a:solidFill>
                  <a:schemeClr val="accent2"/>
                </a:solidFill>
                <a:latin typeface="Times10 for Chalmers" pitchFamily="2" charset="0"/>
                <a:sym typeface="Symbol" pitchFamily="18" charset="2"/>
              </a:rPr>
              <a:t>      </a:t>
            </a:r>
            <a:r>
              <a:rPr lang="sv-SE" sz="2000" dirty="0" err="1" smtClean="0">
                <a:latin typeface="Times10 for Chalmers" pitchFamily="2" charset="0"/>
                <a:sym typeface="Symbol" pitchFamily="18" charset="2"/>
              </a:rPr>
              <a:t>eventually</a:t>
            </a:r>
            <a:r>
              <a:rPr lang="sv-SE" sz="2000" dirty="0" smtClean="0">
                <a:latin typeface="Times10 for Chalmers" pitchFamily="2" charset="0"/>
                <a:sym typeface="Symbol" pitchFamily="18" charset="2"/>
              </a:rPr>
              <a:t> </a:t>
            </a:r>
            <a:r>
              <a:rPr lang="sv-SE" sz="2000" dirty="0" err="1">
                <a:latin typeface="Times10 for Chalmers" pitchFamily="2" charset="0"/>
                <a:sym typeface="Symbol" pitchFamily="18" charset="2"/>
              </a:rPr>
              <a:t>stays</a:t>
            </a:r>
            <a:r>
              <a:rPr lang="sv-SE" sz="2000" dirty="0">
                <a:latin typeface="Times10 for Chalmers" pitchFamily="2" charset="0"/>
                <a:sym typeface="Symbol" pitchFamily="18" charset="2"/>
              </a:rPr>
              <a:t> </a:t>
            </a:r>
            <a:r>
              <a:rPr lang="sv-SE" sz="2000" dirty="0" err="1" smtClean="0">
                <a:latin typeface="Times10 for Chalmers" pitchFamily="2" charset="0"/>
                <a:sym typeface="Symbol" pitchFamily="18" charset="2"/>
              </a:rPr>
              <a:t>initialised</a:t>
            </a:r>
            <a:endParaRPr lang="sv-SE" sz="2000" dirty="0">
              <a:latin typeface="Times10 for Chalmers" pitchFamily="2" charset="0"/>
              <a:sym typeface="Symbol" pitchFamily="18" charset="2"/>
            </a:endParaRPr>
          </a:p>
          <a:p>
            <a:pPr>
              <a:lnSpc>
                <a:spcPct val="80000"/>
              </a:lnSpc>
              <a:buFontTx/>
              <a:buNone/>
            </a:pPr>
            <a:endParaRPr lang="sv-SE" sz="2000" dirty="0">
              <a:latin typeface="Times10 for Chalmers" pitchFamily="2" charset="0"/>
              <a:sym typeface="Symbol" pitchFamily="18" charset="2"/>
            </a:endParaRPr>
          </a:p>
          <a:p>
            <a:pPr>
              <a:lnSpc>
                <a:spcPct val="80000"/>
              </a:lnSpc>
              <a:buFontTx/>
              <a:buNone/>
            </a:pPr>
            <a:r>
              <a:rPr lang="sv-SE" sz="2800" dirty="0">
                <a:solidFill>
                  <a:schemeClr val="accent2"/>
                </a:solidFill>
                <a:latin typeface="Times10 for Chalmers" pitchFamily="2" charset="0"/>
                <a:sym typeface="Symbol" pitchFamily="18" charset="2"/>
              </a:rPr>
              <a:t>GF </a:t>
            </a:r>
            <a:r>
              <a:rPr lang="sv-SE" sz="2800" dirty="0" err="1">
                <a:solidFill>
                  <a:schemeClr val="accent2"/>
                </a:solidFill>
                <a:latin typeface="Times10 for Chalmers" pitchFamily="2" charset="0"/>
                <a:sym typeface="Symbol" pitchFamily="18" charset="2"/>
              </a:rPr>
              <a:t>myMove</a:t>
            </a:r>
            <a:r>
              <a:rPr lang="sv-SE" sz="2000" dirty="0">
                <a:latin typeface="Times10 for Chalmers" pitchFamily="2" charset="0"/>
                <a:sym typeface="Symbol" pitchFamily="18" charset="2"/>
              </a:rPr>
              <a:t>                       </a:t>
            </a:r>
            <a:r>
              <a:rPr lang="sv-SE" sz="2000" dirty="0" err="1">
                <a:latin typeface="Times10 for Chalmers" pitchFamily="2" charset="0"/>
                <a:sym typeface="Symbol" pitchFamily="18" charset="2"/>
              </a:rPr>
              <a:t>myMove</a:t>
            </a:r>
            <a:r>
              <a:rPr lang="sv-SE" sz="2000" dirty="0">
                <a:latin typeface="Times10 for Chalmers" pitchFamily="2" charset="0"/>
                <a:sym typeface="Symbol" pitchFamily="18" charset="2"/>
              </a:rPr>
              <a:t> </a:t>
            </a:r>
            <a:r>
              <a:rPr lang="sv-SE" sz="2000" dirty="0" err="1">
                <a:latin typeface="Times10 for Chalmers" pitchFamily="2" charset="0"/>
                <a:sym typeface="Symbol" pitchFamily="18" charset="2"/>
              </a:rPr>
              <a:t>will</a:t>
            </a:r>
            <a:r>
              <a:rPr lang="sv-SE" sz="2000" dirty="0">
                <a:latin typeface="Times10 for Chalmers" pitchFamily="2" charset="0"/>
                <a:sym typeface="Symbol" pitchFamily="18" charset="2"/>
              </a:rPr>
              <a:t> </a:t>
            </a:r>
            <a:r>
              <a:rPr lang="sv-SE" sz="2000" dirty="0" err="1">
                <a:latin typeface="Times10 for Chalmers" pitchFamily="2" charset="0"/>
                <a:sym typeface="Symbol" pitchFamily="18" charset="2"/>
              </a:rPr>
              <a:t>always</a:t>
            </a:r>
            <a:r>
              <a:rPr lang="sv-SE" sz="2000" dirty="0">
                <a:latin typeface="Times10 for Chalmers" pitchFamily="2" charset="0"/>
                <a:sym typeface="Symbol" pitchFamily="18" charset="2"/>
              </a:rPr>
              <a:t> </a:t>
            </a:r>
            <a:r>
              <a:rPr lang="sv-SE" sz="2000" dirty="0" err="1">
                <a:latin typeface="Times10 for Chalmers" pitchFamily="2" charset="0"/>
                <a:sym typeface="Symbol" pitchFamily="18" charset="2"/>
              </a:rPr>
              <a:t>eventually</a:t>
            </a:r>
            <a:r>
              <a:rPr lang="sv-SE" sz="2000" dirty="0">
                <a:latin typeface="Times10 for Chalmers" pitchFamily="2" charset="0"/>
                <a:sym typeface="Symbol" pitchFamily="18" charset="2"/>
              </a:rPr>
              <a:t> </a:t>
            </a:r>
            <a:r>
              <a:rPr lang="sv-SE" sz="2000" dirty="0" err="1">
                <a:latin typeface="Times10 for Chalmers" pitchFamily="2" charset="0"/>
                <a:sym typeface="Symbol" pitchFamily="18" charset="2"/>
              </a:rPr>
              <a:t>hold</a:t>
            </a:r>
            <a:r>
              <a:rPr lang="sv-SE" sz="2000" dirty="0">
                <a:latin typeface="Times10 for Chalmers" pitchFamily="2" charset="0"/>
                <a:sym typeface="Symbol" pitchFamily="18" charset="2"/>
              </a:rPr>
              <a:t>                      </a:t>
            </a:r>
          </a:p>
          <a:p>
            <a:pPr>
              <a:lnSpc>
                <a:spcPct val="80000"/>
              </a:lnSpc>
              <a:buFontTx/>
              <a:buNone/>
            </a:pPr>
            <a:endParaRPr lang="sv-SE" sz="2000" dirty="0">
              <a:latin typeface="Times10 for Chalmers" pitchFamily="2" charset="0"/>
              <a:sym typeface="Symbol" pitchFamily="18" charset="2"/>
            </a:endParaRPr>
          </a:p>
          <a:p>
            <a:pPr>
              <a:lnSpc>
                <a:spcPct val="80000"/>
              </a:lnSpc>
              <a:buFontTx/>
              <a:buNone/>
            </a:pPr>
            <a:r>
              <a:rPr lang="sv-SE" sz="2800" dirty="0">
                <a:solidFill>
                  <a:schemeClr val="accent2"/>
                </a:solidFill>
                <a:latin typeface="Times10 for Chalmers" pitchFamily="2" charset="0"/>
                <a:sym typeface="Symbol" pitchFamily="18" charset="2"/>
              </a:rPr>
              <a:t>G (</a:t>
            </a:r>
            <a:r>
              <a:rPr lang="sv-SE" sz="2800" dirty="0" err="1">
                <a:solidFill>
                  <a:schemeClr val="accent2"/>
                </a:solidFill>
                <a:latin typeface="Times10 for Chalmers" pitchFamily="2" charset="0"/>
                <a:sym typeface="Symbol" pitchFamily="18" charset="2"/>
              </a:rPr>
              <a:t>req</a:t>
            </a:r>
            <a:r>
              <a:rPr lang="sv-SE" sz="2800" dirty="0">
                <a:solidFill>
                  <a:schemeClr val="accent2"/>
                </a:solidFill>
                <a:latin typeface="Times10 for Chalmers" pitchFamily="2" charset="0"/>
                <a:sym typeface="Symbol" pitchFamily="18" charset="2"/>
              </a:rPr>
              <a:t> </a:t>
            </a:r>
            <a:r>
              <a:rPr lang="sv-SE" sz="2800" dirty="0" smtClean="0">
                <a:solidFill>
                  <a:schemeClr val="accent2"/>
                </a:solidFill>
                <a:latin typeface="Times10 for Chalmers" pitchFamily="2" charset="0"/>
                <a:sym typeface="Symbol" pitchFamily="18" charset="2"/>
              </a:rPr>
              <a:t>-&gt; </a:t>
            </a:r>
            <a:r>
              <a:rPr lang="sv-SE" sz="2800" dirty="0">
                <a:solidFill>
                  <a:schemeClr val="accent2"/>
                </a:solidFill>
                <a:latin typeface="Times10 for Chalmers" pitchFamily="2" charset="0"/>
                <a:sym typeface="Symbol" pitchFamily="18" charset="2"/>
              </a:rPr>
              <a:t>F ack)</a:t>
            </a:r>
            <a:r>
              <a:rPr lang="sv-SE" sz="2000" dirty="0">
                <a:latin typeface="Times10 for Chalmers" pitchFamily="2" charset="0"/>
                <a:sym typeface="Symbol" pitchFamily="18" charset="2"/>
              </a:rPr>
              <a:t>              </a:t>
            </a:r>
            <a:r>
              <a:rPr lang="sv-SE" sz="2000" dirty="0" err="1">
                <a:latin typeface="Times10 for Chalmers" pitchFamily="2" charset="0"/>
                <a:sym typeface="Symbol" pitchFamily="18" charset="2"/>
              </a:rPr>
              <a:t>request</a:t>
            </a:r>
            <a:r>
              <a:rPr lang="sv-SE" sz="2000" dirty="0">
                <a:latin typeface="Times10 for Chalmers" pitchFamily="2" charset="0"/>
                <a:sym typeface="Symbol" pitchFamily="18" charset="2"/>
              </a:rPr>
              <a:t> </a:t>
            </a:r>
            <a:r>
              <a:rPr lang="sv-SE" sz="2000" dirty="0" err="1">
                <a:latin typeface="Times10 for Chalmers" pitchFamily="2" charset="0"/>
                <a:sym typeface="Symbol" pitchFamily="18" charset="2"/>
              </a:rPr>
              <a:t>acknowledge</a:t>
            </a:r>
            <a:r>
              <a:rPr lang="sv-SE" sz="2000" dirty="0">
                <a:latin typeface="Times10 for Chalmers" pitchFamily="2" charset="0"/>
                <a:sym typeface="Symbol" pitchFamily="18" charset="2"/>
              </a:rPr>
              <a:t> </a:t>
            </a:r>
            <a:r>
              <a:rPr lang="sv-SE" sz="2000" dirty="0" err="1">
                <a:latin typeface="Times10 for Chalmers" pitchFamily="2" charset="0"/>
                <a:sym typeface="Symbol" pitchFamily="18" charset="2"/>
              </a:rPr>
              <a:t>pattern</a:t>
            </a:r>
            <a:endParaRPr lang="sv-SE" sz="2000" dirty="0">
              <a:latin typeface="Times10 for Chalmers" pitchFamily="2" charset="0"/>
              <a:sym typeface="Symbol" pitchFamily="18" charset="2"/>
            </a:endParaRPr>
          </a:p>
          <a:p>
            <a:pPr>
              <a:lnSpc>
                <a:spcPct val="80000"/>
              </a:lnSpc>
              <a:buFontTx/>
              <a:buNone/>
            </a:pPr>
            <a:endParaRPr lang="sv-SE" sz="2000" dirty="0">
              <a:latin typeface="Times10 for Chalmers" pitchFamily="2" charset="0"/>
              <a:sym typeface="Symbol" pitchFamily="18" charset="2"/>
            </a:endParaRPr>
          </a:p>
          <a:p>
            <a:pPr>
              <a:lnSpc>
                <a:spcPct val="80000"/>
              </a:lnSpc>
              <a:buFontTx/>
              <a:buNone/>
            </a:pPr>
            <a:endParaRPr lang="sv-SE" sz="2000" dirty="0">
              <a:latin typeface="Times10 for Chalmers" pitchFamily="2" charset="0"/>
              <a:sym typeface="Symbol" pitchFamily="18" charset="2"/>
            </a:endParaRPr>
          </a:p>
          <a:p>
            <a:pPr>
              <a:lnSpc>
                <a:spcPct val="80000"/>
              </a:lnSpc>
              <a:buFontTx/>
              <a:buNone/>
            </a:pPr>
            <a:endParaRPr lang="sv-SE" sz="2000" dirty="0">
              <a:latin typeface="Times10 for Chalmers" pitchFamily="2"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sv-SE" sz="3600" dirty="0" smtClean="0">
                <a:solidFill>
                  <a:schemeClr val="accent2"/>
                </a:solidFill>
                <a:latin typeface="Times10 for Chalmers" pitchFamily="2" charset="0"/>
              </a:rPr>
              <a:t>In CTL </a:t>
            </a:r>
            <a:r>
              <a:rPr lang="sv-SE" sz="3600" dirty="0" err="1" smtClean="0">
                <a:solidFill>
                  <a:schemeClr val="accent2"/>
                </a:solidFill>
                <a:latin typeface="Times10 for Chalmers" pitchFamily="2" charset="0"/>
              </a:rPr>
              <a:t>but</a:t>
            </a:r>
            <a:r>
              <a:rPr lang="sv-SE" sz="3600" dirty="0" smtClean="0">
                <a:solidFill>
                  <a:schemeClr val="accent2"/>
                </a:solidFill>
                <a:latin typeface="Times10 for Chalmers" pitchFamily="2" charset="0"/>
              </a:rPr>
              <a:t> not </a:t>
            </a:r>
            <a:r>
              <a:rPr lang="sv-SE" sz="3600" dirty="0">
                <a:solidFill>
                  <a:schemeClr val="accent2"/>
                </a:solidFill>
                <a:latin typeface="Times10 for Chalmers" pitchFamily="2" charset="0"/>
              </a:rPr>
              <a:t>LTL</a:t>
            </a:r>
            <a:endParaRPr lang="en-GB" sz="3600" dirty="0">
              <a:solidFill>
                <a:schemeClr val="accent2"/>
              </a:solidFill>
              <a:latin typeface="Times10 for Chalmers" pitchFamily="2" charset="0"/>
            </a:endParaRPr>
          </a:p>
        </p:txBody>
      </p:sp>
      <p:sp>
        <p:nvSpPr>
          <p:cNvPr id="118787" name="Rectangle 3"/>
          <p:cNvSpPr>
            <a:spLocks noGrp="1" noChangeArrowheads="1"/>
          </p:cNvSpPr>
          <p:nvPr>
            <p:ph idx="1"/>
          </p:nvPr>
        </p:nvSpPr>
        <p:spPr/>
        <p:txBody>
          <a:bodyPr/>
          <a:lstStyle/>
          <a:p>
            <a:pPr>
              <a:buFontTx/>
              <a:buNone/>
            </a:pPr>
            <a:endParaRPr lang="sv-SE" dirty="0">
              <a:latin typeface="Times10 for Chalmers" pitchFamily="2" charset="0"/>
              <a:sym typeface="Symbol" pitchFamily="18" charset="2"/>
            </a:endParaRPr>
          </a:p>
          <a:p>
            <a:pPr>
              <a:buFontTx/>
              <a:buNone/>
            </a:pPr>
            <a:r>
              <a:rPr lang="sv-SE" sz="3600" dirty="0">
                <a:solidFill>
                  <a:srgbClr val="FF0000"/>
                </a:solidFill>
                <a:latin typeface="Times New Roman" pitchFamily="18" charset="0"/>
                <a:cs typeface="Times New Roman" pitchFamily="18" charset="0"/>
                <a:sym typeface="Symbol" pitchFamily="18" charset="2"/>
              </a:rPr>
              <a:t>AG EF start</a:t>
            </a:r>
          </a:p>
          <a:p>
            <a:pPr>
              <a:buFontTx/>
              <a:buNone/>
            </a:pPr>
            <a:r>
              <a:rPr lang="sv-SE" sz="2800" dirty="0" err="1" smtClean="0">
                <a:latin typeface="Times New Roman" pitchFamily="18" charset="0"/>
                <a:cs typeface="Times New Roman" pitchFamily="18" charset="0"/>
                <a:sym typeface="Symbol" pitchFamily="18" charset="2"/>
              </a:rPr>
              <a:t>Regardless</a:t>
            </a:r>
            <a:r>
              <a:rPr lang="sv-SE" sz="2800" dirty="0" smtClean="0">
                <a:latin typeface="Times New Roman" pitchFamily="18" charset="0"/>
                <a:cs typeface="Times New Roman" pitchFamily="18" charset="0"/>
                <a:sym typeface="Symbol" pitchFamily="18" charset="2"/>
              </a:rPr>
              <a:t> </a:t>
            </a:r>
            <a:r>
              <a:rPr lang="sv-SE" sz="2800" dirty="0">
                <a:latin typeface="Times New Roman" pitchFamily="18" charset="0"/>
                <a:cs typeface="Times New Roman" pitchFamily="18" charset="0"/>
                <a:sym typeface="Symbol" pitchFamily="18" charset="2"/>
              </a:rPr>
              <a:t>of </a:t>
            </a:r>
            <a:r>
              <a:rPr lang="sv-SE" sz="2800" dirty="0" err="1">
                <a:latin typeface="Times New Roman" pitchFamily="18" charset="0"/>
                <a:cs typeface="Times New Roman" pitchFamily="18" charset="0"/>
                <a:sym typeface="Symbol" pitchFamily="18" charset="2"/>
              </a:rPr>
              <a:t>what</a:t>
            </a:r>
            <a:r>
              <a:rPr lang="sv-SE" sz="2800" dirty="0">
                <a:latin typeface="Times New Roman" pitchFamily="18" charset="0"/>
                <a:cs typeface="Times New Roman" pitchFamily="18" charset="0"/>
                <a:sym typeface="Symbol" pitchFamily="18" charset="2"/>
              </a:rPr>
              <a:t> </a:t>
            </a:r>
            <a:r>
              <a:rPr lang="sv-SE" sz="2800" dirty="0" err="1">
                <a:latin typeface="Times New Roman" pitchFamily="18" charset="0"/>
                <a:cs typeface="Times New Roman" pitchFamily="18" charset="0"/>
                <a:sym typeface="Symbol" pitchFamily="18" charset="2"/>
              </a:rPr>
              <a:t>state</a:t>
            </a:r>
            <a:r>
              <a:rPr lang="sv-SE" sz="2800" dirty="0">
                <a:latin typeface="Times New Roman" pitchFamily="18" charset="0"/>
                <a:cs typeface="Times New Roman" pitchFamily="18" charset="0"/>
                <a:sym typeface="Symbol" pitchFamily="18" charset="2"/>
              </a:rPr>
              <a:t> the program </a:t>
            </a:r>
            <a:r>
              <a:rPr lang="sv-SE" sz="2800" dirty="0" err="1">
                <a:latin typeface="Times New Roman" pitchFamily="18" charset="0"/>
                <a:cs typeface="Times New Roman" pitchFamily="18" charset="0"/>
                <a:sym typeface="Symbol" pitchFamily="18" charset="2"/>
              </a:rPr>
              <a:t>enters</a:t>
            </a:r>
            <a:r>
              <a:rPr lang="sv-SE" sz="2800" dirty="0">
                <a:latin typeface="Times New Roman" pitchFamily="18" charset="0"/>
                <a:cs typeface="Times New Roman" pitchFamily="18" charset="0"/>
                <a:sym typeface="Symbol" pitchFamily="18" charset="2"/>
              </a:rPr>
              <a:t>, </a:t>
            </a:r>
            <a:r>
              <a:rPr lang="sv-SE" sz="2800" dirty="0" err="1">
                <a:latin typeface="Times New Roman" pitchFamily="18" charset="0"/>
                <a:cs typeface="Times New Roman" pitchFamily="18" charset="0"/>
                <a:sym typeface="Symbol" pitchFamily="18" charset="2"/>
              </a:rPr>
              <a:t>there</a:t>
            </a:r>
            <a:r>
              <a:rPr lang="sv-SE" sz="2800" dirty="0">
                <a:latin typeface="Times New Roman" pitchFamily="18" charset="0"/>
                <a:cs typeface="Times New Roman" pitchFamily="18" charset="0"/>
                <a:sym typeface="Symbol" pitchFamily="18" charset="2"/>
              </a:rPr>
              <a:t> </a:t>
            </a:r>
            <a:r>
              <a:rPr lang="sv-SE" sz="2800" dirty="0" err="1">
                <a:latin typeface="Times New Roman" pitchFamily="18" charset="0"/>
                <a:cs typeface="Times New Roman" pitchFamily="18" charset="0"/>
                <a:sym typeface="Symbol" pitchFamily="18" charset="2"/>
              </a:rPr>
              <a:t>exists</a:t>
            </a:r>
            <a:r>
              <a:rPr lang="sv-SE" sz="2800" dirty="0">
                <a:latin typeface="Times New Roman" pitchFamily="18" charset="0"/>
                <a:cs typeface="Times New Roman" pitchFamily="18" charset="0"/>
                <a:sym typeface="Symbol" pitchFamily="18" charset="2"/>
              </a:rPr>
              <a:t> a </a:t>
            </a:r>
            <a:r>
              <a:rPr lang="sv-SE" sz="2800" dirty="0" err="1">
                <a:latin typeface="Times New Roman" pitchFamily="18" charset="0"/>
                <a:cs typeface="Times New Roman" pitchFamily="18" charset="0"/>
                <a:sym typeface="Symbol" pitchFamily="18" charset="2"/>
              </a:rPr>
              <a:t>computation</a:t>
            </a:r>
            <a:r>
              <a:rPr lang="sv-SE" sz="2800" dirty="0">
                <a:latin typeface="Times New Roman" pitchFamily="18" charset="0"/>
                <a:cs typeface="Times New Roman" pitchFamily="18" charset="0"/>
                <a:sym typeface="Symbol" pitchFamily="18" charset="2"/>
              </a:rPr>
              <a:t> </a:t>
            </a:r>
            <a:r>
              <a:rPr lang="sv-SE" sz="2800" dirty="0" err="1">
                <a:latin typeface="Times New Roman" pitchFamily="18" charset="0"/>
                <a:cs typeface="Times New Roman" pitchFamily="18" charset="0"/>
                <a:sym typeface="Symbol" pitchFamily="18" charset="2"/>
              </a:rPr>
              <a:t>leading</a:t>
            </a:r>
            <a:r>
              <a:rPr lang="sv-SE" sz="2800" dirty="0">
                <a:latin typeface="Times New Roman" pitchFamily="18" charset="0"/>
                <a:cs typeface="Times New Roman" pitchFamily="18" charset="0"/>
                <a:sym typeface="Symbol" pitchFamily="18" charset="2"/>
              </a:rPr>
              <a:t> back to the start </a:t>
            </a:r>
            <a:r>
              <a:rPr lang="sv-SE" sz="2800" dirty="0" err="1" smtClean="0">
                <a:latin typeface="Times New Roman" pitchFamily="18" charset="0"/>
                <a:cs typeface="Times New Roman" pitchFamily="18" charset="0"/>
                <a:sym typeface="Symbol" pitchFamily="18" charset="2"/>
              </a:rPr>
              <a:t>state</a:t>
            </a:r>
            <a:endParaRPr lang="sv-SE" sz="2800" dirty="0" smtClean="0">
              <a:latin typeface="Times New Roman" pitchFamily="18" charset="0"/>
              <a:cs typeface="Times New Roman" pitchFamily="18" charset="0"/>
              <a:sym typeface="Symbol" pitchFamily="18" charset="2"/>
            </a:endParaRPr>
          </a:p>
          <a:p>
            <a:pPr>
              <a:buFontTx/>
              <a:buNone/>
            </a:pPr>
            <a:endParaRPr lang="sv-SE" sz="2800" dirty="0" smtClean="0">
              <a:latin typeface="Times10 for Chalmers" pitchFamily="2" charset="0"/>
              <a:sym typeface="Symbol" pitchFamily="18" charset="2"/>
            </a:endParaRPr>
          </a:p>
          <a:p>
            <a:pPr>
              <a:buFontTx/>
              <a:buNone/>
            </a:pPr>
            <a:endParaRPr lang="sv-SE" sz="2800" dirty="0">
              <a:latin typeface="Times10 for Chalmers" pitchFamily="2" charset="0"/>
              <a:sym typeface="Symbol" pitchFamily="18" charset="2"/>
            </a:endParaRPr>
          </a:p>
          <a:p>
            <a:pPr>
              <a:buFontTx/>
              <a:buNone/>
            </a:pPr>
            <a:r>
              <a:rPr lang="sv-SE" sz="2800" dirty="0" smtClean="0">
                <a:solidFill>
                  <a:srgbClr val="002060"/>
                </a:solidFill>
                <a:latin typeface="Times10 for Chalmers" pitchFamily="2" charset="0"/>
                <a:sym typeface="Symbol" pitchFamily="18" charset="2"/>
              </a:rPr>
              <a:t>AF AG p</a:t>
            </a:r>
            <a:endParaRPr lang="sv-SE" sz="2800" dirty="0">
              <a:solidFill>
                <a:srgbClr val="002060"/>
              </a:solidFill>
              <a:latin typeface="Times10 for Chalmers" pitchFamily="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Rectangle 4"/>
          <p:cNvSpPr>
            <a:spLocks noChangeArrowheads="1"/>
          </p:cNvSpPr>
          <p:nvPr/>
        </p:nvSpPr>
        <p:spPr bwMode="auto">
          <a:xfrm>
            <a:off x="2916238" y="1125538"/>
            <a:ext cx="2879725" cy="2735262"/>
          </a:xfrm>
          <a:prstGeom prst="rect">
            <a:avLst/>
          </a:prstGeom>
          <a:solidFill>
            <a:schemeClr val="hlink"/>
          </a:solidFill>
          <a:ln w="9525">
            <a:solidFill>
              <a:schemeClr val="tx1"/>
            </a:solidFill>
            <a:miter lim="800000"/>
            <a:headEnd/>
            <a:tailEnd/>
          </a:ln>
          <a:effectLst/>
        </p:spPr>
        <p:txBody>
          <a:bodyPr wrap="none" anchor="ctr"/>
          <a:lstStyle/>
          <a:p>
            <a:endParaRPr lang="en-US"/>
          </a:p>
        </p:txBody>
      </p:sp>
      <p:sp>
        <p:nvSpPr>
          <p:cNvPr id="86021" name="Rectangle 5"/>
          <p:cNvSpPr>
            <a:spLocks noChangeArrowheads="1"/>
          </p:cNvSpPr>
          <p:nvPr/>
        </p:nvSpPr>
        <p:spPr bwMode="auto">
          <a:xfrm>
            <a:off x="4140200" y="4365625"/>
            <a:ext cx="719138" cy="647700"/>
          </a:xfrm>
          <a:prstGeom prst="rect">
            <a:avLst/>
          </a:prstGeom>
          <a:solidFill>
            <a:srgbClr val="FFFFCC"/>
          </a:solidFill>
          <a:ln w="9525">
            <a:solidFill>
              <a:schemeClr val="tx1"/>
            </a:solidFill>
            <a:miter lim="800000"/>
            <a:headEnd/>
            <a:tailEnd/>
          </a:ln>
          <a:effectLst/>
        </p:spPr>
        <p:txBody>
          <a:bodyPr wrap="none" anchor="ctr"/>
          <a:lstStyle/>
          <a:p>
            <a:endParaRPr lang="en-US"/>
          </a:p>
        </p:txBody>
      </p:sp>
      <p:sp>
        <p:nvSpPr>
          <p:cNvPr id="86022" name="Rectangle 6"/>
          <p:cNvSpPr>
            <a:spLocks noChangeArrowheads="1"/>
          </p:cNvSpPr>
          <p:nvPr/>
        </p:nvSpPr>
        <p:spPr bwMode="auto">
          <a:xfrm>
            <a:off x="4140200" y="5229225"/>
            <a:ext cx="719138" cy="647700"/>
          </a:xfrm>
          <a:prstGeom prst="rect">
            <a:avLst/>
          </a:prstGeom>
          <a:solidFill>
            <a:srgbClr val="FFFFCC"/>
          </a:solidFill>
          <a:ln w="9525">
            <a:solidFill>
              <a:schemeClr val="tx1"/>
            </a:solidFill>
            <a:miter lim="800000"/>
            <a:headEnd/>
            <a:tailEnd/>
          </a:ln>
          <a:effectLst/>
        </p:spPr>
        <p:txBody>
          <a:bodyPr wrap="none" anchor="ctr"/>
          <a:lstStyle/>
          <a:p>
            <a:endParaRPr lang="en-US"/>
          </a:p>
        </p:txBody>
      </p:sp>
      <p:sp>
        <p:nvSpPr>
          <p:cNvPr id="86023" name="Line 7"/>
          <p:cNvSpPr>
            <a:spLocks noChangeShapeType="1"/>
          </p:cNvSpPr>
          <p:nvPr/>
        </p:nvSpPr>
        <p:spPr bwMode="auto">
          <a:xfrm flipH="1">
            <a:off x="2339975" y="4724400"/>
            <a:ext cx="1800225" cy="0"/>
          </a:xfrm>
          <a:prstGeom prst="line">
            <a:avLst/>
          </a:prstGeom>
          <a:noFill/>
          <a:ln w="9525">
            <a:solidFill>
              <a:schemeClr val="tx1"/>
            </a:solidFill>
            <a:round/>
            <a:headEnd/>
            <a:tailEnd/>
          </a:ln>
          <a:effectLst/>
        </p:spPr>
        <p:txBody>
          <a:bodyPr/>
          <a:lstStyle/>
          <a:p>
            <a:endParaRPr lang="en-US"/>
          </a:p>
        </p:txBody>
      </p:sp>
      <p:sp>
        <p:nvSpPr>
          <p:cNvPr id="86024" name="Line 8"/>
          <p:cNvSpPr>
            <a:spLocks noChangeShapeType="1"/>
          </p:cNvSpPr>
          <p:nvPr/>
        </p:nvSpPr>
        <p:spPr bwMode="auto">
          <a:xfrm flipV="1">
            <a:off x="2339975" y="3357563"/>
            <a:ext cx="0" cy="1366837"/>
          </a:xfrm>
          <a:prstGeom prst="line">
            <a:avLst/>
          </a:prstGeom>
          <a:noFill/>
          <a:ln w="9525">
            <a:solidFill>
              <a:schemeClr val="tx1"/>
            </a:solidFill>
            <a:round/>
            <a:headEnd/>
            <a:tailEnd/>
          </a:ln>
          <a:effectLst/>
        </p:spPr>
        <p:txBody>
          <a:bodyPr/>
          <a:lstStyle/>
          <a:p>
            <a:endParaRPr lang="en-US"/>
          </a:p>
        </p:txBody>
      </p:sp>
      <p:sp>
        <p:nvSpPr>
          <p:cNvPr id="86025" name="Line 9"/>
          <p:cNvSpPr>
            <a:spLocks noChangeShapeType="1"/>
          </p:cNvSpPr>
          <p:nvPr/>
        </p:nvSpPr>
        <p:spPr bwMode="auto">
          <a:xfrm>
            <a:off x="2339975" y="3357563"/>
            <a:ext cx="576263" cy="0"/>
          </a:xfrm>
          <a:prstGeom prst="line">
            <a:avLst/>
          </a:prstGeom>
          <a:noFill/>
          <a:ln w="9525">
            <a:solidFill>
              <a:schemeClr val="tx1"/>
            </a:solidFill>
            <a:round/>
            <a:headEnd/>
            <a:tailEnd type="triangle" w="med" len="med"/>
          </a:ln>
          <a:effectLst/>
        </p:spPr>
        <p:txBody>
          <a:bodyPr/>
          <a:lstStyle/>
          <a:p>
            <a:endParaRPr lang="en-US"/>
          </a:p>
        </p:txBody>
      </p:sp>
      <p:sp>
        <p:nvSpPr>
          <p:cNvPr id="86026" name="Line 10"/>
          <p:cNvSpPr>
            <a:spLocks noChangeShapeType="1"/>
          </p:cNvSpPr>
          <p:nvPr/>
        </p:nvSpPr>
        <p:spPr bwMode="auto">
          <a:xfrm flipH="1">
            <a:off x="1547813" y="5516563"/>
            <a:ext cx="2592387" cy="0"/>
          </a:xfrm>
          <a:prstGeom prst="line">
            <a:avLst/>
          </a:prstGeom>
          <a:noFill/>
          <a:ln w="9525">
            <a:solidFill>
              <a:schemeClr val="tx1"/>
            </a:solidFill>
            <a:round/>
            <a:headEnd/>
            <a:tailEnd/>
          </a:ln>
          <a:effectLst/>
        </p:spPr>
        <p:txBody>
          <a:bodyPr/>
          <a:lstStyle/>
          <a:p>
            <a:endParaRPr lang="en-US"/>
          </a:p>
        </p:txBody>
      </p:sp>
      <p:sp>
        <p:nvSpPr>
          <p:cNvPr id="86027" name="Line 11"/>
          <p:cNvSpPr>
            <a:spLocks noChangeShapeType="1"/>
          </p:cNvSpPr>
          <p:nvPr/>
        </p:nvSpPr>
        <p:spPr bwMode="auto">
          <a:xfrm flipV="1">
            <a:off x="1547813" y="2565400"/>
            <a:ext cx="0" cy="2951163"/>
          </a:xfrm>
          <a:prstGeom prst="line">
            <a:avLst/>
          </a:prstGeom>
          <a:noFill/>
          <a:ln w="9525">
            <a:solidFill>
              <a:schemeClr val="tx1"/>
            </a:solidFill>
            <a:round/>
            <a:headEnd/>
            <a:tailEnd/>
          </a:ln>
          <a:effectLst/>
        </p:spPr>
        <p:txBody>
          <a:bodyPr/>
          <a:lstStyle/>
          <a:p>
            <a:endParaRPr lang="en-US"/>
          </a:p>
        </p:txBody>
      </p:sp>
      <p:sp>
        <p:nvSpPr>
          <p:cNvPr id="86028" name="Line 12"/>
          <p:cNvSpPr>
            <a:spLocks noChangeShapeType="1"/>
          </p:cNvSpPr>
          <p:nvPr/>
        </p:nvSpPr>
        <p:spPr bwMode="auto">
          <a:xfrm>
            <a:off x="1547813" y="2565400"/>
            <a:ext cx="1368425" cy="0"/>
          </a:xfrm>
          <a:prstGeom prst="line">
            <a:avLst/>
          </a:prstGeom>
          <a:noFill/>
          <a:ln w="9525">
            <a:solidFill>
              <a:schemeClr val="tx1"/>
            </a:solidFill>
            <a:round/>
            <a:headEnd/>
            <a:tailEnd type="triangle" w="med" len="med"/>
          </a:ln>
          <a:effectLst/>
        </p:spPr>
        <p:txBody>
          <a:bodyPr/>
          <a:lstStyle/>
          <a:p>
            <a:endParaRPr lang="en-US"/>
          </a:p>
        </p:txBody>
      </p:sp>
      <p:sp>
        <p:nvSpPr>
          <p:cNvPr id="86029" name="Line 13"/>
          <p:cNvSpPr>
            <a:spLocks noChangeShapeType="1"/>
          </p:cNvSpPr>
          <p:nvPr/>
        </p:nvSpPr>
        <p:spPr bwMode="auto">
          <a:xfrm>
            <a:off x="5795963" y="3357563"/>
            <a:ext cx="647700" cy="0"/>
          </a:xfrm>
          <a:prstGeom prst="line">
            <a:avLst/>
          </a:prstGeom>
          <a:noFill/>
          <a:ln w="9525">
            <a:solidFill>
              <a:schemeClr val="tx1"/>
            </a:solidFill>
            <a:round/>
            <a:headEnd/>
            <a:tailEnd/>
          </a:ln>
          <a:effectLst/>
        </p:spPr>
        <p:txBody>
          <a:bodyPr/>
          <a:lstStyle/>
          <a:p>
            <a:endParaRPr lang="en-US"/>
          </a:p>
        </p:txBody>
      </p:sp>
      <p:sp>
        <p:nvSpPr>
          <p:cNvPr id="86030" name="Line 14"/>
          <p:cNvSpPr>
            <a:spLocks noChangeShapeType="1"/>
          </p:cNvSpPr>
          <p:nvPr/>
        </p:nvSpPr>
        <p:spPr bwMode="auto">
          <a:xfrm>
            <a:off x="6443663" y="3357563"/>
            <a:ext cx="0" cy="1366837"/>
          </a:xfrm>
          <a:prstGeom prst="line">
            <a:avLst/>
          </a:prstGeom>
          <a:noFill/>
          <a:ln w="9525">
            <a:solidFill>
              <a:schemeClr val="tx1"/>
            </a:solidFill>
            <a:round/>
            <a:headEnd/>
            <a:tailEnd/>
          </a:ln>
          <a:effectLst/>
        </p:spPr>
        <p:txBody>
          <a:bodyPr/>
          <a:lstStyle/>
          <a:p>
            <a:endParaRPr lang="en-US"/>
          </a:p>
        </p:txBody>
      </p:sp>
      <p:sp>
        <p:nvSpPr>
          <p:cNvPr id="86031" name="Line 15"/>
          <p:cNvSpPr>
            <a:spLocks noChangeShapeType="1"/>
          </p:cNvSpPr>
          <p:nvPr/>
        </p:nvSpPr>
        <p:spPr bwMode="auto">
          <a:xfrm>
            <a:off x="4859338" y="4724400"/>
            <a:ext cx="1584325" cy="0"/>
          </a:xfrm>
          <a:prstGeom prst="line">
            <a:avLst/>
          </a:prstGeom>
          <a:noFill/>
          <a:ln w="9525">
            <a:solidFill>
              <a:schemeClr val="tx1"/>
            </a:solidFill>
            <a:round/>
            <a:headEnd type="triangle" w="med" len="med"/>
            <a:tailEnd/>
          </a:ln>
          <a:effectLst/>
        </p:spPr>
        <p:txBody>
          <a:bodyPr/>
          <a:lstStyle/>
          <a:p>
            <a:endParaRPr lang="en-US"/>
          </a:p>
        </p:txBody>
      </p:sp>
      <p:sp>
        <p:nvSpPr>
          <p:cNvPr id="86032" name="Line 16"/>
          <p:cNvSpPr>
            <a:spLocks noChangeShapeType="1"/>
          </p:cNvSpPr>
          <p:nvPr/>
        </p:nvSpPr>
        <p:spPr bwMode="auto">
          <a:xfrm>
            <a:off x="5795963" y="2565400"/>
            <a:ext cx="1512887" cy="0"/>
          </a:xfrm>
          <a:prstGeom prst="line">
            <a:avLst/>
          </a:prstGeom>
          <a:noFill/>
          <a:ln w="9525">
            <a:solidFill>
              <a:schemeClr val="tx1"/>
            </a:solidFill>
            <a:round/>
            <a:headEnd/>
            <a:tailEnd/>
          </a:ln>
          <a:effectLst/>
        </p:spPr>
        <p:txBody>
          <a:bodyPr/>
          <a:lstStyle/>
          <a:p>
            <a:endParaRPr lang="en-US"/>
          </a:p>
        </p:txBody>
      </p:sp>
      <p:sp>
        <p:nvSpPr>
          <p:cNvPr id="86033" name="Line 17"/>
          <p:cNvSpPr>
            <a:spLocks noChangeShapeType="1"/>
          </p:cNvSpPr>
          <p:nvPr/>
        </p:nvSpPr>
        <p:spPr bwMode="auto">
          <a:xfrm>
            <a:off x="7308850" y="2565400"/>
            <a:ext cx="0" cy="2951163"/>
          </a:xfrm>
          <a:prstGeom prst="line">
            <a:avLst/>
          </a:prstGeom>
          <a:noFill/>
          <a:ln w="9525">
            <a:solidFill>
              <a:schemeClr val="tx1"/>
            </a:solidFill>
            <a:round/>
            <a:headEnd/>
            <a:tailEnd/>
          </a:ln>
          <a:effectLst/>
        </p:spPr>
        <p:txBody>
          <a:bodyPr/>
          <a:lstStyle/>
          <a:p>
            <a:endParaRPr lang="en-US"/>
          </a:p>
        </p:txBody>
      </p:sp>
      <p:sp>
        <p:nvSpPr>
          <p:cNvPr id="86034" name="Line 18"/>
          <p:cNvSpPr>
            <a:spLocks noChangeShapeType="1"/>
          </p:cNvSpPr>
          <p:nvPr/>
        </p:nvSpPr>
        <p:spPr bwMode="auto">
          <a:xfrm>
            <a:off x="4859338" y="5516563"/>
            <a:ext cx="2449512" cy="0"/>
          </a:xfrm>
          <a:prstGeom prst="line">
            <a:avLst/>
          </a:prstGeom>
          <a:noFill/>
          <a:ln w="9525">
            <a:solidFill>
              <a:schemeClr val="tx1"/>
            </a:solidFill>
            <a:round/>
            <a:headEnd type="triangle" w="med" len="med"/>
            <a:tailEnd/>
          </a:ln>
          <a:effectLst/>
        </p:spPr>
        <p:txBody>
          <a:bodyPr/>
          <a:lstStyle/>
          <a:p>
            <a:endParaRPr lang="en-US"/>
          </a:p>
        </p:txBody>
      </p:sp>
      <p:sp>
        <p:nvSpPr>
          <p:cNvPr id="86035" name="Line 19"/>
          <p:cNvSpPr>
            <a:spLocks noChangeShapeType="1"/>
          </p:cNvSpPr>
          <p:nvPr/>
        </p:nvSpPr>
        <p:spPr bwMode="auto">
          <a:xfrm>
            <a:off x="900113" y="1773238"/>
            <a:ext cx="2016125" cy="0"/>
          </a:xfrm>
          <a:prstGeom prst="line">
            <a:avLst/>
          </a:prstGeom>
          <a:noFill/>
          <a:ln w="19050">
            <a:solidFill>
              <a:schemeClr val="tx1"/>
            </a:solidFill>
            <a:round/>
            <a:headEnd/>
            <a:tailEnd type="triangle" w="med" len="med"/>
          </a:ln>
          <a:effectLst/>
        </p:spPr>
        <p:txBody>
          <a:bodyPr/>
          <a:lstStyle/>
          <a:p>
            <a:endParaRPr lang="en-US"/>
          </a:p>
        </p:txBody>
      </p:sp>
      <p:sp>
        <p:nvSpPr>
          <p:cNvPr id="86037" name="Line 21"/>
          <p:cNvSpPr>
            <a:spLocks noChangeShapeType="1"/>
          </p:cNvSpPr>
          <p:nvPr/>
        </p:nvSpPr>
        <p:spPr bwMode="auto">
          <a:xfrm flipH="1">
            <a:off x="395288" y="5516563"/>
            <a:ext cx="1152525" cy="0"/>
          </a:xfrm>
          <a:prstGeom prst="line">
            <a:avLst/>
          </a:prstGeom>
          <a:noFill/>
          <a:ln w="9525">
            <a:solidFill>
              <a:schemeClr val="tx1"/>
            </a:solidFill>
            <a:round/>
            <a:headEnd/>
            <a:tailEnd type="triangle" w="med" len="med"/>
          </a:ln>
          <a:effectLst/>
        </p:spPr>
        <p:txBody>
          <a:bodyPr/>
          <a:lstStyle/>
          <a:p>
            <a:endParaRPr lang="en-US"/>
          </a:p>
        </p:txBody>
      </p:sp>
      <p:sp>
        <p:nvSpPr>
          <p:cNvPr id="86038" name="Text Box 22"/>
          <p:cNvSpPr txBox="1">
            <a:spLocks noChangeArrowheads="1"/>
          </p:cNvSpPr>
          <p:nvPr/>
        </p:nvSpPr>
        <p:spPr bwMode="auto">
          <a:xfrm>
            <a:off x="1455738" y="1216025"/>
            <a:ext cx="795337" cy="457200"/>
          </a:xfrm>
          <a:prstGeom prst="rect">
            <a:avLst/>
          </a:prstGeom>
          <a:noFill/>
          <a:ln w="9525">
            <a:noFill/>
            <a:miter lim="800000"/>
            <a:headEnd/>
            <a:tailEnd/>
          </a:ln>
          <a:effectLst/>
        </p:spPr>
        <p:txBody>
          <a:bodyPr wrap="none">
            <a:spAutoFit/>
          </a:bodyPr>
          <a:lstStyle/>
          <a:p>
            <a:r>
              <a:rPr lang="sv-SE"/>
              <a:t>dreq</a:t>
            </a:r>
            <a:endParaRPr lang="en-US"/>
          </a:p>
        </p:txBody>
      </p:sp>
      <p:sp>
        <p:nvSpPr>
          <p:cNvPr id="86039" name="Text Box 23"/>
          <p:cNvSpPr txBox="1">
            <a:spLocks noChangeArrowheads="1"/>
          </p:cNvSpPr>
          <p:nvPr/>
        </p:nvSpPr>
        <p:spPr bwMode="auto">
          <a:xfrm>
            <a:off x="3492500" y="4221163"/>
            <a:ext cx="523875" cy="457200"/>
          </a:xfrm>
          <a:prstGeom prst="rect">
            <a:avLst/>
          </a:prstGeom>
          <a:noFill/>
          <a:ln w="9525">
            <a:noFill/>
            <a:miter lim="800000"/>
            <a:headEnd/>
            <a:tailEnd/>
          </a:ln>
          <a:effectLst/>
        </p:spPr>
        <p:txBody>
          <a:bodyPr wrap="none">
            <a:spAutoFit/>
          </a:bodyPr>
          <a:lstStyle/>
          <a:p>
            <a:r>
              <a:rPr lang="sv-SE"/>
              <a:t>q0</a:t>
            </a:r>
            <a:endParaRPr lang="en-US"/>
          </a:p>
        </p:txBody>
      </p:sp>
      <p:sp>
        <p:nvSpPr>
          <p:cNvPr id="86040" name="Text Box 24"/>
          <p:cNvSpPr txBox="1">
            <a:spLocks noChangeArrowheads="1"/>
          </p:cNvSpPr>
          <p:nvPr/>
        </p:nvSpPr>
        <p:spPr bwMode="auto">
          <a:xfrm>
            <a:off x="1619250" y="2636838"/>
            <a:ext cx="828675" cy="457200"/>
          </a:xfrm>
          <a:prstGeom prst="rect">
            <a:avLst/>
          </a:prstGeom>
          <a:noFill/>
          <a:ln w="9525">
            <a:noFill/>
            <a:miter lim="800000"/>
            <a:headEnd/>
            <a:tailEnd/>
          </a:ln>
          <a:effectLst/>
        </p:spPr>
        <p:txBody>
          <a:bodyPr>
            <a:spAutoFit/>
          </a:bodyPr>
          <a:lstStyle/>
          <a:p>
            <a:r>
              <a:rPr lang="sv-SE"/>
              <a:t>dack</a:t>
            </a:r>
            <a:endParaRPr lang="en-US"/>
          </a:p>
        </p:txBody>
      </p:sp>
      <p:sp>
        <p:nvSpPr>
          <p:cNvPr id="86041" name="Text Box 25"/>
          <p:cNvSpPr txBox="1">
            <a:spLocks noChangeArrowheads="1"/>
          </p:cNvSpPr>
          <p:nvPr/>
        </p:nvSpPr>
        <p:spPr bwMode="auto">
          <a:xfrm>
            <a:off x="5076825" y="5661025"/>
            <a:ext cx="896938" cy="457200"/>
          </a:xfrm>
          <a:prstGeom prst="rect">
            <a:avLst/>
          </a:prstGeom>
          <a:noFill/>
          <a:ln w="9525">
            <a:noFill/>
            <a:miter lim="800000"/>
            <a:headEnd/>
            <a:tailEnd/>
          </a:ln>
          <a:effectLst/>
        </p:spPr>
        <p:txBody>
          <a:bodyPr wrap="none">
            <a:spAutoFit/>
          </a:bodyPr>
          <a:lstStyle/>
          <a:p>
            <a:r>
              <a:rPr lang="sv-SE"/>
              <a:t>dack’</a:t>
            </a:r>
            <a:endParaRPr lang="en-US"/>
          </a:p>
        </p:txBody>
      </p:sp>
      <p:sp>
        <p:nvSpPr>
          <p:cNvPr id="86042" name="Text Box 26"/>
          <p:cNvSpPr txBox="1">
            <a:spLocks noChangeArrowheads="1"/>
          </p:cNvSpPr>
          <p:nvPr/>
        </p:nvSpPr>
        <p:spPr bwMode="auto">
          <a:xfrm>
            <a:off x="5003800" y="4221163"/>
            <a:ext cx="592138" cy="457200"/>
          </a:xfrm>
          <a:prstGeom prst="rect">
            <a:avLst/>
          </a:prstGeom>
          <a:noFill/>
          <a:ln w="9525">
            <a:noFill/>
            <a:miter lim="800000"/>
            <a:headEnd/>
            <a:tailEnd/>
          </a:ln>
          <a:effectLst/>
        </p:spPr>
        <p:txBody>
          <a:bodyPr wrap="none">
            <a:spAutoFit/>
          </a:bodyPr>
          <a:lstStyle/>
          <a:p>
            <a:r>
              <a:rPr lang="sv-SE"/>
              <a:t>q0’</a:t>
            </a: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sv-SE" sz="3600" dirty="0" smtClean="0">
                <a:solidFill>
                  <a:schemeClr val="accent2"/>
                </a:solidFill>
                <a:latin typeface="Times10 for Chalmers" pitchFamily="2" charset="0"/>
              </a:rPr>
              <a:t>In </a:t>
            </a:r>
            <a:r>
              <a:rPr lang="sv-SE" sz="3600" dirty="0" err="1" smtClean="0">
                <a:solidFill>
                  <a:schemeClr val="accent2"/>
                </a:solidFill>
                <a:latin typeface="Times10 for Chalmers" pitchFamily="2" charset="0"/>
              </a:rPr>
              <a:t>both</a:t>
            </a:r>
            <a:endParaRPr lang="en-GB" sz="3600" dirty="0">
              <a:solidFill>
                <a:schemeClr val="accent2"/>
              </a:solidFill>
              <a:latin typeface="Times10 for Chalmers" pitchFamily="2" charset="0"/>
            </a:endParaRPr>
          </a:p>
        </p:txBody>
      </p:sp>
      <p:sp>
        <p:nvSpPr>
          <p:cNvPr id="118787" name="Rectangle 3"/>
          <p:cNvSpPr>
            <a:spLocks noGrp="1" noChangeArrowheads="1"/>
          </p:cNvSpPr>
          <p:nvPr>
            <p:ph idx="1"/>
          </p:nvPr>
        </p:nvSpPr>
        <p:spPr/>
        <p:txBody>
          <a:bodyPr/>
          <a:lstStyle/>
          <a:p>
            <a:pPr>
              <a:buFontTx/>
              <a:buNone/>
            </a:pPr>
            <a:endParaRPr lang="sv-SE" dirty="0">
              <a:latin typeface="Times10 for Chalmers" pitchFamily="2" charset="0"/>
              <a:sym typeface="Symbol" pitchFamily="18" charset="2"/>
            </a:endParaRPr>
          </a:p>
          <a:p>
            <a:pPr>
              <a:buFontTx/>
              <a:buNone/>
            </a:pPr>
            <a:r>
              <a:rPr lang="en-US" sz="3600" dirty="0" smtClean="0">
                <a:solidFill>
                  <a:schemeClr val="tx1"/>
                </a:solidFill>
                <a:latin typeface="+mn-lt"/>
                <a:ea typeface="+mn-ea"/>
                <a:cs typeface="+mn-cs"/>
              </a:rPr>
              <a:t>AG </a:t>
            </a:r>
            <a:r>
              <a:rPr lang="en-US" sz="3600" dirty="0">
                <a:solidFill>
                  <a:schemeClr val="tx1"/>
                </a:solidFill>
                <a:latin typeface="+mn-lt"/>
                <a:ea typeface="+mn-ea"/>
                <a:cs typeface="+mn-cs"/>
              </a:rPr>
              <a:t>(p → AF q) in CTL </a:t>
            </a:r>
            <a:endParaRPr lang="en-US" sz="3600" dirty="0"/>
          </a:p>
          <a:p>
            <a:pPr>
              <a:buFontTx/>
              <a:buNone/>
            </a:pPr>
            <a:r>
              <a:rPr lang="en-US" sz="3600" dirty="0" smtClean="0">
                <a:solidFill>
                  <a:schemeClr val="tx1"/>
                </a:solidFill>
                <a:latin typeface="+mn-lt"/>
                <a:ea typeface="+mn-ea"/>
                <a:cs typeface="+mn-cs"/>
              </a:rPr>
              <a:t>G(p </a:t>
            </a:r>
            <a:r>
              <a:rPr lang="en-US" sz="3600" dirty="0">
                <a:solidFill>
                  <a:schemeClr val="tx1"/>
                </a:solidFill>
                <a:latin typeface="+mn-lt"/>
                <a:ea typeface="+mn-ea"/>
                <a:cs typeface="+mn-cs"/>
              </a:rPr>
              <a:t>→ F q) in LTL</a:t>
            </a:r>
            <a:endParaRPr lang="sv-SE" sz="3600" dirty="0">
              <a:solidFill>
                <a:srgbClr val="FF0000"/>
              </a:solidFill>
              <a:latin typeface="Times10 for Chalmers" pitchFamily="2" charset="0"/>
              <a:sym typeface="Symbol" pitchFamily="18" charset="2"/>
            </a:endParaRPr>
          </a:p>
          <a:p>
            <a:pPr>
              <a:buFontTx/>
              <a:buNone/>
            </a:pPr>
            <a:endParaRPr lang="sv-SE" sz="3600" dirty="0">
              <a:solidFill>
                <a:srgbClr val="FF0000"/>
              </a:solidFill>
              <a:latin typeface="Times10 for Chalmers" pitchFamily="2" charset="0"/>
              <a:sym typeface="Symbol" pitchFamily="18" charset="2"/>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sv-SE" sz="3600" dirty="0" smtClean="0">
                <a:solidFill>
                  <a:schemeClr val="accent2"/>
                </a:solidFill>
                <a:latin typeface="Times10 for Chalmers" pitchFamily="2" charset="0"/>
              </a:rPr>
              <a:t>In LTL </a:t>
            </a:r>
            <a:r>
              <a:rPr lang="sv-SE" sz="3600" dirty="0" err="1" smtClean="0">
                <a:solidFill>
                  <a:schemeClr val="accent2"/>
                </a:solidFill>
                <a:latin typeface="Times10 for Chalmers" pitchFamily="2" charset="0"/>
              </a:rPr>
              <a:t>but</a:t>
            </a:r>
            <a:r>
              <a:rPr lang="sv-SE" sz="3600" dirty="0" smtClean="0">
                <a:solidFill>
                  <a:schemeClr val="accent2"/>
                </a:solidFill>
                <a:latin typeface="Times10 for Chalmers" pitchFamily="2" charset="0"/>
              </a:rPr>
              <a:t> not CTL</a:t>
            </a:r>
            <a:endParaRPr lang="en-GB" sz="3600" dirty="0">
              <a:solidFill>
                <a:schemeClr val="accent2"/>
              </a:solidFill>
              <a:latin typeface="Times10 for Chalmers" pitchFamily="2" charset="0"/>
            </a:endParaRPr>
          </a:p>
        </p:txBody>
      </p:sp>
      <p:sp>
        <p:nvSpPr>
          <p:cNvPr id="118787" name="Rectangle 3"/>
          <p:cNvSpPr>
            <a:spLocks noGrp="1" noChangeArrowheads="1"/>
          </p:cNvSpPr>
          <p:nvPr>
            <p:ph idx="1"/>
          </p:nvPr>
        </p:nvSpPr>
        <p:spPr/>
        <p:txBody>
          <a:bodyPr/>
          <a:lstStyle/>
          <a:p>
            <a:pPr>
              <a:buNone/>
            </a:pPr>
            <a:r>
              <a:rPr lang="en-US" dirty="0">
                <a:solidFill>
                  <a:schemeClr val="tx1"/>
                </a:solidFill>
                <a:latin typeface="+mn-lt"/>
                <a:ea typeface="+mn-ea"/>
                <a:cs typeface="+mn-cs"/>
              </a:rPr>
              <a:t>[ G F p → F q]</a:t>
            </a:r>
          </a:p>
          <a:p>
            <a:pPr>
              <a:buNone/>
            </a:pPr>
            <a:r>
              <a:rPr lang="en-US" dirty="0" smtClean="0">
                <a:solidFill>
                  <a:schemeClr val="tx1"/>
                </a:solidFill>
                <a:latin typeface="+mn-lt"/>
                <a:ea typeface="+mn-ea"/>
                <a:cs typeface="+mn-cs"/>
              </a:rPr>
              <a:t>if </a:t>
            </a:r>
            <a:r>
              <a:rPr lang="en-US" dirty="0">
                <a:solidFill>
                  <a:schemeClr val="tx1"/>
                </a:solidFill>
                <a:latin typeface="+mn-lt"/>
                <a:ea typeface="+mn-ea"/>
                <a:cs typeface="+mn-cs"/>
              </a:rPr>
              <a:t>there are infinitely many p along the path, then there is an occurrence of </a:t>
            </a:r>
            <a:r>
              <a:rPr lang="en-US" dirty="0" smtClean="0">
                <a:solidFill>
                  <a:schemeClr val="tx1"/>
                </a:solidFill>
                <a:latin typeface="+mn-lt"/>
                <a:ea typeface="+mn-ea"/>
                <a:cs typeface="+mn-cs"/>
              </a:rPr>
              <a:t>q</a:t>
            </a:r>
          </a:p>
          <a:p>
            <a:pPr>
              <a:buNone/>
            </a:pPr>
            <a:endParaRPr lang="sv-SE" dirty="0">
              <a:sym typeface="Symbol" pitchFamily="18" charset="2"/>
            </a:endParaRPr>
          </a:p>
          <a:p>
            <a:pPr>
              <a:buNone/>
            </a:pPr>
            <a:r>
              <a:rPr lang="sv-SE" dirty="0" smtClean="0">
                <a:latin typeface="Times New Roman" pitchFamily="18" charset="0"/>
                <a:cs typeface="Times New Roman" pitchFamily="18" charset="0"/>
                <a:sym typeface="Symbol" pitchFamily="18" charset="2"/>
              </a:rPr>
              <a:t>F G p</a:t>
            </a:r>
            <a:endParaRPr lang="sv-SE" dirty="0">
              <a:latin typeface="Times New Roman" pitchFamily="18" charset="0"/>
              <a:cs typeface="Times New Roman" pitchFamily="18" charset="0"/>
              <a:sym typeface="Symbol" pitchFamily="18" charset="2"/>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sv-SE" sz="3600" dirty="0" smtClean="0">
                <a:solidFill>
                  <a:schemeClr val="accent2"/>
                </a:solidFill>
                <a:latin typeface="Times10 for Chalmers" pitchFamily="2" charset="0"/>
              </a:rPr>
              <a:t>In CTL* </a:t>
            </a:r>
            <a:r>
              <a:rPr lang="sv-SE" sz="3600" dirty="0" err="1" smtClean="0">
                <a:solidFill>
                  <a:schemeClr val="accent2"/>
                </a:solidFill>
                <a:latin typeface="Times10 for Chalmers" pitchFamily="2" charset="0"/>
              </a:rPr>
              <a:t>but</a:t>
            </a:r>
            <a:r>
              <a:rPr lang="sv-SE" sz="3600" dirty="0" smtClean="0">
                <a:solidFill>
                  <a:schemeClr val="accent2"/>
                </a:solidFill>
                <a:latin typeface="Times10 for Chalmers" pitchFamily="2" charset="0"/>
              </a:rPr>
              <a:t> not in LTL or CTL</a:t>
            </a:r>
            <a:endParaRPr lang="en-GB" sz="3600" dirty="0">
              <a:solidFill>
                <a:schemeClr val="accent2"/>
              </a:solidFill>
              <a:latin typeface="Times10 for Chalmers" pitchFamily="2" charset="0"/>
            </a:endParaRPr>
          </a:p>
        </p:txBody>
      </p:sp>
      <p:sp>
        <p:nvSpPr>
          <p:cNvPr id="118787" name="Rectangle 3"/>
          <p:cNvSpPr>
            <a:spLocks noGrp="1" noChangeArrowheads="1"/>
          </p:cNvSpPr>
          <p:nvPr>
            <p:ph idx="1"/>
          </p:nvPr>
        </p:nvSpPr>
        <p:spPr/>
        <p:txBody>
          <a:bodyPr/>
          <a:lstStyle/>
          <a:p>
            <a:pPr>
              <a:buNone/>
            </a:pPr>
            <a:endParaRPr lang="sv-SE" dirty="0">
              <a:sym typeface="Symbol" pitchFamily="18" charset="2"/>
            </a:endParaRPr>
          </a:p>
          <a:p>
            <a:pPr>
              <a:buNone/>
            </a:pPr>
            <a:r>
              <a:rPr lang="en-US" dirty="0">
                <a:solidFill>
                  <a:schemeClr val="tx1"/>
                </a:solidFill>
                <a:latin typeface="+mn-lt"/>
                <a:ea typeface="+mn-ea"/>
                <a:cs typeface="+mn-cs"/>
              </a:rPr>
              <a:t>E [G F p]</a:t>
            </a:r>
          </a:p>
          <a:p>
            <a:pPr>
              <a:buNone/>
            </a:pPr>
            <a:r>
              <a:rPr lang="en-US" dirty="0" smtClean="0">
                <a:solidFill>
                  <a:schemeClr val="tx1"/>
                </a:solidFill>
                <a:latin typeface="+mn-lt"/>
                <a:ea typeface="+mn-ea"/>
                <a:cs typeface="+mn-cs"/>
              </a:rPr>
              <a:t>there </a:t>
            </a:r>
            <a:r>
              <a:rPr lang="en-US" dirty="0">
                <a:solidFill>
                  <a:schemeClr val="tx1"/>
                </a:solidFill>
                <a:latin typeface="+mn-lt"/>
                <a:ea typeface="+mn-ea"/>
                <a:cs typeface="+mn-cs"/>
              </a:rPr>
              <a:t>is a path with infinitely many p</a:t>
            </a:r>
            <a:endParaRPr lang="sv-SE" dirty="0">
              <a:latin typeface="Times10 for Chalmers" pitchFamily="2" charset="0"/>
              <a:sym typeface="Symbol" pitchFamily="18" charset="2"/>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42910" y="285728"/>
            <a:ext cx="7772400" cy="1143000"/>
          </a:xfrm>
        </p:spPr>
        <p:txBody>
          <a:bodyPr/>
          <a:lstStyle/>
          <a:p>
            <a:r>
              <a:rPr lang="sv-SE" sz="3600" dirty="0" err="1">
                <a:solidFill>
                  <a:schemeClr val="accent2"/>
                </a:solidFill>
                <a:latin typeface="Times10 for Chalmers" pitchFamily="2" charset="0"/>
              </a:rPr>
              <a:t>Further</a:t>
            </a:r>
            <a:r>
              <a:rPr lang="sv-SE" sz="3600" dirty="0">
                <a:solidFill>
                  <a:schemeClr val="accent2"/>
                </a:solidFill>
                <a:latin typeface="Times10 for Chalmers" pitchFamily="2" charset="0"/>
              </a:rPr>
              <a:t> </a:t>
            </a:r>
            <a:r>
              <a:rPr lang="sv-SE" sz="3600" dirty="0" err="1">
                <a:solidFill>
                  <a:schemeClr val="accent2"/>
                </a:solidFill>
                <a:latin typeface="Times10 for Chalmers" pitchFamily="2" charset="0"/>
              </a:rPr>
              <a:t>reading</a:t>
            </a:r>
            <a:endParaRPr lang="en-GB" sz="3600" dirty="0">
              <a:solidFill>
                <a:schemeClr val="accent2"/>
              </a:solidFill>
              <a:latin typeface="Times10 for Chalmers" pitchFamily="2" charset="0"/>
            </a:endParaRPr>
          </a:p>
        </p:txBody>
      </p:sp>
      <p:sp>
        <p:nvSpPr>
          <p:cNvPr id="77827" name="Rectangle 3"/>
          <p:cNvSpPr>
            <a:spLocks noGrp="1" noChangeArrowheads="1"/>
          </p:cNvSpPr>
          <p:nvPr>
            <p:ph idx="1"/>
          </p:nvPr>
        </p:nvSpPr>
        <p:spPr>
          <a:xfrm>
            <a:off x="0" y="1071546"/>
            <a:ext cx="9718675" cy="4114800"/>
          </a:xfrm>
        </p:spPr>
        <p:txBody>
          <a:bodyPr/>
          <a:lstStyle/>
          <a:p>
            <a:pPr>
              <a:buFontTx/>
              <a:buNone/>
            </a:pPr>
            <a:endParaRPr lang="sv-SE" sz="2800" dirty="0">
              <a:latin typeface="Times10 for Chalmers" pitchFamily="2" charset="0"/>
            </a:endParaRPr>
          </a:p>
          <a:p>
            <a:pPr>
              <a:buFontTx/>
              <a:buNone/>
            </a:pPr>
            <a:r>
              <a:rPr lang="sv-SE" sz="2800" dirty="0" smtClean="0">
                <a:latin typeface="Times10 for Chalmers" pitchFamily="2" charset="0"/>
              </a:rPr>
              <a:t>Ed </a:t>
            </a:r>
            <a:r>
              <a:rPr lang="sv-SE" sz="2800" dirty="0" err="1" smtClean="0">
                <a:latin typeface="Times10 for Chalmers" pitchFamily="2" charset="0"/>
              </a:rPr>
              <a:t>Clarke’s</a:t>
            </a:r>
            <a:r>
              <a:rPr lang="sv-SE" sz="2800" dirty="0" smtClean="0">
                <a:latin typeface="Times10 for Chalmers" pitchFamily="2" charset="0"/>
              </a:rPr>
              <a:t> </a:t>
            </a:r>
            <a:r>
              <a:rPr lang="sv-SE" sz="2800" dirty="0" err="1" smtClean="0">
                <a:latin typeface="Times10 for Chalmers" pitchFamily="2" charset="0"/>
              </a:rPr>
              <a:t>course</a:t>
            </a:r>
            <a:r>
              <a:rPr lang="sv-SE" sz="2800" dirty="0" smtClean="0">
                <a:latin typeface="Times10 for Chalmers" pitchFamily="2" charset="0"/>
              </a:rPr>
              <a:t> on </a:t>
            </a:r>
            <a:r>
              <a:rPr lang="en-GB" sz="2800" b="1" dirty="0" smtClean="0">
                <a:latin typeface="Arial" charset="0"/>
              </a:rPr>
              <a:t>Bug Catching: Automated Program Verification and Testing</a:t>
            </a:r>
            <a:r>
              <a:rPr lang="en-GB" sz="2800" dirty="0" smtClean="0">
                <a:latin typeface="Times10 for Chalmers" pitchFamily="2" charset="0"/>
              </a:rPr>
              <a:t> </a:t>
            </a:r>
          </a:p>
          <a:p>
            <a:pPr>
              <a:buFontTx/>
              <a:buNone/>
            </a:pPr>
            <a:r>
              <a:rPr lang="en-GB" sz="2800" dirty="0" smtClean="0">
                <a:latin typeface="Times10 for Chalmers" pitchFamily="2" charset="0"/>
              </a:rPr>
              <a:t>complete with moving bug on the home page!</a:t>
            </a:r>
            <a:br>
              <a:rPr lang="en-GB" sz="2800" dirty="0" smtClean="0">
                <a:latin typeface="Times10 for Chalmers" pitchFamily="2" charset="0"/>
              </a:rPr>
            </a:br>
            <a:endParaRPr lang="en-GB" sz="2800" dirty="0" smtClean="0">
              <a:latin typeface="Times10 for Chalmers" pitchFamily="2" charset="0"/>
            </a:endParaRPr>
          </a:p>
          <a:p>
            <a:pPr>
              <a:buFontTx/>
              <a:buNone/>
            </a:pPr>
            <a:r>
              <a:rPr lang="en-GB" sz="2800" dirty="0" smtClean="0">
                <a:latin typeface="Times10 for Chalmers" pitchFamily="2" charset="0"/>
              </a:rPr>
              <a:t>Covers model checking relevant to hardware too.</a:t>
            </a:r>
          </a:p>
          <a:p>
            <a:pPr>
              <a:buFontTx/>
              <a:buNone/>
            </a:pPr>
            <a:endParaRPr lang="sv-SE" sz="2800" dirty="0" smtClean="0">
              <a:latin typeface="Times10 for Chalmers" pitchFamily="2" charset="0"/>
            </a:endParaRPr>
          </a:p>
          <a:p>
            <a:pPr>
              <a:buFontTx/>
              <a:buNone/>
            </a:pPr>
            <a:r>
              <a:rPr lang="sv-SE" sz="2000" dirty="0" smtClean="0"/>
              <a:t>http://www.cs.cmu.edu/afs/cs.cmu.edu/academic/class/15414-f06/www/index.html</a:t>
            </a:r>
            <a:endParaRPr lang="sv-SE" sz="2000" dirty="0">
              <a:latin typeface="Times10 for Chalmers" pitchFamily="2" charset="0"/>
            </a:endParaRPr>
          </a:p>
        </p:txBody>
      </p:sp>
      <p:sp>
        <p:nvSpPr>
          <p:cNvPr id="6" name="Rectangle 5"/>
          <p:cNvSpPr/>
          <p:nvPr/>
        </p:nvSpPr>
        <p:spPr>
          <a:xfrm>
            <a:off x="428596" y="5357826"/>
            <a:ext cx="8215370" cy="1200329"/>
          </a:xfrm>
          <a:prstGeom prst="rect">
            <a:avLst/>
          </a:prstGeom>
        </p:spPr>
        <p:txBody>
          <a:bodyPr wrap="square">
            <a:spAutoFit/>
          </a:bodyPr>
          <a:lstStyle/>
          <a:p>
            <a:r>
              <a:rPr lang="en-US" dirty="0" smtClean="0">
                <a:solidFill>
                  <a:srgbClr val="002060"/>
                </a:solidFill>
              </a:rPr>
              <a:t>For some history (by the inventors themselves) see this workshop celebrating 25 years of MC http://www.easychair.org/FLoC-06/25MC-day227.html</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sv-SE" dirty="0" err="1">
                <a:solidFill>
                  <a:schemeClr val="tx2"/>
                </a:solidFill>
                <a:latin typeface="Times10 for Chalmers" pitchFamily="2" charset="0"/>
              </a:rPr>
              <a:t>Example</a:t>
            </a:r>
            <a:r>
              <a:rPr lang="sv-SE" dirty="0">
                <a:solidFill>
                  <a:schemeClr val="tx2"/>
                </a:solidFill>
                <a:latin typeface="Times10 for Chalmers" pitchFamily="2" charset="0"/>
              </a:rPr>
              <a:t> </a:t>
            </a:r>
            <a:r>
              <a:rPr lang="sv-SE" dirty="0" err="1">
                <a:solidFill>
                  <a:schemeClr val="tx2"/>
                </a:solidFill>
                <a:latin typeface="Times10 for Chalmers" pitchFamily="2" charset="0"/>
              </a:rPr>
              <a:t>revisited</a:t>
            </a:r>
            <a:endParaRPr lang="en-GB" dirty="0">
              <a:solidFill>
                <a:schemeClr val="tx2"/>
              </a:solidFill>
              <a:latin typeface="Times10 for Chalmers" pitchFamily="2" charset="0"/>
            </a:endParaRPr>
          </a:p>
        </p:txBody>
      </p:sp>
      <p:sp>
        <p:nvSpPr>
          <p:cNvPr id="63491" name="Rectangle 3"/>
          <p:cNvSpPr>
            <a:spLocks noGrp="1" noChangeArrowheads="1"/>
          </p:cNvSpPr>
          <p:nvPr>
            <p:ph idx="1"/>
          </p:nvPr>
        </p:nvSpPr>
        <p:spPr/>
        <p:txBody>
          <a:bodyPr/>
          <a:lstStyle/>
          <a:p>
            <a:pPr>
              <a:lnSpc>
                <a:spcPct val="90000"/>
              </a:lnSpc>
              <a:buClr>
                <a:schemeClr val="accent2"/>
              </a:buClr>
              <a:buFontTx/>
              <a:buNone/>
            </a:pPr>
            <a:r>
              <a:rPr lang="sv-SE" sz="2800" dirty="0">
                <a:latin typeface="Times10 for Chalmers" pitchFamily="2" charset="0"/>
              </a:rPr>
              <a:t>A </a:t>
            </a:r>
            <a:r>
              <a:rPr lang="sv-SE" sz="2800" dirty="0" err="1">
                <a:latin typeface="Times10 for Chalmers" pitchFamily="2" charset="0"/>
              </a:rPr>
              <a:t>sequence</a:t>
            </a:r>
            <a:r>
              <a:rPr lang="sv-SE" sz="2800" dirty="0">
                <a:latin typeface="Times10 for Chalmers" pitchFamily="2" charset="0"/>
              </a:rPr>
              <a:t> </a:t>
            </a:r>
            <a:r>
              <a:rPr lang="sv-SE" sz="2800" dirty="0" err="1">
                <a:latin typeface="Times10 for Chalmers" pitchFamily="2" charset="0"/>
              </a:rPr>
              <a:t>beginning</a:t>
            </a:r>
            <a:r>
              <a:rPr lang="sv-SE" sz="2800" dirty="0">
                <a:latin typeface="Times10 for Chalmers" pitchFamily="2" charset="0"/>
              </a:rPr>
              <a:t> with the </a:t>
            </a:r>
            <a:r>
              <a:rPr lang="sv-SE" sz="2800" dirty="0" err="1">
                <a:latin typeface="Times10 for Chalmers" pitchFamily="2" charset="0"/>
              </a:rPr>
              <a:t>assertion</a:t>
            </a:r>
            <a:r>
              <a:rPr lang="sv-SE" sz="2800" dirty="0">
                <a:latin typeface="Times10 for Chalmers" pitchFamily="2" charset="0"/>
              </a:rPr>
              <a:t> of signal </a:t>
            </a:r>
            <a:r>
              <a:rPr lang="sv-SE" sz="2800" dirty="0" err="1">
                <a:latin typeface="Times10 for Chalmers" pitchFamily="2" charset="0"/>
              </a:rPr>
              <a:t>strt</a:t>
            </a:r>
            <a:r>
              <a:rPr lang="sv-SE" sz="2800" dirty="0">
                <a:latin typeface="Times10 for Chalmers" pitchFamily="2" charset="0"/>
              </a:rPr>
              <a:t>, and </a:t>
            </a:r>
            <a:r>
              <a:rPr lang="sv-SE" sz="2800" dirty="0" err="1">
                <a:latin typeface="Times10 for Chalmers" pitchFamily="2" charset="0"/>
              </a:rPr>
              <a:t>containing</a:t>
            </a:r>
            <a:r>
              <a:rPr lang="sv-SE" sz="2800" dirty="0">
                <a:latin typeface="Times10 for Chalmers" pitchFamily="2" charset="0"/>
              </a:rPr>
              <a:t> </a:t>
            </a:r>
            <a:r>
              <a:rPr lang="sv-SE" sz="2800" dirty="0" err="1">
                <a:solidFill>
                  <a:srgbClr val="CC0000"/>
                </a:solidFill>
                <a:latin typeface="Times10 for Chalmers" pitchFamily="2" charset="0"/>
              </a:rPr>
              <a:t>two</a:t>
            </a:r>
            <a:r>
              <a:rPr lang="sv-SE" sz="2800" dirty="0">
                <a:latin typeface="Times10 for Chalmers" pitchFamily="2" charset="0"/>
              </a:rPr>
              <a:t> not </a:t>
            </a:r>
            <a:r>
              <a:rPr lang="sv-SE" sz="2800" dirty="0" err="1">
                <a:latin typeface="Times10 for Chalmers" pitchFamily="2" charset="0"/>
              </a:rPr>
              <a:t>necessarily</a:t>
            </a:r>
            <a:r>
              <a:rPr lang="sv-SE" sz="2800" dirty="0">
                <a:latin typeface="Times10 for Chalmers" pitchFamily="2" charset="0"/>
              </a:rPr>
              <a:t> </a:t>
            </a:r>
            <a:r>
              <a:rPr lang="sv-SE" sz="2800" dirty="0" err="1">
                <a:latin typeface="Times10 for Chalmers" pitchFamily="2" charset="0"/>
              </a:rPr>
              <a:t>consecutive</a:t>
            </a:r>
            <a:r>
              <a:rPr lang="sv-SE" sz="2800" dirty="0">
                <a:latin typeface="Times10 for Chalmers" pitchFamily="2" charset="0"/>
              </a:rPr>
              <a:t> </a:t>
            </a:r>
            <a:r>
              <a:rPr lang="sv-SE" sz="2800" dirty="0" err="1">
                <a:latin typeface="Times10 for Chalmers" pitchFamily="2" charset="0"/>
              </a:rPr>
              <a:t>assertions</a:t>
            </a:r>
            <a:r>
              <a:rPr lang="sv-SE" sz="2800" dirty="0">
                <a:latin typeface="Times10 for Chalmers" pitchFamily="2" charset="0"/>
              </a:rPr>
              <a:t> of signal get, </a:t>
            </a:r>
            <a:r>
              <a:rPr lang="sv-SE" sz="2800" dirty="0" err="1">
                <a:latin typeface="Times10 for Chalmers" pitchFamily="2" charset="0"/>
              </a:rPr>
              <a:t>during</a:t>
            </a:r>
            <a:r>
              <a:rPr lang="sv-SE" sz="2800" dirty="0">
                <a:latin typeface="Times10 for Chalmers" pitchFamily="2" charset="0"/>
              </a:rPr>
              <a:t> </a:t>
            </a:r>
            <a:r>
              <a:rPr lang="sv-SE" sz="2800" dirty="0" err="1">
                <a:latin typeface="Times10 for Chalmers" pitchFamily="2" charset="0"/>
              </a:rPr>
              <a:t>which</a:t>
            </a:r>
            <a:r>
              <a:rPr lang="sv-SE" sz="2800" dirty="0">
                <a:latin typeface="Times10 for Chalmers" pitchFamily="2" charset="0"/>
              </a:rPr>
              <a:t> signal </a:t>
            </a:r>
            <a:r>
              <a:rPr lang="sv-SE" sz="2800" dirty="0" err="1">
                <a:latin typeface="Times10 for Chalmers" pitchFamily="2" charset="0"/>
              </a:rPr>
              <a:t>kill</a:t>
            </a:r>
            <a:r>
              <a:rPr lang="sv-SE" sz="2800" dirty="0">
                <a:latin typeface="Times10 for Chalmers" pitchFamily="2" charset="0"/>
              </a:rPr>
              <a:t> is not </a:t>
            </a:r>
            <a:r>
              <a:rPr lang="sv-SE" sz="2800" dirty="0" err="1">
                <a:latin typeface="Times10 for Chalmers" pitchFamily="2" charset="0"/>
              </a:rPr>
              <a:t>asserted</a:t>
            </a:r>
            <a:r>
              <a:rPr lang="sv-SE" sz="2800" dirty="0">
                <a:latin typeface="Times10 for Chalmers" pitchFamily="2" charset="0"/>
              </a:rPr>
              <a:t>, must be </a:t>
            </a:r>
            <a:r>
              <a:rPr lang="sv-SE" sz="2800" dirty="0" err="1">
                <a:latin typeface="Times10 for Chalmers" pitchFamily="2" charset="0"/>
              </a:rPr>
              <a:t>followed</a:t>
            </a:r>
            <a:r>
              <a:rPr lang="sv-SE" sz="2800" dirty="0">
                <a:latin typeface="Times10 for Chalmers" pitchFamily="2" charset="0"/>
              </a:rPr>
              <a:t> by a </a:t>
            </a:r>
            <a:r>
              <a:rPr lang="sv-SE" sz="2800" dirty="0" err="1">
                <a:latin typeface="Times10 for Chalmers" pitchFamily="2" charset="0"/>
              </a:rPr>
              <a:t>sequence</a:t>
            </a:r>
            <a:r>
              <a:rPr lang="sv-SE" sz="2800" dirty="0">
                <a:latin typeface="Times10 for Chalmers" pitchFamily="2" charset="0"/>
              </a:rPr>
              <a:t> </a:t>
            </a:r>
            <a:r>
              <a:rPr lang="sv-SE" sz="2800" dirty="0" err="1">
                <a:latin typeface="Times10 for Chalmers" pitchFamily="2" charset="0"/>
              </a:rPr>
              <a:t>containing</a:t>
            </a:r>
            <a:r>
              <a:rPr lang="sv-SE" sz="2800" dirty="0">
                <a:latin typeface="Times10 for Chalmers" pitchFamily="2" charset="0"/>
              </a:rPr>
              <a:t> </a:t>
            </a:r>
            <a:r>
              <a:rPr lang="sv-SE" sz="2800" dirty="0" err="1">
                <a:solidFill>
                  <a:srgbClr val="CC0000"/>
                </a:solidFill>
                <a:latin typeface="Times10 for Chalmers" pitchFamily="2" charset="0"/>
              </a:rPr>
              <a:t>two</a:t>
            </a:r>
            <a:r>
              <a:rPr lang="sv-SE" sz="2800" dirty="0">
                <a:latin typeface="Times10 for Chalmers" pitchFamily="2" charset="0"/>
              </a:rPr>
              <a:t> </a:t>
            </a:r>
            <a:r>
              <a:rPr lang="sv-SE" sz="2800" dirty="0" err="1">
                <a:latin typeface="Times10 for Chalmers" pitchFamily="2" charset="0"/>
              </a:rPr>
              <a:t>assertions</a:t>
            </a:r>
            <a:r>
              <a:rPr lang="sv-SE" sz="2800" dirty="0">
                <a:latin typeface="Times10 for Chalmers" pitchFamily="2" charset="0"/>
              </a:rPr>
              <a:t> of signal </a:t>
            </a:r>
            <a:r>
              <a:rPr lang="sv-SE" sz="2800" dirty="0" err="1">
                <a:latin typeface="Times10 for Chalmers" pitchFamily="2" charset="0"/>
              </a:rPr>
              <a:t>put</a:t>
            </a:r>
            <a:r>
              <a:rPr lang="sv-SE" sz="2800" dirty="0">
                <a:latin typeface="Times10 for Chalmers" pitchFamily="2" charset="0"/>
              </a:rPr>
              <a:t> </a:t>
            </a:r>
            <a:r>
              <a:rPr lang="sv-SE" sz="2800" dirty="0" err="1">
                <a:latin typeface="Times10 for Chalmers" pitchFamily="2" charset="0"/>
              </a:rPr>
              <a:t>before</a:t>
            </a:r>
            <a:r>
              <a:rPr lang="sv-SE" sz="2800" dirty="0">
                <a:latin typeface="Times10 for Chalmers" pitchFamily="2" charset="0"/>
              </a:rPr>
              <a:t> signal </a:t>
            </a:r>
            <a:r>
              <a:rPr lang="sv-SE" sz="2800" dirty="0" err="1">
                <a:latin typeface="Times10 for Chalmers" pitchFamily="2" charset="0"/>
              </a:rPr>
              <a:t>end</a:t>
            </a:r>
            <a:r>
              <a:rPr lang="sv-SE" sz="2800" dirty="0">
                <a:latin typeface="Times10 for Chalmers" pitchFamily="2" charset="0"/>
              </a:rPr>
              <a:t> </a:t>
            </a:r>
            <a:r>
              <a:rPr lang="sv-SE" sz="2800" dirty="0" err="1">
                <a:latin typeface="Times10 for Chalmers" pitchFamily="2" charset="0"/>
              </a:rPr>
              <a:t>can</a:t>
            </a:r>
            <a:r>
              <a:rPr lang="sv-SE" sz="2800" dirty="0">
                <a:latin typeface="Times10 for Chalmers" pitchFamily="2" charset="0"/>
              </a:rPr>
              <a:t> be </a:t>
            </a:r>
            <a:r>
              <a:rPr lang="sv-SE" sz="2800" dirty="0" err="1">
                <a:latin typeface="Times10 for Chalmers" pitchFamily="2" charset="0"/>
              </a:rPr>
              <a:t>asserted</a:t>
            </a:r>
            <a:endParaRPr lang="sv-SE" sz="2800" dirty="0">
              <a:latin typeface="Times10 for Chalmers" pitchFamily="2" charset="0"/>
            </a:endParaRPr>
          </a:p>
          <a:p>
            <a:pPr>
              <a:lnSpc>
                <a:spcPct val="90000"/>
              </a:lnSpc>
              <a:buClr>
                <a:schemeClr val="accent2"/>
              </a:buClr>
              <a:buFontTx/>
              <a:buNone/>
            </a:pPr>
            <a:r>
              <a:rPr lang="en-GB" sz="2800" dirty="0">
                <a:solidFill>
                  <a:schemeClr val="accent2"/>
                </a:solidFill>
                <a:latin typeface="Times10 for Chalmers" pitchFamily="2" charset="0"/>
              </a:rPr>
              <a:t>AG~(</a:t>
            </a:r>
            <a:r>
              <a:rPr lang="en-GB" sz="2800" dirty="0" err="1">
                <a:solidFill>
                  <a:schemeClr val="accent2"/>
                </a:solidFill>
                <a:latin typeface="Times10 for Chalmers" pitchFamily="2" charset="0"/>
              </a:rPr>
              <a:t>strt</a:t>
            </a:r>
            <a:r>
              <a:rPr lang="en-GB" sz="2800" dirty="0">
                <a:solidFill>
                  <a:schemeClr val="accent2"/>
                </a:solidFill>
                <a:latin typeface="Times10 for Chalmers" pitchFamily="2" charset="0"/>
              </a:rPr>
              <a:t> &amp; EX E[~get &amp; ~kill U get &amp; ~kill &amp; EX E[~get &amp; ~kill U get &amp; ~kill &amp; E[~put U end] </a:t>
            </a:r>
            <a:r>
              <a:rPr lang="en-GB" sz="2800" dirty="0" smtClean="0">
                <a:solidFill>
                  <a:schemeClr val="accent2"/>
                </a:solidFill>
                <a:latin typeface="Times10 for Chalmers" pitchFamily="2" charset="0"/>
              </a:rPr>
              <a:t>or E</a:t>
            </a:r>
            <a:r>
              <a:rPr lang="en-GB" sz="2800" dirty="0">
                <a:solidFill>
                  <a:schemeClr val="accent2"/>
                </a:solidFill>
                <a:latin typeface="Times10 for Chalmers" pitchFamily="2" charset="0"/>
              </a:rPr>
              <a:t>[~put &amp; ~end U (put &amp; ~end &amp; EX E[~put U end])]]])</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sv-SE" sz="3600">
                <a:solidFill>
                  <a:schemeClr val="accent2"/>
                </a:solidFill>
                <a:latin typeface="Times10 for Chalmers" pitchFamily="2" charset="0"/>
              </a:rPr>
              <a:t>Next lecture</a:t>
            </a:r>
            <a:endParaRPr lang="en-GB" sz="3600">
              <a:solidFill>
                <a:schemeClr val="accent2"/>
              </a:solidFill>
              <a:latin typeface="Times10 for Chalmers" pitchFamily="2" charset="0"/>
            </a:endParaRPr>
          </a:p>
        </p:txBody>
      </p:sp>
      <p:sp>
        <p:nvSpPr>
          <p:cNvPr id="73731" name="Rectangle 3"/>
          <p:cNvSpPr>
            <a:spLocks noGrp="1" noChangeArrowheads="1"/>
          </p:cNvSpPr>
          <p:nvPr>
            <p:ph idx="1"/>
          </p:nvPr>
        </p:nvSpPr>
        <p:spPr/>
        <p:txBody>
          <a:bodyPr/>
          <a:lstStyle/>
          <a:p>
            <a:pPr>
              <a:buFontTx/>
              <a:buNone/>
            </a:pPr>
            <a:endParaRPr lang="sv-SE">
              <a:latin typeface="Times10 for Chalmers" pitchFamily="2" charset="0"/>
            </a:endParaRPr>
          </a:p>
          <a:p>
            <a:pPr>
              <a:buFontTx/>
              <a:buNone/>
            </a:pPr>
            <a:r>
              <a:rPr lang="sv-SE">
                <a:latin typeface="Times10 for Chalmers" pitchFamily="2" charset="0"/>
              </a:rPr>
              <a:t>How to model check CTL formulas</a:t>
            </a:r>
          </a:p>
          <a:p>
            <a:pPr>
              <a:buFontTx/>
              <a:buNone/>
            </a:pPr>
            <a:endParaRPr lang="sv-SE">
              <a:latin typeface="Times10 for Chalmers" pitchFamily="2" charset="0"/>
            </a:endParaRPr>
          </a:p>
          <a:p>
            <a:pPr>
              <a:buFontTx/>
              <a:buNone/>
            </a:pPr>
            <a:endParaRPr lang="sv-SE" sz="2800">
              <a:solidFill>
                <a:schemeClr val="accent2"/>
              </a:solidFill>
              <a:latin typeface="Times10 for Chalmers" pitchFamily="2"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sv-SE">
                <a:solidFill>
                  <a:schemeClr val="accent2"/>
                </a:solidFill>
                <a:latin typeface="Times10 for Chalmers" pitchFamily="2" charset="0"/>
              </a:rPr>
              <a:t>Idea</a:t>
            </a:r>
            <a:endParaRPr lang="en-GB">
              <a:solidFill>
                <a:schemeClr val="accent2"/>
              </a:solidFill>
              <a:latin typeface="Times10 for Chalmers" pitchFamily="2" charset="0"/>
            </a:endParaRPr>
          </a:p>
        </p:txBody>
      </p:sp>
      <p:sp>
        <p:nvSpPr>
          <p:cNvPr id="16387" name="Rectangle 1027"/>
          <p:cNvSpPr>
            <a:spLocks noGrp="1" noChangeArrowheads="1"/>
          </p:cNvSpPr>
          <p:nvPr>
            <p:ph idx="1"/>
          </p:nvPr>
        </p:nvSpPr>
        <p:spPr>
          <a:xfrm>
            <a:off x="609600" y="1981200"/>
            <a:ext cx="7772400" cy="4114800"/>
          </a:xfrm>
        </p:spPr>
        <p:txBody>
          <a:bodyPr/>
          <a:lstStyle/>
          <a:p>
            <a:pPr>
              <a:buFontTx/>
              <a:buNone/>
            </a:pPr>
            <a:r>
              <a:rPr lang="sv-SE">
                <a:latin typeface="Times10 for Chalmers" pitchFamily="2" charset="0"/>
              </a:rPr>
              <a:t>Transition system</a:t>
            </a:r>
          </a:p>
          <a:p>
            <a:pPr>
              <a:buFontTx/>
              <a:buNone/>
            </a:pPr>
            <a:endParaRPr lang="sv-SE">
              <a:latin typeface="Times10 for Chalmers" pitchFamily="2" charset="0"/>
            </a:endParaRPr>
          </a:p>
          <a:p>
            <a:pPr>
              <a:buFontTx/>
              <a:buNone/>
            </a:pPr>
            <a:r>
              <a:rPr lang="sv-SE">
                <a:latin typeface="Times10 for Chalmers" pitchFamily="2" charset="0"/>
              </a:rPr>
              <a:t>+ special temporal logic</a:t>
            </a:r>
          </a:p>
          <a:p>
            <a:pPr>
              <a:buFontTx/>
              <a:buNone/>
            </a:pPr>
            <a:endParaRPr lang="sv-SE">
              <a:latin typeface="Times10 for Chalmers" pitchFamily="2" charset="0"/>
            </a:endParaRPr>
          </a:p>
          <a:p>
            <a:pPr>
              <a:buFontTx/>
              <a:buNone/>
            </a:pPr>
            <a:r>
              <a:rPr lang="sv-SE">
                <a:latin typeface="Times10 for Chalmers" pitchFamily="2" charset="0"/>
              </a:rPr>
              <a:t>+ </a:t>
            </a:r>
            <a:r>
              <a:rPr lang="sv-SE">
                <a:solidFill>
                  <a:srgbClr val="FF0000"/>
                </a:solidFill>
                <a:latin typeface="Times10 for Chalmers" pitchFamily="2" charset="0"/>
              </a:rPr>
              <a:t>automatic</a:t>
            </a:r>
            <a:r>
              <a:rPr lang="sv-SE">
                <a:latin typeface="Times10 for Chalmers" pitchFamily="2" charset="0"/>
              </a:rPr>
              <a:t> checking algorithm</a:t>
            </a:r>
            <a:endParaRPr lang="en-GB">
              <a:latin typeface="Times10 for Chalmers" pitchFamily="2" charset="0"/>
            </a:endParaRPr>
          </a:p>
        </p:txBody>
      </p:sp>
      <p:sp>
        <p:nvSpPr>
          <p:cNvPr id="16388" name="Litebulb"/>
          <p:cNvSpPr>
            <a:spLocks noEditPoints="1" noChangeArrowheads="1"/>
          </p:cNvSpPr>
          <p:nvPr/>
        </p:nvSpPr>
        <p:spPr bwMode="auto">
          <a:xfrm>
            <a:off x="6629400" y="228600"/>
            <a:ext cx="1919288" cy="1928813"/>
          </a:xfrm>
          <a:custGeom>
            <a:avLst/>
            <a:gdLst>
              <a:gd name="T0" fmla="*/ 10800 w 21600"/>
              <a:gd name="T1" fmla="*/ 0 h 21600"/>
              <a:gd name="T2" fmla="*/ 21600 w 21600"/>
              <a:gd name="T3" fmla="*/ 7782 h 21600"/>
              <a:gd name="T4" fmla="*/ 0 w 21600"/>
              <a:gd name="T5" fmla="*/ 7782 h 21600"/>
              <a:gd name="T6" fmla="*/ 10800 w 21600"/>
              <a:gd name="T7" fmla="*/ 21600 h 21600"/>
              <a:gd name="T8" fmla="*/ 3556 w 21600"/>
              <a:gd name="T9" fmla="*/ 2188 h 21600"/>
              <a:gd name="T10" fmla="*/ 18277 w 21600"/>
              <a:gd name="T11" fmla="*/ 9282 h 21600"/>
            </a:gdLst>
            <a:ahLst/>
            <a:cxnLst>
              <a:cxn ang="0">
                <a:pos x="T0" y="T1"/>
              </a:cxn>
              <a:cxn ang="0">
                <a:pos x="T2" y="T3"/>
              </a:cxn>
              <a:cxn ang="0">
                <a:pos x="T4" y="T5"/>
              </a:cxn>
              <a:cxn ang="0">
                <a:pos x="T6" y="T7"/>
              </a:cxn>
            </a:cxnLst>
            <a:rect l="T8" t="T9" r="T10" b="T11"/>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solidFill>
            <a:srgbClr val="FFFFCC"/>
          </a:solidFill>
          <a:ln w="57150">
            <a:solidFill>
              <a:srgbClr val="000000"/>
            </a:solidFill>
            <a:miter lim="800000"/>
            <a:headEnd/>
            <a:tailEnd/>
          </a:ln>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sv-SE" dirty="0" err="1">
                <a:solidFill>
                  <a:schemeClr val="accent2"/>
                </a:solidFill>
                <a:latin typeface="Times10 for Chalmers" pitchFamily="2" charset="0"/>
              </a:rPr>
              <a:t>Exercise</a:t>
            </a:r>
            <a:r>
              <a:rPr lang="sv-SE" dirty="0">
                <a:solidFill>
                  <a:schemeClr val="accent2"/>
                </a:solidFill>
                <a:latin typeface="Times10 for Chalmers" pitchFamily="2" charset="0"/>
              </a:rPr>
              <a:t>  </a:t>
            </a:r>
            <a:br>
              <a:rPr lang="sv-SE" dirty="0">
                <a:solidFill>
                  <a:schemeClr val="accent2"/>
                </a:solidFill>
                <a:latin typeface="Times10 for Chalmers" pitchFamily="2" charset="0"/>
              </a:rPr>
            </a:br>
            <a:r>
              <a:rPr lang="sv-SE" dirty="0">
                <a:solidFill>
                  <a:schemeClr val="accent2"/>
                </a:solidFill>
                <a:latin typeface="Times10 for Chalmers" pitchFamily="2" charset="0"/>
              </a:rPr>
              <a:t>(from </a:t>
            </a:r>
            <a:r>
              <a:rPr lang="sv-SE" dirty="0" err="1">
                <a:solidFill>
                  <a:schemeClr val="accent2"/>
                </a:solidFill>
                <a:latin typeface="Times10 for Chalmers" pitchFamily="2" charset="0"/>
              </a:rPr>
              <a:t>example</a:t>
            </a:r>
            <a:r>
              <a:rPr lang="sv-SE" dirty="0">
                <a:solidFill>
                  <a:schemeClr val="accent2"/>
                </a:solidFill>
                <a:latin typeface="Times10 for Chalmers" pitchFamily="2" charset="0"/>
              </a:rPr>
              <a:t> </a:t>
            </a:r>
            <a:r>
              <a:rPr lang="sv-SE" dirty="0" err="1">
                <a:solidFill>
                  <a:schemeClr val="accent2"/>
                </a:solidFill>
                <a:latin typeface="Times10 for Chalmers" pitchFamily="2" charset="0"/>
              </a:rPr>
              <a:t>circuit</a:t>
            </a:r>
            <a:r>
              <a:rPr lang="sv-SE" dirty="0">
                <a:solidFill>
                  <a:schemeClr val="accent2"/>
                </a:solidFill>
                <a:latin typeface="Times10 for Chalmers" pitchFamily="2" charset="0"/>
              </a:rPr>
              <a:t>)</a:t>
            </a:r>
            <a:endParaRPr lang="en-GB" dirty="0">
              <a:solidFill>
                <a:schemeClr val="accent2"/>
              </a:solidFill>
              <a:latin typeface="Times10 for Chalmers" pitchFamily="2" charset="0"/>
            </a:endParaRPr>
          </a:p>
        </p:txBody>
      </p:sp>
      <p:sp>
        <p:nvSpPr>
          <p:cNvPr id="17411" name="Rectangle 3"/>
          <p:cNvSpPr>
            <a:spLocks noChangeArrowheads="1"/>
          </p:cNvSpPr>
          <p:nvPr/>
        </p:nvSpPr>
        <p:spPr bwMode="auto">
          <a:xfrm>
            <a:off x="838200" y="2133600"/>
            <a:ext cx="7620000" cy="3908762"/>
          </a:xfrm>
          <a:prstGeom prst="rect">
            <a:avLst/>
          </a:prstGeom>
          <a:noFill/>
          <a:ln w="9525">
            <a:noFill/>
            <a:miter lim="800000"/>
            <a:headEnd/>
            <a:tailEnd/>
          </a:ln>
          <a:effectLst/>
        </p:spPr>
        <p:txBody>
          <a:bodyPr>
            <a:spAutoFit/>
          </a:bodyPr>
          <a:lstStyle/>
          <a:p>
            <a:pPr>
              <a:spcBef>
                <a:spcPct val="50000"/>
              </a:spcBef>
            </a:pPr>
            <a:endParaRPr lang="sv-SE" sz="3200" dirty="0"/>
          </a:p>
          <a:p>
            <a:pPr>
              <a:spcBef>
                <a:spcPct val="50000"/>
              </a:spcBef>
            </a:pPr>
            <a:r>
              <a:rPr lang="sv-SE" dirty="0">
                <a:latin typeface="Calibri" pitchFamily="34" charset="0"/>
                <a:cs typeface="Times New Roman" pitchFamily="18" charset="0"/>
              </a:rPr>
              <a:t>(</a:t>
            </a:r>
            <a:r>
              <a:rPr lang="sv-SE" dirty="0" err="1">
                <a:latin typeface="Calibri" pitchFamily="34" charset="0"/>
                <a:cs typeface="Times New Roman" pitchFamily="18" charset="0"/>
              </a:rPr>
              <a:t>dreq</a:t>
            </a:r>
            <a:r>
              <a:rPr lang="sv-SE" dirty="0">
                <a:latin typeface="Calibri" pitchFamily="34" charset="0"/>
                <a:cs typeface="Times New Roman" pitchFamily="18" charset="0"/>
              </a:rPr>
              <a:t>, q0, </a:t>
            </a:r>
            <a:r>
              <a:rPr lang="sv-SE" dirty="0" err="1">
                <a:latin typeface="Calibri" pitchFamily="34" charset="0"/>
                <a:cs typeface="Times New Roman" pitchFamily="18" charset="0"/>
              </a:rPr>
              <a:t>dack</a:t>
            </a:r>
            <a:r>
              <a:rPr lang="sv-SE" dirty="0">
                <a:latin typeface="Calibri" pitchFamily="34" charset="0"/>
                <a:cs typeface="Times New Roman" pitchFamily="18" charset="0"/>
              </a:rPr>
              <a:t>)    </a:t>
            </a:r>
            <a:r>
              <a:rPr lang="sv-SE" dirty="0">
                <a:latin typeface="Calibri" pitchFamily="34" charset="0"/>
                <a:cs typeface="Times New Roman" pitchFamily="18" charset="0"/>
                <a:sym typeface="Wingdings" pitchFamily="2" charset="2"/>
              </a:rPr>
              <a:t>   </a:t>
            </a:r>
            <a:endParaRPr lang="sv-SE" dirty="0" smtClean="0">
              <a:latin typeface="Calibri" pitchFamily="34" charset="0"/>
              <a:cs typeface="Times New Roman" pitchFamily="18" charset="0"/>
              <a:sym typeface="Wingdings" pitchFamily="2" charset="2"/>
            </a:endParaRPr>
          </a:p>
          <a:p>
            <a:pPr>
              <a:spcBef>
                <a:spcPct val="50000"/>
              </a:spcBef>
            </a:pPr>
            <a:r>
              <a:rPr lang="sv-SE" dirty="0" smtClean="0">
                <a:latin typeface="Calibri" pitchFamily="34" charset="0"/>
                <a:cs typeface="Times New Roman" pitchFamily="18" charset="0"/>
                <a:sym typeface="Wingdings" pitchFamily="2" charset="2"/>
              </a:rPr>
              <a:t>(</a:t>
            </a:r>
            <a:r>
              <a:rPr lang="sv-SE" dirty="0" err="1" smtClean="0">
                <a:latin typeface="Calibri" pitchFamily="34" charset="0"/>
                <a:cs typeface="Times New Roman" pitchFamily="18" charset="0"/>
                <a:sym typeface="Wingdings" pitchFamily="2" charset="2"/>
              </a:rPr>
              <a:t>dreq</a:t>
            </a:r>
            <a:r>
              <a:rPr lang="sv-SE" dirty="0" smtClean="0">
                <a:latin typeface="Calibri" pitchFamily="34" charset="0"/>
                <a:cs typeface="Times New Roman" pitchFamily="18" charset="0"/>
                <a:sym typeface="Wingdings" pitchFamily="2" charset="2"/>
              </a:rPr>
              <a:t>’, </a:t>
            </a:r>
            <a:r>
              <a:rPr lang="sv-SE" dirty="0" err="1" smtClean="0">
                <a:latin typeface="Calibri" pitchFamily="34" charset="0"/>
                <a:cs typeface="Times New Roman" pitchFamily="18" charset="0"/>
                <a:sym typeface="Wingdings" pitchFamily="2" charset="2"/>
              </a:rPr>
              <a:t>dreq</a:t>
            </a:r>
            <a:r>
              <a:rPr lang="sv-SE" dirty="0" smtClean="0">
                <a:latin typeface="Calibri" pitchFamily="34" charset="0"/>
                <a:cs typeface="Times New Roman" pitchFamily="18" charset="0"/>
                <a:sym typeface="Wingdings" pitchFamily="2" charset="2"/>
              </a:rPr>
              <a:t>, </a:t>
            </a:r>
            <a:r>
              <a:rPr lang="en-GB" dirty="0" err="1" smtClean="0">
                <a:latin typeface="Calibri" pitchFamily="34" charset="0"/>
                <a:cs typeface="Times New Roman" pitchFamily="18" charset="0"/>
              </a:rPr>
              <a:t>dreq</a:t>
            </a:r>
            <a:r>
              <a:rPr lang="en-GB" dirty="0" smtClean="0">
                <a:latin typeface="Calibri" pitchFamily="34" charset="0"/>
                <a:cs typeface="Times New Roman" pitchFamily="18" charset="0"/>
              </a:rPr>
              <a:t> and (q0 or (not q</a:t>
            </a:r>
            <a:r>
              <a:rPr lang="sv-SE" dirty="0" smtClean="0">
                <a:latin typeface="Calibri" pitchFamily="34" charset="0"/>
                <a:cs typeface="Times New Roman" pitchFamily="18" charset="0"/>
                <a:sym typeface="Symbol" pitchFamily="18" charset="2"/>
              </a:rPr>
              <a:t>0 and </a:t>
            </a:r>
            <a:r>
              <a:rPr lang="sv-SE" dirty="0" err="1" smtClean="0">
                <a:latin typeface="Calibri" pitchFamily="34" charset="0"/>
                <a:cs typeface="Times New Roman" pitchFamily="18" charset="0"/>
                <a:sym typeface="Symbol" pitchFamily="18" charset="2"/>
              </a:rPr>
              <a:t>dack</a:t>
            </a:r>
            <a:r>
              <a:rPr lang="sv-SE" dirty="0" smtClean="0">
                <a:latin typeface="Calibri" pitchFamily="34" charset="0"/>
                <a:cs typeface="Times New Roman" pitchFamily="18" charset="0"/>
                <a:sym typeface="Symbol" pitchFamily="18" charset="2"/>
              </a:rPr>
              <a:t>))</a:t>
            </a:r>
            <a:r>
              <a:rPr lang="sv-SE" dirty="0" smtClean="0">
                <a:latin typeface="Calibri" pitchFamily="34" charset="0"/>
                <a:cs typeface="Times New Roman" pitchFamily="18" charset="0"/>
                <a:sym typeface="Wingdings" pitchFamily="2" charset="2"/>
              </a:rPr>
              <a:t>)</a:t>
            </a:r>
          </a:p>
          <a:p>
            <a:pPr>
              <a:spcBef>
                <a:spcPct val="50000"/>
              </a:spcBef>
            </a:pPr>
            <a:endParaRPr lang="en-GB" sz="3200" dirty="0"/>
          </a:p>
          <a:p>
            <a:pPr>
              <a:spcBef>
                <a:spcPct val="50000"/>
              </a:spcBef>
            </a:pPr>
            <a:r>
              <a:rPr lang="en-GB" sz="3200" dirty="0">
                <a:latin typeface="Calibri" pitchFamily="34" charset="0"/>
              </a:rPr>
              <a:t>Draw state transition diagram</a:t>
            </a:r>
          </a:p>
          <a:p>
            <a:pPr>
              <a:spcBef>
                <a:spcPct val="50000"/>
              </a:spcBef>
            </a:pPr>
            <a:r>
              <a:rPr lang="en-GB" sz="3200" dirty="0">
                <a:latin typeface="Calibri" pitchFamily="34" charset="0"/>
              </a:rPr>
              <a:t>Q: How many states for a start?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sv-SE">
                <a:solidFill>
                  <a:schemeClr val="accent2"/>
                </a:solidFill>
                <a:latin typeface="Times10 for Chalmers" pitchFamily="2" charset="0"/>
              </a:rPr>
              <a:t>Hint (partial answer)</a:t>
            </a:r>
            <a:endParaRPr lang="en-GB">
              <a:solidFill>
                <a:schemeClr val="accent2"/>
              </a:solidFill>
              <a:latin typeface="Times10 for Chalmers" pitchFamily="2" charset="0"/>
            </a:endParaRPr>
          </a:p>
        </p:txBody>
      </p:sp>
      <p:sp>
        <p:nvSpPr>
          <p:cNvPr id="19459" name="Text Box 3"/>
          <p:cNvSpPr txBox="1">
            <a:spLocks noChangeArrowheads="1"/>
          </p:cNvSpPr>
          <p:nvPr/>
        </p:nvSpPr>
        <p:spPr bwMode="auto">
          <a:xfrm>
            <a:off x="822325" y="2406650"/>
            <a:ext cx="7194550" cy="2647950"/>
          </a:xfrm>
          <a:prstGeom prst="rect">
            <a:avLst/>
          </a:prstGeom>
          <a:noFill/>
          <a:ln w="9525">
            <a:noFill/>
            <a:miter lim="800000"/>
            <a:headEnd/>
            <a:tailEnd/>
          </a:ln>
          <a:effectLst/>
        </p:spPr>
        <p:txBody>
          <a:bodyPr wrap="none">
            <a:spAutoFit/>
          </a:bodyPr>
          <a:lstStyle/>
          <a:p>
            <a:r>
              <a:rPr lang="sv-SE"/>
              <a:t>000      100                     110                     111</a:t>
            </a:r>
          </a:p>
          <a:p>
            <a:endParaRPr lang="sv-SE"/>
          </a:p>
          <a:p>
            <a:r>
              <a:rPr lang="sv-SE"/>
              <a:t>       001                                                                         101</a:t>
            </a:r>
          </a:p>
          <a:p>
            <a:r>
              <a:rPr lang="sv-SE"/>
              <a:t>               </a:t>
            </a:r>
          </a:p>
          <a:p>
            <a:r>
              <a:rPr lang="sv-SE"/>
              <a:t>             010       </a:t>
            </a:r>
          </a:p>
          <a:p>
            <a:r>
              <a:rPr lang="sv-SE"/>
              <a:t>                                                                  011</a:t>
            </a:r>
          </a:p>
          <a:p>
            <a:r>
              <a:rPr lang="sv-SE"/>
              <a:t>      </a:t>
            </a:r>
            <a:endParaRPr lang="en-GB"/>
          </a:p>
        </p:txBody>
      </p:sp>
      <p:sp>
        <p:nvSpPr>
          <p:cNvPr id="19461" name="Line 5"/>
          <p:cNvSpPr>
            <a:spLocks noChangeShapeType="1"/>
          </p:cNvSpPr>
          <p:nvPr/>
        </p:nvSpPr>
        <p:spPr bwMode="auto">
          <a:xfrm>
            <a:off x="6096000" y="2895600"/>
            <a:ext cx="0" cy="1371600"/>
          </a:xfrm>
          <a:prstGeom prst="line">
            <a:avLst/>
          </a:prstGeom>
          <a:noFill/>
          <a:ln w="28575">
            <a:solidFill>
              <a:schemeClr val="accent2"/>
            </a:solidFill>
            <a:round/>
            <a:headEnd/>
            <a:tailEnd type="triangle" w="med" len="med"/>
          </a:ln>
          <a:effectLst/>
        </p:spPr>
        <p:txBody>
          <a:bodyPr/>
          <a:lstStyle/>
          <a:p>
            <a:endParaRPr lang="en-US"/>
          </a:p>
        </p:txBody>
      </p:sp>
      <p:sp>
        <p:nvSpPr>
          <p:cNvPr id="19463" name="Line 7"/>
          <p:cNvSpPr>
            <a:spLocks noChangeShapeType="1"/>
          </p:cNvSpPr>
          <p:nvPr/>
        </p:nvSpPr>
        <p:spPr bwMode="auto">
          <a:xfrm flipH="1">
            <a:off x="6477000" y="3581400"/>
            <a:ext cx="990600" cy="685800"/>
          </a:xfrm>
          <a:prstGeom prst="line">
            <a:avLst/>
          </a:prstGeom>
          <a:noFill/>
          <a:ln w="28575">
            <a:solidFill>
              <a:schemeClr val="accent2"/>
            </a:solidFill>
            <a:round/>
            <a:headEnd/>
            <a:tailEnd type="triangle" w="med" len="med"/>
          </a:ln>
          <a:effectLst/>
        </p:spPr>
        <p:txBody>
          <a:bodyPr/>
          <a:lstStyle/>
          <a:p>
            <a:endParaRPr lang="en-US"/>
          </a:p>
        </p:txBody>
      </p:sp>
      <p:sp>
        <p:nvSpPr>
          <p:cNvPr id="19464" name="Line 8"/>
          <p:cNvSpPr>
            <a:spLocks noChangeShapeType="1"/>
          </p:cNvSpPr>
          <p:nvPr/>
        </p:nvSpPr>
        <p:spPr bwMode="auto">
          <a:xfrm flipH="1" flipV="1">
            <a:off x="6477000" y="2743200"/>
            <a:ext cx="990600" cy="457200"/>
          </a:xfrm>
          <a:prstGeom prst="line">
            <a:avLst/>
          </a:prstGeom>
          <a:noFill/>
          <a:ln w="28575">
            <a:solidFill>
              <a:schemeClr val="accent2"/>
            </a:solidFill>
            <a:round/>
            <a:headEnd/>
            <a:tailEnd type="triangle" w="med" len="med"/>
          </a:ln>
          <a:effectLst/>
        </p:spPr>
        <p:txBody>
          <a:bodyPr/>
          <a:lstStyle/>
          <a:p>
            <a:endParaRPr lang="en-US"/>
          </a:p>
        </p:txBody>
      </p:sp>
      <p:sp>
        <p:nvSpPr>
          <p:cNvPr id="19465" name="Line 9"/>
          <p:cNvSpPr>
            <a:spLocks noChangeShapeType="1"/>
          </p:cNvSpPr>
          <p:nvPr/>
        </p:nvSpPr>
        <p:spPr bwMode="auto">
          <a:xfrm flipH="1" flipV="1">
            <a:off x="2209800" y="2819400"/>
            <a:ext cx="3657600" cy="1600200"/>
          </a:xfrm>
          <a:prstGeom prst="line">
            <a:avLst/>
          </a:prstGeom>
          <a:noFill/>
          <a:ln w="28575">
            <a:solidFill>
              <a:schemeClr val="accent2"/>
            </a:solidFill>
            <a:round/>
            <a:headEnd/>
            <a:tailEnd type="triangle" w="med" len="med"/>
          </a:ln>
          <a:effectLst/>
        </p:spPr>
        <p:txBody>
          <a:bodyPr/>
          <a:lstStyle/>
          <a:p>
            <a:endParaRPr lang="en-US"/>
          </a:p>
        </p:txBody>
      </p:sp>
      <p:sp>
        <p:nvSpPr>
          <p:cNvPr id="19467" name="Line 11"/>
          <p:cNvSpPr>
            <a:spLocks noChangeShapeType="1"/>
          </p:cNvSpPr>
          <p:nvPr/>
        </p:nvSpPr>
        <p:spPr bwMode="auto">
          <a:xfrm flipH="1">
            <a:off x="1066800" y="4648200"/>
            <a:ext cx="4800600" cy="0"/>
          </a:xfrm>
          <a:prstGeom prst="line">
            <a:avLst/>
          </a:prstGeom>
          <a:noFill/>
          <a:ln w="28575">
            <a:solidFill>
              <a:schemeClr val="accent2"/>
            </a:solidFill>
            <a:round/>
            <a:headEnd/>
            <a:tailEnd/>
          </a:ln>
          <a:effectLst/>
        </p:spPr>
        <p:txBody>
          <a:bodyPr/>
          <a:lstStyle/>
          <a:p>
            <a:endParaRPr lang="en-US"/>
          </a:p>
        </p:txBody>
      </p:sp>
      <p:sp>
        <p:nvSpPr>
          <p:cNvPr id="19469" name="Line 13"/>
          <p:cNvSpPr>
            <a:spLocks noChangeShapeType="1"/>
          </p:cNvSpPr>
          <p:nvPr/>
        </p:nvSpPr>
        <p:spPr bwMode="auto">
          <a:xfrm flipV="1">
            <a:off x="1066800" y="2819400"/>
            <a:ext cx="0" cy="1828800"/>
          </a:xfrm>
          <a:prstGeom prst="line">
            <a:avLst/>
          </a:prstGeom>
          <a:noFill/>
          <a:ln w="28575">
            <a:solidFill>
              <a:schemeClr val="accent2"/>
            </a:solidFill>
            <a:round/>
            <a:headEnd/>
            <a:tailEnd type="triangle" w="med" len="med"/>
          </a:ln>
          <a:effectLst/>
        </p:spPr>
        <p:txBody>
          <a:bodyPr/>
          <a:lstStyle/>
          <a:p>
            <a:endParaRPr lang="en-US"/>
          </a:p>
        </p:txBody>
      </p:sp>
      <p:sp>
        <p:nvSpPr>
          <p:cNvPr id="19470" name="Line 14"/>
          <p:cNvSpPr>
            <a:spLocks noChangeShapeType="1"/>
          </p:cNvSpPr>
          <p:nvPr/>
        </p:nvSpPr>
        <p:spPr bwMode="auto">
          <a:xfrm>
            <a:off x="1447800" y="2590800"/>
            <a:ext cx="381000" cy="0"/>
          </a:xfrm>
          <a:prstGeom prst="line">
            <a:avLst/>
          </a:prstGeom>
          <a:noFill/>
          <a:ln w="28575">
            <a:solidFill>
              <a:schemeClr val="accent2"/>
            </a:solidFill>
            <a:round/>
            <a:headEnd/>
            <a:tailEnd type="triangle" w="med" len="med"/>
          </a:ln>
          <a:effectLst/>
        </p:spPr>
        <p:txBody>
          <a:bodyPr/>
          <a:lstStyle/>
          <a:p>
            <a:endParaRPr lang="en-US"/>
          </a:p>
        </p:txBody>
      </p:sp>
      <p:sp>
        <p:nvSpPr>
          <p:cNvPr id="19471" name="Freeform 15"/>
          <p:cNvSpPr>
            <a:spLocks/>
          </p:cNvSpPr>
          <p:nvPr/>
        </p:nvSpPr>
        <p:spPr bwMode="auto">
          <a:xfrm>
            <a:off x="673100" y="1638300"/>
            <a:ext cx="927100" cy="800100"/>
          </a:xfrm>
          <a:custGeom>
            <a:avLst/>
            <a:gdLst/>
            <a:ahLst/>
            <a:cxnLst>
              <a:cxn ang="0">
                <a:pos x="392" y="504"/>
              </a:cxn>
              <a:cxn ang="0">
                <a:pos x="584" y="264"/>
              </a:cxn>
              <a:cxn ang="0">
                <a:pos x="392" y="24"/>
              </a:cxn>
              <a:cxn ang="0">
                <a:pos x="56" y="120"/>
              </a:cxn>
              <a:cxn ang="0">
                <a:pos x="56" y="408"/>
              </a:cxn>
              <a:cxn ang="0">
                <a:pos x="200" y="504"/>
              </a:cxn>
            </a:cxnLst>
            <a:rect l="0" t="0" r="r" b="b"/>
            <a:pathLst>
              <a:path w="584" h="504">
                <a:moveTo>
                  <a:pt x="392" y="504"/>
                </a:moveTo>
                <a:cubicBezTo>
                  <a:pt x="488" y="424"/>
                  <a:pt x="584" y="344"/>
                  <a:pt x="584" y="264"/>
                </a:cubicBezTo>
                <a:cubicBezTo>
                  <a:pt x="584" y="184"/>
                  <a:pt x="480" y="48"/>
                  <a:pt x="392" y="24"/>
                </a:cubicBezTo>
                <a:cubicBezTo>
                  <a:pt x="304" y="0"/>
                  <a:pt x="112" y="56"/>
                  <a:pt x="56" y="120"/>
                </a:cubicBezTo>
                <a:cubicBezTo>
                  <a:pt x="0" y="184"/>
                  <a:pt x="32" y="344"/>
                  <a:pt x="56" y="408"/>
                </a:cubicBezTo>
                <a:cubicBezTo>
                  <a:pt x="80" y="472"/>
                  <a:pt x="176" y="488"/>
                  <a:pt x="200" y="504"/>
                </a:cubicBezTo>
              </a:path>
            </a:pathLst>
          </a:custGeom>
          <a:noFill/>
          <a:ln w="28575" cmpd="sng">
            <a:solidFill>
              <a:schemeClr val="accent2"/>
            </a:solidFill>
            <a:round/>
            <a:headEnd type="none" w="med" len="med"/>
            <a:tailEnd type="triangle" w="med" len="med"/>
          </a:ln>
          <a:effectLst/>
        </p:spPr>
        <p:txBody>
          <a:bodyPr/>
          <a:lstStyle/>
          <a:p>
            <a:endParaRPr lang="en-US"/>
          </a:p>
        </p:txBody>
      </p:sp>
      <p:sp>
        <p:nvSpPr>
          <p:cNvPr id="19472" name="Freeform 16"/>
          <p:cNvSpPr>
            <a:spLocks/>
          </p:cNvSpPr>
          <p:nvPr/>
        </p:nvSpPr>
        <p:spPr bwMode="auto">
          <a:xfrm>
            <a:off x="5715000" y="1600200"/>
            <a:ext cx="927100" cy="800100"/>
          </a:xfrm>
          <a:custGeom>
            <a:avLst/>
            <a:gdLst/>
            <a:ahLst/>
            <a:cxnLst>
              <a:cxn ang="0">
                <a:pos x="392" y="504"/>
              </a:cxn>
              <a:cxn ang="0">
                <a:pos x="584" y="264"/>
              </a:cxn>
              <a:cxn ang="0">
                <a:pos x="392" y="24"/>
              </a:cxn>
              <a:cxn ang="0">
                <a:pos x="56" y="120"/>
              </a:cxn>
              <a:cxn ang="0">
                <a:pos x="56" y="408"/>
              </a:cxn>
              <a:cxn ang="0">
                <a:pos x="200" y="504"/>
              </a:cxn>
            </a:cxnLst>
            <a:rect l="0" t="0" r="r" b="b"/>
            <a:pathLst>
              <a:path w="584" h="504">
                <a:moveTo>
                  <a:pt x="392" y="504"/>
                </a:moveTo>
                <a:cubicBezTo>
                  <a:pt x="488" y="424"/>
                  <a:pt x="584" y="344"/>
                  <a:pt x="584" y="264"/>
                </a:cubicBezTo>
                <a:cubicBezTo>
                  <a:pt x="584" y="184"/>
                  <a:pt x="480" y="48"/>
                  <a:pt x="392" y="24"/>
                </a:cubicBezTo>
                <a:cubicBezTo>
                  <a:pt x="304" y="0"/>
                  <a:pt x="112" y="56"/>
                  <a:pt x="56" y="120"/>
                </a:cubicBezTo>
                <a:cubicBezTo>
                  <a:pt x="0" y="184"/>
                  <a:pt x="32" y="344"/>
                  <a:pt x="56" y="408"/>
                </a:cubicBezTo>
                <a:cubicBezTo>
                  <a:pt x="80" y="472"/>
                  <a:pt x="176" y="488"/>
                  <a:pt x="200" y="504"/>
                </a:cubicBezTo>
              </a:path>
            </a:pathLst>
          </a:custGeom>
          <a:noFill/>
          <a:ln w="28575" cmpd="sng">
            <a:solidFill>
              <a:schemeClr val="accent2"/>
            </a:solidFill>
            <a:round/>
            <a:headEnd type="none" w="med" len="me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sv-SE">
                <a:solidFill>
                  <a:schemeClr val="accent2"/>
                </a:solidFill>
                <a:latin typeface="Times10 for Chalmers" pitchFamily="2" charset="0"/>
              </a:rPr>
              <a:t>Question</a:t>
            </a:r>
            <a:endParaRPr lang="en-GB">
              <a:solidFill>
                <a:schemeClr val="accent2"/>
              </a:solidFill>
              <a:latin typeface="Times10 for Chalmers" pitchFamily="2" charset="0"/>
            </a:endParaRPr>
          </a:p>
        </p:txBody>
      </p:sp>
      <p:sp>
        <p:nvSpPr>
          <p:cNvPr id="20483" name="Text Box 3"/>
          <p:cNvSpPr txBox="1">
            <a:spLocks noChangeArrowheads="1"/>
          </p:cNvSpPr>
          <p:nvPr/>
        </p:nvSpPr>
        <p:spPr bwMode="auto">
          <a:xfrm>
            <a:off x="822325" y="2406650"/>
            <a:ext cx="7194550" cy="2647950"/>
          </a:xfrm>
          <a:prstGeom prst="rect">
            <a:avLst/>
          </a:prstGeom>
          <a:noFill/>
          <a:ln w="9525">
            <a:noFill/>
            <a:miter lim="800000"/>
            <a:headEnd/>
            <a:tailEnd/>
          </a:ln>
          <a:effectLst/>
        </p:spPr>
        <p:txBody>
          <a:bodyPr wrap="none">
            <a:spAutoFit/>
          </a:bodyPr>
          <a:lstStyle/>
          <a:p>
            <a:r>
              <a:rPr lang="sv-SE"/>
              <a:t>000      100                     110                     111</a:t>
            </a:r>
          </a:p>
          <a:p>
            <a:endParaRPr lang="sv-SE"/>
          </a:p>
          <a:p>
            <a:r>
              <a:rPr lang="sv-SE"/>
              <a:t>       001                                                                         101</a:t>
            </a:r>
          </a:p>
          <a:p>
            <a:r>
              <a:rPr lang="sv-SE"/>
              <a:t>               </a:t>
            </a:r>
          </a:p>
          <a:p>
            <a:r>
              <a:rPr lang="sv-SE"/>
              <a:t>             010       </a:t>
            </a:r>
          </a:p>
          <a:p>
            <a:r>
              <a:rPr lang="sv-SE"/>
              <a:t>                                                                  011</a:t>
            </a:r>
          </a:p>
          <a:p>
            <a:r>
              <a:rPr lang="sv-SE"/>
              <a:t>      </a:t>
            </a:r>
            <a:endParaRPr lang="en-GB"/>
          </a:p>
        </p:txBody>
      </p:sp>
      <p:sp>
        <p:nvSpPr>
          <p:cNvPr id="20484" name="Line 4"/>
          <p:cNvSpPr>
            <a:spLocks noChangeShapeType="1"/>
          </p:cNvSpPr>
          <p:nvPr/>
        </p:nvSpPr>
        <p:spPr bwMode="auto">
          <a:xfrm>
            <a:off x="6096000" y="2895600"/>
            <a:ext cx="0" cy="1371600"/>
          </a:xfrm>
          <a:prstGeom prst="line">
            <a:avLst/>
          </a:prstGeom>
          <a:noFill/>
          <a:ln w="28575">
            <a:solidFill>
              <a:schemeClr val="accent2"/>
            </a:solidFill>
            <a:round/>
            <a:headEnd/>
            <a:tailEnd type="triangle" w="med" len="med"/>
          </a:ln>
          <a:effectLst/>
        </p:spPr>
        <p:txBody>
          <a:bodyPr/>
          <a:lstStyle/>
          <a:p>
            <a:endParaRPr lang="en-US"/>
          </a:p>
        </p:txBody>
      </p:sp>
      <p:sp>
        <p:nvSpPr>
          <p:cNvPr id="20485" name="Line 5"/>
          <p:cNvSpPr>
            <a:spLocks noChangeShapeType="1"/>
          </p:cNvSpPr>
          <p:nvPr/>
        </p:nvSpPr>
        <p:spPr bwMode="auto">
          <a:xfrm flipH="1">
            <a:off x="6477000" y="3581400"/>
            <a:ext cx="990600" cy="685800"/>
          </a:xfrm>
          <a:prstGeom prst="line">
            <a:avLst/>
          </a:prstGeom>
          <a:noFill/>
          <a:ln w="28575">
            <a:solidFill>
              <a:schemeClr val="accent2"/>
            </a:solidFill>
            <a:round/>
            <a:headEnd/>
            <a:tailEnd type="triangle" w="med" len="med"/>
          </a:ln>
          <a:effectLst/>
        </p:spPr>
        <p:txBody>
          <a:bodyPr/>
          <a:lstStyle/>
          <a:p>
            <a:endParaRPr lang="en-US"/>
          </a:p>
        </p:txBody>
      </p:sp>
      <p:sp>
        <p:nvSpPr>
          <p:cNvPr id="20486" name="Line 6"/>
          <p:cNvSpPr>
            <a:spLocks noChangeShapeType="1"/>
          </p:cNvSpPr>
          <p:nvPr/>
        </p:nvSpPr>
        <p:spPr bwMode="auto">
          <a:xfrm flipH="1" flipV="1">
            <a:off x="6477000" y="2743200"/>
            <a:ext cx="990600" cy="457200"/>
          </a:xfrm>
          <a:prstGeom prst="line">
            <a:avLst/>
          </a:prstGeom>
          <a:noFill/>
          <a:ln w="28575">
            <a:solidFill>
              <a:schemeClr val="accent2"/>
            </a:solidFill>
            <a:round/>
            <a:headEnd/>
            <a:tailEnd type="triangle" w="med" len="med"/>
          </a:ln>
          <a:effectLst/>
        </p:spPr>
        <p:txBody>
          <a:bodyPr/>
          <a:lstStyle/>
          <a:p>
            <a:endParaRPr lang="en-US"/>
          </a:p>
        </p:txBody>
      </p:sp>
      <p:sp>
        <p:nvSpPr>
          <p:cNvPr id="20487" name="Line 7"/>
          <p:cNvSpPr>
            <a:spLocks noChangeShapeType="1"/>
          </p:cNvSpPr>
          <p:nvPr/>
        </p:nvSpPr>
        <p:spPr bwMode="auto">
          <a:xfrm flipH="1" flipV="1">
            <a:off x="2209800" y="2819400"/>
            <a:ext cx="3657600" cy="1600200"/>
          </a:xfrm>
          <a:prstGeom prst="line">
            <a:avLst/>
          </a:prstGeom>
          <a:noFill/>
          <a:ln w="28575">
            <a:solidFill>
              <a:schemeClr val="accent2"/>
            </a:solidFill>
            <a:round/>
            <a:headEnd/>
            <a:tailEnd type="triangle" w="med" len="med"/>
          </a:ln>
          <a:effectLst/>
        </p:spPr>
        <p:txBody>
          <a:bodyPr/>
          <a:lstStyle/>
          <a:p>
            <a:endParaRPr lang="en-US"/>
          </a:p>
        </p:txBody>
      </p:sp>
      <p:sp>
        <p:nvSpPr>
          <p:cNvPr id="20488" name="Line 8"/>
          <p:cNvSpPr>
            <a:spLocks noChangeShapeType="1"/>
          </p:cNvSpPr>
          <p:nvPr/>
        </p:nvSpPr>
        <p:spPr bwMode="auto">
          <a:xfrm flipH="1">
            <a:off x="1066800" y="4648200"/>
            <a:ext cx="4800600" cy="0"/>
          </a:xfrm>
          <a:prstGeom prst="line">
            <a:avLst/>
          </a:prstGeom>
          <a:noFill/>
          <a:ln w="28575">
            <a:solidFill>
              <a:schemeClr val="accent2"/>
            </a:solidFill>
            <a:round/>
            <a:headEnd/>
            <a:tailEnd/>
          </a:ln>
          <a:effectLst/>
        </p:spPr>
        <p:txBody>
          <a:bodyPr/>
          <a:lstStyle/>
          <a:p>
            <a:endParaRPr lang="en-US"/>
          </a:p>
        </p:txBody>
      </p:sp>
      <p:sp>
        <p:nvSpPr>
          <p:cNvPr id="20489" name="Line 9"/>
          <p:cNvSpPr>
            <a:spLocks noChangeShapeType="1"/>
          </p:cNvSpPr>
          <p:nvPr/>
        </p:nvSpPr>
        <p:spPr bwMode="auto">
          <a:xfrm flipV="1">
            <a:off x="1066800" y="2819400"/>
            <a:ext cx="0" cy="1828800"/>
          </a:xfrm>
          <a:prstGeom prst="line">
            <a:avLst/>
          </a:prstGeom>
          <a:noFill/>
          <a:ln w="28575">
            <a:solidFill>
              <a:schemeClr val="accent2"/>
            </a:solidFill>
            <a:round/>
            <a:headEnd/>
            <a:tailEnd type="triangle" w="med" len="med"/>
          </a:ln>
          <a:effectLst/>
        </p:spPr>
        <p:txBody>
          <a:bodyPr/>
          <a:lstStyle/>
          <a:p>
            <a:endParaRPr lang="en-US"/>
          </a:p>
        </p:txBody>
      </p:sp>
      <p:sp>
        <p:nvSpPr>
          <p:cNvPr id="20490" name="Line 10"/>
          <p:cNvSpPr>
            <a:spLocks noChangeShapeType="1"/>
          </p:cNvSpPr>
          <p:nvPr/>
        </p:nvSpPr>
        <p:spPr bwMode="auto">
          <a:xfrm>
            <a:off x="1447800" y="2590800"/>
            <a:ext cx="381000" cy="0"/>
          </a:xfrm>
          <a:prstGeom prst="line">
            <a:avLst/>
          </a:prstGeom>
          <a:noFill/>
          <a:ln w="28575">
            <a:solidFill>
              <a:schemeClr val="accent2"/>
            </a:solidFill>
            <a:round/>
            <a:headEnd/>
            <a:tailEnd type="triangle" w="med" len="med"/>
          </a:ln>
          <a:effectLst/>
        </p:spPr>
        <p:txBody>
          <a:bodyPr/>
          <a:lstStyle/>
          <a:p>
            <a:endParaRPr lang="en-US"/>
          </a:p>
        </p:txBody>
      </p:sp>
      <p:sp>
        <p:nvSpPr>
          <p:cNvPr id="20491" name="Freeform 11"/>
          <p:cNvSpPr>
            <a:spLocks/>
          </p:cNvSpPr>
          <p:nvPr/>
        </p:nvSpPr>
        <p:spPr bwMode="auto">
          <a:xfrm>
            <a:off x="673100" y="1638300"/>
            <a:ext cx="927100" cy="800100"/>
          </a:xfrm>
          <a:custGeom>
            <a:avLst/>
            <a:gdLst/>
            <a:ahLst/>
            <a:cxnLst>
              <a:cxn ang="0">
                <a:pos x="392" y="504"/>
              </a:cxn>
              <a:cxn ang="0">
                <a:pos x="584" y="264"/>
              </a:cxn>
              <a:cxn ang="0">
                <a:pos x="392" y="24"/>
              </a:cxn>
              <a:cxn ang="0">
                <a:pos x="56" y="120"/>
              </a:cxn>
              <a:cxn ang="0">
                <a:pos x="56" y="408"/>
              </a:cxn>
              <a:cxn ang="0">
                <a:pos x="200" y="504"/>
              </a:cxn>
            </a:cxnLst>
            <a:rect l="0" t="0" r="r" b="b"/>
            <a:pathLst>
              <a:path w="584" h="504">
                <a:moveTo>
                  <a:pt x="392" y="504"/>
                </a:moveTo>
                <a:cubicBezTo>
                  <a:pt x="488" y="424"/>
                  <a:pt x="584" y="344"/>
                  <a:pt x="584" y="264"/>
                </a:cubicBezTo>
                <a:cubicBezTo>
                  <a:pt x="584" y="184"/>
                  <a:pt x="480" y="48"/>
                  <a:pt x="392" y="24"/>
                </a:cubicBezTo>
                <a:cubicBezTo>
                  <a:pt x="304" y="0"/>
                  <a:pt x="112" y="56"/>
                  <a:pt x="56" y="120"/>
                </a:cubicBezTo>
                <a:cubicBezTo>
                  <a:pt x="0" y="184"/>
                  <a:pt x="32" y="344"/>
                  <a:pt x="56" y="408"/>
                </a:cubicBezTo>
                <a:cubicBezTo>
                  <a:pt x="80" y="472"/>
                  <a:pt x="176" y="488"/>
                  <a:pt x="200" y="504"/>
                </a:cubicBezTo>
              </a:path>
            </a:pathLst>
          </a:custGeom>
          <a:noFill/>
          <a:ln w="28575" cmpd="sng">
            <a:solidFill>
              <a:schemeClr val="accent2"/>
            </a:solidFill>
            <a:round/>
            <a:headEnd type="none" w="med" len="med"/>
            <a:tailEnd type="triangle" w="med" len="med"/>
          </a:ln>
          <a:effectLst/>
        </p:spPr>
        <p:txBody>
          <a:bodyPr/>
          <a:lstStyle/>
          <a:p>
            <a:endParaRPr lang="en-US"/>
          </a:p>
        </p:txBody>
      </p:sp>
      <p:sp>
        <p:nvSpPr>
          <p:cNvPr id="20492" name="Freeform 12"/>
          <p:cNvSpPr>
            <a:spLocks/>
          </p:cNvSpPr>
          <p:nvPr/>
        </p:nvSpPr>
        <p:spPr bwMode="auto">
          <a:xfrm>
            <a:off x="5715000" y="1600200"/>
            <a:ext cx="927100" cy="800100"/>
          </a:xfrm>
          <a:custGeom>
            <a:avLst/>
            <a:gdLst/>
            <a:ahLst/>
            <a:cxnLst>
              <a:cxn ang="0">
                <a:pos x="392" y="504"/>
              </a:cxn>
              <a:cxn ang="0">
                <a:pos x="584" y="264"/>
              </a:cxn>
              <a:cxn ang="0">
                <a:pos x="392" y="24"/>
              </a:cxn>
              <a:cxn ang="0">
                <a:pos x="56" y="120"/>
              </a:cxn>
              <a:cxn ang="0">
                <a:pos x="56" y="408"/>
              </a:cxn>
              <a:cxn ang="0">
                <a:pos x="200" y="504"/>
              </a:cxn>
            </a:cxnLst>
            <a:rect l="0" t="0" r="r" b="b"/>
            <a:pathLst>
              <a:path w="584" h="504">
                <a:moveTo>
                  <a:pt x="392" y="504"/>
                </a:moveTo>
                <a:cubicBezTo>
                  <a:pt x="488" y="424"/>
                  <a:pt x="584" y="344"/>
                  <a:pt x="584" y="264"/>
                </a:cubicBezTo>
                <a:cubicBezTo>
                  <a:pt x="584" y="184"/>
                  <a:pt x="480" y="48"/>
                  <a:pt x="392" y="24"/>
                </a:cubicBezTo>
                <a:cubicBezTo>
                  <a:pt x="304" y="0"/>
                  <a:pt x="112" y="56"/>
                  <a:pt x="56" y="120"/>
                </a:cubicBezTo>
                <a:cubicBezTo>
                  <a:pt x="0" y="184"/>
                  <a:pt x="32" y="344"/>
                  <a:pt x="56" y="408"/>
                </a:cubicBezTo>
                <a:cubicBezTo>
                  <a:pt x="80" y="472"/>
                  <a:pt x="176" y="488"/>
                  <a:pt x="200" y="504"/>
                </a:cubicBezTo>
              </a:path>
            </a:pathLst>
          </a:custGeom>
          <a:noFill/>
          <a:ln w="28575" cmpd="sng">
            <a:solidFill>
              <a:schemeClr val="accent2"/>
            </a:solidFill>
            <a:round/>
            <a:headEnd type="none" w="med" len="med"/>
            <a:tailEnd type="triangle" w="med" len="med"/>
          </a:ln>
          <a:effectLst/>
        </p:spPr>
        <p:txBody>
          <a:bodyPr/>
          <a:lstStyle/>
          <a:p>
            <a:endParaRPr lang="en-US"/>
          </a:p>
        </p:txBody>
      </p:sp>
      <p:sp>
        <p:nvSpPr>
          <p:cNvPr id="20493" name="Text Box 13"/>
          <p:cNvSpPr txBox="1">
            <a:spLocks noChangeArrowheads="1"/>
          </p:cNvSpPr>
          <p:nvPr/>
        </p:nvSpPr>
        <p:spPr bwMode="auto">
          <a:xfrm>
            <a:off x="517525" y="5530850"/>
            <a:ext cx="7620000" cy="822325"/>
          </a:xfrm>
          <a:prstGeom prst="rect">
            <a:avLst/>
          </a:prstGeom>
          <a:noFill/>
          <a:ln w="9525">
            <a:noFill/>
            <a:miter lim="800000"/>
            <a:headEnd/>
            <a:tailEnd/>
          </a:ln>
          <a:effectLst/>
        </p:spPr>
        <p:txBody>
          <a:bodyPr wrap="none">
            <a:spAutoFit/>
          </a:bodyPr>
          <a:lstStyle/>
          <a:p>
            <a:r>
              <a:rPr lang="sv-SE"/>
              <a:t>Q:   how many arrows should there be out of each state?</a:t>
            </a:r>
          </a:p>
          <a:p>
            <a:r>
              <a:rPr lang="sv-SE"/>
              <a:t>       Why so?</a:t>
            </a:r>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spek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5778</TotalTime>
  <Words>1886</Words>
  <Application>Microsoft Office PowerPoint</Application>
  <PresentationFormat>Bildspel på skärmen (4:3)</PresentationFormat>
  <Paragraphs>388</Paragraphs>
  <Slides>55</Slides>
  <Notes>10</Notes>
  <HiddenSlides>0</HiddenSlides>
  <MMClips>0</MMClips>
  <ScaleCrop>false</ScaleCrop>
  <HeadingPairs>
    <vt:vector size="4" baseType="variant">
      <vt:variant>
        <vt:lpstr>Tema</vt:lpstr>
      </vt:variant>
      <vt:variant>
        <vt:i4>1</vt:i4>
      </vt:variant>
      <vt:variant>
        <vt:lpstr>Bildrubriker</vt:lpstr>
      </vt:variant>
      <vt:variant>
        <vt:i4>55</vt:i4>
      </vt:variant>
    </vt:vector>
  </HeadingPairs>
  <TitlesOfParts>
    <vt:vector size="56" baseType="lpstr">
      <vt:lpstr>Default Design</vt:lpstr>
      <vt:lpstr>Model Checking I</vt:lpstr>
      <vt:lpstr>Bild 2</vt:lpstr>
      <vt:lpstr>View circuit as a transition system</vt:lpstr>
      <vt:lpstr>Bild 4</vt:lpstr>
      <vt:lpstr>Bild 5</vt:lpstr>
      <vt:lpstr>Idea</vt:lpstr>
      <vt:lpstr>Exercise   (from example circuit)</vt:lpstr>
      <vt:lpstr>Hint (partial answer)</vt:lpstr>
      <vt:lpstr>Question</vt:lpstr>
      <vt:lpstr>Exercise</vt:lpstr>
      <vt:lpstr>Another view</vt:lpstr>
      <vt:lpstr>Unwinding further</vt:lpstr>
      <vt:lpstr>Possible behaviours from state s</vt:lpstr>
      <vt:lpstr>path = possible run of the system</vt:lpstr>
      <vt:lpstr>Points to note</vt:lpstr>
      <vt:lpstr>Model Checking</vt:lpstr>
      <vt:lpstr>Bild 17</vt:lpstr>
      <vt:lpstr>input to SMV model checker</vt:lpstr>
      <vt:lpstr>Transition system   M</vt:lpstr>
      <vt:lpstr>Path   in M</vt:lpstr>
      <vt:lpstr>Path   in M</vt:lpstr>
      <vt:lpstr>Properties</vt:lpstr>
      <vt:lpstr>CTL*</vt:lpstr>
      <vt:lpstr>CTL*  formulas (syntax)</vt:lpstr>
      <vt:lpstr>Build up from core</vt:lpstr>
      <vt:lpstr>Example</vt:lpstr>
      <vt:lpstr>Example</vt:lpstr>
      <vt:lpstr>Example (Gordon)</vt:lpstr>
      <vt:lpstr>Example  (Gordon)</vt:lpstr>
      <vt:lpstr>Semantics</vt:lpstr>
      <vt:lpstr>Semantics</vt:lpstr>
      <vt:lpstr>Semantics</vt:lpstr>
      <vt:lpstr>Semantics</vt:lpstr>
      <vt:lpstr>CTL</vt:lpstr>
      <vt:lpstr>Back to CTL*  formulas (syntax)</vt:lpstr>
      <vt:lpstr>CTL</vt:lpstr>
      <vt:lpstr>Bild 37</vt:lpstr>
      <vt:lpstr>Bild 38</vt:lpstr>
      <vt:lpstr>Examples (Gordon)</vt:lpstr>
      <vt:lpstr>Examples (Gordon)</vt:lpstr>
      <vt:lpstr>Examples (Gordon)</vt:lpstr>
      <vt:lpstr>Examples (Gordon)</vt:lpstr>
      <vt:lpstr>Examples (Gordon)</vt:lpstr>
      <vt:lpstr>Examples (Gordon)</vt:lpstr>
      <vt:lpstr>LTL</vt:lpstr>
      <vt:lpstr>Back to CTL*  formulas (syntax)</vt:lpstr>
      <vt:lpstr>Bild 47</vt:lpstr>
      <vt:lpstr>LTL</vt:lpstr>
      <vt:lpstr>In CTL but not LTL</vt:lpstr>
      <vt:lpstr>In both</vt:lpstr>
      <vt:lpstr>In LTL but not CTL</vt:lpstr>
      <vt:lpstr>In CTL* but not in LTL or CTL</vt:lpstr>
      <vt:lpstr>Further reading</vt:lpstr>
      <vt:lpstr>Example revisited</vt:lpstr>
      <vt:lpstr>Next lecture</vt:lpstr>
    </vt:vector>
  </TitlesOfParts>
  <Company>Chalmers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Checking I</dc:title>
  <dc:creator>Mary Sheeran</dc:creator>
  <cp:lastModifiedBy>Chalmers</cp:lastModifiedBy>
  <cp:revision>145</cp:revision>
  <dcterms:created xsi:type="dcterms:W3CDTF">2003-03-29T00:25:21Z</dcterms:created>
  <dcterms:modified xsi:type="dcterms:W3CDTF">2010-04-11T17:10:40Z</dcterms:modified>
</cp:coreProperties>
</file>