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1"/>
  </p:notesMasterIdLst>
  <p:sldIdLst>
    <p:sldId id="349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90" r:id="rId28"/>
    <p:sldId id="391" r:id="rId29"/>
    <p:sldId id="392" r:id="rId30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AE22"/>
    <a:srgbClr val="2833B0"/>
    <a:srgbClr val="82B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86517" autoAdjust="0"/>
  </p:normalViewPr>
  <p:slideViewPr>
    <p:cSldViewPr snapToGrid="0">
      <p:cViewPr varScale="1">
        <p:scale>
          <a:sx n="97" d="100"/>
          <a:sy n="97" d="100"/>
        </p:scale>
        <p:origin x="-101" y="-144"/>
      </p:cViewPr>
      <p:guideLst>
        <p:guide orient="horz" pos="2173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notesViewPr>
    <p:cSldViewPr snapToGrid="0">
      <p:cViewPr varScale="1">
        <p:scale>
          <a:sx n="56" d="100"/>
          <a:sy n="56" d="100"/>
        </p:scale>
        <p:origin x="-184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591832-82FA-4069-96D6-353FABBF33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200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830F45-6911-43DC-9FEA-E0C1536B00C7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44CD13-264E-4675-8D7D-F3119934B978}" type="slidenum">
              <a:rPr lang="ar-SA"/>
              <a:pPr/>
              <a:t>12</a:t>
            </a:fld>
            <a:endParaRPr lang="en-US"/>
          </a:p>
        </p:txBody>
      </p:sp>
      <p:sp>
        <p:nvSpPr>
          <p:cNvPr id="136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44CD13-264E-4675-8D7D-F3119934B978}" type="slidenum">
              <a:rPr lang="ar-SA"/>
              <a:pPr/>
              <a:t>13</a:t>
            </a:fld>
            <a:endParaRPr lang="en-US"/>
          </a:p>
        </p:txBody>
      </p:sp>
      <p:sp>
        <p:nvSpPr>
          <p:cNvPr id="136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0FAA8-AD20-49ED-9244-82BDC7537613}" type="slidenum">
              <a:rPr lang="en-GB"/>
              <a:pPr/>
              <a:t>14</a:t>
            </a:fld>
            <a:endParaRPr lang="en-GB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>
                <a:latin typeface="Helvetica" charset="0"/>
              </a:rPr>
              <a:t>possible under naive replication strategy, even if neither A or B fails</a:t>
            </a:r>
          </a:p>
          <a:p>
            <a:r>
              <a:rPr lang="en-GB" smtClean="0">
                <a:latin typeface="Helvetica" charset="0"/>
              </a:rPr>
              <a:t>update at B not yet propagated to A when client 2 reads it</a:t>
            </a:r>
          </a:p>
          <a:p>
            <a:r>
              <a:rPr lang="en-GB" smtClean="0">
                <a:latin typeface="Helvetica" charset="0"/>
              </a:rPr>
              <a:t>it is not linearizable because client2’s getBalance is after client 1’s set balance in real time.</a:t>
            </a:r>
          </a:p>
          <a:p>
            <a:r>
              <a:rPr lang="en-GB" smtClean="0">
                <a:latin typeface="Helvetica" charset="0"/>
              </a:rPr>
              <a:t>but the following interleaving: </a:t>
            </a:r>
            <a:r>
              <a:rPr lang="en-GB" i="1" smtClean="0">
                <a:latin typeface="Helvetica" charset="0"/>
              </a:rPr>
              <a:t>getBalanceA</a:t>
            </a:r>
            <a:r>
              <a:rPr lang="en-GB" baseline="-25000" smtClean="0">
                <a:latin typeface="Helvetica" charset="0"/>
              </a:rPr>
              <a:t>A</a:t>
            </a:r>
            <a:r>
              <a:rPr lang="en-GB" smtClean="0">
                <a:latin typeface="Helvetica" charset="0"/>
              </a:rPr>
              <a:t>(</a:t>
            </a:r>
            <a:r>
              <a:rPr lang="en-GB" i="1" smtClean="0">
                <a:latin typeface="Helvetica" charset="0"/>
              </a:rPr>
              <a:t>y</a:t>
            </a:r>
            <a:r>
              <a:rPr lang="en-GB" smtClean="0">
                <a:latin typeface="Helvetica" charset="0"/>
              </a:rPr>
              <a:t>)-&gt; 0 </a:t>
            </a:r>
            <a:r>
              <a:rPr lang="en-GB" i="1" smtClean="0">
                <a:latin typeface="Helvetica" charset="0"/>
              </a:rPr>
              <a:t>getBalanceA</a:t>
            </a:r>
            <a:r>
              <a:rPr lang="en-GB" baseline="-25000" smtClean="0">
                <a:latin typeface="Helvetica" charset="0"/>
              </a:rPr>
              <a:t>A</a:t>
            </a:r>
            <a:r>
              <a:rPr lang="en-GB" smtClean="0">
                <a:latin typeface="Helvetica" charset="0"/>
              </a:rPr>
              <a:t>(</a:t>
            </a:r>
            <a:r>
              <a:rPr lang="en-GB" i="1" smtClean="0">
                <a:latin typeface="Helvetica" charset="0"/>
              </a:rPr>
              <a:t>x</a:t>
            </a:r>
            <a:r>
              <a:rPr lang="en-GB" smtClean="0">
                <a:latin typeface="Helvetica" charset="0"/>
              </a:rPr>
              <a:t>) -&gt; 0 </a:t>
            </a:r>
            <a:r>
              <a:rPr lang="en-GB" i="1" smtClean="0">
                <a:latin typeface="Helvetica" charset="0"/>
              </a:rPr>
              <a:t>setBalanceB</a:t>
            </a:r>
            <a:r>
              <a:rPr lang="en-GB" baseline="-25000" smtClean="0">
                <a:latin typeface="Helvetica" charset="0"/>
              </a:rPr>
              <a:t>A</a:t>
            </a:r>
            <a:r>
              <a:rPr lang="en-GB" smtClean="0">
                <a:latin typeface="Helvetica" charset="0"/>
              </a:rPr>
              <a:t>(</a:t>
            </a:r>
            <a:r>
              <a:rPr lang="en-GB" i="1" smtClean="0">
                <a:latin typeface="Helvetica" charset="0"/>
              </a:rPr>
              <a:t>x,1</a:t>
            </a:r>
            <a:r>
              <a:rPr lang="en-GB" smtClean="0">
                <a:latin typeface="Helvetica" charset="0"/>
              </a:rPr>
              <a:t>) </a:t>
            </a:r>
            <a:r>
              <a:rPr lang="en-GB" i="1" smtClean="0">
                <a:latin typeface="Helvetica" charset="0"/>
              </a:rPr>
              <a:t>setBalanceA</a:t>
            </a:r>
            <a:r>
              <a:rPr lang="en-GB" baseline="-25000" smtClean="0">
                <a:latin typeface="Helvetica" charset="0"/>
              </a:rPr>
              <a:t>A</a:t>
            </a:r>
            <a:r>
              <a:rPr lang="en-GB" smtClean="0">
                <a:latin typeface="Helvetica" charset="0"/>
              </a:rPr>
              <a:t>(</a:t>
            </a:r>
            <a:r>
              <a:rPr lang="en-GB" i="1" smtClean="0">
                <a:latin typeface="Helvetica" charset="0"/>
              </a:rPr>
              <a:t>x,1</a:t>
            </a:r>
            <a:r>
              <a:rPr lang="en-GB" smtClean="0">
                <a:latin typeface="Helvetica" charset="0"/>
              </a:rPr>
              <a:t>) </a:t>
            </a:r>
          </a:p>
          <a:p>
            <a:r>
              <a:rPr lang="en-GB" smtClean="0">
                <a:latin typeface="Helvetica" charset="0"/>
              </a:rPr>
              <a:t>satisfies both criteria for sequential consistency are satisfied</a:t>
            </a:r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AAB116-62BC-4DF5-9CD4-8DBE89513F31}" type="slidenum">
              <a:rPr lang="en-GB"/>
              <a:pPr/>
              <a:t>20</a:t>
            </a:fld>
            <a:endParaRPr lang="en-GB"/>
          </a:p>
        </p:txBody>
      </p:sp>
      <p:sp>
        <p:nvSpPr>
          <p:cNvPr id="1003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/>
              <a:t>queries, FE may need to contact another RM</a:t>
            </a:r>
          </a:p>
          <a:p>
            <a:r>
              <a:rPr lang="en-GB"/>
              <a:t>update ops - for higher reliability, block client until update given to f+1 RMs</a:t>
            </a:r>
          </a:p>
          <a:p>
            <a:r>
              <a:rPr lang="en-GB"/>
              <a:t>query response - will have waited until ordering constraints apply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1DD88-68F5-4EB5-AD76-7A20141ECB73}" type="slidenum">
              <a:rPr lang="en-GB"/>
              <a:pPr/>
              <a:t>22</a:t>
            </a:fld>
            <a:endParaRPr lang="en-GB"/>
          </a:p>
        </p:txBody>
      </p:sp>
      <p:sp>
        <p:nvSpPr>
          <p:cNvPr id="1024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>
                <a:latin typeface="Helvetica" charset="0"/>
              </a:rPr>
              <a:t>client-to-client communication can lead to causal relationships between operations, it also occurs via front ends.</a:t>
            </a:r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DEC2F-3BED-4E8F-A60D-CEE2BAAA4286}" type="slidenum">
              <a:rPr lang="en-GB"/>
              <a:pPr/>
              <a:t>23</a:t>
            </a:fld>
            <a:endParaRPr lang="en-GB"/>
          </a:p>
        </p:txBody>
      </p:sp>
      <p:sp>
        <p:nvSpPr>
          <p:cNvPr id="1044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>
                <a:latin typeface="Helvetica" charset="0"/>
              </a:rPr>
              <a:t>value - application state (each RM is a state machine) - only talking about one value here</a:t>
            </a:r>
          </a:p>
          <a:p>
            <a:r>
              <a:rPr lang="en-GB">
                <a:latin typeface="Helvetica" charset="0"/>
              </a:rPr>
              <a:t>value timestamp (updated each time an update is applied to the value)</a:t>
            </a:r>
          </a:p>
          <a:p>
            <a:r>
              <a:rPr lang="en-GB">
                <a:latin typeface="Helvetica" charset="0"/>
              </a:rPr>
              <a:t>update log - held-back until ordering allows it to be applied (when it becomes stable) also held until updates have been received by all other RMs</a:t>
            </a:r>
          </a:p>
          <a:p>
            <a:r>
              <a:rPr lang="en-GB">
                <a:latin typeface="Helvetica" charset="0"/>
              </a:rPr>
              <a:t>replica timestamp - indicates updates accepted by RM in log (different from value’s timestamp if some updates are not yet stable) </a:t>
            </a:r>
          </a:p>
          <a:p>
            <a:r>
              <a:rPr lang="en-GB">
                <a:latin typeface="Helvetica" charset="0"/>
              </a:rPr>
              <a:t>executed operation table - prevents an operation being applied twice e.g. if received from other RMs as well as FE</a:t>
            </a:r>
          </a:p>
          <a:p>
            <a:r>
              <a:rPr lang="en-GB">
                <a:latin typeface="Helvetica" charset="0"/>
              </a:rPr>
              <a:t>timestamp table - collection of vector timestamps received from other RMs in gossip messages. Used to know when RMs have received updates</a:t>
            </a:r>
          </a:p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76195-7FB1-435B-90F9-8EDB8B377400}" type="slidenum">
              <a:rPr lang="en-GB"/>
              <a:pPr/>
              <a:t>24</a:t>
            </a:fld>
            <a:endParaRPr lang="en-GB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/>
              <a:t>example has 3 RMs. RMs are 0, 1, 2.   RM 0 missed update from RM 2 as 6 is not &lt;= 5</a:t>
            </a:r>
          </a:p>
          <a:p>
            <a:r>
              <a:rPr lang="en-GB"/>
              <a:t>FE must have used RM 2 last time. Merge the FE had not seen the latest update at RM 1 ([prev had 4 and RM had 5)</a:t>
            </a:r>
          </a:p>
          <a:p>
            <a:r>
              <a:rPr lang="en-GB"/>
              <a:t>More details of what is stored for updates on page 578.</a:t>
            </a:r>
          </a:p>
          <a:p>
            <a:r>
              <a:rPr lang="en-GB"/>
              <a:t>They can implement total ordering by using a primary RM as a sequencer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EC57F-F8C6-4C34-974E-F0E012689112}" type="slidenum">
              <a:rPr lang="en-GB"/>
              <a:pPr/>
              <a:t>26</a:t>
            </a:fld>
            <a:endParaRPr lang="en-GB"/>
          </a:p>
        </p:txBody>
      </p:sp>
      <p:sp>
        <p:nvSpPr>
          <p:cNvPr id="1095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/>
              <a:t>the timestamp table provides only an estimate - because the other RM may have received updates from elsewhere</a:t>
            </a:r>
          </a:p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0C4C5D-C0EF-499C-9F77-361F902883F1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C27A4E-AE75-498E-8139-A068996CA8BC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DA14BB-48DF-4B15-A84B-5E9D730E14CF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26616-644D-4B93-8D83-AA31DD4A2823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17725" y="685800"/>
            <a:ext cx="72374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11400" y="3886200"/>
            <a:ext cx="6934200" cy="1771650"/>
          </a:xfrm>
        </p:spPr>
        <p:txBody>
          <a:bodyPr/>
          <a:lstStyle>
            <a:lvl1pPr marL="0" indent="0">
              <a:buFont typeface="Wingdings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69938" y="6229350"/>
            <a:ext cx="2092325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411538" y="6229350"/>
            <a:ext cx="3082925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54863" y="6229350"/>
            <a:ext cx="19812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C6E53073-F370-471E-8313-9BC5F738EE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495300" y="2590800"/>
            <a:ext cx="8832850" cy="0"/>
          </a:xfrm>
          <a:prstGeom prst="line">
            <a:avLst/>
          </a:prstGeom>
          <a:noFill/>
          <a:ln w="1270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9400" name="Text Box 8"/>
          <p:cNvSpPr txBox="1">
            <a:spLocks noChangeArrowheads="1"/>
          </p:cNvSpPr>
          <p:nvPr userDrawn="1"/>
        </p:nvSpPr>
        <p:spPr bwMode="auto">
          <a:xfrm>
            <a:off x="442913" y="2833688"/>
            <a:ext cx="20129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/>
              <a:t>Copyright © George Coulouris, Jean Dollimore, Tim Kindberg 2001 email: </a:t>
            </a:r>
            <a:r>
              <a:rPr lang="en-GB" sz="1200" i="1"/>
              <a:t>authors@cdk2.net</a:t>
            </a:r>
            <a:endParaRPr lang="en-GB" sz="1200"/>
          </a:p>
          <a:p>
            <a:r>
              <a:rPr lang="en-GB" sz="1200"/>
              <a:t>This material is made available for private study and for direct use by individual teachers.</a:t>
            </a:r>
          </a:p>
          <a:p>
            <a:r>
              <a:rPr lang="en-GB" sz="1200"/>
              <a:t>It may not be included in any product or employed in any service without the written permission of the authors.</a:t>
            </a:r>
          </a:p>
        </p:txBody>
      </p:sp>
      <p:sp>
        <p:nvSpPr>
          <p:cNvPr id="59401" name="Text Box 9"/>
          <p:cNvSpPr txBox="1">
            <a:spLocks noChangeArrowheads="1"/>
          </p:cNvSpPr>
          <p:nvPr userDrawn="1"/>
        </p:nvSpPr>
        <p:spPr bwMode="auto">
          <a:xfrm>
            <a:off x="444500" y="5191125"/>
            <a:ext cx="17843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>
                <a:solidFill>
                  <a:srgbClr val="FD0217"/>
                </a:solidFill>
              </a:rPr>
              <a:t>Viewing: These slides must be viewed in slide show mode.</a:t>
            </a:r>
          </a:p>
        </p:txBody>
      </p:sp>
      <p:pic>
        <p:nvPicPr>
          <p:cNvPr id="59402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900" y="1352550"/>
            <a:ext cx="11303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9403" name="Rectangle 11"/>
          <p:cNvSpPr>
            <a:spLocks noChangeArrowheads="1"/>
          </p:cNvSpPr>
          <p:nvPr userDrawn="1"/>
        </p:nvSpPr>
        <p:spPr bwMode="auto">
          <a:xfrm>
            <a:off x="368300" y="304800"/>
            <a:ext cx="159226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/>
              <a:t>Teaching material based on Distributed Systems: Concepts and Design, Edition 3, Addison-Wesley 2001.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00FD2D-3A07-4213-8169-C72AFED1AE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5B295-97E3-4D0C-842C-F8E03EF22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6288" y="228600"/>
            <a:ext cx="22288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9738" y="228600"/>
            <a:ext cx="65341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F9D538-40A1-4D9B-9EBD-C9F0F690AC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5A1D1-CE8B-478F-B492-BBB36A8D77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93E44D-F579-42FD-946E-3538CC1D7B7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BEF8F-0CE8-4624-86B6-391CB24B51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E9123F-8C48-4B98-822C-F32E255C25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64F12-BEF5-4B6E-979E-3BA3958CDA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447800"/>
            <a:ext cx="435292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0625" y="1447800"/>
            <a:ext cx="4354513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C2828B-3D5F-47D3-9081-B2BB4FBD5D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20CF2-6300-4BCD-AEDB-7634B1DB28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8C2712-4BE2-4EC6-81FF-6FBDDF1387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86F0F-F187-413D-8399-2A5B06DAD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12EE1B-19AB-40AB-9CE5-F8449AD300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73F7B-C1A8-40A0-B8D5-A8B67B06B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DD1B56-3FB0-4CFF-8A9A-2090C42254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E8195-8334-417F-9764-4E8C84A3FC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26420E-1825-445E-A8A9-1C824D4F60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AA10D-FA6F-458F-9171-4D44917927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E1C02C-38C3-4C7F-B2A0-35FD937F2A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FA3ED-5B9B-44B6-BBFA-0A90B38E79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9738" y="228600"/>
            <a:ext cx="8888412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447800"/>
            <a:ext cx="88598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400800"/>
            <a:ext cx="159543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6300" y="6400800"/>
            <a:ext cx="60261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800"/>
            </a:lvl1pPr>
          </a:lstStyle>
          <a:p>
            <a:fld id="{7E6F4C18-D668-4B7B-B61A-AAA8A91511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5000" y="6400800"/>
            <a:ext cx="110013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fld id="{6B3E5B35-C108-436A-95DD-F880DCB593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495300" y="1143000"/>
            <a:ext cx="8832850" cy="0"/>
          </a:xfrm>
          <a:prstGeom prst="line">
            <a:avLst/>
          </a:prstGeom>
          <a:noFill/>
          <a:ln w="1270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"/>
        <a:defRPr kumimoji="1" sz="28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20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w"/>
        <a:defRPr kumimoji="1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H" dirty="0" err="1"/>
              <a:t>Distributed</a:t>
            </a:r>
            <a:r>
              <a:rPr lang="fr-CH" dirty="0"/>
              <a:t> </a:t>
            </a:r>
            <a:r>
              <a:rPr lang="fr-CH" dirty="0" err="1" smtClean="0"/>
              <a:t>systems</a:t>
            </a:r>
            <a:r>
              <a:rPr lang="fr-CH" dirty="0" smtClean="0"/>
              <a:t> II</a:t>
            </a:r>
            <a:r>
              <a:rPr lang="fr-CH" dirty="0"/>
              <a:t/>
            </a:r>
            <a:br>
              <a:rPr lang="fr-CH" dirty="0"/>
            </a:br>
            <a:r>
              <a:rPr lang="fr-CH" sz="2800" dirty="0"/>
              <a:t> </a:t>
            </a:r>
            <a:r>
              <a:rPr lang="fr-CH" sz="2400" dirty="0"/>
              <a:t/>
            </a:r>
            <a:br>
              <a:rPr lang="fr-CH" sz="2400" dirty="0"/>
            </a:br>
            <a:r>
              <a:rPr lang="fr-CH" sz="2400" dirty="0" err="1" smtClean="0"/>
              <a:t>Replication</a:t>
            </a:r>
            <a:r>
              <a:rPr lang="fr-CH" sz="2400" dirty="0" smtClean="0"/>
              <a:t> </a:t>
            </a:r>
            <a:r>
              <a:rPr lang="fr-CH" sz="2400" dirty="0" err="1" smtClean="0"/>
              <a:t>Cnt</a:t>
            </a:r>
            <a:r>
              <a:rPr lang="fr-CH" sz="2400" dirty="0" smtClean="0"/>
              <a:t>.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H" smtClean="0"/>
          </a:p>
          <a:p>
            <a:r>
              <a:rPr lang="fr-CH" smtClean="0"/>
              <a:t>Prof Philippas Tsigas</a:t>
            </a:r>
          </a:p>
          <a:p>
            <a:r>
              <a:rPr lang="fr-CH" sz="1700" smtClean="0"/>
              <a:t>Distributed Computing and Systems Research Group</a:t>
            </a:r>
            <a:endParaRPr lang="en-GB" sz="170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7650"/>
            <a:ext cx="48291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7711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F894-E88F-4772-BEDF-EE16CF2084F3}" type="slidenum">
              <a:rPr lang="he-IL" altLang="en-US"/>
              <a:pPr/>
              <a:t>10</a:t>
            </a:fld>
            <a:endParaRPr lang="en-US" alt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3600"/>
              <a:t>Sequential Consistency is not Composable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28229" y="1701800"/>
            <a:ext cx="1325959" cy="503238"/>
            <a:chOff x="340" y="1026"/>
            <a:chExt cx="1315" cy="408"/>
          </a:xfrm>
        </p:grpSpPr>
        <p:sp>
          <p:nvSpPr>
            <p:cNvPr id="18448" name="Rectangle 27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dirty="0" err="1"/>
                <a:t>enq</a:t>
              </a:r>
              <a:r>
                <a:rPr lang="en-US" b="1" dirty="0"/>
                <a:t>(Q</a:t>
              </a:r>
              <a:r>
                <a:rPr lang="en-US" b="1" baseline="-25000" dirty="0"/>
                <a:t>1,</a:t>
              </a:r>
              <a:r>
                <a:rPr lang="en-US" b="1" dirty="0"/>
                <a:t>X</a:t>
              </a:r>
              <a:r>
                <a:rPr lang="en-US" sz="2000" b="1" dirty="0"/>
                <a:t>)</a:t>
              </a:r>
            </a:p>
          </p:txBody>
        </p:sp>
        <p:sp>
          <p:nvSpPr>
            <p:cNvPr id="18449" name="AutoShape 28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AutoShape 29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267605" y="1701800"/>
            <a:ext cx="1325960" cy="503238"/>
            <a:chOff x="340" y="1026"/>
            <a:chExt cx="1315" cy="408"/>
          </a:xfrm>
        </p:grpSpPr>
        <p:sp>
          <p:nvSpPr>
            <p:cNvPr id="18463" name="Rectangle 27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dirty="0" err="1"/>
                <a:t>enq</a:t>
              </a:r>
              <a:r>
                <a:rPr lang="en-US" b="1" dirty="0"/>
                <a:t>(Q</a:t>
              </a:r>
              <a:r>
                <a:rPr lang="en-US" b="1" baseline="-25000" dirty="0"/>
                <a:t>2,</a:t>
              </a:r>
              <a:r>
                <a:rPr lang="en-US" b="1" dirty="0"/>
                <a:t>X)</a:t>
              </a:r>
            </a:p>
          </p:txBody>
        </p:sp>
        <p:sp>
          <p:nvSpPr>
            <p:cNvPr id="18464" name="AutoShape 28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AutoShape 29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106981" y="1701800"/>
            <a:ext cx="1325959" cy="503238"/>
            <a:chOff x="340" y="1026"/>
            <a:chExt cx="1315" cy="408"/>
          </a:xfrm>
        </p:grpSpPr>
        <p:sp>
          <p:nvSpPr>
            <p:cNvPr id="18471" name="Rectangle 27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dirty="0" err="1" smtClean="0"/>
                <a:t>Deq</a:t>
              </a:r>
              <a:r>
                <a:rPr lang="en-US" b="1" dirty="0" smtClean="0"/>
                <a:t> (</a:t>
              </a:r>
              <a:r>
                <a:rPr lang="en-US" b="1" dirty="0"/>
                <a:t>Q</a:t>
              </a:r>
              <a:r>
                <a:rPr lang="en-US" b="1" baseline="-25000" dirty="0"/>
                <a:t>1,</a:t>
              </a:r>
              <a:r>
                <a:rPr lang="en-US" b="1" dirty="0"/>
                <a:t>Y)</a:t>
              </a:r>
            </a:p>
          </p:txBody>
        </p:sp>
        <p:sp>
          <p:nvSpPr>
            <p:cNvPr id="18472" name="AutoShape 28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AutoShape 29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1847057" y="1701800"/>
            <a:ext cx="7006431" cy="503238"/>
            <a:chOff x="1074" y="1072"/>
            <a:chExt cx="4074" cy="317"/>
          </a:xfrm>
        </p:grpSpPr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1074" y="1072"/>
              <a:ext cx="771" cy="317"/>
              <a:chOff x="340" y="1026"/>
              <a:chExt cx="1315" cy="408"/>
            </a:xfrm>
          </p:grpSpPr>
          <p:sp>
            <p:nvSpPr>
              <p:cNvPr id="18440" name="Rectangle 19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009900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b="1" dirty="0" err="1"/>
                  <a:t>enq</a:t>
                </a:r>
                <a:r>
                  <a:rPr lang="en-US" b="1" dirty="0"/>
                  <a:t>(Q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,Y)</a:t>
                </a:r>
              </a:p>
            </p:txBody>
          </p:sp>
          <p:sp>
            <p:nvSpPr>
              <p:cNvPr id="18441" name="AutoShape 20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2" name="AutoShape 21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725" y="1072"/>
              <a:ext cx="771" cy="317"/>
              <a:chOff x="340" y="1026"/>
              <a:chExt cx="1315" cy="408"/>
            </a:xfrm>
          </p:grpSpPr>
          <p:sp>
            <p:nvSpPr>
              <p:cNvPr id="18467" name="Rectangle 19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009900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b="1" dirty="0" err="1"/>
                  <a:t>enq</a:t>
                </a:r>
                <a:r>
                  <a:rPr lang="en-US" b="1" dirty="0"/>
                  <a:t>(Q</a:t>
                </a:r>
                <a:r>
                  <a:rPr lang="en-US" b="1" baseline="-25000" dirty="0"/>
                  <a:t>1</a:t>
                </a:r>
                <a:r>
                  <a:rPr lang="en-US" b="1" dirty="0"/>
                  <a:t>,Y)</a:t>
                </a:r>
              </a:p>
            </p:txBody>
          </p:sp>
          <p:sp>
            <p:nvSpPr>
              <p:cNvPr id="18468" name="AutoShape 20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9" name="AutoShape 21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4377" y="1072"/>
              <a:ext cx="771" cy="317"/>
              <a:chOff x="340" y="1026"/>
              <a:chExt cx="1315" cy="408"/>
            </a:xfrm>
          </p:grpSpPr>
          <p:sp>
            <p:nvSpPr>
              <p:cNvPr id="18475" name="Rectangle 19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009900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b="1" dirty="0" err="1"/>
                  <a:t>deq</a:t>
                </a:r>
                <a:r>
                  <a:rPr lang="en-US" b="1" dirty="0"/>
                  <a:t>(Q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,X)</a:t>
                </a:r>
              </a:p>
            </p:txBody>
          </p:sp>
          <p:sp>
            <p:nvSpPr>
              <p:cNvPr id="18476" name="AutoShape 20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7" name="AutoShape 21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428229" y="5445125"/>
            <a:ext cx="555312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The execution is not sequentially </a:t>
            </a:r>
            <a:r>
              <a:rPr lang="en-US" sz="2400" dirty="0" smtClean="0"/>
              <a:t>consistent</a:t>
            </a:r>
          </a:p>
          <a:p>
            <a:r>
              <a:rPr lang="en-US" b="1" dirty="0" err="1" smtClean="0"/>
              <a:t>enq</a:t>
            </a:r>
            <a:r>
              <a:rPr lang="en-US" b="1" dirty="0" smtClean="0"/>
              <a:t>(Q</a:t>
            </a:r>
            <a:r>
              <a:rPr lang="en-US" b="1" baseline="-25000" dirty="0" smtClean="0"/>
              <a:t>1</a:t>
            </a:r>
            <a:r>
              <a:rPr lang="en-US" b="1" dirty="0" smtClean="0"/>
              <a:t>,Y) -&gt;</a:t>
            </a:r>
            <a:r>
              <a:rPr lang="en-US" b="1" dirty="0" err="1" smtClean="0"/>
              <a:t>enq</a:t>
            </a:r>
            <a:r>
              <a:rPr lang="en-US" b="1" dirty="0" smtClean="0"/>
              <a:t>(Q</a:t>
            </a:r>
            <a:r>
              <a:rPr lang="en-US" b="1" baseline="-25000" dirty="0" smtClean="0"/>
              <a:t>1,</a:t>
            </a:r>
            <a:r>
              <a:rPr lang="en-US" b="1" dirty="0" smtClean="0"/>
              <a:t>X) =&gt;</a:t>
            </a:r>
          </a:p>
          <a:p>
            <a:r>
              <a:rPr lang="en-US" b="1" dirty="0" err="1" smtClean="0"/>
              <a:t>enq</a:t>
            </a:r>
            <a:r>
              <a:rPr lang="en-US" b="1" dirty="0" smtClean="0"/>
              <a:t>(Q</a:t>
            </a:r>
            <a:r>
              <a:rPr lang="en-US" b="1" baseline="-25000" dirty="0" smtClean="0"/>
              <a:t>2</a:t>
            </a:r>
            <a:r>
              <a:rPr lang="en-US" b="1" dirty="0" smtClean="0"/>
              <a:t>,Y)-&gt;</a:t>
            </a:r>
            <a:r>
              <a:rPr lang="en-US" b="1" dirty="0" err="1" smtClean="0"/>
              <a:t>enq</a:t>
            </a:r>
            <a:r>
              <a:rPr lang="en-US" b="1" dirty="0" smtClean="0"/>
              <a:t>(Q</a:t>
            </a:r>
            <a:r>
              <a:rPr lang="en-US" b="1" baseline="-25000" dirty="0" smtClean="0"/>
              <a:t>2</a:t>
            </a:r>
            <a:r>
              <a:rPr lang="en-US" b="1" dirty="0" smtClean="0"/>
              <a:t>,X)</a:t>
            </a:r>
          </a:p>
          <a:p>
            <a:endParaRPr lang="en-US" b="1" dirty="0"/>
          </a:p>
          <a:p>
            <a:endParaRPr lang="en-US" b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242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486 L -0.00069 0.1733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7F53-E987-4AE9-BC80-AA7121BA870B}" type="slidenum">
              <a:rPr lang="he-IL" altLang="en-US"/>
              <a:pPr/>
              <a:t>11</a:t>
            </a:fld>
            <a:endParaRPr lang="en-US" alt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3600"/>
              <a:t>Sequential Consistency is not Composable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28229" y="1701800"/>
            <a:ext cx="1325959" cy="503238"/>
            <a:chOff x="340" y="1026"/>
            <a:chExt cx="1315" cy="408"/>
          </a:xfrm>
        </p:grpSpPr>
        <p:sp>
          <p:nvSpPr>
            <p:cNvPr id="185348" name="Rectangle 27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enq(Q</a:t>
              </a:r>
              <a:r>
                <a:rPr lang="en-US" sz="2000" b="1" baseline="-25000"/>
                <a:t>1,</a:t>
              </a:r>
              <a:r>
                <a:rPr lang="en-US" sz="2000" b="1"/>
                <a:t>X)</a:t>
              </a:r>
            </a:p>
          </p:txBody>
        </p:sp>
        <p:sp>
          <p:nvSpPr>
            <p:cNvPr id="185349" name="AutoShape 28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0" name="AutoShape 29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106981" y="1701800"/>
            <a:ext cx="1325959" cy="503238"/>
            <a:chOff x="340" y="1026"/>
            <a:chExt cx="1315" cy="408"/>
          </a:xfrm>
        </p:grpSpPr>
        <p:sp>
          <p:nvSpPr>
            <p:cNvPr id="185352" name="Rectangle 27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deq(Q</a:t>
              </a:r>
              <a:r>
                <a:rPr lang="en-US" sz="2000" b="1" baseline="-25000"/>
                <a:t>1,</a:t>
              </a:r>
              <a:r>
                <a:rPr lang="en-US" sz="2000" b="1"/>
                <a:t>Y)</a:t>
              </a:r>
            </a:p>
          </p:txBody>
        </p:sp>
        <p:sp>
          <p:nvSpPr>
            <p:cNvPr id="185353" name="AutoShape 28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4" name="AutoShape 29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686433" y="1701800"/>
            <a:ext cx="1325959" cy="503238"/>
            <a:chOff x="340" y="1026"/>
            <a:chExt cx="1315" cy="408"/>
          </a:xfrm>
        </p:grpSpPr>
        <p:sp>
          <p:nvSpPr>
            <p:cNvPr id="185356" name="Rectangle 19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0099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enq(Q</a:t>
              </a:r>
              <a:r>
                <a:rPr lang="en-US" b="1" baseline="-25000"/>
                <a:t>1</a:t>
              </a:r>
              <a:r>
                <a:rPr lang="en-US" b="1"/>
                <a:t>,Y)</a:t>
              </a:r>
            </a:p>
          </p:txBody>
        </p:sp>
        <p:sp>
          <p:nvSpPr>
            <p:cNvPr id="185357" name="AutoShape 20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8" name="AutoShape 21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847057" y="1701800"/>
            <a:ext cx="7006431" cy="503238"/>
            <a:chOff x="1074" y="1072"/>
            <a:chExt cx="4074" cy="317"/>
          </a:xfrm>
        </p:grpSpPr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1900" y="1072"/>
              <a:ext cx="771" cy="317"/>
              <a:chOff x="340" y="1026"/>
              <a:chExt cx="1315" cy="408"/>
            </a:xfrm>
          </p:grpSpPr>
          <p:sp>
            <p:nvSpPr>
              <p:cNvPr id="185361" name="Rectangle 27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FF6600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/>
                  <a:t>enq(Q</a:t>
                </a:r>
                <a:r>
                  <a:rPr lang="en-US" sz="2000" b="1" baseline="-25000"/>
                  <a:t>2,</a:t>
                </a:r>
                <a:r>
                  <a:rPr lang="en-US" sz="2000" b="1"/>
                  <a:t>X)</a:t>
                </a:r>
              </a:p>
            </p:txBody>
          </p:sp>
          <p:sp>
            <p:nvSpPr>
              <p:cNvPr id="185362" name="AutoShape 28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63" name="AutoShape 29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1074" y="1072"/>
              <a:ext cx="771" cy="317"/>
              <a:chOff x="340" y="1026"/>
              <a:chExt cx="1315" cy="408"/>
            </a:xfrm>
          </p:grpSpPr>
          <p:sp>
            <p:nvSpPr>
              <p:cNvPr id="185365" name="Rectangle 19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009900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b="1"/>
                  <a:t>enq(Q</a:t>
                </a:r>
                <a:r>
                  <a:rPr lang="en-US" b="1" baseline="-25000"/>
                  <a:t>2</a:t>
                </a:r>
                <a:r>
                  <a:rPr lang="en-US" b="1"/>
                  <a:t>,Y)</a:t>
                </a:r>
              </a:p>
            </p:txBody>
          </p:sp>
          <p:sp>
            <p:nvSpPr>
              <p:cNvPr id="185366" name="AutoShape 20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67" name="AutoShape 21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4377" y="1072"/>
              <a:ext cx="771" cy="317"/>
              <a:chOff x="340" y="1026"/>
              <a:chExt cx="1315" cy="408"/>
            </a:xfrm>
          </p:grpSpPr>
          <p:sp>
            <p:nvSpPr>
              <p:cNvPr id="185369" name="Rectangle 19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009900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b="1"/>
                  <a:t>deq(Q</a:t>
                </a:r>
                <a:r>
                  <a:rPr lang="en-US" b="1" baseline="-25000"/>
                  <a:t>2</a:t>
                </a:r>
                <a:r>
                  <a:rPr lang="en-US" b="1"/>
                  <a:t>,X)</a:t>
                </a:r>
              </a:p>
            </p:txBody>
          </p:sp>
          <p:sp>
            <p:nvSpPr>
              <p:cNvPr id="185370" name="AutoShape 20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71" name="AutoShape 21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5372" name="Text Box 28"/>
          <p:cNvSpPr txBox="1">
            <a:spLocks noChangeArrowheads="1"/>
          </p:cNvSpPr>
          <p:nvPr/>
        </p:nvSpPr>
        <p:spPr bwMode="auto">
          <a:xfrm>
            <a:off x="436827" y="5199064"/>
            <a:ext cx="53639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The execution projected on each object is </a:t>
            </a:r>
            <a:br>
              <a:rPr lang="en-US" sz="2400"/>
            </a:br>
            <a:r>
              <a:rPr lang="en-US" sz="2400"/>
              <a:t>sequentially consistent</a:t>
            </a:r>
          </a:p>
        </p:txBody>
      </p:sp>
    </p:spTree>
    <p:extLst>
      <p:ext uri="{BB962C8B-B14F-4D97-AF65-F5344CB8AC3E}">
        <p14:creationId xmlns:p14="http://schemas.microsoft.com/office/powerpoint/2010/main" val="323498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-0.00069 0.309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5.92593E-6 L -0.2835 5.92593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2400" b="1" dirty="0" smtClean="0"/>
              <a:t>Safety: </a:t>
            </a:r>
            <a:r>
              <a:rPr lang="en-US" sz="2400" b="1" dirty="0" err="1" smtClean="0"/>
              <a:t>Linearizability</a:t>
            </a:r>
            <a:endParaRPr lang="en-US" sz="2400" b="1" dirty="0"/>
          </a:p>
        </p:txBody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56792"/>
            <a:ext cx="8420100" cy="4386808"/>
          </a:xfrm>
        </p:spPr>
        <p:txBody>
          <a:bodyPr/>
          <a:lstStyle/>
          <a:p>
            <a:pPr lvl="1" algn="l" rtl="0"/>
            <a:r>
              <a:rPr lang="en-US" sz="1800" b="1" dirty="0" smtClean="0">
                <a:solidFill>
                  <a:srgbClr val="C00000"/>
                </a:solidFill>
              </a:rPr>
              <a:t>Sequential </a:t>
            </a:r>
            <a:r>
              <a:rPr lang="en-US" sz="1800" b="1" dirty="0">
                <a:solidFill>
                  <a:srgbClr val="C00000"/>
                </a:solidFill>
              </a:rPr>
              <a:t>specification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defines legal sequential executions</a:t>
            </a:r>
          </a:p>
          <a:p>
            <a:pPr lvl="1" algn="l" rtl="0"/>
            <a:r>
              <a:rPr lang="en-US" sz="1800" dirty="0"/>
              <a:t>Concurrent operations allowed to be </a:t>
            </a:r>
            <a:r>
              <a:rPr lang="en-US" sz="1800" b="1" dirty="0">
                <a:solidFill>
                  <a:srgbClr val="C00000"/>
                </a:solidFill>
              </a:rPr>
              <a:t>interleaved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</a:p>
          <a:p>
            <a:pPr lvl="1" algn="l" rtl="0"/>
            <a:r>
              <a:rPr lang="en-US" dirty="0" smtClean="0"/>
              <a:t>For </a:t>
            </a:r>
            <a:r>
              <a:rPr lang="en-US" dirty="0"/>
              <a:t>every concurrent execution there is a sequential execution that</a:t>
            </a:r>
          </a:p>
          <a:p>
            <a:pPr lvl="2"/>
            <a:r>
              <a:rPr lang="en-US" dirty="0"/>
              <a:t>Contains the same operations</a:t>
            </a:r>
          </a:p>
          <a:p>
            <a:pPr lvl="2"/>
            <a:r>
              <a:rPr lang="en-US" dirty="0"/>
              <a:t>Is legal (obeys the sequential specification)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Preserves the </a:t>
            </a:r>
            <a:r>
              <a:rPr lang="en-US" dirty="0" smtClean="0">
                <a:solidFill>
                  <a:schemeClr val="accent1"/>
                </a:solidFill>
              </a:rPr>
              <a:t>real-time order </a:t>
            </a:r>
            <a:r>
              <a:rPr lang="en-US" dirty="0">
                <a:solidFill>
                  <a:schemeClr val="accent1"/>
                </a:solidFill>
              </a:rPr>
              <a:t>of </a:t>
            </a:r>
            <a:r>
              <a:rPr lang="en-US" dirty="0" smtClean="0">
                <a:solidFill>
                  <a:schemeClr val="accent1"/>
                </a:solidFill>
              </a:rPr>
              <a:t>all operations</a:t>
            </a:r>
            <a:endParaRPr lang="en-US" sz="1600" b="1" dirty="0"/>
          </a:p>
          <a:p>
            <a:pPr lvl="2" algn="l" rtl="0">
              <a:buFontTx/>
              <a:buNone/>
            </a:pPr>
            <a:endParaRPr lang="en-US" sz="1600" b="1" dirty="0">
              <a:solidFill>
                <a:srgbClr val="0000FF"/>
              </a:solidFill>
            </a:endParaRPr>
          </a:p>
          <a:p>
            <a:pPr algn="l" rtl="0"/>
            <a:endParaRPr lang="en-US" sz="2000" b="1" dirty="0">
              <a:solidFill>
                <a:srgbClr val="0000FF"/>
              </a:solidFill>
            </a:endParaRP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4562609" y="3713163"/>
            <a:ext cx="4837773" cy="1727200"/>
            <a:chOff x="2653" y="2115"/>
            <a:chExt cx="2813" cy="1088"/>
          </a:xfrm>
        </p:grpSpPr>
        <p:sp>
          <p:nvSpPr>
            <p:cNvPr id="1366049" name="AutoShape 33"/>
            <p:cNvSpPr>
              <a:spLocks noChangeArrowheads="1"/>
            </p:cNvSpPr>
            <p:nvPr/>
          </p:nvSpPr>
          <p:spPr bwMode="auto">
            <a:xfrm>
              <a:off x="2653" y="2841"/>
              <a:ext cx="2813" cy="362"/>
            </a:xfrm>
            <a:prstGeom prst="rightArrow">
              <a:avLst>
                <a:gd name="adj1" fmla="val 56907"/>
                <a:gd name="adj2" fmla="val 94616"/>
              </a:avLst>
            </a:prstGeom>
            <a:solidFill>
              <a:srgbClr val="66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time</a:t>
              </a:r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2654" y="2115"/>
              <a:ext cx="770" cy="272"/>
              <a:chOff x="340" y="1026"/>
              <a:chExt cx="1315" cy="408"/>
            </a:xfrm>
          </p:grpSpPr>
          <p:sp>
            <p:nvSpPr>
              <p:cNvPr id="1366051" name="Rectangle 35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009900"/>
              </a:solidFill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bg1"/>
                    </a:solidFill>
                  </a:rPr>
                  <a:t>push(4)</a:t>
                </a:r>
              </a:p>
            </p:txBody>
          </p:sp>
          <p:sp>
            <p:nvSpPr>
              <p:cNvPr id="1366052" name="AutoShape 36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053" name="AutoShape 37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3969" y="2523"/>
              <a:ext cx="770" cy="272"/>
              <a:chOff x="340" y="1026"/>
              <a:chExt cx="1315" cy="408"/>
            </a:xfrm>
          </p:grpSpPr>
          <p:sp>
            <p:nvSpPr>
              <p:cNvPr id="1366055" name="Rectangle 39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FF6600"/>
              </a:solidFill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bg1"/>
                    </a:solidFill>
                  </a:rPr>
                  <a:t>pop():4</a:t>
                </a:r>
              </a:p>
            </p:txBody>
          </p:sp>
          <p:sp>
            <p:nvSpPr>
              <p:cNvPr id="1366056" name="AutoShape 40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057" name="AutoShape 41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3017" y="2523"/>
              <a:ext cx="770" cy="272"/>
              <a:chOff x="340" y="1026"/>
              <a:chExt cx="1315" cy="408"/>
            </a:xfrm>
          </p:grpSpPr>
          <p:sp>
            <p:nvSpPr>
              <p:cNvPr id="1366059" name="Rectangle 43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FF6600"/>
              </a:solidFill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bg1"/>
                    </a:solidFill>
                  </a:rPr>
                  <a:t>push(7)</a:t>
                </a:r>
              </a:p>
            </p:txBody>
          </p:sp>
          <p:sp>
            <p:nvSpPr>
              <p:cNvPr id="1366060" name="AutoShape 44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061" name="AutoShape 45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4562608" y="3713163"/>
            <a:ext cx="1324240" cy="431800"/>
            <a:chOff x="340" y="1026"/>
            <a:chExt cx="1315" cy="408"/>
          </a:xfrm>
        </p:grpSpPr>
        <p:sp>
          <p:nvSpPr>
            <p:cNvPr id="1366064" name="Rectangle 48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009900"/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push(4)</a:t>
              </a:r>
            </a:p>
          </p:txBody>
        </p:sp>
        <p:sp>
          <p:nvSpPr>
            <p:cNvPr id="1366065" name="AutoShape 49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66" name="AutoShape 50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6824134" y="4360863"/>
            <a:ext cx="1324240" cy="431800"/>
            <a:chOff x="340" y="1026"/>
            <a:chExt cx="1315" cy="408"/>
          </a:xfrm>
        </p:grpSpPr>
        <p:sp>
          <p:nvSpPr>
            <p:cNvPr id="1366068" name="Rectangle 52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pop():4</a:t>
              </a:r>
            </a:p>
          </p:txBody>
        </p:sp>
        <p:sp>
          <p:nvSpPr>
            <p:cNvPr id="1366069" name="AutoShape 53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70" name="AutoShape 54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5186892" y="4360863"/>
            <a:ext cx="1324240" cy="431800"/>
            <a:chOff x="340" y="1026"/>
            <a:chExt cx="1315" cy="408"/>
          </a:xfrm>
        </p:grpSpPr>
        <p:sp>
          <p:nvSpPr>
            <p:cNvPr id="1366072" name="Rectangle 56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push(7)</a:t>
              </a:r>
            </a:p>
          </p:txBody>
        </p:sp>
        <p:sp>
          <p:nvSpPr>
            <p:cNvPr id="1366073" name="AutoShape 57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74" name="AutoShape 58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6090" name="Oval 74"/>
          <p:cNvSpPr>
            <a:spLocks noChangeArrowheads="1"/>
          </p:cNvSpPr>
          <p:nvPr/>
        </p:nvSpPr>
        <p:spPr bwMode="auto">
          <a:xfrm>
            <a:off x="6714067" y="5791200"/>
            <a:ext cx="275167" cy="457200"/>
          </a:xfrm>
          <a:prstGeom prst="ellips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6091" name="Oval 75"/>
          <p:cNvSpPr>
            <a:spLocks noChangeArrowheads="1"/>
          </p:cNvSpPr>
          <p:nvPr/>
        </p:nvSpPr>
        <p:spPr bwMode="auto">
          <a:xfrm>
            <a:off x="8323792" y="5803900"/>
            <a:ext cx="275167" cy="457200"/>
          </a:xfrm>
          <a:prstGeom prst="ellips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6092" name="Text Box 76"/>
          <p:cNvSpPr txBox="1">
            <a:spLocks noChangeArrowheads="1"/>
          </p:cNvSpPr>
          <p:nvPr/>
        </p:nvSpPr>
        <p:spPr bwMode="auto">
          <a:xfrm>
            <a:off x="6132039" y="6216651"/>
            <a:ext cx="12827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/>
            <a:r>
              <a:rPr lang="en-US" b="1">
                <a:solidFill>
                  <a:srgbClr val="9900FF"/>
                </a:solidFill>
                <a:latin typeface="Comic Sans MS" pitchFamily="66" charset="0"/>
              </a:rPr>
              <a:t>Last In</a:t>
            </a:r>
          </a:p>
        </p:txBody>
      </p:sp>
      <p:sp>
        <p:nvSpPr>
          <p:cNvPr id="1366093" name="Text Box 77"/>
          <p:cNvSpPr txBox="1">
            <a:spLocks noChangeArrowheads="1"/>
          </p:cNvSpPr>
          <p:nvPr/>
        </p:nvSpPr>
        <p:spPr bwMode="auto">
          <a:xfrm>
            <a:off x="7675292" y="6203951"/>
            <a:ext cx="1582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/>
            <a:r>
              <a:rPr lang="en-US" b="1">
                <a:solidFill>
                  <a:srgbClr val="9900FF"/>
                </a:solidFill>
                <a:latin typeface="Comic Sans MS" pitchFamily="66" charset="0"/>
              </a:rPr>
              <a:t>First Out</a:t>
            </a:r>
          </a:p>
        </p:txBody>
      </p:sp>
      <p:sp>
        <p:nvSpPr>
          <p:cNvPr id="1366094" name="Line 78"/>
          <p:cNvSpPr>
            <a:spLocks noChangeShapeType="1"/>
          </p:cNvSpPr>
          <p:nvPr/>
        </p:nvSpPr>
        <p:spPr bwMode="auto">
          <a:xfrm>
            <a:off x="5341673" y="4210050"/>
            <a:ext cx="0" cy="649288"/>
          </a:xfrm>
          <a:prstGeom prst="line">
            <a:avLst/>
          </a:prstGeom>
          <a:noFill/>
          <a:ln w="12700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6095" name="Line 79"/>
          <p:cNvSpPr>
            <a:spLocks noChangeShapeType="1"/>
          </p:cNvSpPr>
          <p:nvPr/>
        </p:nvSpPr>
        <p:spPr bwMode="auto">
          <a:xfrm>
            <a:off x="5721747" y="3562350"/>
            <a:ext cx="0" cy="649288"/>
          </a:xfrm>
          <a:prstGeom prst="line">
            <a:avLst/>
          </a:prstGeom>
          <a:noFill/>
          <a:ln w="12700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6096" name="Line 80"/>
          <p:cNvSpPr>
            <a:spLocks noChangeShapeType="1"/>
          </p:cNvSpPr>
          <p:nvPr/>
        </p:nvSpPr>
        <p:spPr bwMode="auto">
          <a:xfrm>
            <a:off x="6970316" y="4210050"/>
            <a:ext cx="0" cy="649288"/>
          </a:xfrm>
          <a:prstGeom prst="line">
            <a:avLst/>
          </a:prstGeom>
          <a:noFill/>
          <a:ln w="12700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05366" y="3929064"/>
            <a:ext cx="3269325" cy="2232025"/>
            <a:chOff x="352" y="2475"/>
            <a:chExt cx="1901" cy="1406"/>
          </a:xfrm>
        </p:grpSpPr>
        <p:sp>
          <p:nvSpPr>
            <p:cNvPr id="1366042" name="Oval 26"/>
            <p:cNvSpPr>
              <a:spLocks noChangeArrowheads="1"/>
            </p:cNvSpPr>
            <p:nvPr/>
          </p:nvSpPr>
          <p:spPr bwMode="auto">
            <a:xfrm>
              <a:off x="1384" y="2475"/>
              <a:ext cx="869" cy="1406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concurrent </a:t>
              </a:r>
            </a:p>
            <a:p>
              <a:pPr algn="ctr"/>
              <a:r>
                <a:rPr lang="en-US"/>
                <a:t>LIFO stack</a:t>
              </a:r>
            </a:p>
          </p:txBody>
        </p:sp>
        <p:sp>
          <p:nvSpPr>
            <p:cNvPr id="1366043" name="Line 27"/>
            <p:cNvSpPr>
              <a:spLocks noChangeShapeType="1"/>
            </p:cNvSpPr>
            <p:nvPr/>
          </p:nvSpPr>
          <p:spPr bwMode="auto">
            <a:xfrm>
              <a:off x="886" y="2747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66044" name="Line 28"/>
            <p:cNvSpPr>
              <a:spLocks noChangeShapeType="1"/>
            </p:cNvSpPr>
            <p:nvPr/>
          </p:nvSpPr>
          <p:spPr bwMode="auto">
            <a:xfrm>
              <a:off x="885" y="3019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66045" name="Line 29"/>
            <p:cNvSpPr>
              <a:spLocks noChangeShapeType="1"/>
            </p:cNvSpPr>
            <p:nvPr/>
          </p:nvSpPr>
          <p:spPr bwMode="auto">
            <a:xfrm>
              <a:off x="886" y="3378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66046" name="Line 30"/>
            <p:cNvSpPr>
              <a:spLocks noChangeShapeType="1"/>
            </p:cNvSpPr>
            <p:nvPr/>
          </p:nvSpPr>
          <p:spPr bwMode="auto">
            <a:xfrm>
              <a:off x="885" y="3650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66097" name="Rectangle 81"/>
            <p:cNvSpPr>
              <a:spLocks noChangeArrowheads="1"/>
            </p:cNvSpPr>
            <p:nvPr/>
          </p:nvSpPr>
          <p:spPr bwMode="auto">
            <a:xfrm>
              <a:off x="625" y="2583"/>
              <a:ext cx="78" cy="60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98" name="Rectangle 82"/>
            <p:cNvSpPr>
              <a:spLocks noChangeArrowheads="1"/>
            </p:cNvSpPr>
            <p:nvPr/>
          </p:nvSpPr>
          <p:spPr bwMode="auto">
            <a:xfrm>
              <a:off x="618" y="3265"/>
              <a:ext cx="78" cy="602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99" name="Text Box 83"/>
            <p:cNvSpPr txBox="1">
              <a:spLocks noChangeArrowheads="1"/>
            </p:cNvSpPr>
            <p:nvPr/>
          </p:nvSpPr>
          <p:spPr bwMode="auto">
            <a:xfrm>
              <a:off x="362" y="2727"/>
              <a:ext cx="29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/>
              <a:r>
                <a:rPr lang="en-US" sz="2000" b="1"/>
                <a:t>T</a:t>
              </a:r>
              <a:r>
                <a:rPr lang="en-US" sz="2000" b="1" baseline="-25000"/>
                <a:t>1</a:t>
              </a:r>
            </a:p>
          </p:txBody>
        </p:sp>
        <p:sp>
          <p:nvSpPr>
            <p:cNvPr id="1366100" name="Text Box 84"/>
            <p:cNvSpPr txBox="1">
              <a:spLocks noChangeArrowheads="1"/>
            </p:cNvSpPr>
            <p:nvPr/>
          </p:nvSpPr>
          <p:spPr bwMode="auto">
            <a:xfrm>
              <a:off x="352" y="3414"/>
              <a:ext cx="29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/>
              <a:r>
                <a:rPr lang="en-US" sz="2000" b="1"/>
                <a:t>T</a:t>
              </a:r>
              <a:r>
                <a:rPr lang="en-US" sz="2000" b="1" baseline="-2500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327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0.13004 0.304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00" y="152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-0.09045 0.2099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0" y="105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0592 0.2099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6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6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6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090" grpId="0" animBg="1"/>
      <p:bldP spid="1366091" grpId="0" animBg="1"/>
      <p:bldP spid="1366092" grpId="0"/>
      <p:bldP spid="1366093" grpId="0"/>
      <p:bldP spid="1366094" grpId="0" animBg="1"/>
      <p:bldP spid="1366095" grpId="0" animBg="1"/>
      <p:bldP spid="136609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2400" b="1" dirty="0" smtClean="0"/>
              <a:t>Safety: </a:t>
            </a:r>
            <a:r>
              <a:rPr lang="en-US" sz="2400" b="1" dirty="0" err="1" smtClean="0"/>
              <a:t>Linearizability</a:t>
            </a:r>
            <a:endParaRPr lang="en-US" sz="2400" b="1" dirty="0"/>
          </a:p>
        </p:txBody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56792"/>
            <a:ext cx="8420100" cy="4386808"/>
          </a:xfrm>
        </p:spPr>
        <p:txBody>
          <a:bodyPr/>
          <a:lstStyle/>
          <a:p>
            <a:pPr lvl="1" algn="l" rtl="0"/>
            <a:r>
              <a:rPr lang="en-US" sz="1800" b="1" dirty="0" smtClean="0">
                <a:solidFill>
                  <a:srgbClr val="C00000"/>
                </a:solidFill>
              </a:rPr>
              <a:t>Sequential </a:t>
            </a:r>
            <a:r>
              <a:rPr lang="en-US" sz="1800" b="1" dirty="0">
                <a:solidFill>
                  <a:srgbClr val="C00000"/>
                </a:solidFill>
              </a:rPr>
              <a:t>specification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defines legal sequential executions</a:t>
            </a:r>
          </a:p>
          <a:p>
            <a:pPr lvl="1" algn="l" rtl="0"/>
            <a:r>
              <a:rPr lang="en-US" sz="1800" dirty="0"/>
              <a:t>Concurrent operations allowed to be </a:t>
            </a:r>
            <a:r>
              <a:rPr lang="en-US" sz="1800" b="1" dirty="0">
                <a:solidFill>
                  <a:srgbClr val="C00000"/>
                </a:solidFill>
              </a:rPr>
              <a:t>interleaved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endParaRPr lang="en-US" sz="1800" dirty="0" smtClean="0">
              <a:solidFill>
                <a:srgbClr val="C00000"/>
              </a:solidFill>
            </a:endParaRPr>
          </a:p>
          <a:p>
            <a:pPr lvl="1" algn="l" rtl="0"/>
            <a:r>
              <a:rPr lang="en-US" sz="1800" dirty="0" smtClean="0"/>
              <a:t>Operations</a:t>
            </a:r>
            <a:r>
              <a:rPr lang="en-US" sz="1800" b="1" dirty="0" smtClean="0">
                <a:solidFill>
                  <a:srgbClr val="0000FF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appear to execute </a:t>
            </a:r>
            <a:r>
              <a:rPr lang="en-US" sz="1800" b="1" dirty="0" smtClean="0">
                <a:solidFill>
                  <a:srgbClr val="C00000"/>
                </a:solidFill>
              </a:rPr>
              <a:t>atomically </a:t>
            </a:r>
            <a:endParaRPr lang="en-US" sz="1800" b="1" dirty="0">
              <a:solidFill>
                <a:srgbClr val="C00000"/>
              </a:solidFill>
            </a:endParaRPr>
          </a:p>
          <a:p>
            <a:pPr lvl="2" algn="l" rtl="0"/>
            <a:r>
              <a:rPr lang="en-US" sz="1600" dirty="0"/>
              <a:t>External observer gets the </a:t>
            </a:r>
            <a:r>
              <a:rPr lang="en-US" sz="1600" b="1" dirty="0">
                <a:solidFill>
                  <a:srgbClr val="C00000"/>
                </a:solidFill>
              </a:rPr>
              <a:t>illusion</a:t>
            </a:r>
            <a:r>
              <a:rPr lang="en-US" sz="1600" dirty="0"/>
              <a:t> that each operation </a:t>
            </a:r>
            <a:r>
              <a:rPr lang="en-US" sz="1600" b="1" dirty="0">
                <a:solidFill>
                  <a:srgbClr val="C00000"/>
                </a:solidFill>
              </a:rPr>
              <a:t>takes effect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r>
              <a:rPr lang="en-US" sz="1600" b="1" dirty="0">
                <a:solidFill>
                  <a:srgbClr val="C00000"/>
                </a:solidFill>
              </a:rPr>
              <a:t>instantaneously 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at some point </a:t>
            </a:r>
            <a:r>
              <a:rPr lang="en-US" sz="1600" b="1" dirty="0"/>
              <a:t>between </a:t>
            </a:r>
            <a:r>
              <a:rPr lang="en-US" sz="1600" dirty="0"/>
              <a:t>its</a:t>
            </a:r>
            <a:r>
              <a:rPr lang="en-US" sz="1600" b="1" dirty="0"/>
              <a:t> invocation </a:t>
            </a:r>
            <a:r>
              <a:rPr lang="en-US" sz="1600" dirty="0"/>
              <a:t>and its</a:t>
            </a:r>
            <a:r>
              <a:rPr lang="en-US" sz="1600" b="1" dirty="0"/>
              <a:t> </a:t>
            </a:r>
            <a:r>
              <a:rPr lang="en-US" sz="1600" b="1" dirty="0" smtClean="0"/>
              <a:t>response </a:t>
            </a:r>
          </a:p>
          <a:p>
            <a:pPr lvl="2" algn="l" rtl="0"/>
            <a:endParaRPr lang="en-US" sz="1600" b="1" dirty="0" smtClean="0"/>
          </a:p>
          <a:p>
            <a:pPr lvl="2" algn="l" rtl="0"/>
            <a:endParaRPr lang="en-US" sz="1600" b="1" dirty="0"/>
          </a:p>
          <a:p>
            <a:pPr lvl="2" algn="l" rtl="0">
              <a:buFontTx/>
              <a:buNone/>
            </a:pPr>
            <a:endParaRPr lang="en-US" sz="1600" b="1" dirty="0">
              <a:solidFill>
                <a:srgbClr val="0000FF"/>
              </a:solidFill>
            </a:endParaRPr>
          </a:p>
          <a:p>
            <a:pPr algn="l" rtl="0"/>
            <a:endParaRPr lang="en-US" sz="2000" b="1" dirty="0">
              <a:solidFill>
                <a:srgbClr val="0000FF"/>
              </a:solidFill>
            </a:endParaRP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4562609" y="3713163"/>
            <a:ext cx="4837773" cy="1727200"/>
            <a:chOff x="2653" y="2115"/>
            <a:chExt cx="2813" cy="1088"/>
          </a:xfrm>
        </p:grpSpPr>
        <p:sp>
          <p:nvSpPr>
            <p:cNvPr id="1366049" name="AutoShape 33"/>
            <p:cNvSpPr>
              <a:spLocks noChangeArrowheads="1"/>
            </p:cNvSpPr>
            <p:nvPr/>
          </p:nvSpPr>
          <p:spPr bwMode="auto">
            <a:xfrm>
              <a:off x="2653" y="2841"/>
              <a:ext cx="2813" cy="362"/>
            </a:xfrm>
            <a:prstGeom prst="rightArrow">
              <a:avLst>
                <a:gd name="adj1" fmla="val 56907"/>
                <a:gd name="adj2" fmla="val 94616"/>
              </a:avLst>
            </a:prstGeom>
            <a:solidFill>
              <a:srgbClr val="66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time</a:t>
              </a:r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2654" y="2115"/>
              <a:ext cx="770" cy="272"/>
              <a:chOff x="340" y="1026"/>
              <a:chExt cx="1315" cy="408"/>
            </a:xfrm>
          </p:grpSpPr>
          <p:sp>
            <p:nvSpPr>
              <p:cNvPr id="1366051" name="Rectangle 35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009900"/>
              </a:solidFill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bg1"/>
                    </a:solidFill>
                  </a:rPr>
                  <a:t>push(4)</a:t>
                </a:r>
              </a:p>
            </p:txBody>
          </p:sp>
          <p:sp>
            <p:nvSpPr>
              <p:cNvPr id="1366052" name="AutoShape 36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053" name="AutoShape 37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3969" y="2523"/>
              <a:ext cx="770" cy="272"/>
              <a:chOff x="340" y="1026"/>
              <a:chExt cx="1315" cy="408"/>
            </a:xfrm>
          </p:grpSpPr>
          <p:sp>
            <p:nvSpPr>
              <p:cNvPr id="1366055" name="Rectangle 39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FF6600"/>
              </a:solidFill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bg1"/>
                    </a:solidFill>
                  </a:rPr>
                  <a:t>pop():4</a:t>
                </a:r>
              </a:p>
            </p:txBody>
          </p:sp>
          <p:sp>
            <p:nvSpPr>
              <p:cNvPr id="1366056" name="AutoShape 40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057" name="AutoShape 41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3017" y="2523"/>
              <a:ext cx="770" cy="272"/>
              <a:chOff x="340" y="1026"/>
              <a:chExt cx="1315" cy="408"/>
            </a:xfrm>
          </p:grpSpPr>
          <p:sp>
            <p:nvSpPr>
              <p:cNvPr id="1366059" name="Rectangle 43"/>
              <p:cNvSpPr>
                <a:spLocks noChangeArrowheads="1"/>
              </p:cNvSpPr>
              <p:nvPr/>
            </p:nvSpPr>
            <p:spPr bwMode="auto">
              <a:xfrm>
                <a:off x="340" y="1026"/>
                <a:ext cx="1315" cy="408"/>
              </a:xfrm>
              <a:prstGeom prst="rect">
                <a:avLst/>
              </a:prstGeom>
              <a:solidFill>
                <a:srgbClr val="FF6600"/>
              </a:solidFill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bg1"/>
                    </a:solidFill>
                  </a:rPr>
                  <a:t>push(7)</a:t>
                </a:r>
              </a:p>
            </p:txBody>
          </p:sp>
          <p:sp>
            <p:nvSpPr>
              <p:cNvPr id="1366060" name="AutoShape 44"/>
              <p:cNvSpPr>
                <a:spLocks/>
              </p:cNvSpPr>
              <p:nvPr/>
            </p:nvSpPr>
            <p:spPr bwMode="auto">
              <a:xfrm>
                <a:off x="340" y="1026"/>
                <a:ext cx="91" cy="408"/>
              </a:xfrm>
              <a:prstGeom prst="leftBracket">
                <a:avLst>
                  <a:gd name="adj" fmla="val 37363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061" name="AutoShape 45"/>
              <p:cNvSpPr>
                <a:spLocks/>
              </p:cNvSpPr>
              <p:nvPr/>
            </p:nvSpPr>
            <p:spPr bwMode="auto">
              <a:xfrm>
                <a:off x="1565" y="1026"/>
                <a:ext cx="90" cy="408"/>
              </a:xfrm>
              <a:prstGeom prst="rightBracket">
                <a:avLst>
                  <a:gd name="adj" fmla="val 37778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4562608" y="3713163"/>
            <a:ext cx="1324240" cy="431800"/>
            <a:chOff x="340" y="1026"/>
            <a:chExt cx="1315" cy="408"/>
          </a:xfrm>
        </p:grpSpPr>
        <p:sp>
          <p:nvSpPr>
            <p:cNvPr id="1366064" name="Rectangle 48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009900"/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push(4)</a:t>
              </a:r>
            </a:p>
          </p:txBody>
        </p:sp>
        <p:sp>
          <p:nvSpPr>
            <p:cNvPr id="1366065" name="AutoShape 49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66" name="AutoShape 50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6824134" y="4360863"/>
            <a:ext cx="1324240" cy="431800"/>
            <a:chOff x="340" y="1026"/>
            <a:chExt cx="1315" cy="408"/>
          </a:xfrm>
        </p:grpSpPr>
        <p:sp>
          <p:nvSpPr>
            <p:cNvPr id="1366068" name="Rectangle 52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pop():4</a:t>
              </a:r>
            </a:p>
          </p:txBody>
        </p:sp>
        <p:sp>
          <p:nvSpPr>
            <p:cNvPr id="1366069" name="AutoShape 53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70" name="AutoShape 54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5186892" y="4360863"/>
            <a:ext cx="1324240" cy="431800"/>
            <a:chOff x="340" y="1026"/>
            <a:chExt cx="1315" cy="408"/>
          </a:xfrm>
        </p:grpSpPr>
        <p:sp>
          <p:nvSpPr>
            <p:cNvPr id="1366072" name="Rectangle 56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push(7)</a:t>
              </a:r>
            </a:p>
          </p:txBody>
        </p:sp>
        <p:sp>
          <p:nvSpPr>
            <p:cNvPr id="1366073" name="AutoShape 57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74" name="AutoShape 58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6090" name="Oval 74"/>
          <p:cNvSpPr>
            <a:spLocks noChangeArrowheads="1"/>
          </p:cNvSpPr>
          <p:nvPr/>
        </p:nvSpPr>
        <p:spPr bwMode="auto">
          <a:xfrm>
            <a:off x="6714067" y="5791200"/>
            <a:ext cx="275167" cy="457200"/>
          </a:xfrm>
          <a:prstGeom prst="ellips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6091" name="Oval 75"/>
          <p:cNvSpPr>
            <a:spLocks noChangeArrowheads="1"/>
          </p:cNvSpPr>
          <p:nvPr/>
        </p:nvSpPr>
        <p:spPr bwMode="auto">
          <a:xfrm>
            <a:off x="8323792" y="5803900"/>
            <a:ext cx="275167" cy="457200"/>
          </a:xfrm>
          <a:prstGeom prst="ellips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6092" name="Text Box 76"/>
          <p:cNvSpPr txBox="1">
            <a:spLocks noChangeArrowheads="1"/>
          </p:cNvSpPr>
          <p:nvPr/>
        </p:nvSpPr>
        <p:spPr bwMode="auto">
          <a:xfrm>
            <a:off x="6132039" y="6216651"/>
            <a:ext cx="12827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/>
            <a:r>
              <a:rPr lang="en-US" b="1">
                <a:solidFill>
                  <a:srgbClr val="9900FF"/>
                </a:solidFill>
                <a:latin typeface="Comic Sans MS" pitchFamily="66" charset="0"/>
              </a:rPr>
              <a:t>Last In</a:t>
            </a:r>
          </a:p>
        </p:txBody>
      </p:sp>
      <p:sp>
        <p:nvSpPr>
          <p:cNvPr id="1366093" name="Text Box 77"/>
          <p:cNvSpPr txBox="1">
            <a:spLocks noChangeArrowheads="1"/>
          </p:cNvSpPr>
          <p:nvPr/>
        </p:nvSpPr>
        <p:spPr bwMode="auto">
          <a:xfrm>
            <a:off x="7675292" y="6203951"/>
            <a:ext cx="1582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/>
            <a:r>
              <a:rPr lang="en-US" b="1">
                <a:solidFill>
                  <a:srgbClr val="9900FF"/>
                </a:solidFill>
                <a:latin typeface="Comic Sans MS" pitchFamily="66" charset="0"/>
              </a:rPr>
              <a:t>First Out</a:t>
            </a:r>
          </a:p>
        </p:txBody>
      </p:sp>
      <p:sp>
        <p:nvSpPr>
          <p:cNvPr id="1366094" name="Line 78"/>
          <p:cNvSpPr>
            <a:spLocks noChangeShapeType="1"/>
          </p:cNvSpPr>
          <p:nvPr/>
        </p:nvSpPr>
        <p:spPr bwMode="auto">
          <a:xfrm>
            <a:off x="5341673" y="4210050"/>
            <a:ext cx="0" cy="649288"/>
          </a:xfrm>
          <a:prstGeom prst="line">
            <a:avLst/>
          </a:prstGeom>
          <a:noFill/>
          <a:ln w="12700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6095" name="Line 79"/>
          <p:cNvSpPr>
            <a:spLocks noChangeShapeType="1"/>
          </p:cNvSpPr>
          <p:nvPr/>
        </p:nvSpPr>
        <p:spPr bwMode="auto">
          <a:xfrm>
            <a:off x="5721747" y="3562350"/>
            <a:ext cx="0" cy="649288"/>
          </a:xfrm>
          <a:prstGeom prst="line">
            <a:avLst/>
          </a:prstGeom>
          <a:noFill/>
          <a:ln w="12700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6096" name="Line 80"/>
          <p:cNvSpPr>
            <a:spLocks noChangeShapeType="1"/>
          </p:cNvSpPr>
          <p:nvPr/>
        </p:nvSpPr>
        <p:spPr bwMode="auto">
          <a:xfrm>
            <a:off x="6970316" y="4210050"/>
            <a:ext cx="0" cy="649288"/>
          </a:xfrm>
          <a:prstGeom prst="line">
            <a:avLst/>
          </a:prstGeom>
          <a:noFill/>
          <a:ln w="12700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05366" y="3929064"/>
            <a:ext cx="3269325" cy="2232025"/>
            <a:chOff x="352" y="2475"/>
            <a:chExt cx="1901" cy="1406"/>
          </a:xfrm>
        </p:grpSpPr>
        <p:sp>
          <p:nvSpPr>
            <p:cNvPr id="1366042" name="Oval 26"/>
            <p:cNvSpPr>
              <a:spLocks noChangeArrowheads="1"/>
            </p:cNvSpPr>
            <p:nvPr/>
          </p:nvSpPr>
          <p:spPr bwMode="auto">
            <a:xfrm>
              <a:off x="1384" y="2475"/>
              <a:ext cx="869" cy="1406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concurrent </a:t>
              </a:r>
            </a:p>
            <a:p>
              <a:pPr algn="ctr"/>
              <a:r>
                <a:rPr lang="en-US"/>
                <a:t>LIFO stack</a:t>
              </a:r>
            </a:p>
          </p:txBody>
        </p:sp>
        <p:sp>
          <p:nvSpPr>
            <p:cNvPr id="1366043" name="Line 27"/>
            <p:cNvSpPr>
              <a:spLocks noChangeShapeType="1"/>
            </p:cNvSpPr>
            <p:nvPr/>
          </p:nvSpPr>
          <p:spPr bwMode="auto">
            <a:xfrm>
              <a:off x="886" y="2747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66044" name="Line 28"/>
            <p:cNvSpPr>
              <a:spLocks noChangeShapeType="1"/>
            </p:cNvSpPr>
            <p:nvPr/>
          </p:nvSpPr>
          <p:spPr bwMode="auto">
            <a:xfrm>
              <a:off x="885" y="3019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66045" name="Line 29"/>
            <p:cNvSpPr>
              <a:spLocks noChangeShapeType="1"/>
            </p:cNvSpPr>
            <p:nvPr/>
          </p:nvSpPr>
          <p:spPr bwMode="auto">
            <a:xfrm>
              <a:off x="886" y="3378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66046" name="Line 30"/>
            <p:cNvSpPr>
              <a:spLocks noChangeShapeType="1"/>
            </p:cNvSpPr>
            <p:nvPr/>
          </p:nvSpPr>
          <p:spPr bwMode="auto">
            <a:xfrm>
              <a:off x="885" y="3650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66097" name="Rectangle 81"/>
            <p:cNvSpPr>
              <a:spLocks noChangeArrowheads="1"/>
            </p:cNvSpPr>
            <p:nvPr/>
          </p:nvSpPr>
          <p:spPr bwMode="auto">
            <a:xfrm>
              <a:off x="625" y="2583"/>
              <a:ext cx="78" cy="60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98" name="Rectangle 82"/>
            <p:cNvSpPr>
              <a:spLocks noChangeArrowheads="1"/>
            </p:cNvSpPr>
            <p:nvPr/>
          </p:nvSpPr>
          <p:spPr bwMode="auto">
            <a:xfrm>
              <a:off x="618" y="3265"/>
              <a:ext cx="78" cy="602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99" name="Text Box 83"/>
            <p:cNvSpPr txBox="1">
              <a:spLocks noChangeArrowheads="1"/>
            </p:cNvSpPr>
            <p:nvPr/>
          </p:nvSpPr>
          <p:spPr bwMode="auto">
            <a:xfrm>
              <a:off x="362" y="2727"/>
              <a:ext cx="29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/>
              <a:r>
                <a:rPr lang="en-US" sz="2000" b="1"/>
                <a:t>T</a:t>
              </a:r>
              <a:r>
                <a:rPr lang="en-US" sz="2000" b="1" baseline="-25000"/>
                <a:t>1</a:t>
              </a:r>
            </a:p>
          </p:txBody>
        </p:sp>
        <p:sp>
          <p:nvSpPr>
            <p:cNvPr id="1366100" name="Text Box 84"/>
            <p:cNvSpPr txBox="1">
              <a:spLocks noChangeArrowheads="1"/>
            </p:cNvSpPr>
            <p:nvPr/>
          </p:nvSpPr>
          <p:spPr bwMode="auto">
            <a:xfrm>
              <a:off x="352" y="3414"/>
              <a:ext cx="29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/>
              <a:r>
                <a:rPr lang="en-US" sz="2000" b="1"/>
                <a:t>T</a:t>
              </a:r>
              <a:r>
                <a:rPr lang="en-US" sz="2000" b="1" baseline="-2500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674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0.13004 0.304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00" y="152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-0.09045 0.2099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0" y="105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0592 0.2099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6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6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6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090" grpId="0" animBg="1"/>
      <p:bldP spid="1366091" grpId="0" animBg="1"/>
      <p:bldP spid="1366092" grpId="0"/>
      <p:bldP spid="1366093" grpId="0"/>
      <p:bldP spid="1366094" grpId="0" animBg="1"/>
      <p:bldP spid="1366095" grpId="0" animBg="1"/>
      <p:bldP spid="13660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fld id="{C1E765C2-A2DF-44BA-8D2C-2F0149AF7B98}" type="slidenum">
              <a:rPr lang="en-US"/>
              <a:pPr/>
              <a:t>14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Sequential consistency (p567)</a:t>
            </a:r>
          </a:p>
        </p:txBody>
      </p:sp>
      <p:graphicFrame>
        <p:nvGraphicFramePr>
          <p:cNvPr id="75813" name="Group 37"/>
          <p:cNvGraphicFramePr>
            <a:graphicFrameLocks noGrp="1"/>
          </p:cNvGraphicFramePr>
          <p:nvPr/>
        </p:nvGraphicFramePr>
        <p:xfrm>
          <a:off x="479425" y="3660775"/>
          <a:ext cx="5334000" cy="1981200"/>
        </p:xfrm>
        <a:graphic>
          <a:graphicData uri="http://schemas.openxmlformats.org/drawingml/2006/table">
            <a:tbl>
              <a:tblPr/>
              <a:tblGrid>
                <a:gridCol w="2667000"/>
                <a:gridCol w="2667000"/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Client 1: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Client 2: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setBalance</a:t>
                      </a:r>
                      <a:r>
                        <a:rPr kumimoji="1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(x,1)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getBalance</a:t>
                      </a:r>
                      <a:r>
                        <a:rPr kumimoji="1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1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y</a:t>
                      </a: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Symbol" charset="2"/>
                        </a:rPr>
                        <a:t>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getBalance</a:t>
                      </a:r>
                      <a:r>
                        <a:rPr kumimoji="1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1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Symbol" charset="2"/>
                        </a:rPr>
                        <a:t>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setBalance</a:t>
                      </a:r>
                      <a:r>
                        <a:rPr kumimoji="1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1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(y,2)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06" name="Text Box 30"/>
          <p:cNvSpPr txBox="1">
            <a:spLocks noChangeArrowheads="1"/>
          </p:cNvSpPr>
          <p:nvPr/>
        </p:nvSpPr>
        <p:spPr bwMode="auto">
          <a:xfrm>
            <a:off x="8939213" y="6270625"/>
            <a:ext cx="290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sp>
        <p:nvSpPr>
          <p:cNvPr id="75807" name="Rectangle 31"/>
          <p:cNvSpPr>
            <a:spLocks noChangeArrowheads="1"/>
          </p:cNvSpPr>
          <p:nvPr/>
        </p:nvSpPr>
        <p:spPr bwMode="auto">
          <a:xfrm>
            <a:off x="5905500" y="3741738"/>
            <a:ext cx="4000500" cy="1143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GB" sz="1600">
                <a:latin typeface="Helvetica" charset="0"/>
              </a:rPr>
              <a:t>this is possible under a  naive replication strategy, even if neither </a:t>
            </a:r>
            <a:r>
              <a:rPr lang="en-GB" sz="1600" i="1">
                <a:latin typeface="Helvetica" charset="0"/>
              </a:rPr>
              <a:t>A</a:t>
            </a:r>
            <a:r>
              <a:rPr lang="en-GB" sz="1600">
                <a:latin typeface="Helvetica" charset="0"/>
              </a:rPr>
              <a:t> or </a:t>
            </a:r>
            <a:r>
              <a:rPr lang="en-GB" sz="1600" i="1">
                <a:latin typeface="Helvetica" charset="0"/>
              </a:rPr>
              <a:t>B</a:t>
            </a:r>
            <a:r>
              <a:rPr lang="en-GB" sz="1600">
                <a:latin typeface="Helvetica" charset="0"/>
              </a:rPr>
              <a:t> fails -</a:t>
            </a:r>
          </a:p>
          <a:p>
            <a:pPr>
              <a:spcBef>
                <a:spcPct val="30000"/>
              </a:spcBef>
            </a:pPr>
            <a:r>
              <a:rPr lang="en-GB" sz="1600">
                <a:latin typeface="Helvetica" charset="0"/>
              </a:rPr>
              <a:t>the update at </a:t>
            </a:r>
            <a:r>
              <a:rPr lang="en-GB" sz="1600" i="1">
                <a:latin typeface="Helvetica" charset="0"/>
              </a:rPr>
              <a:t>B </a:t>
            </a:r>
            <a:r>
              <a:rPr lang="en-GB" sz="1600">
                <a:latin typeface="Helvetica" charset="0"/>
              </a:rPr>
              <a:t>has not yet been propagated to </a:t>
            </a:r>
            <a:r>
              <a:rPr lang="en-GB" sz="1600" i="1">
                <a:latin typeface="Helvetica" charset="0"/>
              </a:rPr>
              <a:t>A</a:t>
            </a:r>
            <a:r>
              <a:rPr lang="en-GB" sz="1600">
                <a:latin typeface="Helvetica" charset="0"/>
              </a:rPr>
              <a:t> when client 2 reads it</a:t>
            </a:r>
            <a:endParaRPr lang="en-GB" sz="900">
              <a:latin typeface="Helvetica" charset="0"/>
            </a:endParaRPr>
          </a:p>
        </p:txBody>
      </p:sp>
      <p:sp>
        <p:nvSpPr>
          <p:cNvPr id="75808" name="Rectangle 32"/>
          <p:cNvSpPr>
            <a:spLocks noChangeArrowheads="1"/>
          </p:cNvSpPr>
          <p:nvPr/>
        </p:nvSpPr>
        <p:spPr bwMode="auto">
          <a:xfrm>
            <a:off x="0" y="533400"/>
            <a:ext cx="9536113" cy="36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dirty="0">
                <a:latin typeface="Helvetica" charset="0"/>
              </a:rPr>
              <a:t>it is not </a:t>
            </a:r>
            <a:r>
              <a:rPr lang="en-GB" sz="1800" dirty="0" err="1">
                <a:latin typeface="Helvetica" charset="0"/>
              </a:rPr>
              <a:t>linearizable</a:t>
            </a:r>
            <a:r>
              <a:rPr lang="en-GB" sz="1800" dirty="0">
                <a:latin typeface="Helvetica" charset="0"/>
              </a:rPr>
              <a:t> because client2’s </a:t>
            </a:r>
            <a:r>
              <a:rPr lang="en-GB" sz="1800" i="1" dirty="0" err="1">
                <a:latin typeface="Helvetica" charset="0"/>
              </a:rPr>
              <a:t>getBalance</a:t>
            </a:r>
            <a:r>
              <a:rPr lang="en-GB" sz="1800" dirty="0">
                <a:latin typeface="Helvetica" charset="0"/>
              </a:rPr>
              <a:t> is after client 1’s </a:t>
            </a:r>
            <a:r>
              <a:rPr lang="en-GB" sz="1800" i="1" dirty="0" err="1">
                <a:latin typeface="Helvetica" charset="0"/>
              </a:rPr>
              <a:t>setBalance</a:t>
            </a:r>
            <a:r>
              <a:rPr lang="en-GB" sz="1800" dirty="0">
                <a:latin typeface="Helvetica" charset="0"/>
              </a:rPr>
              <a:t> in real time.</a:t>
            </a:r>
            <a:endParaRPr lang="en-GB" sz="2000" dirty="0">
              <a:latin typeface="Helvetica" charset="0"/>
            </a:endParaRPr>
          </a:p>
        </p:txBody>
      </p:sp>
      <p:sp>
        <p:nvSpPr>
          <p:cNvPr id="75809" name="Rectangle 33"/>
          <p:cNvSpPr>
            <a:spLocks noChangeArrowheads="1"/>
          </p:cNvSpPr>
          <p:nvPr/>
        </p:nvSpPr>
        <p:spPr bwMode="auto">
          <a:xfrm>
            <a:off x="328613" y="5818188"/>
            <a:ext cx="9351962" cy="7540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GB" sz="1800">
                <a:latin typeface="Helvetica" charset="0"/>
              </a:rPr>
              <a:t>but the following interleaving satisfies both criteria for sequential consistency</a:t>
            </a:r>
            <a:r>
              <a:rPr lang="en-GB" sz="2000">
                <a:latin typeface="Helvetica" charset="0"/>
              </a:rPr>
              <a:t> </a:t>
            </a:r>
            <a:r>
              <a:rPr lang="en-GB" sz="1800">
                <a:latin typeface="Helvetica" charset="0"/>
              </a:rPr>
              <a:t>: </a:t>
            </a:r>
          </a:p>
          <a:p>
            <a:pPr>
              <a:spcBef>
                <a:spcPct val="30000"/>
              </a:spcBef>
            </a:pPr>
            <a:r>
              <a:rPr lang="en-GB" sz="1800" i="1">
                <a:latin typeface="Helvetica" charset="0"/>
              </a:rPr>
              <a:t>getBalance</a:t>
            </a:r>
            <a:r>
              <a:rPr lang="en-GB" sz="1800" baseline="-25000">
                <a:latin typeface="Helvetica" charset="0"/>
              </a:rPr>
              <a:t>A</a:t>
            </a:r>
            <a:r>
              <a:rPr lang="en-GB" sz="1800">
                <a:latin typeface="Helvetica" charset="0"/>
              </a:rPr>
              <a:t>(</a:t>
            </a:r>
            <a:r>
              <a:rPr lang="en-GB" sz="1800" i="1">
                <a:latin typeface="Helvetica" charset="0"/>
              </a:rPr>
              <a:t>y</a:t>
            </a:r>
            <a:r>
              <a:rPr lang="en-GB" sz="1800">
                <a:latin typeface="Helvetica" charset="0"/>
              </a:rPr>
              <a:t>)  </a:t>
            </a:r>
            <a:r>
              <a:rPr lang="en-GB" sz="1800">
                <a:latin typeface="Symbol" charset="2"/>
              </a:rPr>
              <a:t></a:t>
            </a:r>
            <a:r>
              <a:rPr lang="en-GB" sz="1800">
                <a:latin typeface="Helvetica" charset="0"/>
              </a:rPr>
              <a:t>0; </a:t>
            </a:r>
            <a:r>
              <a:rPr lang="en-GB" sz="1800" i="1">
                <a:latin typeface="Helvetica" charset="0"/>
              </a:rPr>
              <a:t>getBalance</a:t>
            </a:r>
            <a:r>
              <a:rPr lang="en-GB" sz="1800" baseline="-25000">
                <a:latin typeface="Helvetica" charset="0"/>
              </a:rPr>
              <a:t>A</a:t>
            </a:r>
            <a:r>
              <a:rPr lang="en-GB" sz="1800">
                <a:latin typeface="Helvetica" charset="0"/>
              </a:rPr>
              <a:t>(</a:t>
            </a:r>
            <a:r>
              <a:rPr lang="en-GB" sz="1800" i="1">
                <a:latin typeface="Helvetica" charset="0"/>
              </a:rPr>
              <a:t>x ) </a:t>
            </a:r>
            <a:r>
              <a:rPr lang="en-GB" sz="1800">
                <a:latin typeface="Symbol" charset="2"/>
              </a:rPr>
              <a:t></a:t>
            </a:r>
            <a:r>
              <a:rPr lang="en-GB" sz="1800">
                <a:latin typeface="Helvetica" charset="0"/>
              </a:rPr>
              <a:t> 0; </a:t>
            </a:r>
            <a:r>
              <a:rPr lang="en-GB" sz="1800" i="1">
                <a:latin typeface="Helvetica" charset="0"/>
              </a:rPr>
              <a:t>setBalance</a:t>
            </a:r>
            <a:r>
              <a:rPr lang="en-GB" sz="1800" i="1" baseline="-25000">
                <a:latin typeface="Helvetica" charset="0"/>
              </a:rPr>
              <a:t>B</a:t>
            </a:r>
            <a:r>
              <a:rPr lang="en-GB" sz="1800">
                <a:latin typeface="Helvetica" charset="0"/>
              </a:rPr>
              <a:t>(</a:t>
            </a:r>
            <a:r>
              <a:rPr lang="en-GB" sz="1800" i="1">
                <a:latin typeface="Helvetica" charset="0"/>
              </a:rPr>
              <a:t>x,1</a:t>
            </a:r>
            <a:r>
              <a:rPr lang="en-GB" sz="1800">
                <a:latin typeface="Helvetica" charset="0"/>
              </a:rPr>
              <a:t>); </a:t>
            </a:r>
            <a:r>
              <a:rPr lang="en-GB" sz="1800" i="1">
                <a:latin typeface="Helvetica" charset="0"/>
              </a:rPr>
              <a:t>setBalance</a:t>
            </a:r>
            <a:r>
              <a:rPr lang="en-GB" sz="1800" baseline="-25000">
                <a:latin typeface="Helvetica" charset="0"/>
              </a:rPr>
              <a:t>A</a:t>
            </a:r>
            <a:r>
              <a:rPr lang="en-GB" sz="1800">
                <a:latin typeface="Helvetica" charset="0"/>
              </a:rPr>
              <a:t>(</a:t>
            </a:r>
            <a:r>
              <a:rPr lang="en-GB" sz="1800" i="1">
                <a:latin typeface="Helvetica" charset="0"/>
              </a:rPr>
              <a:t>y,2</a:t>
            </a:r>
            <a:r>
              <a:rPr lang="en-GB" sz="1800">
                <a:latin typeface="Helvetica" charset="0"/>
              </a:rPr>
              <a:t>) </a:t>
            </a:r>
            <a:endParaRPr lang="en-GB" sz="2000">
              <a:latin typeface="Helvetica" charset="0"/>
            </a:endParaRPr>
          </a:p>
        </p:txBody>
      </p:sp>
      <p:sp>
        <p:nvSpPr>
          <p:cNvPr id="75810" name="Rectangle 34"/>
          <p:cNvSpPr>
            <a:spLocks noChangeArrowheads="1"/>
          </p:cNvSpPr>
          <p:nvPr/>
        </p:nvSpPr>
        <p:spPr bwMode="auto">
          <a:xfrm>
            <a:off x="465138" y="3243263"/>
            <a:ext cx="602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GB" sz="1800">
                <a:solidFill>
                  <a:schemeClr val="hlink"/>
                </a:solidFill>
                <a:latin typeface="Arial" charset="0"/>
              </a:rPr>
              <a:t>the following is sequentially consistent but not linearizable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47D6CFB-8DDD-4723-AEFF-51AA89198FA3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Active </a:t>
            </a:r>
            <a:r>
              <a:rPr lang="en-GB" dirty="0"/>
              <a:t>replication for fault </a:t>
            </a:r>
            <a:r>
              <a:rPr lang="en-GB" dirty="0" smtClean="0"/>
              <a:t>tolerance: State Machine Approach</a:t>
            </a:r>
            <a:endParaRPr lang="en-GB" dirty="0"/>
          </a:p>
        </p:txBody>
      </p:sp>
      <p:sp>
        <p:nvSpPr>
          <p:cNvPr id="45109" name="Rectangle 53"/>
          <p:cNvSpPr>
            <a:spLocks noGrp="1" noChangeArrowheads="1"/>
          </p:cNvSpPr>
          <p:nvPr>
            <p:ph type="body" idx="1"/>
          </p:nvPr>
        </p:nvSpPr>
        <p:spPr>
          <a:xfrm>
            <a:off x="495300" y="1336675"/>
            <a:ext cx="8859838" cy="1858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the RMs are </a:t>
            </a:r>
            <a:r>
              <a:rPr lang="en-GB" sz="2000" i="1"/>
              <a:t>state machines</a:t>
            </a:r>
            <a:r>
              <a:rPr lang="en-GB" sz="2000"/>
              <a:t> all playing the same role and organised as a group.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all start in the same state and perform the same operations in the same order so that their state remains identical</a:t>
            </a:r>
          </a:p>
          <a:p>
            <a:pPr>
              <a:lnSpc>
                <a:spcPct val="90000"/>
              </a:lnSpc>
            </a:pPr>
            <a:r>
              <a:rPr lang="en-GB" sz="2000"/>
              <a:t>If an RM crashes it has no effect on performance of the service because the others continue as normal</a:t>
            </a:r>
          </a:p>
          <a:p>
            <a:pPr>
              <a:lnSpc>
                <a:spcPct val="90000"/>
              </a:lnSpc>
            </a:pPr>
            <a:r>
              <a:rPr lang="en-GB" sz="2000"/>
              <a:t>It can tolerate byzantine failures because the FE can collect and compare the replies it receives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833813" y="3449638"/>
            <a:ext cx="2266950" cy="2957512"/>
          </a:xfrm>
          <a:prstGeom prst="rect">
            <a:avLst/>
          </a:prstGeom>
          <a:solidFill>
            <a:srgbClr val="FFD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7112000" y="4816475"/>
            <a:ext cx="3079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9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8434388" y="4816475"/>
            <a:ext cx="1746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900">
                <a:solidFill>
                  <a:srgbClr val="000000"/>
                </a:solidFill>
                <a:latin typeface="Arial" charset="0"/>
              </a:rPr>
              <a:t>C</a:t>
            </a:r>
            <a:endParaRPr lang="en-GB"/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8064500" y="4533900"/>
            <a:ext cx="928688" cy="812800"/>
          </a:xfrm>
          <a:prstGeom prst="ellipse">
            <a:avLst/>
          </a:prstGeom>
          <a:noFill/>
          <a:ln w="428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6945313" y="4656138"/>
            <a:ext cx="655637" cy="592137"/>
          </a:xfrm>
          <a:prstGeom prst="rect">
            <a:avLst/>
          </a:prstGeom>
          <a:noFill/>
          <a:ln w="428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67" name="Freeform 11"/>
          <p:cNvSpPr>
            <a:spLocks/>
          </p:cNvSpPr>
          <p:nvPr/>
        </p:nvSpPr>
        <p:spPr bwMode="auto">
          <a:xfrm>
            <a:off x="7600950" y="4903788"/>
            <a:ext cx="136525" cy="73025"/>
          </a:xfrm>
          <a:custGeom>
            <a:avLst/>
            <a:gdLst/>
            <a:ahLst/>
            <a:cxnLst>
              <a:cxn ang="0">
                <a:pos x="92" y="18"/>
              </a:cxn>
              <a:cxn ang="0">
                <a:pos x="92" y="55"/>
              </a:cxn>
              <a:cxn ang="0">
                <a:pos x="0" y="18"/>
              </a:cxn>
              <a:cxn ang="0">
                <a:pos x="92" y="0"/>
              </a:cxn>
              <a:cxn ang="0">
                <a:pos x="92" y="18"/>
              </a:cxn>
            </a:cxnLst>
            <a:rect l="0" t="0" r="r" b="b"/>
            <a:pathLst>
              <a:path w="92" h="55">
                <a:moveTo>
                  <a:pt x="92" y="18"/>
                </a:moveTo>
                <a:lnTo>
                  <a:pt x="92" y="55"/>
                </a:lnTo>
                <a:lnTo>
                  <a:pt x="0" y="18"/>
                </a:lnTo>
                <a:lnTo>
                  <a:pt x="92" y="0"/>
                </a:lnTo>
                <a:lnTo>
                  <a:pt x="92" y="18"/>
                </a:lnTo>
                <a:close/>
              </a:path>
            </a:pathLst>
          </a:custGeom>
          <a:solidFill>
            <a:srgbClr val="000000"/>
          </a:solidFill>
          <a:ln w="428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68" name="Freeform 12"/>
          <p:cNvSpPr>
            <a:spLocks/>
          </p:cNvSpPr>
          <p:nvPr/>
        </p:nvSpPr>
        <p:spPr bwMode="auto">
          <a:xfrm>
            <a:off x="7954963" y="4903788"/>
            <a:ext cx="138112" cy="7302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0" y="0"/>
              </a:cxn>
              <a:cxn ang="0">
                <a:pos x="93" y="18"/>
              </a:cxn>
              <a:cxn ang="0">
                <a:pos x="0" y="55"/>
              </a:cxn>
              <a:cxn ang="0">
                <a:pos x="0" y="18"/>
              </a:cxn>
            </a:cxnLst>
            <a:rect l="0" t="0" r="r" b="b"/>
            <a:pathLst>
              <a:path w="93" h="55">
                <a:moveTo>
                  <a:pt x="0" y="18"/>
                </a:moveTo>
                <a:lnTo>
                  <a:pt x="0" y="0"/>
                </a:lnTo>
                <a:lnTo>
                  <a:pt x="93" y="18"/>
                </a:lnTo>
                <a:lnTo>
                  <a:pt x="0" y="55"/>
                </a:lnTo>
                <a:lnTo>
                  <a:pt x="0" y="18"/>
                </a:lnTo>
                <a:close/>
              </a:path>
            </a:pathLst>
          </a:custGeom>
          <a:solidFill>
            <a:srgbClr val="000000"/>
          </a:solidFill>
          <a:ln w="428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764463" y="4927600"/>
            <a:ext cx="190500" cy="1588"/>
          </a:xfrm>
          <a:prstGeom prst="line">
            <a:avLst/>
          </a:prstGeom>
          <a:noFill/>
          <a:ln w="428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5362575" y="4065588"/>
            <a:ext cx="1555750" cy="1700212"/>
            <a:chOff x="3378" y="2561"/>
            <a:chExt cx="980" cy="1071"/>
          </a:xfrm>
        </p:grpSpPr>
        <p:sp>
          <p:nvSpPr>
            <p:cNvPr id="45076" name="Freeform 20"/>
            <p:cNvSpPr>
              <a:spLocks/>
            </p:cNvSpPr>
            <p:nvPr/>
          </p:nvSpPr>
          <p:spPr bwMode="auto">
            <a:xfrm>
              <a:off x="4289" y="2872"/>
              <a:ext cx="69" cy="61"/>
            </a:xfrm>
            <a:custGeom>
              <a:avLst/>
              <a:gdLst/>
              <a:ahLst/>
              <a:cxnLst>
                <a:cxn ang="0">
                  <a:pos x="19" y="37"/>
                </a:cxn>
                <a:cxn ang="0">
                  <a:pos x="37" y="0"/>
                </a:cxn>
                <a:cxn ang="0">
                  <a:pos x="74" y="55"/>
                </a:cxn>
                <a:cxn ang="0">
                  <a:pos x="0" y="73"/>
                </a:cxn>
                <a:cxn ang="0">
                  <a:pos x="19" y="37"/>
                </a:cxn>
              </a:cxnLst>
              <a:rect l="0" t="0" r="r" b="b"/>
              <a:pathLst>
                <a:path w="74" h="73">
                  <a:moveTo>
                    <a:pt x="19" y="37"/>
                  </a:moveTo>
                  <a:lnTo>
                    <a:pt x="37" y="0"/>
                  </a:lnTo>
                  <a:lnTo>
                    <a:pt x="74" y="55"/>
                  </a:lnTo>
                  <a:lnTo>
                    <a:pt x="0" y="73"/>
                  </a:lnTo>
                  <a:lnTo>
                    <a:pt x="19" y="37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2AE2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077" name="Line 21"/>
            <p:cNvSpPr>
              <a:spLocks noChangeShapeType="1"/>
            </p:cNvSpPr>
            <p:nvPr/>
          </p:nvSpPr>
          <p:spPr bwMode="auto">
            <a:xfrm>
              <a:off x="3413" y="2561"/>
              <a:ext cx="876" cy="342"/>
            </a:xfrm>
            <a:prstGeom prst="line">
              <a:avLst/>
            </a:prstGeom>
            <a:noFill/>
            <a:ln w="42863">
              <a:solidFill>
                <a:srgbClr val="22AE2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078" name="Freeform 22"/>
            <p:cNvSpPr>
              <a:spLocks/>
            </p:cNvSpPr>
            <p:nvPr/>
          </p:nvSpPr>
          <p:spPr bwMode="auto">
            <a:xfrm>
              <a:off x="4289" y="3275"/>
              <a:ext cx="69" cy="62"/>
            </a:xfrm>
            <a:custGeom>
              <a:avLst/>
              <a:gdLst/>
              <a:ahLst/>
              <a:cxnLst>
                <a:cxn ang="0">
                  <a:pos x="19" y="37"/>
                </a:cxn>
                <a:cxn ang="0">
                  <a:pos x="0" y="0"/>
                </a:cxn>
                <a:cxn ang="0">
                  <a:pos x="74" y="19"/>
                </a:cxn>
                <a:cxn ang="0">
                  <a:pos x="19" y="74"/>
                </a:cxn>
                <a:cxn ang="0">
                  <a:pos x="19" y="37"/>
                </a:cxn>
              </a:cxnLst>
              <a:rect l="0" t="0" r="r" b="b"/>
              <a:pathLst>
                <a:path w="74" h="74">
                  <a:moveTo>
                    <a:pt x="19" y="37"/>
                  </a:moveTo>
                  <a:lnTo>
                    <a:pt x="0" y="0"/>
                  </a:lnTo>
                  <a:lnTo>
                    <a:pt x="74" y="19"/>
                  </a:lnTo>
                  <a:lnTo>
                    <a:pt x="19" y="74"/>
                  </a:lnTo>
                  <a:lnTo>
                    <a:pt x="19" y="37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2AE2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079" name="Line 23"/>
            <p:cNvSpPr>
              <a:spLocks noChangeShapeType="1"/>
            </p:cNvSpPr>
            <p:nvPr/>
          </p:nvSpPr>
          <p:spPr bwMode="auto">
            <a:xfrm flipV="1">
              <a:off x="3378" y="3321"/>
              <a:ext cx="911" cy="311"/>
            </a:xfrm>
            <a:prstGeom prst="line">
              <a:avLst/>
            </a:prstGeom>
            <a:noFill/>
            <a:ln w="42863">
              <a:solidFill>
                <a:srgbClr val="22AE2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080" name="Freeform 24"/>
            <p:cNvSpPr>
              <a:spLocks/>
            </p:cNvSpPr>
            <p:nvPr/>
          </p:nvSpPr>
          <p:spPr bwMode="auto">
            <a:xfrm>
              <a:off x="4289" y="2995"/>
              <a:ext cx="69" cy="63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0" y="0"/>
                </a:cxn>
                <a:cxn ang="0">
                  <a:pos x="74" y="37"/>
                </a:cxn>
                <a:cxn ang="0">
                  <a:pos x="0" y="74"/>
                </a:cxn>
                <a:cxn ang="0">
                  <a:pos x="0" y="37"/>
                </a:cxn>
              </a:cxnLst>
              <a:rect l="0" t="0" r="r" b="b"/>
              <a:pathLst>
                <a:path w="74" h="74">
                  <a:moveTo>
                    <a:pt x="0" y="37"/>
                  </a:moveTo>
                  <a:lnTo>
                    <a:pt x="0" y="0"/>
                  </a:lnTo>
                  <a:lnTo>
                    <a:pt x="74" y="37"/>
                  </a:lnTo>
                  <a:lnTo>
                    <a:pt x="0" y="74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2AE2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081" name="Line 25"/>
            <p:cNvSpPr>
              <a:spLocks noChangeShapeType="1"/>
            </p:cNvSpPr>
            <p:nvPr/>
          </p:nvSpPr>
          <p:spPr bwMode="auto">
            <a:xfrm>
              <a:off x="3395" y="3027"/>
              <a:ext cx="894" cy="0"/>
            </a:xfrm>
            <a:prstGeom prst="line">
              <a:avLst/>
            </a:prstGeom>
            <a:noFill/>
            <a:ln w="42863">
              <a:solidFill>
                <a:srgbClr val="22AE22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2495550" y="4816475"/>
            <a:ext cx="3079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9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1266825" y="4816475"/>
            <a:ext cx="1746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900">
                <a:solidFill>
                  <a:srgbClr val="000000"/>
                </a:solidFill>
                <a:latin typeface="Arial" charset="0"/>
              </a:rPr>
              <a:t>C</a:t>
            </a:r>
            <a:endParaRPr lang="en-GB"/>
          </a:p>
        </p:txBody>
      </p:sp>
      <p:sp>
        <p:nvSpPr>
          <p:cNvPr id="45084" name="Oval 28"/>
          <p:cNvSpPr>
            <a:spLocks noChangeArrowheads="1"/>
          </p:cNvSpPr>
          <p:nvPr/>
        </p:nvSpPr>
        <p:spPr bwMode="auto">
          <a:xfrm>
            <a:off x="912813" y="4533900"/>
            <a:ext cx="928687" cy="812800"/>
          </a:xfrm>
          <a:prstGeom prst="ellipse">
            <a:avLst/>
          </a:prstGeom>
          <a:noFill/>
          <a:ln w="428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5281613" y="4238625"/>
            <a:ext cx="1663700" cy="1354138"/>
            <a:chOff x="3327" y="2670"/>
            <a:chExt cx="1048" cy="853"/>
          </a:xfrm>
        </p:grpSpPr>
        <p:sp>
          <p:nvSpPr>
            <p:cNvPr id="45072" name="Freeform 16"/>
            <p:cNvSpPr>
              <a:spLocks/>
            </p:cNvSpPr>
            <p:nvPr/>
          </p:nvSpPr>
          <p:spPr bwMode="auto">
            <a:xfrm>
              <a:off x="3413" y="3073"/>
              <a:ext cx="51" cy="78"/>
            </a:xfrm>
            <a:custGeom>
              <a:avLst/>
              <a:gdLst/>
              <a:ahLst/>
              <a:cxnLst>
                <a:cxn ang="0">
                  <a:pos x="55" y="56"/>
                </a:cxn>
                <a:cxn ang="0">
                  <a:pos x="55" y="93"/>
                </a:cxn>
                <a:cxn ang="0">
                  <a:pos x="0" y="56"/>
                </a:cxn>
                <a:cxn ang="0">
                  <a:pos x="55" y="0"/>
                </a:cxn>
                <a:cxn ang="0">
                  <a:pos x="55" y="56"/>
                </a:cxn>
              </a:cxnLst>
              <a:rect l="0" t="0" r="r" b="b"/>
              <a:pathLst>
                <a:path w="55" h="93">
                  <a:moveTo>
                    <a:pt x="55" y="56"/>
                  </a:moveTo>
                  <a:lnTo>
                    <a:pt x="55" y="93"/>
                  </a:lnTo>
                  <a:lnTo>
                    <a:pt x="0" y="56"/>
                  </a:lnTo>
                  <a:lnTo>
                    <a:pt x="55" y="0"/>
                  </a:lnTo>
                  <a:lnTo>
                    <a:pt x="55" y="56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2AE2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4" name="Group 66"/>
            <p:cNvGrpSpPr>
              <a:grpSpLocks/>
            </p:cNvGrpSpPr>
            <p:nvPr/>
          </p:nvGrpSpPr>
          <p:grpSpPr bwMode="auto">
            <a:xfrm>
              <a:off x="3327" y="2670"/>
              <a:ext cx="1048" cy="853"/>
              <a:chOff x="3327" y="2670"/>
              <a:chExt cx="1048" cy="853"/>
            </a:xfrm>
          </p:grpSpPr>
          <p:sp>
            <p:nvSpPr>
              <p:cNvPr id="45066" name="Line 10"/>
              <p:cNvSpPr>
                <a:spLocks noChangeShapeType="1"/>
              </p:cNvSpPr>
              <p:nvPr/>
            </p:nvSpPr>
            <p:spPr bwMode="auto">
              <a:xfrm flipH="1">
                <a:off x="3808" y="3104"/>
                <a:ext cx="567" cy="1"/>
              </a:xfrm>
              <a:prstGeom prst="line">
                <a:avLst/>
              </a:prstGeom>
              <a:noFill/>
              <a:ln w="42863">
                <a:solidFill>
                  <a:srgbClr val="22AE2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5070" name="Freeform 14"/>
              <p:cNvSpPr>
                <a:spLocks/>
              </p:cNvSpPr>
              <p:nvPr/>
            </p:nvSpPr>
            <p:spPr bwMode="auto">
              <a:xfrm>
                <a:off x="3344" y="2670"/>
                <a:ext cx="69" cy="77"/>
              </a:xfrm>
              <a:custGeom>
                <a:avLst/>
                <a:gdLst/>
                <a:ahLst/>
                <a:cxnLst>
                  <a:cxn ang="0">
                    <a:pos x="55" y="55"/>
                  </a:cxn>
                  <a:cxn ang="0">
                    <a:pos x="18" y="92"/>
                  </a:cxn>
                  <a:cxn ang="0">
                    <a:pos x="0" y="0"/>
                  </a:cxn>
                  <a:cxn ang="0">
                    <a:pos x="74" y="37"/>
                  </a:cxn>
                  <a:cxn ang="0">
                    <a:pos x="55" y="55"/>
                  </a:cxn>
                </a:cxnLst>
                <a:rect l="0" t="0" r="r" b="b"/>
                <a:pathLst>
                  <a:path w="74" h="92">
                    <a:moveTo>
                      <a:pt x="55" y="55"/>
                    </a:moveTo>
                    <a:lnTo>
                      <a:pt x="18" y="92"/>
                    </a:lnTo>
                    <a:lnTo>
                      <a:pt x="0" y="0"/>
                    </a:lnTo>
                    <a:lnTo>
                      <a:pt x="74" y="37"/>
                    </a:lnTo>
                    <a:lnTo>
                      <a:pt x="55" y="55"/>
                    </a:lnTo>
                    <a:close/>
                  </a:path>
                </a:pathLst>
              </a:custGeom>
              <a:solidFill>
                <a:srgbClr val="000000"/>
              </a:solidFill>
              <a:ln w="42863">
                <a:solidFill>
                  <a:srgbClr val="22AE2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5071" name="Line 15"/>
              <p:cNvSpPr>
                <a:spLocks noChangeShapeType="1"/>
              </p:cNvSpPr>
              <p:nvPr/>
            </p:nvSpPr>
            <p:spPr bwMode="auto">
              <a:xfrm flipH="1" flipV="1">
                <a:off x="3395" y="2732"/>
                <a:ext cx="413" cy="388"/>
              </a:xfrm>
              <a:prstGeom prst="line">
                <a:avLst/>
              </a:prstGeom>
              <a:noFill/>
              <a:ln w="42863">
                <a:solidFill>
                  <a:srgbClr val="22AE2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5073" name="Line 17"/>
              <p:cNvSpPr>
                <a:spLocks noChangeShapeType="1"/>
              </p:cNvSpPr>
              <p:nvPr/>
            </p:nvSpPr>
            <p:spPr bwMode="auto">
              <a:xfrm flipH="1">
                <a:off x="3481" y="3120"/>
                <a:ext cx="327" cy="1"/>
              </a:xfrm>
              <a:prstGeom prst="line">
                <a:avLst/>
              </a:prstGeom>
              <a:noFill/>
              <a:ln w="42863">
                <a:solidFill>
                  <a:srgbClr val="22AE2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5074" name="Freeform 18"/>
              <p:cNvSpPr>
                <a:spLocks/>
              </p:cNvSpPr>
              <p:nvPr/>
            </p:nvSpPr>
            <p:spPr bwMode="auto">
              <a:xfrm>
                <a:off x="3327" y="3461"/>
                <a:ext cx="68" cy="62"/>
              </a:xfrm>
              <a:custGeom>
                <a:avLst/>
                <a:gdLst/>
                <a:ahLst/>
                <a:cxnLst>
                  <a:cxn ang="0">
                    <a:pos x="55" y="19"/>
                  </a:cxn>
                  <a:cxn ang="0">
                    <a:pos x="73" y="56"/>
                  </a:cxn>
                  <a:cxn ang="0">
                    <a:pos x="0" y="74"/>
                  </a:cxn>
                  <a:cxn ang="0">
                    <a:pos x="18" y="0"/>
                  </a:cxn>
                  <a:cxn ang="0">
                    <a:pos x="55" y="19"/>
                  </a:cxn>
                </a:cxnLst>
                <a:rect l="0" t="0" r="r" b="b"/>
                <a:pathLst>
                  <a:path w="73" h="74">
                    <a:moveTo>
                      <a:pt x="55" y="19"/>
                    </a:moveTo>
                    <a:lnTo>
                      <a:pt x="73" y="56"/>
                    </a:lnTo>
                    <a:lnTo>
                      <a:pt x="0" y="74"/>
                    </a:lnTo>
                    <a:lnTo>
                      <a:pt x="18" y="0"/>
                    </a:lnTo>
                    <a:lnTo>
                      <a:pt x="55" y="19"/>
                    </a:lnTo>
                    <a:close/>
                  </a:path>
                </a:pathLst>
              </a:custGeom>
              <a:solidFill>
                <a:srgbClr val="000000"/>
              </a:solidFill>
              <a:ln w="42863">
                <a:solidFill>
                  <a:srgbClr val="22AE2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5075" name="Line 19"/>
              <p:cNvSpPr>
                <a:spLocks noChangeShapeType="1"/>
              </p:cNvSpPr>
              <p:nvPr/>
            </p:nvSpPr>
            <p:spPr bwMode="auto">
              <a:xfrm flipH="1">
                <a:off x="3378" y="3120"/>
                <a:ext cx="430" cy="357"/>
              </a:xfrm>
              <a:prstGeom prst="line">
                <a:avLst/>
              </a:prstGeom>
              <a:noFill/>
              <a:ln w="42863">
                <a:solidFill>
                  <a:srgbClr val="22AE2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45085" name="Oval 29"/>
          <p:cNvSpPr>
            <a:spLocks noChangeArrowheads="1"/>
          </p:cNvSpPr>
          <p:nvPr/>
        </p:nvSpPr>
        <p:spPr bwMode="auto">
          <a:xfrm>
            <a:off x="4489450" y="4533900"/>
            <a:ext cx="928688" cy="812800"/>
          </a:xfrm>
          <a:prstGeom prst="ellipse">
            <a:avLst/>
          </a:prstGeom>
          <a:solidFill>
            <a:srgbClr val="FFFFFF"/>
          </a:solidFill>
          <a:ln w="4286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4756150" y="4816475"/>
            <a:ext cx="3762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900">
                <a:solidFill>
                  <a:srgbClr val="000000"/>
                </a:solidFill>
                <a:latin typeface="Arial" charset="0"/>
              </a:rPr>
              <a:t>RM</a:t>
            </a:r>
            <a:endParaRPr lang="en-GB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2332038" y="4656138"/>
            <a:ext cx="655637" cy="592137"/>
          </a:xfrm>
          <a:prstGeom prst="rect">
            <a:avLst/>
          </a:prstGeom>
          <a:noFill/>
          <a:ln w="428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88" name="Oval 32"/>
          <p:cNvSpPr>
            <a:spLocks noChangeArrowheads="1"/>
          </p:cNvSpPr>
          <p:nvPr/>
        </p:nvSpPr>
        <p:spPr bwMode="auto">
          <a:xfrm>
            <a:off x="4489450" y="3571875"/>
            <a:ext cx="928688" cy="814388"/>
          </a:xfrm>
          <a:prstGeom prst="ellipse">
            <a:avLst/>
          </a:prstGeom>
          <a:solidFill>
            <a:srgbClr val="FFFFFF"/>
          </a:solidFill>
          <a:ln w="428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4756150" y="3832225"/>
            <a:ext cx="3762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900">
                <a:solidFill>
                  <a:srgbClr val="000000"/>
                </a:solidFill>
                <a:latin typeface="Arial" charset="0"/>
              </a:rPr>
              <a:t>RM</a:t>
            </a:r>
            <a:endParaRPr lang="en-GB"/>
          </a:p>
        </p:txBody>
      </p:sp>
      <p:sp>
        <p:nvSpPr>
          <p:cNvPr id="45090" name="Oval 34"/>
          <p:cNvSpPr>
            <a:spLocks noChangeArrowheads="1"/>
          </p:cNvSpPr>
          <p:nvPr/>
        </p:nvSpPr>
        <p:spPr bwMode="auto">
          <a:xfrm>
            <a:off x="4489450" y="5519738"/>
            <a:ext cx="928688" cy="812800"/>
          </a:xfrm>
          <a:prstGeom prst="ellipse">
            <a:avLst/>
          </a:prstGeom>
          <a:solidFill>
            <a:srgbClr val="FFFFFF"/>
          </a:solidFill>
          <a:ln w="428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756150" y="5802313"/>
            <a:ext cx="3762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900">
                <a:solidFill>
                  <a:srgbClr val="000000"/>
                </a:solidFill>
                <a:latin typeface="Arial" charset="0"/>
              </a:rPr>
              <a:t>RM</a:t>
            </a:r>
            <a:endParaRPr lang="en-GB"/>
          </a:p>
        </p:txBody>
      </p:sp>
      <p:sp>
        <p:nvSpPr>
          <p:cNvPr id="45093" name="Freeform 37"/>
          <p:cNvSpPr>
            <a:spLocks/>
          </p:cNvSpPr>
          <p:nvPr/>
        </p:nvSpPr>
        <p:spPr bwMode="auto">
          <a:xfrm>
            <a:off x="2170113" y="4903788"/>
            <a:ext cx="136525" cy="7302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0" y="0"/>
              </a:cxn>
              <a:cxn ang="0">
                <a:pos x="92" y="18"/>
              </a:cxn>
              <a:cxn ang="0">
                <a:pos x="0" y="55"/>
              </a:cxn>
              <a:cxn ang="0">
                <a:pos x="0" y="18"/>
              </a:cxn>
            </a:cxnLst>
            <a:rect l="0" t="0" r="r" b="b"/>
            <a:pathLst>
              <a:path w="92" h="55">
                <a:moveTo>
                  <a:pt x="0" y="18"/>
                </a:moveTo>
                <a:lnTo>
                  <a:pt x="0" y="0"/>
                </a:lnTo>
                <a:lnTo>
                  <a:pt x="92" y="18"/>
                </a:lnTo>
                <a:lnTo>
                  <a:pt x="0" y="55"/>
                </a:lnTo>
                <a:lnTo>
                  <a:pt x="0" y="18"/>
                </a:lnTo>
                <a:close/>
              </a:path>
            </a:pathLst>
          </a:custGeom>
          <a:solidFill>
            <a:srgbClr val="000000"/>
          </a:solidFill>
          <a:ln w="428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94" name="Freeform 38"/>
          <p:cNvSpPr>
            <a:spLocks/>
          </p:cNvSpPr>
          <p:nvPr/>
        </p:nvSpPr>
        <p:spPr bwMode="auto">
          <a:xfrm>
            <a:off x="1814513" y="4903788"/>
            <a:ext cx="136525" cy="73025"/>
          </a:xfrm>
          <a:custGeom>
            <a:avLst/>
            <a:gdLst/>
            <a:ahLst/>
            <a:cxnLst>
              <a:cxn ang="0">
                <a:pos x="92" y="18"/>
              </a:cxn>
              <a:cxn ang="0">
                <a:pos x="92" y="55"/>
              </a:cxn>
              <a:cxn ang="0">
                <a:pos x="0" y="18"/>
              </a:cxn>
              <a:cxn ang="0">
                <a:pos x="92" y="0"/>
              </a:cxn>
              <a:cxn ang="0">
                <a:pos x="92" y="18"/>
              </a:cxn>
            </a:cxnLst>
            <a:rect l="0" t="0" r="r" b="b"/>
            <a:pathLst>
              <a:path w="92" h="55">
                <a:moveTo>
                  <a:pt x="92" y="18"/>
                </a:moveTo>
                <a:lnTo>
                  <a:pt x="92" y="55"/>
                </a:lnTo>
                <a:lnTo>
                  <a:pt x="0" y="18"/>
                </a:lnTo>
                <a:lnTo>
                  <a:pt x="92" y="0"/>
                </a:lnTo>
                <a:lnTo>
                  <a:pt x="92" y="18"/>
                </a:lnTo>
                <a:close/>
              </a:path>
            </a:pathLst>
          </a:custGeom>
          <a:solidFill>
            <a:srgbClr val="000000"/>
          </a:solidFill>
          <a:ln w="428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095" name="Line 39"/>
          <p:cNvSpPr>
            <a:spLocks noChangeShapeType="1"/>
          </p:cNvSpPr>
          <p:nvPr/>
        </p:nvSpPr>
        <p:spPr bwMode="auto">
          <a:xfrm flipH="1">
            <a:off x="1951038" y="4927600"/>
            <a:ext cx="190500" cy="1588"/>
          </a:xfrm>
          <a:prstGeom prst="line">
            <a:avLst/>
          </a:prstGeom>
          <a:noFill/>
          <a:ln w="428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6819900" y="5903913"/>
            <a:ext cx="1468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GB" sz="2000">
                <a:solidFill>
                  <a:schemeClr val="accent1"/>
                </a:solidFill>
                <a:latin typeface="Arial" charset="0"/>
              </a:rPr>
              <a:t>Figure 14.5</a:t>
            </a:r>
          </a:p>
        </p:txBody>
      </p:sp>
      <p:sp>
        <p:nvSpPr>
          <p:cNvPr id="45112" name="Text Box 56"/>
          <p:cNvSpPr txBox="1">
            <a:spLocks noChangeArrowheads="1"/>
          </p:cNvSpPr>
          <p:nvPr/>
        </p:nvSpPr>
        <p:spPr bwMode="auto">
          <a:xfrm>
            <a:off x="8939213" y="6270625"/>
            <a:ext cx="290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2987675" y="4065588"/>
            <a:ext cx="1557338" cy="1700212"/>
            <a:chOff x="1882" y="2561"/>
            <a:chExt cx="981" cy="1071"/>
          </a:xfrm>
        </p:grpSpPr>
        <p:sp>
          <p:nvSpPr>
            <p:cNvPr id="45102" name="Freeform 46"/>
            <p:cNvSpPr>
              <a:spLocks/>
            </p:cNvSpPr>
            <p:nvPr/>
          </p:nvSpPr>
          <p:spPr bwMode="auto">
            <a:xfrm>
              <a:off x="1882" y="2872"/>
              <a:ext cx="69" cy="61"/>
            </a:xfrm>
            <a:custGeom>
              <a:avLst/>
              <a:gdLst/>
              <a:ahLst/>
              <a:cxnLst>
                <a:cxn ang="0">
                  <a:pos x="55" y="37"/>
                </a:cxn>
                <a:cxn ang="0">
                  <a:pos x="73" y="73"/>
                </a:cxn>
                <a:cxn ang="0">
                  <a:pos x="0" y="55"/>
                </a:cxn>
                <a:cxn ang="0">
                  <a:pos x="37" y="0"/>
                </a:cxn>
                <a:cxn ang="0">
                  <a:pos x="55" y="37"/>
                </a:cxn>
              </a:cxnLst>
              <a:rect l="0" t="0" r="r" b="b"/>
              <a:pathLst>
                <a:path w="73" h="73">
                  <a:moveTo>
                    <a:pt x="55" y="37"/>
                  </a:moveTo>
                  <a:lnTo>
                    <a:pt x="73" y="73"/>
                  </a:lnTo>
                  <a:lnTo>
                    <a:pt x="0" y="55"/>
                  </a:lnTo>
                  <a:lnTo>
                    <a:pt x="37" y="0"/>
                  </a:lnTo>
                  <a:lnTo>
                    <a:pt x="55" y="37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833B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104" name="Freeform 48"/>
            <p:cNvSpPr>
              <a:spLocks/>
            </p:cNvSpPr>
            <p:nvPr/>
          </p:nvSpPr>
          <p:spPr bwMode="auto">
            <a:xfrm>
              <a:off x="1882" y="3275"/>
              <a:ext cx="69" cy="62"/>
            </a:xfrm>
            <a:custGeom>
              <a:avLst/>
              <a:gdLst/>
              <a:ahLst/>
              <a:cxnLst>
                <a:cxn ang="0">
                  <a:pos x="55" y="37"/>
                </a:cxn>
                <a:cxn ang="0">
                  <a:pos x="55" y="74"/>
                </a:cxn>
                <a:cxn ang="0">
                  <a:pos x="0" y="19"/>
                </a:cxn>
                <a:cxn ang="0">
                  <a:pos x="73" y="0"/>
                </a:cxn>
                <a:cxn ang="0">
                  <a:pos x="55" y="37"/>
                </a:cxn>
              </a:cxnLst>
              <a:rect l="0" t="0" r="r" b="b"/>
              <a:pathLst>
                <a:path w="73" h="74">
                  <a:moveTo>
                    <a:pt x="55" y="37"/>
                  </a:moveTo>
                  <a:lnTo>
                    <a:pt x="55" y="74"/>
                  </a:lnTo>
                  <a:lnTo>
                    <a:pt x="0" y="19"/>
                  </a:lnTo>
                  <a:lnTo>
                    <a:pt x="73" y="0"/>
                  </a:lnTo>
                  <a:lnTo>
                    <a:pt x="55" y="37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833B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106" name="Freeform 50"/>
            <p:cNvSpPr>
              <a:spLocks/>
            </p:cNvSpPr>
            <p:nvPr/>
          </p:nvSpPr>
          <p:spPr bwMode="auto">
            <a:xfrm>
              <a:off x="1882" y="2995"/>
              <a:ext cx="69" cy="63"/>
            </a:xfrm>
            <a:custGeom>
              <a:avLst/>
              <a:gdLst/>
              <a:ahLst/>
              <a:cxnLst>
                <a:cxn ang="0">
                  <a:pos x="73" y="37"/>
                </a:cxn>
                <a:cxn ang="0">
                  <a:pos x="73" y="74"/>
                </a:cxn>
                <a:cxn ang="0">
                  <a:pos x="0" y="37"/>
                </a:cxn>
                <a:cxn ang="0">
                  <a:pos x="73" y="0"/>
                </a:cxn>
                <a:cxn ang="0">
                  <a:pos x="73" y="37"/>
                </a:cxn>
              </a:cxnLst>
              <a:rect l="0" t="0" r="r" b="b"/>
              <a:pathLst>
                <a:path w="73" h="74">
                  <a:moveTo>
                    <a:pt x="73" y="37"/>
                  </a:moveTo>
                  <a:lnTo>
                    <a:pt x="73" y="74"/>
                  </a:lnTo>
                  <a:lnTo>
                    <a:pt x="0" y="37"/>
                  </a:lnTo>
                  <a:lnTo>
                    <a:pt x="73" y="0"/>
                  </a:lnTo>
                  <a:lnTo>
                    <a:pt x="73" y="37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833B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103" name="Line 47"/>
            <p:cNvSpPr>
              <a:spLocks noChangeShapeType="1"/>
            </p:cNvSpPr>
            <p:nvPr/>
          </p:nvSpPr>
          <p:spPr bwMode="auto">
            <a:xfrm flipH="1">
              <a:off x="1951" y="2561"/>
              <a:ext cx="877" cy="342"/>
            </a:xfrm>
            <a:prstGeom prst="line">
              <a:avLst/>
            </a:prstGeom>
            <a:noFill/>
            <a:ln w="42863">
              <a:solidFill>
                <a:srgbClr val="2833B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105" name="Line 49"/>
            <p:cNvSpPr>
              <a:spLocks noChangeShapeType="1"/>
            </p:cNvSpPr>
            <p:nvPr/>
          </p:nvSpPr>
          <p:spPr bwMode="auto">
            <a:xfrm flipH="1" flipV="1">
              <a:off x="1951" y="3321"/>
              <a:ext cx="912" cy="311"/>
            </a:xfrm>
            <a:prstGeom prst="line">
              <a:avLst/>
            </a:prstGeom>
            <a:noFill/>
            <a:ln w="42863">
              <a:solidFill>
                <a:srgbClr val="2833B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107" name="Line 51"/>
            <p:cNvSpPr>
              <a:spLocks noChangeShapeType="1"/>
            </p:cNvSpPr>
            <p:nvPr/>
          </p:nvSpPr>
          <p:spPr bwMode="auto">
            <a:xfrm flipH="1">
              <a:off x="1951" y="3027"/>
              <a:ext cx="912" cy="0"/>
            </a:xfrm>
            <a:prstGeom prst="line">
              <a:avLst/>
            </a:prstGeom>
            <a:noFill/>
            <a:ln w="42863">
              <a:solidFill>
                <a:srgbClr val="2833B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2960688" y="4238625"/>
            <a:ext cx="1665287" cy="1354138"/>
            <a:chOff x="1865" y="2670"/>
            <a:chExt cx="1049" cy="853"/>
          </a:xfrm>
        </p:grpSpPr>
        <p:sp>
          <p:nvSpPr>
            <p:cNvPr id="45096" name="Freeform 40"/>
            <p:cNvSpPr>
              <a:spLocks/>
            </p:cNvSpPr>
            <p:nvPr/>
          </p:nvSpPr>
          <p:spPr bwMode="auto">
            <a:xfrm>
              <a:off x="2828" y="2670"/>
              <a:ext cx="69" cy="77"/>
            </a:xfrm>
            <a:custGeom>
              <a:avLst/>
              <a:gdLst/>
              <a:ahLst/>
              <a:cxnLst>
                <a:cxn ang="0">
                  <a:pos x="18" y="55"/>
                </a:cxn>
                <a:cxn ang="0">
                  <a:pos x="0" y="37"/>
                </a:cxn>
                <a:cxn ang="0">
                  <a:pos x="74" y="0"/>
                </a:cxn>
                <a:cxn ang="0">
                  <a:pos x="55" y="92"/>
                </a:cxn>
                <a:cxn ang="0">
                  <a:pos x="18" y="55"/>
                </a:cxn>
              </a:cxnLst>
              <a:rect l="0" t="0" r="r" b="b"/>
              <a:pathLst>
                <a:path w="74" h="92">
                  <a:moveTo>
                    <a:pt x="18" y="55"/>
                  </a:moveTo>
                  <a:lnTo>
                    <a:pt x="0" y="37"/>
                  </a:lnTo>
                  <a:lnTo>
                    <a:pt x="74" y="0"/>
                  </a:lnTo>
                  <a:lnTo>
                    <a:pt x="55" y="92"/>
                  </a:lnTo>
                  <a:lnTo>
                    <a:pt x="18" y="55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833B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098" name="Freeform 42"/>
            <p:cNvSpPr>
              <a:spLocks/>
            </p:cNvSpPr>
            <p:nvPr/>
          </p:nvSpPr>
          <p:spPr bwMode="auto">
            <a:xfrm>
              <a:off x="2777" y="3073"/>
              <a:ext cx="68" cy="78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0" y="0"/>
                </a:cxn>
                <a:cxn ang="0">
                  <a:pos x="73" y="56"/>
                </a:cxn>
                <a:cxn ang="0">
                  <a:pos x="0" y="93"/>
                </a:cxn>
                <a:cxn ang="0">
                  <a:pos x="0" y="56"/>
                </a:cxn>
              </a:cxnLst>
              <a:rect l="0" t="0" r="r" b="b"/>
              <a:pathLst>
                <a:path w="73" h="93">
                  <a:moveTo>
                    <a:pt x="0" y="56"/>
                  </a:moveTo>
                  <a:lnTo>
                    <a:pt x="0" y="0"/>
                  </a:lnTo>
                  <a:lnTo>
                    <a:pt x="73" y="56"/>
                  </a:lnTo>
                  <a:lnTo>
                    <a:pt x="0" y="93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833B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100" name="Freeform 44"/>
            <p:cNvSpPr>
              <a:spLocks/>
            </p:cNvSpPr>
            <p:nvPr/>
          </p:nvSpPr>
          <p:spPr bwMode="auto">
            <a:xfrm>
              <a:off x="2845" y="3461"/>
              <a:ext cx="69" cy="62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56" y="0"/>
                </a:cxn>
                <a:cxn ang="0">
                  <a:pos x="74" y="74"/>
                </a:cxn>
                <a:cxn ang="0">
                  <a:pos x="0" y="56"/>
                </a:cxn>
                <a:cxn ang="0">
                  <a:pos x="19" y="19"/>
                </a:cxn>
              </a:cxnLst>
              <a:rect l="0" t="0" r="r" b="b"/>
              <a:pathLst>
                <a:path w="74" h="74">
                  <a:moveTo>
                    <a:pt x="19" y="19"/>
                  </a:moveTo>
                  <a:lnTo>
                    <a:pt x="56" y="0"/>
                  </a:lnTo>
                  <a:lnTo>
                    <a:pt x="74" y="74"/>
                  </a:lnTo>
                  <a:lnTo>
                    <a:pt x="0" y="56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rgbClr val="000000"/>
            </a:solidFill>
            <a:ln w="42863">
              <a:solidFill>
                <a:srgbClr val="2833B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092" name="Line 36"/>
            <p:cNvSpPr>
              <a:spLocks noChangeShapeType="1"/>
            </p:cNvSpPr>
            <p:nvPr/>
          </p:nvSpPr>
          <p:spPr bwMode="auto">
            <a:xfrm>
              <a:off x="1865" y="3104"/>
              <a:ext cx="568" cy="1"/>
            </a:xfrm>
            <a:prstGeom prst="line">
              <a:avLst/>
            </a:prstGeom>
            <a:noFill/>
            <a:ln w="42863">
              <a:solidFill>
                <a:srgbClr val="2833B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097" name="Line 41"/>
            <p:cNvSpPr>
              <a:spLocks noChangeShapeType="1"/>
            </p:cNvSpPr>
            <p:nvPr/>
          </p:nvSpPr>
          <p:spPr bwMode="auto">
            <a:xfrm flipV="1">
              <a:off x="2433" y="2732"/>
              <a:ext cx="412" cy="388"/>
            </a:xfrm>
            <a:prstGeom prst="line">
              <a:avLst/>
            </a:prstGeom>
            <a:noFill/>
            <a:ln w="42863">
              <a:solidFill>
                <a:srgbClr val="2833B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099" name="Line 43"/>
            <p:cNvSpPr>
              <a:spLocks noChangeShapeType="1"/>
            </p:cNvSpPr>
            <p:nvPr/>
          </p:nvSpPr>
          <p:spPr bwMode="auto">
            <a:xfrm>
              <a:off x="2449" y="3120"/>
              <a:ext cx="310" cy="1"/>
            </a:xfrm>
            <a:prstGeom prst="line">
              <a:avLst/>
            </a:prstGeom>
            <a:noFill/>
            <a:ln w="42863">
              <a:solidFill>
                <a:srgbClr val="2833B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101" name="Line 45"/>
            <p:cNvSpPr>
              <a:spLocks noChangeShapeType="1"/>
            </p:cNvSpPr>
            <p:nvPr/>
          </p:nvSpPr>
          <p:spPr bwMode="auto">
            <a:xfrm>
              <a:off x="2433" y="3120"/>
              <a:ext cx="430" cy="357"/>
            </a:xfrm>
            <a:prstGeom prst="line">
              <a:avLst/>
            </a:prstGeom>
            <a:noFill/>
            <a:ln w="42863">
              <a:solidFill>
                <a:srgbClr val="2833B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315913" y="3865563"/>
            <a:ext cx="3197225" cy="92333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GB" sz="1800" dirty="0">
                <a:solidFill>
                  <a:schemeClr val="hlink"/>
                </a:solidFill>
                <a:latin typeface="Arial" charset="0"/>
              </a:rPr>
              <a:t>a FE multicasts each request to the group of </a:t>
            </a:r>
            <a:r>
              <a:rPr kumimoji="1" lang="en-GB" sz="1800" dirty="0" smtClean="0">
                <a:solidFill>
                  <a:schemeClr val="hlink"/>
                </a:solidFill>
                <a:latin typeface="Arial" charset="0"/>
              </a:rPr>
              <a:t>RMs (and FE’s)</a:t>
            </a:r>
            <a:endParaRPr kumimoji="1" lang="en-GB" sz="18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5119" name="Rectangle 63"/>
          <p:cNvSpPr>
            <a:spLocks noChangeArrowheads="1"/>
          </p:cNvSpPr>
          <p:nvPr/>
        </p:nvSpPr>
        <p:spPr bwMode="auto">
          <a:xfrm>
            <a:off x="6300788" y="3681413"/>
            <a:ext cx="3306762" cy="5873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charset="2"/>
              <a:buNone/>
            </a:pPr>
            <a:r>
              <a:rPr kumimoji="1" lang="en-GB" sz="1800">
                <a:solidFill>
                  <a:schemeClr val="hlink"/>
                </a:solidFill>
                <a:latin typeface="Arial" charset="0"/>
              </a:rPr>
              <a:t>the RMs process each request identically and reply</a:t>
            </a:r>
          </a:p>
        </p:txBody>
      </p:sp>
      <p:sp>
        <p:nvSpPr>
          <p:cNvPr id="45124" name="Text Box 68"/>
          <p:cNvSpPr txBox="1">
            <a:spLocks noChangeArrowheads="1"/>
          </p:cNvSpPr>
          <p:nvPr/>
        </p:nvSpPr>
        <p:spPr bwMode="auto">
          <a:xfrm>
            <a:off x="0" y="5638800"/>
            <a:ext cx="3738563" cy="11906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Helvetica" charset="0"/>
              </a:rPr>
              <a:t>Requires totally ordered reliable multicast so that all RMs perfrom the same operations in the same order</a:t>
            </a:r>
          </a:p>
        </p:txBody>
      </p:sp>
    </p:spTree>
    <p:extLst>
      <p:ext uri="{BB962C8B-B14F-4D97-AF65-F5344CB8AC3E}">
        <p14:creationId xmlns:p14="http://schemas.microsoft.com/office/powerpoint/2010/main" val="260968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09" grpId="0" build="p" bldLvl="3" autoUpdateAnimBg="0"/>
      <p:bldP spid="45112" grpId="0" autoUpdateAnimBg="0"/>
      <p:bldP spid="45118" grpId="0" animBg="1" autoUpdateAnimBg="0"/>
      <p:bldP spid="45119" grpId="0" animBg="1" autoUpdateAnimBg="0"/>
      <p:bldP spid="4512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3ECAA8BB-317C-42C4-85A3-DC9E4FCDDDA8}" type="slidenum">
              <a:rPr lang="en-US"/>
              <a:pPr/>
              <a:t>16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Active replication - five phases in performing a client request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1341438"/>
            <a:ext cx="8859838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Request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FE attaches a unique </a:t>
            </a:r>
            <a:r>
              <a:rPr lang="en-GB" sz="1800" i="1" dirty="0"/>
              <a:t>id</a:t>
            </a:r>
            <a:r>
              <a:rPr lang="en-GB" sz="1800" dirty="0"/>
              <a:t> and uses </a:t>
            </a:r>
            <a:r>
              <a:rPr lang="en-GB" sz="1800" i="1" dirty="0"/>
              <a:t>totally ordered reliable multicast</a:t>
            </a:r>
            <a:r>
              <a:rPr lang="en-GB" sz="1800" dirty="0"/>
              <a:t> to send request to </a:t>
            </a:r>
            <a:r>
              <a:rPr lang="en-GB" sz="1800" dirty="0" err="1"/>
              <a:t>RMs.</a:t>
            </a:r>
            <a:r>
              <a:rPr lang="en-GB" sz="1800" dirty="0"/>
              <a:t> FE can at worst, crash. It does not issue requests in parallel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Coordination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the multicast delivers requests to all the RMs in the same (total) order.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Execution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every RM executes the request. They are state machines and receive requests in the same order, so the effects are identical. The </a:t>
            </a:r>
            <a:r>
              <a:rPr lang="en-GB" sz="1800" i="1" dirty="0"/>
              <a:t>id</a:t>
            </a:r>
            <a:r>
              <a:rPr lang="en-GB" sz="1800" dirty="0"/>
              <a:t> is put in the response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Agreement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no agreement is  required because all RMs execute the same operations in the same order, due to the properties of the totally ordered multicast.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Response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FEs collect responses from </a:t>
            </a:r>
            <a:r>
              <a:rPr lang="en-GB" sz="1800" dirty="0" err="1"/>
              <a:t>RMs.</a:t>
            </a:r>
            <a:r>
              <a:rPr lang="en-GB" sz="1800" dirty="0"/>
              <a:t> FE may just use one or more responses. If it is only trying to tolerate crash failures, it gives the client the first response.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8939213" y="6297613"/>
            <a:ext cx="290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18074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9CA96BB-13A6-49B7-B015-8E247CEC5A4C}" type="slidenum">
              <a:rPr lang="en-US"/>
              <a:pPr/>
              <a:t>17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 for Highly </a:t>
            </a:r>
            <a:r>
              <a:rPr lang="en-GB" dirty="0"/>
              <a:t>available services: </a:t>
            </a:r>
            <a:r>
              <a:rPr lang="en-GB" dirty="0" smtClean="0"/>
              <a:t>The </a:t>
            </a:r>
            <a:r>
              <a:rPr lang="en-GB" dirty="0"/>
              <a:t>gossip </a:t>
            </a:r>
            <a:r>
              <a:rPr lang="en-GB" dirty="0" smtClean="0"/>
              <a:t>approach</a:t>
            </a:r>
            <a:endParaRPr lang="en-GB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we discuss the application of replication techniques to make services highly available. 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we aim to give clients access to the service with: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reasonable response times for as much of the time as possible 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even if some results do not conform to sequential consistency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e.g. a disconnected user may accept temporarily inconsistent results if they can continue to work and fix inconsistencies later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eager versus lazy updates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fault-tolerant systems send updates to RMs in an ‘eager’ fashion (as soon as possible) and reach agreement before replying to the client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for high availability, clients should: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only need to contact a minimum number of RMs and 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be tied up for a minimum time while RMs coordinate their actions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weaker consistency generally requires less agreement and makes data more available. Updates are propagated 'lazily'.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425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8DCBD55-DA65-4BAB-B93E-8AFA1D07FB4B}" type="slidenum">
              <a:rPr lang="en-US"/>
              <a:pPr/>
              <a:t>18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14.4.1 The gossip architecture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the gossip architecture is a framework for implementing highly available services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data is replicated close to the location of clients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RMs periodically exchange ‘gossip’ messages containing updates</a:t>
            </a:r>
          </a:p>
          <a:p>
            <a:pPr>
              <a:lnSpc>
                <a:spcPct val="90000"/>
              </a:lnSpc>
            </a:pPr>
            <a:r>
              <a:rPr lang="en-GB" sz="2000"/>
              <a:t>gossip service provides two types of operations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queries - read only operations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updates - modify (but do not read) the state</a:t>
            </a:r>
          </a:p>
          <a:p>
            <a:pPr>
              <a:lnSpc>
                <a:spcPct val="90000"/>
              </a:lnSpc>
            </a:pPr>
            <a:r>
              <a:rPr lang="en-GB" sz="2000"/>
              <a:t>FE sends queries and updates to any chosen RM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one that is available and gives reasonable response times</a:t>
            </a:r>
          </a:p>
          <a:p>
            <a:pPr>
              <a:lnSpc>
                <a:spcPct val="90000"/>
              </a:lnSpc>
            </a:pPr>
            <a:r>
              <a:rPr lang="en-GB" sz="1600"/>
              <a:t>Two guarantees (even if RMs are temporarily unable to communicate</a:t>
            </a:r>
          </a:p>
          <a:p>
            <a:pPr lvl="1">
              <a:lnSpc>
                <a:spcPct val="90000"/>
              </a:lnSpc>
            </a:pPr>
            <a:r>
              <a:rPr lang="en-GB" sz="1600" i="1"/>
              <a:t>each client gets a consistent service over time</a:t>
            </a:r>
            <a:r>
              <a:rPr lang="en-GB" sz="1600"/>
              <a:t> ( i.e. data reflects the updates seen by client, even if the use different RMs). Vector timestamps are used – with one entry per RM.</a:t>
            </a:r>
          </a:p>
          <a:p>
            <a:pPr lvl="1">
              <a:lnSpc>
                <a:spcPct val="90000"/>
              </a:lnSpc>
            </a:pPr>
            <a:r>
              <a:rPr lang="en-GB" sz="1600" i="1"/>
              <a:t>relaxed consistency between replicas</a:t>
            </a:r>
            <a:r>
              <a:rPr lang="en-GB" sz="1600"/>
              <a:t>. All RMs eventually receive all updates. RMs use ordering guarantees to suit the needs of the application (generally causal ordering). Client may observe stale data.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135737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4373AC2-8BBA-4DA4-8012-3EC4B70DF3C3}" type="slidenum">
              <a:rPr lang="en-US"/>
              <a:pPr/>
              <a:t>19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/>
            </a:r>
            <a:br>
              <a:rPr lang="en-GB"/>
            </a:br>
            <a:r>
              <a:rPr lang="en-GB"/>
              <a:t>Query and update operations in a gossip service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196975"/>
            <a:ext cx="8586788" cy="93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800"/>
              <a:t>The service consists of a collection of RMs that exchange gossip messages</a:t>
            </a:r>
          </a:p>
          <a:p>
            <a:pPr>
              <a:lnSpc>
                <a:spcPct val="90000"/>
              </a:lnSpc>
            </a:pPr>
            <a:r>
              <a:rPr lang="en-GB" sz="1800"/>
              <a:t>Queries</a:t>
            </a:r>
            <a:r>
              <a:rPr lang="en-GB" sz="2400"/>
              <a:t> </a:t>
            </a:r>
            <a:r>
              <a:rPr lang="en-GB" sz="1800"/>
              <a:t>and updates are sent by a client via an FE to an RM </a:t>
            </a:r>
            <a:endParaRPr lang="en-GB" sz="2000" i="1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2446338" y="4665663"/>
            <a:ext cx="1452562" cy="1600200"/>
          </a:xfrm>
          <a:prstGeom prst="rect">
            <a:avLst/>
          </a:prstGeom>
          <a:solidFill>
            <a:srgbClr val="FFD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5273675" y="4645025"/>
            <a:ext cx="1452563" cy="1600200"/>
          </a:xfrm>
          <a:prstGeom prst="rect">
            <a:avLst/>
          </a:prstGeom>
          <a:solidFill>
            <a:srgbClr val="FFD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98311" name="Group 7"/>
          <p:cNvGrpSpPr>
            <a:grpSpLocks/>
          </p:cNvGrpSpPr>
          <p:nvPr/>
        </p:nvGrpSpPr>
        <p:grpSpPr bwMode="auto">
          <a:xfrm>
            <a:off x="6134100" y="4259263"/>
            <a:ext cx="53975" cy="406400"/>
            <a:chOff x="3567" y="2683"/>
            <a:chExt cx="31" cy="256"/>
          </a:xfrm>
        </p:grpSpPr>
        <p:sp>
          <p:nvSpPr>
            <p:cNvPr id="98312" name="Freeform 8"/>
            <p:cNvSpPr>
              <a:spLocks/>
            </p:cNvSpPr>
            <p:nvPr/>
          </p:nvSpPr>
          <p:spPr bwMode="auto">
            <a:xfrm>
              <a:off x="3567" y="2875"/>
              <a:ext cx="31" cy="64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5" y="0"/>
                </a:cxn>
                <a:cxn ang="0">
                  <a:pos x="17" y="88"/>
                </a:cxn>
                <a:cxn ang="0">
                  <a:pos x="0" y="0"/>
                </a:cxn>
                <a:cxn ang="0">
                  <a:pos x="17" y="0"/>
                </a:cxn>
              </a:cxnLst>
              <a:rect l="0" t="0" r="r" b="b"/>
              <a:pathLst>
                <a:path w="35" h="88">
                  <a:moveTo>
                    <a:pt x="17" y="0"/>
                  </a:moveTo>
                  <a:lnTo>
                    <a:pt x="35" y="0"/>
                  </a:lnTo>
                  <a:lnTo>
                    <a:pt x="17" y="88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13" name="Line 9"/>
            <p:cNvSpPr>
              <a:spLocks noChangeShapeType="1"/>
            </p:cNvSpPr>
            <p:nvPr/>
          </p:nvSpPr>
          <p:spPr bwMode="auto">
            <a:xfrm>
              <a:off x="3582" y="2683"/>
              <a:ext cx="1" cy="179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98314" name="Group 10"/>
          <p:cNvGrpSpPr>
            <a:grpSpLocks/>
          </p:cNvGrpSpPr>
          <p:nvPr/>
        </p:nvGrpSpPr>
        <p:grpSpPr bwMode="auto">
          <a:xfrm>
            <a:off x="3279775" y="4259263"/>
            <a:ext cx="80963" cy="1216025"/>
            <a:chOff x="1907" y="2683"/>
            <a:chExt cx="47" cy="766"/>
          </a:xfrm>
        </p:grpSpPr>
        <p:sp>
          <p:nvSpPr>
            <p:cNvPr id="98315" name="Freeform 11"/>
            <p:cNvSpPr>
              <a:spLocks/>
            </p:cNvSpPr>
            <p:nvPr/>
          </p:nvSpPr>
          <p:spPr bwMode="auto">
            <a:xfrm>
              <a:off x="1923" y="2862"/>
              <a:ext cx="31" cy="6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35" y="0"/>
                </a:cxn>
                <a:cxn ang="0">
                  <a:pos x="18" y="88"/>
                </a:cxn>
                <a:cxn ang="0">
                  <a:pos x="0" y="0"/>
                </a:cxn>
                <a:cxn ang="0">
                  <a:pos x="18" y="0"/>
                </a:cxn>
              </a:cxnLst>
              <a:rect l="0" t="0" r="r" b="b"/>
              <a:pathLst>
                <a:path w="35" h="88">
                  <a:moveTo>
                    <a:pt x="18" y="0"/>
                  </a:moveTo>
                  <a:lnTo>
                    <a:pt x="35" y="0"/>
                  </a:lnTo>
                  <a:lnTo>
                    <a:pt x="18" y="88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213B91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16" name="Line 12"/>
            <p:cNvSpPr>
              <a:spLocks noChangeShapeType="1"/>
            </p:cNvSpPr>
            <p:nvPr/>
          </p:nvSpPr>
          <p:spPr bwMode="auto">
            <a:xfrm>
              <a:off x="1939" y="2683"/>
              <a:ext cx="1" cy="179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17" name="Freeform 13"/>
            <p:cNvSpPr>
              <a:spLocks/>
            </p:cNvSpPr>
            <p:nvPr/>
          </p:nvSpPr>
          <p:spPr bwMode="auto">
            <a:xfrm>
              <a:off x="1907" y="3385"/>
              <a:ext cx="32" cy="6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36" y="0"/>
                </a:cxn>
                <a:cxn ang="0">
                  <a:pos x="18" y="88"/>
                </a:cxn>
                <a:cxn ang="0">
                  <a:pos x="0" y="0"/>
                </a:cxn>
                <a:cxn ang="0">
                  <a:pos x="18" y="0"/>
                </a:cxn>
              </a:cxnLst>
              <a:rect l="0" t="0" r="r" b="b"/>
              <a:pathLst>
                <a:path w="36" h="88">
                  <a:moveTo>
                    <a:pt x="18" y="0"/>
                  </a:moveTo>
                  <a:lnTo>
                    <a:pt x="36" y="0"/>
                  </a:lnTo>
                  <a:lnTo>
                    <a:pt x="18" y="88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213B91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18" name="Line 14"/>
            <p:cNvSpPr>
              <a:spLocks noChangeShapeType="1"/>
            </p:cNvSpPr>
            <p:nvPr/>
          </p:nvSpPr>
          <p:spPr bwMode="auto">
            <a:xfrm>
              <a:off x="1923" y="3207"/>
              <a:ext cx="1" cy="178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98319" name="Rectangle 15"/>
          <p:cNvSpPr>
            <a:spLocks noChangeArrowheads="1"/>
          </p:cNvSpPr>
          <p:nvPr/>
        </p:nvSpPr>
        <p:spPr bwMode="auto">
          <a:xfrm>
            <a:off x="2046288" y="5197475"/>
            <a:ext cx="6746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Query</a:t>
            </a:r>
            <a:endParaRPr lang="en-GB"/>
          </a:p>
        </p:txBody>
      </p:sp>
      <p:sp>
        <p:nvSpPr>
          <p:cNvPr id="98320" name="Rectangle 16"/>
          <p:cNvSpPr>
            <a:spLocks noChangeArrowheads="1"/>
          </p:cNvSpPr>
          <p:nvPr/>
        </p:nvSpPr>
        <p:spPr bwMode="auto">
          <a:xfrm>
            <a:off x="3454400" y="5281613"/>
            <a:ext cx="330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Val</a:t>
            </a:r>
            <a:endParaRPr lang="en-GB"/>
          </a:p>
        </p:txBody>
      </p:sp>
      <p:sp>
        <p:nvSpPr>
          <p:cNvPr id="98321" name="Rectangle 17"/>
          <p:cNvSpPr>
            <a:spLocks noChangeArrowheads="1"/>
          </p:cNvSpPr>
          <p:nvPr/>
        </p:nvSpPr>
        <p:spPr bwMode="auto">
          <a:xfrm>
            <a:off x="2336800" y="2882900"/>
            <a:ext cx="4495800" cy="1376363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2" name="Rectangle 18"/>
          <p:cNvSpPr>
            <a:spLocks noChangeArrowheads="1"/>
          </p:cNvSpPr>
          <p:nvPr/>
        </p:nvSpPr>
        <p:spPr bwMode="auto">
          <a:xfrm>
            <a:off x="2903538" y="4686300"/>
            <a:ext cx="565150" cy="404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3" name="Rectangle 19"/>
          <p:cNvSpPr>
            <a:spLocks noChangeArrowheads="1"/>
          </p:cNvSpPr>
          <p:nvPr/>
        </p:nvSpPr>
        <p:spPr bwMode="auto">
          <a:xfrm>
            <a:off x="2903538" y="4686300"/>
            <a:ext cx="590550" cy="425450"/>
          </a:xfrm>
          <a:prstGeom prst="rect">
            <a:avLst/>
          </a:prstGeom>
          <a:noFill/>
          <a:ln w="412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4" name="Oval 20"/>
          <p:cNvSpPr>
            <a:spLocks noChangeArrowheads="1"/>
          </p:cNvSpPr>
          <p:nvPr/>
        </p:nvSpPr>
        <p:spPr bwMode="auto">
          <a:xfrm>
            <a:off x="2741613" y="5495925"/>
            <a:ext cx="887412" cy="668338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5" name="Rectangle 21"/>
          <p:cNvSpPr>
            <a:spLocks noChangeArrowheads="1"/>
          </p:cNvSpPr>
          <p:nvPr/>
        </p:nvSpPr>
        <p:spPr bwMode="auto">
          <a:xfrm>
            <a:off x="3049588" y="4784725"/>
            <a:ext cx="292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98326" name="Oval 22"/>
          <p:cNvSpPr>
            <a:spLocks noChangeArrowheads="1"/>
          </p:cNvSpPr>
          <p:nvPr/>
        </p:nvSpPr>
        <p:spPr bwMode="auto">
          <a:xfrm>
            <a:off x="2741613" y="3571875"/>
            <a:ext cx="914400" cy="668338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7" name="Rectangle 23"/>
          <p:cNvSpPr>
            <a:spLocks noChangeArrowheads="1"/>
          </p:cNvSpPr>
          <p:nvPr/>
        </p:nvSpPr>
        <p:spPr bwMode="auto">
          <a:xfrm>
            <a:off x="3011488" y="3802063"/>
            <a:ext cx="35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RM</a:t>
            </a:r>
            <a:endParaRPr lang="en-GB"/>
          </a:p>
        </p:txBody>
      </p:sp>
      <p:sp>
        <p:nvSpPr>
          <p:cNvPr id="98328" name="Oval 24"/>
          <p:cNvSpPr>
            <a:spLocks noChangeArrowheads="1"/>
          </p:cNvSpPr>
          <p:nvPr/>
        </p:nvSpPr>
        <p:spPr bwMode="auto">
          <a:xfrm>
            <a:off x="5541963" y="3551238"/>
            <a:ext cx="915987" cy="668337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9" name="Rectangle 25"/>
          <p:cNvSpPr>
            <a:spLocks noChangeArrowheads="1"/>
          </p:cNvSpPr>
          <p:nvPr/>
        </p:nvSpPr>
        <p:spPr bwMode="auto">
          <a:xfrm>
            <a:off x="5821363" y="3781425"/>
            <a:ext cx="355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RM</a:t>
            </a:r>
            <a:endParaRPr lang="en-GB"/>
          </a:p>
        </p:txBody>
      </p:sp>
      <p:sp>
        <p:nvSpPr>
          <p:cNvPr id="98330" name="Oval 26"/>
          <p:cNvSpPr>
            <a:spLocks noChangeArrowheads="1"/>
          </p:cNvSpPr>
          <p:nvPr/>
        </p:nvSpPr>
        <p:spPr bwMode="auto">
          <a:xfrm>
            <a:off x="4141788" y="2963863"/>
            <a:ext cx="860425" cy="668337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31" name="Rectangle 27"/>
          <p:cNvSpPr>
            <a:spLocks noChangeArrowheads="1"/>
          </p:cNvSpPr>
          <p:nvPr/>
        </p:nvSpPr>
        <p:spPr bwMode="auto">
          <a:xfrm>
            <a:off x="4386263" y="3194050"/>
            <a:ext cx="355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RM</a:t>
            </a:r>
            <a:endParaRPr lang="en-GB"/>
          </a:p>
        </p:txBody>
      </p:sp>
      <p:sp>
        <p:nvSpPr>
          <p:cNvPr id="98332" name="Rectangle 28"/>
          <p:cNvSpPr>
            <a:spLocks noChangeArrowheads="1"/>
          </p:cNvSpPr>
          <p:nvPr/>
        </p:nvSpPr>
        <p:spPr bwMode="auto">
          <a:xfrm>
            <a:off x="1803400" y="4410075"/>
            <a:ext cx="749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Query, </a:t>
            </a:r>
            <a:endParaRPr lang="en-GB"/>
          </a:p>
        </p:txBody>
      </p:sp>
      <p:sp>
        <p:nvSpPr>
          <p:cNvPr id="98333" name="Rectangle 29"/>
          <p:cNvSpPr>
            <a:spLocks noChangeArrowheads="1"/>
          </p:cNvSpPr>
          <p:nvPr/>
        </p:nvSpPr>
        <p:spPr bwMode="auto">
          <a:xfrm>
            <a:off x="2541588" y="4410075"/>
            <a:ext cx="44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prev</a:t>
            </a:r>
            <a:endParaRPr lang="en-GB"/>
          </a:p>
        </p:txBody>
      </p:sp>
      <p:sp>
        <p:nvSpPr>
          <p:cNvPr id="98334" name="Rectangle 30"/>
          <p:cNvSpPr>
            <a:spLocks noChangeArrowheads="1"/>
          </p:cNvSpPr>
          <p:nvPr/>
        </p:nvSpPr>
        <p:spPr bwMode="auto">
          <a:xfrm>
            <a:off x="3454400" y="4410075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Val, </a:t>
            </a:r>
            <a:endParaRPr lang="en-GB"/>
          </a:p>
        </p:txBody>
      </p:sp>
      <p:sp>
        <p:nvSpPr>
          <p:cNvPr id="98335" name="Rectangle 31"/>
          <p:cNvSpPr>
            <a:spLocks noChangeArrowheads="1"/>
          </p:cNvSpPr>
          <p:nvPr/>
        </p:nvSpPr>
        <p:spPr bwMode="auto">
          <a:xfrm>
            <a:off x="3886200" y="4410075"/>
            <a:ext cx="419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new</a:t>
            </a:r>
            <a:endParaRPr lang="en-GB"/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6086475" y="5281613"/>
            <a:ext cx="736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Update</a:t>
            </a:r>
            <a:endParaRPr lang="en-GB"/>
          </a:p>
        </p:txBody>
      </p:sp>
      <p:sp>
        <p:nvSpPr>
          <p:cNvPr id="98337" name="Rectangle 33"/>
          <p:cNvSpPr>
            <a:spLocks noChangeArrowheads="1"/>
          </p:cNvSpPr>
          <p:nvPr/>
        </p:nvSpPr>
        <p:spPr bwMode="auto">
          <a:xfrm>
            <a:off x="5702300" y="4686300"/>
            <a:ext cx="593725" cy="404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702300" y="4686300"/>
            <a:ext cx="619125" cy="425450"/>
          </a:xfrm>
          <a:prstGeom prst="rect">
            <a:avLst/>
          </a:prstGeom>
          <a:noFill/>
          <a:ln w="412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39" name="Oval 35"/>
          <p:cNvSpPr>
            <a:spLocks noChangeArrowheads="1"/>
          </p:cNvSpPr>
          <p:nvPr/>
        </p:nvSpPr>
        <p:spPr bwMode="auto">
          <a:xfrm>
            <a:off x="5567363" y="5495925"/>
            <a:ext cx="863600" cy="668338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40" name="Rectangle 36"/>
          <p:cNvSpPr>
            <a:spLocks noChangeArrowheads="1"/>
          </p:cNvSpPr>
          <p:nvPr/>
        </p:nvSpPr>
        <p:spPr bwMode="auto">
          <a:xfrm>
            <a:off x="5878513" y="4784725"/>
            <a:ext cx="292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98341" name="Rectangle 37"/>
          <p:cNvSpPr>
            <a:spLocks noChangeArrowheads="1"/>
          </p:cNvSpPr>
          <p:nvPr/>
        </p:nvSpPr>
        <p:spPr bwMode="auto">
          <a:xfrm>
            <a:off x="4432300" y="4410075"/>
            <a:ext cx="86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Update, </a:t>
            </a:r>
            <a:endParaRPr lang="en-GB"/>
          </a:p>
        </p:txBody>
      </p:sp>
      <p:sp>
        <p:nvSpPr>
          <p:cNvPr id="98342" name="Rectangle 38"/>
          <p:cNvSpPr>
            <a:spLocks noChangeArrowheads="1"/>
          </p:cNvSpPr>
          <p:nvPr/>
        </p:nvSpPr>
        <p:spPr bwMode="auto">
          <a:xfrm>
            <a:off x="5307013" y="4410075"/>
            <a:ext cx="44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prev</a:t>
            </a:r>
            <a:endParaRPr lang="en-GB"/>
          </a:p>
        </p:txBody>
      </p:sp>
      <p:sp>
        <p:nvSpPr>
          <p:cNvPr id="98343" name="Rectangle 39"/>
          <p:cNvSpPr>
            <a:spLocks noChangeArrowheads="1"/>
          </p:cNvSpPr>
          <p:nvPr/>
        </p:nvSpPr>
        <p:spPr bwMode="auto">
          <a:xfrm>
            <a:off x="6254750" y="4410075"/>
            <a:ext cx="97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Update id</a:t>
            </a:r>
            <a:endParaRPr lang="en-GB"/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4264025" y="2608263"/>
            <a:ext cx="762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 i="1">
                <a:solidFill>
                  <a:srgbClr val="000000"/>
                </a:solidFill>
                <a:latin typeface="Arial" charset="0"/>
              </a:rPr>
              <a:t>Service</a:t>
            </a:r>
            <a:endParaRPr lang="en-GB" i="1"/>
          </a:p>
        </p:txBody>
      </p:sp>
      <p:grpSp>
        <p:nvGrpSpPr>
          <p:cNvPr id="98345" name="Group 41"/>
          <p:cNvGrpSpPr>
            <a:grpSpLocks/>
          </p:cNvGrpSpPr>
          <p:nvPr/>
        </p:nvGrpSpPr>
        <p:grpSpPr bwMode="auto">
          <a:xfrm>
            <a:off x="2984500" y="4300538"/>
            <a:ext cx="98425" cy="1235075"/>
            <a:chOff x="1789" y="2979"/>
            <a:chExt cx="58" cy="778"/>
          </a:xfrm>
        </p:grpSpPr>
        <p:sp>
          <p:nvSpPr>
            <p:cNvPr id="98346" name="Freeform 42"/>
            <p:cNvSpPr>
              <a:spLocks/>
            </p:cNvSpPr>
            <p:nvPr/>
          </p:nvSpPr>
          <p:spPr bwMode="auto">
            <a:xfrm>
              <a:off x="1789" y="3502"/>
              <a:ext cx="31" cy="64"/>
            </a:xfrm>
            <a:custGeom>
              <a:avLst/>
              <a:gdLst/>
              <a:ahLst/>
              <a:cxnLst>
                <a:cxn ang="0">
                  <a:pos x="17" y="88"/>
                </a:cxn>
                <a:cxn ang="0">
                  <a:pos x="0" y="88"/>
                </a:cxn>
                <a:cxn ang="0">
                  <a:pos x="17" y="0"/>
                </a:cxn>
                <a:cxn ang="0">
                  <a:pos x="35" y="88"/>
                </a:cxn>
                <a:cxn ang="0">
                  <a:pos x="17" y="88"/>
                </a:cxn>
              </a:cxnLst>
              <a:rect l="0" t="0" r="r" b="b"/>
              <a:pathLst>
                <a:path w="35" h="88">
                  <a:moveTo>
                    <a:pt x="17" y="88"/>
                  </a:moveTo>
                  <a:lnTo>
                    <a:pt x="0" y="88"/>
                  </a:lnTo>
                  <a:lnTo>
                    <a:pt x="17" y="0"/>
                  </a:lnTo>
                  <a:lnTo>
                    <a:pt x="35" y="88"/>
                  </a:lnTo>
                  <a:lnTo>
                    <a:pt x="17" y="8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47" name="Line 43"/>
            <p:cNvSpPr>
              <a:spLocks noChangeShapeType="1"/>
            </p:cNvSpPr>
            <p:nvPr/>
          </p:nvSpPr>
          <p:spPr bwMode="auto">
            <a:xfrm flipV="1">
              <a:off x="1804" y="3579"/>
              <a:ext cx="1" cy="178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48" name="Freeform 44"/>
            <p:cNvSpPr>
              <a:spLocks/>
            </p:cNvSpPr>
            <p:nvPr/>
          </p:nvSpPr>
          <p:spPr bwMode="auto">
            <a:xfrm>
              <a:off x="1816" y="2979"/>
              <a:ext cx="31" cy="64"/>
            </a:xfrm>
            <a:custGeom>
              <a:avLst/>
              <a:gdLst/>
              <a:ahLst/>
              <a:cxnLst>
                <a:cxn ang="0">
                  <a:pos x="17" y="88"/>
                </a:cxn>
                <a:cxn ang="0">
                  <a:pos x="0" y="88"/>
                </a:cxn>
                <a:cxn ang="0">
                  <a:pos x="17" y="0"/>
                </a:cxn>
                <a:cxn ang="0">
                  <a:pos x="35" y="88"/>
                </a:cxn>
                <a:cxn ang="0">
                  <a:pos x="17" y="88"/>
                </a:cxn>
              </a:cxnLst>
              <a:rect l="0" t="0" r="r" b="b"/>
              <a:pathLst>
                <a:path w="35" h="88">
                  <a:moveTo>
                    <a:pt x="17" y="88"/>
                  </a:moveTo>
                  <a:lnTo>
                    <a:pt x="0" y="88"/>
                  </a:lnTo>
                  <a:lnTo>
                    <a:pt x="17" y="0"/>
                  </a:lnTo>
                  <a:lnTo>
                    <a:pt x="35" y="88"/>
                  </a:lnTo>
                  <a:lnTo>
                    <a:pt x="17" y="8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49" name="Line 45"/>
            <p:cNvSpPr>
              <a:spLocks noChangeShapeType="1"/>
            </p:cNvSpPr>
            <p:nvPr/>
          </p:nvSpPr>
          <p:spPr bwMode="auto">
            <a:xfrm flipV="1">
              <a:off x="1831" y="3056"/>
              <a:ext cx="1" cy="166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98350" name="Group 46"/>
          <p:cNvGrpSpPr>
            <a:grpSpLocks/>
          </p:cNvGrpSpPr>
          <p:nvPr/>
        </p:nvGrpSpPr>
        <p:grpSpPr bwMode="auto">
          <a:xfrm>
            <a:off x="5810250" y="4300538"/>
            <a:ext cx="215900" cy="1195387"/>
            <a:chOff x="3432" y="2979"/>
            <a:chExt cx="126" cy="753"/>
          </a:xfrm>
        </p:grpSpPr>
        <p:sp>
          <p:nvSpPr>
            <p:cNvPr id="98351" name="Freeform 47"/>
            <p:cNvSpPr>
              <a:spLocks/>
            </p:cNvSpPr>
            <p:nvPr/>
          </p:nvSpPr>
          <p:spPr bwMode="auto">
            <a:xfrm>
              <a:off x="3527" y="3515"/>
              <a:ext cx="31" cy="64"/>
            </a:xfrm>
            <a:custGeom>
              <a:avLst/>
              <a:gdLst/>
              <a:ahLst/>
              <a:cxnLst>
                <a:cxn ang="0">
                  <a:pos x="17" y="89"/>
                </a:cxn>
                <a:cxn ang="0">
                  <a:pos x="0" y="89"/>
                </a:cxn>
                <a:cxn ang="0">
                  <a:pos x="17" y="0"/>
                </a:cxn>
                <a:cxn ang="0">
                  <a:pos x="35" y="89"/>
                </a:cxn>
                <a:cxn ang="0">
                  <a:pos x="17" y="89"/>
                </a:cxn>
              </a:cxnLst>
              <a:rect l="0" t="0" r="r" b="b"/>
              <a:pathLst>
                <a:path w="35" h="89">
                  <a:moveTo>
                    <a:pt x="17" y="89"/>
                  </a:moveTo>
                  <a:lnTo>
                    <a:pt x="0" y="89"/>
                  </a:lnTo>
                  <a:lnTo>
                    <a:pt x="17" y="0"/>
                  </a:lnTo>
                  <a:lnTo>
                    <a:pt x="35" y="89"/>
                  </a:lnTo>
                  <a:lnTo>
                    <a:pt x="17" y="89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52" name="Line 48"/>
            <p:cNvSpPr>
              <a:spLocks noChangeShapeType="1"/>
            </p:cNvSpPr>
            <p:nvPr/>
          </p:nvSpPr>
          <p:spPr bwMode="auto">
            <a:xfrm flipV="1">
              <a:off x="3542" y="3579"/>
              <a:ext cx="1" cy="153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53" name="Freeform 49"/>
            <p:cNvSpPr>
              <a:spLocks/>
            </p:cNvSpPr>
            <p:nvPr/>
          </p:nvSpPr>
          <p:spPr bwMode="auto">
            <a:xfrm>
              <a:off x="3432" y="2979"/>
              <a:ext cx="32" cy="64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0" y="88"/>
                </a:cxn>
                <a:cxn ang="0">
                  <a:pos x="18" y="0"/>
                </a:cxn>
                <a:cxn ang="0">
                  <a:pos x="36" y="88"/>
                </a:cxn>
                <a:cxn ang="0">
                  <a:pos x="18" y="88"/>
                </a:cxn>
              </a:cxnLst>
              <a:rect l="0" t="0" r="r" b="b"/>
              <a:pathLst>
                <a:path w="36" h="88">
                  <a:moveTo>
                    <a:pt x="18" y="88"/>
                  </a:moveTo>
                  <a:lnTo>
                    <a:pt x="0" y="88"/>
                  </a:lnTo>
                  <a:lnTo>
                    <a:pt x="18" y="0"/>
                  </a:lnTo>
                  <a:lnTo>
                    <a:pt x="36" y="88"/>
                  </a:lnTo>
                  <a:lnTo>
                    <a:pt x="18" y="8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54" name="Line 50"/>
            <p:cNvSpPr>
              <a:spLocks noChangeShapeType="1"/>
            </p:cNvSpPr>
            <p:nvPr/>
          </p:nvSpPr>
          <p:spPr bwMode="auto">
            <a:xfrm flipV="1">
              <a:off x="3448" y="3056"/>
              <a:ext cx="1" cy="166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98355" name="Rectangle 51"/>
          <p:cNvSpPr>
            <a:spLocks noChangeArrowheads="1"/>
          </p:cNvSpPr>
          <p:nvPr/>
        </p:nvSpPr>
        <p:spPr bwMode="auto">
          <a:xfrm>
            <a:off x="4344988" y="5543550"/>
            <a:ext cx="698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Clients</a:t>
            </a:r>
            <a:endParaRPr lang="en-GB"/>
          </a:p>
        </p:txBody>
      </p:sp>
      <p:sp>
        <p:nvSpPr>
          <p:cNvPr id="98356" name="Line 52"/>
          <p:cNvSpPr>
            <a:spLocks noChangeShapeType="1"/>
          </p:cNvSpPr>
          <p:nvPr/>
        </p:nvSpPr>
        <p:spPr bwMode="auto">
          <a:xfrm flipV="1">
            <a:off x="3522663" y="5637213"/>
            <a:ext cx="781050" cy="161925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57" name="Line 53"/>
          <p:cNvSpPr>
            <a:spLocks noChangeShapeType="1"/>
          </p:cNvSpPr>
          <p:nvPr/>
        </p:nvSpPr>
        <p:spPr bwMode="auto">
          <a:xfrm flipH="1" flipV="1">
            <a:off x="5137150" y="5657850"/>
            <a:ext cx="565150" cy="141288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98358" name="Group 54"/>
          <p:cNvGrpSpPr>
            <a:grpSpLocks/>
          </p:cNvGrpSpPr>
          <p:nvPr/>
        </p:nvGrpSpPr>
        <p:grpSpPr bwMode="auto">
          <a:xfrm>
            <a:off x="3656013" y="3530600"/>
            <a:ext cx="1885950" cy="425450"/>
            <a:chOff x="2126" y="2224"/>
            <a:chExt cx="1096" cy="268"/>
          </a:xfrm>
        </p:grpSpPr>
        <p:sp>
          <p:nvSpPr>
            <p:cNvPr id="98359" name="Freeform 55"/>
            <p:cNvSpPr>
              <a:spLocks/>
            </p:cNvSpPr>
            <p:nvPr/>
          </p:nvSpPr>
          <p:spPr bwMode="auto">
            <a:xfrm>
              <a:off x="2126" y="2288"/>
              <a:ext cx="78" cy="38"/>
            </a:xfrm>
            <a:custGeom>
              <a:avLst/>
              <a:gdLst/>
              <a:ahLst/>
              <a:cxnLst>
                <a:cxn ang="0">
                  <a:pos x="71" y="36"/>
                </a:cxn>
                <a:cxn ang="0">
                  <a:pos x="88" y="53"/>
                </a:cxn>
                <a:cxn ang="0">
                  <a:pos x="0" y="53"/>
                </a:cxn>
                <a:cxn ang="0">
                  <a:pos x="71" y="0"/>
                </a:cxn>
                <a:cxn ang="0">
                  <a:pos x="71" y="36"/>
                </a:cxn>
              </a:cxnLst>
              <a:rect l="0" t="0" r="r" b="b"/>
              <a:pathLst>
                <a:path w="88" h="53">
                  <a:moveTo>
                    <a:pt x="71" y="36"/>
                  </a:moveTo>
                  <a:lnTo>
                    <a:pt x="88" y="53"/>
                  </a:lnTo>
                  <a:lnTo>
                    <a:pt x="0" y="53"/>
                  </a:lnTo>
                  <a:lnTo>
                    <a:pt x="71" y="0"/>
                  </a:lnTo>
                  <a:lnTo>
                    <a:pt x="71" y="36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0" name="Freeform 56"/>
            <p:cNvSpPr>
              <a:spLocks/>
            </p:cNvSpPr>
            <p:nvPr/>
          </p:nvSpPr>
          <p:spPr bwMode="auto">
            <a:xfrm>
              <a:off x="2330" y="2250"/>
              <a:ext cx="78" cy="38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88" y="0"/>
                </a:cxn>
                <a:cxn ang="0">
                  <a:pos x="17" y="53"/>
                </a:cxn>
                <a:cxn ang="0">
                  <a:pos x="0" y="18"/>
                </a:cxn>
              </a:cxnLst>
              <a:rect l="0" t="0" r="r" b="b"/>
              <a:pathLst>
                <a:path w="88" h="53">
                  <a:moveTo>
                    <a:pt x="0" y="18"/>
                  </a:moveTo>
                  <a:lnTo>
                    <a:pt x="0" y="0"/>
                  </a:lnTo>
                  <a:lnTo>
                    <a:pt x="88" y="0"/>
                  </a:lnTo>
                  <a:lnTo>
                    <a:pt x="17" y="5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1" name="Line 57"/>
            <p:cNvSpPr>
              <a:spLocks noChangeShapeType="1"/>
            </p:cNvSpPr>
            <p:nvPr/>
          </p:nvSpPr>
          <p:spPr bwMode="auto">
            <a:xfrm flipV="1">
              <a:off x="2204" y="2275"/>
              <a:ext cx="126" cy="26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2" name="Freeform 58"/>
            <p:cNvSpPr>
              <a:spLocks/>
            </p:cNvSpPr>
            <p:nvPr/>
          </p:nvSpPr>
          <p:spPr bwMode="auto">
            <a:xfrm>
              <a:off x="2189" y="2454"/>
              <a:ext cx="62" cy="38"/>
            </a:xfrm>
            <a:custGeom>
              <a:avLst/>
              <a:gdLst/>
              <a:ahLst/>
              <a:cxnLst>
                <a:cxn ang="0">
                  <a:pos x="70" y="18"/>
                </a:cxn>
                <a:cxn ang="0">
                  <a:pos x="70" y="53"/>
                </a:cxn>
                <a:cxn ang="0">
                  <a:pos x="0" y="18"/>
                </a:cxn>
                <a:cxn ang="0">
                  <a:pos x="70" y="0"/>
                </a:cxn>
                <a:cxn ang="0">
                  <a:pos x="70" y="18"/>
                </a:cxn>
              </a:cxnLst>
              <a:rect l="0" t="0" r="r" b="b"/>
              <a:pathLst>
                <a:path w="70" h="53">
                  <a:moveTo>
                    <a:pt x="70" y="18"/>
                  </a:moveTo>
                  <a:lnTo>
                    <a:pt x="70" y="53"/>
                  </a:lnTo>
                  <a:lnTo>
                    <a:pt x="0" y="18"/>
                  </a:lnTo>
                  <a:lnTo>
                    <a:pt x="70" y="0"/>
                  </a:lnTo>
                  <a:lnTo>
                    <a:pt x="70" y="1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3" name="Freeform 59"/>
            <p:cNvSpPr>
              <a:spLocks/>
            </p:cNvSpPr>
            <p:nvPr/>
          </p:nvSpPr>
          <p:spPr bwMode="auto">
            <a:xfrm>
              <a:off x="3081" y="2454"/>
              <a:ext cx="79" cy="38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89" y="18"/>
                </a:cxn>
                <a:cxn ang="0">
                  <a:pos x="0" y="53"/>
                </a:cxn>
                <a:cxn ang="0">
                  <a:pos x="0" y="18"/>
                </a:cxn>
              </a:cxnLst>
              <a:rect l="0" t="0" r="r" b="b"/>
              <a:pathLst>
                <a:path w="89" h="53">
                  <a:moveTo>
                    <a:pt x="0" y="18"/>
                  </a:moveTo>
                  <a:lnTo>
                    <a:pt x="0" y="0"/>
                  </a:lnTo>
                  <a:lnTo>
                    <a:pt x="89" y="18"/>
                  </a:lnTo>
                  <a:lnTo>
                    <a:pt x="0" y="5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4" name="Line 60"/>
            <p:cNvSpPr>
              <a:spLocks noChangeShapeType="1"/>
            </p:cNvSpPr>
            <p:nvPr/>
          </p:nvSpPr>
          <p:spPr bwMode="auto">
            <a:xfrm>
              <a:off x="2267" y="2467"/>
              <a:ext cx="799" cy="0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5" name="Freeform 61"/>
            <p:cNvSpPr>
              <a:spLocks/>
            </p:cNvSpPr>
            <p:nvPr/>
          </p:nvSpPr>
          <p:spPr bwMode="auto">
            <a:xfrm>
              <a:off x="2878" y="2224"/>
              <a:ext cx="78" cy="38"/>
            </a:xfrm>
            <a:custGeom>
              <a:avLst/>
              <a:gdLst/>
              <a:ahLst/>
              <a:cxnLst>
                <a:cxn ang="0">
                  <a:pos x="88" y="35"/>
                </a:cxn>
                <a:cxn ang="0">
                  <a:pos x="70" y="53"/>
                </a:cxn>
                <a:cxn ang="0">
                  <a:pos x="0" y="0"/>
                </a:cxn>
                <a:cxn ang="0">
                  <a:pos x="88" y="0"/>
                </a:cxn>
                <a:cxn ang="0">
                  <a:pos x="88" y="35"/>
                </a:cxn>
              </a:cxnLst>
              <a:rect l="0" t="0" r="r" b="b"/>
              <a:pathLst>
                <a:path w="88" h="53">
                  <a:moveTo>
                    <a:pt x="88" y="35"/>
                  </a:moveTo>
                  <a:lnTo>
                    <a:pt x="70" y="53"/>
                  </a:lnTo>
                  <a:lnTo>
                    <a:pt x="0" y="0"/>
                  </a:lnTo>
                  <a:lnTo>
                    <a:pt x="88" y="0"/>
                  </a:lnTo>
                  <a:lnTo>
                    <a:pt x="88" y="35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6" name="Freeform 62"/>
            <p:cNvSpPr>
              <a:spLocks/>
            </p:cNvSpPr>
            <p:nvPr/>
          </p:nvSpPr>
          <p:spPr bwMode="auto">
            <a:xfrm>
              <a:off x="3144" y="2301"/>
              <a:ext cx="78" cy="51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18" y="0"/>
                </a:cxn>
                <a:cxn ang="0">
                  <a:pos x="89" y="71"/>
                </a:cxn>
                <a:cxn ang="0">
                  <a:pos x="0" y="53"/>
                </a:cxn>
                <a:cxn ang="0">
                  <a:pos x="18" y="35"/>
                </a:cxn>
              </a:cxnLst>
              <a:rect l="0" t="0" r="r" b="b"/>
              <a:pathLst>
                <a:path w="89" h="71">
                  <a:moveTo>
                    <a:pt x="18" y="35"/>
                  </a:moveTo>
                  <a:lnTo>
                    <a:pt x="18" y="0"/>
                  </a:lnTo>
                  <a:lnTo>
                    <a:pt x="89" y="71"/>
                  </a:lnTo>
                  <a:lnTo>
                    <a:pt x="0" y="53"/>
                  </a:lnTo>
                  <a:lnTo>
                    <a:pt x="18" y="35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7" name="Line 63"/>
            <p:cNvSpPr>
              <a:spLocks noChangeShapeType="1"/>
            </p:cNvSpPr>
            <p:nvPr/>
          </p:nvSpPr>
          <p:spPr bwMode="auto">
            <a:xfrm>
              <a:off x="2956" y="2250"/>
              <a:ext cx="188" cy="64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98368" name="Rectangle 64"/>
          <p:cNvSpPr>
            <a:spLocks noChangeArrowheads="1"/>
          </p:cNvSpPr>
          <p:nvPr/>
        </p:nvSpPr>
        <p:spPr bwMode="auto">
          <a:xfrm>
            <a:off x="638175" y="5716588"/>
            <a:ext cx="1468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GB" sz="2000">
                <a:solidFill>
                  <a:schemeClr val="accent1"/>
                </a:solidFill>
                <a:latin typeface="Arial" charset="0"/>
              </a:rPr>
              <a:t>Figure 14.6</a:t>
            </a:r>
          </a:p>
        </p:txBody>
      </p:sp>
      <p:grpSp>
        <p:nvGrpSpPr>
          <p:cNvPr id="98369" name="Group 65"/>
          <p:cNvGrpSpPr>
            <a:grpSpLocks/>
          </p:cNvGrpSpPr>
          <p:nvPr/>
        </p:nvGrpSpPr>
        <p:grpSpPr bwMode="auto">
          <a:xfrm>
            <a:off x="261938" y="2297113"/>
            <a:ext cx="6940550" cy="2540000"/>
            <a:chOff x="206" y="1717"/>
            <a:chExt cx="4036" cy="1600"/>
          </a:xfrm>
        </p:grpSpPr>
        <p:sp>
          <p:nvSpPr>
            <p:cNvPr id="98370" name="Rectangle 66"/>
            <p:cNvSpPr>
              <a:spLocks noChangeArrowheads="1"/>
            </p:cNvSpPr>
            <p:nvPr/>
          </p:nvSpPr>
          <p:spPr bwMode="auto">
            <a:xfrm>
              <a:off x="206" y="1717"/>
              <a:ext cx="4036" cy="21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</a:pPr>
              <a:r>
                <a:rPr kumimoji="1" lang="en-GB" sz="1600" i="1">
                  <a:solidFill>
                    <a:schemeClr val="hlink"/>
                  </a:solidFill>
                  <a:latin typeface="Arial" charset="0"/>
                </a:rPr>
                <a:t>prev</a:t>
              </a:r>
              <a:r>
                <a:rPr kumimoji="1" lang="en-GB" sz="1800">
                  <a:solidFill>
                    <a:schemeClr val="hlink"/>
                  </a:solidFill>
                  <a:latin typeface="Arial" charset="0"/>
                </a:rPr>
                <a:t> </a:t>
              </a:r>
              <a:r>
                <a:rPr kumimoji="1" lang="en-GB" sz="1600">
                  <a:solidFill>
                    <a:schemeClr val="hlink"/>
                  </a:solidFill>
                  <a:latin typeface="Arial" charset="0"/>
                </a:rPr>
                <a:t>is a vector timestamp for the latest version seen by the FE (and client)</a:t>
              </a:r>
            </a:p>
          </p:txBody>
        </p:sp>
        <p:sp>
          <p:nvSpPr>
            <p:cNvPr id="98371" name="Freeform 67"/>
            <p:cNvSpPr>
              <a:spLocks/>
            </p:cNvSpPr>
            <p:nvPr/>
          </p:nvSpPr>
          <p:spPr bwMode="auto">
            <a:xfrm>
              <a:off x="571" y="1952"/>
              <a:ext cx="1307" cy="13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7" y="861"/>
                </a:cxn>
                <a:cxn ang="0">
                  <a:pos x="967" y="1090"/>
                </a:cxn>
                <a:cxn ang="0">
                  <a:pos x="1178" y="1081"/>
                </a:cxn>
                <a:cxn ang="0">
                  <a:pos x="1275" y="1222"/>
                </a:cxn>
                <a:cxn ang="0">
                  <a:pos x="985" y="1362"/>
                </a:cxn>
                <a:cxn ang="0">
                  <a:pos x="879" y="1239"/>
                </a:cxn>
                <a:cxn ang="0">
                  <a:pos x="871" y="1072"/>
                </a:cxn>
              </a:cxnLst>
              <a:rect l="0" t="0" r="r" b="b"/>
              <a:pathLst>
                <a:path w="1307" h="1365">
                  <a:moveTo>
                    <a:pt x="0" y="0"/>
                  </a:moveTo>
                  <a:cubicBezTo>
                    <a:pt x="78" y="339"/>
                    <a:pt x="156" y="679"/>
                    <a:pt x="317" y="861"/>
                  </a:cubicBezTo>
                  <a:cubicBezTo>
                    <a:pt x="478" y="1043"/>
                    <a:pt x="824" y="1053"/>
                    <a:pt x="967" y="1090"/>
                  </a:cubicBezTo>
                  <a:cubicBezTo>
                    <a:pt x="1110" y="1127"/>
                    <a:pt x="1127" y="1059"/>
                    <a:pt x="1178" y="1081"/>
                  </a:cubicBezTo>
                  <a:cubicBezTo>
                    <a:pt x="1229" y="1103"/>
                    <a:pt x="1307" y="1175"/>
                    <a:pt x="1275" y="1222"/>
                  </a:cubicBezTo>
                  <a:cubicBezTo>
                    <a:pt x="1243" y="1269"/>
                    <a:pt x="1051" y="1359"/>
                    <a:pt x="985" y="1362"/>
                  </a:cubicBezTo>
                  <a:cubicBezTo>
                    <a:pt x="919" y="1365"/>
                    <a:pt x="898" y="1287"/>
                    <a:pt x="879" y="1239"/>
                  </a:cubicBezTo>
                  <a:cubicBezTo>
                    <a:pt x="860" y="1191"/>
                    <a:pt x="872" y="1101"/>
                    <a:pt x="871" y="1072"/>
                  </a:cubicBezTo>
                </a:path>
              </a:pathLst>
            </a:custGeom>
            <a:no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98372" name="Group 68"/>
          <p:cNvGrpSpPr>
            <a:grpSpLocks/>
          </p:cNvGrpSpPr>
          <p:nvPr/>
        </p:nvGrpSpPr>
        <p:grpSpPr bwMode="auto">
          <a:xfrm>
            <a:off x="3417888" y="2855913"/>
            <a:ext cx="6224587" cy="1931987"/>
            <a:chOff x="1969" y="1809"/>
            <a:chExt cx="3620" cy="1217"/>
          </a:xfrm>
        </p:grpSpPr>
        <p:sp>
          <p:nvSpPr>
            <p:cNvPr id="98373" name="Rectangle 69"/>
            <p:cNvSpPr>
              <a:spLocks noChangeArrowheads="1"/>
            </p:cNvSpPr>
            <p:nvPr/>
          </p:nvSpPr>
          <p:spPr bwMode="auto">
            <a:xfrm>
              <a:off x="4182" y="1809"/>
              <a:ext cx="1407" cy="5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kumimoji="1" lang="en-GB" sz="1600" i="1">
                  <a:solidFill>
                    <a:schemeClr val="hlink"/>
                  </a:solidFill>
                  <a:latin typeface="Arial" charset="0"/>
                </a:rPr>
                <a:t>new</a:t>
              </a:r>
              <a:r>
                <a:rPr kumimoji="1" lang="en-GB" sz="1600">
                  <a:solidFill>
                    <a:schemeClr val="hlink"/>
                  </a:solidFill>
                  <a:latin typeface="Arial" charset="0"/>
                </a:rPr>
                <a:t> is the vector timestamp of the resulting value, </a:t>
              </a:r>
              <a:r>
                <a:rPr kumimoji="1" lang="en-GB" sz="1600" i="1">
                  <a:solidFill>
                    <a:schemeClr val="hlink"/>
                  </a:solidFill>
                  <a:latin typeface="Arial" charset="0"/>
                </a:rPr>
                <a:t>val</a:t>
              </a:r>
            </a:p>
          </p:txBody>
        </p:sp>
        <p:sp>
          <p:nvSpPr>
            <p:cNvPr id="98374" name="Freeform 70"/>
            <p:cNvSpPr>
              <a:spLocks/>
            </p:cNvSpPr>
            <p:nvPr/>
          </p:nvSpPr>
          <p:spPr bwMode="auto">
            <a:xfrm>
              <a:off x="1969" y="2347"/>
              <a:ext cx="2646" cy="679"/>
            </a:xfrm>
            <a:custGeom>
              <a:avLst/>
              <a:gdLst/>
              <a:ahLst/>
              <a:cxnLst>
                <a:cxn ang="0">
                  <a:pos x="2646" y="0"/>
                </a:cxn>
                <a:cxn ang="0">
                  <a:pos x="2312" y="290"/>
                </a:cxn>
                <a:cxn ang="0">
                  <a:pos x="1846" y="370"/>
                </a:cxn>
                <a:cxn ang="0">
                  <a:pos x="1055" y="405"/>
                </a:cxn>
                <a:cxn ang="0">
                  <a:pos x="545" y="422"/>
                </a:cxn>
                <a:cxn ang="0">
                  <a:pos x="369" y="387"/>
                </a:cxn>
                <a:cxn ang="0">
                  <a:pos x="106" y="396"/>
                </a:cxn>
                <a:cxn ang="0">
                  <a:pos x="9" y="466"/>
                </a:cxn>
                <a:cxn ang="0">
                  <a:pos x="53" y="598"/>
                </a:cxn>
                <a:cxn ang="0">
                  <a:pos x="290" y="669"/>
                </a:cxn>
                <a:cxn ang="0">
                  <a:pos x="457" y="660"/>
                </a:cxn>
                <a:cxn ang="0">
                  <a:pos x="528" y="616"/>
                </a:cxn>
                <a:cxn ang="0">
                  <a:pos x="580" y="537"/>
                </a:cxn>
                <a:cxn ang="0">
                  <a:pos x="589" y="414"/>
                </a:cxn>
              </a:cxnLst>
              <a:rect l="0" t="0" r="r" b="b"/>
              <a:pathLst>
                <a:path w="2646" h="679">
                  <a:moveTo>
                    <a:pt x="2646" y="0"/>
                  </a:moveTo>
                  <a:cubicBezTo>
                    <a:pt x="2545" y="114"/>
                    <a:pt x="2445" y="228"/>
                    <a:pt x="2312" y="290"/>
                  </a:cubicBezTo>
                  <a:cubicBezTo>
                    <a:pt x="2179" y="352"/>
                    <a:pt x="2055" y="351"/>
                    <a:pt x="1846" y="370"/>
                  </a:cubicBezTo>
                  <a:cubicBezTo>
                    <a:pt x="1637" y="389"/>
                    <a:pt x="1272" y="396"/>
                    <a:pt x="1055" y="405"/>
                  </a:cubicBezTo>
                  <a:cubicBezTo>
                    <a:pt x="838" y="414"/>
                    <a:pt x="659" y="425"/>
                    <a:pt x="545" y="422"/>
                  </a:cubicBezTo>
                  <a:cubicBezTo>
                    <a:pt x="431" y="419"/>
                    <a:pt x="442" y="391"/>
                    <a:pt x="369" y="387"/>
                  </a:cubicBezTo>
                  <a:cubicBezTo>
                    <a:pt x="296" y="383"/>
                    <a:pt x="166" y="383"/>
                    <a:pt x="106" y="396"/>
                  </a:cubicBezTo>
                  <a:cubicBezTo>
                    <a:pt x="46" y="409"/>
                    <a:pt x="18" y="433"/>
                    <a:pt x="9" y="466"/>
                  </a:cubicBezTo>
                  <a:cubicBezTo>
                    <a:pt x="0" y="499"/>
                    <a:pt x="6" y="564"/>
                    <a:pt x="53" y="598"/>
                  </a:cubicBezTo>
                  <a:cubicBezTo>
                    <a:pt x="100" y="632"/>
                    <a:pt x="223" y="659"/>
                    <a:pt x="290" y="669"/>
                  </a:cubicBezTo>
                  <a:cubicBezTo>
                    <a:pt x="357" y="679"/>
                    <a:pt x="417" y="669"/>
                    <a:pt x="457" y="660"/>
                  </a:cubicBezTo>
                  <a:cubicBezTo>
                    <a:pt x="497" y="651"/>
                    <a:pt x="508" y="636"/>
                    <a:pt x="528" y="616"/>
                  </a:cubicBezTo>
                  <a:cubicBezTo>
                    <a:pt x="548" y="596"/>
                    <a:pt x="570" y="571"/>
                    <a:pt x="580" y="537"/>
                  </a:cubicBezTo>
                  <a:cubicBezTo>
                    <a:pt x="590" y="503"/>
                    <a:pt x="589" y="434"/>
                    <a:pt x="589" y="414"/>
                  </a:cubicBezTo>
                </a:path>
              </a:pathLst>
            </a:custGeom>
            <a:no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98375" name="Group 71"/>
          <p:cNvGrpSpPr>
            <a:grpSpLocks/>
          </p:cNvGrpSpPr>
          <p:nvPr/>
        </p:nvGrpSpPr>
        <p:grpSpPr bwMode="auto">
          <a:xfrm>
            <a:off x="6038850" y="4367213"/>
            <a:ext cx="3544888" cy="1279525"/>
            <a:chOff x="3494" y="2716"/>
            <a:chExt cx="2062" cy="806"/>
          </a:xfrm>
        </p:grpSpPr>
        <p:sp>
          <p:nvSpPr>
            <p:cNvPr id="98376" name="Rectangle 72"/>
            <p:cNvSpPr>
              <a:spLocks noChangeArrowheads="1"/>
            </p:cNvSpPr>
            <p:nvPr/>
          </p:nvSpPr>
          <p:spPr bwMode="auto">
            <a:xfrm>
              <a:off x="4121" y="3156"/>
              <a:ext cx="1435" cy="36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kumimoji="1" lang="en-GB" sz="1600" i="1">
                  <a:solidFill>
                    <a:schemeClr val="hlink"/>
                  </a:solidFill>
                  <a:latin typeface="Arial" charset="0"/>
                </a:rPr>
                <a:t>update id </a:t>
              </a:r>
              <a:r>
                <a:rPr kumimoji="1" lang="en-GB" sz="1600">
                  <a:solidFill>
                    <a:schemeClr val="hlink"/>
                  </a:solidFill>
                  <a:latin typeface="Arial" charset="0"/>
                </a:rPr>
                <a:t>is the vector timestamp of the update</a:t>
              </a:r>
            </a:p>
          </p:txBody>
        </p:sp>
        <p:sp>
          <p:nvSpPr>
            <p:cNvPr id="98377" name="Freeform 73"/>
            <p:cNvSpPr>
              <a:spLocks/>
            </p:cNvSpPr>
            <p:nvPr/>
          </p:nvSpPr>
          <p:spPr bwMode="auto">
            <a:xfrm>
              <a:off x="3494" y="2716"/>
              <a:ext cx="1622" cy="396"/>
            </a:xfrm>
            <a:custGeom>
              <a:avLst/>
              <a:gdLst/>
              <a:ahLst/>
              <a:cxnLst>
                <a:cxn ang="0">
                  <a:pos x="1622" y="396"/>
                </a:cxn>
                <a:cxn ang="0">
                  <a:pos x="1569" y="229"/>
                </a:cxn>
                <a:cxn ang="0">
                  <a:pos x="1437" y="115"/>
                </a:cxn>
                <a:cxn ang="0">
                  <a:pos x="1165" y="18"/>
                </a:cxn>
                <a:cxn ang="0">
                  <a:pos x="928" y="9"/>
                </a:cxn>
                <a:cxn ang="0">
                  <a:pos x="708" y="9"/>
                </a:cxn>
                <a:cxn ang="0">
                  <a:pos x="488" y="36"/>
                </a:cxn>
                <a:cxn ang="0">
                  <a:pos x="330" y="45"/>
                </a:cxn>
                <a:cxn ang="0">
                  <a:pos x="145" y="71"/>
                </a:cxn>
                <a:cxn ang="0">
                  <a:pos x="40" y="124"/>
                </a:cxn>
                <a:cxn ang="0">
                  <a:pos x="383" y="361"/>
                </a:cxn>
                <a:cxn ang="0">
                  <a:pos x="638" y="264"/>
                </a:cxn>
                <a:cxn ang="0">
                  <a:pos x="901" y="212"/>
                </a:cxn>
                <a:cxn ang="0">
                  <a:pos x="1042" y="1"/>
                </a:cxn>
              </a:cxnLst>
              <a:rect l="0" t="0" r="r" b="b"/>
              <a:pathLst>
                <a:path w="1622" h="396">
                  <a:moveTo>
                    <a:pt x="1622" y="396"/>
                  </a:moveTo>
                  <a:cubicBezTo>
                    <a:pt x="1611" y="336"/>
                    <a:pt x="1600" y="276"/>
                    <a:pt x="1569" y="229"/>
                  </a:cubicBezTo>
                  <a:cubicBezTo>
                    <a:pt x="1538" y="182"/>
                    <a:pt x="1504" y="150"/>
                    <a:pt x="1437" y="115"/>
                  </a:cubicBezTo>
                  <a:cubicBezTo>
                    <a:pt x="1370" y="80"/>
                    <a:pt x="1250" y="36"/>
                    <a:pt x="1165" y="18"/>
                  </a:cubicBezTo>
                  <a:cubicBezTo>
                    <a:pt x="1080" y="0"/>
                    <a:pt x="1004" y="10"/>
                    <a:pt x="928" y="9"/>
                  </a:cubicBezTo>
                  <a:cubicBezTo>
                    <a:pt x="852" y="8"/>
                    <a:pt x="781" y="4"/>
                    <a:pt x="708" y="9"/>
                  </a:cubicBezTo>
                  <a:cubicBezTo>
                    <a:pt x="635" y="14"/>
                    <a:pt x="551" y="30"/>
                    <a:pt x="488" y="36"/>
                  </a:cubicBezTo>
                  <a:cubicBezTo>
                    <a:pt x="425" y="42"/>
                    <a:pt x="387" y="39"/>
                    <a:pt x="330" y="45"/>
                  </a:cubicBezTo>
                  <a:cubicBezTo>
                    <a:pt x="273" y="51"/>
                    <a:pt x="193" y="58"/>
                    <a:pt x="145" y="71"/>
                  </a:cubicBezTo>
                  <a:cubicBezTo>
                    <a:pt x="97" y="84"/>
                    <a:pt x="0" y="76"/>
                    <a:pt x="40" y="124"/>
                  </a:cubicBezTo>
                  <a:cubicBezTo>
                    <a:pt x="80" y="172"/>
                    <a:pt x="283" y="338"/>
                    <a:pt x="383" y="361"/>
                  </a:cubicBezTo>
                  <a:cubicBezTo>
                    <a:pt x="483" y="384"/>
                    <a:pt x="552" y="289"/>
                    <a:pt x="638" y="264"/>
                  </a:cubicBezTo>
                  <a:cubicBezTo>
                    <a:pt x="724" y="239"/>
                    <a:pt x="834" y="256"/>
                    <a:pt x="901" y="212"/>
                  </a:cubicBezTo>
                  <a:cubicBezTo>
                    <a:pt x="968" y="168"/>
                    <a:pt x="1016" y="36"/>
                    <a:pt x="1042" y="1"/>
                  </a:cubicBezTo>
                </a:path>
              </a:pathLst>
            </a:custGeom>
            <a:no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98378" name="Text Box 74"/>
          <p:cNvSpPr txBox="1">
            <a:spLocks noChangeArrowheads="1"/>
          </p:cNvSpPr>
          <p:nvPr/>
        </p:nvSpPr>
        <p:spPr bwMode="auto">
          <a:xfrm>
            <a:off x="5343525" y="3090863"/>
            <a:ext cx="1016000" cy="3667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Helvetica" charset="0"/>
              </a:rPr>
              <a:t>Gossip </a:t>
            </a:r>
          </a:p>
        </p:txBody>
      </p:sp>
      <p:sp>
        <p:nvSpPr>
          <p:cNvPr id="98379" name="Text Box 75"/>
          <p:cNvSpPr txBox="1">
            <a:spLocks noChangeArrowheads="1"/>
          </p:cNvSpPr>
          <p:nvPr/>
        </p:nvSpPr>
        <p:spPr bwMode="auto">
          <a:xfrm>
            <a:off x="520700" y="6296025"/>
            <a:ext cx="1616075" cy="3365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>
                <a:latin typeface="Helvetica" charset="0"/>
              </a:rPr>
              <a:t>Causal ordering</a:t>
            </a:r>
          </a:p>
        </p:txBody>
      </p:sp>
    </p:spTree>
    <p:extLst>
      <p:ext uri="{BB962C8B-B14F-4D97-AF65-F5344CB8AC3E}">
        <p14:creationId xmlns:p14="http://schemas.microsoft.com/office/powerpoint/2010/main" val="111515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8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8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8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bldLvl="2" autoUpdateAnimBg="0"/>
      <p:bldP spid="98308" grpId="0" autoUpdateAnimBg="0"/>
      <p:bldP spid="9837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1"/>
          <p:cNvSpPr>
            <a:spLocks noGrp="1"/>
          </p:cNvSpPr>
          <p:nvPr>
            <p:ph type="dt" sz="half" idx="10"/>
          </p:nvPr>
        </p:nvSpPr>
        <p:spPr>
          <a:xfrm>
            <a:off x="468313" y="6400800"/>
            <a:ext cx="2282382" cy="285750"/>
          </a:xfrm>
        </p:spPr>
        <p:txBody>
          <a:bodyPr/>
          <a:lstStyle/>
          <a:p>
            <a:r>
              <a:rPr lang="en-US" altLang="en-US" dirty="0" smtClean="0"/>
              <a:t>Borrowed</a:t>
            </a:r>
            <a:r>
              <a:rPr lang="sv-SE" altLang="en-US" dirty="0" smtClean="0"/>
              <a:t> from H. </a:t>
            </a:r>
            <a:r>
              <a:rPr lang="sv-SE" altLang="en-US" dirty="0" err="1" smtClean="0"/>
              <a:t>Attiya</a:t>
            </a:r>
            <a:r>
              <a:rPr lang="sv-SE" altLang="en-US" dirty="0" smtClean="0"/>
              <a:t> </a:t>
            </a:r>
            <a:endParaRPr lang="en-US" altLang="en-US" dirty="0"/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06A2-35C5-4A99-949D-4C4DA194A751}" type="slidenum">
              <a:rPr lang="he-IL" altLang="en-US"/>
              <a:pPr/>
              <a:t>2</a:t>
            </a:fld>
            <a:endParaRPr lang="en-US" alt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4000"/>
              <a:t>Executing Operations</a:t>
            </a:r>
          </a:p>
        </p:txBody>
      </p:sp>
      <p:sp>
        <p:nvSpPr>
          <p:cNvPr id="1524741" name="Line 5"/>
          <p:cNvSpPr>
            <a:spLocks noChangeShapeType="1"/>
          </p:cNvSpPr>
          <p:nvPr/>
        </p:nvSpPr>
        <p:spPr bwMode="auto">
          <a:xfrm>
            <a:off x="39503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24742" name="Line 6"/>
          <p:cNvSpPr>
            <a:spLocks noChangeShapeType="1"/>
          </p:cNvSpPr>
          <p:nvPr/>
        </p:nvSpPr>
        <p:spPr bwMode="auto">
          <a:xfrm>
            <a:off x="19691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24747" name="Line 11"/>
          <p:cNvSpPr>
            <a:spLocks noChangeShapeType="1"/>
          </p:cNvSpPr>
          <p:nvPr/>
        </p:nvSpPr>
        <p:spPr bwMode="auto">
          <a:xfrm>
            <a:off x="64268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24748" name="Line 12"/>
          <p:cNvSpPr>
            <a:spLocks noChangeShapeType="1"/>
          </p:cNvSpPr>
          <p:nvPr/>
        </p:nvSpPr>
        <p:spPr bwMode="auto">
          <a:xfrm>
            <a:off x="49409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24749" name="Line 13"/>
          <p:cNvSpPr>
            <a:spLocks noChangeShapeType="1"/>
          </p:cNvSpPr>
          <p:nvPr/>
        </p:nvSpPr>
        <p:spPr bwMode="auto">
          <a:xfrm>
            <a:off x="54362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2" name="Text Box 16"/>
          <p:cNvSpPr txBox="1">
            <a:spLocks noChangeArrowheads="1"/>
          </p:cNvSpPr>
          <p:nvPr/>
        </p:nvSpPr>
        <p:spPr bwMode="auto">
          <a:xfrm>
            <a:off x="818621" y="2079625"/>
            <a:ext cx="458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en-US" sz="2400"/>
              <a:t>P</a:t>
            </a:r>
            <a:r>
              <a:rPr lang="en-US" sz="2400" baseline="-25000"/>
              <a:t>1</a:t>
            </a:r>
          </a:p>
        </p:txBody>
      </p:sp>
      <p:sp>
        <p:nvSpPr>
          <p:cNvPr id="13332" name="Line 20"/>
          <p:cNvSpPr>
            <a:spLocks noChangeAspect="1" noChangeShapeType="1"/>
          </p:cNvSpPr>
          <p:nvPr/>
        </p:nvSpPr>
        <p:spPr bwMode="auto">
          <a:xfrm rot="-5400000">
            <a:off x="6598047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Line 21"/>
          <p:cNvSpPr>
            <a:spLocks noChangeAspect="1" noChangeShapeType="1"/>
          </p:cNvSpPr>
          <p:nvPr/>
        </p:nvSpPr>
        <p:spPr bwMode="auto">
          <a:xfrm rot="16200000" flipH="1">
            <a:off x="1528102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584729" y="1700213"/>
            <a:ext cx="1481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en-US"/>
              <a:t>invocation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6980635" y="1700213"/>
            <a:ext cx="12618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response</a:t>
            </a:r>
          </a:p>
        </p:txBody>
      </p:sp>
      <p:sp>
        <p:nvSpPr>
          <p:cNvPr id="1524740" name="Line 4"/>
          <p:cNvSpPr>
            <a:spLocks noChangeShapeType="1"/>
          </p:cNvSpPr>
          <p:nvPr/>
        </p:nvSpPr>
        <p:spPr bwMode="auto">
          <a:xfrm>
            <a:off x="4445662" y="3865563"/>
            <a:ext cx="41275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24743" name="Line 7"/>
          <p:cNvSpPr>
            <a:spLocks noChangeShapeType="1"/>
          </p:cNvSpPr>
          <p:nvPr/>
        </p:nvSpPr>
        <p:spPr bwMode="auto">
          <a:xfrm>
            <a:off x="2464462" y="3865563"/>
            <a:ext cx="41275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24745" name="Line 9"/>
          <p:cNvSpPr>
            <a:spLocks noChangeShapeType="1"/>
          </p:cNvSpPr>
          <p:nvPr/>
        </p:nvSpPr>
        <p:spPr bwMode="auto">
          <a:xfrm>
            <a:off x="3455062" y="3865563"/>
            <a:ext cx="41275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24746" name="Line 10"/>
          <p:cNvSpPr>
            <a:spLocks noChangeShapeType="1"/>
          </p:cNvSpPr>
          <p:nvPr/>
        </p:nvSpPr>
        <p:spPr bwMode="auto">
          <a:xfrm>
            <a:off x="5931562" y="5445125"/>
            <a:ext cx="41275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24777" name="Line 41"/>
          <p:cNvSpPr>
            <a:spLocks noChangeShapeType="1"/>
          </p:cNvSpPr>
          <p:nvPr/>
        </p:nvSpPr>
        <p:spPr bwMode="auto">
          <a:xfrm>
            <a:off x="6922162" y="3865563"/>
            <a:ext cx="41275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818621" y="3678238"/>
            <a:ext cx="458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en-US" sz="2400"/>
              <a:t>P</a:t>
            </a:r>
            <a:r>
              <a:rPr lang="en-US" sz="2400" baseline="-25000"/>
              <a:t>2</a:t>
            </a:r>
          </a:p>
        </p:txBody>
      </p:sp>
      <p:sp>
        <p:nvSpPr>
          <p:cNvPr id="13339" name="Line 27"/>
          <p:cNvSpPr>
            <a:spLocks noChangeAspect="1" noChangeShapeType="1"/>
          </p:cNvSpPr>
          <p:nvPr/>
        </p:nvSpPr>
        <p:spPr bwMode="auto">
          <a:xfrm rot="16200000" flipH="1">
            <a:off x="1995885" y="3411538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Line 28"/>
          <p:cNvSpPr>
            <a:spLocks noChangeAspect="1" noChangeShapeType="1"/>
          </p:cNvSpPr>
          <p:nvPr/>
        </p:nvSpPr>
        <p:spPr bwMode="auto">
          <a:xfrm rot="-5400000">
            <a:off x="6988440" y="3411538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2968360" y="5464175"/>
            <a:ext cx="41275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7972954" y="5464175"/>
            <a:ext cx="41275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41"/>
          <p:cNvSpPr>
            <a:spLocks noChangeShapeType="1"/>
          </p:cNvSpPr>
          <p:nvPr/>
        </p:nvSpPr>
        <p:spPr bwMode="auto">
          <a:xfrm>
            <a:off x="7426060" y="5464175"/>
            <a:ext cx="41275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818621" y="5276850"/>
            <a:ext cx="458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en-US" sz="2400"/>
              <a:t>P</a:t>
            </a:r>
            <a:r>
              <a:rPr lang="en-US" sz="2400" baseline="-25000"/>
              <a:t>3</a:t>
            </a:r>
          </a:p>
        </p:txBody>
      </p:sp>
      <p:sp>
        <p:nvSpPr>
          <p:cNvPr id="13347" name="Line 35"/>
          <p:cNvSpPr>
            <a:spLocks noChangeAspect="1" noChangeShapeType="1"/>
          </p:cNvSpPr>
          <p:nvPr/>
        </p:nvSpPr>
        <p:spPr bwMode="auto">
          <a:xfrm rot="16200000" flipH="1">
            <a:off x="2499783" y="5010151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8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2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2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24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24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4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4741" grpId="0" animBg="1"/>
      <p:bldP spid="1524742" grpId="0" animBg="1"/>
      <p:bldP spid="1524747" grpId="0" animBg="1"/>
      <p:bldP spid="1524748" grpId="0" animBg="1"/>
      <p:bldP spid="1524749" grpId="0" animBg="1"/>
      <p:bldP spid="13332" grpId="0" animBg="1"/>
      <p:bldP spid="13333" grpId="0" animBg="1"/>
      <p:bldP spid="13334" grpId="0"/>
      <p:bldP spid="13338" grpId="0"/>
      <p:bldP spid="1524740" grpId="0" animBg="1"/>
      <p:bldP spid="1524743" grpId="0" animBg="1"/>
      <p:bldP spid="1524745" grpId="0" animBg="1"/>
      <p:bldP spid="1524746" grpId="0" animBg="1"/>
      <p:bldP spid="1524777" grpId="0" animBg="1"/>
      <p:bldP spid="13330" grpId="0"/>
      <p:bldP spid="13339" grpId="0" animBg="1"/>
      <p:bldP spid="13340" grpId="0" animBg="1"/>
      <p:bldP spid="2" grpId="0" animBg="1"/>
      <p:bldP spid="3" grpId="0" animBg="1"/>
      <p:bldP spid="4" grpId="0" animBg="1"/>
      <p:bldP spid="13346" grpId="0"/>
      <p:bldP spid="1334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7FC3DEB-AFC8-4F49-B3A8-24D7CD144606}" type="slidenum">
              <a:rPr lang="en-US"/>
              <a:pPr/>
              <a:t>20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Gossip processing of queries and updates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/>
              <a:t>The five phases in performing a client request are:</a:t>
            </a:r>
          </a:p>
          <a:p>
            <a:pPr lvl="1"/>
            <a:r>
              <a:rPr lang="en-GB" sz="1600"/>
              <a:t>request </a:t>
            </a:r>
          </a:p>
          <a:p>
            <a:pPr lvl="2"/>
            <a:r>
              <a:rPr lang="en-GB" sz="1400"/>
              <a:t>FEs normally use the same RM and may be blocked on queries</a:t>
            </a:r>
          </a:p>
          <a:p>
            <a:pPr lvl="2"/>
            <a:r>
              <a:rPr lang="en-GB" sz="1400"/>
              <a:t>update operations return to the client as soon as the operation is passed to the FE</a:t>
            </a:r>
          </a:p>
          <a:p>
            <a:pPr lvl="1"/>
            <a:r>
              <a:rPr lang="en-GB" sz="1600"/>
              <a:t>update response - the RM replies as soon as it has seen the update</a:t>
            </a:r>
          </a:p>
          <a:p>
            <a:pPr lvl="1"/>
            <a:r>
              <a:rPr lang="en-GB" sz="1600"/>
              <a:t>coordination  </a:t>
            </a:r>
          </a:p>
          <a:p>
            <a:pPr lvl="2"/>
            <a:r>
              <a:rPr lang="en-GB" sz="1400"/>
              <a:t>the RM waits to apply the request until the ordering constraints apply. </a:t>
            </a:r>
          </a:p>
          <a:p>
            <a:pPr lvl="2"/>
            <a:r>
              <a:rPr lang="en-GB" sz="1400"/>
              <a:t>this may involve receiving updates from other RMs in gossip messages</a:t>
            </a:r>
          </a:p>
          <a:p>
            <a:pPr lvl="1"/>
            <a:r>
              <a:rPr lang="en-GB" sz="1600"/>
              <a:t>execution - the RM executes the request</a:t>
            </a:r>
          </a:p>
          <a:p>
            <a:pPr lvl="1"/>
            <a:r>
              <a:rPr lang="en-GB" sz="1600"/>
              <a:t>query response - if the request is a query the RM now replies:</a:t>
            </a:r>
          </a:p>
          <a:p>
            <a:pPr lvl="1"/>
            <a:r>
              <a:rPr lang="en-GB" sz="1600"/>
              <a:t>agreement</a:t>
            </a:r>
          </a:p>
          <a:p>
            <a:pPr lvl="2"/>
            <a:r>
              <a:rPr lang="en-GB" sz="1400"/>
              <a:t>RMs update one another by </a:t>
            </a:r>
            <a:r>
              <a:rPr lang="en-GB" sz="1400" i="1"/>
              <a:t>exchanging</a:t>
            </a:r>
            <a:r>
              <a:rPr lang="en-GB" sz="1400"/>
              <a:t> gossip messages (lazily)</a:t>
            </a:r>
          </a:p>
          <a:p>
            <a:pPr lvl="3"/>
            <a:r>
              <a:rPr lang="en-GB" sz="1400"/>
              <a:t>e.g. when several updates have been collected</a:t>
            </a:r>
          </a:p>
          <a:p>
            <a:pPr lvl="3"/>
            <a:r>
              <a:rPr lang="en-GB" sz="1400"/>
              <a:t>or when an RM discovers it is missing an update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7867650" y="238125"/>
            <a:ext cx="1616075" cy="3365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>
                <a:latin typeface="Helvetica" charset="0"/>
              </a:rPr>
              <a:t>Causal ordering</a:t>
            </a:r>
          </a:p>
        </p:txBody>
      </p:sp>
    </p:spTree>
    <p:extLst>
      <p:ext uri="{BB962C8B-B14F-4D97-AF65-F5344CB8AC3E}">
        <p14:creationId xmlns:p14="http://schemas.microsoft.com/office/powerpoint/2010/main" val="49819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2000px-Vector_Clock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0656" y="1447800"/>
            <a:ext cx="8489125" cy="48006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893E44D-F579-42FD-946E-3538CC1D7B7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2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A3EF760-7FAE-4777-AF25-C61ACF9267D6}" type="slidenum">
              <a:rPr lang="en-US"/>
              <a:pPr/>
              <a:t>22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Front ends propagate their timestamps whenever clients communicate directly</a:t>
            </a:r>
            <a:endParaRPr lang="en-GB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246188"/>
            <a:ext cx="8859838" cy="1312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each FE keeps a vector timestamp of the latest value seen (</a:t>
            </a:r>
            <a:r>
              <a:rPr lang="en-GB" sz="2000" i="1"/>
              <a:t>prev</a:t>
            </a:r>
            <a:r>
              <a:rPr lang="en-GB" sz="2000"/>
              <a:t>)</a:t>
            </a:r>
          </a:p>
          <a:p>
            <a:pPr lvl="1">
              <a:lnSpc>
                <a:spcPct val="90000"/>
              </a:lnSpc>
            </a:pPr>
            <a:r>
              <a:rPr lang="en-GB"/>
              <a:t>which it sends in every request</a:t>
            </a:r>
          </a:p>
          <a:p>
            <a:pPr lvl="1">
              <a:lnSpc>
                <a:spcPct val="90000"/>
              </a:lnSpc>
            </a:pPr>
            <a:r>
              <a:rPr lang="en-GB"/>
              <a:t>clients communicate with one another via FEs which pass vector timestamps</a:t>
            </a:r>
          </a:p>
        </p:txBody>
      </p:sp>
      <p:grpSp>
        <p:nvGrpSpPr>
          <p:cNvPr id="101380" name="Group 4"/>
          <p:cNvGrpSpPr>
            <a:grpSpLocks/>
          </p:cNvGrpSpPr>
          <p:nvPr/>
        </p:nvGrpSpPr>
        <p:grpSpPr bwMode="auto">
          <a:xfrm>
            <a:off x="1766888" y="2624138"/>
            <a:ext cx="5765800" cy="4076700"/>
            <a:chOff x="918" y="1653"/>
            <a:chExt cx="3632" cy="2568"/>
          </a:xfrm>
        </p:grpSpPr>
        <p:grpSp>
          <p:nvGrpSpPr>
            <p:cNvPr id="101381" name="Group 5"/>
            <p:cNvGrpSpPr>
              <a:grpSpLocks/>
            </p:cNvGrpSpPr>
            <p:nvPr/>
          </p:nvGrpSpPr>
          <p:grpSpPr bwMode="auto">
            <a:xfrm>
              <a:off x="2122" y="1653"/>
              <a:ext cx="2428" cy="2568"/>
              <a:chOff x="1672" y="825"/>
              <a:chExt cx="2860" cy="3038"/>
            </a:xfrm>
          </p:grpSpPr>
          <p:sp>
            <p:nvSpPr>
              <p:cNvPr id="101382" name="Rectangle 6"/>
              <p:cNvSpPr>
                <a:spLocks noChangeArrowheads="1"/>
              </p:cNvSpPr>
              <p:nvPr/>
            </p:nvSpPr>
            <p:spPr bwMode="auto">
              <a:xfrm>
                <a:off x="1758" y="2510"/>
                <a:ext cx="924" cy="1353"/>
              </a:xfrm>
              <a:prstGeom prst="rect">
                <a:avLst/>
              </a:prstGeom>
              <a:solidFill>
                <a:srgbClr val="FFD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3" name="Rectangle 7"/>
              <p:cNvSpPr>
                <a:spLocks noChangeArrowheads="1"/>
              </p:cNvSpPr>
              <p:nvPr/>
            </p:nvSpPr>
            <p:spPr bwMode="auto">
              <a:xfrm>
                <a:off x="3567" y="2510"/>
                <a:ext cx="925" cy="1353"/>
              </a:xfrm>
              <a:prstGeom prst="rect">
                <a:avLst/>
              </a:prstGeom>
              <a:solidFill>
                <a:srgbClr val="FFD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4" name="Rectangle 8"/>
              <p:cNvSpPr>
                <a:spLocks noChangeArrowheads="1"/>
              </p:cNvSpPr>
              <p:nvPr/>
            </p:nvSpPr>
            <p:spPr bwMode="auto">
              <a:xfrm>
                <a:off x="1672" y="1020"/>
                <a:ext cx="2860" cy="1165"/>
              </a:xfrm>
              <a:prstGeom prst="rect">
                <a:avLst/>
              </a:prstGeom>
              <a:solidFill>
                <a:srgbClr val="D9AA7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5" name="Freeform 9"/>
              <p:cNvSpPr>
                <a:spLocks/>
              </p:cNvSpPr>
              <p:nvPr/>
            </p:nvSpPr>
            <p:spPr bwMode="auto">
              <a:xfrm>
                <a:off x="2100" y="2921"/>
                <a:ext cx="34" cy="86"/>
              </a:xfrm>
              <a:custGeom>
                <a:avLst/>
                <a:gdLst/>
                <a:ahLst/>
                <a:cxnLst>
                  <a:cxn ang="0">
                    <a:pos x="17" y="86"/>
                  </a:cxn>
                  <a:cxn ang="0">
                    <a:pos x="0" y="86"/>
                  </a:cxn>
                  <a:cxn ang="0">
                    <a:pos x="17" y="0"/>
                  </a:cxn>
                  <a:cxn ang="0">
                    <a:pos x="34" y="86"/>
                  </a:cxn>
                  <a:cxn ang="0">
                    <a:pos x="17" y="86"/>
                  </a:cxn>
                </a:cxnLst>
                <a:rect l="0" t="0" r="r" b="b"/>
                <a:pathLst>
                  <a:path w="34" h="86">
                    <a:moveTo>
                      <a:pt x="17" y="86"/>
                    </a:moveTo>
                    <a:lnTo>
                      <a:pt x="0" y="86"/>
                    </a:lnTo>
                    <a:lnTo>
                      <a:pt x="17" y="0"/>
                    </a:lnTo>
                    <a:lnTo>
                      <a:pt x="34" y="86"/>
                    </a:lnTo>
                    <a:lnTo>
                      <a:pt x="17" y="86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6" name="Line 10"/>
              <p:cNvSpPr>
                <a:spLocks noChangeShapeType="1"/>
              </p:cNvSpPr>
              <p:nvPr/>
            </p:nvSpPr>
            <p:spPr bwMode="auto">
              <a:xfrm flipV="1">
                <a:off x="2117" y="3007"/>
                <a:ext cx="1" cy="256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7" name="Freeform 11"/>
              <p:cNvSpPr>
                <a:spLocks/>
              </p:cNvSpPr>
              <p:nvPr/>
            </p:nvSpPr>
            <p:spPr bwMode="auto">
              <a:xfrm>
                <a:off x="2289" y="3126"/>
                <a:ext cx="34" cy="69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4" y="0"/>
                  </a:cxn>
                  <a:cxn ang="0">
                    <a:pos x="17" y="69"/>
                  </a:cxn>
                  <a:cxn ang="0">
                    <a:pos x="0" y="0"/>
                  </a:cxn>
                  <a:cxn ang="0">
                    <a:pos x="17" y="0"/>
                  </a:cxn>
                </a:cxnLst>
                <a:rect l="0" t="0" r="r" b="b"/>
                <a:pathLst>
                  <a:path w="34" h="69">
                    <a:moveTo>
                      <a:pt x="17" y="0"/>
                    </a:moveTo>
                    <a:lnTo>
                      <a:pt x="34" y="0"/>
                    </a:lnTo>
                    <a:lnTo>
                      <a:pt x="17" y="69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8" name="Line 12"/>
              <p:cNvSpPr>
                <a:spLocks noChangeShapeType="1"/>
              </p:cNvSpPr>
              <p:nvPr/>
            </p:nvSpPr>
            <p:spPr bwMode="auto">
              <a:xfrm>
                <a:off x="2306" y="2887"/>
                <a:ext cx="1" cy="222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9" name="Rectangle 13"/>
              <p:cNvSpPr>
                <a:spLocks noChangeArrowheads="1"/>
              </p:cNvSpPr>
              <p:nvPr/>
            </p:nvSpPr>
            <p:spPr bwMode="auto">
              <a:xfrm>
                <a:off x="2049" y="2544"/>
                <a:ext cx="359" cy="34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0" name="Rectangle 14"/>
              <p:cNvSpPr>
                <a:spLocks noChangeArrowheads="1"/>
              </p:cNvSpPr>
              <p:nvPr/>
            </p:nvSpPr>
            <p:spPr bwMode="auto">
              <a:xfrm>
                <a:off x="2049" y="2544"/>
                <a:ext cx="377" cy="360"/>
              </a:xfrm>
              <a:prstGeom prst="rect">
                <a:avLst/>
              </a:prstGeom>
              <a:noFill/>
              <a:ln w="396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1" name="Oval 15"/>
              <p:cNvSpPr>
                <a:spLocks noChangeArrowheads="1"/>
              </p:cNvSpPr>
              <p:nvPr/>
            </p:nvSpPr>
            <p:spPr bwMode="auto">
              <a:xfrm>
                <a:off x="1946" y="3229"/>
                <a:ext cx="565" cy="565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2" name="Rectangle 16"/>
              <p:cNvSpPr>
                <a:spLocks noChangeArrowheads="1"/>
              </p:cNvSpPr>
              <p:nvPr/>
            </p:nvSpPr>
            <p:spPr bwMode="auto">
              <a:xfrm>
                <a:off x="2143" y="2628"/>
                <a:ext cx="217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FE</a:t>
                </a:r>
                <a:endParaRPr lang="en-GB"/>
              </a:p>
            </p:txBody>
          </p:sp>
          <p:sp>
            <p:nvSpPr>
              <p:cNvPr id="101393" name="Rectangle 17"/>
              <p:cNvSpPr>
                <a:spLocks noChangeArrowheads="1"/>
              </p:cNvSpPr>
              <p:nvPr/>
            </p:nvSpPr>
            <p:spPr bwMode="auto">
              <a:xfrm>
                <a:off x="2931" y="3268"/>
                <a:ext cx="518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 i="1">
                    <a:solidFill>
                      <a:srgbClr val="000000"/>
                    </a:solidFill>
                    <a:latin typeface="Arial" charset="0"/>
                  </a:rPr>
                  <a:t>Clients</a:t>
                </a:r>
                <a:endParaRPr lang="en-GB"/>
              </a:p>
            </p:txBody>
          </p:sp>
          <p:sp>
            <p:nvSpPr>
              <p:cNvPr id="101394" name="Rectangle 18"/>
              <p:cNvSpPr>
                <a:spLocks noChangeArrowheads="1"/>
              </p:cNvSpPr>
              <p:nvPr/>
            </p:nvSpPr>
            <p:spPr bwMode="auto">
              <a:xfrm>
                <a:off x="3830" y="2544"/>
                <a:ext cx="377" cy="34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5" name="Rectangle 19"/>
              <p:cNvSpPr>
                <a:spLocks noChangeArrowheads="1"/>
              </p:cNvSpPr>
              <p:nvPr/>
            </p:nvSpPr>
            <p:spPr bwMode="auto">
              <a:xfrm>
                <a:off x="3830" y="2544"/>
                <a:ext cx="394" cy="360"/>
              </a:xfrm>
              <a:prstGeom prst="rect">
                <a:avLst/>
              </a:prstGeom>
              <a:noFill/>
              <a:ln w="396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6" name="Oval 20"/>
              <p:cNvSpPr>
                <a:spLocks noChangeArrowheads="1"/>
              </p:cNvSpPr>
              <p:nvPr/>
            </p:nvSpPr>
            <p:spPr bwMode="auto">
              <a:xfrm>
                <a:off x="3744" y="3229"/>
                <a:ext cx="548" cy="565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7" name="Rectangle 21"/>
              <p:cNvSpPr>
                <a:spLocks noChangeArrowheads="1"/>
              </p:cNvSpPr>
              <p:nvPr/>
            </p:nvSpPr>
            <p:spPr bwMode="auto">
              <a:xfrm>
                <a:off x="3941" y="2628"/>
                <a:ext cx="216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FE</a:t>
                </a:r>
                <a:endParaRPr lang="en-GB"/>
              </a:p>
            </p:txBody>
          </p:sp>
          <p:sp>
            <p:nvSpPr>
              <p:cNvPr id="101398" name="Line 22"/>
              <p:cNvSpPr>
                <a:spLocks noChangeShapeType="1"/>
              </p:cNvSpPr>
              <p:nvPr/>
            </p:nvSpPr>
            <p:spPr bwMode="auto">
              <a:xfrm flipV="1">
                <a:off x="2408" y="3349"/>
                <a:ext cx="497" cy="137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9" name="Line 23"/>
              <p:cNvSpPr>
                <a:spLocks noChangeShapeType="1"/>
              </p:cNvSpPr>
              <p:nvPr/>
            </p:nvSpPr>
            <p:spPr bwMode="auto">
              <a:xfrm flipH="1" flipV="1">
                <a:off x="3436" y="3366"/>
                <a:ext cx="377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0" name="Rectangle 24"/>
              <p:cNvSpPr>
                <a:spLocks noChangeArrowheads="1"/>
              </p:cNvSpPr>
              <p:nvPr/>
            </p:nvSpPr>
            <p:spPr bwMode="auto">
              <a:xfrm>
                <a:off x="2896" y="825"/>
                <a:ext cx="565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 i="1">
                    <a:solidFill>
                      <a:srgbClr val="000000"/>
                    </a:solidFill>
                    <a:latin typeface="Arial" charset="0"/>
                  </a:rPr>
                  <a:t>Service</a:t>
                </a:r>
                <a:endParaRPr lang="en-GB" i="1"/>
              </a:p>
            </p:txBody>
          </p:sp>
          <p:sp>
            <p:nvSpPr>
              <p:cNvPr id="101401" name="Freeform 25"/>
              <p:cNvSpPr>
                <a:spLocks/>
              </p:cNvSpPr>
              <p:nvPr/>
            </p:nvSpPr>
            <p:spPr bwMode="auto">
              <a:xfrm>
                <a:off x="2100" y="2219"/>
                <a:ext cx="34" cy="86"/>
              </a:xfrm>
              <a:custGeom>
                <a:avLst/>
                <a:gdLst/>
                <a:ahLst/>
                <a:cxnLst>
                  <a:cxn ang="0">
                    <a:pos x="17" y="86"/>
                  </a:cxn>
                  <a:cxn ang="0">
                    <a:pos x="0" y="86"/>
                  </a:cxn>
                  <a:cxn ang="0">
                    <a:pos x="17" y="0"/>
                  </a:cxn>
                  <a:cxn ang="0">
                    <a:pos x="34" y="86"/>
                  </a:cxn>
                  <a:cxn ang="0">
                    <a:pos x="17" y="86"/>
                  </a:cxn>
                </a:cxnLst>
                <a:rect l="0" t="0" r="r" b="b"/>
                <a:pathLst>
                  <a:path w="34" h="86">
                    <a:moveTo>
                      <a:pt x="17" y="86"/>
                    </a:moveTo>
                    <a:lnTo>
                      <a:pt x="0" y="86"/>
                    </a:lnTo>
                    <a:lnTo>
                      <a:pt x="17" y="0"/>
                    </a:lnTo>
                    <a:lnTo>
                      <a:pt x="34" y="86"/>
                    </a:lnTo>
                    <a:lnTo>
                      <a:pt x="17" y="86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2" name="Line 26"/>
              <p:cNvSpPr>
                <a:spLocks noChangeShapeType="1"/>
              </p:cNvSpPr>
              <p:nvPr/>
            </p:nvSpPr>
            <p:spPr bwMode="auto">
              <a:xfrm flipV="1">
                <a:off x="2117" y="2305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3" name="Freeform 27"/>
              <p:cNvSpPr>
                <a:spLocks/>
              </p:cNvSpPr>
              <p:nvPr/>
            </p:nvSpPr>
            <p:spPr bwMode="auto">
              <a:xfrm>
                <a:off x="2306" y="2424"/>
                <a:ext cx="34" cy="69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4" y="0"/>
                  </a:cxn>
                  <a:cxn ang="0">
                    <a:pos x="17" y="69"/>
                  </a:cxn>
                  <a:cxn ang="0">
                    <a:pos x="0" y="0"/>
                  </a:cxn>
                  <a:cxn ang="0">
                    <a:pos x="17" y="0"/>
                  </a:cxn>
                </a:cxnLst>
                <a:rect l="0" t="0" r="r" b="b"/>
                <a:pathLst>
                  <a:path w="34" h="69">
                    <a:moveTo>
                      <a:pt x="17" y="0"/>
                    </a:moveTo>
                    <a:lnTo>
                      <a:pt x="34" y="0"/>
                    </a:lnTo>
                    <a:lnTo>
                      <a:pt x="17" y="69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4" name="Line 28"/>
              <p:cNvSpPr>
                <a:spLocks noChangeShapeType="1"/>
              </p:cNvSpPr>
              <p:nvPr/>
            </p:nvSpPr>
            <p:spPr bwMode="auto">
              <a:xfrm>
                <a:off x="2323" y="2185"/>
                <a:ext cx="1" cy="222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5" name="Freeform 29"/>
              <p:cNvSpPr>
                <a:spLocks/>
              </p:cNvSpPr>
              <p:nvPr/>
            </p:nvSpPr>
            <p:spPr bwMode="auto">
              <a:xfrm>
                <a:off x="3898" y="2219"/>
                <a:ext cx="35" cy="68"/>
              </a:xfrm>
              <a:custGeom>
                <a:avLst/>
                <a:gdLst/>
                <a:ahLst/>
                <a:cxnLst>
                  <a:cxn ang="0">
                    <a:pos x="17" y="68"/>
                  </a:cxn>
                  <a:cxn ang="0">
                    <a:pos x="0" y="68"/>
                  </a:cxn>
                  <a:cxn ang="0">
                    <a:pos x="17" y="0"/>
                  </a:cxn>
                  <a:cxn ang="0">
                    <a:pos x="35" y="68"/>
                  </a:cxn>
                  <a:cxn ang="0">
                    <a:pos x="17" y="68"/>
                  </a:cxn>
                </a:cxnLst>
                <a:rect l="0" t="0" r="r" b="b"/>
                <a:pathLst>
                  <a:path w="35" h="68">
                    <a:moveTo>
                      <a:pt x="17" y="68"/>
                    </a:moveTo>
                    <a:lnTo>
                      <a:pt x="0" y="68"/>
                    </a:lnTo>
                    <a:lnTo>
                      <a:pt x="17" y="0"/>
                    </a:lnTo>
                    <a:lnTo>
                      <a:pt x="35" y="68"/>
                    </a:lnTo>
                    <a:lnTo>
                      <a:pt x="1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6" name="Line 30"/>
              <p:cNvSpPr>
                <a:spLocks noChangeShapeType="1"/>
              </p:cNvSpPr>
              <p:nvPr/>
            </p:nvSpPr>
            <p:spPr bwMode="auto">
              <a:xfrm flipV="1">
                <a:off x="3915" y="2305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7" name="Freeform 31"/>
              <p:cNvSpPr>
                <a:spLocks/>
              </p:cNvSpPr>
              <p:nvPr/>
            </p:nvSpPr>
            <p:spPr bwMode="auto">
              <a:xfrm>
                <a:off x="4104" y="2424"/>
                <a:ext cx="34" cy="86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4" y="0"/>
                  </a:cxn>
                  <a:cxn ang="0">
                    <a:pos x="17" y="86"/>
                  </a:cxn>
                  <a:cxn ang="0">
                    <a:pos x="0" y="0"/>
                  </a:cxn>
                  <a:cxn ang="0">
                    <a:pos x="17" y="0"/>
                  </a:cxn>
                </a:cxnLst>
                <a:rect l="0" t="0" r="r" b="b"/>
                <a:pathLst>
                  <a:path w="34" h="86">
                    <a:moveTo>
                      <a:pt x="17" y="0"/>
                    </a:moveTo>
                    <a:lnTo>
                      <a:pt x="34" y="0"/>
                    </a:lnTo>
                    <a:lnTo>
                      <a:pt x="17" y="86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8" name="Line 32"/>
              <p:cNvSpPr>
                <a:spLocks noChangeShapeType="1"/>
              </p:cNvSpPr>
              <p:nvPr/>
            </p:nvSpPr>
            <p:spPr bwMode="auto">
              <a:xfrm>
                <a:off x="4121" y="2185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9" name="Freeform 33"/>
              <p:cNvSpPr>
                <a:spLocks/>
              </p:cNvSpPr>
              <p:nvPr/>
            </p:nvSpPr>
            <p:spPr bwMode="auto">
              <a:xfrm>
                <a:off x="3710" y="2681"/>
                <a:ext cx="86" cy="52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0" y="0"/>
                  </a:cxn>
                  <a:cxn ang="0">
                    <a:pos x="86" y="34"/>
                  </a:cxn>
                  <a:cxn ang="0">
                    <a:pos x="0" y="52"/>
                  </a:cxn>
                  <a:cxn ang="0">
                    <a:pos x="0" y="34"/>
                  </a:cxn>
                </a:cxnLst>
                <a:rect l="0" t="0" r="r" b="b"/>
                <a:pathLst>
                  <a:path w="86" h="52">
                    <a:moveTo>
                      <a:pt x="0" y="34"/>
                    </a:moveTo>
                    <a:lnTo>
                      <a:pt x="0" y="0"/>
                    </a:lnTo>
                    <a:lnTo>
                      <a:pt x="86" y="34"/>
                    </a:lnTo>
                    <a:lnTo>
                      <a:pt x="0" y="52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0" name="Freeform 34"/>
              <p:cNvSpPr>
                <a:spLocks/>
              </p:cNvSpPr>
              <p:nvPr/>
            </p:nvSpPr>
            <p:spPr bwMode="auto">
              <a:xfrm>
                <a:off x="2443" y="2681"/>
                <a:ext cx="85" cy="52"/>
              </a:xfrm>
              <a:custGeom>
                <a:avLst/>
                <a:gdLst/>
                <a:ahLst/>
                <a:cxnLst>
                  <a:cxn ang="0">
                    <a:pos x="85" y="34"/>
                  </a:cxn>
                  <a:cxn ang="0">
                    <a:pos x="85" y="52"/>
                  </a:cxn>
                  <a:cxn ang="0">
                    <a:pos x="0" y="34"/>
                  </a:cxn>
                  <a:cxn ang="0">
                    <a:pos x="85" y="0"/>
                  </a:cxn>
                  <a:cxn ang="0">
                    <a:pos x="85" y="34"/>
                  </a:cxn>
                </a:cxnLst>
                <a:rect l="0" t="0" r="r" b="b"/>
                <a:pathLst>
                  <a:path w="85" h="52">
                    <a:moveTo>
                      <a:pt x="85" y="34"/>
                    </a:moveTo>
                    <a:lnTo>
                      <a:pt x="85" y="52"/>
                    </a:lnTo>
                    <a:lnTo>
                      <a:pt x="0" y="34"/>
                    </a:lnTo>
                    <a:lnTo>
                      <a:pt x="85" y="0"/>
                    </a:lnTo>
                    <a:lnTo>
                      <a:pt x="85" y="34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1" name="Line 35"/>
              <p:cNvSpPr>
                <a:spLocks noChangeShapeType="1"/>
              </p:cNvSpPr>
              <p:nvPr/>
            </p:nvSpPr>
            <p:spPr bwMode="auto">
              <a:xfrm flipH="1">
                <a:off x="2528" y="2715"/>
                <a:ext cx="1182" cy="1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2" name="Rectangle 36"/>
              <p:cNvSpPr>
                <a:spLocks noChangeArrowheads="1"/>
              </p:cNvSpPr>
              <p:nvPr/>
            </p:nvSpPr>
            <p:spPr bwMode="auto">
              <a:xfrm>
                <a:off x="2948" y="2542"/>
                <a:ext cx="490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Vector</a:t>
                </a:r>
                <a:endParaRPr lang="en-GB"/>
              </a:p>
            </p:txBody>
          </p:sp>
          <p:sp>
            <p:nvSpPr>
              <p:cNvPr id="101413" name="Rectangle 37"/>
              <p:cNvSpPr>
                <a:spLocks noChangeArrowheads="1"/>
              </p:cNvSpPr>
              <p:nvPr/>
            </p:nvSpPr>
            <p:spPr bwMode="auto">
              <a:xfrm>
                <a:off x="2759" y="2714"/>
                <a:ext cx="867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timestamps</a:t>
                </a:r>
                <a:endParaRPr lang="en-GB"/>
              </a:p>
            </p:txBody>
          </p:sp>
          <p:sp>
            <p:nvSpPr>
              <p:cNvPr id="101414" name="Freeform 38"/>
              <p:cNvSpPr>
                <a:spLocks/>
              </p:cNvSpPr>
              <p:nvPr/>
            </p:nvSpPr>
            <p:spPr bwMode="auto">
              <a:xfrm>
                <a:off x="3898" y="2921"/>
                <a:ext cx="35" cy="68"/>
              </a:xfrm>
              <a:custGeom>
                <a:avLst/>
                <a:gdLst/>
                <a:ahLst/>
                <a:cxnLst>
                  <a:cxn ang="0">
                    <a:pos x="17" y="68"/>
                  </a:cxn>
                  <a:cxn ang="0">
                    <a:pos x="0" y="68"/>
                  </a:cxn>
                  <a:cxn ang="0">
                    <a:pos x="17" y="0"/>
                  </a:cxn>
                  <a:cxn ang="0">
                    <a:pos x="35" y="68"/>
                  </a:cxn>
                  <a:cxn ang="0">
                    <a:pos x="17" y="68"/>
                  </a:cxn>
                </a:cxnLst>
                <a:rect l="0" t="0" r="r" b="b"/>
                <a:pathLst>
                  <a:path w="35" h="68">
                    <a:moveTo>
                      <a:pt x="17" y="68"/>
                    </a:moveTo>
                    <a:lnTo>
                      <a:pt x="0" y="68"/>
                    </a:lnTo>
                    <a:lnTo>
                      <a:pt x="17" y="0"/>
                    </a:lnTo>
                    <a:lnTo>
                      <a:pt x="35" y="68"/>
                    </a:lnTo>
                    <a:lnTo>
                      <a:pt x="1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5" name="Line 39"/>
              <p:cNvSpPr>
                <a:spLocks noChangeShapeType="1"/>
              </p:cNvSpPr>
              <p:nvPr/>
            </p:nvSpPr>
            <p:spPr bwMode="auto">
              <a:xfrm flipV="1">
                <a:off x="3915" y="3007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6" name="Freeform 40"/>
              <p:cNvSpPr>
                <a:spLocks/>
              </p:cNvSpPr>
              <p:nvPr/>
            </p:nvSpPr>
            <p:spPr bwMode="auto">
              <a:xfrm>
                <a:off x="4104" y="3126"/>
                <a:ext cx="34" cy="86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4" y="0"/>
                  </a:cxn>
                  <a:cxn ang="0">
                    <a:pos x="17" y="86"/>
                  </a:cxn>
                  <a:cxn ang="0">
                    <a:pos x="0" y="0"/>
                  </a:cxn>
                  <a:cxn ang="0">
                    <a:pos x="17" y="0"/>
                  </a:cxn>
                </a:cxnLst>
                <a:rect l="0" t="0" r="r" b="b"/>
                <a:pathLst>
                  <a:path w="34" h="86">
                    <a:moveTo>
                      <a:pt x="17" y="0"/>
                    </a:moveTo>
                    <a:lnTo>
                      <a:pt x="34" y="0"/>
                    </a:lnTo>
                    <a:lnTo>
                      <a:pt x="17" y="86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7" name="Line 41"/>
              <p:cNvSpPr>
                <a:spLocks noChangeShapeType="1"/>
              </p:cNvSpPr>
              <p:nvPr/>
            </p:nvSpPr>
            <p:spPr bwMode="auto">
              <a:xfrm>
                <a:off x="4121" y="2887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8" name="Oval 42"/>
              <p:cNvSpPr>
                <a:spLocks noChangeArrowheads="1"/>
              </p:cNvSpPr>
              <p:nvPr/>
            </p:nvSpPr>
            <p:spPr bwMode="auto">
              <a:xfrm>
                <a:off x="1929" y="1568"/>
                <a:ext cx="582" cy="565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9" name="Rectangle 43"/>
              <p:cNvSpPr>
                <a:spLocks noChangeArrowheads="1"/>
              </p:cNvSpPr>
              <p:nvPr/>
            </p:nvSpPr>
            <p:spPr bwMode="auto">
              <a:xfrm>
                <a:off x="2085" y="1750"/>
                <a:ext cx="264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RM</a:t>
                </a:r>
                <a:endParaRPr lang="en-GB"/>
              </a:p>
            </p:txBody>
          </p:sp>
          <p:sp>
            <p:nvSpPr>
              <p:cNvPr id="101420" name="Oval 44"/>
              <p:cNvSpPr>
                <a:spLocks noChangeArrowheads="1"/>
              </p:cNvSpPr>
              <p:nvPr/>
            </p:nvSpPr>
            <p:spPr bwMode="auto">
              <a:xfrm>
                <a:off x="3710" y="1551"/>
                <a:ext cx="582" cy="565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1" name="Rectangle 45"/>
              <p:cNvSpPr>
                <a:spLocks noChangeArrowheads="1"/>
              </p:cNvSpPr>
              <p:nvPr/>
            </p:nvSpPr>
            <p:spPr bwMode="auto">
              <a:xfrm>
                <a:off x="3876" y="1734"/>
                <a:ext cx="264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RM</a:t>
                </a:r>
                <a:endParaRPr lang="en-GB"/>
              </a:p>
            </p:txBody>
          </p:sp>
          <p:sp>
            <p:nvSpPr>
              <p:cNvPr id="101422" name="Oval 46"/>
              <p:cNvSpPr>
                <a:spLocks noChangeArrowheads="1"/>
              </p:cNvSpPr>
              <p:nvPr/>
            </p:nvSpPr>
            <p:spPr bwMode="auto">
              <a:xfrm>
                <a:off x="2819" y="1054"/>
                <a:ext cx="548" cy="566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3" name="Rectangle 47"/>
              <p:cNvSpPr>
                <a:spLocks noChangeArrowheads="1"/>
              </p:cNvSpPr>
              <p:nvPr/>
            </p:nvSpPr>
            <p:spPr bwMode="auto">
              <a:xfrm>
                <a:off x="2958" y="1236"/>
                <a:ext cx="264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RM</a:t>
                </a:r>
                <a:endParaRPr lang="en-GB"/>
              </a:p>
            </p:txBody>
          </p:sp>
          <p:sp>
            <p:nvSpPr>
              <p:cNvPr id="101424" name="Freeform 48"/>
              <p:cNvSpPr>
                <a:spLocks/>
              </p:cNvSpPr>
              <p:nvPr/>
            </p:nvSpPr>
            <p:spPr bwMode="auto">
              <a:xfrm>
                <a:off x="2511" y="1637"/>
                <a:ext cx="86" cy="51"/>
              </a:xfrm>
              <a:custGeom>
                <a:avLst/>
                <a:gdLst/>
                <a:ahLst/>
                <a:cxnLst>
                  <a:cxn ang="0">
                    <a:pos x="69" y="17"/>
                  </a:cxn>
                  <a:cxn ang="0">
                    <a:pos x="86" y="34"/>
                  </a:cxn>
                  <a:cxn ang="0">
                    <a:pos x="0" y="51"/>
                  </a:cxn>
                  <a:cxn ang="0">
                    <a:pos x="69" y="0"/>
                  </a:cxn>
                  <a:cxn ang="0">
                    <a:pos x="69" y="17"/>
                  </a:cxn>
                </a:cxnLst>
                <a:rect l="0" t="0" r="r" b="b"/>
                <a:pathLst>
                  <a:path w="86" h="51">
                    <a:moveTo>
                      <a:pt x="69" y="17"/>
                    </a:moveTo>
                    <a:lnTo>
                      <a:pt x="86" y="34"/>
                    </a:lnTo>
                    <a:lnTo>
                      <a:pt x="0" y="51"/>
                    </a:lnTo>
                    <a:lnTo>
                      <a:pt x="69" y="0"/>
                    </a:lnTo>
                    <a:lnTo>
                      <a:pt x="69" y="17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5" name="Freeform 49"/>
              <p:cNvSpPr>
                <a:spLocks/>
              </p:cNvSpPr>
              <p:nvPr/>
            </p:nvSpPr>
            <p:spPr bwMode="auto">
              <a:xfrm>
                <a:off x="2734" y="1568"/>
                <a:ext cx="85" cy="52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0" y="0"/>
                  </a:cxn>
                  <a:cxn ang="0">
                    <a:pos x="85" y="0"/>
                  </a:cxn>
                  <a:cxn ang="0">
                    <a:pos x="17" y="52"/>
                  </a:cxn>
                  <a:cxn ang="0">
                    <a:pos x="0" y="34"/>
                  </a:cxn>
                </a:cxnLst>
                <a:rect l="0" t="0" r="r" b="b"/>
                <a:pathLst>
                  <a:path w="85" h="52">
                    <a:moveTo>
                      <a:pt x="0" y="34"/>
                    </a:moveTo>
                    <a:lnTo>
                      <a:pt x="0" y="0"/>
                    </a:lnTo>
                    <a:lnTo>
                      <a:pt x="85" y="0"/>
                    </a:lnTo>
                    <a:lnTo>
                      <a:pt x="17" y="52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6" name="Line 50"/>
              <p:cNvSpPr>
                <a:spLocks noChangeShapeType="1"/>
              </p:cNvSpPr>
              <p:nvPr/>
            </p:nvSpPr>
            <p:spPr bwMode="auto">
              <a:xfrm flipV="1">
                <a:off x="2597" y="1602"/>
                <a:ext cx="137" cy="52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7" name="Freeform 51"/>
              <p:cNvSpPr>
                <a:spLocks/>
              </p:cNvSpPr>
              <p:nvPr/>
            </p:nvSpPr>
            <p:spPr bwMode="auto">
              <a:xfrm>
                <a:off x="2563" y="1842"/>
                <a:ext cx="85" cy="52"/>
              </a:xfrm>
              <a:custGeom>
                <a:avLst/>
                <a:gdLst/>
                <a:ahLst/>
                <a:cxnLst>
                  <a:cxn ang="0">
                    <a:pos x="85" y="17"/>
                  </a:cxn>
                  <a:cxn ang="0">
                    <a:pos x="85" y="52"/>
                  </a:cxn>
                  <a:cxn ang="0">
                    <a:pos x="0" y="17"/>
                  </a:cxn>
                  <a:cxn ang="0">
                    <a:pos x="85" y="0"/>
                  </a:cxn>
                  <a:cxn ang="0">
                    <a:pos x="85" y="17"/>
                  </a:cxn>
                </a:cxnLst>
                <a:rect l="0" t="0" r="r" b="b"/>
                <a:pathLst>
                  <a:path w="85" h="52">
                    <a:moveTo>
                      <a:pt x="85" y="17"/>
                    </a:moveTo>
                    <a:lnTo>
                      <a:pt x="85" y="52"/>
                    </a:lnTo>
                    <a:lnTo>
                      <a:pt x="0" y="17"/>
                    </a:lnTo>
                    <a:lnTo>
                      <a:pt x="85" y="0"/>
                    </a:lnTo>
                    <a:lnTo>
                      <a:pt x="85" y="17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8" name="Freeform 52"/>
              <p:cNvSpPr>
                <a:spLocks/>
              </p:cNvSpPr>
              <p:nvPr/>
            </p:nvSpPr>
            <p:spPr bwMode="auto">
              <a:xfrm>
                <a:off x="3556" y="1842"/>
                <a:ext cx="85" cy="52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0" y="0"/>
                  </a:cxn>
                  <a:cxn ang="0">
                    <a:pos x="85" y="17"/>
                  </a:cxn>
                  <a:cxn ang="0">
                    <a:pos x="0" y="52"/>
                  </a:cxn>
                  <a:cxn ang="0">
                    <a:pos x="0" y="17"/>
                  </a:cxn>
                </a:cxnLst>
                <a:rect l="0" t="0" r="r" b="b"/>
                <a:pathLst>
                  <a:path w="85" h="52">
                    <a:moveTo>
                      <a:pt x="0" y="17"/>
                    </a:moveTo>
                    <a:lnTo>
                      <a:pt x="0" y="0"/>
                    </a:lnTo>
                    <a:lnTo>
                      <a:pt x="85" y="17"/>
                    </a:lnTo>
                    <a:lnTo>
                      <a:pt x="0" y="52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9" name="Line 53"/>
              <p:cNvSpPr>
                <a:spLocks noChangeShapeType="1"/>
              </p:cNvSpPr>
              <p:nvPr/>
            </p:nvSpPr>
            <p:spPr bwMode="auto">
              <a:xfrm>
                <a:off x="2665" y="1859"/>
                <a:ext cx="874" cy="1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30" name="Freeform 54"/>
              <p:cNvSpPr>
                <a:spLocks/>
              </p:cNvSpPr>
              <p:nvPr/>
            </p:nvSpPr>
            <p:spPr bwMode="auto">
              <a:xfrm>
                <a:off x="3333" y="1534"/>
                <a:ext cx="86" cy="51"/>
              </a:xfrm>
              <a:custGeom>
                <a:avLst/>
                <a:gdLst/>
                <a:ahLst/>
                <a:cxnLst>
                  <a:cxn ang="0">
                    <a:pos x="69" y="34"/>
                  </a:cxn>
                  <a:cxn ang="0">
                    <a:pos x="69" y="51"/>
                  </a:cxn>
                  <a:cxn ang="0">
                    <a:pos x="0" y="0"/>
                  </a:cxn>
                  <a:cxn ang="0">
                    <a:pos x="86" y="17"/>
                  </a:cxn>
                  <a:cxn ang="0">
                    <a:pos x="69" y="34"/>
                  </a:cxn>
                </a:cxnLst>
                <a:rect l="0" t="0" r="r" b="b"/>
                <a:pathLst>
                  <a:path w="86" h="51">
                    <a:moveTo>
                      <a:pt x="69" y="34"/>
                    </a:moveTo>
                    <a:lnTo>
                      <a:pt x="69" y="51"/>
                    </a:lnTo>
                    <a:lnTo>
                      <a:pt x="0" y="0"/>
                    </a:lnTo>
                    <a:lnTo>
                      <a:pt x="86" y="17"/>
                    </a:lnTo>
                    <a:lnTo>
                      <a:pt x="69" y="34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31" name="Freeform 55"/>
              <p:cNvSpPr>
                <a:spLocks/>
              </p:cNvSpPr>
              <p:nvPr/>
            </p:nvSpPr>
            <p:spPr bwMode="auto">
              <a:xfrm>
                <a:off x="3624" y="1654"/>
                <a:ext cx="86" cy="5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0"/>
                  </a:cxn>
                  <a:cxn ang="0">
                    <a:pos x="86" y="51"/>
                  </a:cxn>
                  <a:cxn ang="0">
                    <a:pos x="0" y="34"/>
                  </a:cxn>
                  <a:cxn ang="0">
                    <a:pos x="17" y="17"/>
                  </a:cxn>
                </a:cxnLst>
                <a:rect l="0" t="0" r="r" b="b"/>
                <a:pathLst>
                  <a:path w="86" h="51">
                    <a:moveTo>
                      <a:pt x="17" y="17"/>
                    </a:moveTo>
                    <a:lnTo>
                      <a:pt x="17" y="0"/>
                    </a:lnTo>
                    <a:lnTo>
                      <a:pt x="86" y="51"/>
                    </a:lnTo>
                    <a:lnTo>
                      <a:pt x="0" y="34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32" name="Line 56"/>
              <p:cNvSpPr>
                <a:spLocks noChangeShapeType="1"/>
              </p:cNvSpPr>
              <p:nvPr/>
            </p:nvSpPr>
            <p:spPr bwMode="auto">
              <a:xfrm>
                <a:off x="3419" y="1568"/>
                <a:ext cx="205" cy="103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33" name="Rectangle 57"/>
              <p:cNvSpPr>
                <a:spLocks noChangeArrowheads="1"/>
              </p:cNvSpPr>
              <p:nvPr/>
            </p:nvSpPr>
            <p:spPr bwMode="auto">
              <a:xfrm>
                <a:off x="2862" y="1657"/>
                <a:ext cx="490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gossip</a:t>
                </a:r>
                <a:endParaRPr lang="en-GB"/>
              </a:p>
            </p:txBody>
          </p:sp>
        </p:grpSp>
        <p:sp>
          <p:nvSpPr>
            <p:cNvPr id="101434" name="Rectangle 58"/>
            <p:cNvSpPr>
              <a:spLocks noChangeArrowheads="1"/>
            </p:cNvSpPr>
            <p:nvPr/>
          </p:nvSpPr>
          <p:spPr bwMode="auto">
            <a:xfrm>
              <a:off x="918" y="3553"/>
              <a:ext cx="9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GB" sz="2000">
                  <a:solidFill>
                    <a:schemeClr val="accent1"/>
                  </a:solidFill>
                  <a:latin typeface="Arial" charset="0"/>
                </a:rPr>
                <a:t>Figure 14.7</a:t>
              </a:r>
            </a:p>
          </p:txBody>
        </p:sp>
      </p:grpSp>
      <p:sp>
        <p:nvSpPr>
          <p:cNvPr id="101435" name="Rectangle 59"/>
          <p:cNvSpPr>
            <a:spLocks noChangeArrowheads="1"/>
          </p:cNvSpPr>
          <p:nvPr/>
        </p:nvSpPr>
        <p:spPr bwMode="auto">
          <a:xfrm>
            <a:off x="347663" y="3019425"/>
            <a:ext cx="2917825" cy="1069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600">
                <a:latin typeface="Helvetica" charset="0"/>
              </a:rPr>
              <a:t>client-to-client communication can lead to causal relationships between operations.</a:t>
            </a:r>
          </a:p>
        </p:txBody>
      </p:sp>
      <p:sp>
        <p:nvSpPr>
          <p:cNvPr id="101436" name="Text Box 60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11285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2" autoUpdateAnimBg="0"/>
      <p:bldP spid="101435" grpId="0" animBg="1" autoUpdateAnimBg="0"/>
      <p:bldP spid="10143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625FC09-6615-4ECD-9BA3-C4698A7982AD}" type="slidenum">
              <a:rPr lang="en-US"/>
              <a:pPr/>
              <a:t>23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gossip replica manager, showing its main state components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4029075" y="5243513"/>
            <a:ext cx="3671888" cy="6159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429" name="Line 5"/>
          <p:cNvSpPr>
            <a:spLocks noChangeShapeType="1"/>
          </p:cNvSpPr>
          <p:nvPr/>
        </p:nvSpPr>
        <p:spPr bwMode="auto">
          <a:xfrm flipV="1">
            <a:off x="4292600" y="1357313"/>
            <a:ext cx="3333750" cy="9064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6238875" y="5586413"/>
            <a:ext cx="173038" cy="254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>
            <a:off x="6559550" y="5635625"/>
            <a:ext cx="195263" cy="254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6900863" y="5684838"/>
            <a:ext cx="174625" cy="49212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7221538" y="5757863"/>
            <a:ext cx="195262" cy="254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6165850" y="5611813"/>
            <a:ext cx="219075" cy="49212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>
            <a:off x="6608763" y="5708650"/>
            <a:ext cx="220662" cy="254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7024688" y="5783263"/>
            <a:ext cx="74612" cy="1587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7" name="Rectangle 13"/>
          <p:cNvSpPr>
            <a:spLocks noChangeArrowheads="1"/>
          </p:cNvSpPr>
          <p:nvPr/>
        </p:nvSpPr>
        <p:spPr bwMode="auto">
          <a:xfrm>
            <a:off x="2284413" y="2589213"/>
            <a:ext cx="7100887" cy="2235200"/>
          </a:xfrm>
          <a:prstGeom prst="rect">
            <a:avLst/>
          </a:prstGeom>
          <a:solidFill>
            <a:srgbClr val="FFD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8" name="Rectangle 14"/>
          <p:cNvSpPr>
            <a:spLocks noChangeArrowheads="1"/>
          </p:cNvSpPr>
          <p:nvPr/>
        </p:nvSpPr>
        <p:spPr bwMode="auto">
          <a:xfrm>
            <a:off x="2505075" y="3154363"/>
            <a:ext cx="2847975" cy="9826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9" name="Rectangle 15"/>
          <p:cNvSpPr>
            <a:spLocks noChangeArrowheads="1"/>
          </p:cNvSpPr>
          <p:nvPr/>
        </p:nvSpPr>
        <p:spPr bwMode="auto">
          <a:xfrm>
            <a:off x="2505075" y="3154363"/>
            <a:ext cx="2874963" cy="1006475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6313488" y="3154363"/>
            <a:ext cx="2849562" cy="9826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1" name="Rectangle 17"/>
          <p:cNvSpPr>
            <a:spLocks noChangeArrowheads="1"/>
          </p:cNvSpPr>
          <p:nvPr/>
        </p:nvSpPr>
        <p:spPr bwMode="auto">
          <a:xfrm>
            <a:off x="6313488" y="3154363"/>
            <a:ext cx="2874962" cy="1006475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2603500" y="3276600"/>
            <a:ext cx="1841500" cy="29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3" name="Rectangle 19"/>
          <p:cNvSpPr>
            <a:spLocks noChangeArrowheads="1"/>
          </p:cNvSpPr>
          <p:nvPr/>
        </p:nvSpPr>
        <p:spPr bwMode="auto">
          <a:xfrm>
            <a:off x="2603500" y="3276600"/>
            <a:ext cx="1866900" cy="31908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4" name="Rectangle 20"/>
          <p:cNvSpPr>
            <a:spLocks noChangeArrowheads="1"/>
          </p:cNvSpPr>
          <p:nvPr/>
        </p:nvSpPr>
        <p:spPr bwMode="auto">
          <a:xfrm>
            <a:off x="2732088" y="3313113"/>
            <a:ext cx="14589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>
                <a:solidFill>
                  <a:srgbClr val="000000"/>
                </a:solidFill>
                <a:latin typeface="Arial" charset="0"/>
              </a:rPr>
              <a:t>Replica timestamp</a:t>
            </a:r>
            <a:endParaRPr lang="en-GB" sz="2000"/>
          </a:p>
        </p:txBody>
      </p:sp>
      <p:sp>
        <p:nvSpPr>
          <p:cNvPr id="103445" name="Rectangle 21"/>
          <p:cNvSpPr>
            <a:spLocks noChangeArrowheads="1"/>
          </p:cNvSpPr>
          <p:nvPr/>
        </p:nvSpPr>
        <p:spPr bwMode="auto">
          <a:xfrm>
            <a:off x="3376613" y="3338513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 </a:t>
            </a:r>
            <a:endParaRPr lang="en-GB"/>
          </a:p>
        </p:txBody>
      </p:sp>
      <p:sp>
        <p:nvSpPr>
          <p:cNvPr id="103446" name="Rectangle 22"/>
          <p:cNvSpPr>
            <a:spLocks noChangeArrowheads="1"/>
          </p:cNvSpPr>
          <p:nvPr/>
        </p:nvSpPr>
        <p:spPr bwMode="auto">
          <a:xfrm>
            <a:off x="2603500" y="3670300"/>
            <a:ext cx="2701925" cy="392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7" name="Rectangle 23"/>
          <p:cNvSpPr>
            <a:spLocks noChangeArrowheads="1"/>
          </p:cNvSpPr>
          <p:nvPr/>
        </p:nvSpPr>
        <p:spPr bwMode="auto">
          <a:xfrm>
            <a:off x="2603500" y="3670300"/>
            <a:ext cx="2727325" cy="417513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8" name="Line 24"/>
          <p:cNvSpPr>
            <a:spLocks noChangeShapeType="1"/>
          </p:cNvSpPr>
          <p:nvPr/>
        </p:nvSpPr>
        <p:spPr bwMode="auto">
          <a:xfrm>
            <a:off x="2873375" y="3670300"/>
            <a:ext cx="1588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9" name="Line 25"/>
          <p:cNvSpPr>
            <a:spLocks noChangeShapeType="1"/>
          </p:cNvSpPr>
          <p:nvPr/>
        </p:nvSpPr>
        <p:spPr bwMode="auto">
          <a:xfrm>
            <a:off x="3168650" y="3670300"/>
            <a:ext cx="1588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0" name="Line 26"/>
          <p:cNvSpPr>
            <a:spLocks noChangeShapeType="1"/>
          </p:cNvSpPr>
          <p:nvPr/>
        </p:nvSpPr>
        <p:spPr bwMode="auto">
          <a:xfrm>
            <a:off x="3462338" y="3670300"/>
            <a:ext cx="1587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1" name="Line 27"/>
          <p:cNvSpPr>
            <a:spLocks noChangeShapeType="1"/>
          </p:cNvSpPr>
          <p:nvPr/>
        </p:nvSpPr>
        <p:spPr bwMode="auto">
          <a:xfrm>
            <a:off x="3783013" y="3670300"/>
            <a:ext cx="1587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2" name="Line 28"/>
          <p:cNvSpPr>
            <a:spLocks noChangeShapeType="1"/>
          </p:cNvSpPr>
          <p:nvPr/>
        </p:nvSpPr>
        <p:spPr bwMode="auto">
          <a:xfrm>
            <a:off x="4052888" y="3670300"/>
            <a:ext cx="0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3" name="Line 29"/>
          <p:cNvSpPr>
            <a:spLocks noChangeShapeType="1"/>
          </p:cNvSpPr>
          <p:nvPr/>
        </p:nvSpPr>
        <p:spPr bwMode="auto">
          <a:xfrm>
            <a:off x="4371975" y="3670300"/>
            <a:ext cx="1588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4" name="Line 30"/>
          <p:cNvSpPr>
            <a:spLocks noChangeShapeType="1"/>
          </p:cNvSpPr>
          <p:nvPr/>
        </p:nvSpPr>
        <p:spPr bwMode="auto">
          <a:xfrm>
            <a:off x="4667250" y="3670300"/>
            <a:ext cx="1588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5" name="Line 31"/>
          <p:cNvSpPr>
            <a:spLocks noChangeShapeType="1"/>
          </p:cNvSpPr>
          <p:nvPr/>
        </p:nvSpPr>
        <p:spPr bwMode="auto">
          <a:xfrm>
            <a:off x="4960938" y="3670300"/>
            <a:ext cx="3175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6" name="Rectangle 32"/>
          <p:cNvSpPr>
            <a:spLocks noChangeArrowheads="1"/>
          </p:cNvSpPr>
          <p:nvPr/>
        </p:nvSpPr>
        <p:spPr bwMode="auto">
          <a:xfrm>
            <a:off x="3463925" y="3771900"/>
            <a:ext cx="98107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Update log</a:t>
            </a:r>
            <a:endParaRPr lang="en-GB"/>
          </a:p>
        </p:txBody>
      </p:sp>
      <p:sp>
        <p:nvSpPr>
          <p:cNvPr id="103457" name="Rectangle 33"/>
          <p:cNvSpPr>
            <a:spLocks noChangeArrowheads="1"/>
          </p:cNvSpPr>
          <p:nvPr/>
        </p:nvSpPr>
        <p:spPr bwMode="auto">
          <a:xfrm>
            <a:off x="6411913" y="3252788"/>
            <a:ext cx="1817687" cy="2936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8" name="Rectangle 34"/>
          <p:cNvSpPr>
            <a:spLocks noChangeArrowheads="1"/>
          </p:cNvSpPr>
          <p:nvPr/>
        </p:nvSpPr>
        <p:spPr bwMode="auto">
          <a:xfrm>
            <a:off x="6411913" y="3217863"/>
            <a:ext cx="1843087" cy="319087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9" name="Rectangle 35"/>
          <p:cNvSpPr>
            <a:spLocks noChangeArrowheads="1"/>
          </p:cNvSpPr>
          <p:nvPr/>
        </p:nvSpPr>
        <p:spPr bwMode="auto">
          <a:xfrm>
            <a:off x="6607175" y="3243263"/>
            <a:ext cx="517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Value</a:t>
            </a:r>
            <a:endParaRPr lang="en-GB"/>
          </a:p>
        </p:txBody>
      </p:sp>
      <p:sp>
        <p:nvSpPr>
          <p:cNvPr id="103460" name="Rectangle 36"/>
          <p:cNvSpPr>
            <a:spLocks noChangeArrowheads="1"/>
          </p:cNvSpPr>
          <p:nvPr/>
        </p:nvSpPr>
        <p:spPr bwMode="auto">
          <a:xfrm>
            <a:off x="7110413" y="3313113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 </a:t>
            </a:r>
            <a:endParaRPr lang="en-GB"/>
          </a:p>
        </p:txBody>
      </p:sp>
      <p:sp>
        <p:nvSpPr>
          <p:cNvPr id="103461" name="Rectangle 37"/>
          <p:cNvSpPr>
            <a:spLocks noChangeArrowheads="1"/>
          </p:cNvSpPr>
          <p:nvPr/>
        </p:nvSpPr>
        <p:spPr bwMode="auto">
          <a:xfrm>
            <a:off x="7164388" y="3243263"/>
            <a:ext cx="9382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timestamp</a:t>
            </a:r>
            <a:endParaRPr lang="en-GB"/>
          </a:p>
        </p:txBody>
      </p:sp>
      <p:sp>
        <p:nvSpPr>
          <p:cNvPr id="103462" name="Rectangle 38"/>
          <p:cNvSpPr>
            <a:spLocks noChangeArrowheads="1"/>
          </p:cNvSpPr>
          <p:nvPr/>
        </p:nvSpPr>
        <p:spPr bwMode="auto">
          <a:xfrm>
            <a:off x="6384925" y="3621088"/>
            <a:ext cx="2703513" cy="4175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3" name="Rectangle 39"/>
          <p:cNvSpPr>
            <a:spLocks noChangeArrowheads="1"/>
          </p:cNvSpPr>
          <p:nvPr/>
        </p:nvSpPr>
        <p:spPr bwMode="auto">
          <a:xfrm>
            <a:off x="6384925" y="3621088"/>
            <a:ext cx="2728913" cy="441325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4" name="Rectangle 40"/>
          <p:cNvSpPr>
            <a:spLocks noChangeArrowheads="1"/>
          </p:cNvSpPr>
          <p:nvPr/>
        </p:nvSpPr>
        <p:spPr bwMode="auto">
          <a:xfrm>
            <a:off x="7512050" y="3709988"/>
            <a:ext cx="517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Value</a:t>
            </a:r>
            <a:endParaRPr lang="en-GB"/>
          </a:p>
        </p:txBody>
      </p:sp>
      <p:sp>
        <p:nvSpPr>
          <p:cNvPr id="103465" name="Freeform 41"/>
          <p:cNvSpPr>
            <a:spLocks/>
          </p:cNvSpPr>
          <p:nvPr/>
        </p:nvSpPr>
        <p:spPr bwMode="auto">
          <a:xfrm>
            <a:off x="6107113" y="3817938"/>
            <a:ext cx="122237" cy="73025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0" y="0"/>
              </a:cxn>
              <a:cxn ang="0">
                <a:pos x="77" y="15"/>
              </a:cxn>
              <a:cxn ang="0">
                <a:pos x="0" y="46"/>
              </a:cxn>
              <a:cxn ang="0">
                <a:pos x="0" y="15"/>
              </a:cxn>
            </a:cxnLst>
            <a:rect l="0" t="0" r="r" b="b"/>
            <a:pathLst>
              <a:path w="77" h="46">
                <a:moveTo>
                  <a:pt x="0" y="15"/>
                </a:moveTo>
                <a:lnTo>
                  <a:pt x="0" y="0"/>
                </a:lnTo>
                <a:lnTo>
                  <a:pt x="77" y="15"/>
                </a:lnTo>
                <a:lnTo>
                  <a:pt x="0" y="46"/>
                </a:lnTo>
                <a:lnTo>
                  <a:pt x="0" y="15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6" name="Line 42"/>
          <p:cNvSpPr>
            <a:spLocks noChangeShapeType="1"/>
          </p:cNvSpPr>
          <p:nvPr/>
        </p:nvSpPr>
        <p:spPr bwMode="auto">
          <a:xfrm>
            <a:off x="5429250" y="3841750"/>
            <a:ext cx="677863" cy="1588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7" name="Freeform 43"/>
          <p:cNvSpPr>
            <a:spLocks/>
          </p:cNvSpPr>
          <p:nvPr/>
        </p:nvSpPr>
        <p:spPr bwMode="auto">
          <a:xfrm>
            <a:off x="6116638" y="4333875"/>
            <a:ext cx="122237" cy="122238"/>
          </a:xfrm>
          <a:custGeom>
            <a:avLst/>
            <a:gdLst/>
            <a:ahLst/>
            <a:cxnLst>
              <a:cxn ang="0">
                <a:pos x="15" y="15"/>
              </a:cxn>
              <a:cxn ang="0">
                <a:pos x="31" y="0"/>
              </a:cxn>
              <a:cxn ang="0">
                <a:pos x="77" y="77"/>
              </a:cxn>
              <a:cxn ang="0">
                <a:pos x="0" y="31"/>
              </a:cxn>
              <a:cxn ang="0">
                <a:pos x="15" y="15"/>
              </a:cxn>
            </a:cxnLst>
            <a:rect l="0" t="0" r="r" b="b"/>
            <a:pathLst>
              <a:path w="77" h="77">
                <a:moveTo>
                  <a:pt x="15" y="15"/>
                </a:moveTo>
                <a:lnTo>
                  <a:pt x="31" y="0"/>
                </a:lnTo>
                <a:lnTo>
                  <a:pt x="77" y="77"/>
                </a:lnTo>
                <a:lnTo>
                  <a:pt x="0" y="31"/>
                </a:lnTo>
                <a:lnTo>
                  <a:pt x="15" y="15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8" name="Line 44"/>
          <p:cNvSpPr>
            <a:spLocks noChangeShapeType="1"/>
          </p:cNvSpPr>
          <p:nvPr/>
        </p:nvSpPr>
        <p:spPr bwMode="auto">
          <a:xfrm>
            <a:off x="5945188" y="4160838"/>
            <a:ext cx="195262" cy="19685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9" name="Rectangle 45"/>
          <p:cNvSpPr>
            <a:spLocks noChangeArrowheads="1"/>
          </p:cNvSpPr>
          <p:nvPr/>
        </p:nvSpPr>
        <p:spPr bwMode="auto">
          <a:xfrm>
            <a:off x="6337300" y="4284663"/>
            <a:ext cx="2433638" cy="392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0" name="Rectangle 46"/>
          <p:cNvSpPr>
            <a:spLocks noChangeArrowheads="1"/>
          </p:cNvSpPr>
          <p:nvPr/>
        </p:nvSpPr>
        <p:spPr bwMode="auto">
          <a:xfrm>
            <a:off x="6337300" y="4284663"/>
            <a:ext cx="2457450" cy="417512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1" name="Rectangle 47"/>
          <p:cNvSpPr>
            <a:spLocks noChangeArrowheads="1"/>
          </p:cNvSpPr>
          <p:nvPr/>
        </p:nvSpPr>
        <p:spPr bwMode="auto">
          <a:xfrm>
            <a:off x="6511925" y="4349750"/>
            <a:ext cx="19605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>
                <a:solidFill>
                  <a:srgbClr val="000000"/>
                </a:solidFill>
                <a:latin typeface="Arial" charset="0"/>
              </a:rPr>
              <a:t>Executed operation table</a:t>
            </a:r>
            <a:endParaRPr lang="en-GB" sz="2000"/>
          </a:p>
        </p:txBody>
      </p:sp>
      <p:sp>
        <p:nvSpPr>
          <p:cNvPr id="103472" name="Rectangle 48"/>
          <p:cNvSpPr>
            <a:spLocks noChangeArrowheads="1"/>
          </p:cNvSpPr>
          <p:nvPr/>
        </p:nvSpPr>
        <p:spPr bwMode="auto">
          <a:xfrm>
            <a:off x="5556250" y="3556000"/>
            <a:ext cx="574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Stable</a:t>
            </a:r>
            <a:endParaRPr lang="en-GB"/>
          </a:p>
        </p:txBody>
      </p:sp>
      <p:sp>
        <p:nvSpPr>
          <p:cNvPr id="103473" name="Rectangle 49"/>
          <p:cNvSpPr>
            <a:spLocks noChangeArrowheads="1"/>
          </p:cNvSpPr>
          <p:nvPr/>
        </p:nvSpPr>
        <p:spPr bwMode="auto">
          <a:xfrm>
            <a:off x="5495925" y="3900488"/>
            <a:ext cx="722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updates</a:t>
            </a:r>
            <a:endParaRPr lang="en-GB"/>
          </a:p>
        </p:txBody>
      </p:sp>
      <p:sp>
        <p:nvSpPr>
          <p:cNvPr id="103474" name="Freeform 50"/>
          <p:cNvSpPr>
            <a:spLocks/>
          </p:cNvSpPr>
          <p:nvPr/>
        </p:nvSpPr>
        <p:spPr bwMode="auto">
          <a:xfrm>
            <a:off x="3978275" y="2981325"/>
            <a:ext cx="74613" cy="123825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47" y="0"/>
              </a:cxn>
              <a:cxn ang="0">
                <a:pos x="16" y="78"/>
              </a:cxn>
              <a:cxn ang="0">
                <a:pos x="0" y="0"/>
              </a:cxn>
              <a:cxn ang="0">
                <a:pos x="16" y="0"/>
              </a:cxn>
            </a:cxnLst>
            <a:rect l="0" t="0" r="r" b="b"/>
            <a:pathLst>
              <a:path w="47" h="78">
                <a:moveTo>
                  <a:pt x="16" y="0"/>
                </a:moveTo>
                <a:lnTo>
                  <a:pt x="47" y="0"/>
                </a:lnTo>
                <a:lnTo>
                  <a:pt x="16" y="78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5" name="Line 51"/>
          <p:cNvSpPr>
            <a:spLocks noChangeShapeType="1"/>
          </p:cNvSpPr>
          <p:nvPr/>
        </p:nvSpPr>
        <p:spPr bwMode="auto">
          <a:xfrm>
            <a:off x="4003675" y="1458913"/>
            <a:ext cx="1588" cy="14986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6" name="Freeform 52"/>
          <p:cNvSpPr>
            <a:spLocks/>
          </p:cNvSpPr>
          <p:nvPr/>
        </p:nvSpPr>
        <p:spPr bwMode="auto">
          <a:xfrm>
            <a:off x="3021013" y="4235450"/>
            <a:ext cx="73025" cy="147638"/>
          </a:xfrm>
          <a:custGeom>
            <a:avLst/>
            <a:gdLst/>
            <a:ahLst/>
            <a:cxnLst>
              <a:cxn ang="0">
                <a:pos x="31" y="77"/>
              </a:cxn>
              <a:cxn ang="0">
                <a:pos x="0" y="77"/>
              </a:cxn>
              <a:cxn ang="0">
                <a:pos x="46" y="0"/>
              </a:cxn>
              <a:cxn ang="0">
                <a:pos x="46" y="93"/>
              </a:cxn>
              <a:cxn ang="0">
                <a:pos x="31" y="77"/>
              </a:cxn>
            </a:cxnLst>
            <a:rect l="0" t="0" r="r" b="b"/>
            <a:pathLst>
              <a:path w="46" h="93">
                <a:moveTo>
                  <a:pt x="31" y="77"/>
                </a:moveTo>
                <a:lnTo>
                  <a:pt x="0" y="77"/>
                </a:lnTo>
                <a:lnTo>
                  <a:pt x="46" y="0"/>
                </a:lnTo>
                <a:lnTo>
                  <a:pt x="46" y="93"/>
                </a:lnTo>
                <a:lnTo>
                  <a:pt x="31" y="77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7" name="Line 53"/>
          <p:cNvSpPr>
            <a:spLocks noChangeShapeType="1"/>
          </p:cNvSpPr>
          <p:nvPr/>
        </p:nvSpPr>
        <p:spPr bwMode="auto">
          <a:xfrm flipV="1">
            <a:off x="2603500" y="4383088"/>
            <a:ext cx="466725" cy="159702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8" name="Freeform 54"/>
          <p:cNvSpPr>
            <a:spLocks/>
          </p:cNvSpPr>
          <p:nvPr/>
        </p:nvSpPr>
        <p:spPr bwMode="auto">
          <a:xfrm>
            <a:off x="3487738" y="4235450"/>
            <a:ext cx="73025" cy="122238"/>
          </a:xfrm>
          <a:custGeom>
            <a:avLst/>
            <a:gdLst/>
            <a:ahLst/>
            <a:cxnLst>
              <a:cxn ang="0">
                <a:pos x="15" y="77"/>
              </a:cxn>
              <a:cxn ang="0">
                <a:pos x="0" y="77"/>
              </a:cxn>
              <a:cxn ang="0">
                <a:pos x="0" y="0"/>
              </a:cxn>
              <a:cxn ang="0">
                <a:pos x="46" y="62"/>
              </a:cxn>
              <a:cxn ang="0">
                <a:pos x="15" y="77"/>
              </a:cxn>
            </a:cxnLst>
            <a:rect l="0" t="0" r="r" b="b"/>
            <a:pathLst>
              <a:path w="46" h="77">
                <a:moveTo>
                  <a:pt x="15" y="77"/>
                </a:moveTo>
                <a:lnTo>
                  <a:pt x="0" y="77"/>
                </a:lnTo>
                <a:lnTo>
                  <a:pt x="0" y="0"/>
                </a:lnTo>
                <a:lnTo>
                  <a:pt x="46" y="62"/>
                </a:lnTo>
                <a:lnTo>
                  <a:pt x="15" y="77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9" name="Line 55"/>
          <p:cNvSpPr>
            <a:spLocks noChangeShapeType="1"/>
          </p:cNvSpPr>
          <p:nvPr/>
        </p:nvSpPr>
        <p:spPr bwMode="auto">
          <a:xfrm flipH="1" flipV="1">
            <a:off x="3536950" y="4357688"/>
            <a:ext cx="588963" cy="159702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0" name="Rectangle 56"/>
          <p:cNvSpPr>
            <a:spLocks noChangeArrowheads="1"/>
          </p:cNvSpPr>
          <p:nvPr/>
        </p:nvSpPr>
        <p:spPr bwMode="auto">
          <a:xfrm>
            <a:off x="2982913" y="5303838"/>
            <a:ext cx="755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Updates</a:t>
            </a:r>
            <a:endParaRPr lang="en-GB"/>
          </a:p>
        </p:txBody>
      </p:sp>
      <p:sp>
        <p:nvSpPr>
          <p:cNvPr id="103481" name="Rectangle 57"/>
          <p:cNvSpPr>
            <a:spLocks noChangeArrowheads="1"/>
          </p:cNvSpPr>
          <p:nvPr/>
        </p:nvSpPr>
        <p:spPr bwMode="auto">
          <a:xfrm>
            <a:off x="1927225" y="1765300"/>
            <a:ext cx="631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Gossip</a:t>
            </a:r>
            <a:endParaRPr lang="en-GB"/>
          </a:p>
        </p:txBody>
      </p:sp>
      <p:sp>
        <p:nvSpPr>
          <p:cNvPr id="103482" name="Rectangle 58"/>
          <p:cNvSpPr>
            <a:spLocks noChangeArrowheads="1"/>
          </p:cNvSpPr>
          <p:nvPr/>
        </p:nvSpPr>
        <p:spPr bwMode="auto">
          <a:xfrm>
            <a:off x="1754188" y="2035175"/>
            <a:ext cx="9255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messages</a:t>
            </a:r>
            <a:endParaRPr lang="en-GB"/>
          </a:p>
        </p:txBody>
      </p:sp>
      <p:sp>
        <p:nvSpPr>
          <p:cNvPr id="103483" name="Rectangle 59"/>
          <p:cNvSpPr>
            <a:spLocks noChangeArrowheads="1"/>
          </p:cNvSpPr>
          <p:nvPr/>
        </p:nvSpPr>
        <p:spPr bwMode="auto">
          <a:xfrm>
            <a:off x="2284413" y="5708650"/>
            <a:ext cx="539750" cy="517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4" name="Rectangle 60"/>
          <p:cNvSpPr>
            <a:spLocks noChangeArrowheads="1"/>
          </p:cNvSpPr>
          <p:nvPr/>
        </p:nvSpPr>
        <p:spPr bwMode="auto">
          <a:xfrm>
            <a:off x="2284413" y="5708650"/>
            <a:ext cx="563562" cy="54133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5" name="Rectangle 61"/>
          <p:cNvSpPr>
            <a:spLocks noChangeArrowheads="1"/>
          </p:cNvSpPr>
          <p:nvPr/>
        </p:nvSpPr>
        <p:spPr bwMode="auto">
          <a:xfrm>
            <a:off x="2432050" y="5848350"/>
            <a:ext cx="2587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103486" name="Rectangle 62"/>
          <p:cNvSpPr>
            <a:spLocks noChangeArrowheads="1"/>
          </p:cNvSpPr>
          <p:nvPr/>
        </p:nvSpPr>
        <p:spPr bwMode="auto">
          <a:xfrm>
            <a:off x="3783013" y="2244725"/>
            <a:ext cx="515937" cy="196850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7" name="Rectangle 63"/>
          <p:cNvSpPr>
            <a:spLocks noChangeArrowheads="1"/>
          </p:cNvSpPr>
          <p:nvPr/>
        </p:nvSpPr>
        <p:spPr bwMode="auto">
          <a:xfrm>
            <a:off x="3560763" y="5046663"/>
            <a:ext cx="466725" cy="195262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8" name="Rectangle 64"/>
          <p:cNvSpPr>
            <a:spLocks noChangeArrowheads="1"/>
          </p:cNvSpPr>
          <p:nvPr/>
        </p:nvSpPr>
        <p:spPr bwMode="auto">
          <a:xfrm>
            <a:off x="5108575" y="1360488"/>
            <a:ext cx="2482850" cy="4905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9" name="Rectangle 65"/>
          <p:cNvSpPr>
            <a:spLocks noChangeArrowheads="1"/>
          </p:cNvSpPr>
          <p:nvPr/>
        </p:nvSpPr>
        <p:spPr bwMode="auto">
          <a:xfrm>
            <a:off x="5108575" y="1360488"/>
            <a:ext cx="2506663" cy="515937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0" name="Line 66"/>
          <p:cNvSpPr>
            <a:spLocks noChangeShapeType="1"/>
          </p:cNvSpPr>
          <p:nvPr/>
        </p:nvSpPr>
        <p:spPr bwMode="auto">
          <a:xfrm>
            <a:off x="6238875" y="1358900"/>
            <a:ext cx="1588" cy="49212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1" name="Rectangle 67"/>
          <p:cNvSpPr>
            <a:spLocks noChangeArrowheads="1"/>
          </p:cNvSpPr>
          <p:nvPr/>
        </p:nvSpPr>
        <p:spPr bwMode="auto">
          <a:xfrm>
            <a:off x="5403850" y="1393825"/>
            <a:ext cx="674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Replica</a:t>
            </a:r>
            <a:endParaRPr lang="en-GB"/>
          </a:p>
        </p:txBody>
      </p:sp>
      <p:sp>
        <p:nvSpPr>
          <p:cNvPr id="103492" name="Rectangle 68"/>
          <p:cNvSpPr>
            <a:spLocks noChangeArrowheads="1"/>
          </p:cNvSpPr>
          <p:nvPr/>
        </p:nvSpPr>
        <p:spPr bwMode="auto">
          <a:xfrm>
            <a:off x="5229225" y="1617663"/>
            <a:ext cx="9382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timestamp</a:t>
            </a:r>
            <a:endParaRPr lang="en-GB"/>
          </a:p>
        </p:txBody>
      </p:sp>
      <p:sp>
        <p:nvSpPr>
          <p:cNvPr id="103493" name="Rectangle 69"/>
          <p:cNvSpPr>
            <a:spLocks noChangeArrowheads="1"/>
          </p:cNvSpPr>
          <p:nvPr/>
        </p:nvSpPr>
        <p:spPr bwMode="auto">
          <a:xfrm>
            <a:off x="6465888" y="1479550"/>
            <a:ext cx="8778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i="1">
                <a:latin typeface="Arial" charset="0"/>
              </a:rPr>
              <a:t>Replica log</a:t>
            </a:r>
            <a:endParaRPr lang="en-GB" i="1"/>
          </a:p>
        </p:txBody>
      </p:sp>
      <p:sp>
        <p:nvSpPr>
          <p:cNvPr id="103494" name="Rectangle 70"/>
          <p:cNvSpPr>
            <a:spLocks noChangeArrowheads="1"/>
          </p:cNvSpPr>
          <p:nvPr/>
        </p:nvSpPr>
        <p:spPr bwMode="auto">
          <a:xfrm>
            <a:off x="4814888" y="5537200"/>
            <a:ext cx="2847975" cy="29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5" name="Rectangle 71"/>
          <p:cNvSpPr>
            <a:spLocks noChangeArrowheads="1"/>
          </p:cNvSpPr>
          <p:nvPr/>
        </p:nvSpPr>
        <p:spPr bwMode="auto">
          <a:xfrm>
            <a:off x="4814888" y="5537200"/>
            <a:ext cx="2874962" cy="31908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6" name="Line 72"/>
          <p:cNvSpPr>
            <a:spLocks noChangeShapeType="1"/>
          </p:cNvSpPr>
          <p:nvPr/>
        </p:nvSpPr>
        <p:spPr bwMode="auto">
          <a:xfrm>
            <a:off x="6092825" y="5537200"/>
            <a:ext cx="1588" cy="32067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7" name="Rectangle 73"/>
          <p:cNvSpPr>
            <a:spLocks noChangeArrowheads="1"/>
          </p:cNvSpPr>
          <p:nvPr/>
        </p:nvSpPr>
        <p:spPr bwMode="auto">
          <a:xfrm>
            <a:off x="4918075" y="5572125"/>
            <a:ext cx="1095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OperationID</a:t>
            </a:r>
            <a:endParaRPr lang="en-GB" i="1"/>
          </a:p>
        </p:txBody>
      </p:sp>
      <p:sp>
        <p:nvSpPr>
          <p:cNvPr id="103498" name="Rectangle 74"/>
          <p:cNvSpPr>
            <a:spLocks noChangeArrowheads="1"/>
          </p:cNvSpPr>
          <p:nvPr/>
        </p:nvSpPr>
        <p:spPr bwMode="auto">
          <a:xfrm>
            <a:off x="6196013" y="5572125"/>
            <a:ext cx="71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Update </a:t>
            </a:r>
            <a:endParaRPr lang="en-GB" i="1"/>
          </a:p>
        </p:txBody>
      </p:sp>
      <p:sp>
        <p:nvSpPr>
          <p:cNvPr id="103499" name="Rectangle 75"/>
          <p:cNvSpPr>
            <a:spLocks noChangeArrowheads="1"/>
          </p:cNvSpPr>
          <p:nvPr/>
        </p:nvSpPr>
        <p:spPr bwMode="auto">
          <a:xfrm>
            <a:off x="6884988" y="5621338"/>
            <a:ext cx="114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Helvetica" charset="0"/>
              </a:rPr>
              <a:t>  </a:t>
            </a:r>
            <a:endParaRPr lang="en-GB"/>
          </a:p>
        </p:txBody>
      </p:sp>
      <p:sp>
        <p:nvSpPr>
          <p:cNvPr id="103500" name="Rectangle 76"/>
          <p:cNvSpPr>
            <a:spLocks noChangeArrowheads="1"/>
          </p:cNvSpPr>
          <p:nvPr/>
        </p:nvSpPr>
        <p:spPr bwMode="auto">
          <a:xfrm>
            <a:off x="7096125" y="5572125"/>
            <a:ext cx="4175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Prev</a:t>
            </a:r>
            <a:endParaRPr lang="en-GB" i="1"/>
          </a:p>
        </p:txBody>
      </p:sp>
      <p:sp>
        <p:nvSpPr>
          <p:cNvPr id="103501" name="Line 77"/>
          <p:cNvSpPr>
            <a:spLocks noChangeShapeType="1"/>
          </p:cNvSpPr>
          <p:nvPr/>
        </p:nvSpPr>
        <p:spPr bwMode="auto">
          <a:xfrm>
            <a:off x="6977063" y="5537200"/>
            <a:ext cx="0" cy="30797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2" name="Rectangle 78"/>
          <p:cNvSpPr>
            <a:spLocks noChangeArrowheads="1"/>
          </p:cNvSpPr>
          <p:nvPr/>
        </p:nvSpPr>
        <p:spPr bwMode="auto">
          <a:xfrm>
            <a:off x="2627313" y="5046663"/>
            <a:ext cx="466725" cy="171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3" name="Rectangle 79"/>
          <p:cNvSpPr>
            <a:spLocks noChangeArrowheads="1"/>
          </p:cNvSpPr>
          <p:nvPr/>
        </p:nvSpPr>
        <p:spPr bwMode="auto">
          <a:xfrm>
            <a:off x="2627313" y="5046663"/>
            <a:ext cx="492125" cy="195262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4" name="Rectangle 80"/>
          <p:cNvSpPr>
            <a:spLocks noChangeArrowheads="1"/>
          </p:cNvSpPr>
          <p:nvPr/>
        </p:nvSpPr>
        <p:spPr bwMode="auto">
          <a:xfrm>
            <a:off x="3856038" y="5708650"/>
            <a:ext cx="565150" cy="517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5" name="Rectangle 81"/>
          <p:cNvSpPr>
            <a:spLocks noChangeArrowheads="1"/>
          </p:cNvSpPr>
          <p:nvPr/>
        </p:nvSpPr>
        <p:spPr bwMode="auto">
          <a:xfrm>
            <a:off x="3856038" y="5708650"/>
            <a:ext cx="588962" cy="54133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6" name="Rectangle 82"/>
          <p:cNvSpPr>
            <a:spLocks noChangeArrowheads="1"/>
          </p:cNvSpPr>
          <p:nvPr/>
        </p:nvSpPr>
        <p:spPr bwMode="auto">
          <a:xfrm>
            <a:off x="4011613" y="5848350"/>
            <a:ext cx="2587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103507" name="Rectangle 83"/>
          <p:cNvSpPr>
            <a:spLocks noChangeArrowheads="1"/>
          </p:cNvSpPr>
          <p:nvPr/>
        </p:nvSpPr>
        <p:spPr bwMode="auto">
          <a:xfrm>
            <a:off x="7931150" y="2330450"/>
            <a:ext cx="1533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Replica manager</a:t>
            </a:r>
            <a:endParaRPr lang="en-GB"/>
          </a:p>
        </p:txBody>
      </p:sp>
      <p:sp>
        <p:nvSpPr>
          <p:cNvPr id="103508" name="Rectangle 84"/>
          <p:cNvSpPr>
            <a:spLocks noChangeArrowheads="1"/>
          </p:cNvSpPr>
          <p:nvPr/>
        </p:nvSpPr>
        <p:spPr bwMode="auto">
          <a:xfrm>
            <a:off x="2363788" y="1200150"/>
            <a:ext cx="1220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Other replica </a:t>
            </a:r>
            <a:endParaRPr lang="en-GB"/>
          </a:p>
        </p:txBody>
      </p:sp>
      <p:sp>
        <p:nvSpPr>
          <p:cNvPr id="103509" name="Rectangle 85"/>
          <p:cNvSpPr>
            <a:spLocks noChangeArrowheads="1"/>
          </p:cNvSpPr>
          <p:nvPr/>
        </p:nvSpPr>
        <p:spPr bwMode="auto">
          <a:xfrm>
            <a:off x="3689350" y="1200150"/>
            <a:ext cx="903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managers</a:t>
            </a:r>
            <a:endParaRPr lang="en-GB"/>
          </a:p>
        </p:txBody>
      </p:sp>
      <p:sp>
        <p:nvSpPr>
          <p:cNvPr id="103510" name="Rectangle 86"/>
          <p:cNvSpPr>
            <a:spLocks noChangeArrowheads="1"/>
          </p:cNvSpPr>
          <p:nvPr/>
        </p:nvSpPr>
        <p:spPr bwMode="auto">
          <a:xfrm>
            <a:off x="4151313" y="2736850"/>
            <a:ext cx="1817687" cy="293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1" name="Rectangle 87"/>
          <p:cNvSpPr>
            <a:spLocks noChangeArrowheads="1"/>
          </p:cNvSpPr>
          <p:nvPr/>
        </p:nvSpPr>
        <p:spPr bwMode="auto">
          <a:xfrm>
            <a:off x="4151313" y="2736850"/>
            <a:ext cx="1841500" cy="31908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2" name="Rectangle 88"/>
          <p:cNvSpPr>
            <a:spLocks noChangeArrowheads="1"/>
          </p:cNvSpPr>
          <p:nvPr/>
        </p:nvSpPr>
        <p:spPr bwMode="auto">
          <a:xfrm>
            <a:off x="4349750" y="2752725"/>
            <a:ext cx="1501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Timestamp table</a:t>
            </a:r>
            <a:endParaRPr lang="en-GB"/>
          </a:p>
        </p:txBody>
      </p:sp>
      <p:sp>
        <p:nvSpPr>
          <p:cNvPr id="103513" name="Freeform 89"/>
          <p:cNvSpPr>
            <a:spLocks/>
          </p:cNvSpPr>
          <p:nvPr/>
        </p:nvSpPr>
        <p:spPr bwMode="auto">
          <a:xfrm>
            <a:off x="3021013" y="1458913"/>
            <a:ext cx="73025" cy="122237"/>
          </a:xfrm>
          <a:custGeom>
            <a:avLst/>
            <a:gdLst/>
            <a:ahLst/>
            <a:cxnLst>
              <a:cxn ang="0">
                <a:pos x="15" y="77"/>
              </a:cxn>
              <a:cxn ang="0">
                <a:pos x="0" y="77"/>
              </a:cxn>
              <a:cxn ang="0">
                <a:pos x="15" y="0"/>
              </a:cxn>
              <a:cxn ang="0">
                <a:pos x="46" y="77"/>
              </a:cxn>
              <a:cxn ang="0">
                <a:pos x="15" y="77"/>
              </a:cxn>
            </a:cxnLst>
            <a:rect l="0" t="0" r="r" b="b"/>
            <a:pathLst>
              <a:path w="46" h="77">
                <a:moveTo>
                  <a:pt x="15" y="77"/>
                </a:moveTo>
                <a:lnTo>
                  <a:pt x="0" y="77"/>
                </a:lnTo>
                <a:lnTo>
                  <a:pt x="15" y="0"/>
                </a:lnTo>
                <a:lnTo>
                  <a:pt x="46" y="77"/>
                </a:lnTo>
                <a:lnTo>
                  <a:pt x="15" y="77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4" name="Line 90"/>
          <p:cNvSpPr>
            <a:spLocks noChangeShapeType="1"/>
          </p:cNvSpPr>
          <p:nvPr/>
        </p:nvSpPr>
        <p:spPr bwMode="auto">
          <a:xfrm flipV="1">
            <a:off x="3044825" y="1606550"/>
            <a:ext cx="1588" cy="14986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5" name="Rectangle 91"/>
          <p:cNvSpPr>
            <a:spLocks noChangeArrowheads="1"/>
          </p:cNvSpPr>
          <p:nvPr/>
        </p:nvSpPr>
        <p:spPr bwMode="auto">
          <a:xfrm>
            <a:off x="2800350" y="2244725"/>
            <a:ext cx="492125" cy="171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6" name="Rectangle 92"/>
          <p:cNvSpPr>
            <a:spLocks noChangeArrowheads="1"/>
          </p:cNvSpPr>
          <p:nvPr/>
        </p:nvSpPr>
        <p:spPr bwMode="auto">
          <a:xfrm>
            <a:off x="2800350" y="2244725"/>
            <a:ext cx="515938" cy="196850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7" name="Line 93"/>
          <p:cNvSpPr>
            <a:spLocks noChangeShapeType="1"/>
          </p:cNvSpPr>
          <p:nvPr/>
        </p:nvSpPr>
        <p:spPr bwMode="auto">
          <a:xfrm flipV="1">
            <a:off x="3763963" y="1357313"/>
            <a:ext cx="1346200" cy="8937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18" name="Line 94"/>
          <p:cNvSpPr>
            <a:spLocks noChangeShapeType="1"/>
          </p:cNvSpPr>
          <p:nvPr/>
        </p:nvSpPr>
        <p:spPr bwMode="auto">
          <a:xfrm flipV="1">
            <a:off x="3763963" y="1860550"/>
            <a:ext cx="1358900" cy="592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19" name="Line 95"/>
          <p:cNvSpPr>
            <a:spLocks noChangeShapeType="1"/>
          </p:cNvSpPr>
          <p:nvPr/>
        </p:nvSpPr>
        <p:spPr bwMode="auto">
          <a:xfrm flipV="1">
            <a:off x="4292600" y="1873250"/>
            <a:ext cx="3321050" cy="5667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20" name="Line 96"/>
          <p:cNvSpPr>
            <a:spLocks noChangeShapeType="1"/>
          </p:cNvSpPr>
          <p:nvPr/>
        </p:nvSpPr>
        <p:spPr bwMode="auto">
          <a:xfrm>
            <a:off x="4029075" y="5041900"/>
            <a:ext cx="3659188" cy="4778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21" name="Line 97"/>
          <p:cNvSpPr>
            <a:spLocks noChangeShapeType="1"/>
          </p:cNvSpPr>
          <p:nvPr/>
        </p:nvSpPr>
        <p:spPr bwMode="auto">
          <a:xfrm>
            <a:off x="3563938" y="5041900"/>
            <a:ext cx="1244600" cy="4905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22" name="Line 98"/>
          <p:cNvSpPr>
            <a:spLocks noChangeShapeType="1"/>
          </p:cNvSpPr>
          <p:nvPr/>
        </p:nvSpPr>
        <p:spPr bwMode="auto">
          <a:xfrm>
            <a:off x="3551238" y="5243513"/>
            <a:ext cx="1270000" cy="6032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23" name="Rectangle 99"/>
          <p:cNvSpPr>
            <a:spLocks noChangeArrowheads="1"/>
          </p:cNvSpPr>
          <p:nvPr/>
        </p:nvSpPr>
        <p:spPr bwMode="auto">
          <a:xfrm>
            <a:off x="7386638" y="4935538"/>
            <a:ext cx="1468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GB" sz="2000">
                <a:solidFill>
                  <a:schemeClr val="accent1"/>
                </a:solidFill>
                <a:latin typeface="Arial" charset="0"/>
              </a:rPr>
              <a:t>Figure 14.8</a:t>
            </a:r>
          </a:p>
        </p:txBody>
      </p:sp>
      <p:grpSp>
        <p:nvGrpSpPr>
          <p:cNvPr id="103524" name="Group 100"/>
          <p:cNvGrpSpPr>
            <a:grpSpLocks/>
          </p:cNvGrpSpPr>
          <p:nvPr/>
        </p:nvGrpSpPr>
        <p:grpSpPr bwMode="auto">
          <a:xfrm>
            <a:off x="85725" y="1708150"/>
            <a:ext cx="7054850" cy="2159000"/>
            <a:chOff x="54" y="1076"/>
            <a:chExt cx="4444" cy="1360"/>
          </a:xfrm>
        </p:grpSpPr>
        <p:sp>
          <p:nvSpPr>
            <p:cNvPr id="103525" name="Rectangle 101"/>
            <p:cNvSpPr>
              <a:spLocks noChangeArrowheads="1"/>
            </p:cNvSpPr>
            <p:nvPr/>
          </p:nvSpPr>
          <p:spPr bwMode="auto">
            <a:xfrm>
              <a:off x="54" y="1076"/>
              <a:ext cx="1375" cy="10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800">
                  <a:latin typeface="Helvetica" charset="0"/>
                </a:rPr>
                <a:t>value - application state (each RM is a state machine) we are only talking about one value here</a:t>
              </a:r>
              <a:endParaRPr lang="en-GB" sz="2000">
                <a:latin typeface="Helvetica" charset="0"/>
              </a:endParaRPr>
            </a:p>
          </p:txBody>
        </p:sp>
        <p:sp>
          <p:nvSpPr>
            <p:cNvPr id="103526" name="Line 102"/>
            <p:cNvSpPr>
              <a:spLocks noChangeShapeType="1"/>
            </p:cNvSpPr>
            <p:nvPr/>
          </p:nvSpPr>
          <p:spPr bwMode="auto">
            <a:xfrm>
              <a:off x="1298" y="1956"/>
              <a:ext cx="3200" cy="48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27" name="Group 103"/>
          <p:cNvGrpSpPr>
            <a:grpSpLocks/>
          </p:cNvGrpSpPr>
          <p:nvPr/>
        </p:nvGrpSpPr>
        <p:grpSpPr bwMode="auto">
          <a:xfrm>
            <a:off x="185738" y="3330575"/>
            <a:ext cx="8704262" cy="1616075"/>
            <a:chOff x="117" y="2098"/>
            <a:chExt cx="5483" cy="1018"/>
          </a:xfrm>
        </p:grpSpPr>
        <p:sp>
          <p:nvSpPr>
            <p:cNvPr id="103528" name="Rectangle 104"/>
            <p:cNvSpPr>
              <a:spLocks noChangeArrowheads="1"/>
            </p:cNvSpPr>
            <p:nvPr/>
          </p:nvSpPr>
          <p:spPr bwMode="auto">
            <a:xfrm>
              <a:off x="117" y="2712"/>
              <a:ext cx="3597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800">
                  <a:latin typeface="Helvetica" charset="0"/>
                </a:rPr>
                <a:t>value timestamp (updated each time an update is applied to the value)</a:t>
              </a:r>
              <a:endParaRPr lang="en-GB" sz="2000">
                <a:latin typeface="Helvetica" charset="0"/>
              </a:endParaRPr>
            </a:p>
          </p:txBody>
        </p:sp>
        <p:sp>
          <p:nvSpPr>
            <p:cNvPr id="103529" name="Line 105"/>
            <p:cNvSpPr>
              <a:spLocks noChangeShapeType="1"/>
            </p:cNvSpPr>
            <p:nvPr/>
          </p:nvSpPr>
          <p:spPr bwMode="auto">
            <a:xfrm flipV="1">
              <a:off x="3591" y="2098"/>
              <a:ext cx="2009" cy="74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30" name="Group 106"/>
          <p:cNvGrpSpPr>
            <a:grpSpLocks/>
          </p:cNvGrpSpPr>
          <p:nvPr/>
        </p:nvGrpSpPr>
        <p:grpSpPr bwMode="auto">
          <a:xfrm>
            <a:off x="368300" y="3446463"/>
            <a:ext cx="7196138" cy="3287712"/>
            <a:chOff x="232" y="2171"/>
            <a:chExt cx="4533" cy="2071"/>
          </a:xfrm>
        </p:grpSpPr>
        <p:sp>
          <p:nvSpPr>
            <p:cNvPr id="103531" name="Rectangle 107"/>
            <p:cNvSpPr>
              <a:spLocks noChangeArrowheads="1"/>
            </p:cNvSpPr>
            <p:nvPr/>
          </p:nvSpPr>
          <p:spPr bwMode="auto">
            <a:xfrm>
              <a:off x="232" y="3876"/>
              <a:ext cx="4533" cy="36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>
                  <a:latin typeface="Helvetica" charset="0"/>
                </a:rPr>
                <a:t>replica timestamp - indicates updates accepted by RM in log (different from value’s timestamp if some updates are not yet stable)</a:t>
              </a:r>
            </a:p>
          </p:txBody>
        </p:sp>
        <p:sp>
          <p:nvSpPr>
            <p:cNvPr id="103532" name="Line 108"/>
            <p:cNvSpPr>
              <a:spLocks noChangeShapeType="1"/>
            </p:cNvSpPr>
            <p:nvPr/>
          </p:nvSpPr>
          <p:spPr bwMode="auto">
            <a:xfrm flipV="1">
              <a:off x="927" y="2171"/>
              <a:ext cx="851" cy="171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33" name="Group 109"/>
          <p:cNvGrpSpPr>
            <a:grpSpLocks/>
          </p:cNvGrpSpPr>
          <p:nvPr/>
        </p:nvGrpSpPr>
        <p:grpSpPr bwMode="auto">
          <a:xfrm>
            <a:off x="346075" y="3910013"/>
            <a:ext cx="9436100" cy="1928812"/>
            <a:chOff x="218" y="2463"/>
            <a:chExt cx="5944" cy="1215"/>
          </a:xfrm>
        </p:grpSpPr>
        <p:sp>
          <p:nvSpPr>
            <p:cNvPr id="103534" name="Rectangle 110"/>
            <p:cNvSpPr>
              <a:spLocks noChangeArrowheads="1"/>
            </p:cNvSpPr>
            <p:nvPr/>
          </p:nvSpPr>
          <p:spPr bwMode="auto">
            <a:xfrm>
              <a:off x="218" y="3312"/>
              <a:ext cx="5944" cy="36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>
                  <a:latin typeface="Helvetica" charset="0"/>
                </a:rPr>
                <a:t>update log - held-back until ordering allows it to be applied (when it becomes stable) also held until updates have been received by all other RMs</a:t>
              </a:r>
            </a:p>
          </p:txBody>
        </p:sp>
        <p:sp>
          <p:nvSpPr>
            <p:cNvPr id="103535" name="Line 111"/>
            <p:cNvSpPr>
              <a:spLocks noChangeShapeType="1"/>
            </p:cNvSpPr>
            <p:nvPr/>
          </p:nvSpPr>
          <p:spPr bwMode="auto">
            <a:xfrm flipH="1" flipV="1">
              <a:off x="3035" y="2463"/>
              <a:ext cx="495" cy="87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36" name="Group 112"/>
          <p:cNvGrpSpPr>
            <a:grpSpLocks/>
          </p:cNvGrpSpPr>
          <p:nvPr/>
        </p:nvGrpSpPr>
        <p:grpSpPr bwMode="auto">
          <a:xfrm>
            <a:off x="4138613" y="2316163"/>
            <a:ext cx="5705475" cy="2036762"/>
            <a:chOff x="2607" y="1459"/>
            <a:chExt cx="3594" cy="1283"/>
          </a:xfrm>
        </p:grpSpPr>
        <p:sp>
          <p:nvSpPr>
            <p:cNvPr id="103537" name="Rectangle 113"/>
            <p:cNvSpPr>
              <a:spLocks noChangeArrowheads="1"/>
            </p:cNvSpPr>
            <p:nvPr/>
          </p:nvSpPr>
          <p:spPr bwMode="auto">
            <a:xfrm>
              <a:off x="2607" y="1459"/>
              <a:ext cx="3594" cy="36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>
                  <a:latin typeface="Helvetica" charset="0"/>
                </a:rPr>
                <a:t>executed operation table - prevents an operation being applied twice e.g. if received from other RMs as well as FE</a:t>
              </a:r>
            </a:p>
          </p:txBody>
        </p:sp>
        <p:sp>
          <p:nvSpPr>
            <p:cNvPr id="103538" name="Line 114"/>
            <p:cNvSpPr>
              <a:spLocks noChangeShapeType="1"/>
            </p:cNvSpPr>
            <p:nvPr/>
          </p:nvSpPr>
          <p:spPr bwMode="auto">
            <a:xfrm flipH="1" flipV="1">
              <a:off x="4381" y="1752"/>
              <a:ext cx="76" cy="99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39" name="Group 115"/>
          <p:cNvGrpSpPr>
            <a:grpSpLocks/>
          </p:cNvGrpSpPr>
          <p:nvPr/>
        </p:nvGrpSpPr>
        <p:grpSpPr bwMode="auto">
          <a:xfrm>
            <a:off x="4098925" y="1306513"/>
            <a:ext cx="5302250" cy="1493837"/>
            <a:chOff x="2582" y="849"/>
            <a:chExt cx="3340" cy="941"/>
          </a:xfrm>
        </p:grpSpPr>
        <p:sp>
          <p:nvSpPr>
            <p:cNvPr id="103540" name="Rectangle 116"/>
            <p:cNvSpPr>
              <a:spLocks noChangeArrowheads="1"/>
            </p:cNvSpPr>
            <p:nvPr/>
          </p:nvSpPr>
          <p:spPr bwMode="auto">
            <a:xfrm>
              <a:off x="2582" y="849"/>
              <a:ext cx="3340" cy="5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>
                  <a:latin typeface="Helvetica" charset="0"/>
                </a:rPr>
                <a:t>timestamp table -a  collection of vector timestamps received from other RMs in gossip messages. It is used to know when RMs have received updates</a:t>
              </a:r>
            </a:p>
          </p:txBody>
        </p:sp>
        <p:sp>
          <p:nvSpPr>
            <p:cNvPr id="103541" name="Line 117"/>
            <p:cNvSpPr>
              <a:spLocks noChangeShapeType="1"/>
            </p:cNvSpPr>
            <p:nvPr/>
          </p:nvSpPr>
          <p:spPr bwMode="auto">
            <a:xfrm flipH="1">
              <a:off x="3505" y="1359"/>
              <a:ext cx="495" cy="431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95057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CE37011-E76E-46D4-B9B0-5A9875E9358B}" type="slidenum">
              <a:rPr lang="en-US"/>
              <a:pPr/>
              <a:t>24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Processing of query and update operations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2225675"/>
            <a:ext cx="8936038" cy="4171950"/>
          </a:xfrm>
        </p:spPr>
        <p:txBody>
          <a:bodyPr/>
          <a:lstStyle/>
          <a:p>
            <a:r>
              <a:rPr lang="en-GB"/>
              <a:t>Vector timestamp held by RM </a:t>
            </a:r>
            <a:r>
              <a:rPr lang="en-GB" i="1"/>
              <a:t>i </a:t>
            </a:r>
            <a:r>
              <a:rPr lang="en-GB"/>
              <a:t>consists of:</a:t>
            </a:r>
          </a:p>
          <a:p>
            <a:pPr lvl="1"/>
            <a:r>
              <a:rPr lang="en-GB" i="1"/>
              <a:t>i</a:t>
            </a:r>
            <a:r>
              <a:rPr lang="en-GB"/>
              <a:t>th element holds updates received from FEs by that RM</a:t>
            </a:r>
          </a:p>
          <a:p>
            <a:pPr lvl="1"/>
            <a:r>
              <a:rPr lang="en-GB" i="1"/>
              <a:t>j</a:t>
            </a:r>
            <a:r>
              <a:rPr lang="en-GB"/>
              <a:t>th element holds updates received by RM </a:t>
            </a:r>
            <a:r>
              <a:rPr lang="en-GB" i="1"/>
              <a:t>j</a:t>
            </a:r>
            <a:r>
              <a:rPr lang="en-GB"/>
              <a:t> and propagated to RM </a:t>
            </a:r>
            <a:r>
              <a:rPr lang="en-GB" i="1"/>
              <a:t>i</a:t>
            </a:r>
          </a:p>
          <a:p>
            <a:r>
              <a:rPr lang="en-GB"/>
              <a:t>Query operations contain </a:t>
            </a:r>
            <a:r>
              <a:rPr lang="en-GB" i="1"/>
              <a:t>q.prev</a:t>
            </a:r>
            <a:endParaRPr lang="en-GB"/>
          </a:p>
          <a:p>
            <a:pPr lvl="1"/>
            <a:r>
              <a:rPr lang="en-GB"/>
              <a:t>they can be applied if </a:t>
            </a:r>
            <a:r>
              <a:rPr lang="en-GB" i="1"/>
              <a:t>q.prev</a:t>
            </a:r>
            <a:r>
              <a:rPr lang="en-GB"/>
              <a:t> ≤ </a:t>
            </a:r>
            <a:r>
              <a:rPr lang="en-GB" i="1"/>
              <a:t>valueTS</a:t>
            </a:r>
            <a:r>
              <a:rPr lang="en-GB"/>
              <a:t> (value timestamp)</a:t>
            </a:r>
          </a:p>
          <a:p>
            <a:pPr lvl="1"/>
            <a:r>
              <a:rPr lang="en-GB"/>
              <a:t>failing this, the RM can wait for gossip message or initiate them</a:t>
            </a:r>
          </a:p>
          <a:p>
            <a:pPr lvl="2"/>
            <a:r>
              <a:rPr lang="en-GB"/>
              <a:t>e.g. if </a:t>
            </a:r>
            <a:r>
              <a:rPr lang="en-GB" i="1"/>
              <a:t>valueTS </a:t>
            </a:r>
            <a:r>
              <a:rPr lang="en-GB"/>
              <a:t>= (2,5,5) and </a:t>
            </a:r>
            <a:r>
              <a:rPr lang="en-GB" i="1"/>
              <a:t>q.prev</a:t>
            </a:r>
            <a:r>
              <a:rPr lang="en-GB"/>
              <a:t> = (2,4,6)  - RM 0 has missed an update from RM 2</a:t>
            </a:r>
          </a:p>
          <a:p>
            <a:pPr lvl="1"/>
            <a:r>
              <a:rPr lang="en-GB"/>
              <a:t>Once the query can be applied, the RM returns </a:t>
            </a:r>
            <a:r>
              <a:rPr lang="en-GB" i="1"/>
              <a:t>valueTS</a:t>
            </a:r>
            <a:r>
              <a:rPr lang="en-GB"/>
              <a:t> (</a:t>
            </a:r>
            <a:r>
              <a:rPr lang="en-GB" i="1"/>
              <a:t>new</a:t>
            </a:r>
            <a:r>
              <a:rPr lang="en-GB"/>
              <a:t>) to the FE. The FE merges </a:t>
            </a:r>
            <a:r>
              <a:rPr lang="en-GB" i="1"/>
              <a:t>new</a:t>
            </a:r>
            <a:r>
              <a:rPr lang="en-GB"/>
              <a:t> with its vector timestamp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6205538" y="42863"/>
            <a:ext cx="3194050" cy="3667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latin typeface="Helvetica" charset="0"/>
              </a:rPr>
              <a:t>RMs are numbered 0, 1, 2,… </a:t>
            </a:r>
            <a:endParaRPr lang="en-GB"/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836613" y="1250950"/>
            <a:ext cx="8358187" cy="9159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Helvetica" charset="0"/>
              </a:rPr>
              <a:t>e.g. in a gossip system with 3 RMs a value of (2,4,5) at RM 0 means that the value there reflects the first 2 updates accepted from FEs at RM 0, the first 4 at RM 1 and the first 5 at RM 2.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63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bldLvl="2" autoUpdateAnimBg="0"/>
      <p:bldP spid="105476" grpId="0" autoUpdateAnimBg="0"/>
      <p:bldP spid="105477" grpId="0" animBg="1" autoUpdateAnimBg="0"/>
      <p:bldP spid="105478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939BF82-88FF-4BE4-B049-1C2AA23E04AC}" type="slidenum">
              <a:rPr lang="en-US"/>
              <a:pPr/>
              <a:t>25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Gossip update operations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Update operations are processed in causal order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A FE sends update operation </a:t>
            </a:r>
            <a:r>
              <a:rPr lang="en-GB" sz="1600" i="1"/>
              <a:t>u.op</a:t>
            </a:r>
            <a:r>
              <a:rPr lang="en-GB" sz="1600"/>
              <a:t>, </a:t>
            </a:r>
            <a:r>
              <a:rPr lang="en-GB" sz="1600" i="1"/>
              <a:t>u.prev</a:t>
            </a:r>
            <a:r>
              <a:rPr lang="en-GB" sz="1600"/>
              <a:t>, </a:t>
            </a:r>
            <a:r>
              <a:rPr lang="en-GB" sz="1600" i="1"/>
              <a:t>u.id </a:t>
            </a:r>
            <a:r>
              <a:rPr lang="en-GB" sz="1600"/>
              <a:t>to RM </a:t>
            </a:r>
            <a:r>
              <a:rPr lang="en-GB" sz="1600" i="1"/>
              <a:t>i</a:t>
            </a:r>
            <a:r>
              <a:rPr lang="en-GB" sz="1600"/>
              <a:t> </a:t>
            </a:r>
          </a:p>
          <a:p>
            <a:pPr lvl="2">
              <a:lnSpc>
                <a:spcPct val="90000"/>
              </a:lnSpc>
            </a:pPr>
            <a:r>
              <a:rPr lang="en-GB" sz="1400"/>
              <a:t>A FE can send a request to several RMs, using same id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When RM </a:t>
            </a:r>
            <a:r>
              <a:rPr lang="en-GB" sz="1600" i="1"/>
              <a:t>i</a:t>
            </a:r>
            <a:r>
              <a:rPr lang="en-GB" sz="1600"/>
              <a:t> receives an update request, it checks whether it is new, by looking for the </a:t>
            </a:r>
            <a:r>
              <a:rPr lang="en-GB" sz="1600" i="1"/>
              <a:t>id</a:t>
            </a:r>
            <a:r>
              <a:rPr lang="en-GB" sz="1600"/>
              <a:t> in its executed ops table and its log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if it is new, the RM</a:t>
            </a:r>
          </a:p>
          <a:p>
            <a:pPr lvl="2">
              <a:lnSpc>
                <a:spcPct val="90000"/>
              </a:lnSpc>
            </a:pPr>
            <a:r>
              <a:rPr lang="en-GB" sz="1400"/>
              <a:t> increments by 1 the </a:t>
            </a:r>
            <a:r>
              <a:rPr lang="en-GB" sz="1400" i="1"/>
              <a:t>i</a:t>
            </a:r>
            <a:r>
              <a:rPr lang="en-GB" sz="1400"/>
              <a:t>th element of its replica timestamp, </a:t>
            </a:r>
          </a:p>
          <a:p>
            <a:pPr lvl="2">
              <a:lnSpc>
                <a:spcPct val="90000"/>
              </a:lnSpc>
            </a:pPr>
            <a:r>
              <a:rPr lang="en-GB" sz="1400"/>
              <a:t>assigns a unique vector timestamp </a:t>
            </a:r>
            <a:r>
              <a:rPr lang="en-GB" sz="1400" i="1"/>
              <a:t>ts</a:t>
            </a:r>
            <a:r>
              <a:rPr lang="en-GB" sz="1400"/>
              <a:t> to the update </a:t>
            </a:r>
          </a:p>
          <a:p>
            <a:pPr lvl="2">
              <a:lnSpc>
                <a:spcPct val="90000"/>
              </a:lnSpc>
            </a:pPr>
            <a:r>
              <a:rPr lang="en-GB" sz="1400"/>
              <a:t>and stores the update in its log</a:t>
            </a:r>
          </a:p>
          <a:p>
            <a:pPr lvl="2">
              <a:lnSpc>
                <a:spcPct val="90000"/>
              </a:lnSpc>
              <a:buFont typeface="Wingdings" charset="2"/>
              <a:buNone/>
            </a:pPr>
            <a:r>
              <a:rPr lang="en-GB" sz="1400" i="1"/>
              <a:t>logRecord</a:t>
            </a:r>
            <a:r>
              <a:rPr lang="en-GB" sz="1400"/>
              <a:t> = &lt;</a:t>
            </a:r>
            <a:r>
              <a:rPr lang="en-GB" sz="1400" i="1"/>
              <a:t>i</a:t>
            </a:r>
            <a:r>
              <a:rPr lang="en-GB" sz="1400"/>
              <a:t>, </a:t>
            </a:r>
            <a:r>
              <a:rPr lang="en-GB" sz="1400" i="1"/>
              <a:t>ts</a:t>
            </a:r>
            <a:r>
              <a:rPr lang="en-GB" sz="1400"/>
              <a:t>, </a:t>
            </a:r>
            <a:r>
              <a:rPr lang="en-GB" sz="1400" i="1"/>
              <a:t>u.op</a:t>
            </a:r>
            <a:r>
              <a:rPr lang="en-GB" sz="1400"/>
              <a:t>, </a:t>
            </a:r>
            <a:r>
              <a:rPr lang="en-GB" sz="1400" i="1"/>
              <a:t>u.prev</a:t>
            </a:r>
            <a:r>
              <a:rPr lang="en-GB" sz="1400"/>
              <a:t>,</a:t>
            </a:r>
            <a:r>
              <a:rPr lang="en-GB" sz="1400" i="1"/>
              <a:t> u.id</a:t>
            </a:r>
            <a:r>
              <a:rPr lang="en-GB" sz="1400"/>
              <a:t>&gt;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The timestamp </a:t>
            </a:r>
            <a:r>
              <a:rPr lang="en-GB" sz="1600" i="1"/>
              <a:t>ts</a:t>
            </a:r>
            <a:r>
              <a:rPr lang="en-GB" sz="1600"/>
              <a:t> is calculated from </a:t>
            </a:r>
            <a:r>
              <a:rPr lang="en-GB" sz="1600" i="1"/>
              <a:t>u</a:t>
            </a:r>
            <a:r>
              <a:rPr lang="en-GB" sz="1600"/>
              <a:t>.</a:t>
            </a:r>
            <a:r>
              <a:rPr lang="en-GB" sz="1600" i="1"/>
              <a:t>prev</a:t>
            </a:r>
            <a:r>
              <a:rPr lang="en-GB" sz="1600"/>
              <a:t> by replacing its </a:t>
            </a:r>
            <a:r>
              <a:rPr lang="en-GB" sz="1600" i="1"/>
              <a:t>i</a:t>
            </a:r>
            <a:r>
              <a:rPr lang="en-GB" sz="1600"/>
              <a:t>th element by the </a:t>
            </a:r>
            <a:r>
              <a:rPr lang="en-GB" sz="1600" i="1"/>
              <a:t>i</a:t>
            </a:r>
            <a:r>
              <a:rPr lang="en-GB" sz="1600"/>
              <a:t>th element of the replica timestamp.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The RM returns </a:t>
            </a:r>
            <a:r>
              <a:rPr lang="en-GB" sz="1600" i="1"/>
              <a:t>ts</a:t>
            </a:r>
            <a:r>
              <a:rPr lang="en-GB" sz="1600"/>
              <a:t> to the FE,which merges it with its vector timestamp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For stability </a:t>
            </a:r>
            <a:r>
              <a:rPr lang="en-GB" sz="1600" i="1"/>
              <a:t>u.prev</a:t>
            </a:r>
            <a:r>
              <a:rPr lang="en-GB" sz="1600"/>
              <a:t> ≤ </a:t>
            </a:r>
            <a:r>
              <a:rPr lang="en-GB" sz="1600" i="1"/>
              <a:t>valueTS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That is, the valueTS reflects all updates seen by the FE.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When stable, the RM applies the operation </a:t>
            </a:r>
            <a:r>
              <a:rPr lang="en-GB" sz="1600" i="1"/>
              <a:t>u</a:t>
            </a:r>
            <a:r>
              <a:rPr lang="en-GB" sz="1600"/>
              <a:t>.</a:t>
            </a:r>
            <a:r>
              <a:rPr lang="en-GB" sz="1600" i="1"/>
              <a:t>op</a:t>
            </a:r>
            <a:r>
              <a:rPr lang="en-GB" sz="1600"/>
              <a:t> to the </a:t>
            </a:r>
            <a:r>
              <a:rPr lang="en-GB" sz="1600" i="1"/>
              <a:t>value</a:t>
            </a:r>
            <a:r>
              <a:rPr lang="en-GB" sz="1600"/>
              <a:t>,updates  </a:t>
            </a:r>
            <a:r>
              <a:rPr lang="en-GB" sz="1600" i="1"/>
              <a:t>valueTS</a:t>
            </a:r>
            <a:r>
              <a:rPr lang="en-GB" sz="1600"/>
              <a:t> and adds </a:t>
            </a:r>
            <a:r>
              <a:rPr lang="en-GB" sz="1600" i="1"/>
              <a:t>u.id</a:t>
            </a:r>
            <a:r>
              <a:rPr lang="en-GB" sz="1600"/>
              <a:t> to the executed operation table.</a:t>
            </a:r>
          </a:p>
          <a:p>
            <a:pPr>
              <a:lnSpc>
                <a:spcPct val="90000"/>
              </a:lnSpc>
            </a:pPr>
            <a:endParaRPr lang="en-GB" sz="2000"/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358029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7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7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bldLvl="2" autoUpdateAnimBg="0"/>
      <p:bldP spid="10752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8C19209-8AA4-49DE-AE51-88F6CFC72F37}" type="slidenum">
              <a:rPr lang="en-US"/>
              <a:pPr/>
              <a:t>26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Gossip messages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33500"/>
            <a:ext cx="8859838" cy="5065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an RM uses entries in its timestamp table to estimate which updates another RM has not yet received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The timestamp table contains a vector timestamp for each other replica, collected from gossip messages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an </a:t>
            </a:r>
            <a:r>
              <a:rPr lang="en-GB" sz="2400" dirty="0"/>
              <a:t>RM receiving gossip message </a:t>
            </a:r>
            <a:r>
              <a:rPr lang="en-GB" sz="2400" i="1" dirty="0"/>
              <a:t>m</a:t>
            </a:r>
            <a:r>
              <a:rPr lang="en-GB" sz="2400" dirty="0"/>
              <a:t> has the following main tasks 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merge the arriving log with its own (omit those with </a:t>
            </a:r>
            <a:r>
              <a:rPr lang="en-GB" sz="1800" i="1" dirty="0" err="1"/>
              <a:t>ts</a:t>
            </a:r>
            <a:r>
              <a:rPr lang="en-GB" sz="1800" dirty="0"/>
              <a:t> ≤ </a:t>
            </a:r>
            <a:r>
              <a:rPr lang="en-GB" sz="1800" dirty="0" err="1"/>
              <a:t>replicaTS</a:t>
            </a:r>
            <a:r>
              <a:rPr lang="en-GB" sz="1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apply in causal order updates that are new and have become stable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remove redundant entries from the log and executed operation table when it is known that they have been applied by all RMs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merge its replica timestamp with </a:t>
            </a:r>
            <a:r>
              <a:rPr lang="en-GB" sz="1800" i="1" dirty="0" err="1"/>
              <a:t>m.ts</a:t>
            </a:r>
            <a:r>
              <a:rPr lang="en-GB" sz="1800" dirty="0"/>
              <a:t>, so that it corresponds to the additions in the log</a:t>
            </a:r>
          </a:p>
          <a:p>
            <a:pPr>
              <a:lnSpc>
                <a:spcPct val="90000"/>
              </a:lnSpc>
            </a:pPr>
            <a:endParaRPr lang="en-GB" sz="2400" dirty="0"/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39785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E76C43C-8D83-42C4-A7D9-FBCA3B387B55}" type="slidenum">
              <a:rPr lang="en-US"/>
              <a:pPr/>
              <a:t>27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Discussion of Gossip architecture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the gossip architecture is designed to provide a highly available service</a:t>
            </a:r>
          </a:p>
          <a:p>
            <a:pPr>
              <a:lnSpc>
                <a:spcPct val="90000"/>
              </a:lnSpc>
            </a:pPr>
            <a:r>
              <a:rPr lang="en-GB" sz="2400"/>
              <a:t>clients with access to a single RM can work when other RMs are inaccessible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but it is not suitable for data such as bank accounts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it is inappropriate for updating replicas in real time (e.g. a conference)</a:t>
            </a:r>
          </a:p>
          <a:p>
            <a:pPr>
              <a:lnSpc>
                <a:spcPct val="90000"/>
              </a:lnSpc>
            </a:pPr>
            <a:r>
              <a:rPr lang="en-GB" sz="2400"/>
              <a:t>scalability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as the number of RMs grow, so does the number of gossip messages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for </a:t>
            </a:r>
            <a:r>
              <a:rPr lang="en-GB" sz="1800" i="1"/>
              <a:t>R</a:t>
            </a:r>
            <a:r>
              <a:rPr lang="en-GB" sz="1800"/>
              <a:t> RMs, the number of messages per request (2 for the request and the rest for gossip) = 2 + (</a:t>
            </a:r>
            <a:r>
              <a:rPr lang="en-GB" sz="1800" i="1"/>
              <a:t>R</a:t>
            </a:r>
            <a:r>
              <a:rPr lang="en-GB" sz="1800"/>
              <a:t>-1)/</a:t>
            </a:r>
            <a:r>
              <a:rPr lang="en-GB" sz="1800" i="1"/>
              <a:t>G</a:t>
            </a:r>
            <a:r>
              <a:rPr lang="en-GB" sz="1800"/>
              <a:t> </a:t>
            </a:r>
          </a:p>
          <a:p>
            <a:pPr lvl="2">
              <a:lnSpc>
                <a:spcPct val="90000"/>
              </a:lnSpc>
            </a:pPr>
            <a:r>
              <a:rPr lang="en-GB" sz="1600" i="1"/>
              <a:t>G</a:t>
            </a:r>
            <a:r>
              <a:rPr lang="en-GB" sz="1600"/>
              <a:t> is the number of updates per gossip message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increase G and improve number of gossip messages, but make latency worse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for applications where queries are more frequent than updates, use some read-only replicas, which are updated only by gossip messages</a:t>
            </a:r>
          </a:p>
          <a:p>
            <a:pPr lvl="1">
              <a:lnSpc>
                <a:spcPct val="90000"/>
              </a:lnSpc>
            </a:pPr>
            <a:endParaRPr lang="en-GB" sz="1800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152964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362CED4-B845-4775-A6FC-2B9D8445CC0A}" type="slidenum">
              <a:rPr lang="en-US"/>
              <a:pPr/>
              <a:t>28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Quorum </a:t>
            </a:r>
            <a:r>
              <a:rPr lang="en-GB" dirty="0"/>
              <a:t>consensus </a:t>
            </a:r>
            <a:r>
              <a:rPr lang="en-GB" dirty="0" smtClean="0"/>
              <a:t>method for Replication</a:t>
            </a:r>
            <a:endParaRPr lang="en-GB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To prevent transactions in different partitions from producing inconsistent results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make a rule that operations can be performed in only one of the partitions.</a:t>
            </a:r>
          </a:p>
          <a:p>
            <a:pPr>
              <a:lnSpc>
                <a:spcPct val="90000"/>
              </a:lnSpc>
            </a:pPr>
            <a:r>
              <a:rPr lang="en-GB" sz="2400"/>
              <a:t>RMs in different partitions cannot communicate: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each subgroup decides independently whether they can perform operations. </a:t>
            </a:r>
          </a:p>
          <a:p>
            <a:pPr>
              <a:lnSpc>
                <a:spcPct val="90000"/>
              </a:lnSpc>
            </a:pPr>
            <a:r>
              <a:rPr lang="en-GB" sz="2400"/>
              <a:t>A </a:t>
            </a:r>
            <a:r>
              <a:rPr lang="en-GB" sz="2400" i="1"/>
              <a:t>quorum</a:t>
            </a:r>
            <a:r>
              <a:rPr lang="en-GB" sz="2400"/>
              <a:t> is a subgroup of RMs whose size gives it the right to perform operations. 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e.g. if having the majority of the RMs could be the criterion</a:t>
            </a:r>
          </a:p>
          <a:p>
            <a:pPr>
              <a:lnSpc>
                <a:spcPct val="90000"/>
              </a:lnSpc>
            </a:pPr>
            <a:r>
              <a:rPr lang="en-GB" sz="2400"/>
              <a:t>in quorum consensus schemes 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update operations may be performed by a subset of the RMs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and the other RMs have out-of-date copies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version numbers or timestamps are used to determine which copies are up-to-date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operations are applied only to copies with the current version number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155077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2AD0611-8BB3-4EFC-B555-529B054C5A4C}" type="slidenum">
              <a:rPr lang="en-US"/>
              <a:pPr/>
              <a:t>29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Gifford’s quorum consensus file replication scheme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/>
              <a:t>a number of ‘votes’ is assigned to each physical copy of a logical file at an RM</a:t>
            </a:r>
          </a:p>
          <a:p>
            <a:pPr lvl="1"/>
            <a:r>
              <a:rPr lang="en-GB" sz="1600"/>
              <a:t>a vote is  a weighting giving the desirability of using a particular copy.</a:t>
            </a:r>
          </a:p>
          <a:p>
            <a:pPr lvl="1"/>
            <a:r>
              <a:rPr lang="en-GB" sz="1600"/>
              <a:t>each </a:t>
            </a:r>
            <a:r>
              <a:rPr lang="en-GB" sz="1600" i="1"/>
              <a:t>read</a:t>
            </a:r>
            <a:r>
              <a:rPr lang="en-GB" sz="1600"/>
              <a:t> operation must obtain a read quorum of </a:t>
            </a:r>
            <a:r>
              <a:rPr lang="en-GB" sz="1600" i="1"/>
              <a:t>R</a:t>
            </a:r>
            <a:r>
              <a:rPr lang="en-GB" sz="1600"/>
              <a:t> votes before it can read from any up-to-date copy</a:t>
            </a:r>
          </a:p>
          <a:p>
            <a:pPr lvl="1"/>
            <a:r>
              <a:rPr lang="en-GB" sz="1600"/>
              <a:t>each </a:t>
            </a:r>
            <a:r>
              <a:rPr lang="en-GB" sz="1600" i="1"/>
              <a:t>write</a:t>
            </a:r>
            <a:r>
              <a:rPr lang="en-GB" sz="1600"/>
              <a:t> operation must obtain a write quorum of </a:t>
            </a:r>
            <a:r>
              <a:rPr lang="en-GB" sz="1600" i="1"/>
              <a:t>W</a:t>
            </a:r>
            <a:r>
              <a:rPr lang="en-GB" sz="1600"/>
              <a:t> votes before it can do an update operation. </a:t>
            </a:r>
          </a:p>
          <a:p>
            <a:pPr lvl="1"/>
            <a:r>
              <a:rPr lang="en-GB" sz="1600" i="1"/>
              <a:t>R</a:t>
            </a:r>
            <a:r>
              <a:rPr lang="en-GB" sz="1600"/>
              <a:t> and </a:t>
            </a:r>
            <a:r>
              <a:rPr lang="en-GB" sz="1600" i="1"/>
              <a:t>W</a:t>
            </a:r>
            <a:r>
              <a:rPr lang="en-GB" sz="1600"/>
              <a:t> are set for a group of replica managers such that </a:t>
            </a:r>
          </a:p>
          <a:p>
            <a:pPr lvl="2"/>
            <a:r>
              <a:rPr lang="en-GB" sz="1400" i="1"/>
              <a:t>W</a:t>
            </a:r>
            <a:r>
              <a:rPr lang="en-GB" sz="1400"/>
              <a:t> &gt; half the total votes</a:t>
            </a:r>
          </a:p>
          <a:p>
            <a:pPr lvl="2"/>
            <a:r>
              <a:rPr lang="en-GB" sz="1400" i="1"/>
              <a:t>R</a:t>
            </a:r>
            <a:r>
              <a:rPr lang="en-GB" sz="1400"/>
              <a:t> + </a:t>
            </a:r>
            <a:r>
              <a:rPr lang="en-GB" sz="1400" i="1"/>
              <a:t>W</a:t>
            </a:r>
            <a:r>
              <a:rPr lang="en-GB" sz="1400"/>
              <a:t> &gt; total number of votes for the group</a:t>
            </a:r>
          </a:p>
          <a:p>
            <a:pPr lvl="1"/>
            <a:r>
              <a:rPr lang="en-GB" sz="1600"/>
              <a:t>ensuring that any pair contain common copies (i.e. a read quorum and a write quorum or two write quora)</a:t>
            </a:r>
          </a:p>
          <a:p>
            <a:pPr lvl="1"/>
            <a:r>
              <a:rPr lang="en-GB" sz="1600"/>
              <a:t>therefore in a partition it is not possible to perform conflicting operations on the same file, but in different partitions.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281349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C6EA-E510-4034-86AB-E285C035570C}" type="slidenum">
              <a:rPr lang="he-IL" altLang="en-US"/>
              <a:pPr/>
              <a:t>3</a:t>
            </a:fld>
            <a:endParaRPr lang="en-US" alt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4000"/>
              <a:t>Interleaving Operations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39503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9691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>
            <a:off x="64268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12"/>
          <p:cNvSpPr>
            <a:spLocks noChangeShapeType="1"/>
          </p:cNvSpPr>
          <p:nvPr/>
        </p:nvSpPr>
        <p:spPr bwMode="auto">
          <a:xfrm>
            <a:off x="49409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13"/>
          <p:cNvSpPr>
            <a:spLocks noChangeShapeType="1"/>
          </p:cNvSpPr>
          <p:nvPr/>
        </p:nvSpPr>
        <p:spPr bwMode="auto">
          <a:xfrm>
            <a:off x="54362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464462" y="3865563"/>
            <a:ext cx="4870450" cy="0"/>
            <a:chOff x="1433" y="2435"/>
            <a:chExt cx="2832" cy="0"/>
          </a:xfrm>
        </p:grpSpPr>
        <p:sp>
          <p:nvSpPr>
            <p:cNvPr id="9238" name="Line 4"/>
            <p:cNvSpPr>
              <a:spLocks noChangeShapeType="1"/>
            </p:cNvSpPr>
            <p:nvPr/>
          </p:nvSpPr>
          <p:spPr bwMode="auto">
            <a:xfrm>
              <a:off x="2585" y="2435"/>
              <a:ext cx="24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7"/>
            <p:cNvSpPr>
              <a:spLocks noChangeShapeType="1"/>
            </p:cNvSpPr>
            <p:nvPr/>
          </p:nvSpPr>
          <p:spPr bwMode="auto">
            <a:xfrm>
              <a:off x="1433" y="2435"/>
              <a:ext cx="24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9"/>
            <p:cNvSpPr>
              <a:spLocks noChangeShapeType="1"/>
            </p:cNvSpPr>
            <p:nvPr/>
          </p:nvSpPr>
          <p:spPr bwMode="auto">
            <a:xfrm>
              <a:off x="2009" y="2435"/>
              <a:ext cx="24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41"/>
            <p:cNvSpPr>
              <a:spLocks noChangeShapeType="1"/>
            </p:cNvSpPr>
            <p:nvPr/>
          </p:nvSpPr>
          <p:spPr bwMode="auto">
            <a:xfrm>
              <a:off x="4025" y="2435"/>
              <a:ext cx="24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2968361" y="5445125"/>
            <a:ext cx="5417344" cy="19050"/>
            <a:chOff x="1726" y="3430"/>
            <a:chExt cx="3150" cy="12"/>
          </a:xfrm>
        </p:grpSpPr>
        <p:sp>
          <p:nvSpPr>
            <p:cNvPr id="9234" name="Line 10"/>
            <p:cNvSpPr>
              <a:spLocks noChangeShapeType="1"/>
            </p:cNvSpPr>
            <p:nvPr/>
          </p:nvSpPr>
          <p:spPr bwMode="auto">
            <a:xfrm>
              <a:off x="3449" y="3430"/>
              <a:ext cx="24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7"/>
            <p:cNvSpPr>
              <a:spLocks noChangeShapeType="1"/>
            </p:cNvSpPr>
            <p:nvPr/>
          </p:nvSpPr>
          <p:spPr bwMode="auto">
            <a:xfrm>
              <a:off x="1726" y="3442"/>
              <a:ext cx="24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10"/>
            <p:cNvSpPr>
              <a:spLocks noChangeShapeType="1"/>
            </p:cNvSpPr>
            <p:nvPr/>
          </p:nvSpPr>
          <p:spPr bwMode="auto">
            <a:xfrm>
              <a:off x="4636" y="3442"/>
              <a:ext cx="24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41"/>
            <p:cNvSpPr>
              <a:spLocks noChangeShapeType="1"/>
            </p:cNvSpPr>
            <p:nvPr/>
          </p:nvSpPr>
          <p:spPr bwMode="auto">
            <a:xfrm>
              <a:off x="4318" y="3442"/>
              <a:ext cx="24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8" name="Text Box 52"/>
          <p:cNvSpPr txBox="1">
            <a:spLocks noChangeArrowheads="1"/>
          </p:cNvSpPr>
          <p:nvPr/>
        </p:nvSpPr>
        <p:spPr bwMode="auto">
          <a:xfrm>
            <a:off x="495300" y="5635625"/>
            <a:ext cx="28392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Concurrent execution</a:t>
            </a:r>
          </a:p>
        </p:txBody>
      </p:sp>
      <p:sp>
        <p:nvSpPr>
          <p:cNvPr id="38970" name="Line 58"/>
          <p:cNvSpPr>
            <a:spLocks noChangeAspect="1" noChangeShapeType="1"/>
          </p:cNvSpPr>
          <p:nvPr/>
        </p:nvSpPr>
        <p:spPr bwMode="auto">
          <a:xfrm rot="-5400000">
            <a:off x="6598047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71" name="Line 59"/>
          <p:cNvSpPr>
            <a:spLocks noChangeAspect="1" noChangeShapeType="1"/>
          </p:cNvSpPr>
          <p:nvPr/>
        </p:nvSpPr>
        <p:spPr bwMode="auto">
          <a:xfrm rot="16200000" flipH="1">
            <a:off x="1528102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72" name="Line 60"/>
          <p:cNvSpPr>
            <a:spLocks noChangeAspect="1" noChangeShapeType="1"/>
          </p:cNvSpPr>
          <p:nvPr/>
        </p:nvSpPr>
        <p:spPr bwMode="auto">
          <a:xfrm rot="16200000" flipH="1">
            <a:off x="1995885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73" name="Line 61"/>
          <p:cNvSpPr>
            <a:spLocks noChangeAspect="1" noChangeShapeType="1"/>
          </p:cNvSpPr>
          <p:nvPr/>
        </p:nvSpPr>
        <p:spPr bwMode="auto">
          <a:xfrm rot="-5400000">
            <a:off x="6988440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74" name="Line 62"/>
          <p:cNvSpPr>
            <a:spLocks noChangeAspect="1" noChangeShapeType="1"/>
          </p:cNvSpPr>
          <p:nvPr/>
        </p:nvSpPr>
        <p:spPr bwMode="auto">
          <a:xfrm rot="16200000" flipH="1">
            <a:off x="2499783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2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21965E-6 L -0.00243 -0.2208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1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8.67052E-7 L -0.00226 -0.4522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0" grpId="0" animBg="1"/>
      <p:bldP spid="38971" grpId="0" animBg="1"/>
      <p:bldP spid="38972" grpId="0" animBg="1"/>
      <p:bldP spid="38973" grpId="0" animBg="1"/>
      <p:bldP spid="389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DEE0-220A-421C-BB98-A2E17C1943D3}" type="slidenum">
              <a:rPr lang="he-IL" altLang="en-US"/>
              <a:pPr/>
              <a:t>4</a:t>
            </a:fld>
            <a:endParaRPr lang="en-US" alt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4000"/>
              <a:t>Interleaving Operations</a:t>
            </a:r>
          </a:p>
        </p:txBody>
      </p:sp>
      <p:sp>
        <p:nvSpPr>
          <p:cNvPr id="10246" name="Line 19"/>
          <p:cNvSpPr>
            <a:spLocks noChangeAspect="1" noChangeShapeType="1"/>
          </p:cNvSpPr>
          <p:nvPr/>
        </p:nvSpPr>
        <p:spPr bwMode="auto">
          <a:xfrm rot="-5400000">
            <a:off x="6598047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20"/>
          <p:cNvSpPr>
            <a:spLocks noChangeAspect="1" noChangeShapeType="1"/>
          </p:cNvSpPr>
          <p:nvPr/>
        </p:nvSpPr>
        <p:spPr bwMode="auto">
          <a:xfrm rot="16200000" flipH="1">
            <a:off x="1528102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21"/>
          <p:cNvSpPr>
            <a:spLocks noChangeAspect="1" noChangeShapeType="1"/>
          </p:cNvSpPr>
          <p:nvPr/>
        </p:nvSpPr>
        <p:spPr bwMode="auto">
          <a:xfrm rot="16200000" flipH="1">
            <a:off x="1995885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22"/>
          <p:cNvSpPr>
            <a:spLocks noChangeAspect="1" noChangeShapeType="1"/>
          </p:cNvSpPr>
          <p:nvPr/>
        </p:nvSpPr>
        <p:spPr bwMode="auto">
          <a:xfrm rot="-5400000">
            <a:off x="6988440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23"/>
          <p:cNvSpPr>
            <a:spLocks noChangeAspect="1" noChangeShapeType="1"/>
          </p:cNvSpPr>
          <p:nvPr/>
        </p:nvSpPr>
        <p:spPr bwMode="auto">
          <a:xfrm rot="16200000" flipH="1">
            <a:off x="2499783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Text Box 52"/>
          <p:cNvSpPr txBox="1">
            <a:spLocks noChangeArrowheads="1"/>
          </p:cNvSpPr>
          <p:nvPr/>
        </p:nvSpPr>
        <p:spPr bwMode="auto">
          <a:xfrm>
            <a:off x="495300" y="5635625"/>
            <a:ext cx="25827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(External) behavior</a:t>
            </a:r>
          </a:p>
        </p:txBody>
      </p:sp>
    </p:spTree>
    <p:extLst>
      <p:ext uri="{BB962C8B-B14F-4D97-AF65-F5344CB8AC3E}">
        <p14:creationId xmlns:p14="http://schemas.microsoft.com/office/powerpoint/2010/main" val="41162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2A6-39A2-4F79-AA9A-0C689AFB178C}" type="slidenum">
              <a:rPr lang="he-IL" altLang="en-US"/>
              <a:pPr/>
              <a:t>5</a:t>
            </a:fld>
            <a:endParaRPr lang="en-US" alt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4000"/>
              <a:t>Interleaving Operations, or Not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9503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448183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11"/>
          <p:cNvSpPr>
            <a:spLocks noChangeShapeType="1"/>
          </p:cNvSpPr>
          <p:nvPr/>
        </p:nvSpPr>
        <p:spPr bwMode="auto">
          <a:xfrm>
            <a:off x="4462860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12"/>
          <p:cNvSpPr>
            <a:spLocks noChangeShapeType="1"/>
          </p:cNvSpPr>
          <p:nvPr/>
        </p:nvSpPr>
        <p:spPr bwMode="auto">
          <a:xfrm>
            <a:off x="49409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13"/>
          <p:cNvSpPr>
            <a:spLocks noChangeShapeType="1"/>
          </p:cNvSpPr>
          <p:nvPr/>
        </p:nvSpPr>
        <p:spPr bwMode="auto">
          <a:xfrm>
            <a:off x="5436262" y="2349500"/>
            <a:ext cx="41275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967677" y="5445125"/>
            <a:ext cx="1972602" cy="19050"/>
            <a:chOff x="3729" y="3430"/>
            <a:chExt cx="1147" cy="12"/>
          </a:xfrm>
        </p:grpSpPr>
        <p:sp>
          <p:nvSpPr>
            <p:cNvPr id="11286" name="Line 10"/>
            <p:cNvSpPr>
              <a:spLocks noChangeShapeType="1"/>
            </p:cNvSpPr>
            <p:nvPr/>
          </p:nvSpPr>
          <p:spPr bwMode="auto">
            <a:xfrm>
              <a:off x="4014" y="3430"/>
              <a:ext cx="24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7"/>
            <p:cNvSpPr>
              <a:spLocks noChangeShapeType="1"/>
            </p:cNvSpPr>
            <p:nvPr/>
          </p:nvSpPr>
          <p:spPr bwMode="auto">
            <a:xfrm>
              <a:off x="3729" y="3442"/>
              <a:ext cx="24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10"/>
            <p:cNvSpPr>
              <a:spLocks noChangeShapeType="1"/>
            </p:cNvSpPr>
            <p:nvPr/>
          </p:nvSpPr>
          <p:spPr bwMode="auto">
            <a:xfrm>
              <a:off x="4636" y="3442"/>
              <a:ext cx="24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41"/>
            <p:cNvSpPr>
              <a:spLocks noChangeShapeType="1"/>
            </p:cNvSpPr>
            <p:nvPr/>
          </p:nvSpPr>
          <p:spPr bwMode="auto">
            <a:xfrm>
              <a:off x="4318" y="3442"/>
              <a:ext cx="24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341438" y="3865563"/>
            <a:ext cx="2051712" cy="0"/>
            <a:chOff x="780" y="2435"/>
            <a:chExt cx="1193" cy="0"/>
          </a:xfrm>
        </p:grpSpPr>
        <p:sp>
          <p:nvSpPr>
            <p:cNvPr id="11282" name="Line 4"/>
            <p:cNvSpPr>
              <a:spLocks noChangeShapeType="1"/>
            </p:cNvSpPr>
            <p:nvPr/>
          </p:nvSpPr>
          <p:spPr bwMode="auto">
            <a:xfrm>
              <a:off x="1111" y="2435"/>
              <a:ext cx="24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7"/>
            <p:cNvSpPr>
              <a:spLocks noChangeShapeType="1"/>
            </p:cNvSpPr>
            <p:nvPr/>
          </p:nvSpPr>
          <p:spPr bwMode="auto">
            <a:xfrm>
              <a:off x="1433" y="2435"/>
              <a:ext cx="24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9"/>
            <p:cNvSpPr>
              <a:spLocks noChangeShapeType="1"/>
            </p:cNvSpPr>
            <p:nvPr/>
          </p:nvSpPr>
          <p:spPr bwMode="auto">
            <a:xfrm>
              <a:off x="1733" y="2435"/>
              <a:ext cx="24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41"/>
            <p:cNvSpPr>
              <a:spLocks noChangeShapeType="1"/>
            </p:cNvSpPr>
            <p:nvPr/>
          </p:nvSpPr>
          <p:spPr bwMode="auto">
            <a:xfrm>
              <a:off x="780" y="2435"/>
              <a:ext cx="24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87" name="Line 27"/>
          <p:cNvSpPr>
            <a:spLocks noChangeAspect="1" noChangeShapeType="1"/>
          </p:cNvSpPr>
          <p:nvPr/>
        </p:nvSpPr>
        <p:spPr bwMode="auto">
          <a:xfrm rot="-5400000">
            <a:off x="5272088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8" name="Line 28"/>
          <p:cNvSpPr>
            <a:spLocks noChangeAspect="1" noChangeShapeType="1"/>
          </p:cNvSpPr>
          <p:nvPr/>
        </p:nvSpPr>
        <p:spPr bwMode="auto">
          <a:xfrm rot="16200000" flipH="1">
            <a:off x="1060318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9" name="Line 29"/>
          <p:cNvSpPr>
            <a:spLocks noChangeAspect="1" noChangeShapeType="1"/>
          </p:cNvSpPr>
          <p:nvPr/>
        </p:nvSpPr>
        <p:spPr bwMode="auto">
          <a:xfrm rot="16200000" flipH="1">
            <a:off x="5662481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0" name="Line 30"/>
          <p:cNvSpPr>
            <a:spLocks noChangeAspect="1" noChangeShapeType="1"/>
          </p:cNvSpPr>
          <p:nvPr/>
        </p:nvSpPr>
        <p:spPr bwMode="auto">
          <a:xfrm rot="-5400000">
            <a:off x="2854060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1" name="Line 31"/>
          <p:cNvSpPr>
            <a:spLocks noChangeAspect="1" noChangeShapeType="1"/>
          </p:cNvSpPr>
          <p:nvPr/>
        </p:nvSpPr>
        <p:spPr bwMode="auto">
          <a:xfrm rot="16200000" flipH="1">
            <a:off x="3167063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2" name="Text Box 52"/>
          <p:cNvSpPr txBox="1">
            <a:spLocks noChangeArrowheads="1"/>
          </p:cNvSpPr>
          <p:nvPr/>
        </p:nvSpPr>
        <p:spPr bwMode="auto">
          <a:xfrm>
            <a:off x="495300" y="5635625"/>
            <a:ext cx="2752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Sequential execution</a:t>
            </a:r>
          </a:p>
        </p:txBody>
      </p:sp>
    </p:spTree>
    <p:extLst>
      <p:ext uri="{BB962C8B-B14F-4D97-AF65-F5344CB8AC3E}">
        <p14:creationId xmlns:p14="http://schemas.microsoft.com/office/powerpoint/2010/main" val="211451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21965E-6 L 0.00121 -0.2208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1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8.67052E-7 L -0.00277 -0.4522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7" grpId="0" animBg="1"/>
      <p:bldP spid="40988" grpId="0" animBg="1"/>
      <p:bldP spid="40989" grpId="0" animBg="1"/>
      <p:bldP spid="40990" grpId="0" animBg="1"/>
      <p:bldP spid="409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8CD7-2B8A-4CFB-9C37-2EF3BD98440E}" type="slidenum">
              <a:rPr lang="he-IL" altLang="en-US"/>
              <a:pPr/>
              <a:t>6</a:t>
            </a:fld>
            <a:endParaRPr lang="en-US" alt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4000"/>
              <a:t>Interleaving Operations, or Not</a:t>
            </a:r>
          </a:p>
        </p:txBody>
      </p:sp>
      <p:sp>
        <p:nvSpPr>
          <p:cNvPr id="57368" name="Rectangle 2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z="2600"/>
          </a:p>
          <a:p>
            <a:endParaRPr lang="en-US" sz="2600"/>
          </a:p>
          <a:p>
            <a:endParaRPr lang="en-US" sz="260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600">
                <a:solidFill>
                  <a:schemeClr val="hlink"/>
                </a:solidFill>
              </a:rPr>
              <a:t>Sequential behavior</a:t>
            </a:r>
            <a:r>
              <a:rPr lang="en-US" sz="2600"/>
              <a:t>: invocations &amp; response alternate and match (on process &amp; object)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solidFill>
                  <a:schemeClr val="hlink"/>
                </a:solidFill>
              </a:rPr>
              <a:t>Sequential specification</a:t>
            </a:r>
            <a:r>
              <a:rPr lang="en-US" sz="2600"/>
              <a:t>: All the </a:t>
            </a:r>
            <a:r>
              <a:rPr lang="en-US" sz="2600">
                <a:solidFill>
                  <a:schemeClr val="hlink"/>
                </a:solidFill>
              </a:rPr>
              <a:t>legal</a:t>
            </a:r>
            <a:r>
              <a:rPr lang="en-US" sz="2600"/>
              <a:t> sequential behaviors, satisfying the semantics of the ADT</a:t>
            </a:r>
          </a:p>
          <a:p>
            <a:pPr lvl="1"/>
            <a:r>
              <a:rPr lang="en-US" sz="2200"/>
              <a:t>E.g., for a (LIFO) stack: pop returns the last item pushed</a:t>
            </a:r>
          </a:p>
        </p:txBody>
      </p:sp>
      <p:sp>
        <p:nvSpPr>
          <p:cNvPr id="12294" name="Line 19"/>
          <p:cNvSpPr>
            <a:spLocks noChangeAspect="1" noChangeShapeType="1"/>
          </p:cNvSpPr>
          <p:nvPr/>
        </p:nvSpPr>
        <p:spPr bwMode="auto">
          <a:xfrm rot="-5400000">
            <a:off x="5272088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20"/>
          <p:cNvSpPr>
            <a:spLocks noChangeAspect="1" noChangeShapeType="1"/>
          </p:cNvSpPr>
          <p:nvPr/>
        </p:nvSpPr>
        <p:spPr bwMode="auto">
          <a:xfrm rot="16200000" flipH="1">
            <a:off x="1060318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Line 21"/>
          <p:cNvSpPr>
            <a:spLocks noChangeAspect="1" noChangeShapeType="1"/>
          </p:cNvSpPr>
          <p:nvPr/>
        </p:nvSpPr>
        <p:spPr bwMode="auto">
          <a:xfrm rot="16200000" flipH="1">
            <a:off x="5662481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22"/>
          <p:cNvSpPr>
            <a:spLocks noChangeAspect="1" noChangeShapeType="1"/>
          </p:cNvSpPr>
          <p:nvPr/>
        </p:nvSpPr>
        <p:spPr bwMode="auto">
          <a:xfrm rot="-5400000">
            <a:off x="2854060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23"/>
          <p:cNvSpPr>
            <a:spLocks noChangeAspect="1" noChangeShapeType="1"/>
          </p:cNvSpPr>
          <p:nvPr/>
        </p:nvSpPr>
        <p:spPr bwMode="auto">
          <a:xfrm rot="16200000" flipH="1">
            <a:off x="3167063" y="1939926"/>
            <a:ext cx="76517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0853-08A4-41CD-8980-4E0001511800}" type="slidenum">
              <a:rPr lang="he-IL" altLang="en-US"/>
              <a:pPr/>
              <a:t>7</a:t>
            </a:fld>
            <a:endParaRPr lang="en-US" alt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4000"/>
              <a:t>Correctness: Sequential consistency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sz="1800" dirty="0">
                <a:solidFill>
                  <a:schemeClr val="folHlink"/>
                </a:solidFill>
                <a:latin typeface="Comic Sans MS" pitchFamily="66" charset="0"/>
              </a:rPr>
              <a:t>[</a:t>
            </a:r>
            <a:r>
              <a:rPr lang="en-US" sz="1800" dirty="0" err="1">
                <a:solidFill>
                  <a:schemeClr val="folHlink"/>
                </a:solidFill>
                <a:latin typeface="Comic Sans MS" pitchFamily="66" charset="0"/>
              </a:rPr>
              <a:t>Lamport</a:t>
            </a:r>
            <a:r>
              <a:rPr lang="en-US" sz="1800" dirty="0">
                <a:solidFill>
                  <a:schemeClr val="folHlink"/>
                </a:solidFill>
                <a:latin typeface="Comic Sans MS" pitchFamily="66" charset="0"/>
              </a:rPr>
              <a:t>, 1979]</a:t>
            </a:r>
          </a:p>
          <a:p>
            <a:r>
              <a:rPr lang="en-US" dirty="0"/>
              <a:t>For every concurrent execution there is a sequential execution that</a:t>
            </a:r>
          </a:p>
          <a:p>
            <a:pPr lvl="1"/>
            <a:r>
              <a:rPr lang="en-US" dirty="0"/>
              <a:t>Contains the same operations</a:t>
            </a:r>
          </a:p>
          <a:p>
            <a:pPr lvl="1"/>
            <a:r>
              <a:rPr lang="en-US" dirty="0"/>
              <a:t>Is </a:t>
            </a:r>
            <a:r>
              <a:rPr lang="en-US" dirty="0">
                <a:solidFill>
                  <a:schemeClr val="hlink"/>
                </a:solidFill>
              </a:rPr>
              <a:t>legal</a:t>
            </a:r>
            <a:r>
              <a:rPr lang="en-US" dirty="0"/>
              <a:t> (obeys the sequential specification)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Preserves the order of operations by the same process  </a:t>
            </a:r>
          </a:p>
        </p:txBody>
      </p:sp>
    </p:spTree>
    <p:extLst>
      <p:ext uri="{BB962C8B-B14F-4D97-AF65-F5344CB8AC3E}">
        <p14:creationId xmlns:p14="http://schemas.microsoft.com/office/powerpoint/2010/main" val="269348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33BE-BE64-40F2-A9D0-0AFC28506FB1}" type="slidenum">
              <a:rPr lang="he-IL" altLang="en-US"/>
              <a:pPr/>
              <a:t>8</a:t>
            </a:fld>
            <a:endParaRPr lang="en-US" alt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4000"/>
              <a:t>Sequential Consistency: Examples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768865" y="1995488"/>
            <a:ext cx="1324240" cy="431800"/>
            <a:chOff x="340" y="1026"/>
            <a:chExt cx="1315" cy="408"/>
          </a:xfrm>
        </p:grpSpPr>
        <p:sp>
          <p:nvSpPr>
            <p:cNvPr id="14369" name="Rectangle 19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0099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push(4)</a:t>
              </a:r>
            </a:p>
          </p:txBody>
        </p:sp>
        <p:sp>
          <p:nvSpPr>
            <p:cNvPr id="14370" name="AutoShape 20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1" name="AutoShape 21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872171" y="2643188"/>
            <a:ext cx="1324240" cy="431800"/>
            <a:chOff x="340" y="1026"/>
            <a:chExt cx="1315" cy="408"/>
          </a:xfrm>
        </p:grpSpPr>
        <p:sp>
          <p:nvSpPr>
            <p:cNvPr id="14366" name="Rectangle 23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pop():4</a:t>
              </a:r>
            </a:p>
          </p:txBody>
        </p:sp>
        <p:sp>
          <p:nvSpPr>
            <p:cNvPr id="14367" name="AutoShape 24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AutoShape 25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896012" y="2643188"/>
            <a:ext cx="1324240" cy="431800"/>
            <a:chOff x="340" y="1026"/>
            <a:chExt cx="1315" cy="408"/>
          </a:xfrm>
        </p:grpSpPr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push(7)</a:t>
              </a:r>
            </a:p>
          </p:txBody>
        </p:sp>
        <p:sp>
          <p:nvSpPr>
            <p:cNvPr id="14364" name="AutoShape 28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5" name="AutoShape 29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4" name="Text Box 47"/>
          <p:cNvSpPr txBox="1">
            <a:spLocks noChangeArrowheads="1"/>
          </p:cNvSpPr>
          <p:nvPr/>
        </p:nvSpPr>
        <p:spPr bwMode="auto">
          <a:xfrm>
            <a:off x="495301" y="1431925"/>
            <a:ext cx="32431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en-US" sz="2400"/>
              <a:t>Concurrent (LIFO) stack</a:t>
            </a:r>
          </a:p>
        </p:txBody>
      </p: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1052513" y="4654550"/>
            <a:ext cx="1324240" cy="431800"/>
            <a:chOff x="340" y="1026"/>
            <a:chExt cx="1315" cy="408"/>
          </a:xfrm>
        </p:grpSpPr>
        <p:sp>
          <p:nvSpPr>
            <p:cNvPr id="14360" name="Rectangle 49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0099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push(4)</a:t>
              </a:r>
            </a:p>
          </p:txBody>
        </p:sp>
        <p:sp>
          <p:nvSpPr>
            <p:cNvPr id="14361" name="AutoShape 50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2" name="AutoShape 51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4951281" y="5302250"/>
            <a:ext cx="1324240" cy="431800"/>
            <a:chOff x="340" y="1026"/>
            <a:chExt cx="1315" cy="408"/>
          </a:xfrm>
        </p:grpSpPr>
        <p:sp>
          <p:nvSpPr>
            <p:cNvPr id="14357" name="Rectangle 53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pop():4</a:t>
              </a:r>
            </a:p>
          </p:txBody>
        </p:sp>
        <p:sp>
          <p:nvSpPr>
            <p:cNvPr id="14358" name="AutoShape 54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" name="AutoShape 55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3081867" y="5302250"/>
            <a:ext cx="1324240" cy="431800"/>
            <a:chOff x="340" y="1026"/>
            <a:chExt cx="1315" cy="408"/>
          </a:xfrm>
        </p:grpSpPr>
        <p:sp>
          <p:nvSpPr>
            <p:cNvPr id="14354" name="Rectangle 57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push(7)</a:t>
              </a:r>
            </a:p>
          </p:txBody>
        </p:sp>
        <p:sp>
          <p:nvSpPr>
            <p:cNvPr id="14355" name="AutoShape 58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AutoShape 59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18" name="Oval 30"/>
          <p:cNvSpPr>
            <a:spLocks noChangeArrowheads="1"/>
          </p:cNvSpPr>
          <p:nvPr/>
        </p:nvSpPr>
        <p:spPr bwMode="auto">
          <a:xfrm>
            <a:off x="5112941" y="3284538"/>
            <a:ext cx="275167" cy="457200"/>
          </a:xfrm>
          <a:prstGeom prst="ellips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9" name="Oval 31"/>
          <p:cNvSpPr>
            <a:spLocks noChangeArrowheads="1"/>
          </p:cNvSpPr>
          <p:nvPr/>
        </p:nvSpPr>
        <p:spPr bwMode="auto">
          <a:xfrm>
            <a:off x="6722666" y="3297238"/>
            <a:ext cx="275167" cy="457200"/>
          </a:xfrm>
          <a:prstGeom prst="ellips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0" name="Text Box 32"/>
          <p:cNvSpPr txBox="1">
            <a:spLocks noChangeArrowheads="1"/>
          </p:cNvSpPr>
          <p:nvPr/>
        </p:nvSpPr>
        <p:spPr bwMode="auto">
          <a:xfrm>
            <a:off x="4530913" y="3709988"/>
            <a:ext cx="12827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b="1">
                <a:solidFill>
                  <a:srgbClr val="9900FF"/>
                </a:solidFill>
                <a:latin typeface="Comic Sans MS" pitchFamily="66" charset="0"/>
              </a:rPr>
              <a:t>Last In</a:t>
            </a:r>
          </a:p>
        </p:txBody>
      </p:sp>
      <p:sp>
        <p:nvSpPr>
          <p:cNvPr id="114721" name="Text Box 33"/>
          <p:cNvSpPr txBox="1">
            <a:spLocks noChangeArrowheads="1"/>
          </p:cNvSpPr>
          <p:nvPr/>
        </p:nvSpPr>
        <p:spPr bwMode="auto">
          <a:xfrm>
            <a:off x="6074166" y="3697288"/>
            <a:ext cx="1582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b="1">
                <a:solidFill>
                  <a:srgbClr val="9900FF"/>
                </a:solidFill>
                <a:latin typeface="Comic Sans MS" pitchFamily="66" charset="0"/>
              </a:rPr>
              <a:t>First Out</a:t>
            </a:r>
          </a:p>
        </p:txBody>
      </p:sp>
      <p:sp>
        <p:nvSpPr>
          <p:cNvPr id="114764" name="Text Box 76"/>
          <p:cNvSpPr txBox="1">
            <a:spLocks noChangeArrowheads="1"/>
          </p:cNvSpPr>
          <p:nvPr/>
        </p:nvSpPr>
        <p:spPr bwMode="auto">
          <a:xfrm>
            <a:off x="7137136" y="1628775"/>
            <a:ext cx="115127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>
                <a:solidFill>
                  <a:schemeClr val="hlink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114765" name="Text Box 77"/>
          <p:cNvSpPr txBox="1">
            <a:spLocks noChangeArrowheads="1"/>
          </p:cNvSpPr>
          <p:nvPr/>
        </p:nvSpPr>
        <p:spPr bwMode="auto">
          <a:xfrm>
            <a:off x="7137136" y="4508500"/>
            <a:ext cx="115127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>
                <a:solidFill>
                  <a:schemeClr val="hlink"/>
                </a:solidFill>
                <a:sym typeface="Wingdings" pitchFamily="2" charset="2"/>
              </a:rPr>
              <a:t></a:t>
            </a:r>
          </a:p>
        </p:txBody>
      </p:sp>
    </p:spTree>
    <p:extLst>
      <p:ext uri="{BB962C8B-B14F-4D97-AF65-F5344CB8AC3E}">
        <p14:creationId xmlns:p14="http://schemas.microsoft.com/office/powerpoint/2010/main" val="58749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9.24855E-7 L 0.14584 0.1877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0" y="9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81503E-6 L 0.19306 0.0934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00" y="47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81503E-6 L 0.09879 0.0934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4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4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4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4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16185E-6 L 0.3191 -0.1995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5.78035E-7 L -0.0276 -0.2938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" y="-1470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78035E-7 L 0.0908 -0.2938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0" y="-1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18" grpId="0" animBg="1"/>
      <p:bldP spid="114719" grpId="0" animBg="1"/>
      <p:bldP spid="114720" grpId="0"/>
      <p:bldP spid="114721" grpId="0"/>
      <p:bldP spid="114764" grpId="0"/>
      <p:bldP spid="1147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8F67-9776-4DC3-AB99-48911F5838C0}" type="slidenum">
              <a:rPr lang="he-IL" altLang="en-US"/>
              <a:pPr/>
              <a:t>9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4000"/>
              <a:t>Sequential Consistency: Examples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768865" y="1995488"/>
            <a:ext cx="1324240" cy="431800"/>
            <a:chOff x="340" y="1026"/>
            <a:chExt cx="1315" cy="408"/>
          </a:xfrm>
        </p:grpSpPr>
        <p:sp>
          <p:nvSpPr>
            <p:cNvPr id="15380" name="Rectangle 19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0099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push(4)</a:t>
              </a:r>
            </a:p>
          </p:txBody>
        </p:sp>
        <p:sp>
          <p:nvSpPr>
            <p:cNvPr id="15381" name="AutoShape 20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AutoShape 21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872171" y="2643188"/>
            <a:ext cx="1324240" cy="431800"/>
            <a:chOff x="340" y="1026"/>
            <a:chExt cx="1315" cy="408"/>
          </a:xfrm>
        </p:grpSpPr>
        <p:sp>
          <p:nvSpPr>
            <p:cNvPr id="15377" name="Rectangle 23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pop():7</a:t>
              </a:r>
            </a:p>
          </p:txBody>
        </p:sp>
        <p:sp>
          <p:nvSpPr>
            <p:cNvPr id="15378" name="AutoShape 24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9" name="AutoShape 25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896012" y="2643188"/>
            <a:ext cx="1324240" cy="431800"/>
            <a:chOff x="340" y="1026"/>
            <a:chExt cx="1315" cy="408"/>
          </a:xfrm>
        </p:grpSpPr>
        <p:sp>
          <p:nvSpPr>
            <p:cNvPr id="15374" name="Rectangle 27"/>
            <p:cNvSpPr>
              <a:spLocks noChangeArrowheads="1"/>
            </p:cNvSpPr>
            <p:nvPr/>
          </p:nvSpPr>
          <p:spPr bwMode="auto">
            <a:xfrm>
              <a:off x="340" y="1026"/>
              <a:ext cx="1315" cy="408"/>
            </a:xfrm>
            <a:prstGeom prst="rect">
              <a:avLst/>
            </a:prstGeom>
            <a:solidFill>
              <a:srgbClr val="FF6600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push(7)</a:t>
              </a:r>
            </a:p>
          </p:txBody>
        </p:sp>
        <p:sp>
          <p:nvSpPr>
            <p:cNvPr id="15375" name="AutoShape 28"/>
            <p:cNvSpPr>
              <a:spLocks/>
            </p:cNvSpPr>
            <p:nvPr/>
          </p:nvSpPr>
          <p:spPr bwMode="auto">
            <a:xfrm>
              <a:off x="340" y="1026"/>
              <a:ext cx="91" cy="408"/>
            </a:xfrm>
            <a:prstGeom prst="leftBracket">
              <a:avLst>
                <a:gd name="adj" fmla="val 3736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AutoShape 29"/>
            <p:cNvSpPr>
              <a:spLocks/>
            </p:cNvSpPr>
            <p:nvPr/>
          </p:nvSpPr>
          <p:spPr bwMode="auto">
            <a:xfrm>
              <a:off x="1565" y="1026"/>
              <a:ext cx="90" cy="408"/>
            </a:xfrm>
            <a:prstGeom prst="rightBracket">
              <a:avLst>
                <a:gd name="adj" fmla="val 37778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8" name="Text Box 47"/>
          <p:cNvSpPr txBox="1">
            <a:spLocks noChangeArrowheads="1"/>
          </p:cNvSpPr>
          <p:nvPr/>
        </p:nvSpPr>
        <p:spPr bwMode="auto">
          <a:xfrm>
            <a:off x="495301" y="1431925"/>
            <a:ext cx="32431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en-US" sz="2400"/>
              <a:t>Concurrent (LIFO) stack</a:t>
            </a:r>
          </a:p>
        </p:txBody>
      </p:sp>
      <p:sp>
        <p:nvSpPr>
          <p:cNvPr id="114718" name="Oval 30"/>
          <p:cNvSpPr>
            <a:spLocks noChangeArrowheads="1"/>
          </p:cNvSpPr>
          <p:nvPr/>
        </p:nvSpPr>
        <p:spPr bwMode="auto">
          <a:xfrm>
            <a:off x="5262562" y="3284538"/>
            <a:ext cx="275167" cy="457200"/>
          </a:xfrm>
          <a:prstGeom prst="ellips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9" name="Oval 31"/>
          <p:cNvSpPr>
            <a:spLocks noChangeArrowheads="1"/>
          </p:cNvSpPr>
          <p:nvPr/>
        </p:nvSpPr>
        <p:spPr bwMode="auto">
          <a:xfrm>
            <a:off x="6722666" y="3297238"/>
            <a:ext cx="275167" cy="457200"/>
          </a:xfrm>
          <a:prstGeom prst="ellips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0" name="Text Box 32"/>
          <p:cNvSpPr txBox="1">
            <a:spLocks noChangeArrowheads="1"/>
          </p:cNvSpPr>
          <p:nvPr/>
        </p:nvSpPr>
        <p:spPr bwMode="auto">
          <a:xfrm>
            <a:off x="4699453" y="3709988"/>
            <a:ext cx="12827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b="1">
                <a:solidFill>
                  <a:srgbClr val="9900FF"/>
                </a:solidFill>
                <a:latin typeface="Comic Sans MS" pitchFamily="66" charset="0"/>
              </a:rPr>
              <a:t>Last In</a:t>
            </a:r>
          </a:p>
        </p:txBody>
      </p:sp>
      <p:sp>
        <p:nvSpPr>
          <p:cNvPr id="114721" name="Text Box 33"/>
          <p:cNvSpPr txBox="1">
            <a:spLocks noChangeArrowheads="1"/>
          </p:cNvSpPr>
          <p:nvPr/>
        </p:nvSpPr>
        <p:spPr bwMode="auto">
          <a:xfrm>
            <a:off x="6074166" y="3697288"/>
            <a:ext cx="1582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b="1">
                <a:solidFill>
                  <a:srgbClr val="9900FF"/>
                </a:solidFill>
                <a:latin typeface="Comic Sans MS" pitchFamily="66" charset="0"/>
              </a:rPr>
              <a:t>First Out</a:t>
            </a:r>
          </a:p>
        </p:txBody>
      </p:sp>
      <p:sp>
        <p:nvSpPr>
          <p:cNvPr id="114764" name="Text Box 76"/>
          <p:cNvSpPr txBox="1">
            <a:spLocks noChangeArrowheads="1"/>
          </p:cNvSpPr>
          <p:nvPr/>
        </p:nvSpPr>
        <p:spPr bwMode="auto">
          <a:xfrm>
            <a:off x="7137136" y="1628775"/>
            <a:ext cx="115127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>
                <a:solidFill>
                  <a:schemeClr val="hlink"/>
                </a:solidFill>
                <a:sym typeface="Wingdings" pitchFamily="2" charset="2"/>
              </a:rPr>
              <a:t></a:t>
            </a:r>
          </a:p>
        </p:txBody>
      </p:sp>
    </p:spTree>
    <p:extLst>
      <p:ext uri="{BB962C8B-B14F-4D97-AF65-F5344CB8AC3E}">
        <p14:creationId xmlns:p14="http://schemas.microsoft.com/office/powerpoint/2010/main" val="322872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58834E-6 L 0.01198 0.1877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" y="9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63 -0.00092 L 0.35052 0.0934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0" y="47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81503E-6 L 0.09879 0.0934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4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4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4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4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18" grpId="0" animBg="1"/>
      <p:bldP spid="114719" grpId="0" animBg="1"/>
      <p:bldP spid="114720" grpId="0"/>
      <p:bldP spid="114721" grpId="0"/>
      <p:bldP spid="114764" grpId="0"/>
    </p:bldLst>
  </p:timing>
</p:sld>
</file>

<file path=ppt/theme/theme1.xml><?xml version="1.0" encoding="utf-8"?>
<a:theme xmlns:a="http://schemas.openxmlformats.org/drawingml/2006/main" name="L1. CORBA 1">
  <a:themeElements>
    <a:clrScheme name="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33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ADAA"/>
      </a:accent5>
      <a:accent6>
        <a:srgbClr val="E7B900"/>
      </a:accent6>
      <a:hlink>
        <a:srgbClr val="663300"/>
      </a:hlink>
      <a:folHlink>
        <a:srgbClr val="808000"/>
      </a:folHlink>
    </a:clrScheme>
    <a:fontScheme name="L1. CORBA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L1. CORBA 1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1. CORBA 1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. CORBA 1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. CORBA 1 4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. CORBA 1 5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1. CORBA 1 6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1. CORBA 1 7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ECB6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Jean's HD:China 2001:L1. CORBA 1.ppt</Template>
  <TotalTime>3327</TotalTime>
  <Words>2808</Words>
  <Application>Microsoft Office PowerPoint</Application>
  <PresentationFormat>A4 Paper (210x297 mm)</PresentationFormat>
  <Paragraphs>406</Paragraphs>
  <Slides>29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L1. CORBA 1</vt:lpstr>
      <vt:lpstr>Distributed systems II   Replication Cnt.</vt:lpstr>
      <vt:lpstr>Executing Operations</vt:lpstr>
      <vt:lpstr>Interleaving Operations</vt:lpstr>
      <vt:lpstr>Interleaving Operations</vt:lpstr>
      <vt:lpstr>Interleaving Operations, or Not</vt:lpstr>
      <vt:lpstr>Interleaving Operations, or Not</vt:lpstr>
      <vt:lpstr>Correctness: Sequential consistency</vt:lpstr>
      <vt:lpstr>Sequential Consistency: Examples</vt:lpstr>
      <vt:lpstr>Sequential Consistency: Examples</vt:lpstr>
      <vt:lpstr>Sequential Consistency is not Composable</vt:lpstr>
      <vt:lpstr>Sequential Consistency is not Composable</vt:lpstr>
      <vt:lpstr>Safety: Linearizability</vt:lpstr>
      <vt:lpstr>Safety: Linearizability</vt:lpstr>
      <vt:lpstr>Sequential consistency (p567)</vt:lpstr>
      <vt:lpstr> Active replication for fault tolerance: State Machine Approach</vt:lpstr>
      <vt:lpstr>Active replication - five phases in performing a client request</vt:lpstr>
      <vt:lpstr>Replication for Highly available services: The gossip approach</vt:lpstr>
      <vt:lpstr>14.4.1 The gossip architecture</vt:lpstr>
      <vt:lpstr> Query and update operations in a gossip service</vt:lpstr>
      <vt:lpstr>Gossip processing of queries and updates</vt:lpstr>
      <vt:lpstr>PowerPoint Presentation</vt:lpstr>
      <vt:lpstr>Front ends propagate their timestamps whenever clients communicate directly</vt:lpstr>
      <vt:lpstr>A gossip replica manager, showing its main state components</vt:lpstr>
      <vt:lpstr>Processing of query and update operations</vt:lpstr>
      <vt:lpstr>Gossip update operations </vt:lpstr>
      <vt:lpstr>Gossip messages</vt:lpstr>
      <vt:lpstr>Discussion of Gossip architecture</vt:lpstr>
      <vt:lpstr>The Quorum consensus method for Replication</vt:lpstr>
      <vt:lpstr>Gifford’s quorum consensus file replication scheme</vt:lpstr>
    </vt:vector>
  </TitlesOfParts>
  <Company>G&amp;J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15.1 A distributed multimedia system</dc:title>
  <dc:creator>George Coulouris;Philippas Tsigas</dc:creator>
  <cp:lastModifiedBy>tsigas</cp:lastModifiedBy>
  <cp:revision>234</cp:revision>
  <cp:lastPrinted>2000-11-12T21:05:10Z</cp:lastPrinted>
  <dcterms:created xsi:type="dcterms:W3CDTF">2000-06-18T21:59:47Z</dcterms:created>
  <dcterms:modified xsi:type="dcterms:W3CDTF">2012-02-03T14:21:51Z</dcterms:modified>
</cp:coreProperties>
</file>