
<file path=[Content_Types].xml><?xml version="1.0" encoding="utf-8"?>
<Types xmlns="http://schemas.openxmlformats.org/package/2006/content-types">
  <Default Extension="png" ContentType="image/png"/>
  <Default Extension="wmf" ContentType="image/x-wmf"/>
  <Default Extension="jpeg" ContentType="image/jpeg"/>
  <Default Extension="emf" ContentType="image/x-emf"/>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Lst>
  <p:notesMasterIdLst>
    <p:notesMasterId r:id="rId43"/>
  </p:notesMasterIdLst>
  <p:sldIdLst>
    <p:sldId id="349" r:id="rId2"/>
    <p:sldId id="258" r:id="rId3"/>
    <p:sldId id="278" r:id="rId4"/>
    <p:sldId id="343" r:id="rId5"/>
    <p:sldId id="279" r:id="rId6"/>
    <p:sldId id="261" r:id="rId7"/>
    <p:sldId id="280" r:id="rId8"/>
    <p:sldId id="329" r:id="rId9"/>
    <p:sldId id="330" r:id="rId10"/>
    <p:sldId id="345" r:id="rId11"/>
    <p:sldId id="328" r:id="rId12"/>
    <p:sldId id="334" r:id="rId13"/>
    <p:sldId id="346" r:id="rId14"/>
    <p:sldId id="332" r:id="rId15"/>
    <p:sldId id="336" r:id="rId16"/>
    <p:sldId id="337" r:id="rId17"/>
    <p:sldId id="338" r:id="rId18"/>
    <p:sldId id="340" r:id="rId19"/>
    <p:sldId id="348" r:id="rId20"/>
    <p:sldId id="324" r:id="rId21"/>
    <p:sldId id="326" r:id="rId22"/>
    <p:sldId id="344" r:id="rId23"/>
    <p:sldId id="331" r:id="rId24"/>
    <p:sldId id="281" r:id="rId25"/>
    <p:sldId id="350" r:id="rId26"/>
    <p:sldId id="351" r:id="rId27"/>
    <p:sldId id="352" r:id="rId28"/>
    <p:sldId id="353" r:id="rId29"/>
    <p:sldId id="354" r:id="rId30"/>
    <p:sldId id="355" r:id="rId31"/>
    <p:sldId id="356" r:id="rId32"/>
    <p:sldId id="357" r:id="rId33"/>
    <p:sldId id="358" r:id="rId34"/>
    <p:sldId id="359" r:id="rId35"/>
    <p:sldId id="360" r:id="rId36"/>
    <p:sldId id="361" r:id="rId37"/>
    <p:sldId id="362" r:id="rId38"/>
    <p:sldId id="363" r:id="rId39"/>
    <p:sldId id="364" r:id="rId40"/>
    <p:sldId id="376" r:id="rId41"/>
    <p:sldId id="367" r:id="rId42"/>
  </p:sldIdLst>
  <p:sldSz cx="9906000" cy="6858000" type="A4"/>
  <p:notesSz cx="6858000" cy="9144000"/>
  <p:defaultTextStyle>
    <a:defPPr>
      <a:defRPr lang="en-GB"/>
    </a:defPPr>
    <a:lvl1pPr algn="l" rtl="0" eaLnBrk="0" fontAlgn="base" hangingPunct="0">
      <a:spcBef>
        <a:spcPct val="0"/>
      </a:spcBef>
      <a:spcAft>
        <a:spcPct val="0"/>
      </a:spcAft>
      <a:defRPr sz="2400" kern="1200">
        <a:solidFill>
          <a:schemeClr val="tx1"/>
        </a:solidFill>
        <a:latin typeface="Times" charset="0"/>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914400" rtl="0" eaLnBrk="1" latinLnBrk="0" hangingPunct="1">
      <a:defRPr sz="2400" kern="1200">
        <a:solidFill>
          <a:schemeClr val="tx1"/>
        </a:solidFill>
        <a:latin typeface="Times" charset="0"/>
        <a:ea typeface="+mn-ea"/>
        <a:cs typeface="+mn-cs"/>
      </a:defRPr>
    </a:lvl6pPr>
    <a:lvl7pPr marL="2743200" algn="l" defTabSz="914400" rtl="0" eaLnBrk="1" latinLnBrk="0" hangingPunct="1">
      <a:defRPr sz="2400" kern="1200">
        <a:solidFill>
          <a:schemeClr val="tx1"/>
        </a:solidFill>
        <a:latin typeface="Times" charset="0"/>
        <a:ea typeface="+mn-ea"/>
        <a:cs typeface="+mn-cs"/>
      </a:defRPr>
    </a:lvl7pPr>
    <a:lvl8pPr marL="3200400" algn="l" defTabSz="914400" rtl="0" eaLnBrk="1" latinLnBrk="0" hangingPunct="1">
      <a:defRPr sz="2400" kern="1200">
        <a:solidFill>
          <a:schemeClr val="tx1"/>
        </a:solidFill>
        <a:latin typeface="Times" charset="0"/>
        <a:ea typeface="+mn-ea"/>
        <a:cs typeface="+mn-cs"/>
      </a:defRPr>
    </a:lvl8pPr>
    <a:lvl9pPr marL="3657600" algn="l" defTabSz="914400" rtl="0" eaLnBrk="1" latinLnBrk="0" hangingPunct="1">
      <a:defRPr sz="2400" kern="1200">
        <a:solidFill>
          <a:schemeClr val="tx1"/>
        </a:solidFill>
        <a:latin typeface="Times"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AE22"/>
    <a:srgbClr val="2833B0"/>
    <a:srgbClr val="82B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inimized" horzBarState="maximized">
    <p:restoredLeft sz="32787"/>
    <p:restoredTop sz="86517" autoAdjust="0"/>
  </p:normalViewPr>
  <p:slideViewPr>
    <p:cSldViewPr snapToGrid="0">
      <p:cViewPr varScale="1">
        <p:scale>
          <a:sx n="102" d="100"/>
          <a:sy n="102" d="100"/>
        </p:scale>
        <p:origin x="-590" y="-86"/>
      </p:cViewPr>
      <p:guideLst>
        <p:guide orient="horz" pos="2173"/>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6" d="100"/>
          <a:sy n="56" d="100"/>
        </p:scale>
        <p:origin x="-184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ink/ink1.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1-25T11:39:51.136"/>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-2 1190 6,'0'80'12,"0"-27"0,5 4-5,0 7-3,2 2-1,1-3 0,-1-7-1,2-4 1,-2-13-2,0-7 0,-1-11 2,-2-9-2,-4-12 2,0 0-3,8-25 1,-8-1-1,-4-6 0,4-9 0,-7-5-1,1-5 1,2 1-3,-1 0 2,5 1 1,-3 7-1,3 5 2,7 7-1,0 2 1,3 8 2,4 0 0,2 6 1,-1-1 0,5 5 0,-1-1 1,4 5 1,-4-1 0,4 3-1,-4-1 1,7 5-1,-5-6-1,4 6-1,0 0-1,-1-3 1,2 3-2,-2 0 1,-3 0-2,-1 0-2,-1 0-1,-5-4-4,3 4-10,-7 4-15,-10-4-5</inkml:trace>
  <inkml:trace contextRef="#ctx0" brushRef="#br0" timeOffset="4321">326 2225 2,'54'-49'5,"-21"22"1,2-3-1,4-1 1,5-3 1,1-2-2,4-3 0,4-3-2,4-4 1,0 0 0,6-5 0,1-2 0,4-3-1,2-1-1,7-2 3,-3 0-3,3-2 1,4-1-1,2-1 0,0 1 0,3-1-2,2-1 2,0 4-2,2-4 3,4 1 1,1-1-2,5 2 0,-1-1 0,4 2 0,-1 1 0,3 2-1,0 1-1,2 4 0,-6 2 0,0 3 2,3 1-2,-3 4 1,1 1-1,0 5 0,1 1 1,0 4 0,0 3-1,-1 5 1,-1 0-1,-4 5 2,1 5-4,-2 3 4,-5 2-2,-2 6-2,2 3 2,-1 0 0,1 9-1,0-2 1,-1 5-1,3 2 0,-2 2 0,0 3 1,2-1-2,-2 4 1,0 1 1,0 2-1,0 2 2,-1-1-1,-3 4 0,0-1 0,-4 0 0,0-2 1,0 4-1,-1-2 0,-2 1-1,-3 1 1,5-1 0,-2-1-1,1 4 1,-4-1 0,0 1 0,-1 0 0,0 4 1,-1 2-1,-4 0 0,-2 1 0,1 3 1,2-1-1,-3 3-1,1-1 1,0 0-1,-2-1 1,5 3 0,1-1 0,-4 0 1,-3-1-1,0 0 0,1-2 1,-5 0 1,-2 0 0,-4-5-1,-2-1 2,-4-2-1,1-1-1,-5-4 1,-2-1-1,1-2 1,-1-2-2,-2-1 1,0 0 0,-1 0-1,0 0 0,-1-1 2,2 1-2,-5-3 0,-1-1 0,-2-2 0,-1 1 0,-4-4 0,-1 0 0,-4-2 0,-7-5-2,1 2-1,-7-5-1,3 3-3,-15-7-2,15 0-4,-15 0-13,6-10-9</inkml:trace>
  <inkml:trace contextRef="#ctx0" brushRef="#br0" timeOffset="5476">8922 1360 8,'0'46'28,"12"-24"-12,-2 4-15,5 7 3,4 10 2,3 1 3,7 9 2,1-6-1,10 9 0,-2-7-2,6 5-1,-5-10 2,3 2-4,-6-11-1,-2 0-1,-7-7-2,-4-4 0,-7-3 0,-6-2 0,-10 1-2,-7-5-1,-12 6-4,-21-11-6,-12 4-9,-22-1-11,-23-10-6</inkml:trace>
</inkml:ink>
</file>

<file path=ppt/ink/ink10.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1-25T11:33:56.807"/>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738 2016 1,'-8'-20'30,"-13"7"-1,5 7-24,-4 6 0,-2 0-1,-2 4 1,-4-4 1,1 9 0,-6-6 0,0 5 1,-4-3 1,5 8-3,-7-2 0,1 7 0,-4 3-3,0 8 0,-2 3-1,1 7-1,0 6 0,6 3 1,4 3-1,4 2 0,5 1 0,8 2-1,9 1 1,7 0 0,8-2 0,9 0 0,10-3 1,5-1 0,6-7 0,8-4 1,3-9 0,5-4 0,-1-8 0,0-5 0,0-8 1,3-6-2,-6-4 1,-1-6 0,-4-6-1,-2-4 1,-3-7 1,-2-3-1,-8-9 0,-2-6 0,-5-10-1,-3-9 0,-6-9 0,-2-2-1,-5-7 1,-3-3-2,-4 3 1,0 2 0,-4 8 0,-2 12-1,-2 8 1,-6 9 0,-4 9 0,-4 7-1,-7 9-1,-8 3-1,-4 10-1,-6-1-3,1 11-5,-9-5-5,9 15-10,-2 5-13,-1 3 1</inkml:trace>
  <inkml:trace contextRef="#ctx0" brushRef="#br0" timeOffset="3308">387 559 12,'-10'-17'15,"10"17"-3,0 0-3,-7-13-4,7 13 0,10-6-1,2 3-2,3-4 2,6 0 0,0-5 1,8 0 3,2-7-1,3 1-1,-2-8 1,3-1-2,-3-4-2,0-1-1,-2-2-1,1-1-1,-4-1 0,-4-1 0,2 2 0,-3 2 0,1 3 0,-5 3 1,-2 6-1,-2 1 0,-2 8 0,-1 3 1,-1 9 0,-10 0 1,19 14-1,-8 3 1,-1 3 1,0 10-1,0 5 0,-2 8 0,-2 5 0,0 5-1,-6 1 0,4 0 0,-4 3 0,0-3-1,-4-4-1,4-8-1,-4 0-2,-2-7 0,6-1-7,-7-5-1,7 1-5,-10-4-9,-2-1-10</inkml:trace>
  <inkml:trace contextRef="#ctx0" brushRef="#br0" timeOffset="3885">809 1226 22,'56'-24'26,"-15"10"-11,9-8-2,11 5 1,3-7-5,10 6 2,-2-2-3,3 3-1,-5 2-1,-1 3-3,-8 4-2,-4 2 0,-7 6-1,-9-6-2,-2 11-2,-11 1-4,-1 4-5,-7 0-9,-4-3-14,2 11 0</inkml:trace>
</inkml:ink>
</file>

<file path=ppt/ink/ink11.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1-25T11:34:03.032"/>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1647 1934 8,'-36'-36'10,"15"23"3,-3 0-2,-2 6 1,-8 0-1,0 4-1,-5 3 0,-1 0-4,-4 8-1,1 4-3,-5 4-2,-2 6 0,0 7 0,1 6 0,-4 7 0,2 6 0,-2 6 0,5 3 1,2 5-1,8 5-1,8-3 0,6 3 0,11-1 0,10-2 0,10 0 0,12-2 1,5-6 1,10-3 1,5-7 1,10-3 2,2-12-2,8-4 2,2-10-2,7-7 1,1-10 1,2-7-2,-1-9-1,1-6-1,-4-6-1,0-5 1,-5-6 0,-1-4 0,-5-4 0,-1-3 0,-5-4 1,-1-4-1,-8-4 1,-3-3-1,-8-3 1,-4-3-2,-11 0 2,-5-3 0,-10 3-1,-4 3 0,-9 2 1,-5 7-2,-8 4 2,-1 8-1,-6 7 0,-3 6-1,-6 6 0,-1 5-2,-4 8 0,-5 0-4,1 9-2,-9-4-5,2 10-10,-2 4-10,-4-4-4</inkml:trace>
  <inkml:trace contextRef="#ctx0" brushRef="#br0" timeOffset="1341">1823 678 4,'26'-16'26,"-11"3"-21,7 0 0,-1-6 0,3 0 3,2-5 0,-2 1-1,2-5-2,-1 2-1,1-5-1,-3-3-3,4-2-1,-1-4-1,0-1 1,1-4 0,1 1-1,-3-4 0,1 4 0,0 5 1,-5 7 1,-1 3 0,-6 9 1,-1 6 1,-13 14 1,16 0 0,-10 15 1,-1 9 1,0 6 0,1 9-1,0 9 0,1 11 2,-1 5-1,1 10-1,-4 3 0,1 4 0,-4 1-1,0-1 0,0-7-4,0-9-1,0-6-2,0-14-4,0-7-5,-4-10-12,-1-14-9,8 3-1</inkml:trace>
  <inkml:trace contextRef="#ctx0" brushRef="#br0" timeOffset="1856">2237 1175 9,'57'-19'32,"-17"7"2,-3-2-21,0-5-1,7 7 0,-8-2-2,2 11-1,-6-5-2,0 8-3,-3-6-1,-3 6-1,3 0-4,-2-6 0,2 6-4,-4 0-2,7 0-15,-5 0-11,-3 0-2,4 3 0</inkml:trace>
  <inkml:trace contextRef="#ctx0" brushRef="#br0" timeOffset="4352">798 4992 3,'-34'-18'14,"11"14"-1,-5 1-2,-3 3-1,-3 6-3,-5 3-2,2 2 0,-4 5-3,-2 6 1,-2 3-2,-1 5 0,-1 5 0,1 1 0,-1 5 1,1 5-2,2 0 1,3 2 0,5 1 1,5 4-1,5 0 0,6 5 0,9-2 0,8 2 0,9 0 2,9-2 0,7-4 0,7-2 1,4-9 2,10-2-1,3-10 0,9-4 0,2-11 1,8-4-4,3-6 1,6-4-1,2 0-1,2-9 0,-4-2 0,-3 1 1,-1-3 0,-3 0-1,-5-5 3,-4-2-2,-3-7-1,-1-4 0,-4-8 0,2-6 0,-4-8 0,-3-7-2,-2-8 1,-5-5 0,-2-5-1,-8-1 1,-5 0-1,-7 1 2,-8 5-1,-8 3 1,-10 7 0,-6 10 0,-12 6 1,-9 8-1,-10 7 0,-8 6-2,-8 9 0,-8 5-1,-5 12 0,-2 0-2,-2 19-3,-4-5 0,6 14-7,-4-1-9,1 2-12,12 8-1</inkml:trace>
  <inkml:trace contextRef="#ctx0" brushRef="#br0" timeOffset="5959">218 4217 3,'21'-30'12,"-6"10"-4,0-1 3,2-1-4,0-3 3,1-4-1,2-2-3,-1-5 1,3-2-3,-4-5-1,3-1 0,-2-4-3,2-1 0,0 2-2,-2 2 1,0 4 0,-4 6-1,1 5 2,-3 6-1,-2 6 0,-11 18 1,18-6 0,-18 6 1,11 30 0,-6 1 2,0 8 1,1 11 0,-1 15 2,3 9-2,-2 7 1,5 7-2,-3 1 1,3 2-1,-2-6-2,2-5-1,0-13-1,-2-13-1,-1-4-6,-2-17-7,-2-11-11,5-1-6</inkml:trace>
  <inkml:trace contextRef="#ctx0" brushRef="#br0" timeOffset="6489">541 4498 19,'89'-80'32,"-47"42"-12,6 0-7,2 5-4,-4 6-4,-1 3-3,-8 8-2,-4 3-1,-3 6-1,-8-1-2,0 8-4,-6-4-3,-1 4-7,2 4-11</inkml:trace>
</inkml:ink>
</file>

<file path=ppt/ink/ink12.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1-25T11:34:12.033"/>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1030 1814 15,'-14'-17'28,"-6"9"-13,7 8-4,-3 0-3,-5 0 0,0 8-2,-2 1-2,-1 5-1,-2 3 0,2 8 0,-3 2-1,0 7-2,3 4 1,-3 7 1,3 5-1,1 10 0,5 0 1,6 3-1,5 0 0,10 1 0,7-5 0,11-3 0,9-7-1,10-9 1,7-9 1,9-7-1,5-10 2,6-9 0,4-11-1,4-6 0,1-11 1,1-5-1,-5-12 0,-2-5 0,-2-6 0,-5-4-2,-6-7 2,-6-2 0,-8-5-1,-5-4-1,-8-1 1,-7-1-1,-9 0 1,-7 3-1,-7 5 0,-8 2-1,-7 9 1,-6 6-1,-9 8 0,-5 9-4,-5 9 1,-13 2-3,-2 14-8,-14 3-6,-5 12-13,2 15-3</inkml:trace>
  <inkml:trace contextRef="#ctx0" brushRef="#br0" timeOffset="702">0 2553 10,'54'-39'8,"-19"25"0,4 5 1,5 5 0,-1 4 3,2 7 1,0-1-2,3 5 1,-4-5-4,6 2 1,-6-8-3,2 5-2,-4-9 2,0 1-3,-6-5 0,-4-1-2,-4 0 0,-4 0-1,-6 0-1,-4 2 0,-4 3-2,-10 4-3,0 0 1,0 0 2,5 10 0,-12 3 2,-1 6 2,1 7-1,-2 4 2,2 11 1,-1 3 0,3 9 2,0 7-1,5 7-3,-6 6-1,3 4 1,-1 1 0,-3-2-2,-1-2 0,-3-8-4,3-10-3,-5-14-2,4-8-8,-1-11-10,-3-18-8</inkml:trace>
  <inkml:trace contextRef="#ctx0" brushRef="#br0" timeOffset="1700">1312 108 4,'-55'-3'11,"32"9"0,0 1 0,1 5-1,0-2 3,6 5-4,1-3-3,9 1-4,6-2 0,3 0-2,8-1 0,2-1 0,4 0 0,3-2 1,4-3 0,-1 0 1,1-4 0,1 0-1,-1-5 1,3-1 0,3-7-1,-2 0-1,4-5 0,0-5 1,1 0-2,1-3 1,-2-2 0,0 3 0,-2 2 0,-3 3 1,-6 5-1,-2 8 1,-6 7 1,-3 9-1,-10 8 1,0 8-1,-12 9 0,-2 7-1,-3 9 0,-7 5 0,-3 5-1,-5 2-1,-3 3 1,-4-5 0,-3-4 0,0-6 0,1-7 1,0-10-1,4-9 0,3-7-2,5-8 0,7-9-1,6 0-1,4-7 3,12 7-1,-5-21 1,10 9-2,4-2 4,4 2 0,3-1 1,3 6 2,3 1-1,0 2 1,4 4 2,0 7-1,5 3 1,-1 2 1,4 7-1,-2-1 2,7 5-1,-3 0 0,4 2 0,-3-2 0,1 0-2,-2-4 0,-2-1-2,-5-5-1,-2 0 0,-5-7-2,-5 0 0,-1-2-1,-16-4-1,20 0-4,-20 0-6,13-10-9,-13 10-13,10-16-3</inkml:trace>
</inkml:ink>
</file>

<file path=ppt/ink/ink13.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1-25T11:34:17.899"/>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826 5876 6,'-9'-29'11,"3"16"2,-4 1-2,0 1 1,-5-2 0,1 1-2,-6-2 0,0 4-3,-7-1-2,-3 3-3,-3 2 0,-1 2 0,-6 4-1,-1 3-2,-2 4 1,-1 3 0,0 6-2,3 4 2,-1 3-1,1 3 0,6 6 1,-1 7 0,1 4-1,3 4 2,2 4 0,3 2-1,3 3 3,6 5-2,2-3 1,8 4 1,3 1-1,5 3 0,9 0 0,4 3 0,4-1 0,10 1 3,2-4-1,10-3-2,3-9 1,8-6 0,6-11 0,7-6-1,1-11 0,2-6 0,3-13 0,0-5-1,1-12-1,-1-6 1,-1-10-1,-1-8 0,-2-6 0,0-8 0,-2-7 0,-5-3 0,-3-2 0,-6-4 0,-6-1 1,-5-1 1,-6 0-2,-8 1 2,-7 3-1,-4 3 1,-7 1-1,-6 5 1,-3 4-1,-6 3 0,-7 2 0,-5 5-1,-6 3 0,-6 4 0,-8 3-1,-6 1 0,-6 8-1,-5 1 0,0 11-1,-6-3-2,1 12-5,-5-3-8,5 9-19,3 10-2,-6-3 1</inkml:trace>
  <inkml:trace contextRef="#ctx0" brushRef="#br0" timeOffset="982">38 4629 17,'5'-36'2,"5"23"1,3 2 2,5 3 2,2 1 0,6 7 3,6-6 0,7 6 0,2 4 2,11 7-3,1-3-3,4 8-1,-2-1-2,-1 2 0,-9-3-1,-4 3-1,-9-4-1,-10 1 1,-10-2 0,-8 1-1,-4 0 0,-13-1-1,-2 2 1,-9-2 0,-1-1-1,-2-2-1,3-1-2,0-5-1,7 2 0,1-5-1,16 0-1,-13 11 1,20-1 2,-7-10 2,20 25 3,-3-5 3,2 2 1,7 5 2,-1-3-1,7 5-2,-5 0-1,2-1 0,-6-4-2,-2-1 1,-6-3 1,-4-1-1,-11-5 1,0 2-1,-15-6 2,-7 0-1,-12-1-2,-10 0-1,-6-1-3,-10-2-3,1 5-3,-5-8-5,7 4-13,10 4-8</inkml:trace>
  <inkml:trace contextRef="#ctx0" brushRef="#br0" timeOffset="2137">1224 5788 12,'0'0'11,"0"0"2,0 0-5,0-14 2,0 14 0,11-23 0,-2 8-1,-3-8-2,7-1-1,-3-7 2,7-1-1,-3-6-3,2 1 0,-2-7-1,1 0 0,0-7 0,-1 0-2,0-4 0,2-3 0,-1-6 0,4-4-1,4-6-1,2 0 0,5-2 0,1-4 0,4-1 1,2 0-1,1 0 1,2 4 0,-3 1 1,1-2 0,1 3 0,-1 3-1,2 1 1,0-1-1,0 1-1,0-2 1,2-2-1,0 2 0,0 0 1,2-1 2,-4 4-2,-1 5 2,-4 4-1,1 6 1,-6 6 0,-2 9 0,-8 4-1,-2 9-1,-5 6 1,-1 3-1,-4 5 0,-2 3 1,-6 10-1,8-15 0,-8 15 0,7-14 0,-7 14 0,8-17 0,-1 4-1,-2 0 0,5 0-1,-2-2-1,3 1 1,-2 0 0,1 4-1,-2-5 0,-8 15 0,16-17 0,-16 17 1,13-19 1,-6 9-1,0-1 0,3-2 0,-2-3 1,5-1-1,-2-1 1,2-3-1,1 1 2,-1 1-1,0 0-1,0 2 0,-3-2 1,0 6-2,-5-2-1,-5 15-4,5-21-3,-5 21-12,4-15-10</inkml:trace>
  <inkml:trace contextRef="#ctx0" brushRef="#br0" timeOffset="3166">2101 2904 6,'10'-10'12,"7"-2"0,-6 3-4,5-1-1,2-3 2,6 0 1,-2-3-2,6 0-1,-4-3 0,2 0-1,-3 0-3,1 1 0,-7 0-2,2 0-1,-1 1-2,-1 1-1,7 2-1,-2 3-1,8 3-1,-2 1-1,5 2 3,-2 5-1,2 0 3,-3 0 1,-3 10 1,-3-1 2,-4 6 0,3 2 2,-6 6-1,4 5-2,-2 5 1,2 6-1,-1 2 0,0 7-1,-2 1 0,-1 2 0,-4-1-1,-1-2 0,-4-2-2,-5-4-5,-3-5-12,4 0-10</inkml:trace>
  <inkml:trace contextRef="#ctx0" brushRef="#br0" timeOffset="4024">3124 1906 2,'-36'-5'6,"16"1"1,1 4 0,0 0 1,0 7-1,0-1-1,-1 4 2,1 2-2,-2 1-2,5 3-1,-4 3-1,5 4-2,-1 2 0,3 2-1,0 3 1,1 4-1,2 3 1,-2 4-1,4 4 1,1-1 0,2 3 0,5 0 0,0-3 0,9 2 0,1-2 0,3-3 1,2-2 0,4 1 2,2-1 0,0 1-1,-2-1 2,1 3 2,0-4-1,0 3 0,-3-7-1,4 1-1,-2-8 2,5 1 0,0-9-2,7-1 0,2-12 0,5 1 2,1-7-1,4-7-2,-1-3 1,5-3 0,-6-6-1,2-2 0,-3-5 0,0-2 1,1-2 0,-1-3-1,0-6-1,-2-2-1,2-4 0,-2-2 0,-1-4 0,-2-1 0,-3-5 0,-3-3-1,-5 1 2,-3-1-1,-4-2 0,-5-2 1,-4 1-1,-8 5 0,0 2 0,-7 3 0,-5 4 0,-4 2-1,-6 4 0,-6 3 0,-5 5 0,-8 3 0,-9 5-1,-8 1 0,-6 5 1,-6 6 0,-3 5-2,-6 4-1,1 6-2,-3 0-5,8 16-1,-3-6-8,11 7-14,4 10-4</inkml:trace>
  <inkml:trace contextRef="#ctx0" brushRef="#br0" timeOffset="7051">3511 255 7,'23'-5'10,"-8"5"3,7-10-2,5 3 1,4-8 1,7 4-2,-2-6 3,4 4-5,-5-5 0,2 1-6,-7-1-2,-2 3-2,-3 0-2,-8-3-3,0 3-3,-5-2-1,0 2-5,-7 1-6,-1-1-5</inkml:trace>
  <inkml:trace contextRef="#ctx0" brushRef="#br0" timeOffset="7472">3053 844 1,'-14'26'3,"14"-26"3,4 10 0,7-10 0,6-4 2,8-5-1,7-1-1,9-3 2,8-4-3,6 1-3,6-2 1,2 2-2,7 0 1,2 3 0,0 1 2,2 5-2,-2 1 1,2 6 2,-3 0 0,1 7 1,-7 1-1,-2 6-1,-9 1 1,-4 8 0,-12 0-1,-5 7-1,-13 3 1,-5 4 2,-11 1-4,-4 3 1,-11 1-2,-5-2 1,-9 1-2,-11-4-1,-4 1-2,-11-5-6,-1 2-4,-11-7-9,0 0-11,-1 5-5</inkml:trace>
  <inkml:trace contextRef="#ctx0" brushRef="#br0" timeOffset="13806">3799 313 7,'-6'-14'8,"6"14"-1,-9-11 1,9 11-3,0 0-1,-13-12 0,13 12 0,0 0-3,-11-12 2,11 12-2,0 0 1,-13-11 2,13 11 1,0 0 0,-12-8-2,12 8 1,-11 0 0,11 0-2,-15 8 1,2-2-2,-1 2-1,-3-1 1,-2 3-1,-4-1 1,-1 1-1,-3-3 1,0 1-1,-3-1 2,-1-3-2,-3 0 0,0 0 0,-2-4 0,-1 6 1,1-6-1,0 4 0,3-4 0,1 6 0,4-6 1,4 6-1,1-6 1,6 4 0,3-4 0,4 0 0,10 0 1,-14 3 0,14-3 1,0 0-1,0 0-1,0 0 0,0 0 1,0 0-1,0 0 0,0 0-1,0 0 0,0 0 0,0 0 0,0 0 0,0 0 0,0 0 0,0 0 0,0 0-1,0 0 1,-5 15 0,5-15 0,0 17 0,0-6 0,-3 2 0,3 3 0,-4 2 0,1 3 0,3-1 0,-7 4 0,4 0-1,-1 1 1,0 0 0,0 1 0,1-2-2,3 0 2,-4 0-1,4-1 0,0-1 1,0 2-1,0-2 1,0 1-1,4-3 1,-4-3 0,0-1-2,0-3 1,0-3 0,0-10 0,0 15 0,0-15-1,0 0 1,3 11 0,-3-11 0,0 0 1,0 0 0,0 0-1,0 0 1,0 0-3,0 0 1,0 0-3,0 0-2,0 0-3,0 0-7,0 0-6,0 0-1</inkml:trace>
</inkml:ink>
</file>

<file path=ppt/ink/ink14.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1-25T11:34:26.603"/>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761 150 19,'-13'-43'15,"3"28"-8,0 1 0,-3 6-1,-1-1 0,-2 3-1,-4 3 2,1 3 0,-6 0 1,-1 9-1,-5-2-2,-2 9 2,-6 5-2,1 11-1,-8 5-1,3 12 1,-4 6-2,0 7 1,-1 10-2,1 5 1,3 2-2,5 1 1,6 4-1,6-1 0,7 1-1,9-1 1,11-5-1,0-5 1,14 2 0,6-6 1,4-7 0,6-5 0,4-5 1,6-5-1,6-4 1,5-4-1,2-9-1,1-4 1,3-7-1,3-5 1,-4-7 1,2-7 1,-4-8 1,0-7-2,-6-7 1,4-7-1,-5-6 0,0-11-1,1-8 0,-1-5-1,-1-9 0,-2-6-1,0-9 1,-4-4 0,-1-4 0,-4 1 0,-7-4 0,-3 3 1,-9 4 0,-3 1 0,-10 7 0,-3 7 1,-9 2-1,-5 8-1,-8 4 1,-3 8-1,-5 5 0,-7 9-1,-2 5 1,-6 8-1,-1 7 0,-6 5 0,-2 11-1,-4 0-1,2 11-3,-11 1-6,9 15-9,-7 3-11,-2 4-7,6 12 1</inkml:trace>
</inkml:ink>
</file>

<file path=ppt/ink/ink15.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1-25T11:34:28.663"/>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429 9 15,'-20'-8'11,"6"8"-2,-3 0-5,-3 0-1,-2 6-1,-5 2-1,0 3 2,-3 3-2,0 5 1,-5 4-1,1 3 1,1 6 0,2 2-2,2 2-2,5 0 1,6-3 0,3-2 0,11-4-1,4-7 4,9-9 0,6-6 1,6-10 2,5-6-1,3-7 1,3-3 0,2-4 0,2-3 0,-2 0-3,0 4 1,-1 1 0,-2 9-1,-4 5 1,-2 9-1,-6 3 1,-4 12-1,-4 8-1,-5 8 2,-6 6-3,0 6 1,-7 3-1,-5-1-1,-2 5 1,-3-4-3,-3-4 2,-3-4-4,0-3 1,-4-7-1,1-3-2,-3-4-3,1-4 2,-2-4 2,4-2-2,1-3 1,7-3 3,1-5 0,7 5 2,10-5 1,0 0 2,0 0 0,0 0 1,17-12 1,-4 8 0,7 1 4,0 0 0,4 3 0,0 0 0,1 0 0,-1 5 1,0 3-1,-4-1 0,5 4 1,-5-5-2,2 6 0,-4-5 0,4 2-2,-5-5-1,3 3 0,-3-4 0,-2 0-1,-2-3-1,0 5 3,-13-5-4,18 0 0,-18 0-4,0 0 1,13 5-1,-13-5-1,0 0-4,0 0-3,0 0-11,0 0-13,0 0 0</inkml:trace>
</inkml:ink>
</file>

<file path=ppt/ink/ink16.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1-25T11:34:10.941"/>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49 2879 7,'-22'-15'24,"5"0"-6,17 15-2,-14-17-6,11 7-2,3-2-5,5 0-2,3-1-1,4-1 0,3 0 0,5-3 0,6-2 1,2 0 1,3 0 0,6-3 0,6-1 1,3-5-1,8-3 2,6-3-1,9 0 0,5-4-1,10-2 0,3-1-1,5-1 0,4 1 0,3 1 1,4 1-1,3-2 2,0-4 0,6 2 2,1-5-2,7-2-1,4-2 1,4-2-1,0-3 0,0 0 1,2 0 0,-2-2-3,-1 3 1,-2 0 0,-3-2-1,0-3 0,-1-2-2,2-1 1,1-3-3,-2-3 2,0 1 0,-4-3 0,-2 3 1,-4 3 0,-2 4 1,-5 2 1,-9 4-1,-3 6 2,-5 1-2,-4 6 0,-4 1 0,-8 2-1,-2 2 0,-6 1-1,-3 4 0,-5-2-1,-5 4 1,-6 1-3,-5 7 4,-6 0-1,-5 4 0,-6 2 1,-3 3-2,-7 2 0,-1 3-1,-12 9 1,16-16-1,-16 16 1,11-11-1,-11 11 0,0 0 1,13-16 1,-13 16-1,11-16 0,-5 6 1,3-3 1,-1-1 0,2 0 1,-1-1 1,-2 2 0,1 2 1,-2 1 0,-6 10 0,10-14 0,-10 14-2,0 0 0,0 0-3,0 0-2,0 0-6,0 0-12,0 0-6</inkml:trace>
</inkml:ink>
</file>

<file path=ppt/ink/ink2.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1-25T11:39:50.075"/>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268 24 1,'-10'-11'8,"-4"2"-1,14 9 0,-20-6-2,7 6 2,2 0-3,-5 5 0,1-1 1,-1 4-1,-3 0 0,2 3 0,0 3-2,0 1 0,-1 4 2,2-1-2,0 5 0,5-1-1,0 4 1,5 1-1,1 0 3,5 2-1,0-1-1,8 0 0,0-1-1,2-2 2,2-2-1,3-1-1,1-4 1,2-1 1,1-6-1,4-1 2,-1-5 0,4-1-2,-2-4 1,5-4-1,-1-4 1,3-2-1,-1-5 1,3-1-2,-1-3 1,2-4-2,-4-2 1,1 0 0,-5-3 0,-1 0-1,-3-1 1,-3 1 0,-3 1 0,-5 3 0,-5 1 0,-2 2 0,-4 4-1,-8 2 1,-3 3-1,-2 4 1,-6 2-1,-2 6 0,-3 0-1,-5 0 0,-2 9-1,-5-1-2,2 6-1,-9-4-5,6 6-6,-5 2-20,-1-6-1</inkml:trace>
  <inkml:trace contextRef="#ctx0" brushRef="#br0" timeOffset="8144">1895 277 3,'0'0'6,"0"0"0,0 0-1,0 0 3,0 0 0,0 0-2,0 0 0,0 0 0,0 0 1,0 0-3,0 0 1,0 0-1,0-11-1,0 11 1,0 0 0,0 0-2,-15-3 1,15 3-2,-14 0 0,14 0 0,-13 3-1,13-3 0,-14 6 0,14-6 0,-15 10 0,15-10-1,-12 14 1,6-2-1,1 1 0,0 3-1,2 1 1,3 6 0,0-2 1,4 5-1,5-1 1,2 1 0,1-3 0,5 0 0,1-4 1,3-2 0,0-6 2,5 0-1,-2-11 1,2 0 0,1-5 0,1-5 1,-2-4 0,1-5-2,-5-5 0,0-2 0,-3-3-1,-1-3 0,-3 0 0,-3-2 0,-3-2 1,-2 2-1,-4-1 2,-3 3-1,-4 2 0,-1 4 0,-5 1 0,-1 6 0,-2 1-1,-3 5-1,-5 4 0,0 3-1,-3 6 0,-5 0-2,2 9-1,-4-3-6,2 7-4,1-1-14,-3-1-7,12 8-1</inkml:trace>
  <inkml:trace contextRef="#ctx0" brushRef="#br0" timeOffset="9501">2029 437 2,'0'0'8,"0"0"-1,0 0 0,0 0-1,0 13-1,0-13-2,0 0 0,0 0 0,0 0 0,6 10 1,-6-10-1,0 0 3,0 0-3,5 10 0,-5-10 1,0 0-1,0 0-1,5 11 0,-5-11 1,0 0-2,0 0 1,8 10 0,-8-10-1,0 0 0,0 0 0,0 0 1,10 11-2,-10-11 1,0 0 0,0 0 0,13 12 1,-13-12-1,0 0 0,14 17 1,-14-17-1,13 17 0,-6-7 2,3 4-2,-3-2 0,3 1 0,0 2 1,0-1 0,1 2-1,-2 0 0,1 1 0,-1 1 0,-1-1 0,-1 1 0,0-1 0,1 1-1,-3-3 0,1 2 0,-1-3 0,0-1 0,-2 1 0,1-1 0,0 1 0,-1-1 0,0 1 0,1 0 0,0 2 0,-1-2 0,1 3 0,-1-1 0,-3 2 0,6 0 0,-6-2 0,6 1 0,-6 1 0,3-3 1,-3 2-2,4-3 2,-4 1-1,4 0 0,-4-1 0,4-2 0,-4 2 0,5-1 0,-5 0 0,4 0 2,-4-2-2,4 1 0,-4 0 0,4 0 0,-4-2 0,3 1 0,-3 0 0,3 1 0,-3-1 0,4 0 0,-4 1 0,3 0 0,-3 0 3,0 0-3,3 0 1,-3 2-1,4-2 2,-4 2-2,3 1 1,-3 0-1,5 3 0,-2 0 0,1 2-1,0 0 1,0 1 0,2 2 0,1-2 0,0 3 0,0-2 0,2 0 0,-1 3 0,1-2 0,0 1 0,0-2 0,0 1 0,0-1 1,2 1-1,-1-2 0,3 0 1,-1 0-1,1 1 0,1-1 0,1-2 1,-1 0-1,-1 0 0,1-1 0,-1 0 0,1-1 0,0 3 0,-1-2 1,1 3-1,1 0 1,-1 2-1,0 0 1,0 1-1,-1 0 1,1-1-1,-1 3 0,1-2 0,-1 0 1,1 1-1,-1 0 0,0 1 0,0 0 0,0-1 0,-2 0 1,2-2-1,0 2 1,0-2-1,1-1 1,1-3 0,1 3 0,0-4 0,0 1 0,-1 0-1,2-2 0,-2 0 1,0 0-1,-3 1 0,0 0 0,1 2 0,-1-1-1,-1 2 1,2 2-1,-1 0 0,0 2 1,2-2-1,-2 2 1,2-4 0,-1 3 0,1-2 0,-1-1 1,1 1-1,2-1 0,-2 1 0,2 1 0,-1 0 0,1 4 0,1 0 0,1-2 0,-1 4 0,0 0 0,1-2 0,-3 3 0,2-2 0,-1-4 0,-2 2 0,1 0 0,0-3 0,-1 0 0,1-1 1,-1-1-1,-1 3 1,2 0-3,-2-2 3,0 2-2,-2-1 1,1 0-1,-2 2 0,0 1 0,1-2 1,-2 1 0,1 3 0,-2-1 0,3 1 0,-2-1 0,1-1 0,-1-3 0,-1 2-1,-1-2 1,2 0-1,-2-1 1,0-1 0,-1-3 0,0 1-1,0-1 1,-1-2 0,0-4-1,0 0 0,-5-12-1,7 17 0,-7-17-2,6 15-1,-6-15 1,5 12 1,-5-12-4,3 12-2,-3-12-3,0 0-6,7 15-6,-7-15-5</inkml:trace>
</inkml:ink>
</file>

<file path=ppt/ink/ink3.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1-25T11:40:01.744"/>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2538 15,'44'36'18,"-16"-19"-4,-3 0-1,6-4-4,-1 3-4,-1-6 1,2 1-1,0-2-2,-1 1 1,-2-2-2,1 0 0,-3-3 1,0 0-1,-4-5 2,0 0 0,-5 0-1,-2-8 0,-2-4 0,0-2 0,-6-6 0,2-7-3,-5-4-3,-4-7 0,0-4-1,-4-6-1,-1 0-4,-6-8 1,4 2-5,-6-2-8,3-7-9,10 9 2</inkml:trace>
  <inkml:trace contextRef="#ctx0" brushRef="#br0" timeOffset="1435">837 2712 1,'0'-11'12,"-8"-1"-2,8 12 2,-11-8-4,11 8 0,-17-9-1,6 4-2,-1 5-3,-4-3 2,-1 3-3,-3 5 1,-1 2 0,-5 4-1,2 3 1,-3 2 0,2 4-1,0 3 2,2 2-2,3 4-1,2 1 1,3 4-1,1 4 0,6 1 0,1 1 0,2 1 1,5 1-1,0 0 1,10 0 2,2-4-2,5-2 0,0-5 1,7-1 0,-1-6-1,5-3 2,1-7 0,-2-4-1,0-5 0,1-5 1,-2 0-1,1-6 1,-1-5-1,-2-2 0,-3-5 3,3-3-2,-4-6-1,2-2-1,-4-5 0,-1 0 0,0-2-1,-2 1 0,-1-1 0,-3 0 0,-4 3 0,0 0 0,-4 2 1,-3-2-1,0 1 0,-5 0 0,-3-3 0,-3 2 0,-3 2-2,-3 1 0,0 4-3,-6 2-1,2 9 0,-6 3-2,2 12-3,-5 0-8,-5 7-11,5 13-1</inkml:trace>
  <inkml:trace contextRef="#ctx0" brushRef="#br0" timeOffset="2995">2089 2727 10,'-13'-16'12,"-1"1"-3,14 15-1,-16-10-3,16 10 0,-17-3-1,7 3-1,10 0-1,-19 13 0,8-3 0,0 7 0,-1 3-1,4 6 2,-1 7-1,4 3 0,0 7-1,5 4 0,5 5 0,0 3 0,7 0 0,-1-1 2,6-2 0,-1-6 0,7-2 1,-1-8-1,3-5 0,3-9-1,-1-3 0,3-8 1,-1-4-2,2-7 0,-3-4 0,1-7 0,-2-3 2,-4-6-2,1-6 0,-4-7 1,-2-4-1,-2-7 0,-3-5-1,-5-5 1,-3-2-1,-5-3 2,0 2 0,-11 0 2,0 5-1,-6 6-1,-3 6 0,-5 7 0,-1 7-2,-5 6-1,-2 5-1,0 8-4,-5 2-3,2 5-6,-2 8-6,-1-3-15,8 14 4</inkml:trace>
  <inkml:trace contextRef="#ctx0" brushRef="#br0" timeOffset="6724">2331 2735 3,'0'0'7,"0"0"-1,0 0 0,7-10 0,-7 10 1,0 0-3,0 0 0,9-13 1,-9 13-1,0 0 0,10-14 0,-10 14-1,9-11 0,-9 11 2,12-12-2,-12 12 0,11-15 1,-11 15-1,14-17 0,-5 6 0,-2 1-2,3-3 1,-3 2-1,4-4 0,-1 3 0,2-4 1,-2 2-2,1 1 1,-1-1-1,2 1 2,-4 0-2,3 3 2,-2-3-1,0 3 0,-9 10 1,17-19 0,-7 9-1,-2 0 0,4 0 0,-2-2 0,2-2 0,1 1 0,1-1 0,1-2-1,-4-1 1,3 0 0,-2-2 0,3 3 1,-2-3-2,1 0 1,-1 0-1,2 1 2,1-2-2,-1 2 0,2-2 1,0 0-1,1 1 2,0 0-2,1-1 1,0 2-1,-1-1 1,2 3 0,-3-1 0,0 2 0,-2 0 0,1 2 0,-4 0 0,2 3-1,-2-2 1,-1-1-1,1 3 0,-1-3 1,0 3-1,1-3 0,1-1 1,-1 0 0,0-1-2,2 4 2,-1-4-1,1 3 0,-2-2 0,2 0 1,-3 3-2,3-1 1,-1-1 0,-1 1 0,0 0 1,1 0-1,0-1 0,0 0 0,0 0 0,1-1 0,0 2 0,-1-3 0,1 3 0,-1-2 0,-3 3 1,1 0-1,-2-1 0,-9 12 0,17-18 0,-17 18 0,17-18 0,-17 18 0,17-17 0,-17 17 1,17-18-1,-8 7 0,-9 11 0,17-20 0,-17 20 0,18-20 0,-8 10 1,-10 10-1,19-20 0,-19 20 0,20-19 0,-20 19 0,18-16 0,-18 16 0,19-16 0,-9 9 0,-10 7 0,17-13 0,-17 13 0,16-10 0,-16 10 0,12-10 2,-12 10-2,0 0 0,12-7 0,-12 7 0,0 0 0,0 0 0,0 0 0,0 0 0,0 0 0,0 0 0,0 0 0,0 0 0,0 0 0,0 0 0,0 0 2,0 0-2,0 0 0,0 0 0,0 0 0,0 0 0,0 0 0,0 0 0,0 0 0,0 0 0,0 0 0,0 0 0,0 0 0,0 0 0,0 0 0,0 0 0,0 0 0,0 0-2,0 0 2,0 0 0,0 0 0,0 0 0,0 0 0,0 0 0,0 0 0,0 0 0,0 0 0,0 0 0,0 0 2,0 0-2,0 0 0,0 0 0,0 0 0,0 0 0,0 0 0,0 0-2,0 0 2,0 0 0,0 0 0,0 0 0,0 0 0,0 0 0,0 0 0,0 0 2,0 0-2,0 0 0,0 0 0,0 0 0,0 0 0,0 0 0,0 0 0,0 0 0,0 0 0,0 0 0,0 0 0,0 0 0,0 0 0,0 0 0,0 0-2,0 0 2,0 0 0,0 0 0,0 0 0,0 0 0,0 0 0,0 0 0,0 0 0,0 0 0,0 0 0,0 0 0,0 0 0,0 0 0,0 0 0,0 0 0,0 0 0,0 0 0,0 0 0,0 0 0,0 0 0,0 0 0,0 0 2,0 0-2,0 0 0,0 0 0,0 0 0,0 0 0,0 0 0,0 0 0,0 0 0,0 0 0,0 0 0,0 0 1,0 0-1,0 0 0,0 0 0,0 0 0,0 0 0,0 0 0,0 0 0,0 0 0,0 0 0,0 0 0,0 0 0,0 0 0,0 0-1,0 0 1,0 0-2,0 0 2,0 0-2,0 0 1,0 0 0,0 0 0,0 0 1,0 0-1,0 0 0,0 0 0,0 0-1,0 0 1,0 0 0,0 0 0,-6 10 0,6-10 0,0 0 1,0 0-1,0 0 1,0 0 0,0 0 0,0 0-1,0 0 1,-3 10 0,3-10 0,0 0 1,0 0-1,0 0 1,0 0 0,0 0-1,0 0 1,0 0-1,0 10 0,0-10 1,0 0-1,0 0 0,0 0 0,0 0 1,0 0-1,0 0 0,0 0 1,0 0-1,0 0 0,0 0 0,0 0 0,0 0 1,0 0-1,0 0 0,0 0 1,0 0-1,0 0 0,0 0 1,0 0-1,0 0 0,0 0 0,0 0 0,0 0 0,0 0 0,0 0 1,0 0-1,0 0 0,0 0 0,0 0 0,0 0 0,0 0 0,0 0 0,0 0 0,0 0 0,0 0 1,0 0-1,0 0 0,0 0 0,0 0 0,0 0 0,0 0 0,0 0 0,0 0 0,0 0 0,0 0 0,0 0 0,0 0 0,0 0 0,0 0 1,0 0-1,0 0 0,0 0 0,0 0 0,0 0 0,0 0 0,0 0 0,0 0 0,0 0 0,0 0 0,0 0 0,0 0 1,0 0-1,0 0 0,0 10 1,0-10-1,0 0 2,0 0 0,17 7-2,-17-7 1,10 3 0,-10-3-1,14 5 1,-14-5 0,15 3-1,-15-3 1,14 4 0,-14-4-1,17 3 1,-17-3-1,18 0 1,-18 0-1,19 4 0,-9-4 0,0 0 1,0 0-1,1 4 0,-1-4 1,3 0-1,-2 0 1,4 0 0,-2 0 0,2 4 0,1-4 0,1 0 0,1 0-1,2 0 1,2 0 0,1 0 0,1-5 0,0 1 0,1-2 0,1 0 0,0-3 0,2 0-1,-2-1 1,4-2-1,0-2 1,2 0-1,3-1 1,2-1-1,4 0 0,-1-1 0,1 1 0,0-2 0,1 0 0,0 2 0,2-3 0,-1 4 1,0-2-2,-2 0 2,2 1-2,-1 2 2,0 1-1,0-1-1,-2 2 1,0 1 0,1-1 0,-2 2 0,1 0 0,-3 0-1,0 2 1,0 0 0,-2-1-1,1 2 1,0-1-1,-1 1 1,-1-1-1,1 1 1,-1 0 0,-2-1-1,0 1 1,-2 0 0,-3 0 0,0-1 0,-3 0 0,0 1 0,-3 0 0,-1 0 0,-1 0 0,-3 2 0,-2-1 0,-3 2 0,-1 0 0,-10 4 0,16-5 0,-16 5 0,11-3 0,-11 3 0,13-5 0,-13 5 0,17-5 0,-17 5 0,19-8 0,-19 8 0,21-8 0,-10 4 0,-1 4 0,0-7-1,0 3 1,-10 4 0,17-7 0,-17 7 0,18-9-1,-7 5 1,-1-3-1,4 0 0,0-1 0,2-1 0,2-1 0,-1-1 0,1 2-1,-4-2 1,0 2-1,-3-1-1,4 3-3,-8-5-7,6 6-8,-8-4-6,1 0-11,-6 10 0</inkml:trace>
  <inkml:trace contextRef="#ctx0" brushRef="#br0" timeOffset="10483">6041 478 15,'0'0'7,"0"0"-1,0 0 0,0 0-1,0 0 1,8 16 3,-8-16 1,15 19-2,-6-6 1,6 2-2,-3 2 0,4 3-3,-3 1 1,1 2-3,-1 0 1,-3 1-1,-4-2-1,-6 2 0,0-1 0,-9 0-2,-2 1-3,-9-1-9,-7-7-18,0 11-1,-17-10-1</inkml:trace>
  <inkml:trace contextRef="#ctx0" brushRef="#br0" timeOffset="11310">3720 532 3,'0'0'5,"0"0"0,0 0-2,0 0-1,0 0 2,-3 10 0,3-10 1,5 10 0,-5-10-1,7 14 0,-7-14 3,7 19-1,-3-7 0,5 4-1,1 3 0,3 6 1,2 5 0,2 6-1,3-1-2,3 5 0,0-3-1,-1 1 0,-3-7-1,-3-6-1,-4-8 3,-2-3-1,-10-14 1,12 5 0,-12-5 0,0-17-1,0-2 2,-6-3-1,0-7 0,-1-5-2,-1-2 0,-4-4-1,1 1 0,1 2 0,0 2 1,1 3-1,4 3 0,-1 5 0,6 3 1,0 6-1,0-1 0,4 3-1,2 1 1,1 1 0,-7 11 0,20-17-1,-7 11 0,0 1 0,4 5-1,0-3 1,3 3-4,-2 0 1,2 4-4,-3-4-2,1 4-8,-1-1-5,-5-8-11</inkml:trace>
  <inkml:trace contextRef="#ctx0" brushRef="#br0" timeOffset="11981">4481 0 4,'0'0'22,"-6"12"-6,-1 1-1,-5 6-3,2 5-4,-2 3-2,-3 6-8,2-2-13,2 11-13,-6-14-3</inkml:trace>
</inkml:ink>
</file>

<file path=ppt/ink/ink4.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1-25T11:39:51.136"/>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-2 1190 6,'0'80'12,"0"-27"0,5 4-5,0 7-3,2 2-1,1-3 0,-1-7-1,2-4 1,-2-13-2,0-7 0,-1-11 2,-2-9-2,-4-12 2,0 0-3,8-25 1,-8-1-1,-4-6 0,4-9 0,-7-5-1,1-5 1,2 1-3,-1 0 2,5 1 1,-3 7-1,3 5 2,7 7-1,0 2 1,3 8 2,4 0 0,2 6 1,-1-1 0,5 5 0,-1-1 1,4 5 1,-4-1 0,4 3-1,-4-1 1,7 5-1,-5-6-1,4 6-1,0 0-1,-1-3 1,2 3-2,-2 0 1,-3 0-2,-1 0-2,-1 0-1,-5-4-4,3 4-10,-7 4-15,-10-4-5</inkml:trace>
  <inkml:trace contextRef="#ctx0" brushRef="#br0" timeOffset="4321">326 2225 2,'54'-49'5,"-21"22"1,2-3-1,4-1 1,5-3 1,1-2-2,4-3 0,4-3-2,4-4 1,0 0 0,6-5 0,1-2 0,4-3-1,2-1-1,7-2 3,-3 0-3,3-2 1,4-1-1,2-1 0,0 1 0,3-1-2,2-1 2,0 4-2,2-4 3,4 1 1,1-1-2,5 2 0,-1-1 0,4 2 0,-1 1 0,3 2-1,0 1-1,2 4 0,-6 2 0,0 3 2,3 1-2,-3 4 1,1 1-1,0 5 0,1 1 1,0 4 0,0 3-1,-1 5 1,-1 0-1,-4 5 2,1 5-4,-2 3 4,-5 2-2,-2 6-2,2 3 2,-1 0 0,1 9-1,0-2 1,-1 5-1,3 2 0,-2 2 0,0 3 1,2-1-2,-2 4 1,0 1 1,0 2-1,0 2 2,-1-1-1,-3 4 0,0-1 0,-4 0 0,0-2 1,0 4-1,-1-2 0,-2 1-1,-3 1 1,5-1 0,-2-1-1,1 4 1,-4-1 0,0 1 0,-1 0 0,0 4 1,-1 2-1,-4 0 0,-2 1 0,1 3 1,2-1-1,-3 3-1,1-1 1,0 0-1,-2-1 1,5 3 0,1-1 0,-4 0 1,-3-1-1,0 0 0,1-2 1,-5 0 1,-2 0 0,-4-5-1,-2-1 2,-4-2-1,1-1-1,-5-4 1,-2-1-1,1-2 1,-1-2-2,-2-1 1,0 0 0,-1 0-1,0 0 0,-1-1 2,2 1-2,-5-3 0,-1-1 0,-2-2 0,-1 1 0,-4-4 0,-1 0 0,-4-2 0,-7-5-2,1 2-1,-7-5-1,3 3-3,-15-7-2,15 0-4,-15 0-13,6-10-9</inkml:trace>
  <inkml:trace contextRef="#ctx0" brushRef="#br0" timeOffset="5476">8922 1360 8,'0'46'28,"12"-24"-12,-2 4-15,5 7 3,4 10 2,3 1 3,7 9 2,1-6-1,10 9 0,-2-7-2,6 5-1,-5-10 2,3 2-4,-6-11-1,-2 0-1,-7-7-2,-4-4 0,-7-3 0,-6-2 0,-10 1-2,-7-5-1,-12 6-4,-21-11-6,-12 4-9,-22-1-11,-23-10-6</inkml:trace>
</inkml:ink>
</file>

<file path=ppt/ink/ink5.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1-25T11:39:50.075"/>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268 24 1,'-10'-11'8,"-4"2"-1,14 9 0,-20-6-2,7 6 2,2 0-3,-5 5 0,1-1 1,-1 4-1,-3 0 0,2 3 0,0 3-2,0 1 0,-1 4 2,2-1-2,0 5 0,5-1-1,0 4 1,5 1-1,1 0 3,5 2-1,0-1-1,8 0 0,0-1-1,2-2 2,2-2-1,3-1-1,1-4 1,2-1 1,1-6-1,4-1 2,-1-5 0,4-1-2,-2-4 1,5-4-1,-1-4 1,3-2-1,-1-5 1,3-1-2,-1-3 1,2-4-2,-4-2 1,1 0 0,-5-3 0,-1 0-1,-3-1 1,-3 1 0,-3 1 0,-5 3 0,-5 1 0,-2 2 0,-4 4-1,-8 2 1,-3 3-1,-2 4 1,-6 2-1,-2 6 0,-3 0-1,-5 0 0,-2 9-1,-5-1-2,2 6-1,-9-4-5,6 6-6,-5 2-20,-1-6-1</inkml:trace>
  <inkml:trace contextRef="#ctx0" brushRef="#br0" timeOffset="8144">1895 277 3,'0'0'6,"0"0"0,0 0-1,0 0 3,0 0 0,0 0-2,0 0 0,0 0 0,0 0 1,0 0-3,0 0 1,0 0-1,0-11-1,0 11 1,0 0 0,0 0-2,-15-3 1,15 3-2,-14 0 0,14 0 0,-13 3-1,13-3 0,-14 6 0,14-6 0,-15 10 0,15-10-1,-12 14 1,6-2-1,1 1 0,0 3-1,2 1 1,3 6 0,0-2 1,4 5-1,5-1 1,2 1 0,1-3 0,5 0 0,1-4 1,3-2 0,0-6 2,5 0-1,-2-11 1,2 0 0,1-5 0,1-5 1,-2-4 0,1-5-2,-5-5 0,0-2 0,-3-3-1,-1-3 0,-3 0 0,-3-2 0,-3-2 1,-2 2-1,-4-1 2,-3 3-1,-4 2 0,-1 4 0,-5 1 0,-1 6 0,-2 1-1,-3 5-1,-5 4 0,0 3-1,-3 6 0,-5 0-2,2 9-1,-4-3-6,2 7-4,1-1-14,-3-1-7,12 8-1</inkml:trace>
  <inkml:trace contextRef="#ctx0" brushRef="#br0" timeOffset="9501">2029 437 2,'0'0'8,"0"0"-1,0 0 0,0 0-1,0 13-1,0-13-2,0 0 0,0 0 0,0 0 0,6 10 1,-6-10-1,0 0 3,0 0-3,5 10 0,-5-10 1,0 0-1,0 0-1,5 11 0,-5-11 1,0 0-2,0 0 1,8 10 0,-8-10-1,0 0 0,0 0 0,0 0 1,10 11-2,-10-11 1,0 0 0,0 0 0,13 12 1,-13-12-1,0 0 0,14 17 1,-14-17-1,13 17 0,-6-7 2,3 4-2,-3-2 0,3 1 0,0 2 1,0-1 0,1 2-1,-2 0 0,1 1 0,-1 1 0,-1-1 0,-1 1 0,0-1 0,1 1-1,-3-3 0,1 2 0,-1-3 0,0-1 0,-2 1 0,1-1 0,0 1 0,-1-1 0,0 1 0,1 0 0,0 2 0,-1-2 0,1 3 0,-1-1 0,-3 2 0,6 0 0,-6-2 0,6 1 0,-6 1 0,3-3 1,-3 2-2,4-3 2,-4 1-1,4 0 0,-4-1 0,4-2 0,-4 2 0,5-1 0,-5 0 0,4 0 2,-4-2-2,4 1 0,-4 0 0,4 0 0,-4-2 0,3 1 0,-3 0 0,3 1 0,-3-1 0,4 0 0,-4 1 0,3 0 0,-3 0 3,0 0-3,3 0 1,-3 2-1,4-2 2,-4 2-2,3 1 1,-3 0-1,5 3 0,-2 0 0,1 2-1,0 0 1,0 1 0,2 2 0,1-2 0,0 3 0,0-2 0,2 0 0,-1 3 0,1-2 0,0 1 0,0-2 0,0 1 0,0-1 1,2 1-1,-1-2 0,3 0 1,-1 0-1,1 1 0,1-1 0,1-2 1,-1 0-1,-1 0 0,1-1 0,-1 0 0,1-1 0,0 3 0,-1-2 1,1 3-1,1 0 1,-1 2-1,0 0 1,0 1-1,-1 0 1,1-1-1,-1 3 0,1-2 0,-1 0 1,1 1-1,-1 0 0,0 1 0,0 0 0,0-1 0,-2 0 1,2-2-1,0 2 1,0-2-1,1-1 1,1-3 0,1 3 0,0-4 0,0 1 0,-1 0-1,2-2 0,-2 0 1,0 0-1,-3 1 0,0 0 0,1 2 0,-1-1-1,-1 2 1,2 2-1,-1 0 0,0 2 1,2-2-1,-2 2 1,2-4 0,-1 3 0,1-2 0,-1-1 1,1 1-1,2-1 0,-2 1 0,2 1 0,-1 0 0,1 4 0,1 0 0,1-2 0,-1 4 0,0 0 0,1-2 0,-3 3 0,2-2 0,-1-4 0,-2 2 0,1 0 0,0-3 0,-1 0 0,1-1 1,-1-1-1,-1 3 1,2 0-3,-2-2 3,0 2-2,-2-1 1,1 0-1,-2 2 0,0 1 0,1-2 1,-2 1 0,1 3 0,-2-1 0,3 1 0,-2-1 0,1-1 0,-1-3 0,-1 2-1,-1-2 1,2 0-1,-2-1 1,0-1 0,-1-3 0,0 1-1,0-1 1,-1-2 0,0-4-1,0 0 0,-5-12-1,7 17 0,-7-17-2,6 15-1,-6-15 1,5 12 1,-5-12-4,3 12-2,-3-12-3,0 0-6,7 15-6,-7-15-5</inkml:trace>
</inkml:ink>
</file>

<file path=ppt/ink/ink6.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1-25T11:40:01.744"/>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0 2538 15,'44'36'18,"-16"-19"-4,-3 0-1,6-4-4,-1 3-4,-1-6 1,2 1-1,0-2-2,-1 1 1,-2-2-2,1 0 0,-3-3 1,0 0-1,-4-5 2,0 0 0,-5 0-1,-2-8 0,-2-4 0,0-2 0,-6-6 0,2-7-3,-5-4-3,-4-7 0,0-4-1,-4-6-1,-1 0-4,-6-8 1,4 2-5,-6-2-8,3-7-9,10 9 2</inkml:trace>
  <inkml:trace contextRef="#ctx0" brushRef="#br0" timeOffset="1435">837 2712 1,'0'-11'12,"-8"-1"-2,8 12 2,-11-8-4,11 8 0,-17-9-1,6 4-2,-1 5-3,-4-3 2,-1 3-3,-3 5 1,-1 2 0,-5 4-1,2 3 1,-3 2 0,2 4-1,0 3 2,2 2-2,3 4-1,2 1 1,3 4-1,1 4 0,6 1 0,1 1 0,2 1 1,5 1-1,0 0 1,10 0 2,2-4-2,5-2 0,0-5 1,7-1 0,-1-6-1,5-3 2,1-7 0,-2-4-1,0-5 0,1-5 1,-2 0-1,1-6 1,-1-5-1,-2-2 0,-3-5 3,3-3-2,-4-6-1,2-2-1,-4-5 0,-1 0 0,0-2-1,-2 1 0,-1-1 0,-3 0 0,-4 3 0,0 0 0,-4 2 1,-3-2-1,0 1 0,-5 0 0,-3-3 0,-3 2 0,-3 2-2,-3 1 0,0 4-3,-6 2-1,2 9 0,-6 3-2,2 12-3,-5 0-8,-5 7-11,5 13-1</inkml:trace>
  <inkml:trace contextRef="#ctx0" brushRef="#br0" timeOffset="2995">2089 2727 10,'-13'-16'12,"-1"1"-3,14 15-1,-16-10-3,16 10 0,-17-3-1,7 3-1,10 0-1,-19 13 0,8-3 0,0 7 0,-1 3-1,4 6 2,-1 7-1,4 3 0,0 7-1,5 4 0,5 5 0,0 3 0,7 0 0,-1-1 2,6-2 0,-1-6 0,7-2 1,-1-8-1,3-5 0,3-9-1,-1-3 0,3-8 1,-1-4-2,2-7 0,-3-4 0,1-7 0,-2-3 2,-4-6-2,1-6 0,-4-7 1,-2-4-1,-2-7 0,-3-5-1,-5-5 1,-3-2-1,-5-3 2,0 2 0,-11 0 2,0 5-1,-6 6-1,-3 6 0,-5 7 0,-1 7-2,-5 6-1,-2 5-1,0 8-4,-5 2-3,2 5-6,-2 8-6,-1-3-15,8 14 4</inkml:trace>
  <inkml:trace contextRef="#ctx0" brushRef="#br0" timeOffset="6724">2331 2735 3,'0'0'7,"0"0"-1,0 0 0,7-10 0,-7 10 1,0 0-3,0 0 0,9-13 1,-9 13-1,0 0 0,10-14 0,-10 14-1,9-11 0,-9 11 2,12-12-2,-12 12 0,11-15 1,-11 15-1,14-17 0,-5 6 0,-2 1-2,3-3 1,-3 2-1,4-4 0,-1 3 0,2-4 1,-2 2-2,1 1 1,-1-1-1,2 1 2,-4 0-2,3 3 2,-2-3-1,0 3 0,-9 10 1,17-19 0,-7 9-1,-2 0 0,4 0 0,-2-2 0,2-2 0,1 1 0,1-1 0,1-2-1,-4-1 1,3 0 0,-2-2 0,3 3 1,-2-3-2,1 0 1,-1 0-1,2 1 2,1-2-2,-1 2 0,2-2 1,0 0-1,1 1 2,0 0-2,1-1 1,0 2-1,-1-1 1,2 3 0,-3-1 0,0 2 0,-2 0 0,1 2 0,-4 0 0,2 3-1,-2-2 1,-1-1-1,1 3 0,-1-3 1,0 3-1,1-3 0,1-1 1,-1 0 0,0-1-2,2 4 2,-1-4-1,1 3 0,-2-2 0,2 0 1,-3 3-2,3-1 1,-1-1 0,-1 1 0,0 0 1,1 0-1,0-1 0,0 0 0,0 0 0,1-1 0,0 2 0,-1-3 0,1 3 0,-1-2 0,-3 3 1,1 0-1,-2-1 0,-9 12 0,17-18 0,-17 18 0,17-18 0,-17 18 0,17-17 0,-17 17 1,17-18-1,-8 7 0,-9 11 0,17-20 0,-17 20 0,18-20 0,-8 10 1,-10 10-1,19-20 0,-19 20 0,20-19 0,-20 19 0,18-16 0,-18 16 0,19-16 0,-9 9 0,-10 7 0,17-13 0,-17 13 0,16-10 0,-16 10 0,12-10 2,-12 10-2,0 0 0,12-7 0,-12 7 0,0 0 0,0 0 0,0 0 0,0 0 0,0 0 0,0 0 0,0 0 0,0 0 0,0 0 0,0 0 0,0 0 2,0 0-2,0 0 0,0 0 0,0 0 0,0 0 0,0 0 0,0 0 0,0 0 0,0 0 0,0 0 0,0 0 0,0 0 0,0 0 0,0 0 0,0 0 0,0 0 0,0 0-2,0 0 2,0 0 0,0 0 0,0 0 0,0 0 0,0 0 0,0 0 0,0 0 0,0 0 0,0 0 0,0 0 2,0 0-2,0 0 0,0 0 0,0 0 0,0 0 0,0 0 0,0 0-2,0 0 2,0 0 0,0 0 0,0 0 0,0 0 0,0 0 0,0 0 0,0 0 2,0 0-2,0 0 0,0 0 0,0 0 0,0 0 0,0 0 0,0 0 0,0 0 0,0 0 0,0 0 0,0 0 0,0 0 0,0 0 0,0 0 0,0 0-2,0 0 2,0 0 0,0 0 0,0 0 0,0 0 0,0 0 0,0 0 0,0 0 0,0 0 0,0 0 0,0 0 0,0 0 0,0 0 0,0 0 0,0 0 0,0 0 0,0 0 0,0 0 0,0 0 0,0 0 0,0 0 0,0 0 2,0 0-2,0 0 0,0 0 0,0 0 0,0 0 0,0 0 0,0 0 0,0 0 0,0 0 0,0 0 0,0 0 1,0 0-1,0 0 0,0 0 0,0 0 0,0 0 0,0 0 0,0 0 0,0 0 0,0 0 0,0 0 0,0 0 0,0 0 0,0 0-1,0 0 1,0 0-2,0 0 2,0 0-2,0 0 1,0 0 0,0 0 0,0 0 1,0 0-1,0 0 0,0 0 0,0 0-1,0 0 1,0 0 0,0 0 0,-6 10 0,6-10 0,0 0 1,0 0-1,0 0 1,0 0 0,0 0 0,0 0-1,0 0 1,-3 10 0,3-10 0,0 0 1,0 0-1,0 0 1,0 0 0,0 0-1,0 0 1,0 0-1,0 10 0,0-10 1,0 0-1,0 0 0,0 0 0,0 0 1,0 0-1,0 0 0,0 0 1,0 0-1,0 0 0,0 0 0,0 0 0,0 0 1,0 0-1,0 0 0,0 0 1,0 0-1,0 0 0,0 0 1,0 0-1,0 0 0,0 0 0,0 0 0,0 0 0,0 0 0,0 0 1,0 0-1,0 0 0,0 0 0,0 0 0,0 0 0,0 0 0,0 0 0,0 0 0,0 0 0,0 0 1,0 0-1,0 0 0,0 0 0,0 0 0,0 0 0,0 0 0,0 0 0,0 0 0,0 0 0,0 0 0,0 0 0,0 0 0,0 0 0,0 0 1,0 0-1,0 0 0,0 0 0,0 0 0,0 0 0,0 0 0,0 0 0,0 0 0,0 0 0,0 0 0,0 0 0,0 0 1,0 0-1,0 0 0,0 10 1,0-10-1,0 0 2,0 0 0,17 7-2,-17-7 1,10 3 0,-10-3-1,14 5 1,-14-5 0,15 3-1,-15-3 1,14 4 0,-14-4-1,17 3 1,-17-3-1,18 0 1,-18 0-1,19 4 0,-9-4 0,0 0 1,0 0-1,1 4 0,-1-4 1,3 0-1,-2 0 1,4 0 0,-2 0 0,2 4 0,1-4 0,1 0 0,1 0-1,2 0 1,2 0 0,1 0 0,1-5 0,0 1 0,1-2 0,1 0 0,0-3 0,2 0-1,-2-1 1,4-2-1,0-2 1,2 0-1,3-1 1,2-1-1,4 0 0,-1-1 0,1 1 0,0-2 0,1 0 0,0 2 0,2-3 0,-1 4 1,0-2-2,-2 0 2,2 1-2,-1 2 2,0 1-1,0-1-1,-2 2 1,0 1 0,1-1 0,-2 2 0,1 0 0,-3 0-1,0 2 1,0 0 0,-2-1-1,1 2 1,0-1-1,-1 1 1,-1-1-1,1 1 1,-1 0 0,-2-1-1,0 1 1,-2 0 0,-3 0 0,0-1 0,-3 0 0,0 1 0,-3 0 0,-1 0 0,-1 0 0,-3 2 0,-2-1 0,-3 2 0,-1 0 0,-10 4 0,16-5 0,-16 5 0,11-3 0,-11 3 0,13-5 0,-13 5 0,17-5 0,-17 5 0,19-8 0,-19 8 0,21-8 0,-10 4 0,-1 4 0,0-7-1,0 3 1,-10 4 0,17-7 0,-17 7 0,18-9-1,-7 5 1,-1-3-1,4 0 0,0-1 0,2-1 0,2-1 0,-1-1 0,1 2-1,-4-2 1,0 2-1,-3-1-1,4 3-3,-8-5-7,6 6-8,-8-4-6,1 0-11,-6 10 0</inkml:trace>
  <inkml:trace contextRef="#ctx0" brushRef="#br0" timeOffset="10483">6041 478 15,'0'0'7,"0"0"-1,0 0 0,0 0-1,0 0 1,8 16 3,-8-16 1,15 19-2,-6-6 1,6 2-2,-3 2 0,4 3-3,-3 1 1,1 2-3,-1 0 1,-3 1-1,-4-2-1,-6 2 0,0-1 0,-9 0-2,-2 1-3,-9-1-9,-7-7-18,0 11-1,-17-10-1</inkml:trace>
  <inkml:trace contextRef="#ctx0" brushRef="#br0" timeOffset="11310">3720 532 3,'0'0'5,"0"0"0,0 0-2,0 0-1,0 0 2,-3 10 0,3-10 1,5 10 0,-5-10-1,7 14 0,-7-14 3,7 19-1,-3-7 0,5 4-1,1 3 0,3 6 1,2 5 0,2 6-1,3-1-2,3 5 0,0-3-1,-1 1 0,-3-7-1,-3-6-1,-4-8 3,-2-3-1,-10-14 1,12 5 0,-12-5 0,0-17-1,0-2 2,-6-3-1,0-7 0,-1-5-2,-1-2 0,-4-4-1,1 1 0,1 2 0,0 2 1,1 3-1,4 3 0,-1 5 0,6 3 1,0 6-1,0-1 0,4 3-1,2 1 1,1 1 0,-7 11 0,20-17-1,-7 11 0,0 1 0,4 5-1,0-3 1,3 3-4,-2 0 1,2 4-4,-3-4-2,1 4-8,-1-1-5,-5-8-11</inkml:trace>
  <inkml:trace contextRef="#ctx0" brushRef="#br0" timeOffset="11981">4481 0 4,'0'0'22,"-6"12"-6,-1 1-1,-5 6-3,2 5-4,-2 3-2,-3 6-8,2-2-13,2 11-13,-6-14-3</inkml:trace>
</inkml:ink>
</file>

<file path=ppt/ink/ink7.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1-25T11:33:50.645"/>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68 269 22,'0'0'16,"0"0"-11,7 17 0,-7-3 1,0 2 2,0 5-1,0 0 0,-5 3 1,1-2-2,0 4-2,-2-1-1,3 3-1,-1 2 0,4 3 0,-6 2-1,6 2 1,-7 6 1,7 0-1,-7 3-2,3 3 2,-1-3-1,0 3-1,1 0 0,1-2 0,3-2 0,-5-2-1,5-2 1,0-3 0,-3-5-1,3-3 1,0-7 0,0-1 0,3-5 0,-3-2 0,3-5 0,-3-10 0,7 17 0,-7-17 0,8 12 0,-8-12 0,0 0 0,10 12 0,-10-12 0,0 0-1,0 0 1,0 0-1,0 0 1,0 0 0,0 0 0,0 0 0,0 0-1,0-20 1,-5 4 0,2-4-2,0-5 2,-2-6-1,5-4 1,-4-3-1,4-2 1,-3-4 0,3 0-1,-3-6 1,3-4-3,-4-2 1,4-4 0,0-5-1,0 1 1,4-4-2,4 3 3,2 5 0,3 4 2,4 6 0,2 8 1,2 7 0,2 5 0,0 3 1,2 4-2,1 0 2,0 1-3,0-1 3,-1 0-3,5-1 1,-1 0 0,5 2-1,0 0 0,5 5 0,-1 3 1,5 4 1,0 4-1,2 6 0,0 5 0,1 6 0,-4 5 2,-2 6-2,-5 6 1,-5 5 0,-5 7-1,-8 4-1,-7 4 0,-10 1 0,-7 4-1,-4 0-1,-5-1 1,-4-2 1,-4-1-1,0-3 1,-4-4 0,1-6 0,-3-5-1,0-5 1,-1-6-1,-6-5 1,-3-5-1,0 0 0,-1-2 1,1-1 0,1 1-1,4-4 1,6 5-3,5-6-1,10 4-4,2-7-3,12 0-5,0 0-14,0-12-2</inkml:trace>
</inkml:ink>
</file>

<file path=ppt/ink/ink8.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1-25T11:33:53.079"/>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612 97 18,'-4'-49'24,"-6"28"0,-3 8-4,-8 2-6,-3 11-2,-10 0-6,-2 7-2,-5 10-4,-4 4-1,-4 9-2,-4 6 3,0 9-1,1 6 1,7 10 0,2 8 0,8 2 1,7 4 0,11 0 1,9-5-2,8-5 0,10-10 1,5-11 1,6-14 1,6-14-2,5-13 1,0-15-1,4-9 1,1-12 0,2-6-1,1-11 0,1-4 0,-3-5-1,-2-3 1,2-3-1,-2 3 1,-1 1-1,-3 6 0,-5 4 1,-3 7-2,-3 10 2,-4 11 0,-5 7 0,-2 10 1,-10 6 1,11 16-1,-11 4 0,6 10 1,-6 7-1,7 10 0,-4 7 0,2 9-1,-5 6 2,4 12 0,-4 2 0,-4 10 0,-1-1 1,0 1 0,-3-4-1,-2 2 0,-4-8-2,-1-6 0,0-6-1,-4-8-2,4-4-2,-3-12-6,9 2-5,-4-15-13,4-5-15,9-5 0,4-11 1</inkml:trace>
</inkml:ink>
</file>

<file path=ppt/ink/ink9.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255" units="dev"/>
        </inkml:traceFormat>
        <inkml:channelProperties>
          <inkml:channelProperty channel="X" name="resolution" value="3971.75732" units="1/in"/>
          <inkml:channelProperty channel="Y" name="resolution" value="5295.24854" units="1/in"/>
          <inkml:channelProperty channel="F" name="resolution" value="0" units="1/dev"/>
        </inkml:channelProperties>
      </inkml:inkSource>
      <inkml:timestamp xml:id="ts0" timeString="2008-01-25T11:33:54.124"/>
    </inkml:context>
    <inkml:brush xml:id="br0">
      <inkml:brushProperty name="width" value="0.05292" units="cm"/>
      <inkml:brushProperty name="height" value="0.05292" units="cm"/>
      <inkml:brushProperty name="color" value="#FF0000"/>
      <inkml:brushProperty name="fitToCurve" value="1"/>
    </inkml:brush>
  </inkml:definitions>
  <inkml:trace contextRef="#ctx0" brushRef="#br0">83 233 16,'-26'-28'35,"15"23"-2,-8 5-19,5 5-2,7 14-5,1 9-2,6 18 0,3 10-2,8 15-1,3 8 0,9 14 2,1-1-1,6 4 1,1-7 0,1-5-1,-1-11 0,-4-11-1,-6-10-1,-2-13-2,-5-11 1,-4-11-1,-10-17 0,0 0 0,0 0-1,0-30 0,-5-8 0,-1-12-3,1-14 3,-3-14 0,5-7 0,3-10 0,0-5 2,6-1-1,4 3 3,4 4-1,3 7 2,4 11 0,1 7 2,5 17-1,-3 7 1,7 13-1,1 9 0,6 14 1,-2 5-1,8 12 0,-4 2 1,5 6-2,-4 0-1,1 3 0,-10-2-1,-2-2-1,-3-1-2,-7-5-2,1 2-3,-11-11-4,9 11-13,-19-11-16,16 0 0,-16 0-4</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6144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61444" name="Rectangle 4"/>
          <p:cNvSpPr>
            <a:spLocks noGrp="1" noRot="1" noChangeAspect="1" noChangeArrowheads="1" noTextEdit="1"/>
          </p:cNvSpPr>
          <p:nvPr>
            <p:ph type="sldImg" idx="2"/>
          </p:nvPr>
        </p:nvSpPr>
        <p:spPr bwMode="auto">
          <a:xfrm>
            <a:off x="952500" y="685800"/>
            <a:ext cx="4953000" cy="3429000"/>
          </a:xfrm>
          <a:prstGeom prst="rect">
            <a:avLst/>
          </a:prstGeom>
          <a:noFill/>
          <a:ln w="9525">
            <a:solidFill>
              <a:srgbClr val="000000"/>
            </a:solidFill>
            <a:miter lim="800000"/>
            <a:headEnd/>
            <a:tailEnd/>
          </a:ln>
          <a:effectLst/>
        </p:spPr>
      </p:sp>
      <p:sp>
        <p:nvSpPr>
          <p:cNvPr id="6144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6144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6144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0591832-82FA-4069-96D6-353FABBF337B}" type="slidenum">
              <a:rPr lang="en-GB"/>
              <a:pPr/>
              <a:t>‹#›</a:t>
            </a:fld>
            <a:endParaRPr lang="en-GB"/>
          </a:p>
        </p:txBody>
      </p:sp>
    </p:spTree>
    <p:extLst>
      <p:ext uri="{BB962C8B-B14F-4D97-AF65-F5344CB8AC3E}">
        <p14:creationId xmlns:p14="http://schemas.microsoft.com/office/powerpoint/2010/main" val="22112007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charset="0"/>
        <a:ea typeface="+mn-ea"/>
        <a:cs typeface="+mn-cs"/>
      </a:defRPr>
    </a:lvl1pPr>
    <a:lvl2pPr marL="457200" algn="l" rtl="0" eaLnBrk="0" fontAlgn="base" hangingPunct="0">
      <a:spcBef>
        <a:spcPct val="30000"/>
      </a:spcBef>
      <a:spcAft>
        <a:spcPct val="0"/>
      </a:spcAft>
      <a:defRPr sz="1200" kern="1200">
        <a:solidFill>
          <a:schemeClr val="tx1"/>
        </a:solidFill>
        <a:latin typeface="Times" charset="0"/>
        <a:ea typeface="+mn-ea"/>
        <a:cs typeface="+mn-cs"/>
      </a:defRPr>
    </a:lvl2pPr>
    <a:lvl3pPr marL="914400" algn="l" rtl="0" eaLnBrk="0" fontAlgn="base" hangingPunct="0">
      <a:spcBef>
        <a:spcPct val="30000"/>
      </a:spcBef>
      <a:spcAft>
        <a:spcPct val="0"/>
      </a:spcAft>
      <a:defRPr sz="1200" kern="1200">
        <a:solidFill>
          <a:schemeClr val="tx1"/>
        </a:solidFill>
        <a:latin typeface="Times" charset="0"/>
        <a:ea typeface="+mn-ea"/>
        <a:cs typeface="+mn-cs"/>
      </a:defRPr>
    </a:lvl3pPr>
    <a:lvl4pPr marL="1371600" algn="l" rtl="0" eaLnBrk="0" fontAlgn="base" hangingPunct="0">
      <a:spcBef>
        <a:spcPct val="30000"/>
      </a:spcBef>
      <a:spcAft>
        <a:spcPct val="0"/>
      </a:spcAft>
      <a:defRPr sz="1200" kern="1200">
        <a:solidFill>
          <a:schemeClr val="tx1"/>
        </a:solidFill>
        <a:latin typeface="Times" charset="0"/>
        <a:ea typeface="+mn-ea"/>
        <a:cs typeface="+mn-cs"/>
      </a:defRPr>
    </a:lvl4pPr>
    <a:lvl5pPr marL="1828800" algn="l" rtl="0" eaLnBrk="0" fontAlgn="base" hangingPunct="0">
      <a:spcBef>
        <a:spcPct val="30000"/>
      </a:spcBef>
      <a:spcAft>
        <a:spcPct val="0"/>
      </a:spcAft>
      <a:defRPr sz="1200" kern="1200">
        <a:solidFill>
          <a:schemeClr val="tx1"/>
        </a:solidFill>
        <a:latin typeface="Times"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7B91E6-A30F-409C-AC75-CC133820004D}" type="slidenum">
              <a:rPr lang="en-GB"/>
              <a:pPr/>
              <a:t>2</a:t>
            </a:fld>
            <a:endParaRPr lang="en-GB"/>
          </a:p>
        </p:txBody>
      </p:sp>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p:txBody>
          <a:bodyPr/>
          <a:lstStyle/>
          <a:p>
            <a:r>
              <a:rPr lang="en-GB"/>
              <a:t>Times taken to present these slides</a:t>
            </a:r>
          </a:p>
          <a:p>
            <a:r>
              <a:rPr lang="en-GB"/>
              <a:t>Sections 14.1-14.2 about 1 hour 15 minutes (but omitted the details of view synchronous group communication on page 563)</a:t>
            </a:r>
          </a:p>
          <a:p>
            <a:r>
              <a:rPr lang="en-GB"/>
              <a:t>Then sections 14.4 and 14.5 took about 1 hour 15 minutes, but </a:t>
            </a:r>
          </a:p>
          <a:p>
            <a:r>
              <a:rPr lang="en-GB"/>
              <a:t>omitted </a:t>
            </a:r>
            <a:r>
              <a:rPr lang="en-GB">
                <a:latin typeface="Arial" charset="0"/>
              </a:rPr>
              <a:t>14.4.2 Bayou and 14.4.3 Coda and 14.5.6 virtual partition algorithm.</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D9830F45-6911-43DC-9FEA-E0C1536B00C7}" type="slidenum">
              <a:rPr lang="he-IL" smtClean="0"/>
              <a:pPr/>
              <a:t>29</a:t>
            </a:fld>
            <a:endParaRPr 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090C4C5D-C0EF-499C-9F77-361F902883F1}" type="slidenum">
              <a:rPr lang="he-IL" smtClean="0"/>
              <a:pPr/>
              <a:t>30</a:t>
            </a:fld>
            <a:endParaRPr lang="en-US"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C5C27A4E-AE75-498E-8139-A068996CA8BC}" type="slidenum">
              <a:rPr lang="he-IL" smtClean="0"/>
              <a:pPr/>
              <a:t>31</a:t>
            </a:fld>
            <a:endParaRPr lang="en-US"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F1DA14BB-48DF-4B15-A84B-5E9D730E14CF}" type="slidenum">
              <a:rPr lang="he-IL" smtClean="0"/>
              <a:pPr/>
              <a:t>32</a:t>
            </a:fld>
            <a:endParaRPr lang="en-US"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B9426616-644D-4B93-8D83-AA31DD4A2823}" type="slidenum">
              <a:rPr lang="he-IL" smtClean="0"/>
              <a:pPr/>
              <a:t>33</a:t>
            </a:fld>
            <a:endParaRPr 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Rot="1" noChangeAspect="1" noChangeArrowheads="1" noTextEdit="1"/>
          </p:cNvSpPr>
          <p:nvPr>
            <p:ph type="sldImg"/>
          </p:nvPr>
        </p:nvSpPr>
        <p:spPr>
          <a:ln/>
        </p:spPr>
      </p:sp>
      <p:sp>
        <p:nvSpPr>
          <p:cNvPr id="1525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Rot="1" noChangeAspect="1" noChangeArrowheads="1" noTextEdit="1"/>
          </p:cNvSpPr>
          <p:nvPr>
            <p:ph type="sldImg"/>
          </p:nvPr>
        </p:nvSpPr>
        <p:spPr>
          <a:ln/>
        </p:spPr>
      </p:sp>
      <p:sp>
        <p:nvSpPr>
          <p:cNvPr id="1536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Rot="1" noChangeAspect="1" noChangeArrowheads="1" noTextEdit="1"/>
          </p:cNvSpPr>
          <p:nvPr>
            <p:ph type="sldImg"/>
          </p:nvPr>
        </p:nvSpPr>
        <p:spPr>
          <a:ln/>
        </p:spPr>
      </p:sp>
      <p:sp>
        <p:nvSpPr>
          <p:cNvPr id="15462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Rot="1" noChangeAspect="1" noChangeArrowheads="1" noTextEdit="1"/>
          </p:cNvSpPr>
          <p:nvPr>
            <p:ph type="sldImg"/>
          </p:nvPr>
        </p:nvSpPr>
        <p:spPr>
          <a:ln/>
        </p:spPr>
      </p:sp>
      <p:sp>
        <p:nvSpPr>
          <p:cNvPr id="15872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44CD13-264E-4675-8D7D-F3119934B978}" type="slidenum">
              <a:rPr lang="ar-SA"/>
              <a:pPr/>
              <a:t>39</a:t>
            </a:fld>
            <a:endParaRPr lang="en-US"/>
          </a:p>
        </p:txBody>
      </p:sp>
      <p:sp>
        <p:nvSpPr>
          <p:cNvPr id="1367042" name="Rectangle 2"/>
          <p:cNvSpPr>
            <a:spLocks noGrp="1" noRot="1" noChangeAspect="1" noChangeArrowheads="1" noTextEdit="1"/>
          </p:cNvSpPr>
          <p:nvPr>
            <p:ph type="sldImg"/>
          </p:nvPr>
        </p:nvSpPr>
        <p:spPr>
          <a:ln/>
        </p:spPr>
      </p:sp>
      <p:sp>
        <p:nvSpPr>
          <p:cNvPr id="1367043" name="Rectangle 3"/>
          <p:cNvSpPr>
            <a:spLocks noGrp="1" noChangeArrowheads="1"/>
          </p:cNvSpPr>
          <p:nvPr>
            <p:ph type="body" idx="1"/>
          </p:nvPr>
        </p:nvSpPr>
        <p:spPr/>
        <p:txBody>
          <a:bodyPr/>
          <a:lstStyle/>
          <a:p>
            <a:pPr algn="l" rtl="0"/>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A83715-DD8C-4262-96AD-E2BA92AFCCBE}" type="slidenum">
              <a:rPr lang="en-GB"/>
              <a:pPr/>
              <a:t>3</a:t>
            </a:fld>
            <a:endParaRPr lang="en-GB"/>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p:txBody>
          <a:bodyPr/>
          <a:lstStyle/>
          <a:p>
            <a:r>
              <a:rPr lang="en-GB"/>
              <a:t>note-  caching is a form of replication (e.g. web servers and browsers)</a:t>
            </a:r>
          </a:p>
          <a:p>
            <a:r>
              <a:rPr lang="en-GB"/>
              <a:t>DNS (chapter 9) uses replication extensively</a:t>
            </a:r>
          </a:p>
          <a:p>
            <a:r>
              <a:rPr lang="en-GB"/>
              <a:t>caches have incomplete data sets, so no use for availability</a:t>
            </a:r>
          </a:p>
          <a:p>
            <a:r>
              <a:rPr lang="en-GB"/>
              <a:t>mention user that disconnects and takes laptop on a train, accepts inconsistency, then reconnects and resolves conflicts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544CD13-264E-4675-8D7D-F3119934B978}" type="slidenum">
              <a:rPr lang="ar-SA"/>
              <a:pPr/>
              <a:t>40</a:t>
            </a:fld>
            <a:endParaRPr lang="en-US"/>
          </a:p>
        </p:txBody>
      </p:sp>
      <p:sp>
        <p:nvSpPr>
          <p:cNvPr id="1367042" name="Rectangle 2"/>
          <p:cNvSpPr>
            <a:spLocks noGrp="1" noRot="1" noChangeAspect="1" noChangeArrowheads="1" noTextEdit="1"/>
          </p:cNvSpPr>
          <p:nvPr>
            <p:ph type="sldImg"/>
          </p:nvPr>
        </p:nvSpPr>
        <p:spPr>
          <a:ln/>
        </p:spPr>
      </p:sp>
      <p:sp>
        <p:nvSpPr>
          <p:cNvPr id="1367043" name="Rectangle 3"/>
          <p:cNvSpPr>
            <a:spLocks noGrp="1" noChangeArrowheads="1"/>
          </p:cNvSpPr>
          <p:nvPr>
            <p:ph type="body" idx="1"/>
          </p:nvPr>
        </p:nvSpPr>
        <p:spPr/>
        <p:txBody>
          <a:bodyPr/>
          <a:lstStyle/>
          <a:p>
            <a:pPr algn="l" rtl="0"/>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FA26551A-0B54-49A7-A34D-744B0AE0E8BB}" type="slidenum">
              <a:rPr lang="en-GB"/>
              <a:pPr/>
              <a:t>41</a:t>
            </a:fld>
            <a:endParaRPr lang="en-GB"/>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r>
              <a:rPr lang="en-GB" smtClean="0"/>
              <a:t>virtual interleaving does not necessarily occur at any one RM</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911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85" eaLnBrk="0" hangingPunct="0">
              <a:defRPr>
                <a:solidFill>
                  <a:schemeClr val="tx1"/>
                </a:solidFill>
                <a:latin typeface="Arial" charset="0"/>
              </a:defRPr>
            </a:lvl1pPr>
            <a:lvl2pPr marL="702756" indent="-270291" defTabSz="914485" eaLnBrk="0" hangingPunct="0">
              <a:defRPr>
                <a:solidFill>
                  <a:schemeClr val="tx1"/>
                </a:solidFill>
                <a:latin typeface="Arial" charset="0"/>
              </a:defRPr>
            </a:lvl2pPr>
            <a:lvl3pPr marL="1081164" indent="-216233" defTabSz="914485" eaLnBrk="0" hangingPunct="0">
              <a:defRPr>
                <a:solidFill>
                  <a:schemeClr val="tx1"/>
                </a:solidFill>
                <a:latin typeface="Arial" charset="0"/>
              </a:defRPr>
            </a:lvl3pPr>
            <a:lvl4pPr marL="1513629" indent="-216233" defTabSz="914485" eaLnBrk="0" hangingPunct="0">
              <a:defRPr>
                <a:solidFill>
                  <a:schemeClr val="tx1"/>
                </a:solidFill>
                <a:latin typeface="Arial" charset="0"/>
              </a:defRPr>
            </a:lvl4pPr>
            <a:lvl5pPr marL="1946095" indent="-216233" defTabSz="914485" eaLnBrk="0" hangingPunct="0">
              <a:defRPr>
                <a:solidFill>
                  <a:schemeClr val="tx1"/>
                </a:solidFill>
                <a:latin typeface="Arial" charset="0"/>
              </a:defRPr>
            </a:lvl5pPr>
            <a:lvl6pPr marL="2378560" indent="-216233" defTabSz="914485" eaLnBrk="0" fontAlgn="base" hangingPunct="0">
              <a:spcBef>
                <a:spcPct val="0"/>
              </a:spcBef>
              <a:spcAft>
                <a:spcPct val="0"/>
              </a:spcAft>
              <a:defRPr>
                <a:solidFill>
                  <a:schemeClr val="tx1"/>
                </a:solidFill>
                <a:latin typeface="Arial" charset="0"/>
              </a:defRPr>
            </a:lvl6pPr>
            <a:lvl7pPr marL="2811026" indent="-216233" defTabSz="914485" eaLnBrk="0" fontAlgn="base" hangingPunct="0">
              <a:spcBef>
                <a:spcPct val="0"/>
              </a:spcBef>
              <a:spcAft>
                <a:spcPct val="0"/>
              </a:spcAft>
              <a:defRPr>
                <a:solidFill>
                  <a:schemeClr val="tx1"/>
                </a:solidFill>
                <a:latin typeface="Arial" charset="0"/>
              </a:defRPr>
            </a:lvl7pPr>
            <a:lvl8pPr marL="3243491" indent="-216233" defTabSz="914485" eaLnBrk="0" fontAlgn="base" hangingPunct="0">
              <a:spcBef>
                <a:spcPct val="0"/>
              </a:spcBef>
              <a:spcAft>
                <a:spcPct val="0"/>
              </a:spcAft>
              <a:defRPr>
                <a:solidFill>
                  <a:schemeClr val="tx1"/>
                </a:solidFill>
                <a:latin typeface="Arial" charset="0"/>
              </a:defRPr>
            </a:lvl8pPr>
            <a:lvl9pPr marL="3675957" indent="-216233" defTabSz="914485" eaLnBrk="0" fontAlgn="base" hangingPunct="0">
              <a:spcBef>
                <a:spcPct val="0"/>
              </a:spcBef>
              <a:spcAft>
                <a:spcPct val="0"/>
              </a:spcAft>
              <a:defRPr>
                <a:solidFill>
                  <a:schemeClr val="tx1"/>
                </a:solidFill>
                <a:latin typeface="Arial" charset="0"/>
              </a:defRPr>
            </a:lvl9pPr>
          </a:lstStyle>
          <a:p>
            <a:pPr eaLnBrk="1" hangingPunct="1"/>
            <a:fld id="{C61592B1-FB11-4D9A-99A9-A6F56A2377DD}" type="slidenum">
              <a:rPr lang="en-US" smtClean="0"/>
              <a:pPr eaLnBrk="1" hangingPunct="1"/>
              <a:t>4</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3AB18A-B08F-4149-94E7-816DF1DA9FBC}" type="slidenum">
              <a:rPr lang="en-GB"/>
              <a:pPr/>
              <a:t>5</a:t>
            </a:fld>
            <a:endParaRPr lang="en-GB"/>
          </a:p>
        </p:txBody>
      </p:sp>
      <p:sp>
        <p:nvSpPr>
          <p:cNvPr id="137218" name="Rectangle 2"/>
          <p:cNvSpPr>
            <a:spLocks noGrp="1" noRot="1" noChangeAspect="1" noChangeArrowheads="1" noTextEdit="1"/>
          </p:cNvSpPr>
          <p:nvPr>
            <p:ph type="sldImg"/>
          </p:nvPr>
        </p:nvSpPr>
        <p:spPr>
          <a:ln/>
        </p:spPr>
      </p:sp>
      <p:sp>
        <p:nvSpPr>
          <p:cNvPr id="137219" name="Rectangle 3"/>
          <p:cNvSpPr>
            <a:spLocks noGrp="1" noChangeArrowheads="1"/>
          </p:cNvSpPr>
          <p:nvPr>
            <p:ph type="body" idx="1"/>
          </p:nvPr>
        </p:nvSpPr>
        <p:spPr/>
        <p:txBody>
          <a:bodyPr/>
          <a:lstStyle/>
          <a:p>
            <a:r>
              <a:rPr lang="en-GB"/>
              <a:t>replication transparency makes a set of replicas appear as a single logical object to a client.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F6E1E3-406D-4502-A76E-F6ECE571689A}" type="slidenum">
              <a:rPr lang="en-GB"/>
              <a:pPr/>
              <a:t>6</a:t>
            </a:fld>
            <a:endParaRPr lang="en-GB"/>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p:txBody>
          <a:bodyPr/>
          <a:lstStyle/>
          <a:p>
            <a:r>
              <a:rPr lang="en-GB"/>
              <a:t>The front ends may be in client's address space or in a separate process.(Like the client module in NFS)</a:t>
            </a:r>
          </a:p>
          <a:p>
            <a:r>
              <a:rPr lang="en-GB"/>
              <a:t>The RMs are in different computers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CC0E3C-FFE8-43ED-BD7B-38767327238E}" type="slidenum">
              <a:rPr lang="en-GB"/>
              <a:pPr/>
              <a:t>7</a:t>
            </a:fld>
            <a:endParaRPr lang="en-GB"/>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r>
              <a:rPr lang="en-GB"/>
              <a:t>replica managers may be servers or may be part of an application</a:t>
            </a:r>
          </a:p>
          <a:p>
            <a:r>
              <a:rPr lang="en-GB"/>
              <a:t>state machine not effected by external stimuli such as clocks, sensors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CC0E3C-FFE8-43ED-BD7B-38767327238E}" type="slidenum">
              <a:rPr lang="en-GB"/>
              <a:pPr/>
              <a:t>22</a:t>
            </a:fld>
            <a:endParaRPr lang="en-GB"/>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r>
              <a:rPr lang="en-GB"/>
              <a:t>replica managers may be servers or may be part of an application</a:t>
            </a:r>
          </a:p>
          <a:p>
            <a:r>
              <a:rPr lang="en-GB"/>
              <a:t>state machine not effected by external stimuli such as clocks, sensors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86D069-57C8-49CC-8020-09F98ED66BEF}" type="slidenum">
              <a:rPr lang="en-GB"/>
              <a:pPr/>
              <a:t>24</a:t>
            </a:fld>
            <a:endParaRPr lang="en-GB"/>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r>
              <a:rPr lang="en-GB"/>
              <a:t>Five phases are involving a single requests on a replicated object. </a:t>
            </a:r>
          </a:p>
          <a:p>
            <a:r>
              <a:rPr lang="en-GB"/>
              <a:t>The actions vary according to the type of replication (e.g. in a transaction, for FT in a state machine, Gossip).</a:t>
            </a:r>
          </a:p>
          <a:p>
            <a:endParaRPr lang="en-GB"/>
          </a:p>
          <a:p>
            <a:r>
              <a:rPr lang="en-GB"/>
              <a:t>coordination - may not apply request in case of failure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3AB18A-B08F-4149-94E7-816DF1DA9FBC}" type="slidenum">
              <a:rPr lang="en-GB"/>
              <a:pPr/>
              <a:t>27</a:t>
            </a:fld>
            <a:endParaRPr lang="en-GB"/>
          </a:p>
        </p:txBody>
      </p:sp>
      <p:sp>
        <p:nvSpPr>
          <p:cNvPr id="137218" name="Rectangle 2"/>
          <p:cNvSpPr>
            <a:spLocks noGrp="1" noRot="1" noChangeAspect="1" noChangeArrowheads="1" noTextEdit="1"/>
          </p:cNvSpPr>
          <p:nvPr>
            <p:ph type="sldImg"/>
          </p:nvPr>
        </p:nvSpPr>
        <p:spPr>
          <a:ln/>
        </p:spPr>
      </p:sp>
      <p:sp>
        <p:nvSpPr>
          <p:cNvPr id="137219" name="Rectangle 3"/>
          <p:cNvSpPr>
            <a:spLocks noGrp="1" noChangeArrowheads="1"/>
          </p:cNvSpPr>
          <p:nvPr>
            <p:ph type="body" idx="1"/>
          </p:nvPr>
        </p:nvSpPr>
        <p:spPr/>
        <p:txBody>
          <a:bodyPr/>
          <a:lstStyle/>
          <a:p>
            <a:r>
              <a:rPr lang="en-GB"/>
              <a:t>replication transparency makes a set of replicas appear as a single logical object to a client.</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9394" name="Rectangle 2"/>
          <p:cNvSpPr>
            <a:spLocks noGrp="1" noChangeArrowheads="1"/>
          </p:cNvSpPr>
          <p:nvPr>
            <p:ph type="ctrTitle"/>
          </p:nvPr>
        </p:nvSpPr>
        <p:spPr>
          <a:xfrm>
            <a:off x="2117725" y="685800"/>
            <a:ext cx="7237413" cy="1143000"/>
          </a:xfrm>
        </p:spPr>
        <p:txBody>
          <a:bodyPr/>
          <a:lstStyle>
            <a:lvl1pPr>
              <a:defRPr/>
            </a:lvl1pPr>
          </a:lstStyle>
          <a:p>
            <a:r>
              <a:rPr lang="en-US"/>
              <a:t>Click to edit Master title style</a:t>
            </a:r>
          </a:p>
        </p:txBody>
      </p:sp>
      <p:sp>
        <p:nvSpPr>
          <p:cNvPr id="59395" name="Rectangle 3"/>
          <p:cNvSpPr>
            <a:spLocks noGrp="1" noChangeArrowheads="1"/>
          </p:cNvSpPr>
          <p:nvPr>
            <p:ph type="subTitle" idx="1"/>
          </p:nvPr>
        </p:nvSpPr>
        <p:spPr>
          <a:xfrm>
            <a:off x="2311400" y="3886200"/>
            <a:ext cx="6934200" cy="1771650"/>
          </a:xfrm>
        </p:spPr>
        <p:txBody>
          <a:bodyPr/>
          <a:lstStyle>
            <a:lvl1pPr marL="0" indent="0">
              <a:buFont typeface="Wingdings" charset="2"/>
              <a:buNone/>
              <a:defRPr>
                <a:latin typeface="Arial Black" pitchFamily="34" charset="0"/>
              </a:defRPr>
            </a:lvl1pPr>
          </a:lstStyle>
          <a:p>
            <a:r>
              <a:rPr lang="en-US"/>
              <a:t>Click to edit Master subtitle style</a:t>
            </a:r>
          </a:p>
        </p:txBody>
      </p:sp>
      <p:sp>
        <p:nvSpPr>
          <p:cNvPr id="59396" name="Rectangle 4"/>
          <p:cNvSpPr>
            <a:spLocks noGrp="1" noChangeArrowheads="1"/>
          </p:cNvSpPr>
          <p:nvPr>
            <p:ph type="dt" sz="half" idx="2"/>
          </p:nvPr>
        </p:nvSpPr>
        <p:spPr>
          <a:xfrm>
            <a:off x="769938" y="6229350"/>
            <a:ext cx="2092325" cy="514350"/>
          </a:xfrm>
        </p:spPr>
        <p:txBody>
          <a:bodyPr/>
          <a:lstStyle>
            <a:lvl1pPr>
              <a:defRPr>
                <a:solidFill>
                  <a:srgbClr val="5E574E"/>
                </a:solidFill>
              </a:defRPr>
            </a:lvl1pPr>
          </a:lstStyle>
          <a:p>
            <a:endParaRPr lang="en-US"/>
          </a:p>
        </p:txBody>
      </p:sp>
      <p:sp>
        <p:nvSpPr>
          <p:cNvPr id="59397" name="Rectangle 5"/>
          <p:cNvSpPr>
            <a:spLocks noGrp="1" noChangeArrowheads="1"/>
          </p:cNvSpPr>
          <p:nvPr>
            <p:ph type="ftr" sz="quarter" idx="3"/>
          </p:nvPr>
        </p:nvSpPr>
        <p:spPr>
          <a:xfrm>
            <a:off x="3411538" y="6229350"/>
            <a:ext cx="3082925" cy="514350"/>
          </a:xfrm>
        </p:spPr>
        <p:txBody>
          <a:bodyPr/>
          <a:lstStyle>
            <a:lvl1pPr>
              <a:defRPr sz="1400">
                <a:solidFill>
                  <a:srgbClr val="5E574E"/>
                </a:solidFill>
                <a:latin typeface="+mn-lt"/>
              </a:defRPr>
            </a:lvl1pPr>
          </a:lstStyle>
          <a:p>
            <a:endParaRPr lang="en-US"/>
          </a:p>
        </p:txBody>
      </p:sp>
      <p:sp>
        <p:nvSpPr>
          <p:cNvPr id="59398" name="Rectangle 6"/>
          <p:cNvSpPr>
            <a:spLocks noGrp="1" noChangeArrowheads="1"/>
          </p:cNvSpPr>
          <p:nvPr>
            <p:ph type="sldNum" sz="quarter" idx="4"/>
          </p:nvPr>
        </p:nvSpPr>
        <p:spPr>
          <a:xfrm>
            <a:off x="7154863" y="6229350"/>
            <a:ext cx="1981200" cy="514350"/>
          </a:xfrm>
        </p:spPr>
        <p:txBody>
          <a:bodyPr/>
          <a:lstStyle>
            <a:lvl1pPr>
              <a:defRPr>
                <a:solidFill>
                  <a:srgbClr val="5E574E"/>
                </a:solidFill>
              </a:defRPr>
            </a:lvl1pPr>
          </a:lstStyle>
          <a:p>
            <a:fld id="{C6E53073-F370-471E-8313-9BC5F738EE5C}" type="slidenum">
              <a:rPr lang="en-US"/>
              <a:pPr/>
              <a:t>‹#›</a:t>
            </a:fld>
            <a:endParaRPr lang="en-US"/>
          </a:p>
        </p:txBody>
      </p:sp>
      <p:sp>
        <p:nvSpPr>
          <p:cNvPr id="59399" name="Line 7"/>
          <p:cNvSpPr>
            <a:spLocks noChangeShapeType="1"/>
          </p:cNvSpPr>
          <p:nvPr/>
        </p:nvSpPr>
        <p:spPr bwMode="auto">
          <a:xfrm>
            <a:off x="495300" y="2590800"/>
            <a:ext cx="8832850" cy="0"/>
          </a:xfrm>
          <a:prstGeom prst="line">
            <a:avLst/>
          </a:prstGeom>
          <a:noFill/>
          <a:ln w="127000">
            <a:solidFill>
              <a:schemeClr val="accent2"/>
            </a:solidFill>
            <a:round/>
            <a:headEnd/>
            <a:tailEnd/>
          </a:ln>
          <a:effectLst/>
        </p:spPr>
        <p:txBody>
          <a:bodyPr wrap="none" anchor="ctr"/>
          <a:lstStyle/>
          <a:p>
            <a:endParaRPr lang="sv-SE"/>
          </a:p>
        </p:txBody>
      </p:sp>
      <p:sp>
        <p:nvSpPr>
          <p:cNvPr id="59400" name="Text Box 8"/>
          <p:cNvSpPr txBox="1">
            <a:spLocks noChangeArrowheads="1"/>
          </p:cNvSpPr>
          <p:nvPr userDrawn="1"/>
        </p:nvSpPr>
        <p:spPr bwMode="auto">
          <a:xfrm>
            <a:off x="442913" y="2833688"/>
            <a:ext cx="2012950" cy="2282825"/>
          </a:xfrm>
          <a:prstGeom prst="rect">
            <a:avLst/>
          </a:prstGeom>
          <a:noFill/>
          <a:ln w="9525">
            <a:noFill/>
            <a:miter lim="800000"/>
            <a:headEnd/>
            <a:tailEnd/>
          </a:ln>
          <a:effectLst/>
        </p:spPr>
        <p:txBody>
          <a:bodyPr>
            <a:spAutoFit/>
          </a:bodyPr>
          <a:lstStyle/>
          <a:p>
            <a:r>
              <a:rPr lang="en-GB" sz="1200"/>
              <a:t>Copyright © George Coulouris, Jean Dollimore, Tim Kindberg 2001 email: </a:t>
            </a:r>
            <a:r>
              <a:rPr lang="en-GB" sz="1200" i="1"/>
              <a:t>authors@cdk2.net</a:t>
            </a:r>
            <a:endParaRPr lang="en-GB" sz="1200"/>
          </a:p>
          <a:p>
            <a:r>
              <a:rPr lang="en-GB" sz="1200"/>
              <a:t>This material is made available for private study and for direct use by individual teachers.</a:t>
            </a:r>
          </a:p>
          <a:p>
            <a:r>
              <a:rPr lang="en-GB" sz="1200"/>
              <a:t>It may not be included in any product or employed in any service without the written permission of the authors.</a:t>
            </a:r>
          </a:p>
        </p:txBody>
      </p:sp>
      <p:sp>
        <p:nvSpPr>
          <p:cNvPr id="59401" name="Text Box 9"/>
          <p:cNvSpPr txBox="1">
            <a:spLocks noChangeArrowheads="1"/>
          </p:cNvSpPr>
          <p:nvPr userDrawn="1"/>
        </p:nvSpPr>
        <p:spPr bwMode="auto">
          <a:xfrm>
            <a:off x="444500" y="5191125"/>
            <a:ext cx="1784350" cy="730250"/>
          </a:xfrm>
          <a:prstGeom prst="rect">
            <a:avLst/>
          </a:prstGeom>
          <a:noFill/>
          <a:ln w="9525">
            <a:noFill/>
            <a:miter lim="800000"/>
            <a:headEnd/>
            <a:tailEnd/>
          </a:ln>
          <a:effectLst/>
        </p:spPr>
        <p:txBody>
          <a:bodyPr>
            <a:spAutoFit/>
          </a:bodyPr>
          <a:lstStyle/>
          <a:p>
            <a:r>
              <a:rPr lang="en-GB" sz="1400">
                <a:solidFill>
                  <a:srgbClr val="FD0217"/>
                </a:solidFill>
              </a:rPr>
              <a:t>Viewing: These slides must be viewed in slide show mode.</a:t>
            </a:r>
          </a:p>
        </p:txBody>
      </p:sp>
      <p:pic>
        <p:nvPicPr>
          <p:cNvPr id="59402" name="Picture 10"/>
          <p:cNvPicPr>
            <a:picLocks noChangeAspect="1" noChangeArrowheads="1"/>
          </p:cNvPicPr>
          <p:nvPr userDrawn="1"/>
        </p:nvPicPr>
        <p:blipFill>
          <a:blip r:embed="rId2" cstate="print"/>
          <a:srcRect/>
          <a:stretch>
            <a:fillRect/>
          </a:stretch>
        </p:blipFill>
        <p:spPr bwMode="auto">
          <a:xfrm>
            <a:off x="469900" y="1352550"/>
            <a:ext cx="1130300" cy="1435100"/>
          </a:xfrm>
          <a:prstGeom prst="rect">
            <a:avLst/>
          </a:prstGeom>
          <a:noFill/>
          <a:ln w="9525">
            <a:noFill/>
            <a:miter lim="800000"/>
            <a:headEnd/>
            <a:tailEnd/>
          </a:ln>
          <a:effectLst/>
        </p:spPr>
      </p:pic>
      <p:sp>
        <p:nvSpPr>
          <p:cNvPr id="59403" name="Rectangle 11"/>
          <p:cNvSpPr>
            <a:spLocks noChangeArrowheads="1"/>
          </p:cNvSpPr>
          <p:nvPr userDrawn="1"/>
        </p:nvSpPr>
        <p:spPr bwMode="auto">
          <a:xfrm>
            <a:off x="368300" y="304800"/>
            <a:ext cx="1592263" cy="1004888"/>
          </a:xfrm>
          <a:prstGeom prst="rect">
            <a:avLst/>
          </a:prstGeom>
          <a:noFill/>
          <a:ln w="9525">
            <a:noFill/>
            <a:miter lim="800000"/>
            <a:headEnd/>
            <a:tailEnd/>
          </a:ln>
          <a:effectLst/>
        </p:spPr>
        <p:txBody>
          <a:bodyPr>
            <a:spAutoFit/>
          </a:bodyPr>
          <a:lstStyle/>
          <a:p>
            <a:r>
              <a:rPr lang="en-GB" sz="1200"/>
              <a:t>Teaching material based on Distributed Systems: Concepts and Design, Edition 3, Addison-Wesley 2001. </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fld id="{9000FD2D-3A07-4213-8169-C72AFED1AE02}" type="slidenum">
              <a:rPr lang="en-US"/>
              <a:pPr/>
              <a:t>‹#›</a:t>
            </a:fld>
            <a:endParaRPr lang="en-US"/>
          </a:p>
        </p:txBody>
      </p:sp>
      <p:sp>
        <p:nvSpPr>
          <p:cNvPr id="6" name="Slide Number Placeholder 5"/>
          <p:cNvSpPr>
            <a:spLocks noGrp="1"/>
          </p:cNvSpPr>
          <p:nvPr>
            <p:ph type="sldNum" sz="quarter" idx="12"/>
          </p:nvPr>
        </p:nvSpPr>
        <p:spPr/>
        <p:txBody>
          <a:bodyPr/>
          <a:lstStyle>
            <a:lvl1pPr>
              <a:defRPr/>
            </a:lvl1pPr>
          </a:lstStyle>
          <a:p>
            <a:fld id="{4545B295-97E3-4D0C-842C-F8E03EF2271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26288" y="228600"/>
            <a:ext cx="2228850" cy="6019800"/>
          </a:xfr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439738" y="228600"/>
            <a:ext cx="6534150" cy="601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fld id="{E6F9D538-40A1-4D9B-9EBD-C9F0F690AC60}" type="slidenum">
              <a:rPr lang="en-US"/>
              <a:pPr/>
              <a:t>‹#›</a:t>
            </a:fld>
            <a:endParaRPr lang="en-US"/>
          </a:p>
        </p:txBody>
      </p:sp>
      <p:sp>
        <p:nvSpPr>
          <p:cNvPr id="6" name="Slide Number Placeholder 5"/>
          <p:cNvSpPr>
            <a:spLocks noGrp="1"/>
          </p:cNvSpPr>
          <p:nvPr>
            <p:ph type="sldNum" sz="quarter" idx="12"/>
          </p:nvPr>
        </p:nvSpPr>
        <p:spPr/>
        <p:txBody>
          <a:bodyPr/>
          <a:lstStyle>
            <a:lvl1pPr>
              <a:defRPr/>
            </a:lvl1pPr>
          </a:lstStyle>
          <a:p>
            <a:fld id="{7255A1D1-CE8B-478F-B492-BBB36A8D771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fld id="{0893E44D-F579-42FD-946E-3538CC1D7B7F}" type="slidenum">
              <a:rPr lang="en-US"/>
              <a:pPr/>
              <a:t>‹#›</a:t>
            </a:fld>
            <a:endParaRPr lang="en-US"/>
          </a:p>
        </p:txBody>
      </p:sp>
      <p:sp>
        <p:nvSpPr>
          <p:cNvPr id="6" name="Slide Number Placeholder 5"/>
          <p:cNvSpPr>
            <a:spLocks noGrp="1"/>
          </p:cNvSpPr>
          <p:nvPr>
            <p:ph type="sldNum" sz="quarter" idx="12"/>
          </p:nvPr>
        </p:nvSpPr>
        <p:spPr/>
        <p:txBody>
          <a:bodyPr/>
          <a:lstStyle>
            <a:lvl1pPr>
              <a:defRPr/>
            </a:lvl1pPr>
          </a:lstStyle>
          <a:p>
            <a:fld id="{C06BEF8F-0CE8-4624-86B6-391CB24B510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sv-SE"/>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fld id="{2CE9123F-8C48-4B98-822C-F32E255C2562}" type="slidenum">
              <a:rPr lang="en-US"/>
              <a:pPr/>
              <a:t>‹#›</a:t>
            </a:fld>
            <a:endParaRPr lang="en-US"/>
          </a:p>
        </p:txBody>
      </p:sp>
      <p:sp>
        <p:nvSpPr>
          <p:cNvPr id="6" name="Slide Number Placeholder 5"/>
          <p:cNvSpPr>
            <a:spLocks noGrp="1"/>
          </p:cNvSpPr>
          <p:nvPr>
            <p:ph type="sldNum" sz="quarter" idx="12"/>
          </p:nvPr>
        </p:nvSpPr>
        <p:spPr/>
        <p:txBody>
          <a:bodyPr/>
          <a:lstStyle>
            <a:lvl1pPr>
              <a:defRPr/>
            </a:lvl1pPr>
          </a:lstStyle>
          <a:p>
            <a:fld id="{A2364F12-BEF5-4B6E-979E-3BA3958CDAF0}"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495300" y="1447800"/>
            <a:ext cx="4352925"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5000625" y="1447800"/>
            <a:ext cx="4354513"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fld id="{57C2828B-3D5F-47D3-9081-B2BB4FBD5D86}" type="slidenum">
              <a:rPr lang="en-US"/>
              <a:pPr/>
              <a:t>‹#›</a:t>
            </a:fld>
            <a:endParaRPr lang="en-US"/>
          </a:p>
        </p:txBody>
      </p:sp>
      <p:sp>
        <p:nvSpPr>
          <p:cNvPr id="7" name="Slide Number Placeholder 6"/>
          <p:cNvSpPr>
            <a:spLocks noGrp="1"/>
          </p:cNvSpPr>
          <p:nvPr>
            <p:ph type="sldNum" sz="quarter" idx="12"/>
          </p:nvPr>
        </p:nvSpPr>
        <p:spPr/>
        <p:txBody>
          <a:bodyPr/>
          <a:lstStyle>
            <a:lvl1pPr>
              <a:defRPr/>
            </a:lvl1pPr>
          </a:lstStyle>
          <a:p>
            <a:fld id="{E6820CF2-6300-4BCD-AEDB-7634B1DB288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fld id="{4A8C2712-4BE2-4EC6-81FF-6FBDDF1387E0}" type="slidenum">
              <a:rPr lang="en-US"/>
              <a:pPr/>
              <a:t>‹#›</a:t>
            </a:fld>
            <a:endParaRPr lang="en-US"/>
          </a:p>
        </p:txBody>
      </p:sp>
      <p:sp>
        <p:nvSpPr>
          <p:cNvPr id="9" name="Slide Number Placeholder 8"/>
          <p:cNvSpPr>
            <a:spLocks noGrp="1"/>
          </p:cNvSpPr>
          <p:nvPr>
            <p:ph type="sldNum" sz="quarter" idx="12"/>
          </p:nvPr>
        </p:nvSpPr>
        <p:spPr/>
        <p:txBody>
          <a:bodyPr/>
          <a:lstStyle>
            <a:lvl1pPr>
              <a:defRPr/>
            </a:lvl1pPr>
          </a:lstStyle>
          <a:p>
            <a:fld id="{B2286F0F-F187-413D-8399-2A5B06DAD1C2}"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fld id="{9E12EE1B-19AB-40AB-9CE5-F8449AD300E3}" type="slidenum">
              <a:rPr lang="en-US"/>
              <a:pPr/>
              <a:t>‹#›</a:t>
            </a:fld>
            <a:endParaRPr lang="en-US"/>
          </a:p>
        </p:txBody>
      </p:sp>
      <p:sp>
        <p:nvSpPr>
          <p:cNvPr id="5" name="Slide Number Placeholder 4"/>
          <p:cNvSpPr>
            <a:spLocks noGrp="1"/>
          </p:cNvSpPr>
          <p:nvPr>
            <p:ph type="sldNum" sz="quarter" idx="12"/>
          </p:nvPr>
        </p:nvSpPr>
        <p:spPr/>
        <p:txBody>
          <a:bodyPr/>
          <a:lstStyle>
            <a:lvl1pPr>
              <a:defRPr/>
            </a:lvl1pPr>
          </a:lstStyle>
          <a:p>
            <a:fld id="{AB973F7B-C1A8-40A0-B8D5-A8B67B06B05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fld id="{C1DD1B56-3FB0-4CFF-8A9A-2090C4225453}" type="slidenum">
              <a:rPr lang="en-US"/>
              <a:pPr/>
              <a:t>‹#›</a:t>
            </a:fld>
            <a:endParaRPr lang="en-US"/>
          </a:p>
        </p:txBody>
      </p:sp>
      <p:sp>
        <p:nvSpPr>
          <p:cNvPr id="4" name="Slide Number Placeholder 3"/>
          <p:cNvSpPr>
            <a:spLocks noGrp="1"/>
          </p:cNvSpPr>
          <p:nvPr>
            <p:ph type="sldNum" sz="quarter" idx="12"/>
          </p:nvPr>
        </p:nvSpPr>
        <p:spPr/>
        <p:txBody>
          <a:bodyPr/>
          <a:lstStyle>
            <a:lvl1pPr>
              <a:defRPr/>
            </a:lvl1pPr>
          </a:lstStyle>
          <a:p>
            <a:fld id="{1E4E8195-8334-417F-9764-4E8C84A3FCC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lstStyle>
            <a:lvl1pPr algn="l">
              <a:defRPr sz="2000" b="1"/>
            </a:lvl1pPr>
          </a:lstStyle>
          <a:p>
            <a:r>
              <a:rPr lang="en-US" smtClean="0"/>
              <a:t>Click to edit Master title style</a:t>
            </a:r>
            <a:endParaRPr lang="sv-SE"/>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fld id="{DD26420E-1825-445E-A8A9-1C824D4F60DD}" type="slidenum">
              <a:rPr lang="en-US"/>
              <a:pPr/>
              <a:t>‹#›</a:t>
            </a:fld>
            <a:endParaRPr lang="en-US"/>
          </a:p>
        </p:txBody>
      </p:sp>
      <p:sp>
        <p:nvSpPr>
          <p:cNvPr id="7" name="Slide Number Placeholder 6"/>
          <p:cNvSpPr>
            <a:spLocks noGrp="1"/>
          </p:cNvSpPr>
          <p:nvPr>
            <p:ph type="sldNum" sz="quarter" idx="12"/>
          </p:nvPr>
        </p:nvSpPr>
        <p:spPr/>
        <p:txBody>
          <a:bodyPr/>
          <a:lstStyle>
            <a:lvl1pPr>
              <a:defRPr/>
            </a:lvl1pPr>
          </a:lstStyle>
          <a:p>
            <a:fld id="{741AA10D-FA6F-458F-9171-4D449179275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lstStyle>
            <a:lvl1pPr algn="l">
              <a:defRPr sz="2000" b="1"/>
            </a:lvl1pPr>
          </a:lstStyle>
          <a:p>
            <a:r>
              <a:rPr lang="en-US" smtClean="0"/>
              <a:t>Click to edit Master title style</a:t>
            </a:r>
            <a:endParaRPr lang="sv-SE"/>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fld id="{E6E1C02C-38C3-4C7F-B2A0-35FD937F2A22}" type="slidenum">
              <a:rPr lang="en-US"/>
              <a:pPr/>
              <a:t>‹#›</a:t>
            </a:fld>
            <a:endParaRPr lang="en-US"/>
          </a:p>
        </p:txBody>
      </p:sp>
      <p:sp>
        <p:nvSpPr>
          <p:cNvPr id="7" name="Slide Number Placeholder 6"/>
          <p:cNvSpPr>
            <a:spLocks noGrp="1"/>
          </p:cNvSpPr>
          <p:nvPr>
            <p:ph type="sldNum" sz="quarter" idx="12"/>
          </p:nvPr>
        </p:nvSpPr>
        <p:spPr/>
        <p:txBody>
          <a:bodyPr/>
          <a:lstStyle>
            <a:lvl1pPr>
              <a:defRPr/>
            </a:lvl1pPr>
          </a:lstStyle>
          <a:p>
            <a:fld id="{1E6FA3ED-5B9B-44B6-BBFA-0A90B38E79C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bwMode="auto">
          <a:xfrm>
            <a:off x="439738" y="228600"/>
            <a:ext cx="8888412" cy="73501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58371" name="Rectangle 3"/>
          <p:cNvSpPr>
            <a:spLocks noGrp="1" noChangeArrowheads="1"/>
          </p:cNvSpPr>
          <p:nvPr>
            <p:ph type="body" idx="1"/>
          </p:nvPr>
        </p:nvSpPr>
        <p:spPr bwMode="auto">
          <a:xfrm>
            <a:off x="495300" y="1447800"/>
            <a:ext cx="8859838"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8372" name="Rectangle 4"/>
          <p:cNvSpPr>
            <a:spLocks noGrp="1" noChangeArrowheads="1"/>
          </p:cNvSpPr>
          <p:nvPr>
            <p:ph type="dt" sz="half" idx="2"/>
          </p:nvPr>
        </p:nvSpPr>
        <p:spPr bwMode="auto">
          <a:xfrm>
            <a:off x="468313" y="6400800"/>
            <a:ext cx="1595437" cy="2857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spcBef>
                <a:spcPct val="50000"/>
              </a:spcBef>
              <a:defRPr sz="1400">
                <a:solidFill>
                  <a:schemeClr val="bg2"/>
                </a:solidFill>
                <a:latin typeface="+mn-lt"/>
              </a:defRPr>
            </a:lvl1pPr>
          </a:lstStyle>
          <a:p>
            <a:endParaRPr lang="en-US"/>
          </a:p>
        </p:txBody>
      </p:sp>
      <p:sp>
        <p:nvSpPr>
          <p:cNvPr id="58373" name="Rectangle 5"/>
          <p:cNvSpPr>
            <a:spLocks noGrp="1" noChangeArrowheads="1"/>
          </p:cNvSpPr>
          <p:nvPr>
            <p:ph type="ftr" sz="quarter" idx="3"/>
          </p:nvPr>
        </p:nvSpPr>
        <p:spPr bwMode="auto">
          <a:xfrm>
            <a:off x="2146300" y="6400800"/>
            <a:ext cx="6026150" cy="2857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a:spcBef>
                <a:spcPct val="50000"/>
              </a:spcBef>
              <a:defRPr sz="800"/>
            </a:lvl1pPr>
          </a:lstStyle>
          <a:p>
            <a:fld id="{7E6F4C18-D668-4B7B-B61A-AAA8A91511F3}" type="slidenum">
              <a:rPr lang="en-US"/>
              <a:pPr/>
              <a:t>‹#›</a:t>
            </a:fld>
            <a:endParaRPr lang="en-US"/>
          </a:p>
        </p:txBody>
      </p:sp>
      <p:sp>
        <p:nvSpPr>
          <p:cNvPr id="58374" name="Rectangle 6"/>
          <p:cNvSpPr>
            <a:spLocks noGrp="1" noChangeArrowheads="1"/>
          </p:cNvSpPr>
          <p:nvPr>
            <p:ph type="sldNum" sz="quarter" idx="4"/>
          </p:nvPr>
        </p:nvSpPr>
        <p:spPr bwMode="auto">
          <a:xfrm>
            <a:off x="8255000" y="6400800"/>
            <a:ext cx="1100138" cy="2857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spcBef>
                <a:spcPct val="50000"/>
              </a:spcBef>
              <a:defRPr sz="1400">
                <a:solidFill>
                  <a:schemeClr val="bg2"/>
                </a:solidFill>
                <a:latin typeface="+mn-lt"/>
              </a:defRPr>
            </a:lvl1pPr>
          </a:lstStyle>
          <a:p>
            <a:fld id="{6B3E5B35-C108-436A-95DD-F880DCB59330}" type="slidenum">
              <a:rPr lang="en-US"/>
              <a:pPr/>
              <a:t>‹#›</a:t>
            </a:fld>
            <a:endParaRPr lang="en-US"/>
          </a:p>
        </p:txBody>
      </p:sp>
      <p:sp>
        <p:nvSpPr>
          <p:cNvPr id="58375" name="Line 7"/>
          <p:cNvSpPr>
            <a:spLocks noChangeShapeType="1"/>
          </p:cNvSpPr>
          <p:nvPr/>
        </p:nvSpPr>
        <p:spPr bwMode="auto">
          <a:xfrm>
            <a:off x="495300" y="1143000"/>
            <a:ext cx="8832850" cy="0"/>
          </a:xfrm>
          <a:prstGeom prst="line">
            <a:avLst/>
          </a:prstGeom>
          <a:noFill/>
          <a:ln w="127000">
            <a:solidFill>
              <a:schemeClr val="accent2"/>
            </a:solidFill>
            <a:round/>
            <a:headEnd/>
            <a:tailEnd/>
          </a:ln>
          <a:effectLst/>
        </p:spPr>
        <p:txBody>
          <a:bodyPr wrap="none" anchor="ctr"/>
          <a:lstStyle/>
          <a:p>
            <a:endParaRPr lang="sv-SE"/>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hf sldNum="0" hdr="0" dt="0"/>
  <p:txStyles>
    <p:titleStyle>
      <a:lvl1pPr algn="l" rtl="0" eaLnBrk="0" fontAlgn="base" hangingPunct="0">
        <a:lnSpc>
          <a:spcPct val="90000"/>
        </a:lnSpc>
        <a:spcBef>
          <a:spcPct val="0"/>
        </a:spcBef>
        <a:spcAft>
          <a:spcPct val="0"/>
        </a:spcAft>
        <a:defRPr kumimoji="1" sz="2800">
          <a:solidFill>
            <a:schemeClr val="accent1"/>
          </a:solidFill>
          <a:latin typeface="+mj-lt"/>
          <a:ea typeface="+mj-ea"/>
          <a:cs typeface="+mj-cs"/>
        </a:defRPr>
      </a:lvl1pPr>
      <a:lvl2pPr algn="l" rtl="0" eaLnBrk="0" fontAlgn="base" hangingPunct="0">
        <a:lnSpc>
          <a:spcPct val="90000"/>
        </a:lnSpc>
        <a:spcBef>
          <a:spcPct val="0"/>
        </a:spcBef>
        <a:spcAft>
          <a:spcPct val="0"/>
        </a:spcAft>
        <a:defRPr kumimoji="1" sz="2800">
          <a:solidFill>
            <a:schemeClr val="accent1"/>
          </a:solidFill>
          <a:latin typeface="Arial" charset="0"/>
        </a:defRPr>
      </a:lvl2pPr>
      <a:lvl3pPr algn="l" rtl="0" eaLnBrk="0" fontAlgn="base" hangingPunct="0">
        <a:lnSpc>
          <a:spcPct val="90000"/>
        </a:lnSpc>
        <a:spcBef>
          <a:spcPct val="0"/>
        </a:spcBef>
        <a:spcAft>
          <a:spcPct val="0"/>
        </a:spcAft>
        <a:defRPr kumimoji="1" sz="2800">
          <a:solidFill>
            <a:schemeClr val="accent1"/>
          </a:solidFill>
          <a:latin typeface="Arial" charset="0"/>
        </a:defRPr>
      </a:lvl3pPr>
      <a:lvl4pPr algn="l" rtl="0" eaLnBrk="0" fontAlgn="base" hangingPunct="0">
        <a:lnSpc>
          <a:spcPct val="90000"/>
        </a:lnSpc>
        <a:spcBef>
          <a:spcPct val="0"/>
        </a:spcBef>
        <a:spcAft>
          <a:spcPct val="0"/>
        </a:spcAft>
        <a:defRPr kumimoji="1" sz="2800">
          <a:solidFill>
            <a:schemeClr val="accent1"/>
          </a:solidFill>
          <a:latin typeface="Arial" charset="0"/>
        </a:defRPr>
      </a:lvl4pPr>
      <a:lvl5pPr algn="l" rtl="0" eaLnBrk="0" fontAlgn="base" hangingPunct="0">
        <a:lnSpc>
          <a:spcPct val="90000"/>
        </a:lnSpc>
        <a:spcBef>
          <a:spcPct val="0"/>
        </a:spcBef>
        <a:spcAft>
          <a:spcPct val="0"/>
        </a:spcAft>
        <a:defRPr kumimoji="1" sz="2800">
          <a:solidFill>
            <a:schemeClr val="accent1"/>
          </a:solidFill>
          <a:latin typeface="Arial" charset="0"/>
        </a:defRPr>
      </a:lvl5pPr>
      <a:lvl6pPr marL="457200" algn="l" rtl="0" eaLnBrk="0" fontAlgn="base" hangingPunct="0">
        <a:lnSpc>
          <a:spcPct val="90000"/>
        </a:lnSpc>
        <a:spcBef>
          <a:spcPct val="0"/>
        </a:spcBef>
        <a:spcAft>
          <a:spcPct val="0"/>
        </a:spcAft>
        <a:defRPr kumimoji="1" sz="2800">
          <a:solidFill>
            <a:schemeClr val="accent1"/>
          </a:solidFill>
          <a:latin typeface="Arial" charset="0"/>
        </a:defRPr>
      </a:lvl6pPr>
      <a:lvl7pPr marL="914400" algn="l" rtl="0" eaLnBrk="0" fontAlgn="base" hangingPunct="0">
        <a:lnSpc>
          <a:spcPct val="90000"/>
        </a:lnSpc>
        <a:spcBef>
          <a:spcPct val="0"/>
        </a:spcBef>
        <a:spcAft>
          <a:spcPct val="0"/>
        </a:spcAft>
        <a:defRPr kumimoji="1" sz="2800">
          <a:solidFill>
            <a:schemeClr val="accent1"/>
          </a:solidFill>
          <a:latin typeface="Arial" charset="0"/>
        </a:defRPr>
      </a:lvl7pPr>
      <a:lvl8pPr marL="1371600" algn="l" rtl="0" eaLnBrk="0" fontAlgn="base" hangingPunct="0">
        <a:lnSpc>
          <a:spcPct val="90000"/>
        </a:lnSpc>
        <a:spcBef>
          <a:spcPct val="0"/>
        </a:spcBef>
        <a:spcAft>
          <a:spcPct val="0"/>
        </a:spcAft>
        <a:defRPr kumimoji="1" sz="2800">
          <a:solidFill>
            <a:schemeClr val="accent1"/>
          </a:solidFill>
          <a:latin typeface="Arial" charset="0"/>
        </a:defRPr>
      </a:lvl8pPr>
      <a:lvl9pPr marL="1828800" algn="l" rtl="0" eaLnBrk="0" fontAlgn="base" hangingPunct="0">
        <a:lnSpc>
          <a:spcPct val="90000"/>
        </a:lnSpc>
        <a:spcBef>
          <a:spcPct val="0"/>
        </a:spcBef>
        <a:spcAft>
          <a:spcPct val="0"/>
        </a:spcAft>
        <a:defRPr kumimoji="1" sz="2800">
          <a:solidFill>
            <a:schemeClr val="accent1"/>
          </a:solidFill>
          <a:latin typeface="Arial" charset="0"/>
        </a:defRPr>
      </a:lvl9pPr>
    </p:titleStyle>
    <p:bodyStyle>
      <a:lvl1pPr marL="342900" indent="-342900" algn="l" rtl="0" eaLnBrk="0" fontAlgn="base" hangingPunct="0">
        <a:spcBef>
          <a:spcPct val="20000"/>
        </a:spcBef>
        <a:spcAft>
          <a:spcPct val="0"/>
        </a:spcAft>
        <a:buClr>
          <a:schemeClr val="hlink"/>
        </a:buClr>
        <a:buFont typeface="Wingdings" charset="2"/>
        <a:buChar char=""/>
        <a:defRPr kumimoji="1" sz="2800">
          <a:solidFill>
            <a:schemeClr val="hlink"/>
          </a:solidFill>
          <a:latin typeface="+mn-lt"/>
          <a:ea typeface="+mn-ea"/>
          <a:cs typeface="+mn-cs"/>
        </a:defRPr>
      </a:lvl1pPr>
      <a:lvl2pPr marL="742950" indent="-285750" algn="l" rtl="0" eaLnBrk="0" fontAlgn="base" hangingPunct="0">
        <a:spcBef>
          <a:spcPct val="20000"/>
        </a:spcBef>
        <a:spcAft>
          <a:spcPct val="0"/>
        </a:spcAft>
        <a:buClr>
          <a:schemeClr val="hlink"/>
        </a:buClr>
        <a:buChar char="–"/>
        <a:defRPr kumimoji="1" sz="2000">
          <a:solidFill>
            <a:schemeClr val="hlink"/>
          </a:solidFill>
          <a:latin typeface="+mn-lt"/>
        </a:defRPr>
      </a:lvl2pPr>
      <a:lvl3pPr marL="1143000" indent="-228600" algn="l" rtl="0" eaLnBrk="0" fontAlgn="base" hangingPunct="0">
        <a:spcBef>
          <a:spcPct val="20000"/>
        </a:spcBef>
        <a:spcAft>
          <a:spcPct val="0"/>
        </a:spcAft>
        <a:buClr>
          <a:schemeClr val="hlink"/>
        </a:buClr>
        <a:buFont typeface="Wingdings" charset="2"/>
        <a:buChar char="w"/>
        <a:defRPr kumimoji="1">
          <a:solidFill>
            <a:schemeClr val="hlink"/>
          </a:solidFill>
          <a:latin typeface="+mn-lt"/>
        </a:defRPr>
      </a:lvl3pPr>
      <a:lvl4pPr marL="1600200" indent="-228600" algn="l" rtl="0" eaLnBrk="0" fontAlgn="base" hangingPunct="0">
        <a:spcBef>
          <a:spcPct val="20000"/>
        </a:spcBef>
        <a:spcAft>
          <a:spcPct val="0"/>
        </a:spcAft>
        <a:buClr>
          <a:schemeClr val="hlink"/>
        </a:buClr>
        <a:buChar char="•"/>
        <a:defRPr kumimoji="1">
          <a:solidFill>
            <a:schemeClr val="hlink"/>
          </a:solidFill>
          <a:latin typeface="+mn-lt"/>
        </a:defRPr>
      </a:lvl4pPr>
      <a:lvl5pPr marL="2057400" indent="-228600" algn="l" rtl="0" eaLnBrk="0" fontAlgn="base" hangingPunct="0">
        <a:spcBef>
          <a:spcPct val="20000"/>
        </a:spcBef>
        <a:spcAft>
          <a:spcPct val="0"/>
        </a:spcAft>
        <a:buClr>
          <a:schemeClr val="hlink"/>
        </a:buClr>
        <a:buChar char="–"/>
        <a:defRPr kumimoji="1">
          <a:solidFill>
            <a:schemeClr val="hlink"/>
          </a:solidFill>
          <a:latin typeface="+mn-lt"/>
        </a:defRPr>
      </a:lvl5pPr>
      <a:lvl6pPr marL="2514600" indent="-228600" algn="l" rtl="0" eaLnBrk="0" fontAlgn="base" hangingPunct="0">
        <a:spcBef>
          <a:spcPct val="20000"/>
        </a:spcBef>
        <a:spcAft>
          <a:spcPct val="0"/>
        </a:spcAft>
        <a:buClr>
          <a:schemeClr val="hlink"/>
        </a:buClr>
        <a:buChar char="–"/>
        <a:defRPr kumimoji="1">
          <a:solidFill>
            <a:schemeClr val="hlink"/>
          </a:solidFill>
          <a:latin typeface="+mn-lt"/>
        </a:defRPr>
      </a:lvl6pPr>
      <a:lvl7pPr marL="2971800" indent="-228600" algn="l" rtl="0" eaLnBrk="0" fontAlgn="base" hangingPunct="0">
        <a:spcBef>
          <a:spcPct val="20000"/>
        </a:spcBef>
        <a:spcAft>
          <a:spcPct val="0"/>
        </a:spcAft>
        <a:buClr>
          <a:schemeClr val="hlink"/>
        </a:buClr>
        <a:buChar char="–"/>
        <a:defRPr kumimoji="1">
          <a:solidFill>
            <a:schemeClr val="hlink"/>
          </a:solidFill>
          <a:latin typeface="+mn-lt"/>
        </a:defRPr>
      </a:lvl7pPr>
      <a:lvl8pPr marL="3429000" indent="-228600" algn="l" rtl="0" eaLnBrk="0" fontAlgn="base" hangingPunct="0">
        <a:spcBef>
          <a:spcPct val="20000"/>
        </a:spcBef>
        <a:spcAft>
          <a:spcPct val="0"/>
        </a:spcAft>
        <a:buClr>
          <a:schemeClr val="hlink"/>
        </a:buClr>
        <a:buChar char="–"/>
        <a:defRPr kumimoji="1">
          <a:solidFill>
            <a:schemeClr val="hlink"/>
          </a:solidFill>
          <a:latin typeface="+mn-lt"/>
        </a:defRPr>
      </a:lvl8pPr>
      <a:lvl9pPr marL="3886200" indent="-228600" algn="l" rtl="0" eaLnBrk="0" fontAlgn="base" hangingPunct="0">
        <a:spcBef>
          <a:spcPct val="20000"/>
        </a:spcBef>
        <a:spcAft>
          <a:spcPct val="0"/>
        </a:spcAft>
        <a:buClr>
          <a:schemeClr val="hlink"/>
        </a:buClr>
        <a:buChar char="–"/>
        <a:defRPr kumimoji="1">
          <a:solidFill>
            <a:schemeClr val="hlink"/>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customXml" Target="../ink/ink3.xml"/><Relationship Id="rId3" Type="http://schemas.openxmlformats.org/officeDocument/2006/relationships/image" Target="../media/image4.png"/><Relationship Id="rId7" Type="http://schemas.openxmlformats.org/officeDocument/2006/relationships/image" Target="../media/image6.emf"/><Relationship Id="rId2" Type="http://schemas.openxmlformats.org/officeDocument/2006/relationships/image" Target="../media/image3.wmf"/><Relationship Id="rId1" Type="http://schemas.openxmlformats.org/officeDocument/2006/relationships/slideLayout" Target="../slideLayouts/slideLayout2.xml"/><Relationship Id="rId6" Type="http://schemas.openxmlformats.org/officeDocument/2006/relationships/customXml" Target="../ink/ink2.xml"/><Relationship Id="rId5" Type="http://schemas.openxmlformats.org/officeDocument/2006/relationships/image" Target="../media/image5.emf"/><Relationship Id="rId4" Type="http://schemas.openxmlformats.org/officeDocument/2006/relationships/customXml" Target="../ink/ink1.xml"/><Relationship Id="rId9" Type="http://schemas.openxmlformats.org/officeDocument/2006/relationships/image" Target="../media/image7.emf"/></Relationships>
</file>

<file path=ppt/slides/_rels/slide13.xml.rels><?xml version="1.0" encoding="UTF-8" standalone="yes"?>
<Relationships xmlns="http://schemas.openxmlformats.org/package/2006/relationships"><Relationship Id="rId8" Type="http://schemas.openxmlformats.org/officeDocument/2006/relationships/customXml" Target="../ink/ink6.xml"/><Relationship Id="rId3" Type="http://schemas.openxmlformats.org/officeDocument/2006/relationships/image" Target="../media/image4.png"/><Relationship Id="rId7" Type="http://schemas.openxmlformats.org/officeDocument/2006/relationships/image" Target="../media/image6.emf"/><Relationship Id="rId2" Type="http://schemas.openxmlformats.org/officeDocument/2006/relationships/image" Target="../media/image3.wmf"/><Relationship Id="rId1" Type="http://schemas.openxmlformats.org/officeDocument/2006/relationships/slideLayout" Target="../slideLayouts/slideLayout2.xml"/><Relationship Id="rId6" Type="http://schemas.openxmlformats.org/officeDocument/2006/relationships/customXml" Target="../ink/ink5.xml"/><Relationship Id="rId5" Type="http://schemas.openxmlformats.org/officeDocument/2006/relationships/image" Target="../media/image5.emf"/><Relationship Id="rId4" Type="http://schemas.openxmlformats.org/officeDocument/2006/relationships/customXml" Target="../ink/ink4.xml"/><Relationship Id="rId9" Type="http://schemas.openxmlformats.org/officeDocument/2006/relationships/image" Target="../media/image7.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customXml" Target="../ink/ink10.xml"/><Relationship Id="rId13" Type="http://schemas.openxmlformats.org/officeDocument/2006/relationships/image" Target="../media/image13.emf"/><Relationship Id="rId18" Type="http://schemas.openxmlformats.org/officeDocument/2006/relationships/customXml" Target="../ink/ink15.xml"/><Relationship Id="rId3" Type="http://schemas.openxmlformats.org/officeDocument/2006/relationships/image" Target="../media/image8.emf"/><Relationship Id="rId21" Type="http://schemas.openxmlformats.org/officeDocument/2006/relationships/image" Target="../media/image17.emf"/><Relationship Id="rId7" Type="http://schemas.openxmlformats.org/officeDocument/2006/relationships/image" Target="../media/image10.emf"/><Relationship Id="rId12" Type="http://schemas.openxmlformats.org/officeDocument/2006/relationships/customXml" Target="../ink/ink12.xml"/><Relationship Id="rId17" Type="http://schemas.openxmlformats.org/officeDocument/2006/relationships/image" Target="../media/image15.emf"/><Relationship Id="rId2" Type="http://schemas.openxmlformats.org/officeDocument/2006/relationships/customXml" Target="../ink/ink7.xml"/><Relationship Id="rId16" Type="http://schemas.openxmlformats.org/officeDocument/2006/relationships/customXml" Target="../ink/ink14.xml"/><Relationship Id="rId20" Type="http://schemas.openxmlformats.org/officeDocument/2006/relationships/customXml" Target="../ink/ink16.xml"/><Relationship Id="rId1" Type="http://schemas.openxmlformats.org/officeDocument/2006/relationships/slideLayout" Target="../slideLayouts/slideLayout2.xml"/><Relationship Id="rId6" Type="http://schemas.openxmlformats.org/officeDocument/2006/relationships/customXml" Target="../ink/ink9.xml"/><Relationship Id="rId11" Type="http://schemas.openxmlformats.org/officeDocument/2006/relationships/image" Target="../media/image12.emf"/><Relationship Id="rId5" Type="http://schemas.openxmlformats.org/officeDocument/2006/relationships/image" Target="../media/image9.emf"/><Relationship Id="rId15" Type="http://schemas.openxmlformats.org/officeDocument/2006/relationships/image" Target="../media/image14.emf"/><Relationship Id="rId10" Type="http://schemas.openxmlformats.org/officeDocument/2006/relationships/customXml" Target="../ink/ink11.xml"/><Relationship Id="rId19" Type="http://schemas.openxmlformats.org/officeDocument/2006/relationships/image" Target="../media/image16.emf"/><Relationship Id="rId4" Type="http://schemas.openxmlformats.org/officeDocument/2006/relationships/customXml" Target="../ink/ink8.xml"/><Relationship Id="rId9" Type="http://schemas.openxmlformats.org/officeDocument/2006/relationships/image" Target="../media/image11.emf"/><Relationship Id="rId14" Type="http://schemas.openxmlformats.org/officeDocument/2006/relationships/customXml" Target="../ink/ink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4226" name="Rectangle 2"/>
          <p:cNvSpPr>
            <a:spLocks noGrp="1" noChangeArrowheads="1"/>
          </p:cNvSpPr>
          <p:nvPr>
            <p:ph type="title"/>
          </p:nvPr>
        </p:nvSpPr>
        <p:spPr/>
        <p:txBody>
          <a:bodyPr/>
          <a:lstStyle/>
          <a:p>
            <a:pPr>
              <a:defRPr/>
            </a:pPr>
            <a:r>
              <a:rPr lang="fr-CH" dirty="0" err="1"/>
              <a:t>Distributed</a:t>
            </a:r>
            <a:r>
              <a:rPr lang="fr-CH" dirty="0"/>
              <a:t> </a:t>
            </a:r>
            <a:r>
              <a:rPr lang="fr-CH" dirty="0" err="1" smtClean="0"/>
              <a:t>systems</a:t>
            </a:r>
            <a:r>
              <a:rPr lang="fr-CH" dirty="0" smtClean="0"/>
              <a:t> II</a:t>
            </a:r>
            <a:r>
              <a:rPr lang="fr-CH" dirty="0"/>
              <a:t/>
            </a:r>
            <a:br>
              <a:rPr lang="fr-CH" dirty="0"/>
            </a:br>
            <a:r>
              <a:rPr lang="fr-CH" sz="2800" dirty="0"/>
              <a:t> </a:t>
            </a:r>
            <a:r>
              <a:rPr lang="fr-CH" sz="2400" dirty="0"/>
              <a:t/>
            </a:r>
            <a:br>
              <a:rPr lang="fr-CH" sz="2400" dirty="0"/>
            </a:br>
            <a:r>
              <a:rPr lang="fr-CH" sz="2400" dirty="0" err="1" smtClean="0"/>
              <a:t>Replication</a:t>
            </a:r>
            <a:endParaRPr lang="en-GB" dirty="0"/>
          </a:p>
        </p:txBody>
      </p:sp>
      <p:sp>
        <p:nvSpPr>
          <p:cNvPr id="3075" name="Rectangle 3"/>
          <p:cNvSpPr>
            <a:spLocks noGrp="1" noChangeArrowheads="1"/>
          </p:cNvSpPr>
          <p:nvPr>
            <p:ph type="body" idx="1"/>
          </p:nvPr>
        </p:nvSpPr>
        <p:spPr/>
        <p:txBody>
          <a:bodyPr/>
          <a:lstStyle/>
          <a:p>
            <a:endParaRPr lang="fr-CH" smtClean="0"/>
          </a:p>
          <a:p>
            <a:r>
              <a:rPr lang="fr-CH" smtClean="0"/>
              <a:t>Prof Philippas Tsigas</a:t>
            </a:r>
          </a:p>
          <a:p>
            <a:r>
              <a:rPr lang="fr-CH" sz="1700" smtClean="0"/>
              <a:t>Distributed Computing and Systems Research Group</a:t>
            </a:r>
            <a:endParaRPr lang="en-GB" sz="1700" smtClean="0"/>
          </a:p>
        </p:txBody>
      </p:sp>
      <p:pic>
        <p:nvPicPr>
          <p:cNvPr id="307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47650"/>
            <a:ext cx="4829175" cy="665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6771117"/>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Machine no Replication Response Guarantees</a:t>
            </a:r>
            <a:endParaRPr lang="en-US" dirty="0"/>
          </a:p>
        </p:txBody>
      </p:sp>
      <p:sp>
        <p:nvSpPr>
          <p:cNvPr id="3" name="Content Placeholder 2"/>
          <p:cNvSpPr>
            <a:spLocks noGrp="1"/>
          </p:cNvSpPr>
          <p:nvPr>
            <p:ph idx="1"/>
          </p:nvPr>
        </p:nvSpPr>
        <p:spPr/>
        <p:txBody>
          <a:bodyPr/>
          <a:lstStyle/>
          <a:p>
            <a:pPr>
              <a:buNone/>
            </a:pPr>
            <a:r>
              <a:rPr lang="sv-SE" dirty="0" smtClean="0"/>
              <a:t> </a:t>
            </a:r>
            <a:endParaRPr lang="sv-SE" dirty="0"/>
          </a:p>
        </p:txBody>
      </p:sp>
      <p:sp>
        <p:nvSpPr>
          <p:cNvPr id="4" name="Footer Placeholder 3"/>
          <p:cNvSpPr>
            <a:spLocks noGrp="1"/>
          </p:cNvSpPr>
          <p:nvPr>
            <p:ph type="ftr" sz="quarter" idx="11"/>
          </p:nvPr>
        </p:nvSpPr>
        <p:spPr/>
        <p:txBody>
          <a:bodyPr/>
          <a:lstStyle/>
          <a:p>
            <a:fld id="{0893E44D-F579-42FD-946E-3538CC1D7B7F}" type="slidenum">
              <a:rPr lang="en-US" smtClean="0"/>
              <a:pPr/>
              <a:t>10</a:t>
            </a:fld>
            <a:endParaRPr lang="en-US"/>
          </a:p>
        </p:txBody>
      </p:sp>
      <p:pic>
        <p:nvPicPr>
          <p:cNvPr id="138242" name="Picture 2" descr="C:\Users\CTH Datavetenskap\AppData\Local\Microsoft\Windows\Temporary Internet Files\Content.IE5\YBMYYCZR\MCj04241920000[1].wmf"/>
          <p:cNvPicPr>
            <a:picLocks noChangeAspect="1" noChangeArrowheads="1"/>
          </p:cNvPicPr>
          <p:nvPr/>
        </p:nvPicPr>
        <p:blipFill>
          <a:blip r:embed="rId2" cstate="print"/>
          <a:srcRect/>
          <a:stretch>
            <a:fillRect/>
          </a:stretch>
        </p:blipFill>
        <p:spPr bwMode="auto">
          <a:xfrm>
            <a:off x="673966" y="2927495"/>
            <a:ext cx="1955800" cy="1606550"/>
          </a:xfrm>
          <a:prstGeom prst="rect">
            <a:avLst/>
          </a:prstGeom>
          <a:noFill/>
        </p:spPr>
      </p:pic>
      <p:pic>
        <p:nvPicPr>
          <p:cNvPr id="138243" name="Picture 3" descr="C:\Users\CTH Datavetenskap\AppData\Local\Microsoft\Windows\Temporary Internet Files\Content.IE5\BLO5RBJC\MCj04348450000[1].png"/>
          <p:cNvPicPr>
            <a:picLocks noChangeAspect="1" noChangeArrowheads="1"/>
          </p:cNvPicPr>
          <p:nvPr/>
        </p:nvPicPr>
        <p:blipFill>
          <a:blip r:embed="rId3" cstate="print"/>
          <a:srcRect/>
          <a:stretch>
            <a:fillRect/>
          </a:stretch>
        </p:blipFill>
        <p:spPr bwMode="auto">
          <a:xfrm>
            <a:off x="6085564" y="2734660"/>
            <a:ext cx="1714500" cy="1714500"/>
          </a:xfrm>
          <a:prstGeom prst="rect">
            <a:avLst/>
          </a:prstGeom>
          <a:noFill/>
        </p:spPr>
      </p:pic>
      <p:sp>
        <p:nvSpPr>
          <p:cNvPr id="7" name="TextBox 6"/>
          <p:cNvSpPr txBox="1"/>
          <p:nvPr/>
        </p:nvSpPr>
        <p:spPr>
          <a:xfrm>
            <a:off x="1132609" y="5079693"/>
            <a:ext cx="973343" cy="461665"/>
          </a:xfrm>
          <a:prstGeom prst="rect">
            <a:avLst/>
          </a:prstGeom>
          <a:noFill/>
        </p:spPr>
        <p:txBody>
          <a:bodyPr wrap="square" rtlCol="0">
            <a:spAutoFit/>
          </a:bodyPr>
          <a:lstStyle/>
          <a:p>
            <a:r>
              <a:rPr lang="sv-SE" dirty="0" smtClean="0"/>
              <a:t>Client</a:t>
            </a:r>
            <a:endParaRPr lang="sv-SE" dirty="0"/>
          </a:p>
        </p:txBody>
      </p:sp>
      <p:sp>
        <p:nvSpPr>
          <p:cNvPr id="8" name="TextBox 7"/>
          <p:cNvSpPr txBox="1"/>
          <p:nvPr/>
        </p:nvSpPr>
        <p:spPr>
          <a:xfrm>
            <a:off x="5985164" y="4922367"/>
            <a:ext cx="1091966" cy="461665"/>
          </a:xfrm>
          <a:prstGeom prst="rect">
            <a:avLst/>
          </a:prstGeom>
          <a:noFill/>
        </p:spPr>
        <p:txBody>
          <a:bodyPr wrap="square" rtlCol="0">
            <a:spAutoFit/>
          </a:bodyPr>
          <a:lstStyle/>
          <a:p>
            <a:r>
              <a:rPr lang="sv-SE" dirty="0" smtClean="0"/>
              <a:t>Server</a:t>
            </a:r>
            <a:endParaRPr lang="sv-SE" dirty="0"/>
          </a:p>
        </p:txBody>
      </p:sp>
      <p:cxnSp>
        <p:nvCxnSpPr>
          <p:cNvPr id="10" name="Straight Arrow Connector 9"/>
          <p:cNvCxnSpPr/>
          <p:nvPr/>
        </p:nvCxnSpPr>
        <p:spPr bwMode="auto">
          <a:xfrm flipV="1">
            <a:off x="1974273" y="3387436"/>
            <a:ext cx="3938154" cy="3117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2" name="Straight Arrow Connector 11"/>
          <p:cNvCxnSpPr/>
          <p:nvPr/>
        </p:nvCxnSpPr>
        <p:spPr bwMode="auto">
          <a:xfrm rot="10800000">
            <a:off x="2026227" y="3699165"/>
            <a:ext cx="3927764" cy="4156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extLst>
      <p:ext uri="{BB962C8B-B14F-4D97-AF65-F5344CB8AC3E}">
        <p14:creationId xmlns:p14="http://schemas.microsoft.com/office/powerpoint/2010/main" val="40453207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a:t>
            </a:r>
            <a:r>
              <a:rPr lang="sv-SE" dirty="0" smtClean="0"/>
              <a:t> </a:t>
            </a:r>
            <a:r>
              <a:rPr lang="en-US" dirty="0" smtClean="0"/>
              <a:t>Guarantees</a:t>
            </a:r>
            <a:r>
              <a:rPr lang="sv-SE" dirty="0" smtClean="0"/>
              <a:t> </a:t>
            </a:r>
            <a:endParaRPr lang="sv-SE" dirty="0"/>
          </a:p>
        </p:txBody>
      </p:sp>
      <p:sp>
        <p:nvSpPr>
          <p:cNvPr id="3" name="Content Placeholder 2"/>
          <p:cNvSpPr>
            <a:spLocks noGrp="1"/>
          </p:cNvSpPr>
          <p:nvPr>
            <p:ph idx="1"/>
          </p:nvPr>
        </p:nvSpPr>
        <p:spPr/>
        <p:txBody>
          <a:bodyPr/>
          <a:lstStyle/>
          <a:p>
            <a:pPr marL="514350" indent="-514350">
              <a:buFont typeface="+mj-lt"/>
              <a:buAutoNum type="arabicParenR"/>
            </a:pPr>
            <a:r>
              <a:rPr lang="en-US" dirty="0" smtClean="0"/>
              <a:t>Requests issued by a single client to a state machine are processed in the order issued (FIFO request delivery)</a:t>
            </a:r>
          </a:p>
          <a:p>
            <a:pPr marL="514350" indent="-514350">
              <a:buFont typeface="+mj-lt"/>
              <a:buAutoNum type="arabicParenR"/>
            </a:pPr>
            <a:r>
              <a:rPr lang="en-US" dirty="0" smtClean="0"/>
              <a:t> </a:t>
            </a:r>
          </a:p>
          <a:p>
            <a:pPr marL="914400" lvl="1" indent="-514350"/>
            <a:r>
              <a:rPr lang="en-US" sz="2800" dirty="0" smtClean="0"/>
              <a:t>Request</a:t>
            </a:r>
            <a:r>
              <a:rPr lang="en-US" sz="2800" i="1" dirty="0" smtClean="0"/>
              <a:t> r</a:t>
            </a:r>
            <a:r>
              <a:rPr lang="en-US" sz="2800" dirty="0" smtClean="0"/>
              <a:t> to state machine </a:t>
            </a:r>
            <a:r>
              <a:rPr lang="en-US" sz="2800" i="1" dirty="0" smtClean="0"/>
              <a:t>s</a:t>
            </a:r>
            <a:r>
              <a:rPr lang="en-US" sz="2800" dirty="0" smtClean="0"/>
              <a:t> by client </a:t>
            </a:r>
            <a:r>
              <a:rPr lang="en-US" sz="2800" i="1" dirty="0" smtClean="0"/>
              <a:t>c1</a:t>
            </a:r>
          </a:p>
          <a:p>
            <a:pPr marL="914400" lvl="1" indent="-514350"/>
            <a:r>
              <a:rPr lang="en-US" sz="2800" dirty="0" smtClean="0"/>
              <a:t>could have caused request </a:t>
            </a:r>
            <a:r>
              <a:rPr lang="en-US" sz="2800" i="1" dirty="0" smtClean="0"/>
              <a:t>r’ </a:t>
            </a:r>
            <a:r>
              <a:rPr lang="en-US" sz="2800" dirty="0" smtClean="0"/>
              <a:t>to s by client </a:t>
            </a:r>
            <a:r>
              <a:rPr lang="en-US" sz="2800" i="1" dirty="0" smtClean="0"/>
              <a:t>c2, then </a:t>
            </a:r>
          </a:p>
          <a:p>
            <a:pPr marL="914400" lvl="1" indent="-514350"/>
            <a:r>
              <a:rPr lang="en-US" sz="2800" i="1" dirty="0" smtClean="0"/>
              <a:t>s </a:t>
            </a:r>
            <a:r>
              <a:rPr lang="en-US" sz="2800" dirty="0" smtClean="0"/>
              <a:t>processes</a:t>
            </a:r>
            <a:r>
              <a:rPr lang="en-US" sz="2800" i="1" dirty="0" smtClean="0"/>
              <a:t> r </a:t>
            </a:r>
            <a:r>
              <a:rPr lang="en-US" sz="2800" dirty="0" smtClean="0"/>
              <a:t>before</a:t>
            </a:r>
            <a:r>
              <a:rPr lang="en-US" sz="2800" i="1" dirty="0" smtClean="0"/>
              <a:t> r’</a:t>
            </a:r>
          </a:p>
          <a:p>
            <a:pPr marL="514350" indent="-514350">
              <a:buFont typeface="+mj-lt"/>
              <a:buAutoNum type="arabicParenR"/>
            </a:pPr>
            <a:endParaRPr lang="sv-SE" dirty="0"/>
          </a:p>
        </p:txBody>
      </p:sp>
      <p:sp>
        <p:nvSpPr>
          <p:cNvPr id="4" name="Footer Placeholder 3"/>
          <p:cNvSpPr>
            <a:spLocks noGrp="1"/>
          </p:cNvSpPr>
          <p:nvPr>
            <p:ph type="ftr" sz="quarter" idx="11"/>
          </p:nvPr>
        </p:nvSpPr>
        <p:spPr/>
        <p:txBody>
          <a:bodyPr/>
          <a:lstStyle/>
          <a:p>
            <a:fld id="{0893E44D-F579-42FD-946E-3538CC1D7B7F}"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Footer Placeholder 3"/>
          <p:cNvSpPr>
            <a:spLocks noGrp="1"/>
          </p:cNvSpPr>
          <p:nvPr>
            <p:ph type="ftr" sz="quarter" idx="11"/>
          </p:nvPr>
        </p:nvSpPr>
        <p:spPr/>
        <p:txBody>
          <a:bodyPr/>
          <a:lstStyle/>
          <a:p>
            <a:fld id="{0893E44D-F579-42FD-946E-3538CC1D7B7F}" type="slidenum">
              <a:rPr lang="en-US" smtClean="0"/>
              <a:pPr/>
              <a:t>12</a:t>
            </a:fld>
            <a:endParaRPr lang="en-US"/>
          </a:p>
        </p:txBody>
      </p:sp>
      <p:cxnSp>
        <p:nvCxnSpPr>
          <p:cNvPr id="6" name="Straight Connector 5"/>
          <p:cNvCxnSpPr/>
          <p:nvPr/>
        </p:nvCxnSpPr>
        <p:spPr bwMode="auto">
          <a:xfrm flipV="1">
            <a:off x="1892300" y="2882900"/>
            <a:ext cx="2921000" cy="127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 name="Straight Connector 7"/>
          <p:cNvCxnSpPr/>
          <p:nvPr/>
        </p:nvCxnSpPr>
        <p:spPr bwMode="auto">
          <a:xfrm flipV="1">
            <a:off x="1993900" y="4521200"/>
            <a:ext cx="2959100" cy="12700"/>
          </a:xfrm>
          <a:prstGeom prst="line">
            <a:avLst/>
          </a:prstGeom>
          <a:solidFill>
            <a:schemeClr val="accent1"/>
          </a:solidFill>
          <a:ln w="9525" cap="flat" cmpd="sng" algn="ctr">
            <a:solidFill>
              <a:schemeClr val="tx1"/>
            </a:solidFill>
            <a:prstDash val="solid"/>
            <a:round/>
            <a:headEnd type="none" w="med" len="med"/>
            <a:tailEnd type="none" w="med" len="med"/>
          </a:ln>
          <a:effectLst/>
        </p:spPr>
      </p:cxnSp>
      <p:pic>
        <p:nvPicPr>
          <p:cNvPr id="9" name="Picture 2" descr="C:\Users\CTH Datavetenskap\AppData\Local\Microsoft\Windows\Temporary Internet Files\Content.IE5\YBMYYCZR\MCj04241920000[1].wmf"/>
          <p:cNvPicPr>
            <a:picLocks noGrp="1" noChangeAspect="1" noChangeArrowheads="1"/>
          </p:cNvPicPr>
          <p:nvPr>
            <p:ph idx="1"/>
          </p:nvPr>
        </p:nvPicPr>
        <p:blipFill>
          <a:blip r:embed="rId2" cstate="print"/>
          <a:srcRect/>
          <a:stretch>
            <a:fillRect/>
          </a:stretch>
        </p:blipFill>
        <p:spPr bwMode="auto">
          <a:xfrm>
            <a:off x="302419" y="2054225"/>
            <a:ext cx="1955800" cy="1606550"/>
          </a:xfrm>
          <a:prstGeom prst="rect">
            <a:avLst/>
          </a:prstGeom>
          <a:noFill/>
        </p:spPr>
      </p:pic>
      <p:pic>
        <p:nvPicPr>
          <p:cNvPr id="10" name="Picture 2" descr="C:\Users\CTH Datavetenskap\AppData\Local\Microsoft\Windows\Temporary Internet Files\Content.IE5\YBMYYCZR\MCj04241920000[1].wmf"/>
          <p:cNvPicPr>
            <a:picLocks noChangeAspect="1" noChangeArrowheads="1"/>
          </p:cNvPicPr>
          <p:nvPr/>
        </p:nvPicPr>
        <p:blipFill>
          <a:blip r:embed="rId2" cstate="print"/>
          <a:srcRect/>
          <a:stretch>
            <a:fillRect/>
          </a:stretch>
        </p:blipFill>
        <p:spPr bwMode="auto">
          <a:xfrm>
            <a:off x="216766" y="4070495"/>
            <a:ext cx="1955800" cy="1606550"/>
          </a:xfrm>
          <a:prstGeom prst="rect">
            <a:avLst/>
          </a:prstGeom>
          <a:noFill/>
        </p:spPr>
      </p:pic>
      <p:pic>
        <p:nvPicPr>
          <p:cNvPr id="11" name="Picture 3" descr="C:\Users\CTH Datavetenskap\AppData\Local\Microsoft\Windows\Temporary Internet Files\Content.IE5\BLO5RBJC\MCj04348450000[1].png"/>
          <p:cNvPicPr>
            <a:picLocks noChangeAspect="1" noChangeArrowheads="1"/>
          </p:cNvPicPr>
          <p:nvPr/>
        </p:nvPicPr>
        <p:blipFill>
          <a:blip r:embed="rId3" cstate="print"/>
          <a:srcRect/>
          <a:stretch>
            <a:fillRect/>
          </a:stretch>
        </p:blipFill>
        <p:spPr bwMode="auto">
          <a:xfrm>
            <a:off x="5918056" y="2665413"/>
            <a:ext cx="1714500" cy="1714500"/>
          </a:xfrm>
          <a:prstGeom prst="rect">
            <a:avLst/>
          </a:prstGeom>
          <a:noFill/>
        </p:spPr>
      </p:pic>
      <mc:AlternateContent xmlns:mc="http://schemas.openxmlformats.org/markup-compatibility/2006" xmlns:p14="http://schemas.microsoft.com/office/powerpoint/2010/main">
        <mc:Choice Requires="p14">
          <p:contentPart p14:bwMode="auto" r:id="rId4">
            <p14:nvContentPartPr>
              <p14:cNvPr id="2050" name="Ink 2"/>
              <p14:cNvContentPartPr>
                <a14:cpLocks xmlns:a14="http://schemas.microsoft.com/office/drawing/2010/main" noRot="1" noChangeAspect="1" noEditPoints="1" noChangeArrowheads="1" noChangeShapeType="1"/>
              </p14:cNvContentPartPr>
              <p14:nvPr/>
            </p14:nvContentPartPr>
            <p14:xfrm>
              <a:off x="2703513" y="2047875"/>
              <a:ext cx="3387725" cy="801688"/>
            </p14:xfrm>
          </p:contentPart>
        </mc:Choice>
        <mc:Fallback xmlns="">
          <p:pic>
            <p:nvPicPr>
              <p:cNvPr id="2050" name="Ink 2"/>
              <p:cNvPicPr>
                <a:picLocks noRot="1" noChangeAspect="1" noEditPoints="1" noChangeArrowheads="1" noChangeShapeType="1"/>
              </p:cNvPicPr>
              <p:nvPr/>
            </p:nvPicPr>
            <p:blipFill>
              <a:blip r:embed="rId5"/>
              <a:stretch>
                <a:fillRect/>
              </a:stretch>
            </p:blipFill>
            <p:spPr>
              <a:xfrm>
                <a:off x="2699553" y="2039592"/>
                <a:ext cx="3402124" cy="812492"/>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2051" name="Ink 3"/>
              <p14:cNvContentPartPr>
                <a14:cpLocks xmlns:a14="http://schemas.microsoft.com/office/drawing/2010/main" noRot="1" noChangeAspect="1" noEditPoints="1" noChangeArrowheads="1" noChangeShapeType="1"/>
              </p14:cNvContentPartPr>
              <p14:nvPr/>
            </p14:nvContentPartPr>
            <p14:xfrm>
              <a:off x="2620963" y="2827338"/>
              <a:ext cx="1366837" cy="1506537"/>
            </p14:xfrm>
          </p:contentPart>
        </mc:Choice>
        <mc:Fallback xmlns="">
          <p:pic>
            <p:nvPicPr>
              <p:cNvPr id="2051" name="Ink 3"/>
              <p:cNvPicPr>
                <a:picLocks noRot="1" noChangeAspect="1" noEditPoints="1" noChangeArrowheads="1" noChangeShapeType="1"/>
              </p:cNvPicPr>
              <p:nvPr/>
            </p:nvPicPr>
            <p:blipFill>
              <a:blip r:embed="rId7"/>
              <a:stretch>
                <a:fillRect/>
              </a:stretch>
            </p:blipFill>
            <p:spPr>
              <a:xfrm>
                <a:off x="2613763" y="2822658"/>
                <a:ext cx="1379436" cy="1515897"/>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2052" name="Ink 4"/>
              <p14:cNvContentPartPr>
                <a14:cpLocks xmlns:a14="http://schemas.microsoft.com/office/drawing/2010/main" noRot="1" noChangeAspect="1" noEditPoints="1" noChangeArrowheads="1" noChangeShapeType="1"/>
              </p14:cNvContentPartPr>
              <p14:nvPr/>
            </p14:nvContentPartPr>
            <p14:xfrm>
              <a:off x="3865563" y="3463925"/>
              <a:ext cx="2233612" cy="1228725"/>
            </p14:xfrm>
          </p:contentPart>
        </mc:Choice>
        <mc:Fallback xmlns="">
          <p:pic>
            <p:nvPicPr>
              <p:cNvPr id="2052" name="Ink 4"/>
              <p:cNvPicPr>
                <a:picLocks noRot="1" noChangeAspect="1" noEditPoints="1" noChangeArrowheads="1" noChangeShapeType="1"/>
              </p:cNvPicPr>
              <p:nvPr/>
            </p:nvPicPr>
            <p:blipFill>
              <a:blip r:embed="rId9"/>
              <a:stretch>
                <a:fillRect/>
              </a:stretch>
            </p:blipFill>
            <p:spPr>
              <a:xfrm>
                <a:off x="3862323" y="3459965"/>
                <a:ext cx="2241893" cy="1240965"/>
              </a:xfrm>
              <a:prstGeom prst="rect">
                <a:avLst/>
              </a:prstGeom>
            </p:spPr>
          </p:pic>
        </mc:Fallback>
      </mc:AlternateContent>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Footer Placeholder 3"/>
          <p:cNvSpPr>
            <a:spLocks noGrp="1"/>
          </p:cNvSpPr>
          <p:nvPr>
            <p:ph type="ftr" sz="quarter" idx="11"/>
          </p:nvPr>
        </p:nvSpPr>
        <p:spPr/>
        <p:txBody>
          <a:bodyPr/>
          <a:lstStyle/>
          <a:p>
            <a:fld id="{0893E44D-F579-42FD-946E-3538CC1D7B7F}" type="slidenum">
              <a:rPr lang="en-US" smtClean="0"/>
              <a:pPr/>
              <a:t>13</a:t>
            </a:fld>
            <a:endParaRPr lang="en-US"/>
          </a:p>
        </p:txBody>
      </p:sp>
      <p:cxnSp>
        <p:nvCxnSpPr>
          <p:cNvPr id="6" name="Straight Connector 5"/>
          <p:cNvCxnSpPr/>
          <p:nvPr/>
        </p:nvCxnSpPr>
        <p:spPr bwMode="auto">
          <a:xfrm flipV="1">
            <a:off x="1892300" y="2882900"/>
            <a:ext cx="2921000" cy="127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 name="Straight Connector 7"/>
          <p:cNvCxnSpPr/>
          <p:nvPr/>
        </p:nvCxnSpPr>
        <p:spPr bwMode="auto">
          <a:xfrm flipV="1">
            <a:off x="1993900" y="4521200"/>
            <a:ext cx="2959100" cy="12700"/>
          </a:xfrm>
          <a:prstGeom prst="line">
            <a:avLst/>
          </a:prstGeom>
          <a:solidFill>
            <a:schemeClr val="accent1"/>
          </a:solidFill>
          <a:ln w="9525" cap="flat" cmpd="sng" algn="ctr">
            <a:solidFill>
              <a:schemeClr val="tx1"/>
            </a:solidFill>
            <a:prstDash val="solid"/>
            <a:round/>
            <a:headEnd type="none" w="med" len="med"/>
            <a:tailEnd type="none" w="med" len="med"/>
          </a:ln>
          <a:effectLst/>
        </p:spPr>
      </p:cxnSp>
      <p:pic>
        <p:nvPicPr>
          <p:cNvPr id="9" name="Picture 2" descr="C:\Users\CTH Datavetenskap\AppData\Local\Microsoft\Windows\Temporary Internet Files\Content.IE5\YBMYYCZR\MCj04241920000[1].wmf"/>
          <p:cNvPicPr>
            <a:picLocks noGrp="1" noChangeAspect="1" noChangeArrowheads="1"/>
          </p:cNvPicPr>
          <p:nvPr>
            <p:ph idx="1"/>
          </p:nvPr>
        </p:nvPicPr>
        <p:blipFill>
          <a:blip r:embed="rId2" cstate="print"/>
          <a:srcRect/>
          <a:stretch>
            <a:fillRect/>
          </a:stretch>
        </p:blipFill>
        <p:spPr bwMode="auto">
          <a:xfrm>
            <a:off x="302419" y="2054225"/>
            <a:ext cx="1955800" cy="1606550"/>
          </a:xfrm>
          <a:prstGeom prst="rect">
            <a:avLst/>
          </a:prstGeom>
          <a:noFill/>
        </p:spPr>
      </p:pic>
      <p:pic>
        <p:nvPicPr>
          <p:cNvPr id="10" name="Picture 2" descr="C:\Users\CTH Datavetenskap\AppData\Local\Microsoft\Windows\Temporary Internet Files\Content.IE5\YBMYYCZR\MCj04241920000[1].wmf"/>
          <p:cNvPicPr>
            <a:picLocks noChangeAspect="1" noChangeArrowheads="1"/>
          </p:cNvPicPr>
          <p:nvPr/>
        </p:nvPicPr>
        <p:blipFill>
          <a:blip r:embed="rId2" cstate="print"/>
          <a:srcRect/>
          <a:stretch>
            <a:fillRect/>
          </a:stretch>
        </p:blipFill>
        <p:spPr bwMode="auto">
          <a:xfrm>
            <a:off x="216766" y="4070495"/>
            <a:ext cx="1955800" cy="1606550"/>
          </a:xfrm>
          <a:prstGeom prst="rect">
            <a:avLst/>
          </a:prstGeom>
          <a:noFill/>
        </p:spPr>
      </p:pic>
      <p:pic>
        <p:nvPicPr>
          <p:cNvPr id="11" name="Picture 3" descr="C:\Users\CTH Datavetenskap\AppData\Local\Microsoft\Windows\Temporary Internet Files\Content.IE5\BLO5RBJC\MCj04348450000[1].png"/>
          <p:cNvPicPr>
            <a:picLocks noChangeAspect="1" noChangeArrowheads="1"/>
          </p:cNvPicPr>
          <p:nvPr/>
        </p:nvPicPr>
        <p:blipFill>
          <a:blip r:embed="rId3" cstate="print"/>
          <a:srcRect/>
          <a:stretch>
            <a:fillRect/>
          </a:stretch>
        </p:blipFill>
        <p:spPr bwMode="auto">
          <a:xfrm>
            <a:off x="7281773" y="2363787"/>
            <a:ext cx="1714500" cy="1714500"/>
          </a:xfrm>
          <a:prstGeom prst="rect">
            <a:avLst/>
          </a:prstGeom>
          <a:noFill/>
        </p:spPr>
      </p:pic>
      <mc:AlternateContent xmlns:mc="http://schemas.openxmlformats.org/markup-compatibility/2006" xmlns:p14="http://schemas.microsoft.com/office/powerpoint/2010/main">
        <mc:Choice Requires="p14">
          <p:contentPart p14:bwMode="auto" r:id="rId4">
            <p14:nvContentPartPr>
              <p14:cNvPr id="2050" name="Ink 2"/>
              <p14:cNvContentPartPr>
                <a14:cpLocks xmlns:a14="http://schemas.microsoft.com/office/drawing/2010/main" noRot="1" noChangeAspect="1" noEditPoints="1" noChangeArrowheads="1" noChangeShapeType="1"/>
              </p14:cNvContentPartPr>
              <p14:nvPr/>
            </p14:nvContentPartPr>
            <p14:xfrm>
              <a:off x="2703513" y="2047875"/>
              <a:ext cx="3387725" cy="801688"/>
            </p14:xfrm>
          </p:contentPart>
        </mc:Choice>
        <mc:Fallback xmlns="">
          <p:pic>
            <p:nvPicPr>
              <p:cNvPr id="2050" name="Ink 2"/>
              <p:cNvPicPr>
                <a:picLocks noRot="1" noChangeAspect="1" noEditPoints="1" noChangeArrowheads="1" noChangeShapeType="1"/>
              </p:cNvPicPr>
              <p:nvPr/>
            </p:nvPicPr>
            <p:blipFill>
              <a:blip r:embed="rId5"/>
              <a:stretch>
                <a:fillRect/>
              </a:stretch>
            </p:blipFill>
            <p:spPr>
              <a:xfrm>
                <a:off x="2699553" y="2039592"/>
                <a:ext cx="3402124" cy="812492"/>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2051" name="Ink 3"/>
              <p14:cNvContentPartPr>
                <a14:cpLocks xmlns:a14="http://schemas.microsoft.com/office/drawing/2010/main" noRot="1" noChangeAspect="1" noEditPoints="1" noChangeArrowheads="1" noChangeShapeType="1"/>
              </p14:cNvContentPartPr>
              <p14:nvPr/>
            </p14:nvContentPartPr>
            <p14:xfrm>
              <a:off x="2620963" y="2827338"/>
              <a:ext cx="1366837" cy="1506537"/>
            </p14:xfrm>
          </p:contentPart>
        </mc:Choice>
        <mc:Fallback xmlns="">
          <p:pic>
            <p:nvPicPr>
              <p:cNvPr id="2051" name="Ink 3"/>
              <p:cNvPicPr>
                <a:picLocks noRot="1" noChangeAspect="1" noEditPoints="1" noChangeArrowheads="1" noChangeShapeType="1"/>
              </p:cNvPicPr>
              <p:nvPr/>
            </p:nvPicPr>
            <p:blipFill>
              <a:blip r:embed="rId7"/>
              <a:stretch>
                <a:fillRect/>
              </a:stretch>
            </p:blipFill>
            <p:spPr>
              <a:xfrm>
                <a:off x="2613763" y="2822658"/>
                <a:ext cx="1379436" cy="1515897"/>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2052" name="Ink 4"/>
              <p14:cNvContentPartPr>
                <a14:cpLocks xmlns:a14="http://schemas.microsoft.com/office/drawing/2010/main" noRot="1" noChangeAspect="1" noEditPoints="1" noChangeArrowheads="1" noChangeShapeType="1"/>
              </p14:cNvContentPartPr>
              <p14:nvPr/>
            </p14:nvContentPartPr>
            <p14:xfrm>
              <a:off x="3865563" y="3463925"/>
              <a:ext cx="2233612" cy="1228725"/>
            </p14:xfrm>
          </p:contentPart>
        </mc:Choice>
        <mc:Fallback xmlns="">
          <p:pic>
            <p:nvPicPr>
              <p:cNvPr id="2052" name="Ink 4"/>
              <p:cNvPicPr>
                <a:picLocks noRot="1" noChangeAspect="1" noEditPoints="1" noChangeArrowheads="1" noChangeShapeType="1"/>
              </p:cNvPicPr>
              <p:nvPr/>
            </p:nvPicPr>
            <p:blipFill>
              <a:blip r:embed="rId9"/>
              <a:stretch>
                <a:fillRect/>
              </a:stretch>
            </p:blipFill>
            <p:spPr>
              <a:xfrm>
                <a:off x="3862323" y="3459965"/>
                <a:ext cx="2241893" cy="1240965"/>
              </a:xfrm>
              <a:prstGeom prst="rect">
                <a:avLst/>
              </a:prstGeom>
            </p:spPr>
          </p:pic>
        </mc:Fallback>
      </mc:AlternateContent>
      <p:sp>
        <p:nvSpPr>
          <p:cNvPr id="3" name="Flowchart: Internal Storage 2"/>
          <p:cNvSpPr/>
          <p:nvPr/>
        </p:nvSpPr>
        <p:spPr bwMode="auto">
          <a:xfrm>
            <a:off x="6267105" y="2862965"/>
            <a:ext cx="612648" cy="612648"/>
          </a:xfrm>
          <a:prstGeom prst="flowChartInternalStorag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charset="0"/>
            </a:endParaRPr>
          </a:p>
        </p:txBody>
      </p:sp>
      <p:sp>
        <p:nvSpPr>
          <p:cNvPr id="5" name="Line Callout 1 4"/>
          <p:cNvSpPr/>
          <p:nvPr/>
        </p:nvSpPr>
        <p:spPr bwMode="auto">
          <a:xfrm>
            <a:off x="6837420" y="4567446"/>
            <a:ext cx="2603206" cy="987622"/>
          </a:xfrm>
          <a:prstGeom prst="borderCallout1">
            <a:avLst>
              <a:gd name="adj1" fmla="val 49878"/>
              <a:gd name="adj2" fmla="val -763"/>
              <a:gd name="adj3" fmla="val -106274"/>
              <a:gd name="adj4" fmla="val -11056"/>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charset="0"/>
              </a:rPr>
              <a:t>Requests are buffered until they become stable to be processed</a:t>
            </a:r>
          </a:p>
        </p:txBody>
      </p:sp>
    </p:spTree>
    <p:extLst>
      <p:ext uri="{BB962C8B-B14F-4D97-AF65-F5344CB8AC3E}">
        <p14:creationId xmlns:p14="http://schemas.microsoft.com/office/powerpoint/2010/main" val="6587496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All replicas process the same </a:t>
            </a:r>
            <a:r>
              <a:rPr lang="sv-SE" b="1" i="1" dirty="0" smtClean="0"/>
              <a:t>sequence</a:t>
            </a:r>
            <a:r>
              <a:rPr lang="sv-SE" dirty="0" smtClean="0"/>
              <a:t> of requests</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sv-SE" dirty="0" smtClean="0"/>
              <a:t>Uniquely identify the requests.</a:t>
            </a:r>
          </a:p>
          <a:p>
            <a:pPr marL="514350" indent="-514350">
              <a:buFont typeface="+mj-lt"/>
              <a:buAutoNum type="arabicPeriod"/>
            </a:pPr>
            <a:r>
              <a:rPr lang="sv-SE" dirty="0" smtClean="0"/>
              <a:t>Order the requests. Do not forget the guarantees that we expect.</a:t>
            </a:r>
          </a:p>
          <a:p>
            <a:pPr marL="914400" lvl="1" indent="-514350">
              <a:buFont typeface="+mj-lt"/>
              <a:buAutoNum type="arabicPeriod"/>
            </a:pPr>
            <a:r>
              <a:rPr lang="sv-SE" dirty="0" smtClean="0"/>
              <a:t>Server have to know when to service a request. (</a:t>
            </a:r>
            <a:r>
              <a:rPr lang="sv-SE" dirty="0" err="1"/>
              <a:t>W</a:t>
            </a:r>
            <a:r>
              <a:rPr lang="sv-SE" dirty="0" err="1" smtClean="0"/>
              <a:t>hen</a:t>
            </a:r>
            <a:r>
              <a:rPr lang="sv-SE" dirty="0" smtClean="0"/>
              <a:t> a </a:t>
            </a:r>
            <a:r>
              <a:rPr lang="sv-SE" dirty="0" err="1" smtClean="0"/>
              <a:t>request</a:t>
            </a:r>
            <a:r>
              <a:rPr lang="sv-SE" dirty="0" smtClean="0"/>
              <a:t> is </a:t>
            </a:r>
            <a:r>
              <a:rPr lang="sv-SE" dirty="0" err="1" smtClean="0"/>
              <a:t>stable</a:t>
            </a:r>
            <a:r>
              <a:rPr lang="sv-SE" dirty="0" smtClean="0"/>
              <a:t>)</a:t>
            </a:r>
            <a:endParaRPr lang="en-US" dirty="0"/>
          </a:p>
        </p:txBody>
      </p:sp>
      <p:sp>
        <p:nvSpPr>
          <p:cNvPr id="4" name="Footer Placeholder 3"/>
          <p:cNvSpPr>
            <a:spLocks noGrp="1"/>
          </p:cNvSpPr>
          <p:nvPr>
            <p:ph type="ftr" sz="quarter" idx="11"/>
          </p:nvPr>
        </p:nvSpPr>
        <p:spPr/>
        <p:txBody>
          <a:bodyPr/>
          <a:lstStyle/>
          <a:p>
            <a:fld id="{0893E44D-F579-42FD-946E-3538CC1D7B7F}"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When to process a </a:t>
            </a:r>
            <a:r>
              <a:rPr lang="sv-SE" dirty="0" err="1" smtClean="0"/>
              <a:t>reguest</a:t>
            </a:r>
            <a:r>
              <a:rPr lang="sv-SE" dirty="0" smtClean="0"/>
              <a:t> – </a:t>
            </a:r>
            <a:r>
              <a:rPr lang="en-US" dirty="0" smtClean="0"/>
              <a:t>Stability</a:t>
            </a:r>
            <a:r>
              <a:rPr lang="sv-SE" dirty="0" smtClean="0"/>
              <a:t> </a:t>
            </a:r>
            <a:r>
              <a:rPr lang="sv-SE" dirty="0" err="1" smtClean="0"/>
              <a:t>Detection</a:t>
            </a:r>
            <a:endParaRPr lang="en-US" dirty="0"/>
          </a:p>
        </p:txBody>
      </p:sp>
      <p:sp>
        <p:nvSpPr>
          <p:cNvPr id="3" name="Content Placeholder 2"/>
          <p:cNvSpPr>
            <a:spLocks noGrp="1"/>
          </p:cNvSpPr>
          <p:nvPr>
            <p:ph idx="1"/>
          </p:nvPr>
        </p:nvSpPr>
        <p:spPr/>
        <p:txBody>
          <a:bodyPr/>
          <a:lstStyle/>
          <a:p>
            <a:r>
              <a:rPr lang="sv-SE" dirty="0" smtClean="0"/>
              <a:t>3 methods:</a:t>
            </a:r>
          </a:p>
          <a:p>
            <a:pPr lvl="1"/>
            <a:r>
              <a:rPr lang="sv-SE" dirty="0" smtClean="0"/>
              <a:t>Logical clocks</a:t>
            </a:r>
          </a:p>
          <a:p>
            <a:pPr lvl="1"/>
            <a:r>
              <a:rPr lang="sv-SE" dirty="0" smtClean="0"/>
              <a:t>Real-time clocks</a:t>
            </a:r>
          </a:p>
          <a:p>
            <a:pPr lvl="1"/>
            <a:r>
              <a:rPr lang="en-US" dirty="0" smtClean="0"/>
              <a:t>Server-generated</a:t>
            </a:r>
            <a:r>
              <a:rPr lang="sv-SE" dirty="0" smtClean="0"/>
              <a:t> ids</a:t>
            </a:r>
            <a:endParaRPr lang="en-US" dirty="0"/>
          </a:p>
        </p:txBody>
      </p:sp>
      <p:sp>
        <p:nvSpPr>
          <p:cNvPr id="4" name="Footer Placeholder 3"/>
          <p:cNvSpPr>
            <a:spLocks noGrp="1"/>
          </p:cNvSpPr>
          <p:nvPr>
            <p:ph type="ftr" sz="quarter" idx="11"/>
          </p:nvPr>
        </p:nvSpPr>
        <p:spPr/>
        <p:txBody>
          <a:bodyPr/>
          <a:lstStyle/>
          <a:p>
            <a:fld id="{0893E44D-F579-42FD-946E-3538CC1D7B7F}"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Logical Clocks</a:t>
            </a:r>
            <a:endParaRPr lang="en-US" dirty="0"/>
          </a:p>
        </p:txBody>
      </p:sp>
      <p:sp>
        <p:nvSpPr>
          <p:cNvPr id="3" name="Content Placeholder 2"/>
          <p:cNvSpPr>
            <a:spLocks noGrp="1"/>
          </p:cNvSpPr>
          <p:nvPr>
            <p:ph idx="1"/>
          </p:nvPr>
        </p:nvSpPr>
        <p:spPr/>
        <p:txBody>
          <a:bodyPr/>
          <a:lstStyle/>
          <a:p>
            <a:r>
              <a:rPr lang="sv-SE" dirty="0" smtClean="0"/>
              <a:t>Assign integer T(e,p) to event e from processor p:</a:t>
            </a:r>
          </a:p>
          <a:p>
            <a:pPr lvl="1"/>
            <a:r>
              <a:rPr lang="sv-SE" dirty="0" smtClean="0"/>
              <a:t>If e is a sending of a message</a:t>
            </a:r>
          </a:p>
          <a:p>
            <a:pPr lvl="1"/>
            <a:r>
              <a:rPr lang="sv-SE" dirty="0" smtClean="0"/>
              <a:t>If e is a receiving of a message</a:t>
            </a:r>
          </a:p>
          <a:p>
            <a:pPr lvl="1"/>
            <a:r>
              <a:rPr lang="sv-SE" dirty="0" smtClean="0"/>
              <a:t>Importanat event</a:t>
            </a:r>
          </a:p>
          <a:p>
            <a:pPr lvl="1">
              <a:buNone/>
            </a:pPr>
            <a:endParaRPr lang="sv-SE" dirty="0" smtClean="0"/>
          </a:p>
          <a:p>
            <a:pPr lvl="1">
              <a:buNone/>
            </a:pPr>
            <a:r>
              <a:rPr lang="sv-SE" dirty="0" smtClean="0"/>
              <a:t>Properties:</a:t>
            </a:r>
          </a:p>
          <a:p>
            <a:pPr lvl="1">
              <a:buNone/>
            </a:pPr>
            <a:r>
              <a:rPr lang="sv-SE" dirty="0" smtClean="0"/>
              <a:t>T(e,p) &lt; T(e1,q) or vice-versa</a:t>
            </a:r>
          </a:p>
          <a:p>
            <a:pPr lvl="1">
              <a:buNone/>
            </a:pPr>
            <a:r>
              <a:rPr lang="sv-SE" dirty="0" smtClean="0"/>
              <a:t>If e could have caused e1, then T(e,p)&lt;T(e1,q)</a:t>
            </a:r>
          </a:p>
          <a:p>
            <a:pPr lvl="1"/>
            <a:endParaRPr lang="en-US" dirty="0"/>
          </a:p>
        </p:txBody>
      </p:sp>
      <p:sp>
        <p:nvSpPr>
          <p:cNvPr id="4" name="Footer Placeholder 3"/>
          <p:cNvSpPr>
            <a:spLocks noGrp="1"/>
          </p:cNvSpPr>
          <p:nvPr>
            <p:ph type="ftr" sz="quarter" idx="11"/>
          </p:nvPr>
        </p:nvSpPr>
        <p:spPr/>
        <p:txBody>
          <a:bodyPr/>
          <a:lstStyle/>
          <a:p>
            <a:fld id="{0893E44D-F579-42FD-946E-3538CC1D7B7F}"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p&lt;q&lt;r</a:t>
            </a:r>
            <a:endParaRPr lang="en-US" dirty="0"/>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fld id="{0893E44D-F579-42FD-946E-3538CC1D7B7F}" type="slidenum">
              <a:rPr lang="en-US" smtClean="0"/>
              <a:pPr/>
              <a:t>17</a:t>
            </a:fld>
            <a:endParaRPr lang="en-US"/>
          </a:p>
        </p:txBody>
      </p:sp>
      <p:cxnSp>
        <p:nvCxnSpPr>
          <p:cNvPr id="6" name="Straight Arrow Connector 5"/>
          <p:cNvCxnSpPr/>
          <p:nvPr/>
        </p:nvCxnSpPr>
        <p:spPr bwMode="auto">
          <a:xfrm>
            <a:off x="1854200" y="2552700"/>
            <a:ext cx="5816600"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0" name="Straight Arrow Connector 9"/>
          <p:cNvCxnSpPr/>
          <p:nvPr/>
        </p:nvCxnSpPr>
        <p:spPr bwMode="auto">
          <a:xfrm flipV="1">
            <a:off x="1892300" y="3848100"/>
            <a:ext cx="5930900" cy="508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2" name="Straight Arrow Connector 11"/>
          <p:cNvCxnSpPr/>
          <p:nvPr/>
        </p:nvCxnSpPr>
        <p:spPr bwMode="auto">
          <a:xfrm flipV="1">
            <a:off x="1866900" y="4927600"/>
            <a:ext cx="5842000" cy="635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mc:AlternateContent xmlns:mc="http://schemas.openxmlformats.org/markup-compatibility/2006" xmlns:p14="http://schemas.microsoft.com/office/powerpoint/2010/main">
        <mc:Choice Requires="p14">
          <p:contentPart p14:bwMode="auto" r:id="rId2">
            <p14:nvContentPartPr>
              <p14:cNvPr id="1026" name="Ink 2"/>
              <p14:cNvContentPartPr>
                <a14:cpLocks xmlns:a14="http://schemas.microsoft.com/office/drawing/2010/main" noRot="1" noChangeAspect="1" noEditPoints="1" noChangeArrowheads="1" noChangeShapeType="1"/>
              </p14:cNvContentPartPr>
              <p14:nvPr/>
            </p14:nvContentPartPr>
            <p14:xfrm>
              <a:off x="1301750" y="2254250"/>
              <a:ext cx="322263" cy="485775"/>
            </p14:xfrm>
          </p:contentPart>
        </mc:Choice>
        <mc:Fallback xmlns="">
          <p:pic>
            <p:nvPicPr>
              <p:cNvPr id="1026" name="Ink 2"/>
              <p:cNvPicPr>
                <a:picLocks noRot="1" noChangeAspect="1" noEditPoints="1" noChangeArrowheads="1" noChangeShapeType="1"/>
              </p:cNvPicPr>
              <p:nvPr/>
            </p:nvPicPr>
            <p:blipFill>
              <a:blip r:embed="rId3"/>
              <a:stretch>
                <a:fillRect/>
              </a:stretch>
            </p:blipFill>
            <p:spPr>
              <a:xfrm>
                <a:off x="1292758" y="2245608"/>
                <a:ext cx="340606" cy="50306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1027" name="Ink 3"/>
              <p14:cNvContentPartPr>
                <a14:cpLocks xmlns:a14="http://schemas.microsoft.com/office/drawing/2010/main" noRot="1" noChangeAspect="1" noEditPoints="1" noChangeArrowheads="1" noChangeShapeType="1"/>
              </p14:cNvContentPartPr>
              <p14:nvPr/>
            </p14:nvContentPartPr>
            <p14:xfrm>
              <a:off x="1163638" y="3644900"/>
              <a:ext cx="249237" cy="577850"/>
            </p14:xfrm>
          </p:contentPart>
        </mc:Choice>
        <mc:Fallback xmlns="">
          <p:pic>
            <p:nvPicPr>
              <p:cNvPr id="1027" name="Ink 3"/>
              <p:cNvPicPr>
                <a:picLocks noRot="1" noChangeAspect="1" noEditPoints="1" noChangeArrowheads="1" noChangeShapeType="1"/>
              </p:cNvPicPr>
              <p:nvPr/>
            </p:nvPicPr>
            <p:blipFill>
              <a:blip r:embed="rId5"/>
              <a:stretch>
                <a:fillRect/>
              </a:stretch>
            </p:blipFill>
            <p:spPr>
              <a:xfrm>
                <a:off x="1154634" y="3635899"/>
                <a:ext cx="270127" cy="589371"/>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028" name="Ink 4"/>
              <p14:cNvContentPartPr>
                <a14:cpLocks xmlns:a14="http://schemas.microsoft.com/office/drawing/2010/main" noRot="1" noChangeAspect="1" noEditPoints="1" noChangeArrowheads="1" noChangeShapeType="1"/>
              </p14:cNvContentPartPr>
              <p14:nvPr/>
            </p14:nvContentPartPr>
            <p14:xfrm>
              <a:off x="1274763" y="4699000"/>
              <a:ext cx="333375" cy="442913"/>
            </p14:xfrm>
          </p:contentPart>
        </mc:Choice>
        <mc:Fallback xmlns="">
          <p:pic>
            <p:nvPicPr>
              <p:cNvPr id="1028" name="Ink 4"/>
              <p:cNvPicPr>
                <a:picLocks noRot="1" noChangeAspect="1" noEditPoints="1" noChangeArrowheads="1" noChangeShapeType="1"/>
              </p:cNvPicPr>
              <p:nvPr/>
            </p:nvPicPr>
            <p:blipFill>
              <a:blip r:embed="rId7"/>
              <a:stretch>
                <a:fillRect/>
              </a:stretch>
            </p:blipFill>
            <p:spPr>
              <a:xfrm>
                <a:off x="1265413" y="4686757"/>
                <a:ext cx="348479" cy="466319"/>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029" name="Ink 5"/>
              <p14:cNvContentPartPr>
                <a14:cpLocks xmlns:a14="http://schemas.microsoft.com/office/drawing/2010/main" noRot="1" noChangeAspect="1" noEditPoints="1" noChangeArrowheads="1" noChangeShapeType="1"/>
              </p14:cNvContentPartPr>
              <p14:nvPr/>
            </p14:nvContentPartPr>
            <p14:xfrm>
              <a:off x="2805113" y="1697038"/>
              <a:ext cx="647700" cy="1074737"/>
            </p14:xfrm>
          </p:contentPart>
        </mc:Choice>
        <mc:Fallback xmlns="">
          <p:pic>
            <p:nvPicPr>
              <p:cNvPr id="1029" name="Ink 5"/>
              <p:cNvPicPr>
                <a:picLocks noRot="1" noChangeAspect="1" noEditPoints="1" noChangeArrowheads="1" noChangeShapeType="1"/>
              </p:cNvPicPr>
              <p:nvPr/>
            </p:nvPicPr>
            <p:blipFill>
              <a:blip r:embed="rId9"/>
              <a:stretch>
                <a:fillRect/>
              </a:stretch>
            </p:blipFill>
            <p:spPr>
              <a:xfrm>
                <a:off x="2795392" y="1688037"/>
                <a:ext cx="660661" cy="109454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030" name="Ink 6"/>
              <p14:cNvContentPartPr>
                <a14:cpLocks xmlns:a14="http://schemas.microsoft.com/office/drawing/2010/main" noRot="1" noChangeAspect="1" noEditPoints="1" noChangeArrowheads="1" noChangeShapeType="1"/>
              </p14:cNvContentPartPr>
              <p14:nvPr/>
            </p14:nvContentPartPr>
            <p14:xfrm>
              <a:off x="3154363" y="2965450"/>
              <a:ext cx="1031875" cy="2176463"/>
            </p14:xfrm>
          </p:contentPart>
        </mc:Choice>
        <mc:Fallback xmlns="">
          <p:pic>
            <p:nvPicPr>
              <p:cNvPr id="1030" name="Ink 6"/>
              <p:cNvPicPr>
                <a:picLocks noRot="1" noChangeAspect="1" noEditPoints="1" noChangeArrowheads="1" noChangeShapeType="1"/>
              </p:cNvPicPr>
              <p:nvPr/>
            </p:nvPicPr>
            <p:blipFill>
              <a:blip r:embed="rId11"/>
              <a:stretch>
                <a:fillRect/>
              </a:stretch>
            </p:blipFill>
            <p:spPr>
              <a:xfrm>
                <a:off x="3147162" y="2958610"/>
                <a:ext cx="1041596" cy="2193382"/>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031" name="Ink 7"/>
              <p14:cNvContentPartPr>
                <a14:cpLocks xmlns:a14="http://schemas.microsoft.com/office/drawing/2010/main" noRot="1" noChangeAspect="1" noEditPoints="1" noChangeArrowheads="1" noChangeShapeType="1"/>
              </p14:cNvContentPartPr>
              <p14:nvPr/>
            </p14:nvContentPartPr>
            <p14:xfrm>
              <a:off x="5257800" y="3073400"/>
              <a:ext cx="681038" cy="1236663"/>
            </p14:xfrm>
          </p:contentPart>
        </mc:Choice>
        <mc:Fallback xmlns="">
          <p:pic>
            <p:nvPicPr>
              <p:cNvPr id="1031" name="Ink 7"/>
              <p:cNvPicPr>
                <a:picLocks noRot="1" noChangeAspect="1" noEditPoints="1" noChangeArrowheads="1" noChangeShapeType="1"/>
              </p:cNvPicPr>
              <p:nvPr/>
            </p:nvPicPr>
            <p:blipFill>
              <a:blip r:embed="rId13"/>
              <a:stretch>
                <a:fillRect/>
              </a:stretch>
            </p:blipFill>
            <p:spPr>
              <a:xfrm>
                <a:off x="5254920" y="3065842"/>
                <a:ext cx="687877" cy="124818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032" name="Ink 8"/>
              <p14:cNvContentPartPr>
                <a14:cpLocks xmlns:a14="http://schemas.microsoft.com/office/drawing/2010/main" noRot="1" noChangeAspect="1" noEditPoints="1" noChangeArrowheads="1" noChangeShapeType="1"/>
              </p14:cNvContentPartPr>
              <p14:nvPr/>
            </p14:nvContentPartPr>
            <p14:xfrm>
              <a:off x="6586538" y="1622425"/>
              <a:ext cx="1554162" cy="2544763"/>
            </p14:xfrm>
          </p:contentPart>
        </mc:Choice>
        <mc:Fallback xmlns="">
          <p:pic>
            <p:nvPicPr>
              <p:cNvPr id="1032" name="Ink 8"/>
              <p:cNvPicPr>
                <a:picLocks noRot="1" noChangeAspect="1" noEditPoints="1" noChangeArrowheads="1" noChangeShapeType="1"/>
              </p:cNvPicPr>
              <p:nvPr/>
            </p:nvPicPr>
            <p:blipFill>
              <a:blip r:embed="rId15"/>
              <a:stretch>
                <a:fillRect/>
              </a:stretch>
            </p:blipFill>
            <p:spPr>
              <a:xfrm>
                <a:off x="6577898" y="1618825"/>
                <a:ext cx="1572522" cy="2559163"/>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033" name="Ink 9"/>
              <p14:cNvContentPartPr>
                <a14:cpLocks xmlns:a14="http://schemas.microsoft.com/office/drawing/2010/main" noRot="1" noChangeAspect="1" noEditPoints="1" noChangeArrowheads="1" noChangeShapeType="1"/>
              </p14:cNvContentPartPr>
              <p14:nvPr/>
            </p14:nvContentPartPr>
            <p14:xfrm>
              <a:off x="6842125" y="4676775"/>
              <a:ext cx="479425" cy="603250"/>
            </p14:xfrm>
          </p:contentPart>
        </mc:Choice>
        <mc:Fallback xmlns="">
          <p:pic>
            <p:nvPicPr>
              <p:cNvPr id="1033" name="Ink 9"/>
              <p:cNvPicPr>
                <a:picLocks noRot="1" noChangeAspect="1" noEditPoints="1" noChangeArrowheads="1" noChangeShapeType="1"/>
              </p:cNvPicPr>
              <p:nvPr/>
            </p:nvPicPr>
            <p:blipFill>
              <a:blip r:embed="rId17"/>
              <a:stretch>
                <a:fillRect/>
              </a:stretch>
            </p:blipFill>
            <p:spPr>
              <a:xfrm>
                <a:off x="6832407" y="4665250"/>
                <a:ext cx="501021" cy="625219"/>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034" name="Ink 10"/>
              <p14:cNvContentPartPr>
                <a14:cpLocks xmlns:a14="http://schemas.microsoft.com/office/drawing/2010/main" noRot="1" noChangeAspect="1" noEditPoints="1" noChangeArrowheads="1" noChangeShapeType="1"/>
              </p14:cNvContentPartPr>
              <p14:nvPr/>
            </p14:nvContentPartPr>
            <p14:xfrm>
              <a:off x="7375525" y="4183063"/>
              <a:ext cx="190500" cy="296862"/>
            </p14:xfrm>
          </p:contentPart>
        </mc:Choice>
        <mc:Fallback xmlns="">
          <p:pic>
            <p:nvPicPr>
              <p:cNvPr id="1034" name="Ink 10"/>
              <p:cNvPicPr>
                <a:picLocks noRot="1" noChangeAspect="1" noEditPoints="1" noChangeArrowheads="1" noChangeShapeType="1"/>
              </p:cNvPicPr>
              <p:nvPr/>
            </p:nvPicPr>
            <p:blipFill>
              <a:blip r:embed="rId19"/>
              <a:stretch>
                <a:fillRect/>
              </a:stretch>
            </p:blipFill>
            <p:spPr>
              <a:xfrm>
                <a:off x="7370133" y="4178385"/>
                <a:ext cx="205956" cy="311615"/>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1035" name="Ink 11"/>
              <p14:cNvContentPartPr>
                <a14:cpLocks xmlns:a14="http://schemas.microsoft.com/office/drawing/2010/main" noRot="1" noChangeAspect="1" noEditPoints="1" noChangeArrowheads="1" noChangeShapeType="1"/>
              </p14:cNvContentPartPr>
              <p14:nvPr/>
            </p14:nvContentPartPr>
            <p14:xfrm>
              <a:off x="3667125" y="3906838"/>
              <a:ext cx="1882775" cy="1036637"/>
            </p14:xfrm>
          </p:contentPart>
        </mc:Choice>
        <mc:Fallback xmlns="">
          <p:pic>
            <p:nvPicPr>
              <p:cNvPr id="1035" name="Ink 11"/>
              <p:cNvPicPr>
                <a:picLocks noRot="1" noChangeAspect="1" noEditPoints="1" noChangeArrowheads="1" noChangeShapeType="1"/>
              </p:cNvPicPr>
              <p:nvPr/>
            </p:nvPicPr>
            <p:blipFill>
              <a:blip r:embed="rId21"/>
              <a:stretch>
                <a:fillRect/>
              </a:stretch>
            </p:blipFill>
            <p:spPr>
              <a:xfrm>
                <a:off x="3659925" y="3899639"/>
                <a:ext cx="1897175" cy="1046715"/>
              </a:xfrm>
              <a:prstGeom prst="rect">
                <a:avLst/>
              </a:prstGeom>
            </p:spPr>
          </p:pic>
        </mc:Fallback>
      </mc:AlternateContent>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Synchronized Real-Time Clocks</a:t>
            </a:r>
            <a:endParaRPr lang="en-US" dirty="0"/>
          </a:p>
        </p:txBody>
      </p:sp>
      <p:sp>
        <p:nvSpPr>
          <p:cNvPr id="3" name="Content Placeholder 2"/>
          <p:cNvSpPr>
            <a:spLocks noGrp="1"/>
          </p:cNvSpPr>
          <p:nvPr>
            <p:ph idx="1"/>
          </p:nvPr>
        </p:nvSpPr>
        <p:spPr/>
        <p:txBody>
          <a:bodyPr/>
          <a:lstStyle/>
          <a:p>
            <a:pPr lvl="1"/>
            <a:r>
              <a:rPr lang="sv-SE" sz="2800" dirty="0" smtClean="0"/>
              <a:t>If a message sent with uid t will be received no later than t+D by local clock.</a:t>
            </a:r>
          </a:p>
          <a:p>
            <a:pPr lvl="1"/>
            <a:r>
              <a:rPr lang="sv-SE" sz="2800" dirty="0" smtClean="0"/>
              <a:t>Uids differ by D at most at any time</a:t>
            </a:r>
          </a:p>
          <a:p>
            <a:endParaRPr lang="sv-SE" dirty="0" smtClean="0"/>
          </a:p>
          <a:p>
            <a:endParaRPr lang="en-US" dirty="0"/>
          </a:p>
        </p:txBody>
      </p:sp>
      <p:sp>
        <p:nvSpPr>
          <p:cNvPr id="4" name="Footer Placeholder 3"/>
          <p:cNvSpPr>
            <a:spLocks noGrp="1"/>
          </p:cNvSpPr>
          <p:nvPr>
            <p:ph type="ftr" sz="quarter" idx="11"/>
          </p:nvPr>
        </p:nvSpPr>
        <p:spPr/>
        <p:txBody>
          <a:bodyPr/>
          <a:lstStyle/>
          <a:p>
            <a:fld id="{0893E44D-F579-42FD-946E-3538CC1D7B7F}"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Server-generated </a:t>
            </a:r>
            <a:r>
              <a:rPr lang="en-US" dirty="0" smtClean="0"/>
              <a:t>ids</a:t>
            </a:r>
            <a:endParaRPr lang="en-US" dirty="0"/>
          </a:p>
        </p:txBody>
      </p:sp>
      <p:sp>
        <p:nvSpPr>
          <p:cNvPr id="3" name="Content Placeholder 2"/>
          <p:cNvSpPr>
            <a:spLocks noGrp="1"/>
          </p:cNvSpPr>
          <p:nvPr>
            <p:ph idx="1"/>
          </p:nvPr>
        </p:nvSpPr>
        <p:spPr/>
        <p:txBody>
          <a:bodyPr/>
          <a:lstStyle/>
          <a:p>
            <a:r>
              <a:rPr lang="sv-SE" dirty="0" err="1" smtClean="0"/>
              <a:t>Clients</a:t>
            </a:r>
            <a:r>
              <a:rPr lang="sv-SE" dirty="0" smtClean="0"/>
              <a:t> </a:t>
            </a:r>
            <a:r>
              <a:rPr lang="sv-SE" dirty="0" err="1" smtClean="0"/>
              <a:t>first</a:t>
            </a:r>
            <a:r>
              <a:rPr lang="sv-SE" dirty="0" smtClean="0"/>
              <a:t> get an id from the server </a:t>
            </a:r>
            <a:r>
              <a:rPr lang="en-US" dirty="0" smtClean="0"/>
              <a:t>then issue the id to issue a request (like a sequencer).</a:t>
            </a:r>
            <a:endParaRPr lang="sv-SE" dirty="0" smtClean="0"/>
          </a:p>
        </p:txBody>
      </p:sp>
      <p:sp>
        <p:nvSpPr>
          <p:cNvPr id="4" name="Footer Placeholder 3"/>
          <p:cNvSpPr>
            <a:spLocks noGrp="1"/>
          </p:cNvSpPr>
          <p:nvPr>
            <p:ph type="ftr" sz="quarter" idx="11"/>
          </p:nvPr>
        </p:nvSpPr>
        <p:spPr/>
        <p:txBody>
          <a:bodyPr/>
          <a:lstStyle/>
          <a:p>
            <a:fld id="{0893E44D-F579-42FD-946E-3538CC1D7B7F}" type="slidenum">
              <a:rPr lang="en-US" smtClean="0"/>
              <a:pPr/>
              <a:t>19</a:t>
            </a:fld>
            <a:endParaRPr lang="en-US"/>
          </a:p>
        </p:txBody>
      </p:sp>
    </p:spTree>
    <p:extLst>
      <p:ext uri="{BB962C8B-B14F-4D97-AF65-F5344CB8AC3E}">
        <p14:creationId xmlns:p14="http://schemas.microsoft.com/office/powerpoint/2010/main" val="6021142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p:txBody>
          <a:bodyPr/>
          <a:lstStyle/>
          <a:p>
            <a:pPr>
              <a:lnSpc>
                <a:spcPct val="110000"/>
              </a:lnSpc>
            </a:pPr>
            <a:r>
              <a:rPr lang="en-GB"/>
              <a:t/>
            </a:r>
            <a:br>
              <a:rPr lang="en-GB"/>
            </a:br>
            <a:r>
              <a:rPr lang="en-GB"/>
              <a:t>Distributed Systems Course</a:t>
            </a:r>
            <a:r>
              <a:rPr lang="en-GB" sz="4000"/>
              <a:t> </a:t>
            </a:r>
            <a:br>
              <a:rPr lang="en-GB" sz="4000"/>
            </a:br>
            <a:r>
              <a:rPr lang="en-GB" sz="4000"/>
              <a:t>Replication</a:t>
            </a:r>
          </a:p>
        </p:txBody>
      </p:sp>
      <p:sp>
        <p:nvSpPr>
          <p:cNvPr id="7171" name="Rectangle 3"/>
          <p:cNvSpPr>
            <a:spLocks noGrp="1" noChangeArrowheads="1"/>
          </p:cNvSpPr>
          <p:nvPr>
            <p:ph type="subTitle" idx="1"/>
          </p:nvPr>
        </p:nvSpPr>
        <p:spPr>
          <a:xfrm>
            <a:off x="2606675" y="2854325"/>
            <a:ext cx="7299325" cy="4003675"/>
          </a:xfrm>
        </p:spPr>
        <p:txBody>
          <a:bodyPr/>
          <a:lstStyle/>
          <a:p>
            <a:pPr>
              <a:lnSpc>
                <a:spcPct val="110000"/>
              </a:lnSpc>
            </a:pPr>
            <a:r>
              <a:rPr lang="en-GB" sz="2400"/>
              <a:t>14.1 Introduction to replication</a:t>
            </a:r>
          </a:p>
          <a:p>
            <a:pPr>
              <a:lnSpc>
                <a:spcPct val="110000"/>
              </a:lnSpc>
            </a:pPr>
            <a:r>
              <a:rPr lang="en-GB" sz="2400"/>
              <a:t>14.2 System model and group communication</a:t>
            </a:r>
          </a:p>
          <a:p>
            <a:pPr>
              <a:lnSpc>
                <a:spcPct val="110000"/>
              </a:lnSpc>
            </a:pPr>
            <a:r>
              <a:rPr lang="en-GB" sz="2400"/>
              <a:t>14.3 Fault-tolerant services</a:t>
            </a:r>
          </a:p>
          <a:p>
            <a:pPr>
              <a:lnSpc>
                <a:spcPct val="110000"/>
              </a:lnSpc>
            </a:pPr>
            <a:r>
              <a:rPr lang="en-GB" sz="2400"/>
              <a:t>14.4 Highly available services </a:t>
            </a:r>
          </a:p>
          <a:p>
            <a:pPr>
              <a:lnSpc>
                <a:spcPct val="110000"/>
              </a:lnSpc>
            </a:pPr>
            <a:r>
              <a:rPr lang="en-GB" sz="2400"/>
              <a:t>14.4.1 Gossip architecture</a:t>
            </a:r>
          </a:p>
          <a:p>
            <a:pPr>
              <a:lnSpc>
                <a:spcPct val="110000"/>
              </a:lnSpc>
            </a:pPr>
            <a:r>
              <a:rPr lang="en-GB" sz="2400"/>
              <a:t>14.5 Transactions with replicated data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State Machine</a:t>
            </a:r>
            <a:endParaRPr lang="sv-SE" dirty="0"/>
          </a:p>
        </p:txBody>
      </p:sp>
      <p:sp>
        <p:nvSpPr>
          <p:cNvPr id="3" name="Content Placeholder 2"/>
          <p:cNvSpPr>
            <a:spLocks noGrp="1"/>
          </p:cNvSpPr>
          <p:nvPr>
            <p:ph idx="1"/>
          </p:nvPr>
        </p:nvSpPr>
        <p:spPr/>
        <p:txBody>
          <a:bodyPr/>
          <a:lstStyle/>
          <a:p>
            <a:pPr>
              <a:buNone/>
            </a:pPr>
            <a:r>
              <a:rPr lang="sv-SE" dirty="0" smtClean="0"/>
              <a:t> </a:t>
            </a:r>
            <a:endParaRPr lang="sv-SE" dirty="0"/>
          </a:p>
        </p:txBody>
      </p:sp>
      <p:sp>
        <p:nvSpPr>
          <p:cNvPr id="4" name="Footer Placeholder 3"/>
          <p:cNvSpPr>
            <a:spLocks noGrp="1"/>
          </p:cNvSpPr>
          <p:nvPr>
            <p:ph type="ftr" sz="quarter" idx="11"/>
          </p:nvPr>
        </p:nvSpPr>
        <p:spPr/>
        <p:txBody>
          <a:bodyPr/>
          <a:lstStyle/>
          <a:p>
            <a:fld id="{0893E44D-F579-42FD-946E-3538CC1D7B7F}" type="slidenum">
              <a:rPr lang="en-US" smtClean="0"/>
              <a:pPr/>
              <a:t>20</a:t>
            </a:fld>
            <a:endParaRPr lang="en-US"/>
          </a:p>
        </p:txBody>
      </p:sp>
      <p:pic>
        <p:nvPicPr>
          <p:cNvPr id="138242" name="Picture 2" descr="C:\Users\CTH Datavetenskap\AppData\Local\Microsoft\Windows\Temporary Internet Files\Content.IE5\YBMYYCZR\MCj04241920000[1].wmf"/>
          <p:cNvPicPr>
            <a:picLocks noChangeAspect="1" noChangeArrowheads="1"/>
          </p:cNvPicPr>
          <p:nvPr/>
        </p:nvPicPr>
        <p:blipFill>
          <a:blip r:embed="rId2" cstate="print"/>
          <a:srcRect/>
          <a:stretch>
            <a:fillRect/>
          </a:stretch>
        </p:blipFill>
        <p:spPr bwMode="auto">
          <a:xfrm>
            <a:off x="673966" y="2927495"/>
            <a:ext cx="1955800" cy="1606550"/>
          </a:xfrm>
          <a:prstGeom prst="rect">
            <a:avLst/>
          </a:prstGeom>
          <a:noFill/>
        </p:spPr>
      </p:pic>
      <p:pic>
        <p:nvPicPr>
          <p:cNvPr id="138243" name="Picture 3" descr="C:\Users\CTH Datavetenskap\AppData\Local\Microsoft\Windows\Temporary Internet Files\Content.IE5\BLO5RBJC\MCj04348450000[1].png"/>
          <p:cNvPicPr>
            <a:picLocks noChangeAspect="1" noChangeArrowheads="1"/>
          </p:cNvPicPr>
          <p:nvPr/>
        </p:nvPicPr>
        <p:blipFill>
          <a:blip r:embed="rId3" cstate="print"/>
          <a:srcRect/>
          <a:stretch>
            <a:fillRect/>
          </a:stretch>
        </p:blipFill>
        <p:spPr bwMode="auto">
          <a:xfrm>
            <a:off x="5918056" y="2665413"/>
            <a:ext cx="1714500" cy="1714500"/>
          </a:xfrm>
          <a:prstGeom prst="rect">
            <a:avLst/>
          </a:prstGeom>
          <a:noFill/>
        </p:spPr>
      </p:pic>
      <p:sp>
        <p:nvSpPr>
          <p:cNvPr id="7" name="TextBox 6"/>
          <p:cNvSpPr txBox="1"/>
          <p:nvPr/>
        </p:nvSpPr>
        <p:spPr>
          <a:xfrm>
            <a:off x="1132609" y="5079693"/>
            <a:ext cx="973343" cy="461665"/>
          </a:xfrm>
          <a:prstGeom prst="rect">
            <a:avLst/>
          </a:prstGeom>
          <a:noFill/>
        </p:spPr>
        <p:txBody>
          <a:bodyPr wrap="square" rtlCol="0">
            <a:spAutoFit/>
          </a:bodyPr>
          <a:lstStyle/>
          <a:p>
            <a:r>
              <a:rPr lang="sv-SE" dirty="0" smtClean="0"/>
              <a:t>Client</a:t>
            </a:r>
            <a:endParaRPr lang="sv-SE" dirty="0"/>
          </a:p>
        </p:txBody>
      </p:sp>
      <p:sp>
        <p:nvSpPr>
          <p:cNvPr id="8" name="TextBox 7"/>
          <p:cNvSpPr txBox="1"/>
          <p:nvPr/>
        </p:nvSpPr>
        <p:spPr>
          <a:xfrm>
            <a:off x="5985164" y="4922367"/>
            <a:ext cx="1091966" cy="461665"/>
          </a:xfrm>
          <a:prstGeom prst="rect">
            <a:avLst/>
          </a:prstGeom>
          <a:noFill/>
        </p:spPr>
        <p:txBody>
          <a:bodyPr wrap="square" rtlCol="0">
            <a:spAutoFit/>
          </a:bodyPr>
          <a:lstStyle/>
          <a:p>
            <a:r>
              <a:rPr lang="sv-SE" dirty="0" smtClean="0"/>
              <a:t>Server</a:t>
            </a:r>
            <a:endParaRPr lang="sv-SE" dirty="0"/>
          </a:p>
        </p:txBody>
      </p:sp>
      <p:cxnSp>
        <p:nvCxnSpPr>
          <p:cNvPr id="10" name="Straight Arrow Connector 9"/>
          <p:cNvCxnSpPr/>
          <p:nvPr/>
        </p:nvCxnSpPr>
        <p:spPr bwMode="auto">
          <a:xfrm flipV="1">
            <a:off x="1974273" y="3387436"/>
            <a:ext cx="3938154" cy="3117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2" name="Straight Arrow Connector 11"/>
          <p:cNvCxnSpPr/>
          <p:nvPr/>
        </p:nvCxnSpPr>
        <p:spPr bwMode="auto">
          <a:xfrm rot="10800000">
            <a:off x="2026227" y="3699165"/>
            <a:ext cx="3927764" cy="4156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State Machine</a:t>
            </a:r>
            <a:endParaRPr lang="sv-SE" dirty="0"/>
          </a:p>
        </p:txBody>
      </p:sp>
      <p:sp>
        <p:nvSpPr>
          <p:cNvPr id="3" name="Content Placeholder 2"/>
          <p:cNvSpPr>
            <a:spLocks noGrp="1"/>
          </p:cNvSpPr>
          <p:nvPr>
            <p:ph idx="1"/>
          </p:nvPr>
        </p:nvSpPr>
        <p:spPr/>
        <p:txBody>
          <a:bodyPr/>
          <a:lstStyle/>
          <a:p>
            <a:pPr>
              <a:buNone/>
            </a:pPr>
            <a:r>
              <a:rPr lang="sv-SE" dirty="0" smtClean="0"/>
              <a:t> </a:t>
            </a:r>
            <a:endParaRPr lang="sv-SE" dirty="0"/>
          </a:p>
        </p:txBody>
      </p:sp>
      <p:sp>
        <p:nvSpPr>
          <p:cNvPr id="4" name="Footer Placeholder 3"/>
          <p:cNvSpPr>
            <a:spLocks noGrp="1"/>
          </p:cNvSpPr>
          <p:nvPr>
            <p:ph type="ftr" sz="quarter" idx="11"/>
          </p:nvPr>
        </p:nvSpPr>
        <p:spPr/>
        <p:txBody>
          <a:bodyPr/>
          <a:lstStyle/>
          <a:p>
            <a:fld id="{0893E44D-F579-42FD-946E-3538CC1D7B7F}" type="slidenum">
              <a:rPr lang="en-US" smtClean="0"/>
              <a:pPr/>
              <a:t>21</a:t>
            </a:fld>
            <a:endParaRPr lang="en-US"/>
          </a:p>
        </p:txBody>
      </p:sp>
      <p:pic>
        <p:nvPicPr>
          <p:cNvPr id="138242" name="Picture 2" descr="C:\Users\CTH Datavetenskap\AppData\Local\Microsoft\Windows\Temporary Internet Files\Content.IE5\YBMYYCZR\MCj04241920000[1].wmf"/>
          <p:cNvPicPr>
            <a:picLocks noChangeAspect="1" noChangeArrowheads="1"/>
          </p:cNvPicPr>
          <p:nvPr/>
        </p:nvPicPr>
        <p:blipFill>
          <a:blip r:embed="rId2" cstate="print"/>
          <a:srcRect/>
          <a:stretch>
            <a:fillRect/>
          </a:stretch>
        </p:blipFill>
        <p:spPr bwMode="auto">
          <a:xfrm>
            <a:off x="673966" y="2927495"/>
            <a:ext cx="1955800" cy="1606550"/>
          </a:xfrm>
          <a:prstGeom prst="rect">
            <a:avLst/>
          </a:prstGeom>
          <a:noFill/>
        </p:spPr>
      </p:pic>
      <p:pic>
        <p:nvPicPr>
          <p:cNvPr id="138243" name="Picture 3" descr="C:\Users\CTH Datavetenskap\AppData\Local\Microsoft\Windows\Temporary Internet Files\Content.IE5\BLO5RBJC\MCj04348450000[1].png"/>
          <p:cNvPicPr>
            <a:picLocks noChangeAspect="1" noChangeArrowheads="1"/>
          </p:cNvPicPr>
          <p:nvPr/>
        </p:nvPicPr>
        <p:blipFill>
          <a:blip r:embed="rId3" cstate="print"/>
          <a:srcRect/>
          <a:stretch>
            <a:fillRect/>
          </a:stretch>
        </p:blipFill>
        <p:spPr bwMode="auto">
          <a:xfrm>
            <a:off x="5918056" y="2665413"/>
            <a:ext cx="1714500" cy="1714500"/>
          </a:xfrm>
          <a:prstGeom prst="rect">
            <a:avLst/>
          </a:prstGeom>
          <a:noFill/>
        </p:spPr>
      </p:pic>
      <p:sp>
        <p:nvSpPr>
          <p:cNvPr id="7" name="TextBox 6"/>
          <p:cNvSpPr txBox="1"/>
          <p:nvPr/>
        </p:nvSpPr>
        <p:spPr>
          <a:xfrm>
            <a:off x="1132609" y="5079693"/>
            <a:ext cx="973343" cy="461665"/>
          </a:xfrm>
          <a:prstGeom prst="rect">
            <a:avLst/>
          </a:prstGeom>
          <a:noFill/>
        </p:spPr>
        <p:txBody>
          <a:bodyPr wrap="square" rtlCol="0">
            <a:spAutoFit/>
          </a:bodyPr>
          <a:lstStyle/>
          <a:p>
            <a:r>
              <a:rPr lang="sv-SE" dirty="0" smtClean="0"/>
              <a:t>Client</a:t>
            </a:r>
            <a:endParaRPr lang="sv-SE" dirty="0"/>
          </a:p>
        </p:txBody>
      </p:sp>
      <p:sp>
        <p:nvSpPr>
          <p:cNvPr id="8" name="TextBox 7"/>
          <p:cNvSpPr txBox="1"/>
          <p:nvPr/>
        </p:nvSpPr>
        <p:spPr>
          <a:xfrm>
            <a:off x="5985164" y="4922367"/>
            <a:ext cx="1091966" cy="461665"/>
          </a:xfrm>
          <a:prstGeom prst="rect">
            <a:avLst/>
          </a:prstGeom>
          <a:noFill/>
        </p:spPr>
        <p:txBody>
          <a:bodyPr wrap="square" rtlCol="0">
            <a:spAutoFit/>
          </a:bodyPr>
          <a:lstStyle/>
          <a:p>
            <a:r>
              <a:rPr lang="sv-SE" dirty="0" smtClean="0"/>
              <a:t>Server</a:t>
            </a:r>
            <a:endParaRPr lang="sv-SE" dirty="0"/>
          </a:p>
        </p:txBody>
      </p:sp>
      <p:cxnSp>
        <p:nvCxnSpPr>
          <p:cNvPr id="10" name="Straight Arrow Connector 9"/>
          <p:cNvCxnSpPr/>
          <p:nvPr/>
        </p:nvCxnSpPr>
        <p:spPr bwMode="auto">
          <a:xfrm flipV="1">
            <a:off x="1974273" y="3387436"/>
            <a:ext cx="3938154" cy="3117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12" name="Straight Arrow Connector 11"/>
          <p:cNvCxnSpPr/>
          <p:nvPr/>
        </p:nvCxnSpPr>
        <p:spPr bwMode="auto">
          <a:xfrm rot="10800000">
            <a:off x="2026227" y="3699165"/>
            <a:ext cx="3927764" cy="4156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11" name="Oval 10"/>
          <p:cNvSpPr/>
          <p:nvPr/>
        </p:nvSpPr>
        <p:spPr bwMode="auto">
          <a:xfrm>
            <a:off x="5943600" y="1662545"/>
            <a:ext cx="3429000" cy="3356264"/>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smtClean="0">
              <a:ln>
                <a:noFill/>
              </a:ln>
              <a:solidFill>
                <a:schemeClr val="tx1"/>
              </a:solidFill>
              <a:effectLst/>
              <a:latin typeface="Times" charset="0"/>
            </a:endParaRPr>
          </a:p>
        </p:txBody>
      </p:sp>
      <p:pic>
        <p:nvPicPr>
          <p:cNvPr id="13" name="Picture 3" descr="C:\Users\CTH Datavetenskap\AppData\Local\Microsoft\Windows\Temporary Internet Files\Content.IE5\BLO5RBJC\MCj04348450000[1].png"/>
          <p:cNvPicPr>
            <a:picLocks noChangeAspect="1" noChangeArrowheads="1"/>
          </p:cNvPicPr>
          <p:nvPr/>
        </p:nvPicPr>
        <p:blipFill>
          <a:blip r:embed="rId3" cstate="print"/>
          <a:srcRect/>
          <a:stretch>
            <a:fillRect/>
          </a:stretch>
        </p:blipFill>
        <p:spPr bwMode="auto">
          <a:xfrm>
            <a:off x="7078374" y="1726768"/>
            <a:ext cx="1714500" cy="1714500"/>
          </a:xfrm>
          <a:prstGeom prst="rect">
            <a:avLst/>
          </a:prstGeom>
          <a:noFill/>
        </p:spPr>
      </p:pic>
      <p:pic>
        <p:nvPicPr>
          <p:cNvPr id="14" name="Picture 3" descr="C:\Users\CTH Datavetenskap\AppData\Local\Microsoft\Windows\Temporary Internet Files\Content.IE5\BLO5RBJC\MCj04348450000[1].png"/>
          <p:cNvPicPr>
            <a:picLocks noChangeAspect="1" noChangeArrowheads="1"/>
          </p:cNvPicPr>
          <p:nvPr/>
        </p:nvPicPr>
        <p:blipFill>
          <a:blip r:embed="rId3" cstate="print"/>
          <a:srcRect/>
          <a:stretch>
            <a:fillRect/>
          </a:stretch>
        </p:blipFill>
        <p:spPr bwMode="auto">
          <a:xfrm>
            <a:off x="7421274" y="3285404"/>
            <a:ext cx="1714500" cy="1714500"/>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fld id="{76A2D77B-68AB-4C2B-AEF3-AD52A51EAA7B}" type="slidenum">
              <a:rPr lang="en-US"/>
              <a:pPr/>
              <a:t>22</a:t>
            </a:fld>
            <a:endParaRPr lang="en-US"/>
          </a:p>
        </p:txBody>
      </p:sp>
      <p:sp>
        <p:nvSpPr>
          <p:cNvPr id="64514" name="Rectangle 2"/>
          <p:cNvSpPr>
            <a:spLocks noGrp="1" noChangeArrowheads="1"/>
          </p:cNvSpPr>
          <p:nvPr>
            <p:ph type="title"/>
          </p:nvPr>
        </p:nvSpPr>
        <p:spPr/>
        <p:txBody>
          <a:bodyPr/>
          <a:lstStyle/>
          <a:p>
            <a:r>
              <a:rPr lang="en-GB" dirty="0" smtClean="0"/>
              <a:t>State Machine approach to Replication</a:t>
            </a:r>
            <a:endParaRPr lang="en-GB" dirty="0"/>
          </a:p>
        </p:txBody>
      </p:sp>
      <p:sp>
        <p:nvSpPr>
          <p:cNvPr id="64516" name="Text Box 4"/>
          <p:cNvSpPr txBox="1">
            <a:spLocks noChangeArrowheads="1"/>
          </p:cNvSpPr>
          <p:nvPr/>
        </p:nvSpPr>
        <p:spPr bwMode="auto">
          <a:xfrm>
            <a:off x="8939213" y="6270625"/>
            <a:ext cx="290512" cy="457200"/>
          </a:xfrm>
          <a:prstGeom prst="rect">
            <a:avLst/>
          </a:prstGeom>
          <a:noFill/>
          <a:ln w="9525">
            <a:noFill/>
            <a:miter lim="800000"/>
            <a:headEnd/>
            <a:tailEnd/>
          </a:ln>
          <a:effectLst/>
        </p:spPr>
        <p:txBody>
          <a:bodyPr wrap="none">
            <a:spAutoFit/>
          </a:bodyPr>
          <a:lstStyle/>
          <a:p>
            <a:r>
              <a:rPr lang="en-GB"/>
              <a:t>•</a:t>
            </a:r>
          </a:p>
        </p:txBody>
      </p:sp>
      <p:sp>
        <p:nvSpPr>
          <p:cNvPr id="64517" name="Rectangle 5"/>
          <p:cNvSpPr>
            <a:spLocks noChangeArrowheads="1"/>
          </p:cNvSpPr>
          <p:nvPr/>
        </p:nvSpPr>
        <p:spPr bwMode="auto">
          <a:xfrm>
            <a:off x="445048" y="2420006"/>
            <a:ext cx="8847301" cy="1945148"/>
          </a:xfrm>
          <a:prstGeom prst="rect">
            <a:avLst/>
          </a:prstGeom>
          <a:solidFill>
            <a:srgbClr val="82B0FF"/>
          </a:solidFill>
          <a:ln w="9525">
            <a:noFill/>
            <a:miter lim="800000"/>
            <a:headEnd/>
            <a:tailEnd/>
          </a:ln>
          <a:effectLst/>
        </p:spPr>
        <p:txBody>
          <a:bodyPr wrap="square">
            <a:spAutoFit/>
          </a:bodyPr>
          <a:lstStyle/>
          <a:p>
            <a:pPr>
              <a:lnSpc>
                <a:spcPct val="90000"/>
              </a:lnSpc>
              <a:spcBef>
                <a:spcPct val="20000"/>
              </a:spcBef>
              <a:buClr>
                <a:schemeClr val="hlink"/>
              </a:buClr>
              <a:buFont typeface="Wingdings" charset="2"/>
              <a:buNone/>
            </a:pPr>
            <a:r>
              <a:rPr kumimoji="1" lang="en-GB" sz="1600" b="1" dirty="0" smtClean="0">
                <a:solidFill>
                  <a:schemeClr val="hlink"/>
                </a:solidFill>
                <a:latin typeface="Arial" charset="0"/>
              </a:rPr>
              <a:t>Each RM</a:t>
            </a:r>
            <a:endParaRPr kumimoji="1" lang="en-GB" sz="1600" b="1" dirty="0">
              <a:solidFill>
                <a:schemeClr val="hlink"/>
              </a:solidFill>
              <a:latin typeface="Arial" charset="0"/>
            </a:endParaRPr>
          </a:p>
          <a:p>
            <a:pPr marL="342900" indent="-342900">
              <a:lnSpc>
                <a:spcPct val="90000"/>
              </a:lnSpc>
              <a:spcBef>
                <a:spcPct val="20000"/>
              </a:spcBef>
              <a:buClr>
                <a:schemeClr val="hlink"/>
              </a:buClr>
              <a:buFont typeface="Wingdings" pitchFamily="2" charset="2"/>
              <a:buChar char="q"/>
            </a:pPr>
            <a:r>
              <a:rPr kumimoji="1" lang="en-GB" sz="2000" dirty="0">
                <a:solidFill>
                  <a:schemeClr val="hlink"/>
                </a:solidFill>
                <a:latin typeface="Arial" charset="0"/>
              </a:rPr>
              <a:t>applies operations atomically</a:t>
            </a:r>
          </a:p>
          <a:p>
            <a:pPr marL="342900" indent="-342900">
              <a:lnSpc>
                <a:spcPct val="90000"/>
              </a:lnSpc>
              <a:spcBef>
                <a:spcPct val="20000"/>
              </a:spcBef>
              <a:buClr>
                <a:schemeClr val="hlink"/>
              </a:buClr>
              <a:buFont typeface="Wingdings" pitchFamily="2" charset="2"/>
              <a:buChar char="q"/>
            </a:pPr>
            <a:r>
              <a:rPr kumimoji="1" lang="en-GB" sz="2000" dirty="0">
                <a:solidFill>
                  <a:schemeClr val="hlink"/>
                </a:solidFill>
                <a:latin typeface="Arial" charset="0"/>
              </a:rPr>
              <a:t>its state is a deterministic function of its initial state and the operations  </a:t>
            </a:r>
            <a:r>
              <a:rPr kumimoji="1" lang="en-GB" sz="2000" dirty="0" smtClean="0">
                <a:solidFill>
                  <a:schemeClr val="hlink"/>
                </a:solidFill>
                <a:latin typeface="Arial" charset="0"/>
              </a:rPr>
              <a:t>           applied</a:t>
            </a:r>
            <a:endParaRPr kumimoji="1" lang="en-GB" sz="2000" dirty="0">
              <a:solidFill>
                <a:schemeClr val="hlink"/>
              </a:solidFill>
              <a:latin typeface="Arial" charset="0"/>
            </a:endParaRPr>
          </a:p>
          <a:p>
            <a:pPr marL="342900" indent="-342900">
              <a:lnSpc>
                <a:spcPct val="90000"/>
              </a:lnSpc>
              <a:spcBef>
                <a:spcPct val="20000"/>
              </a:spcBef>
              <a:buClr>
                <a:schemeClr val="hlink"/>
              </a:buClr>
              <a:buFont typeface="Wingdings" pitchFamily="2" charset="2"/>
              <a:buChar char="q"/>
            </a:pPr>
            <a:r>
              <a:rPr kumimoji="1" lang="en-GB" sz="2000" dirty="0">
                <a:solidFill>
                  <a:schemeClr val="hlink"/>
                </a:solidFill>
                <a:latin typeface="Arial" charset="0"/>
              </a:rPr>
              <a:t>all replicas </a:t>
            </a:r>
            <a:r>
              <a:rPr kumimoji="1" lang="en-GB" sz="2000" dirty="0">
                <a:solidFill>
                  <a:schemeClr val="hlink"/>
                </a:solidFill>
                <a:effectLst>
                  <a:outerShdw blurRad="38100" dist="38100" dir="2700000" algn="tl">
                    <a:srgbClr val="000000">
                      <a:alpha val="43137"/>
                    </a:srgbClr>
                  </a:outerShdw>
                </a:effectLst>
                <a:latin typeface="Arial" charset="0"/>
              </a:rPr>
              <a:t>start identical </a:t>
            </a:r>
            <a:r>
              <a:rPr kumimoji="1" lang="en-GB" sz="2000" dirty="0">
                <a:solidFill>
                  <a:schemeClr val="hlink"/>
                </a:solidFill>
                <a:latin typeface="Arial" charset="0"/>
              </a:rPr>
              <a:t>and </a:t>
            </a:r>
            <a:r>
              <a:rPr kumimoji="1" lang="en-GB" sz="2000" dirty="0">
                <a:solidFill>
                  <a:schemeClr val="hlink"/>
                </a:solidFill>
                <a:effectLst>
                  <a:outerShdw blurRad="38100" dist="38100" dir="2700000" algn="tl">
                    <a:srgbClr val="000000">
                      <a:alpha val="43137"/>
                    </a:srgbClr>
                  </a:outerShdw>
                </a:effectLst>
                <a:latin typeface="Arial" charset="0"/>
              </a:rPr>
              <a:t>carry</a:t>
            </a:r>
            <a:r>
              <a:rPr kumimoji="1" lang="en-GB" sz="2000" dirty="0">
                <a:solidFill>
                  <a:schemeClr val="hlink"/>
                </a:solidFill>
                <a:latin typeface="Arial" charset="0"/>
              </a:rPr>
              <a:t> </a:t>
            </a:r>
            <a:r>
              <a:rPr kumimoji="1" lang="en-GB" sz="2000" dirty="0">
                <a:solidFill>
                  <a:schemeClr val="hlink"/>
                </a:solidFill>
                <a:effectLst>
                  <a:outerShdw blurRad="38100" dist="38100" dir="2700000" algn="tl">
                    <a:srgbClr val="000000">
                      <a:alpha val="43137"/>
                    </a:srgbClr>
                  </a:outerShdw>
                </a:effectLst>
                <a:latin typeface="Arial" charset="0"/>
              </a:rPr>
              <a:t>out the same </a:t>
            </a:r>
            <a:r>
              <a:rPr kumimoji="1" lang="en-GB" sz="2000" dirty="0" smtClean="0">
                <a:solidFill>
                  <a:schemeClr val="hlink"/>
                </a:solidFill>
                <a:effectLst>
                  <a:outerShdw blurRad="38100" dist="38100" dir="2700000" algn="tl">
                    <a:srgbClr val="000000">
                      <a:alpha val="43137"/>
                    </a:srgbClr>
                  </a:outerShdw>
                </a:effectLst>
                <a:latin typeface="Arial" charset="0"/>
              </a:rPr>
              <a:t>sequence of operations</a:t>
            </a:r>
            <a:endParaRPr kumimoji="1" lang="en-GB" sz="2000" dirty="0">
              <a:solidFill>
                <a:schemeClr val="hlink"/>
              </a:solidFill>
              <a:effectLst>
                <a:outerShdw blurRad="38100" dist="38100" dir="2700000" algn="tl">
                  <a:srgbClr val="000000">
                    <a:alpha val="43137"/>
                  </a:srgbClr>
                </a:outerShdw>
              </a:effectLst>
              <a:latin typeface="Arial" charset="0"/>
            </a:endParaRPr>
          </a:p>
          <a:p>
            <a:pPr marL="342900" indent="-342900">
              <a:lnSpc>
                <a:spcPct val="90000"/>
              </a:lnSpc>
              <a:spcBef>
                <a:spcPct val="20000"/>
              </a:spcBef>
              <a:buClr>
                <a:schemeClr val="hlink"/>
              </a:buClr>
              <a:buFont typeface="Wingdings" pitchFamily="2" charset="2"/>
              <a:buChar char="q"/>
            </a:pPr>
            <a:r>
              <a:rPr kumimoji="1" lang="en-GB" sz="2000" dirty="0">
                <a:solidFill>
                  <a:schemeClr val="hlink"/>
                </a:solidFill>
                <a:latin typeface="Arial" charset="0"/>
              </a:rPr>
              <a:t>Its operations must not be affected by clock readings etc.</a:t>
            </a:r>
          </a:p>
        </p:txBody>
      </p:sp>
    </p:spTree>
    <p:extLst>
      <p:ext uri="{BB962C8B-B14F-4D97-AF65-F5344CB8AC3E}">
        <p14:creationId xmlns:p14="http://schemas.microsoft.com/office/powerpoint/2010/main" val="26836470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Replication</a:t>
            </a:r>
            <a:endParaRPr lang="en-US" dirty="0"/>
          </a:p>
        </p:txBody>
      </p:sp>
      <p:sp>
        <p:nvSpPr>
          <p:cNvPr id="3" name="Content Placeholder 2"/>
          <p:cNvSpPr>
            <a:spLocks noGrp="1"/>
          </p:cNvSpPr>
          <p:nvPr>
            <p:ph idx="1"/>
          </p:nvPr>
        </p:nvSpPr>
        <p:spPr/>
        <p:txBody>
          <a:bodyPr/>
          <a:lstStyle/>
          <a:p>
            <a:r>
              <a:rPr lang="sv-SE" dirty="0" smtClean="0"/>
              <a:t>Place a copy of the server state machine on multiple network nodes.</a:t>
            </a:r>
          </a:p>
          <a:p>
            <a:endParaRPr lang="sv-SE" dirty="0" smtClean="0"/>
          </a:p>
          <a:p>
            <a:r>
              <a:rPr lang="sv-SE" dirty="0" smtClean="0">
                <a:solidFill>
                  <a:srgbClr val="FF0000"/>
                </a:solidFill>
              </a:rPr>
              <a:t>? Communication of the requests?</a:t>
            </a:r>
          </a:p>
          <a:p>
            <a:r>
              <a:rPr lang="sv-SE" dirty="0" smtClean="0">
                <a:solidFill>
                  <a:srgbClr val="FF0000"/>
                </a:solidFill>
              </a:rPr>
              <a:t>? Coordination ?</a:t>
            </a:r>
          </a:p>
          <a:p>
            <a:endParaRPr lang="sv-SE" dirty="0" smtClean="0"/>
          </a:p>
          <a:p>
            <a:r>
              <a:rPr lang="sv-SE" u="sng" dirty="0" smtClean="0"/>
              <a:t>Want:</a:t>
            </a:r>
          </a:p>
          <a:p>
            <a:pPr>
              <a:buFont typeface="Arial" pitchFamily="34" charset="0"/>
              <a:buChar char="•"/>
            </a:pPr>
            <a:r>
              <a:rPr lang="sv-SE" sz="2400" dirty="0" smtClean="0"/>
              <a:t>All replicas start in the same state </a:t>
            </a:r>
          </a:p>
          <a:p>
            <a:pPr>
              <a:buFont typeface="Arial" pitchFamily="34" charset="0"/>
              <a:buChar char="•"/>
            </a:pPr>
            <a:r>
              <a:rPr lang="sv-SE" sz="2400" dirty="0" smtClean="0"/>
              <a:t>All replicas receive the same set of requests</a:t>
            </a:r>
          </a:p>
          <a:p>
            <a:pPr>
              <a:buFont typeface="Arial" pitchFamily="34" charset="0"/>
              <a:buChar char="•"/>
            </a:pPr>
            <a:r>
              <a:rPr lang="sv-SE" sz="2400" dirty="0" smtClean="0"/>
              <a:t>All replicas process the same </a:t>
            </a:r>
            <a:r>
              <a:rPr lang="sv-SE" sz="2400" b="1" i="1" dirty="0" smtClean="0"/>
              <a:t>sequence</a:t>
            </a:r>
            <a:r>
              <a:rPr lang="sv-SE" sz="2400" dirty="0" smtClean="0"/>
              <a:t> of requests</a:t>
            </a:r>
            <a:endParaRPr lang="sv-SE" dirty="0" smtClean="0"/>
          </a:p>
          <a:p>
            <a:endParaRPr lang="sv-SE" dirty="0" smtClean="0"/>
          </a:p>
          <a:p>
            <a:endParaRPr lang="en-US" dirty="0"/>
          </a:p>
        </p:txBody>
      </p:sp>
      <p:sp>
        <p:nvSpPr>
          <p:cNvPr id="4" name="Footer Placeholder 3"/>
          <p:cNvSpPr>
            <a:spLocks noGrp="1"/>
          </p:cNvSpPr>
          <p:nvPr>
            <p:ph type="ftr" sz="quarter" idx="11"/>
          </p:nvPr>
        </p:nvSpPr>
        <p:spPr/>
        <p:txBody>
          <a:bodyPr/>
          <a:lstStyle/>
          <a:p>
            <a:fld id="{0893E44D-F579-42FD-946E-3538CC1D7B7F}" type="slidenum">
              <a:rPr lang="en-US" smtClean="0"/>
              <a:pPr/>
              <a:t>23</a:t>
            </a:fld>
            <a:endParaRPr lang="en-US"/>
          </a:p>
        </p:txBody>
      </p:sp>
      <p:sp>
        <p:nvSpPr>
          <p:cNvPr id="5" name="Rectangle 4"/>
          <p:cNvSpPr/>
          <p:nvPr/>
        </p:nvSpPr>
        <p:spPr>
          <a:xfrm>
            <a:off x="8059020" y="5240635"/>
            <a:ext cx="1846980" cy="769441"/>
          </a:xfrm>
          <a:prstGeom prst="rect">
            <a:avLst/>
          </a:prstGeom>
          <a:noFill/>
        </p:spPr>
        <p:txBody>
          <a:bodyPr wrap="none" lIns="91440" tIns="45720" rIns="91440" bIns="45720">
            <a:spAutoFit/>
          </a:bodyPr>
          <a:lstStyle/>
          <a:p>
            <a:pPr algn="ctr"/>
            <a:r>
              <a:rPr lang="sv-SE" sz="44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Faults</a:t>
            </a:r>
            <a:endParaRPr lang="en-US" sz="44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 name="Footer Placeholder 4"/>
          <p:cNvSpPr>
            <a:spLocks noGrp="1"/>
          </p:cNvSpPr>
          <p:nvPr>
            <p:ph type="ftr" sz="quarter" idx="11"/>
          </p:nvPr>
        </p:nvSpPr>
        <p:spPr/>
        <p:txBody>
          <a:bodyPr/>
          <a:lstStyle/>
          <a:p>
            <a:fld id="{DA1F5560-562F-4E43-8F6D-507FE0F65CDA}" type="slidenum">
              <a:rPr lang="en-US"/>
              <a:pPr/>
              <a:t>24</a:t>
            </a:fld>
            <a:endParaRPr lang="en-US"/>
          </a:p>
        </p:txBody>
      </p:sp>
      <p:sp>
        <p:nvSpPr>
          <p:cNvPr id="67586" name="Rectangle 2"/>
          <p:cNvSpPr>
            <a:spLocks noGrp="1" noChangeArrowheads="1"/>
          </p:cNvSpPr>
          <p:nvPr>
            <p:ph type="title"/>
          </p:nvPr>
        </p:nvSpPr>
        <p:spPr/>
        <p:txBody>
          <a:bodyPr/>
          <a:lstStyle/>
          <a:p>
            <a:r>
              <a:rPr lang="en-GB" dirty="0" smtClean="0"/>
              <a:t>Four </a:t>
            </a:r>
            <a:r>
              <a:rPr lang="en-GB" dirty="0"/>
              <a:t>phases in performing a request</a:t>
            </a:r>
          </a:p>
        </p:txBody>
      </p:sp>
      <p:sp>
        <p:nvSpPr>
          <p:cNvPr id="67587" name="Rectangle 3"/>
          <p:cNvSpPr>
            <a:spLocks noGrp="1" noChangeArrowheads="1"/>
          </p:cNvSpPr>
          <p:nvPr>
            <p:ph type="body" idx="1"/>
          </p:nvPr>
        </p:nvSpPr>
        <p:spPr/>
        <p:txBody>
          <a:bodyPr/>
          <a:lstStyle/>
          <a:p>
            <a:pPr lvl="0"/>
            <a:r>
              <a:rPr lang="en-GB" sz="2400" dirty="0" smtClean="0"/>
              <a:t>issue request </a:t>
            </a:r>
            <a:endParaRPr lang="en-US" sz="2400" dirty="0" smtClean="0"/>
          </a:p>
          <a:p>
            <a:pPr lvl="1"/>
            <a:r>
              <a:rPr lang="en-GB" sz="1800" dirty="0" smtClean="0"/>
              <a:t>the FE either</a:t>
            </a:r>
            <a:endParaRPr lang="en-US" sz="1800" dirty="0" smtClean="0"/>
          </a:p>
          <a:p>
            <a:pPr lvl="2"/>
            <a:r>
              <a:rPr lang="en-GB" sz="1600" dirty="0" smtClean="0"/>
              <a:t>sends the request  to a single RM that passes it on to the others </a:t>
            </a:r>
            <a:endParaRPr lang="en-US" sz="1600" dirty="0" smtClean="0"/>
          </a:p>
          <a:p>
            <a:pPr lvl="2"/>
            <a:r>
              <a:rPr lang="en-GB" sz="1600" dirty="0" smtClean="0"/>
              <a:t>or multicasts the request to all of the RMs</a:t>
            </a:r>
            <a:endParaRPr lang="en-US" sz="1600" dirty="0" smtClean="0"/>
          </a:p>
          <a:p>
            <a:pPr lvl="0"/>
            <a:r>
              <a:rPr lang="en-GB" sz="2400" dirty="0" smtClean="0"/>
              <a:t>coordination + agreement </a:t>
            </a:r>
            <a:endParaRPr lang="en-US" sz="2400" dirty="0" smtClean="0"/>
          </a:p>
          <a:p>
            <a:pPr lvl="1"/>
            <a:r>
              <a:rPr lang="en-GB" sz="1800" dirty="0" smtClean="0"/>
              <a:t>the RMs decide whether to apply the request; and decide on its ordering relative to other requests (according to FIFO, causal or total ordering)</a:t>
            </a:r>
            <a:endParaRPr lang="en-US" sz="1800" dirty="0" smtClean="0"/>
          </a:p>
          <a:p>
            <a:pPr lvl="0"/>
            <a:r>
              <a:rPr lang="en-GB" sz="2400" dirty="0" smtClean="0"/>
              <a:t>execution</a:t>
            </a:r>
            <a:endParaRPr lang="en-US" sz="2400" dirty="0" smtClean="0"/>
          </a:p>
          <a:p>
            <a:pPr lvl="1"/>
            <a:r>
              <a:rPr lang="en-GB" sz="1800" dirty="0" smtClean="0"/>
              <a:t>the RMs execute the request (sometimes tentatively)</a:t>
            </a:r>
            <a:endParaRPr lang="en-US" sz="1800" dirty="0" smtClean="0"/>
          </a:p>
          <a:p>
            <a:pPr lvl="0"/>
            <a:r>
              <a:rPr lang="en-GB" sz="2400" dirty="0" smtClean="0"/>
              <a:t>response</a:t>
            </a:r>
            <a:endParaRPr lang="en-US" sz="2400" dirty="0" smtClean="0"/>
          </a:p>
          <a:p>
            <a:pPr lvl="1"/>
            <a:r>
              <a:rPr lang="en-GB" sz="1800" dirty="0" smtClean="0"/>
              <a:t>one or more RMs reply to FE. e.g.</a:t>
            </a:r>
            <a:endParaRPr lang="en-US" sz="1800" dirty="0" smtClean="0"/>
          </a:p>
          <a:p>
            <a:pPr lvl="2"/>
            <a:r>
              <a:rPr lang="en-GB" sz="1600" dirty="0" smtClean="0"/>
              <a:t> for high availability give first response to client. </a:t>
            </a:r>
            <a:endParaRPr lang="en-US" sz="1600" dirty="0" smtClean="0"/>
          </a:p>
          <a:p>
            <a:pPr lvl="2"/>
            <a:r>
              <a:rPr lang="en-GB" sz="1600" dirty="0" smtClean="0"/>
              <a:t>to tolerate byzantine faults, take a vote</a:t>
            </a:r>
            <a:endParaRPr lang="en-US" sz="1600" dirty="0" smtClean="0"/>
          </a:p>
          <a:p>
            <a:pPr>
              <a:lnSpc>
                <a:spcPct val="90000"/>
              </a:lnSpc>
            </a:pPr>
            <a:endParaRPr lang="en-GB" sz="1600" dirty="0"/>
          </a:p>
        </p:txBody>
      </p:sp>
      <p:sp>
        <p:nvSpPr>
          <p:cNvPr id="67588" name="Text Box 4"/>
          <p:cNvSpPr txBox="1">
            <a:spLocks noChangeArrowheads="1"/>
          </p:cNvSpPr>
          <p:nvPr/>
        </p:nvSpPr>
        <p:spPr bwMode="auto">
          <a:xfrm>
            <a:off x="8939213" y="6270625"/>
            <a:ext cx="290512" cy="457200"/>
          </a:xfrm>
          <a:prstGeom prst="rect">
            <a:avLst/>
          </a:prstGeom>
          <a:noFill/>
          <a:ln w="9525">
            <a:noFill/>
            <a:miter lim="800000"/>
            <a:headEnd/>
            <a:tailEnd/>
          </a:ln>
          <a:effectLst/>
        </p:spPr>
        <p:txBody>
          <a:bodyPr wrap="none">
            <a:spAutoFit/>
          </a:bodyPr>
          <a:lstStyle/>
          <a:p>
            <a:r>
              <a:rPr lang="en-GB"/>
              <a:t>•</a:t>
            </a:r>
          </a:p>
        </p:txBody>
      </p:sp>
      <p:sp>
        <p:nvSpPr>
          <p:cNvPr id="67589" name="Text Box 5"/>
          <p:cNvSpPr txBox="1">
            <a:spLocks noChangeArrowheads="1"/>
          </p:cNvSpPr>
          <p:nvPr/>
        </p:nvSpPr>
        <p:spPr bwMode="auto">
          <a:xfrm>
            <a:off x="393700" y="3702050"/>
            <a:ext cx="8877300" cy="396875"/>
          </a:xfrm>
          <a:prstGeom prst="rect">
            <a:avLst/>
          </a:prstGeom>
          <a:solidFill>
            <a:schemeClr val="accent2"/>
          </a:solidFill>
          <a:ln w="9525">
            <a:noFill/>
            <a:miter lim="800000"/>
            <a:headEnd/>
            <a:tailEnd/>
          </a:ln>
          <a:effectLst/>
        </p:spPr>
        <p:txBody>
          <a:bodyPr wrap="none">
            <a:spAutoFit/>
          </a:bodyPr>
          <a:lstStyle/>
          <a:p>
            <a:r>
              <a:rPr lang="en-GB" sz="2000">
                <a:latin typeface="Helvetica" charset="0"/>
              </a:rPr>
              <a:t>FIFO ordering: if a FE issues</a:t>
            </a:r>
            <a:r>
              <a:rPr lang="en-GB" sz="2000" i="1">
                <a:latin typeface="Helvetica" charset="0"/>
              </a:rPr>
              <a:t> </a:t>
            </a:r>
            <a:r>
              <a:rPr lang="en-GB" sz="2000">
                <a:latin typeface="Helvetica" charset="0"/>
              </a:rPr>
              <a:t>r then</a:t>
            </a:r>
            <a:r>
              <a:rPr lang="en-GB" sz="2000" i="1">
                <a:latin typeface="Helvetica" charset="0"/>
              </a:rPr>
              <a:t> r</a:t>
            </a:r>
            <a:r>
              <a:rPr lang="en-GB" sz="2000">
                <a:latin typeface="Helvetica" charset="0"/>
              </a:rPr>
              <a:t>', then any correct RM handles</a:t>
            </a:r>
            <a:r>
              <a:rPr lang="en-GB" sz="2000" i="1">
                <a:latin typeface="Helvetica" charset="0"/>
              </a:rPr>
              <a:t> r</a:t>
            </a:r>
            <a:r>
              <a:rPr lang="en-GB" sz="2000">
                <a:latin typeface="Helvetica" charset="0"/>
              </a:rPr>
              <a:t> before</a:t>
            </a:r>
            <a:r>
              <a:rPr lang="en-GB" sz="2000" i="1">
                <a:latin typeface="Helvetica" charset="0"/>
              </a:rPr>
              <a:t> r</a:t>
            </a:r>
            <a:r>
              <a:rPr lang="en-GB" sz="2000">
                <a:latin typeface="Helvetica" charset="0"/>
              </a:rPr>
              <a:t>'</a:t>
            </a:r>
          </a:p>
        </p:txBody>
      </p:sp>
      <p:sp>
        <p:nvSpPr>
          <p:cNvPr id="67590" name="Text Box 6"/>
          <p:cNvSpPr txBox="1">
            <a:spLocks noChangeArrowheads="1"/>
          </p:cNvSpPr>
          <p:nvPr/>
        </p:nvSpPr>
        <p:spPr bwMode="auto">
          <a:xfrm>
            <a:off x="482600" y="3643313"/>
            <a:ext cx="9045575" cy="396875"/>
          </a:xfrm>
          <a:prstGeom prst="rect">
            <a:avLst/>
          </a:prstGeom>
          <a:solidFill>
            <a:schemeClr val="accent2"/>
          </a:solidFill>
          <a:ln w="9525">
            <a:noFill/>
            <a:miter lim="800000"/>
            <a:headEnd/>
            <a:tailEnd/>
          </a:ln>
          <a:effectLst/>
        </p:spPr>
        <p:txBody>
          <a:bodyPr>
            <a:spAutoFit/>
          </a:bodyPr>
          <a:lstStyle/>
          <a:p>
            <a:r>
              <a:rPr lang="en-GB" sz="2000">
                <a:latin typeface="Helvetica" charset="0"/>
              </a:rPr>
              <a:t>Causal ordering: if </a:t>
            </a:r>
            <a:r>
              <a:rPr lang="en-GB" sz="2000" i="1">
                <a:latin typeface="Helvetica" charset="0"/>
              </a:rPr>
              <a:t> </a:t>
            </a:r>
            <a:r>
              <a:rPr lang="en-GB" sz="2000">
                <a:latin typeface="Helvetica" charset="0"/>
              </a:rPr>
              <a:t>r </a:t>
            </a:r>
            <a:r>
              <a:rPr lang="en-GB" sz="2000">
                <a:latin typeface="Symbol" charset="2"/>
              </a:rPr>
              <a:t></a:t>
            </a:r>
            <a:r>
              <a:rPr lang="en-GB" sz="2000" i="1">
                <a:latin typeface="Helvetica" charset="0"/>
              </a:rPr>
              <a:t> r</a:t>
            </a:r>
            <a:r>
              <a:rPr lang="en-GB" sz="2000">
                <a:latin typeface="Helvetica" charset="0"/>
              </a:rPr>
              <a:t>', then any correct RM handles</a:t>
            </a:r>
            <a:r>
              <a:rPr lang="en-GB" sz="2000" i="1">
                <a:latin typeface="Helvetica" charset="0"/>
              </a:rPr>
              <a:t> r</a:t>
            </a:r>
            <a:r>
              <a:rPr lang="en-GB" sz="2000">
                <a:latin typeface="Helvetica" charset="0"/>
              </a:rPr>
              <a:t> before</a:t>
            </a:r>
            <a:r>
              <a:rPr lang="en-GB" sz="2000" i="1">
                <a:latin typeface="Helvetica" charset="0"/>
              </a:rPr>
              <a:t> r</a:t>
            </a:r>
            <a:r>
              <a:rPr lang="en-GB" sz="2000">
                <a:latin typeface="Helvetica" charset="0"/>
              </a:rPr>
              <a:t>'</a:t>
            </a:r>
          </a:p>
        </p:txBody>
      </p:sp>
      <p:sp>
        <p:nvSpPr>
          <p:cNvPr id="67592" name="Text Box 8"/>
          <p:cNvSpPr txBox="1">
            <a:spLocks noChangeArrowheads="1"/>
          </p:cNvSpPr>
          <p:nvPr/>
        </p:nvSpPr>
        <p:spPr bwMode="auto">
          <a:xfrm>
            <a:off x="438150" y="3595688"/>
            <a:ext cx="9045575" cy="701675"/>
          </a:xfrm>
          <a:prstGeom prst="rect">
            <a:avLst/>
          </a:prstGeom>
          <a:solidFill>
            <a:schemeClr val="accent2"/>
          </a:solidFill>
          <a:ln w="9525">
            <a:noFill/>
            <a:miter lim="800000"/>
            <a:headEnd/>
            <a:tailEnd/>
          </a:ln>
          <a:effectLst/>
        </p:spPr>
        <p:txBody>
          <a:bodyPr>
            <a:spAutoFit/>
          </a:bodyPr>
          <a:lstStyle/>
          <a:p>
            <a:r>
              <a:rPr lang="en-GB" sz="2000">
                <a:latin typeface="Helvetica" charset="0"/>
              </a:rPr>
              <a:t>Total ordering: if a correct RM handles </a:t>
            </a:r>
            <a:r>
              <a:rPr lang="en-GB" sz="2000" i="1">
                <a:latin typeface="Helvetica" charset="0"/>
              </a:rPr>
              <a:t> </a:t>
            </a:r>
            <a:r>
              <a:rPr lang="en-GB" sz="2000">
                <a:latin typeface="Helvetica" charset="0"/>
              </a:rPr>
              <a:t>r before</a:t>
            </a:r>
            <a:r>
              <a:rPr lang="en-GB" sz="2000" i="1">
                <a:latin typeface="Helvetica" charset="0"/>
              </a:rPr>
              <a:t> r</a:t>
            </a:r>
            <a:r>
              <a:rPr lang="en-GB" sz="2000">
                <a:latin typeface="Helvetica" charset="0"/>
              </a:rPr>
              <a:t>', then any correct RM handles</a:t>
            </a:r>
            <a:r>
              <a:rPr lang="en-GB" sz="2000" i="1">
                <a:latin typeface="Helvetica" charset="0"/>
              </a:rPr>
              <a:t> r</a:t>
            </a:r>
            <a:r>
              <a:rPr lang="en-GB" sz="2000">
                <a:latin typeface="Helvetica" charset="0"/>
              </a:rPr>
              <a:t> before</a:t>
            </a:r>
            <a:r>
              <a:rPr lang="en-GB" sz="2000" i="1">
                <a:latin typeface="Helvetica" charset="0"/>
              </a:rPr>
              <a:t> r</a:t>
            </a:r>
            <a:r>
              <a:rPr lang="en-GB" sz="2000">
                <a:latin typeface="Helvetica" charset="0"/>
              </a:rPr>
              <a:t>'</a:t>
            </a:r>
          </a:p>
        </p:txBody>
      </p:sp>
      <p:sp>
        <p:nvSpPr>
          <p:cNvPr id="67594" name="Text Box 10"/>
          <p:cNvSpPr txBox="1">
            <a:spLocks noChangeArrowheads="1"/>
          </p:cNvSpPr>
          <p:nvPr/>
        </p:nvSpPr>
        <p:spPr bwMode="auto">
          <a:xfrm>
            <a:off x="0" y="5275263"/>
            <a:ext cx="9906000" cy="701675"/>
          </a:xfrm>
          <a:prstGeom prst="rect">
            <a:avLst/>
          </a:prstGeom>
          <a:solidFill>
            <a:schemeClr val="accent2"/>
          </a:solidFill>
          <a:ln w="9525">
            <a:noFill/>
            <a:miter lim="800000"/>
            <a:headEnd/>
            <a:tailEnd/>
          </a:ln>
          <a:effectLst/>
        </p:spPr>
        <p:txBody>
          <a:bodyPr>
            <a:spAutoFit/>
          </a:bodyPr>
          <a:lstStyle/>
          <a:p>
            <a:r>
              <a:rPr lang="en-GB" sz="2000">
                <a:latin typeface="Helvetica" charset="0"/>
              </a:rPr>
              <a:t>RMs agree - I.e. reach a consensus as to effect of the request. In Gossip, all RMs  eventually receive updates.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animEffect transition="in" filter="wipe(up)">
                                      <p:cBhvr>
                                        <p:cTn id="7" dur="500"/>
                                        <p:tgtEl>
                                          <p:spTgt spid="6758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67587">
                                            <p:txEl>
                                              <p:pRg st="1" end="1"/>
                                            </p:txEl>
                                          </p:spTgt>
                                        </p:tgtEl>
                                        <p:attrNameLst>
                                          <p:attrName>style.visibility</p:attrName>
                                        </p:attrNameLst>
                                      </p:cBhvr>
                                      <p:to>
                                        <p:strVal val="visible"/>
                                      </p:to>
                                    </p:set>
                                    <p:animEffect transition="in" filter="wipe(up)">
                                      <p:cBhvr>
                                        <p:cTn id="12" dur="500"/>
                                        <p:tgtEl>
                                          <p:spTgt spid="6758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67587">
                                            <p:txEl>
                                              <p:pRg st="2" end="2"/>
                                            </p:txEl>
                                          </p:spTgt>
                                        </p:tgtEl>
                                        <p:attrNameLst>
                                          <p:attrName>style.visibility</p:attrName>
                                        </p:attrNameLst>
                                      </p:cBhvr>
                                      <p:to>
                                        <p:strVal val="visible"/>
                                      </p:to>
                                    </p:set>
                                    <p:animEffect transition="in" filter="wipe(up)">
                                      <p:cBhvr>
                                        <p:cTn id="17" dur="500"/>
                                        <p:tgtEl>
                                          <p:spTgt spid="6758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67587">
                                            <p:txEl>
                                              <p:pRg st="3" end="3"/>
                                            </p:txEl>
                                          </p:spTgt>
                                        </p:tgtEl>
                                        <p:attrNameLst>
                                          <p:attrName>style.visibility</p:attrName>
                                        </p:attrNameLst>
                                      </p:cBhvr>
                                      <p:to>
                                        <p:strVal val="visible"/>
                                      </p:to>
                                    </p:set>
                                    <p:animEffect transition="in" filter="wipe(up)">
                                      <p:cBhvr>
                                        <p:cTn id="22" dur="500"/>
                                        <p:tgtEl>
                                          <p:spTgt spid="6758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67587">
                                            <p:txEl>
                                              <p:pRg st="4" end="4"/>
                                            </p:txEl>
                                          </p:spTgt>
                                        </p:tgtEl>
                                        <p:attrNameLst>
                                          <p:attrName>style.visibility</p:attrName>
                                        </p:attrNameLst>
                                      </p:cBhvr>
                                      <p:to>
                                        <p:strVal val="visible"/>
                                      </p:to>
                                    </p:set>
                                    <p:animEffect transition="in" filter="wipe(up)">
                                      <p:cBhvr>
                                        <p:cTn id="27" dur="500"/>
                                        <p:tgtEl>
                                          <p:spTgt spid="6758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67587">
                                            <p:txEl>
                                              <p:pRg st="5" end="5"/>
                                            </p:txEl>
                                          </p:spTgt>
                                        </p:tgtEl>
                                        <p:attrNameLst>
                                          <p:attrName>style.visibility</p:attrName>
                                        </p:attrNameLst>
                                      </p:cBhvr>
                                      <p:to>
                                        <p:strVal val="visible"/>
                                      </p:to>
                                    </p:set>
                                    <p:animEffect transition="in" filter="wipe(up)">
                                      <p:cBhvr>
                                        <p:cTn id="32" dur="500"/>
                                        <p:tgtEl>
                                          <p:spTgt spid="6758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67587">
                                            <p:txEl>
                                              <p:pRg st="6" end="6"/>
                                            </p:txEl>
                                          </p:spTgt>
                                        </p:tgtEl>
                                        <p:attrNameLst>
                                          <p:attrName>style.visibility</p:attrName>
                                        </p:attrNameLst>
                                      </p:cBhvr>
                                      <p:to>
                                        <p:strVal val="visible"/>
                                      </p:to>
                                    </p:set>
                                    <p:animEffect transition="in" filter="wipe(up)">
                                      <p:cBhvr>
                                        <p:cTn id="37" dur="500"/>
                                        <p:tgtEl>
                                          <p:spTgt spid="6758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67587">
                                            <p:txEl>
                                              <p:pRg st="7" end="7"/>
                                            </p:txEl>
                                          </p:spTgt>
                                        </p:tgtEl>
                                        <p:attrNameLst>
                                          <p:attrName>style.visibility</p:attrName>
                                        </p:attrNameLst>
                                      </p:cBhvr>
                                      <p:to>
                                        <p:strVal val="visible"/>
                                      </p:to>
                                    </p:set>
                                    <p:animEffect transition="in" filter="wipe(up)">
                                      <p:cBhvr>
                                        <p:cTn id="42" dur="500"/>
                                        <p:tgtEl>
                                          <p:spTgt spid="6758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67587">
                                            <p:txEl>
                                              <p:pRg st="8" end="8"/>
                                            </p:txEl>
                                          </p:spTgt>
                                        </p:tgtEl>
                                        <p:attrNameLst>
                                          <p:attrName>style.visibility</p:attrName>
                                        </p:attrNameLst>
                                      </p:cBhvr>
                                      <p:to>
                                        <p:strVal val="visible"/>
                                      </p:to>
                                    </p:set>
                                    <p:animEffect transition="in" filter="wipe(up)">
                                      <p:cBhvr>
                                        <p:cTn id="47" dur="500"/>
                                        <p:tgtEl>
                                          <p:spTgt spid="6758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67587">
                                            <p:txEl>
                                              <p:pRg st="9" end="9"/>
                                            </p:txEl>
                                          </p:spTgt>
                                        </p:tgtEl>
                                        <p:attrNameLst>
                                          <p:attrName>style.visibility</p:attrName>
                                        </p:attrNameLst>
                                      </p:cBhvr>
                                      <p:to>
                                        <p:strVal val="visible"/>
                                      </p:to>
                                    </p:set>
                                    <p:animEffect transition="in" filter="wipe(up)">
                                      <p:cBhvr>
                                        <p:cTn id="52" dur="500"/>
                                        <p:tgtEl>
                                          <p:spTgt spid="67587">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grpId="0" nodeType="clickEffect">
                                  <p:stCondLst>
                                    <p:cond delay="0"/>
                                  </p:stCondLst>
                                  <p:childTnLst>
                                    <p:set>
                                      <p:cBhvr>
                                        <p:cTn id="56" dur="1" fill="hold">
                                          <p:stCondLst>
                                            <p:cond delay="0"/>
                                          </p:stCondLst>
                                        </p:cTn>
                                        <p:tgtEl>
                                          <p:spTgt spid="67587">
                                            <p:txEl>
                                              <p:pRg st="10" end="10"/>
                                            </p:txEl>
                                          </p:spTgt>
                                        </p:tgtEl>
                                        <p:attrNameLst>
                                          <p:attrName>style.visibility</p:attrName>
                                        </p:attrNameLst>
                                      </p:cBhvr>
                                      <p:to>
                                        <p:strVal val="visible"/>
                                      </p:to>
                                    </p:set>
                                    <p:animEffect transition="in" filter="wipe(up)">
                                      <p:cBhvr>
                                        <p:cTn id="57" dur="500"/>
                                        <p:tgtEl>
                                          <p:spTgt spid="67587">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1" fill="hold" grpId="0" nodeType="clickEffect">
                                  <p:stCondLst>
                                    <p:cond delay="0"/>
                                  </p:stCondLst>
                                  <p:childTnLst>
                                    <p:set>
                                      <p:cBhvr>
                                        <p:cTn id="61" dur="1" fill="hold">
                                          <p:stCondLst>
                                            <p:cond delay="0"/>
                                          </p:stCondLst>
                                        </p:cTn>
                                        <p:tgtEl>
                                          <p:spTgt spid="67587">
                                            <p:txEl>
                                              <p:pRg st="11" end="11"/>
                                            </p:txEl>
                                          </p:spTgt>
                                        </p:tgtEl>
                                        <p:attrNameLst>
                                          <p:attrName>style.visibility</p:attrName>
                                        </p:attrNameLst>
                                      </p:cBhvr>
                                      <p:to>
                                        <p:strVal val="visible"/>
                                      </p:to>
                                    </p:set>
                                    <p:animEffect transition="in" filter="wipe(up)">
                                      <p:cBhvr>
                                        <p:cTn id="62" dur="500"/>
                                        <p:tgtEl>
                                          <p:spTgt spid="67587">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 presetClass="entr" presetSubtype="1" fill="hold" grpId="0" nodeType="clickEffect">
                                  <p:stCondLst>
                                    <p:cond delay="0"/>
                                  </p:stCondLst>
                                  <p:childTnLst>
                                    <p:set>
                                      <p:cBhvr>
                                        <p:cTn id="66" dur="1" fill="hold">
                                          <p:stCondLst>
                                            <p:cond delay="0"/>
                                          </p:stCondLst>
                                        </p:cTn>
                                        <p:tgtEl>
                                          <p:spTgt spid="67589"/>
                                        </p:tgtEl>
                                        <p:attrNameLst>
                                          <p:attrName>style.visibility</p:attrName>
                                        </p:attrNameLst>
                                      </p:cBhvr>
                                      <p:to>
                                        <p:strVal val="visible"/>
                                      </p:to>
                                    </p:set>
                                    <p:anim calcmode="lin" valueType="num">
                                      <p:cBhvr additive="base">
                                        <p:cTn id="67" dur="500" fill="hold"/>
                                        <p:tgtEl>
                                          <p:spTgt spid="67589"/>
                                        </p:tgtEl>
                                        <p:attrNameLst>
                                          <p:attrName>ppt_x</p:attrName>
                                        </p:attrNameLst>
                                      </p:cBhvr>
                                      <p:tavLst>
                                        <p:tav tm="0">
                                          <p:val>
                                            <p:strVal val="#ppt_x"/>
                                          </p:val>
                                        </p:tav>
                                        <p:tav tm="100000">
                                          <p:val>
                                            <p:strVal val="#ppt_x"/>
                                          </p:val>
                                        </p:tav>
                                      </p:tavLst>
                                    </p:anim>
                                    <p:anim calcmode="lin" valueType="num">
                                      <p:cBhvr additive="base">
                                        <p:cTn id="68" dur="500" fill="hold"/>
                                        <p:tgtEl>
                                          <p:spTgt spid="67589"/>
                                        </p:tgtEl>
                                        <p:attrNameLst>
                                          <p:attrName>ppt_y</p:attrName>
                                        </p:attrNameLst>
                                      </p:cBhvr>
                                      <p:tavLst>
                                        <p:tav tm="0">
                                          <p:val>
                                            <p:strVal val="0-#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1" fill="hold" grpId="0" nodeType="clickEffect">
                                  <p:stCondLst>
                                    <p:cond delay="0"/>
                                  </p:stCondLst>
                                  <p:childTnLst>
                                    <p:set>
                                      <p:cBhvr>
                                        <p:cTn id="72" dur="1" fill="hold">
                                          <p:stCondLst>
                                            <p:cond delay="0"/>
                                          </p:stCondLst>
                                        </p:cTn>
                                        <p:tgtEl>
                                          <p:spTgt spid="67590"/>
                                        </p:tgtEl>
                                        <p:attrNameLst>
                                          <p:attrName>style.visibility</p:attrName>
                                        </p:attrNameLst>
                                      </p:cBhvr>
                                      <p:to>
                                        <p:strVal val="visible"/>
                                      </p:to>
                                    </p:set>
                                    <p:anim calcmode="lin" valueType="num">
                                      <p:cBhvr additive="base">
                                        <p:cTn id="73" dur="500" fill="hold"/>
                                        <p:tgtEl>
                                          <p:spTgt spid="67590"/>
                                        </p:tgtEl>
                                        <p:attrNameLst>
                                          <p:attrName>ppt_x</p:attrName>
                                        </p:attrNameLst>
                                      </p:cBhvr>
                                      <p:tavLst>
                                        <p:tav tm="0">
                                          <p:val>
                                            <p:strVal val="#ppt_x"/>
                                          </p:val>
                                        </p:tav>
                                        <p:tav tm="100000">
                                          <p:val>
                                            <p:strVal val="#ppt_x"/>
                                          </p:val>
                                        </p:tav>
                                      </p:tavLst>
                                    </p:anim>
                                    <p:anim calcmode="lin" valueType="num">
                                      <p:cBhvr additive="base">
                                        <p:cTn id="74" dur="500" fill="hold"/>
                                        <p:tgtEl>
                                          <p:spTgt spid="67590"/>
                                        </p:tgtEl>
                                        <p:attrNameLst>
                                          <p:attrName>ppt_y</p:attrName>
                                        </p:attrNameLst>
                                      </p:cBhvr>
                                      <p:tavLst>
                                        <p:tav tm="0">
                                          <p:val>
                                            <p:strVal val="0-#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1" fill="hold" grpId="0" nodeType="clickEffect">
                                  <p:stCondLst>
                                    <p:cond delay="0"/>
                                  </p:stCondLst>
                                  <p:childTnLst>
                                    <p:set>
                                      <p:cBhvr>
                                        <p:cTn id="78" dur="1" fill="hold">
                                          <p:stCondLst>
                                            <p:cond delay="0"/>
                                          </p:stCondLst>
                                        </p:cTn>
                                        <p:tgtEl>
                                          <p:spTgt spid="67592"/>
                                        </p:tgtEl>
                                        <p:attrNameLst>
                                          <p:attrName>style.visibility</p:attrName>
                                        </p:attrNameLst>
                                      </p:cBhvr>
                                      <p:to>
                                        <p:strVal val="visible"/>
                                      </p:to>
                                    </p:set>
                                    <p:anim calcmode="lin" valueType="num">
                                      <p:cBhvr additive="base">
                                        <p:cTn id="79" dur="500" fill="hold"/>
                                        <p:tgtEl>
                                          <p:spTgt spid="67592"/>
                                        </p:tgtEl>
                                        <p:attrNameLst>
                                          <p:attrName>ppt_x</p:attrName>
                                        </p:attrNameLst>
                                      </p:cBhvr>
                                      <p:tavLst>
                                        <p:tav tm="0">
                                          <p:val>
                                            <p:strVal val="#ppt_x"/>
                                          </p:val>
                                        </p:tav>
                                        <p:tav tm="100000">
                                          <p:val>
                                            <p:strVal val="#ppt_x"/>
                                          </p:val>
                                        </p:tav>
                                      </p:tavLst>
                                    </p:anim>
                                    <p:anim calcmode="lin" valueType="num">
                                      <p:cBhvr additive="base">
                                        <p:cTn id="80" dur="500" fill="hold"/>
                                        <p:tgtEl>
                                          <p:spTgt spid="67592"/>
                                        </p:tgtEl>
                                        <p:attrNameLst>
                                          <p:attrName>ppt_y</p:attrName>
                                        </p:attrNameLst>
                                      </p:cBhvr>
                                      <p:tavLst>
                                        <p:tav tm="0">
                                          <p:val>
                                            <p:strVal val="0-#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1" fill="hold" grpId="0" nodeType="clickEffect">
                                  <p:stCondLst>
                                    <p:cond delay="0"/>
                                  </p:stCondLst>
                                  <p:childTnLst>
                                    <p:set>
                                      <p:cBhvr>
                                        <p:cTn id="84" dur="1" fill="hold">
                                          <p:stCondLst>
                                            <p:cond delay="0"/>
                                          </p:stCondLst>
                                        </p:cTn>
                                        <p:tgtEl>
                                          <p:spTgt spid="67594"/>
                                        </p:tgtEl>
                                        <p:attrNameLst>
                                          <p:attrName>style.visibility</p:attrName>
                                        </p:attrNameLst>
                                      </p:cBhvr>
                                      <p:to>
                                        <p:strVal val="visible"/>
                                      </p:to>
                                    </p:set>
                                    <p:anim calcmode="lin" valueType="num">
                                      <p:cBhvr additive="base">
                                        <p:cTn id="85" dur="500" fill="hold"/>
                                        <p:tgtEl>
                                          <p:spTgt spid="67594"/>
                                        </p:tgtEl>
                                        <p:attrNameLst>
                                          <p:attrName>ppt_x</p:attrName>
                                        </p:attrNameLst>
                                      </p:cBhvr>
                                      <p:tavLst>
                                        <p:tav tm="0">
                                          <p:val>
                                            <p:strVal val="#ppt_x"/>
                                          </p:val>
                                        </p:tav>
                                        <p:tav tm="100000">
                                          <p:val>
                                            <p:strVal val="#ppt_x"/>
                                          </p:val>
                                        </p:tav>
                                      </p:tavLst>
                                    </p:anim>
                                    <p:anim calcmode="lin" valueType="num">
                                      <p:cBhvr additive="base">
                                        <p:cTn id="86" dur="500" fill="hold"/>
                                        <p:tgtEl>
                                          <p:spTgt spid="67594"/>
                                        </p:tgtEl>
                                        <p:attrNameLst>
                                          <p:attrName>ppt_y</p:attrName>
                                        </p:attrNameLst>
                                      </p:cBhvr>
                                      <p:tavLst>
                                        <p:tav tm="0">
                                          <p:val>
                                            <p:strVal val="0-#ppt_h/2"/>
                                          </p:val>
                                        </p:tav>
                                        <p:tav tm="100000">
                                          <p:val>
                                            <p:strVal val="#ppt_y"/>
                                          </p:val>
                                        </p:tav>
                                      </p:tavLst>
                                    </p:anim>
                                  </p:childTnLst>
                                </p:cTn>
                              </p:par>
                            </p:childTnLst>
                          </p:cTn>
                        </p:par>
                        <p:par>
                          <p:cTn id="87" fill="hold">
                            <p:stCondLst>
                              <p:cond delay="500"/>
                            </p:stCondLst>
                            <p:childTnLst>
                              <p:par>
                                <p:cTn id="88" presetID="1" presetClass="entr" presetSubtype="0" fill="hold" grpId="0" nodeType="afterEffect">
                                  <p:stCondLst>
                                    <p:cond delay="0"/>
                                  </p:stCondLst>
                                  <p:childTnLst>
                                    <p:set>
                                      <p:cBhvr>
                                        <p:cTn id="89" dur="1" fill="hold">
                                          <p:stCondLst>
                                            <p:cond delay="499"/>
                                          </p:stCondLst>
                                        </p:cTn>
                                        <p:tgtEl>
                                          <p:spTgt spid="67588"/>
                                        </p:tgtEl>
                                        <p:attrNameLst>
                                          <p:attrName>style.visibility</p:attrName>
                                        </p:attrNameLst>
                                      </p:cBhvr>
                                      <p:to>
                                        <p:strVal val="visible"/>
                                      </p:to>
                                    </p:set>
                                  </p:childTnLst>
                                  <p:subTnLst>
                                    <p:audio>
                                      <p:cMediaNode>
                                        <p:cTn display="0" masterRel="sameClick">
                                          <p:stCondLst>
                                            <p:cond evt="begin" delay="0">
                                              <p:tn val="88"/>
                                            </p:cond>
                                          </p:stCondLst>
                                          <p:endCondLst>
                                            <p:cond evt="onStopAudio" delay="0">
                                              <p:tgtEl>
                                                <p:sldTgt/>
                                              </p:tgtEl>
                                            </p:cond>
                                          </p:endCondLst>
                                        </p:cTn>
                                        <p:tgtEl>
                                          <p:sndTgt r:embed="rId3"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uiExpand="1" build="p" bldLvl="3" autoUpdateAnimBg="0"/>
      <p:bldP spid="67588" grpId="0" autoUpdateAnimBg="0"/>
      <p:bldP spid="67589" grpId="0" animBg="1" autoUpdateAnimBg="0"/>
      <p:bldP spid="67590" grpId="0" animBg="1" autoUpdateAnimBg="0"/>
      <p:bldP spid="67592" grpId="0" animBg="1" autoUpdateAnimBg="0"/>
      <p:bldP spid="67594" grpId="0" animBg="1"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 name="Footer Placeholder 4"/>
          <p:cNvSpPr>
            <a:spLocks noGrp="1"/>
          </p:cNvSpPr>
          <p:nvPr>
            <p:ph type="ftr" sz="quarter" idx="11"/>
          </p:nvPr>
        </p:nvSpPr>
        <p:spPr/>
        <p:txBody>
          <a:bodyPr/>
          <a:lstStyle/>
          <a:p>
            <a:fld id="{A47D6CFB-8DDD-4723-AEFF-51AA89198FA3}" type="slidenum">
              <a:rPr lang="en-US"/>
              <a:pPr/>
              <a:t>25</a:t>
            </a:fld>
            <a:endParaRPr lang="en-US"/>
          </a:p>
        </p:txBody>
      </p:sp>
      <p:sp>
        <p:nvSpPr>
          <p:cNvPr id="45058" name="Rectangle 2"/>
          <p:cNvSpPr>
            <a:spLocks noGrp="1" noChangeArrowheads="1"/>
          </p:cNvSpPr>
          <p:nvPr>
            <p:ph type="title"/>
          </p:nvPr>
        </p:nvSpPr>
        <p:spPr/>
        <p:txBody>
          <a:bodyPr/>
          <a:lstStyle/>
          <a:p>
            <a:r>
              <a:rPr lang="en-GB"/>
              <a:t/>
            </a:r>
            <a:br>
              <a:rPr lang="en-GB"/>
            </a:br>
            <a:r>
              <a:rPr lang="en-GB"/>
              <a:t>13.3.2. Active replication for fault tolerance</a:t>
            </a:r>
          </a:p>
        </p:txBody>
      </p:sp>
      <p:sp>
        <p:nvSpPr>
          <p:cNvPr id="45109" name="Rectangle 53"/>
          <p:cNvSpPr>
            <a:spLocks noGrp="1" noChangeArrowheads="1"/>
          </p:cNvSpPr>
          <p:nvPr>
            <p:ph type="body" idx="1"/>
          </p:nvPr>
        </p:nvSpPr>
        <p:spPr>
          <a:xfrm>
            <a:off x="495300" y="1336675"/>
            <a:ext cx="8859838" cy="1858963"/>
          </a:xfrm>
        </p:spPr>
        <p:txBody>
          <a:bodyPr/>
          <a:lstStyle/>
          <a:p>
            <a:pPr>
              <a:lnSpc>
                <a:spcPct val="90000"/>
              </a:lnSpc>
            </a:pPr>
            <a:r>
              <a:rPr lang="en-GB" sz="2000"/>
              <a:t>the RMs are </a:t>
            </a:r>
            <a:r>
              <a:rPr lang="en-GB" sz="2000" i="1"/>
              <a:t>state machines</a:t>
            </a:r>
            <a:r>
              <a:rPr lang="en-GB" sz="2000"/>
              <a:t> all playing the same role and organised as a group. </a:t>
            </a:r>
          </a:p>
          <a:p>
            <a:pPr lvl="1">
              <a:lnSpc>
                <a:spcPct val="90000"/>
              </a:lnSpc>
            </a:pPr>
            <a:r>
              <a:rPr lang="en-GB" sz="1600"/>
              <a:t>all start in the same state and perform the same operations in the same order so that their state remains identical</a:t>
            </a:r>
          </a:p>
          <a:p>
            <a:pPr>
              <a:lnSpc>
                <a:spcPct val="90000"/>
              </a:lnSpc>
            </a:pPr>
            <a:r>
              <a:rPr lang="en-GB" sz="2000"/>
              <a:t>If an RM crashes it has no effect on performance of the service because the others continue as normal</a:t>
            </a:r>
          </a:p>
          <a:p>
            <a:pPr>
              <a:lnSpc>
                <a:spcPct val="90000"/>
              </a:lnSpc>
            </a:pPr>
            <a:r>
              <a:rPr lang="en-GB" sz="2000"/>
              <a:t>It can tolerate byzantine failures because the FE can collect and compare the replies it receives</a:t>
            </a:r>
          </a:p>
        </p:txBody>
      </p:sp>
      <p:sp>
        <p:nvSpPr>
          <p:cNvPr id="45060" name="Rectangle 4"/>
          <p:cNvSpPr>
            <a:spLocks noChangeArrowheads="1"/>
          </p:cNvSpPr>
          <p:nvPr/>
        </p:nvSpPr>
        <p:spPr bwMode="auto">
          <a:xfrm>
            <a:off x="3833813" y="3449638"/>
            <a:ext cx="2266950" cy="2957512"/>
          </a:xfrm>
          <a:prstGeom prst="rect">
            <a:avLst/>
          </a:prstGeom>
          <a:solidFill>
            <a:srgbClr val="FFDC99"/>
          </a:solidFill>
          <a:ln w="9525">
            <a:noFill/>
            <a:miter lim="800000"/>
            <a:headEnd/>
            <a:tailEnd/>
          </a:ln>
        </p:spPr>
        <p:txBody>
          <a:bodyPr/>
          <a:lstStyle/>
          <a:p>
            <a:endParaRPr lang="sv-SE"/>
          </a:p>
        </p:txBody>
      </p:sp>
      <p:sp>
        <p:nvSpPr>
          <p:cNvPr id="45062" name="Rectangle 6"/>
          <p:cNvSpPr>
            <a:spLocks noChangeArrowheads="1"/>
          </p:cNvSpPr>
          <p:nvPr/>
        </p:nvSpPr>
        <p:spPr bwMode="auto">
          <a:xfrm>
            <a:off x="7112000" y="4816475"/>
            <a:ext cx="307975" cy="288925"/>
          </a:xfrm>
          <a:prstGeom prst="rect">
            <a:avLst/>
          </a:prstGeom>
          <a:noFill/>
          <a:ln w="9525">
            <a:noFill/>
            <a:miter lim="800000"/>
            <a:headEnd/>
            <a:tailEnd/>
          </a:ln>
        </p:spPr>
        <p:txBody>
          <a:bodyPr wrap="none" lIns="0" tIns="0" rIns="0" bIns="0">
            <a:spAutoFit/>
          </a:bodyPr>
          <a:lstStyle/>
          <a:p>
            <a:r>
              <a:rPr lang="en-GB" sz="1900">
                <a:solidFill>
                  <a:srgbClr val="000000"/>
                </a:solidFill>
                <a:latin typeface="Arial" charset="0"/>
              </a:rPr>
              <a:t>FE</a:t>
            </a:r>
            <a:endParaRPr lang="en-GB"/>
          </a:p>
        </p:txBody>
      </p:sp>
      <p:sp>
        <p:nvSpPr>
          <p:cNvPr id="45063" name="Rectangle 7"/>
          <p:cNvSpPr>
            <a:spLocks noChangeArrowheads="1"/>
          </p:cNvSpPr>
          <p:nvPr/>
        </p:nvSpPr>
        <p:spPr bwMode="auto">
          <a:xfrm>
            <a:off x="8434388" y="4816475"/>
            <a:ext cx="174625" cy="288925"/>
          </a:xfrm>
          <a:prstGeom prst="rect">
            <a:avLst/>
          </a:prstGeom>
          <a:noFill/>
          <a:ln w="9525">
            <a:noFill/>
            <a:miter lim="800000"/>
            <a:headEnd/>
            <a:tailEnd/>
          </a:ln>
        </p:spPr>
        <p:txBody>
          <a:bodyPr wrap="none" lIns="0" tIns="0" rIns="0" bIns="0">
            <a:spAutoFit/>
          </a:bodyPr>
          <a:lstStyle/>
          <a:p>
            <a:r>
              <a:rPr lang="en-GB" sz="1900">
                <a:solidFill>
                  <a:srgbClr val="000000"/>
                </a:solidFill>
                <a:latin typeface="Arial" charset="0"/>
              </a:rPr>
              <a:t>C</a:t>
            </a:r>
            <a:endParaRPr lang="en-GB"/>
          </a:p>
        </p:txBody>
      </p:sp>
      <p:sp>
        <p:nvSpPr>
          <p:cNvPr id="45064" name="Oval 8"/>
          <p:cNvSpPr>
            <a:spLocks noChangeArrowheads="1"/>
          </p:cNvSpPr>
          <p:nvPr/>
        </p:nvSpPr>
        <p:spPr bwMode="auto">
          <a:xfrm>
            <a:off x="8064500" y="4533900"/>
            <a:ext cx="928688" cy="812800"/>
          </a:xfrm>
          <a:prstGeom prst="ellipse">
            <a:avLst/>
          </a:prstGeom>
          <a:noFill/>
          <a:ln w="42863">
            <a:solidFill>
              <a:srgbClr val="000000"/>
            </a:solidFill>
            <a:round/>
            <a:headEnd/>
            <a:tailEnd/>
          </a:ln>
        </p:spPr>
        <p:txBody>
          <a:bodyPr/>
          <a:lstStyle/>
          <a:p>
            <a:endParaRPr lang="sv-SE"/>
          </a:p>
        </p:txBody>
      </p:sp>
      <p:sp>
        <p:nvSpPr>
          <p:cNvPr id="45065" name="Rectangle 9"/>
          <p:cNvSpPr>
            <a:spLocks noChangeArrowheads="1"/>
          </p:cNvSpPr>
          <p:nvPr/>
        </p:nvSpPr>
        <p:spPr bwMode="auto">
          <a:xfrm>
            <a:off x="6945313" y="4656138"/>
            <a:ext cx="655637" cy="592137"/>
          </a:xfrm>
          <a:prstGeom prst="rect">
            <a:avLst/>
          </a:prstGeom>
          <a:noFill/>
          <a:ln w="42863">
            <a:solidFill>
              <a:srgbClr val="000000"/>
            </a:solidFill>
            <a:miter lim="800000"/>
            <a:headEnd/>
            <a:tailEnd/>
          </a:ln>
        </p:spPr>
        <p:txBody>
          <a:bodyPr/>
          <a:lstStyle/>
          <a:p>
            <a:endParaRPr lang="sv-SE"/>
          </a:p>
        </p:txBody>
      </p:sp>
      <p:sp>
        <p:nvSpPr>
          <p:cNvPr id="45067" name="Freeform 11"/>
          <p:cNvSpPr>
            <a:spLocks/>
          </p:cNvSpPr>
          <p:nvPr/>
        </p:nvSpPr>
        <p:spPr bwMode="auto">
          <a:xfrm>
            <a:off x="7600950" y="4903788"/>
            <a:ext cx="136525" cy="73025"/>
          </a:xfrm>
          <a:custGeom>
            <a:avLst/>
            <a:gdLst/>
            <a:ahLst/>
            <a:cxnLst>
              <a:cxn ang="0">
                <a:pos x="92" y="18"/>
              </a:cxn>
              <a:cxn ang="0">
                <a:pos x="92" y="55"/>
              </a:cxn>
              <a:cxn ang="0">
                <a:pos x="0" y="18"/>
              </a:cxn>
              <a:cxn ang="0">
                <a:pos x="92" y="0"/>
              </a:cxn>
              <a:cxn ang="0">
                <a:pos x="92" y="18"/>
              </a:cxn>
            </a:cxnLst>
            <a:rect l="0" t="0" r="r" b="b"/>
            <a:pathLst>
              <a:path w="92" h="55">
                <a:moveTo>
                  <a:pt x="92" y="18"/>
                </a:moveTo>
                <a:lnTo>
                  <a:pt x="92" y="55"/>
                </a:lnTo>
                <a:lnTo>
                  <a:pt x="0" y="18"/>
                </a:lnTo>
                <a:lnTo>
                  <a:pt x="92" y="0"/>
                </a:lnTo>
                <a:lnTo>
                  <a:pt x="92" y="18"/>
                </a:lnTo>
                <a:close/>
              </a:path>
            </a:pathLst>
          </a:custGeom>
          <a:solidFill>
            <a:srgbClr val="000000"/>
          </a:solidFill>
          <a:ln w="42863">
            <a:solidFill>
              <a:srgbClr val="000000"/>
            </a:solidFill>
            <a:prstDash val="solid"/>
            <a:round/>
            <a:headEnd/>
            <a:tailEnd/>
          </a:ln>
        </p:spPr>
        <p:txBody>
          <a:bodyPr/>
          <a:lstStyle/>
          <a:p>
            <a:endParaRPr lang="sv-SE"/>
          </a:p>
        </p:txBody>
      </p:sp>
      <p:sp>
        <p:nvSpPr>
          <p:cNvPr id="45068" name="Freeform 12"/>
          <p:cNvSpPr>
            <a:spLocks/>
          </p:cNvSpPr>
          <p:nvPr/>
        </p:nvSpPr>
        <p:spPr bwMode="auto">
          <a:xfrm>
            <a:off x="7954963" y="4903788"/>
            <a:ext cx="138112" cy="73025"/>
          </a:xfrm>
          <a:custGeom>
            <a:avLst/>
            <a:gdLst/>
            <a:ahLst/>
            <a:cxnLst>
              <a:cxn ang="0">
                <a:pos x="0" y="18"/>
              </a:cxn>
              <a:cxn ang="0">
                <a:pos x="0" y="0"/>
              </a:cxn>
              <a:cxn ang="0">
                <a:pos x="93" y="18"/>
              </a:cxn>
              <a:cxn ang="0">
                <a:pos x="0" y="55"/>
              </a:cxn>
              <a:cxn ang="0">
                <a:pos x="0" y="18"/>
              </a:cxn>
            </a:cxnLst>
            <a:rect l="0" t="0" r="r" b="b"/>
            <a:pathLst>
              <a:path w="93" h="55">
                <a:moveTo>
                  <a:pt x="0" y="18"/>
                </a:moveTo>
                <a:lnTo>
                  <a:pt x="0" y="0"/>
                </a:lnTo>
                <a:lnTo>
                  <a:pt x="93" y="18"/>
                </a:lnTo>
                <a:lnTo>
                  <a:pt x="0" y="55"/>
                </a:lnTo>
                <a:lnTo>
                  <a:pt x="0" y="18"/>
                </a:lnTo>
                <a:close/>
              </a:path>
            </a:pathLst>
          </a:custGeom>
          <a:solidFill>
            <a:srgbClr val="000000"/>
          </a:solidFill>
          <a:ln w="42863">
            <a:solidFill>
              <a:srgbClr val="000000"/>
            </a:solidFill>
            <a:prstDash val="solid"/>
            <a:round/>
            <a:headEnd/>
            <a:tailEnd/>
          </a:ln>
        </p:spPr>
        <p:txBody>
          <a:bodyPr/>
          <a:lstStyle/>
          <a:p>
            <a:endParaRPr lang="sv-SE"/>
          </a:p>
        </p:txBody>
      </p:sp>
      <p:sp>
        <p:nvSpPr>
          <p:cNvPr id="45069" name="Line 13"/>
          <p:cNvSpPr>
            <a:spLocks noChangeShapeType="1"/>
          </p:cNvSpPr>
          <p:nvPr/>
        </p:nvSpPr>
        <p:spPr bwMode="auto">
          <a:xfrm>
            <a:off x="7764463" y="4927600"/>
            <a:ext cx="190500" cy="1588"/>
          </a:xfrm>
          <a:prstGeom prst="line">
            <a:avLst/>
          </a:prstGeom>
          <a:noFill/>
          <a:ln w="42863">
            <a:solidFill>
              <a:srgbClr val="000000"/>
            </a:solidFill>
            <a:round/>
            <a:headEnd/>
            <a:tailEnd/>
          </a:ln>
        </p:spPr>
        <p:txBody>
          <a:bodyPr/>
          <a:lstStyle/>
          <a:p>
            <a:endParaRPr lang="sv-SE"/>
          </a:p>
        </p:txBody>
      </p:sp>
      <p:grpSp>
        <p:nvGrpSpPr>
          <p:cNvPr id="2" name="Group 65"/>
          <p:cNvGrpSpPr>
            <a:grpSpLocks/>
          </p:cNvGrpSpPr>
          <p:nvPr/>
        </p:nvGrpSpPr>
        <p:grpSpPr bwMode="auto">
          <a:xfrm>
            <a:off x="5362575" y="4065588"/>
            <a:ext cx="1555750" cy="1700212"/>
            <a:chOff x="3378" y="2561"/>
            <a:chExt cx="980" cy="1071"/>
          </a:xfrm>
        </p:grpSpPr>
        <p:sp>
          <p:nvSpPr>
            <p:cNvPr id="45076" name="Freeform 20"/>
            <p:cNvSpPr>
              <a:spLocks/>
            </p:cNvSpPr>
            <p:nvPr/>
          </p:nvSpPr>
          <p:spPr bwMode="auto">
            <a:xfrm>
              <a:off x="4289" y="2872"/>
              <a:ext cx="69" cy="61"/>
            </a:xfrm>
            <a:custGeom>
              <a:avLst/>
              <a:gdLst/>
              <a:ahLst/>
              <a:cxnLst>
                <a:cxn ang="0">
                  <a:pos x="19" y="37"/>
                </a:cxn>
                <a:cxn ang="0">
                  <a:pos x="37" y="0"/>
                </a:cxn>
                <a:cxn ang="0">
                  <a:pos x="74" y="55"/>
                </a:cxn>
                <a:cxn ang="0">
                  <a:pos x="0" y="73"/>
                </a:cxn>
                <a:cxn ang="0">
                  <a:pos x="19" y="37"/>
                </a:cxn>
              </a:cxnLst>
              <a:rect l="0" t="0" r="r" b="b"/>
              <a:pathLst>
                <a:path w="74" h="73">
                  <a:moveTo>
                    <a:pt x="19" y="37"/>
                  </a:moveTo>
                  <a:lnTo>
                    <a:pt x="37" y="0"/>
                  </a:lnTo>
                  <a:lnTo>
                    <a:pt x="74" y="55"/>
                  </a:lnTo>
                  <a:lnTo>
                    <a:pt x="0" y="73"/>
                  </a:lnTo>
                  <a:lnTo>
                    <a:pt x="19" y="37"/>
                  </a:lnTo>
                  <a:close/>
                </a:path>
              </a:pathLst>
            </a:custGeom>
            <a:solidFill>
              <a:srgbClr val="000000"/>
            </a:solidFill>
            <a:ln w="42863">
              <a:solidFill>
                <a:srgbClr val="22AE22"/>
              </a:solidFill>
              <a:prstDash val="solid"/>
              <a:round/>
              <a:headEnd/>
              <a:tailEnd/>
            </a:ln>
          </p:spPr>
          <p:txBody>
            <a:bodyPr/>
            <a:lstStyle/>
            <a:p>
              <a:endParaRPr lang="sv-SE"/>
            </a:p>
          </p:txBody>
        </p:sp>
        <p:sp>
          <p:nvSpPr>
            <p:cNvPr id="45077" name="Line 21"/>
            <p:cNvSpPr>
              <a:spLocks noChangeShapeType="1"/>
            </p:cNvSpPr>
            <p:nvPr/>
          </p:nvSpPr>
          <p:spPr bwMode="auto">
            <a:xfrm>
              <a:off x="3413" y="2561"/>
              <a:ext cx="876" cy="342"/>
            </a:xfrm>
            <a:prstGeom prst="line">
              <a:avLst/>
            </a:prstGeom>
            <a:noFill/>
            <a:ln w="42863">
              <a:solidFill>
                <a:srgbClr val="22AE22"/>
              </a:solidFill>
              <a:round/>
              <a:headEnd/>
              <a:tailEnd/>
            </a:ln>
          </p:spPr>
          <p:txBody>
            <a:bodyPr/>
            <a:lstStyle/>
            <a:p>
              <a:endParaRPr lang="sv-SE"/>
            </a:p>
          </p:txBody>
        </p:sp>
        <p:sp>
          <p:nvSpPr>
            <p:cNvPr id="45078" name="Freeform 22"/>
            <p:cNvSpPr>
              <a:spLocks/>
            </p:cNvSpPr>
            <p:nvPr/>
          </p:nvSpPr>
          <p:spPr bwMode="auto">
            <a:xfrm>
              <a:off x="4289" y="3275"/>
              <a:ext cx="69" cy="62"/>
            </a:xfrm>
            <a:custGeom>
              <a:avLst/>
              <a:gdLst/>
              <a:ahLst/>
              <a:cxnLst>
                <a:cxn ang="0">
                  <a:pos x="19" y="37"/>
                </a:cxn>
                <a:cxn ang="0">
                  <a:pos x="0" y="0"/>
                </a:cxn>
                <a:cxn ang="0">
                  <a:pos x="74" y="19"/>
                </a:cxn>
                <a:cxn ang="0">
                  <a:pos x="19" y="74"/>
                </a:cxn>
                <a:cxn ang="0">
                  <a:pos x="19" y="37"/>
                </a:cxn>
              </a:cxnLst>
              <a:rect l="0" t="0" r="r" b="b"/>
              <a:pathLst>
                <a:path w="74" h="74">
                  <a:moveTo>
                    <a:pt x="19" y="37"/>
                  </a:moveTo>
                  <a:lnTo>
                    <a:pt x="0" y="0"/>
                  </a:lnTo>
                  <a:lnTo>
                    <a:pt x="74" y="19"/>
                  </a:lnTo>
                  <a:lnTo>
                    <a:pt x="19" y="74"/>
                  </a:lnTo>
                  <a:lnTo>
                    <a:pt x="19" y="37"/>
                  </a:lnTo>
                  <a:close/>
                </a:path>
              </a:pathLst>
            </a:custGeom>
            <a:solidFill>
              <a:srgbClr val="000000"/>
            </a:solidFill>
            <a:ln w="42863">
              <a:solidFill>
                <a:srgbClr val="22AE22"/>
              </a:solidFill>
              <a:prstDash val="solid"/>
              <a:round/>
              <a:headEnd/>
              <a:tailEnd/>
            </a:ln>
          </p:spPr>
          <p:txBody>
            <a:bodyPr/>
            <a:lstStyle/>
            <a:p>
              <a:endParaRPr lang="sv-SE"/>
            </a:p>
          </p:txBody>
        </p:sp>
        <p:sp>
          <p:nvSpPr>
            <p:cNvPr id="45079" name="Line 23"/>
            <p:cNvSpPr>
              <a:spLocks noChangeShapeType="1"/>
            </p:cNvSpPr>
            <p:nvPr/>
          </p:nvSpPr>
          <p:spPr bwMode="auto">
            <a:xfrm flipV="1">
              <a:off x="3378" y="3321"/>
              <a:ext cx="911" cy="311"/>
            </a:xfrm>
            <a:prstGeom prst="line">
              <a:avLst/>
            </a:prstGeom>
            <a:noFill/>
            <a:ln w="42863">
              <a:solidFill>
                <a:srgbClr val="22AE22"/>
              </a:solidFill>
              <a:round/>
              <a:headEnd/>
              <a:tailEnd/>
            </a:ln>
          </p:spPr>
          <p:txBody>
            <a:bodyPr/>
            <a:lstStyle/>
            <a:p>
              <a:endParaRPr lang="sv-SE"/>
            </a:p>
          </p:txBody>
        </p:sp>
        <p:sp>
          <p:nvSpPr>
            <p:cNvPr id="45080" name="Freeform 24"/>
            <p:cNvSpPr>
              <a:spLocks/>
            </p:cNvSpPr>
            <p:nvPr/>
          </p:nvSpPr>
          <p:spPr bwMode="auto">
            <a:xfrm>
              <a:off x="4289" y="2995"/>
              <a:ext cx="69" cy="63"/>
            </a:xfrm>
            <a:custGeom>
              <a:avLst/>
              <a:gdLst/>
              <a:ahLst/>
              <a:cxnLst>
                <a:cxn ang="0">
                  <a:pos x="0" y="37"/>
                </a:cxn>
                <a:cxn ang="0">
                  <a:pos x="0" y="0"/>
                </a:cxn>
                <a:cxn ang="0">
                  <a:pos x="74" y="37"/>
                </a:cxn>
                <a:cxn ang="0">
                  <a:pos x="0" y="74"/>
                </a:cxn>
                <a:cxn ang="0">
                  <a:pos x="0" y="37"/>
                </a:cxn>
              </a:cxnLst>
              <a:rect l="0" t="0" r="r" b="b"/>
              <a:pathLst>
                <a:path w="74" h="74">
                  <a:moveTo>
                    <a:pt x="0" y="37"/>
                  </a:moveTo>
                  <a:lnTo>
                    <a:pt x="0" y="0"/>
                  </a:lnTo>
                  <a:lnTo>
                    <a:pt x="74" y="37"/>
                  </a:lnTo>
                  <a:lnTo>
                    <a:pt x="0" y="74"/>
                  </a:lnTo>
                  <a:lnTo>
                    <a:pt x="0" y="37"/>
                  </a:lnTo>
                  <a:close/>
                </a:path>
              </a:pathLst>
            </a:custGeom>
            <a:solidFill>
              <a:srgbClr val="000000"/>
            </a:solidFill>
            <a:ln w="42863">
              <a:solidFill>
                <a:srgbClr val="22AE22"/>
              </a:solidFill>
              <a:prstDash val="solid"/>
              <a:round/>
              <a:headEnd/>
              <a:tailEnd/>
            </a:ln>
          </p:spPr>
          <p:txBody>
            <a:bodyPr/>
            <a:lstStyle/>
            <a:p>
              <a:endParaRPr lang="sv-SE"/>
            </a:p>
          </p:txBody>
        </p:sp>
        <p:sp>
          <p:nvSpPr>
            <p:cNvPr id="45081" name="Line 25"/>
            <p:cNvSpPr>
              <a:spLocks noChangeShapeType="1"/>
            </p:cNvSpPr>
            <p:nvPr/>
          </p:nvSpPr>
          <p:spPr bwMode="auto">
            <a:xfrm>
              <a:off x="3395" y="3027"/>
              <a:ext cx="894" cy="0"/>
            </a:xfrm>
            <a:prstGeom prst="line">
              <a:avLst/>
            </a:prstGeom>
            <a:noFill/>
            <a:ln w="42863">
              <a:solidFill>
                <a:srgbClr val="22AE22"/>
              </a:solidFill>
              <a:round/>
              <a:headEnd/>
              <a:tailEnd/>
            </a:ln>
          </p:spPr>
          <p:txBody>
            <a:bodyPr/>
            <a:lstStyle/>
            <a:p>
              <a:endParaRPr lang="sv-SE"/>
            </a:p>
          </p:txBody>
        </p:sp>
      </p:grpSp>
      <p:sp>
        <p:nvSpPr>
          <p:cNvPr id="45082" name="Rectangle 26"/>
          <p:cNvSpPr>
            <a:spLocks noChangeArrowheads="1"/>
          </p:cNvSpPr>
          <p:nvPr/>
        </p:nvSpPr>
        <p:spPr bwMode="auto">
          <a:xfrm>
            <a:off x="2495550" y="4816475"/>
            <a:ext cx="307975" cy="288925"/>
          </a:xfrm>
          <a:prstGeom prst="rect">
            <a:avLst/>
          </a:prstGeom>
          <a:noFill/>
          <a:ln w="9525">
            <a:noFill/>
            <a:miter lim="800000"/>
            <a:headEnd/>
            <a:tailEnd/>
          </a:ln>
        </p:spPr>
        <p:txBody>
          <a:bodyPr wrap="none" lIns="0" tIns="0" rIns="0" bIns="0">
            <a:spAutoFit/>
          </a:bodyPr>
          <a:lstStyle/>
          <a:p>
            <a:r>
              <a:rPr lang="en-GB" sz="1900">
                <a:solidFill>
                  <a:srgbClr val="000000"/>
                </a:solidFill>
                <a:latin typeface="Arial" charset="0"/>
              </a:rPr>
              <a:t>FE</a:t>
            </a:r>
            <a:endParaRPr lang="en-GB"/>
          </a:p>
        </p:txBody>
      </p:sp>
      <p:sp>
        <p:nvSpPr>
          <p:cNvPr id="45083" name="Rectangle 27"/>
          <p:cNvSpPr>
            <a:spLocks noChangeArrowheads="1"/>
          </p:cNvSpPr>
          <p:nvPr/>
        </p:nvSpPr>
        <p:spPr bwMode="auto">
          <a:xfrm>
            <a:off x="1266825" y="4816475"/>
            <a:ext cx="174625" cy="288925"/>
          </a:xfrm>
          <a:prstGeom prst="rect">
            <a:avLst/>
          </a:prstGeom>
          <a:noFill/>
          <a:ln w="9525">
            <a:noFill/>
            <a:miter lim="800000"/>
            <a:headEnd/>
            <a:tailEnd/>
          </a:ln>
        </p:spPr>
        <p:txBody>
          <a:bodyPr wrap="none" lIns="0" tIns="0" rIns="0" bIns="0">
            <a:spAutoFit/>
          </a:bodyPr>
          <a:lstStyle/>
          <a:p>
            <a:r>
              <a:rPr lang="en-GB" sz="1900">
                <a:solidFill>
                  <a:srgbClr val="000000"/>
                </a:solidFill>
                <a:latin typeface="Arial" charset="0"/>
              </a:rPr>
              <a:t>C</a:t>
            </a:r>
            <a:endParaRPr lang="en-GB"/>
          </a:p>
        </p:txBody>
      </p:sp>
      <p:sp>
        <p:nvSpPr>
          <p:cNvPr id="45084" name="Oval 28"/>
          <p:cNvSpPr>
            <a:spLocks noChangeArrowheads="1"/>
          </p:cNvSpPr>
          <p:nvPr/>
        </p:nvSpPr>
        <p:spPr bwMode="auto">
          <a:xfrm>
            <a:off x="912813" y="4533900"/>
            <a:ext cx="928687" cy="812800"/>
          </a:xfrm>
          <a:prstGeom prst="ellipse">
            <a:avLst/>
          </a:prstGeom>
          <a:noFill/>
          <a:ln w="42863">
            <a:solidFill>
              <a:srgbClr val="000000"/>
            </a:solidFill>
            <a:round/>
            <a:headEnd/>
            <a:tailEnd/>
          </a:ln>
        </p:spPr>
        <p:txBody>
          <a:bodyPr/>
          <a:lstStyle/>
          <a:p>
            <a:endParaRPr lang="sv-SE"/>
          </a:p>
        </p:txBody>
      </p:sp>
      <p:grpSp>
        <p:nvGrpSpPr>
          <p:cNvPr id="3" name="Group 67"/>
          <p:cNvGrpSpPr>
            <a:grpSpLocks/>
          </p:cNvGrpSpPr>
          <p:nvPr/>
        </p:nvGrpSpPr>
        <p:grpSpPr bwMode="auto">
          <a:xfrm>
            <a:off x="5281613" y="4238625"/>
            <a:ext cx="1663700" cy="1354138"/>
            <a:chOff x="3327" y="2670"/>
            <a:chExt cx="1048" cy="853"/>
          </a:xfrm>
        </p:grpSpPr>
        <p:sp>
          <p:nvSpPr>
            <p:cNvPr id="45072" name="Freeform 16"/>
            <p:cNvSpPr>
              <a:spLocks/>
            </p:cNvSpPr>
            <p:nvPr/>
          </p:nvSpPr>
          <p:spPr bwMode="auto">
            <a:xfrm>
              <a:off x="3413" y="3073"/>
              <a:ext cx="51" cy="78"/>
            </a:xfrm>
            <a:custGeom>
              <a:avLst/>
              <a:gdLst/>
              <a:ahLst/>
              <a:cxnLst>
                <a:cxn ang="0">
                  <a:pos x="55" y="56"/>
                </a:cxn>
                <a:cxn ang="0">
                  <a:pos x="55" y="93"/>
                </a:cxn>
                <a:cxn ang="0">
                  <a:pos x="0" y="56"/>
                </a:cxn>
                <a:cxn ang="0">
                  <a:pos x="55" y="0"/>
                </a:cxn>
                <a:cxn ang="0">
                  <a:pos x="55" y="56"/>
                </a:cxn>
              </a:cxnLst>
              <a:rect l="0" t="0" r="r" b="b"/>
              <a:pathLst>
                <a:path w="55" h="93">
                  <a:moveTo>
                    <a:pt x="55" y="56"/>
                  </a:moveTo>
                  <a:lnTo>
                    <a:pt x="55" y="93"/>
                  </a:lnTo>
                  <a:lnTo>
                    <a:pt x="0" y="56"/>
                  </a:lnTo>
                  <a:lnTo>
                    <a:pt x="55" y="0"/>
                  </a:lnTo>
                  <a:lnTo>
                    <a:pt x="55" y="56"/>
                  </a:lnTo>
                  <a:close/>
                </a:path>
              </a:pathLst>
            </a:custGeom>
            <a:solidFill>
              <a:srgbClr val="000000"/>
            </a:solidFill>
            <a:ln w="42863">
              <a:solidFill>
                <a:srgbClr val="22AE22"/>
              </a:solidFill>
              <a:prstDash val="solid"/>
              <a:round/>
              <a:headEnd/>
              <a:tailEnd/>
            </a:ln>
          </p:spPr>
          <p:txBody>
            <a:bodyPr/>
            <a:lstStyle/>
            <a:p>
              <a:endParaRPr lang="sv-SE"/>
            </a:p>
          </p:txBody>
        </p:sp>
        <p:grpSp>
          <p:nvGrpSpPr>
            <p:cNvPr id="4" name="Group 66"/>
            <p:cNvGrpSpPr>
              <a:grpSpLocks/>
            </p:cNvGrpSpPr>
            <p:nvPr/>
          </p:nvGrpSpPr>
          <p:grpSpPr bwMode="auto">
            <a:xfrm>
              <a:off x="3327" y="2670"/>
              <a:ext cx="1048" cy="853"/>
              <a:chOff x="3327" y="2670"/>
              <a:chExt cx="1048" cy="853"/>
            </a:xfrm>
          </p:grpSpPr>
          <p:sp>
            <p:nvSpPr>
              <p:cNvPr id="45066" name="Line 10"/>
              <p:cNvSpPr>
                <a:spLocks noChangeShapeType="1"/>
              </p:cNvSpPr>
              <p:nvPr/>
            </p:nvSpPr>
            <p:spPr bwMode="auto">
              <a:xfrm flipH="1">
                <a:off x="3808" y="3104"/>
                <a:ext cx="567" cy="1"/>
              </a:xfrm>
              <a:prstGeom prst="line">
                <a:avLst/>
              </a:prstGeom>
              <a:noFill/>
              <a:ln w="42863">
                <a:solidFill>
                  <a:srgbClr val="22AE22"/>
                </a:solidFill>
                <a:round/>
                <a:headEnd/>
                <a:tailEnd/>
              </a:ln>
            </p:spPr>
            <p:txBody>
              <a:bodyPr/>
              <a:lstStyle/>
              <a:p>
                <a:endParaRPr lang="sv-SE"/>
              </a:p>
            </p:txBody>
          </p:sp>
          <p:sp>
            <p:nvSpPr>
              <p:cNvPr id="45070" name="Freeform 14"/>
              <p:cNvSpPr>
                <a:spLocks/>
              </p:cNvSpPr>
              <p:nvPr/>
            </p:nvSpPr>
            <p:spPr bwMode="auto">
              <a:xfrm>
                <a:off x="3344" y="2670"/>
                <a:ext cx="69" cy="77"/>
              </a:xfrm>
              <a:custGeom>
                <a:avLst/>
                <a:gdLst/>
                <a:ahLst/>
                <a:cxnLst>
                  <a:cxn ang="0">
                    <a:pos x="55" y="55"/>
                  </a:cxn>
                  <a:cxn ang="0">
                    <a:pos x="18" y="92"/>
                  </a:cxn>
                  <a:cxn ang="0">
                    <a:pos x="0" y="0"/>
                  </a:cxn>
                  <a:cxn ang="0">
                    <a:pos x="74" y="37"/>
                  </a:cxn>
                  <a:cxn ang="0">
                    <a:pos x="55" y="55"/>
                  </a:cxn>
                </a:cxnLst>
                <a:rect l="0" t="0" r="r" b="b"/>
                <a:pathLst>
                  <a:path w="74" h="92">
                    <a:moveTo>
                      <a:pt x="55" y="55"/>
                    </a:moveTo>
                    <a:lnTo>
                      <a:pt x="18" y="92"/>
                    </a:lnTo>
                    <a:lnTo>
                      <a:pt x="0" y="0"/>
                    </a:lnTo>
                    <a:lnTo>
                      <a:pt x="74" y="37"/>
                    </a:lnTo>
                    <a:lnTo>
                      <a:pt x="55" y="55"/>
                    </a:lnTo>
                    <a:close/>
                  </a:path>
                </a:pathLst>
              </a:custGeom>
              <a:solidFill>
                <a:srgbClr val="000000"/>
              </a:solidFill>
              <a:ln w="42863">
                <a:solidFill>
                  <a:srgbClr val="22AE22"/>
                </a:solidFill>
                <a:prstDash val="solid"/>
                <a:round/>
                <a:headEnd/>
                <a:tailEnd/>
              </a:ln>
            </p:spPr>
            <p:txBody>
              <a:bodyPr/>
              <a:lstStyle/>
              <a:p>
                <a:endParaRPr lang="sv-SE"/>
              </a:p>
            </p:txBody>
          </p:sp>
          <p:sp>
            <p:nvSpPr>
              <p:cNvPr id="45071" name="Line 15"/>
              <p:cNvSpPr>
                <a:spLocks noChangeShapeType="1"/>
              </p:cNvSpPr>
              <p:nvPr/>
            </p:nvSpPr>
            <p:spPr bwMode="auto">
              <a:xfrm flipH="1" flipV="1">
                <a:off x="3395" y="2732"/>
                <a:ext cx="413" cy="388"/>
              </a:xfrm>
              <a:prstGeom prst="line">
                <a:avLst/>
              </a:prstGeom>
              <a:noFill/>
              <a:ln w="42863">
                <a:solidFill>
                  <a:srgbClr val="22AE22"/>
                </a:solidFill>
                <a:round/>
                <a:headEnd/>
                <a:tailEnd/>
              </a:ln>
            </p:spPr>
            <p:txBody>
              <a:bodyPr/>
              <a:lstStyle/>
              <a:p>
                <a:endParaRPr lang="sv-SE"/>
              </a:p>
            </p:txBody>
          </p:sp>
          <p:sp>
            <p:nvSpPr>
              <p:cNvPr id="45073" name="Line 17"/>
              <p:cNvSpPr>
                <a:spLocks noChangeShapeType="1"/>
              </p:cNvSpPr>
              <p:nvPr/>
            </p:nvSpPr>
            <p:spPr bwMode="auto">
              <a:xfrm flipH="1">
                <a:off x="3481" y="3120"/>
                <a:ext cx="327" cy="1"/>
              </a:xfrm>
              <a:prstGeom prst="line">
                <a:avLst/>
              </a:prstGeom>
              <a:noFill/>
              <a:ln w="42863">
                <a:solidFill>
                  <a:srgbClr val="22AE22"/>
                </a:solidFill>
                <a:round/>
                <a:headEnd/>
                <a:tailEnd/>
              </a:ln>
            </p:spPr>
            <p:txBody>
              <a:bodyPr/>
              <a:lstStyle/>
              <a:p>
                <a:endParaRPr lang="sv-SE"/>
              </a:p>
            </p:txBody>
          </p:sp>
          <p:sp>
            <p:nvSpPr>
              <p:cNvPr id="45074" name="Freeform 18"/>
              <p:cNvSpPr>
                <a:spLocks/>
              </p:cNvSpPr>
              <p:nvPr/>
            </p:nvSpPr>
            <p:spPr bwMode="auto">
              <a:xfrm>
                <a:off x="3327" y="3461"/>
                <a:ext cx="68" cy="62"/>
              </a:xfrm>
              <a:custGeom>
                <a:avLst/>
                <a:gdLst/>
                <a:ahLst/>
                <a:cxnLst>
                  <a:cxn ang="0">
                    <a:pos x="55" y="19"/>
                  </a:cxn>
                  <a:cxn ang="0">
                    <a:pos x="73" y="56"/>
                  </a:cxn>
                  <a:cxn ang="0">
                    <a:pos x="0" y="74"/>
                  </a:cxn>
                  <a:cxn ang="0">
                    <a:pos x="18" y="0"/>
                  </a:cxn>
                  <a:cxn ang="0">
                    <a:pos x="55" y="19"/>
                  </a:cxn>
                </a:cxnLst>
                <a:rect l="0" t="0" r="r" b="b"/>
                <a:pathLst>
                  <a:path w="73" h="74">
                    <a:moveTo>
                      <a:pt x="55" y="19"/>
                    </a:moveTo>
                    <a:lnTo>
                      <a:pt x="73" y="56"/>
                    </a:lnTo>
                    <a:lnTo>
                      <a:pt x="0" y="74"/>
                    </a:lnTo>
                    <a:lnTo>
                      <a:pt x="18" y="0"/>
                    </a:lnTo>
                    <a:lnTo>
                      <a:pt x="55" y="19"/>
                    </a:lnTo>
                    <a:close/>
                  </a:path>
                </a:pathLst>
              </a:custGeom>
              <a:solidFill>
                <a:srgbClr val="000000"/>
              </a:solidFill>
              <a:ln w="42863">
                <a:solidFill>
                  <a:srgbClr val="22AE22"/>
                </a:solidFill>
                <a:prstDash val="solid"/>
                <a:round/>
                <a:headEnd/>
                <a:tailEnd/>
              </a:ln>
            </p:spPr>
            <p:txBody>
              <a:bodyPr/>
              <a:lstStyle/>
              <a:p>
                <a:endParaRPr lang="sv-SE"/>
              </a:p>
            </p:txBody>
          </p:sp>
          <p:sp>
            <p:nvSpPr>
              <p:cNvPr id="45075" name="Line 19"/>
              <p:cNvSpPr>
                <a:spLocks noChangeShapeType="1"/>
              </p:cNvSpPr>
              <p:nvPr/>
            </p:nvSpPr>
            <p:spPr bwMode="auto">
              <a:xfrm flipH="1">
                <a:off x="3378" y="3120"/>
                <a:ext cx="430" cy="357"/>
              </a:xfrm>
              <a:prstGeom prst="line">
                <a:avLst/>
              </a:prstGeom>
              <a:noFill/>
              <a:ln w="42863">
                <a:solidFill>
                  <a:srgbClr val="22AE22"/>
                </a:solidFill>
                <a:round/>
                <a:headEnd/>
                <a:tailEnd/>
              </a:ln>
            </p:spPr>
            <p:txBody>
              <a:bodyPr/>
              <a:lstStyle/>
              <a:p>
                <a:endParaRPr lang="sv-SE"/>
              </a:p>
            </p:txBody>
          </p:sp>
        </p:grpSp>
      </p:grpSp>
      <p:sp>
        <p:nvSpPr>
          <p:cNvPr id="45085" name="Oval 29"/>
          <p:cNvSpPr>
            <a:spLocks noChangeArrowheads="1"/>
          </p:cNvSpPr>
          <p:nvPr/>
        </p:nvSpPr>
        <p:spPr bwMode="auto">
          <a:xfrm>
            <a:off x="4489450" y="4533900"/>
            <a:ext cx="928688" cy="812800"/>
          </a:xfrm>
          <a:prstGeom prst="ellipse">
            <a:avLst/>
          </a:prstGeom>
          <a:solidFill>
            <a:srgbClr val="FFFFFF"/>
          </a:solidFill>
          <a:ln w="42863">
            <a:solidFill>
              <a:schemeClr val="tx1"/>
            </a:solidFill>
            <a:round/>
            <a:headEnd/>
            <a:tailEnd/>
          </a:ln>
        </p:spPr>
        <p:txBody>
          <a:bodyPr/>
          <a:lstStyle/>
          <a:p>
            <a:endParaRPr lang="sv-SE"/>
          </a:p>
        </p:txBody>
      </p:sp>
      <p:sp>
        <p:nvSpPr>
          <p:cNvPr id="45086" name="Rectangle 30"/>
          <p:cNvSpPr>
            <a:spLocks noChangeArrowheads="1"/>
          </p:cNvSpPr>
          <p:nvPr/>
        </p:nvSpPr>
        <p:spPr bwMode="auto">
          <a:xfrm>
            <a:off x="4756150" y="4816475"/>
            <a:ext cx="376238" cy="288925"/>
          </a:xfrm>
          <a:prstGeom prst="rect">
            <a:avLst/>
          </a:prstGeom>
          <a:noFill/>
          <a:ln w="9525">
            <a:noFill/>
            <a:miter lim="800000"/>
            <a:headEnd/>
            <a:tailEnd/>
          </a:ln>
        </p:spPr>
        <p:txBody>
          <a:bodyPr wrap="none" lIns="0" tIns="0" rIns="0" bIns="0">
            <a:spAutoFit/>
          </a:bodyPr>
          <a:lstStyle/>
          <a:p>
            <a:r>
              <a:rPr lang="en-GB" sz="1900">
                <a:solidFill>
                  <a:srgbClr val="000000"/>
                </a:solidFill>
                <a:latin typeface="Arial" charset="0"/>
              </a:rPr>
              <a:t>RM</a:t>
            </a:r>
            <a:endParaRPr lang="en-GB"/>
          </a:p>
        </p:txBody>
      </p:sp>
      <p:sp>
        <p:nvSpPr>
          <p:cNvPr id="45087" name="Rectangle 31"/>
          <p:cNvSpPr>
            <a:spLocks noChangeArrowheads="1"/>
          </p:cNvSpPr>
          <p:nvPr/>
        </p:nvSpPr>
        <p:spPr bwMode="auto">
          <a:xfrm>
            <a:off x="2332038" y="4656138"/>
            <a:ext cx="655637" cy="592137"/>
          </a:xfrm>
          <a:prstGeom prst="rect">
            <a:avLst/>
          </a:prstGeom>
          <a:noFill/>
          <a:ln w="42863">
            <a:solidFill>
              <a:srgbClr val="000000"/>
            </a:solidFill>
            <a:miter lim="800000"/>
            <a:headEnd/>
            <a:tailEnd/>
          </a:ln>
        </p:spPr>
        <p:txBody>
          <a:bodyPr/>
          <a:lstStyle/>
          <a:p>
            <a:endParaRPr lang="sv-SE"/>
          </a:p>
        </p:txBody>
      </p:sp>
      <p:sp>
        <p:nvSpPr>
          <p:cNvPr id="45088" name="Oval 32"/>
          <p:cNvSpPr>
            <a:spLocks noChangeArrowheads="1"/>
          </p:cNvSpPr>
          <p:nvPr/>
        </p:nvSpPr>
        <p:spPr bwMode="auto">
          <a:xfrm>
            <a:off x="4489450" y="3571875"/>
            <a:ext cx="928688" cy="814388"/>
          </a:xfrm>
          <a:prstGeom prst="ellipse">
            <a:avLst/>
          </a:prstGeom>
          <a:solidFill>
            <a:srgbClr val="FFFFFF"/>
          </a:solidFill>
          <a:ln w="42863">
            <a:solidFill>
              <a:srgbClr val="000000"/>
            </a:solidFill>
            <a:round/>
            <a:headEnd/>
            <a:tailEnd/>
          </a:ln>
        </p:spPr>
        <p:txBody>
          <a:bodyPr/>
          <a:lstStyle/>
          <a:p>
            <a:endParaRPr lang="sv-SE"/>
          </a:p>
        </p:txBody>
      </p:sp>
      <p:sp>
        <p:nvSpPr>
          <p:cNvPr id="45089" name="Rectangle 33"/>
          <p:cNvSpPr>
            <a:spLocks noChangeArrowheads="1"/>
          </p:cNvSpPr>
          <p:nvPr/>
        </p:nvSpPr>
        <p:spPr bwMode="auto">
          <a:xfrm>
            <a:off x="4756150" y="3832225"/>
            <a:ext cx="376238" cy="288925"/>
          </a:xfrm>
          <a:prstGeom prst="rect">
            <a:avLst/>
          </a:prstGeom>
          <a:noFill/>
          <a:ln w="9525">
            <a:noFill/>
            <a:miter lim="800000"/>
            <a:headEnd/>
            <a:tailEnd/>
          </a:ln>
        </p:spPr>
        <p:txBody>
          <a:bodyPr wrap="none" lIns="0" tIns="0" rIns="0" bIns="0">
            <a:spAutoFit/>
          </a:bodyPr>
          <a:lstStyle/>
          <a:p>
            <a:r>
              <a:rPr lang="en-GB" sz="1900">
                <a:solidFill>
                  <a:srgbClr val="000000"/>
                </a:solidFill>
                <a:latin typeface="Arial" charset="0"/>
              </a:rPr>
              <a:t>RM</a:t>
            </a:r>
            <a:endParaRPr lang="en-GB"/>
          </a:p>
        </p:txBody>
      </p:sp>
      <p:sp>
        <p:nvSpPr>
          <p:cNvPr id="45090" name="Oval 34"/>
          <p:cNvSpPr>
            <a:spLocks noChangeArrowheads="1"/>
          </p:cNvSpPr>
          <p:nvPr/>
        </p:nvSpPr>
        <p:spPr bwMode="auto">
          <a:xfrm>
            <a:off x="4489450" y="5519738"/>
            <a:ext cx="928688" cy="812800"/>
          </a:xfrm>
          <a:prstGeom prst="ellipse">
            <a:avLst/>
          </a:prstGeom>
          <a:solidFill>
            <a:srgbClr val="FFFFFF"/>
          </a:solidFill>
          <a:ln w="42863">
            <a:solidFill>
              <a:srgbClr val="000000"/>
            </a:solidFill>
            <a:round/>
            <a:headEnd/>
            <a:tailEnd/>
          </a:ln>
        </p:spPr>
        <p:txBody>
          <a:bodyPr/>
          <a:lstStyle/>
          <a:p>
            <a:endParaRPr lang="sv-SE"/>
          </a:p>
        </p:txBody>
      </p:sp>
      <p:sp>
        <p:nvSpPr>
          <p:cNvPr id="45091" name="Rectangle 35"/>
          <p:cNvSpPr>
            <a:spLocks noChangeArrowheads="1"/>
          </p:cNvSpPr>
          <p:nvPr/>
        </p:nvSpPr>
        <p:spPr bwMode="auto">
          <a:xfrm>
            <a:off x="4756150" y="5802313"/>
            <a:ext cx="376238" cy="288925"/>
          </a:xfrm>
          <a:prstGeom prst="rect">
            <a:avLst/>
          </a:prstGeom>
          <a:noFill/>
          <a:ln w="9525">
            <a:noFill/>
            <a:miter lim="800000"/>
            <a:headEnd/>
            <a:tailEnd/>
          </a:ln>
        </p:spPr>
        <p:txBody>
          <a:bodyPr wrap="none" lIns="0" tIns="0" rIns="0" bIns="0">
            <a:spAutoFit/>
          </a:bodyPr>
          <a:lstStyle/>
          <a:p>
            <a:r>
              <a:rPr lang="en-GB" sz="1900">
                <a:solidFill>
                  <a:srgbClr val="000000"/>
                </a:solidFill>
                <a:latin typeface="Arial" charset="0"/>
              </a:rPr>
              <a:t>RM</a:t>
            </a:r>
            <a:endParaRPr lang="en-GB"/>
          </a:p>
        </p:txBody>
      </p:sp>
      <p:sp>
        <p:nvSpPr>
          <p:cNvPr id="45093" name="Freeform 37"/>
          <p:cNvSpPr>
            <a:spLocks/>
          </p:cNvSpPr>
          <p:nvPr/>
        </p:nvSpPr>
        <p:spPr bwMode="auto">
          <a:xfrm>
            <a:off x="2170113" y="4903788"/>
            <a:ext cx="136525" cy="73025"/>
          </a:xfrm>
          <a:custGeom>
            <a:avLst/>
            <a:gdLst/>
            <a:ahLst/>
            <a:cxnLst>
              <a:cxn ang="0">
                <a:pos x="0" y="18"/>
              </a:cxn>
              <a:cxn ang="0">
                <a:pos x="0" y="0"/>
              </a:cxn>
              <a:cxn ang="0">
                <a:pos x="92" y="18"/>
              </a:cxn>
              <a:cxn ang="0">
                <a:pos x="0" y="55"/>
              </a:cxn>
              <a:cxn ang="0">
                <a:pos x="0" y="18"/>
              </a:cxn>
            </a:cxnLst>
            <a:rect l="0" t="0" r="r" b="b"/>
            <a:pathLst>
              <a:path w="92" h="55">
                <a:moveTo>
                  <a:pt x="0" y="18"/>
                </a:moveTo>
                <a:lnTo>
                  <a:pt x="0" y="0"/>
                </a:lnTo>
                <a:lnTo>
                  <a:pt x="92" y="18"/>
                </a:lnTo>
                <a:lnTo>
                  <a:pt x="0" y="55"/>
                </a:lnTo>
                <a:lnTo>
                  <a:pt x="0" y="18"/>
                </a:lnTo>
                <a:close/>
              </a:path>
            </a:pathLst>
          </a:custGeom>
          <a:solidFill>
            <a:srgbClr val="000000"/>
          </a:solidFill>
          <a:ln w="42863">
            <a:solidFill>
              <a:srgbClr val="000000"/>
            </a:solidFill>
            <a:prstDash val="solid"/>
            <a:round/>
            <a:headEnd/>
            <a:tailEnd/>
          </a:ln>
        </p:spPr>
        <p:txBody>
          <a:bodyPr/>
          <a:lstStyle/>
          <a:p>
            <a:endParaRPr lang="sv-SE"/>
          </a:p>
        </p:txBody>
      </p:sp>
      <p:sp>
        <p:nvSpPr>
          <p:cNvPr id="45094" name="Freeform 38"/>
          <p:cNvSpPr>
            <a:spLocks/>
          </p:cNvSpPr>
          <p:nvPr/>
        </p:nvSpPr>
        <p:spPr bwMode="auto">
          <a:xfrm>
            <a:off x="1814513" y="4903788"/>
            <a:ext cx="136525" cy="73025"/>
          </a:xfrm>
          <a:custGeom>
            <a:avLst/>
            <a:gdLst/>
            <a:ahLst/>
            <a:cxnLst>
              <a:cxn ang="0">
                <a:pos x="92" y="18"/>
              </a:cxn>
              <a:cxn ang="0">
                <a:pos x="92" y="55"/>
              </a:cxn>
              <a:cxn ang="0">
                <a:pos x="0" y="18"/>
              </a:cxn>
              <a:cxn ang="0">
                <a:pos x="92" y="0"/>
              </a:cxn>
              <a:cxn ang="0">
                <a:pos x="92" y="18"/>
              </a:cxn>
            </a:cxnLst>
            <a:rect l="0" t="0" r="r" b="b"/>
            <a:pathLst>
              <a:path w="92" h="55">
                <a:moveTo>
                  <a:pt x="92" y="18"/>
                </a:moveTo>
                <a:lnTo>
                  <a:pt x="92" y="55"/>
                </a:lnTo>
                <a:lnTo>
                  <a:pt x="0" y="18"/>
                </a:lnTo>
                <a:lnTo>
                  <a:pt x="92" y="0"/>
                </a:lnTo>
                <a:lnTo>
                  <a:pt x="92" y="18"/>
                </a:lnTo>
                <a:close/>
              </a:path>
            </a:pathLst>
          </a:custGeom>
          <a:solidFill>
            <a:srgbClr val="000000"/>
          </a:solidFill>
          <a:ln w="42863">
            <a:solidFill>
              <a:srgbClr val="000000"/>
            </a:solidFill>
            <a:prstDash val="solid"/>
            <a:round/>
            <a:headEnd/>
            <a:tailEnd/>
          </a:ln>
        </p:spPr>
        <p:txBody>
          <a:bodyPr/>
          <a:lstStyle/>
          <a:p>
            <a:endParaRPr lang="sv-SE"/>
          </a:p>
        </p:txBody>
      </p:sp>
      <p:sp>
        <p:nvSpPr>
          <p:cNvPr id="45095" name="Line 39"/>
          <p:cNvSpPr>
            <a:spLocks noChangeShapeType="1"/>
          </p:cNvSpPr>
          <p:nvPr/>
        </p:nvSpPr>
        <p:spPr bwMode="auto">
          <a:xfrm flipH="1">
            <a:off x="1951038" y="4927600"/>
            <a:ext cx="190500" cy="1588"/>
          </a:xfrm>
          <a:prstGeom prst="line">
            <a:avLst/>
          </a:prstGeom>
          <a:noFill/>
          <a:ln w="42863">
            <a:solidFill>
              <a:srgbClr val="000000"/>
            </a:solidFill>
            <a:round/>
            <a:headEnd/>
            <a:tailEnd/>
          </a:ln>
        </p:spPr>
        <p:txBody>
          <a:bodyPr/>
          <a:lstStyle/>
          <a:p>
            <a:endParaRPr lang="sv-SE"/>
          </a:p>
        </p:txBody>
      </p:sp>
      <p:sp>
        <p:nvSpPr>
          <p:cNvPr id="45110" name="Rectangle 54"/>
          <p:cNvSpPr>
            <a:spLocks noChangeArrowheads="1"/>
          </p:cNvSpPr>
          <p:nvPr/>
        </p:nvSpPr>
        <p:spPr bwMode="auto">
          <a:xfrm>
            <a:off x="6819900" y="5903913"/>
            <a:ext cx="1468438" cy="396875"/>
          </a:xfrm>
          <a:prstGeom prst="rect">
            <a:avLst/>
          </a:prstGeom>
          <a:noFill/>
          <a:ln w="9525">
            <a:noFill/>
            <a:miter lim="800000"/>
            <a:headEnd/>
            <a:tailEnd/>
          </a:ln>
          <a:effectLst/>
        </p:spPr>
        <p:txBody>
          <a:bodyPr wrap="none">
            <a:spAutoFit/>
          </a:bodyPr>
          <a:lstStyle/>
          <a:p>
            <a:r>
              <a:rPr kumimoji="1" lang="en-GB" sz="2000">
                <a:solidFill>
                  <a:schemeClr val="accent1"/>
                </a:solidFill>
                <a:latin typeface="Arial" charset="0"/>
              </a:rPr>
              <a:t>Figure 14.5</a:t>
            </a:r>
          </a:p>
        </p:txBody>
      </p:sp>
      <p:sp>
        <p:nvSpPr>
          <p:cNvPr id="45112" name="Text Box 56"/>
          <p:cNvSpPr txBox="1">
            <a:spLocks noChangeArrowheads="1"/>
          </p:cNvSpPr>
          <p:nvPr/>
        </p:nvSpPr>
        <p:spPr bwMode="auto">
          <a:xfrm>
            <a:off x="8939213" y="6270625"/>
            <a:ext cx="290512" cy="457200"/>
          </a:xfrm>
          <a:prstGeom prst="rect">
            <a:avLst/>
          </a:prstGeom>
          <a:noFill/>
          <a:ln w="9525">
            <a:noFill/>
            <a:miter lim="800000"/>
            <a:headEnd/>
            <a:tailEnd/>
          </a:ln>
          <a:effectLst/>
        </p:spPr>
        <p:txBody>
          <a:bodyPr wrap="none">
            <a:spAutoFit/>
          </a:bodyPr>
          <a:lstStyle/>
          <a:p>
            <a:r>
              <a:rPr lang="en-GB"/>
              <a:t>•</a:t>
            </a:r>
          </a:p>
        </p:txBody>
      </p:sp>
      <p:grpSp>
        <p:nvGrpSpPr>
          <p:cNvPr id="5" name="Group 61"/>
          <p:cNvGrpSpPr>
            <a:grpSpLocks/>
          </p:cNvGrpSpPr>
          <p:nvPr/>
        </p:nvGrpSpPr>
        <p:grpSpPr bwMode="auto">
          <a:xfrm>
            <a:off x="2987675" y="4065588"/>
            <a:ext cx="1557338" cy="1700212"/>
            <a:chOff x="1882" y="2561"/>
            <a:chExt cx="981" cy="1071"/>
          </a:xfrm>
        </p:grpSpPr>
        <p:sp>
          <p:nvSpPr>
            <p:cNvPr id="45102" name="Freeform 46"/>
            <p:cNvSpPr>
              <a:spLocks/>
            </p:cNvSpPr>
            <p:nvPr/>
          </p:nvSpPr>
          <p:spPr bwMode="auto">
            <a:xfrm>
              <a:off x="1882" y="2872"/>
              <a:ext cx="69" cy="61"/>
            </a:xfrm>
            <a:custGeom>
              <a:avLst/>
              <a:gdLst/>
              <a:ahLst/>
              <a:cxnLst>
                <a:cxn ang="0">
                  <a:pos x="55" y="37"/>
                </a:cxn>
                <a:cxn ang="0">
                  <a:pos x="73" y="73"/>
                </a:cxn>
                <a:cxn ang="0">
                  <a:pos x="0" y="55"/>
                </a:cxn>
                <a:cxn ang="0">
                  <a:pos x="37" y="0"/>
                </a:cxn>
                <a:cxn ang="0">
                  <a:pos x="55" y="37"/>
                </a:cxn>
              </a:cxnLst>
              <a:rect l="0" t="0" r="r" b="b"/>
              <a:pathLst>
                <a:path w="73" h="73">
                  <a:moveTo>
                    <a:pt x="55" y="37"/>
                  </a:moveTo>
                  <a:lnTo>
                    <a:pt x="73" y="73"/>
                  </a:lnTo>
                  <a:lnTo>
                    <a:pt x="0" y="55"/>
                  </a:lnTo>
                  <a:lnTo>
                    <a:pt x="37" y="0"/>
                  </a:lnTo>
                  <a:lnTo>
                    <a:pt x="55" y="37"/>
                  </a:lnTo>
                  <a:close/>
                </a:path>
              </a:pathLst>
            </a:custGeom>
            <a:solidFill>
              <a:srgbClr val="000000"/>
            </a:solidFill>
            <a:ln w="42863">
              <a:solidFill>
                <a:srgbClr val="2833B0"/>
              </a:solidFill>
              <a:prstDash val="solid"/>
              <a:round/>
              <a:headEnd/>
              <a:tailEnd/>
            </a:ln>
          </p:spPr>
          <p:txBody>
            <a:bodyPr/>
            <a:lstStyle/>
            <a:p>
              <a:endParaRPr lang="sv-SE"/>
            </a:p>
          </p:txBody>
        </p:sp>
        <p:sp>
          <p:nvSpPr>
            <p:cNvPr id="45104" name="Freeform 48"/>
            <p:cNvSpPr>
              <a:spLocks/>
            </p:cNvSpPr>
            <p:nvPr/>
          </p:nvSpPr>
          <p:spPr bwMode="auto">
            <a:xfrm>
              <a:off x="1882" y="3275"/>
              <a:ext cx="69" cy="62"/>
            </a:xfrm>
            <a:custGeom>
              <a:avLst/>
              <a:gdLst/>
              <a:ahLst/>
              <a:cxnLst>
                <a:cxn ang="0">
                  <a:pos x="55" y="37"/>
                </a:cxn>
                <a:cxn ang="0">
                  <a:pos x="55" y="74"/>
                </a:cxn>
                <a:cxn ang="0">
                  <a:pos x="0" y="19"/>
                </a:cxn>
                <a:cxn ang="0">
                  <a:pos x="73" y="0"/>
                </a:cxn>
                <a:cxn ang="0">
                  <a:pos x="55" y="37"/>
                </a:cxn>
              </a:cxnLst>
              <a:rect l="0" t="0" r="r" b="b"/>
              <a:pathLst>
                <a:path w="73" h="74">
                  <a:moveTo>
                    <a:pt x="55" y="37"/>
                  </a:moveTo>
                  <a:lnTo>
                    <a:pt x="55" y="74"/>
                  </a:lnTo>
                  <a:lnTo>
                    <a:pt x="0" y="19"/>
                  </a:lnTo>
                  <a:lnTo>
                    <a:pt x="73" y="0"/>
                  </a:lnTo>
                  <a:lnTo>
                    <a:pt x="55" y="37"/>
                  </a:lnTo>
                  <a:close/>
                </a:path>
              </a:pathLst>
            </a:custGeom>
            <a:solidFill>
              <a:srgbClr val="000000"/>
            </a:solidFill>
            <a:ln w="42863">
              <a:solidFill>
                <a:srgbClr val="2833B0"/>
              </a:solidFill>
              <a:prstDash val="solid"/>
              <a:round/>
              <a:headEnd/>
              <a:tailEnd/>
            </a:ln>
          </p:spPr>
          <p:txBody>
            <a:bodyPr/>
            <a:lstStyle/>
            <a:p>
              <a:endParaRPr lang="sv-SE"/>
            </a:p>
          </p:txBody>
        </p:sp>
        <p:sp>
          <p:nvSpPr>
            <p:cNvPr id="45106" name="Freeform 50"/>
            <p:cNvSpPr>
              <a:spLocks/>
            </p:cNvSpPr>
            <p:nvPr/>
          </p:nvSpPr>
          <p:spPr bwMode="auto">
            <a:xfrm>
              <a:off x="1882" y="2995"/>
              <a:ext cx="69" cy="63"/>
            </a:xfrm>
            <a:custGeom>
              <a:avLst/>
              <a:gdLst/>
              <a:ahLst/>
              <a:cxnLst>
                <a:cxn ang="0">
                  <a:pos x="73" y="37"/>
                </a:cxn>
                <a:cxn ang="0">
                  <a:pos x="73" y="74"/>
                </a:cxn>
                <a:cxn ang="0">
                  <a:pos x="0" y="37"/>
                </a:cxn>
                <a:cxn ang="0">
                  <a:pos x="73" y="0"/>
                </a:cxn>
                <a:cxn ang="0">
                  <a:pos x="73" y="37"/>
                </a:cxn>
              </a:cxnLst>
              <a:rect l="0" t="0" r="r" b="b"/>
              <a:pathLst>
                <a:path w="73" h="74">
                  <a:moveTo>
                    <a:pt x="73" y="37"/>
                  </a:moveTo>
                  <a:lnTo>
                    <a:pt x="73" y="74"/>
                  </a:lnTo>
                  <a:lnTo>
                    <a:pt x="0" y="37"/>
                  </a:lnTo>
                  <a:lnTo>
                    <a:pt x="73" y="0"/>
                  </a:lnTo>
                  <a:lnTo>
                    <a:pt x="73" y="37"/>
                  </a:lnTo>
                  <a:close/>
                </a:path>
              </a:pathLst>
            </a:custGeom>
            <a:solidFill>
              <a:srgbClr val="000000"/>
            </a:solidFill>
            <a:ln w="42863">
              <a:solidFill>
                <a:srgbClr val="2833B0"/>
              </a:solidFill>
              <a:prstDash val="solid"/>
              <a:round/>
              <a:headEnd/>
              <a:tailEnd/>
            </a:ln>
          </p:spPr>
          <p:txBody>
            <a:bodyPr/>
            <a:lstStyle/>
            <a:p>
              <a:endParaRPr lang="sv-SE"/>
            </a:p>
          </p:txBody>
        </p:sp>
        <p:sp>
          <p:nvSpPr>
            <p:cNvPr id="45103" name="Line 47"/>
            <p:cNvSpPr>
              <a:spLocks noChangeShapeType="1"/>
            </p:cNvSpPr>
            <p:nvPr/>
          </p:nvSpPr>
          <p:spPr bwMode="auto">
            <a:xfrm flipH="1">
              <a:off x="1951" y="2561"/>
              <a:ext cx="877" cy="342"/>
            </a:xfrm>
            <a:prstGeom prst="line">
              <a:avLst/>
            </a:prstGeom>
            <a:noFill/>
            <a:ln w="42863">
              <a:solidFill>
                <a:srgbClr val="2833B0"/>
              </a:solidFill>
              <a:round/>
              <a:headEnd/>
              <a:tailEnd/>
            </a:ln>
          </p:spPr>
          <p:txBody>
            <a:bodyPr/>
            <a:lstStyle/>
            <a:p>
              <a:endParaRPr lang="sv-SE"/>
            </a:p>
          </p:txBody>
        </p:sp>
        <p:sp>
          <p:nvSpPr>
            <p:cNvPr id="45105" name="Line 49"/>
            <p:cNvSpPr>
              <a:spLocks noChangeShapeType="1"/>
            </p:cNvSpPr>
            <p:nvPr/>
          </p:nvSpPr>
          <p:spPr bwMode="auto">
            <a:xfrm flipH="1" flipV="1">
              <a:off x="1951" y="3321"/>
              <a:ext cx="912" cy="311"/>
            </a:xfrm>
            <a:prstGeom prst="line">
              <a:avLst/>
            </a:prstGeom>
            <a:noFill/>
            <a:ln w="42863">
              <a:solidFill>
                <a:srgbClr val="2833B0"/>
              </a:solidFill>
              <a:round/>
              <a:headEnd/>
              <a:tailEnd/>
            </a:ln>
          </p:spPr>
          <p:txBody>
            <a:bodyPr/>
            <a:lstStyle/>
            <a:p>
              <a:endParaRPr lang="sv-SE"/>
            </a:p>
          </p:txBody>
        </p:sp>
        <p:sp>
          <p:nvSpPr>
            <p:cNvPr id="45107" name="Line 51"/>
            <p:cNvSpPr>
              <a:spLocks noChangeShapeType="1"/>
            </p:cNvSpPr>
            <p:nvPr/>
          </p:nvSpPr>
          <p:spPr bwMode="auto">
            <a:xfrm flipH="1">
              <a:off x="1951" y="3027"/>
              <a:ext cx="912" cy="0"/>
            </a:xfrm>
            <a:prstGeom prst="line">
              <a:avLst/>
            </a:prstGeom>
            <a:noFill/>
            <a:ln w="42863">
              <a:solidFill>
                <a:srgbClr val="2833B0"/>
              </a:solidFill>
              <a:round/>
              <a:headEnd/>
              <a:tailEnd/>
            </a:ln>
          </p:spPr>
          <p:txBody>
            <a:bodyPr/>
            <a:lstStyle/>
            <a:p>
              <a:endParaRPr lang="sv-SE"/>
            </a:p>
          </p:txBody>
        </p:sp>
      </p:grpSp>
      <p:grpSp>
        <p:nvGrpSpPr>
          <p:cNvPr id="6" name="Group 60"/>
          <p:cNvGrpSpPr>
            <a:grpSpLocks/>
          </p:cNvGrpSpPr>
          <p:nvPr/>
        </p:nvGrpSpPr>
        <p:grpSpPr bwMode="auto">
          <a:xfrm>
            <a:off x="2960688" y="4238625"/>
            <a:ext cx="1665287" cy="1354138"/>
            <a:chOff x="1865" y="2670"/>
            <a:chExt cx="1049" cy="853"/>
          </a:xfrm>
        </p:grpSpPr>
        <p:sp>
          <p:nvSpPr>
            <p:cNvPr id="45096" name="Freeform 40"/>
            <p:cNvSpPr>
              <a:spLocks/>
            </p:cNvSpPr>
            <p:nvPr/>
          </p:nvSpPr>
          <p:spPr bwMode="auto">
            <a:xfrm>
              <a:off x="2828" y="2670"/>
              <a:ext cx="69" cy="77"/>
            </a:xfrm>
            <a:custGeom>
              <a:avLst/>
              <a:gdLst/>
              <a:ahLst/>
              <a:cxnLst>
                <a:cxn ang="0">
                  <a:pos x="18" y="55"/>
                </a:cxn>
                <a:cxn ang="0">
                  <a:pos x="0" y="37"/>
                </a:cxn>
                <a:cxn ang="0">
                  <a:pos x="74" y="0"/>
                </a:cxn>
                <a:cxn ang="0">
                  <a:pos x="55" y="92"/>
                </a:cxn>
                <a:cxn ang="0">
                  <a:pos x="18" y="55"/>
                </a:cxn>
              </a:cxnLst>
              <a:rect l="0" t="0" r="r" b="b"/>
              <a:pathLst>
                <a:path w="74" h="92">
                  <a:moveTo>
                    <a:pt x="18" y="55"/>
                  </a:moveTo>
                  <a:lnTo>
                    <a:pt x="0" y="37"/>
                  </a:lnTo>
                  <a:lnTo>
                    <a:pt x="74" y="0"/>
                  </a:lnTo>
                  <a:lnTo>
                    <a:pt x="55" y="92"/>
                  </a:lnTo>
                  <a:lnTo>
                    <a:pt x="18" y="55"/>
                  </a:lnTo>
                  <a:close/>
                </a:path>
              </a:pathLst>
            </a:custGeom>
            <a:solidFill>
              <a:srgbClr val="000000"/>
            </a:solidFill>
            <a:ln w="42863">
              <a:solidFill>
                <a:srgbClr val="2833B0"/>
              </a:solidFill>
              <a:prstDash val="solid"/>
              <a:round/>
              <a:headEnd/>
              <a:tailEnd/>
            </a:ln>
          </p:spPr>
          <p:txBody>
            <a:bodyPr/>
            <a:lstStyle/>
            <a:p>
              <a:endParaRPr lang="sv-SE"/>
            </a:p>
          </p:txBody>
        </p:sp>
        <p:sp>
          <p:nvSpPr>
            <p:cNvPr id="45098" name="Freeform 42"/>
            <p:cNvSpPr>
              <a:spLocks/>
            </p:cNvSpPr>
            <p:nvPr/>
          </p:nvSpPr>
          <p:spPr bwMode="auto">
            <a:xfrm>
              <a:off x="2777" y="3073"/>
              <a:ext cx="68" cy="78"/>
            </a:xfrm>
            <a:custGeom>
              <a:avLst/>
              <a:gdLst/>
              <a:ahLst/>
              <a:cxnLst>
                <a:cxn ang="0">
                  <a:pos x="0" y="56"/>
                </a:cxn>
                <a:cxn ang="0">
                  <a:pos x="0" y="0"/>
                </a:cxn>
                <a:cxn ang="0">
                  <a:pos x="73" y="56"/>
                </a:cxn>
                <a:cxn ang="0">
                  <a:pos x="0" y="93"/>
                </a:cxn>
                <a:cxn ang="0">
                  <a:pos x="0" y="56"/>
                </a:cxn>
              </a:cxnLst>
              <a:rect l="0" t="0" r="r" b="b"/>
              <a:pathLst>
                <a:path w="73" h="93">
                  <a:moveTo>
                    <a:pt x="0" y="56"/>
                  </a:moveTo>
                  <a:lnTo>
                    <a:pt x="0" y="0"/>
                  </a:lnTo>
                  <a:lnTo>
                    <a:pt x="73" y="56"/>
                  </a:lnTo>
                  <a:lnTo>
                    <a:pt x="0" y="93"/>
                  </a:lnTo>
                  <a:lnTo>
                    <a:pt x="0" y="56"/>
                  </a:lnTo>
                  <a:close/>
                </a:path>
              </a:pathLst>
            </a:custGeom>
            <a:solidFill>
              <a:srgbClr val="000000"/>
            </a:solidFill>
            <a:ln w="42863">
              <a:solidFill>
                <a:srgbClr val="2833B0"/>
              </a:solidFill>
              <a:prstDash val="solid"/>
              <a:round/>
              <a:headEnd/>
              <a:tailEnd/>
            </a:ln>
          </p:spPr>
          <p:txBody>
            <a:bodyPr/>
            <a:lstStyle/>
            <a:p>
              <a:endParaRPr lang="sv-SE"/>
            </a:p>
          </p:txBody>
        </p:sp>
        <p:sp>
          <p:nvSpPr>
            <p:cNvPr id="45100" name="Freeform 44"/>
            <p:cNvSpPr>
              <a:spLocks/>
            </p:cNvSpPr>
            <p:nvPr/>
          </p:nvSpPr>
          <p:spPr bwMode="auto">
            <a:xfrm>
              <a:off x="2845" y="3461"/>
              <a:ext cx="69" cy="62"/>
            </a:xfrm>
            <a:custGeom>
              <a:avLst/>
              <a:gdLst/>
              <a:ahLst/>
              <a:cxnLst>
                <a:cxn ang="0">
                  <a:pos x="19" y="19"/>
                </a:cxn>
                <a:cxn ang="0">
                  <a:pos x="56" y="0"/>
                </a:cxn>
                <a:cxn ang="0">
                  <a:pos x="74" y="74"/>
                </a:cxn>
                <a:cxn ang="0">
                  <a:pos x="0" y="56"/>
                </a:cxn>
                <a:cxn ang="0">
                  <a:pos x="19" y="19"/>
                </a:cxn>
              </a:cxnLst>
              <a:rect l="0" t="0" r="r" b="b"/>
              <a:pathLst>
                <a:path w="74" h="74">
                  <a:moveTo>
                    <a:pt x="19" y="19"/>
                  </a:moveTo>
                  <a:lnTo>
                    <a:pt x="56" y="0"/>
                  </a:lnTo>
                  <a:lnTo>
                    <a:pt x="74" y="74"/>
                  </a:lnTo>
                  <a:lnTo>
                    <a:pt x="0" y="56"/>
                  </a:lnTo>
                  <a:lnTo>
                    <a:pt x="19" y="19"/>
                  </a:lnTo>
                  <a:close/>
                </a:path>
              </a:pathLst>
            </a:custGeom>
            <a:solidFill>
              <a:srgbClr val="000000"/>
            </a:solidFill>
            <a:ln w="42863">
              <a:solidFill>
                <a:srgbClr val="2833B0"/>
              </a:solidFill>
              <a:prstDash val="solid"/>
              <a:round/>
              <a:headEnd/>
              <a:tailEnd/>
            </a:ln>
          </p:spPr>
          <p:txBody>
            <a:bodyPr/>
            <a:lstStyle/>
            <a:p>
              <a:endParaRPr lang="sv-SE"/>
            </a:p>
          </p:txBody>
        </p:sp>
        <p:sp>
          <p:nvSpPr>
            <p:cNvPr id="45092" name="Line 36"/>
            <p:cNvSpPr>
              <a:spLocks noChangeShapeType="1"/>
            </p:cNvSpPr>
            <p:nvPr/>
          </p:nvSpPr>
          <p:spPr bwMode="auto">
            <a:xfrm>
              <a:off x="1865" y="3104"/>
              <a:ext cx="568" cy="1"/>
            </a:xfrm>
            <a:prstGeom prst="line">
              <a:avLst/>
            </a:prstGeom>
            <a:noFill/>
            <a:ln w="42863">
              <a:solidFill>
                <a:srgbClr val="2833B0"/>
              </a:solidFill>
              <a:round/>
              <a:headEnd/>
              <a:tailEnd/>
            </a:ln>
          </p:spPr>
          <p:txBody>
            <a:bodyPr/>
            <a:lstStyle/>
            <a:p>
              <a:endParaRPr lang="sv-SE"/>
            </a:p>
          </p:txBody>
        </p:sp>
        <p:sp>
          <p:nvSpPr>
            <p:cNvPr id="45097" name="Line 41"/>
            <p:cNvSpPr>
              <a:spLocks noChangeShapeType="1"/>
            </p:cNvSpPr>
            <p:nvPr/>
          </p:nvSpPr>
          <p:spPr bwMode="auto">
            <a:xfrm flipV="1">
              <a:off x="2433" y="2732"/>
              <a:ext cx="412" cy="388"/>
            </a:xfrm>
            <a:prstGeom prst="line">
              <a:avLst/>
            </a:prstGeom>
            <a:noFill/>
            <a:ln w="42863">
              <a:solidFill>
                <a:srgbClr val="2833B0"/>
              </a:solidFill>
              <a:round/>
              <a:headEnd/>
              <a:tailEnd/>
            </a:ln>
          </p:spPr>
          <p:txBody>
            <a:bodyPr/>
            <a:lstStyle/>
            <a:p>
              <a:endParaRPr lang="sv-SE"/>
            </a:p>
          </p:txBody>
        </p:sp>
        <p:sp>
          <p:nvSpPr>
            <p:cNvPr id="45099" name="Line 43"/>
            <p:cNvSpPr>
              <a:spLocks noChangeShapeType="1"/>
            </p:cNvSpPr>
            <p:nvPr/>
          </p:nvSpPr>
          <p:spPr bwMode="auto">
            <a:xfrm>
              <a:off x="2449" y="3120"/>
              <a:ext cx="310" cy="1"/>
            </a:xfrm>
            <a:prstGeom prst="line">
              <a:avLst/>
            </a:prstGeom>
            <a:noFill/>
            <a:ln w="42863">
              <a:solidFill>
                <a:srgbClr val="2833B0"/>
              </a:solidFill>
              <a:round/>
              <a:headEnd/>
              <a:tailEnd/>
            </a:ln>
          </p:spPr>
          <p:txBody>
            <a:bodyPr/>
            <a:lstStyle/>
            <a:p>
              <a:endParaRPr lang="sv-SE"/>
            </a:p>
          </p:txBody>
        </p:sp>
        <p:sp>
          <p:nvSpPr>
            <p:cNvPr id="45101" name="Line 45"/>
            <p:cNvSpPr>
              <a:spLocks noChangeShapeType="1"/>
            </p:cNvSpPr>
            <p:nvPr/>
          </p:nvSpPr>
          <p:spPr bwMode="auto">
            <a:xfrm>
              <a:off x="2433" y="3120"/>
              <a:ext cx="430" cy="357"/>
            </a:xfrm>
            <a:prstGeom prst="line">
              <a:avLst/>
            </a:prstGeom>
            <a:noFill/>
            <a:ln w="42863">
              <a:solidFill>
                <a:srgbClr val="2833B0"/>
              </a:solidFill>
              <a:round/>
              <a:headEnd/>
              <a:tailEnd/>
            </a:ln>
          </p:spPr>
          <p:txBody>
            <a:bodyPr/>
            <a:lstStyle/>
            <a:p>
              <a:endParaRPr lang="sv-SE"/>
            </a:p>
          </p:txBody>
        </p:sp>
      </p:grpSp>
      <p:sp>
        <p:nvSpPr>
          <p:cNvPr id="45118" name="Rectangle 62"/>
          <p:cNvSpPr>
            <a:spLocks noChangeArrowheads="1"/>
          </p:cNvSpPr>
          <p:nvPr/>
        </p:nvSpPr>
        <p:spPr bwMode="auto">
          <a:xfrm>
            <a:off x="315913" y="3865563"/>
            <a:ext cx="3197225" cy="923330"/>
          </a:xfrm>
          <a:prstGeom prst="rect">
            <a:avLst/>
          </a:prstGeom>
          <a:solidFill>
            <a:schemeClr val="accent2"/>
          </a:solidFill>
          <a:ln w="9525">
            <a:noFill/>
            <a:miter lim="800000"/>
            <a:headEnd/>
            <a:tailEnd/>
          </a:ln>
          <a:effectLst/>
        </p:spPr>
        <p:txBody>
          <a:bodyPr>
            <a:spAutoFit/>
          </a:bodyPr>
          <a:lstStyle/>
          <a:p>
            <a:r>
              <a:rPr kumimoji="1" lang="en-GB" sz="1800" dirty="0">
                <a:solidFill>
                  <a:schemeClr val="hlink"/>
                </a:solidFill>
                <a:latin typeface="Arial" charset="0"/>
              </a:rPr>
              <a:t>a FE multicasts each request to the group of </a:t>
            </a:r>
            <a:r>
              <a:rPr kumimoji="1" lang="en-GB" sz="1800" dirty="0" smtClean="0">
                <a:solidFill>
                  <a:schemeClr val="hlink"/>
                </a:solidFill>
                <a:latin typeface="Arial" charset="0"/>
              </a:rPr>
              <a:t>RMs (and FE’s)</a:t>
            </a:r>
            <a:endParaRPr kumimoji="1" lang="en-GB" sz="1800" dirty="0">
              <a:solidFill>
                <a:schemeClr val="hlink"/>
              </a:solidFill>
              <a:latin typeface="Arial" charset="0"/>
            </a:endParaRPr>
          </a:p>
        </p:txBody>
      </p:sp>
      <p:sp>
        <p:nvSpPr>
          <p:cNvPr id="45119" name="Rectangle 63"/>
          <p:cNvSpPr>
            <a:spLocks noChangeArrowheads="1"/>
          </p:cNvSpPr>
          <p:nvPr/>
        </p:nvSpPr>
        <p:spPr bwMode="auto">
          <a:xfrm>
            <a:off x="6300788" y="3681413"/>
            <a:ext cx="3306762" cy="587375"/>
          </a:xfrm>
          <a:prstGeom prst="rect">
            <a:avLst/>
          </a:prstGeom>
          <a:solidFill>
            <a:schemeClr val="accent2"/>
          </a:solidFill>
          <a:ln w="9525">
            <a:noFill/>
            <a:miter lim="800000"/>
            <a:headEnd/>
            <a:tailEnd/>
          </a:ln>
          <a:effectLst/>
        </p:spPr>
        <p:txBody>
          <a:bodyPr>
            <a:spAutoFit/>
          </a:bodyPr>
          <a:lstStyle/>
          <a:p>
            <a:pPr>
              <a:lnSpc>
                <a:spcPct val="90000"/>
              </a:lnSpc>
              <a:spcBef>
                <a:spcPct val="20000"/>
              </a:spcBef>
              <a:buClr>
                <a:schemeClr val="hlink"/>
              </a:buClr>
              <a:buFont typeface="Wingdings" charset="2"/>
              <a:buNone/>
            </a:pPr>
            <a:r>
              <a:rPr kumimoji="1" lang="en-GB" sz="1800">
                <a:solidFill>
                  <a:schemeClr val="hlink"/>
                </a:solidFill>
                <a:latin typeface="Arial" charset="0"/>
              </a:rPr>
              <a:t>the RMs process each request identically and reply</a:t>
            </a:r>
          </a:p>
        </p:txBody>
      </p:sp>
      <p:sp>
        <p:nvSpPr>
          <p:cNvPr id="45124" name="Text Box 68"/>
          <p:cNvSpPr txBox="1">
            <a:spLocks noChangeArrowheads="1"/>
          </p:cNvSpPr>
          <p:nvPr/>
        </p:nvSpPr>
        <p:spPr bwMode="auto">
          <a:xfrm>
            <a:off x="0" y="5638800"/>
            <a:ext cx="3738563" cy="1190625"/>
          </a:xfrm>
          <a:prstGeom prst="rect">
            <a:avLst/>
          </a:prstGeom>
          <a:solidFill>
            <a:schemeClr val="accent2"/>
          </a:solidFill>
          <a:ln w="9525">
            <a:noFill/>
            <a:miter lim="800000"/>
            <a:headEnd/>
            <a:tailEnd/>
          </a:ln>
          <a:effectLst/>
        </p:spPr>
        <p:txBody>
          <a:bodyPr>
            <a:spAutoFit/>
          </a:bodyPr>
          <a:lstStyle/>
          <a:p>
            <a:r>
              <a:rPr lang="en-GB" sz="1800">
                <a:latin typeface="Helvetica" charset="0"/>
              </a:rPr>
              <a:t>Requires totally ordered reliable multicast so that all RMs perfrom the same operations in the same order</a:t>
            </a:r>
          </a:p>
        </p:txBody>
      </p:sp>
      <p:sp>
        <p:nvSpPr>
          <p:cNvPr id="45125" name="Text Box 69"/>
          <p:cNvSpPr txBox="1">
            <a:spLocks noChangeArrowheads="1"/>
          </p:cNvSpPr>
          <p:nvPr/>
        </p:nvSpPr>
        <p:spPr bwMode="auto">
          <a:xfrm>
            <a:off x="330200" y="79375"/>
            <a:ext cx="7956550" cy="366713"/>
          </a:xfrm>
          <a:prstGeom prst="rect">
            <a:avLst/>
          </a:prstGeom>
          <a:solidFill>
            <a:schemeClr val="accent1"/>
          </a:solidFill>
          <a:ln w="9525">
            <a:noFill/>
            <a:miter lim="800000"/>
            <a:headEnd/>
            <a:tailEnd/>
          </a:ln>
          <a:effectLst/>
        </p:spPr>
        <p:txBody>
          <a:bodyPr wrap="none">
            <a:spAutoFit/>
          </a:bodyPr>
          <a:lstStyle/>
          <a:p>
            <a:r>
              <a:rPr lang="en-GB" sz="1800">
                <a:latin typeface="Helvetica" charset="0"/>
              </a:rPr>
              <a:t>What sort of system do we need to perform totally ordered reliable multicast?</a:t>
            </a:r>
          </a:p>
        </p:txBody>
      </p:sp>
    </p:spTree>
    <p:extLst>
      <p:ext uri="{BB962C8B-B14F-4D97-AF65-F5344CB8AC3E}">
        <p14:creationId xmlns:p14="http://schemas.microsoft.com/office/powerpoint/2010/main" val="809540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5109">
                                            <p:txEl>
                                              <p:pRg st="0" end="0"/>
                                            </p:txEl>
                                          </p:spTgt>
                                        </p:tgtEl>
                                        <p:attrNameLst>
                                          <p:attrName>style.visibility</p:attrName>
                                        </p:attrNameLst>
                                      </p:cBhvr>
                                      <p:to>
                                        <p:strVal val="visible"/>
                                      </p:to>
                                    </p:set>
                                    <p:animEffect transition="in" filter="wipe(up)">
                                      <p:cBhvr>
                                        <p:cTn id="7" dur="500"/>
                                        <p:tgtEl>
                                          <p:spTgt spid="4510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5109">
                                            <p:txEl>
                                              <p:pRg st="1" end="1"/>
                                            </p:txEl>
                                          </p:spTgt>
                                        </p:tgtEl>
                                        <p:attrNameLst>
                                          <p:attrName>style.visibility</p:attrName>
                                        </p:attrNameLst>
                                      </p:cBhvr>
                                      <p:to>
                                        <p:strVal val="visible"/>
                                      </p:to>
                                    </p:set>
                                    <p:animEffect transition="in" filter="wipe(up)">
                                      <p:cBhvr>
                                        <p:cTn id="12" dur="500"/>
                                        <p:tgtEl>
                                          <p:spTgt spid="4510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45109">
                                            <p:txEl>
                                              <p:pRg st="2" end="2"/>
                                            </p:txEl>
                                          </p:spTgt>
                                        </p:tgtEl>
                                        <p:attrNameLst>
                                          <p:attrName>style.visibility</p:attrName>
                                        </p:attrNameLst>
                                      </p:cBhvr>
                                      <p:to>
                                        <p:strVal val="visible"/>
                                      </p:to>
                                    </p:set>
                                    <p:animEffect transition="in" filter="wipe(up)">
                                      <p:cBhvr>
                                        <p:cTn id="17" dur="500"/>
                                        <p:tgtEl>
                                          <p:spTgt spid="4510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45109">
                                            <p:txEl>
                                              <p:pRg st="3" end="3"/>
                                            </p:txEl>
                                          </p:spTgt>
                                        </p:tgtEl>
                                        <p:attrNameLst>
                                          <p:attrName>style.visibility</p:attrName>
                                        </p:attrNameLst>
                                      </p:cBhvr>
                                      <p:to>
                                        <p:strVal val="visible"/>
                                      </p:to>
                                    </p:set>
                                    <p:animEffect transition="in" filter="wipe(up)">
                                      <p:cBhvr>
                                        <p:cTn id="22" dur="500"/>
                                        <p:tgtEl>
                                          <p:spTgt spid="4510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45118"/>
                                        </p:tgtEl>
                                        <p:attrNameLst>
                                          <p:attrName>style.visibility</p:attrName>
                                        </p:attrNameLst>
                                      </p:cBhvr>
                                      <p:to>
                                        <p:strVal val="visible"/>
                                      </p:to>
                                    </p:set>
                                    <p:animEffect transition="in" filter="wipe(up)">
                                      <p:cBhvr>
                                        <p:cTn id="27" dur="500"/>
                                        <p:tgtEl>
                                          <p:spTgt spid="45118"/>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additive="base">
                                        <p:cTn id="32" dur="500" fill="hold"/>
                                        <p:tgtEl>
                                          <p:spTgt spid="6"/>
                                        </p:tgtEl>
                                        <p:attrNameLst>
                                          <p:attrName>ppt_x</p:attrName>
                                        </p:attrNameLst>
                                      </p:cBhvr>
                                      <p:tavLst>
                                        <p:tav tm="0">
                                          <p:val>
                                            <p:strVal val="0-#ppt_w/2"/>
                                          </p:val>
                                        </p:tav>
                                        <p:tav tm="100000">
                                          <p:val>
                                            <p:strVal val="#ppt_x"/>
                                          </p:val>
                                        </p:tav>
                                      </p:tavLst>
                                    </p:anim>
                                    <p:anim calcmode="lin" valueType="num">
                                      <p:cBhvr additive="base">
                                        <p:cTn id="33"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2" fill="hold" nodeType="clickEffect">
                                  <p:stCondLst>
                                    <p:cond delay="0"/>
                                  </p:stCondLst>
                                  <p:childTnLst>
                                    <p:set>
                                      <p:cBhvr>
                                        <p:cTn id="37" dur="1" fill="hold">
                                          <p:stCondLst>
                                            <p:cond delay="0"/>
                                          </p:stCondLst>
                                        </p:cTn>
                                        <p:tgtEl>
                                          <p:spTgt spid="3"/>
                                        </p:tgtEl>
                                        <p:attrNameLst>
                                          <p:attrName>style.visibility</p:attrName>
                                        </p:attrNameLst>
                                      </p:cBhvr>
                                      <p:to>
                                        <p:strVal val="visible"/>
                                      </p:to>
                                    </p:set>
                                    <p:anim calcmode="lin" valueType="num">
                                      <p:cBhvr additive="base">
                                        <p:cTn id="38" dur="500" fill="hold"/>
                                        <p:tgtEl>
                                          <p:spTgt spid="3"/>
                                        </p:tgtEl>
                                        <p:attrNameLst>
                                          <p:attrName>ppt_x</p:attrName>
                                        </p:attrNameLst>
                                      </p:cBhvr>
                                      <p:tavLst>
                                        <p:tav tm="0">
                                          <p:val>
                                            <p:strVal val="1+#ppt_w/2"/>
                                          </p:val>
                                        </p:tav>
                                        <p:tav tm="100000">
                                          <p:val>
                                            <p:strVal val="#ppt_x"/>
                                          </p:val>
                                        </p:tav>
                                      </p:tavLst>
                                    </p:anim>
                                    <p:anim calcmode="lin" valueType="num">
                                      <p:cBhvr additive="base">
                                        <p:cTn id="39"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2" presetClass="entr" presetSubtype="1" fill="hold" grpId="0" nodeType="clickEffect">
                                  <p:stCondLst>
                                    <p:cond delay="0"/>
                                  </p:stCondLst>
                                  <p:childTnLst>
                                    <p:set>
                                      <p:cBhvr>
                                        <p:cTn id="43" dur="1" fill="hold">
                                          <p:stCondLst>
                                            <p:cond delay="0"/>
                                          </p:stCondLst>
                                        </p:cTn>
                                        <p:tgtEl>
                                          <p:spTgt spid="45119"/>
                                        </p:tgtEl>
                                        <p:attrNameLst>
                                          <p:attrName>style.visibility</p:attrName>
                                        </p:attrNameLst>
                                      </p:cBhvr>
                                      <p:to>
                                        <p:strVal val="visible"/>
                                      </p:to>
                                    </p:set>
                                    <p:animEffect transition="in" filter="wipe(up)">
                                      <p:cBhvr>
                                        <p:cTn id="44" dur="500"/>
                                        <p:tgtEl>
                                          <p:spTgt spid="45119"/>
                                        </p:tgtEl>
                                      </p:cBhvr>
                                    </p:animEffect>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5"/>
                                        </p:tgtEl>
                                        <p:attrNameLst>
                                          <p:attrName>style.visibility</p:attrName>
                                        </p:attrNameLst>
                                      </p:cBhvr>
                                      <p:to>
                                        <p:strVal val="visible"/>
                                      </p:to>
                                    </p:set>
                                    <p:anim calcmode="lin" valueType="num">
                                      <p:cBhvr additive="base">
                                        <p:cTn id="49" dur="500" fill="hold"/>
                                        <p:tgtEl>
                                          <p:spTgt spid="5"/>
                                        </p:tgtEl>
                                        <p:attrNameLst>
                                          <p:attrName>ppt_x</p:attrName>
                                        </p:attrNameLst>
                                      </p:cBhvr>
                                      <p:tavLst>
                                        <p:tav tm="0">
                                          <p:val>
                                            <p:strVal val="0-#ppt_w/2"/>
                                          </p:val>
                                        </p:tav>
                                        <p:tav tm="100000">
                                          <p:val>
                                            <p:strVal val="#ppt_x"/>
                                          </p:val>
                                        </p:tav>
                                      </p:tavLst>
                                    </p:anim>
                                    <p:anim calcmode="lin" valueType="num">
                                      <p:cBhvr additive="base">
                                        <p:cTn id="50"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nodeType="clickEffect">
                                  <p:stCondLst>
                                    <p:cond delay="0"/>
                                  </p:stCondLst>
                                  <p:childTnLst>
                                    <p:set>
                                      <p:cBhvr>
                                        <p:cTn id="54" dur="1" fill="hold">
                                          <p:stCondLst>
                                            <p:cond delay="0"/>
                                          </p:stCondLst>
                                        </p:cTn>
                                        <p:tgtEl>
                                          <p:spTgt spid="2"/>
                                        </p:tgtEl>
                                        <p:attrNameLst>
                                          <p:attrName>style.visibility</p:attrName>
                                        </p:attrNameLst>
                                      </p:cBhvr>
                                      <p:to>
                                        <p:strVal val="visible"/>
                                      </p:to>
                                    </p:set>
                                    <p:anim calcmode="lin" valueType="num">
                                      <p:cBhvr additive="base">
                                        <p:cTn id="55" dur="500" fill="hold"/>
                                        <p:tgtEl>
                                          <p:spTgt spid="2"/>
                                        </p:tgtEl>
                                        <p:attrNameLst>
                                          <p:attrName>ppt_x</p:attrName>
                                        </p:attrNameLst>
                                      </p:cBhvr>
                                      <p:tavLst>
                                        <p:tav tm="0">
                                          <p:val>
                                            <p:strVal val="1+#ppt_w/2"/>
                                          </p:val>
                                        </p:tav>
                                        <p:tav tm="100000">
                                          <p:val>
                                            <p:strVal val="#ppt_x"/>
                                          </p:val>
                                        </p:tav>
                                      </p:tavLst>
                                    </p:anim>
                                    <p:anim calcmode="lin" valueType="num">
                                      <p:cBhvr additive="base">
                                        <p:cTn id="56"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45124"/>
                                        </p:tgtEl>
                                        <p:attrNameLst>
                                          <p:attrName>style.visibility</p:attrName>
                                        </p:attrNameLst>
                                      </p:cBhvr>
                                      <p:to>
                                        <p:strVal val="visible"/>
                                      </p:to>
                                    </p:set>
                                    <p:anim calcmode="lin" valueType="num">
                                      <p:cBhvr additive="base">
                                        <p:cTn id="61" dur="500" fill="hold"/>
                                        <p:tgtEl>
                                          <p:spTgt spid="45124"/>
                                        </p:tgtEl>
                                        <p:attrNameLst>
                                          <p:attrName>ppt_x</p:attrName>
                                        </p:attrNameLst>
                                      </p:cBhvr>
                                      <p:tavLst>
                                        <p:tav tm="0">
                                          <p:val>
                                            <p:strVal val="0-#ppt_w/2"/>
                                          </p:val>
                                        </p:tav>
                                        <p:tav tm="100000">
                                          <p:val>
                                            <p:strVal val="#ppt_x"/>
                                          </p:val>
                                        </p:tav>
                                      </p:tavLst>
                                    </p:anim>
                                    <p:anim calcmode="lin" valueType="num">
                                      <p:cBhvr additive="base">
                                        <p:cTn id="62" dur="500" fill="hold"/>
                                        <p:tgtEl>
                                          <p:spTgt spid="45124"/>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499"/>
                                          </p:stCondLst>
                                        </p:cTn>
                                        <p:tgtEl>
                                          <p:spTgt spid="45125"/>
                                        </p:tgtEl>
                                        <p:attrNameLst>
                                          <p:attrName>style.visibility</p:attrName>
                                        </p:attrNameLst>
                                      </p:cBhvr>
                                      <p:to>
                                        <p:strVal val="visible"/>
                                      </p:to>
                                    </p:set>
                                  </p:childTnLst>
                                </p:cTn>
                              </p:par>
                            </p:childTnLst>
                          </p:cTn>
                        </p:par>
                        <p:par>
                          <p:cTn id="67" fill="hold">
                            <p:stCondLst>
                              <p:cond delay="500"/>
                            </p:stCondLst>
                            <p:childTnLst>
                              <p:par>
                                <p:cTn id="68" presetID="1" presetClass="entr" presetSubtype="0" fill="hold" grpId="0" nodeType="afterEffect">
                                  <p:stCondLst>
                                    <p:cond delay="0"/>
                                  </p:stCondLst>
                                  <p:childTnLst>
                                    <p:set>
                                      <p:cBhvr>
                                        <p:cTn id="69" dur="1" fill="hold">
                                          <p:stCondLst>
                                            <p:cond delay="499"/>
                                          </p:stCondLst>
                                        </p:cTn>
                                        <p:tgtEl>
                                          <p:spTgt spid="45112"/>
                                        </p:tgtEl>
                                        <p:attrNameLst>
                                          <p:attrName>style.visibility</p:attrName>
                                        </p:attrNameLst>
                                      </p:cBhvr>
                                      <p:to>
                                        <p:strVal val="visible"/>
                                      </p:to>
                                    </p:set>
                                  </p:childTnLst>
                                  <p:subTnLst>
                                    <p:audio>
                                      <p:cMediaNode>
                                        <p:cTn display="0" masterRel="sameClick">
                                          <p:stCondLst>
                                            <p:cond evt="begin" delay="0">
                                              <p:tn val="68"/>
                                            </p:cond>
                                          </p:stCondLst>
                                          <p:endCondLst>
                                            <p:cond evt="onStopAudio" delay="0">
                                              <p:tgtEl>
                                                <p:sldTgt/>
                                              </p:tgtEl>
                                            </p:cond>
                                          </p:endCondLst>
                                        </p:cTn>
                                        <p:tgtEl>
                                          <p:sndTgt r:embed="rId2"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109" grpId="0" build="p" bldLvl="3" autoUpdateAnimBg="0"/>
      <p:bldP spid="45112" grpId="0" autoUpdateAnimBg="0"/>
      <p:bldP spid="45118" grpId="0" animBg="1" autoUpdateAnimBg="0"/>
      <p:bldP spid="45119" grpId="0" animBg="1" autoUpdateAnimBg="0"/>
      <p:bldP spid="45124" grpId="0" animBg="1" autoUpdateAnimBg="0"/>
      <p:bldP spid="45125" grpId="0" animBg="1"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fld id="{3ECAA8BB-317C-42C4-85A3-DC9E4FCDDDA8}" type="slidenum">
              <a:rPr lang="en-US"/>
              <a:pPr/>
              <a:t>26</a:t>
            </a:fld>
            <a:endParaRPr lang="en-US"/>
          </a:p>
        </p:txBody>
      </p:sp>
      <p:sp>
        <p:nvSpPr>
          <p:cNvPr id="84994" name="Rectangle 2"/>
          <p:cNvSpPr>
            <a:spLocks noGrp="1" noChangeArrowheads="1"/>
          </p:cNvSpPr>
          <p:nvPr>
            <p:ph type="title"/>
          </p:nvPr>
        </p:nvSpPr>
        <p:spPr/>
        <p:txBody>
          <a:bodyPr/>
          <a:lstStyle/>
          <a:p>
            <a:r>
              <a:rPr lang="en-GB"/>
              <a:t>Active replication - five phases in performing a client request</a:t>
            </a:r>
          </a:p>
        </p:txBody>
      </p:sp>
      <p:sp>
        <p:nvSpPr>
          <p:cNvPr id="84995" name="Rectangle 3"/>
          <p:cNvSpPr>
            <a:spLocks noGrp="1" noChangeArrowheads="1"/>
          </p:cNvSpPr>
          <p:nvPr>
            <p:ph type="body" idx="1"/>
          </p:nvPr>
        </p:nvSpPr>
        <p:spPr>
          <a:xfrm>
            <a:off x="527050" y="1341438"/>
            <a:ext cx="8859838" cy="4800600"/>
          </a:xfrm>
        </p:spPr>
        <p:txBody>
          <a:bodyPr/>
          <a:lstStyle/>
          <a:p>
            <a:pPr>
              <a:lnSpc>
                <a:spcPct val="90000"/>
              </a:lnSpc>
            </a:pPr>
            <a:r>
              <a:rPr lang="en-GB" sz="2400" dirty="0"/>
              <a:t>Request</a:t>
            </a:r>
          </a:p>
          <a:p>
            <a:pPr lvl="1">
              <a:lnSpc>
                <a:spcPct val="90000"/>
              </a:lnSpc>
            </a:pPr>
            <a:r>
              <a:rPr lang="en-GB" sz="1800" dirty="0"/>
              <a:t>FE attaches a unique </a:t>
            </a:r>
            <a:r>
              <a:rPr lang="en-GB" sz="1800" i="1" dirty="0"/>
              <a:t>id</a:t>
            </a:r>
            <a:r>
              <a:rPr lang="en-GB" sz="1800" dirty="0"/>
              <a:t> and uses </a:t>
            </a:r>
            <a:r>
              <a:rPr lang="en-GB" sz="1800" i="1" dirty="0"/>
              <a:t>totally ordered reliable multicast</a:t>
            </a:r>
            <a:r>
              <a:rPr lang="en-GB" sz="1800" dirty="0"/>
              <a:t> to send request to </a:t>
            </a:r>
            <a:r>
              <a:rPr lang="en-GB" sz="1800" dirty="0" err="1"/>
              <a:t>RMs.</a:t>
            </a:r>
            <a:r>
              <a:rPr lang="en-GB" sz="1800" dirty="0"/>
              <a:t> FE can at worst, crash. It does not issue requests in parallel</a:t>
            </a:r>
          </a:p>
          <a:p>
            <a:pPr>
              <a:lnSpc>
                <a:spcPct val="90000"/>
              </a:lnSpc>
            </a:pPr>
            <a:r>
              <a:rPr lang="en-GB" sz="2400" dirty="0"/>
              <a:t>Coordination</a:t>
            </a:r>
          </a:p>
          <a:p>
            <a:pPr lvl="1">
              <a:lnSpc>
                <a:spcPct val="90000"/>
              </a:lnSpc>
            </a:pPr>
            <a:r>
              <a:rPr lang="en-GB" sz="1800" dirty="0"/>
              <a:t>the multicast delivers requests to all the RMs in the same (total) order.</a:t>
            </a:r>
          </a:p>
          <a:p>
            <a:pPr>
              <a:lnSpc>
                <a:spcPct val="90000"/>
              </a:lnSpc>
            </a:pPr>
            <a:r>
              <a:rPr lang="en-GB" sz="2400" dirty="0"/>
              <a:t>Execution</a:t>
            </a:r>
          </a:p>
          <a:p>
            <a:pPr lvl="1">
              <a:lnSpc>
                <a:spcPct val="90000"/>
              </a:lnSpc>
            </a:pPr>
            <a:r>
              <a:rPr lang="en-GB" sz="1800" dirty="0"/>
              <a:t>every RM executes the request. They are state machines and receive requests in the same order, so the effects are identical. The </a:t>
            </a:r>
            <a:r>
              <a:rPr lang="en-GB" sz="1800" i="1" dirty="0"/>
              <a:t>id</a:t>
            </a:r>
            <a:r>
              <a:rPr lang="en-GB" sz="1800" dirty="0"/>
              <a:t> is put in the response</a:t>
            </a:r>
          </a:p>
          <a:p>
            <a:pPr>
              <a:lnSpc>
                <a:spcPct val="90000"/>
              </a:lnSpc>
            </a:pPr>
            <a:r>
              <a:rPr lang="en-GB" sz="2400" dirty="0"/>
              <a:t>Agreement</a:t>
            </a:r>
          </a:p>
          <a:p>
            <a:pPr lvl="1">
              <a:lnSpc>
                <a:spcPct val="90000"/>
              </a:lnSpc>
            </a:pPr>
            <a:r>
              <a:rPr lang="en-GB" sz="1800" dirty="0"/>
              <a:t>no agreement is  required because all RMs execute the same operations in the same order, due to the properties of the totally ordered multicast.</a:t>
            </a:r>
          </a:p>
          <a:p>
            <a:pPr>
              <a:lnSpc>
                <a:spcPct val="90000"/>
              </a:lnSpc>
            </a:pPr>
            <a:r>
              <a:rPr lang="en-GB" sz="2400" dirty="0"/>
              <a:t>Response</a:t>
            </a:r>
          </a:p>
          <a:p>
            <a:pPr lvl="1">
              <a:lnSpc>
                <a:spcPct val="90000"/>
              </a:lnSpc>
            </a:pPr>
            <a:r>
              <a:rPr lang="en-GB" sz="1800" dirty="0"/>
              <a:t>FEs collect responses from </a:t>
            </a:r>
            <a:r>
              <a:rPr lang="en-GB" sz="1800" dirty="0" err="1"/>
              <a:t>RMs.</a:t>
            </a:r>
            <a:r>
              <a:rPr lang="en-GB" sz="1800" dirty="0"/>
              <a:t> FE may just use one or more responses. If it is only trying to tolerate crash failures, it gives the client the first response.</a:t>
            </a:r>
          </a:p>
        </p:txBody>
      </p:sp>
      <p:sp>
        <p:nvSpPr>
          <p:cNvPr id="84996" name="Text Box 4"/>
          <p:cNvSpPr txBox="1">
            <a:spLocks noChangeArrowheads="1"/>
          </p:cNvSpPr>
          <p:nvPr/>
        </p:nvSpPr>
        <p:spPr bwMode="auto">
          <a:xfrm>
            <a:off x="8939213" y="6297613"/>
            <a:ext cx="290512" cy="457200"/>
          </a:xfrm>
          <a:prstGeom prst="rect">
            <a:avLst/>
          </a:prstGeom>
          <a:noFill/>
          <a:ln w="9525">
            <a:noFill/>
            <a:miter lim="800000"/>
            <a:headEnd/>
            <a:tailEnd/>
          </a:ln>
          <a:effectLst/>
        </p:spPr>
        <p:txBody>
          <a:bodyPr wrap="none">
            <a:spAutoFit/>
          </a:bodyPr>
          <a:lstStyle/>
          <a:p>
            <a:r>
              <a:rPr lang="en-GB"/>
              <a:t>•</a:t>
            </a:r>
          </a:p>
        </p:txBody>
      </p:sp>
    </p:spTree>
    <p:extLst>
      <p:ext uri="{BB962C8B-B14F-4D97-AF65-F5344CB8AC3E}">
        <p14:creationId xmlns:p14="http://schemas.microsoft.com/office/powerpoint/2010/main" val="2557177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4995">
                                            <p:txEl>
                                              <p:pRg st="0" end="0"/>
                                            </p:txEl>
                                          </p:spTgt>
                                        </p:tgtEl>
                                        <p:attrNameLst>
                                          <p:attrName>style.visibility</p:attrName>
                                        </p:attrNameLst>
                                      </p:cBhvr>
                                      <p:to>
                                        <p:strVal val="visible"/>
                                      </p:to>
                                    </p:set>
                                    <p:animEffect transition="in" filter="wipe(up)">
                                      <p:cBhvr>
                                        <p:cTn id="7" dur="500"/>
                                        <p:tgtEl>
                                          <p:spTgt spid="849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84995">
                                            <p:txEl>
                                              <p:pRg st="1" end="1"/>
                                            </p:txEl>
                                          </p:spTgt>
                                        </p:tgtEl>
                                        <p:attrNameLst>
                                          <p:attrName>style.visibility</p:attrName>
                                        </p:attrNameLst>
                                      </p:cBhvr>
                                      <p:to>
                                        <p:strVal val="visible"/>
                                      </p:to>
                                    </p:set>
                                    <p:animEffect transition="in" filter="wipe(up)">
                                      <p:cBhvr>
                                        <p:cTn id="12" dur="500"/>
                                        <p:tgtEl>
                                          <p:spTgt spid="849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84995">
                                            <p:txEl>
                                              <p:pRg st="2" end="2"/>
                                            </p:txEl>
                                          </p:spTgt>
                                        </p:tgtEl>
                                        <p:attrNameLst>
                                          <p:attrName>style.visibility</p:attrName>
                                        </p:attrNameLst>
                                      </p:cBhvr>
                                      <p:to>
                                        <p:strVal val="visible"/>
                                      </p:to>
                                    </p:set>
                                    <p:animEffect transition="in" filter="wipe(up)">
                                      <p:cBhvr>
                                        <p:cTn id="17" dur="500"/>
                                        <p:tgtEl>
                                          <p:spTgt spid="8499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84995">
                                            <p:txEl>
                                              <p:pRg st="3" end="3"/>
                                            </p:txEl>
                                          </p:spTgt>
                                        </p:tgtEl>
                                        <p:attrNameLst>
                                          <p:attrName>style.visibility</p:attrName>
                                        </p:attrNameLst>
                                      </p:cBhvr>
                                      <p:to>
                                        <p:strVal val="visible"/>
                                      </p:to>
                                    </p:set>
                                    <p:animEffect transition="in" filter="wipe(up)">
                                      <p:cBhvr>
                                        <p:cTn id="22" dur="500"/>
                                        <p:tgtEl>
                                          <p:spTgt spid="8499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84995">
                                            <p:txEl>
                                              <p:pRg st="4" end="4"/>
                                            </p:txEl>
                                          </p:spTgt>
                                        </p:tgtEl>
                                        <p:attrNameLst>
                                          <p:attrName>style.visibility</p:attrName>
                                        </p:attrNameLst>
                                      </p:cBhvr>
                                      <p:to>
                                        <p:strVal val="visible"/>
                                      </p:to>
                                    </p:set>
                                    <p:animEffect transition="in" filter="wipe(up)">
                                      <p:cBhvr>
                                        <p:cTn id="27" dur="500"/>
                                        <p:tgtEl>
                                          <p:spTgt spid="8499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84995">
                                            <p:txEl>
                                              <p:pRg st="5" end="5"/>
                                            </p:txEl>
                                          </p:spTgt>
                                        </p:tgtEl>
                                        <p:attrNameLst>
                                          <p:attrName>style.visibility</p:attrName>
                                        </p:attrNameLst>
                                      </p:cBhvr>
                                      <p:to>
                                        <p:strVal val="visible"/>
                                      </p:to>
                                    </p:set>
                                    <p:animEffect transition="in" filter="wipe(up)">
                                      <p:cBhvr>
                                        <p:cTn id="32" dur="500"/>
                                        <p:tgtEl>
                                          <p:spTgt spid="8499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84995">
                                            <p:txEl>
                                              <p:pRg st="6" end="6"/>
                                            </p:txEl>
                                          </p:spTgt>
                                        </p:tgtEl>
                                        <p:attrNameLst>
                                          <p:attrName>style.visibility</p:attrName>
                                        </p:attrNameLst>
                                      </p:cBhvr>
                                      <p:to>
                                        <p:strVal val="visible"/>
                                      </p:to>
                                    </p:set>
                                    <p:animEffect transition="in" filter="wipe(up)">
                                      <p:cBhvr>
                                        <p:cTn id="37" dur="500"/>
                                        <p:tgtEl>
                                          <p:spTgt spid="8499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84995">
                                            <p:txEl>
                                              <p:pRg st="7" end="7"/>
                                            </p:txEl>
                                          </p:spTgt>
                                        </p:tgtEl>
                                        <p:attrNameLst>
                                          <p:attrName>style.visibility</p:attrName>
                                        </p:attrNameLst>
                                      </p:cBhvr>
                                      <p:to>
                                        <p:strVal val="visible"/>
                                      </p:to>
                                    </p:set>
                                    <p:animEffect transition="in" filter="wipe(up)">
                                      <p:cBhvr>
                                        <p:cTn id="42" dur="500"/>
                                        <p:tgtEl>
                                          <p:spTgt spid="8499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84995">
                                            <p:txEl>
                                              <p:pRg st="8" end="8"/>
                                            </p:txEl>
                                          </p:spTgt>
                                        </p:tgtEl>
                                        <p:attrNameLst>
                                          <p:attrName>style.visibility</p:attrName>
                                        </p:attrNameLst>
                                      </p:cBhvr>
                                      <p:to>
                                        <p:strVal val="visible"/>
                                      </p:to>
                                    </p:set>
                                    <p:animEffect transition="in" filter="wipe(up)">
                                      <p:cBhvr>
                                        <p:cTn id="47" dur="500"/>
                                        <p:tgtEl>
                                          <p:spTgt spid="8499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84995">
                                            <p:txEl>
                                              <p:pRg st="9" end="9"/>
                                            </p:txEl>
                                          </p:spTgt>
                                        </p:tgtEl>
                                        <p:attrNameLst>
                                          <p:attrName>style.visibility</p:attrName>
                                        </p:attrNameLst>
                                      </p:cBhvr>
                                      <p:to>
                                        <p:strVal val="visible"/>
                                      </p:to>
                                    </p:set>
                                    <p:animEffect transition="in" filter="wipe(up)">
                                      <p:cBhvr>
                                        <p:cTn id="52" dur="500"/>
                                        <p:tgtEl>
                                          <p:spTgt spid="84995">
                                            <p:txEl>
                                              <p:pRg st="9" end="9"/>
                                            </p:txEl>
                                          </p:spTgt>
                                        </p:tgtEl>
                                      </p:cBhvr>
                                    </p:animEffect>
                                  </p:childTnLst>
                                </p:cTn>
                              </p:par>
                            </p:childTnLst>
                          </p:cTn>
                        </p:par>
                        <p:par>
                          <p:cTn id="53" fill="hold">
                            <p:stCondLst>
                              <p:cond delay="500"/>
                            </p:stCondLst>
                            <p:childTnLst>
                              <p:par>
                                <p:cTn id="54" presetID="1" presetClass="entr" presetSubtype="0" fill="hold" grpId="0" nodeType="afterEffect">
                                  <p:stCondLst>
                                    <p:cond delay="0"/>
                                  </p:stCondLst>
                                  <p:childTnLst>
                                    <p:set>
                                      <p:cBhvr>
                                        <p:cTn id="55" dur="1" fill="hold">
                                          <p:stCondLst>
                                            <p:cond delay="499"/>
                                          </p:stCondLst>
                                        </p:cTn>
                                        <p:tgtEl>
                                          <p:spTgt spid="84996"/>
                                        </p:tgtEl>
                                        <p:attrNameLst>
                                          <p:attrName>style.visibility</p:attrName>
                                        </p:attrNameLst>
                                      </p:cBhvr>
                                      <p:to>
                                        <p:strVal val="visible"/>
                                      </p:to>
                                    </p:set>
                                  </p:childTnLst>
                                  <p:subTnLst>
                                    <p:audio>
                                      <p:cMediaNode>
                                        <p:cTn display="0" masterRel="sameClick">
                                          <p:stCondLst>
                                            <p:cond evt="begin" delay="0">
                                              <p:tn val="54"/>
                                            </p:cond>
                                          </p:stCondLst>
                                          <p:endCondLst>
                                            <p:cond evt="onStopAudio" delay="0">
                                              <p:tgtEl>
                                                <p:sldTgt/>
                                              </p:tgtEl>
                                            </p:cond>
                                          </p:endCondLst>
                                        </p:cTn>
                                        <p:tgtEl>
                                          <p:sndTgt r:embed="rId2"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5" grpId="0" build="p" bldLvl="3" autoUpdateAnimBg="0"/>
      <p:bldP spid="84996"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fld id="{13220648-3548-4A80-ADA2-E81A6CB05A1A}" type="slidenum">
              <a:rPr lang="en-US"/>
              <a:pPr/>
              <a:t>27</a:t>
            </a:fld>
            <a:endParaRPr lang="en-US"/>
          </a:p>
        </p:txBody>
      </p:sp>
      <p:sp>
        <p:nvSpPr>
          <p:cNvPr id="63490" name="Rectangle 2"/>
          <p:cNvSpPr>
            <a:spLocks noGrp="1" noChangeArrowheads="1"/>
          </p:cNvSpPr>
          <p:nvPr>
            <p:ph type="title"/>
          </p:nvPr>
        </p:nvSpPr>
        <p:spPr/>
        <p:txBody>
          <a:bodyPr/>
          <a:lstStyle/>
          <a:p>
            <a:r>
              <a:rPr lang="en-GB"/>
              <a:t>Requirements for replicated data</a:t>
            </a:r>
          </a:p>
        </p:txBody>
      </p:sp>
      <p:sp>
        <p:nvSpPr>
          <p:cNvPr id="63491" name="Rectangle 3"/>
          <p:cNvSpPr>
            <a:spLocks noGrp="1" noChangeArrowheads="1"/>
          </p:cNvSpPr>
          <p:nvPr>
            <p:ph type="body" idx="1"/>
          </p:nvPr>
        </p:nvSpPr>
        <p:spPr>
          <a:xfrm>
            <a:off x="571500" y="2792413"/>
            <a:ext cx="8859838" cy="3500437"/>
          </a:xfrm>
        </p:spPr>
        <p:txBody>
          <a:bodyPr/>
          <a:lstStyle/>
          <a:p>
            <a:pPr>
              <a:lnSpc>
                <a:spcPct val="90000"/>
              </a:lnSpc>
            </a:pPr>
            <a:r>
              <a:rPr lang="en-GB" dirty="0">
                <a:solidFill>
                  <a:schemeClr val="accent2">
                    <a:lumMod val="40000"/>
                    <a:lumOff val="60000"/>
                  </a:schemeClr>
                </a:solidFill>
              </a:rPr>
              <a:t>Replication transparency</a:t>
            </a:r>
          </a:p>
          <a:p>
            <a:pPr lvl="1">
              <a:lnSpc>
                <a:spcPct val="90000"/>
              </a:lnSpc>
            </a:pPr>
            <a:r>
              <a:rPr lang="en-GB" dirty="0">
                <a:solidFill>
                  <a:schemeClr val="accent2">
                    <a:lumMod val="40000"/>
                    <a:lumOff val="60000"/>
                  </a:schemeClr>
                </a:solidFill>
              </a:rPr>
              <a:t>clients see logical objects (not several physical copies)</a:t>
            </a:r>
          </a:p>
          <a:p>
            <a:pPr lvl="2">
              <a:lnSpc>
                <a:spcPct val="90000"/>
              </a:lnSpc>
            </a:pPr>
            <a:r>
              <a:rPr lang="en-GB" dirty="0">
                <a:solidFill>
                  <a:schemeClr val="accent2">
                    <a:lumMod val="40000"/>
                    <a:lumOff val="60000"/>
                  </a:schemeClr>
                </a:solidFill>
              </a:rPr>
              <a:t>they access one logical item and receive a single result</a:t>
            </a:r>
          </a:p>
          <a:p>
            <a:pPr>
              <a:lnSpc>
                <a:spcPct val="90000"/>
              </a:lnSpc>
            </a:pPr>
            <a:r>
              <a:rPr lang="en-GB" dirty="0" smtClean="0"/>
              <a:t>Consistency</a:t>
            </a:r>
          </a:p>
          <a:p>
            <a:pPr marL="457200" lvl="1" indent="0">
              <a:lnSpc>
                <a:spcPct val="90000"/>
              </a:lnSpc>
              <a:buNone/>
            </a:pPr>
            <a:r>
              <a:rPr lang="en-GB" dirty="0" smtClean="0"/>
              <a:t> (General Consistency Models) </a:t>
            </a:r>
          </a:p>
          <a:p>
            <a:pPr marL="457200" lvl="1" indent="0">
              <a:lnSpc>
                <a:spcPct val="90000"/>
              </a:lnSpc>
              <a:buNone/>
            </a:pPr>
            <a:r>
              <a:rPr lang="en-GB" dirty="0" smtClean="0"/>
              <a:t> </a:t>
            </a:r>
            <a:endParaRPr lang="en-GB" dirty="0"/>
          </a:p>
          <a:p>
            <a:pPr marL="914400" lvl="2" indent="0">
              <a:lnSpc>
                <a:spcPct val="90000"/>
              </a:lnSpc>
              <a:buNone/>
            </a:pPr>
            <a:endParaRPr lang="en-GB" dirty="0"/>
          </a:p>
        </p:txBody>
      </p:sp>
      <p:sp>
        <p:nvSpPr>
          <p:cNvPr id="63492" name="Text Box 4"/>
          <p:cNvSpPr txBox="1">
            <a:spLocks noChangeArrowheads="1"/>
          </p:cNvSpPr>
          <p:nvPr/>
        </p:nvSpPr>
        <p:spPr bwMode="auto">
          <a:xfrm>
            <a:off x="8939213" y="6270625"/>
            <a:ext cx="290512" cy="457200"/>
          </a:xfrm>
          <a:prstGeom prst="rect">
            <a:avLst/>
          </a:prstGeom>
          <a:noFill/>
          <a:ln w="9525">
            <a:noFill/>
            <a:miter lim="800000"/>
            <a:headEnd/>
            <a:tailEnd/>
          </a:ln>
          <a:effectLst/>
        </p:spPr>
        <p:txBody>
          <a:bodyPr wrap="none">
            <a:spAutoFit/>
          </a:bodyPr>
          <a:lstStyle/>
          <a:p>
            <a:r>
              <a:rPr lang="en-GB"/>
              <a:t>•</a:t>
            </a:r>
          </a:p>
        </p:txBody>
      </p:sp>
    </p:spTree>
    <p:extLst>
      <p:ext uri="{BB962C8B-B14F-4D97-AF65-F5344CB8AC3E}">
        <p14:creationId xmlns:p14="http://schemas.microsoft.com/office/powerpoint/2010/main" val="103481338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General </a:t>
            </a:r>
            <a:r>
              <a:rPr lang="sv-SE" dirty="0" err="1" smtClean="0"/>
              <a:t>Consistency</a:t>
            </a:r>
            <a:r>
              <a:rPr lang="sv-SE" dirty="0" smtClean="0"/>
              <a:t> </a:t>
            </a:r>
            <a:r>
              <a:rPr lang="sv-SE" dirty="0" err="1" smtClean="0"/>
              <a:t>Models</a:t>
            </a:r>
            <a:endParaRPr lang="en-US" dirty="0"/>
          </a:p>
        </p:txBody>
      </p:sp>
      <p:sp>
        <p:nvSpPr>
          <p:cNvPr id="3" name="Content Placeholder 2"/>
          <p:cNvSpPr>
            <a:spLocks noGrp="1"/>
          </p:cNvSpPr>
          <p:nvPr>
            <p:ph idx="1"/>
          </p:nvPr>
        </p:nvSpPr>
        <p:spPr/>
        <p:txBody>
          <a:bodyPr/>
          <a:lstStyle/>
          <a:p>
            <a:r>
              <a:rPr lang="sv-SE" dirty="0" err="1" smtClean="0"/>
              <a:t>What</a:t>
            </a:r>
            <a:r>
              <a:rPr lang="sv-SE" dirty="0" smtClean="0"/>
              <a:t> </a:t>
            </a:r>
            <a:r>
              <a:rPr lang="sv-SE" dirty="0" err="1" smtClean="0"/>
              <a:t>consistency</a:t>
            </a:r>
            <a:r>
              <a:rPr lang="sv-SE" dirty="0" smtClean="0"/>
              <a:t> do </a:t>
            </a:r>
            <a:r>
              <a:rPr lang="sv-SE" dirty="0" err="1" smtClean="0"/>
              <a:t>we</a:t>
            </a:r>
            <a:r>
              <a:rPr lang="sv-SE" dirty="0" smtClean="0"/>
              <a:t> </a:t>
            </a:r>
            <a:r>
              <a:rPr lang="sv-SE" dirty="0" err="1" smtClean="0"/>
              <a:t>expect</a:t>
            </a:r>
            <a:r>
              <a:rPr lang="sv-SE" dirty="0" smtClean="0"/>
              <a:t> from </a:t>
            </a:r>
            <a:r>
              <a:rPr lang="sv-SE" dirty="0" err="1" smtClean="0"/>
              <a:t>concurrent</a:t>
            </a:r>
            <a:r>
              <a:rPr lang="sv-SE" dirty="0" smtClean="0"/>
              <a:t> operations</a:t>
            </a:r>
            <a:endParaRPr lang="en-US" dirty="0"/>
          </a:p>
        </p:txBody>
      </p:sp>
      <p:sp>
        <p:nvSpPr>
          <p:cNvPr id="4" name="Footer Placeholder 3"/>
          <p:cNvSpPr>
            <a:spLocks noGrp="1"/>
          </p:cNvSpPr>
          <p:nvPr>
            <p:ph type="ftr" sz="quarter" idx="11"/>
          </p:nvPr>
        </p:nvSpPr>
        <p:spPr/>
        <p:txBody>
          <a:bodyPr/>
          <a:lstStyle/>
          <a:p>
            <a:fld id="{0893E44D-F579-42FD-946E-3538CC1D7B7F}" type="slidenum">
              <a:rPr lang="en-US" smtClean="0"/>
              <a:pPr/>
              <a:t>28</a:t>
            </a:fld>
            <a:endParaRPr lang="en-US"/>
          </a:p>
        </p:txBody>
      </p:sp>
    </p:spTree>
    <p:extLst>
      <p:ext uri="{BB962C8B-B14F-4D97-AF65-F5344CB8AC3E}">
        <p14:creationId xmlns:p14="http://schemas.microsoft.com/office/powerpoint/2010/main" val="5302369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Date Placeholder 1"/>
          <p:cNvSpPr>
            <a:spLocks noGrp="1"/>
          </p:cNvSpPr>
          <p:nvPr>
            <p:ph type="dt" sz="half" idx="10"/>
          </p:nvPr>
        </p:nvSpPr>
        <p:spPr>
          <a:xfrm>
            <a:off x="468313" y="6400800"/>
            <a:ext cx="2282382" cy="285750"/>
          </a:xfrm>
        </p:spPr>
        <p:txBody>
          <a:bodyPr/>
          <a:lstStyle/>
          <a:p>
            <a:r>
              <a:rPr lang="en-US" altLang="en-US" dirty="0" smtClean="0"/>
              <a:t>Borrowed</a:t>
            </a:r>
            <a:r>
              <a:rPr lang="sv-SE" altLang="en-US" dirty="0" smtClean="0"/>
              <a:t> from H. </a:t>
            </a:r>
            <a:r>
              <a:rPr lang="sv-SE" altLang="en-US" dirty="0" err="1" smtClean="0"/>
              <a:t>Attiya</a:t>
            </a:r>
            <a:r>
              <a:rPr lang="sv-SE" altLang="en-US" dirty="0" smtClean="0"/>
              <a:t> </a:t>
            </a:r>
            <a:endParaRPr lang="en-US" altLang="en-US" dirty="0"/>
          </a:p>
        </p:txBody>
      </p:sp>
      <p:sp>
        <p:nvSpPr>
          <p:cNvPr id="28" name="Slide Number Placeholder 3"/>
          <p:cNvSpPr>
            <a:spLocks noGrp="1"/>
          </p:cNvSpPr>
          <p:nvPr>
            <p:ph type="sldNum" sz="quarter" idx="12"/>
          </p:nvPr>
        </p:nvSpPr>
        <p:spPr/>
        <p:txBody>
          <a:bodyPr/>
          <a:lstStyle/>
          <a:p>
            <a:fld id="{180F06A2-35C5-4A99-949D-4C4DA194A751}" type="slidenum">
              <a:rPr lang="he-IL" altLang="en-US"/>
              <a:pPr/>
              <a:t>29</a:t>
            </a:fld>
            <a:endParaRPr lang="en-US" altLang="en-US"/>
          </a:p>
        </p:txBody>
      </p:sp>
      <p:sp>
        <p:nvSpPr>
          <p:cNvPr id="8196" name="Rectangle 2"/>
          <p:cNvSpPr>
            <a:spLocks noGrp="1" noChangeArrowheads="1"/>
          </p:cNvSpPr>
          <p:nvPr>
            <p:ph type="title" idx="4294967295"/>
          </p:nvPr>
        </p:nvSpPr>
        <p:spPr/>
        <p:txBody>
          <a:bodyPr anchor="ctr"/>
          <a:lstStyle/>
          <a:p>
            <a:r>
              <a:rPr lang="en-US" sz="4000"/>
              <a:t>Executing Operations</a:t>
            </a:r>
          </a:p>
        </p:txBody>
      </p:sp>
      <p:sp>
        <p:nvSpPr>
          <p:cNvPr id="1524741" name="Line 5"/>
          <p:cNvSpPr>
            <a:spLocks noChangeShapeType="1"/>
          </p:cNvSpPr>
          <p:nvPr/>
        </p:nvSpPr>
        <p:spPr bwMode="auto">
          <a:xfrm>
            <a:off x="3950362" y="2349500"/>
            <a:ext cx="412750" cy="0"/>
          </a:xfrm>
          <a:prstGeom prst="line">
            <a:avLst/>
          </a:prstGeom>
          <a:noFill/>
          <a:ln w="28575">
            <a:solidFill>
              <a:srgbClr val="00FF00"/>
            </a:solidFill>
            <a:round/>
            <a:headEnd/>
            <a:tailEnd type="triangle" w="med" len="med"/>
          </a:ln>
        </p:spPr>
        <p:txBody>
          <a:bodyPr/>
          <a:lstStyle/>
          <a:p>
            <a:endParaRPr lang="en-US"/>
          </a:p>
        </p:txBody>
      </p:sp>
      <p:sp>
        <p:nvSpPr>
          <p:cNvPr id="1524742" name="Line 6"/>
          <p:cNvSpPr>
            <a:spLocks noChangeShapeType="1"/>
          </p:cNvSpPr>
          <p:nvPr/>
        </p:nvSpPr>
        <p:spPr bwMode="auto">
          <a:xfrm>
            <a:off x="1969162" y="2349500"/>
            <a:ext cx="412750" cy="0"/>
          </a:xfrm>
          <a:prstGeom prst="line">
            <a:avLst/>
          </a:prstGeom>
          <a:noFill/>
          <a:ln w="28575">
            <a:solidFill>
              <a:srgbClr val="00FF00"/>
            </a:solidFill>
            <a:round/>
            <a:headEnd/>
            <a:tailEnd type="triangle" w="med" len="med"/>
          </a:ln>
        </p:spPr>
        <p:txBody>
          <a:bodyPr/>
          <a:lstStyle/>
          <a:p>
            <a:endParaRPr lang="en-US"/>
          </a:p>
        </p:txBody>
      </p:sp>
      <p:sp>
        <p:nvSpPr>
          <p:cNvPr id="1524747" name="Line 11"/>
          <p:cNvSpPr>
            <a:spLocks noChangeShapeType="1"/>
          </p:cNvSpPr>
          <p:nvPr/>
        </p:nvSpPr>
        <p:spPr bwMode="auto">
          <a:xfrm>
            <a:off x="6426862" y="2349500"/>
            <a:ext cx="412750" cy="0"/>
          </a:xfrm>
          <a:prstGeom prst="line">
            <a:avLst/>
          </a:prstGeom>
          <a:noFill/>
          <a:ln w="28575">
            <a:solidFill>
              <a:srgbClr val="00FF00"/>
            </a:solidFill>
            <a:round/>
            <a:headEnd/>
            <a:tailEnd type="triangle" w="med" len="med"/>
          </a:ln>
        </p:spPr>
        <p:txBody>
          <a:bodyPr/>
          <a:lstStyle/>
          <a:p>
            <a:endParaRPr lang="en-US"/>
          </a:p>
        </p:txBody>
      </p:sp>
      <p:sp>
        <p:nvSpPr>
          <p:cNvPr id="1524748" name="Line 12"/>
          <p:cNvSpPr>
            <a:spLocks noChangeShapeType="1"/>
          </p:cNvSpPr>
          <p:nvPr/>
        </p:nvSpPr>
        <p:spPr bwMode="auto">
          <a:xfrm>
            <a:off x="4940962" y="2349500"/>
            <a:ext cx="412750" cy="0"/>
          </a:xfrm>
          <a:prstGeom prst="line">
            <a:avLst/>
          </a:prstGeom>
          <a:noFill/>
          <a:ln w="28575">
            <a:solidFill>
              <a:srgbClr val="00FF00"/>
            </a:solidFill>
            <a:round/>
            <a:headEnd/>
            <a:tailEnd type="triangle" w="med" len="med"/>
          </a:ln>
        </p:spPr>
        <p:txBody>
          <a:bodyPr/>
          <a:lstStyle/>
          <a:p>
            <a:endParaRPr lang="en-US"/>
          </a:p>
        </p:txBody>
      </p:sp>
      <p:sp>
        <p:nvSpPr>
          <p:cNvPr id="1524749" name="Line 13"/>
          <p:cNvSpPr>
            <a:spLocks noChangeShapeType="1"/>
          </p:cNvSpPr>
          <p:nvPr/>
        </p:nvSpPr>
        <p:spPr bwMode="auto">
          <a:xfrm>
            <a:off x="5436262" y="2349500"/>
            <a:ext cx="412750" cy="0"/>
          </a:xfrm>
          <a:prstGeom prst="line">
            <a:avLst/>
          </a:prstGeom>
          <a:noFill/>
          <a:ln w="28575">
            <a:solidFill>
              <a:srgbClr val="00FF00"/>
            </a:solidFill>
            <a:round/>
            <a:headEnd/>
            <a:tailEnd type="triangle" w="med" len="med"/>
          </a:ln>
        </p:spPr>
        <p:txBody>
          <a:bodyPr/>
          <a:lstStyle/>
          <a:p>
            <a:endParaRPr lang="en-US"/>
          </a:p>
        </p:txBody>
      </p:sp>
      <p:sp>
        <p:nvSpPr>
          <p:cNvPr id="8202" name="Text Box 16"/>
          <p:cNvSpPr txBox="1">
            <a:spLocks noChangeArrowheads="1"/>
          </p:cNvSpPr>
          <p:nvPr/>
        </p:nvSpPr>
        <p:spPr bwMode="auto">
          <a:xfrm>
            <a:off x="818621" y="2079625"/>
            <a:ext cx="458780" cy="461665"/>
          </a:xfrm>
          <a:prstGeom prst="rect">
            <a:avLst/>
          </a:prstGeom>
          <a:noFill/>
          <a:ln w="9525">
            <a:noFill/>
            <a:miter lim="800000"/>
            <a:headEnd/>
            <a:tailEnd/>
          </a:ln>
        </p:spPr>
        <p:txBody>
          <a:bodyPr wrap="none">
            <a:spAutoFit/>
          </a:bodyPr>
          <a:lstStyle/>
          <a:p>
            <a:pPr rtl="0"/>
            <a:r>
              <a:rPr lang="en-US" sz="2400"/>
              <a:t>P</a:t>
            </a:r>
            <a:r>
              <a:rPr lang="en-US" sz="2400" baseline="-25000"/>
              <a:t>1</a:t>
            </a:r>
          </a:p>
        </p:txBody>
      </p:sp>
      <p:sp>
        <p:nvSpPr>
          <p:cNvPr id="13332" name="Line 20"/>
          <p:cNvSpPr>
            <a:spLocks noChangeAspect="1" noChangeShapeType="1"/>
          </p:cNvSpPr>
          <p:nvPr/>
        </p:nvSpPr>
        <p:spPr bwMode="auto">
          <a:xfrm rot="-5400000">
            <a:off x="6598047" y="1939926"/>
            <a:ext cx="765175" cy="0"/>
          </a:xfrm>
          <a:prstGeom prst="line">
            <a:avLst/>
          </a:prstGeom>
          <a:noFill/>
          <a:ln w="76200">
            <a:solidFill>
              <a:schemeClr val="folHlink"/>
            </a:solidFill>
            <a:round/>
            <a:headEnd/>
            <a:tailEnd type="triangle" w="med" len="med"/>
          </a:ln>
        </p:spPr>
        <p:txBody>
          <a:bodyPr/>
          <a:lstStyle/>
          <a:p>
            <a:endParaRPr lang="en-US"/>
          </a:p>
        </p:txBody>
      </p:sp>
      <p:sp>
        <p:nvSpPr>
          <p:cNvPr id="13333" name="Line 21"/>
          <p:cNvSpPr>
            <a:spLocks noChangeAspect="1" noChangeShapeType="1"/>
          </p:cNvSpPr>
          <p:nvPr/>
        </p:nvSpPr>
        <p:spPr bwMode="auto">
          <a:xfrm rot="16200000" flipH="1">
            <a:off x="1528102" y="1939926"/>
            <a:ext cx="765175" cy="0"/>
          </a:xfrm>
          <a:prstGeom prst="line">
            <a:avLst/>
          </a:prstGeom>
          <a:noFill/>
          <a:ln w="76200">
            <a:solidFill>
              <a:schemeClr val="folHlink"/>
            </a:solidFill>
            <a:round/>
            <a:headEnd/>
            <a:tailEnd type="triangle" w="med" len="med"/>
          </a:ln>
        </p:spPr>
        <p:txBody>
          <a:bodyPr/>
          <a:lstStyle/>
          <a:p>
            <a:endParaRPr lang="en-US"/>
          </a:p>
        </p:txBody>
      </p:sp>
      <p:sp>
        <p:nvSpPr>
          <p:cNvPr id="13334" name="Text Box 22"/>
          <p:cNvSpPr txBox="1">
            <a:spLocks noChangeArrowheads="1"/>
          </p:cNvSpPr>
          <p:nvPr/>
        </p:nvSpPr>
        <p:spPr bwMode="auto">
          <a:xfrm>
            <a:off x="584729" y="1700213"/>
            <a:ext cx="1481496" cy="461665"/>
          </a:xfrm>
          <a:prstGeom prst="rect">
            <a:avLst/>
          </a:prstGeom>
          <a:noFill/>
          <a:ln w="9525">
            <a:noFill/>
            <a:miter lim="800000"/>
            <a:headEnd/>
            <a:tailEnd/>
          </a:ln>
        </p:spPr>
        <p:txBody>
          <a:bodyPr wrap="none">
            <a:spAutoFit/>
          </a:bodyPr>
          <a:lstStyle/>
          <a:p>
            <a:pPr rtl="0"/>
            <a:r>
              <a:rPr lang="en-US"/>
              <a:t>invocation</a:t>
            </a:r>
          </a:p>
        </p:txBody>
      </p:sp>
      <p:sp>
        <p:nvSpPr>
          <p:cNvPr id="13338" name="Text Box 26"/>
          <p:cNvSpPr txBox="1">
            <a:spLocks noChangeArrowheads="1"/>
          </p:cNvSpPr>
          <p:nvPr/>
        </p:nvSpPr>
        <p:spPr bwMode="auto">
          <a:xfrm>
            <a:off x="6980635" y="1700213"/>
            <a:ext cx="1261884" cy="461665"/>
          </a:xfrm>
          <a:prstGeom prst="rect">
            <a:avLst/>
          </a:prstGeom>
          <a:noFill/>
          <a:ln w="9525">
            <a:noFill/>
            <a:miter lim="800000"/>
            <a:headEnd/>
            <a:tailEnd/>
          </a:ln>
        </p:spPr>
        <p:txBody>
          <a:bodyPr wrap="none">
            <a:spAutoFit/>
          </a:bodyPr>
          <a:lstStyle/>
          <a:p>
            <a:r>
              <a:rPr lang="en-US"/>
              <a:t>response</a:t>
            </a:r>
          </a:p>
        </p:txBody>
      </p:sp>
      <p:sp>
        <p:nvSpPr>
          <p:cNvPr id="1524740" name="Line 4"/>
          <p:cNvSpPr>
            <a:spLocks noChangeShapeType="1"/>
          </p:cNvSpPr>
          <p:nvPr/>
        </p:nvSpPr>
        <p:spPr bwMode="auto">
          <a:xfrm>
            <a:off x="4445662" y="3865563"/>
            <a:ext cx="412750" cy="0"/>
          </a:xfrm>
          <a:prstGeom prst="line">
            <a:avLst/>
          </a:prstGeom>
          <a:noFill/>
          <a:ln w="28575">
            <a:solidFill>
              <a:srgbClr val="FF6600"/>
            </a:solidFill>
            <a:round/>
            <a:headEnd/>
            <a:tailEnd type="triangle" w="med" len="med"/>
          </a:ln>
        </p:spPr>
        <p:txBody>
          <a:bodyPr/>
          <a:lstStyle/>
          <a:p>
            <a:endParaRPr lang="en-US"/>
          </a:p>
        </p:txBody>
      </p:sp>
      <p:sp>
        <p:nvSpPr>
          <p:cNvPr id="1524743" name="Line 7"/>
          <p:cNvSpPr>
            <a:spLocks noChangeShapeType="1"/>
          </p:cNvSpPr>
          <p:nvPr/>
        </p:nvSpPr>
        <p:spPr bwMode="auto">
          <a:xfrm>
            <a:off x="2464462" y="3865563"/>
            <a:ext cx="412750" cy="0"/>
          </a:xfrm>
          <a:prstGeom prst="line">
            <a:avLst/>
          </a:prstGeom>
          <a:noFill/>
          <a:ln w="28575">
            <a:solidFill>
              <a:srgbClr val="FF6600"/>
            </a:solidFill>
            <a:round/>
            <a:headEnd/>
            <a:tailEnd type="triangle" w="med" len="med"/>
          </a:ln>
        </p:spPr>
        <p:txBody>
          <a:bodyPr/>
          <a:lstStyle/>
          <a:p>
            <a:endParaRPr lang="en-US"/>
          </a:p>
        </p:txBody>
      </p:sp>
      <p:sp>
        <p:nvSpPr>
          <p:cNvPr id="1524745" name="Line 9"/>
          <p:cNvSpPr>
            <a:spLocks noChangeShapeType="1"/>
          </p:cNvSpPr>
          <p:nvPr/>
        </p:nvSpPr>
        <p:spPr bwMode="auto">
          <a:xfrm>
            <a:off x="3455062" y="3865563"/>
            <a:ext cx="412750" cy="0"/>
          </a:xfrm>
          <a:prstGeom prst="line">
            <a:avLst/>
          </a:prstGeom>
          <a:noFill/>
          <a:ln w="28575">
            <a:solidFill>
              <a:srgbClr val="FF6600"/>
            </a:solidFill>
            <a:round/>
            <a:headEnd/>
            <a:tailEnd type="triangle" w="med" len="med"/>
          </a:ln>
        </p:spPr>
        <p:txBody>
          <a:bodyPr/>
          <a:lstStyle/>
          <a:p>
            <a:endParaRPr lang="en-US"/>
          </a:p>
        </p:txBody>
      </p:sp>
      <p:sp>
        <p:nvSpPr>
          <p:cNvPr id="1524746" name="Line 10"/>
          <p:cNvSpPr>
            <a:spLocks noChangeShapeType="1"/>
          </p:cNvSpPr>
          <p:nvPr/>
        </p:nvSpPr>
        <p:spPr bwMode="auto">
          <a:xfrm>
            <a:off x="5931562" y="5445125"/>
            <a:ext cx="412750" cy="0"/>
          </a:xfrm>
          <a:prstGeom prst="line">
            <a:avLst/>
          </a:prstGeom>
          <a:noFill/>
          <a:ln w="28575">
            <a:solidFill>
              <a:srgbClr val="0070C0"/>
            </a:solidFill>
            <a:round/>
            <a:headEnd/>
            <a:tailEnd type="triangle" w="med" len="med"/>
          </a:ln>
        </p:spPr>
        <p:txBody>
          <a:bodyPr/>
          <a:lstStyle/>
          <a:p>
            <a:endParaRPr lang="en-US"/>
          </a:p>
        </p:txBody>
      </p:sp>
      <p:sp>
        <p:nvSpPr>
          <p:cNvPr id="1524777" name="Line 41"/>
          <p:cNvSpPr>
            <a:spLocks noChangeShapeType="1"/>
          </p:cNvSpPr>
          <p:nvPr/>
        </p:nvSpPr>
        <p:spPr bwMode="auto">
          <a:xfrm>
            <a:off x="6922162" y="3865563"/>
            <a:ext cx="412750" cy="0"/>
          </a:xfrm>
          <a:prstGeom prst="line">
            <a:avLst/>
          </a:prstGeom>
          <a:noFill/>
          <a:ln w="28575">
            <a:solidFill>
              <a:srgbClr val="FF6600"/>
            </a:solidFill>
            <a:round/>
            <a:headEnd/>
            <a:tailEnd type="triangle" w="med" len="med"/>
          </a:ln>
        </p:spPr>
        <p:txBody>
          <a:bodyPr/>
          <a:lstStyle/>
          <a:p>
            <a:endParaRPr lang="en-US"/>
          </a:p>
        </p:txBody>
      </p:sp>
      <p:sp>
        <p:nvSpPr>
          <p:cNvPr id="13330" name="Text Box 18"/>
          <p:cNvSpPr txBox="1">
            <a:spLocks noChangeArrowheads="1"/>
          </p:cNvSpPr>
          <p:nvPr/>
        </p:nvSpPr>
        <p:spPr bwMode="auto">
          <a:xfrm>
            <a:off x="818621" y="3678238"/>
            <a:ext cx="458780" cy="461665"/>
          </a:xfrm>
          <a:prstGeom prst="rect">
            <a:avLst/>
          </a:prstGeom>
          <a:noFill/>
          <a:ln w="9525">
            <a:noFill/>
            <a:miter lim="800000"/>
            <a:headEnd/>
            <a:tailEnd/>
          </a:ln>
        </p:spPr>
        <p:txBody>
          <a:bodyPr wrap="none">
            <a:spAutoFit/>
          </a:bodyPr>
          <a:lstStyle/>
          <a:p>
            <a:pPr rtl="0"/>
            <a:r>
              <a:rPr lang="en-US" sz="2400"/>
              <a:t>P</a:t>
            </a:r>
            <a:r>
              <a:rPr lang="en-US" sz="2400" baseline="-25000"/>
              <a:t>2</a:t>
            </a:r>
          </a:p>
        </p:txBody>
      </p:sp>
      <p:sp>
        <p:nvSpPr>
          <p:cNvPr id="13339" name="Line 27"/>
          <p:cNvSpPr>
            <a:spLocks noChangeAspect="1" noChangeShapeType="1"/>
          </p:cNvSpPr>
          <p:nvPr/>
        </p:nvSpPr>
        <p:spPr bwMode="auto">
          <a:xfrm rot="16200000" flipH="1">
            <a:off x="1995885" y="3411538"/>
            <a:ext cx="765175" cy="0"/>
          </a:xfrm>
          <a:prstGeom prst="line">
            <a:avLst/>
          </a:prstGeom>
          <a:noFill/>
          <a:ln w="76200">
            <a:solidFill>
              <a:schemeClr val="folHlink"/>
            </a:solidFill>
            <a:round/>
            <a:headEnd/>
            <a:tailEnd type="triangle" w="med" len="med"/>
          </a:ln>
        </p:spPr>
        <p:txBody>
          <a:bodyPr/>
          <a:lstStyle/>
          <a:p>
            <a:endParaRPr lang="en-US"/>
          </a:p>
        </p:txBody>
      </p:sp>
      <p:sp>
        <p:nvSpPr>
          <p:cNvPr id="13340" name="Line 28"/>
          <p:cNvSpPr>
            <a:spLocks noChangeAspect="1" noChangeShapeType="1"/>
          </p:cNvSpPr>
          <p:nvPr/>
        </p:nvSpPr>
        <p:spPr bwMode="auto">
          <a:xfrm rot="-5400000">
            <a:off x="6988440" y="3411538"/>
            <a:ext cx="765175" cy="0"/>
          </a:xfrm>
          <a:prstGeom prst="line">
            <a:avLst/>
          </a:prstGeom>
          <a:noFill/>
          <a:ln w="76200">
            <a:solidFill>
              <a:schemeClr val="folHlink"/>
            </a:solidFill>
            <a:round/>
            <a:headEnd/>
            <a:tailEnd type="triangle" w="med" len="med"/>
          </a:ln>
        </p:spPr>
        <p:txBody>
          <a:bodyPr/>
          <a:lstStyle/>
          <a:p>
            <a:endParaRPr lang="en-US"/>
          </a:p>
        </p:txBody>
      </p:sp>
      <p:sp>
        <p:nvSpPr>
          <p:cNvPr id="2" name="Line 7"/>
          <p:cNvSpPr>
            <a:spLocks noChangeShapeType="1"/>
          </p:cNvSpPr>
          <p:nvPr/>
        </p:nvSpPr>
        <p:spPr bwMode="auto">
          <a:xfrm>
            <a:off x="2968360" y="5464175"/>
            <a:ext cx="412750" cy="0"/>
          </a:xfrm>
          <a:prstGeom prst="line">
            <a:avLst/>
          </a:prstGeom>
          <a:noFill/>
          <a:ln w="28575">
            <a:solidFill>
              <a:srgbClr val="0070C0"/>
            </a:solidFill>
            <a:round/>
            <a:headEnd/>
            <a:tailEnd type="triangle" w="med" len="med"/>
          </a:ln>
        </p:spPr>
        <p:txBody>
          <a:bodyPr/>
          <a:lstStyle/>
          <a:p>
            <a:endParaRPr lang="en-US"/>
          </a:p>
        </p:txBody>
      </p:sp>
      <p:sp>
        <p:nvSpPr>
          <p:cNvPr id="3" name="Line 10"/>
          <p:cNvSpPr>
            <a:spLocks noChangeShapeType="1"/>
          </p:cNvSpPr>
          <p:nvPr/>
        </p:nvSpPr>
        <p:spPr bwMode="auto">
          <a:xfrm>
            <a:off x="7972954" y="5464175"/>
            <a:ext cx="412750" cy="0"/>
          </a:xfrm>
          <a:prstGeom prst="line">
            <a:avLst/>
          </a:prstGeom>
          <a:noFill/>
          <a:ln w="28575">
            <a:solidFill>
              <a:srgbClr val="0070C0"/>
            </a:solidFill>
            <a:round/>
            <a:headEnd/>
            <a:tailEnd type="triangle" w="med" len="med"/>
          </a:ln>
        </p:spPr>
        <p:txBody>
          <a:bodyPr/>
          <a:lstStyle/>
          <a:p>
            <a:endParaRPr lang="en-US"/>
          </a:p>
        </p:txBody>
      </p:sp>
      <p:sp>
        <p:nvSpPr>
          <p:cNvPr id="4" name="Line 41"/>
          <p:cNvSpPr>
            <a:spLocks noChangeShapeType="1"/>
          </p:cNvSpPr>
          <p:nvPr/>
        </p:nvSpPr>
        <p:spPr bwMode="auto">
          <a:xfrm>
            <a:off x="7426060" y="5464175"/>
            <a:ext cx="412750" cy="0"/>
          </a:xfrm>
          <a:prstGeom prst="line">
            <a:avLst/>
          </a:prstGeom>
          <a:noFill/>
          <a:ln w="28575">
            <a:solidFill>
              <a:srgbClr val="0070C0"/>
            </a:solidFill>
            <a:round/>
            <a:headEnd/>
            <a:tailEnd type="triangle" w="med" len="med"/>
          </a:ln>
        </p:spPr>
        <p:txBody>
          <a:bodyPr/>
          <a:lstStyle/>
          <a:p>
            <a:endParaRPr lang="en-US"/>
          </a:p>
        </p:txBody>
      </p:sp>
      <p:sp>
        <p:nvSpPr>
          <p:cNvPr id="13346" name="Text Box 34"/>
          <p:cNvSpPr txBox="1">
            <a:spLocks noChangeArrowheads="1"/>
          </p:cNvSpPr>
          <p:nvPr/>
        </p:nvSpPr>
        <p:spPr bwMode="auto">
          <a:xfrm>
            <a:off x="818621" y="5276850"/>
            <a:ext cx="458780" cy="461665"/>
          </a:xfrm>
          <a:prstGeom prst="rect">
            <a:avLst/>
          </a:prstGeom>
          <a:noFill/>
          <a:ln w="9525">
            <a:noFill/>
            <a:miter lim="800000"/>
            <a:headEnd/>
            <a:tailEnd/>
          </a:ln>
        </p:spPr>
        <p:txBody>
          <a:bodyPr wrap="none">
            <a:spAutoFit/>
          </a:bodyPr>
          <a:lstStyle/>
          <a:p>
            <a:pPr rtl="0"/>
            <a:r>
              <a:rPr lang="en-US" sz="2400"/>
              <a:t>P</a:t>
            </a:r>
            <a:r>
              <a:rPr lang="en-US" sz="2400" baseline="-25000"/>
              <a:t>3</a:t>
            </a:r>
          </a:p>
        </p:txBody>
      </p:sp>
      <p:sp>
        <p:nvSpPr>
          <p:cNvPr id="13347" name="Line 35"/>
          <p:cNvSpPr>
            <a:spLocks noChangeAspect="1" noChangeShapeType="1"/>
          </p:cNvSpPr>
          <p:nvPr/>
        </p:nvSpPr>
        <p:spPr bwMode="auto">
          <a:xfrm rot="16200000" flipH="1">
            <a:off x="2499783" y="5010151"/>
            <a:ext cx="765175" cy="0"/>
          </a:xfrm>
          <a:prstGeom prst="line">
            <a:avLst/>
          </a:prstGeom>
          <a:noFill/>
          <a:ln w="76200">
            <a:solidFill>
              <a:schemeClr val="folHlink"/>
            </a:solidFill>
            <a:round/>
            <a:headEnd/>
            <a:tailEnd type="triangle" w="med" len="med"/>
          </a:ln>
        </p:spPr>
        <p:txBody>
          <a:bodyPr/>
          <a:lstStyle/>
          <a:p>
            <a:endParaRPr lang="en-US"/>
          </a:p>
        </p:txBody>
      </p:sp>
    </p:spTree>
    <p:extLst>
      <p:ext uri="{BB962C8B-B14F-4D97-AF65-F5344CB8AC3E}">
        <p14:creationId xmlns:p14="http://schemas.microsoft.com/office/powerpoint/2010/main" val="1689383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3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3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1524742"/>
                                        </p:tgtEl>
                                        <p:attrNameLst>
                                          <p:attrName>style.visibility</p:attrName>
                                        </p:attrNameLst>
                                      </p:cBhvr>
                                      <p:to>
                                        <p:strVal val="visible"/>
                                      </p:to>
                                    </p:set>
                                    <p:animEffect transition="in" filter="wipe(left)">
                                      <p:cBhvr>
                                        <p:cTn id="13" dur="500"/>
                                        <p:tgtEl>
                                          <p:spTgt spid="1524742"/>
                                        </p:tgtEl>
                                      </p:cBhvr>
                                    </p:animEffect>
                                  </p:childTnLst>
                                </p:cTn>
                              </p:par>
                            </p:childTnLst>
                          </p:cTn>
                        </p:par>
                        <p:par>
                          <p:cTn id="14" fill="hold">
                            <p:stCondLst>
                              <p:cond delay="500"/>
                            </p:stCondLst>
                            <p:childTnLst>
                              <p:par>
                                <p:cTn id="15" presetID="22" presetClass="entr" presetSubtype="8" fill="hold" grpId="0" nodeType="afterEffect">
                                  <p:stCondLst>
                                    <p:cond delay="0"/>
                                  </p:stCondLst>
                                  <p:childTnLst>
                                    <p:set>
                                      <p:cBhvr>
                                        <p:cTn id="16" dur="1" fill="hold">
                                          <p:stCondLst>
                                            <p:cond delay="0"/>
                                          </p:stCondLst>
                                        </p:cTn>
                                        <p:tgtEl>
                                          <p:spTgt spid="1524741"/>
                                        </p:tgtEl>
                                        <p:attrNameLst>
                                          <p:attrName>style.visibility</p:attrName>
                                        </p:attrNameLst>
                                      </p:cBhvr>
                                      <p:to>
                                        <p:strVal val="visible"/>
                                      </p:to>
                                    </p:set>
                                    <p:animEffect transition="in" filter="wipe(left)">
                                      <p:cBhvr>
                                        <p:cTn id="17" dur="500"/>
                                        <p:tgtEl>
                                          <p:spTgt spid="1524741"/>
                                        </p:tgtEl>
                                      </p:cBhvr>
                                    </p:animEffect>
                                  </p:childTnLst>
                                </p:cTn>
                              </p:par>
                            </p:childTnLst>
                          </p:cTn>
                        </p:par>
                        <p:par>
                          <p:cTn id="18" fill="hold">
                            <p:stCondLst>
                              <p:cond delay="1000"/>
                            </p:stCondLst>
                            <p:childTnLst>
                              <p:par>
                                <p:cTn id="19" presetID="22" presetClass="entr" presetSubtype="8" fill="hold" grpId="0" nodeType="afterEffect">
                                  <p:stCondLst>
                                    <p:cond delay="0"/>
                                  </p:stCondLst>
                                  <p:childTnLst>
                                    <p:set>
                                      <p:cBhvr>
                                        <p:cTn id="20" dur="1" fill="hold">
                                          <p:stCondLst>
                                            <p:cond delay="0"/>
                                          </p:stCondLst>
                                        </p:cTn>
                                        <p:tgtEl>
                                          <p:spTgt spid="1524748"/>
                                        </p:tgtEl>
                                        <p:attrNameLst>
                                          <p:attrName>style.visibility</p:attrName>
                                        </p:attrNameLst>
                                      </p:cBhvr>
                                      <p:to>
                                        <p:strVal val="visible"/>
                                      </p:to>
                                    </p:set>
                                    <p:animEffect transition="in" filter="wipe(left)">
                                      <p:cBhvr>
                                        <p:cTn id="21" dur="500"/>
                                        <p:tgtEl>
                                          <p:spTgt spid="1524748"/>
                                        </p:tgtEl>
                                      </p:cBhvr>
                                    </p:animEffect>
                                  </p:childTnLst>
                                </p:cTn>
                              </p:par>
                            </p:childTnLst>
                          </p:cTn>
                        </p:par>
                        <p:par>
                          <p:cTn id="22" fill="hold">
                            <p:stCondLst>
                              <p:cond delay="1500"/>
                            </p:stCondLst>
                            <p:childTnLst>
                              <p:par>
                                <p:cTn id="23" presetID="22" presetClass="entr" presetSubtype="8" fill="hold" grpId="0" nodeType="afterEffect">
                                  <p:stCondLst>
                                    <p:cond delay="0"/>
                                  </p:stCondLst>
                                  <p:childTnLst>
                                    <p:set>
                                      <p:cBhvr>
                                        <p:cTn id="24" dur="1" fill="hold">
                                          <p:stCondLst>
                                            <p:cond delay="0"/>
                                          </p:stCondLst>
                                        </p:cTn>
                                        <p:tgtEl>
                                          <p:spTgt spid="1524749"/>
                                        </p:tgtEl>
                                        <p:attrNameLst>
                                          <p:attrName>style.visibility</p:attrName>
                                        </p:attrNameLst>
                                      </p:cBhvr>
                                      <p:to>
                                        <p:strVal val="visible"/>
                                      </p:to>
                                    </p:set>
                                    <p:animEffect transition="in" filter="wipe(left)">
                                      <p:cBhvr>
                                        <p:cTn id="25" dur="500"/>
                                        <p:tgtEl>
                                          <p:spTgt spid="1524749"/>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1524747"/>
                                        </p:tgtEl>
                                        <p:attrNameLst>
                                          <p:attrName>style.visibility</p:attrName>
                                        </p:attrNameLst>
                                      </p:cBhvr>
                                      <p:to>
                                        <p:strVal val="visible"/>
                                      </p:to>
                                    </p:set>
                                    <p:animEffect transition="in" filter="wipe(left)">
                                      <p:cBhvr>
                                        <p:cTn id="28" dur="500"/>
                                        <p:tgtEl>
                                          <p:spTgt spid="1524747"/>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333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333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2474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52474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52474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52477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3330"/>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3339"/>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334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524746"/>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4"/>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3346"/>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33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4741" grpId="0" animBg="1"/>
      <p:bldP spid="1524742" grpId="0" animBg="1"/>
      <p:bldP spid="1524747" grpId="0" animBg="1"/>
      <p:bldP spid="1524748" grpId="0" animBg="1"/>
      <p:bldP spid="1524749" grpId="0" animBg="1"/>
      <p:bldP spid="13332" grpId="0" animBg="1"/>
      <p:bldP spid="13333" grpId="0" animBg="1"/>
      <p:bldP spid="13334" grpId="0"/>
      <p:bldP spid="13338" grpId="0"/>
      <p:bldP spid="1524740" grpId="0" animBg="1"/>
      <p:bldP spid="1524743" grpId="0" animBg="1"/>
      <p:bldP spid="1524745" grpId="0" animBg="1"/>
      <p:bldP spid="1524746" grpId="0" animBg="1"/>
      <p:bldP spid="1524777" grpId="0" animBg="1"/>
      <p:bldP spid="13330" grpId="0"/>
      <p:bldP spid="13339" grpId="0" animBg="1"/>
      <p:bldP spid="13340" grpId="0" animBg="1"/>
      <p:bldP spid="2" grpId="0" animBg="1"/>
      <p:bldP spid="3" grpId="0" animBg="1"/>
      <p:bldP spid="4" grpId="0" animBg="1"/>
      <p:bldP spid="13346" grpId="0"/>
      <p:bldP spid="13347"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fld id="{4429451C-F866-4537-A643-B6860928796B}" type="slidenum">
              <a:rPr lang="en-US"/>
              <a:pPr/>
              <a:t>3</a:t>
            </a:fld>
            <a:endParaRPr lang="en-US"/>
          </a:p>
        </p:txBody>
      </p:sp>
      <p:sp>
        <p:nvSpPr>
          <p:cNvPr id="60418" name="Rectangle 2"/>
          <p:cNvSpPr>
            <a:spLocks noGrp="1" noChangeArrowheads="1"/>
          </p:cNvSpPr>
          <p:nvPr>
            <p:ph type="title"/>
          </p:nvPr>
        </p:nvSpPr>
        <p:spPr/>
        <p:txBody>
          <a:bodyPr/>
          <a:lstStyle/>
          <a:p>
            <a:r>
              <a:rPr lang="en-GB"/>
              <a:t>Introduction to replication</a:t>
            </a:r>
          </a:p>
        </p:txBody>
      </p:sp>
      <p:sp>
        <p:nvSpPr>
          <p:cNvPr id="60419" name="Rectangle 3"/>
          <p:cNvSpPr>
            <a:spLocks noGrp="1" noChangeArrowheads="1"/>
          </p:cNvSpPr>
          <p:nvPr>
            <p:ph type="body" idx="1"/>
          </p:nvPr>
        </p:nvSpPr>
        <p:spPr>
          <a:xfrm>
            <a:off x="382588" y="1287463"/>
            <a:ext cx="8980487" cy="5303837"/>
          </a:xfrm>
        </p:spPr>
        <p:txBody>
          <a:bodyPr/>
          <a:lstStyle/>
          <a:p>
            <a:pPr>
              <a:lnSpc>
                <a:spcPct val="90000"/>
              </a:lnSpc>
            </a:pPr>
            <a:r>
              <a:rPr lang="en-GB" sz="2400" dirty="0"/>
              <a:t>replication can provide the following</a:t>
            </a:r>
          </a:p>
          <a:p>
            <a:pPr>
              <a:lnSpc>
                <a:spcPct val="90000"/>
              </a:lnSpc>
            </a:pPr>
            <a:r>
              <a:rPr lang="en-GB" sz="2400" dirty="0"/>
              <a:t>performance enhancement</a:t>
            </a:r>
          </a:p>
          <a:p>
            <a:pPr lvl="1">
              <a:lnSpc>
                <a:spcPct val="90000"/>
              </a:lnSpc>
            </a:pPr>
            <a:r>
              <a:rPr lang="en-GB" sz="1800" dirty="0"/>
              <a:t>e.g. several web servers can have the same DNS name and the servers are selected in turn. To share the load.</a:t>
            </a:r>
          </a:p>
          <a:p>
            <a:pPr lvl="1">
              <a:lnSpc>
                <a:spcPct val="90000"/>
              </a:lnSpc>
            </a:pPr>
            <a:r>
              <a:rPr lang="en-GB" sz="1800" dirty="0"/>
              <a:t>replication of read-only data is simple, but replication of changing data has overheads</a:t>
            </a:r>
          </a:p>
          <a:p>
            <a:pPr>
              <a:lnSpc>
                <a:spcPct val="90000"/>
              </a:lnSpc>
            </a:pPr>
            <a:r>
              <a:rPr lang="en-GB" sz="2400" dirty="0"/>
              <a:t>fault-tolerant service</a:t>
            </a:r>
          </a:p>
          <a:p>
            <a:pPr lvl="1">
              <a:lnSpc>
                <a:spcPct val="90000"/>
              </a:lnSpc>
            </a:pPr>
            <a:r>
              <a:rPr lang="en-GB" sz="1800" dirty="0"/>
              <a:t>guarantees correct behaviour in spite of certain faults (can include timeliness)</a:t>
            </a:r>
          </a:p>
          <a:p>
            <a:pPr lvl="1">
              <a:lnSpc>
                <a:spcPct val="90000"/>
              </a:lnSpc>
            </a:pPr>
            <a:r>
              <a:rPr lang="en-GB" sz="1800" dirty="0"/>
              <a:t>if </a:t>
            </a:r>
            <a:r>
              <a:rPr lang="en-GB" sz="1800" i="1" dirty="0"/>
              <a:t>f</a:t>
            </a:r>
            <a:r>
              <a:rPr lang="en-GB" sz="1800" dirty="0"/>
              <a:t> of </a:t>
            </a:r>
            <a:r>
              <a:rPr lang="en-GB" sz="1800" i="1" dirty="0"/>
              <a:t>f</a:t>
            </a:r>
            <a:r>
              <a:rPr lang="en-GB" sz="1800" dirty="0"/>
              <a:t>+1 servers crash then 1 remains to supply the service</a:t>
            </a:r>
          </a:p>
          <a:p>
            <a:pPr lvl="1">
              <a:lnSpc>
                <a:spcPct val="90000"/>
              </a:lnSpc>
            </a:pPr>
            <a:r>
              <a:rPr lang="en-GB" sz="1800" dirty="0"/>
              <a:t>if </a:t>
            </a:r>
            <a:r>
              <a:rPr lang="en-GB" sz="1800" i="1" dirty="0"/>
              <a:t>f</a:t>
            </a:r>
            <a:r>
              <a:rPr lang="en-GB" sz="1800" dirty="0"/>
              <a:t> of 2</a:t>
            </a:r>
            <a:r>
              <a:rPr lang="en-GB" sz="1800" i="1" dirty="0"/>
              <a:t>f</a:t>
            </a:r>
            <a:r>
              <a:rPr lang="en-GB" sz="1800" dirty="0"/>
              <a:t>+1 servers have byzantine faults then they can supply a correct service </a:t>
            </a:r>
          </a:p>
          <a:p>
            <a:pPr>
              <a:lnSpc>
                <a:spcPct val="90000"/>
              </a:lnSpc>
            </a:pPr>
            <a:r>
              <a:rPr lang="en-GB" sz="2400" dirty="0"/>
              <a:t>availability is hindered by</a:t>
            </a:r>
          </a:p>
          <a:p>
            <a:pPr lvl="1">
              <a:lnSpc>
                <a:spcPct val="90000"/>
              </a:lnSpc>
            </a:pPr>
            <a:r>
              <a:rPr lang="en-GB" sz="1800" dirty="0"/>
              <a:t>server failures</a:t>
            </a:r>
          </a:p>
          <a:p>
            <a:pPr lvl="2">
              <a:lnSpc>
                <a:spcPct val="90000"/>
              </a:lnSpc>
            </a:pPr>
            <a:r>
              <a:rPr lang="en-GB" sz="1600" dirty="0"/>
              <a:t>replicate data  at failure- independent servers and when one fails, client may use another. </a:t>
            </a:r>
            <a:endParaRPr lang="en-GB" sz="1600" dirty="0" smtClean="0"/>
          </a:p>
          <a:p>
            <a:pPr lvl="1">
              <a:lnSpc>
                <a:spcPct val="90000"/>
              </a:lnSpc>
            </a:pPr>
            <a:r>
              <a:rPr lang="en-GB" sz="1800" dirty="0" smtClean="0"/>
              <a:t> network partitions and disconnected operation </a:t>
            </a:r>
          </a:p>
          <a:p>
            <a:pPr lvl="2">
              <a:lnSpc>
                <a:spcPct val="90000"/>
              </a:lnSpc>
            </a:pPr>
            <a:r>
              <a:rPr lang="en-GB" sz="1600" dirty="0" smtClean="0"/>
              <a:t>Users </a:t>
            </a:r>
            <a:r>
              <a:rPr lang="en-GB" sz="1600" dirty="0"/>
              <a:t>of mobile computers deliberately disconnect, and then on re-connection, resolve conflicts</a:t>
            </a:r>
          </a:p>
          <a:p>
            <a:pPr lvl="1">
              <a:lnSpc>
                <a:spcPct val="90000"/>
              </a:lnSpc>
            </a:pPr>
            <a:endParaRPr lang="en-GB" sz="1800" dirty="0"/>
          </a:p>
        </p:txBody>
      </p:sp>
      <p:sp>
        <p:nvSpPr>
          <p:cNvPr id="60420" name="Text Box 4"/>
          <p:cNvSpPr txBox="1">
            <a:spLocks noChangeArrowheads="1"/>
          </p:cNvSpPr>
          <p:nvPr/>
        </p:nvSpPr>
        <p:spPr bwMode="auto">
          <a:xfrm>
            <a:off x="8939213" y="6270625"/>
            <a:ext cx="290512" cy="457200"/>
          </a:xfrm>
          <a:prstGeom prst="rect">
            <a:avLst/>
          </a:prstGeom>
          <a:noFill/>
          <a:ln w="9525">
            <a:noFill/>
            <a:miter lim="800000"/>
            <a:headEnd/>
            <a:tailEnd/>
          </a:ln>
          <a:effectLst/>
        </p:spPr>
        <p:txBody>
          <a:bodyPr wrap="none">
            <a:spAutoFit/>
          </a:bodyPr>
          <a:lstStyle/>
          <a:p>
            <a:r>
              <a:rPr lang="en-GB"/>
              <a:t>•</a:t>
            </a:r>
          </a:p>
        </p:txBody>
      </p:sp>
      <p:sp>
        <p:nvSpPr>
          <p:cNvPr id="60421" name="Rectangle 5"/>
          <p:cNvSpPr>
            <a:spLocks noChangeArrowheads="1"/>
          </p:cNvSpPr>
          <p:nvPr/>
        </p:nvSpPr>
        <p:spPr bwMode="auto">
          <a:xfrm>
            <a:off x="4760913" y="220663"/>
            <a:ext cx="4970462" cy="701675"/>
          </a:xfrm>
          <a:prstGeom prst="rect">
            <a:avLst/>
          </a:prstGeom>
          <a:solidFill>
            <a:schemeClr val="accent2"/>
          </a:solidFill>
          <a:ln w="9525">
            <a:noFill/>
            <a:miter lim="800000"/>
            <a:headEnd/>
            <a:tailEnd/>
          </a:ln>
          <a:effectLst/>
        </p:spPr>
        <p:txBody>
          <a:bodyPr>
            <a:spAutoFit/>
          </a:bodyPr>
          <a:lstStyle/>
          <a:p>
            <a:r>
              <a:rPr kumimoji="1" lang="en-GB" sz="2000">
                <a:solidFill>
                  <a:schemeClr val="hlink"/>
                </a:solidFill>
                <a:latin typeface="Arial" charset="0"/>
              </a:rPr>
              <a:t>Replication of data :- the maintenance of copies of data at multiple computers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0421"/>
                                        </p:tgtEl>
                                        <p:attrNameLst>
                                          <p:attrName>style.visibility</p:attrName>
                                        </p:attrNameLst>
                                      </p:cBhvr>
                                      <p:to>
                                        <p:strVal val="visible"/>
                                      </p:to>
                                    </p:set>
                                    <p:anim calcmode="lin" valueType="num">
                                      <p:cBhvr additive="base">
                                        <p:cTn id="7" dur="500" fill="hold"/>
                                        <p:tgtEl>
                                          <p:spTgt spid="60421"/>
                                        </p:tgtEl>
                                        <p:attrNameLst>
                                          <p:attrName>ppt_x</p:attrName>
                                        </p:attrNameLst>
                                      </p:cBhvr>
                                      <p:tavLst>
                                        <p:tav tm="0">
                                          <p:val>
                                            <p:strVal val="1+#ppt_w/2"/>
                                          </p:val>
                                        </p:tav>
                                        <p:tav tm="100000">
                                          <p:val>
                                            <p:strVal val="#ppt_x"/>
                                          </p:val>
                                        </p:tav>
                                      </p:tavLst>
                                    </p:anim>
                                    <p:anim calcmode="lin" valueType="num">
                                      <p:cBhvr additive="base">
                                        <p:cTn id="8" dur="500" fill="hold"/>
                                        <p:tgtEl>
                                          <p:spTgt spid="6042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60419">
                                            <p:txEl>
                                              <p:pRg st="0" end="0"/>
                                            </p:txEl>
                                          </p:spTgt>
                                        </p:tgtEl>
                                        <p:attrNameLst>
                                          <p:attrName>style.visibility</p:attrName>
                                        </p:attrNameLst>
                                      </p:cBhvr>
                                      <p:to>
                                        <p:strVal val="visible"/>
                                      </p:to>
                                    </p:set>
                                    <p:animEffect transition="in" filter="wipe(up)">
                                      <p:cBhvr>
                                        <p:cTn id="13" dur="500"/>
                                        <p:tgtEl>
                                          <p:spTgt spid="60419">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60419">
                                            <p:txEl>
                                              <p:pRg st="1" end="1"/>
                                            </p:txEl>
                                          </p:spTgt>
                                        </p:tgtEl>
                                        <p:attrNameLst>
                                          <p:attrName>style.visibility</p:attrName>
                                        </p:attrNameLst>
                                      </p:cBhvr>
                                      <p:to>
                                        <p:strVal val="visible"/>
                                      </p:to>
                                    </p:set>
                                    <p:animEffect transition="in" filter="wipe(up)">
                                      <p:cBhvr>
                                        <p:cTn id="18" dur="500"/>
                                        <p:tgtEl>
                                          <p:spTgt spid="60419">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60419">
                                            <p:txEl>
                                              <p:pRg st="2" end="2"/>
                                            </p:txEl>
                                          </p:spTgt>
                                        </p:tgtEl>
                                        <p:attrNameLst>
                                          <p:attrName>style.visibility</p:attrName>
                                        </p:attrNameLst>
                                      </p:cBhvr>
                                      <p:to>
                                        <p:strVal val="visible"/>
                                      </p:to>
                                    </p:set>
                                    <p:animEffect transition="in" filter="wipe(up)">
                                      <p:cBhvr>
                                        <p:cTn id="23" dur="500"/>
                                        <p:tgtEl>
                                          <p:spTgt spid="6041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60419">
                                            <p:txEl>
                                              <p:pRg st="3" end="3"/>
                                            </p:txEl>
                                          </p:spTgt>
                                        </p:tgtEl>
                                        <p:attrNameLst>
                                          <p:attrName>style.visibility</p:attrName>
                                        </p:attrNameLst>
                                      </p:cBhvr>
                                      <p:to>
                                        <p:strVal val="visible"/>
                                      </p:to>
                                    </p:set>
                                    <p:animEffect transition="in" filter="wipe(up)">
                                      <p:cBhvr>
                                        <p:cTn id="28" dur="500"/>
                                        <p:tgtEl>
                                          <p:spTgt spid="60419">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1" fill="hold" grpId="0" nodeType="clickEffect">
                                  <p:stCondLst>
                                    <p:cond delay="0"/>
                                  </p:stCondLst>
                                  <p:childTnLst>
                                    <p:set>
                                      <p:cBhvr>
                                        <p:cTn id="32" dur="1" fill="hold">
                                          <p:stCondLst>
                                            <p:cond delay="0"/>
                                          </p:stCondLst>
                                        </p:cTn>
                                        <p:tgtEl>
                                          <p:spTgt spid="60419">
                                            <p:txEl>
                                              <p:pRg st="4" end="4"/>
                                            </p:txEl>
                                          </p:spTgt>
                                        </p:tgtEl>
                                        <p:attrNameLst>
                                          <p:attrName>style.visibility</p:attrName>
                                        </p:attrNameLst>
                                      </p:cBhvr>
                                      <p:to>
                                        <p:strVal val="visible"/>
                                      </p:to>
                                    </p:set>
                                    <p:animEffect transition="in" filter="wipe(up)">
                                      <p:cBhvr>
                                        <p:cTn id="33" dur="500"/>
                                        <p:tgtEl>
                                          <p:spTgt spid="60419">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1" fill="hold" grpId="0" nodeType="clickEffect">
                                  <p:stCondLst>
                                    <p:cond delay="0"/>
                                  </p:stCondLst>
                                  <p:childTnLst>
                                    <p:set>
                                      <p:cBhvr>
                                        <p:cTn id="37" dur="1" fill="hold">
                                          <p:stCondLst>
                                            <p:cond delay="0"/>
                                          </p:stCondLst>
                                        </p:cTn>
                                        <p:tgtEl>
                                          <p:spTgt spid="60419">
                                            <p:txEl>
                                              <p:pRg st="5" end="5"/>
                                            </p:txEl>
                                          </p:spTgt>
                                        </p:tgtEl>
                                        <p:attrNameLst>
                                          <p:attrName>style.visibility</p:attrName>
                                        </p:attrNameLst>
                                      </p:cBhvr>
                                      <p:to>
                                        <p:strVal val="visible"/>
                                      </p:to>
                                    </p:set>
                                    <p:animEffect transition="in" filter="wipe(up)">
                                      <p:cBhvr>
                                        <p:cTn id="38" dur="500"/>
                                        <p:tgtEl>
                                          <p:spTgt spid="60419">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1" fill="hold" grpId="0" nodeType="clickEffect">
                                  <p:stCondLst>
                                    <p:cond delay="0"/>
                                  </p:stCondLst>
                                  <p:childTnLst>
                                    <p:set>
                                      <p:cBhvr>
                                        <p:cTn id="42" dur="1" fill="hold">
                                          <p:stCondLst>
                                            <p:cond delay="0"/>
                                          </p:stCondLst>
                                        </p:cTn>
                                        <p:tgtEl>
                                          <p:spTgt spid="60419">
                                            <p:txEl>
                                              <p:pRg st="6" end="6"/>
                                            </p:txEl>
                                          </p:spTgt>
                                        </p:tgtEl>
                                        <p:attrNameLst>
                                          <p:attrName>style.visibility</p:attrName>
                                        </p:attrNameLst>
                                      </p:cBhvr>
                                      <p:to>
                                        <p:strVal val="visible"/>
                                      </p:to>
                                    </p:set>
                                    <p:animEffect transition="in" filter="wipe(up)">
                                      <p:cBhvr>
                                        <p:cTn id="43" dur="500"/>
                                        <p:tgtEl>
                                          <p:spTgt spid="60419">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1" fill="hold" grpId="0" nodeType="clickEffect">
                                  <p:stCondLst>
                                    <p:cond delay="0"/>
                                  </p:stCondLst>
                                  <p:childTnLst>
                                    <p:set>
                                      <p:cBhvr>
                                        <p:cTn id="47" dur="1" fill="hold">
                                          <p:stCondLst>
                                            <p:cond delay="0"/>
                                          </p:stCondLst>
                                        </p:cTn>
                                        <p:tgtEl>
                                          <p:spTgt spid="60419">
                                            <p:txEl>
                                              <p:pRg st="7" end="7"/>
                                            </p:txEl>
                                          </p:spTgt>
                                        </p:tgtEl>
                                        <p:attrNameLst>
                                          <p:attrName>style.visibility</p:attrName>
                                        </p:attrNameLst>
                                      </p:cBhvr>
                                      <p:to>
                                        <p:strVal val="visible"/>
                                      </p:to>
                                    </p:set>
                                    <p:animEffect transition="in" filter="wipe(up)">
                                      <p:cBhvr>
                                        <p:cTn id="48" dur="500"/>
                                        <p:tgtEl>
                                          <p:spTgt spid="60419">
                                            <p:txEl>
                                              <p:pRg st="7" end="7"/>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1" fill="hold" grpId="0" nodeType="clickEffect">
                                  <p:stCondLst>
                                    <p:cond delay="0"/>
                                  </p:stCondLst>
                                  <p:childTnLst>
                                    <p:set>
                                      <p:cBhvr>
                                        <p:cTn id="52" dur="1" fill="hold">
                                          <p:stCondLst>
                                            <p:cond delay="0"/>
                                          </p:stCondLst>
                                        </p:cTn>
                                        <p:tgtEl>
                                          <p:spTgt spid="60419">
                                            <p:txEl>
                                              <p:pRg st="8" end="8"/>
                                            </p:txEl>
                                          </p:spTgt>
                                        </p:tgtEl>
                                        <p:attrNameLst>
                                          <p:attrName>style.visibility</p:attrName>
                                        </p:attrNameLst>
                                      </p:cBhvr>
                                      <p:to>
                                        <p:strVal val="visible"/>
                                      </p:to>
                                    </p:set>
                                    <p:animEffect transition="in" filter="wipe(up)">
                                      <p:cBhvr>
                                        <p:cTn id="53" dur="500"/>
                                        <p:tgtEl>
                                          <p:spTgt spid="60419">
                                            <p:txEl>
                                              <p:pRg st="8" end="8"/>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1" fill="hold" grpId="0" nodeType="clickEffect">
                                  <p:stCondLst>
                                    <p:cond delay="0"/>
                                  </p:stCondLst>
                                  <p:childTnLst>
                                    <p:set>
                                      <p:cBhvr>
                                        <p:cTn id="57" dur="1" fill="hold">
                                          <p:stCondLst>
                                            <p:cond delay="0"/>
                                          </p:stCondLst>
                                        </p:cTn>
                                        <p:tgtEl>
                                          <p:spTgt spid="60419">
                                            <p:txEl>
                                              <p:pRg st="9" end="9"/>
                                            </p:txEl>
                                          </p:spTgt>
                                        </p:tgtEl>
                                        <p:attrNameLst>
                                          <p:attrName>style.visibility</p:attrName>
                                        </p:attrNameLst>
                                      </p:cBhvr>
                                      <p:to>
                                        <p:strVal val="visible"/>
                                      </p:to>
                                    </p:set>
                                    <p:animEffect transition="in" filter="wipe(up)">
                                      <p:cBhvr>
                                        <p:cTn id="58" dur="500"/>
                                        <p:tgtEl>
                                          <p:spTgt spid="60419">
                                            <p:txEl>
                                              <p:pRg st="9" end="9"/>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1" fill="hold" grpId="0" nodeType="clickEffect">
                                  <p:stCondLst>
                                    <p:cond delay="0"/>
                                  </p:stCondLst>
                                  <p:childTnLst>
                                    <p:set>
                                      <p:cBhvr>
                                        <p:cTn id="62" dur="1" fill="hold">
                                          <p:stCondLst>
                                            <p:cond delay="0"/>
                                          </p:stCondLst>
                                        </p:cTn>
                                        <p:tgtEl>
                                          <p:spTgt spid="60419">
                                            <p:txEl>
                                              <p:pRg st="10" end="10"/>
                                            </p:txEl>
                                          </p:spTgt>
                                        </p:tgtEl>
                                        <p:attrNameLst>
                                          <p:attrName>style.visibility</p:attrName>
                                        </p:attrNameLst>
                                      </p:cBhvr>
                                      <p:to>
                                        <p:strVal val="visible"/>
                                      </p:to>
                                    </p:set>
                                    <p:animEffect transition="in" filter="wipe(up)">
                                      <p:cBhvr>
                                        <p:cTn id="63" dur="500"/>
                                        <p:tgtEl>
                                          <p:spTgt spid="60419">
                                            <p:txEl>
                                              <p:pRg st="10" end="10"/>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1" fill="hold" grpId="0" nodeType="clickEffect">
                                  <p:stCondLst>
                                    <p:cond delay="0"/>
                                  </p:stCondLst>
                                  <p:childTnLst>
                                    <p:set>
                                      <p:cBhvr>
                                        <p:cTn id="67" dur="1" fill="hold">
                                          <p:stCondLst>
                                            <p:cond delay="0"/>
                                          </p:stCondLst>
                                        </p:cTn>
                                        <p:tgtEl>
                                          <p:spTgt spid="60419">
                                            <p:txEl>
                                              <p:pRg st="11" end="11"/>
                                            </p:txEl>
                                          </p:spTgt>
                                        </p:tgtEl>
                                        <p:attrNameLst>
                                          <p:attrName>style.visibility</p:attrName>
                                        </p:attrNameLst>
                                      </p:cBhvr>
                                      <p:to>
                                        <p:strVal val="visible"/>
                                      </p:to>
                                    </p:set>
                                    <p:animEffect transition="in" filter="wipe(up)">
                                      <p:cBhvr>
                                        <p:cTn id="68" dur="500"/>
                                        <p:tgtEl>
                                          <p:spTgt spid="60419">
                                            <p:txEl>
                                              <p:pRg st="11" end="11"/>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1" fill="hold" grpId="0" nodeType="clickEffect">
                                  <p:stCondLst>
                                    <p:cond delay="0"/>
                                  </p:stCondLst>
                                  <p:childTnLst>
                                    <p:set>
                                      <p:cBhvr>
                                        <p:cTn id="72" dur="1" fill="hold">
                                          <p:stCondLst>
                                            <p:cond delay="0"/>
                                          </p:stCondLst>
                                        </p:cTn>
                                        <p:tgtEl>
                                          <p:spTgt spid="60419">
                                            <p:txEl>
                                              <p:pRg st="12" end="12"/>
                                            </p:txEl>
                                          </p:spTgt>
                                        </p:tgtEl>
                                        <p:attrNameLst>
                                          <p:attrName>style.visibility</p:attrName>
                                        </p:attrNameLst>
                                      </p:cBhvr>
                                      <p:to>
                                        <p:strVal val="visible"/>
                                      </p:to>
                                    </p:set>
                                    <p:animEffect transition="in" filter="wipe(up)">
                                      <p:cBhvr>
                                        <p:cTn id="73" dur="500"/>
                                        <p:tgtEl>
                                          <p:spTgt spid="60419">
                                            <p:txEl>
                                              <p:pRg st="12" end="12"/>
                                            </p:txEl>
                                          </p:spTgt>
                                        </p:tgtEl>
                                      </p:cBhvr>
                                    </p:animEffect>
                                  </p:childTnLst>
                                </p:cTn>
                              </p:par>
                            </p:childTnLst>
                          </p:cTn>
                        </p:par>
                        <p:par>
                          <p:cTn id="74" fill="hold">
                            <p:stCondLst>
                              <p:cond delay="500"/>
                            </p:stCondLst>
                            <p:childTnLst>
                              <p:par>
                                <p:cTn id="75" presetID="1" presetClass="entr" presetSubtype="0" fill="hold" grpId="0" nodeType="afterEffect">
                                  <p:stCondLst>
                                    <p:cond delay="0"/>
                                  </p:stCondLst>
                                  <p:childTnLst>
                                    <p:set>
                                      <p:cBhvr>
                                        <p:cTn id="76" dur="1" fill="hold">
                                          <p:stCondLst>
                                            <p:cond delay="499"/>
                                          </p:stCondLst>
                                        </p:cTn>
                                        <p:tgtEl>
                                          <p:spTgt spid="60420"/>
                                        </p:tgtEl>
                                        <p:attrNameLst>
                                          <p:attrName>style.visibility</p:attrName>
                                        </p:attrNameLst>
                                      </p:cBhvr>
                                      <p:to>
                                        <p:strVal val="visible"/>
                                      </p:to>
                                    </p:set>
                                  </p:childTnLst>
                                  <p:subTnLst>
                                    <p:audio>
                                      <p:cMediaNode>
                                        <p:cTn display="0" masterRel="sameClick">
                                          <p:stCondLst>
                                            <p:cond evt="begin" delay="0">
                                              <p:tn val="75"/>
                                            </p:cond>
                                          </p:stCondLst>
                                          <p:endCondLst>
                                            <p:cond evt="onStopAudio" delay="0">
                                              <p:tgtEl>
                                                <p:sldTgt/>
                                              </p:tgtEl>
                                            </p:cond>
                                          </p:endCondLst>
                                        </p:cTn>
                                        <p:tgtEl>
                                          <p:sndTgt r:embed="rId3"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bldLvl="3" autoUpdateAnimBg="0"/>
      <p:bldP spid="60420" grpId="0" autoUpdateAnimBg="0"/>
      <p:bldP spid="60421" grpId="0" animBg="1"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3"/>
          <p:cNvSpPr>
            <a:spLocks noGrp="1"/>
          </p:cNvSpPr>
          <p:nvPr>
            <p:ph type="sldNum" sz="quarter" idx="12"/>
          </p:nvPr>
        </p:nvSpPr>
        <p:spPr/>
        <p:txBody>
          <a:bodyPr/>
          <a:lstStyle/>
          <a:p>
            <a:fld id="{D464C6EA-E510-4034-86AB-E285C035570C}" type="slidenum">
              <a:rPr lang="he-IL" altLang="en-US"/>
              <a:pPr/>
              <a:t>30</a:t>
            </a:fld>
            <a:endParaRPr lang="en-US" altLang="en-US"/>
          </a:p>
        </p:txBody>
      </p:sp>
      <p:sp>
        <p:nvSpPr>
          <p:cNvPr id="9220" name="Rectangle 2"/>
          <p:cNvSpPr>
            <a:spLocks noGrp="1" noChangeArrowheads="1"/>
          </p:cNvSpPr>
          <p:nvPr>
            <p:ph type="title" idx="4294967295"/>
          </p:nvPr>
        </p:nvSpPr>
        <p:spPr/>
        <p:txBody>
          <a:bodyPr anchor="ctr"/>
          <a:lstStyle/>
          <a:p>
            <a:r>
              <a:rPr lang="en-US" sz="4000"/>
              <a:t>Interleaving Operations</a:t>
            </a:r>
          </a:p>
        </p:txBody>
      </p:sp>
      <p:sp>
        <p:nvSpPr>
          <p:cNvPr id="9221" name="Line 5"/>
          <p:cNvSpPr>
            <a:spLocks noChangeShapeType="1"/>
          </p:cNvSpPr>
          <p:nvPr/>
        </p:nvSpPr>
        <p:spPr bwMode="auto">
          <a:xfrm>
            <a:off x="3950362" y="2349500"/>
            <a:ext cx="412750" cy="0"/>
          </a:xfrm>
          <a:prstGeom prst="line">
            <a:avLst/>
          </a:prstGeom>
          <a:noFill/>
          <a:ln w="28575">
            <a:solidFill>
              <a:srgbClr val="00FF00"/>
            </a:solidFill>
            <a:round/>
            <a:headEnd/>
            <a:tailEnd type="triangle" w="med" len="med"/>
          </a:ln>
        </p:spPr>
        <p:txBody>
          <a:bodyPr/>
          <a:lstStyle/>
          <a:p>
            <a:endParaRPr lang="en-US"/>
          </a:p>
        </p:txBody>
      </p:sp>
      <p:sp>
        <p:nvSpPr>
          <p:cNvPr id="9222" name="Line 6"/>
          <p:cNvSpPr>
            <a:spLocks noChangeShapeType="1"/>
          </p:cNvSpPr>
          <p:nvPr/>
        </p:nvSpPr>
        <p:spPr bwMode="auto">
          <a:xfrm>
            <a:off x="1969162" y="2349500"/>
            <a:ext cx="412750" cy="0"/>
          </a:xfrm>
          <a:prstGeom prst="line">
            <a:avLst/>
          </a:prstGeom>
          <a:noFill/>
          <a:ln w="28575">
            <a:solidFill>
              <a:srgbClr val="00FF00"/>
            </a:solidFill>
            <a:round/>
            <a:headEnd/>
            <a:tailEnd type="triangle" w="med" len="med"/>
          </a:ln>
        </p:spPr>
        <p:txBody>
          <a:bodyPr/>
          <a:lstStyle/>
          <a:p>
            <a:endParaRPr lang="en-US"/>
          </a:p>
        </p:txBody>
      </p:sp>
      <p:sp>
        <p:nvSpPr>
          <p:cNvPr id="9223" name="Line 11"/>
          <p:cNvSpPr>
            <a:spLocks noChangeShapeType="1"/>
          </p:cNvSpPr>
          <p:nvPr/>
        </p:nvSpPr>
        <p:spPr bwMode="auto">
          <a:xfrm>
            <a:off x="6426862" y="2349500"/>
            <a:ext cx="412750" cy="0"/>
          </a:xfrm>
          <a:prstGeom prst="line">
            <a:avLst/>
          </a:prstGeom>
          <a:noFill/>
          <a:ln w="28575">
            <a:solidFill>
              <a:srgbClr val="00FF00"/>
            </a:solidFill>
            <a:round/>
            <a:headEnd/>
            <a:tailEnd type="triangle" w="med" len="med"/>
          </a:ln>
        </p:spPr>
        <p:txBody>
          <a:bodyPr/>
          <a:lstStyle/>
          <a:p>
            <a:endParaRPr lang="en-US"/>
          </a:p>
        </p:txBody>
      </p:sp>
      <p:sp>
        <p:nvSpPr>
          <p:cNvPr id="9224" name="Line 12"/>
          <p:cNvSpPr>
            <a:spLocks noChangeShapeType="1"/>
          </p:cNvSpPr>
          <p:nvPr/>
        </p:nvSpPr>
        <p:spPr bwMode="auto">
          <a:xfrm>
            <a:off x="4940962" y="2349500"/>
            <a:ext cx="412750" cy="0"/>
          </a:xfrm>
          <a:prstGeom prst="line">
            <a:avLst/>
          </a:prstGeom>
          <a:noFill/>
          <a:ln w="28575">
            <a:solidFill>
              <a:srgbClr val="00FF00"/>
            </a:solidFill>
            <a:round/>
            <a:headEnd/>
            <a:tailEnd type="triangle" w="med" len="med"/>
          </a:ln>
        </p:spPr>
        <p:txBody>
          <a:bodyPr/>
          <a:lstStyle/>
          <a:p>
            <a:endParaRPr lang="en-US"/>
          </a:p>
        </p:txBody>
      </p:sp>
      <p:sp>
        <p:nvSpPr>
          <p:cNvPr id="9225" name="Line 13"/>
          <p:cNvSpPr>
            <a:spLocks noChangeShapeType="1"/>
          </p:cNvSpPr>
          <p:nvPr/>
        </p:nvSpPr>
        <p:spPr bwMode="auto">
          <a:xfrm>
            <a:off x="5436262" y="2349500"/>
            <a:ext cx="412750" cy="0"/>
          </a:xfrm>
          <a:prstGeom prst="line">
            <a:avLst/>
          </a:prstGeom>
          <a:noFill/>
          <a:ln w="28575">
            <a:solidFill>
              <a:srgbClr val="00FF00"/>
            </a:solidFill>
            <a:round/>
            <a:headEnd/>
            <a:tailEnd type="triangle" w="med" len="med"/>
          </a:ln>
        </p:spPr>
        <p:txBody>
          <a:bodyPr/>
          <a:lstStyle/>
          <a:p>
            <a:endParaRPr lang="en-US"/>
          </a:p>
        </p:txBody>
      </p:sp>
      <p:grpSp>
        <p:nvGrpSpPr>
          <p:cNvPr id="2" name="Group 50"/>
          <p:cNvGrpSpPr>
            <a:grpSpLocks/>
          </p:cNvGrpSpPr>
          <p:nvPr/>
        </p:nvGrpSpPr>
        <p:grpSpPr bwMode="auto">
          <a:xfrm>
            <a:off x="2464462" y="3865563"/>
            <a:ext cx="4870450" cy="0"/>
            <a:chOff x="1433" y="2435"/>
            <a:chExt cx="2832" cy="0"/>
          </a:xfrm>
        </p:grpSpPr>
        <p:sp>
          <p:nvSpPr>
            <p:cNvPr id="9238" name="Line 4"/>
            <p:cNvSpPr>
              <a:spLocks noChangeShapeType="1"/>
            </p:cNvSpPr>
            <p:nvPr/>
          </p:nvSpPr>
          <p:spPr bwMode="auto">
            <a:xfrm>
              <a:off x="2585" y="2435"/>
              <a:ext cx="240" cy="0"/>
            </a:xfrm>
            <a:prstGeom prst="line">
              <a:avLst/>
            </a:prstGeom>
            <a:noFill/>
            <a:ln w="28575">
              <a:solidFill>
                <a:srgbClr val="FF6600"/>
              </a:solidFill>
              <a:round/>
              <a:headEnd/>
              <a:tailEnd type="triangle" w="med" len="med"/>
            </a:ln>
          </p:spPr>
          <p:txBody>
            <a:bodyPr/>
            <a:lstStyle/>
            <a:p>
              <a:endParaRPr lang="en-US"/>
            </a:p>
          </p:txBody>
        </p:sp>
        <p:sp>
          <p:nvSpPr>
            <p:cNvPr id="9239" name="Line 7"/>
            <p:cNvSpPr>
              <a:spLocks noChangeShapeType="1"/>
            </p:cNvSpPr>
            <p:nvPr/>
          </p:nvSpPr>
          <p:spPr bwMode="auto">
            <a:xfrm>
              <a:off x="1433" y="2435"/>
              <a:ext cx="240" cy="0"/>
            </a:xfrm>
            <a:prstGeom prst="line">
              <a:avLst/>
            </a:prstGeom>
            <a:noFill/>
            <a:ln w="28575">
              <a:solidFill>
                <a:srgbClr val="FF6600"/>
              </a:solidFill>
              <a:round/>
              <a:headEnd/>
              <a:tailEnd type="triangle" w="med" len="med"/>
            </a:ln>
          </p:spPr>
          <p:txBody>
            <a:bodyPr/>
            <a:lstStyle/>
            <a:p>
              <a:endParaRPr lang="en-US"/>
            </a:p>
          </p:txBody>
        </p:sp>
        <p:sp>
          <p:nvSpPr>
            <p:cNvPr id="9240" name="Line 9"/>
            <p:cNvSpPr>
              <a:spLocks noChangeShapeType="1"/>
            </p:cNvSpPr>
            <p:nvPr/>
          </p:nvSpPr>
          <p:spPr bwMode="auto">
            <a:xfrm>
              <a:off x="2009" y="2435"/>
              <a:ext cx="240" cy="0"/>
            </a:xfrm>
            <a:prstGeom prst="line">
              <a:avLst/>
            </a:prstGeom>
            <a:noFill/>
            <a:ln w="28575">
              <a:solidFill>
                <a:srgbClr val="FF6600"/>
              </a:solidFill>
              <a:round/>
              <a:headEnd/>
              <a:tailEnd type="triangle" w="med" len="med"/>
            </a:ln>
          </p:spPr>
          <p:txBody>
            <a:bodyPr/>
            <a:lstStyle/>
            <a:p>
              <a:endParaRPr lang="en-US"/>
            </a:p>
          </p:txBody>
        </p:sp>
        <p:sp>
          <p:nvSpPr>
            <p:cNvPr id="9241" name="Line 41"/>
            <p:cNvSpPr>
              <a:spLocks noChangeShapeType="1"/>
            </p:cNvSpPr>
            <p:nvPr/>
          </p:nvSpPr>
          <p:spPr bwMode="auto">
            <a:xfrm>
              <a:off x="4025" y="2435"/>
              <a:ext cx="240" cy="0"/>
            </a:xfrm>
            <a:prstGeom prst="line">
              <a:avLst/>
            </a:prstGeom>
            <a:noFill/>
            <a:ln w="28575">
              <a:solidFill>
                <a:srgbClr val="FF6600"/>
              </a:solidFill>
              <a:round/>
              <a:headEnd/>
              <a:tailEnd type="triangle" w="med" len="med"/>
            </a:ln>
          </p:spPr>
          <p:txBody>
            <a:bodyPr/>
            <a:lstStyle/>
            <a:p>
              <a:endParaRPr lang="en-US"/>
            </a:p>
          </p:txBody>
        </p:sp>
      </p:grpSp>
      <p:grpSp>
        <p:nvGrpSpPr>
          <p:cNvPr id="3" name="Group 51"/>
          <p:cNvGrpSpPr>
            <a:grpSpLocks/>
          </p:cNvGrpSpPr>
          <p:nvPr/>
        </p:nvGrpSpPr>
        <p:grpSpPr bwMode="auto">
          <a:xfrm>
            <a:off x="2968361" y="5445125"/>
            <a:ext cx="5417344" cy="19050"/>
            <a:chOff x="1726" y="3430"/>
            <a:chExt cx="3150" cy="12"/>
          </a:xfrm>
        </p:grpSpPr>
        <p:sp>
          <p:nvSpPr>
            <p:cNvPr id="9234" name="Line 10"/>
            <p:cNvSpPr>
              <a:spLocks noChangeShapeType="1"/>
            </p:cNvSpPr>
            <p:nvPr/>
          </p:nvSpPr>
          <p:spPr bwMode="auto">
            <a:xfrm>
              <a:off x="3449" y="3430"/>
              <a:ext cx="240" cy="0"/>
            </a:xfrm>
            <a:prstGeom prst="line">
              <a:avLst/>
            </a:prstGeom>
            <a:noFill/>
            <a:ln w="28575">
              <a:solidFill>
                <a:srgbClr val="0070C0"/>
              </a:solidFill>
              <a:round/>
              <a:headEnd/>
              <a:tailEnd type="triangle" w="med" len="med"/>
            </a:ln>
          </p:spPr>
          <p:txBody>
            <a:bodyPr/>
            <a:lstStyle/>
            <a:p>
              <a:endParaRPr lang="en-US"/>
            </a:p>
          </p:txBody>
        </p:sp>
        <p:sp>
          <p:nvSpPr>
            <p:cNvPr id="9235" name="Line 7"/>
            <p:cNvSpPr>
              <a:spLocks noChangeShapeType="1"/>
            </p:cNvSpPr>
            <p:nvPr/>
          </p:nvSpPr>
          <p:spPr bwMode="auto">
            <a:xfrm>
              <a:off x="1726" y="3442"/>
              <a:ext cx="240" cy="0"/>
            </a:xfrm>
            <a:prstGeom prst="line">
              <a:avLst/>
            </a:prstGeom>
            <a:noFill/>
            <a:ln w="28575">
              <a:solidFill>
                <a:srgbClr val="0070C0"/>
              </a:solidFill>
              <a:round/>
              <a:headEnd/>
              <a:tailEnd type="triangle" w="med" len="med"/>
            </a:ln>
          </p:spPr>
          <p:txBody>
            <a:bodyPr/>
            <a:lstStyle/>
            <a:p>
              <a:endParaRPr lang="en-US"/>
            </a:p>
          </p:txBody>
        </p:sp>
        <p:sp>
          <p:nvSpPr>
            <p:cNvPr id="9236" name="Line 10"/>
            <p:cNvSpPr>
              <a:spLocks noChangeShapeType="1"/>
            </p:cNvSpPr>
            <p:nvPr/>
          </p:nvSpPr>
          <p:spPr bwMode="auto">
            <a:xfrm>
              <a:off x="4636" y="3442"/>
              <a:ext cx="240" cy="0"/>
            </a:xfrm>
            <a:prstGeom prst="line">
              <a:avLst/>
            </a:prstGeom>
            <a:noFill/>
            <a:ln w="28575">
              <a:solidFill>
                <a:srgbClr val="0070C0"/>
              </a:solidFill>
              <a:round/>
              <a:headEnd/>
              <a:tailEnd type="triangle" w="med" len="med"/>
            </a:ln>
          </p:spPr>
          <p:txBody>
            <a:bodyPr/>
            <a:lstStyle/>
            <a:p>
              <a:endParaRPr lang="en-US"/>
            </a:p>
          </p:txBody>
        </p:sp>
        <p:sp>
          <p:nvSpPr>
            <p:cNvPr id="9237" name="Line 41"/>
            <p:cNvSpPr>
              <a:spLocks noChangeShapeType="1"/>
            </p:cNvSpPr>
            <p:nvPr/>
          </p:nvSpPr>
          <p:spPr bwMode="auto">
            <a:xfrm>
              <a:off x="4318" y="3442"/>
              <a:ext cx="240" cy="0"/>
            </a:xfrm>
            <a:prstGeom prst="line">
              <a:avLst/>
            </a:prstGeom>
            <a:noFill/>
            <a:ln w="28575">
              <a:solidFill>
                <a:srgbClr val="0070C0"/>
              </a:solidFill>
              <a:round/>
              <a:headEnd/>
              <a:tailEnd type="triangle" w="med" len="med"/>
            </a:ln>
          </p:spPr>
          <p:txBody>
            <a:bodyPr/>
            <a:lstStyle/>
            <a:p>
              <a:endParaRPr lang="en-US"/>
            </a:p>
          </p:txBody>
        </p:sp>
      </p:grpSp>
      <p:sp>
        <p:nvSpPr>
          <p:cNvPr id="9228" name="Text Box 52"/>
          <p:cNvSpPr txBox="1">
            <a:spLocks noChangeArrowheads="1"/>
          </p:cNvSpPr>
          <p:nvPr/>
        </p:nvSpPr>
        <p:spPr bwMode="auto">
          <a:xfrm>
            <a:off x="495300" y="5635625"/>
            <a:ext cx="2839239" cy="461665"/>
          </a:xfrm>
          <a:prstGeom prst="rect">
            <a:avLst/>
          </a:prstGeom>
          <a:noFill/>
          <a:ln w="9525">
            <a:noFill/>
            <a:miter lim="800000"/>
            <a:headEnd/>
            <a:tailEnd/>
          </a:ln>
        </p:spPr>
        <p:txBody>
          <a:bodyPr wrap="none">
            <a:spAutoFit/>
          </a:bodyPr>
          <a:lstStyle/>
          <a:p>
            <a:r>
              <a:rPr lang="en-US" sz="2400"/>
              <a:t>Concurrent execution</a:t>
            </a:r>
          </a:p>
        </p:txBody>
      </p:sp>
      <p:sp>
        <p:nvSpPr>
          <p:cNvPr id="38970" name="Line 58"/>
          <p:cNvSpPr>
            <a:spLocks noChangeAspect="1" noChangeShapeType="1"/>
          </p:cNvSpPr>
          <p:nvPr/>
        </p:nvSpPr>
        <p:spPr bwMode="auto">
          <a:xfrm rot="-5400000">
            <a:off x="6598047" y="1939926"/>
            <a:ext cx="765175" cy="0"/>
          </a:xfrm>
          <a:prstGeom prst="line">
            <a:avLst/>
          </a:prstGeom>
          <a:noFill/>
          <a:ln w="76200">
            <a:solidFill>
              <a:schemeClr val="folHlink"/>
            </a:solidFill>
            <a:round/>
            <a:headEnd/>
            <a:tailEnd type="triangle" w="med" len="med"/>
          </a:ln>
        </p:spPr>
        <p:txBody>
          <a:bodyPr/>
          <a:lstStyle/>
          <a:p>
            <a:endParaRPr lang="en-US"/>
          </a:p>
        </p:txBody>
      </p:sp>
      <p:sp>
        <p:nvSpPr>
          <p:cNvPr id="38971" name="Line 59"/>
          <p:cNvSpPr>
            <a:spLocks noChangeAspect="1" noChangeShapeType="1"/>
          </p:cNvSpPr>
          <p:nvPr/>
        </p:nvSpPr>
        <p:spPr bwMode="auto">
          <a:xfrm rot="16200000" flipH="1">
            <a:off x="1528102" y="1939926"/>
            <a:ext cx="765175" cy="0"/>
          </a:xfrm>
          <a:prstGeom prst="line">
            <a:avLst/>
          </a:prstGeom>
          <a:noFill/>
          <a:ln w="76200">
            <a:solidFill>
              <a:schemeClr val="folHlink"/>
            </a:solidFill>
            <a:round/>
            <a:headEnd/>
            <a:tailEnd type="triangle" w="med" len="med"/>
          </a:ln>
        </p:spPr>
        <p:txBody>
          <a:bodyPr/>
          <a:lstStyle/>
          <a:p>
            <a:endParaRPr lang="en-US"/>
          </a:p>
        </p:txBody>
      </p:sp>
      <p:sp>
        <p:nvSpPr>
          <p:cNvPr id="38972" name="Line 60"/>
          <p:cNvSpPr>
            <a:spLocks noChangeAspect="1" noChangeShapeType="1"/>
          </p:cNvSpPr>
          <p:nvPr/>
        </p:nvSpPr>
        <p:spPr bwMode="auto">
          <a:xfrm rot="16200000" flipH="1">
            <a:off x="1995885" y="1939926"/>
            <a:ext cx="765175" cy="0"/>
          </a:xfrm>
          <a:prstGeom prst="line">
            <a:avLst/>
          </a:prstGeom>
          <a:noFill/>
          <a:ln w="76200">
            <a:solidFill>
              <a:schemeClr val="folHlink"/>
            </a:solidFill>
            <a:round/>
            <a:headEnd/>
            <a:tailEnd type="triangle" w="med" len="med"/>
          </a:ln>
        </p:spPr>
        <p:txBody>
          <a:bodyPr/>
          <a:lstStyle/>
          <a:p>
            <a:endParaRPr lang="en-US"/>
          </a:p>
        </p:txBody>
      </p:sp>
      <p:sp>
        <p:nvSpPr>
          <p:cNvPr id="38973" name="Line 61"/>
          <p:cNvSpPr>
            <a:spLocks noChangeAspect="1" noChangeShapeType="1"/>
          </p:cNvSpPr>
          <p:nvPr/>
        </p:nvSpPr>
        <p:spPr bwMode="auto">
          <a:xfrm rot="-5400000">
            <a:off x="6988440" y="1939926"/>
            <a:ext cx="765175" cy="0"/>
          </a:xfrm>
          <a:prstGeom prst="line">
            <a:avLst/>
          </a:prstGeom>
          <a:noFill/>
          <a:ln w="76200">
            <a:solidFill>
              <a:schemeClr val="folHlink"/>
            </a:solidFill>
            <a:round/>
            <a:headEnd/>
            <a:tailEnd type="triangle" w="med" len="med"/>
          </a:ln>
        </p:spPr>
        <p:txBody>
          <a:bodyPr/>
          <a:lstStyle/>
          <a:p>
            <a:endParaRPr lang="en-US"/>
          </a:p>
        </p:txBody>
      </p:sp>
      <p:sp>
        <p:nvSpPr>
          <p:cNvPr id="38974" name="Line 62"/>
          <p:cNvSpPr>
            <a:spLocks noChangeAspect="1" noChangeShapeType="1"/>
          </p:cNvSpPr>
          <p:nvPr/>
        </p:nvSpPr>
        <p:spPr bwMode="auto">
          <a:xfrm rot="16200000" flipH="1">
            <a:off x="2499783" y="1939926"/>
            <a:ext cx="765175" cy="0"/>
          </a:xfrm>
          <a:prstGeom prst="line">
            <a:avLst/>
          </a:prstGeom>
          <a:noFill/>
          <a:ln w="76200">
            <a:solidFill>
              <a:schemeClr val="folHlink"/>
            </a:solidFill>
            <a:round/>
            <a:headEnd/>
            <a:tailEnd type="triangle" w="med" len="med"/>
          </a:ln>
        </p:spPr>
        <p:txBody>
          <a:bodyPr/>
          <a:lstStyle/>
          <a:p>
            <a:endParaRPr lang="en-US"/>
          </a:p>
        </p:txBody>
      </p:sp>
    </p:spTree>
    <p:extLst>
      <p:ext uri="{BB962C8B-B14F-4D97-AF65-F5344CB8AC3E}">
        <p14:creationId xmlns:p14="http://schemas.microsoft.com/office/powerpoint/2010/main" val="2202225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nodeType="clickEffect">
                                  <p:stCondLst>
                                    <p:cond delay="0"/>
                                  </p:stCondLst>
                                  <p:childTnLst>
                                    <p:animMotion origin="layout" path="M 1.94444E-6 4.21965E-6 L -0.00243 -0.22081 " pathEditMode="relative" rAng="0" ptsTypes="AA">
                                      <p:cBhvr>
                                        <p:cTn id="6" dur="1000" fill="hold"/>
                                        <p:tgtEl>
                                          <p:spTgt spid="2"/>
                                        </p:tgtEl>
                                        <p:attrNameLst>
                                          <p:attrName>ppt_x</p:attrName>
                                          <p:attrName>ppt_y</p:attrName>
                                        </p:attrNameLst>
                                      </p:cBhvr>
                                      <p:rCtr x="-100" y="-11100"/>
                                    </p:animMotion>
                                  </p:childTnLst>
                                </p:cTn>
                              </p:par>
                              <p:par>
                                <p:cTn id="7" presetID="64" presetClass="path" presetSubtype="0" accel="50000" decel="50000" fill="hold" nodeType="withEffect">
                                  <p:stCondLst>
                                    <p:cond delay="0"/>
                                  </p:stCondLst>
                                  <p:childTnLst>
                                    <p:animMotion origin="layout" path="M -2.77778E-7 -8.67052E-7 L -0.00226 -0.45225 " pathEditMode="relative" rAng="0" ptsTypes="AA">
                                      <p:cBhvr>
                                        <p:cTn id="8" dur="1000" fill="hold"/>
                                        <p:tgtEl>
                                          <p:spTgt spid="3"/>
                                        </p:tgtEl>
                                        <p:attrNameLst>
                                          <p:attrName>ppt_x</p:attrName>
                                          <p:attrName>ppt_y</p:attrName>
                                        </p:attrNameLst>
                                      </p:cBhvr>
                                      <p:rCtr x="-100" y="-22600"/>
                                    </p:animMotion>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897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897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897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897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89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70" grpId="0" animBg="1"/>
      <p:bldP spid="38971" grpId="0" animBg="1"/>
      <p:bldP spid="38972" grpId="0" animBg="1"/>
      <p:bldP spid="38973" grpId="0" animBg="1"/>
      <p:bldP spid="3897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3"/>
          <p:cNvSpPr>
            <a:spLocks noGrp="1"/>
          </p:cNvSpPr>
          <p:nvPr>
            <p:ph type="sldNum" sz="quarter" idx="12"/>
          </p:nvPr>
        </p:nvSpPr>
        <p:spPr/>
        <p:txBody>
          <a:bodyPr/>
          <a:lstStyle/>
          <a:p>
            <a:fld id="{BDDADEE0-220A-421C-BB98-A2E17C1943D3}" type="slidenum">
              <a:rPr lang="he-IL" altLang="en-US"/>
              <a:pPr/>
              <a:t>31</a:t>
            </a:fld>
            <a:endParaRPr lang="en-US" altLang="en-US"/>
          </a:p>
        </p:txBody>
      </p:sp>
      <p:sp>
        <p:nvSpPr>
          <p:cNvPr id="10244" name="Rectangle 2"/>
          <p:cNvSpPr>
            <a:spLocks noGrp="1" noChangeArrowheads="1"/>
          </p:cNvSpPr>
          <p:nvPr>
            <p:ph type="title" idx="4294967295"/>
          </p:nvPr>
        </p:nvSpPr>
        <p:spPr/>
        <p:txBody>
          <a:bodyPr anchor="ctr"/>
          <a:lstStyle/>
          <a:p>
            <a:r>
              <a:rPr lang="en-US" sz="4000"/>
              <a:t>Interleaving Operations</a:t>
            </a:r>
          </a:p>
        </p:txBody>
      </p:sp>
      <p:sp>
        <p:nvSpPr>
          <p:cNvPr id="10246" name="Line 19"/>
          <p:cNvSpPr>
            <a:spLocks noChangeAspect="1" noChangeShapeType="1"/>
          </p:cNvSpPr>
          <p:nvPr/>
        </p:nvSpPr>
        <p:spPr bwMode="auto">
          <a:xfrm rot="-5400000">
            <a:off x="6598047" y="1939926"/>
            <a:ext cx="765175" cy="0"/>
          </a:xfrm>
          <a:prstGeom prst="line">
            <a:avLst/>
          </a:prstGeom>
          <a:noFill/>
          <a:ln w="76200">
            <a:solidFill>
              <a:schemeClr val="folHlink"/>
            </a:solidFill>
            <a:round/>
            <a:headEnd/>
            <a:tailEnd type="triangle" w="med" len="med"/>
          </a:ln>
        </p:spPr>
        <p:txBody>
          <a:bodyPr/>
          <a:lstStyle/>
          <a:p>
            <a:endParaRPr lang="en-US"/>
          </a:p>
        </p:txBody>
      </p:sp>
      <p:sp>
        <p:nvSpPr>
          <p:cNvPr id="10247" name="Line 20"/>
          <p:cNvSpPr>
            <a:spLocks noChangeAspect="1" noChangeShapeType="1"/>
          </p:cNvSpPr>
          <p:nvPr/>
        </p:nvSpPr>
        <p:spPr bwMode="auto">
          <a:xfrm rot="16200000" flipH="1">
            <a:off x="1528102" y="1939926"/>
            <a:ext cx="765175" cy="0"/>
          </a:xfrm>
          <a:prstGeom prst="line">
            <a:avLst/>
          </a:prstGeom>
          <a:noFill/>
          <a:ln w="76200">
            <a:solidFill>
              <a:schemeClr val="folHlink"/>
            </a:solidFill>
            <a:round/>
            <a:headEnd/>
            <a:tailEnd type="triangle" w="med" len="med"/>
          </a:ln>
        </p:spPr>
        <p:txBody>
          <a:bodyPr/>
          <a:lstStyle/>
          <a:p>
            <a:endParaRPr lang="en-US"/>
          </a:p>
        </p:txBody>
      </p:sp>
      <p:sp>
        <p:nvSpPr>
          <p:cNvPr id="10248" name="Line 21"/>
          <p:cNvSpPr>
            <a:spLocks noChangeAspect="1" noChangeShapeType="1"/>
          </p:cNvSpPr>
          <p:nvPr/>
        </p:nvSpPr>
        <p:spPr bwMode="auto">
          <a:xfrm rot="16200000" flipH="1">
            <a:off x="1995885" y="1939926"/>
            <a:ext cx="765175" cy="0"/>
          </a:xfrm>
          <a:prstGeom prst="line">
            <a:avLst/>
          </a:prstGeom>
          <a:noFill/>
          <a:ln w="76200">
            <a:solidFill>
              <a:schemeClr val="folHlink"/>
            </a:solidFill>
            <a:round/>
            <a:headEnd/>
            <a:tailEnd type="triangle" w="med" len="med"/>
          </a:ln>
        </p:spPr>
        <p:txBody>
          <a:bodyPr/>
          <a:lstStyle/>
          <a:p>
            <a:endParaRPr lang="en-US"/>
          </a:p>
        </p:txBody>
      </p:sp>
      <p:sp>
        <p:nvSpPr>
          <p:cNvPr id="10249" name="Line 22"/>
          <p:cNvSpPr>
            <a:spLocks noChangeAspect="1" noChangeShapeType="1"/>
          </p:cNvSpPr>
          <p:nvPr/>
        </p:nvSpPr>
        <p:spPr bwMode="auto">
          <a:xfrm rot="-5400000">
            <a:off x="6988440" y="1939926"/>
            <a:ext cx="765175" cy="0"/>
          </a:xfrm>
          <a:prstGeom prst="line">
            <a:avLst/>
          </a:prstGeom>
          <a:noFill/>
          <a:ln w="76200">
            <a:solidFill>
              <a:schemeClr val="folHlink"/>
            </a:solidFill>
            <a:round/>
            <a:headEnd/>
            <a:tailEnd type="triangle" w="med" len="med"/>
          </a:ln>
        </p:spPr>
        <p:txBody>
          <a:bodyPr/>
          <a:lstStyle/>
          <a:p>
            <a:endParaRPr lang="en-US"/>
          </a:p>
        </p:txBody>
      </p:sp>
      <p:sp>
        <p:nvSpPr>
          <p:cNvPr id="10250" name="Line 23"/>
          <p:cNvSpPr>
            <a:spLocks noChangeAspect="1" noChangeShapeType="1"/>
          </p:cNvSpPr>
          <p:nvPr/>
        </p:nvSpPr>
        <p:spPr bwMode="auto">
          <a:xfrm rot="16200000" flipH="1">
            <a:off x="2499783" y="1939926"/>
            <a:ext cx="765175" cy="0"/>
          </a:xfrm>
          <a:prstGeom prst="line">
            <a:avLst/>
          </a:prstGeom>
          <a:noFill/>
          <a:ln w="76200">
            <a:solidFill>
              <a:schemeClr val="folHlink"/>
            </a:solidFill>
            <a:round/>
            <a:headEnd/>
            <a:tailEnd type="triangle" w="med" len="med"/>
          </a:ln>
        </p:spPr>
        <p:txBody>
          <a:bodyPr/>
          <a:lstStyle/>
          <a:p>
            <a:endParaRPr lang="en-US"/>
          </a:p>
        </p:txBody>
      </p:sp>
      <p:sp>
        <p:nvSpPr>
          <p:cNvPr id="10254" name="Text Box 52"/>
          <p:cNvSpPr txBox="1">
            <a:spLocks noChangeArrowheads="1"/>
          </p:cNvSpPr>
          <p:nvPr/>
        </p:nvSpPr>
        <p:spPr bwMode="auto">
          <a:xfrm>
            <a:off x="495300" y="5635625"/>
            <a:ext cx="2582758" cy="461665"/>
          </a:xfrm>
          <a:prstGeom prst="rect">
            <a:avLst/>
          </a:prstGeom>
          <a:noFill/>
          <a:ln w="9525">
            <a:noFill/>
            <a:miter lim="800000"/>
            <a:headEnd/>
            <a:tailEnd/>
          </a:ln>
        </p:spPr>
        <p:txBody>
          <a:bodyPr wrap="none">
            <a:spAutoFit/>
          </a:bodyPr>
          <a:lstStyle/>
          <a:p>
            <a:r>
              <a:rPr lang="en-US" sz="2400"/>
              <a:t>(External) behavior</a:t>
            </a:r>
          </a:p>
        </p:txBody>
      </p:sp>
    </p:spTree>
    <p:extLst>
      <p:ext uri="{BB962C8B-B14F-4D97-AF65-F5344CB8AC3E}">
        <p14:creationId xmlns:p14="http://schemas.microsoft.com/office/powerpoint/2010/main" val="41162507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3"/>
          <p:cNvSpPr>
            <a:spLocks noGrp="1"/>
          </p:cNvSpPr>
          <p:nvPr>
            <p:ph type="sldNum" sz="quarter" idx="12"/>
          </p:nvPr>
        </p:nvSpPr>
        <p:spPr/>
        <p:txBody>
          <a:bodyPr/>
          <a:lstStyle/>
          <a:p>
            <a:fld id="{A58352A6-39A2-4F79-AA9A-0C689AFB178C}" type="slidenum">
              <a:rPr lang="he-IL" altLang="en-US"/>
              <a:pPr/>
              <a:t>32</a:t>
            </a:fld>
            <a:endParaRPr lang="en-US" altLang="en-US"/>
          </a:p>
        </p:txBody>
      </p:sp>
      <p:sp>
        <p:nvSpPr>
          <p:cNvPr id="11268" name="Rectangle 2"/>
          <p:cNvSpPr>
            <a:spLocks noGrp="1" noChangeArrowheads="1"/>
          </p:cNvSpPr>
          <p:nvPr>
            <p:ph type="title" idx="4294967295"/>
          </p:nvPr>
        </p:nvSpPr>
        <p:spPr/>
        <p:txBody>
          <a:bodyPr anchor="ctr"/>
          <a:lstStyle/>
          <a:p>
            <a:r>
              <a:rPr lang="en-US" sz="4000"/>
              <a:t>Interleaving Operations, or Not</a:t>
            </a:r>
          </a:p>
        </p:txBody>
      </p:sp>
      <p:sp>
        <p:nvSpPr>
          <p:cNvPr id="11269" name="Line 5"/>
          <p:cNvSpPr>
            <a:spLocks noChangeShapeType="1"/>
          </p:cNvSpPr>
          <p:nvPr/>
        </p:nvSpPr>
        <p:spPr bwMode="auto">
          <a:xfrm>
            <a:off x="3950362" y="2349500"/>
            <a:ext cx="412750" cy="0"/>
          </a:xfrm>
          <a:prstGeom prst="line">
            <a:avLst/>
          </a:prstGeom>
          <a:noFill/>
          <a:ln w="28575">
            <a:solidFill>
              <a:srgbClr val="00FF00"/>
            </a:solidFill>
            <a:round/>
            <a:headEnd/>
            <a:tailEnd type="triangle" w="med" len="med"/>
          </a:ln>
        </p:spPr>
        <p:txBody>
          <a:bodyPr/>
          <a:lstStyle/>
          <a:p>
            <a:endParaRPr lang="en-US"/>
          </a:p>
        </p:txBody>
      </p:sp>
      <p:sp>
        <p:nvSpPr>
          <p:cNvPr id="11270" name="Line 6"/>
          <p:cNvSpPr>
            <a:spLocks noChangeShapeType="1"/>
          </p:cNvSpPr>
          <p:nvPr/>
        </p:nvSpPr>
        <p:spPr bwMode="auto">
          <a:xfrm>
            <a:off x="3448183" y="2349500"/>
            <a:ext cx="412750" cy="0"/>
          </a:xfrm>
          <a:prstGeom prst="line">
            <a:avLst/>
          </a:prstGeom>
          <a:noFill/>
          <a:ln w="28575">
            <a:solidFill>
              <a:srgbClr val="00FF00"/>
            </a:solidFill>
            <a:round/>
            <a:headEnd/>
            <a:tailEnd type="triangle" w="med" len="med"/>
          </a:ln>
        </p:spPr>
        <p:txBody>
          <a:bodyPr/>
          <a:lstStyle/>
          <a:p>
            <a:endParaRPr lang="en-US"/>
          </a:p>
        </p:txBody>
      </p:sp>
      <p:sp>
        <p:nvSpPr>
          <p:cNvPr id="11271" name="Line 11"/>
          <p:cNvSpPr>
            <a:spLocks noChangeShapeType="1"/>
          </p:cNvSpPr>
          <p:nvPr/>
        </p:nvSpPr>
        <p:spPr bwMode="auto">
          <a:xfrm>
            <a:off x="4462860" y="2349500"/>
            <a:ext cx="412750" cy="0"/>
          </a:xfrm>
          <a:prstGeom prst="line">
            <a:avLst/>
          </a:prstGeom>
          <a:noFill/>
          <a:ln w="28575">
            <a:solidFill>
              <a:srgbClr val="00FF00"/>
            </a:solidFill>
            <a:round/>
            <a:headEnd/>
            <a:tailEnd type="triangle" w="med" len="med"/>
          </a:ln>
        </p:spPr>
        <p:txBody>
          <a:bodyPr/>
          <a:lstStyle/>
          <a:p>
            <a:endParaRPr lang="en-US"/>
          </a:p>
        </p:txBody>
      </p:sp>
      <p:sp>
        <p:nvSpPr>
          <p:cNvPr id="11272" name="Line 12"/>
          <p:cNvSpPr>
            <a:spLocks noChangeShapeType="1"/>
          </p:cNvSpPr>
          <p:nvPr/>
        </p:nvSpPr>
        <p:spPr bwMode="auto">
          <a:xfrm>
            <a:off x="4940962" y="2349500"/>
            <a:ext cx="412750" cy="0"/>
          </a:xfrm>
          <a:prstGeom prst="line">
            <a:avLst/>
          </a:prstGeom>
          <a:noFill/>
          <a:ln w="28575">
            <a:solidFill>
              <a:srgbClr val="00FF00"/>
            </a:solidFill>
            <a:round/>
            <a:headEnd/>
            <a:tailEnd type="triangle" w="med" len="med"/>
          </a:ln>
        </p:spPr>
        <p:txBody>
          <a:bodyPr/>
          <a:lstStyle/>
          <a:p>
            <a:endParaRPr lang="en-US"/>
          </a:p>
        </p:txBody>
      </p:sp>
      <p:sp>
        <p:nvSpPr>
          <p:cNvPr id="11273" name="Line 13"/>
          <p:cNvSpPr>
            <a:spLocks noChangeShapeType="1"/>
          </p:cNvSpPr>
          <p:nvPr/>
        </p:nvSpPr>
        <p:spPr bwMode="auto">
          <a:xfrm>
            <a:off x="5436262" y="2349500"/>
            <a:ext cx="412750" cy="0"/>
          </a:xfrm>
          <a:prstGeom prst="line">
            <a:avLst/>
          </a:prstGeom>
          <a:noFill/>
          <a:ln w="28575">
            <a:solidFill>
              <a:srgbClr val="00FF00"/>
            </a:solidFill>
            <a:round/>
            <a:headEnd/>
            <a:tailEnd type="triangle" w="med" len="med"/>
          </a:ln>
        </p:spPr>
        <p:txBody>
          <a:bodyPr/>
          <a:lstStyle/>
          <a:p>
            <a:endParaRPr lang="en-US"/>
          </a:p>
        </p:txBody>
      </p:sp>
      <p:grpSp>
        <p:nvGrpSpPr>
          <p:cNvPr id="2" name="Group 25"/>
          <p:cNvGrpSpPr>
            <a:grpSpLocks/>
          </p:cNvGrpSpPr>
          <p:nvPr/>
        </p:nvGrpSpPr>
        <p:grpSpPr bwMode="auto">
          <a:xfrm>
            <a:off x="5967677" y="5445125"/>
            <a:ext cx="1972602" cy="19050"/>
            <a:chOff x="3729" y="3430"/>
            <a:chExt cx="1147" cy="12"/>
          </a:xfrm>
        </p:grpSpPr>
        <p:sp>
          <p:nvSpPr>
            <p:cNvPr id="11286" name="Line 10"/>
            <p:cNvSpPr>
              <a:spLocks noChangeShapeType="1"/>
            </p:cNvSpPr>
            <p:nvPr/>
          </p:nvSpPr>
          <p:spPr bwMode="auto">
            <a:xfrm>
              <a:off x="4014" y="3430"/>
              <a:ext cx="240" cy="0"/>
            </a:xfrm>
            <a:prstGeom prst="line">
              <a:avLst/>
            </a:prstGeom>
            <a:noFill/>
            <a:ln w="28575">
              <a:solidFill>
                <a:srgbClr val="0070C0"/>
              </a:solidFill>
              <a:round/>
              <a:headEnd/>
              <a:tailEnd type="triangle" w="med" len="med"/>
            </a:ln>
          </p:spPr>
          <p:txBody>
            <a:bodyPr/>
            <a:lstStyle/>
            <a:p>
              <a:endParaRPr lang="en-US"/>
            </a:p>
          </p:txBody>
        </p:sp>
        <p:sp>
          <p:nvSpPr>
            <p:cNvPr id="11287" name="Line 7"/>
            <p:cNvSpPr>
              <a:spLocks noChangeShapeType="1"/>
            </p:cNvSpPr>
            <p:nvPr/>
          </p:nvSpPr>
          <p:spPr bwMode="auto">
            <a:xfrm>
              <a:off x="3729" y="3442"/>
              <a:ext cx="240" cy="0"/>
            </a:xfrm>
            <a:prstGeom prst="line">
              <a:avLst/>
            </a:prstGeom>
            <a:noFill/>
            <a:ln w="28575">
              <a:solidFill>
                <a:srgbClr val="0070C0"/>
              </a:solidFill>
              <a:round/>
              <a:headEnd/>
              <a:tailEnd type="triangle" w="med" len="med"/>
            </a:ln>
          </p:spPr>
          <p:txBody>
            <a:bodyPr/>
            <a:lstStyle/>
            <a:p>
              <a:endParaRPr lang="en-US"/>
            </a:p>
          </p:txBody>
        </p:sp>
        <p:sp>
          <p:nvSpPr>
            <p:cNvPr id="11288" name="Line 10"/>
            <p:cNvSpPr>
              <a:spLocks noChangeShapeType="1"/>
            </p:cNvSpPr>
            <p:nvPr/>
          </p:nvSpPr>
          <p:spPr bwMode="auto">
            <a:xfrm>
              <a:off x="4636" y="3442"/>
              <a:ext cx="240" cy="0"/>
            </a:xfrm>
            <a:prstGeom prst="line">
              <a:avLst/>
            </a:prstGeom>
            <a:noFill/>
            <a:ln w="28575">
              <a:solidFill>
                <a:srgbClr val="0070C0"/>
              </a:solidFill>
              <a:round/>
              <a:headEnd/>
              <a:tailEnd type="triangle" w="med" len="med"/>
            </a:ln>
          </p:spPr>
          <p:txBody>
            <a:bodyPr/>
            <a:lstStyle/>
            <a:p>
              <a:endParaRPr lang="en-US"/>
            </a:p>
          </p:txBody>
        </p:sp>
        <p:sp>
          <p:nvSpPr>
            <p:cNvPr id="11289" name="Line 41"/>
            <p:cNvSpPr>
              <a:spLocks noChangeShapeType="1"/>
            </p:cNvSpPr>
            <p:nvPr/>
          </p:nvSpPr>
          <p:spPr bwMode="auto">
            <a:xfrm>
              <a:off x="4318" y="3442"/>
              <a:ext cx="240" cy="0"/>
            </a:xfrm>
            <a:prstGeom prst="line">
              <a:avLst/>
            </a:prstGeom>
            <a:noFill/>
            <a:ln w="28575">
              <a:solidFill>
                <a:srgbClr val="0070C0"/>
              </a:solidFill>
              <a:round/>
              <a:headEnd/>
              <a:tailEnd type="triangle" w="med" len="med"/>
            </a:ln>
          </p:spPr>
          <p:txBody>
            <a:bodyPr/>
            <a:lstStyle/>
            <a:p>
              <a:endParaRPr lang="en-US"/>
            </a:p>
          </p:txBody>
        </p:sp>
      </p:grpSp>
      <p:grpSp>
        <p:nvGrpSpPr>
          <p:cNvPr id="3" name="Group 24"/>
          <p:cNvGrpSpPr>
            <a:grpSpLocks/>
          </p:cNvGrpSpPr>
          <p:nvPr/>
        </p:nvGrpSpPr>
        <p:grpSpPr bwMode="auto">
          <a:xfrm>
            <a:off x="1341438" y="3865563"/>
            <a:ext cx="2051712" cy="0"/>
            <a:chOff x="780" y="2435"/>
            <a:chExt cx="1193" cy="0"/>
          </a:xfrm>
        </p:grpSpPr>
        <p:sp>
          <p:nvSpPr>
            <p:cNvPr id="11282" name="Line 4"/>
            <p:cNvSpPr>
              <a:spLocks noChangeShapeType="1"/>
            </p:cNvSpPr>
            <p:nvPr/>
          </p:nvSpPr>
          <p:spPr bwMode="auto">
            <a:xfrm>
              <a:off x="1111" y="2435"/>
              <a:ext cx="240" cy="0"/>
            </a:xfrm>
            <a:prstGeom prst="line">
              <a:avLst/>
            </a:prstGeom>
            <a:noFill/>
            <a:ln w="28575">
              <a:solidFill>
                <a:srgbClr val="FF6600"/>
              </a:solidFill>
              <a:round/>
              <a:headEnd/>
              <a:tailEnd type="triangle" w="med" len="med"/>
            </a:ln>
          </p:spPr>
          <p:txBody>
            <a:bodyPr/>
            <a:lstStyle/>
            <a:p>
              <a:endParaRPr lang="en-US"/>
            </a:p>
          </p:txBody>
        </p:sp>
        <p:sp>
          <p:nvSpPr>
            <p:cNvPr id="11283" name="Line 7"/>
            <p:cNvSpPr>
              <a:spLocks noChangeShapeType="1"/>
            </p:cNvSpPr>
            <p:nvPr/>
          </p:nvSpPr>
          <p:spPr bwMode="auto">
            <a:xfrm>
              <a:off x="1433" y="2435"/>
              <a:ext cx="240" cy="0"/>
            </a:xfrm>
            <a:prstGeom prst="line">
              <a:avLst/>
            </a:prstGeom>
            <a:noFill/>
            <a:ln w="28575">
              <a:solidFill>
                <a:srgbClr val="FF6600"/>
              </a:solidFill>
              <a:round/>
              <a:headEnd/>
              <a:tailEnd type="triangle" w="med" len="med"/>
            </a:ln>
          </p:spPr>
          <p:txBody>
            <a:bodyPr/>
            <a:lstStyle/>
            <a:p>
              <a:endParaRPr lang="en-US"/>
            </a:p>
          </p:txBody>
        </p:sp>
        <p:sp>
          <p:nvSpPr>
            <p:cNvPr id="11284" name="Line 9"/>
            <p:cNvSpPr>
              <a:spLocks noChangeShapeType="1"/>
            </p:cNvSpPr>
            <p:nvPr/>
          </p:nvSpPr>
          <p:spPr bwMode="auto">
            <a:xfrm>
              <a:off x="1733" y="2435"/>
              <a:ext cx="240" cy="0"/>
            </a:xfrm>
            <a:prstGeom prst="line">
              <a:avLst/>
            </a:prstGeom>
            <a:noFill/>
            <a:ln w="28575">
              <a:solidFill>
                <a:srgbClr val="FF6600"/>
              </a:solidFill>
              <a:round/>
              <a:headEnd/>
              <a:tailEnd type="triangle" w="med" len="med"/>
            </a:ln>
          </p:spPr>
          <p:txBody>
            <a:bodyPr/>
            <a:lstStyle/>
            <a:p>
              <a:endParaRPr lang="en-US"/>
            </a:p>
          </p:txBody>
        </p:sp>
        <p:sp>
          <p:nvSpPr>
            <p:cNvPr id="11285" name="Line 41"/>
            <p:cNvSpPr>
              <a:spLocks noChangeShapeType="1"/>
            </p:cNvSpPr>
            <p:nvPr/>
          </p:nvSpPr>
          <p:spPr bwMode="auto">
            <a:xfrm>
              <a:off x="780" y="2435"/>
              <a:ext cx="240" cy="0"/>
            </a:xfrm>
            <a:prstGeom prst="line">
              <a:avLst/>
            </a:prstGeom>
            <a:noFill/>
            <a:ln w="28575">
              <a:solidFill>
                <a:srgbClr val="FF6600"/>
              </a:solidFill>
              <a:round/>
              <a:headEnd/>
              <a:tailEnd type="triangle" w="med" len="med"/>
            </a:ln>
          </p:spPr>
          <p:txBody>
            <a:bodyPr/>
            <a:lstStyle/>
            <a:p>
              <a:endParaRPr lang="en-US"/>
            </a:p>
          </p:txBody>
        </p:sp>
      </p:grpSp>
      <p:sp>
        <p:nvSpPr>
          <p:cNvPr id="40987" name="Line 27"/>
          <p:cNvSpPr>
            <a:spLocks noChangeAspect="1" noChangeShapeType="1"/>
          </p:cNvSpPr>
          <p:nvPr/>
        </p:nvSpPr>
        <p:spPr bwMode="auto">
          <a:xfrm rot="-5400000">
            <a:off x="5272088" y="1939926"/>
            <a:ext cx="765175" cy="0"/>
          </a:xfrm>
          <a:prstGeom prst="line">
            <a:avLst/>
          </a:prstGeom>
          <a:noFill/>
          <a:ln w="76200">
            <a:solidFill>
              <a:schemeClr val="folHlink"/>
            </a:solidFill>
            <a:round/>
            <a:headEnd/>
            <a:tailEnd type="triangle" w="med" len="med"/>
          </a:ln>
        </p:spPr>
        <p:txBody>
          <a:bodyPr/>
          <a:lstStyle/>
          <a:p>
            <a:endParaRPr lang="en-US"/>
          </a:p>
        </p:txBody>
      </p:sp>
      <p:sp>
        <p:nvSpPr>
          <p:cNvPr id="40988" name="Line 28"/>
          <p:cNvSpPr>
            <a:spLocks noChangeAspect="1" noChangeShapeType="1"/>
          </p:cNvSpPr>
          <p:nvPr/>
        </p:nvSpPr>
        <p:spPr bwMode="auto">
          <a:xfrm rot="16200000" flipH="1">
            <a:off x="1060318" y="1939926"/>
            <a:ext cx="765175" cy="0"/>
          </a:xfrm>
          <a:prstGeom prst="line">
            <a:avLst/>
          </a:prstGeom>
          <a:noFill/>
          <a:ln w="76200">
            <a:solidFill>
              <a:schemeClr val="folHlink"/>
            </a:solidFill>
            <a:round/>
            <a:headEnd/>
            <a:tailEnd type="triangle" w="med" len="med"/>
          </a:ln>
        </p:spPr>
        <p:txBody>
          <a:bodyPr/>
          <a:lstStyle/>
          <a:p>
            <a:endParaRPr lang="en-US"/>
          </a:p>
        </p:txBody>
      </p:sp>
      <p:sp>
        <p:nvSpPr>
          <p:cNvPr id="40989" name="Line 29"/>
          <p:cNvSpPr>
            <a:spLocks noChangeAspect="1" noChangeShapeType="1"/>
          </p:cNvSpPr>
          <p:nvPr/>
        </p:nvSpPr>
        <p:spPr bwMode="auto">
          <a:xfrm rot="16200000" flipH="1">
            <a:off x="5662481" y="1939926"/>
            <a:ext cx="765175" cy="0"/>
          </a:xfrm>
          <a:prstGeom prst="line">
            <a:avLst/>
          </a:prstGeom>
          <a:noFill/>
          <a:ln w="76200">
            <a:solidFill>
              <a:schemeClr val="folHlink"/>
            </a:solidFill>
            <a:round/>
            <a:headEnd/>
            <a:tailEnd type="triangle" w="med" len="med"/>
          </a:ln>
        </p:spPr>
        <p:txBody>
          <a:bodyPr/>
          <a:lstStyle/>
          <a:p>
            <a:endParaRPr lang="en-US"/>
          </a:p>
        </p:txBody>
      </p:sp>
      <p:sp>
        <p:nvSpPr>
          <p:cNvPr id="40990" name="Line 30"/>
          <p:cNvSpPr>
            <a:spLocks noChangeAspect="1" noChangeShapeType="1"/>
          </p:cNvSpPr>
          <p:nvPr/>
        </p:nvSpPr>
        <p:spPr bwMode="auto">
          <a:xfrm rot="-5400000">
            <a:off x="2854060" y="1939926"/>
            <a:ext cx="765175" cy="0"/>
          </a:xfrm>
          <a:prstGeom prst="line">
            <a:avLst/>
          </a:prstGeom>
          <a:noFill/>
          <a:ln w="76200">
            <a:solidFill>
              <a:schemeClr val="folHlink"/>
            </a:solidFill>
            <a:round/>
            <a:headEnd/>
            <a:tailEnd type="triangle" w="med" len="med"/>
          </a:ln>
        </p:spPr>
        <p:txBody>
          <a:bodyPr/>
          <a:lstStyle/>
          <a:p>
            <a:endParaRPr lang="en-US"/>
          </a:p>
        </p:txBody>
      </p:sp>
      <p:sp>
        <p:nvSpPr>
          <p:cNvPr id="40991" name="Line 31"/>
          <p:cNvSpPr>
            <a:spLocks noChangeAspect="1" noChangeShapeType="1"/>
          </p:cNvSpPr>
          <p:nvPr/>
        </p:nvSpPr>
        <p:spPr bwMode="auto">
          <a:xfrm rot="16200000" flipH="1">
            <a:off x="3167063" y="1939926"/>
            <a:ext cx="765175" cy="0"/>
          </a:xfrm>
          <a:prstGeom prst="line">
            <a:avLst/>
          </a:prstGeom>
          <a:noFill/>
          <a:ln w="76200">
            <a:solidFill>
              <a:schemeClr val="folHlink"/>
            </a:solidFill>
            <a:round/>
            <a:headEnd/>
            <a:tailEnd type="triangle" w="med" len="med"/>
          </a:ln>
        </p:spPr>
        <p:txBody>
          <a:bodyPr/>
          <a:lstStyle/>
          <a:p>
            <a:endParaRPr lang="en-US"/>
          </a:p>
        </p:txBody>
      </p:sp>
      <p:sp>
        <p:nvSpPr>
          <p:cNvPr id="11292" name="Text Box 52"/>
          <p:cNvSpPr txBox="1">
            <a:spLocks noChangeArrowheads="1"/>
          </p:cNvSpPr>
          <p:nvPr/>
        </p:nvSpPr>
        <p:spPr bwMode="auto">
          <a:xfrm>
            <a:off x="495300" y="5635625"/>
            <a:ext cx="2752677" cy="461665"/>
          </a:xfrm>
          <a:prstGeom prst="rect">
            <a:avLst/>
          </a:prstGeom>
          <a:noFill/>
          <a:ln w="9525">
            <a:noFill/>
            <a:miter lim="800000"/>
            <a:headEnd/>
            <a:tailEnd/>
          </a:ln>
        </p:spPr>
        <p:txBody>
          <a:bodyPr wrap="none">
            <a:spAutoFit/>
          </a:bodyPr>
          <a:lstStyle/>
          <a:p>
            <a:r>
              <a:rPr lang="en-US" sz="2400">
                <a:solidFill>
                  <a:schemeClr val="hlink"/>
                </a:solidFill>
              </a:rPr>
              <a:t>Sequential execution</a:t>
            </a:r>
          </a:p>
        </p:txBody>
      </p:sp>
    </p:spTree>
    <p:extLst>
      <p:ext uri="{BB962C8B-B14F-4D97-AF65-F5344CB8AC3E}">
        <p14:creationId xmlns:p14="http://schemas.microsoft.com/office/powerpoint/2010/main" val="2114517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nodeType="clickEffect">
                                  <p:stCondLst>
                                    <p:cond delay="0"/>
                                  </p:stCondLst>
                                  <p:childTnLst>
                                    <p:animMotion origin="layout" path="M 1.11111E-6 4.21965E-6 L 0.00121 -0.22081 " pathEditMode="relative" rAng="0" ptsTypes="AA">
                                      <p:cBhvr>
                                        <p:cTn id="6" dur="1000" fill="hold"/>
                                        <p:tgtEl>
                                          <p:spTgt spid="3"/>
                                        </p:tgtEl>
                                        <p:attrNameLst>
                                          <p:attrName>ppt_x</p:attrName>
                                          <p:attrName>ppt_y</p:attrName>
                                        </p:attrNameLst>
                                      </p:cBhvr>
                                      <p:rCtr x="100" y="-11100"/>
                                    </p:animMotion>
                                  </p:childTnLst>
                                </p:cTn>
                              </p:par>
                              <p:par>
                                <p:cTn id="7" presetID="64" presetClass="path" presetSubtype="0" accel="50000" decel="50000" fill="hold" nodeType="withEffect">
                                  <p:stCondLst>
                                    <p:cond delay="0"/>
                                  </p:stCondLst>
                                  <p:childTnLst>
                                    <p:animMotion origin="layout" path="M 5E-6 -8.67052E-7 L -0.00277 -0.45225 " pathEditMode="relative" rAng="0" ptsTypes="AA">
                                      <p:cBhvr>
                                        <p:cTn id="8" dur="1000" fill="hold"/>
                                        <p:tgtEl>
                                          <p:spTgt spid="2"/>
                                        </p:tgtEl>
                                        <p:attrNameLst>
                                          <p:attrName>ppt_x</p:attrName>
                                          <p:attrName>ppt_y</p:attrName>
                                        </p:attrNameLst>
                                      </p:cBhvr>
                                      <p:rCtr x="-100" y="-22600"/>
                                    </p:animMotion>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098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099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099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098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09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7" grpId="0" animBg="1"/>
      <p:bldP spid="40988" grpId="0" animBg="1"/>
      <p:bldP spid="40989" grpId="0" animBg="1"/>
      <p:bldP spid="40990" grpId="0" animBg="1"/>
      <p:bldP spid="40991"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3"/>
          <p:cNvSpPr>
            <a:spLocks noGrp="1"/>
          </p:cNvSpPr>
          <p:nvPr>
            <p:ph type="sldNum" sz="quarter" idx="12"/>
          </p:nvPr>
        </p:nvSpPr>
        <p:spPr/>
        <p:txBody>
          <a:bodyPr/>
          <a:lstStyle/>
          <a:p>
            <a:fld id="{02518CD7-2B8A-4CFB-9C37-2EF3BD98440E}" type="slidenum">
              <a:rPr lang="he-IL" altLang="en-US"/>
              <a:pPr/>
              <a:t>33</a:t>
            </a:fld>
            <a:endParaRPr lang="en-US" altLang="en-US"/>
          </a:p>
        </p:txBody>
      </p:sp>
      <p:sp>
        <p:nvSpPr>
          <p:cNvPr id="12292" name="Rectangle 2"/>
          <p:cNvSpPr>
            <a:spLocks noGrp="1" noChangeArrowheads="1"/>
          </p:cNvSpPr>
          <p:nvPr>
            <p:ph type="title" idx="4294967295"/>
          </p:nvPr>
        </p:nvSpPr>
        <p:spPr/>
        <p:txBody>
          <a:bodyPr anchor="ctr"/>
          <a:lstStyle/>
          <a:p>
            <a:r>
              <a:rPr lang="en-US" sz="4000"/>
              <a:t>Interleaving Operations, or Not</a:t>
            </a:r>
          </a:p>
        </p:txBody>
      </p:sp>
      <p:sp>
        <p:nvSpPr>
          <p:cNvPr id="57368" name="Rectangle 24"/>
          <p:cNvSpPr>
            <a:spLocks noGrp="1" noChangeArrowheads="1"/>
          </p:cNvSpPr>
          <p:nvPr>
            <p:ph type="body" idx="4294967295"/>
          </p:nvPr>
        </p:nvSpPr>
        <p:spPr/>
        <p:txBody>
          <a:bodyPr/>
          <a:lstStyle/>
          <a:p>
            <a:endParaRPr lang="en-US" sz="2600"/>
          </a:p>
          <a:p>
            <a:endParaRPr lang="en-US" sz="2600"/>
          </a:p>
          <a:p>
            <a:endParaRPr lang="en-US" sz="2600"/>
          </a:p>
          <a:p>
            <a:pPr>
              <a:spcBef>
                <a:spcPct val="0"/>
              </a:spcBef>
              <a:buFont typeface="Wingdings" pitchFamily="2" charset="2"/>
              <a:buNone/>
            </a:pPr>
            <a:r>
              <a:rPr lang="en-US" sz="2600">
                <a:solidFill>
                  <a:schemeClr val="hlink"/>
                </a:solidFill>
              </a:rPr>
              <a:t>Sequential behavior</a:t>
            </a:r>
            <a:r>
              <a:rPr lang="en-US" sz="2600"/>
              <a:t>: invocations &amp; response alternate and match (on process &amp; object)</a:t>
            </a:r>
          </a:p>
          <a:p>
            <a:pPr>
              <a:buFont typeface="Wingdings" pitchFamily="2" charset="2"/>
              <a:buNone/>
            </a:pPr>
            <a:r>
              <a:rPr lang="en-US" sz="2600">
                <a:solidFill>
                  <a:schemeClr val="hlink"/>
                </a:solidFill>
              </a:rPr>
              <a:t>Sequential specification</a:t>
            </a:r>
            <a:r>
              <a:rPr lang="en-US" sz="2600"/>
              <a:t>: All the </a:t>
            </a:r>
            <a:r>
              <a:rPr lang="en-US" sz="2600">
                <a:solidFill>
                  <a:schemeClr val="hlink"/>
                </a:solidFill>
              </a:rPr>
              <a:t>legal</a:t>
            </a:r>
            <a:r>
              <a:rPr lang="en-US" sz="2600"/>
              <a:t> sequential behaviors, satisfying the semantics of the ADT</a:t>
            </a:r>
          </a:p>
          <a:p>
            <a:pPr lvl="1"/>
            <a:r>
              <a:rPr lang="en-US" sz="2200"/>
              <a:t>E.g., for a (LIFO) stack: pop returns the last item pushed</a:t>
            </a:r>
          </a:p>
        </p:txBody>
      </p:sp>
      <p:sp>
        <p:nvSpPr>
          <p:cNvPr id="12294" name="Line 19"/>
          <p:cNvSpPr>
            <a:spLocks noChangeAspect="1" noChangeShapeType="1"/>
          </p:cNvSpPr>
          <p:nvPr/>
        </p:nvSpPr>
        <p:spPr bwMode="auto">
          <a:xfrm rot="-5400000">
            <a:off x="5272088" y="1939926"/>
            <a:ext cx="765175" cy="0"/>
          </a:xfrm>
          <a:prstGeom prst="line">
            <a:avLst/>
          </a:prstGeom>
          <a:noFill/>
          <a:ln w="76200">
            <a:solidFill>
              <a:schemeClr val="folHlink"/>
            </a:solidFill>
            <a:round/>
            <a:headEnd/>
            <a:tailEnd type="triangle" w="med" len="med"/>
          </a:ln>
        </p:spPr>
        <p:txBody>
          <a:bodyPr/>
          <a:lstStyle/>
          <a:p>
            <a:endParaRPr lang="en-US"/>
          </a:p>
        </p:txBody>
      </p:sp>
      <p:sp>
        <p:nvSpPr>
          <p:cNvPr id="12295" name="Line 20"/>
          <p:cNvSpPr>
            <a:spLocks noChangeAspect="1" noChangeShapeType="1"/>
          </p:cNvSpPr>
          <p:nvPr/>
        </p:nvSpPr>
        <p:spPr bwMode="auto">
          <a:xfrm rot="16200000" flipH="1">
            <a:off x="1060318" y="1939926"/>
            <a:ext cx="765175" cy="0"/>
          </a:xfrm>
          <a:prstGeom prst="line">
            <a:avLst/>
          </a:prstGeom>
          <a:noFill/>
          <a:ln w="76200">
            <a:solidFill>
              <a:schemeClr val="folHlink"/>
            </a:solidFill>
            <a:round/>
            <a:headEnd/>
            <a:tailEnd type="triangle" w="med" len="med"/>
          </a:ln>
        </p:spPr>
        <p:txBody>
          <a:bodyPr/>
          <a:lstStyle/>
          <a:p>
            <a:endParaRPr lang="en-US"/>
          </a:p>
        </p:txBody>
      </p:sp>
      <p:sp>
        <p:nvSpPr>
          <p:cNvPr id="12296" name="Line 21"/>
          <p:cNvSpPr>
            <a:spLocks noChangeAspect="1" noChangeShapeType="1"/>
          </p:cNvSpPr>
          <p:nvPr/>
        </p:nvSpPr>
        <p:spPr bwMode="auto">
          <a:xfrm rot="16200000" flipH="1">
            <a:off x="5662481" y="1939926"/>
            <a:ext cx="765175" cy="0"/>
          </a:xfrm>
          <a:prstGeom prst="line">
            <a:avLst/>
          </a:prstGeom>
          <a:noFill/>
          <a:ln w="76200">
            <a:solidFill>
              <a:schemeClr val="folHlink"/>
            </a:solidFill>
            <a:round/>
            <a:headEnd/>
            <a:tailEnd type="triangle" w="med" len="med"/>
          </a:ln>
        </p:spPr>
        <p:txBody>
          <a:bodyPr/>
          <a:lstStyle/>
          <a:p>
            <a:endParaRPr lang="en-US"/>
          </a:p>
        </p:txBody>
      </p:sp>
      <p:sp>
        <p:nvSpPr>
          <p:cNvPr id="12297" name="Line 22"/>
          <p:cNvSpPr>
            <a:spLocks noChangeAspect="1" noChangeShapeType="1"/>
          </p:cNvSpPr>
          <p:nvPr/>
        </p:nvSpPr>
        <p:spPr bwMode="auto">
          <a:xfrm rot="-5400000">
            <a:off x="2854060" y="1939926"/>
            <a:ext cx="765175" cy="0"/>
          </a:xfrm>
          <a:prstGeom prst="line">
            <a:avLst/>
          </a:prstGeom>
          <a:noFill/>
          <a:ln w="76200">
            <a:solidFill>
              <a:schemeClr val="folHlink"/>
            </a:solidFill>
            <a:round/>
            <a:headEnd/>
            <a:tailEnd type="triangle" w="med" len="med"/>
          </a:ln>
        </p:spPr>
        <p:txBody>
          <a:bodyPr/>
          <a:lstStyle/>
          <a:p>
            <a:endParaRPr lang="en-US"/>
          </a:p>
        </p:txBody>
      </p:sp>
      <p:sp>
        <p:nvSpPr>
          <p:cNvPr id="12298" name="Line 23"/>
          <p:cNvSpPr>
            <a:spLocks noChangeAspect="1" noChangeShapeType="1"/>
          </p:cNvSpPr>
          <p:nvPr/>
        </p:nvSpPr>
        <p:spPr bwMode="auto">
          <a:xfrm rot="16200000" flipH="1">
            <a:off x="3167063" y="1939926"/>
            <a:ext cx="765175" cy="0"/>
          </a:xfrm>
          <a:prstGeom prst="line">
            <a:avLst/>
          </a:prstGeom>
          <a:noFill/>
          <a:ln w="76200">
            <a:solidFill>
              <a:schemeClr val="folHlink"/>
            </a:solidFill>
            <a:round/>
            <a:headEnd/>
            <a:tailEnd type="triangle" w="med" len="med"/>
          </a:ln>
        </p:spPr>
        <p:txBody>
          <a:bodyPr/>
          <a:lstStyle/>
          <a:p>
            <a:endParaRPr lang="en-US"/>
          </a:p>
        </p:txBody>
      </p:sp>
    </p:spTree>
    <p:extLst>
      <p:ext uri="{BB962C8B-B14F-4D97-AF65-F5344CB8AC3E}">
        <p14:creationId xmlns:p14="http://schemas.microsoft.com/office/powerpoint/2010/main" val="4160996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7368">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7368">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736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fld id="{B1670853-08A4-41CD-8980-4E0001511800}" type="slidenum">
              <a:rPr lang="he-IL" altLang="en-US"/>
              <a:pPr/>
              <a:t>34</a:t>
            </a:fld>
            <a:endParaRPr lang="en-US" altLang="en-US"/>
          </a:p>
        </p:txBody>
      </p:sp>
      <p:sp>
        <p:nvSpPr>
          <p:cNvPr id="13316" name="Rectangle 2"/>
          <p:cNvSpPr>
            <a:spLocks noGrp="1" noChangeArrowheads="1"/>
          </p:cNvSpPr>
          <p:nvPr>
            <p:ph type="title" idx="4294967295"/>
          </p:nvPr>
        </p:nvSpPr>
        <p:spPr/>
        <p:txBody>
          <a:bodyPr anchor="ctr"/>
          <a:lstStyle/>
          <a:p>
            <a:r>
              <a:rPr lang="en-US" sz="4000"/>
              <a:t>Correctness: Sequential consistency</a:t>
            </a:r>
          </a:p>
        </p:txBody>
      </p:sp>
      <p:sp>
        <p:nvSpPr>
          <p:cNvPr id="13317" name="Rectangle 3"/>
          <p:cNvSpPr>
            <a:spLocks noGrp="1" noChangeArrowheads="1"/>
          </p:cNvSpPr>
          <p:nvPr>
            <p:ph type="body" idx="4294967295"/>
          </p:nvPr>
        </p:nvSpPr>
        <p:spPr/>
        <p:txBody>
          <a:bodyPr/>
          <a:lstStyle/>
          <a:p>
            <a:pPr algn="r">
              <a:buFont typeface="Wingdings" pitchFamily="2" charset="2"/>
              <a:buNone/>
            </a:pPr>
            <a:r>
              <a:rPr lang="en-US" sz="1800" dirty="0">
                <a:solidFill>
                  <a:schemeClr val="folHlink"/>
                </a:solidFill>
                <a:latin typeface="Comic Sans MS" pitchFamily="66" charset="0"/>
              </a:rPr>
              <a:t>[</a:t>
            </a:r>
            <a:r>
              <a:rPr lang="en-US" sz="1800" dirty="0" err="1">
                <a:solidFill>
                  <a:schemeClr val="folHlink"/>
                </a:solidFill>
                <a:latin typeface="Comic Sans MS" pitchFamily="66" charset="0"/>
              </a:rPr>
              <a:t>Lamport</a:t>
            </a:r>
            <a:r>
              <a:rPr lang="en-US" sz="1800" dirty="0">
                <a:solidFill>
                  <a:schemeClr val="folHlink"/>
                </a:solidFill>
                <a:latin typeface="Comic Sans MS" pitchFamily="66" charset="0"/>
              </a:rPr>
              <a:t>, 1979]</a:t>
            </a:r>
          </a:p>
          <a:p>
            <a:r>
              <a:rPr lang="en-US" dirty="0"/>
              <a:t>For every concurrent execution there is a sequential execution that</a:t>
            </a:r>
          </a:p>
          <a:p>
            <a:pPr lvl="1"/>
            <a:r>
              <a:rPr lang="en-US" dirty="0"/>
              <a:t>Contains the same operations</a:t>
            </a:r>
          </a:p>
          <a:p>
            <a:pPr lvl="1"/>
            <a:r>
              <a:rPr lang="en-US" dirty="0"/>
              <a:t>Is </a:t>
            </a:r>
            <a:r>
              <a:rPr lang="en-US" dirty="0">
                <a:solidFill>
                  <a:schemeClr val="hlink"/>
                </a:solidFill>
              </a:rPr>
              <a:t>legal</a:t>
            </a:r>
            <a:r>
              <a:rPr lang="en-US" dirty="0"/>
              <a:t> (obeys the sequential specification)</a:t>
            </a:r>
          </a:p>
          <a:p>
            <a:pPr lvl="1"/>
            <a:r>
              <a:rPr lang="en-US" dirty="0">
                <a:solidFill>
                  <a:schemeClr val="accent1"/>
                </a:solidFill>
              </a:rPr>
              <a:t>Preserves the order of operations by the same process  </a:t>
            </a:r>
          </a:p>
        </p:txBody>
      </p:sp>
    </p:spTree>
    <p:extLst>
      <p:ext uri="{BB962C8B-B14F-4D97-AF65-F5344CB8AC3E}">
        <p14:creationId xmlns:p14="http://schemas.microsoft.com/office/powerpoint/2010/main" val="269348605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Slide Number Placeholder 3"/>
          <p:cNvSpPr>
            <a:spLocks noGrp="1"/>
          </p:cNvSpPr>
          <p:nvPr>
            <p:ph type="sldNum" sz="quarter" idx="12"/>
          </p:nvPr>
        </p:nvSpPr>
        <p:spPr/>
        <p:txBody>
          <a:bodyPr/>
          <a:lstStyle/>
          <a:p>
            <a:fld id="{2F8A33BE-BE64-40F2-A9D0-0AFC28506FB1}" type="slidenum">
              <a:rPr lang="he-IL" altLang="en-US"/>
              <a:pPr/>
              <a:t>35</a:t>
            </a:fld>
            <a:endParaRPr lang="en-US" altLang="en-US"/>
          </a:p>
        </p:txBody>
      </p:sp>
      <p:sp>
        <p:nvSpPr>
          <p:cNvPr id="14340" name="Rectangle 2"/>
          <p:cNvSpPr>
            <a:spLocks noGrp="1" noChangeArrowheads="1"/>
          </p:cNvSpPr>
          <p:nvPr>
            <p:ph type="title" idx="4294967295"/>
          </p:nvPr>
        </p:nvSpPr>
        <p:spPr/>
        <p:txBody>
          <a:bodyPr anchor="ctr"/>
          <a:lstStyle/>
          <a:p>
            <a:r>
              <a:rPr lang="en-US" sz="4000"/>
              <a:t>Sequential Consistency: Examples</a:t>
            </a:r>
          </a:p>
        </p:txBody>
      </p:sp>
      <p:grpSp>
        <p:nvGrpSpPr>
          <p:cNvPr id="2" name="Group 18"/>
          <p:cNvGrpSpPr>
            <a:grpSpLocks/>
          </p:cNvGrpSpPr>
          <p:nvPr/>
        </p:nvGrpSpPr>
        <p:grpSpPr bwMode="auto">
          <a:xfrm>
            <a:off x="2768865" y="1995488"/>
            <a:ext cx="1324240" cy="431800"/>
            <a:chOff x="340" y="1026"/>
            <a:chExt cx="1315" cy="408"/>
          </a:xfrm>
        </p:grpSpPr>
        <p:sp>
          <p:nvSpPr>
            <p:cNvPr id="14369" name="Rectangle 19"/>
            <p:cNvSpPr>
              <a:spLocks noChangeArrowheads="1"/>
            </p:cNvSpPr>
            <p:nvPr/>
          </p:nvSpPr>
          <p:spPr bwMode="auto">
            <a:xfrm>
              <a:off x="340" y="1026"/>
              <a:ext cx="1315" cy="408"/>
            </a:xfrm>
            <a:prstGeom prst="rect">
              <a:avLst/>
            </a:prstGeom>
            <a:solidFill>
              <a:srgbClr val="009900"/>
            </a:solidFill>
            <a:ln w="38100">
              <a:noFill/>
              <a:miter lim="800000"/>
              <a:headEnd/>
              <a:tailEnd/>
            </a:ln>
          </p:spPr>
          <p:txBody>
            <a:bodyPr wrap="none" anchor="ctr"/>
            <a:lstStyle/>
            <a:p>
              <a:pPr algn="ctr"/>
              <a:r>
                <a:rPr lang="en-US" sz="2000" b="1">
                  <a:solidFill>
                    <a:schemeClr val="bg1"/>
                  </a:solidFill>
                </a:rPr>
                <a:t>push(4)</a:t>
              </a:r>
            </a:p>
          </p:txBody>
        </p:sp>
        <p:sp>
          <p:nvSpPr>
            <p:cNvPr id="14370" name="AutoShape 20"/>
            <p:cNvSpPr>
              <a:spLocks/>
            </p:cNvSpPr>
            <p:nvPr/>
          </p:nvSpPr>
          <p:spPr bwMode="auto">
            <a:xfrm>
              <a:off x="340" y="1026"/>
              <a:ext cx="91" cy="408"/>
            </a:xfrm>
            <a:prstGeom prst="leftBracket">
              <a:avLst>
                <a:gd name="adj" fmla="val 37363"/>
              </a:avLst>
            </a:prstGeom>
            <a:noFill/>
            <a:ln w="38100">
              <a:solidFill>
                <a:schemeClr val="tx1"/>
              </a:solidFill>
              <a:round/>
              <a:headEnd/>
              <a:tailEnd/>
            </a:ln>
          </p:spPr>
          <p:txBody>
            <a:bodyPr wrap="none" anchor="ctr"/>
            <a:lstStyle/>
            <a:p>
              <a:endParaRPr lang="en-US"/>
            </a:p>
          </p:txBody>
        </p:sp>
        <p:sp>
          <p:nvSpPr>
            <p:cNvPr id="14371" name="AutoShape 21"/>
            <p:cNvSpPr>
              <a:spLocks/>
            </p:cNvSpPr>
            <p:nvPr/>
          </p:nvSpPr>
          <p:spPr bwMode="auto">
            <a:xfrm>
              <a:off x="1565" y="1026"/>
              <a:ext cx="90" cy="408"/>
            </a:xfrm>
            <a:prstGeom prst="rightBracket">
              <a:avLst>
                <a:gd name="adj" fmla="val 37778"/>
              </a:avLst>
            </a:prstGeom>
            <a:noFill/>
            <a:ln w="38100">
              <a:solidFill>
                <a:schemeClr val="tx1"/>
              </a:solidFill>
              <a:round/>
              <a:headEnd/>
              <a:tailEnd/>
            </a:ln>
          </p:spPr>
          <p:txBody>
            <a:bodyPr wrap="none" anchor="ctr"/>
            <a:lstStyle/>
            <a:p>
              <a:endParaRPr lang="en-US"/>
            </a:p>
          </p:txBody>
        </p:sp>
      </p:grpSp>
      <p:grpSp>
        <p:nvGrpSpPr>
          <p:cNvPr id="3" name="Group 22"/>
          <p:cNvGrpSpPr>
            <a:grpSpLocks/>
          </p:cNvGrpSpPr>
          <p:nvPr/>
        </p:nvGrpSpPr>
        <p:grpSpPr bwMode="auto">
          <a:xfrm>
            <a:off x="4872171" y="2643188"/>
            <a:ext cx="1324240" cy="431800"/>
            <a:chOff x="340" y="1026"/>
            <a:chExt cx="1315" cy="408"/>
          </a:xfrm>
        </p:grpSpPr>
        <p:sp>
          <p:nvSpPr>
            <p:cNvPr id="14366" name="Rectangle 23"/>
            <p:cNvSpPr>
              <a:spLocks noChangeArrowheads="1"/>
            </p:cNvSpPr>
            <p:nvPr/>
          </p:nvSpPr>
          <p:spPr bwMode="auto">
            <a:xfrm>
              <a:off x="340" y="1026"/>
              <a:ext cx="1315" cy="408"/>
            </a:xfrm>
            <a:prstGeom prst="rect">
              <a:avLst/>
            </a:prstGeom>
            <a:solidFill>
              <a:srgbClr val="FF6600"/>
            </a:solidFill>
            <a:ln w="38100">
              <a:noFill/>
              <a:miter lim="800000"/>
              <a:headEnd/>
              <a:tailEnd/>
            </a:ln>
          </p:spPr>
          <p:txBody>
            <a:bodyPr wrap="none" anchor="ctr"/>
            <a:lstStyle/>
            <a:p>
              <a:pPr algn="ctr"/>
              <a:r>
                <a:rPr lang="en-US" sz="2000" b="1">
                  <a:solidFill>
                    <a:schemeClr val="bg1"/>
                  </a:solidFill>
                </a:rPr>
                <a:t>pop():4</a:t>
              </a:r>
            </a:p>
          </p:txBody>
        </p:sp>
        <p:sp>
          <p:nvSpPr>
            <p:cNvPr id="14367" name="AutoShape 24"/>
            <p:cNvSpPr>
              <a:spLocks/>
            </p:cNvSpPr>
            <p:nvPr/>
          </p:nvSpPr>
          <p:spPr bwMode="auto">
            <a:xfrm>
              <a:off x="340" y="1026"/>
              <a:ext cx="91" cy="408"/>
            </a:xfrm>
            <a:prstGeom prst="leftBracket">
              <a:avLst>
                <a:gd name="adj" fmla="val 37363"/>
              </a:avLst>
            </a:prstGeom>
            <a:noFill/>
            <a:ln w="38100">
              <a:solidFill>
                <a:schemeClr val="tx1"/>
              </a:solidFill>
              <a:round/>
              <a:headEnd/>
              <a:tailEnd/>
            </a:ln>
          </p:spPr>
          <p:txBody>
            <a:bodyPr wrap="none" anchor="ctr"/>
            <a:lstStyle/>
            <a:p>
              <a:endParaRPr lang="en-US"/>
            </a:p>
          </p:txBody>
        </p:sp>
        <p:sp>
          <p:nvSpPr>
            <p:cNvPr id="14368" name="AutoShape 25"/>
            <p:cNvSpPr>
              <a:spLocks/>
            </p:cNvSpPr>
            <p:nvPr/>
          </p:nvSpPr>
          <p:spPr bwMode="auto">
            <a:xfrm>
              <a:off x="1565" y="1026"/>
              <a:ext cx="90" cy="408"/>
            </a:xfrm>
            <a:prstGeom prst="rightBracket">
              <a:avLst>
                <a:gd name="adj" fmla="val 37778"/>
              </a:avLst>
            </a:prstGeom>
            <a:noFill/>
            <a:ln w="38100">
              <a:solidFill>
                <a:schemeClr val="tx1"/>
              </a:solidFill>
              <a:round/>
              <a:headEnd/>
              <a:tailEnd/>
            </a:ln>
          </p:spPr>
          <p:txBody>
            <a:bodyPr wrap="none" anchor="ctr"/>
            <a:lstStyle/>
            <a:p>
              <a:endParaRPr lang="en-US"/>
            </a:p>
          </p:txBody>
        </p:sp>
      </p:grpSp>
      <p:grpSp>
        <p:nvGrpSpPr>
          <p:cNvPr id="4" name="Group 26"/>
          <p:cNvGrpSpPr>
            <a:grpSpLocks/>
          </p:cNvGrpSpPr>
          <p:nvPr/>
        </p:nvGrpSpPr>
        <p:grpSpPr bwMode="auto">
          <a:xfrm>
            <a:off x="896012" y="2643188"/>
            <a:ext cx="1324240" cy="431800"/>
            <a:chOff x="340" y="1026"/>
            <a:chExt cx="1315" cy="408"/>
          </a:xfrm>
        </p:grpSpPr>
        <p:sp>
          <p:nvSpPr>
            <p:cNvPr id="14363" name="Rectangle 27"/>
            <p:cNvSpPr>
              <a:spLocks noChangeArrowheads="1"/>
            </p:cNvSpPr>
            <p:nvPr/>
          </p:nvSpPr>
          <p:spPr bwMode="auto">
            <a:xfrm>
              <a:off x="340" y="1026"/>
              <a:ext cx="1315" cy="408"/>
            </a:xfrm>
            <a:prstGeom prst="rect">
              <a:avLst/>
            </a:prstGeom>
            <a:solidFill>
              <a:srgbClr val="FF6600"/>
            </a:solidFill>
            <a:ln w="38100">
              <a:noFill/>
              <a:miter lim="800000"/>
              <a:headEnd/>
              <a:tailEnd/>
            </a:ln>
          </p:spPr>
          <p:txBody>
            <a:bodyPr wrap="none" anchor="ctr"/>
            <a:lstStyle/>
            <a:p>
              <a:pPr algn="ctr"/>
              <a:r>
                <a:rPr lang="en-US" sz="2000" b="1">
                  <a:solidFill>
                    <a:schemeClr val="bg1"/>
                  </a:solidFill>
                </a:rPr>
                <a:t>push(7)</a:t>
              </a:r>
            </a:p>
          </p:txBody>
        </p:sp>
        <p:sp>
          <p:nvSpPr>
            <p:cNvPr id="14364" name="AutoShape 28"/>
            <p:cNvSpPr>
              <a:spLocks/>
            </p:cNvSpPr>
            <p:nvPr/>
          </p:nvSpPr>
          <p:spPr bwMode="auto">
            <a:xfrm>
              <a:off x="340" y="1026"/>
              <a:ext cx="91" cy="408"/>
            </a:xfrm>
            <a:prstGeom prst="leftBracket">
              <a:avLst>
                <a:gd name="adj" fmla="val 37363"/>
              </a:avLst>
            </a:prstGeom>
            <a:noFill/>
            <a:ln w="38100">
              <a:solidFill>
                <a:schemeClr val="tx1"/>
              </a:solidFill>
              <a:round/>
              <a:headEnd/>
              <a:tailEnd/>
            </a:ln>
          </p:spPr>
          <p:txBody>
            <a:bodyPr wrap="none" anchor="ctr"/>
            <a:lstStyle/>
            <a:p>
              <a:endParaRPr lang="en-US"/>
            </a:p>
          </p:txBody>
        </p:sp>
        <p:sp>
          <p:nvSpPr>
            <p:cNvPr id="14365" name="AutoShape 29"/>
            <p:cNvSpPr>
              <a:spLocks/>
            </p:cNvSpPr>
            <p:nvPr/>
          </p:nvSpPr>
          <p:spPr bwMode="auto">
            <a:xfrm>
              <a:off x="1565" y="1026"/>
              <a:ext cx="90" cy="408"/>
            </a:xfrm>
            <a:prstGeom prst="rightBracket">
              <a:avLst>
                <a:gd name="adj" fmla="val 37778"/>
              </a:avLst>
            </a:prstGeom>
            <a:noFill/>
            <a:ln w="38100">
              <a:solidFill>
                <a:schemeClr val="tx1"/>
              </a:solidFill>
              <a:round/>
              <a:headEnd/>
              <a:tailEnd/>
            </a:ln>
          </p:spPr>
          <p:txBody>
            <a:bodyPr wrap="none" anchor="ctr"/>
            <a:lstStyle/>
            <a:p>
              <a:endParaRPr lang="en-US"/>
            </a:p>
          </p:txBody>
        </p:sp>
      </p:grpSp>
      <p:sp>
        <p:nvSpPr>
          <p:cNvPr id="14344" name="Text Box 47"/>
          <p:cNvSpPr txBox="1">
            <a:spLocks noChangeArrowheads="1"/>
          </p:cNvSpPr>
          <p:nvPr/>
        </p:nvSpPr>
        <p:spPr bwMode="auto">
          <a:xfrm>
            <a:off x="495301" y="1431925"/>
            <a:ext cx="3243196" cy="461665"/>
          </a:xfrm>
          <a:prstGeom prst="rect">
            <a:avLst/>
          </a:prstGeom>
          <a:noFill/>
          <a:ln w="9525">
            <a:noFill/>
            <a:miter lim="800000"/>
            <a:headEnd/>
            <a:tailEnd/>
          </a:ln>
        </p:spPr>
        <p:txBody>
          <a:bodyPr wrap="none">
            <a:spAutoFit/>
          </a:bodyPr>
          <a:lstStyle/>
          <a:p>
            <a:pPr rtl="0"/>
            <a:r>
              <a:rPr lang="en-US" sz="2400"/>
              <a:t>Concurrent (LIFO) stack</a:t>
            </a:r>
          </a:p>
        </p:txBody>
      </p:sp>
      <p:grpSp>
        <p:nvGrpSpPr>
          <p:cNvPr id="5" name="Group 48"/>
          <p:cNvGrpSpPr>
            <a:grpSpLocks/>
          </p:cNvGrpSpPr>
          <p:nvPr/>
        </p:nvGrpSpPr>
        <p:grpSpPr bwMode="auto">
          <a:xfrm>
            <a:off x="1052513" y="4654550"/>
            <a:ext cx="1324240" cy="431800"/>
            <a:chOff x="340" y="1026"/>
            <a:chExt cx="1315" cy="408"/>
          </a:xfrm>
        </p:grpSpPr>
        <p:sp>
          <p:nvSpPr>
            <p:cNvPr id="14360" name="Rectangle 49"/>
            <p:cNvSpPr>
              <a:spLocks noChangeArrowheads="1"/>
            </p:cNvSpPr>
            <p:nvPr/>
          </p:nvSpPr>
          <p:spPr bwMode="auto">
            <a:xfrm>
              <a:off x="340" y="1026"/>
              <a:ext cx="1315" cy="408"/>
            </a:xfrm>
            <a:prstGeom prst="rect">
              <a:avLst/>
            </a:prstGeom>
            <a:solidFill>
              <a:srgbClr val="009900"/>
            </a:solidFill>
            <a:ln w="38100">
              <a:noFill/>
              <a:miter lim="800000"/>
              <a:headEnd/>
              <a:tailEnd/>
            </a:ln>
          </p:spPr>
          <p:txBody>
            <a:bodyPr wrap="none" anchor="ctr"/>
            <a:lstStyle/>
            <a:p>
              <a:pPr algn="ctr"/>
              <a:r>
                <a:rPr lang="en-US" sz="2000" b="1">
                  <a:solidFill>
                    <a:schemeClr val="bg1"/>
                  </a:solidFill>
                </a:rPr>
                <a:t>push(4)</a:t>
              </a:r>
            </a:p>
          </p:txBody>
        </p:sp>
        <p:sp>
          <p:nvSpPr>
            <p:cNvPr id="14361" name="AutoShape 50"/>
            <p:cNvSpPr>
              <a:spLocks/>
            </p:cNvSpPr>
            <p:nvPr/>
          </p:nvSpPr>
          <p:spPr bwMode="auto">
            <a:xfrm>
              <a:off x="340" y="1026"/>
              <a:ext cx="91" cy="408"/>
            </a:xfrm>
            <a:prstGeom prst="leftBracket">
              <a:avLst>
                <a:gd name="adj" fmla="val 37363"/>
              </a:avLst>
            </a:prstGeom>
            <a:noFill/>
            <a:ln w="38100">
              <a:solidFill>
                <a:schemeClr val="tx1"/>
              </a:solidFill>
              <a:round/>
              <a:headEnd/>
              <a:tailEnd/>
            </a:ln>
          </p:spPr>
          <p:txBody>
            <a:bodyPr wrap="none" anchor="ctr"/>
            <a:lstStyle/>
            <a:p>
              <a:endParaRPr lang="en-US"/>
            </a:p>
          </p:txBody>
        </p:sp>
        <p:sp>
          <p:nvSpPr>
            <p:cNvPr id="14362" name="AutoShape 51"/>
            <p:cNvSpPr>
              <a:spLocks/>
            </p:cNvSpPr>
            <p:nvPr/>
          </p:nvSpPr>
          <p:spPr bwMode="auto">
            <a:xfrm>
              <a:off x="1565" y="1026"/>
              <a:ext cx="90" cy="408"/>
            </a:xfrm>
            <a:prstGeom prst="rightBracket">
              <a:avLst>
                <a:gd name="adj" fmla="val 37778"/>
              </a:avLst>
            </a:prstGeom>
            <a:noFill/>
            <a:ln w="38100">
              <a:solidFill>
                <a:schemeClr val="tx1"/>
              </a:solidFill>
              <a:round/>
              <a:headEnd/>
              <a:tailEnd/>
            </a:ln>
          </p:spPr>
          <p:txBody>
            <a:bodyPr wrap="none" anchor="ctr"/>
            <a:lstStyle/>
            <a:p>
              <a:endParaRPr lang="en-US"/>
            </a:p>
          </p:txBody>
        </p:sp>
      </p:grpSp>
      <p:grpSp>
        <p:nvGrpSpPr>
          <p:cNvPr id="6" name="Group 52"/>
          <p:cNvGrpSpPr>
            <a:grpSpLocks/>
          </p:cNvGrpSpPr>
          <p:nvPr/>
        </p:nvGrpSpPr>
        <p:grpSpPr bwMode="auto">
          <a:xfrm>
            <a:off x="4951281" y="5302250"/>
            <a:ext cx="1324240" cy="431800"/>
            <a:chOff x="340" y="1026"/>
            <a:chExt cx="1315" cy="408"/>
          </a:xfrm>
        </p:grpSpPr>
        <p:sp>
          <p:nvSpPr>
            <p:cNvPr id="14357" name="Rectangle 53"/>
            <p:cNvSpPr>
              <a:spLocks noChangeArrowheads="1"/>
            </p:cNvSpPr>
            <p:nvPr/>
          </p:nvSpPr>
          <p:spPr bwMode="auto">
            <a:xfrm>
              <a:off x="340" y="1026"/>
              <a:ext cx="1315" cy="408"/>
            </a:xfrm>
            <a:prstGeom prst="rect">
              <a:avLst/>
            </a:prstGeom>
            <a:solidFill>
              <a:srgbClr val="FF6600"/>
            </a:solidFill>
            <a:ln w="38100">
              <a:noFill/>
              <a:miter lim="800000"/>
              <a:headEnd/>
              <a:tailEnd/>
            </a:ln>
          </p:spPr>
          <p:txBody>
            <a:bodyPr wrap="none" anchor="ctr"/>
            <a:lstStyle/>
            <a:p>
              <a:pPr algn="ctr"/>
              <a:r>
                <a:rPr lang="en-US" sz="2000" b="1">
                  <a:solidFill>
                    <a:schemeClr val="bg1"/>
                  </a:solidFill>
                </a:rPr>
                <a:t>pop():4</a:t>
              </a:r>
            </a:p>
          </p:txBody>
        </p:sp>
        <p:sp>
          <p:nvSpPr>
            <p:cNvPr id="14358" name="AutoShape 54"/>
            <p:cNvSpPr>
              <a:spLocks/>
            </p:cNvSpPr>
            <p:nvPr/>
          </p:nvSpPr>
          <p:spPr bwMode="auto">
            <a:xfrm>
              <a:off x="340" y="1026"/>
              <a:ext cx="91" cy="408"/>
            </a:xfrm>
            <a:prstGeom prst="leftBracket">
              <a:avLst>
                <a:gd name="adj" fmla="val 37363"/>
              </a:avLst>
            </a:prstGeom>
            <a:noFill/>
            <a:ln w="38100">
              <a:solidFill>
                <a:schemeClr val="tx1"/>
              </a:solidFill>
              <a:round/>
              <a:headEnd/>
              <a:tailEnd/>
            </a:ln>
          </p:spPr>
          <p:txBody>
            <a:bodyPr wrap="none" anchor="ctr"/>
            <a:lstStyle/>
            <a:p>
              <a:endParaRPr lang="en-US"/>
            </a:p>
          </p:txBody>
        </p:sp>
        <p:sp>
          <p:nvSpPr>
            <p:cNvPr id="14359" name="AutoShape 55"/>
            <p:cNvSpPr>
              <a:spLocks/>
            </p:cNvSpPr>
            <p:nvPr/>
          </p:nvSpPr>
          <p:spPr bwMode="auto">
            <a:xfrm>
              <a:off x="1565" y="1026"/>
              <a:ext cx="90" cy="408"/>
            </a:xfrm>
            <a:prstGeom prst="rightBracket">
              <a:avLst>
                <a:gd name="adj" fmla="val 37778"/>
              </a:avLst>
            </a:prstGeom>
            <a:noFill/>
            <a:ln w="38100">
              <a:solidFill>
                <a:schemeClr val="tx1"/>
              </a:solidFill>
              <a:round/>
              <a:headEnd/>
              <a:tailEnd/>
            </a:ln>
          </p:spPr>
          <p:txBody>
            <a:bodyPr wrap="none" anchor="ctr"/>
            <a:lstStyle/>
            <a:p>
              <a:endParaRPr lang="en-US"/>
            </a:p>
          </p:txBody>
        </p:sp>
      </p:grpSp>
      <p:grpSp>
        <p:nvGrpSpPr>
          <p:cNvPr id="7" name="Group 56"/>
          <p:cNvGrpSpPr>
            <a:grpSpLocks/>
          </p:cNvGrpSpPr>
          <p:nvPr/>
        </p:nvGrpSpPr>
        <p:grpSpPr bwMode="auto">
          <a:xfrm>
            <a:off x="3081867" y="5302250"/>
            <a:ext cx="1324240" cy="431800"/>
            <a:chOff x="340" y="1026"/>
            <a:chExt cx="1315" cy="408"/>
          </a:xfrm>
        </p:grpSpPr>
        <p:sp>
          <p:nvSpPr>
            <p:cNvPr id="14354" name="Rectangle 57"/>
            <p:cNvSpPr>
              <a:spLocks noChangeArrowheads="1"/>
            </p:cNvSpPr>
            <p:nvPr/>
          </p:nvSpPr>
          <p:spPr bwMode="auto">
            <a:xfrm>
              <a:off x="340" y="1026"/>
              <a:ext cx="1315" cy="408"/>
            </a:xfrm>
            <a:prstGeom prst="rect">
              <a:avLst/>
            </a:prstGeom>
            <a:solidFill>
              <a:srgbClr val="FF6600"/>
            </a:solidFill>
            <a:ln w="38100">
              <a:noFill/>
              <a:miter lim="800000"/>
              <a:headEnd/>
              <a:tailEnd/>
            </a:ln>
          </p:spPr>
          <p:txBody>
            <a:bodyPr wrap="none" anchor="ctr"/>
            <a:lstStyle/>
            <a:p>
              <a:pPr algn="ctr"/>
              <a:r>
                <a:rPr lang="en-US" sz="2000" b="1">
                  <a:solidFill>
                    <a:schemeClr val="bg1"/>
                  </a:solidFill>
                </a:rPr>
                <a:t>push(7)</a:t>
              </a:r>
            </a:p>
          </p:txBody>
        </p:sp>
        <p:sp>
          <p:nvSpPr>
            <p:cNvPr id="14355" name="AutoShape 58"/>
            <p:cNvSpPr>
              <a:spLocks/>
            </p:cNvSpPr>
            <p:nvPr/>
          </p:nvSpPr>
          <p:spPr bwMode="auto">
            <a:xfrm>
              <a:off x="340" y="1026"/>
              <a:ext cx="91" cy="408"/>
            </a:xfrm>
            <a:prstGeom prst="leftBracket">
              <a:avLst>
                <a:gd name="adj" fmla="val 37363"/>
              </a:avLst>
            </a:prstGeom>
            <a:noFill/>
            <a:ln w="38100">
              <a:solidFill>
                <a:schemeClr val="tx1"/>
              </a:solidFill>
              <a:round/>
              <a:headEnd/>
              <a:tailEnd/>
            </a:ln>
          </p:spPr>
          <p:txBody>
            <a:bodyPr wrap="none" anchor="ctr"/>
            <a:lstStyle/>
            <a:p>
              <a:endParaRPr lang="en-US"/>
            </a:p>
          </p:txBody>
        </p:sp>
        <p:sp>
          <p:nvSpPr>
            <p:cNvPr id="14356" name="AutoShape 59"/>
            <p:cNvSpPr>
              <a:spLocks/>
            </p:cNvSpPr>
            <p:nvPr/>
          </p:nvSpPr>
          <p:spPr bwMode="auto">
            <a:xfrm>
              <a:off x="1565" y="1026"/>
              <a:ext cx="90" cy="408"/>
            </a:xfrm>
            <a:prstGeom prst="rightBracket">
              <a:avLst>
                <a:gd name="adj" fmla="val 37778"/>
              </a:avLst>
            </a:prstGeom>
            <a:noFill/>
            <a:ln w="38100">
              <a:solidFill>
                <a:schemeClr val="tx1"/>
              </a:solidFill>
              <a:round/>
              <a:headEnd/>
              <a:tailEnd/>
            </a:ln>
          </p:spPr>
          <p:txBody>
            <a:bodyPr wrap="none" anchor="ctr"/>
            <a:lstStyle/>
            <a:p>
              <a:endParaRPr lang="en-US"/>
            </a:p>
          </p:txBody>
        </p:sp>
      </p:grpSp>
      <p:sp>
        <p:nvSpPr>
          <p:cNvPr id="114718" name="Oval 30"/>
          <p:cNvSpPr>
            <a:spLocks noChangeArrowheads="1"/>
          </p:cNvSpPr>
          <p:nvPr/>
        </p:nvSpPr>
        <p:spPr bwMode="auto">
          <a:xfrm>
            <a:off x="5112941" y="3284538"/>
            <a:ext cx="275167" cy="457200"/>
          </a:xfrm>
          <a:prstGeom prst="ellipse">
            <a:avLst/>
          </a:prstGeom>
          <a:noFill/>
          <a:ln w="38100">
            <a:solidFill>
              <a:srgbClr val="9900FF"/>
            </a:solidFill>
            <a:round/>
            <a:headEnd/>
            <a:tailEnd/>
          </a:ln>
        </p:spPr>
        <p:txBody>
          <a:bodyPr wrap="none" anchor="ctr"/>
          <a:lstStyle/>
          <a:p>
            <a:endParaRPr lang="en-US"/>
          </a:p>
        </p:txBody>
      </p:sp>
      <p:sp>
        <p:nvSpPr>
          <p:cNvPr id="114719" name="Oval 31"/>
          <p:cNvSpPr>
            <a:spLocks noChangeArrowheads="1"/>
          </p:cNvSpPr>
          <p:nvPr/>
        </p:nvSpPr>
        <p:spPr bwMode="auto">
          <a:xfrm>
            <a:off x="6722666" y="3297238"/>
            <a:ext cx="275167" cy="457200"/>
          </a:xfrm>
          <a:prstGeom prst="ellipse">
            <a:avLst/>
          </a:prstGeom>
          <a:noFill/>
          <a:ln w="38100">
            <a:solidFill>
              <a:srgbClr val="9900FF"/>
            </a:solidFill>
            <a:round/>
            <a:headEnd/>
            <a:tailEnd/>
          </a:ln>
        </p:spPr>
        <p:txBody>
          <a:bodyPr wrap="none" anchor="ctr"/>
          <a:lstStyle/>
          <a:p>
            <a:endParaRPr lang="en-US"/>
          </a:p>
        </p:txBody>
      </p:sp>
      <p:sp>
        <p:nvSpPr>
          <p:cNvPr id="114720" name="Text Box 32"/>
          <p:cNvSpPr txBox="1">
            <a:spLocks noChangeArrowheads="1"/>
          </p:cNvSpPr>
          <p:nvPr/>
        </p:nvSpPr>
        <p:spPr bwMode="auto">
          <a:xfrm>
            <a:off x="4530913" y="3709988"/>
            <a:ext cx="1282723" cy="461665"/>
          </a:xfrm>
          <a:prstGeom prst="rect">
            <a:avLst/>
          </a:prstGeom>
          <a:noFill/>
          <a:ln w="9525">
            <a:noFill/>
            <a:miter lim="800000"/>
            <a:headEnd/>
            <a:tailEnd/>
          </a:ln>
        </p:spPr>
        <p:txBody>
          <a:bodyPr wrap="none">
            <a:spAutoFit/>
          </a:bodyPr>
          <a:lstStyle/>
          <a:p>
            <a:pPr algn="ctr" rtl="0"/>
            <a:r>
              <a:rPr lang="en-US" b="1">
                <a:solidFill>
                  <a:srgbClr val="9900FF"/>
                </a:solidFill>
                <a:latin typeface="Comic Sans MS" pitchFamily="66" charset="0"/>
              </a:rPr>
              <a:t>Last In</a:t>
            </a:r>
          </a:p>
        </p:txBody>
      </p:sp>
      <p:sp>
        <p:nvSpPr>
          <p:cNvPr id="114721" name="Text Box 33"/>
          <p:cNvSpPr txBox="1">
            <a:spLocks noChangeArrowheads="1"/>
          </p:cNvSpPr>
          <p:nvPr/>
        </p:nvSpPr>
        <p:spPr bwMode="auto">
          <a:xfrm>
            <a:off x="6074166" y="3697288"/>
            <a:ext cx="1582486" cy="461665"/>
          </a:xfrm>
          <a:prstGeom prst="rect">
            <a:avLst/>
          </a:prstGeom>
          <a:noFill/>
          <a:ln w="9525">
            <a:noFill/>
            <a:miter lim="800000"/>
            <a:headEnd/>
            <a:tailEnd/>
          </a:ln>
        </p:spPr>
        <p:txBody>
          <a:bodyPr wrap="none">
            <a:spAutoFit/>
          </a:bodyPr>
          <a:lstStyle/>
          <a:p>
            <a:pPr algn="ctr" rtl="0"/>
            <a:r>
              <a:rPr lang="en-US" b="1">
                <a:solidFill>
                  <a:srgbClr val="9900FF"/>
                </a:solidFill>
                <a:latin typeface="Comic Sans MS" pitchFamily="66" charset="0"/>
              </a:rPr>
              <a:t>First Out</a:t>
            </a:r>
          </a:p>
        </p:txBody>
      </p:sp>
      <p:sp>
        <p:nvSpPr>
          <p:cNvPr id="114764" name="Text Box 76"/>
          <p:cNvSpPr txBox="1">
            <a:spLocks noChangeArrowheads="1"/>
          </p:cNvSpPr>
          <p:nvPr/>
        </p:nvSpPr>
        <p:spPr bwMode="auto">
          <a:xfrm>
            <a:off x="7137136" y="1628775"/>
            <a:ext cx="1151277" cy="1569660"/>
          </a:xfrm>
          <a:prstGeom prst="rect">
            <a:avLst/>
          </a:prstGeom>
          <a:noFill/>
          <a:ln w="9525">
            <a:noFill/>
            <a:miter lim="800000"/>
            <a:headEnd/>
            <a:tailEnd/>
          </a:ln>
        </p:spPr>
        <p:txBody>
          <a:bodyPr wrap="none">
            <a:spAutoFit/>
          </a:bodyPr>
          <a:lstStyle/>
          <a:p>
            <a:r>
              <a:rPr lang="en-US" sz="9600">
                <a:solidFill>
                  <a:schemeClr val="hlink"/>
                </a:solidFill>
                <a:sym typeface="Wingdings" pitchFamily="2" charset="2"/>
              </a:rPr>
              <a:t></a:t>
            </a:r>
          </a:p>
        </p:txBody>
      </p:sp>
      <p:sp>
        <p:nvSpPr>
          <p:cNvPr id="114765" name="Text Box 77"/>
          <p:cNvSpPr txBox="1">
            <a:spLocks noChangeArrowheads="1"/>
          </p:cNvSpPr>
          <p:nvPr/>
        </p:nvSpPr>
        <p:spPr bwMode="auto">
          <a:xfrm>
            <a:off x="7137136" y="4508500"/>
            <a:ext cx="1151277" cy="1569660"/>
          </a:xfrm>
          <a:prstGeom prst="rect">
            <a:avLst/>
          </a:prstGeom>
          <a:noFill/>
          <a:ln w="9525">
            <a:noFill/>
            <a:miter lim="800000"/>
            <a:headEnd/>
            <a:tailEnd/>
          </a:ln>
        </p:spPr>
        <p:txBody>
          <a:bodyPr wrap="none">
            <a:spAutoFit/>
          </a:bodyPr>
          <a:lstStyle/>
          <a:p>
            <a:r>
              <a:rPr lang="en-US" sz="9600">
                <a:solidFill>
                  <a:schemeClr val="hlink"/>
                </a:solidFill>
                <a:sym typeface="Wingdings" pitchFamily="2" charset="2"/>
              </a:rPr>
              <a:t></a:t>
            </a:r>
          </a:p>
        </p:txBody>
      </p:sp>
    </p:spTree>
    <p:extLst>
      <p:ext uri="{BB962C8B-B14F-4D97-AF65-F5344CB8AC3E}">
        <p14:creationId xmlns:p14="http://schemas.microsoft.com/office/powerpoint/2010/main" val="587491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par>
                          <p:cTn id="11" fill="hold">
                            <p:stCondLst>
                              <p:cond delay="0"/>
                            </p:stCondLst>
                            <p:childTnLst>
                              <p:par>
                                <p:cTn id="12" presetID="9" presetClass="entr" presetSubtype="0" fill="hold" grpId="0" nodeType="afterEffect">
                                  <p:stCondLst>
                                    <p:cond delay="0"/>
                                  </p:stCondLst>
                                  <p:childTnLst>
                                    <p:set>
                                      <p:cBhvr>
                                        <p:cTn id="13" dur="1" fill="hold">
                                          <p:stCondLst>
                                            <p:cond delay="0"/>
                                          </p:stCondLst>
                                        </p:cTn>
                                        <p:tgtEl>
                                          <p:spTgt spid="114764"/>
                                        </p:tgtEl>
                                        <p:attrNameLst>
                                          <p:attrName>style.visibility</p:attrName>
                                        </p:attrNameLst>
                                      </p:cBhvr>
                                      <p:to>
                                        <p:strVal val="visible"/>
                                      </p:to>
                                    </p:set>
                                    <p:animEffect transition="in" filter="dissolve">
                                      <p:cBhvr>
                                        <p:cTn id="14" dur="500"/>
                                        <p:tgtEl>
                                          <p:spTgt spid="114764"/>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nodeType="clickEffect">
                                  <p:stCondLst>
                                    <p:cond delay="0"/>
                                  </p:stCondLst>
                                  <p:childTnLst>
                                    <p:animMotion origin="layout" path="M -4.16667E-6 -9.24855E-7 L 0.14584 0.18775 " pathEditMode="relative" rAng="0" ptsTypes="AA">
                                      <p:cBhvr>
                                        <p:cTn id="18" dur="2000" fill="hold"/>
                                        <p:tgtEl>
                                          <p:spTgt spid="2"/>
                                        </p:tgtEl>
                                        <p:attrNameLst>
                                          <p:attrName>ppt_x</p:attrName>
                                          <p:attrName>ppt_y</p:attrName>
                                        </p:attrNameLst>
                                      </p:cBhvr>
                                      <p:rCtr x="7300" y="9400"/>
                                    </p:animMotion>
                                  </p:childTnLst>
                                </p:cTn>
                              </p:par>
                              <p:par>
                                <p:cTn id="19" presetID="42" presetClass="path" presetSubtype="0" accel="50000" decel="50000" fill="hold" nodeType="withEffect">
                                  <p:stCondLst>
                                    <p:cond delay="0"/>
                                  </p:stCondLst>
                                  <p:childTnLst>
                                    <p:animMotion origin="layout" path="M -1.66667E-6 3.81503E-6 L 0.19306 0.09341 " pathEditMode="relative" rAng="0" ptsTypes="AA">
                                      <p:cBhvr>
                                        <p:cTn id="20" dur="2000" fill="hold"/>
                                        <p:tgtEl>
                                          <p:spTgt spid="4"/>
                                        </p:tgtEl>
                                        <p:attrNameLst>
                                          <p:attrName>ppt_x</p:attrName>
                                          <p:attrName>ppt_y</p:attrName>
                                        </p:attrNameLst>
                                      </p:cBhvr>
                                      <p:rCtr x="9700" y="4700"/>
                                    </p:animMotion>
                                  </p:childTnLst>
                                </p:cTn>
                              </p:par>
                              <p:par>
                                <p:cTn id="21" presetID="42" presetClass="path" presetSubtype="0" accel="50000" decel="50000" fill="hold" nodeType="withEffect">
                                  <p:stCondLst>
                                    <p:cond delay="0"/>
                                  </p:stCondLst>
                                  <p:childTnLst>
                                    <p:animMotion origin="layout" path="M -5.55556E-7 3.81503E-6 L 0.09879 0.09341 " pathEditMode="relative" rAng="0" ptsTypes="AA">
                                      <p:cBhvr>
                                        <p:cTn id="22" dur="2000" fill="hold"/>
                                        <p:tgtEl>
                                          <p:spTgt spid="3"/>
                                        </p:tgtEl>
                                        <p:attrNameLst>
                                          <p:attrName>ppt_x</p:attrName>
                                          <p:attrName>ppt_y</p:attrName>
                                        </p:attrNameLst>
                                      </p:cBhvr>
                                      <p:rCtr x="4900" y="4700"/>
                                    </p:animMotion>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14718"/>
                                        </p:tgtEl>
                                        <p:attrNameLst>
                                          <p:attrName>style.visibility</p:attrName>
                                        </p:attrNameLst>
                                      </p:cBhvr>
                                      <p:to>
                                        <p:strVal val="visible"/>
                                      </p:to>
                                    </p:set>
                                    <p:animEffect transition="in" filter="dissolve">
                                      <p:cBhvr>
                                        <p:cTn id="27" dur="500"/>
                                        <p:tgtEl>
                                          <p:spTgt spid="114718"/>
                                        </p:tgtEl>
                                      </p:cBhvr>
                                    </p:animEffect>
                                  </p:childTnLst>
                                </p:cTn>
                              </p:par>
                            </p:childTnLst>
                          </p:cTn>
                        </p:par>
                        <p:par>
                          <p:cTn id="28" fill="hold">
                            <p:stCondLst>
                              <p:cond delay="500"/>
                            </p:stCondLst>
                            <p:childTnLst>
                              <p:par>
                                <p:cTn id="29" presetID="9" presetClass="entr" presetSubtype="0" fill="hold" grpId="0" nodeType="afterEffect">
                                  <p:stCondLst>
                                    <p:cond delay="0"/>
                                  </p:stCondLst>
                                  <p:childTnLst>
                                    <p:set>
                                      <p:cBhvr>
                                        <p:cTn id="30" dur="1" fill="hold">
                                          <p:stCondLst>
                                            <p:cond delay="0"/>
                                          </p:stCondLst>
                                        </p:cTn>
                                        <p:tgtEl>
                                          <p:spTgt spid="114720"/>
                                        </p:tgtEl>
                                        <p:attrNameLst>
                                          <p:attrName>style.visibility</p:attrName>
                                        </p:attrNameLst>
                                      </p:cBhvr>
                                      <p:to>
                                        <p:strVal val="visible"/>
                                      </p:to>
                                    </p:set>
                                    <p:animEffect transition="in" filter="dissolve">
                                      <p:cBhvr>
                                        <p:cTn id="31" dur="500"/>
                                        <p:tgtEl>
                                          <p:spTgt spid="114720"/>
                                        </p:tgtEl>
                                      </p:cBhvr>
                                    </p:animEffect>
                                  </p:childTnLst>
                                </p:cTn>
                              </p:par>
                            </p:childTnLst>
                          </p:cTn>
                        </p:par>
                        <p:par>
                          <p:cTn id="32" fill="hold">
                            <p:stCondLst>
                              <p:cond delay="1000"/>
                            </p:stCondLst>
                            <p:childTnLst>
                              <p:par>
                                <p:cTn id="33" presetID="9" presetClass="entr" presetSubtype="0" fill="hold" grpId="0" nodeType="afterEffect">
                                  <p:stCondLst>
                                    <p:cond delay="0"/>
                                  </p:stCondLst>
                                  <p:childTnLst>
                                    <p:set>
                                      <p:cBhvr>
                                        <p:cTn id="34" dur="1" fill="hold">
                                          <p:stCondLst>
                                            <p:cond delay="0"/>
                                          </p:stCondLst>
                                        </p:cTn>
                                        <p:tgtEl>
                                          <p:spTgt spid="114719"/>
                                        </p:tgtEl>
                                        <p:attrNameLst>
                                          <p:attrName>style.visibility</p:attrName>
                                        </p:attrNameLst>
                                      </p:cBhvr>
                                      <p:to>
                                        <p:strVal val="visible"/>
                                      </p:to>
                                    </p:set>
                                    <p:animEffect transition="in" filter="dissolve">
                                      <p:cBhvr>
                                        <p:cTn id="35" dur="500"/>
                                        <p:tgtEl>
                                          <p:spTgt spid="114719"/>
                                        </p:tgtEl>
                                      </p:cBhvr>
                                    </p:animEffect>
                                  </p:childTnLst>
                                </p:cTn>
                              </p:par>
                            </p:childTnLst>
                          </p:cTn>
                        </p:par>
                        <p:par>
                          <p:cTn id="36" fill="hold">
                            <p:stCondLst>
                              <p:cond delay="1500"/>
                            </p:stCondLst>
                            <p:childTnLst>
                              <p:par>
                                <p:cTn id="37" presetID="9" presetClass="entr" presetSubtype="0" fill="hold" grpId="0" nodeType="afterEffect">
                                  <p:stCondLst>
                                    <p:cond delay="0"/>
                                  </p:stCondLst>
                                  <p:childTnLst>
                                    <p:set>
                                      <p:cBhvr>
                                        <p:cTn id="38" dur="1" fill="hold">
                                          <p:stCondLst>
                                            <p:cond delay="0"/>
                                          </p:stCondLst>
                                        </p:cTn>
                                        <p:tgtEl>
                                          <p:spTgt spid="114721"/>
                                        </p:tgtEl>
                                        <p:attrNameLst>
                                          <p:attrName>style.visibility</p:attrName>
                                        </p:attrNameLst>
                                      </p:cBhvr>
                                      <p:to>
                                        <p:strVal val="visible"/>
                                      </p:to>
                                    </p:set>
                                    <p:animEffect transition="in" filter="dissolve">
                                      <p:cBhvr>
                                        <p:cTn id="39" dur="500"/>
                                        <p:tgtEl>
                                          <p:spTgt spid="114721"/>
                                        </p:tgtEl>
                                      </p:cBhvr>
                                    </p:animEffec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5"/>
                                        </p:tgtEl>
                                        <p:attrNameLst>
                                          <p:attrName>style.visibility</p:attrName>
                                        </p:attrNameLst>
                                      </p:cBhvr>
                                      <p:to>
                                        <p:strVal val="visible"/>
                                      </p:to>
                                    </p:set>
                                  </p:childTnLst>
                                </p:cTn>
                              </p:par>
                              <p:par>
                                <p:cTn id="44" presetID="1" presetClass="entr" presetSubtype="0" fill="hold" nodeType="withEffect">
                                  <p:stCondLst>
                                    <p:cond delay="0"/>
                                  </p:stCondLst>
                                  <p:childTnLst>
                                    <p:set>
                                      <p:cBhvr>
                                        <p:cTn id="45" dur="1" fill="hold">
                                          <p:stCondLst>
                                            <p:cond delay="0"/>
                                          </p:stCondLst>
                                        </p:cTn>
                                        <p:tgtEl>
                                          <p:spTgt spid="7"/>
                                        </p:tgtEl>
                                        <p:attrNameLst>
                                          <p:attrName>style.visibility</p:attrName>
                                        </p:attrNameLst>
                                      </p:cBhvr>
                                      <p:to>
                                        <p:strVal val="visible"/>
                                      </p:to>
                                    </p:set>
                                  </p:childTnLst>
                                </p:cTn>
                              </p:par>
                              <p:par>
                                <p:cTn id="46" presetID="1" presetClass="entr" presetSubtype="0" fill="hold" nodeType="withEffect">
                                  <p:stCondLst>
                                    <p:cond delay="0"/>
                                  </p:stCondLst>
                                  <p:childTnLst>
                                    <p:set>
                                      <p:cBhvr>
                                        <p:cTn id="47" dur="1" fill="hold">
                                          <p:stCondLst>
                                            <p:cond delay="0"/>
                                          </p:stCondLst>
                                        </p:cTn>
                                        <p:tgtEl>
                                          <p:spTgt spid="6"/>
                                        </p:tgtEl>
                                        <p:attrNameLst>
                                          <p:attrName>style.visibility</p:attrName>
                                        </p:attrNameLst>
                                      </p:cBhvr>
                                      <p:to>
                                        <p:strVal val="visible"/>
                                      </p:to>
                                    </p:set>
                                  </p:childTnLst>
                                </p:cTn>
                              </p:par>
                            </p:childTnLst>
                          </p:cTn>
                        </p:par>
                        <p:par>
                          <p:cTn id="48" fill="hold">
                            <p:stCondLst>
                              <p:cond delay="0"/>
                            </p:stCondLst>
                            <p:childTnLst>
                              <p:par>
                                <p:cTn id="49" presetID="9" presetClass="entr" presetSubtype="0" fill="hold" grpId="0" nodeType="afterEffect">
                                  <p:stCondLst>
                                    <p:cond delay="0"/>
                                  </p:stCondLst>
                                  <p:childTnLst>
                                    <p:set>
                                      <p:cBhvr>
                                        <p:cTn id="50" dur="1" fill="hold">
                                          <p:stCondLst>
                                            <p:cond delay="0"/>
                                          </p:stCondLst>
                                        </p:cTn>
                                        <p:tgtEl>
                                          <p:spTgt spid="114765"/>
                                        </p:tgtEl>
                                        <p:attrNameLst>
                                          <p:attrName>style.visibility</p:attrName>
                                        </p:attrNameLst>
                                      </p:cBhvr>
                                      <p:to>
                                        <p:strVal val="visible"/>
                                      </p:to>
                                    </p:set>
                                    <p:animEffect transition="in" filter="dissolve">
                                      <p:cBhvr>
                                        <p:cTn id="51" dur="500"/>
                                        <p:tgtEl>
                                          <p:spTgt spid="114765"/>
                                        </p:tgtEl>
                                      </p:cBhvr>
                                    </p:animEffect>
                                  </p:childTnLst>
                                </p:cTn>
                              </p:par>
                            </p:childTnLst>
                          </p:cTn>
                        </p:par>
                      </p:childTnLst>
                    </p:cTn>
                  </p:par>
                  <p:par>
                    <p:cTn id="52" fill="hold">
                      <p:stCondLst>
                        <p:cond delay="indefinite"/>
                      </p:stCondLst>
                      <p:childTnLst>
                        <p:par>
                          <p:cTn id="53" fill="hold">
                            <p:stCondLst>
                              <p:cond delay="0"/>
                            </p:stCondLst>
                            <p:childTnLst>
                              <p:par>
                                <p:cTn id="54" presetID="42" presetClass="path" presetSubtype="0" accel="50000" decel="50000" fill="hold" nodeType="clickEffect">
                                  <p:stCondLst>
                                    <p:cond delay="0"/>
                                  </p:stCondLst>
                                  <p:childTnLst>
                                    <p:animMotion origin="layout" path="M -2.77778E-7 -4.16185E-6 L 0.3191 -0.19953 " pathEditMode="relative" rAng="0" ptsTypes="AA">
                                      <p:cBhvr>
                                        <p:cTn id="55" dur="2000" fill="hold"/>
                                        <p:tgtEl>
                                          <p:spTgt spid="5"/>
                                        </p:tgtEl>
                                        <p:attrNameLst>
                                          <p:attrName>ppt_x</p:attrName>
                                          <p:attrName>ppt_y</p:attrName>
                                        </p:attrNameLst>
                                      </p:cBhvr>
                                      <p:rCtr x="16000" y="-10000"/>
                                    </p:animMotion>
                                  </p:childTnLst>
                                </p:cTn>
                              </p:par>
                              <p:par>
                                <p:cTn id="56" presetID="42" presetClass="path" presetSubtype="0" accel="50000" decel="50000" fill="hold" nodeType="withEffect">
                                  <p:stCondLst>
                                    <p:cond delay="0"/>
                                  </p:stCondLst>
                                  <p:childTnLst>
                                    <p:animMotion origin="layout" path="M -1.38889E-6 5.78035E-7 L -0.0276 -0.29387 " pathEditMode="relative" rAng="0" ptsTypes="AA">
                                      <p:cBhvr>
                                        <p:cTn id="57" dur="2000" fill="hold"/>
                                        <p:tgtEl>
                                          <p:spTgt spid="7"/>
                                        </p:tgtEl>
                                        <p:attrNameLst>
                                          <p:attrName>ppt_x</p:attrName>
                                          <p:attrName>ppt_y</p:attrName>
                                        </p:attrNameLst>
                                      </p:cBhvr>
                                      <p:rCtr x="-1400" y="-14700"/>
                                    </p:animMotion>
                                  </p:childTnLst>
                                </p:cTn>
                              </p:par>
                              <p:par>
                                <p:cTn id="58" presetID="42" presetClass="path" presetSubtype="0" accel="50000" decel="50000" fill="hold" nodeType="withEffect">
                                  <p:stCondLst>
                                    <p:cond delay="0"/>
                                  </p:stCondLst>
                                  <p:childTnLst>
                                    <p:animMotion origin="layout" path="M 3.33333E-6 5.78035E-7 L 0.0908 -0.29387 " pathEditMode="relative" rAng="0" ptsTypes="AA">
                                      <p:cBhvr>
                                        <p:cTn id="59" dur="2000" fill="hold"/>
                                        <p:tgtEl>
                                          <p:spTgt spid="6"/>
                                        </p:tgtEl>
                                        <p:attrNameLst>
                                          <p:attrName>ppt_x</p:attrName>
                                          <p:attrName>ppt_y</p:attrName>
                                        </p:attrNameLst>
                                      </p:cBhvr>
                                      <p:rCtr x="4500" y="-147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718" grpId="0" animBg="1"/>
      <p:bldP spid="114719" grpId="0" animBg="1"/>
      <p:bldP spid="114720" grpId="0"/>
      <p:bldP spid="114721" grpId="0"/>
      <p:bldP spid="114764" grpId="0"/>
      <p:bldP spid="114765"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3"/>
          <p:cNvSpPr>
            <a:spLocks noGrp="1"/>
          </p:cNvSpPr>
          <p:nvPr>
            <p:ph type="sldNum" sz="quarter" idx="12"/>
          </p:nvPr>
        </p:nvSpPr>
        <p:spPr/>
        <p:txBody>
          <a:bodyPr/>
          <a:lstStyle/>
          <a:p>
            <a:fld id="{05C18F67-9776-4DC3-AB99-48911F5838C0}" type="slidenum">
              <a:rPr lang="he-IL" altLang="en-US"/>
              <a:pPr/>
              <a:t>36</a:t>
            </a:fld>
            <a:endParaRPr lang="en-US" altLang="en-US"/>
          </a:p>
        </p:txBody>
      </p:sp>
      <p:sp>
        <p:nvSpPr>
          <p:cNvPr id="15364" name="Rectangle 2"/>
          <p:cNvSpPr>
            <a:spLocks noGrp="1" noChangeArrowheads="1"/>
          </p:cNvSpPr>
          <p:nvPr>
            <p:ph type="title" idx="4294967295"/>
          </p:nvPr>
        </p:nvSpPr>
        <p:spPr/>
        <p:txBody>
          <a:bodyPr anchor="ctr"/>
          <a:lstStyle/>
          <a:p>
            <a:r>
              <a:rPr lang="en-US" sz="4000"/>
              <a:t>Sequential Consistency: Examples</a:t>
            </a:r>
          </a:p>
        </p:txBody>
      </p:sp>
      <p:grpSp>
        <p:nvGrpSpPr>
          <p:cNvPr id="2" name="Group 18"/>
          <p:cNvGrpSpPr>
            <a:grpSpLocks/>
          </p:cNvGrpSpPr>
          <p:nvPr/>
        </p:nvGrpSpPr>
        <p:grpSpPr bwMode="auto">
          <a:xfrm>
            <a:off x="2768865" y="1995488"/>
            <a:ext cx="1324240" cy="431800"/>
            <a:chOff x="340" y="1026"/>
            <a:chExt cx="1315" cy="408"/>
          </a:xfrm>
        </p:grpSpPr>
        <p:sp>
          <p:nvSpPr>
            <p:cNvPr id="15380" name="Rectangle 19"/>
            <p:cNvSpPr>
              <a:spLocks noChangeArrowheads="1"/>
            </p:cNvSpPr>
            <p:nvPr/>
          </p:nvSpPr>
          <p:spPr bwMode="auto">
            <a:xfrm>
              <a:off x="340" y="1026"/>
              <a:ext cx="1315" cy="408"/>
            </a:xfrm>
            <a:prstGeom prst="rect">
              <a:avLst/>
            </a:prstGeom>
            <a:solidFill>
              <a:srgbClr val="009900"/>
            </a:solidFill>
            <a:ln w="38100">
              <a:noFill/>
              <a:miter lim="800000"/>
              <a:headEnd/>
              <a:tailEnd/>
            </a:ln>
          </p:spPr>
          <p:txBody>
            <a:bodyPr wrap="none" anchor="ctr"/>
            <a:lstStyle/>
            <a:p>
              <a:pPr algn="ctr"/>
              <a:r>
                <a:rPr lang="en-US" sz="2000" b="1">
                  <a:solidFill>
                    <a:schemeClr val="bg1"/>
                  </a:solidFill>
                </a:rPr>
                <a:t>push(4)</a:t>
              </a:r>
            </a:p>
          </p:txBody>
        </p:sp>
        <p:sp>
          <p:nvSpPr>
            <p:cNvPr id="15381" name="AutoShape 20"/>
            <p:cNvSpPr>
              <a:spLocks/>
            </p:cNvSpPr>
            <p:nvPr/>
          </p:nvSpPr>
          <p:spPr bwMode="auto">
            <a:xfrm>
              <a:off x="340" y="1026"/>
              <a:ext cx="91" cy="408"/>
            </a:xfrm>
            <a:prstGeom prst="leftBracket">
              <a:avLst>
                <a:gd name="adj" fmla="val 37363"/>
              </a:avLst>
            </a:prstGeom>
            <a:noFill/>
            <a:ln w="38100">
              <a:solidFill>
                <a:schemeClr val="tx1"/>
              </a:solidFill>
              <a:round/>
              <a:headEnd/>
              <a:tailEnd/>
            </a:ln>
          </p:spPr>
          <p:txBody>
            <a:bodyPr wrap="none" anchor="ctr"/>
            <a:lstStyle/>
            <a:p>
              <a:endParaRPr lang="en-US"/>
            </a:p>
          </p:txBody>
        </p:sp>
        <p:sp>
          <p:nvSpPr>
            <p:cNvPr id="15382" name="AutoShape 21"/>
            <p:cNvSpPr>
              <a:spLocks/>
            </p:cNvSpPr>
            <p:nvPr/>
          </p:nvSpPr>
          <p:spPr bwMode="auto">
            <a:xfrm>
              <a:off x="1565" y="1026"/>
              <a:ext cx="90" cy="408"/>
            </a:xfrm>
            <a:prstGeom prst="rightBracket">
              <a:avLst>
                <a:gd name="adj" fmla="val 37778"/>
              </a:avLst>
            </a:prstGeom>
            <a:noFill/>
            <a:ln w="38100">
              <a:solidFill>
                <a:schemeClr val="tx1"/>
              </a:solidFill>
              <a:round/>
              <a:headEnd/>
              <a:tailEnd/>
            </a:ln>
          </p:spPr>
          <p:txBody>
            <a:bodyPr wrap="none" anchor="ctr"/>
            <a:lstStyle/>
            <a:p>
              <a:endParaRPr lang="en-US"/>
            </a:p>
          </p:txBody>
        </p:sp>
      </p:grpSp>
      <p:grpSp>
        <p:nvGrpSpPr>
          <p:cNvPr id="3" name="Group 22"/>
          <p:cNvGrpSpPr>
            <a:grpSpLocks/>
          </p:cNvGrpSpPr>
          <p:nvPr/>
        </p:nvGrpSpPr>
        <p:grpSpPr bwMode="auto">
          <a:xfrm>
            <a:off x="4872171" y="2643188"/>
            <a:ext cx="1324240" cy="431800"/>
            <a:chOff x="340" y="1026"/>
            <a:chExt cx="1315" cy="408"/>
          </a:xfrm>
        </p:grpSpPr>
        <p:sp>
          <p:nvSpPr>
            <p:cNvPr id="15377" name="Rectangle 23"/>
            <p:cNvSpPr>
              <a:spLocks noChangeArrowheads="1"/>
            </p:cNvSpPr>
            <p:nvPr/>
          </p:nvSpPr>
          <p:spPr bwMode="auto">
            <a:xfrm>
              <a:off x="340" y="1026"/>
              <a:ext cx="1315" cy="408"/>
            </a:xfrm>
            <a:prstGeom prst="rect">
              <a:avLst/>
            </a:prstGeom>
            <a:solidFill>
              <a:srgbClr val="FF6600"/>
            </a:solidFill>
            <a:ln w="38100">
              <a:noFill/>
              <a:miter lim="800000"/>
              <a:headEnd/>
              <a:tailEnd/>
            </a:ln>
          </p:spPr>
          <p:txBody>
            <a:bodyPr wrap="none" anchor="ctr"/>
            <a:lstStyle/>
            <a:p>
              <a:pPr algn="ctr"/>
              <a:r>
                <a:rPr lang="en-US" sz="2000" b="1">
                  <a:solidFill>
                    <a:schemeClr val="bg1"/>
                  </a:solidFill>
                </a:rPr>
                <a:t>pop():7</a:t>
              </a:r>
            </a:p>
          </p:txBody>
        </p:sp>
        <p:sp>
          <p:nvSpPr>
            <p:cNvPr id="15378" name="AutoShape 24"/>
            <p:cNvSpPr>
              <a:spLocks/>
            </p:cNvSpPr>
            <p:nvPr/>
          </p:nvSpPr>
          <p:spPr bwMode="auto">
            <a:xfrm>
              <a:off x="340" y="1026"/>
              <a:ext cx="91" cy="408"/>
            </a:xfrm>
            <a:prstGeom prst="leftBracket">
              <a:avLst>
                <a:gd name="adj" fmla="val 37363"/>
              </a:avLst>
            </a:prstGeom>
            <a:noFill/>
            <a:ln w="38100">
              <a:solidFill>
                <a:schemeClr val="tx1"/>
              </a:solidFill>
              <a:round/>
              <a:headEnd/>
              <a:tailEnd/>
            </a:ln>
          </p:spPr>
          <p:txBody>
            <a:bodyPr wrap="none" anchor="ctr"/>
            <a:lstStyle/>
            <a:p>
              <a:endParaRPr lang="en-US"/>
            </a:p>
          </p:txBody>
        </p:sp>
        <p:sp>
          <p:nvSpPr>
            <p:cNvPr id="15379" name="AutoShape 25"/>
            <p:cNvSpPr>
              <a:spLocks/>
            </p:cNvSpPr>
            <p:nvPr/>
          </p:nvSpPr>
          <p:spPr bwMode="auto">
            <a:xfrm>
              <a:off x="1565" y="1026"/>
              <a:ext cx="90" cy="408"/>
            </a:xfrm>
            <a:prstGeom prst="rightBracket">
              <a:avLst>
                <a:gd name="adj" fmla="val 37778"/>
              </a:avLst>
            </a:prstGeom>
            <a:noFill/>
            <a:ln w="38100">
              <a:solidFill>
                <a:schemeClr val="tx1"/>
              </a:solidFill>
              <a:round/>
              <a:headEnd/>
              <a:tailEnd/>
            </a:ln>
          </p:spPr>
          <p:txBody>
            <a:bodyPr wrap="none" anchor="ctr"/>
            <a:lstStyle/>
            <a:p>
              <a:endParaRPr lang="en-US"/>
            </a:p>
          </p:txBody>
        </p:sp>
      </p:grpSp>
      <p:grpSp>
        <p:nvGrpSpPr>
          <p:cNvPr id="4" name="Group 26"/>
          <p:cNvGrpSpPr>
            <a:grpSpLocks/>
          </p:cNvGrpSpPr>
          <p:nvPr/>
        </p:nvGrpSpPr>
        <p:grpSpPr bwMode="auto">
          <a:xfrm>
            <a:off x="896012" y="2643188"/>
            <a:ext cx="1324240" cy="431800"/>
            <a:chOff x="340" y="1026"/>
            <a:chExt cx="1315" cy="408"/>
          </a:xfrm>
        </p:grpSpPr>
        <p:sp>
          <p:nvSpPr>
            <p:cNvPr id="15374" name="Rectangle 27"/>
            <p:cNvSpPr>
              <a:spLocks noChangeArrowheads="1"/>
            </p:cNvSpPr>
            <p:nvPr/>
          </p:nvSpPr>
          <p:spPr bwMode="auto">
            <a:xfrm>
              <a:off x="340" y="1026"/>
              <a:ext cx="1315" cy="408"/>
            </a:xfrm>
            <a:prstGeom prst="rect">
              <a:avLst/>
            </a:prstGeom>
            <a:solidFill>
              <a:srgbClr val="FF6600"/>
            </a:solidFill>
            <a:ln w="38100">
              <a:noFill/>
              <a:miter lim="800000"/>
              <a:headEnd/>
              <a:tailEnd/>
            </a:ln>
          </p:spPr>
          <p:txBody>
            <a:bodyPr wrap="none" anchor="ctr"/>
            <a:lstStyle/>
            <a:p>
              <a:pPr algn="ctr"/>
              <a:r>
                <a:rPr lang="en-US" sz="2000" b="1">
                  <a:solidFill>
                    <a:schemeClr val="bg1"/>
                  </a:solidFill>
                </a:rPr>
                <a:t>push(7)</a:t>
              </a:r>
            </a:p>
          </p:txBody>
        </p:sp>
        <p:sp>
          <p:nvSpPr>
            <p:cNvPr id="15375" name="AutoShape 28"/>
            <p:cNvSpPr>
              <a:spLocks/>
            </p:cNvSpPr>
            <p:nvPr/>
          </p:nvSpPr>
          <p:spPr bwMode="auto">
            <a:xfrm>
              <a:off x="340" y="1026"/>
              <a:ext cx="91" cy="408"/>
            </a:xfrm>
            <a:prstGeom prst="leftBracket">
              <a:avLst>
                <a:gd name="adj" fmla="val 37363"/>
              </a:avLst>
            </a:prstGeom>
            <a:noFill/>
            <a:ln w="38100">
              <a:solidFill>
                <a:schemeClr val="tx1"/>
              </a:solidFill>
              <a:round/>
              <a:headEnd/>
              <a:tailEnd/>
            </a:ln>
          </p:spPr>
          <p:txBody>
            <a:bodyPr wrap="none" anchor="ctr"/>
            <a:lstStyle/>
            <a:p>
              <a:endParaRPr lang="en-US"/>
            </a:p>
          </p:txBody>
        </p:sp>
        <p:sp>
          <p:nvSpPr>
            <p:cNvPr id="15376" name="AutoShape 29"/>
            <p:cNvSpPr>
              <a:spLocks/>
            </p:cNvSpPr>
            <p:nvPr/>
          </p:nvSpPr>
          <p:spPr bwMode="auto">
            <a:xfrm>
              <a:off x="1565" y="1026"/>
              <a:ext cx="90" cy="408"/>
            </a:xfrm>
            <a:prstGeom prst="rightBracket">
              <a:avLst>
                <a:gd name="adj" fmla="val 37778"/>
              </a:avLst>
            </a:prstGeom>
            <a:noFill/>
            <a:ln w="38100">
              <a:solidFill>
                <a:schemeClr val="tx1"/>
              </a:solidFill>
              <a:round/>
              <a:headEnd/>
              <a:tailEnd/>
            </a:ln>
          </p:spPr>
          <p:txBody>
            <a:bodyPr wrap="none" anchor="ctr"/>
            <a:lstStyle/>
            <a:p>
              <a:endParaRPr lang="en-US"/>
            </a:p>
          </p:txBody>
        </p:sp>
      </p:grpSp>
      <p:sp>
        <p:nvSpPr>
          <p:cNvPr id="15368" name="Text Box 47"/>
          <p:cNvSpPr txBox="1">
            <a:spLocks noChangeArrowheads="1"/>
          </p:cNvSpPr>
          <p:nvPr/>
        </p:nvSpPr>
        <p:spPr bwMode="auto">
          <a:xfrm>
            <a:off x="495301" y="1431925"/>
            <a:ext cx="3243196" cy="461665"/>
          </a:xfrm>
          <a:prstGeom prst="rect">
            <a:avLst/>
          </a:prstGeom>
          <a:noFill/>
          <a:ln w="9525">
            <a:noFill/>
            <a:miter lim="800000"/>
            <a:headEnd/>
            <a:tailEnd/>
          </a:ln>
        </p:spPr>
        <p:txBody>
          <a:bodyPr wrap="none">
            <a:spAutoFit/>
          </a:bodyPr>
          <a:lstStyle/>
          <a:p>
            <a:pPr rtl="0"/>
            <a:r>
              <a:rPr lang="en-US" sz="2400"/>
              <a:t>Concurrent (LIFO) stack</a:t>
            </a:r>
          </a:p>
        </p:txBody>
      </p:sp>
      <p:sp>
        <p:nvSpPr>
          <p:cNvPr id="114718" name="Oval 30"/>
          <p:cNvSpPr>
            <a:spLocks noChangeArrowheads="1"/>
          </p:cNvSpPr>
          <p:nvPr/>
        </p:nvSpPr>
        <p:spPr bwMode="auto">
          <a:xfrm>
            <a:off x="5262562" y="3284538"/>
            <a:ext cx="275167" cy="457200"/>
          </a:xfrm>
          <a:prstGeom prst="ellipse">
            <a:avLst/>
          </a:prstGeom>
          <a:noFill/>
          <a:ln w="38100">
            <a:solidFill>
              <a:srgbClr val="9900FF"/>
            </a:solidFill>
            <a:round/>
            <a:headEnd/>
            <a:tailEnd/>
          </a:ln>
        </p:spPr>
        <p:txBody>
          <a:bodyPr wrap="none" anchor="ctr"/>
          <a:lstStyle/>
          <a:p>
            <a:endParaRPr lang="en-US"/>
          </a:p>
        </p:txBody>
      </p:sp>
      <p:sp>
        <p:nvSpPr>
          <p:cNvPr id="114719" name="Oval 31"/>
          <p:cNvSpPr>
            <a:spLocks noChangeArrowheads="1"/>
          </p:cNvSpPr>
          <p:nvPr/>
        </p:nvSpPr>
        <p:spPr bwMode="auto">
          <a:xfrm>
            <a:off x="6722666" y="3297238"/>
            <a:ext cx="275167" cy="457200"/>
          </a:xfrm>
          <a:prstGeom prst="ellipse">
            <a:avLst/>
          </a:prstGeom>
          <a:noFill/>
          <a:ln w="38100">
            <a:solidFill>
              <a:srgbClr val="9900FF"/>
            </a:solidFill>
            <a:round/>
            <a:headEnd/>
            <a:tailEnd/>
          </a:ln>
        </p:spPr>
        <p:txBody>
          <a:bodyPr wrap="none" anchor="ctr"/>
          <a:lstStyle/>
          <a:p>
            <a:endParaRPr lang="en-US"/>
          </a:p>
        </p:txBody>
      </p:sp>
      <p:sp>
        <p:nvSpPr>
          <p:cNvPr id="114720" name="Text Box 32"/>
          <p:cNvSpPr txBox="1">
            <a:spLocks noChangeArrowheads="1"/>
          </p:cNvSpPr>
          <p:nvPr/>
        </p:nvSpPr>
        <p:spPr bwMode="auto">
          <a:xfrm>
            <a:off x="4699453" y="3709988"/>
            <a:ext cx="1282723" cy="461665"/>
          </a:xfrm>
          <a:prstGeom prst="rect">
            <a:avLst/>
          </a:prstGeom>
          <a:noFill/>
          <a:ln w="9525">
            <a:noFill/>
            <a:miter lim="800000"/>
            <a:headEnd/>
            <a:tailEnd/>
          </a:ln>
        </p:spPr>
        <p:txBody>
          <a:bodyPr wrap="none">
            <a:spAutoFit/>
          </a:bodyPr>
          <a:lstStyle/>
          <a:p>
            <a:pPr algn="ctr" rtl="0"/>
            <a:r>
              <a:rPr lang="en-US" b="1">
                <a:solidFill>
                  <a:srgbClr val="9900FF"/>
                </a:solidFill>
                <a:latin typeface="Comic Sans MS" pitchFamily="66" charset="0"/>
              </a:rPr>
              <a:t>Last In</a:t>
            </a:r>
          </a:p>
        </p:txBody>
      </p:sp>
      <p:sp>
        <p:nvSpPr>
          <p:cNvPr id="114721" name="Text Box 33"/>
          <p:cNvSpPr txBox="1">
            <a:spLocks noChangeArrowheads="1"/>
          </p:cNvSpPr>
          <p:nvPr/>
        </p:nvSpPr>
        <p:spPr bwMode="auto">
          <a:xfrm>
            <a:off x="6074166" y="3697288"/>
            <a:ext cx="1582486" cy="461665"/>
          </a:xfrm>
          <a:prstGeom prst="rect">
            <a:avLst/>
          </a:prstGeom>
          <a:noFill/>
          <a:ln w="9525">
            <a:noFill/>
            <a:miter lim="800000"/>
            <a:headEnd/>
            <a:tailEnd/>
          </a:ln>
        </p:spPr>
        <p:txBody>
          <a:bodyPr wrap="none">
            <a:spAutoFit/>
          </a:bodyPr>
          <a:lstStyle/>
          <a:p>
            <a:pPr algn="ctr" rtl="0"/>
            <a:r>
              <a:rPr lang="en-US" b="1">
                <a:solidFill>
                  <a:srgbClr val="9900FF"/>
                </a:solidFill>
                <a:latin typeface="Comic Sans MS" pitchFamily="66" charset="0"/>
              </a:rPr>
              <a:t>First Out</a:t>
            </a:r>
          </a:p>
        </p:txBody>
      </p:sp>
      <p:sp>
        <p:nvSpPr>
          <p:cNvPr id="114764" name="Text Box 76"/>
          <p:cNvSpPr txBox="1">
            <a:spLocks noChangeArrowheads="1"/>
          </p:cNvSpPr>
          <p:nvPr/>
        </p:nvSpPr>
        <p:spPr bwMode="auto">
          <a:xfrm>
            <a:off x="7137136" y="1628775"/>
            <a:ext cx="1151277" cy="1569660"/>
          </a:xfrm>
          <a:prstGeom prst="rect">
            <a:avLst/>
          </a:prstGeom>
          <a:noFill/>
          <a:ln w="9525">
            <a:noFill/>
            <a:miter lim="800000"/>
            <a:headEnd/>
            <a:tailEnd/>
          </a:ln>
        </p:spPr>
        <p:txBody>
          <a:bodyPr wrap="none">
            <a:spAutoFit/>
          </a:bodyPr>
          <a:lstStyle/>
          <a:p>
            <a:r>
              <a:rPr lang="en-US" sz="9600">
                <a:solidFill>
                  <a:schemeClr val="hlink"/>
                </a:solidFill>
                <a:sym typeface="Wingdings" pitchFamily="2" charset="2"/>
              </a:rPr>
              <a:t></a:t>
            </a:r>
          </a:p>
        </p:txBody>
      </p:sp>
    </p:spTree>
    <p:extLst>
      <p:ext uri="{BB962C8B-B14F-4D97-AF65-F5344CB8AC3E}">
        <p14:creationId xmlns:p14="http://schemas.microsoft.com/office/powerpoint/2010/main" val="3228720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par>
                          <p:cTn id="11" fill="hold">
                            <p:stCondLst>
                              <p:cond delay="0"/>
                            </p:stCondLst>
                            <p:childTnLst>
                              <p:par>
                                <p:cTn id="12" presetID="9" presetClass="entr" presetSubtype="0" fill="hold" grpId="0" nodeType="afterEffect">
                                  <p:stCondLst>
                                    <p:cond delay="0"/>
                                  </p:stCondLst>
                                  <p:childTnLst>
                                    <p:set>
                                      <p:cBhvr>
                                        <p:cTn id="13" dur="1" fill="hold">
                                          <p:stCondLst>
                                            <p:cond delay="0"/>
                                          </p:stCondLst>
                                        </p:cTn>
                                        <p:tgtEl>
                                          <p:spTgt spid="114764"/>
                                        </p:tgtEl>
                                        <p:attrNameLst>
                                          <p:attrName>style.visibility</p:attrName>
                                        </p:attrNameLst>
                                      </p:cBhvr>
                                      <p:to>
                                        <p:strVal val="visible"/>
                                      </p:to>
                                    </p:set>
                                    <p:animEffect transition="in" filter="dissolve">
                                      <p:cBhvr>
                                        <p:cTn id="14" dur="500"/>
                                        <p:tgtEl>
                                          <p:spTgt spid="114764"/>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path" presetSubtype="0" accel="50000" decel="50000" fill="hold" nodeType="clickEffect">
                                  <p:stCondLst>
                                    <p:cond delay="0"/>
                                  </p:stCondLst>
                                  <p:childTnLst>
                                    <p:animMotion origin="layout" path="M -4.16667E-6 4.58834E-6 L 0.01198 0.18778 " pathEditMode="relative" rAng="0" ptsTypes="AA">
                                      <p:cBhvr>
                                        <p:cTn id="18" dur="2000" fill="hold"/>
                                        <p:tgtEl>
                                          <p:spTgt spid="2"/>
                                        </p:tgtEl>
                                        <p:attrNameLst>
                                          <p:attrName>ppt_x</p:attrName>
                                          <p:attrName>ppt_y</p:attrName>
                                        </p:attrNameLst>
                                      </p:cBhvr>
                                      <p:rCtr x="600" y="9400"/>
                                    </p:animMotion>
                                  </p:childTnLst>
                                </p:cTn>
                              </p:par>
                              <p:par>
                                <p:cTn id="19" presetID="42" presetClass="path" presetSubtype="0" accel="50000" decel="50000" fill="hold" nodeType="withEffect">
                                  <p:stCondLst>
                                    <p:cond delay="0"/>
                                  </p:stCondLst>
                                  <p:childTnLst>
                                    <p:animMotion origin="layout" path="M -0.01163 -0.00092 L 0.35052 0.09343 " pathEditMode="relative" rAng="0" ptsTypes="AA">
                                      <p:cBhvr>
                                        <p:cTn id="20" dur="2000" fill="hold"/>
                                        <p:tgtEl>
                                          <p:spTgt spid="4"/>
                                        </p:tgtEl>
                                        <p:attrNameLst>
                                          <p:attrName>ppt_x</p:attrName>
                                          <p:attrName>ppt_y</p:attrName>
                                        </p:attrNameLst>
                                      </p:cBhvr>
                                      <p:rCtr x="18100" y="4700"/>
                                    </p:animMotion>
                                  </p:childTnLst>
                                </p:cTn>
                              </p:par>
                              <p:par>
                                <p:cTn id="21" presetID="42" presetClass="path" presetSubtype="0" accel="50000" decel="50000" fill="hold" nodeType="withEffect">
                                  <p:stCondLst>
                                    <p:cond delay="0"/>
                                  </p:stCondLst>
                                  <p:childTnLst>
                                    <p:animMotion origin="layout" path="M -5.55556E-7 3.81503E-6 L 0.09879 0.09341 " pathEditMode="relative" rAng="0" ptsTypes="AA">
                                      <p:cBhvr>
                                        <p:cTn id="22" dur="2000" fill="hold"/>
                                        <p:tgtEl>
                                          <p:spTgt spid="3"/>
                                        </p:tgtEl>
                                        <p:attrNameLst>
                                          <p:attrName>ppt_x</p:attrName>
                                          <p:attrName>ppt_y</p:attrName>
                                        </p:attrNameLst>
                                      </p:cBhvr>
                                      <p:rCtr x="4900" y="4700"/>
                                    </p:animMotion>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14718"/>
                                        </p:tgtEl>
                                        <p:attrNameLst>
                                          <p:attrName>style.visibility</p:attrName>
                                        </p:attrNameLst>
                                      </p:cBhvr>
                                      <p:to>
                                        <p:strVal val="visible"/>
                                      </p:to>
                                    </p:set>
                                    <p:animEffect transition="in" filter="dissolve">
                                      <p:cBhvr>
                                        <p:cTn id="27" dur="500"/>
                                        <p:tgtEl>
                                          <p:spTgt spid="114718"/>
                                        </p:tgtEl>
                                      </p:cBhvr>
                                    </p:animEffect>
                                  </p:childTnLst>
                                </p:cTn>
                              </p:par>
                            </p:childTnLst>
                          </p:cTn>
                        </p:par>
                        <p:par>
                          <p:cTn id="28" fill="hold">
                            <p:stCondLst>
                              <p:cond delay="500"/>
                            </p:stCondLst>
                            <p:childTnLst>
                              <p:par>
                                <p:cTn id="29" presetID="9" presetClass="entr" presetSubtype="0" fill="hold" grpId="0" nodeType="afterEffect">
                                  <p:stCondLst>
                                    <p:cond delay="0"/>
                                  </p:stCondLst>
                                  <p:childTnLst>
                                    <p:set>
                                      <p:cBhvr>
                                        <p:cTn id="30" dur="1" fill="hold">
                                          <p:stCondLst>
                                            <p:cond delay="0"/>
                                          </p:stCondLst>
                                        </p:cTn>
                                        <p:tgtEl>
                                          <p:spTgt spid="114720"/>
                                        </p:tgtEl>
                                        <p:attrNameLst>
                                          <p:attrName>style.visibility</p:attrName>
                                        </p:attrNameLst>
                                      </p:cBhvr>
                                      <p:to>
                                        <p:strVal val="visible"/>
                                      </p:to>
                                    </p:set>
                                    <p:animEffect transition="in" filter="dissolve">
                                      <p:cBhvr>
                                        <p:cTn id="31" dur="500"/>
                                        <p:tgtEl>
                                          <p:spTgt spid="114720"/>
                                        </p:tgtEl>
                                      </p:cBhvr>
                                    </p:animEffect>
                                  </p:childTnLst>
                                </p:cTn>
                              </p:par>
                            </p:childTnLst>
                          </p:cTn>
                        </p:par>
                        <p:par>
                          <p:cTn id="32" fill="hold">
                            <p:stCondLst>
                              <p:cond delay="1000"/>
                            </p:stCondLst>
                            <p:childTnLst>
                              <p:par>
                                <p:cTn id="33" presetID="9" presetClass="entr" presetSubtype="0" fill="hold" grpId="0" nodeType="afterEffect">
                                  <p:stCondLst>
                                    <p:cond delay="0"/>
                                  </p:stCondLst>
                                  <p:childTnLst>
                                    <p:set>
                                      <p:cBhvr>
                                        <p:cTn id="34" dur="1" fill="hold">
                                          <p:stCondLst>
                                            <p:cond delay="0"/>
                                          </p:stCondLst>
                                        </p:cTn>
                                        <p:tgtEl>
                                          <p:spTgt spid="114719"/>
                                        </p:tgtEl>
                                        <p:attrNameLst>
                                          <p:attrName>style.visibility</p:attrName>
                                        </p:attrNameLst>
                                      </p:cBhvr>
                                      <p:to>
                                        <p:strVal val="visible"/>
                                      </p:to>
                                    </p:set>
                                    <p:animEffect transition="in" filter="dissolve">
                                      <p:cBhvr>
                                        <p:cTn id="35" dur="500"/>
                                        <p:tgtEl>
                                          <p:spTgt spid="114719"/>
                                        </p:tgtEl>
                                      </p:cBhvr>
                                    </p:animEffect>
                                  </p:childTnLst>
                                </p:cTn>
                              </p:par>
                            </p:childTnLst>
                          </p:cTn>
                        </p:par>
                        <p:par>
                          <p:cTn id="36" fill="hold">
                            <p:stCondLst>
                              <p:cond delay="1500"/>
                            </p:stCondLst>
                            <p:childTnLst>
                              <p:par>
                                <p:cTn id="37" presetID="9" presetClass="entr" presetSubtype="0" fill="hold" grpId="0" nodeType="afterEffect">
                                  <p:stCondLst>
                                    <p:cond delay="0"/>
                                  </p:stCondLst>
                                  <p:childTnLst>
                                    <p:set>
                                      <p:cBhvr>
                                        <p:cTn id="38" dur="1" fill="hold">
                                          <p:stCondLst>
                                            <p:cond delay="0"/>
                                          </p:stCondLst>
                                        </p:cTn>
                                        <p:tgtEl>
                                          <p:spTgt spid="114721"/>
                                        </p:tgtEl>
                                        <p:attrNameLst>
                                          <p:attrName>style.visibility</p:attrName>
                                        </p:attrNameLst>
                                      </p:cBhvr>
                                      <p:to>
                                        <p:strVal val="visible"/>
                                      </p:to>
                                    </p:set>
                                    <p:animEffect transition="in" filter="dissolve">
                                      <p:cBhvr>
                                        <p:cTn id="39" dur="500"/>
                                        <p:tgtEl>
                                          <p:spTgt spid="1147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718" grpId="0" animBg="1"/>
      <p:bldP spid="114719" grpId="0" animBg="1"/>
      <p:bldP spid="114720" grpId="0"/>
      <p:bldP spid="114721" grpId="0"/>
      <p:bldP spid="114764"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Slide Number Placeholder 3"/>
          <p:cNvSpPr>
            <a:spLocks noGrp="1"/>
          </p:cNvSpPr>
          <p:nvPr>
            <p:ph type="sldNum" sz="quarter" idx="12"/>
          </p:nvPr>
        </p:nvSpPr>
        <p:spPr/>
        <p:txBody>
          <a:bodyPr/>
          <a:lstStyle/>
          <a:p>
            <a:fld id="{80EBF894-E88F-4772-BEDF-EE16CF2084F3}" type="slidenum">
              <a:rPr lang="he-IL" altLang="en-US"/>
              <a:pPr/>
              <a:t>37</a:t>
            </a:fld>
            <a:endParaRPr lang="en-US" altLang="en-US"/>
          </a:p>
        </p:txBody>
      </p:sp>
      <p:sp>
        <p:nvSpPr>
          <p:cNvPr id="18436" name="Rectangle 2"/>
          <p:cNvSpPr>
            <a:spLocks noGrp="1" noChangeArrowheads="1"/>
          </p:cNvSpPr>
          <p:nvPr>
            <p:ph type="title" idx="4294967295"/>
          </p:nvPr>
        </p:nvSpPr>
        <p:spPr/>
        <p:txBody>
          <a:bodyPr anchor="ctr"/>
          <a:lstStyle/>
          <a:p>
            <a:r>
              <a:rPr lang="en-US" sz="3600"/>
              <a:t>Sequential Consistency is not Composable</a:t>
            </a:r>
          </a:p>
        </p:txBody>
      </p:sp>
      <p:grpSp>
        <p:nvGrpSpPr>
          <p:cNvPr id="2" name="Group 26"/>
          <p:cNvGrpSpPr>
            <a:grpSpLocks/>
          </p:cNvGrpSpPr>
          <p:nvPr/>
        </p:nvGrpSpPr>
        <p:grpSpPr bwMode="auto">
          <a:xfrm>
            <a:off x="428229" y="1701800"/>
            <a:ext cx="1325959" cy="503238"/>
            <a:chOff x="340" y="1026"/>
            <a:chExt cx="1315" cy="408"/>
          </a:xfrm>
        </p:grpSpPr>
        <p:sp>
          <p:nvSpPr>
            <p:cNvPr id="18448" name="Rectangle 27"/>
            <p:cNvSpPr>
              <a:spLocks noChangeArrowheads="1"/>
            </p:cNvSpPr>
            <p:nvPr/>
          </p:nvSpPr>
          <p:spPr bwMode="auto">
            <a:xfrm>
              <a:off x="340" y="1026"/>
              <a:ext cx="1315" cy="408"/>
            </a:xfrm>
            <a:prstGeom prst="rect">
              <a:avLst/>
            </a:prstGeom>
            <a:solidFill>
              <a:srgbClr val="FF6600"/>
            </a:solidFill>
            <a:ln w="38100">
              <a:noFill/>
              <a:miter lim="800000"/>
              <a:headEnd/>
              <a:tailEnd/>
            </a:ln>
          </p:spPr>
          <p:txBody>
            <a:bodyPr wrap="none" anchor="ctr"/>
            <a:lstStyle/>
            <a:p>
              <a:pPr algn="ctr"/>
              <a:r>
                <a:rPr lang="en-US" b="1"/>
                <a:t>enq(Q</a:t>
              </a:r>
              <a:r>
                <a:rPr lang="en-US" b="1" baseline="-25000"/>
                <a:t>1,</a:t>
              </a:r>
              <a:r>
                <a:rPr lang="en-US" b="1"/>
                <a:t>X</a:t>
              </a:r>
              <a:r>
                <a:rPr lang="en-US" sz="2000" b="1"/>
                <a:t>)</a:t>
              </a:r>
            </a:p>
          </p:txBody>
        </p:sp>
        <p:sp>
          <p:nvSpPr>
            <p:cNvPr id="18449" name="AutoShape 28"/>
            <p:cNvSpPr>
              <a:spLocks/>
            </p:cNvSpPr>
            <p:nvPr/>
          </p:nvSpPr>
          <p:spPr bwMode="auto">
            <a:xfrm>
              <a:off x="340" y="1026"/>
              <a:ext cx="91" cy="408"/>
            </a:xfrm>
            <a:prstGeom prst="leftBracket">
              <a:avLst>
                <a:gd name="adj" fmla="val 37363"/>
              </a:avLst>
            </a:prstGeom>
            <a:noFill/>
            <a:ln w="38100">
              <a:solidFill>
                <a:schemeClr val="tx1"/>
              </a:solidFill>
              <a:round/>
              <a:headEnd/>
              <a:tailEnd/>
            </a:ln>
          </p:spPr>
          <p:txBody>
            <a:bodyPr wrap="none" anchor="ctr"/>
            <a:lstStyle/>
            <a:p>
              <a:endParaRPr lang="en-US"/>
            </a:p>
          </p:txBody>
        </p:sp>
        <p:sp>
          <p:nvSpPr>
            <p:cNvPr id="18450" name="AutoShape 29"/>
            <p:cNvSpPr>
              <a:spLocks/>
            </p:cNvSpPr>
            <p:nvPr/>
          </p:nvSpPr>
          <p:spPr bwMode="auto">
            <a:xfrm>
              <a:off x="1565" y="1026"/>
              <a:ext cx="90" cy="408"/>
            </a:xfrm>
            <a:prstGeom prst="rightBracket">
              <a:avLst>
                <a:gd name="adj" fmla="val 37778"/>
              </a:avLst>
            </a:prstGeom>
            <a:noFill/>
            <a:ln w="38100">
              <a:solidFill>
                <a:schemeClr val="tx1"/>
              </a:solidFill>
              <a:round/>
              <a:headEnd/>
              <a:tailEnd/>
            </a:ln>
          </p:spPr>
          <p:txBody>
            <a:bodyPr wrap="none" anchor="ctr"/>
            <a:lstStyle/>
            <a:p>
              <a:endParaRPr lang="en-US"/>
            </a:p>
          </p:txBody>
        </p:sp>
      </p:grpSp>
      <p:grpSp>
        <p:nvGrpSpPr>
          <p:cNvPr id="3" name="Group 26"/>
          <p:cNvGrpSpPr>
            <a:grpSpLocks/>
          </p:cNvGrpSpPr>
          <p:nvPr/>
        </p:nvGrpSpPr>
        <p:grpSpPr bwMode="auto">
          <a:xfrm>
            <a:off x="3267605" y="1701800"/>
            <a:ext cx="1325960" cy="503238"/>
            <a:chOff x="340" y="1026"/>
            <a:chExt cx="1315" cy="408"/>
          </a:xfrm>
        </p:grpSpPr>
        <p:sp>
          <p:nvSpPr>
            <p:cNvPr id="18463" name="Rectangle 27"/>
            <p:cNvSpPr>
              <a:spLocks noChangeArrowheads="1"/>
            </p:cNvSpPr>
            <p:nvPr/>
          </p:nvSpPr>
          <p:spPr bwMode="auto">
            <a:xfrm>
              <a:off x="340" y="1026"/>
              <a:ext cx="1315" cy="408"/>
            </a:xfrm>
            <a:prstGeom prst="rect">
              <a:avLst/>
            </a:prstGeom>
            <a:solidFill>
              <a:srgbClr val="FF6600"/>
            </a:solidFill>
            <a:ln w="38100">
              <a:noFill/>
              <a:miter lim="800000"/>
              <a:headEnd/>
              <a:tailEnd/>
            </a:ln>
          </p:spPr>
          <p:txBody>
            <a:bodyPr wrap="none" anchor="ctr"/>
            <a:lstStyle/>
            <a:p>
              <a:pPr algn="ctr"/>
              <a:r>
                <a:rPr lang="en-US" b="1"/>
                <a:t>enq(Q</a:t>
              </a:r>
              <a:r>
                <a:rPr lang="en-US" b="1" baseline="-25000"/>
                <a:t>2,</a:t>
              </a:r>
              <a:r>
                <a:rPr lang="en-US" b="1"/>
                <a:t>X)</a:t>
              </a:r>
            </a:p>
          </p:txBody>
        </p:sp>
        <p:sp>
          <p:nvSpPr>
            <p:cNvPr id="18464" name="AutoShape 28"/>
            <p:cNvSpPr>
              <a:spLocks/>
            </p:cNvSpPr>
            <p:nvPr/>
          </p:nvSpPr>
          <p:spPr bwMode="auto">
            <a:xfrm>
              <a:off x="340" y="1026"/>
              <a:ext cx="91" cy="408"/>
            </a:xfrm>
            <a:prstGeom prst="leftBracket">
              <a:avLst>
                <a:gd name="adj" fmla="val 37363"/>
              </a:avLst>
            </a:prstGeom>
            <a:noFill/>
            <a:ln w="38100">
              <a:solidFill>
                <a:schemeClr val="tx1"/>
              </a:solidFill>
              <a:round/>
              <a:headEnd/>
              <a:tailEnd/>
            </a:ln>
          </p:spPr>
          <p:txBody>
            <a:bodyPr wrap="none" anchor="ctr"/>
            <a:lstStyle/>
            <a:p>
              <a:endParaRPr lang="en-US"/>
            </a:p>
          </p:txBody>
        </p:sp>
        <p:sp>
          <p:nvSpPr>
            <p:cNvPr id="18465" name="AutoShape 29"/>
            <p:cNvSpPr>
              <a:spLocks/>
            </p:cNvSpPr>
            <p:nvPr/>
          </p:nvSpPr>
          <p:spPr bwMode="auto">
            <a:xfrm>
              <a:off x="1565" y="1026"/>
              <a:ext cx="90" cy="408"/>
            </a:xfrm>
            <a:prstGeom prst="rightBracket">
              <a:avLst>
                <a:gd name="adj" fmla="val 37778"/>
              </a:avLst>
            </a:prstGeom>
            <a:noFill/>
            <a:ln w="38100">
              <a:solidFill>
                <a:schemeClr val="tx1"/>
              </a:solidFill>
              <a:round/>
              <a:headEnd/>
              <a:tailEnd/>
            </a:ln>
          </p:spPr>
          <p:txBody>
            <a:bodyPr wrap="none" anchor="ctr"/>
            <a:lstStyle/>
            <a:p>
              <a:endParaRPr lang="en-US"/>
            </a:p>
          </p:txBody>
        </p:sp>
      </p:grpSp>
      <p:grpSp>
        <p:nvGrpSpPr>
          <p:cNvPr id="4" name="Group 26"/>
          <p:cNvGrpSpPr>
            <a:grpSpLocks/>
          </p:cNvGrpSpPr>
          <p:nvPr/>
        </p:nvGrpSpPr>
        <p:grpSpPr bwMode="auto">
          <a:xfrm>
            <a:off x="6106981" y="1701800"/>
            <a:ext cx="1325959" cy="503238"/>
            <a:chOff x="340" y="1026"/>
            <a:chExt cx="1315" cy="408"/>
          </a:xfrm>
        </p:grpSpPr>
        <p:sp>
          <p:nvSpPr>
            <p:cNvPr id="18471" name="Rectangle 27"/>
            <p:cNvSpPr>
              <a:spLocks noChangeArrowheads="1"/>
            </p:cNvSpPr>
            <p:nvPr/>
          </p:nvSpPr>
          <p:spPr bwMode="auto">
            <a:xfrm>
              <a:off x="340" y="1026"/>
              <a:ext cx="1315" cy="408"/>
            </a:xfrm>
            <a:prstGeom prst="rect">
              <a:avLst/>
            </a:prstGeom>
            <a:solidFill>
              <a:srgbClr val="FF6600"/>
            </a:solidFill>
            <a:ln w="38100">
              <a:noFill/>
              <a:miter lim="800000"/>
              <a:headEnd/>
              <a:tailEnd/>
            </a:ln>
          </p:spPr>
          <p:txBody>
            <a:bodyPr wrap="none" anchor="ctr"/>
            <a:lstStyle/>
            <a:p>
              <a:pPr algn="ctr"/>
              <a:r>
                <a:rPr lang="en-US" b="1" dirty="0" err="1" smtClean="0"/>
                <a:t>Deq</a:t>
              </a:r>
              <a:r>
                <a:rPr lang="en-US" b="1" dirty="0" smtClean="0"/>
                <a:t> (</a:t>
              </a:r>
              <a:r>
                <a:rPr lang="en-US" b="1" dirty="0"/>
                <a:t>Q</a:t>
              </a:r>
              <a:r>
                <a:rPr lang="en-US" b="1" baseline="-25000" dirty="0"/>
                <a:t>1,</a:t>
              </a:r>
              <a:r>
                <a:rPr lang="en-US" b="1" dirty="0"/>
                <a:t>Y)</a:t>
              </a:r>
            </a:p>
          </p:txBody>
        </p:sp>
        <p:sp>
          <p:nvSpPr>
            <p:cNvPr id="18472" name="AutoShape 28"/>
            <p:cNvSpPr>
              <a:spLocks/>
            </p:cNvSpPr>
            <p:nvPr/>
          </p:nvSpPr>
          <p:spPr bwMode="auto">
            <a:xfrm>
              <a:off x="340" y="1026"/>
              <a:ext cx="91" cy="408"/>
            </a:xfrm>
            <a:prstGeom prst="leftBracket">
              <a:avLst>
                <a:gd name="adj" fmla="val 37363"/>
              </a:avLst>
            </a:prstGeom>
            <a:noFill/>
            <a:ln w="38100">
              <a:solidFill>
                <a:schemeClr val="tx1"/>
              </a:solidFill>
              <a:round/>
              <a:headEnd/>
              <a:tailEnd/>
            </a:ln>
          </p:spPr>
          <p:txBody>
            <a:bodyPr wrap="none" anchor="ctr"/>
            <a:lstStyle/>
            <a:p>
              <a:endParaRPr lang="en-US"/>
            </a:p>
          </p:txBody>
        </p:sp>
        <p:sp>
          <p:nvSpPr>
            <p:cNvPr id="18473" name="AutoShape 29"/>
            <p:cNvSpPr>
              <a:spLocks/>
            </p:cNvSpPr>
            <p:nvPr/>
          </p:nvSpPr>
          <p:spPr bwMode="auto">
            <a:xfrm>
              <a:off x="1565" y="1026"/>
              <a:ext cx="90" cy="408"/>
            </a:xfrm>
            <a:prstGeom prst="rightBracket">
              <a:avLst>
                <a:gd name="adj" fmla="val 37778"/>
              </a:avLst>
            </a:prstGeom>
            <a:noFill/>
            <a:ln w="38100">
              <a:solidFill>
                <a:schemeClr val="tx1"/>
              </a:solidFill>
              <a:round/>
              <a:headEnd/>
              <a:tailEnd/>
            </a:ln>
          </p:spPr>
          <p:txBody>
            <a:bodyPr wrap="none" anchor="ctr"/>
            <a:lstStyle/>
            <a:p>
              <a:endParaRPr lang="en-US"/>
            </a:p>
          </p:txBody>
        </p:sp>
      </p:grpSp>
      <p:grpSp>
        <p:nvGrpSpPr>
          <p:cNvPr id="5" name="Group 60"/>
          <p:cNvGrpSpPr>
            <a:grpSpLocks/>
          </p:cNvGrpSpPr>
          <p:nvPr/>
        </p:nvGrpSpPr>
        <p:grpSpPr bwMode="auto">
          <a:xfrm>
            <a:off x="1847057" y="1701800"/>
            <a:ext cx="7006431" cy="503238"/>
            <a:chOff x="1074" y="1072"/>
            <a:chExt cx="4074" cy="317"/>
          </a:xfrm>
        </p:grpSpPr>
        <p:grpSp>
          <p:nvGrpSpPr>
            <p:cNvPr id="6" name="Group 18"/>
            <p:cNvGrpSpPr>
              <a:grpSpLocks/>
            </p:cNvGrpSpPr>
            <p:nvPr/>
          </p:nvGrpSpPr>
          <p:grpSpPr bwMode="auto">
            <a:xfrm>
              <a:off x="1074" y="1072"/>
              <a:ext cx="771" cy="317"/>
              <a:chOff x="340" y="1026"/>
              <a:chExt cx="1315" cy="408"/>
            </a:xfrm>
          </p:grpSpPr>
          <p:sp>
            <p:nvSpPr>
              <p:cNvPr id="18440" name="Rectangle 19"/>
              <p:cNvSpPr>
                <a:spLocks noChangeArrowheads="1"/>
              </p:cNvSpPr>
              <p:nvPr/>
            </p:nvSpPr>
            <p:spPr bwMode="auto">
              <a:xfrm>
                <a:off x="340" y="1026"/>
                <a:ext cx="1315" cy="408"/>
              </a:xfrm>
              <a:prstGeom prst="rect">
                <a:avLst/>
              </a:prstGeom>
              <a:solidFill>
                <a:srgbClr val="009900"/>
              </a:solidFill>
              <a:ln w="38100">
                <a:noFill/>
                <a:miter lim="800000"/>
                <a:headEnd/>
                <a:tailEnd/>
              </a:ln>
            </p:spPr>
            <p:txBody>
              <a:bodyPr wrap="none" anchor="ctr"/>
              <a:lstStyle/>
              <a:p>
                <a:pPr algn="ctr"/>
                <a:r>
                  <a:rPr lang="en-US" b="1"/>
                  <a:t>enq(Q</a:t>
                </a:r>
                <a:r>
                  <a:rPr lang="en-US" b="1" baseline="-25000"/>
                  <a:t>2</a:t>
                </a:r>
                <a:r>
                  <a:rPr lang="en-US" b="1"/>
                  <a:t>,Y)</a:t>
                </a:r>
              </a:p>
            </p:txBody>
          </p:sp>
          <p:sp>
            <p:nvSpPr>
              <p:cNvPr id="18441" name="AutoShape 20"/>
              <p:cNvSpPr>
                <a:spLocks/>
              </p:cNvSpPr>
              <p:nvPr/>
            </p:nvSpPr>
            <p:spPr bwMode="auto">
              <a:xfrm>
                <a:off x="340" y="1026"/>
                <a:ext cx="91" cy="408"/>
              </a:xfrm>
              <a:prstGeom prst="leftBracket">
                <a:avLst>
                  <a:gd name="adj" fmla="val 37363"/>
                </a:avLst>
              </a:prstGeom>
              <a:noFill/>
              <a:ln w="38100">
                <a:solidFill>
                  <a:schemeClr val="tx1"/>
                </a:solidFill>
                <a:round/>
                <a:headEnd/>
                <a:tailEnd/>
              </a:ln>
            </p:spPr>
            <p:txBody>
              <a:bodyPr wrap="none" anchor="ctr"/>
              <a:lstStyle/>
              <a:p>
                <a:endParaRPr lang="en-US"/>
              </a:p>
            </p:txBody>
          </p:sp>
          <p:sp>
            <p:nvSpPr>
              <p:cNvPr id="18442" name="AutoShape 21"/>
              <p:cNvSpPr>
                <a:spLocks/>
              </p:cNvSpPr>
              <p:nvPr/>
            </p:nvSpPr>
            <p:spPr bwMode="auto">
              <a:xfrm>
                <a:off x="1565" y="1026"/>
                <a:ext cx="90" cy="408"/>
              </a:xfrm>
              <a:prstGeom prst="rightBracket">
                <a:avLst>
                  <a:gd name="adj" fmla="val 37778"/>
                </a:avLst>
              </a:prstGeom>
              <a:noFill/>
              <a:ln w="38100">
                <a:solidFill>
                  <a:schemeClr val="tx1"/>
                </a:solidFill>
                <a:round/>
                <a:headEnd/>
                <a:tailEnd/>
              </a:ln>
            </p:spPr>
            <p:txBody>
              <a:bodyPr wrap="none" anchor="ctr"/>
              <a:lstStyle/>
              <a:p>
                <a:endParaRPr lang="en-US"/>
              </a:p>
            </p:txBody>
          </p:sp>
        </p:grpSp>
        <p:grpSp>
          <p:nvGrpSpPr>
            <p:cNvPr id="7" name="Group 18"/>
            <p:cNvGrpSpPr>
              <a:grpSpLocks/>
            </p:cNvGrpSpPr>
            <p:nvPr/>
          </p:nvGrpSpPr>
          <p:grpSpPr bwMode="auto">
            <a:xfrm>
              <a:off x="2725" y="1072"/>
              <a:ext cx="771" cy="317"/>
              <a:chOff x="340" y="1026"/>
              <a:chExt cx="1315" cy="408"/>
            </a:xfrm>
          </p:grpSpPr>
          <p:sp>
            <p:nvSpPr>
              <p:cNvPr id="18467" name="Rectangle 19"/>
              <p:cNvSpPr>
                <a:spLocks noChangeArrowheads="1"/>
              </p:cNvSpPr>
              <p:nvPr/>
            </p:nvSpPr>
            <p:spPr bwMode="auto">
              <a:xfrm>
                <a:off x="340" y="1026"/>
                <a:ext cx="1315" cy="408"/>
              </a:xfrm>
              <a:prstGeom prst="rect">
                <a:avLst/>
              </a:prstGeom>
              <a:solidFill>
                <a:srgbClr val="009900"/>
              </a:solidFill>
              <a:ln w="38100">
                <a:noFill/>
                <a:miter lim="800000"/>
                <a:headEnd/>
                <a:tailEnd/>
              </a:ln>
            </p:spPr>
            <p:txBody>
              <a:bodyPr wrap="none" anchor="ctr"/>
              <a:lstStyle/>
              <a:p>
                <a:pPr algn="ctr"/>
                <a:r>
                  <a:rPr lang="en-US" b="1"/>
                  <a:t>enq(Q</a:t>
                </a:r>
                <a:r>
                  <a:rPr lang="en-US" b="1" baseline="-25000"/>
                  <a:t>1</a:t>
                </a:r>
                <a:r>
                  <a:rPr lang="en-US" b="1"/>
                  <a:t>,Y)</a:t>
                </a:r>
              </a:p>
            </p:txBody>
          </p:sp>
          <p:sp>
            <p:nvSpPr>
              <p:cNvPr id="18468" name="AutoShape 20"/>
              <p:cNvSpPr>
                <a:spLocks/>
              </p:cNvSpPr>
              <p:nvPr/>
            </p:nvSpPr>
            <p:spPr bwMode="auto">
              <a:xfrm>
                <a:off x="340" y="1026"/>
                <a:ext cx="91" cy="408"/>
              </a:xfrm>
              <a:prstGeom prst="leftBracket">
                <a:avLst>
                  <a:gd name="adj" fmla="val 37363"/>
                </a:avLst>
              </a:prstGeom>
              <a:noFill/>
              <a:ln w="38100">
                <a:solidFill>
                  <a:schemeClr val="tx1"/>
                </a:solidFill>
                <a:round/>
                <a:headEnd/>
                <a:tailEnd/>
              </a:ln>
            </p:spPr>
            <p:txBody>
              <a:bodyPr wrap="none" anchor="ctr"/>
              <a:lstStyle/>
              <a:p>
                <a:endParaRPr lang="en-US"/>
              </a:p>
            </p:txBody>
          </p:sp>
          <p:sp>
            <p:nvSpPr>
              <p:cNvPr id="18469" name="AutoShape 21"/>
              <p:cNvSpPr>
                <a:spLocks/>
              </p:cNvSpPr>
              <p:nvPr/>
            </p:nvSpPr>
            <p:spPr bwMode="auto">
              <a:xfrm>
                <a:off x="1565" y="1026"/>
                <a:ext cx="90" cy="408"/>
              </a:xfrm>
              <a:prstGeom prst="rightBracket">
                <a:avLst>
                  <a:gd name="adj" fmla="val 37778"/>
                </a:avLst>
              </a:prstGeom>
              <a:noFill/>
              <a:ln w="38100">
                <a:solidFill>
                  <a:schemeClr val="tx1"/>
                </a:solidFill>
                <a:round/>
                <a:headEnd/>
                <a:tailEnd/>
              </a:ln>
            </p:spPr>
            <p:txBody>
              <a:bodyPr wrap="none" anchor="ctr"/>
              <a:lstStyle/>
              <a:p>
                <a:endParaRPr lang="en-US"/>
              </a:p>
            </p:txBody>
          </p:sp>
        </p:grpSp>
        <p:grpSp>
          <p:nvGrpSpPr>
            <p:cNvPr id="8" name="Group 18"/>
            <p:cNvGrpSpPr>
              <a:grpSpLocks/>
            </p:cNvGrpSpPr>
            <p:nvPr/>
          </p:nvGrpSpPr>
          <p:grpSpPr bwMode="auto">
            <a:xfrm>
              <a:off x="4377" y="1072"/>
              <a:ext cx="771" cy="317"/>
              <a:chOff x="340" y="1026"/>
              <a:chExt cx="1315" cy="408"/>
            </a:xfrm>
          </p:grpSpPr>
          <p:sp>
            <p:nvSpPr>
              <p:cNvPr id="18475" name="Rectangle 19"/>
              <p:cNvSpPr>
                <a:spLocks noChangeArrowheads="1"/>
              </p:cNvSpPr>
              <p:nvPr/>
            </p:nvSpPr>
            <p:spPr bwMode="auto">
              <a:xfrm>
                <a:off x="340" y="1026"/>
                <a:ext cx="1315" cy="408"/>
              </a:xfrm>
              <a:prstGeom prst="rect">
                <a:avLst/>
              </a:prstGeom>
              <a:solidFill>
                <a:srgbClr val="009900"/>
              </a:solidFill>
              <a:ln w="38100">
                <a:noFill/>
                <a:miter lim="800000"/>
                <a:headEnd/>
                <a:tailEnd/>
              </a:ln>
            </p:spPr>
            <p:txBody>
              <a:bodyPr wrap="none" anchor="ctr"/>
              <a:lstStyle/>
              <a:p>
                <a:pPr algn="ctr"/>
                <a:r>
                  <a:rPr lang="en-US" b="1"/>
                  <a:t>deq(Q</a:t>
                </a:r>
                <a:r>
                  <a:rPr lang="en-US" b="1" baseline="-25000"/>
                  <a:t>2</a:t>
                </a:r>
                <a:r>
                  <a:rPr lang="en-US" b="1"/>
                  <a:t>,X)</a:t>
                </a:r>
              </a:p>
            </p:txBody>
          </p:sp>
          <p:sp>
            <p:nvSpPr>
              <p:cNvPr id="18476" name="AutoShape 20"/>
              <p:cNvSpPr>
                <a:spLocks/>
              </p:cNvSpPr>
              <p:nvPr/>
            </p:nvSpPr>
            <p:spPr bwMode="auto">
              <a:xfrm>
                <a:off x="340" y="1026"/>
                <a:ext cx="91" cy="408"/>
              </a:xfrm>
              <a:prstGeom prst="leftBracket">
                <a:avLst>
                  <a:gd name="adj" fmla="val 37363"/>
                </a:avLst>
              </a:prstGeom>
              <a:noFill/>
              <a:ln w="38100">
                <a:solidFill>
                  <a:schemeClr val="tx1"/>
                </a:solidFill>
                <a:round/>
                <a:headEnd/>
                <a:tailEnd/>
              </a:ln>
            </p:spPr>
            <p:txBody>
              <a:bodyPr wrap="none" anchor="ctr"/>
              <a:lstStyle/>
              <a:p>
                <a:endParaRPr lang="en-US"/>
              </a:p>
            </p:txBody>
          </p:sp>
          <p:sp>
            <p:nvSpPr>
              <p:cNvPr id="18477" name="AutoShape 21"/>
              <p:cNvSpPr>
                <a:spLocks/>
              </p:cNvSpPr>
              <p:nvPr/>
            </p:nvSpPr>
            <p:spPr bwMode="auto">
              <a:xfrm>
                <a:off x="1565" y="1026"/>
                <a:ext cx="90" cy="408"/>
              </a:xfrm>
              <a:prstGeom prst="rightBracket">
                <a:avLst>
                  <a:gd name="adj" fmla="val 37778"/>
                </a:avLst>
              </a:prstGeom>
              <a:noFill/>
              <a:ln w="38100">
                <a:solidFill>
                  <a:schemeClr val="tx1"/>
                </a:solidFill>
                <a:round/>
                <a:headEnd/>
                <a:tailEnd/>
              </a:ln>
            </p:spPr>
            <p:txBody>
              <a:bodyPr wrap="none" anchor="ctr"/>
              <a:lstStyle/>
              <a:p>
                <a:endParaRPr lang="en-US"/>
              </a:p>
            </p:txBody>
          </p:sp>
        </p:grpSp>
      </p:grpSp>
      <p:sp>
        <p:nvSpPr>
          <p:cNvPr id="18493" name="Text Box 61"/>
          <p:cNvSpPr txBox="1">
            <a:spLocks noChangeArrowheads="1"/>
          </p:cNvSpPr>
          <p:nvPr/>
        </p:nvSpPr>
        <p:spPr bwMode="auto">
          <a:xfrm>
            <a:off x="428229" y="5445125"/>
            <a:ext cx="5553123" cy="461665"/>
          </a:xfrm>
          <a:prstGeom prst="rect">
            <a:avLst/>
          </a:prstGeom>
          <a:noFill/>
          <a:ln w="9525">
            <a:noFill/>
            <a:miter lim="800000"/>
            <a:headEnd/>
            <a:tailEnd/>
          </a:ln>
          <a:effectLst/>
        </p:spPr>
        <p:txBody>
          <a:bodyPr wrap="none">
            <a:spAutoFit/>
          </a:bodyPr>
          <a:lstStyle/>
          <a:p>
            <a:r>
              <a:rPr lang="en-US" sz="2400"/>
              <a:t>The execution is not sequentially consistent</a:t>
            </a:r>
          </a:p>
        </p:txBody>
      </p:sp>
    </p:spTree>
    <p:extLst>
      <p:ext uri="{BB962C8B-B14F-4D97-AF65-F5344CB8AC3E}">
        <p14:creationId xmlns:p14="http://schemas.microsoft.com/office/powerpoint/2010/main" val="3052424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0007 0.00486 L -0.00069 0.17338 " pathEditMode="relative" rAng="0" ptsTypes="AA">
                                      <p:cBhvr>
                                        <p:cTn id="6" dur="1000" fill="hold"/>
                                        <p:tgtEl>
                                          <p:spTgt spid="5"/>
                                        </p:tgtEl>
                                        <p:attrNameLst>
                                          <p:attrName>ppt_x</p:attrName>
                                          <p:attrName>ppt_y</p:attrName>
                                        </p:attrNameLst>
                                      </p:cBhvr>
                                      <p:rCtr x="-100" y="84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3"/>
          <p:cNvSpPr>
            <a:spLocks noGrp="1"/>
          </p:cNvSpPr>
          <p:nvPr>
            <p:ph type="sldNum" sz="quarter" idx="12"/>
          </p:nvPr>
        </p:nvSpPr>
        <p:spPr/>
        <p:txBody>
          <a:bodyPr/>
          <a:lstStyle/>
          <a:p>
            <a:fld id="{32987F53-E987-4AE9-BC80-AA7121BA870B}" type="slidenum">
              <a:rPr lang="he-IL" altLang="en-US"/>
              <a:pPr/>
              <a:t>38</a:t>
            </a:fld>
            <a:endParaRPr lang="en-US" altLang="en-US"/>
          </a:p>
        </p:txBody>
      </p:sp>
      <p:sp>
        <p:nvSpPr>
          <p:cNvPr id="185346" name="Rectangle 2"/>
          <p:cNvSpPr>
            <a:spLocks noGrp="1" noChangeArrowheads="1"/>
          </p:cNvSpPr>
          <p:nvPr>
            <p:ph type="title" idx="4294967295"/>
          </p:nvPr>
        </p:nvSpPr>
        <p:spPr/>
        <p:txBody>
          <a:bodyPr anchor="ctr"/>
          <a:lstStyle/>
          <a:p>
            <a:r>
              <a:rPr lang="en-US" sz="3600"/>
              <a:t>Sequential Consistency is not Composable</a:t>
            </a:r>
          </a:p>
        </p:txBody>
      </p:sp>
      <p:grpSp>
        <p:nvGrpSpPr>
          <p:cNvPr id="2" name="Group 26"/>
          <p:cNvGrpSpPr>
            <a:grpSpLocks/>
          </p:cNvGrpSpPr>
          <p:nvPr/>
        </p:nvGrpSpPr>
        <p:grpSpPr bwMode="auto">
          <a:xfrm>
            <a:off x="428229" y="1701800"/>
            <a:ext cx="1325959" cy="503238"/>
            <a:chOff x="340" y="1026"/>
            <a:chExt cx="1315" cy="408"/>
          </a:xfrm>
        </p:grpSpPr>
        <p:sp>
          <p:nvSpPr>
            <p:cNvPr id="185348" name="Rectangle 27"/>
            <p:cNvSpPr>
              <a:spLocks noChangeArrowheads="1"/>
            </p:cNvSpPr>
            <p:nvPr/>
          </p:nvSpPr>
          <p:spPr bwMode="auto">
            <a:xfrm>
              <a:off x="340" y="1026"/>
              <a:ext cx="1315" cy="408"/>
            </a:xfrm>
            <a:prstGeom prst="rect">
              <a:avLst/>
            </a:prstGeom>
            <a:solidFill>
              <a:srgbClr val="FF6600"/>
            </a:solidFill>
            <a:ln w="38100">
              <a:noFill/>
              <a:miter lim="800000"/>
              <a:headEnd/>
              <a:tailEnd/>
            </a:ln>
          </p:spPr>
          <p:txBody>
            <a:bodyPr wrap="none" anchor="ctr"/>
            <a:lstStyle/>
            <a:p>
              <a:pPr algn="ctr"/>
              <a:r>
                <a:rPr lang="en-US" sz="2000" b="1"/>
                <a:t>enq(Q</a:t>
              </a:r>
              <a:r>
                <a:rPr lang="en-US" sz="2000" b="1" baseline="-25000"/>
                <a:t>1,</a:t>
              </a:r>
              <a:r>
                <a:rPr lang="en-US" sz="2000" b="1"/>
                <a:t>X)</a:t>
              </a:r>
            </a:p>
          </p:txBody>
        </p:sp>
        <p:sp>
          <p:nvSpPr>
            <p:cNvPr id="185349" name="AutoShape 28"/>
            <p:cNvSpPr>
              <a:spLocks/>
            </p:cNvSpPr>
            <p:nvPr/>
          </p:nvSpPr>
          <p:spPr bwMode="auto">
            <a:xfrm>
              <a:off x="340" y="1026"/>
              <a:ext cx="91" cy="408"/>
            </a:xfrm>
            <a:prstGeom prst="leftBracket">
              <a:avLst>
                <a:gd name="adj" fmla="val 37363"/>
              </a:avLst>
            </a:prstGeom>
            <a:noFill/>
            <a:ln w="38100">
              <a:solidFill>
                <a:schemeClr val="tx1"/>
              </a:solidFill>
              <a:round/>
              <a:headEnd/>
              <a:tailEnd/>
            </a:ln>
          </p:spPr>
          <p:txBody>
            <a:bodyPr wrap="none" anchor="ctr"/>
            <a:lstStyle/>
            <a:p>
              <a:endParaRPr lang="en-US"/>
            </a:p>
          </p:txBody>
        </p:sp>
        <p:sp>
          <p:nvSpPr>
            <p:cNvPr id="185350" name="AutoShape 29"/>
            <p:cNvSpPr>
              <a:spLocks/>
            </p:cNvSpPr>
            <p:nvPr/>
          </p:nvSpPr>
          <p:spPr bwMode="auto">
            <a:xfrm>
              <a:off x="1565" y="1026"/>
              <a:ext cx="90" cy="408"/>
            </a:xfrm>
            <a:prstGeom prst="rightBracket">
              <a:avLst>
                <a:gd name="adj" fmla="val 37778"/>
              </a:avLst>
            </a:prstGeom>
            <a:noFill/>
            <a:ln w="38100">
              <a:solidFill>
                <a:schemeClr val="tx1"/>
              </a:solidFill>
              <a:round/>
              <a:headEnd/>
              <a:tailEnd/>
            </a:ln>
          </p:spPr>
          <p:txBody>
            <a:bodyPr wrap="none" anchor="ctr"/>
            <a:lstStyle/>
            <a:p>
              <a:endParaRPr lang="en-US"/>
            </a:p>
          </p:txBody>
        </p:sp>
      </p:grpSp>
      <p:grpSp>
        <p:nvGrpSpPr>
          <p:cNvPr id="3" name="Group 26"/>
          <p:cNvGrpSpPr>
            <a:grpSpLocks/>
          </p:cNvGrpSpPr>
          <p:nvPr/>
        </p:nvGrpSpPr>
        <p:grpSpPr bwMode="auto">
          <a:xfrm>
            <a:off x="6106981" y="1701800"/>
            <a:ext cx="1325959" cy="503238"/>
            <a:chOff x="340" y="1026"/>
            <a:chExt cx="1315" cy="408"/>
          </a:xfrm>
        </p:grpSpPr>
        <p:sp>
          <p:nvSpPr>
            <p:cNvPr id="185352" name="Rectangle 27"/>
            <p:cNvSpPr>
              <a:spLocks noChangeArrowheads="1"/>
            </p:cNvSpPr>
            <p:nvPr/>
          </p:nvSpPr>
          <p:spPr bwMode="auto">
            <a:xfrm>
              <a:off x="340" y="1026"/>
              <a:ext cx="1315" cy="408"/>
            </a:xfrm>
            <a:prstGeom prst="rect">
              <a:avLst/>
            </a:prstGeom>
            <a:solidFill>
              <a:srgbClr val="FF6600"/>
            </a:solidFill>
            <a:ln w="38100">
              <a:noFill/>
              <a:miter lim="800000"/>
              <a:headEnd/>
              <a:tailEnd/>
            </a:ln>
          </p:spPr>
          <p:txBody>
            <a:bodyPr wrap="none" anchor="ctr"/>
            <a:lstStyle/>
            <a:p>
              <a:pPr algn="ctr"/>
              <a:r>
                <a:rPr lang="en-US" sz="2000" b="1"/>
                <a:t>deq(Q</a:t>
              </a:r>
              <a:r>
                <a:rPr lang="en-US" sz="2000" b="1" baseline="-25000"/>
                <a:t>1,</a:t>
              </a:r>
              <a:r>
                <a:rPr lang="en-US" sz="2000" b="1"/>
                <a:t>Y)</a:t>
              </a:r>
            </a:p>
          </p:txBody>
        </p:sp>
        <p:sp>
          <p:nvSpPr>
            <p:cNvPr id="185353" name="AutoShape 28"/>
            <p:cNvSpPr>
              <a:spLocks/>
            </p:cNvSpPr>
            <p:nvPr/>
          </p:nvSpPr>
          <p:spPr bwMode="auto">
            <a:xfrm>
              <a:off x="340" y="1026"/>
              <a:ext cx="91" cy="408"/>
            </a:xfrm>
            <a:prstGeom prst="leftBracket">
              <a:avLst>
                <a:gd name="adj" fmla="val 37363"/>
              </a:avLst>
            </a:prstGeom>
            <a:noFill/>
            <a:ln w="38100">
              <a:solidFill>
                <a:schemeClr val="tx1"/>
              </a:solidFill>
              <a:round/>
              <a:headEnd/>
              <a:tailEnd/>
            </a:ln>
          </p:spPr>
          <p:txBody>
            <a:bodyPr wrap="none" anchor="ctr"/>
            <a:lstStyle/>
            <a:p>
              <a:endParaRPr lang="en-US"/>
            </a:p>
          </p:txBody>
        </p:sp>
        <p:sp>
          <p:nvSpPr>
            <p:cNvPr id="185354" name="AutoShape 29"/>
            <p:cNvSpPr>
              <a:spLocks/>
            </p:cNvSpPr>
            <p:nvPr/>
          </p:nvSpPr>
          <p:spPr bwMode="auto">
            <a:xfrm>
              <a:off x="1565" y="1026"/>
              <a:ext cx="90" cy="408"/>
            </a:xfrm>
            <a:prstGeom prst="rightBracket">
              <a:avLst>
                <a:gd name="adj" fmla="val 37778"/>
              </a:avLst>
            </a:prstGeom>
            <a:noFill/>
            <a:ln w="38100">
              <a:solidFill>
                <a:schemeClr val="tx1"/>
              </a:solidFill>
              <a:round/>
              <a:headEnd/>
              <a:tailEnd/>
            </a:ln>
          </p:spPr>
          <p:txBody>
            <a:bodyPr wrap="none" anchor="ctr"/>
            <a:lstStyle/>
            <a:p>
              <a:endParaRPr lang="en-US"/>
            </a:p>
          </p:txBody>
        </p:sp>
      </p:grpSp>
      <p:grpSp>
        <p:nvGrpSpPr>
          <p:cNvPr id="4" name="Group 18"/>
          <p:cNvGrpSpPr>
            <a:grpSpLocks/>
          </p:cNvGrpSpPr>
          <p:nvPr/>
        </p:nvGrpSpPr>
        <p:grpSpPr bwMode="auto">
          <a:xfrm>
            <a:off x="4686433" y="1701800"/>
            <a:ext cx="1325959" cy="503238"/>
            <a:chOff x="340" y="1026"/>
            <a:chExt cx="1315" cy="408"/>
          </a:xfrm>
        </p:grpSpPr>
        <p:sp>
          <p:nvSpPr>
            <p:cNvPr id="185356" name="Rectangle 19"/>
            <p:cNvSpPr>
              <a:spLocks noChangeArrowheads="1"/>
            </p:cNvSpPr>
            <p:nvPr/>
          </p:nvSpPr>
          <p:spPr bwMode="auto">
            <a:xfrm>
              <a:off x="340" y="1026"/>
              <a:ext cx="1315" cy="408"/>
            </a:xfrm>
            <a:prstGeom prst="rect">
              <a:avLst/>
            </a:prstGeom>
            <a:solidFill>
              <a:srgbClr val="009900"/>
            </a:solidFill>
            <a:ln w="38100">
              <a:noFill/>
              <a:miter lim="800000"/>
              <a:headEnd/>
              <a:tailEnd/>
            </a:ln>
          </p:spPr>
          <p:txBody>
            <a:bodyPr wrap="none" anchor="ctr"/>
            <a:lstStyle/>
            <a:p>
              <a:pPr algn="ctr"/>
              <a:r>
                <a:rPr lang="en-US" b="1"/>
                <a:t>enq(Q</a:t>
              </a:r>
              <a:r>
                <a:rPr lang="en-US" b="1" baseline="-25000"/>
                <a:t>1</a:t>
              </a:r>
              <a:r>
                <a:rPr lang="en-US" b="1"/>
                <a:t>,Y)</a:t>
              </a:r>
            </a:p>
          </p:txBody>
        </p:sp>
        <p:sp>
          <p:nvSpPr>
            <p:cNvPr id="185357" name="AutoShape 20"/>
            <p:cNvSpPr>
              <a:spLocks/>
            </p:cNvSpPr>
            <p:nvPr/>
          </p:nvSpPr>
          <p:spPr bwMode="auto">
            <a:xfrm>
              <a:off x="340" y="1026"/>
              <a:ext cx="91" cy="408"/>
            </a:xfrm>
            <a:prstGeom prst="leftBracket">
              <a:avLst>
                <a:gd name="adj" fmla="val 37363"/>
              </a:avLst>
            </a:prstGeom>
            <a:noFill/>
            <a:ln w="38100">
              <a:solidFill>
                <a:schemeClr val="tx1"/>
              </a:solidFill>
              <a:round/>
              <a:headEnd/>
              <a:tailEnd/>
            </a:ln>
          </p:spPr>
          <p:txBody>
            <a:bodyPr wrap="none" anchor="ctr"/>
            <a:lstStyle/>
            <a:p>
              <a:endParaRPr lang="en-US"/>
            </a:p>
          </p:txBody>
        </p:sp>
        <p:sp>
          <p:nvSpPr>
            <p:cNvPr id="185358" name="AutoShape 21"/>
            <p:cNvSpPr>
              <a:spLocks/>
            </p:cNvSpPr>
            <p:nvPr/>
          </p:nvSpPr>
          <p:spPr bwMode="auto">
            <a:xfrm>
              <a:off x="1565" y="1026"/>
              <a:ext cx="90" cy="408"/>
            </a:xfrm>
            <a:prstGeom prst="rightBracket">
              <a:avLst>
                <a:gd name="adj" fmla="val 37778"/>
              </a:avLst>
            </a:prstGeom>
            <a:noFill/>
            <a:ln w="38100">
              <a:solidFill>
                <a:schemeClr val="tx1"/>
              </a:solidFill>
              <a:round/>
              <a:headEnd/>
              <a:tailEnd/>
            </a:ln>
          </p:spPr>
          <p:txBody>
            <a:bodyPr wrap="none" anchor="ctr"/>
            <a:lstStyle/>
            <a:p>
              <a:endParaRPr lang="en-US"/>
            </a:p>
          </p:txBody>
        </p:sp>
      </p:grpSp>
      <p:grpSp>
        <p:nvGrpSpPr>
          <p:cNvPr id="5" name="Group 15"/>
          <p:cNvGrpSpPr>
            <a:grpSpLocks/>
          </p:cNvGrpSpPr>
          <p:nvPr/>
        </p:nvGrpSpPr>
        <p:grpSpPr bwMode="auto">
          <a:xfrm>
            <a:off x="1847057" y="1701800"/>
            <a:ext cx="7006431" cy="503238"/>
            <a:chOff x="1074" y="1072"/>
            <a:chExt cx="4074" cy="317"/>
          </a:xfrm>
        </p:grpSpPr>
        <p:grpSp>
          <p:nvGrpSpPr>
            <p:cNvPr id="6" name="Group 26"/>
            <p:cNvGrpSpPr>
              <a:grpSpLocks/>
            </p:cNvGrpSpPr>
            <p:nvPr/>
          </p:nvGrpSpPr>
          <p:grpSpPr bwMode="auto">
            <a:xfrm>
              <a:off x="1900" y="1072"/>
              <a:ext cx="771" cy="317"/>
              <a:chOff x="340" y="1026"/>
              <a:chExt cx="1315" cy="408"/>
            </a:xfrm>
          </p:grpSpPr>
          <p:sp>
            <p:nvSpPr>
              <p:cNvPr id="185361" name="Rectangle 27"/>
              <p:cNvSpPr>
                <a:spLocks noChangeArrowheads="1"/>
              </p:cNvSpPr>
              <p:nvPr/>
            </p:nvSpPr>
            <p:spPr bwMode="auto">
              <a:xfrm>
                <a:off x="340" y="1026"/>
                <a:ext cx="1315" cy="408"/>
              </a:xfrm>
              <a:prstGeom prst="rect">
                <a:avLst/>
              </a:prstGeom>
              <a:solidFill>
                <a:srgbClr val="FF6600"/>
              </a:solidFill>
              <a:ln w="38100">
                <a:noFill/>
                <a:miter lim="800000"/>
                <a:headEnd/>
                <a:tailEnd/>
              </a:ln>
            </p:spPr>
            <p:txBody>
              <a:bodyPr wrap="none" anchor="ctr"/>
              <a:lstStyle/>
              <a:p>
                <a:pPr algn="ctr"/>
                <a:r>
                  <a:rPr lang="en-US" sz="2000" b="1"/>
                  <a:t>enq(Q</a:t>
                </a:r>
                <a:r>
                  <a:rPr lang="en-US" sz="2000" b="1" baseline="-25000"/>
                  <a:t>2,</a:t>
                </a:r>
                <a:r>
                  <a:rPr lang="en-US" sz="2000" b="1"/>
                  <a:t>X)</a:t>
                </a:r>
              </a:p>
            </p:txBody>
          </p:sp>
          <p:sp>
            <p:nvSpPr>
              <p:cNvPr id="185362" name="AutoShape 28"/>
              <p:cNvSpPr>
                <a:spLocks/>
              </p:cNvSpPr>
              <p:nvPr/>
            </p:nvSpPr>
            <p:spPr bwMode="auto">
              <a:xfrm>
                <a:off x="340" y="1026"/>
                <a:ext cx="91" cy="408"/>
              </a:xfrm>
              <a:prstGeom prst="leftBracket">
                <a:avLst>
                  <a:gd name="adj" fmla="val 37363"/>
                </a:avLst>
              </a:prstGeom>
              <a:noFill/>
              <a:ln w="38100">
                <a:solidFill>
                  <a:schemeClr val="tx1"/>
                </a:solidFill>
                <a:round/>
                <a:headEnd/>
                <a:tailEnd/>
              </a:ln>
            </p:spPr>
            <p:txBody>
              <a:bodyPr wrap="none" anchor="ctr"/>
              <a:lstStyle/>
              <a:p>
                <a:endParaRPr lang="en-US"/>
              </a:p>
            </p:txBody>
          </p:sp>
          <p:sp>
            <p:nvSpPr>
              <p:cNvPr id="185363" name="AutoShape 29"/>
              <p:cNvSpPr>
                <a:spLocks/>
              </p:cNvSpPr>
              <p:nvPr/>
            </p:nvSpPr>
            <p:spPr bwMode="auto">
              <a:xfrm>
                <a:off x="1565" y="1026"/>
                <a:ext cx="90" cy="408"/>
              </a:xfrm>
              <a:prstGeom prst="rightBracket">
                <a:avLst>
                  <a:gd name="adj" fmla="val 37778"/>
                </a:avLst>
              </a:prstGeom>
              <a:noFill/>
              <a:ln w="38100">
                <a:solidFill>
                  <a:schemeClr val="tx1"/>
                </a:solidFill>
                <a:round/>
                <a:headEnd/>
                <a:tailEnd/>
              </a:ln>
            </p:spPr>
            <p:txBody>
              <a:bodyPr wrap="none" anchor="ctr"/>
              <a:lstStyle/>
              <a:p>
                <a:endParaRPr lang="en-US"/>
              </a:p>
            </p:txBody>
          </p:sp>
        </p:grpSp>
        <p:grpSp>
          <p:nvGrpSpPr>
            <p:cNvPr id="7" name="Group 18"/>
            <p:cNvGrpSpPr>
              <a:grpSpLocks/>
            </p:cNvGrpSpPr>
            <p:nvPr/>
          </p:nvGrpSpPr>
          <p:grpSpPr bwMode="auto">
            <a:xfrm>
              <a:off x="1074" y="1072"/>
              <a:ext cx="771" cy="317"/>
              <a:chOff x="340" y="1026"/>
              <a:chExt cx="1315" cy="408"/>
            </a:xfrm>
          </p:grpSpPr>
          <p:sp>
            <p:nvSpPr>
              <p:cNvPr id="185365" name="Rectangle 19"/>
              <p:cNvSpPr>
                <a:spLocks noChangeArrowheads="1"/>
              </p:cNvSpPr>
              <p:nvPr/>
            </p:nvSpPr>
            <p:spPr bwMode="auto">
              <a:xfrm>
                <a:off x="340" y="1026"/>
                <a:ext cx="1315" cy="408"/>
              </a:xfrm>
              <a:prstGeom prst="rect">
                <a:avLst/>
              </a:prstGeom>
              <a:solidFill>
                <a:srgbClr val="009900"/>
              </a:solidFill>
              <a:ln w="38100">
                <a:noFill/>
                <a:miter lim="800000"/>
                <a:headEnd/>
                <a:tailEnd/>
              </a:ln>
            </p:spPr>
            <p:txBody>
              <a:bodyPr wrap="none" anchor="ctr"/>
              <a:lstStyle/>
              <a:p>
                <a:pPr algn="ctr"/>
                <a:r>
                  <a:rPr lang="en-US" b="1"/>
                  <a:t>enq(Q</a:t>
                </a:r>
                <a:r>
                  <a:rPr lang="en-US" b="1" baseline="-25000"/>
                  <a:t>2</a:t>
                </a:r>
                <a:r>
                  <a:rPr lang="en-US" b="1"/>
                  <a:t>,Y)</a:t>
                </a:r>
              </a:p>
            </p:txBody>
          </p:sp>
          <p:sp>
            <p:nvSpPr>
              <p:cNvPr id="185366" name="AutoShape 20"/>
              <p:cNvSpPr>
                <a:spLocks/>
              </p:cNvSpPr>
              <p:nvPr/>
            </p:nvSpPr>
            <p:spPr bwMode="auto">
              <a:xfrm>
                <a:off x="340" y="1026"/>
                <a:ext cx="91" cy="408"/>
              </a:xfrm>
              <a:prstGeom prst="leftBracket">
                <a:avLst>
                  <a:gd name="adj" fmla="val 37363"/>
                </a:avLst>
              </a:prstGeom>
              <a:noFill/>
              <a:ln w="38100">
                <a:solidFill>
                  <a:schemeClr val="tx1"/>
                </a:solidFill>
                <a:round/>
                <a:headEnd/>
                <a:tailEnd/>
              </a:ln>
            </p:spPr>
            <p:txBody>
              <a:bodyPr wrap="none" anchor="ctr"/>
              <a:lstStyle/>
              <a:p>
                <a:endParaRPr lang="en-US"/>
              </a:p>
            </p:txBody>
          </p:sp>
          <p:sp>
            <p:nvSpPr>
              <p:cNvPr id="185367" name="AutoShape 21"/>
              <p:cNvSpPr>
                <a:spLocks/>
              </p:cNvSpPr>
              <p:nvPr/>
            </p:nvSpPr>
            <p:spPr bwMode="auto">
              <a:xfrm>
                <a:off x="1565" y="1026"/>
                <a:ext cx="90" cy="408"/>
              </a:xfrm>
              <a:prstGeom prst="rightBracket">
                <a:avLst>
                  <a:gd name="adj" fmla="val 37778"/>
                </a:avLst>
              </a:prstGeom>
              <a:noFill/>
              <a:ln w="38100">
                <a:solidFill>
                  <a:schemeClr val="tx1"/>
                </a:solidFill>
                <a:round/>
                <a:headEnd/>
                <a:tailEnd/>
              </a:ln>
            </p:spPr>
            <p:txBody>
              <a:bodyPr wrap="none" anchor="ctr"/>
              <a:lstStyle/>
              <a:p>
                <a:endParaRPr lang="en-US"/>
              </a:p>
            </p:txBody>
          </p:sp>
        </p:grpSp>
        <p:grpSp>
          <p:nvGrpSpPr>
            <p:cNvPr id="8" name="Group 18"/>
            <p:cNvGrpSpPr>
              <a:grpSpLocks/>
            </p:cNvGrpSpPr>
            <p:nvPr/>
          </p:nvGrpSpPr>
          <p:grpSpPr bwMode="auto">
            <a:xfrm>
              <a:off x="4377" y="1072"/>
              <a:ext cx="771" cy="317"/>
              <a:chOff x="340" y="1026"/>
              <a:chExt cx="1315" cy="408"/>
            </a:xfrm>
          </p:grpSpPr>
          <p:sp>
            <p:nvSpPr>
              <p:cNvPr id="185369" name="Rectangle 19"/>
              <p:cNvSpPr>
                <a:spLocks noChangeArrowheads="1"/>
              </p:cNvSpPr>
              <p:nvPr/>
            </p:nvSpPr>
            <p:spPr bwMode="auto">
              <a:xfrm>
                <a:off x="340" y="1026"/>
                <a:ext cx="1315" cy="408"/>
              </a:xfrm>
              <a:prstGeom prst="rect">
                <a:avLst/>
              </a:prstGeom>
              <a:solidFill>
                <a:srgbClr val="009900"/>
              </a:solidFill>
              <a:ln w="38100">
                <a:noFill/>
                <a:miter lim="800000"/>
                <a:headEnd/>
                <a:tailEnd/>
              </a:ln>
            </p:spPr>
            <p:txBody>
              <a:bodyPr wrap="none" anchor="ctr"/>
              <a:lstStyle/>
              <a:p>
                <a:pPr algn="ctr"/>
                <a:r>
                  <a:rPr lang="en-US" b="1"/>
                  <a:t>deq(Q</a:t>
                </a:r>
                <a:r>
                  <a:rPr lang="en-US" b="1" baseline="-25000"/>
                  <a:t>2</a:t>
                </a:r>
                <a:r>
                  <a:rPr lang="en-US" b="1"/>
                  <a:t>,X)</a:t>
                </a:r>
              </a:p>
            </p:txBody>
          </p:sp>
          <p:sp>
            <p:nvSpPr>
              <p:cNvPr id="185370" name="AutoShape 20"/>
              <p:cNvSpPr>
                <a:spLocks/>
              </p:cNvSpPr>
              <p:nvPr/>
            </p:nvSpPr>
            <p:spPr bwMode="auto">
              <a:xfrm>
                <a:off x="340" y="1026"/>
                <a:ext cx="91" cy="408"/>
              </a:xfrm>
              <a:prstGeom prst="leftBracket">
                <a:avLst>
                  <a:gd name="adj" fmla="val 37363"/>
                </a:avLst>
              </a:prstGeom>
              <a:noFill/>
              <a:ln w="38100">
                <a:solidFill>
                  <a:schemeClr val="tx1"/>
                </a:solidFill>
                <a:round/>
                <a:headEnd/>
                <a:tailEnd/>
              </a:ln>
            </p:spPr>
            <p:txBody>
              <a:bodyPr wrap="none" anchor="ctr"/>
              <a:lstStyle/>
              <a:p>
                <a:endParaRPr lang="en-US"/>
              </a:p>
            </p:txBody>
          </p:sp>
          <p:sp>
            <p:nvSpPr>
              <p:cNvPr id="185371" name="AutoShape 21"/>
              <p:cNvSpPr>
                <a:spLocks/>
              </p:cNvSpPr>
              <p:nvPr/>
            </p:nvSpPr>
            <p:spPr bwMode="auto">
              <a:xfrm>
                <a:off x="1565" y="1026"/>
                <a:ext cx="90" cy="408"/>
              </a:xfrm>
              <a:prstGeom prst="rightBracket">
                <a:avLst>
                  <a:gd name="adj" fmla="val 37778"/>
                </a:avLst>
              </a:prstGeom>
              <a:noFill/>
              <a:ln w="38100">
                <a:solidFill>
                  <a:schemeClr val="tx1"/>
                </a:solidFill>
                <a:round/>
                <a:headEnd/>
                <a:tailEnd/>
              </a:ln>
            </p:spPr>
            <p:txBody>
              <a:bodyPr wrap="none" anchor="ctr"/>
              <a:lstStyle/>
              <a:p>
                <a:endParaRPr lang="en-US"/>
              </a:p>
            </p:txBody>
          </p:sp>
        </p:grpSp>
      </p:grpSp>
      <p:sp>
        <p:nvSpPr>
          <p:cNvPr id="185372" name="Text Box 28"/>
          <p:cNvSpPr txBox="1">
            <a:spLocks noChangeArrowheads="1"/>
          </p:cNvSpPr>
          <p:nvPr/>
        </p:nvSpPr>
        <p:spPr bwMode="auto">
          <a:xfrm>
            <a:off x="436827" y="5199064"/>
            <a:ext cx="5363969" cy="830997"/>
          </a:xfrm>
          <a:prstGeom prst="rect">
            <a:avLst/>
          </a:prstGeom>
          <a:noFill/>
          <a:ln w="9525">
            <a:noFill/>
            <a:miter lim="800000"/>
            <a:headEnd/>
            <a:tailEnd/>
          </a:ln>
          <a:effectLst/>
        </p:spPr>
        <p:txBody>
          <a:bodyPr wrap="none">
            <a:spAutoFit/>
          </a:bodyPr>
          <a:lstStyle/>
          <a:p>
            <a:r>
              <a:rPr lang="en-US" sz="2400"/>
              <a:t>The execution projected on each object is </a:t>
            </a:r>
            <a:br>
              <a:rPr lang="en-US" sz="2400"/>
            </a:br>
            <a:r>
              <a:rPr lang="en-US" sz="2400"/>
              <a:t>sequentially consistent</a:t>
            </a:r>
          </a:p>
        </p:txBody>
      </p:sp>
    </p:spTree>
    <p:extLst>
      <p:ext uri="{BB962C8B-B14F-4D97-AF65-F5344CB8AC3E}">
        <p14:creationId xmlns:p14="http://schemas.microsoft.com/office/powerpoint/2010/main" val="3234989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4.16667E-6 -2.22222E-6 L -0.00069 0.30972 " pathEditMode="relative" rAng="0" ptsTypes="AA">
                                      <p:cBhvr>
                                        <p:cTn id="6" dur="1000" fill="hold"/>
                                        <p:tgtEl>
                                          <p:spTgt spid="5"/>
                                        </p:tgtEl>
                                        <p:attrNameLst>
                                          <p:attrName>ppt_x</p:attrName>
                                          <p:attrName>ppt_y</p:attrName>
                                        </p:attrNameLst>
                                      </p:cBhvr>
                                      <p:rCtr x="0" y="155"/>
                                    </p:animMotion>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537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nodeType="clickEffect">
                                  <p:stCondLst>
                                    <p:cond delay="0"/>
                                  </p:stCondLst>
                                  <p:childTnLst>
                                    <p:animMotion origin="layout" path="M 6.94444E-6 5.92593E-6 L -0.2835 5.92593E-6 " pathEditMode="relative" ptsTypes="AA">
                                      <p:cBhvr>
                                        <p:cTn id="14" dur="2000" fill="hold"/>
                                        <p:tgtEl>
                                          <p:spTgt spid="3"/>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7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6018" name="Rectangle 2"/>
          <p:cNvSpPr>
            <a:spLocks noGrp="1" noChangeArrowheads="1"/>
          </p:cNvSpPr>
          <p:nvPr>
            <p:ph type="title"/>
          </p:nvPr>
        </p:nvSpPr>
        <p:spPr/>
        <p:txBody>
          <a:bodyPr/>
          <a:lstStyle/>
          <a:p>
            <a:pPr rtl="0"/>
            <a:r>
              <a:rPr lang="en-US" sz="2400" b="1" dirty="0" smtClean="0"/>
              <a:t>Safety: </a:t>
            </a:r>
            <a:r>
              <a:rPr lang="en-US" sz="2400" b="1" dirty="0" err="1" smtClean="0"/>
              <a:t>Linearizability</a:t>
            </a:r>
            <a:endParaRPr lang="en-US" sz="2400" b="1" dirty="0"/>
          </a:p>
        </p:txBody>
      </p:sp>
      <p:sp>
        <p:nvSpPr>
          <p:cNvPr id="1366019" name="Rectangle 3"/>
          <p:cNvSpPr>
            <a:spLocks noGrp="1" noChangeArrowheads="1"/>
          </p:cNvSpPr>
          <p:nvPr>
            <p:ph type="body" idx="1"/>
          </p:nvPr>
        </p:nvSpPr>
        <p:spPr>
          <a:xfrm>
            <a:off x="990600" y="1556792"/>
            <a:ext cx="8420100" cy="4386808"/>
          </a:xfrm>
        </p:spPr>
        <p:txBody>
          <a:bodyPr/>
          <a:lstStyle/>
          <a:p>
            <a:pPr lvl="1" algn="l" rtl="0"/>
            <a:r>
              <a:rPr lang="en-US" sz="1800" b="1" dirty="0" smtClean="0">
                <a:solidFill>
                  <a:srgbClr val="C00000"/>
                </a:solidFill>
              </a:rPr>
              <a:t>Sequential </a:t>
            </a:r>
            <a:r>
              <a:rPr lang="en-US" sz="1800" b="1" dirty="0">
                <a:solidFill>
                  <a:srgbClr val="C00000"/>
                </a:solidFill>
              </a:rPr>
              <a:t>specification</a:t>
            </a:r>
            <a:r>
              <a:rPr lang="en-US" sz="1800" dirty="0">
                <a:solidFill>
                  <a:srgbClr val="C00000"/>
                </a:solidFill>
              </a:rPr>
              <a:t> </a:t>
            </a:r>
            <a:r>
              <a:rPr lang="en-US" sz="1800" dirty="0"/>
              <a:t>defines legal sequential executions</a:t>
            </a:r>
          </a:p>
          <a:p>
            <a:pPr lvl="1" algn="l" rtl="0"/>
            <a:r>
              <a:rPr lang="en-US" sz="1800" dirty="0"/>
              <a:t>Concurrent operations allowed to be </a:t>
            </a:r>
            <a:r>
              <a:rPr lang="en-US" sz="1800" b="1" dirty="0">
                <a:solidFill>
                  <a:srgbClr val="C00000"/>
                </a:solidFill>
              </a:rPr>
              <a:t>interleaved</a:t>
            </a:r>
            <a:r>
              <a:rPr lang="en-US" sz="1800" dirty="0">
                <a:solidFill>
                  <a:srgbClr val="C00000"/>
                </a:solidFill>
              </a:rPr>
              <a:t> </a:t>
            </a:r>
            <a:endParaRPr lang="en-US" sz="1800" dirty="0">
              <a:solidFill>
                <a:srgbClr val="C00000"/>
              </a:solidFill>
            </a:endParaRPr>
          </a:p>
          <a:p>
            <a:pPr lvl="1" algn="l" rtl="0"/>
            <a:r>
              <a:rPr lang="en-US" dirty="0" smtClean="0"/>
              <a:t>For </a:t>
            </a:r>
            <a:r>
              <a:rPr lang="en-US" dirty="0"/>
              <a:t>every concurrent execution there is a sequential execution that</a:t>
            </a:r>
          </a:p>
          <a:p>
            <a:pPr lvl="2"/>
            <a:r>
              <a:rPr lang="en-US" dirty="0"/>
              <a:t>Contains the same operations</a:t>
            </a:r>
          </a:p>
          <a:p>
            <a:pPr lvl="2"/>
            <a:r>
              <a:rPr lang="en-US" dirty="0"/>
              <a:t>Is legal (obeys the sequential specification)</a:t>
            </a:r>
          </a:p>
          <a:p>
            <a:pPr lvl="2"/>
            <a:r>
              <a:rPr lang="en-US" dirty="0">
                <a:solidFill>
                  <a:schemeClr val="accent1"/>
                </a:solidFill>
              </a:rPr>
              <a:t>Preserves the </a:t>
            </a:r>
            <a:r>
              <a:rPr lang="en-US" dirty="0" smtClean="0">
                <a:solidFill>
                  <a:schemeClr val="accent1"/>
                </a:solidFill>
              </a:rPr>
              <a:t>real-time order </a:t>
            </a:r>
            <a:r>
              <a:rPr lang="en-US" dirty="0">
                <a:solidFill>
                  <a:schemeClr val="accent1"/>
                </a:solidFill>
              </a:rPr>
              <a:t>of </a:t>
            </a:r>
            <a:r>
              <a:rPr lang="en-US" dirty="0" smtClean="0">
                <a:solidFill>
                  <a:schemeClr val="accent1"/>
                </a:solidFill>
              </a:rPr>
              <a:t>all operations</a:t>
            </a:r>
            <a:endParaRPr lang="en-US" sz="1600" b="1" dirty="0"/>
          </a:p>
          <a:p>
            <a:pPr lvl="2" algn="l" rtl="0">
              <a:buFontTx/>
              <a:buNone/>
            </a:pPr>
            <a:endParaRPr lang="en-US" sz="1600" b="1" dirty="0">
              <a:solidFill>
                <a:srgbClr val="0000FF"/>
              </a:solidFill>
            </a:endParaRPr>
          </a:p>
          <a:p>
            <a:pPr algn="l" rtl="0"/>
            <a:endParaRPr lang="en-US" sz="2000" b="1" dirty="0">
              <a:solidFill>
                <a:srgbClr val="0000FF"/>
              </a:solidFill>
            </a:endParaRPr>
          </a:p>
        </p:txBody>
      </p:sp>
      <p:grpSp>
        <p:nvGrpSpPr>
          <p:cNvPr id="2" name="Group 59"/>
          <p:cNvGrpSpPr>
            <a:grpSpLocks/>
          </p:cNvGrpSpPr>
          <p:nvPr/>
        </p:nvGrpSpPr>
        <p:grpSpPr bwMode="auto">
          <a:xfrm>
            <a:off x="4562609" y="3713163"/>
            <a:ext cx="4837773" cy="1727200"/>
            <a:chOff x="2653" y="2115"/>
            <a:chExt cx="2813" cy="1088"/>
          </a:xfrm>
        </p:grpSpPr>
        <p:sp>
          <p:nvSpPr>
            <p:cNvPr id="1366049" name="AutoShape 33"/>
            <p:cNvSpPr>
              <a:spLocks noChangeArrowheads="1"/>
            </p:cNvSpPr>
            <p:nvPr/>
          </p:nvSpPr>
          <p:spPr bwMode="auto">
            <a:xfrm>
              <a:off x="2653" y="2841"/>
              <a:ext cx="2813" cy="362"/>
            </a:xfrm>
            <a:prstGeom prst="rightArrow">
              <a:avLst>
                <a:gd name="adj1" fmla="val 56907"/>
                <a:gd name="adj2" fmla="val 94616"/>
              </a:avLst>
            </a:prstGeom>
            <a:solidFill>
              <a:srgbClr val="66CCFF"/>
            </a:solidFill>
            <a:ln w="38100">
              <a:solidFill>
                <a:schemeClr val="tx1"/>
              </a:solidFill>
              <a:miter lim="800000"/>
              <a:headEnd/>
              <a:tailEnd/>
            </a:ln>
            <a:effectLst/>
          </p:spPr>
          <p:txBody>
            <a:bodyPr wrap="none" anchor="ctr"/>
            <a:lstStyle/>
            <a:p>
              <a:pPr algn="ctr"/>
              <a:r>
                <a:rPr lang="en-US" sz="2000" b="1">
                  <a:solidFill>
                    <a:schemeClr val="bg1"/>
                  </a:solidFill>
                </a:rPr>
                <a:t>time</a:t>
              </a:r>
            </a:p>
          </p:txBody>
        </p:sp>
        <p:grpSp>
          <p:nvGrpSpPr>
            <p:cNvPr id="3" name="Group 34"/>
            <p:cNvGrpSpPr>
              <a:grpSpLocks/>
            </p:cNvGrpSpPr>
            <p:nvPr/>
          </p:nvGrpSpPr>
          <p:grpSpPr bwMode="auto">
            <a:xfrm>
              <a:off x="2654" y="2115"/>
              <a:ext cx="770" cy="272"/>
              <a:chOff x="340" y="1026"/>
              <a:chExt cx="1315" cy="408"/>
            </a:xfrm>
          </p:grpSpPr>
          <p:sp>
            <p:nvSpPr>
              <p:cNvPr id="1366051" name="Rectangle 35"/>
              <p:cNvSpPr>
                <a:spLocks noChangeArrowheads="1"/>
              </p:cNvSpPr>
              <p:nvPr/>
            </p:nvSpPr>
            <p:spPr bwMode="auto">
              <a:xfrm>
                <a:off x="340" y="1026"/>
                <a:ext cx="1315" cy="408"/>
              </a:xfrm>
              <a:prstGeom prst="rect">
                <a:avLst/>
              </a:prstGeom>
              <a:solidFill>
                <a:srgbClr val="009900"/>
              </a:solidFill>
              <a:ln w="38100">
                <a:noFill/>
                <a:miter lim="800000"/>
                <a:headEnd/>
                <a:tailEnd/>
              </a:ln>
              <a:effectLst/>
            </p:spPr>
            <p:txBody>
              <a:bodyPr wrap="none" anchor="ctr"/>
              <a:lstStyle/>
              <a:p>
                <a:pPr algn="ctr"/>
                <a:r>
                  <a:rPr lang="en-US" sz="2000" b="1">
                    <a:solidFill>
                      <a:schemeClr val="bg1"/>
                    </a:solidFill>
                  </a:rPr>
                  <a:t>push(4)</a:t>
                </a:r>
              </a:p>
            </p:txBody>
          </p:sp>
          <p:sp>
            <p:nvSpPr>
              <p:cNvPr id="1366052" name="AutoShape 36"/>
              <p:cNvSpPr>
                <a:spLocks/>
              </p:cNvSpPr>
              <p:nvPr/>
            </p:nvSpPr>
            <p:spPr bwMode="auto">
              <a:xfrm>
                <a:off x="340" y="1026"/>
                <a:ext cx="91" cy="408"/>
              </a:xfrm>
              <a:prstGeom prst="leftBracket">
                <a:avLst>
                  <a:gd name="adj" fmla="val 37363"/>
                </a:avLst>
              </a:prstGeom>
              <a:noFill/>
              <a:ln w="38100">
                <a:solidFill>
                  <a:schemeClr val="tx1"/>
                </a:solidFill>
                <a:round/>
                <a:headEnd/>
                <a:tailEnd/>
              </a:ln>
              <a:effectLst/>
            </p:spPr>
            <p:txBody>
              <a:bodyPr wrap="none" anchor="ctr"/>
              <a:lstStyle/>
              <a:p>
                <a:endParaRPr lang="en-US"/>
              </a:p>
            </p:txBody>
          </p:sp>
          <p:sp>
            <p:nvSpPr>
              <p:cNvPr id="1366053" name="AutoShape 37"/>
              <p:cNvSpPr>
                <a:spLocks/>
              </p:cNvSpPr>
              <p:nvPr/>
            </p:nvSpPr>
            <p:spPr bwMode="auto">
              <a:xfrm>
                <a:off x="1565" y="1026"/>
                <a:ext cx="90" cy="408"/>
              </a:xfrm>
              <a:prstGeom prst="rightBracket">
                <a:avLst>
                  <a:gd name="adj" fmla="val 37778"/>
                </a:avLst>
              </a:prstGeom>
              <a:noFill/>
              <a:ln w="38100">
                <a:solidFill>
                  <a:schemeClr val="tx1"/>
                </a:solidFill>
                <a:round/>
                <a:headEnd/>
                <a:tailEnd/>
              </a:ln>
              <a:effectLst/>
            </p:spPr>
            <p:txBody>
              <a:bodyPr wrap="none" anchor="ctr"/>
              <a:lstStyle/>
              <a:p>
                <a:endParaRPr lang="en-US"/>
              </a:p>
            </p:txBody>
          </p:sp>
        </p:grpSp>
        <p:grpSp>
          <p:nvGrpSpPr>
            <p:cNvPr id="4" name="Group 38"/>
            <p:cNvGrpSpPr>
              <a:grpSpLocks/>
            </p:cNvGrpSpPr>
            <p:nvPr/>
          </p:nvGrpSpPr>
          <p:grpSpPr bwMode="auto">
            <a:xfrm>
              <a:off x="3969" y="2523"/>
              <a:ext cx="770" cy="272"/>
              <a:chOff x="340" y="1026"/>
              <a:chExt cx="1315" cy="408"/>
            </a:xfrm>
          </p:grpSpPr>
          <p:sp>
            <p:nvSpPr>
              <p:cNvPr id="1366055" name="Rectangle 39"/>
              <p:cNvSpPr>
                <a:spLocks noChangeArrowheads="1"/>
              </p:cNvSpPr>
              <p:nvPr/>
            </p:nvSpPr>
            <p:spPr bwMode="auto">
              <a:xfrm>
                <a:off x="340" y="1026"/>
                <a:ext cx="1315" cy="408"/>
              </a:xfrm>
              <a:prstGeom prst="rect">
                <a:avLst/>
              </a:prstGeom>
              <a:solidFill>
                <a:srgbClr val="FF6600"/>
              </a:solidFill>
              <a:ln w="38100">
                <a:noFill/>
                <a:miter lim="800000"/>
                <a:headEnd/>
                <a:tailEnd/>
              </a:ln>
              <a:effectLst/>
            </p:spPr>
            <p:txBody>
              <a:bodyPr wrap="none" anchor="ctr"/>
              <a:lstStyle/>
              <a:p>
                <a:pPr algn="ctr"/>
                <a:r>
                  <a:rPr lang="en-US" sz="2000" b="1">
                    <a:solidFill>
                      <a:schemeClr val="bg1"/>
                    </a:solidFill>
                  </a:rPr>
                  <a:t>pop():4</a:t>
                </a:r>
              </a:p>
            </p:txBody>
          </p:sp>
          <p:sp>
            <p:nvSpPr>
              <p:cNvPr id="1366056" name="AutoShape 40"/>
              <p:cNvSpPr>
                <a:spLocks/>
              </p:cNvSpPr>
              <p:nvPr/>
            </p:nvSpPr>
            <p:spPr bwMode="auto">
              <a:xfrm>
                <a:off x="340" y="1026"/>
                <a:ext cx="91" cy="408"/>
              </a:xfrm>
              <a:prstGeom prst="leftBracket">
                <a:avLst>
                  <a:gd name="adj" fmla="val 37363"/>
                </a:avLst>
              </a:prstGeom>
              <a:noFill/>
              <a:ln w="38100">
                <a:solidFill>
                  <a:schemeClr val="tx1"/>
                </a:solidFill>
                <a:round/>
                <a:headEnd/>
                <a:tailEnd/>
              </a:ln>
              <a:effectLst/>
            </p:spPr>
            <p:txBody>
              <a:bodyPr wrap="none" anchor="ctr"/>
              <a:lstStyle/>
              <a:p>
                <a:endParaRPr lang="en-US"/>
              </a:p>
            </p:txBody>
          </p:sp>
          <p:sp>
            <p:nvSpPr>
              <p:cNvPr id="1366057" name="AutoShape 41"/>
              <p:cNvSpPr>
                <a:spLocks/>
              </p:cNvSpPr>
              <p:nvPr/>
            </p:nvSpPr>
            <p:spPr bwMode="auto">
              <a:xfrm>
                <a:off x="1565" y="1026"/>
                <a:ext cx="90" cy="408"/>
              </a:xfrm>
              <a:prstGeom prst="rightBracket">
                <a:avLst>
                  <a:gd name="adj" fmla="val 37778"/>
                </a:avLst>
              </a:prstGeom>
              <a:noFill/>
              <a:ln w="38100">
                <a:solidFill>
                  <a:schemeClr val="tx1"/>
                </a:solidFill>
                <a:round/>
                <a:headEnd/>
                <a:tailEnd/>
              </a:ln>
              <a:effectLst/>
            </p:spPr>
            <p:txBody>
              <a:bodyPr wrap="none" anchor="ctr"/>
              <a:lstStyle/>
              <a:p>
                <a:endParaRPr lang="en-US"/>
              </a:p>
            </p:txBody>
          </p:sp>
        </p:grpSp>
        <p:grpSp>
          <p:nvGrpSpPr>
            <p:cNvPr id="5" name="Group 42"/>
            <p:cNvGrpSpPr>
              <a:grpSpLocks/>
            </p:cNvGrpSpPr>
            <p:nvPr/>
          </p:nvGrpSpPr>
          <p:grpSpPr bwMode="auto">
            <a:xfrm>
              <a:off x="3017" y="2523"/>
              <a:ext cx="770" cy="272"/>
              <a:chOff x="340" y="1026"/>
              <a:chExt cx="1315" cy="408"/>
            </a:xfrm>
          </p:grpSpPr>
          <p:sp>
            <p:nvSpPr>
              <p:cNvPr id="1366059" name="Rectangle 43"/>
              <p:cNvSpPr>
                <a:spLocks noChangeArrowheads="1"/>
              </p:cNvSpPr>
              <p:nvPr/>
            </p:nvSpPr>
            <p:spPr bwMode="auto">
              <a:xfrm>
                <a:off x="340" y="1026"/>
                <a:ext cx="1315" cy="408"/>
              </a:xfrm>
              <a:prstGeom prst="rect">
                <a:avLst/>
              </a:prstGeom>
              <a:solidFill>
                <a:srgbClr val="FF6600"/>
              </a:solidFill>
              <a:ln w="38100">
                <a:noFill/>
                <a:miter lim="800000"/>
                <a:headEnd/>
                <a:tailEnd/>
              </a:ln>
              <a:effectLst/>
            </p:spPr>
            <p:txBody>
              <a:bodyPr wrap="none" anchor="ctr"/>
              <a:lstStyle/>
              <a:p>
                <a:pPr algn="ctr"/>
                <a:r>
                  <a:rPr lang="en-US" sz="2000" b="1">
                    <a:solidFill>
                      <a:schemeClr val="bg1"/>
                    </a:solidFill>
                  </a:rPr>
                  <a:t>push(7)</a:t>
                </a:r>
              </a:p>
            </p:txBody>
          </p:sp>
          <p:sp>
            <p:nvSpPr>
              <p:cNvPr id="1366060" name="AutoShape 44"/>
              <p:cNvSpPr>
                <a:spLocks/>
              </p:cNvSpPr>
              <p:nvPr/>
            </p:nvSpPr>
            <p:spPr bwMode="auto">
              <a:xfrm>
                <a:off x="340" y="1026"/>
                <a:ext cx="91" cy="408"/>
              </a:xfrm>
              <a:prstGeom prst="leftBracket">
                <a:avLst>
                  <a:gd name="adj" fmla="val 37363"/>
                </a:avLst>
              </a:prstGeom>
              <a:noFill/>
              <a:ln w="38100">
                <a:solidFill>
                  <a:schemeClr val="tx1"/>
                </a:solidFill>
                <a:round/>
                <a:headEnd/>
                <a:tailEnd/>
              </a:ln>
              <a:effectLst/>
            </p:spPr>
            <p:txBody>
              <a:bodyPr wrap="none" anchor="ctr"/>
              <a:lstStyle/>
              <a:p>
                <a:endParaRPr lang="en-US"/>
              </a:p>
            </p:txBody>
          </p:sp>
          <p:sp>
            <p:nvSpPr>
              <p:cNvPr id="1366061" name="AutoShape 45"/>
              <p:cNvSpPr>
                <a:spLocks/>
              </p:cNvSpPr>
              <p:nvPr/>
            </p:nvSpPr>
            <p:spPr bwMode="auto">
              <a:xfrm>
                <a:off x="1565" y="1026"/>
                <a:ext cx="90" cy="408"/>
              </a:xfrm>
              <a:prstGeom prst="rightBracket">
                <a:avLst>
                  <a:gd name="adj" fmla="val 37778"/>
                </a:avLst>
              </a:prstGeom>
              <a:noFill/>
              <a:ln w="38100">
                <a:solidFill>
                  <a:schemeClr val="tx1"/>
                </a:solidFill>
                <a:round/>
                <a:headEnd/>
                <a:tailEnd/>
              </a:ln>
              <a:effectLst/>
            </p:spPr>
            <p:txBody>
              <a:bodyPr wrap="none" anchor="ctr"/>
              <a:lstStyle/>
              <a:p>
                <a:endParaRPr lang="en-US"/>
              </a:p>
            </p:txBody>
          </p:sp>
        </p:grpSp>
      </p:grpSp>
      <p:grpSp>
        <p:nvGrpSpPr>
          <p:cNvPr id="6" name="Group 47"/>
          <p:cNvGrpSpPr>
            <a:grpSpLocks/>
          </p:cNvGrpSpPr>
          <p:nvPr/>
        </p:nvGrpSpPr>
        <p:grpSpPr bwMode="auto">
          <a:xfrm>
            <a:off x="4562608" y="3713163"/>
            <a:ext cx="1324240" cy="431800"/>
            <a:chOff x="340" y="1026"/>
            <a:chExt cx="1315" cy="408"/>
          </a:xfrm>
        </p:grpSpPr>
        <p:sp>
          <p:nvSpPr>
            <p:cNvPr id="1366064" name="Rectangle 48"/>
            <p:cNvSpPr>
              <a:spLocks noChangeArrowheads="1"/>
            </p:cNvSpPr>
            <p:nvPr/>
          </p:nvSpPr>
          <p:spPr bwMode="auto">
            <a:xfrm>
              <a:off x="340" y="1026"/>
              <a:ext cx="1315" cy="408"/>
            </a:xfrm>
            <a:prstGeom prst="rect">
              <a:avLst/>
            </a:prstGeom>
            <a:solidFill>
              <a:srgbClr val="009900"/>
            </a:solidFill>
            <a:ln w="38100">
              <a:noFill/>
              <a:miter lim="800000"/>
              <a:headEnd/>
              <a:tailEnd/>
            </a:ln>
            <a:effectLst/>
          </p:spPr>
          <p:txBody>
            <a:bodyPr wrap="none" anchor="ctr"/>
            <a:lstStyle/>
            <a:p>
              <a:pPr algn="ctr"/>
              <a:r>
                <a:rPr lang="en-US" sz="2000" b="1">
                  <a:solidFill>
                    <a:schemeClr val="bg1"/>
                  </a:solidFill>
                </a:rPr>
                <a:t>push(4)</a:t>
              </a:r>
            </a:p>
          </p:txBody>
        </p:sp>
        <p:sp>
          <p:nvSpPr>
            <p:cNvPr id="1366065" name="AutoShape 49"/>
            <p:cNvSpPr>
              <a:spLocks/>
            </p:cNvSpPr>
            <p:nvPr/>
          </p:nvSpPr>
          <p:spPr bwMode="auto">
            <a:xfrm>
              <a:off x="340" y="1026"/>
              <a:ext cx="91" cy="408"/>
            </a:xfrm>
            <a:prstGeom prst="leftBracket">
              <a:avLst>
                <a:gd name="adj" fmla="val 37363"/>
              </a:avLst>
            </a:prstGeom>
            <a:noFill/>
            <a:ln w="38100">
              <a:solidFill>
                <a:schemeClr val="tx1"/>
              </a:solidFill>
              <a:round/>
              <a:headEnd/>
              <a:tailEnd/>
            </a:ln>
            <a:effectLst/>
          </p:spPr>
          <p:txBody>
            <a:bodyPr wrap="none" anchor="ctr"/>
            <a:lstStyle/>
            <a:p>
              <a:endParaRPr lang="en-US"/>
            </a:p>
          </p:txBody>
        </p:sp>
        <p:sp>
          <p:nvSpPr>
            <p:cNvPr id="1366066" name="AutoShape 50"/>
            <p:cNvSpPr>
              <a:spLocks/>
            </p:cNvSpPr>
            <p:nvPr/>
          </p:nvSpPr>
          <p:spPr bwMode="auto">
            <a:xfrm>
              <a:off x="1565" y="1026"/>
              <a:ext cx="90" cy="408"/>
            </a:xfrm>
            <a:prstGeom prst="rightBracket">
              <a:avLst>
                <a:gd name="adj" fmla="val 37778"/>
              </a:avLst>
            </a:prstGeom>
            <a:noFill/>
            <a:ln w="38100">
              <a:solidFill>
                <a:schemeClr val="tx1"/>
              </a:solidFill>
              <a:round/>
              <a:headEnd/>
              <a:tailEnd/>
            </a:ln>
            <a:effectLst/>
          </p:spPr>
          <p:txBody>
            <a:bodyPr wrap="none" anchor="ctr"/>
            <a:lstStyle/>
            <a:p>
              <a:endParaRPr lang="en-US"/>
            </a:p>
          </p:txBody>
        </p:sp>
      </p:grpSp>
      <p:grpSp>
        <p:nvGrpSpPr>
          <p:cNvPr id="7" name="Group 51"/>
          <p:cNvGrpSpPr>
            <a:grpSpLocks/>
          </p:cNvGrpSpPr>
          <p:nvPr/>
        </p:nvGrpSpPr>
        <p:grpSpPr bwMode="auto">
          <a:xfrm>
            <a:off x="6824134" y="4360863"/>
            <a:ext cx="1324240" cy="431800"/>
            <a:chOff x="340" y="1026"/>
            <a:chExt cx="1315" cy="408"/>
          </a:xfrm>
        </p:grpSpPr>
        <p:sp>
          <p:nvSpPr>
            <p:cNvPr id="1366068" name="Rectangle 52"/>
            <p:cNvSpPr>
              <a:spLocks noChangeArrowheads="1"/>
            </p:cNvSpPr>
            <p:nvPr/>
          </p:nvSpPr>
          <p:spPr bwMode="auto">
            <a:xfrm>
              <a:off x="340" y="1026"/>
              <a:ext cx="1315" cy="408"/>
            </a:xfrm>
            <a:prstGeom prst="rect">
              <a:avLst/>
            </a:prstGeom>
            <a:solidFill>
              <a:srgbClr val="FF6600"/>
            </a:solidFill>
            <a:ln w="38100">
              <a:noFill/>
              <a:miter lim="800000"/>
              <a:headEnd/>
              <a:tailEnd/>
            </a:ln>
            <a:effectLst/>
          </p:spPr>
          <p:txBody>
            <a:bodyPr wrap="none" anchor="ctr"/>
            <a:lstStyle/>
            <a:p>
              <a:pPr algn="ctr"/>
              <a:r>
                <a:rPr lang="en-US" sz="2000" b="1">
                  <a:solidFill>
                    <a:schemeClr val="bg1"/>
                  </a:solidFill>
                </a:rPr>
                <a:t>pop():4</a:t>
              </a:r>
            </a:p>
          </p:txBody>
        </p:sp>
        <p:sp>
          <p:nvSpPr>
            <p:cNvPr id="1366069" name="AutoShape 53"/>
            <p:cNvSpPr>
              <a:spLocks/>
            </p:cNvSpPr>
            <p:nvPr/>
          </p:nvSpPr>
          <p:spPr bwMode="auto">
            <a:xfrm>
              <a:off x="340" y="1026"/>
              <a:ext cx="91" cy="408"/>
            </a:xfrm>
            <a:prstGeom prst="leftBracket">
              <a:avLst>
                <a:gd name="adj" fmla="val 37363"/>
              </a:avLst>
            </a:prstGeom>
            <a:noFill/>
            <a:ln w="38100">
              <a:solidFill>
                <a:schemeClr val="tx1"/>
              </a:solidFill>
              <a:round/>
              <a:headEnd/>
              <a:tailEnd/>
            </a:ln>
            <a:effectLst/>
          </p:spPr>
          <p:txBody>
            <a:bodyPr wrap="none" anchor="ctr"/>
            <a:lstStyle/>
            <a:p>
              <a:endParaRPr lang="en-US"/>
            </a:p>
          </p:txBody>
        </p:sp>
        <p:sp>
          <p:nvSpPr>
            <p:cNvPr id="1366070" name="AutoShape 54"/>
            <p:cNvSpPr>
              <a:spLocks/>
            </p:cNvSpPr>
            <p:nvPr/>
          </p:nvSpPr>
          <p:spPr bwMode="auto">
            <a:xfrm>
              <a:off x="1565" y="1026"/>
              <a:ext cx="90" cy="408"/>
            </a:xfrm>
            <a:prstGeom prst="rightBracket">
              <a:avLst>
                <a:gd name="adj" fmla="val 37778"/>
              </a:avLst>
            </a:prstGeom>
            <a:noFill/>
            <a:ln w="38100">
              <a:solidFill>
                <a:schemeClr val="tx1"/>
              </a:solidFill>
              <a:round/>
              <a:headEnd/>
              <a:tailEnd/>
            </a:ln>
            <a:effectLst/>
          </p:spPr>
          <p:txBody>
            <a:bodyPr wrap="none" anchor="ctr"/>
            <a:lstStyle/>
            <a:p>
              <a:endParaRPr lang="en-US"/>
            </a:p>
          </p:txBody>
        </p:sp>
      </p:grpSp>
      <p:grpSp>
        <p:nvGrpSpPr>
          <p:cNvPr id="8" name="Group 55"/>
          <p:cNvGrpSpPr>
            <a:grpSpLocks/>
          </p:cNvGrpSpPr>
          <p:nvPr/>
        </p:nvGrpSpPr>
        <p:grpSpPr bwMode="auto">
          <a:xfrm>
            <a:off x="5186892" y="4360863"/>
            <a:ext cx="1324240" cy="431800"/>
            <a:chOff x="340" y="1026"/>
            <a:chExt cx="1315" cy="408"/>
          </a:xfrm>
        </p:grpSpPr>
        <p:sp>
          <p:nvSpPr>
            <p:cNvPr id="1366072" name="Rectangle 56"/>
            <p:cNvSpPr>
              <a:spLocks noChangeArrowheads="1"/>
            </p:cNvSpPr>
            <p:nvPr/>
          </p:nvSpPr>
          <p:spPr bwMode="auto">
            <a:xfrm>
              <a:off x="340" y="1026"/>
              <a:ext cx="1315" cy="408"/>
            </a:xfrm>
            <a:prstGeom prst="rect">
              <a:avLst/>
            </a:prstGeom>
            <a:solidFill>
              <a:srgbClr val="FF6600"/>
            </a:solidFill>
            <a:ln w="38100">
              <a:noFill/>
              <a:miter lim="800000"/>
              <a:headEnd/>
              <a:tailEnd/>
            </a:ln>
            <a:effectLst/>
          </p:spPr>
          <p:txBody>
            <a:bodyPr wrap="none" anchor="ctr"/>
            <a:lstStyle/>
            <a:p>
              <a:pPr algn="ctr"/>
              <a:r>
                <a:rPr lang="en-US" b="1">
                  <a:solidFill>
                    <a:schemeClr val="bg1"/>
                  </a:solidFill>
                </a:rPr>
                <a:t>push(7)</a:t>
              </a:r>
            </a:p>
          </p:txBody>
        </p:sp>
        <p:sp>
          <p:nvSpPr>
            <p:cNvPr id="1366073" name="AutoShape 57"/>
            <p:cNvSpPr>
              <a:spLocks/>
            </p:cNvSpPr>
            <p:nvPr/>
          </p:nvSpPr>
          <p:spPr bwMode="auto">
            <a:xfrm>
              <a:off x="340" y="1026"/>
              <a:ext cx="91" cy="408"/>
            </a:xfrm>
            <a:prstGeom prst="leftBracket">
              <a:avLst>
                <a:gd name="adj" fmla="val 37363"/>
              </a:avLst>
            </a:prstGeom>
            <a:noFill/>
            <a:ln w="38100">
              <a:solidFill>
                <a:schemeClr val="tx1"/>
              </a:solidFill>
              <a:round/>
              <a:headEnd/>
              <a:tailEnd/>
            </a:ln>
            <a:effectLst/>
          </p:spPr>
          <p:txBody>
            <a:bodyPr wrap="none" anchor="ctr"/>
            <a:lstStyle/>
            <a:p>
              <a:endParaRPr lang="en-US"/>
            </a:p>
          </p:txBody>
        </p:sp>
        <p:sp>
          <p:nvSpPr>
            <p:cNvPr id="1366074" name="AutoShape 58"/>
            <p:cNvSpPr>
              <a:spLocks/>
            </p:cNvSpPr>
            <p:nvPr/>
          </p:nvSpPr>
          <p:spPr bwMode="auto">
            <a:xfrm>
              <a:off x="1565" y="1026"/>
              <a:ext cx="90" cy="408"/>
            </a:xfrm>
            <a:prstGeom prst="rightBracket">
              <a:avLst>
                <a:gd name="adj" fmla="val 37778"/>
              </a:avLst>
            </a:prstGeom>
            <a:noFill/>
            <a:ln w="38100">
              <a:solidFill>
                <a:schemeClr val="tx1"/>
              </a:solidFill>
              <a:round/>
              <a:headEnd/>
              <a:tailEnd/>
            </a:ln>
            <a:effectLst/>
          </p:spPr>
          <p:txBody>
            <a:bodyPr wrap="none" anchor="ctr"/>
            <a:lstStyle/>
            <a:p>
              <a:endParaRPr lang="en-US"/>
            </a:p>
          </p:txBody>
        </p:sp>
      </p:grpSp>
      <p:sp>
        <p:nvSpPr>
          <p:cNvPr id="1366090" name="Oval 74"/>
          <p:cNvSpPr>
            <a:spLocks noChangeArrowheads="1"/>
          </p:cNvSpPr>
          <p:nvPr/>
        </p:nvSpPr>
        <p:spPr bwMode="auto">
          <a:xfrm>
            <a:off x="6714067" y="5791200"/>
            <a:ext cx="275167" cy="457200"/>
          </a:xfrm>
          <a:prstGeom prst="ellipse">
            <a:avLst/>
          </a:prstGeom>
          <a:noFill/>
          <a:ln w="38100">
            <a:solidFill>
              <a:srgbClr val="9900FF"/>
            </a:solidFill>
            <a:round/>
            <a:headEnd/>
            <a:tailEnd/>
          </a:ln>
          <a:effectLst/>
        </p:spPr>
        <p:txBody>
          <a:bodyPr wrap="none" anchor="ctr"/>
          <a:lstStyle/>
          <a:p>
            <a:endParaRPr lang="en-US"/>
          </a:p>
        </p:txBody>
      </p:sp>
      <p:sp>
        <p:nvSpPr>
          <p:cNvPr id="1366091" name="Oval 75"/>
          <p:cNvSpPr>
            <a:spLocks noChangeArrowheads="1"/>
          </p:cNvSpPr>
          <p:nvPr/>
        </p:nvSpPr>
        <p:spPr bwMode="auto">
          <a:xfrm>
            <a:off x="8323792" y="5803900"/>
            <a:ext cx="275167" cy="457200"/>
          </a:xfrm>
          <a:prstGeom prst="ellipse">
            <a:avLst/>
          </a:prstGeom>
          <a:noFill/>
          <a:ln w="38100">
            <a:solidFill>
              <a:srgbClr val="9900FF"/>
            </a:solidFill>
            <a:round/>
            <a:headEnd/>
            <a:tailEnd/>
          </a:ln>
          <a:effectLst/>
        </p:spPr>
        <p:txBody>
          <a:bodyPr wrap="none" anchor="ctr"/>
          <a:lstStyle/>
          <a:p>
            <a:endParaRPr lang="en-US"/>
          </a:p>
        </p:txBody>
      </p:sp>
      <p:sp>
        <p:nvSpPr>
          <p:cNvPr id="1366092" name="Text Box 76"/>
          <p:cNvSpPr txBox="1">
            <a:spLocks noChangeArrowheads="1"/>
          </p:cNvSpPr>
          <p:nvPr/>
        </p:nvSpPr>
        <p:spPr bwMode="auto">
          <a:xfrm>
            <a:off x="6132039" y="6216651"/>
            <a:ext cx="1282723" cy="461665"/>
          </a:xfrm>
          <a:prstGeom prst="rect">
            <a:avLst/>
          </a:prstGeom>
          <a:noFill/>
          <a:ln w="9525">
            <a:noFill/>
            <a:miter lim="800000"/>
            <a:headEnd/>
            <a:tailEnd/>
          </a:ln>
          <a:effectLst/>
        </p:spPr>
        <p:txBody>
          <a:bodyPr wrap="none">
            <a:spAutoFit/>
          </a:bodyPr>
          <a:lstStyle/>
          <a:p>
            <a:pPr algn="ctr" rtl="0"/>
            <a:r>
              <a:rPr lang="en-US" b="1">
                <a:solidFill>
                  <a:srgbClr val="9900FF"/>
                </a:solidFill>
                <a:latin typeface="Comic Sans MS" pitchFamily="66" charset="0"/>
              </a:rPr>
              <a:t>Last In</a:t>
            </a:r>
          </a:p>
        </p:txBody>
      </p:sp>
      <p:sp>
        <p:nvSpPr>
          <p:cNvPr id="1366093" name="Text Box 77"/>
          <p:cNvSpPr txBox="1">
            <a:spLocks noChangeArrowheads="1"/>
          </p:cNvSpPr>
          <p:nvPr/>
        </p:nvSpPr>
        <p:spPr bwMode="auto">
          <a:xfrm>
            <a:off x="7675292" y="6203951"/>
            <a:ext cx="1582486" cy="461665"/>
          </a:xfrm>
          <a:prstGeom prst="rect">
            <a:avLst/>
          </a:prstGeom>
          <a:noFill/>
          <a:ln w="9525">
            <a:noFill/>
            <a:miter lim="800000"/>
            <a:headEnd/>
            <a:tailEnd/>
          </a:ln>
          <a:effectLst/>
        </p:spPr>
        <p:txBody>
          <a:bodyPr wrap="none">
            <a:spAutoFit/>
          </a:bodyPr>
          <a:lstStyle/>
          <a:p>
            <a:pPr algn="ctr" rtl="0"/>
            <a:r>
              <a:rPr lang="en-US" b="1">
                <a:solidFill>
                  <a:srgbClr val="9900FF"/>
                </a:solidFill>
                <a:latin typeface="Comic Sans MS" pitchFamily="66" charset="0"/>
              </a:rPr>
              <a:t>First Out</a:t>
            </a:r>
          </a:p>
        </p:txBody>
      </p:sp>
      <p:sp>
        <p:nvSpPr>
          <p:cNvPr id="1366094" name="Line 78"/>
          <p:cNvSpPr>
            <a:spLocks noChangeShapeType="1"/>
          </p:cNvSpPr>
          <p:nvPr/>
        </p:nvSpPr>
        <p:spPr bwMode="auto">
          <a:xfrm>
            <a:off x="5341673" y="4210050"/>
            <a:ext cx="0" cy="649288"/>
          </a:xfrm>
          <a:prstGeom prst="line">
            <a:avLst/>
          </a:prstGeom>
          <a:noFill/>
          <a:ln w="127000">
            <a:solidFill>
              <a:srgbClr val="B2B2B2"/>
            </a:solidFill>
            <a:round/>
            <a:headEnd/>
            <a:tailEnd/>
          </a:ln>
          <a:effectLst/>
        </p:spPr>
        <p:txBody>
          <a:bodyPr/>
          <a:lstStyle/>
          <a:p>
            <a:endParaRPr lang="en-US"/>
          </a:p>
        </p:txBody>
      </p:sp>
      <p:sp>
        <p:nvSpPr>
          <p:cNvPr id="1366095" name="Line 79"/>
          <p:cNvSpPr>
            <a:spLocks noChangeShapeType="1"/>
          </p:cNvSpPr>
          <p:nvPr/>
        </p:nvSpPr>
        <p:spPr bwMode="auto">
          <a:xfrm>
            <a:off x="5721747" y="3562350"/>
            <a:ext cx="0" cy="649288"/>
          </a:xfrm>
          <a:prstGeom prst="line">
            <a:avLst/>
          </a:prstGeom>
          <a:noFill/>
          <a:ln w="127000">
            <a:solidFill>
              <a:srgbClr val="B2B2B2"/>
            </a:solidFill>
            <a:round/>
            <a:headEnd/>
            <a:tailEnd/>
          </a:ln>
          <a:effectLst/>
        </p:spPr>
        <p:txBody>
          <a:bodyPr/>
          <a:lstStyle/>
          <a:p>
            <a:endParaRPr lang="en-US"/>
          </a:p>
        </p:txBody>
      </p:sp>
      <p:sp>
        <p:nvSpPr>
          <p:cNvPr id="1366096" name="Line 80"/>
          <p:cNvSpPr>
            <a:spLocks noChangeShapeType="1"/>
          </p:cNvSpPr>
          <p:nvPr/>
        </p:nvSpPr>
        <p:spPr bwMode="auto">
          <a:xfrm>
            <a:off x="6970316" y="4210050"/>
            <a:ext cx="0" cy="649288"/>
          </a:xfrm>
          <a:prstGeom prst="line">
            <a:avLst/>
          </a:prstGeom>
          <a:noFill/>
          <a:ln w="127000">
            <a:solidFill>
              <a:srgbClr val="B2B2B2"/>
            </a:solidFill>
            <a:round/>
            <a:headEnd/>
            <a:tailEnd/>
          </a:ln>
          <a:effectLst/>
        </p:spPr>
        <p:txBody>
          <a:bodyPr/>
          <a:lstStyle/>
          <a:p>
            <a:endParaRPr lang="en-US"/>
          </a:p>
        </p:txBody>
      </p:sp>
      <p:grpSp>
        <p:nvGrpSpPr>
          <p:cNvPr id="9" name="Group 87"/>
          <p:cNvGrpSpPr>
            <a:grpSpLocks/>
          </p:cNvGrpSpPr>
          <p:nvPr/>
        </p:nvGrpSpPr>
        <p:grpSpPr bwMode="auto">
          <a:xfrm>
            <a:off x="605366" y="3929064"/>
            <a:ext cx="3269325" cy="2232025"/>
            <a:chOff x="352" y="2475"/>
            <a:chExt cx="1901" cy="1406"/>
          </a:xfrm>
        </p:grpSpPr>
        <p:sp>
          <p:nvSpPr>
            <p:cNvPr id="1366042" name="Oval 26"/>
            <p:cNvSpPr>
              <a:spLocks noChangeArrowheads="1"/>
            </p:cNvSpPr>
            <p:nvPr/>
          </p:nvSpPr>
          <p:spPr bwMode="auto">
            <a:xfrm>
              <a:off x="1384" y="2475"/>
              <a:ext cx="869" cy="1406"/>
            </a:xfrm>
            <a:prstGeom prst="ellipse">
              <a:avLst/>
            </a:prstGeom>
            <a:solidFill>
              <a:schemeClr val="accent1"/>
            </a:solidFill>
            <a:ln w="38100">
              <a:solidFill>
                <a:schemeClr val="tx1"/>
              </a:solidFill>
              <a:round/>
              <a:headEnd/>
              <a:tailEnd/>
            </a:ln>
            <a:effectLst/>
          </p:spPr>
          <p:txBody>
            <a:bodyPr wrap="none" anchor="ctr"/>
            <a:lstStyle/>
            <a:p>
              <a:pPr algn="ctr"/>
              <a:r>
                <a:rPr lang="en-US"/>
                <a:t>concurrent </a:t>
              </a:r>
            </a:p>
            <a:p>
              <a:pPr algn="ctr"/>
              <a:r>
                <a:rPr lang="en-US"/>
                <a:t>LIFO stack</a:t>
              </a:r>
            </a:p>
          </p:txBody>
        </p:sp>
        <p:sp>
          <p:nvSpPr>
            <p:cNvPr id="1366043" name="Line 27"/>
            <p:cNvSpPr>
              <a:spLocks noChangeShapeType="1"/>
            </p:cNvSpPr>
            <p:nvPr/>
          </p:nvSpPr>
          <p:spPr bwMode="auto">
            <a:xfrm>
              <a:off x="886" y="2747"/>
              <a:ext cx="408" cy="0"/>
            </a:xfrm>
            <a:prstGeom prst="line">
              <a:avLst/>
            </a:prstGeom>
            <a:noFill/>
            <a:ln w="38100">
              <a:solidFill>
                <a:schemeClr val="tx1"/>
              </a:solidFill>
              <a:round/>
              <a:headEnd/>
              <a:tailEnd type="triangle" w="med" len="med"/>
            </a:ln>
            <a:effectLst/>
          </p:spPr>
          <p:txBody>
            <a:bodyPr/>
            <a:lstStyle/>
            <a:p>
              <a:endParaRPr lang="en-US"/>
            </a:p>
          </p:txBody>
        </p:sp>
        <p:sp>
          <p:nvSpPr>
            <p:cNvPr id="1366044" name="Line 28"/>
            <p:cNvSpPr>
              <a:spLocks noChangeShapeType="1"/>
            </p:cNvSpPr>
            <p:nvPr/>
          </p:nvSpPr>
          <p:spPr bwMode="auto">
            <a:xfrm>
              <a:off x="885" y="3019"/>
              <a:ext cx="408" cy="0"/>
            </a:xfrm>
            <a:prstGeom prst="line">
              <a:avLst/>
            </a:prstGeom>
            <a:noFill/>
            <a:ln w="38100">
              <a:solidFill>
                <a:schemeClr val="tx1"/>
              </a:solidFill>
              <a:round/>
              <a:headEnd type="triangle" w="med" len="med"/>
              <a:tailEnd/>
            </a:ln>
            <a:effectLst/>
          </p:spPr>
          <p:txBody>
            <a:bodyPr/>
            <a:lstStyle/>
            <a:p>
              <a:endParaRPr lang="en-US"/>
            </a:p>
          </p:txBody>
        </p:sp>
        <p:sp>
          <p:nvSpPr>
            <p:cNvPr id="1366045" name="Line 29"/>
            <p:cNvSpPr>
              <a:spLocks noChangeShapeType="1"/>
            </p:cNvSpPr>
            <p:nvPr/>
          </p:nvSpPr>
          <p:spPr bwMode="auto">
            <a:xfrm>
              <a:off x="886" y="3378"/>
              <a:ext cx="408" cy="0"/>
            </a:xfrm>
            <a:prstGeom prst="line">
              <a:avLst/>
            </a:prstGeom>
            <a:noFill/>
            <a:ln w="38100">
              <a:solidFill>
                <a:schemeClr val="tx1"/>
              </a:solidFill>
              <a:round/>
              <a:headEnd/>
              <a:tailEnd type="triangle" w="med" len="med"/>
            </a:ln>
            <a:effectLst/>
          </p:spPr>
          <p:txBody>
            <a:bodyPr/>
            <a:lstStyle/>
            <a:p>
              <a:endParaRPr lang="en-US"/>
            </a:p>
          </p:txBody>
        </p:sp>
        <p:sp>
          <p:nvSpPr>
            <p:cNvPr id="1366046" name="Line 30"/>
            <p:cNvSpPr>
              <a:spLocks noChangeShapeType="1"/>
            </p:cNvSpPr>
            <p:nvPr/>
          </p:nvSpPr>
          <p:spPr bwMode="auto">
            <a:xfrm>
              <a:off x="885" y="3650"/>
              <a:ext cx="408" cy="0"/>
            </a:xfrm>
            <a:prstGeom prst="line">
              <a:avLst/>
            </a:prstGeom>
            <a:noFill/>
            <a:ln w="38100">
              <a:solidFill>
                <a:schemeClr val="tx1"/>
              </a:solidFill>
              <a:round/>
              <a:headEnd type="triangle" w="med" len="med"/>
              <a:tailEnd/>
            </a:ln>
            <a:effectLst/>
          </p:spPr>
          <p:txBody>
            <a:bodyPr/>
            <a:lstStyle/>
            <a:p>
              <a:endParaRPr lang="en-US"/>
            </a:p>
          </p:txBody>
        </p:sp>
        <p:sp>
          <p:nvSpPr>
            <p:cNvPr id="1366097" name="Rectangle 81"/>
            <p:cNvSpPr>
              <a:spLocks noChangeArrowheads="1"/>
            </p:cNvSpPr>
            <p:nvPr/>
          </p:nvSpPr>
          <p:spPr bwMode="auto">
            <a:xfrm>
              <a:off x="625" y="2583"/>
              <a:ext cx="78" cy="602"/>
            </a:xfrm>
            <a:prstGeom prst="rect">
              <a:avLst/>
            </a:prstGeom>
            <a:solidFill>
              <a:srgbClr val="008000"/>
            </a:solidFill>
            <a:ln w="9525">
              <a:noFill/>
              <a:miter lim="800000"/>
              <a:headEnd/>
              <a:tailEnd/>
            </a:ln>
            <a:effectLst/>
          </p:spPr>
          <p:txBody>
            <a:bodyPr wrap="none" anchor="ctr"/>
            <a:lstStyle/>
            <a:p>
              <a:endParaRPr lang="en-US"/>
            </a:p>
          </p:txBody>
        </p:sp>
        <p:sp>
          <p:nvSpPr>
            <p:cNvPr id="1366098" name="Rectangle 82"/>
            <p:cNvSpPr>
              <a:spLocks noChangeArrowheads="1"/>
            </p:cNvSpPr>
            <p:nvPr/>
          </p:nvSpPr>
          <p:spPr bwMode="auto">
            <a:xfrm>
              <a:off x="618" y="3265"/>
              <a:ext cx="78" cy="602"/>
            </a:xfrm>
            <a:prstGeom prst="rect">
              <a:avLst/>
            </a:prstGeom>
            <a:solidFill>
              <a:srgbClr val="FF6600"/>
            </a:solidFill>
            <a:ln w="9525">
              <a:noFill/>
              <a:miter lim="800000"/>
              <a:headEnd/>
              <a:tailEnd/>
            </a:ln>
            <a:effectLst/>
          </p:spPr>
          <p:txBody>
            <a:bodyPr wrap="none" anchor="ctr"/>
            <a:lstStyle/>
            <a:p>
              <a:endParaRPr lang="en-US"/>
            </a:p>
          </p:txBody>
        </p:sp>
        <p:sp>
          <p:nvSpPr>
            <p:cNvPr id="1366099" name="Text Box 83"/>
            <p:cNvSpPr txBox="1">
              <a:spLocks noChangeArrowheads="1"/>
            </p:cNvSpPr>
            <p:nvPr/>
          </p:nvSpPr>
          <p:spPr bwMode="auto">
            <a:xfrm>
              <a:off x="362" y="2727"/>
              <a:ext cx="297" cy="250"/>
            </a:xfrm>
            <a:prstGeom prst="rect">
              <a:avLst/>
            </a:prstGeom>
            <a:noFill/>
            <a:ln w="9525">
              <a:noFill/>
              <a:miter lim="800000"/>
              <a:headEnd/>
              <a:tailEnd/>
            </a:ln>
            <a:effectLst/>
          </p:spPr>
          <p:txBody>
            <a:bodyPr>
              <a:spAutoFit/>
            </a:bodyPr>
            <a:lstStyle/>
            <a:p>
              <a:pPr algn="l" rtl="0"/>
              <a:r>
                <a:rPr lang="en-US" sz="2000" b="1"/>
                <a:t>T</a:t>
              </a:r>
              <a:r>
                <a:rPr lang="en-US" sz="2000" b="1" baseline="-25000"/>
                <a:t>1</a:t>
              </a:r>
            </a:p>
          </p:txBody>
        </p:sp>
        <p:sp>
          <p:nvSpPr>
            <p:cNvPr id="1366100" name="Text Box 84"/>
            <p:cNvSpPr txBox="1">
              <a:spLocks noChangeArrowheads="1"/>
            </p:cNvSpPr>
            <p:nvPr/>
          </p:nvSpPr>
          <p:spPr bwMode="auto">
            <a:xfrm>
              <a:off x="352" y="3414"/>
              <a:ext cx="297" cy="250"/>
            </a:xfrm>
            <a:prstGeom prst="rect">
              <a:avLst/>
            </a:prstGeom>
            <a:noFill/>
            <a:ln w="9525">
              <a:noFill/>
              <a:miter lim="800000"/>
              <a:headEnd/>
              <a:tailEnd/>
            </a:ln>
            <a:effectLst/>
          </p:spPr>
          <p:txBody>
            <a:bodyPr>
              <a:spAutoFit/>
            </a:bodyPr>
            <a:lstStyle/>
            <a:p>
              <a:pPr algn="l" rtl="0"/>
              <a:r>
                <a:rPr lang="en-US" sz="2000" b="1"/>
                <a:t>T</a:t>
              </a:r>
              <a:r>
                <a:rPr lang="en-US" sz="2000" b="1" baseline="-25000"/>
                <a:t>2</a:t>
              </a:r>
            </a:p>
          </p:txBody>
        </p:sp>
      </p:grpSp>
    </p:spTree>
    <p:extLst>
      <p:ext uri="{BB962C8B-B14F-4D97-AF65-F5344CB8AC3E}">
        <p14:creationId xmlns:p14="http://schemas.microsoft.com/office/powerpoint/2010/main" val="4163276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1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6609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6609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6609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
                                        </p:tgtEl>
                                        <p:attrNameLst>
                                          <p:attrName>style.visibility</p:attrName>
                                        </p:attrNameLst>
                                      </p:cBhvr>
                                      <p:to>
                                        <p:strVal val="visible"/>
                                      </p:to>
                                    </p:set>
                                  </p:childTnLst>
                                </p:cTn>
                              </p:par>
                              <p:par>
                                <p:cTn id="29" presetID="42" presetClass="path" presetSubtype="0" accel="50000" decel="50000" fill="hold" nodeType="withEffect">
                                  <p:stCondLst>
                                    <p:cond delay="0"/>
                                  </p:stCondLst>
                                  <p:childTnLst>
                                    <p:animMotion origin="layout" path="M -5.55556E-7 -4.81481E-6 L 0.13004 0.3044 " pathEditMode="relative" rAng="0" ptsTypes="AA">
                                      <p:cBhvr>
                                        <p:cTn id="30" dur="2000" fill="hold"/>
                                        <p:tgtEl>
                                          <p:spTgt spid="6"/>
                                        </p:tgtEl>
                                        <p:attrNameLst>
                                          <p:attrName>ppt_x</p:attrName>
                                          <p:attrName>ppt_y</p:attrName>
                                        </p:attrNameLst>
                                      </p:cBhvr>
                                      <p:rCtr x="6500" y="15200"/>
                                    </p:animMotion>
                                  </p:childTnLst>
                                </p:cTn>
                              </p:par>
                              <p:par>
                                <p:cTn id="31" presetID="42" presetClass="path" presetSubtype="0" accel="50000" decel="50000" fill="hold" nodeType="withEffect">
                                  <p:stCondLst>
                                    <p:cond delay="0"/>
                                  </p:stCondLst>
                                  <p:childTnLst>
                                    <p:animMotion origin="layout" path="M -1.38889E-6 7.40741E-7 L -0.09045 0.20995 " pathEditMode="relative" rAng="0" ptsTypes="AA">
                                      <p:cBhvr>
                                        <p:cTn id="32" dur="2000" fill="hold"/>
                                        <p:tgtEl>
                                          <p:spTgt spid="8"/>
                                        </p:tgtEl>
                                        <p:attrNameLst>
                                          <p:attrName>ppt_x</p:attrName>
                                          <p:attrName>ppt_y</p:attrName>
                                        </p:attrNameLst>
                                      </p:cBhvr>
                                      <p:rCtr x="-4500" y="10500"/>
                                    </p:animMotion>
                                  </p:childTnLst>
                                </p:cTn>
                              </p:par>
                              <p:par>
                                <p:cTn id="33" presetID="42" presetClass="path" presetSubtype="0" accel="50000" decel="50000" fill="hold" nodeType="withEffect">
                                  <p:stCondLst>
                                    <p:cond delay="0"/>
                                  </p:stCondLst>
                                  <p:childTnLst>
                                    <p:animMotion origin="layout" path="M 8.33333E-7 7.40741E-7 L 0.0592 0.20995 " pathEditMode="relative" rAng="0" ptsTypes="AA">
                                      <p:cBhvr>
                                        <p:cTn id="34" dur="2000" fill="hold"/>
                                        <p:tgtEl>
                                          <p:spTgt spid="7"/>
                                        </p:tgtEl>
                                        <p:attrNameLst>
                                          <p:attrName>ppt_x</p:attrName>
                                          <p:attrName>ppt_y</p:attrName>
                                        </p:attrNameLst>
                                      </p:cBhvr>
                                      <p:rCtr x="3000" y="10500"/>
                                    </p:animMotion>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1366090"/>
                                        </p:tgtEl>
                                        <p:attrNameLst>
                                          <p:attrName>style.visibility</p:attrName>
                                        </p:attrNameLst>
                                      </p:cBhvr>
                                      <p:to>
                                        <p:strVal val="visible"/>
                                      </p:to>
                                    </p:set>
                                    <p:animEffect transition="in" filter="dissolve">
                                      <p:cBhvr>
                                        <p:cTn id="39" dur="500"/>
                                        <p:tgtEl>
                                          <p:spTgt spid="1366090"/>
                                        </p:tgtEl>
                                      </p:cBhvr>
                                    </p:animEffect>
                                  </p:childTnLst>
                                </p:cTn>
                              </p:par>
                            </p:childTnLst>
                          </p:cTn>
                        </p:par>
                        <p:par>
                          <p:cTn id="40" fill="hold">
                            <p:stCondLst>
                              <p:cond delay="500"/>
                            </p:stCondLst>
                            <p:childTnLst>
                              <p:par>
                                <p:cTn id="41" presetID="9" presetClass="entr" presetSubtype="0" fill="hold" grpId="0" nodeType="afterEffect">
                                  <p:stCondLst>
                                    <p:cond delay="0"/>
                                  </p:stCondLst>
                                  <p:childTnLst>
                                    <p:set>
                                      <p:cBhvr>
                                        <p:cTn id="42" dur="1" fill="hold">
                                          <p:stCondLst>
                                            <p:cond delay="0"/>
                                          </p:stCondLst>
                                        </p:cTn>
                                        <p:tgtEl>
                                          <p:spTgt spid="1366092"/>
                                        </p:tgtEl>
                                        <p:attrNameLst>
                                          <p:attrName>style.visibility</p:attrName>
                                        </p:attrNameLst>
                                      </p:cBhvr>
                                      <p:to>
                                        <p:strVal val="visible"/>
                                      </p:to>
                                    </p:set>
                                    <p:animEffect transition="in" filter="dissolve">
                                      <p:cBhvr>
                                        <p:cTn id="43" dur="500"/>
                                        <p:tgtEl>
                                          <p:spTgt spid="1366092"/>
                                        </p:tgtEl>
                                      </p:cBhvr>
                                    </p:animEffect>
                                  </p:childTnLst>
                                </p:cTn>
                              </p:par>
                            </p:childTnLst>
                          </p:cTn>
                        </p:par>
                        <p:par>
                          <p:cTn id="44" fill="hold">
                            <p:stCondLst>
                              <p:cond delay="1000"/>
                            </p:stCondLst>
                            <p:childTnLst>
                              <p:par>
                                <p:cTn id="45" presetID="9" presetClass="entr" presetSubtype="0" fill="hold" grpId="0" nodeType="afterEffect">
                                  <p:stCondLst>
                                    <p:cond delay="0"/>
                                  </p:stCondLst>
                                  <p:childTnLst>
                                    <p:set>
                                      <p:cBhvr>
                                        <p:cTn id="46" dur="1" fill="hold">
                                          <p:stCondLst>
                                            <p:cond delay="0"/>
                                          </p:stCondLst>
                                        </p:cTn>
                                        <p:tgtEl>
                                          <p:spTgt spid="1366091"/>
                                        </p:tgtEl>
                                        <p:attrNameLst>
                                          <p:attrName>style.visibility</p:attrName>
                                        </p:attrNameLst>
                                      </p:cBhvr>
                                      <p:to>
                                        <p:strVal val="visible"/>
                                      </p:to>
                                    </p:set>
                                    <p:animEffect transition="in" filter="dissolve">
                                      <p:cBhvr>
                                        <p:cTn id="47" dur="500"/>
                                        <p:tgtEl>
                                          <p:spTgt spid="1366091"/>
                                        </p:tgtEl>
                                      </p:cBhvr>
                                    </p:animEffect>
                                  </p:childTnLst>
                                </p:cTn>
                              </p:par>
                            </p:childTnLst>
                          </p:cTn>
                        </p:par>
                        <p:par>
                          <p:cTn id="48" fill="hold">
                            <p:stCondLst>
                              <p:cond delay="1500"/>
                            </p:stCondLst>
                            <p:childTnLst>
                              <p:par>
                                <p:cTn id="49" presetID="9" presetClass="entr" presetSubtype="0" fill="hold" grpId="0" nodeType="afterEffect">
                                  <p:stCondLst>
                                    <p:cond delay="0"/>
                                  </p:stCondLst>
                                  <p:childTnLst>
                                    <p:set>
                                      <p:cBhvr>
                                        <p:cTn id="50" dur="1" fill="hold">
                                          <p:stCondLst>
                                            <p:cond delay="0"/>
                                          </p:stCondLst>
                                        </p:cTn>
                                        <p:tgtEl>
                                          <p:spTgt spid="1366093"/>
                                        </p:tgtEl>
                                        <p:attrNameLst>
                                          <p:attrName>style.visibility</p:attrName>
                                        </p:attrNameLst>
                                      </p:cBhvr>
                                      <p:to>
                                        <p:strVal val="visible"/>
                                      </p:to>
                                    </p:set>
                                    <p:animEffect transition="in" filter="dissolve">
                                      <p:cBhvr>
                                        <p:cTn id="51" dur="500"/>
                                        <p:tgtEl>
                                          <p:spTgt spid="13660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6090" grpId="0" animBg="1"/>
      <p:bldP spid="1366091" grpId="0" animBg="1"/>
      <p:bldP spid="1366092" grpId="0"/>
      <p:bldP spid="1366093" grpId="0"/>
      <p:bldP spid="1366094" grpId="0" animBg="1"/>
      <p:bldP spid="1366095" grpId="0" animBg="1"/>
      <p:bldP spid="136609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6"/>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11C5057-362D-491A-BAAD-CCD3E8FC4198}" type="slidenum">
              <a:rPr lang="en-US" smtClean="0"/>
              <a:pPr eaLnBrk="1" hangingPunct="1"/>
              <a:t>4</a:t>
            </a:fld>
            <a:endParaRPr lang="en-US" smtClean="0"/>
          </a:p>
        </p:txBody>
      </p:sp>
      <p:sp>
        <p:nvSpPr>
          <p:cNvPr id="57347" name="Rectangle 2"/>
          <p:cNvSpPr>
            <a:spLocks noGrp="1" noChangeArrowheads="1"/>
          </p:cNvSpPr>
          <p:nvPr>
            <p:ph type="title"/>
          </p:nvPr>
        </p:nvSpPr>
        <p:spPr>
          <a:xfrm>
            <a:off x="742950" y="152400"/>
            <a:ext cx="8089900" cy="914400"/>
          </a:xfrm>
        </p:spPr>
        <p:txBody>
          <a:bodyPr/>
          <a:lstStyle/>
          <a:p>
            <a:pPr eaLnBrk="1" hangingPunct="1"/>
            <a:r>
              <a:rPr lang="sv-SE" sz="3200" b="1" dirty="0" err="1" smtClean="0">
                <a:solidFill>
                  <a:srgbClr val="FF0000"/>
                </a:solidFill>
                <a:cs typeface="Arial" charset="0"/>
              </a:rPr>
              <a:t>Availiability</a:t>
            </a:r>
            <a:endParaRPr lang="en-US" sz="3200" b="1" dirty="0" smtClean="0">
              <a:solidFill>
                <a:srgbClr val="FF0000"/>
              </a:solidFill>
              <a:cs typeface="Arial" charset="0"/>
            </a:endParaRPr>
          </a:p>
        </p:txBody>
      </p:sp>
      <p:sp>
        <p:nvSpPr>
          <p:cNvPr id="57348" name="Rectangle 3"/>
          <p:cNvSpPr>
            <a:spLocks noGrp="1" noChangeArrowheads="1"/>
          </p:cNvSpPr>
          <p:nvPr>
            <p:ph type="body" idx="1"/>
          </p:nvPr>
        </p:nvSpPr>
        <p:spPr>
          <a:xfrm>
            <a:off x="412750" y="1447800"/>
            <a:ext cx="8997950" cy="4800600"/>
          </a:xfrm>
        </p:spPr>
        <p:txBody>
          <a:bodyPr/>
          <a:lstStyle/>
          <a:p>
            <a:pPr eaLnBrk="1" hangingPunct="1">
              <a:lnSpc>
                <a:spcPct val="90000"/>
              </a:lnSpc>
              <a:buFontTx/>
              <a:buNone/>
            </a:pPr>
            <a:r>
              <a:rPr lang="en-US" sz="2800" dirty="0" smtClean="0">
                <a:solidFill>
                  <a:srgbClr val="0000CC"/>
                </a:solidFill>
              </a:rPr>
              <a:t> </a:t>
            </a:r>
            <a:r>
              <a:rPr lang="en-US" sz="2800" dirty="0" smtClean="0">
                <a:solidFill>
                  <a:schemeClr val="accent5">
                    <a:lumMod val="25000"/>
                  </a:schemeClr>
                </a:solidFill>
              </a:rPr>
              <a:t>is used for repairable systems</a:t>
            </a:r>
          </a:p>
          <a:p>
            <a:pPr eaLnBrk="1" hangingPunct="1">
              <a:lnSpc>
                <a:spcPct val="90000"/>
              </a:lnSpc>
              <a:buFontTx/>
              <a:buNone/>
            </a:pPr>
            <a:endParaRPr lang="en-US" sz="2800" dirty="0" smtClean="0">
              <a:solidFill>
                <a:schemeClr val="accent5">
                  <a:lumMod val="25000"/>
                </a:schemeClr>
              </a:solidFill>
            </a:endParaRPr>
          </a:p>
          <a:p>
            <a:pPr eaLnBrk="1" hangingPunct="1">
              <a:lnSpc>
                <a:spcPct val="90000"/>
              </a:lnSpc>
              <a:buFont typeface="Wingdings" pitchFamily="2" charset="2"/>
              <a:buChar char="v"/>
            </a:pPr>
            <a:r>
              <a:rPr lang="en-US" sz="2800" dirty="0" smtClean="0">
                <a:solidFill>
                  <a:schemeClr val="accent5">
                    <a:lumMod val="25000"/>
                  </a:schemeClr>
                </a:solidFill>
              </a:rPr>
              <a:t>It is the probability that the system is operational at any random time t.</a:t>
            </a:r>
          </a:p>
          <a:p>
            <a:pPr eaLnBrk="1" hangingPunct="1">
              <a:lnSpc>
                <a:spcPct val="90000"/>
              </a:lnSpc>
              <a:buFont typeface="Wingdings" pitchFamily="2" charset="2"/>
              <a:buChar char="v"/>
            </a:pPr>
            <a:endParaRPr lang="en-US" sz="2800" dirty="0" smtClean="0">
              <a:solidFill>
                <a:schemeClr val="accent5">
                  <a:lumMod val="25000"/>
                </a:schemeClr>
              </a:solidFill>
            </a:endParaRPr>
          </a:p>
          <a:p>
            <a:pPr eaLnBrk="1" hangingPunct="1">
              <a:lnSpc>
                <a:spcPct val="90000"/>
              </a:lnSpc>
              <a:buFont typeface="Wingdings" pitchFamily="2" charset="2"/>
              <a:buChar char="v"/>
            </a:pPr>
            <a:r>
              <a:rPr lang="en-US" sz="2800" dirty="0" smtClean="0">
                <a:solidFill>
                  <a:schemeClr val="accent5">
                    <a:lumMod val="25000"/>
                  </a:schemeClr>
                </a:solidFill>
              </a:rPr>
              <a:t>It can also be specified as a proportion of time that the system is available for use in a given interval  (0,T).  </a:t>
            </a:r>
          </a:p>
        </p:txBody>
      </p:sp>
      <p:sp>
        <p:nvSpPr>
          <p:cNvPr id="57349" name="Slide Number Placeholder 3"/>
          <p:cNvSpPr txBox="1">
            <a:spLocks noGrp="1"/>
          </p:cNvSpPr>
          <p:nvPr/>
        </p:nvSpPr>
        <p:spPr bwMode="auto">
          <a:xfrm>
            <a:off x="7099300" y="6245225"/>
            <a:ext cx="23114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5CC7780E-DCC7-4F1D-BDB6-EF2A3A647DBA}" type="slidenum">
              <a:rPr lang="en-US" sz="1400"/>
              <a:pPr algn="r" eaLnBrk="1" hangingPunct="1"/>
              <a:t>4</a:t>
            </a:fld>
            <a:endParaRPr lang="en-US" sz="1400"/>
          </a:p>
        </p:txBody>
      </p:sp>
    </p:spTree>
    <p:extLst>
      <p:ext uri="{BB962C8B-B14F-4D97-AF65-F5344CB8AC3E}">
        <p14:creationId xmlns:p14="http://schemas.microsoft.com/office/powerpoint/2010/main" val="1476427725"/>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6018" name="Rectangle 2"/>
          <p:cNvSpPr>
            <a:spLocks noGrp="1" noChangeArrowheads="1"/>
          </p:cNvSpPr>
          <p:nvPr>
            <p:ph type="title"/>
          </p:nvPr>
        </p:nvSpPr>
        <p:spPr/>
        <p:txBody>
          <a:bodyPr/>
          <a:lstStyle/>
          <a:p>
            <a:pPr rtl="0"/>
            <a:r>
              <a:rPr lang="en-US" sz="2400" b="1" dirty="0" smtClean="0"/>
              <a:t>Safety: </a:t>
            </a:r>
            <a:r>
              <a:rPr lang="en-US" sz="2400" b="1" dirty="0" err="1" smtClean="0"/>
              <a:t>Linearizability</a:t>
            </a:r>
            <a:endParaRPr lang="en-US" sz="2400" b="1" dirty="0"/>
          </a:p>
        </p:txBody>
      </p:sp>
      <p:sp>
        <p:nvSpPr>
          <p:cNvPr id="1366019" name="Rectangle 3"/>
          <p:cNvSpPr>
            <a:spLocks noGrp="1" noChangeArrowheads="1"/>
          </p:cNvSpPr>
          <p:nvPr>
            <p:ph type="body" idx="1"/>
          </p:nvPr>
        </p:nvSpPr>
        <p:spPr>
          <a:xfrm>
            <a:off x="990600" y="1556792"/>
            <a:ext cx="8420100" cy="4386808"/>
          </a:xfrm>
        </p:spPr>
        <p:txBody>
          <a:bodyPr/>
          <a:lstStyle/>
          <a:p>
            <a:pPr lvl="1" algn="l" rtl="0"/>
            <a:r>
              <a:rPr lang="en-US" sz="1800" b="1" dirty="0" smtClean="0">
                <a:solidFill>
                  <a:srgbClr val="C00000"/>
                </a:solidFill>
              </a:rPr>
              <a:t>Sequential </a:t>
            </a:r>
            <a:r>
              <a:rPr lang="en-US" sz="1800" b="1" dirty="0">
                <a:solidFill>
                  <a:srgbClr val="C00000"/>
                </a:solidFill>
              </a:rPr>
              <a:t>specification</a:t>
            </a:r>
            <a:r>
              <a:rPr lang="en-US" sz="1800" dirty="0">
                <a:solidFill>
                  <a:srgbClr val="C00000"/>
                </a:solidFill>
              </a:rPr>
              <a:t> </a:t>
            </a:r>
            <a:r>
              <a:rPr lang="en-US" sz="1800" dirty="0"/>
              <a:t>defines legal sequential executions</a:t>
            </a:r>
          </a:p>
          <a:p>
            <a:pPr lvl="1" algn="l" rtl="0"/>
            <a:r>
              <a:rPr lang="en-US" sz="1800" dirty="0"/>
              <a:t>Concurrent operations allowed to be </a:t>
            </a:r>
            <a:r>
              <a:rPr lang="en-US" sz="1800" b="1" dirty="0">
                <a:solidFill>
                  <a:srgbClr val="C00000"/>
                </a:solidFill>
              </a:rPr>
              <a:t>interleaved</a:t>
            </a:r>
            <a:r>
              <a:rPr lang="en-US" sz="1800" dirty="0">
                <a:solidFill>
                  <a:srgbClr val="C00000"/>
                </a:solidFill>
              </a:rPr>
              <a:t> </a:t>
            </a:r>
            <a:endParaRPr lang="en-US" sz="1800" dirty="0" smtClean="0">
              <a:solidFill>
                <a:srgbClr val="C00000"/>
              </a:solidFill>
            </a:endParaRPr>
          </a:p>
          <a:p>
            <a:pPr lvl="1" algn="l" rtl="0"/>
            <a:r>
              <a:rPr lang="en-US" sz="1800" dirty="0" smtClean="0"/>
              <a:t>Operations</a:t>
            </a:r>
            <a:r>
              <a:rPr lang="en-US" sz="1800" b="1" dirty="0" smtClean="0">
                <a:solidFill>
                  <a:srgbClr val="0000FF"/>
                </a:solidFill>
              </a:rPr>
              <a:t> </a:t>
            </a:r>
            <a:r>
              <a:rPr lang="en-US" sz="1800" b="1" dirty="0">
                <a:solidFill>
                  <a:srgbClr val="C00000"/>
                </a:solidFill>
              </a:rPr>
              <a:t>appear to execute </a:t>
            </a:r>
            <a:r>
              <a:rPr lang="en-US" sz="1800" b="1" dirty="0" smtClean="0">
                <a:solidFill>
                  <a:srgbClr val="C00000"/>
                </a:solidFill>
              </a:rPr>
              <a:t>atomically </a:t>
            </a:r>
            <a:endParaRPr lang="en-US" sz="1800" b="1" dirty="0">
              <a:solidFill>
                <a:srgbClr val="C00000"/>
              </a:solidFill>
            </a:endParaRPr>
          </a:p>
          <a:p>
            <a:pPr lvl="2" algn="l" rtl="0"/>
            <a:r>
              <a:rPr lang="en-US" sz="1600" dirty="0"/>
              <a:t>External observer gets the </a:t>
            </a:r>
            <a:r>
              <a:rPr lang="en-US" sz="1600" b="1" dirty="0">
                <a:solidFill>
                  <a:srgbClr val="C00000"/>
                </a:solidFill>
              </a:rPr>
              <a:t>illusion</a:t>
            </a:r>
            <a:r>
              <a:rPr lang="en-US" sz="1600" dirty="0"/>
              <a:t> that each operation </a:t>
            </a:r>
            <a:r>
              <a:rPr lang="en-US" sz="1600" b="1" dirty="0">
                <a:solidFill>
                  <a:srgbClr val="C00000"/>
                </a:solidFill>
              </a:rPr>
              <a:t>takes effect</a:t>
            </a:r>
            <a:r>
              <a:rPr lang="en-US" sz="1600" dirty="0">
                <a:solidFill>
                  <a:srgbClr val="C00000"/>
                </a:solidFill>
              </a:rPr>
              <a:t> </a:t>
            </a:r>
            <a:r>
              <a:rPr lang="en-US" sz="1600" b="1" dirty="0">
                <a:solidFill>
                  <a:srgbClr val="C00000"/>
                </a:solidFill>
              </a:rPr>
              <a:t>instantaneously </a:t>
            </a:r>
            <a:r>
              <a:rPr lang="en-US" sz="1600" b="1" dirty="0">
                <a:solidFill>
                  <a:srgbClr val="FF0000"/>
                </a:solidFill>
              </a:rPr>
              <a:t> </a:t>
            </a:r>
            <a:r>
              <a:rPr lang="en-US" sz="1600" dirty="0"/>
              <a:t>at some point </a:t>
            </a:r>
            <a:r>
              <a:rPr lang="en-US" sz="1600" b="1" dirty="0"/>
              <a:t>between </a:t>
            </a:r>
            <a:r>
              <a:rPr lang="en-US" sz="1600" dirty="0"/>
              <a:t>its</a:t>
            </a:r>
            <a:r>
              <a:rPr lang="en-US" sz="1600" b="1" dirty="0"/>
              <a:t> invocation </a:t>
            </a:r>
            <a:r>
              <a:rPr lang="en-US" sz="1600" dirty="0"/>
              <a:t>and its</a:t>
            </a:r>
            <a:r>
              <a:rPr lang="en-US" sz="1600" b="1" dirty="0"/>
              <a:t> </a:t>
            </a:r>
            <a:r>
              <a:rPr lang="en-US" sz="1600" b="1" dirty="0" smtClean="0"/>
              <a:t>response </a:t>
            </a:r>
          </a:p>
          <a:p>
            <a:pPr lvl="2" algn="l" rtl="0"/>
            <a:endParaRPr lang="en-US" sz="1600" b="1" dirty="0" smtClean="0"/>
          </a:p>
          <a:p>
            <a:pPr lvl="2" algn="l" rtl="0"/>
            <a:endParaRPr lang="en-US" sz="1600" b="1" dirty="0"/>
          </a:p>
          <a:p>
            <a:pPr lvl="2" algn="l" rtl="0">
              <a:buFontTx/>
              <a:buNone/>
            </a:pPr>
            <a:endParaRPr lang="en-US" sz="1600" b="1" dirty="0">
              <a:solidFill>
                <a:srgbClr val="0000FF"/>
              </a:solidFill>
            </a:endParaRPr>
          </a:p>
          <a:p>
            <a:pPr algn="l" rtl="0"/>
            <a:endParaRPr lang="en-US" sz="2000" b="1" dirty="0">
              <a:solidFill>
                <a:srgbClr val="0000FF"/>
              </a:solidFill>
            </a:endParaRPr>
          </a:p>
        </p:txBody>
      </p:sp>
      <p:grpSp>
        <p:nvGrpSpPr>
          <p:cNvPr id="2" name="Group 59"/>
          <p:cNvGrpSpPr>
            <a:grpSpLocks/>
          </p:cNvGrpSpPr>
          <p:nvPr/>
        </p:nvGrpSpPr>
        <p:grpSpPr bwMode="auto">
          <a:xfrm>
            <a:off x="4562609" y="3713163"/>
            <a:ext cx="4837773" cy="1727200"/>
            <a:chOff x="2653" y="2115"/>
            <a:chExt cx="2813" cy="1088"/>
          </a:xfrm>
        </p:grpSpPr>
        <p:sp>
          <p:nvSpPr>
            <p:cNvPr id="1366049" name="AutoShape 33"/>
            <p:cNvSpPr>
              <a:spLocks noChangeArrowheads="1"/>
            </p:cNvSpPr>
            <p:nvPr/>
          </p:nvSpPr>
          <p:spPr bwMode="auto">
            <a:xfrm>
              <a:off x="2653" y="2841"/>
              <a:ext cx="2813" cy="362"/>
            </a:xfrm>
            <a:prstGeom prst="rightArrow">
              <a:avLst>
                <a:gd name="adj1" fmla="val 56907"/>
                <a:gd name="adj2" fmla="val 94616"/>
              </a:avLst>
            </a:prstGeom>
            <a:solidFill>
              <a:srgbClr val="66CCFF"/>
            </a:solidFill>
            <a:ln w="38100">
              <a:solidFill>
                <a:schemeClr val="tx1"/>
              </a:solidFill>
              <a:miter lim="800000"/>
              <a:headEnd/>
              <a:tailEnd/>
            </a:ln>
            <a:effectLst/>
          </p:spPr>
          <p:txBody>
            <a:bodyPr wrap="none" anchor="ctr"/>
            <a:lstStyle/>
            <a:p>
              <a:pPr algn="ctr"/>
              <a:r>
                <a:rPr lang="en-US" sz="2000" b="1">
                  <a:solidFill>
                    <a:schemeClr val="bg1"/>
                  </a:solidFill>
                </a:rPr>
                <a:t>time</a:t>
              </a:r>
            </a:p>
          </p:txBody>
        </p:sp>
        <p:grpSp>
          <p:nvGrpSpPr>
            <p:cNvPr id="3" name="Group 34"/>
            <p:cNvGrpSpPr>
              <a:grpSpLocks/>
            </p:cNvGrpSpPr>
            <p:nvPr/>
          </p:nvGrpSpPr>
          <p:grpSpPr bwMode="auto">
            <a:xfrm>
              <a:off x="2654" y="2115"/>
              <a:ext cx="770" cy="272"/>
              <a:chOff x="340" y="1026"/>
              <a:chExt cx="1315" cy="408"/>
            </a:xfrm>
          </p:grpSpPr>
          <p:sp>
            <p:nvSpPr>
              <p:cNvPr id="1366051" name="Rectangle 35"/>
              <p:cNvSpPr>
                <a:spLocks noChangeArrowheads="1"/>
              </p:cNvSpPr>
              <p:nvPr/>
            </p:nvSpPr>
            <p:spPr bwMode="auto">
              <a:xfrm>
                <a:off x="340" y="1026"/>
                <a:ext cx="1315" cy="408"/>
              </a:xfrm>
              <a:prstGeom prst="rect">
                <a:avLst/>
              </a:prstGeom>
              <a:solidFill>
                <a:srgbClr val="009900"/>
              </a:solidFill>
              <a:ln w="38100">
                <a:noFill/>
                <a:miter lim="800000"/>
                <a:headEnd/>
                <a:tailEnd/>
              </a:ln>
              <a:effectLst/>
            </p:spPr>
            <p:txBody>
              <a:bodyPr wrap="none" anchor="ctr"/>
              <a:lstStyle/>
              <a:p>
                <a:pPr algn="ctr"/>
                <a:r>
                  <a:rPr lang="en-US" sz="2000" b="1">
                    <a:solidFill>
                      <a:schemeClr val="bg1"/>
                    </a:solidFill>
                  </a:rPr>
                  <a:t>push(4)</a:t>
                </a:r>
              </a:p>
            </p:txBody>
          </p:sp>
          <p:sp>
            <p:nvSpPr>
              <p:cNvPr id="1366052" name="AutoShape 36"/>
              <p:cNvSpPr>
                <a:spLocks/>
              </p:cNvSpPr>
              <p:nvPr/>
            </p:nvSpPr>
            <p:spPr bwMode="auto">
              <a:xfrm>
                <a:off x="340" y="1026"/>
                <a:ext cx="91" cy="408"/>
              </a:xfrm>
              <a:prstGeom prst="leftBracket">
                <a:avLst>
                  <a:gd name="adj" fmla="val 37363"/>
                </a:avLst>
              </a:prstGeom>
              <a:noFill/>
              <a:ln w="38100">
                <a:solidFill>
                  <a:schemeClr val="tx1"/>
                </a:solidFill>
                <a:round/>
                <a:headEnd/>
                <a:tailEnd/>
              </a:ln>
              <a:effectLst/>
            </p:spPr>
            <p:txBody>
              <a:bodyPr wrap="none" anchor="ctr"/>
              <a:lstStyle/>
              <a:p>
                <a:endParaRPr lang="en-US"/>
              </a:p>
            </p:txBody>
          </p:sp>
          <p:sp>
            <p:nvSpPr>
              <p:cNvPr id="1366053" name="AutoShape 37"/>
              <p:cNvSpPr>
                <a:spLocks/>
              </p:cNvSpPr>
              <p:nvPr/>
            </p:nvSpPr>
            <p:spPr bwMode="auto">
              <a:xfrm>
                <a:off x="1565" y="1026"/>
                <a:ext cx="90" cy="408"/>
              </a:xfrm>
              <a:prstGeom prst="rightBracket">
                <a:avLst>
                  <a:gd name="adj" fmla="val 37778"/>
                </a:avLst>
              </a:prstGeom>
              <a:noFill/>
              <a:ln w="38100">
                <a:solidFill>
                  <a:schemeClr val="tx1"/>
                </a:solidFill>
                <a:round/>
                <a:headEnd/>
                <a:tailEnd/>
              </a:ln>
              <a:effectLst/>
            </p:spPr>
            <p:txBody>
              <a:bodyPr wrap="none" anchor="ctr"/>
              <a:lstStyle/>
              <a:p>
                <a:endParaRPr lang="en-US"/>
              </a:p>
            </p:txBody>
          </p:sp>
        </p:grpSp>
        <p:grpSp>
          <p:nvGrpSpPr>
            <p:cNvPr id="4" name="Group 38"/>
            <p:cNvGrpSpPr>
              <a:grpSpLocks/>
            </p:cNvGrpSpPr>
            <p:nvPr/>
          </p:nvGrpSpPr>
          <p:grpSpPr bwMode="auto">
            <a:xfrm>
              <a:off x="3969" y="2523"/>
              <a:ext cx="770" cy="272"/>
              <a:chOff x="340" y="1026"/>
              <a:chExt cx="1315" cy="408"/>
            </a:xfrm>
          </p:grpSpPr>
          <p:sp>
            <p:nvSpPr>
              <p:cNvPr id="1366055" name="Rectangle 39"/>
              <p:cNvSpPr>
                <a:spLocks noChangeArrowheads="1"/>
              </p:cNvSpPr>
              <p:nvPr/>
            </p:nvSpPr>
            <p:spPr bwMode="auto">
              <a:xfrm>
                <a:off x="340" y="1026"/>
                <a:ext cx="1315" cy="408"/>
              </a:xfrm>
              <a:prstGeom prst="rect">
                <a:avLst/>
              </a:prstGeom>
              <a:solidFill>
                <a:srgbClr val="FF6600"/>
              </a:solidFill>
              <a:ln w="38100">
                <a:noFill/>
                <a:miter lim="800000"/>
                <a:headEnd/>
                <a:tailEnd/>
              </a:ln>
              <a:effectLst/>
            </p:spPr>
            <p:txBody>
              <a:bodyPr wrap="none" anchor="ctr"/>
              <a:lstStyle/>
              <a:p>
                <a:pPr algn="ctr"/>
                <a:r>
                  <a:rPr lang="en-US" sz="2000" b="1">
                    <a:solidFill>
                      <a:schemeClr val="bg1"/>
                    </a:solidFill>
                  </a:rPr>
                  <a:t>pop():4</a:t>
                </a:r>
              </a:p>
            </p:txBody>
          </p:sp>
          <p:sp>
            <p:nvSpPr>
              <p:cNvPr id="1366056" name="AutoShape 40"/>
              <p:cNvSpPr>
                <a:spLocks/>
              </p:cNvSpPr>
              <p:nvPr/>
            </p:nvSpPr>
            <p:spPr bwMode="auto">
              <a:xfrm>
                <a:off x="340" y="1026"/>
                <a:ext cx="91" cy="408"/>
              </a:xfrm>
              <a:prstGeom prst="leftBracket">
                <a:avLst>
                  <a:gd name="adj" fmla="val 37363"/>
                </a:avLst>
              </a:prstGeom>
              <a:noFill/>
              <a:ln w="38100">
                <a:solidFill>
                  <a:schemeClr val="tx1"/>
                </a:solidFill>
                <a:round/>
                <a:headEnd/>
                <a:tailEnd/>
              </a:ln>
              <a:effectLst/>
            </p:spPr>
            <p:txBody>
              <a:bodyPr wrap="none" anchor="ctr"/>
              <a:lstStyle/>
              <a:p>
                <a:endParaRPr lang="en-US"/>
              </a:p>
            </p:txBody>
          </p:sp>
          <p:sp>
            <p:nvSpPr>
              <p:cNvPr id="1366057" name="AutoShape 41"/>
              <p:cNvSpPr>
                <a:spLocks/>
              </p:cNvSpPr>
              <p:nvPr/>
            </p:nvSpPr>
            <p:spPr bwMode="auto">
              <a:xfrm>
                <a:off x="1565" y="1026"/>
                <a:ext cx="90" cy="408"/>
              </a:xfrm>
              <a:prstGeom prst="rightBracket">
                <a:avLst>
                  <a:gd name="adj" fmla="val 37778"/>
                </a:avLst>
              </a:prstGeom>
              <a:noFill/>
              <a:ln w="38100">
                <a:solidFill>
                  <a:schemeClr val="tx1"/>
                </a:solidFill>
                <a:round/>
                <a:headEnd/>
                <a:tailEnd/>
              </a:ln>
              <a:effectLst/>
            </p:spPr>
            <p:txBody>
              <a:bodyPr wrap="none" anchor="ctr"/>
              <a:lstStyle/>
              <a:p>
                <a:endParaRPr lang="en-US"/>
              </a:p>
            </p:txBody>
          </p:sp>
        </p:grpSp>
        <p:grpSp>
          <p:nvGrpSpPr>
            <p:cNvPr id="5" name="Group 42"/>
            <p:cNvGrpSpPr>
              <a:grpSpLocks/>
            </p:cNvGrpSpPr>
            <p:nvPr/>
          </p:nvGrpSpPr>
          <p:grpSpPr bwMode="auto">
            <a:xfrm>
              <a:off x="3017" y="2523"/>
              <a:ext cx="770" cy="272"/>
              <a:chOff x="340" y="1026"/>
              <a:chExt cx="1315" cy="408"/>
            </a:xfrm>
          </p:grpSpPr>
          <p:sp>
            <p:nvSpPr>
              <p:cNvPr id="1366059" name="Rectangle 43"/>
              <p:cNvSpPr>
                <a:spLocks noChangeArrowheads="1"/>
              </p:cNvSpPr>
              <p:nvPr/>
            </p:nvSpPr>
            <p:spPr bwMode="auto">
              <a:xfrm>
                <a:off x="340" y="1026"/>
                <a:ext cx="1315" cy="408"/>
              </a:xfrm>
              <a:prstGeom prst="rect">
                <a:avLst/>
              </a:prstGeom>
              <a:solidFill>
                <a:srgbClr val="FF6600"/>
              </a:solidFill>
              <a:ln w="38100">
                <a:noFill/>
                <a:miter lim="800000"/>
                <a:headEnd/>
                <a:tailEnd/>
              </a:ln>
              <a:effectLst/>
            </p:spPr>
            <p:txBody>
              <a:bodyPr wrap="none" anchor="ctr"/>
              <a:lstStyle/>
              <a:p>
                <a:pPr algn="ctr"/>
                <a:r>
                  <a:rPr lang="en-US" sz="2000" b="1">
                    <a:solidFill>
                      <a:schemeClr val="bg1"/>
                    </a:solidFill>
                  </a:rPr>
                  <a:t>push(7)</a:t>
                </a:r>
              </a:p>
            </p:txBody>
          </p:sp>
          <p:sp>
            <p:nvSpPr>
              <p:cNvPr id="1366060" name="AutoShape 44"/>
              <p:cNvSpPr>
                <a:spLocks/>
              </p:cNvSpPr>
              <p:nvPr/>
            </p:nvSpPr>
            <p:spPr bwMode="auto">
              <a:xfrm>
                <a:off x="340" y="1026"/>
                <a:ext cx="91" cy="408"/>
              </a:xfrm>
              <a:prstGeom prst="leftBracket">
                <a:avLst>
                  <a:gd name="adj" fmla="val 37363"/>
                </a:avLst>
              </a:prstGeom>
              <a:noFill/>
              <a:ln w="38100">
                <a:solidFill>
                  <a:schemeClr val="tx1"/>
                </a:solidFill>
                <a:round/>
                <a:headEnd/>
                <a:tailEnd/>
              </a:ln>
              <a:effectLst/>
            </p:spPr>
            <p:txBody>
              <a:bodyPr wrap="none" anchor="ctr"/>
              <a:lstStyle/>
              <a:p>
                <a:endParaRPr lang="en-US"/>
              </a:p>
            </p:txBody>
          </p:sp>
          <p:sp>
            <p:nvSpPr>
              <p:cNvPr id="1366061" name="AutoShape 45"/>
              <p:cNvSpPr>
                <a:spLocks/>
              </p:cNvSpPr>
              <p:nvPr/>
            </p:nvSpPr>
            <p:spPr bwMode="auto">
              <a:xfrm>
                <a:off x="1565" y="1026"/>
                <a:ext cx="90" cy="408"/>
              </a:xfrm>
              <a:prstGeom prst="rightBracket">
                <a:avLst>
                  <a:gd name="adj" fmla="val 37778"/>
                </a:avLst>
              </a:prstGeom>
              <a:noFill/>
              <a:ln w="38100">
                <a:solidFill>
                  <a:schemeClr val="tx1"/>
                </a:solidFill>
                <a:round/>
                <a:headEnd/>
                <a:tailEnd/>
              </a:ln>
              <a:effectLst/>
            </p:spPr>
            <p:txBody>
              <a:bodyPr wrap="none" anchor="ctr"/>
              <a:lstStyle/>
              <a:p>
                <a:endParaRPr lang="en-US"/>
              </a:p>
            </p:txBody>
          </p:sp>
        </p:grpSp>
      </p:grpSp>
      <p:grpSp>
        <p:nvGrpSpPr>
          <p:cNvPr id="6" name="Group 47"/>
          <p:cNvGrpSpPr>
            <a:grpSpLocks/>
          </p:cNvGrpSpPr>
          <p:nvPr/>
        </p:nvGrpSpPr>
        <p:grpSpPr bwMode="auto">
          <a:xfrm>
            <a:off x="4562608" y="3713163"/>
            <a:ext cx="1324240" cy="431800"/>
            <a:chOff x="340" y="1026"/>
            <a:chExt cx="1315" cy="408"/>
          </a:xfrm>
        </p:grpSpPr>
        <p:sp>
          <p:nvSpPr>
            <p:cNvPr id="1366064" name="Rectangle 48"/>
            <p:cNvSpPr>
              <a:spLocks noChangeArrowheads="1"/>
            </p:cNvSpPr>
            <p:nvPr/>
          </p:nvSpPr>
          <p:spPr bwMode="auto">
            <a:xfrm>
              <a:off x="340" y="1026"/>
              <a:ext cx="1315" cy="408"/>
            </a:xfrm>
            <a:prstGeom prst="rect">
              <a:avLst/>
            </a:prstGeom>
            <a:solidFill>
              <a:srgbClr val="009900"/>
            </a:solidFill>
            <a:ln w="38100">
              <a:noFill/>
              <a:miter lim="800000"/>
              <a:headEnd/>
              <a:tailEnd/>
            </a:ln>
            <a:effectLst/>
          </p:spPr>
          <p:txBody>
            <a:bodyPr wrap="none" anchor="ctr"/>
            <a:lstStyle/>
            <a:p>
              <a:pPr algn="ctr"/>
              <a:r>
                <a:rPr lang="en-US" sz="2000" b="1">
                  <a:solidFill>
                    <a:schemeClr val="bg1"/>
                  </a:solidFill>
                </a:rPr>
                <a:t>push(4)</a:t>
              </a:r>
            </a:p>
          </p:txBody>
        </p:sp>
        <p:sp>
          <p:nvSpPr>
            <p:cNvPr id="1366065" name="AutoShape 49"/>
            <p:cNvSpPr>
              <a:spLocks/>
            </p:cNvSpPr>
            <p:nvPr/>
          </p:nvSpPr>
          <p:spPr bwMode="auto">
            <a:xfrm>
              <a:off x="340" y="1026"/>
              <a:ext cx="91" cy="408"/>
            </a:xfrm>
            <a:prstGeom prst="leftBracket">
              <a:avLst>
                <a:gd name="adj" fmla="val 37363"/>
              </a:avLst>
            </a:prstGeom>
            <a:noFill/>
            <a:ln w="38100">
              <a:solidFill>
                <a:schemeClr val="tx1"/>
              </a:solidFill>
              <a:round/>
              <a:headEnd/>
              <a:tailEnd/>
            </a:ln>
            <a:effectLst/>
          </p:spPr>
          <p:txBody>
            <a:bodyPr wrap="none" anchor="ctr"/>
            <a:lstStyle/>
            <a:p>
              <a:endParaRPr lang="en-US"/>
            </a:p>
          </p:txBody>
        </p:sp>
        <p:sp>
          <p:nvSpPr>
            <p:cNvPr id="1366066" name="AutoShape 50"/>
            <p:cNvSpPr>
              <a:spLocks/>
            </p:cNvSpPr>
            <p:nvPr/>
          </p:nvSpPr>
          <p:spPr bwMode="auto">
            <a:xfrm>
              <a:off x="1565" y="1026"/>
              <a:ext cx="90" cy="408"/>
            </a:xfrm>
            <a:prstGeom prst="rightBracket">
              <a:avLst>
                <a:gd name="adj" fmla="val 37778"/>
              </a:avLst>
            </a:prstGeom>
            <a:noFill/>
            <a:ln w="38100">
              <a:solidFill>
                <a:schemeClr val="tx1"/>
              </a:solidFill>
              <a:round/>
              <a:headEnd/>
              <a:tailEnd/>
            </a:ln>
            <a:effectLst/>
          </p:spPr>
          <p:txBody>
            <a:bodyPr wrap="none" anchor="ctr"/>
            <a:lstStyle/>
            <a:p>
              <a:endParaRPr lang="en-US"/>
            </a:p>
          </p:txBody>
        </p:sp>
      </p:grpSp>
      <p:grpSp>
        <p:nvGrpSpPr>
          <p:cNvPr id="7" name="Group 51"/>
          <p:cNvGrpSpPr>
            <a:grpSpLocks/>
          </p:cNvGrpSpPr>
          <p:nvPr/>
        </p:nvGrpSpPr>
        <p:grpSpPr bwMode="auto">
          <a:xfrm>
            <a:off x="6824134" y="4360863"/>
            <a:ext cx="1324240" cy="431800"/>
            <a:chOff x="340" y="1026"/>
            <a:chExt cx="1315" cy="408"/>
          </a:xfrm>
        </p:grpSpPr>
        <p:sp>
          <p:nvSpPr>
            <p:cNvPr id="1366068" name="Rectangle 52"/>
            <p:cNvSpPr>
              <a:spLocks noChangeArrowheads="1"/>
            </p:cNvSpPr>
            <p:nvPr/>
          </p:nvSpPr>
          <p:spPr bwMode="auto">
            <a:xfrm>
              <a:off x="340" y="1026"/>
              <a:ext cx="1315" cy="408"/>
            </a:xfrm>
            <a:prstGeom prst="rect">
              <a:avLst/>
            </a:prstGeom>
            <a:solidFill>
              <a:srgbClr val="FF6600"/>
            </a:solidFill>
            <a:ln w="38100">
              <a:noFill/>
              <a:miter lim="800000"/>
              <a:headEnd/>
              <a:tailEnd/>
            </a:ln>
            <a:effectLst/>
          </p:spPr>
          <p:txBody>
            <a:bodyPr wrap="none" anchor="ctr"/>
            <a:lstStyle/>
            <a:p>
              <a:pPr algn="ctr"/>
              <a:r>
                <a:rPr lang="en-US" sz="2000" b="1">
                  <a:solidFill>
                    <a:schemeClr val="bg1"/>
                  </a:solidFill>
                </a:rPr>
                <a:t>pop():4</a:t>
              </a:r>
            </a:p>
          </p:txBody>
        </p:sp>
        <p:sp>
          <p:nvSpPr>
            <p:cNvPr id="1366069" name="AutoShape 53"/>
            <p:cNvSpPr>
              <a:spLocks/>
            </p:cNvSpPr>
            <p:nvPr/>
          </p:nvSpPr>
          <p:spPr bwMode="auto">
            <a:xfrm>
              <a:off x="340" y="1026"/>
              <a:ext cx="91" cy="408"/>
            </a:xfrm>
            <a:prstGeom prst="leftBracket">
              <a:avLst>
                <a:gd name="adj" fmla="val 37363"/>
              </a:avLst>
            </a:prstGeom>
            <a:noFill/>
            <a:ln w="38100">
              <a:solidFill>
                <a:schemeClr val="tx1"/>
              </a:solidFill>
              <a:round/>
              <a:headEnd/>
              <a:tailEnd/>
            </a:ln>
            <a:effectLst/>
          </p:spPr>
          <p:txBody>
            <a:bodyPr wrap="none" anchor="ctr"/>
            <a:lstStyle/>
            <a:p>
              <a:endParaRPr lang="en-US"/>
            </a:p>
          </p:txBody>
        </p:sp>
        <p:sp>
          <p:nvSpPr>
            <p:cNvPr id="1366070" name="AutoShape 54"/>
            <p:cNvSpPr>
              <a:spLocks/>
            </p:cNvSpPr>
            <p:nvPr/>
          </p:nvSpPr>
          <p:spPr bwMode="auto">
            <a:xfrm>
              <a:off x="1565" y="1026"/>
              <a:ext cx="90" cy="408"/>
            </a:xfrm>
            <a:prstGeom prst="rightBracket">
              <a:avLst>
                <a:gd name="adj" fmla="val 37778"/>
              </a:avLst>
            </a:prstGeom>
            <a:noFill/>
            <a:ln w="38100">
              <a:solidFill>
                <a:schemeClr val="tx1"/>
              </a:solidFill>
              <a:round/>
              <a:headEnd/>
              <a:tailEnd/>
            </a:ln>
            <a:effectLst/>
          </p:spPr>
          <p:txBody>
            <a:bodyPr wrap="none" anchor="ctr"/>
            <a:lstStyle/>
            <a:p>
              <a:endParaRPr lang="en-US"/>
            </a:p>
          </p:txBody>
        </p:sp>
      </p:grpSp>
      <p:grpSp>
        <p:nvGrpSpPr>
          <p:cNvPr id="8" name="Group 55"/>
          <p:cNvGrpSpPr>
            <a:grpSpLocks/>
          </p:cNvGrpSpPr>
          <p:nvPr/>
        </p:nvGrpSpPr>
        <p:grpSpPr bwMode="auto">
          <a:xfrm>
            <a:off x="5186892" y="4360863"/>
            <a:ext cx="1324240" cy="431800"/>
            <a:chOff x="340" y="1026"/>
            <a:chExt cx="1315" cy="408"/>
          </a:xfrm>
        </p:grpSpPr>
        <p:sp>
          <p:nvSpPr>
            <p:cNvPr id="1366072" name="Rectangle 56"/>
            <p:cNvSpPr>
              <a:spLocks noChangeArrowheads="1"/>
            </p:cNvSpPr>
            <p:nvPr/>
          </p:nvSpPr>
          <p:spPr bwMode="auto">
            <a:xfrm>
              <a:off x="340" y="1026"/>
              <a:ext cx="1315" cy="408"/>
            </a:xfrm>
            <a:prstGeom prst="rect">
              <a:avLst/>
            </a:prstGeom>
            <a:solidFill>
              <a:srgbClr val="FF6600"/>
            </a:solidFill>
            <a:ln w="38100">
              <a:noFill/>
              <a:miter lim="800000"/>
              <a:headEnd/>
              <a:tailEnd/>
            </a:ln>
            <a:effectLst/>
          </p:spPr>
          <p:txBody>
            <a:bodyPr wrap="none" anchor="ctr"/>
            <a:lstStyle/>
            <a:p>
              <a:pPr algn="ctr"/>
              <a:r>
                <a:rPr lang="en-US" b="1">
                  <a:solidFill>
                    <a:schemeClr val="bg1"/>
                  </a:solidFill>
                </a:rPr>
                <a:t>push(7)</a:t>
              </a:r>
            </a:p>
          </p:txBody>
        </p:sp>
        <p:sp>
          <p:nvSpPr>
            <p:cNvPr id="1366073" name="AutoShape 57"/>
            <p:cNvSpPr>
              <a:spLocks/>
            </p:cNvSpPr>
            <p:nvPr/>
          </p:nvSpPr>
          <p:spPr bwMode="auto">
            <a:xfrm>
              <a:off x="340" y="1026"/>
              <a:ext cx="91" cy="408"/>
            </a:xfrm>
            <a:prstGeom prst="leftBracket">
              <a:avLst>
                <a:gd name="adj" fmla="val 37363"/>
              </a:avLst>
            </a:prstGeom>
            <a:noFill/>
            <a:ln w="38100">
              <a:solidFill>
                <a:schemeClr val="tx1"/>
              </a:solidFill>
              <a:round/>
              <a:headEnd/>
              <a:tailEnd/>
            </a:ln>
            <a:effectLst/>
          </p:spPr>
          <p:txBody>
            <a:bodyPr wrap="none" anchor="ctr"/>
            <a:lstStyle/>
            <a:p>
              <a:endParaRPr lang="en-US"/>
            </a:p>
          </p:txBody>
        </p:sp>
        <p:sp>
          <p:nvSpPr>
            <p:cNvPr id="1366074" name="AutoShape 58"/>
            <p:cNvSpPr>
              <a:spLocks/>
            </p:cNvSpPr>
            <p:nvPr/>
          </p:nvSpPr>
          <p:spPr bwMode="auto">
            <a:xfrm>
              <a:off x="1565" y="1026"/>
              <a:ext cx="90" cy="408"/>
            </a:xfrm>
            <a:prstGeom prst="rightBracket">
              <a:avLst>
                <a:gd name="adj" fmla="val 37778"/>
              </a:avLst>
            </a:prstGeom>
            <a:noFill/>
            <a:ln w="38100">
              <a:solidFill>
                <a:schemeClr val="tx1"/>
              </a:solidFill>
              <a:round/>
              <a:headEnd/>
              <a:tailEnd/>
            </a:ln>
            <a:effectLst/>
          </p:spPr>
          <p:txBody>
            <a:bodyPr wrap="none" anchor="ctr"/>
            <a:lstStyle/>
            <a:p>
              <a:endParaRPr lang="en-US"/>
            </a:p>
          </p:txBody>
        </p:sp>
      </p:grpSp>
      <p:sp>
        <p:nvSpPr>
          <p:cNvPr id="1366090" name="Oval 74"/>
          <p:cNvSpPr>
            <a:spLocks noChangeArrowheads="1"/>
          </p:cNvSpPr>
          <p:nvPr/>
        </p:nvSpPr>
        <p:spPr bwMode="auto">
          <a:xfrm>
            <a:off x="6714067" y="5791200"/>
            <a:ext cx="275167" cy="457200"/>
          </a:xfrm>
          <a:prstGeom prst="ellipse">
            <a:avLst/>
          </a:prstGeom>
          <a:noFill/>
          <a:ln w="38100">
            <a:solidFill>
              <a:srgbClr val="9900FF"/>
            </a:solidFill>
            <a:round/>
            <a:headEnd/>
            <a:tailEnd/>
          </a:ln>
          <a:effectLst/>
        </p:spPr>
        <p:txBody>
          <a:bodyPr wrap="none" anchor="ctr"/>
          <a:lstStyle/>
          <a:p>
            <a:endParaRPr lang="en-US"/>
          </a:p>
        </p:txBody>
      </p:sp>
      <p:sp>
        <p:nvSpPr>
          <p:cNvPr id="1366091" name="Oval 75"/>
          <p:cNvSpPr>
            <a:spLocks noChangeArrowheads="1"/>
          </p:cNvSpPr>
          <p:nvPr/>
        </p:nvSpPr>
        <p:spPr bwMode="auto">
          <a:xfrm>
            <a:off x="8323792" y="5803900"/>
            <a:ext cx="275167" cy="457200"/>
          </a:xfrm>
          <a:prstGeom prst="ellipse">
            <a:avLst/>
          </a:prstGeom>
          <a:noFill/>
          <a:ln w="38100">
            <a:solidFill>
              <a:srgbClr val="9900FF"/>
            </a:solidFill>
            <a:round/>
            <a:headEnd/>
            <a:tailEnd/>
          </a:ln>
          <a:effectLst/>
        </p:spPr>
        <p:txBody>
          <a:bodyPr wrap="none" anchor="ctr"/>
          <a:lstStyle/>
          <a:p>
            <a:endParaRPr lang="en-US"/>
          </a:p>
        </p:txBody>
      </p:sp>
      <p:sp>
        <p:nvSpPr>
          <p:cNvPr id="1366092" name="Text Box 76"/>
          <p:cNvSpPr txBox="1">
            <a:spLocks noChangeArrowheads="1"/>
          </p:cNvSpPr>
          <p:nvPr/>
        </p:nvSpPr>
        <p:spPr bwMode="auto">
          <a:xfrm>
            <a:off x="6132039" y="6216651"/>
            <a:ext cx="1282723" cy="461665"/>
          </a:xfrm>
          <a:prstGeom prst="rect">
            <a:avLst/>
          </a:prstGeom>
          <a:noFill/>
          <a:ln w="9525">
            <a:noFill/>
            <a:miter lim="800000"/>
            <a:headEnd/>
            <a:tailEnd/>
          </a:ln>
          <a:effectLst/>
        </p:spPr>
        <p:txBody>
          <a:bodyPr wrap="none">
            <a:spAutoFit/>
          </a:bodyPr>
          <a:lstStyle/>
          <a:p>
            <a:pPr algn="ctr" rtl="0"/>
            <a:r>
              <a:rPr lang="en-US" b="1">
                <a:solidFill>
                  <a:srgbClr val="9900FF"/>
                </a:solidFill>
                <a:latin typeface="Comic Sans MS" pitchFamily="66" charset="0"/>
              </a:rPr>
              <a:t>Last In</a:t>
            </a:r>
          </a:p>
        </p:txBody>
      </p:sp>
      <p:sp>
        <p:nvSpPr>
          <p:cNvPr id="1366093" name="Text Box 77"/>
          <p:cNvSpPr txBox="1">
            <a:spLocks noChangeArrowheads="1"/>
          </p:cNvSpPr>
          <p:nvPr/>
        </p:nvSpPr>
        <p:spPr bwMode="auto">
          <a:xfrm>
            <a:off x="7675292" y="6203951"/>
            <a:ext cx="1582486" cy="461665"/>
          </a:xfrm>
          <a:prstGeom prst="rect">
            <a:avLst/>
          </a:prstGeom>
          <a:noFill/>
          <a:ln w="9525">
            <a:noFill/>
            <a:miter lim="800000"/>
            <a:headEnd/>
            <a:tailEnd/>
          </a:ln>
          <a:effectLst/>
        </p:spPr>
        <p:txBody>
          <a:bodyPr wrap="none">
            <a:spAutoFit/>
          </a:bodyPr>
          <a:lstStyle/>
          <a:p>
            <a:pPr algn="ctr" rtl="0"/>
            <a:r>
              <a:rPr lang="en-US" b="1">
                <a:solidFill>
                  <a:srgbClr val="9900FF"/>
                </a:solidFill>
                <a:latin typeface="Comic Sans MS" pitchFamily="66" charset="0"/>
              </a:rPr>
              <a:t>First Out</a:t>
            </a:r>
          </a:p>
        </p:txBody>
      </p:sp>
      <p:sp>
        <p:nvSpPr>
          <p:cNvPr id="1366094" name="Line 78"/>
          <p:cNvSpPr>
            <a:spLocks noChangeShapeType="1"/>
          </p:cNvSpPr>
          <p:nvPr/>
        </p:nvSpPr>
        <p:spPr bwMode="auto">
          <a:xfrm>
            <a:off x="5341673" y="4210050"/>
            <a:ext cx="0" cy="649288"/>
          </a:xfrm>
          <a:prstGeom prst="line">
            <a:avLst/>
          </a:prstGeom>
          <a:noFill/>
          <a:ln w="127000">
            <a:solidFill>
              <a:srgbClr val="B2B2B2"/>
            </a:solidFill>
            <a:round/>
            <a:headEnd/>
            <a:tailEnd/>
          </a:ln>
          <a:effectLst/>
        </p:spPr>
        <p:txBody>
          <a:bodyPr/>
          <a:lstStyle/>
          <a:p>
            <a:endParaRPr lang="en-US"/>
          </a:p>
        </p:txBody>
      </p:sp>
      <p:sp>
        <p:nvSpPr>
          <p:cNvPr id="1366095" name="Line 79"/>
          <p:cNvSpPr>
            <a:spLocks noChangeShapeType="1"/>
          </p:cNvSpPr>
          <p:nvPr/>
        </p:nvSpPr>
        <p:spPr bwMode="auto">
          <a:xfrm>
            <a:off x="5721747" y="3562350"/>
            <a:ext cx="0" cy="649288"/>
          </a:xfrm>
          <a:prstGeom prst="line">
            <a:avLst/>
          </a:prstGeom>
          <a:noFill/>
          <a:ln w="127000">
            <a:solidFill>
              <a:srgbClr val="B2B2B2"/>
            </a:solidFill>
            <a:round/>
            <a:headEnd/>
            <a:tailEnd/>
          </a:ln>
          <a:effectLst/>
        </p:spPr>
        <p:txBody>
          <a:bodyPr/>
          <a:lstStyle/>
          <a:p>
            <a:endParaRPr lang="en-US"/>
          </a:p>
        </p:txBody>
      </p:sp>
      <p:sp>
        <p:nvSpPr>
          <p:cNvPr id="1366096" name="Line 80"/>
          <p:cNvSpPr>
            <a:spLocks noChangeShapeType="1"/>
          </p:cNvSpPr>
          <p:nvPr/>
        </p:nvSpPr>
        <p:spPr bwMode="auto">
          <a:xfrm>
            <a:off x="6970316" y="4210050"/>
            <a:ext cx="0" cy="649288"/>
          </a:xfrm>
          <a:prstGeom prst="line">
            <a:avLst/>
          </a:prstGeom>
          <a:noFill/>
          <a:ln w="127000">
            <a:solidFill>
              <a:srgbClr val="B2B2B2"/>
            </a:solidFill>
            <a:round/>
            <a:headEnd/>
            <a:tailEnd/>
          </a:ln>
          <a:effectLst/>
        </p:spPr>
        <p:txBody>
          <a:bodyPr/>
          <a:lstStyle/>
          <a:p>
            <a:endParaRPr lang="en-US"/>
          </a:p>
        </p:txBody>
      </p:sp>
      <p:grpSp>
        <p:nvGrpSpPr>
          <p:cNvPr id="9" name="Group 87"/>
          <p:cNvGrpSpPr>
            <a:grpSpLocks/>
          </p:cNvGrpSpPr>
          <p:nvPr/>
        </p:nvGrpSpPr>
        <p:grpSpPr bwMode="auto">
          <a:xfrm>
            <a:off x="605366" y="3929064"/>
            <a:ext cx="3269325" cy="2232025"/>
            <a:chOff x="352" y="2475"/>
            <a:chExt cx="1901" cy="1406"/>
          </a:xfrm>
        </p:grpSpPr>
        <p:sp>
          <p:nvSpPr>
            <p:cNvPr id="1366042" name="Oval 26"/>
            <p:cNvSpPr>
              <a:spLocks noChangeArrowheads="1"/>
            </p:cNvSpPr>
            <p:nvPr/>
          </p:nvSpPr>
          <p:spPr bwMode="auto">
            <a:xfrm>
              <a:off x="1384" y="2475"/>
              <a:ext cx="869" cy="1406"/>
            </a:xfrm>
            <a:prstGeom prst="ellipse">
              <a:avLst/>
            </a:prstGeom>
            <a:solidFill>
              <a:schemeClr val="accent1"/>
            </a:solidFill>
            <a:ln w="38100">
              <a:solidFill>
                <a:schemeClr val="tx1"/>
              </a:solidFill>
              <a:round/>
              <a:headEnd/>
              <a:tailEnd/>
            </a:ln>
            <a:effectLst/>
          </p:spPr>
          <p:txBody>
            <a:bodyPr wrap="none" anchor="ctr"/>
            <a:lstStyle/>
            <a:p>
              <a:pPr algn="ctr"/>
              <a:r>
                <a:rPr lang="en-US"/>
                <a:t>concurrent </a:t>
              </a:r>
            </a:p>
            <a:p>
              <a:pPr algn="ctr"/>
              <a:r>
                <a:rPr lang="en-US"/>
                <a:t>LIFO stack</a:t>
              </a:r>
            </a:p>
          </p:txBody>
        </p:sp>
        <p:sp>
          <p:nvSpPr>
            <p:cNvPr id="1366043" name="Line 27"/>
            <p:cNvSpPr>
              <a:spLocks noChangeShapeType="1"/>
            </p:cNvSpPr>
            <p:nvPr/>
          </p:nvSpPr>
          <p:spPr bwMode="auto">
            <a:xfrm>
              <a:off x="886" y="2747"/>
              <a:ext cx="408" cy="0"/>
            </a:xfrm>
            <a:prstGeom prst="line">
              <a:avLst/>
            </a:prstGeom>
            <a:noFill/>
            <a:ln w="38100">
              <a:solidFill>
                <a:schemeClr val="tx1"/>
              </a:solidFill>
              <a:round/>
              <a:headEnd/>
              <a:tailEnd type="triangle" w="med" len="med"/>
            </a:ln>
            <a:effectLst/>
          </p:spPr>
          <p:txBody>
            <a:bodyPr/>
            <a:lstStyle/>
            <a:p>
              <a:endParaRPr lang="en-US"/>
            </a:p>
          </p:txBody>
        </p:sp>
        <p:sp>
          <p:nvSpPr>
            <p:cNvPr id="1366044" name="Line 28"/>
            <p:cNvSpPr>
              <a:spLocks noChangeShapeType="1"/>
            </p:cNvSpPr>
            <p:nvPr/>
          </p:nvSpPr>
          <p:spPr bwMode="auto">
            <a:xfrm>
              <a:off x="885" y="3019"/>
              <a:ext cx="408" cy="0"/>
            </a:xfrm>
            <a:prstGeom prst="line">
              <a:avLst/>
            </a:prstGeom>
            <a:noFill/>
            <a:ln w="38100">
              <a:solidFill>
                <a:schemeClr val="tx1"/>
              </a:solidFill>
              <a:round/>
              <a:headEnd type="triangle" w="med" len="med"/>
              <a:tailEnd/>
            </a:ln>
            <a:effectLst/>
          </p:spPr>
          <p:txBody>
            <a:bodyPr/>
            <a:lstStyle/>
            <a:p>
              <a:endParaRPr lang="en-US"/>
            </a:p>
          </p:txBody>
        </p:sp>
        <p:sp>
          <p:nvSpPr>
            <p:cNvPr id="1366045" name="Line 29"/>
            <p:cNvSpPr>
              <a:spLocks noChangeShapeType="1"/>
            </p:cNvSpPr>
            <p:nvPr/>
          </p:nvSpPr>
          <p:spPr bwMode="auto">
            <a:xfrm>
              <a:off x="886" y="3378"/>
              <a:ext cx="408" cy="0"/>
            </a:xfrm>
            <a:prstGeom prst="line">
              <a:avLst/>
            </a:prstGeom>
            <a:noFill/>
            <a:ln w="38100">
              <a:solidFill>
                <a:schemeClr val="tx1"/>
              </a:solidFill>
              <a:round/>
              <a:headEnd/>
              <a:tailEnd type="triangle" w="med" len="med"/>
            </a:ln>
            <a:effectLst/>
          </p:spPr>
          <p:txBody>
            <a:bodyPr/>
            <a:lstStyle/>
            <a:p>
              <a:endParaRPr lang="en-US"/>
            </a:p>
          </p:txBody>
        </p:sp>
        <p:sp>
          <p:nvSpPr>
            <p:cNvPr id="1366046" name="Line 30"/>
            <p:cNvSpPr>
              <a:spLocks noChangeShapeType="1"/>
            </p:cNvSpPr>
            <p:nvPr/>
          </p:nvSpPr>
          <p:spPr bwMode="auto">
            <a:xfrm>
              <a:off x="885" y="3650"/>
              <a:ext cx="408" cy="0"/>
            </a:xfrm>
            <a:prstGeom prst="line">
              <a:avLst/>
            </a:prstGeom>
            <a:noFill/>
            <a:ln w="38100">
              <a:solidFill>
                <a:schemeClr val="tx1"/>
              </a:solidFill>
              <a:round/>
              <a:headEnd type="triangle" w="med" len="med"/>
              <a:tailEnd/>
            </a:ln>
            <a:effectLst/>
          </p:spPr>
          <p:txBody>
            <a:bodyPr/>
            <a:lstStyle/>
            <a:p>
              <a:endParaRPr lang="en-US"/>
            </a:p>
          </p:txBody>
        </p:sp>
        <p:sp>
          <p:nvSpPr>
            <p:cNvPr id="1366097" name="Rectangle 81"/>
            <p:cNvSpPr>
              <a:spLocks noChangeArrowheads="1"/>
            </p:cNvSpPr>
            <p:nvPr/>
          </p:nvSpPr>
          <p:spPr bwMode="auto">
            <a:xfrm>
              <a:off x="625" y="2583"/>
              <a:ext cx="78" cy="602"/>
            </a:xfrm>
            <a:prstGeom prst="rect">
              <a:avLst/>
            </a:prstGeom>
            <a:solidFill>
              <a:srgbClr val="008000"/>
            </a:solidFill>
            <a:ln w="9525">
              <a:noFill/>
              <a:miter lim="800000"/>
              <a:headEnd/>
              <a:tailEnd/>
            </a:ln>
            <a:effectLst/>
          </p:spPr>
          <p:txBody>
            <a:bodyPr wrap="none" anchor="ctr"/>
            <a:lstStyle/>
            <a:p>
              <a:endParaRPr lang="en-US"/>
            </a:p>
          </p:txBody>
        </p:sp>
        <p:sp>
          <p:nvSpPr>
            <p:cNvPr id="1366098" name="Rectangle 82"/>
            <p:cNvSpPr>
              <a:spLocks noChangeArrowheads="1"/>
            </p:cNvSpPr>
            <p:nvPr/>
          </p:nvSpPr>
          <p:spPr bwMode="auto">
            <a:xfrm>
              <a:off x="618" y="3265"/>
              <a:ext cx="78" cy="602"/>
            </a:xfrm>
            <a:prstGeom prst="rect">
              <a:avLst/>
            </a:prstGeom>
            <a:solidFill>
              <a:srgbClr val="FF6600"/>
            </a:solidFill>
            <a:ln w="9525">
              <a:noFill/>
              <a:miter lim="800000"/>
              <a:headEnd/>
              <a:tailEnd/>
            </a:ln>
            <a:effectLst/>
          </p:spPr>
          <p:txBody>
            <a:bodyPr wrap="none" anchor="ctr"/>
            <a:lstStyle/>
            <a:p>
              <a:endParaRPr lang="en-US"/>
            </a:p>
          </p:txBody>
        </p:sp>
        <p:sp>
          <p:nvSpPr>
            <p:cNvPr id="1366099" name="Text Box 83"/>
            <p:cNvSpPr txBox="1">
              <a:spLocks noChangeArrowheads="1"/>
            </p:cNvSpPr>
            <p:nvPr/>
          </p:nvSpPr>
          <p:spPr bwMode="auto">
            <a:xfrm>
              <a:off x="362" y="2727"/>
              <a:ext cx="297" cy="250"/>
            </a:xfrm>
            <a:prstGeom prst="rect">
              <a:avLst/>
            </a:prstGeom>
            <a:noFill/>
            <a:ln w="9525">
              <a:noFill/>
              <a:miter lim="800000"/>
              <a:headEnd/>
              <a:tailEnd/>
            </a:ln>
            <a:effectLst/>
          </p:spPr>
          <p:txBody>
            <a:bodyPr>
              <a:spAutoFit/>
            </a:bodyPr>
            <a:lstStyle/>
            <a:p>
              <a:pPr algn="l" rtl="0"/>
              <a:r>
                <a:rPr lang="en-US" sz="2000" b="1"/>
                <a:t>T</a:t>
              </a:r>
              <a:r>
                <a:rPr lang="en-US" sz="2000" b="1" baseline="-25000"/>
                <a:t>1</a:t>
              </a:r>
            </a:p>
          </p:txBody>
        </p:sp>
        <p:sp>
          <p:nvSpPr>
            <p:cNvPr id="1366100" name="Text Box 84"/>
            <p:cNvSpPr txBox="1">
              <a:spLocks noChangeArrowheads="1"/>
            </p:cNvSpPr>
            <p:nvPr/>
          </p:nvSpPr>
          <p:spPr bwMode="auto">
            <a:xfrm>
              <a:off x="352" y="3414"/>
              <a:ext cx="297" cy="250"/>
            </a:xfrm>
            <a:prstGeom prst="rect">
              <a:avLst/>
            </a:prstGeom>
            <a:noFill/>
            <a:ln w="9525">
              <a:noFill/>
              <a:miter lim="800000"/>
              <a:headEnd/>
              <a:tailEnd/>
            </a:ln>
            <a:effectLst/>
          </p:spPr>
          <p:txBody>
            <a:bodyPr>
              <a:spAutoFit/>
            </a:bodyPr>
            <a:lstStyle/>
            <a:p>
              <a:pPr algn="l" rtl="0"/>
              <a:r>
                <a:rPr lang="en-US" sz="2000" b="1"/>
                <a:t>T</a:t>
              </a:r>
              <a:r>
                <a:rPr lang="en-US" sz="2000" b="1" baseline="-25000"/>
                <a:t>2</a:t>
              </a:r>
            </a:p>
          </p:txBody>
        </p:sp>
      </p:grpSp>
    </p:spTree>
    <p:extLst>
      <p:ext uri="{BB962C8B-B14F-4D97-AF65-F5344CB8AC3E}">
        <p14:creationId xmlns:p14="http://schemas.microsoft.com/office/powerpoint/2010/main" val="2356747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1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6609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6609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36609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
                                        </p:tgtEl>
                                        <p:attrNameLst>
                                          <p:attrName>style.visibility</p:attrName>
                                        </p:attrNameLst>
                                      </p:cBhvr>
                                      <p:to>
                                        <p:strVal val="visible"/>
                                      </p:to>
                                    </p:set>
                                  </p:childTnLst>
                                </p:cTn>
                              </p:par>
                              <p:par>
                                <p:cTn id="29" presetID="42" presetClass="path" presetSubtype="0" accel="50000" decel="50000" fill="hold" nodeType="withEffect">
                                  <p:stCondLst>
                                    <p:cond delay="0"/>
                                  </p:stCondLst>
                                  <p:childTnLst>
                                    <p:animMotion origin="layout" path="M -5.55556E-7 -4.81481E-6 L 0.13004 0.3044 " pathEditMode="relative" rAng="0" ptsTypes="AA">
                                      <p:cBhvr>
                                        <p:cTn id="30" dur="2000" fill="hold"/>
                                        <p:tgtEl>
                                          <p:spTgt spid="6"/>
                                        </p:tgtEl>
                                        <p:attrNameLst>
                                          <p:attrName>ppt_x</p:attrName>
                                          <p:attrName>ppt_y</p:attrName>
                                        </p:attrNameLst>
                                      </p:cBhvr>
                                      <p:rCtr x="6500" y="15200"/>
                                    </p:animMotion>
                                  </p:childTnLst>
                                </p:cTn>
                              </p:par>
                              <p:par>
                                <p:cTn id="31" presetID="42" presetClass="path" presetSubtype="0" accel="50000" decel="50000" fill="hold" nodeType="withEffect">
                                  <p:stCondLst>
                                    <p:cond delay="0"/>
                                  </p:stCondLst>
                                  <p:childTnLst>
                                    <p:animMotion origin="layout" path="M -1.38889E-6 7.40741E-7 L -0.09045 0.20995 " pathEditMode="relative" rAng="0" ptsTypes="AA">
                                      <p:cBhvr>
                                        <p:cTn id="32" dur="2000" fill="hold"/>
                                        <p:tgtEl>
                                          <p:spTgt spid="8"/>
                                        </p:tgtEl>
                                        <p:attrNameLst>
                                          <p:attrName>ppt_x</p:attrName>
                                          <p:attrName>ppt_y</p:attrName>
                                        </p:attrNameLst>
                                      </p:cBhvr>
                                      <p:rCtr x="-4500" y="10500"/>
                                    </p:animMotion>
                                  </p:childTnLst>
                                </p:cTn>
                              </p:par>
                              <p:par>
                                <p:cTn id="33" presetID="42" presetClass="path" presetSubtype="0" accel="50000" decel="50000" fill="hold" nodeType="withEffect">
                                  <p:stCondLst>
                                    <p:cond delay="0"/>
                                  </p:stCondLst>
                                  <p:childTnLst>
                                    <p:animMotion origin="layout" path="M 8.33333E-7 7.40741E-7 L 0.0592 0.20995 " pathEditMode="relative" rAng="0" ptsTypes="AA">
                                      <p:cBhvr>
                                        <p:cTn id="34" dur="2000" fill="hold"/>
                                        <p:tgtEl>
                                          <p:spTgt spid="7"/>
                                        </p:tgtEl>
                                        <p:attrNameLst>
                                          <p:attrName>ppt_x</p:attrName>
                                          <p:attrName>ppt_y</p:attrName>
                                        </p:attrNameLst>
                                      </p:cBhvr>
                                      <p:rCtr x="3000" y="10500"/>
                                    </p:animMotion>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1366090"/>
                                        </p:tgtEl>
                                        <p:attrNameLst>
                                          <p:attrName>style.visibility</p:attrName>
                                        </p:attrNameLst>
                                      </p:cBhvr>
                                      <p:to>
                                        <p:strVal val="visible"/>
                                      </p:to>
                                    </p:set>
                                    <p:animEffect transition="in" filter="dissolve">
                                      <p:cBhvr>
                                        <p:cTn id="39" dur="500"/>
                                        <p:tgtEl>
                                          <p:spTgt spid="1366090"/>
                                        </p:tgtEl>
                                      </p:cBhvr>
                                    </p:animEffect>
                                  </p:childTnLst>
                                </p:cTn>
                              </p:par>
                            </p:childTnLst>
                          </p:cTn>
                        </p:par>
                        <p:par>
                          <p:cTn id="40" fill="hold">
                            <p:stCondLst>
                              <p:cond delay="500"/>
                            </p:stCondLst>
                            <p:childTnLst>
                              <p:par>
                                <p:cTn id="41" presetID="9" presetClass="entr" presetSubtype="0" fill="hold" grpId="0" nodeType="afterEffect">
                                  <p:stCondLst>
                                    <p:cond delay="0"/>
                                  </p:stCondLst>
                                  <p:childTnLst>
                                    <p:set>
                                      <p:cBhvr>
                                        <p:cTn id="42" dur="1" fill="hold">
                                          <p:stCondLst>
                                            <p:cond delay="0"/>
                                          </p:stCondLst>
                                        </p:cTn>
                                        <p:tgtEl>
                                          <p:spTgt spid="1366092"/>
                                        </p:tgtEl>
                                        <p:attrNameLst>
                                          <p:attrName>style.visibility</p:attrName>
                                        </p:attrNameLst>
                                      </p:cBhvr>
                                      <p:to>
                                        <p:strVal val="visible"/>
                                      </p:to>
                                    </p:set>
                                    <p:animEffect transition="in" filter="dissolve">
                                      <p:cBhvr>
                                        <p:cTn id="43" dur="500"/>
                                        <p:tgtEl>
                                          <p:spTgt spid="1366092"/>
                                        </p:tgtEl>
                                      </p:cBhvr>
                                    </p:animEffect>
                                  </p:childTnLst>
                                </p:cTn>
                              </p:par>
                            </p:childTnLst>
                          </p:cTn>
                        </p:par>
                        <p:par>
                          <p:cTn id="44" fill="hold">
                            <p:stCondLst>
                              <p:cond delay="1000"/>
                            </p:stCondLst>
                            <p:childTnLst>
                              <p:par>
                                <p:cTn id="45" presetID="9" presetClass="entr" presetSubtype="0" fill="hold" grpId="0" nodeType="afterEffect">
                                  <p:stCondLst>
                                    <p:cond delay="0"/>
                                  </p:stCondLst>
                                  <p:childTnLst>
                                    <p:set>
                                      <p:cBhvr>
                                        <p:cTn id="46" dur="1" fill="hold">
                                          <p:stCondLst>
                                            <p:cond delay="0"/>
                                          </p:stCondLst>
                                        </p:cTn>
                                        <p:tgtEl>
                                          <p:spTgt spid="1366091"/>
                                        </p:tgtEl>
                                        <p:attrNameLst>
                                          <p:attrName>style.visibility</p:attrName>
                                        </p:attrNameLst>
                                      </p:cBhvr>
                                      <p:to>
                                        <p:strVal val="visible"/>
                                      </p:to>
                                    </p:set>
                                    <p:animEffect transition="in" filter="dissolve">
                                      <p:cBhvr>
                                        <p:cTn id="47" dur="500"/>
                                        <p:tgtEl>
                                          <p:spTgt spid="1366091"/>
                                        </p:tgtEl>
                                      </p:cBhvr>
                                    </p:animEffect>
                                  </p:childTnLst>
                                </p:cTn>
                              </p:par>
                            </p:childTnLst>
                          </p:cTn>
                        </p:par>
                        <p:par>
                          <p:cTn id="48" fill="hold">
                            <p:stCondLst>
                              <p:cond delay="1500"/>
                            </p:stCondLst>
                            <p:childTnLst>
                              <p:par>
                                <p:cTn id="49" presetID="9" presetClass="entr" presetSubtype="0" fill="hold" grpId="0" nodeType="afterEffect">
                                  <p:stCondLst>
                                    <p:cond delay="0"/>
                                  </p:stCondLst>
                                  <p:childTnLst>
                                    <p:set>
                                      <p:cBhvr>
                                        <p:cTn id="50" dur="1" fill="hold">
                                          <p:stCondLst>
                                            <p:cond delay="0"/>
                                          </p:stCondLst>
                                        </p:cTn>
                                        <p:tgtEl>
                                          <p:spTgt spid="1366093"/>
                                        </p:tgtEl>
                                        <p:attrNameLst>
                                          <p:attrName>style.visibility</p:attrName>
                                        </p:attrNameLst>
                                      </p:cBhvr>
                                      <p:to>
                                        <p:strVal val="visible"/>
                                      </p:to>
                                    </p:set>
                                    <p:animEffect transition="in" filter="dissolve">
                                      <p:cBhvr>
                                        <p:cTn id="51" dur="500"/>
                                        <p:tgtEl>
                                          <p:spTgt spid="13660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6090" grpId="0" animBg="1"/>
      <p:bldP spid="1366091" grpId="0" animBg="1"/>
      <p:bldP spid="1366092" grpId="0"/>
      <p:bldP spid="1366093" grpId="0"/>
      <p:bldP spid="1366094" grpId="0" animBg="1"/>
      <p:bldP spid="1366095" grpId="0" animBg="1"/>
      <p:bldP spid="1366096" grpId="0" animBg="1"/>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Footer Placeholder 4"/>
          <p:cNvSpPr>
            <a:spLocks noGrp="1"/>
          </p:cNvSpPr>
          <p:nvPr>
            <p:ph type="ftr" sz="quarter" idx="11"/>
          </p:nvPr>
        </p:nvSpPr>
        <p:spPr>
          <a:noFill/>
        </p:spPr>
        <p:txBody>
          <a:bodyPr/>
          <a:lstStyle/>
          <a:p>
            <a:fld id="{2843992E-0F3D-4B51-9E2E-D66C41902D32}" type="slidenum">
              <a:rPr lang="en-US"/>
              <a:pPr/>
              <a:t>41</a:t>
            </a:fld>
            <a:endParaRPr lang="en-US"/>
          </a:p>
        </p:txBody>
      </p:sp>
      <p:sp>
        <p:nvSpPr>
          <p:cNvPr id="21507" name="Rectangle 2"/>
          <p:cNvSpPr>
            <a:spLocks noGrp="1" noChangeArrowheads="1"/>
          </p:cNvSpPr>
          <p:nvPr>
            <p:ph type="title"/>
          </p:nvPr>
        </p:nvSpPr>
        <p:spPr/>
        <p:txBody>
          <a:bodyPr/>
          <a:lstStyle/>
          <a:p>
            <a:r>
              <a:rPr lang="en-GB" i="1" smtClean="0"/>
              <a:t>Linearizability</a:t>
            </a:r>
            <a:r>
              <a:rPr lang="en-GB" smtClean="0"/>
              <a:t> (p566) the strictest criterion for a replication system</a:t>
            </a:r>
          </a:p>
        </p:txBody>
      </p:sp>
      <p:sp>
        <p:nvSpPr>
          <p:cNvPr id="74755" name="Rectangle 3"/>
          <p:cNvSpPr>
            <a:spLocks noGrp="1" noChangeArrowheads="1"/>
          </p:cNvSpPr>
          <p:nvPr>
            <p:ph type="body" idx="1"/>
          </p:nvPr>
        </p:nvSpPr>
        <p:spPr>
          <a:xfrm>
            <a:off x="452438" y="1296988"/>
            <a:ext cx="9131300" cy="966787"/>
          </a:xfrm>
          <a:solidFill>
            <a:schemeClr val="bg1"/>
          </a:solidFill>
        </p:spPr>
        <p:txBody>
          <a:bodyPr/>
          <a:lstStyle/>
          <a:p>
            <a:pPr>
              <a:lnSpc>
                <a:spcPct val="90000"/>
              </a:lnSpc>
            </a:pPr>
            <a:r>
              <a:rPr lang="en-GB" sz="2400" smtClean="0"/>
              <a:t>The correctness criteria for replicated objects are defined by referring to a virtual interleaving which would be correct</a:t>
            </a:r>
          </a:p>
          <a:p>
            <a:pPr>
              <a:lnSpc>
                <a:spcPct val="90000"/>
              </a:lnSpc>
            </a:pPr>
            <a:endParaRPr lang="en-GB" sz="2400" smtClean="0"/>
          </a:p>
        </p:txBody>
      </p:sp>
      <p:sp>
        <p:nvSpPr>
          <p:cNvPr id="74756" name="Text Box 4"/>
          <p:cNvSpPr txBox="1">
            <a:spLocks noChangeArrowheads="1"/>
          </p:cNvSpPr>
          <p:nvPr/>
        </p:nvSpPr>
        <p:spPr bwMode="auto">
          <a:xfrm>
            <a:off x="8939213" y="6270625"/>
            <a:ext cx="290512" cy="457200"/>
          </a:xfrm>
          <a:prstGeom prst="rect">
            <a:avLst/>
          </a:prstGeom>
          <a:noFill/>
          <a:ln w="9525">
            <a:noFill/>
            <a:miter lim="800000"/>
            <a:headEnd/>
            <a:tailEnd/>
          </a:ln>
        </p:spPr>
        <p:txBody>
          <a:bodyPr wrap="none">
            <a:spAutoFit/>
          </a:bodyPr>
          <a:lstStyle/>
          <a:p>
            <a:r>
              <a:rPr lang="en-GB"/>
              <a:t>•</a:t>
            </a:r>
          </a:p>
        </p:txBody>
      </p:sp>
      <p:sp>
        <p:nvSpPr>
          <p:cNvPr id="74757" name="Text Box 5"/>
          <p:cNvSpPr txBox="1">
            <a:spLocks noChangeArrowheads="1"/>
          </p:cNvSpPr>
          <p:nvPr/>
        </p:nvSpPr>
        <p:spPr bwMode="auto">
          <a:xfrm>
            <a:off x="454025" y="2038350"/>
            <a:ext cx="8978900" cy="1797050"/>
          </a:xfrm>
          <a:prstGeom prst="rect">
            <a:avLst/>
          </a:prstGeom>
          <a:solidFill>
            <a:schemeClr val="accent2"/>
          </a:solidFill>
          <a:ln w="9525">
            <a:noFill/>
            <a:miter lim="800000"/>
            <a:headEnd/>
            <a:tailEnd/>
          </a:ln>
        </p:spPr>
        <p:txBody>
          <a:bodyPr>
            <a:spAutoFit/>
          </a:bodyPr>
          <a:lstStyle/>
          <a:p>
            <a:r>
              <a:rPr lang="en-GB" sz="2000">
                <a:latin typeface="Helvetica" charset="0"/>
              </a:rPr>
              <a:t>Consider a replicated service with two clients, that  perform read and update operations. A client waits for one operation to complete before doing another. </a:t>
            </a:r>
            <a:r>
              <a:rPr kumimoji="1" lang="en-GB">
                <a:latin typeface="Arial" charset="0"/>
              </a:rPr>
              <a:t>Client operations o</a:t>
            </a:r>
            <a:r>
              <a:rPr kumimoji="1" lang="en-GB" baseline="-25000">
                <a:latin typeface="Arial" charset="0"/>
              </a:rPr>
              <a:t>10</a:t>
            </a:r>
            <a:r>
              <a:rPr kumimoji="1" lang="en-GB">
                <a:latin typeface="Arial" charset="0"/>
              </a:rPr>
              <a:t>, o</a:t>
            </a:r>
            <a:r>
              <a:rPr kumimoji="1" lang="en-GB" baseline="-25000">
                <a:latin typeface="Arial" charset="0"/>
              </a:rPr>
              <a:t>11</a:t>
            </a:r>
            <a:r>
              <a:rPr kumimoji="1" lang="en-GB">
                <a:latin typeface="Arial" charset="0"/>
              </a:rPr>
              <a:t>, o</a:t>
            </a:r>
            <a:r>
              <a:rPr kumimoji="1" lang="en-GB" baseline="-25000">
                <a:latin typeface="Arial" charset="0"/>
              </a:rPr>
              <a:t>12</a:t>
            </a:r>
            <a:r>
              <a:rPr kumimoji="1" lang="en-GB">
                <a:latin typeface="Arial" charset="0"/>
              </a:rPr>
              <a:t> and o</a:t>
            </a:r>
            <a:r>
              <a:rPr kumimoji="1" lang="en-GB" baseline="-25000">
                <a:latin typeface="Arial" charset="0"/>
              </a:rPr>
              <a:t>20</a:t>
            </a:r>
            <a:r>
              <a:rPr kumimoji="1" lang="en-GB">
                <a:latin typeface="Arial" charset="0"/>
              </a:rPr>
              <a:t>, o</a:t>
            </a:r>
            <a:r>
              <a:rPr kumimoji="1" lang="en-GB" baseline="-25000">
                <a:latin typeface="Arial" charset="0"/>
              </a:rPr>
              <a:t>21</a:t>
            </a:r>
            <a:r>
              <a:rPr kumimoji="1" lang="en-GB">
                <a:latin typeface="Arial" charset="0"/>
              </a:rPr>
              <a:t>, o</a:t>
            </a:r>
            <a:r>
              <a:rPr kumimoji="1" lang="en-GB" baseline="-25000">
                <a:latin typeface="Arial" charset="0"/>
              </a:rPr>
              <a:t>22 </a:t>
            </a:r>
            <a:r>
              <a:rPr kumimoji="1" lang="en-GB">
                <a:latin typeface="Arial" charset="0"/>
              </a:rPr>
              <a:t>at a single server are interleaved in some order e.g. o</a:t>
            </a:r>
            <a:r>
              <a:rPr kumimoji="1" lang="en-GB" baseline="-25000">
                <a:latin typeface="Arial" charset="0"/>
              </a:rPr>
              <a:t>20</a:t>
            </a:r>
            <a:r>
              <a:rPr kumimoji="1" lang="en-GB">
                <a:latin typeface="Arial" charset="0"/>
              </a:rPr>
              <a:t>, o</a:t>
            </a:r>
            <a:r>
              <a:rPr kumimoji="1" lang="en-GB" baseline="-25000">
                <a:latin typeface="Arial" charset="0"/>
              </a:rPr>
              <a:t>21</a:t>
            </a:r>
            <a:r>
              <a:rPr kumimoji="1" lang="en-GB">
                <a:latin typeface="Arial" charset="0"/>
              </a:rPr>
              <a:t>, o</a:t>
            </a:r>
            <a:r>
              <a:rPr kumimoji="1" lang="en-GB" baseline="-25000">
                <a:latin typeface="Arial" charset="0"/>
              </a:rPr>
              <a:t>10</a:t>
            </a:r>
            <a:r>
              <a:rPr kumimoji="1" lang="en-GB">
                <a:latin typeface="Arial" charset="0"/>
              </a:rPr>
              <a:t>, o</a:t>
            </a:r>
            <a:r>
              <a:rPr kumimoji="1" lang="en-GB" baseline="-25000">
                <a:latin typeface="Arial" charset="0"/>
              </a:rPr>
              <a:t>22 </a:t>
            </a:r>
            <a:r>
              <a:rPr kumimoji="1" lang="en-GB">
                <a:latin typeface="Arial" charset="0"/>
              </a:rPr>
              <a:t>, o</a:t>
            </a:r>
            <a:r>
              <a:rPr kumimoji="1" lang="en-GB" baseline="-25000">
                <a:latin typeface="Arial" charset="0"/>
              </a:rPr>
              <a:t>11</a:t>
            </a:r>
            <a:r>
              <a:rPr kumimoji="1" lang="en-GB">
                <a:latin typeface="Arial" charset="0"/>
              </a:rPr>
              <a:t>, o</a:t>
            </a:r>
            <a:r>
              <a:rPr kumimoji="1" lang="en-GB" baseline="-25000">
                <a:latin typeface="Arial" charset="0"/>
              </a:rPr>
              <a:t>12</a:t>
            </a:r>
            <a:r>
              <a:rPr kumimoji="1" lang="en-GB">
                <a:latin typeface="Arial" charset="0"/>
              </a:rPr>
              <a:t>  (client 1 does o</a:t>
            </a:r>
            <a:r>
              <a:rPr kumimoji="1" lang="en-GB" baseline="-25000">
                <a:latin typeface="Arial" charset="0"/>
              </a:rPr>
              <a:t>10</a:t>
            </a:r>
            <a:r>
              <a:rPr kumimoji="1" lang="en-GB">
                <a:latin typeface="Arial" charset="0"/>
              </a:rPr>
              <a:t> etc)</a:t>
            </a:r>
            <a:endParaRPr kumimoji="1" lang="en-GB">
              <a:solidFill>
                <a:schemeClr val="hlink"/>
              </a:solidFill>
              <a:latin typeface="Arial" charset="0"/>
            </a:endParaRPr>
          </a:p>
        </p:txBody>
      </p:sp>
      <p:sp>
        <p:nvSpPr>
          <p:cNvPr id="74758" name="Rectangle 6"/>
          <p:cNvSpPr>
            <a:spLocks noChangeArrowheads="1"/>
          </p:cNvSpPr>
          <p:nvPr/>
        </p:nvSpPr>
        <p:spPr bwMode="auto">
          <a:xfrm>
            <a:off x="0" y="4173538"/>
            <a:ext cx="9617075" cy="2071687"/>
          </a:xfrm>
          <a:prstGeom prst="rect">
            <a:avLst/>
          </a:prstGeom>
          <a:solidFill>
            <a:schemeClr val="bg1"/>
          </a:solidFill>
          <a:ln w="9525">
            <a:noFill/>
            <a:miter lim="800000"/>
            <a:headEnd/>
            <a:tailEnd/>
          </a:ln>
        </p:spPr>
        <p:txBody>
          <a:bodyPr>
            <a:spAutoFit/>
          </a:bodyPr>
          <a:lstStyle/>
          <a:p>
            <a:pPr marL="457200" indent="-457200">
              <a:lnSpc>
                <a:spcPct val="90000"/>
              </a:lnSpc>
              <a:spcBef>
                <a:spcPct val="20000"/>
              </a:spcBef>
              <a:buClr>
                <a:schemeClr val="hlink"/>
              </a:buClr>
              <a:buFont typeface="Times" charset="0"/>
              <a:buChar char="–"/>
            </a:pPr>
            <a:r>
              <a:rPr kumimoji="1" lang="en-GB" sz="2000">
                <a:solidFill>
                  <a:schemeClr val="hlink"/>
                </a:solidFill>
                <a:latin typeface="Arial" charset="0"/>
              </a:rPr>
              <a:t>For any set of client operations there is a virtual interleaving (which would be correct for a set of single objects). </a:t>
            </a:r>
          </a:p>
          <a:p>
            <a:pPr marL="457200" indent="-457200">
              <a:lnSpc>
                <a:spcPct val="90000"/>
              </a:lnSpc>
              <a:spcBef>
                <a:spcPct val="20000"/>
              </a:spcBef>
              <a:buClr>
                <a:schemeClr val="hlink"/>
              </a:buClr>
              <a:buFontTx/>
              <a:buChar char="–"/>
            </a:pPr>
            <a:r>
              <a:rPr kumimoji="1" lang="en-GB" sz="2000">
                <a:solidFill>
                  <a:schemeClr val="hlink"/>
                </a:solidFill>
                <a:latin typeface="Arial" charset="0"/>
              </a:rPr>
              <a:t>Each client sees a view of the objects that is consistent with this, that is, the results of clients operations make sense within the interleaving</a:t>
            </a:r>
          </a:p>
          <a:p>
            <a:pPr marL="914400" lvl="1" indent="-457200">
              <a:lnSpc>
                <a:spcPct val="90000"/>
              </a:lnSpc>
              <a:spcBef>
                <a:spcPct val="20000"/>
              </a:spcBef>
              <a:buClr>
                <a:schemeClr val="hlink"/>
              </a:buClr>
              <a:buFont typeface="Wingdings" charset="2"/>
              <a:buChar char="w"/>
            </a:pPr>
            <a:r>
              <a:rPr kumimoji="1" lang="en-GB" sz="1800">
                <a:solidFill>
                  <a:schemeClr val="hlink"/>
                </a:solidFill>
                <a:latin typeface="Arial" charset="0"/>
              </a:rPr>
              <a:t>the bank example did not make sense: if the second update is observed,the  first update should be observed too. </a:t>
            </a:r>
          </a:p>
          <a:p>
            <a:pPr marL="457200" indent="-457200">
              <a:lnSpc>
                <a:spcPct val="90000"/>
              </a:lnSpc>
              <a:spcBef>
                <a:spcPct val="20000"/>
              </a:spcBef>
              <a:buClr>
                <a:schemeClr val="hlink"/>
              </a:buClr>
              <a:buFontTx/>
              <a:buChar char="–"/>
            </a:pPr>
            <a:endParaRPr kumimoji="1" lang="en-GB" sz="1600">
              <a:solidFill>
                <a:schemeClr val="hlink"/>
              </a:solidFill>
              <a:latin typeface="Arial" charset="0"/>
            </a:endParaRPr>
          </a:p>
        </p:txBody>
      </p:sp>
      <p:sp>
        <p:nvSpPr>
          <p:cNvPr id="74759" name="Rectangle 7"/>
          <p:cNvSpPr>
            <a:spLocks noChangeArrowheads="1"/>
          </p:cNvSpPr>
          <p:nvPr/>
        </p:nvSpPr>
        <p:spPr bwMode="auto">
          <a:xfrm>
            <a:off x="520700" y="2209800"/>
            <a:ext cx="8767763" cy="1851025"/>
          </a:xfrm>
          <a:prstGeom prst="rect">
            <a:avLst/>
          </a:prstGeom>
          <a:solidFill>
            <a:srgbClr val="82B0FF"/>
          </a:solidFill>
          <a:ln w="9525">
            <a:noFill/>
            <a:miter lim="800000"/>
            <a:headEnd/>
            <a:tailEnd/>
          </a:ln>
        </p:spPr>
        <p:txBody>
          <a:bodyPr>
            <a:spAutoFit/>
          </a:bodyPr>
          <a:lstStyle/>
          <a:p>
            <a:pPr>
              <a:lnSpc>
                <a:spcPct val="90000"/>
              </a:lnSpc>
              <a:spcBef>
                <a:spcPct val="20000"/>
              </a:spcBef>
              <a:buClr>
                <a:schemeClr val="hlink"/>
              </a:buClr>
              <a:buFont typeface="Wingdings" charset="2"/>
              <a:buNone/>
            </a:pPr>
            <a:r>
              <a:rPr kumimoji="1" lang="en-GB">
                <a:solidFill>
                  <a:schemeClr val="hlink"/>
                </a:solidFill>
                <a:latin typeface="Arial" charset="0"/>
              </a:rPr>
              <a:t>a replicated object service is </a:t>
            </a:r>
            <a:r>
              <a:rPr kumimoji="1" lang="en-GB" i="1">
                <a:solidFill>
                  <a:schemeClr val="hlink"/>
                </a:solidFill>
                <a:latin typeface="Arial" charset="0"/>
              </a:rPr>
              <a:t>linearizable</a:t>
            </a:r>
            <a:r>
              <a:rPr kumimoji="1" lang="en-GB">
                <a:solidFill>
                  <a:schemeClr val="hlink"/>
                </a:solidFill>
                <a:latin typeface="Arial" charset="0"/>
              </a:rPr>
              <a:t> if</a:t>
            </a:r>
            <a:r>
              <a:rPr kumimoji="1" lang="en-GB" i="1">
                <a:solidFill>
                  <a:schemeClr val="hlink"/>
                </a:solidFill>
                <a:latin typeface="Arial" charset="0"/>
              </a:rPr>
              <a:t> for any execution</a:t>
            </a:r>
            <a:r>
              <a:rPr kumimoji="1" lang="en-GB">
                <a:solidFill>
                  <a:schemeClr val="hlink"/>
                </a:solidFill>
                <a:latin typeface="Arial" charset="0"/>
              </a:rPr>
              <a:t> there is some interleaving of clients’ operations such that:</a:t>
            </a:r>
          </a:p>
          <a:p>
            <a:pPr lvl="1">
              <a:lnSpc>
                <a:spcPct val="90000"/>
              </a:lnSpc>
              <a:spcBef>
                <a:spcPct val="20000"/>
              </a:spcBef>
              <a:buClr>
                <a:schemeClr val="hlink"/>
              </a:buClr>
              <a:buFontTx/>
              <a:buChar char="–"/>
            </a:pPr>
            <a:r>
              <a:rPr kumimoji="1" lang="en-GB" sz="1800">
                <a:solidFill>
                  <a:schemeClr val="hlink"/>
                </a:solidFill>
                <a:latin typeface="Arial" charset="0"/>
              </a:rPr>
              <a:t>the interleaved sequence of operations meets the specification of a (single) correct copy of the objects</a:t>
            </a:r>
          </a:p>
          <a:p>
            <a:pPr lvl="1">
              <a:lnSpc>
                <a:spcPct val="90000"/>
              </a:lnSpc>
              <a:spcBef>
                <a:spcPct val="20000"/>
              </a:spcBef>
              <a:buClr>
                <a:schemeClr val="hlink"/>
              </a:buClr>
              <a:buFontTx/>
              <a:buChar char="–"/>
            </a:pPr>
            <a:r>
              <a:rPr kumimoji="1" lang="en-GB" sz="1800">
                <a:solidFill>
                  <a:schemeClr val="hlink"/>
                </a:solidFill>
                <a:latin typeface="Arial" charset="0"/>
              </a:rPr>
              <a:t>the order of operations in the interleaving is consistent with the real time at which they occurred</a:t>
            </a:r>
          </a:p>
        </p:txBody>
      </p:sp>
      <p:sp>
        <p:nvSpPr>
          <p:cNvPr id="74760" name="Rectangle 8"/>
          <p:cNvSpPr>
            <a:spLocks noChangeArrowheads="1"/>
          </p:cNvSpPr>
          <p:nvPr/>
        </p:nvSpPr>
        <p:spPr bwMode="auto">
          <a:xfrm>
            <a:off x="344488" y="628650"/>
            <a:ext cx="8877300" cy="366713"/>
          </a:xfrm>
          <a:prstGeom prst="rect">
            <a:avLst/>
          </a:prstGeom>
          <a:solidFill>
            <a:schemeClr val="accent2"/>
          </a:solidFill>
          <a:ln w="9525">
            <a:noFill/>
            <a:miter lim="800000"/>
            <a:headEnd/>
            <a:tailEnd/>
          </a:ln>
        </p:spPr>
        <p:txBody>
          <a:bodyPr wrap="none">
            <a:spAutoFit/>
          </a:bodyPr>
          <a:lstStyle/>
          <a:p>
            <a:pPr>
              <a:lnSpc>
                <a:spcPct val="90000"/>
              </a:lnSpc>
              <a:spcBef>
                <a:spcPct val="20000"/>
              </a:spcBef>
              <a:buClr>
                <a:schemeClr val="hlink"/>
              </a:buClr>
            </a:pPr>
            <a:r>
              <a:rPr kumimoji="1" lang="en-GB" sz="2000">
                <a:solidFill>
                  <a:schemeClr val="hlink"/>
                </a:solidFill>
                <a:latin typeface="Arial" charset="0"/>
              </a:rPr>
              <a:t>linearizability is not intended to be used with transactional replication systems</a:t>
            </a:r>
          </a:p>
        </p:txBody>
      </p:sp>
      <p:sp>
        <p:nvSpPr>
          <p:cNvPr id="74761" name="Rectangle 9"/>
          <p:cNvSpPr>
            <a:spLocks noChangeArrowheads="1"/>
          </p:cNvSpPr>
          <p:nvPr/>
        </p:nvSpPr>
        <p:spPr bwMode="auto">
          <a:xfrm>
            <a:off x="328613" y="1020763"/>
            <a:ext cx="9126537" cy="973137"/>
          </a:xfrm>
          <a:prstGeom prst="rect">
            <a:avLst/>
          </a:prstGeom>
          <a:solidFill>
            <a:schemeClr val="accent2"/>
          </a:solidFill>
          <a:ln w="9525">
            <a:noFill/>
            <a:miter lim="800000"/>
            <a:headEnd/>
            <a:tailEnd/>
          </a:ln>
        </p:spPr>
        <p:txBody>
          <a:bodyPr wrap="none">
            <a:spAutoFit/>
          </a:bodyPr>
          <a:lstStyle/>
          <a:p>
            <a:pPr>
              <a:lnSpc>
                <a:spcPct val="90000"/>
              </a:lnSpc>
              <a:spcBef>
                <a:spcPct val="20000"/>
              </a:spcBef>
              <a:buClr>
                <a:schemeClr val="hlink"/>
              </a:buClr>
              <a:buFontTx/>
              <a:buChar char="–"/>
            </a:pPr>
            <a:r>
              <a:rPr kumimoji="1" lang="en-GB" sz="2000">
                <a:solidFill>
                  <a:schemeClr val="hlink"/>
                </a:solidFill>
                <a:latin typeface="Arial" charset="0"/>
              </a:rPr>
              <a:t>The real-time requirement means clients should receive up-to-date information</a:t>
            </a:r>
          </a:p>
          <a:p>
            <a:pPr lvl="1">
              <a:lnSpc>
                <a:spcPct val="90000"/>
              </a:lnSpc>
              <a:spcBef>
                <a:spcPct val="20000"/>
              </a:spcBef>
              <a:buClr>
                <a:schemeClr val="hlink"/>
              </a:buClr>
              <a:buFont typeface="Wingdings" charset="2"/>
              <a:buChar char="w"/>
            </a:pPr>
            <a:r>
              <a:rPr kumimoji="1" lang="en-GB" sz="1800">
                <a:solidFill>
                  <a:schemeClr val="hlink"/>
                </a:solidFill>
                <a:latin typeface="Arial" charset="0"/>
              </a:rPr>
              <a:t>but may not be practical due to difficulties of synchronizing clocks </a:t>
            </a:r>
          </a:p>
          <a:p>
            <a:pPr lvl="1">
              <a:lnSpc>
                <a:spcPct val="90000"/>
              </a:lnSpc>
              <a:spcBef>
                <a:spcPct val="20000"/>
              </a:spcBef>
              <a:buClr>
                <a:schemeClr val="hlink"/>
              </a:buClr>
              <a:buFont typeface="Wingdings" charset="2"/>
              <a:buChar char="w"/>
            </a:pPr>
            <a:r>
              <a:rPr kumimoji="1" lang="en-GB" sz="1800">
                <a:solidFill>
                  <a:schemeClr val="hlink"/>
                </a:solidFill>
                <a:latin typeface="Arial" charset="0"/>
              </a:rPr>
              <a:t>a weaker criterion is sequential consis</a:t>
            </a:r>
            <a:r>
              <a:rPr kumimoji="1" lang="en-GB" sz="1600">
                <a:solidFill>
                  <a:schemeClr val="hlink"/>
                </a:solidFill>
                <a:latin typeface="Arial" charset="0"/>
              </a:rPr>
              <a:t>tency </a:t>
            </a:r>
          </a:p>
        </p:txBody>
      </p:sp>
    </p:spTree>
    <p:extLst>
      <p:ext uri="{BB962C8B-B14F-4D97-AF65-F5344CB8AC3E}">
        <p14:creationId xmlns:p14="http://schemas.microsoft.com/office/powerpoint/2010/main" val="573863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74757"/>
                                        </p:tgtEl>
                                        <p:attrNameLst>
                                          <p:attrName>style.visibility</p:attrName>
                                        </p:attrNameLst>
                                      </p:cBhvr>
                                      <p:to>
                                        <p:strVal val="visible"/>
                                      </p:to>
                                    </p:set>
                                    <p:anim calcmode="lin" valueType="num">
                                      <p:cBhvr additive="base">
                                        <p:cTn id="7" dur="500" fill="hold"/>
                                        <p:tgtEl>
                                          <p:spTgt spid="74757"/>
                                        </p:tgtEl>
                                        <p:attrNameLst>
                                          <p:attrName>ppt_x</p:attrName>
                                        </p:attrNameLst>
                                      </p:cBhvr>
                                      <p:tavLst>
                                        <p:tav tm="0">
                                          <p:val>
                                            <p:strVal val="#ppt_x"/>
                                          </p:val>
                                        </p:tav>
                                        <p:tav tm="100000">
                                          <p:val>
                                            <p:strVal val="#ppt_x"/>
                                          </p:val>
                                        </p:tav>
                                      </p:tavLst>
                                    </p:anim>
                                    <p:anim calcmode="lin" valueType="num">
                                      <p:cBhvr additive="base">
                                        <p:cTn id="8" dur="500" fill="hold"/>
                                        <p:tgtEl>
                                          <p:spTgt spid="74757"/>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74755">
                                            <p:txEl>
                                              <p:pRg st="0" end="0"/>
                                            </p:txEl>
                                          </p:spTgt>
                                        </p:tgtEl>
                                        <p:attrNameLst>
                                          <p:attrName>style.visibility</p:attrName>
                                        </p:attrNameLst>
                                      </p:cBhvr>
                                      <p:to>
                                        <p:strVal val="visible"/>
                                      </p:to>
                                    </p:set>
                                    <p:animEffect transition="in" filter="wipe(up)">
                                      <p:cBhvr>
                                        <p:cTn id="13" dur="500"/>
                                        <p:tgtEl>
                                          <p:spTgt spid="74755">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74759">
                                            <p:bg/>
                                          </p:spTgt>
                                        </p:tgtEl>
                                        <p:attrNameLst>
                                          <p:attrName>style.visibility</p:attrName>
                                        </p:attrNameLst>
                                      </p:cBhvr>
                                      <p:to>
                                        <p:strVal val="visible"/>
                                      </p:to>
                                    </p:set>
                                    <p:animEffect transition="in" filter="wipe(up)">
                                      <p:cBhvr>
                                        <p:cTn id="18" dur="500"/>
                                        <p:tgtEl>
                                          <p:spTgt spid="74759">
                                            <p:bg/>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74759">
                                            <p:txEl>
                                              <p:pRg st="0" end="0"/>
                                            </p:txEl>
                                          </p:spTgt>
                                        </p:tgtEl>
                                        <p:attrNameLst>
                                          <p:attrName>style.visibility</p:attrName>
                                        </p:attrNameLst>
                                      </p:cBhvr>
                                      <p:to>
                                        <p:strVal val="visible"/>
                                      </p:to>
                                    </p:set>
                                    <p:animEffect transition="in" filter="wipe(up)">
                                      <p:cBhvr>
                                        <p:cTn id="23" dur="500"/>
                                        <p:tgtEl>
                                          <p:spTgt spid="74759">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74759">
                                            <p:txEl>
                                              <p:pRg st="1" end="1"/>
                                            </p:txEl>
                                          </p:spTgt>
                                        </p:tgtEl>
                                        <p:attrNameLst>
                                          <p:attrName>style.visibility</p:attrName>
                                        </p:attrNameLst>
                                      </p:cBhvr>
                                      <p:to>
                                        <p:strVal val="visible"/>
                                      </p:to>
                                    </p:set>
                                    <p:animEffect transition="in" filter="wipe(up)">
                                      <p:cBhvr>
                                        <p:cTn id="28" dur="500"/>
                                        <p:tgtEl>
                                          <p:spTgt spid="74759">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1" fill="hold" grpId="0" nodeType="clickEffect">
                                  <p:stCondLst>
                                    <p:cond delay="0"/>
                                  </p:stCondLst>
                                  <p:childTnLst>
                                    <p:set>
                                      <p:cBhvr>
                                        <p:cTn id="32" dur="1" fill="hold">
                                          <p:stCondLst>
                                            <p:cond delay="0"/>
                                          </p:stCondLst>
                                        </p:cTn>
                                        <p:tgtEl>
                                          <p:spTgt spid="74759">
                                            <p:txEl>
                                              <p:pRg st="2" end="2"/>
                                            </p:txEl>
                                          </p:spTgt>
                                        </p:tgtEl>
                                        <p:attrNameLst>
                                          <p:attrName>style.visibility</p:attrName>
                                        </p:attrNameLst>
                                      </p:cBhvr>
                                      <p:to>
                                        <p:strVal val="visible"/>
                                      </p:to>
                                    </p:set>
                                    <p:animEffect transition="in" filter="wipe(up)">
                                      <p:cBhvr>
                                        <p:cTn id="33" dur="500"/>
                                        <p:tgtEl>
                                          <p:spTgt spid="74759">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1" fill="hold" grpId="0" nodeType="clickEffect">
                                  <p:stCondLst>
                                    <p:cond delay="0"/>
                                  </p:stCondLst>
                                  <p:childTnLst>
                                    <p:set>
                                      <p:cBhvr>
                                        <p:cTn id="37" dur="1" fill="hold">
                                          <p:stCondLst>
                                            <p:cond delay="0"/>
                                          </p:stCondLst>
                                        </p:cTn>
                                        <p:tgtEl>
                                          <p:spTgt spid="74758"/>
                                        </p:tgtEl>
                                        <p:attrNameLst>
                                          <p:attrName>style.visibility</p:attrName>
                                        </p:attrNameLst>
                                      </p:cBhvr>
                                      <p:to>
                                        <p:strVal val="visible"/>
                                      </p:to>
                                    </p:set>
                                    <p:animEffect transition="in" filter="wipe(up)">
                                      <p:cBhvr>
                                        <p:cTn id="38" dur="500"/>
                                        <p:tgtEl>
                                          <p:spTgt spid="74758"/>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74760"/>
                                        </p:tgtEl>
                                        <p:attrNameLst>
                                          <p:attrName>style.visibility</p:attrName>
                                        </p:attrNameLst>
                                      </p:cBhvr>
                                      <p:to>
                                        <p:strVal val="visible"/>
                                      </p:to>
                                    </p:set>
                                    <p:anim calcmode="lin" valueType="num">
                                      <p:cBhvr additive="base">
                                        <p:cTn id="43" dur="500" fill="hold"/>
                                        <p:tgtEl>
                                          <p:spTgt spid="74760"/>
                                        </p:tgtEl>
                                        <p:attrNameLst>
                                          <p:attrName>ppt_x</p:attrName>
                                        </p:attrNameLst>
                                      </p:cBhvr>
                                      <p:tavLst>
                                        <p:tav tm="0">
                                          <p:val>
                                            <p:strVal val="0-#ppt_w/2"/>
                                          </p:val>
                                        </p:tav>
                                        <p:tav tm="100000">
                                          <p:val>
                                            <p:strVal val="#ppt_x"/>
                                          </p:val>
                                        </p:tav>
                                      </p:tavLst>
                                    </p:anim>
                                    <p:anim calcmode="lin" valueType="num">
                                      <p:cBhvr additive="base">
                                        <p:cTn id="44" dur="500" fill="hold"/>
                                        <p:tgtEl>
                                          <p:spTgt spid="74760"/>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74761"/>
                                        </p:tgtEl>
                                        <p:attrNameLst>
                                          <p:attrName>style.visibility</p:attrName>
                                        </p:attrNameLst>
                                      </p:cBhvr>
                                      <p:to>
                                        <p:strVal val="visible"/>
                                      </p:to>
                                    </p:set>
                                    <p:anim calcmode="lin" valueType="num">
                                      <p:cBhvr additive="base">
                                        <p:cTn id="49" dur="500" fill="hold"/>
                                        <p:tgtEl>
                                          <p:spTgt spid="74761"/>
                                        </p:tgtEl>
                                        <p:attrNameLst>
                                          <p:attrName>ppt_x</p:attrName>
                                        </p:attrNameLst>
                                      </p:cBhvr>
                                      <p:tavLst>
                                        <p:tav tm="0">
                                          <p:val>
                                            <p:strVal val="1+#ppt_w/2"/>
                                          </p:val>
                                        </p:tav>
                                        <p:tav tm="100000">
                                          <p:val>
                                            <p:strVal val="#ppt_x"/>
                                          </p:val>
                                        </p:tav>
                                      </p:tavLst>
                                    </p:anim>
                                    <p:anim calcmode="lin" valueType="num">
                                      <p:cBhvr additive="base">
                                        <p:cTn id="50" dur="500" fill="hold"/>
                                        <p:tgtEl>
                                          <p:spTgt spid="74761"/>
                                        </p:tgtEl>
                                        <p:attrNameLst>
                                          <p:attrName>ppt_y</p:attrName>
                                        </p:attrNameLst>
                                      </p:cBhvr>
                                      <p:tavLst>
                                        <p:tav tm="0">
                                          <p:val>
                                            <p:strVal val="#ppt_y"/>
                                          </p:val>
                                        </p:tav>
                                        <p:tav tm="100000">
                                          <p:val>
                                            <p:strVal val="#ppt_y"/>
                                          </p:val>
                                        </p:tav>
                                      </p:tavLst>
                                    </p:anim>
                                  </p:childTnLst>
                                </p:cTn>
                              </p:par>
                            </p:childTnLst>
                          </p:cTn>
                        </p:par>
                        <p:par>
                          <p:cTn id="51" fill="hold">
                            <p:stCondLst>
                              <p:cond delay="500"/>
                            </p:stCondLst>
                            <p:childTnLst>
                              <p:par>
                                <p:cTn id="52" presetID="1" presetClass="entr" presetSubtype="0" fill="hold" grpId="0" nodeType="afterEffect">
                                  <p:stCondLst>
                                    <p:cond delay="0"/>
                                  </p:stCondLst>
                                  <p:childTnLst>
                                    <p:set>
                                      <p:cBhvr>
                                        <p:cTn id="53" dur="1" fill="hold">
                                          <p:stCondLst>
                                            <p:cond delay="499"/>
                                          </p:stCondLst>
                                        </p:cTn>
                                        <p:tgtEl>
                                          <p:spTgt spid="74756"/>
                                        </p:tgtEl>
                                        <p:attrNameLst>
                                          <p:attrName>style.visibility</p:attrName>
                                        </p:attrNameLst>
                                      </p:cBhvr>
                                      <p:to>
                                        <p:strVal val="visible"/>
                                      </p:to>
                                    </p:set>
                                  </p:childTnLst>
                                  <p:subTnLst>
                                    <p:audio>
                                      <p:cMediaNode>
                                        <p:cTn display="0" masterRel="sameClick">
                                          <p:stCondLst>
                                            <p:cond evt="begin" delay="0">
                                              <p:tn val="52"/>
                                            </p:cond>
                                          </p:stCondLst>
                                          <p:endCondLst>
                                            <p:cond evt="onStopAudio" delay="0">
                                              <p:tgtEl>
                                                <p:sldTgt/>
                                              </p:tgtEl>
                                            </p:cond>
                                          </p:endCondLst>
                                        </p:cTn>
                                        <p:tgtEl>
                                          <p:sndTgt r:embed="rId3"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5" grpId="0" build="p" bldLvl="3" autoUpdateAnimBg="0"/>
      <p:bldP spid="74756" grpId="0" autoUpdateAnimBg="0"/>
      <p:bldP spid="74757" grpId="0" animBg="1" autoUpdateAnimBg="0"/>
      <p:bldP spid="74758" grpId="0" animBg="1" autoUpdateAnimBg="0"/>
      <p:bldP spid="74759" grpId="0" build="p" bldLvl="2" animBg="1" autoUpdateAnimBg="0"/>
      <p:bldP spid="74760" grpId="0" animBg="1" autoUpdateAnimBg="0"/>
      <p:bldP spid="74761"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fld id="{13220648-3548-4A80-ADA2-E81A6CB05A1A}" type="slidenum">
              <a:rPr lang="en-US"/>
              <a:pPr/>
              <a:t>5</a:t>
            </a:fld>
            <a:endParaRPr lang="en-US"/>
          </a:p>
        </p:txBody>
      </p:sp>
      <p:sp>
        <p:nvSpPr>
          <p:cNvPr id="63490" name="Rectangle 2"/>
          <p:cNvSpPr>
            <a:spLocks noGrp="1" noChangeArrowheads="1"/>
          </p:cNvSpPr>
          <p:nvPr>
            <p:ph type="title"/>
          </p:nvPr>
        </p:nvSpPr>
        <p:spPr/>
        <p:txBody>
          <a:bodyPr/>
          <a:lstStyle/>
          <a:p>
            <a:r>
              <a:rPr lang="en-GB"/>
              <a:t>Requirements for replicated data</a:t>
            </a:r>
          </a:p>
        </p:txBody>
      </p:sp>
      <p:sp>
        <p:nvSpPr>
          <p:cNvPr id="63491" name="Rectangle 3"/>
          <p:cNvSpPr>
            <a:spLocks noGrp="1" noChangeArrowheads="1"/>
          </p:cNvSpPr>
          <p:nvPr>
            <p:ph type="body" idx="1"/>
          </p:nvPr>
        </p:nvSpPr>
        <p:spPr>
          <a:xfrm>
            <a:off x="571500" y="2792413"/>
            <a:ext cx="8859838" cy="3500437"/>
          </a:xfrm>
        </p:spPr>
        <p:txBody>
          <a:bodyPr/>
          <a:lstStyle/>
          <a:p>
            <a:pPr>
              <a:lnSpc>
                <a:spcPct val="90000"/>
              </a:lnSpc>
            </a:pPr>
            <a:r>
              <a:rPr lang="en-GB" dirty="0"/>
              <a:t>Replication transparency</a:t>
            </a:r>
          </a:p>
          <a:p>
            <a:pPr lvl="1">
              <a:lnSpc>
                <a:spcPct val="90000"/>
              </a:lnSpc>
            </a:pPr>
            <a:r>
              <a:rPr lang="en-GB" dirty="0"/>
              <a:t>clients see logical objects (not several physical copies)</a:t>
            </a:r>
          </a:p>
          <a:p>
            <a:pPr lvl="2">
              <a:lnSpc>
                <a:spcPct val="90000"/>
              </a:lnSpc>
            </a:pPr>
            <a:r>
              <a:rPr lang="en-GB" dirty="0"/>
              <a:t>they access one logical item and receive a single result</a:t>
            </a:r>
          </a:p>
          <a:p>
            <a:pPr>
              <a:lnSpc>
                <a:spcPct val="90000"/>
              </a:lnSpc>
            </a:pPr>
            <a:r>
              <a:rPr lang="en-GB" dirty="0"/>
              <a:t>Consistency</a:t>
            </a:r>
          </a:p>
          <a:p>
            <a:pPr lvl="1">
              <a:lnSpc>
                <a:spcPct val="90000"/>
              </a:lnSpc>
            </a:pPr>
            <a:r>
              <a:rPr lang="en-GB" dirty="0"/>
              <a:t>specified to suit the application, </a:t>
            </a:r>
          </a:p>
          <a:p>
            <a:pPr lvl="2">
              <a:lnSpc>
                <a:spcPct val="90000"/>
              </a:lnSpc>
            </a:pPr>
            <a:r>
              <a:rPr lang="en-GB" dirty="0"/>
              <a:t>e.g. when a user of a diary disconnects, their local copy may be inconsistent with the others and will need to be reconciled when they connect again.  But connected clients using different copies should get consistent results. These issues are addressed in Bayou and Coda.</a:t>
            </a:r>
          </a:p>
          <a:p>
            <a:pPr lvl="2">
              <a:lnSpc>
                <a:spcPct val="90000"/>
              </a:lnSpc>
            </a:pPr>
            <a:endParaRPr lang="en-GB" dirty="0"/>
          </a:p>
        </p:txBody>
      </p:sp>
      <p:sp>
        <p:nvSpPr>
          <p:cNvPr id="63492" name="Text Box 4"/>
          <p:cNvSpPr txBox="1">
            <a:spLocks noChangeArrowheads="1"/>
          </p:cNvSpPr>
          <p:nvPr/>
        </p:nvSpPr>
        <p:spPr bwMode="auto">
          <a:xfrm>
            <a:off x="8939213" y="6270625"/>
            <a:ext cx="290512" cy="457200"/>
          </a:xfrm>
          <a:prstGeom prst="rect">
            <a:avLst/>
          </a:prstGeom>
          <a:noFill/>
          <a:ln w="9525">
            <a:noFill/>
            <a:miter lim="800000"/>
            <a:headEnd/>
            <a:tailEnd/>
          </a:ln>
          <a:effectLst/>
        </p:spPr>
        <p:txBody>
          <a:bodyPr wrap="none">
            <a:spAutoFit/>
          </a:bodyPr>
          <a:lstStyle/>
          <a:p>
            <a:r>
              <a:rPr lang="en-GB"/>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Footer Placeholder 3"/>
          <p:cNvSpPr>
            <a:spLocks noGrp="1"/>
          </p:cNvSpPr>
          <p:nvPr>
            <p:ph type="ftr" sz="quarter" idx="11"/>
          </p:nvPr>
        </p:nvSpPr>
        <p:spPr/>
        <p:txBody>
          <a:bodyPr/>
          <a:lstStyle/>
          <a:p>
            <a:fld id="{1906BC04-ECC5-43E7-9589-30B98547A629}" type="slidenum">
              <a:rPr lang="en-US"/>
              <a:pPr/>
              <a:t>6</a:t>
            </a:fld>
            <a:endParaRPr lang="en-US"/>
          </a:p>
        </p:txBody>
      </p:sp>
      <p:sp>
        <p:nvSpPr>
          <p:cNvPr id="12437" name="Rectangle 149"/>
          <p:cNvSpPr>
            <a:spLocks noGrp="1" noChangeArrowheads="1"/>
          </p:cNvSpPr>
          <p:nvPr>
            <p:ph type="title"/>
          </p:nvPr>
        </p:nvSpPr>
        <p:spPr/>
        <p:txBody>
          <a:bodyPr/>
          <a:lstStyle/>
          <a:p>
            <a:r>
              <a:rPr lang="en-GB"/>
              <a:t>A basic architectural model for the management of replicated data</a:t>
            </a:r>
          </a:p>
        </p:txBody>
      </p:sp>
      <p:grpSp>
        <p:nvGrpSpPr>
          <p:cNvPr id="12486" name="Group 198"/>
          <p:cNvGrpSpPr>
            <a:grpSpLocks/>
          </p:cNvGrpSpPr>
          <p:nvPr/>
        </p:nvGrpSpPr>
        <p:grpSpPr bwMode="auto">
          <a:xfrm>
            <a:off x="430213" y="2919413"/>
            <a:ext cx="8716965" cy="3408362"/>
            <a:chOff x="271" y="1909"/>
            <a:chExt cx="5490" cy="2147"/>
          </a:xfrm>
        </p:grpSpPr>
        <p:sp>
          <p:nvSpPr>
            <p:cNvPr id="12440" name="Rectangle 152"/>
            <p:cNvSpPr>
              <a:spLocks noChangeArrowheads="1"/>
            </p:cNvSpPr>
            <p:nvPr/>
          </p:nvSpPr>
          <p:spPr bwMode="auto">
            <a:xfrm>
              <a:off x="3468" y="2161"/>
              <a:ext cx="2293" cy="1895"/>
            </a:xfrm>
            <a:prstGeom prst="rect">
              <a:avLst/>
            </a:prstGeom>
            <a:solidFill>
              <a:srgbClr val="FFDC99"/>
            </a:solidFill>
            <a:ln w="9525">
              <a:noFill/>
              <a:miter lim="800000"/>
              <a:headEnd/>
              <a:tailEnd/>
            </a:ln>
          </p:spPr>
          <p:txBody>
            <a:bodyPr/>
            <a:lstStyle/>
            <a:p>
              <a:endParaRPr lang="sv-SE"/>
            </a:p>
          </p:txBody>
        </p:sp>
        <p:sp>
          <p:nvSpPr>
            <p:cNvPr id="12442" name="Rectangle 154"/>
            <p:cNvSpPr>
              <a:spLocks noChangeArrowheads="1"/>
            </p:cNvSpPr>
            <p:nvPr/>
          </p:nvSpPr>
          <p:spPr bwMode="auto">
            <a:xfrm>
              <a:off x="2189" y="2437"/>
              <a:ext cx="436" cy="416"/>
            </a:xfrm>
            <a:prstGeom prst="rect">
              <a:avLst/>
            </a:prstGeom>
            <a:solidFill>
              <a:srgbClr val="FFFFFF"/>
            </a:solidFill>
            <a:ln w="9525">
              <a:noFill/>
              <a:miter lim="800000"/>
              <a:headEnd/>
              <a:tailEnd/>
            </a:ln>
          </p:spPr>
          <p:txBody>
            <a:bodyPr/>
            <a:lstStyle/>
            <a:p>
              <a:endParaRPr lang="sv-SE"/>
            </a:p>
          </p:txBody>
        </p:sp>
        <p:sp>
          <p:nvSpPr>
            <p:cNvPr id="12443" name="Rectangle 155"/>
            <p:cNvSpPr>
              <a:spLocks noChangeArrowheads="1"/>
            </p:cNvSpPr>
            <p:nvPr/>
          </p:nvSpPr>
          <p:spPr bwMode="auto">
            <a:xfrm>
              <a:off x="2189" y="2437"/>
              <a:ext cx="455" cy="435"/>
            </a:xfrm>
            <a:prstGeom prst="rect">
              <a:avLst/>
            </a:prstGeom>
            <a:noFill/>
            <a:ln w="44450">
              <a:solidFill>
                <a:srgbClr val="000000"/>
              </a:solidFill>
              <a:miter lim="800000"/>
              <a:headEnd/>
              <a:tailEnd/>
            </a:ln>
          </p:spPr>
          <p:txBody>
            <a:bodyPr/>
            <a:lstStyle/>
            <a:p>
              <a:endParaRPr lang="sv-SE"/>
            </a:p>
          </p:txBody>
        </p:sp>
        <p:sp>
          <p:nvSpPr>
            <p:cNvPr id="12444" name="Rectangle 156"/>
            <p:cNvSpPr>
              <a:spLocks noChangeArrowheads="1"/>
            </p:cNvSpPr>
            <p:nvPr/>
          </p:nvSpPr>
          <p:spPr bwMode="auto">
            <a:xfrm>
              <a:off x="2341" y="2553"/>
              <a:ext cx="194" cy="182"/>
            </a:xfrm>
            <a:prstGeom prst="rect">
              <a:avLst/>
            </a:prstGeom>
            <a:noFill/>
            <a:ln w="9525">
              <a:noFill/>
              <a:miter lim="800000"/>
              <a:headEnd/>
              <a:tailEnd/>
            </a:ln>
          </p:spPr>
          <p:txBody>
            <a:bodyPr wrap="none" lIns="0" tIns="0" rIns="0" bIns="0">
              <a:spAutoFit/>
            </a:bodyPr>
            <a:lstStyle/>
            <a:p>
              <a:r>
                <a:rPr lang="en-GB" sz="1900">
                  <a:solidFill>
                    <a:srgbClr val="000000"/>
                  </a:solidFill>
                  <a:latin typeface="Arial" charset="0"/>
                </a:rPr>
                <a:t>FE</a:t>
              </a:r>
              <a:endParaRPr lang="en-GB"/>
            </a:p>
          </p:txBody>
        </p:sp>
        <p:sp>
          <p:nvSpPr>
            <p:cNvPr id="12445" name="Line 157"/>
            <p:cNvSpPr>
              <a:spLocks noChangeShapeType="1"/>
            </p:cNvSpPr>
            <p:nvPr/>
          </p:nvSpPr>
          <p:spPr bwMode="auto">
            <a:xfrm>
              <a:off x="1905" y="2323"/>
              <a:ext cx="1" cy="227"/>
            </a:xfrm>
            <a:prstGeom prst="line">
              <a:avLst/>
            </a:prstGeom>
            <a:noFill/>
            <a:ln w="19050">
              <a:solidFill>
                <a:schemeClr val="accent1"/>
              </a:solidFill>
              <a:round/>
              <a:headEnd/>
              <a:tailEnd/>
            </a:ln>
          </p:spPr>
          <p:txBody>
            <a:bodyPr/>
            <a:lstStyle/>
            <a:p>
              <a:endParaRPr lang="sv-SE"/>
            </a:p>
          </p:txBody>
        </p:sp>
        <p:sp>
          <p:nvSpPr>
            <p:cNvPr id="12446" name="Rectangle 158"/>
            <p:cNvSpPr>
              <a:spLocks noChangeArrowheads="1"/>
            </p:cNvSpPr>
            <p:nvPr/>
          </p:nvSpPr>
          <p:spPr bwMode="auto">
            <a:xfrm>
              <a:off x="1483" y="1909"/>
              <a:ext cx="941" cy="182"/>
            </a:xfrm>
            <a:prstGeom prst="rect">
              <a:avLst/>
            </a:prstGeom>
            <a:noFill/>
            <a:ln w="9525">
              <a:noFill/>
              <a:miter lim="800000"/>
              <a:headEnd/>
              <a:tailEnd/>
            </a:ln>
          </p:spPr>
          <p:txBody>
            <a:bodyPr wrap="none" lIns="0" tIns="0" rIns="0" bIns="0">
              <a:spAutoFit/>
            </a:bodyPr>
            <a:lstStyle/>
            <a:p>
              <a:r>
                <a:rPr lang="en-GB" sz="1900">
                  <a:solidFill>
                    <a:srgbClr val="000000"/>
                  </a:solidFill>
                  <a:latin typeface="Arial" charset="0"/>
                </a:rPr>
                <a:t>Requests and</a:t>
              </a:r>
              <a:endParaRPr lang="en-GB"/>
            </a:p>
          </p:txBody>
        </p:sp>
        <p:sp>
          <p:nvSpPr>
            <p:cNvPr id="12447" name="Rectangle 159"/>
            <p:cNvSpPr>
              <a:spLocks noChangeArrowheads="1"/>
            </p:cNvSpPr>
            <p:nvPr/>
          </p:nvSpPr>
          <p:spPr bwMode="auto">
            <a:xfrm>
              <a:off x="1729" y="2117"/>
              <a:ext cx="450" cy="182"/>
            </a:xfrm>
            <a:prstGeom prst="rect">
              <a:avLst/>
            </a:prstGeom>
            <a:noFill/>
            <a:ln w="9525">
              <a:noFill/>
              <a:miter lim="800000"/>
              <a:headEnd/>
              <a:tailEnd/>
            </a:ln>
          </p:spPr>
          <p:txBody>
            <a:bodyPr wrap="none" lIns="0" tIns="0" rIns="0" bIns="0">
              <a:spAutoFit/>
            </a:bodyPr>
            <a:lstStyle/>
            <a:p>
              <a:r>
                <a:rPr lang="en-GB" sz="1900">
                  <a:solidFill>
                    <a:srgbClr val="000000"/>
                  </a:solidFill>
                  <a:latin typeface="Arial" charset="0"/>
                </a:rPr>
                <a:t>replies</a:t>
              </a:r>
              <a:endParaRPr lang="en-GB"/>
            </a:p>
          </p:txBody>
        </p:sp>
        <p:sp>
          <p:nvSpPr>
            <p:cNvPr id="12448" name="Rectangle 160"/>
            <p:cNvSpPr>
              <a:spLocks noChangeArrowheads="1"/>
            </p:cNvSpPr>
            <p:nvPr/>
          </p:nvSpPr>
          <p:spPr bwMode="auto">
            <a:xfrm>
              <a:off x="1256" y="2553"/>
              <a:ext cx="110" cy="182"/>
            </a:xfrm>
            <a:prstGeom prst="rect">
              <a:avLst/>
            </a:prstGeom>
            <a:noFill/>
            <a:ln w="9525">
              <a:noFill/>
              <a:miter lim="800000"/>
              <a:headEnd/>
              <a:tailEnd/>
            </a:ln>
          </p:spPr>
          <p:txBody>
            <a:bodyPr wrap="none" lIns="0" tIns="0" rIns="0" bIns="0">
              <a:spAutoFit/>
            </a:bodyPr>
            <a:lstStyle/>
            <a:p>
              <a:r>
                <a:rPr lang="en-GB" sz="1900">
                  <a:solidFill>
                    <a:srgbClr val="000000"/>
                  </a:solidFill>
                  <a:latin typeface="Arial" charset="0"/>
                </a:rPr>
                <a:t>C</a:t>
              </a:r>
              <a:endParaRPr lang="en-GB"/>
            </a:p>
          </p:txBody>
        </p:sp>
        <p:sp>
          <p:nvSpPr>
            <p:cNvPr id="12449" name="Oval 161"/>
            <p:cNvSpPr>
              <a:spLocks noChangeArrowheads="1"/>
            </p:cNvSpPr>
            <p:nvPr/>
          </p:nvSpPr>
          <p:spPr bwMode="auto">
            <a:xfrm>
              <a:off x="976" y="2323"/>
              <a:ext cx="645" cy="644"/>
            </a:xfrm>
            <a:prstGeom prst="ellipse">
              <a:avLst/>
            </a:prstGeom>
            <a:noFill/>
            <a:ln w="44450">
              <a:solidFill>
                <a:srgbClr val="000000"/>
              </a:solidFill>
              <a:round/>
              <a:headEnd/>
              <a:tailEnd/>
            </a:ln>
          </p:spPr>
          <p:txBody>
            <a:bodyPr/>
            <a:lstStyle/>
            <a:p>
              <a:endParaRPr lang="sv-SE"/>
            </a:p>
          </p:txBody>
        </p:sp>
        <p:sp>
          <p:nvSpPr>
            <p:cNvPr id="12450" name="Rectangle 162"/>
            <p:cNvSpPr>
              <a:spLocks noChangeArrowheads="1"/>
            </p:cNvSpPr>
            <p:nvPr/>
          </p:nvSpPr>
          <p:spPr bwMode="auto">
            <a:xfrm>
              <a:off x="5178" y="3506"/>
              <a:ext cx="509" cy="182"/>
            </a:xfrm>
            <a:prstGeom prst="rect">
              <a:avLst/>
            </a:prstGeom>
            <a:noFill/>
            <a:ln w="9525">
              <a:noFill/>
              <a:miter lim="800000"/>
              <a:headEnd/>
              <a:tailEnd/>
            </a:ln>
          </p:spPr>
          <p:txBody>
            <a:bodyPr wrap="none" lIns="0" tIns="0" rIns="0" bIns="0">
              <a:spAutoFit/>
            </a:bodyPr>
            <a:lstStyle/>
            <a:p>
              <a:r>
                <a:rPr lang="en-GB" sz="1900">
                  <a:solidFill>
                    <a:srgbClr val="000000"/>
                  </a:solidFill>
                  <a:latin typeface="Arial" charset="0"/>
                </a:rPr>
                <a:t>Replica</a:t>
              </a:r>
              <a:endParaRPr lang="en-GB"/>
            </a:p>
          </p:txBody>
        </p:sp>
        <p:sp>
          <p:nvSpPr>
            <p:cNvPr id="12451" name="Rectangle 163"/>
            <p:cNvSpPr>
              <a:spLocks noChangeArrowheads="1"/>
            </p:cNvSpPr>
            <p:nvPr/>
          </p:nvSpPr>
          <p:spPr bwMode="auto">
            <a:xfrm>
              <a:off x="1237" y="3557"/>
              <a:ext cx="110" cy="182"/>
            </a:xfrm>
            <a:prstGeom prst="rect">
              <a:avLst/>
            </a:prstGeom>
            <a:noFill/>
            <a:ln w="9525">
              <a:noFill/>
              <a:miter lim="800000"/>
              <a:headEnd/>
              <a:tailEnd/>
            </a:ln>
          </p:spPr>
          <p:txBody>
            <a:bodyPr wrap="none" lIns="0" tIns="0" rIns="0" bIns="0">
              <a:spAutoFit/>
            </a:bodyPr>
            <a:lstStyle/>
            <a:p>
              <a:r>
                <a:rPr lang="en-GB" sz="1900">
                  <a:solidFill>
                    <a:srgbClr val="000000"/>
                  </a:solidFill>
                  <a:latin typeface="Arial" charset="0"/>
                </a:rPr>
                <a:t>C</a:t>
              </a:r>
              <a:endParaRPr lang="en-GB"/>
            </a:p>
          </p:txBody>
        </p:sp>
        <p:sp>
          <p:nvSpPr>
            <p:cNvPr id="12452" name="Oval 164"/>
            <p:cNvSpPr>
              <a:spLocks noChangeArrowheads="1"/>
            </p:cNvSpPr>
            <p:nvPr/>
          </p:nvSpPr>
          <p:spPr bwMode="auto">
            <a:xfrm>
              <a:off x="957" y="3327"/>
              <a:ext cx="645" cy="644"/>
            </a:xfrm>
            <a:prstGeom prst="ellipse">
              <a:avLst/>
            </a:prstGeom>
            <a:noFill/>
            <a:ln w="44450">
              <a:solidFill>
                <a:srgbClr val="000000"/>
              </a:solidFill>
              <a:round/>
              <a:headEnd/>
              <a:tailEnd/>
            </a:ln>
          </p:spPr>
          <p:txBody>
            <a:bodyPr/>
            <a:lstStyle/>
            <a:p>
              <a:endParaRPr lang="sv-SE"/>
            </a:p>
          </p:txBody>
        </p:sp>
        <p:sp>
          <p:nvSpPr>
            <p:cNvPr id="12453" name="Line 165"/>
            <p:cNvSpPr>
              <a:spLocks noChangeShapeType="1"/>
            </p:cNvSpPr>
            <p:nvPr/>
          </p:nvSpPr>
          <p:spPr bwMode="auto">
            <a:xfrm flipV="1">
              <a:off x="5070" y="2797"/>
              <a:ext cx="227" cy="682"/>
            </a:xfrm>
            <a:prstGeom prst="line">
              <a:avLst/>
            </a:prstGeom>
            <a:noFill/>
            <a:ln w="44450">
              <a:solidFill>
                <a:srgbClr val="000000"/>
              </a:solidFill>
              <a:round/>
              <a:headEnd/>
              <a:tailEnd/>
            </a:ln>
          </p:spPr>
          <p:txBody>
            <a:bodyPr/>
            <a:lstStyle/>
            <a:p>
              <a:endParaRPr lang="sv-SE"/>
            </a:p>
          </p:txBody>
        </p:sp>
        <p:sp>
          <p:nvSpPr>
            <p:cNvPr id="12454" name="Line 166"/>
            <p:cNvSpPr>
              <a:spLocks noChangeShapeType="1"/>
            </p:cNvSpPr>
            <p:nvPr/>
          </p:nvSpPr>
          <p:spPr bwMode="auto">
            <a:xfrm flipH="1" flipV="1">
              <a:off x="4160" y="2834"/>
              <a:ext cx="910" cy="645"/>
            </a:xfrm>
            <a:prstGeom prst="line">
              <a:avLst/>
            </a:prstGeom>
            <a:noFill/>
            <a:ln w="44450">
              <a:solidFill>
                <a:srgbClr val="000000"/>
              </a:solidFill>
              <a:round/>
              <a:headEnd/>
              <a:tailEnd/>
            </a:ln>
          </p:spPr>
          <p:txBody>
            <a:bodyPr/>
            <a:lstStyle/>
            <a:p>
              <a:endParaRPr lang="sv-SE"/>
            </a:p>
          </p:txBody>
        </p:sp>
        <p:sp>
          <p:nvSpPr>
            <p:cNvPr id="12455" name="Line 167"/>
            <p:cNvSpPr>
              <a:spLocks noChangeShapeType="1"/>
            </p:cNvSpPr>
            <p:nvPr/>
          </p:nvSpPr>
          <p:spPr bwMode="auto">
            <a:xfrm flipH="1">
              <a:off x="4615" y="3479"/>
              <a:ext cx="455" cy="132"/>
            </a:xfrm>
            <a:prstGeom prst="line">
              <a:avLst/>
            </a:prstGeom>
            <a:noFill/>
            <a:ln w="44450">
              <a:solidFill>
                <a:srgbClr val="000000"/>
              </a:solidFill>
              <a:round/>
              <a:headEnd/>
              <a:tailEnd/>
            </a:ln>
          </p:spPr>
          <p:txBody>
            <a:bodyPr/>
            <a:lstStyle/>
            <a:p>
              <a:endParaRPr lang="sv-SE"/>
            </a:p>
          </p:txBody>
        </p:sp>
        <p:sp>
          <p:nvSpPr>
            <p:cNvPr id="12456" name="Rectangle 168"/>
            <p:cNvSpPr>
              <a:spLocks noChangeArrowheads="1"/>
            </p:cNvSpPr>
            <p:nvPr/>
          </p:nvSpPr>
          <p:spPr bwMode="auto">
            <a:xfrm>
              <a:off x="3539" y="3108"/>
              <a:ext cx="508" cy="182"/>
            </a:xfrm>
            <a:prstGeom prst="rect">
              <a:avLst/>
            </a:prstGeom>
            <a:noFill/>
            <a:ln w="9525">
              <a:noFill/>
              <a:miter lim="800000"/>
              <a:headEnd/>
              <a:tailEnd/>
            </a:ln>
          </p:spPr>
          <p:txBody>
            <a:bodyPr wrap="none" lIns="0" tIns="0" rIns="0" bIns="0">
              <a:spAutoFit/>
            </a:bodyPr>
            <a:lstStyle/>
            <a:p>
              <a:r>
                <a:rPr lang="en-GB" sz="1900">
                  <a:solidFill>
                    <a:srgbClr val="000000"/>
                  </a:solidFill>
                  <a:latin typeface="Arial" charset="0"/>
                </a:rPr>
                <a:t>Service</a:t>
              </a:r>
              <a:endParaRPr lang="en-GB"/>
            </a:p>
          </p:txBody>
        </p:sp>
        <p:sp>
          <p:nvSpPr>
            <p:cNvPr id="12457" name="Rectangle 169"/>
            <p:cNvSpPr>
              <a:spLocks noChangeArrowheads="1"/>
            </p:cNvSpPr>
            <p:nvPr/>
          </p:nvSpPr>
          <p:spPr bwMode="auto">
            <a:xfrm>
              <a:off x="384" y="2883"/>
              <a:ext cx="466" cy="182"/>
            </a:xfrm>
            <a:prstGeom prst="rect">
              <a:avLst/>
            </a:prstGeom>
            <a:noFill/>
            <a:ln w="9525">
              <a:noFill/>
              <a:miter lim="800000"/>
              <a:headEnd/>
              <a:tailEnd/>
            </a:ln>
          </p:spPr>
          <p:txBody>
            <a:bodyPr wrap="none" lIns="0" tIns="0" rIns="0" bIns="0">
              <a:spAutoFit/>
            </a:bodyPr>
            <a:lstStyle/>
            <a:p>
              <a:r>
                <a:rPr lang="en-GB" sz="1900">
                  <a:solidFill>
                    <a:srgbClr val="000000"/>
                  </a:solidFill>
                  <a:latin typeface="Arial" charset="0"/>
                </a:rPr>
                <a:t>Clients</a:t>
              </a:r>
              <a:endParaRPr lang="en-GB"/>
            </a:p>
          </p:txBody>
        </p:sp>
        <p:sp>
          <p:nvSpPr>
            <p:cNvPr id="12458" name="Line 170"/>
            <p:cNvSpPr>
              <a:spLocks noChangeShapeType="1"/>
            </p:cNvSpPr>
            <p:nvPr/>
          </p:nvSpPr>
          <p:spPr bwMode="auto">
            <a:xfrm flipV="1">
              <a:off x="882" y="2853"/>
              <a:ext cx="265" cy="304"/>
            </a:xfrm>
            <a:prstGeom prst="line">
              <a:avLst/>
            </a:prstGeom>
            <a:noFill/>
            <a:ln w="44450">
              <a:solidFill>
                <a:srgbClr val="000000"/>
              </a:solidFill>
              <a:round/>
              <a:headEnd/>
              <a:tailEnd/>
            </a:ln>
          </p:spPr>
          <p:txBody>
            <a:bodyPr/>
            <a:lstStyle/>
            <a:p>
              <a:endParaRPr lang="sv-SE"/>
            </a:p>
          </p:txBody>
        </p:sp>
        <p:sp>
          <p:nvSpPr>
            <p:cNvPr id="12459" name="Line 171"/>
            <p:cNvSpPr>
              <a:spLocks noChangeShapeType="1"/>
            </p:cNvSpPr>
            <p:nvPr/>
          </p:nvSpPr>
          <p:spPr bwMode="auto">
            <a:xfrm flipH="1" flipV="1">
              <a:off x="882" y="3157"/>
              <a:ext cx="265" cy="265"/>
            </a:xfrm>
            <a:prstGeom prst="line">
              <a:avLst/>
            </a:prstGeom>
            <a:noFill/>
            <a:ln w="44450">
              <a:solidFill>
                <a:srgbClr val="000000"/>
              </a:solidFill>
              <a:round/>
              <a:headEnd/>
              <a:tailEnd/>
            </a:ln>
          </p:spPr>
          <p:txBody>
            <a:bodyPr/>
            <a:lstStyle/>
            <a:p>
              <a:endParaRPr lang="sv-SE"/>
            </a:p>
          </p:txBody>
        </p:sp>
        <p:sp>
          <p:nvSpPr>
            <p:cNvPr id="12460" name="Rectangle 172"/>
            <p:cNvSpPr>
              <a:spLocks noChangeArrowheads="1"/>
            </p:cNvSpPr>
            <p:nvPr/>
          </p:nvSpPr>
          <p:spPr bwMode="auto">
            <a:xfrm>
              <a:off x="2054" y="3089"/>
              <a:ext cx="729" cy="182"/>
            </a:xfrm>
            <a:prstGeom prst="rect">
              <a:avLst/>
            </a:prstGeom>
            <a:noFill/>
            <a:ln w="9525">
              <a:noFill/>
              <a:miter lim="800000"/>
              <a:headEnd/>
              <a:tailEnd/>
            </a:ln>
          </p:spPr>
          <p:txBody>
            <a:bodyPr wrap="none" lIns="0" tIns="0" rIns="0" bIns="0">
              <a:spAutoFit/>
            </a:bodyPr>
            <a:lstStyle/>
            <a:p>
              <a:r>
                <a:rPr lang="en-GB" sz="1900">
                  <a:solidFill>
                    <a:srgbClr val="000000"/>
                  </a:solidFill>
                  <a:latin typeface="Arial" charset="0"/>
                </a:rPr>
                <a:t>Front ends</a:t>
              </a:r>
              <a:endParaRPr lang="en-GB"/>
            </a:p>
          </p:txBody>
        </p:sp>
        <p:sp>
          <p:nvSpPr>
            <p:cNvPr id="12461" name="Freeform 173"/>
            <p:cNvSpPr>
              <a:spLocks/>
            </p:cNvSpPr>
            <p:nvPr/>
          </p:nvSpPr>
          <p:spPr bwMode="auto">
            <a:xfrm>
              <a:off x="2663" y="2607"/>
              <a:ext cx="95" cy="57"/>
            </a:xfrm>
            <a:custGeom>
              <a:avLst/>
              <a:gdLst/>
              <a:ahLst/>
              <a:cxnLst>
                <a:cxn ang="0">
                  <a:pos x="95" y="19"/>
                </a:cxn>
                <a:cxn ang="0">
                  <a:pos x="95" y="57"/>
                </a:cxn>
                <a:cxn ang="0">
                  <a:pos x="0" y="19"/>
                </a:cxn>
                <a:cxn ang="0">
                  <a:pos x="95" y="0"/>
                </a:cxn>
                <a:cxn ang="0">
                  <a:pos x="95" y="19"/>
                </a:cxn>
              </a:cxnLst>
              <a:rect l="0" t="0" r="r" b="b"/>
              <a:pathLst>
                <a:path w="95" h="57">
                  <a:moveTo>
                    <a:pt x="95" y="19"/>
                  </a:moveTo>
                  <a:lnTo>
                    <a:pt x="95" y="57"/>
                  </a:lnTo>
                  <a:lnTo>
                    <a:pt x="0" y="19"/>
                  </a:lnTo>
                  <a:lnTo>
                    <a:pt x="95" y="0"/>
                  </a:lnTo>
                  <a:lnTo>
                    <a:pt x="95" y="19"/>
                  </a:lnTo>
                  <a:close/>
                </a:path>
              </a:pathLst>
            </a:custGeom>
            <a:solidFill>
              <a:srgbClr val="000000"/>
            </a:solidFill>
            <a:ln w="44450">
              <a:solidFill>
                <a:srgbClr val="000000"/>
              </a:solidFill>
              <a:prstDash val="solid"/>
              <a:round/>
              <a:headEnd/>
              <a:tailEnd/>
            </a:ln>
          </p:spPr>
          <p:txBody>
            <a:bodyPr/>
            <a:lstStyle/>
            <a:p>
              <a:endParaRPr lang="sv-SE"/>
            </a:p>
          </p:txBody>
        </p:sp>
        <p:sp>
          <p:nvSpPr>
            <p:cNvPr id="12462" name="Freeform 174"/>
            <p:cNvSpPr>
              <a:spLocks/>
            </p:cNvSpPr>
            <p:nvPr/>
          </p:nvSpPr>
          <p:spPr bwMode="auto">
            <a:xfrm>
              <a:off x="3326" y="2607"/>
              <a:ext cx="95" cy="57"/>
            </a:xfrm>
            <a:custGeom>
              <a:avLst/>
              <a:gdLst/>
              <a:ahLst/>
              <a:cxnLst>
                <a:cxn ang="0">
                  <a:pos x="0" y="19"/>
                </a:cxn>
                <a:cxn ang="0">
                  <a:pos x="0" y="0"/>
                </a:cxn>
                <a:cxn ang="0">
                  <a:pos x="95" y="19"/>
                </a:cxn>
                <a:cxn ang="0">
                  <a:pos x="0" y="57"/>
                </a:cxn>
                <a:cxn ang="0">
                  <a:pos x="0" y="19"/>
                </a:cxn>
              </a:cxnLst>
              <a:rect l="0" t="0" r="r" b="b"/>
              <a:pathLst>
                <a:path w="95" h="57">
                  <a:moveTo>
                    <a:pt x="0" y="19"/>
                  </a:moveTo>
                  <a:lnTo>
                    <a:pt x="0" y="0"/>
                  </a:lnTo>
                  <a:lnTo>
                    <a:pt x="95" y="19"/>
                  </a:lnTo>
                  <a:lnTo>
                    <a:pt x="0" y="57"/>
                  </a:lnTo>
                  <a:lnTo>
                    <a:pt x="0" y="19"/>
                  </a:lnTo>
                  <a:close/>
                </a:path>
              </a:pathLst>
            </a:custGeom>
            <a:solidFill>
              <a:srgbClr val="000000"/>
            </a:solidFill>
            <a:ln w="44450">
              <a:solidFill>
                <a:srgbClr val="000000"/>
              </a:solidFill>
              <a:prstDash val="solid"/>
              <a:round/>
              <a:headEnd/>
              <a:tailEnd/>
            </a:ln>
          </p:spPr>
          <p:txBody>
            <a:bodyPr/>
            <a:lstStyle/>
            <a:p>
              <a:endParaRPr lang="sv-SE"/>
            </a:p>
          </p:txBody>
        </p:sp>
        <p:sp>
          <p:nvSpPr>
            <p:cNvPr id="12463" name="Line 175"/>
            <p:cNvSpPr>
              <a:spLocks noChangeShapeType="1"/>
            </p:cNvSpPr>
            <p:nvPr/>
          </p:nvSpPr>
          <p:spPr bwMode="auto">
            <a:xfrm>
              <a:off x="2777" y="2626"/>
              <a:ext cx="549" cy="1"/>
            </a:xfrm>
            <a:prstGeom prst="line">
              <a:avLst/>
            </a:prstGeom>
            <a:noFill/>
            <a:ln w="44450">
              <a:solidFill>
                <a:srgbClr val="000000"/>
              </a:solidFill>
              <a:round/>
              <a:headEnd/>
              <a:tailEnd/>
            </a:ln>
          </p:spPr>
          <p:txBody>
            <a:bodyPr/>
            <a:lstStyle/>
            <a:p>
              <a:endParaRPr lang="sv-SE"/>
            </a:p>
          </p:txBody>
        </p:sp>
        <p:sp>
          <p:nvSpPr>
            <p:cNvPr id="12464" name="Freeform 176"/>
            <p:cNvSpPr>
              <a:spLocks/>
            </p:cNvSpPr>
            <p:nvPr/>
          </p:nvSpPr>
          <p:spPr bwMode="auto">
            <a:xfrm>
              <a:off x="2644" y="3630"/>
              <a:ext cx="95" cy="38"/>
            </a:xfrm>
            <a:custGeom>
              <a:avLst/>
              <a:gdLst/>
              <a:ahLst/>
              <a:cxnLst>
                <a:cxn ang="0">
                  <a:pos x="95" y="19"/>
                </a:cxn>
                <a:cxn ang="0">
                  <a:pos x="95" y="38"/>
                </a:cxn>
                <a:cxn ang="0">
                  <a:pos x="0" y="19"/>
                </a:cxn>
                <a:cxn ang="0">
                  <a:pos x="95" y="0"/>
                </a:cxn>
                <a:cxn ang="0">
                  <a:pos x="95" y="19"/>
                </a:cxn>
              </a:cxnLst>
              <a:rect l="0" t="0" r="r" b="b"/>
              <a:pathLst>
                <a:path w="95" h="38">
                  <a:moveTo>
                    <a:pt x="95" y="19"/>
                  </a:moveTo>
                  <a:lnTo>
                    <a:pt x="95" y="38"/>
                  </a:lnTo>
                  <a:lnTo>
                    <a:pt x="0" y="19"/>
                  </a:lnTo>
                  <a:lnTo>
                    <a:pt x="95" y="0"/>
                  </a:lnTo>
                  <a:lnTo>
                    <a:pt x="95" y="19"/>
                  </a:lnTo>
                  <a:close/>
                </a:path>
              </a:pathLst>
            </a:custGeom>
            <a:solidFill>
              <a:srgbClr val="000000"/>
            </a:solidFill>
            <a:ln w="44450">
              <a:solidFill>
                <a:srgbClr val="000000"/>
              </a:solidFill>
              <a:prstDash val="solid"/>
              <a:round/>
              <a:headEnd/>
              <a:tailEnd/>
            </a:ln>
          </p:spPr>
          <p:txBody>
            <a:bodyPr/>
            <a:lstStyle/>
            <a:p>
              <a:endParaRPr lang="sv-SE"/>
            </a:p>
          </p:txBody>
        </p:sp>
        <p:sp>
          <p:nvSpPr>
            <p:cNvPr id="12465" name="Freeform 177"/>
            <p:cNvSpPr>
              <a:spLocks/>
            </p:cNvSpPr>
            <p:nvPr/>
          </p:nvSpPr>
          <p:spPr bwMode="auto">
            <a:xfrm>
              <a:off x="3326" y="3611"/>
              <a:ext cx="95" cy="57"/>
            </a:xfrm>
            <a:custGeom>
              <a:avLst/>
              <a:gdLst/>
              <a:ahLst/>
              <a:cxnLst>
                <a:cxn ang="0">
                  <a:pos x="0" y="19"/>
                </a:cxn>
                <a:cxn ang="0">
                  <a:pos x="0" y="0"/>
                </a:cxn>
                <a:cxn ang="0">
                  <a:pos x="95" y="19"/>
                </a:cxn>
                <a:cxn ang="0">
                  <a:pos x="0" y="57"/>
                </a:cxn>
                <a:cxn ang="0">
                  <a:pos x="0" y="19"/>
                </a:cxn>
              </a:cxnLst>
              <a:rect l="0" t="0" r="r" b="b"/>
              <a:pathLst>
                <a:path w="95" h="57">
                  <a:moveTo>
                    <a:pt x="0" y="19"/>
                  </a:moveTo>
                  <a:lnTo>
                    <a:pt x="0" y="0"/>
                  </a:lnTo>
                  <a:lnTo>
                    <a:pt x="95" y="19"/>
                  </a:lnTo>
                  <a:lnTo>
                    <a:pt x="0" y="57"/>
                  </a:lnTo>
                  <a:lnTo>
                    <a:pt x="0" y="19"/>
                  </a:lnTo>
                  <a:close/>
                </a:path>
              </a:pathLst>
            </a:custGeom>
            <a:solidFill>
              <a:srgbClr val="000000"/>
            </a:solidFill>
            <a:ln w="44450">
              <a:solidFill>
                <a:srgbClr val="000000"/>
              </a:solidFill>
              <a:prstDash val="solid"/>
              <a:round/>
              <a:headEnd/>
              <a:tailEnd/>
            </a:ln>
          </p:spPr>
          <p:txBody>
            <a:bodyPr/>
            <a:lstStyle/>
            <a:p>
              <a:endParaRPr lang="sv-SE"/>
            </a:p>
          </p:txBody>
        </p:sp>
        <p:sp>
          <p:nvSpPr>
            <p:cNvPr id="12466" name="Line 178"/>
            <p:cNvSpPr>
              <a:spLocks noChangeShapeType="1"/>
            </p:cNvSpPr>
            <p:nvPr/>
          </p:nvSpPr>
          <p:spPr bwMode="auto">
            <a:xfrm flipV="1">
              <a:off x="2739" y="3630"/>
              <a:ext cx="587" cy="19"/>
            </a:xfrm>
            <a:prstGeom prst="line">
              <a:avLst/>
            </a:prstGeom>
            <a:noFill/>
            <a:ln w="44450">
              <a:solidFill>
                <a:srgbClr val="000000"/>
              </a:solidFill>
              <a:round/>
              <a:headEnd/>
              <a:tailEnd/>
            </a:ln>
          </p:spPr>
          <p:txBody>
            <a:bodyPr/>
            <a:lstStyle/>
            <a:p>
              <a:endParaRPr lang="sv-SE"/>
            </a:p>
          </p:txBody>
        </p:sp>
        <p:sp>
          <p:nvSpPr>
            <p:cNvPr id="12467" name="Freeform 179"/>
            <p:cNvSpPr>
              <a:spLocks/>
            </p:cNvSpPr>
            <p:nvPr/>
          </p:nvSpPr>
          <p:spPr bwMode="auto">
            <a:xfrm>
              <a:off x="1659" y="2626"/>
              <a:ext cx="94" cy="38"/>
            </a:xfrm>
            <a:custGeom>
              <a:avLst/>
              <a:gdLst/>
              <a:ahLst/>
              <a:cxnLst>
                <a:cxn ang="0">
                  <a:pos x="94" y="19"/>
                </a:cxn>
                <a:cxn ang="0">
                  <a:pos x="94" y="38"/>
                </a:cxn>
                <a:cxn ang="0">
                  <a:pos x="0" y="19"/>
                </a:cxn>
                <a:cxn ang="0">
                  <a:pos x="94" y="0"/>
                </a:cxn>
                <a:cxn ang="0">
                  <a:pos x="94" y="19"/>
                </a:cxn>
              </a:cxnLst>
              <a:rect l="0" t="0" r="r" b="b"/>
              <a:pathLst>
                <a:path w="94" h="38">
                  <a:moveTo>
                    <a:pt x="94" y="19"/>
                  </a:moveTo>
                  <a:lnTo>
                    <a:pt x="94" y="38"/>
                  </a:lnTo>
                  <a:lnTo>
                    <a:pt x="0" y="19"/>
                  </a:lnTo>
                  <a:lnTo>
                    <a:pt x="94" y="0"/>
                  </a:lnTo>
                  <a:lnTo>
                    <a:pt x="94" y="19"/>
                  </a:lnTo>
                  <a:close/>
                </a:path>
              </a:pathLst>
            </a:custGeom>
            <a:solidFill>
              <a:srgbClr val="000000"/>
            </a:solidFill>
            <a:ln w="44450">
              <a:solidFill>
                <a:srgbClr val="000000"/>
              </a:solidFill>
              <a:prstDash val="solid"/>
              <a:round/>
              <a:headEnd/>
              <a:tailEnd/>
            </a:ln>
          </p:spPr>
          <p:txBody>
            <a:bodyPr/>
            <a:lstStyle/>
            <a:p>
              <a:endParaRPr lang="sv-SE"/>
            </a:p>
          </p:txBody>
        </p:sp>
        <p:sp>
          <p:nvSpPr>
            <p:cNvPr id="12468" name="Freeform 180"/>
            <p:cNvSpPr>
              <a:spLocks/>
            </p:cNvSpPr>
            <p:nvPr/>
          </p:nvSpPr>
          <p:spPr bwMode="auto">
            <a:xfrm>
              <a:off x="2057" y="2626"/>
              <a:ext cx="94" cy="38"/>
            </a:xfrm>
            <a:custGeom>
              <a:avLst/>
              <a:gdLst/>
              <a:ahLst/>
              <a:cxnLst>
                <a:cxn ang="0">
                  <a:pos x="0" y="19"/>
                </a:cxn>
                <a:cxn ang="0">
                  <a:pos x="0" y="0"/>
                </a:cxn>
                <a:cxn ang="0">
                  <a:pos x="94" y="19"/>
                </a:cxn>
                <a:cxn ang="0">
                  <a:pos x="0" y="38"/>
                </a:cxn>
                <a:cxn ang="0">
                  <a:pos x="0" y="19"/>
                </a:cxn>
              </a:cxnLst>
              <a:rect l="0" t="0" r="r" b="b"/>
              <a:pathLst>
                <a:path w="94" h="38">
                  <a:moveTo>
                    <a:pt x="0" y="19"/>
                  </a:moveTo>
                  <a:lnTo>
                    <a:pt x="0" y="0"/>
                  </a:lnTo>
                  <a:lnTo>
                    <a:pt x="94" y="19"/>
                  </a:lnTo>
                  <a:lnTo>
                    <a:pt x="0" y="38"/>
                  </a:lnTo>
                  <a:lnTo>
                    <a:pt x="0" y="19"/>
                  </a:lnTo>
                  <a:close/>
                </a:path>
              </a:pathLst>
            </a:custGeom>
            <a:solidFill>
              <a:srgbClr val="000000"/>
            </a:solidFill>
            <a:ln w="44450">
              <a:solidFill>
                <a:srgbClr val="000000"/>
              </a:solidFill>
              <a:prstDash val="solid"/>
              <a:round/>
              <a:headEnd/>
              <a:tailEnd/>
            </a:ln>
          </p:spPr>
          <p:txBody>
            <a:bodyPr/>
            <a:lstStyle/>
            <a:p>
              <a:endParaRPr lang="sv-SE"/>
            </a:p>
          </p:txBody>
        </p:sp>
        <p:sp>
          <p:nvSpPr>
            <p:cNvPr id="12469" name="Line 181"/>
            <p:cNvSpPr>
              <a:spLocks noChangeShapeType="1"/>
            </p:cNvSpPr>
            <p:nvPr/>
          </p:nvSpPr>
          <p:spPr bwMode="auto">
            <a:xfrm>
              <a:off x="1772" y="2645"/>
              <a:ext cx="285" cy="1"/>
            </a:xfrm>
            <a:prstGeom prst="line">
              <a:avLst/>
            </a:prstGeom>
            <a:noFill/>
            <a:ln w="44450">
              <a:solidFill>
                <a:srgbClr val="000000"/>
              </a:solidFill>
              <a:round/>
              <a:headEnd/>
              <a:tailEnd/>
            </a:ln>
          </p:spPr>
          <p:txBody>
            <a:bodyPr/>
            <a:lstStyle/>
            <a:p>
              <a:endParaRPr lang="sv-SE"/>
            </a:p>
          </p:txBody>
        </p:sp>
        <p:sp>
          <p:nvSpPr>
            <p:cNvPr id="12470" name="Freeform 182"/>
            <p:cNvSpPr>
              <a:spLocks/>
            </p:cNvSpPr>
            <p:nvPr/>
          </p:nvSpPr>
          <p:spPr bwMode="auto">
            <a:xfrm>
              <a:off x="1640" y="3630"/>
              <a:ext cx="94" cy="57"/>
            </a:xfrm>
            <a:custGeom>
              <a:avLst/>
              <a:gdLst/>
              <a:ahLst/>
              <a:cxnLst>
                <a:cxn ang="0">
                  <a:pos x="94" y="38"/>
                </a:cxn>
                <a:cxn ang="0">
                  <a:pos x="94" y="57"/>
                </a:cxn>
                <a:cxn ang="0">
                  <a:pos x="0" y="38"/>
                </a:cxn>
                <a:cxn ang="0">
                  <a:pos x="94" y="0"/>
                </a:cxn>
                <a:cxn ang="0">
                  <a:pos x="94" y="38"/>
                </a:cxn>
              </a:cxnLst>
              <a:rect l="0" t="0" r="r" b="b"/>
              <a:pathLst>
                <a:path w="94" h="57">
                  <a:moveTo>
                    <a:pt x="94" y="38"/>
                  </a:moveTo>
                  <a:lnTo>
                    <a:pt x="94" y="57"/>
                  </a:lnTo>
                  <a:lnTo>
                    <a:pt x="0" y="38"/>
                  </a:lnTo>
                  <a:lnTo>
                    <a:pt x="94" y="0"/>
                  </a:lnTo>
                  <a:lnTo>
                    <a:pt x="94" y="38"/>
                  </a:lnTo>
                  <a:close/>
                </a:path>
              </a:pathLst>
            </a:custGeom>
            <a:solidFill>
              <a:srgbClr val="000000"/>
            </a:solidFill>
            <a:ln w="44450">
              <a:solidFill>
                <a:srgbClr val="000000"/>
              </a:solidFill>
              <a:prstDash val="solid"/>
              <a:round/>
              <a:headEnd/>
              <a:tailEnd/>
            </a:ln>
          </p:spPr>
          <p:txBody>
            <a:bodyPr/>
            <a:lstStyle/>
            <a:p>
              <a:endParaRPr lang="sv-SE"/>
            </a:p>
          </p:txBody>
        </p:sp>
        <p:sp>
          <p:nvSpPr>
            <p:cNvPr id="12471" name="Freeform 183"/>
            <p:cNvSpPr>
              <a:spLocks/>
            </p:cNvSpPr>
            <p:nvPr/>
          </p:nvSpPr>
          <p:spPr bwMode="auto">
            <a:xfrm>
              <a:off x="2057" y="3630"/>
              <a:ext cx="75" cy="57"/>
            </a:xfrm>
            <a:custGeom>
              <a:avLst/>
              <a:gdLst/>
              <a:ahLst/>
              <a:cxnLst>
                <a:cxn ang="0">
                  <a:pos x="0" y="38"/>
                </a:cxn>
                <a:cxn ang="0">
                  <a:pos x="0" y="0"/>
                </a:cxn>
                <a:cxn ang="0">
                  <a:pos x="75" y="38"/>
                </a:cxn>
                <a:cxn ang="0">
                  <a:pos x="0" y="57"/>
                </a:cxn>
                <a:cxn ang="0">
                  <a:pos x="0" y="38"/>
                </a:cxn>
              </a:cxnLst>
              <a:rect l="0" t="0" r="r" b="b"/>
              <a:pathLst>
                <a:path w="75" h="57">
                  <a:moveTo>
                    <a:pt x="0" y="38"/>
                  </a:moveTo>
                  <a:lnTo>
                    <a:pt x="0" y="0"/>
                  </a:lnTo>
                  <a:lnTo>
                    <a:pt x="75" y="38"/>
                  </a:lnTo>
                  <a:lnTo>
                    <a:pt x="0" y="57"/>
                  </a:lnTo>
                  <a:lnTo>
                    <a:pt x="0" y="38"/>
                  </a:lnTo>
                  <a:close/>
                </a:path>
              </a:pathLst>
            </a:custGeom>
            <a:solidFill>
              <a:srgbClr val="000000"/>
            </a:solidFill>
            <a:ln w="44450">
              <a:solidFill>
                <a:srgbClr val="000000"/>
              </a:solidFill>
              <a:prstDash val="solid"/>
              <a:round/>
              <a:headEnd/>
              <a:tailEnd/>
            </a:ln>
          </p:spPr>
          <p:txBody>
            <a:bodyPr/>
            <a:lstStyle/>
            <a:p>
              <a:endParaRPr lang="sv-SE"/>
            </a:p>
          </p:txBody>
        </p:sp>
        <p:sp>
          <p:nvSpPr>
            <p:cNvPr id="12472" name="Line 184"/>
            <p:cNvSpPr>
              <a:spLocks noChangeShapeType="1"/>
            </p:cNvSpPr>
            <p:nvPr/>
          </p:nvSpPr>
          <p:spPr bwMode="auto">
            <a:xfrm>
              <a:off x="1734" y="3668"/>
              <a:ext cx="304" cy="1"/>
            </a:xfrm>
            <a:prstGeom prst="line">
              <a:avLst/>
            </a:prstGeom>
            <a:noFill/>
            <a:ln w="44450">
              <a:solidFill>
                <a:srgbClr val="000000"/>
              </a:solidFill>
              <a:round/>
              <a:headEnd/>
              <a:tailEnd/>
            </a:ln>
          </p:spPr>
          <p:txBody>
            <a:bodyPr/>
            <a:lstStyle/>
            <a:p>
              <a:endParaRPr lang="sv-SE"/>
            </a:p>
          </p:txBody>
        </p:sp>
        <p:sp>
          <p:nvSpPr>
            <p:cNvPr id="12473" name="Rectangle 185"/>
            <p:cNvSpPr>
              <a:spLocks noChangeArrowheads="1"/>
            </p:cNvSpPr>
            <p:nvPr/>
          </p:nvSpPr>
          <p:spPr bwMode="auto">
            <a:xfrm>
              <a:off x="5013" y="3696"/>
              <a:ext cx="679" cy="182"/>
            </a:xfrm>
            <a:prstGeom prst="rect">
              <a:avLst/>
            </a:prstGeom>
            <a:noFill/>
            <a:ln w="9525">
              <a:noFill/>
              <a:miter lim="800000"/>
              <a:headEnd/>
              <a:tailEnd/>
            </a:ln>
          </p:spPr>
          <p:txBody>
            <a:bodyPr wrap="none" lIns="0" tIns="0" rIns="0" bIns="0">
              <a:spAutoFit/>
            </a:bodyPr>
            <a:lstStyle/>
            <a:p>
              <a:r>
                <a:rPr lang="en-GB" sz="1900">
                  <a:solidFill>
                    <a:srgbClr val="000000"/>
                  </a:solidFill>
                  <a:latin typeface="Arial" charset="0"/>
                </a:rPr>
                <a:t>managers</a:t>
              </a:r>
              <a:endParaRPr lang="en-GB"/>
            </a:p>
          </p:txBody>
        </p:sp>
        <p:sp>
          <p:nvSpPr>
            <p:cNvPr id="12474" name="Oval 186"/>
            <p:cNvSpPr>
              <a:spLocks noChangeArrowheads="1"/>
            </p:cNvSpPr>
            <p:nvPr/>
          </p:nvSpPr>
          <p:spPr bwMode="auto">
            <a:xfrm>
              <a:off x="3649" y="2304"/>
              <a:ext cx="644" cy="625"/>
            </a:xfrm>
            <a:prstGeom prst="ellipse">
              <a:avLst/>
            </a:prstGeom>
            <a:solidFill>
              <a:srgbClr val="FFFFFF"/>
            </a:solidFill>
            <a:ln w="44450">
              <a:solidFill>
                <a:srgbClr val="000000"/>
              </a:solidFill>
              <a:round/>
              <a:headEnd/>
              <a:tailEnd/>
            </a:ln>
          </p:spPr>
          <p:txBody>
            <a:bodyPr/>
            <a:lstStyle/>
            <a:p>
              <a:endParaRPr lang="sv-SE"/>
            </a:p>
          </p:txBody>
        </p:sp>
        <p:sp>
          <p:nvSpPr>
            <p:cNvPr id="12475" name="Rectangle 187"/>
            <p:cNvSpPr>
              <a:spLocks noChangeArrowheads="1"/>
            </p:cNvSpPr>
            <p:nvPr/>
          </p:nvSpPr>
          <p:spPr bwMode="auto">
            <a:xfrm>
              <a:off x="3852" y="2534"/>
              <a:ext cx="237" cy="182"/>
            </a:xfrm>
            <a:prstGeom prst="rect">
              <a:avLst/>
            </a:prstGeom>
            <a:noFill/>
            <a:ln w="9525">
              <a:noFill/>
              <a:miter lim="800000"/>
              <a:headEnd/>
              <a:tailEnd/>
            </a:ln>
          </p:spPr>
          <p:txBody>
            <a:bodyPr wrap="none" lIns="0" tIns="0" rIns="0" bIns="0">
              <a:spAutoFit/>
            </a:bodyPr>
            <a:lstStyle/>
            <a:p>
              <a:r>
                <a:rPr lang="en-GB" sz="1900" dirty="0">
                  <a:solidFill>
                    <a:srgbClr val="000000"/>
                  </a:solidFill>
                  <a:latin typeface="Arial" charset="0"/>
                </a:rPr>
                <a:t>RM</a:t>
              </a:r>
              <a:endParaRPr lang="en-GB" dirty="0"/>
            </a:p>
          </p:txBody>
        </p:sp>
        <p:sp>
          <p:nvSpPr>
            <p:cNvPr id="12476" name="Oval 188"/>
            <p:cNvSpPr>
              <a:spLocks noChangeArrowheads="1"/>
            </p:cNvSpPr>
            <p:nvPr/>
          </p:nvSpPr>
          <p:spPr bwMode="auto">
            <a:xfrm>
              <a:off x="3990" y="3403"/>
              <a:ext cx="644" cy="625"/>
            </a:xfrm>
            <a:prstGeom prst="ellipse">
              <a:avLst/>
            </a:prstGeom>
            <a:solidFill>
              <a:srgbClr val="FFFFFF"/>
            </a:solidFill>
            <a:ln w="44450">
              <a:solidFill>
                <a:srgbClr val="000000"/>
              </a:solidFill>
              <a:round/>
              <a:headEnd/>
              <a:tailEnd/>
            </a:ln>
          </p:spPr>
          <p:txBody>
            <a:bodyPr/>
            <a:lstStyle/>
            <a:p>
              <a:endParaRPr lang="sv-SE"/>
            </a:p>
          </p:txBody>
        </p:sp>
        <p:sp>
          <p:nvSpPr>
            <p:cNvPr id="12477" name="Rectangle 189"/>
            <p:cNvSpPr>
              <a:spLocks noChangeArrowheads="1"/>
            </p:cNvSpPr>
            <p:nvPr/>
          </p:nvSpPr>
          <p:spPr bwMode="auto">
            <a:xfrm>
              <a:off x="4205" y="3633"/>
              <a:ext cx="237" cy="182"/>
            </a:xfrm>
            <a:prstGeom prst="rect">
              <a:avLst/>
            </a:prstGeom>
            <a:noFill/>
            <a:ln w="9525">
              <a:noFill/>
              <a:miter lim="800000"/>
              <a:headEnd/>
              <a:tailEnd/>
            </a:ln>
          </p:spPr>
          <p:txBody>
            <a:bodyPr wrap="none" lIns="0" tIns="0" rIns="0" bIns="0">
              <a:spAutoFit/>
            </a:bodyPr>
            <a:lstStyle/>
            <a:p>
              <a:r>
                <a:rPr lang="en-GB" sz="1900">
                  <a:solidFill>
                    <a:srgbClr val="000000"/>
                  </a:solidFill>
                  <a:latin typeface="Arial" charset="0"/>
                </a:rPr>
                <a:t>RM</a:t>
              </a:r>
              <a:endParaRPr lang="en-GB"/>
            </a:p>
          </p:txBody>
        </p:sp>
        <p:sp>
          <p:nvSpPr>
            <p:cNvPr id="12478" name="Rectangle 190"/>
            <p:cNvSpPr>
              <a:spLocks noChangeArrowheads="1"/>
            </p:cNvSpPr>
            <p:nvPr/>
          </p:nvSpPr>
          <p:spPr bwMode="auto">
            <a:xfrm>
              <a:off x="2189" y="3441"/>
              <a:ext cx="436" cy="417"/>
            </a:xfrm>
            <a:prstGeom prst="rect">
              <a:avLst/>
            </a:prstGeom>
            <a:solidFill>
              <a:srgbClr val="FFFFFF"/>
            </a:solidFill>
            <a:ln w="9525">
              <a:noFill/>
              <a:miter lim="800000"/>
              <a:headEnd/>
              <a:tailEnd/>
            </a:ln>
          </p:spPr>
          <p:txBody>
            <a:bodyPr/>
            <a:lstStyle/>
            <a:p>
              <a:endParaRPr lang="sv-SE"/>
            </a:p>
          </p:txBody>
        </p:sp>
        <p:sp>
          <p:nvSpPr>
            <p:cNvPr id="12479" name="Rectangle 191"/>
            <p:cNvSpPr>
              <a:spLocks noChangeArrowheads="1"/>
            </p:cNvSpPr>
            <p:nvPr/>
          </p:nvSpPr>
          <p:spPr bwMode="auto">
            <a:xfrm>
              <a:off x="2189" y="3441"/>
              <a:ext cx="455" cy="436"/>
            </a:xfrm>
            <a:prstGeom prst="rect">
              <a:avLst/>
            </a:prstGeom>
            <a:noFill/>
            <a:ln w="44450">
              <a:solidFill>
                <a:srgbClr val="000000"/>
              </a:solidFill>
              <a:miter lim="800000"/>
              <a:headEnd/>
              <a:tailEnd/>
            </a:ln>
          </p:spPr>
          <p:txBody>
            <a:bodyPr/>
            <a:lstStyle/>
            <a:p>
              <a:endParaRPr lang="sv-SE"/>
            </a:p>
          </p:txBody>
        </p:sp>
        <p:sp>
          <p:nvSpPr>
            <p:cNvPr id="12480" name="Rectangle 192"/>
            <p:cNvSpPr>
              <a:spLocks noChangeArrowheads="1"/>
            </p:cNvSpPr>
            <p:nvPr/>
          </p:nvSpPr>
          <p:spPr bwMode="auto">
            <a:xfrm>
              <a:off x="2326" y="3557"/>
              <a:ext cx="194" cy="182"/>
            </a:xfrm>
            <a:prstGeom prst="rect">
              <a:avLst/>
            </a:prstGeom>
            <a:noFill/>
            <a:ln w="9525">
              <a:noFill/>
              <a:miter lim="800000"/>
              <a:headEnd/>
              <a:tailEnd/>
            </a:ln>
          </p:spPr>
          <p:txBody>
            <a:bodyPr wrap="none" lIns="0" tIns="0" rIns="0" bIns="0">
              <a:spAutoFit/>
            </a:bodyPr>
            <a:lstStyle/>
            <a:p>
              <a:r>
                <a:rPr lang="en-GB" sz="1900">
                  <a:solidFill>
                    <a:srgbClr val="000000"/>
                  </a:solidFill>
                  <a:latin typeface="Arial" charset="0"/>
                </a:rPr>
                <a:t>FE</a:t>
              </a:r>
              <a:endParaRPr lang="en-GB"/>
            </a:p>
          </p:txBody>
        </p:sp>
        <p:sp>
          <p:nvSpPr>
            <p:cNvPr id="12481" name="Oval 193"/>
            <p:cNvSpPr>
              <a:spLocks noChangeArrowheads="1"/>
            </p:cNvSpPr>
            <p:nvPr/>
          </p:nvSpPr>
          <p:spPr bwMode="auto">
            <a:xfrm>
              <a:off x="4975" y="2228"/>
              <a:ext cx="644" cy="625"/>
            </a:xfrm>
            <a:prstGeom prst="ellipse">
              <a:avLst/>
            </a:prstGeom>
            <a:solidFill>
              <a:srgbClr val="FFFFFF"/>
            </a:solidFill>
            <a:ln w="44450">
              <a:solidFill>
                <a:srgbClr val="000000"/>
              </a:solidFill>
              <a:round/>
              <a:headEnd/>
              <a:tailEnd/>
            </a:ln>
          </p:spPr>
          <p:txBody>
            <a:bodyPr/>
            <a:lstStyle/>
            <a:p>
              <a:endParaRPr lang="sv-SE"/>
            </a:p>
          </p:txBody>
        </p:sp>
        <p:sp>
          <p:nvSpPr>
            <p:cNvPr id="12482" name="Rectangle 194"/>
            <p:cNvSpPr>
              <a:spLocks noChangeArrowheads="1"/>
            </p:cNvSpPr>
            <p:nvPr/>
          </p:nvSpPr>
          <p:spPr bwMode="auto">
            <a:xfrm>
              <a:off x="5193" y="2458"/>
              <a:ext cx="237" cy="182"/>
            </a:xfrm>
            <a:prstGeom prst="rect">
              <a:avLst/>
            </a:prstGeom>
            <a:noFill/>
            <a:ln w="9525">
              <a:noFill/>
              <a:miter lim="800000"/>
              <a:headEnd/>
              <a:tailEnd/>
            </a:ln>
          </p:spPr>
          <p:txBody>
            <a:bodyPr wrap="none" lIns="0" tIns="0" rIns="0" bIns="0">
              <a:spAutoFit/>
            </a:bodyPr>
            <a:lstStyle/>
            <a:p>
              <a:r>
                <a:rPr lang="en-GB" sz="1900">
                  <a:solidFill>
                    <a:srgbClr val="000000"/>
                  </a:solidFill>
                  <a:latin typeface="Arial" charset="0"/>
                </a:rPr>
                <a:t>RM</a:t>
              </a:r>
              <a:endParaRPr lang="en-GB"/>
            </a:p>
          </p:txBody>
        </p:sp>
        <p:sp>
          <p:nvSpPr>
            <p:cNvPr id="12485" name="Rectangle 197"/>
            <p:cNvSpPr>
              <a:spLocks noChangeArrowheads="1"/>
            </p:cNvSpPr>
            <p:nvPr/>
          </p:nvSpPr>
          <p:spPr bwMode="auto">
            <a:xfrm>
              <a:off x="271" y="2023"/>
              <a:ext cx="925" cy="250"/>
            </a:xfrm>
            <a:prstGeom prst="rect">
              <a:avLst/>
            </a:prstGeom>
            <a:noFill/>
            <a:ln w="9525">
              <a:noFill/>
              <a:miter lim="800000"/>
              <a:headEnd/>
              <a:tailEnd/>
            </a:ln>
            <a:effectLst/>
          </p:spPr>
          <p:txBody>
            <a:bodyPr wrap="none">
              <a:spAutoFit/>
            </a:bodyPr>
            <a:lstStyle/>
            <a:p>
              <a:r>
                <a:rPr kumimoji="1" lang="en-GB" sz="2000">
                  <a:solidFill>
                    <a:schemeClr val="accent1"/>
                  </a:solidFill>
                  <a:latin typeface="Arial" charset="0"/>
                </a:rPr>
                <a:t>Figure 14.1</a:t>
              </a:r>
            </a:p>
          </p:txBody>
        </p:sp>
      </p:grpSp>
      <p:sp>
        <p:nvSpPr>
          <p:cNvPr id="12487" name="Text Box 199"/>
          <p:cNvSpPr txBox="1">
            <a:spLocks noChangeArrowheads="1"/>
          </p:cNvSpPr>
          <p:nvPr/>
        </p:nvSpPr>
        <p:spPr bwMode="auto">
          <a:xfrm>
            <a:off x="8939213" y="6270625"/>
            <a:ext cx="290512" cy="457200"/>
          </a:xfrm>
          <a:prstGeom prst="rect">
            <a:avLst/>
          </a:prstGeom>
          <a:noFill/>
          <a:ln w="9525">
            <a:noFill/>
            <a:miter lim="800000"/>
            <a:headEnd/>
            <a:tailEnd/>
          </a:ln>
          <a:effectLst/>
        </p:spPr>
        <p:txBody>
          <a:bodyPr wrap="none">
            <a:spAutoFit/>
          </a:bodyPr>
          <a:lstStyle/>
          <a:p>
            <a:r>
              <a:rPr lang="en-GB"/>
              <a:t>•</a:t>
            </a:r>
          </a:p>
        </p:txBody>
      </p:sp>
      <p:sp>
        <p:nvSpPr>
          <p:cNvPr id="12488" name="Rectangle 200"/>
          <p:cNvSpPr>
            <a:spLocks noChangeArrowheads="1"/>
          </p:cNvSpPr>
          <p:nvPr/>
        </p:nvSpPr>
        <p:spPr bwMode="auto">
          <a:xfrm>
            <a:off x="3744913" y="558800"/>
            <a:ext cx="5545137" cy="396875"/>
          </a:xfrm>
          <a:prstGeom prst="rect">
            <a:avLst/>
          </a:prstGeom>
          <a:solidFill>
            <a:schemeClr val="accent2"/>
          </a:solidFill>
          <a:ln w="9525">
            <a:noFill/>
            <a:miter lim="800000"/>
            <a:headEnd/>
            <a:tailEnd/>
          </a:ln>
          <a:effectLst/>
        </p:spPr>
        <p:txBody>
          <a:bodyPr wrap="none">
            <a:spAutoFit/>
          </a:bodyPr>
          <a:lstStyle/>
          <a:p>
            <a:r>
              <a:rPr kumimoji="1" lang="en-GB" sz="2000">
                <a:solidFill>
                  <a:schemeClr val="hlink"/>
                </a:solidFill>
                <a:latin typeface="Arial" charset="0"/>
              </a:rPr>
              <a:t>A collection of RMs provides a service to clients</a:t>
            </a:r>
          </a:p>
        </p:txBody>
      </p:sp>
      <p:sp>
        <p:nvSpPr>
          <p:cNvPr id="12489" name="Rectangle 201"/>
          <p:cNvSpPr>
            <a:spLocks noChangeArrowheads="1"/>
          </p:cNvSpPr>
          <p:nvPr/>
        </p:nvSpPr>
        <p:spPr bwMode="auto">
          <a:xfrm>
            <a:off x="434975" y="1328738"/>
            <a:ext cx="6276975" cy="701675"/>
          </a:xfrm>
          <a:prstGeom prst="rect">
            <a:avLst/>
          </a:prstGeom>
          <a:solidFill>
            <a:schemeClr val="accent2"/>
          </a:solidFill>
          <a:ln w="9525">
            <a:noFill/>
            <a:miter lim="800000"/>
            <a:headEnd/>
            <a:tailEnd/>
          </a:ln>
          <a:effectLst/>
        </p:spPr>
        <p:txBody>
          <a:bodyPr>
            <a:spAutoFit/>
          </a:bodyPr>
          <a:lstStyle/>
          <a:p>
            <a:r>
              <a:rPr kumimoji="1" lang="en-GB" sz="2000">
                <a:solidFill>
                  <a:schemeClr val="hlink"/>
                </a:solidFill>
                <a:latin typeface="Arial" charset="0"/>
              </a:rPr>
              <a:t>Clients see a service that gives them access to logical objects, which are in  fact replicated at the RMs</a:t>
            </a:r>
          </a:p>
        </p:txBody>
      </p:sp>
      <p:sp>
        <p:nvSpPr>
          <p:cNvPr id="12491" name="Rectangle 203"/>
          <p:cNvSpPr>
            <a:spLocks noChangeArrowheads="1"/>
          </p:cNvSpPr>
          <p:nvPr/>
        </p:nvSpPr>
        <p:spPr bwMode="auto">
          <a:xfrm>
            <a:off x="404813" y="2133600"/>
            <a:ext cx="8650287" cy="701675"/>
          </a:xfrm>
          <a:prstGeom prst="rect">
            <a:avLst/>
          </a:prstGeom>
          <a:solidFill>
            <a:schemeClr val="accent2"/>
          </a:solidFill>
          <a:ln w="9525">
            <a:noFill/>
            <a:miter lim="800000"/>
            <a:headEnd/>
            <a:tailEnd/>
          </a:ln>
          <a:effectLst/>
        </p:spPr>
        <p:txBody>
          <a:bodyPr>
            <a:spAutoFit/>
          </a:bodyPr>
          <a:lstStyle/>
          <a:p>
            <a:r>
              <a:rPr kumimoji="1" lang="en-GB" sz="2000">
                <a:solidFill>
                  <a:schemeClr val="hlink"/>
                </a:solidFill>
                <a:latin typeface="Arial" charset="0"/>
              </a:rPr>
              <a:t>Clients request operations: those without updates are called </a:t>
            </a:r>
            <a:r>
              <a:rPr kumimoji="1" lang="en-GB" sz="2000" i="1">
                <a:solidFill>
                  <a:schemeClr val="hlink"/>
                </a:solidFill>
                <a:latin typeface="Arial" charset="0"/>
              </a:rPr>
              <a:t>read-only</a:t>
            </a:r>
            <a:r>
              <a:rPr kumimoji="1" lang="en-GB" sz="2000">
                <a:solidFill>
                  <a:schemeClr val="hlink"/>
                </a:solidFill>
                <a:latin typeface="Arial" charset="0"/>
              </a:rPr>
              <a:t> requests the others are called </a:t>
            </a:r>
            <a:r>
              <a:rPr kumimoji="1" lang="en-GB" sz="2000" i="1">
                <a:solidFill>
                  <a:schemeClr val="hlink"/>
                </a:solidFill>
                <a:latin typeface="Arial" charset="0"/>
              </a:rPr>
              <a:t>update</a:t>
            </a:r>
            <a:r>
              <a:rPr kumimoji="1" lang="en-GB" sz="2000">
                <a:solidFill>
                  <a:schemeClr val="hlink"/>
                </a:solidFill>
                <a:latin typeface="Arial" charset="0"/>
              </a:rPr>
              <a:t> requests (they may include reads)</a:t>
            </a:r>
          </a:p>
        </p:txBody>
      </p:sp>
      <p:sp>
        <p:nvSpPr>
          <p:cNvPr id="12492" name="Rectangle 204"/>
          <p:cNvSpPr>
            <a:spLocks noChangeArrowheads="1"/>
          </p:cNvSpPr>
          <p:nvPr/>
        </p:nvSpPr>
        <p:spPr bwMode="auto">
          <a:xfrm>
            <a:off x="284163" y="6156325"/>
            <a:ext cx="5338762" cy="701675"/>
          </a:xfrm>
          <a:prstGeom prst="rect">
            <a:avLst/>
          </a:prstGeom>
          <a:solidFill>
            <a:schemeClr val="accent2"/>
          </a:solidFill>
          <a:ln w="9525">
            <a:noFill/>
            <a:miter lim="800000"/>
            <a:headEnd/>
            <a:tailEnd/>
          </a:ln>
          <a:effectLst/>
        </p:spPr>
        <p:txBody>
          <a:bodyPr>
            <a:spAutoFit/>
          </a:bodyPr>
          <a:lstStyle/>
          <a:p>
            <a:r>
              <a:rPr kumimoji="1" lang="en-GB" sz="2000">
                <a:solidFill>
                  <a:schemeClr val="hlink"/>
                </a:solidFill>
                <a:latin typeface="Arial" charset="0"/>
              </a:rPr>
              <a:t>Clients request are handled by front ends. A front end makes replication transparent.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2486"/>
                                        </p:tgtEl>
                                        <p:attrNameLst>
                                          <p:attrName>style.visibility</p:attrName>
                                        </p:attrNameLst>
                                      </p:cBhvr>
                                      <p:to>
                                        <p:strVal val="visible"/>
                                      </p:to>
                                    </p:set>
                                    <p:animEffect transition="in" filter="wipe(up)">
                                      <p:cBhvr>
                                        <p:cTn id="7" dur="500"/>
                                        <p:tgtEl>
                                          <p:spTgt spid="1248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12488"/>
                                        </p:tgtEl>
                                        <p:attrNameLst>
                                          <p:attrName>style.visibility</p:attrName>
                                        </p:attrNameLst>
                                      </p:cBhvr>
                                      <p:to>
                                        <p:strVal val="visible"/>
                                      </p:to>
                                    </p:set>
                                    <p:anim calcmode="lin" valueType="num">
                                      <p:cBhvr additive="base">
                                        <p:cTn id="12" dur="500" fill="hold"/>
                                        <p:tgtEl>
                                          <p:spTgt spid="12488"/>
                                        </p:tgtEl>
                                        <p:attrNameLst>
                                          <p:attrName>ppt_x</p:attrName>
                                        </p:attrNameLst>
                                      </p:cBhvr>
                                      <p:tavLst>
                                        <p:tav tm="0">
                                          <p:val>
                                            <p:strVal val="1+#ppt_w/2"/>
                                          </p:val>
                                        </p:tav>
                                        <p:tav tm="100000">
                                          <p:val>
                                            <p:strVal val="#ppt_x"/>
                                          </p:val>
                                        </p:tav>
                                      </p:tavLst>
                                    </p:anim>
                                    <p:anim calcmode="lin" valueType="num">
                                      <p:cBhvr additive="base">
                                        <p:cTn id="13" dur="500" fill="hold"/>
                                        <p:tgtEl>
                                          <p:spTgt spid="12488"/>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12489"/>
                                        </p:tgtEl>
                                        <p:attrNameLst>
                                          <p:attrName>style.visibility</p:attrName>
                                        </p:attrNameLst>
                                      </p:cBhvr>
                                      <p:to>
                                        <p:strVal val="visible"/>
                                      </p:to>
                                    </p:set>
                                    <p:anim calcmode="lin" valueType="num">
                                      <p:cBhvr additive="base">
                                        <p:cTn id="18" dur="500" fill="hold"/>
                                        <p:tgtEl>
                                          <p:spTgt spid="12489"/>
                                        </p:tgtEl>
                                        <p:attrNameLst>
                                          <p:attrName>ppt_x</p:attrName>
                                        </p:attrNameLst>
                                      </p:cBhvr>
                                      <p:tavLst>
                                        <p:tav tm="0">
                                          <p:val>
                                            <p:strVal val="1+#ppt_w/2"/>
                                          </p:val>
                                        </p:tav>
                                        <p:tav tm="100000">
                                          <p:val>
                                            <p:strVal val="#ppt_x"/>
                                          </p:val>
                                        </p:tav>
                                      </p:tavLst>
                                    </p:anim>
                                    <p:anim calcmode="lin" valueType="num">
                                      <p:cBhvr additive="base">
                                        <p:cTn id="19" dur="500" fill="hold"/>
                                        <p:tgtEl>
                                          <p:spTgt spid="12489"/>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grpId="0" nodeType="clickEffect">
                                  <p:stCondLst>
                                    <p:cond delay="0"/>
                                  </p:stCondLst>
                                  <p:childTnLst>
                                    <p:set>
                                      <p:cBhvr>
                                        <p:cTn id="23" dur="1" fill="hold">
                                          <p:stCondLst>
                                            <p:cond delay="0"/>
                                          </p:stCondLst>
                                        </p:cTn>
                                        <p:tgtEl>
                                          <p:spTgt spid="12491"/>
                                        </p:tgtEl>
                                        <p:attrNameLst>
                                          <p:attrName>style.visibility</p:attrName>
                                        </p:attrNameLst>
                                      </p:cBhvr>
                                      <p:to>
                                        <p:strVal val="visible"/>
                                      </p:to>
                                    </p:set>
                                    <p:anim calcmode="lin" valueType="num">
                                      <p:cBhvr additive="base">
                                        <p:cTn id="24" dur="500" fill="hold"/>
                                        <p:tgtEl>
                                          <p:spTgt spid="12491"/>
                                        </p:tgtEl>
                                        <p:attrNameLst>
                                          <p:attrName>ppt_x</p:attrName>
                                        </p:attrNameLst>
                                      </p:cBhvr>
                                      <p:tavLst>
                                        <p:tav tm="0">
                                          <p:val>
                                            <p:strVal val="1+#ppt_w/2"/>
                                          </p:val>
                                        </p:tav>
                                        <p:tav tm="100000">
                                          <p:val>
                                            <p:strVal val="#ppt_x"/>
                                          </p:val>
                                        </p:tav>
                                      </p:tavLst>
                                    </p:anim>
                                    <p:anim calcmode="lin" valueType="num">
                                      <p:cBhvr additive="base">
                                        <p:cTn id="25" dur="500" fill="hold"/>
                                        <p:tgtEl>
                                          <p:spTgt spid="12491"/>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grpId="0" nodeType="clickEffect">
                                  <p:stCondLst>
                                    <p:cond delay="0"/>
                                  </p:stCondLst>
                                  <p:childTnLst>
                                    <p:set>
                                      <p:cBhvr>
                                        <p:cTn id="29" dur="1" fill="hold">
                                          <p:stCondLst>
                                            <p:cond delay="0"/>
                                          </p:stCondLst>
                                        </p:cTn>
                                        <p:tgtEl>
                                          <p:spTgt spid="12492"/>
                                        </p:tgtEl>
                                        <p:attrNameLst>
                                          <p:attrName>style.visibility</p:attrName>
                                        </p:attrNameLst>
                                      </p:cBhvr>
                                      <p:to>
                                        <p:strVal val="visible"/>
                                      </p:to>
                                    </p:set>
                                    <p:anim calcmode="lin" valueType="num">
                                      <p:cBhvr additive="base">
                                        <p:cTn id="30" dur="500" fill="hold"/>
                                        <p:tgtEl>
                                          <p:spTgt spid="12492"/>
                                        </p:tgtEl>
                                        <p:attrNameLst>
                                          <p:attrName>ppt_x</p:attrName>
                                        </p:attrNameLst>
                                      </p:cBhvr>
                                      <p:tavLst>
                                        <p:tav tm="0">
                                          <p:val>
                                            <p:strVal val="1+#ppt_w/2"/>
                                          </p:val>
                                        </p:tav>
                                        <p:tav tm="100000">
                                          <p:val>
                                            <p:strVal val="#ppt_x"/>
                                          </p:val>
                                        </p:tav>
                                      </p:tavLst>
                                    </p:anim>
                                    <p:anim calcmode="lin" valueType="num">
                                      <p:cBhvr additive="base">
                                        <p:cTn id="31" dur="500" fill="hold"/>
                                        <p:tgtEl>
                                          <p:spTgt spid="12492"/>
                                        </p:tgtEl>
                                        <p:attrNameLst>
                                          <p:attrName>ppt_y</p:attrName>
                                        </p:attrNameLst>
                                      </p:cBhvr>
                                      <p:tavLst>
                                        <p:tav tm="0">
                                          <p:val>
                                            <p:strVal val="#ppt_y"/>
                                          </p:val>
                                        </p:tav>
                                        <p:tav tm="100000">
                                          <p:val>
                                            <p:strVal val="#ppt_y"/>
                                          </p:val>
                                        </p:tav>
                                      </p:tavLst>
                                    </p:anim>
                                  </p:childTnLst>
                                </p:cTn>
                              </p:par>
                            </p:childTnLst>
                          </p:cTn>
                        </p:par>
                        <p:par>
                          <p:cTn id="32" fill="hold">
                            <p:stCondLst>
                              <p:cond delay="500"/>
                            </p:stCondLst>
                            <p:childTnLst>
                              <p:par>
                                <p:cTn id="33" presetID="1" presetClass="entr" presetSubtype="0" fill="hold" grpId="0" nodeType="afterEffect">
                                  <p:stCondLst>
                                    <p:cond delay="0"/>
                                  </p:stCondLst>
                                  <p:childTnLst>
                                    <p:set>
                                      <p:cBhvr>
                                        <p:cTn id="34" dur="1" fill="hold">
                                          <p:stCondLst>
                                            <p:cond delay="499"/>
                                          </p:stCondLst>
                                        </p:cTn>
                                        <p:tgtEl>
                                          <p:spTgt spid="12487"/>
                                        </p:tgtEl>
                                        <p:attrNameLst>
                                          <p:attrName>style.visibility</p:attrName>
                                        </p:attrNameLst>
                                      </p:cBhvr>
                                      <p:to>
                                        <p:strVal val="visible"/>
                                      </p:to>
                                    </p:set>
                                  </p:childTnLst>
                                  <p:subTnLst>
                                    <p:audio>
                                      <p:cMediaNode>
                                        <p:cTn display="0" masterRel="sameClick">
                                          <p:stCondLst>
                                            <p:cond evt="begin" delay="0">
                                              <p:tn val="33"/>
                                            </p:cond>
                                          </p:stCondLst>
                                          <p:endCondLst>
                                            <p:cond evt="onStopAudio" delay="0">
                                              <p:tgtEl>
                                                <p:sldTgt/>
                                              </p:tgtEl>
                                            </p:cond>
                                          </p:endCondLst>
                                        </p:cTn>
                                        <p:tgtEl>
                                          <p:sndTgt r:embed="rId3" name="Chimes"/>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87" grpId="0" autoUpdateAnimBg="0"/>
      <p:bldP spid="12488" grpId="0" animBg="1" autoUpdateAnimBg="0"/>
      <p:bldP spid="12489" grpId="0" animBg="1" autoUpdateAnimBg="0"/>
      <p:bldP spid="12491" grpId="0" animBg="1" autoUpdateAnimBg="0"/>
      <p:bldP spid="12492"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fld id="{76A2D77B-68AB-4C2B-AEF3-AD52A51EAA7B}" type="slidenum">
              <a:rPr lang="en-US"/>
              <a:pPr/>
              <a:t>7</a:t>
            </a:fld>
            <a:endParaRPr lang="en-US" dirty="0"/>
          </a:p>
        </p:txBody>
      </p:sp>
      <p:sp>
        <p:nvSpPr>
          <p:cNvPr id="64514" name="Rectangle 2"/>
          <p:cNvSpPr>
            <a:spLocks noGrp="1" noChangeArrowheads="1"/>
          </p:cNvSpPr>
          <p:nvPr>
            <p:ph type="title"/>
          </p:nvPr>
        </p:nvSpPr>
        <p:spPr/>
        <p:txBody>
          <a:bodyPr/>
          <a:lstStyle/>
          <a:p>
            <a:r>
              <a:rPr lang="en-GB"/>
              <a:t>14.2.1 System model</a:t>
            </a:r>
          </a:p>
        </p:txBody>
      </p:sp>
      <p:sp>
        <p:nvSpPr>
          <p:cNvPr id="64515" name="Rectangle 3"/>
          <p:cNvSpPr>
            <a:spLocks noGrp="1" noChangeArrowheads="1"/>
          </p:cNvSpPr>
          <p:nvPr>
            <p:ph type="body" idx="1"/>
          </p:nvPr>
        </p:nvSpPr>
        <p:spPr>
          <a:xfrm>
            <a:off x="431800" y="1327150"/>
            <a:ext cx="8859838" cy="4819650"/>
          </a:xfrm>
        </p:spPr>
        <p:txBody>
          <a:bodyPr/>
          <a:lstStyle/>
          <a:p>
            <a:pPr>
              <a:lnSpc>
                <a:spcPct val="90000"/>
              </a:lnSpc>
            </a:pPr>
            <a:r>
              <a:rPr lang="en-GB" sz="2400" dirty="0"/>
              <a:t>each </a:t>
            </a:r>
            <a:r>
              <a:rPr lang="en-GB" sz="2400" i="1" dirty="0"/>
              <a:t>logical</a:t>
            </a:r>
            <a:r>
              <a:rPr lang="en-GB" sz="2400" dirty="0"/>
              <a:t> object is implemented by a collection of </a:t>
            </a:r>
            <a:r>
              <a:rPr lang="en-GB" sz="2400" i="1" dirty="0"/>
              <a:t>physical</a:t>
            </a:r>
            <a:r>
              <a:rPr lang="en-GB" sz="2400" dirty="0"/>
              <a:t> copies called </a:t>
            </a:r>
            <a:r>
              <a:rPr lang="en-GB" sz="2400" i="1" dirty="0"/>
              <a:t>replicas</a:t>
            </a:r>
            <a:endParaRPr lang="en-GB" i="1" dirty="0"/>
          </a:p>
          <a:p>
            <a:pPr lvl="1">
              <a:lnSpc>
                <a:spcPct val="90000"/>
              </a:lnSpc>
            </a:pPr>
            <a:r>
              <a:rPr lang="en-GB" dirty="0"/>
              <a:t>the replicas are not necessarily consistent all the time (some may have received updates, not yet conveyed to the others)</a:t>
            </a:r>
          </a:p>
          <a:p>
            <a:pPr>
              <a:lnSpc>
                <a:spcPct val="90000"/>
              </a:lnSpc>
            </a:pPr>
            <a:r>
              <a:rPr lang="en-GB" sz="2400" dirty="0"/>
              <a:t>we assume an asynchronous system where processes fail only by crashing and generally assume no network partitions</a:t>
            </a:r>
            <a:endParaRPr lang="en-GB" dirty="0"/>
          </a:p>
          <a:p>
            <a:pPr>
              <a:lnSpc>
                <a:spcPct val="90000"/>
              </a:lnSpc>
            </a:pPr>
            <a:r>
              <a:rPr lang="en-GB" sz="2400" dirty="0"/>
              <a:t>replica managers </a:t>
            </a:r>
            <a:endParaRPr lang="en-GB" dirty="0"/>
          </a:p>
          <a:p>
            <a:pPr lvl="1">
              <a:lnSpc>
                <a:spcPct val="90000"/>
              </a:lnSpc>
            </a:pPr>
            <a:r>
              <a:rPr lang="en-GB" dirty="0" smtClean="0"/>
              <a:t>a </a:t>
            </a:r>
            <a:r>
              <a:rPr lang="en-GB" dirty="0"/>
              <a:t>RM contains replicas on a computer and access them directly</a:t>
            </a:r>
          </a:p>
          <a:p>
            <a:pPr lvl="1">
              <a:lnSpc>
                <a:spcPct val="90000"/>
              </a:lnSpc>
            </a:pPr>
            <a:r>
              <a:rPr lang="en-GB" dirty="0"/>
              <a:t>RMs apply operations to replicas recoverably</a:t>
            </a:r>
          </a:p>
          <a:p>
            <a:pPr lvl="2">
              <a:lnSpc>
                <a:spcPct val="90000"/>
              </a:lnSpc>
            </a:pPr>
            <a:r>
              <a:rPr lang="en-GB" dirty="0"/>
              <a:t>i.e. they do not leave inconsistent results if they crash</a:t>
            </a:r>
          </a:p>
          <a:p>
            <a:pPr lvl="1">
              <a:lnSpc>
                <a:spcPct val="90000"/>
              </a:lnSpc>
            </a:pPr>
            <a:r>
              <a:rPr lang="en-GB" dirty="0"/>
              <a:t>objects are copied at all RMs unless we state otherwise</a:t>
            </a:r>
          </a:p>
          <a:p>
            <a:pPr lvl="1">
              <a:lnSpc>
                <a:spcPct val="90000"/>
              </a:lnSpc>
            </a:pPr>
            <a:r>
              <a:rPr lang="en-GB" dirty="0"/>
              <a:t>static systems are based on a fixed set of RMs</a:t>
            </a:r>
          </a:p>
          <a:p>
            <a:pPr lvl="1">
              <a:lnSpc>
                <a:spcPct val="90000"/>
              </a:lnSpc>
            </a:pPr>
            <a:r>
              <a:rPr lang="en-GB" dirty="0"/>
              <a:t>in a dynamic system: RMs may join or leave (e.g. when they crash)</a:t>
            </a:r>
          </a:p>
          <a:p>
            <a:pPr lvl="1">
              <a:lnSpc>
                <a:spcPct val="90000"/>
              </a:lnSpc>
            </a:pPr>
            <a:r>
              <a:rPr lang="en-GB" dirty="0" smtClean="0"/>
              <a:t>a </a:t>
            </a:r>
            <a:r>
              <a:rPr lang="en-GB" dirty="0"/>
              <a:t>RM </a:t>
            </a:r>
            <a:r>
              <a:rPr lang="en-GB" u="sng" dirty="0">
                <a:effectLst>
                  <a:outerShdw blurRad="38100" dist="38100" dir="2700000" algn="tl">
                    <a:srgbClr val="000000">
                      <a:alpha val="43137"/>
                    </a:srgbClr>
                  </a:outerShdw>
                </a:effectLst>
              </a:rPr>
              <a:t>can be</a:t>
            </a:r>
            <a:r>
              <a:rPr lang="en-GB" dirty="0"/>
              <a:t> a </a:t>
            </a:r>
            <a:r>
              <a:rPr lang="en-GB" i="1" dirty="0"/>
              <a:t>state machine</a:t>
            </a:r>
            <a:r>
              <a:rPr lang="en-GB" dirty="0"/>
              <a:t>, which has the following properties:</a:t>
            </a:r>
          </a:p>
        </p:txBody>
      </p:sp>
      <p:sp>
        <p:nvSpPr>
          <p:cNvPr id="64516" name="Text Box 4"/>
          <p:cNvSpPr txBox="1">
            <a:spLocks noChangeArrowheads="1"/>
          </p:cNvSpPr>
          <p:nvPr/>
        </p:nvSpPr>
        <p:spPr bwMode="auto">
          <a:xfrm>
            <a:off x="8939213" y="6270625"/>
            <a:ext cx="290512" cy="457200"/>
          </a:xfrm>
          <a:prstGeom prst="rect">
            <a:avLst/>
          </a:prstGeom>
          <a:noFill/>
          <a:ln w="9525">
            <a:noFill/>
            <a:miter lim="800000"/>
            <a:headEnd/>
            <a:tailEnd/>
          </a:ln>
          <a:effectLst/>
        </p:spPr>
        <p:txBody>
          <a:bodyPr wrap="none">
            <a:spAutoFit/>
          </a:bodyPr>
          <a:lstStyle/>
          <a:p>
            <a:r>
              <a:rPr lang="en-GB"/>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State Machine Semantic Characterization</a:t>
            </a:r>
            <a:endParaRPr lang="sv-SE" dirty="0"/>
          </a:p>
        </p:txBody>
      </p:sp>
      <p:sp>
        <p:nvSpPr>
          <p:cNvPr id="3" name="Content Placeholder 2"/>
          <p:cNvSpPr>
            <a:spLocks noGrp="1"/>
          </p:cNvSpPr>
          <p:nvPr>
            <p:ph idx="1"/>
          </p:nvPr>
        </p:nvSpPr>
        <p:spPr/>
        <p:txBody>
          <a:bodyPr/>
          <a:lstStyle/>
          <a:p>
            <a:r>
              <a:rPr lang="sv-SE" dirty="0" smtClean="0"/>
              <a:t>Outputs of a state machine are complitely determined by the sequence of requests it processes indepedent of time and any other activity in the system.</a:t>
            </a:r>
          </a:p>
          <a:p>
            <a:endParaRPr lang="sv-SE" dirty="0"/>
          </a:p>
          <a:p>
            <a:r>
              <a:rPr lang="sv-SE" dirty="0" smtClean="0"/>
              <a:t>Vague about internal structure</a:t>
            </a:r>
          </a:p>
          <a:p>
            <a:endParaRPr lang="sv-SE" dirty="0"/>
          </a:p>
        </p:txBody>
      </p:sp>
      <p:sp>
        <p:nvSpPr>
          <p:cNvPr id="4" name="Footer Placeholder 3"/>
          <p:cNvSpPr>
            <a:spLocks noGrp="1"/>
          </p:cNvSpPr>
          <p:nvPr>
            <p:ph type="ftr" sz="quarter" idx="11"/>
          </p:nvPr>
        </p:nvSpPr>
        <p:spPr/>
        <p:txBody>
          <a:bodyPr/>
          <a:lstStyle/>
          <a:p>
            <a:fld id="{0893E44D-F579-42FD-946E-3538CC1D7B7F}"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95300" y="274638"/>
            <a:ext cx="8915400" cy="726472"/>
          </a:xfrm>
        </p:spPr>
        <p:txBody>
          <a:bodyPr/>
          <a:lstStyle/>
          <a:p>
            <a:r>
              <a:rPr lang="sv-SE" dirty="0" smtClean="0"/>
              <a:t>State Machine: Examples</a:t>
            </a:r>
            <a:endParaRPr lang="sv-SE" dirty="0"/>
          </a:p>
        </p:txBody>
      </p:sp>
      <p:sp>
        <p:nvSpPr>
          <p:cNvPr id="6" name="Text Placeholder 5"/>
          <p:cNvSpPr>
            <a:spLocks noGrp="1"/>
          </p:cNvSpPr>
          <p:nvPr>
            <p:ph type="body" idx="1"/>
          </p:nvPr>
        </p:nvSpPr>
        <p:spPr/>
        <p:txBody>
          <a:bodyPr/>
          <a:lstStyle/>
          <a:p>
            <a:r>
              <a:rPr lang="sv-SE" dirty="0" smtClean="0"/>
              <a:t>State </a:t>
            </a:r>
            <a:r>
              <a:rPr lang="sv-SE" dirty="0"/>
              <a:t>m</a:t>
            </a:r>
            <a:r>
              <a:rPr lang="sv-SE" dirty="0" smtClean="0"/>
              <a:t>achine</a:t>
            </a:r>
            <a:endParaRPr lang="sv-SE" dirty="0"/>
          </a:p>
        </p:txBody>
      </p:sp>
      <p:sp>
        <p:nvSpPr>
          <p:cNvPr id="7" name="Content Placeholder 6"/>
          <p:cNvSpPr>
            <a:spLocks noGrp="1"/>
          </p:cNvSpPr>
          <p:nvPr>
            <p:ph sz="half" idx="2"/>
          </p:nvPr>
        </p:nvSpPr>
        <p:spPr/>
        <p:txBody>
          <a:bodyPr/>
          <a:lstStyle/>
          <a:p>
            <a:r>
              <a:rPr lang="sv-SE" sz="1400" dirty="0" smtClean="0">
                <a:latin typeface="Consolas" pitchFamily="49" charset="0"/>
              </a:rPr>
              <a:t>Server:</a:t>
            </a:r>
            <a:endParaRPr lang="sv-SE" sz="1400" dirty="0">
              <a:latin typeface="Consolas" pitchFamily="49" charset="0"/>
            </a:endParaRPr>
          </a:p>
          <a:p>
            <a:r>
              <a:rPr lang="sv-SE" sz="1400" dirty="0" smtClean="0">
                <a:latin typeface="Consolas" pitchFamily="49" charset="0"/>
              </a:rPr>
              <a:t>Word store[N]</a:t>
            </a:r>
          </a:p>
          <a:p>
            <a:endParaRPr lang="sv-SE" sz="1400" dirty="0">
              <a:latin typeface="Consolas" pitchFamily="49" charset="0"/>
            </a:endParaRPr>
          </a:p>
          <a:p>
            <a:r>
              <a:rPr lang="sv-SE" sz="1400" dirty="0" smtClean="0">
                <a:latin typeface="Consolas" pitchFamily="49" charset="0"/>
              </a:rPr>
              <a:t>Read(int loc) {</a:t>
            </a:r>
          </a:p>
          <a:p>
            <a:pPr lvl="1">
              <a:buNone/>
            </a:pPr>
            <a:r>
              <a:rPr lang="sv-SE" sz="1400" dirty="0">
                <a:latin typeface="Consolas" pitchFamily="49" charset="0"/>
              </a:rPr>
              <a:t>	</a:t>
            </a:r>
            <a:r>
              <a:rPr lang="sv-SE" sz="1400" dirty="0" smtClean="0">
                <a:latin typeface="Consolas" pitchFamily="49" charset="0"/>
              </a:rPr>
              <a:t>send store[loc] to client;</a:t>
            </a:r>
          </a:p>
          <a:p>
            <a:pPr lvl="1">
              <a:buNone/>
            </a:pPr>
            <a:r>
              <a:rPr lang="sv-SE" sz="1400" dirty="0" smtClean="0">
                <a:latin typeface="Consolas" pitchFamily="49" charset="0"/>
              </a:rPr>
              <a:t>}</a:t>
            </a:r>
          </a:p>
          <a:p>
            <a:pPr lvl="1">
              <a:buNone/>
            </a:pPr>
            <a:r>
              <a:rPr lang="sv-SE" sz="1400" dirty="0" smtClean="0">
                <a:latin typeface="Consolas" pitchFamily="49" charset="0"/>
              </a:rPr>
              <a:t>Write[int loc, word val] {</a:t>
            </a:r>
          </a:p>
          <a:p>
            <a:pPr lvl="1">
              <a:buNone/>
            </a:pPr>
            <a:r>
              <a:rPr lang="sv-SE" sz="1400" dirty="0">
                <a:latin typeface="Consolas" pitchFamily="49" charset="0"/>
              </a:rPr>
              <a:t>s</a:t>
            </a:r>
            <a:r>
              <a:rPr lang="sv-SE" sz="1400" dirty="0" smtClean="0">
                <a:latin typeface="Consolas" pitchFamily="49" charset="0"/>
              </a:rPr>
              <a:t>tore[loc]=val</a:t>
            </a:r>
          </a:p>
          <a:p>
            <a:pPr lvl="1">
              <a:buNone/>
            </a:pPr>
            <a:r>
              <a:rPr lang="sv-SE" sz="1400" dirty="0" smtClean="0">
                <a:latin typeface="Consolas" pitchFamily="49" charset="0"/>
              </a:rPr>
              <a:t>}</a:t>
            </a:r>
            <a:endParaRPr lang="sv-SE" sz="1400" dirty="0">
              <a:latin typeface="Consolas" pitchFamily="49" charset="0"/>
            </a:endParaRPr>
          </a:p>
          <a:p>
            <a:pPr lvl="1">
              <a:buNone/>
            </a:pPr>
            <a:r>
              <a:rPr lang="sv-SE" sz="1400" dirty="0" smtClean="0">
                <a:latin typeface="Consolas" pitchFamily="49" charset="0"/>
              </a:rPr>
              <a:t>Client</a:t>
            </a:r>
          </a:p>
          <a:p>
            <a:pPr lvl="1">
              <a:buNone/>
            </a:pPr>
            <a:endParaRPr lang="sv-SE" sz="1400" dirty="0" smtClean="0">
              <a:latin typeface="Consolas" pitchFamily="49" charset="0"/>
            </a:endParaRPr>
          </a:p>
          <a:p>
            <a:pPr lvl="1">
              <a:buNone/>
            </a:pPr>
            <a:r>
              <a:rPr lang="sv-SE" sz="1400" dirty="0">
                <a:latin typeface="Consolas" pitchFamily="49" charset="0"/>
              </a:rPr>
              <a:t>m</a:t>
            </a:r>
            <a:r>
              <a:rPr lang="sv-SE" sz="1400" dirty="0" smtClean="0">
                <a:latin typeface="Consolas" pitchFamily="49" charset="0"/>
              </a:rPr>
              <a:t>emory.write(100, 4)</a:t>
            </a:r>
          </a:p>
          <a:p>
            <a:pPr lvl="1">
              <a:buNone/>
            </a:pPr>
            <a:r>
              <a:rPr lang="sv-SE" sz="1400" dirty="0" smtClean="0">
                <a:latin typeface="Consolas" pitchFamily="49" charset="0"/>
              </a:rPr>
              <a:t>Memory.read(100)</a:t>
            </a:r>
          </a:p>
          <a:p>
            <a:pPr lvl="1">
              <a:buNone/>
            </a:pPr>
            <a:r>
              <a:rPr lang="sv-SE" sz="1400" dirty="0" smtClean="0">
                <a:latin typeface="Consolas" pitchFamily="49" charset="0"/>
              </a:rPr>
              <a:t>Receive v from memory</a:t>
            </a:r>
            <a:endParaRPr lang="sv-SE" sz="1400" dirty="0">
              <a:latin typeface="Consolas" pitchFamily="49" charset="0"/>
            </a:endParaRPr>
          </a:p>
        </p:txBody>
      </p:sp>
      <p:sp>
        <p:nvSpPr>
          <p:cNvPr id="8" name="Text Placeholder 7"/>
          <p:cNvSpPr>
            <a:spLocks noGrp="1"/>
          </p:cNvSpPr>
          <p:nvPr>
            <p:ph type="body" sz="quarter" idx="3"/>
          </p:nvPr>
        </p:nvSpPr>
        <p:spPr/>
        <p:txBody>
          <a:bodyPr/>
          <a:lstStyle/>
          <a:p>
            <a:r>
              <a:rPr lang="sv-SE" dirty="0" smtClean="0"/>
              <a:t>Not a state machine</a:t>
            </a:r>
            <a:endParaRPr lang="sv-SE" dirty="0"/>
          </a:p>
        </p:txBody>
      </p:sp>
      <p:sp>
        <p:nvSpPr>
          <p:cNvPr id="9" name="Content Placeholder 8"/>
          <p:cNvSpPr>
            <a:spLocks noGrp="1"/>
          </p:cNvSpPr>
          <p:nvPr>
            <p:ph sz="quarter" idx="4"/>
          </p:nvPr>
        </p:nvSpPr>
        <p:spPr/>
        <p:txBody>
          <a:bodyPr/>
          <a:lstStyle/>
          <a:p>
            <a:r>
              <a:rPr lang="sv-SE" dirty="0">
                <a:latin typeface="Consolas" pitchFamily="49" charset="0"/>
              </a:rPr>
              <a:t>w</a:t>
            </a:r>
            <a:r>
              <a:rPr lang="sv-SE" dirty="0" smtClean="0">
                <a:latin typeface="Consolas" pitchFamily="49" charset="0"/>
              </a:rPr>
              <a:t>hile true do</a:t>
            </a:r>
          </a:p>
          <a:p>
            <a:pPr lvl="1">
              <a:buNone/>
            </a:pPr>
            <a:r>
              <a:rPr lang="sv-SE" dirty="0" smtClean="0">
                <a:latin typeface="Consolas" pitchFamily="49" charset="0"/>
              </a:rPr>
              <a:t>	read sensor</a:t>
            </a:r>
          </a:p>
          <a:p>
            <a:pPr lvl="1">
              <a:buNone/>
            </a:pPr>
            <a:r>
              <a:rPr lang="sv-SE" dirty="0">
                <a:latin typeface="Consolas" pitchFamily="49" charset="0"/>
              </a:rPr>
              <a:t>	</a:t>
            </a:r>
            <a:r>
              <a:rPr lang="sv-SE" dirty="0" smtClean="0">
                <a:latin typeface="Consolas" pitchFamily="49" charset="0"/>
              </a:rPr>
              <a:t>q := compute adjustment</a:t>
            </a:r>
          </a:p>
          <a:p>
            <a:pPr lvl="1">
              <a:buNone/>
            </a:pPr>
            <a:r>
              <a:rPr lang="sv-SE" dirty="0">
                <a:latin typeface="Consolas" pitchFamily="49" charset="0"/>
              </a:rPr>
              <a:t>	</a:t>
            </a:r>
            <a:r>
              <a:rPr lang="sv-SE" dirty="0" smtClean="0">
                <a:latin typeface="Consolas" pitchFamily="49" charset="0"/>
              </a:rPr>
              <a:t>send q to actuator</a:t>
            </a:r>
          </a:p>
          <a:p>
            <a:pPr lvl="1">
              <a:buNone/>
            </a:pPr>
            <a:r>
              <a:rPr lang="sv-SE" dirty="0">
                <a:latin typeface="Consolas" pitchFamily="49" charset="0"/>
              </a:rPr>
              <a:t>	</a:t>
            </a:r>
            <a:r>
              <a:rPr lang="sv-SE" dirty="0" smtClean="0">
                <a:latin typeface="Consolas" pitchFamily="49" charset="0"/>
              </a:rPr>
              <a:t>end while</a:t>
            </a:r>
            <a:endParaRPr lang="sv-SE" dirty="0">
              <a:latin typeface="Consolas" pitchFamily="49" charset="0"/>
            </a:endParaRPr>
          </a:p>
        </p:txBody>
      </p:sp>
      <p:sp>
        <p:nvSpPr>
          <p:cNvPr id="4" name="Footer Placeholder 3"/>
          <p:cNvSpPr>
            <a:spLocks noGrp="1"/>
          </p:cNvSpPr>
          <p:nvPr>
            <p:ph type="ftr" sz="quarter" idx="11"/>
          </p:nvPr>
        </p:nvSpPr>
        <p:spPr/>
        <p:txBody>
          <a:bodyPr/>
          <a:lstStyle/>
          <a:p>
            <a:fld id="{0893E44D-F579-42FD-946E-3538CC1D7B7F}"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1. CORBA 1">
  <a:themeElements>
    <a:clrScheme name="">
      <a:dk1>
        <a:srgbClr val="000000"/>
      </a:dk1>
      <a:lt1>
        <a:srgbClr val="FFFFFF"/>
      </a:lt1>
      <a:dk2>
        <a:srgbClr val="000000"/>
      </a:dk2>
      <a:lt2>
        <a:srgbClr val="5E574E"/>
      </a:lt2>
      <a:accent1>
        <a:srgbClr val="FF3300"/>
      </a:accent1>
      <a:accent2>
        <a:srgbClr val="FFCC00"/>
      </a:accent2>
      <a:accent3>
        <a:srgbClr val="FFFFFF"/>
      </a:accent3>
      <a:accent4>
        <a:srgbClr val="000000"/>
      </a:accent4>
      <a:accent5>
        <a:srgbClr val="FFADAA"/>
      </a:accent5>
      <a:accent6>
        <a:srgbClr val="E7B900"/>
      </a:accent6>
      <a:hlink>
        <a:srgbClr val="663300"/>
      </a:hlink>
      <a:folHlink>
        <a:srgbClr val="808000"/>
      </a:folHlink>
    </a:clrScheme>
    <a:fontScheme name="L1. CORBA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charset="0"/>
          </a:defRPr>
        </a:defPPr>
      </a:lstStyle>
    </a:lnDef>
  </a:objectDefaults>
  <a:extraClrSchemeLst>
    <a:extraClrScheme>
      <a:clrScheme name="L1. CORBA 1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L1. CORBA 1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L1. CORBA 1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1. CORBA 1 4">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L1. CORBA 1 5">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L1. CORBA 1 6">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L1. CORBA 1 7">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ECB65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Jean's HD:China 2001:L1. CORBA 1.ppt</Template>
  <TotalTime>3122</TotalTime>
  <Words>2409</Words>
  <Application>Microsoft Office PowerPoint</Application>
  <PresentationFormat>A4 Paper (210x297 mm)</PresentationFormat>
  <Paragraphs>412</Paragraphs>
  <Slides>41</Slides>
  <Notes>21</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L1. CORBA 1</vt:lpstr>
      <vt:lpstr>Distributed systems II   Replication</vt:lpstr>
      <vt:lpstr> Distributed Systems Course  Replication</vt:lpstr>
      <vt:lpstr>Introduction to replication</vt:lpstr>
      <vt:lpstr>Availiability</vt:lpstr>
      <vt:lpstr>Requirements for replicated data</vt:lpstr>
      <vt:lpstr>A basic architectural model for the management of replicated data</vt:lpstr>
      <vt:lpstr>14.2.1 System model</vt:lpstr>
      <vt:lpstr>State Machine Semantic Characterization</vt:lpstr>
      <vt:lpstr>State Machine: Examples</vt:lpstr>
      <vt:lpstr>State Machine no Replication Response Guarantees</vt:lpstr>
      <vt:lpstr>Response Guarantees </vt:lpstr>
      <vt:lpstr>PowerPoint Presentation</vt:lpstr>
      <vt:lpstr>PowerPoint Presentation</vt:lpstr>
      <vt:lpstr>All replicas process the same sequence of requests</vt:lpstr>
      <vt:lpstr>When to process a reguest – Stability Detection</vt:lpstr>
      <vt:lpstr>Logical Clocks</vt:lpstr>
      <vt:lpstr>p&lt;q&lt;r</vt:lpstr>
      <vt:lpstr>Synchronized Real-Time Clocks</vt:lpstr>
      <vt:lpstr>Server-generated ids</vt:lpstr>
      <vt:lpstr>State Machine</vt:lpstr>
      <vt:lpstr>State Machine</vt:lpstr>
      <vt:lpstr>State Machine approach to Replication</vt:lpstr>
      <vt:lpstr>Replication</vt:lpstr>
      <vt:lpstr>Four phases in performing a request</vt:lpstr>
      <vt:lpstr> 13.3.2. Active replication for fault tolerance</vt:lpstr>
      <vt:lpstr>Active replication - five phases in performing a client request</vt:lpstr>
      <vt:lpstr>Requirements for replicated data</vt:lpstr>
      <vt:lpstr>General Consistency Models</vt:lpstr>
      <vt:lpstr>Executing Operations</vt:lpstr>
      <vt:lpstr>Interleaving Operations</vt:lpstr>
      <vt:lpstr>Interleaving Operations</vt:lpstr>
      <vt:lpstr>Interleaving Operations, or Not</vt:lpstr>
      <vt:lpstr>Interleaving Operations, or Not</vt:lpstr>
      <vt:lpstr>Correctness: Sequential consistency</vt:lpstr>
      <vt:lpstr>Sequential Consistency: Examples</vt:lpstr>
      <vt:lpstr>Sequential Consistency: Examples</vt:lpstr>
      <vt:lpstr>Sequential Consistency is not Composable</vt:lpstr>
      <vt:lpstr>Sequential Consistency is not Composable</vt:lpstr>
      <vt:lpstr>Safety: Linearizability</vt:lpstr>
      <vt:lpstr>Safety: Linearizability</vt:lpstr>
      <vt:lpstr>Linearizability (p566) the strictest criterion for a replication system</vt:lpstr>
    </vt:vector>
  </TitlesOfParts>
  <Company>G&amp;J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 15.1 A distributed multimedia system</dc:title>
  <dc:creator>George Coulouris;Philippas Tsigas</dc:creator>
  <cp:lastModifiedBy>tsigas</cp:lastModifiedBy>
  <cp:revision>219</cp:revision>
  <cp:lastPrinted>2000-11-12T21:05:10Z</cp:lastPrinted>
  <dcterms:created xsi:type="dcterms:W3CDTF">2000-06-18T21:59:47Z</dcterms:created>
  <dcterms:modified xsi:type="dcterms:W3CDTF">2012-01-27T15:10:49Z</dcterms:modified>
</cp:coreProperties>
</file>