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59" r:id="rId3"/>
    <p:sldId id="458" r:id="rId4"/>
    <p:sldId id="388" r:id="rId5"/>
    <p:sldId id="460" r:id="rId6"/>
    <p:sldId id="391" r:id="rId7"/>
    <p:sldId id="374" r:id="rId8"/>
    <p:sldId id="461" r:id="rId9"/>
    <p:sldId id="441" r:id="rId10"/>
    <p:sldId id="462" r:id="rId11"/>
    <p:sldId id="428" r:id="rId12"/>
    <p:sldId id="442" r:id="rId13"/>
    <p:sldId id="329" r:id="rId14"/>
    <p:sldId id="396" r:id="rId15"/>
    <p:sldId id="397" r:id="rId16"/>
    <p:sldId id="413" r:id="rId17"/>
    <p:sldId id="470" r:id="rId18"/>
    <p:sldId id="430" r:id="rId19"/>
    <p:sldId id="463" r:id="rId20"/>
    <p:sldId id="444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71" r:id="rId30"/>
    <p:sldId id="447" r:id="rId31"/>
    <p:sldId id="472" r:id="rId32"/>
    <p:sldId id="448" r:id="rId33"/>
    <p:sldId id="432" r:id="rId34"/>
    <p:sldId id="433" r:id="rId35"/>
    <p:sldId id="434" r:id="rId36"/>
    <p:sldId id="469" r:id="rId37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2492C"/>
    <a:srgbClr val="000000"/>
    <a:srgbClr val="EBCDCD"/>
    <a:srgbClr val="DFCDCD"/>
    <a:srgbClr val="CDE3EC"/>
    <a:srgbClr val="83C3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81" autoAdjust="0"/>
    <p:restoredTop sz="79225" autoAdjust="0"/>
  </p:normalViewPr>
  <p:slideViewPr>
    <p:cSldViewPr>
      <p:cViewPr>
        <p:scale>
          <a:sx n="75" d="100"/>
          <a:sy n="75" d="100"/>
        </p:scale>
        <p:origin x="-130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7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</a:defRPr>
            </a:lvl1pPr>
          </a:lstStyle>
          <a:p>
            <a:fld id="{AA00FE47-EE8C-4044-9A1A-59B9D76A13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2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fld id="{31C86090-6D14-4E89-B9F2-7AB81EF5344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8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66F5-9282-4AD4-8AF3-68DAA0072780}" type="slidenum">
              <a:rPr lang="sv-SE"/>
              <a:pPr/>
              <a:t>1</a:t>
            </a:fld>
            <a:endParaRPr lang="sv-S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EA14E-CE9A-432A-B2A5-21BE76B2CDB9}" type="slidenum">
              <a:rPr lang="en-GB"/>
              <a:pPr/>
              <a:t>12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9138"/>
            <a:ext cx="4791075" cy="3592512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4" y="4550569"/>
            <a:ext cx="5350933" cy="431220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C2C05-6A49-456C-8AF8-0859CFF9D442}" type="slidenum">
              <a:rPr lang="sv-SE"/>
              <a:pPr/>
              <a:t>13</a:t>
            </a:fld>
            <a:endParaRPr lang="sv-SE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090-6D14-4E89-B9F2-7AB81EF53444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090-6D14-4E89-B9F2-7AB81EF53444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now to provide this concurrency they need to have some kind of synchronization, and the easiest way to</a:t>
            </a:r>
          </a:p>
          <a:p>
            <a:r>
              <a:rPr lang="en-US" baseline="0" smtClean="0"/>
              <a:t>provide this to use a blocking approach by using a lock to get mutual exclusion. the problem with this</a:t>
            </a:r>
          </a:p>
          <a:p>
            <a:r>
              <a:rPr lang="en-US" baseline="0" smtClean="0"/>
              <a:t>approach however is that you get low concurrency and problems such as busywaiting and convoying.</a:t>
            </a:r>
          </a:p>
          <a:p>
            <a:endParaRPr lang="en-US" baseline="0" smtClean="0"/>
          </a:p>
          <a:p>
            <a:r>
              <a:rPr lang="en-US" baseline="0" smtClean="0"/>
              <a:t>a better approach might be to use data structures that are lock-free.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89A9-E8C0-439D-B5E4-05919AC036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76575-613D-42FC-85DE-0B995F67BD6C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9138"/>
            <a:ext cx="4791075" cy="3592512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4" y="4550569"/>
            <a:ext cx="5350933" cy="431220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66F5-9282-4AD4-8AF3-68DAA0072780}" type="slidenum">
              <a:rPr lang="sv-SE"/>
              <a:pPr/>
              <a:t>19</a:t>
            </a:fld>
            <a:endParaRPr lang="sv-S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30F45-6911-43DC-9FEA-E0C1536B00C7}" type="slidenum">
              <a:rPr lang="he-IL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4C5D-C0EF-499C-9F77-361F902883F1}" type="slidenum">
              <a:rPr lang="he-IL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27A4E-AE75-498E-8139-A068996CA8BC}" type="slidenum">
              <a:rPr lang="he-IL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66F5-9282-4AD4-8AF3-68DAA0072780}" type="slidenum">
              <a:rPr lang="sv-SE"/>
              <a:pPr/>
              <a:t>2</a:t>
            </a:fld>
            <a:endParaRPr lang="sv-S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A14BB-48DF-4B15-A84B-5E9D730E14CF}" type="slidenum">
              <a:rPr lang="he-IL" smtClean="0"/>
              <a:pPr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26616-644D-4B93-8D83-AA31DD4A2823}" type="slidenum">
              <a:rPr lang="he-IL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4CD13-264E-4675-8D7D-F3119934B978}" type="slidenum">
              <a:rPr lang="ar-SA"/>
              <a:pPr/>
              <a:t>29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a lock-based dynamic object, when a thread removes</a:t>
            </a:r>
          </a:p>
          <a:p>
            <a:pPr eaLnBrk="1" hangingPunct="1"/>
            <a:r>
              <a:rPr lang="en-US" smtClean="0"/>
              <a:t>a node from the object, it can be guaranteed that</a:t>
            </a:r>
          </a:p>
          <a:p>
            <a:pPr eaLnBrk="1" hangingPunct="1"/>
            <a:r>
              <a:rPr lang="en-US" smtClean="0"/>
              <a:t>no other thread will subsequently access the contents of the</a:t>
            </a:r>
          </a:p>
          <a:p>
            <a:pPr eaLnBrk="1" hangingPunct="1"/>
            <a:r>
              <a:rPr lang="en-US" smtClean="0"/>
              <a:t>removed node while still assuming its retention of type and</a:t>
            </a:r>
          </a:p>
          <a:p>
            <a:pPr eaLnBrk="1" hangingPunct="1"/>
            <a:r>
              <a:rPr lang="en-US" smtClean="0"/>
              <a:t>content semantics. Consequently, it is safe for the removing</a:t>
            </a:r>
          </a:p>
          <a:p>
            <a:pPr eaLnBrk="1" hangingPunct="1"/>
            <a:r>
              <a:rPr lang="en-US" smtClean="0"/>
              <a:t>thread to free the memory occupied by the removed node</a:t>
            </a:r>
          </a:p>
          <a:p>
            <a:pPr eaLnBrk="1" hangingPunct="1"/>
            <a:r>
              <a:rPr lang="en-US" smtClean="0"/>
              <a:t>into the general memory pool for arbitrary future reuse.</a:t>
            </a:r>
            <a:endParaRPr lang="sv-SE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6F8C9-39DB-4827-A067-96A60C6085C8}" type="slidenum">
              <a:rPr lang="sv-SE" smtClean="0"/>
              <a:pPr/>
              <a:t>30</a:t>
            </a:fld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5B221-8029-44B4-BB03-31876DB54AC4}" type="slidenum">
              <a:rPr lang="he-IL" smtClean="0"/>
              <a:pPr/>
              <a:t>33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39370-76F9-4FB9-B8C0-A83C9874D950}" type="slidenum">
              <a:rPr lang="he-IL" smtClean="0"/>
              <a:pPr/>
              <a:t>34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385FC-866F-4323-A794-3344025F055A}" type="slidenum">
              <a:rPr lang="sv-SE"/>
              <a:pPr/>
              <a:t>4</a:t>
            </a:fld>
            <a:endParaRPr lang="sv-SE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tera-scale research prototype</a:t>
            </a:r>
            <a:endParaRPr lang="en-US" dirty="0"/>
          </a:p>
          <a:p>
            <a:r>
              <a:rPr lang="en-US" dirty="0"/>
              <a:t>This test chip represents Intel’s first tera-scale research prototype silicon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ATI-FireSTREAM graphics cards with 48 processors directly programmable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66F5-9282-4AD4-8AF3-68DAA0072780}" type="slidenum">
              <a:rPr lang="sv-SE"/>
              <a:pPr/>
              <a:t>5</a:t>
            </a:fld>
            <a:endParaRPr lang="sv-S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FDC67-0F41-440D-A8A5-6A1DFE8D8F1A}" type="slidenum">
              <a:rPr lang="sv-SE"/>
              <a:pPr/>
              <a:t>6</a:t>
            </a:fld>
            <a:endParaRPr lang="sv-SE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090-6D14-4E89-B9F2-7AB81EF53444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66F5-9282-4AD4-8AF3-68DAA0072780}" type="slidenum">
              <a:rPr lang="sv-SE"/>
              <a:pPr/>
              <a:t>8</a:t>
            </a:fld>
            <a:endParaRPr lang="sv-S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66F5-9282-4AD4-8AF3-68DAA0072780}" type="slidenum">
              <a:rPr lang="sv-SE"/>
              <a:pPr/>
              <a:t>10</a:t>
            </a:fld>
            <a:endParaRPr lang="sv-S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50410-127B-4AE6-B201-1C6240876309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9138"/>
            <a:ext cx="4791075" cy="3592512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974" y="4550569"/>
            <a:ext cx="5350933" cy="431220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87" name="Picture 39" descr="Pictur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371600"/>
            <a:ext cx="6019800" cy="1752600"/>
          </a:xfrm>
        </p:spPr>
        <p:txBody>
          <a:bodyPr/>
          <a:lstStyle>
            <a:lvl1pPr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648200"/>
            <a:ext cx="60198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V="1">
            <a:off x="2590800" y="4191000"/>
            <a:ext cx="60198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0067" name="Picture 19" descr="logo_sv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2857500" cy="314325"/>
          </a:xfrm>
          <a:prstGeom prst="rect">
            <a:avLst/>
          </a:prstGeom>
          <a:noFill/>
        </p:spPr>
      </p:pic>
      <p:pic>
        <p:nvPicPr>
          <p:cNvPr id="130077" name="Picture 29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1914525" cy="2095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524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524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295400"/>
            <a:ext cx="78486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678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524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2954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678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7700" y="152400"/>
            <a:ext cx="7848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678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2954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80" name="Picture 56" descr="Picture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96388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78" name="Picture 54" descr="New Microsoft PhotoDraw Pictur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2438" y="819150"/>
            <a:ext cx="793908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74" name="Rectangle 50"/>
          <p:cNvSpPr>
            <a:spLocks noChangeArrowheads="1"/>
          </p:cNvSpPr>
          <p:nvPr userDrawn="1"/>
        </p:nvSpPr>
        <p:spPr bwMode="auto">
          <a:xfrm>
            <a:off x="-152400" y="152400"/>
            <a:ext cx="9448800" cy="838200"/>
          </a:xfrm>
          <a:prstGeom prst="rect">
            <a:avLst/>
          </a:prstGeom>
          <a:gradFill rotWithShape="1">
            <a:gsLst>
              <a:gs pos="0">
                <a:srgbClr val="EBCDCD"/>
              </a:gs>
              <a:gs pos="100000">
                <a:srgbClr val="EBCDCD">
                  <a:gamma/>
                  <a:shade val="50196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Rectangle 46"/>
          <p:cNvSpPr>
            <a:spLocks noChangeArrowheads="1"/>
          </p:cNvSpPr>
          <p:nvPr userDrawn="1"/>
        </p:nvSpPr>
        <p:spPr bwMode="auto">
          <a:xfrm>
            <a:off x="-152400" y="6172200"/>
            <a:ext cx="9448800" cy="685800"/>
          </a:xfrm>
          <a:prstGeom prst="rect">
            <a:avLst/>
          </a:prstGeom>
          <a:gradFill rotWithShape="1">
            <a:gsLst>
              <a:gs pos="0">
                <a:srgbClr val="EBCDCD"/>
              </a:gs>
              <a:gs pos="100000">
                <a:srgbClr val="EBCDCD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152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295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r>
              <a:rPr lang="en-US" smtClean="0"/>
              <a:t>© Philippas Tsigas                                                                            </a:t>
            </a:r>
            <a:endParaRPr lang="en-GB" dirty="0"/>
          </a:p>
        </p:txBody>
      </p:sp>
      <p:sp>
        <p:nvSpPr>
          <p:cNvPr id="129062" name="Text Box 38"/>
          <p:cNvSpPr txBox="1">
            <a:spLocks noChangeArrowheads="1"/>
          </p:cNvSpPr>
          <p:nvPr userDrawn="1"/>
        </p:nvSpPr>
        <p:spPr bwMode="auto">
          <a:xfrm>
            <a:off x="8305800" y="6324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A4458237-9EE6-46B4-A97A-2AB55469A481}" type="slidenum">
              <a:rPr lang="en-GB" sz="1600" b="1">
                <a:latin typeface="Verdana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GB" sz="1600" b="1">
              <a:latin typeface="Verdana" pitchFamily="34" charset="0"/>
            </a:endParaRPr>
          </a:p>
        </p:txBody>
      </p:sp>
      <p:pic>
        <p:nvPicPr>
          <p:cNvPr id="129073" name="Picture 49" descr="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152400"/>
            <a:ext cx="731838" cy="800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-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cdc_content_elements/flash/netsol/sp/quantum_flow/demo.html" TargetMode="External"/><Relationship Id="rId2" Type="http://schemas.openxmlformats.org/officeDocument/2006/relationships/hyperlink" Target="http://www.cisco.com/assets/cdc_content_elements/embedded-video/routers/popup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371600"/>
            <a:ext cx="6400800" cy="2286000"/>
          </a:xfrm>
        </p:spPr>
        <p:txBody>
          <a:bodyPr/>
          <a:lstStyle/>
          <a:p>
            <a:r>
              <a:rPr lang="sv-SE" sz="2800" noProof="0" dirty="0" smtClean="0"/>
              <a:t>Parallel Programming</a:t>
            </a:r>
            <a:endParaRPr lang="en-US" sz="2800" noProof="0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572000"/>
            <a:ext cx="6019800" cy="16002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000" noProof="0" dirty="0" smtClean="0">
                <a:solidFill>
                  <a:schemeClr val="folHlink"/>
                </a:solidFill>
              </a:rPr>
              <a:t>Philippas Tsigas</a:t>
            </a:r>
          </a:p>
          <a:p>
            <a:pPr algn="ctr">
              <a:lnSpc>
                <a:spcPct val="80000"/>
              </a:lnSpc>
            </a:pPr>
            <a:r>
              <a:rPr lang="en-US" sz="2000" noProof="0" dirty="0" smtClean="0">
                <a:solidFill>
                  <a:schemeClr val="folHlink"/>
                </a:solidFill>
              </a:rPr>
              <a:t>Chalmers University of Technology</a:t>
            </a:r>
          </a:p>
          <a:p>
            <a:pPr algn="ctr">
              <a:lnSpc>
                <a:spcPct val="80000"/>
              </a:lnSpc>
            </a:pPr>
            <a:r>
              <a:rPr lang="en-US" sz="2000" noProof="0" dirty="0" smtClean="0">
                <a:solidFill>
                  <a:schemeClr val="folHlink"/>
                </a:solidFill>
              </a:rPr>
              <a:t>Computer Science and Engineering Department</a:t>
            </a:r>
          </a:p>
        </p:txBody>
      </p:sp>
      <p:sp>
        <p:nvSpPr>
          <p:cNvPr id="4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>
                <a:solidFill>
                  <a:srgbClr val="FFFF00"/>
                </a:solidFill>
              </a:rPr>
              <a:t>DATA SHARING</a:t>
            </a:r>
            <a:endParaRPr lang="en-US" sz="2800" noProof="0" dirty="0">
              <a:solidFill>
                <a:srgbClr val="FFFF00"/>
              </a:solidFill>
            </a:endParaRPr>
          </a:p>
        </p:txBody>
      </p:sp>
      <p:sp>
        <p:nvSpPr>
          <p:cNvPr id="4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tsigas@cs.chalmers.se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Philippas Tsigas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Data Sharing</a:t>
            </a:r>
            <a:endParaRPr lang="en-US" dirty="0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66800" y="2965450"/>
            <a:ext cx="42179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class Counter {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int next = 0;</a:t>
            </a:r>
          </a:p>
          <a:p>
            <a:pPr eaLnBrk="1" hangingPunct="1"/>
            <a:endParaRPr lang="en-GB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synchronized int getNumber () {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  int t;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  t = next;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  next = t + 1;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  return t;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}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676400" y="5486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next = 0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86013"/>
            <a:ext cx="8229600" cy="364331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dirty="0" smtClean="0"/>
              <a:t>A typical Counter Impl:</a:t>
            </a:r>
            <a:endParaRPr lang="en-US" dirty="0"/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348288" y="2438400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Thread1:</a:t>
            </a:r>
          </a:p>
          <a:p>
            <a:pPr algn="ctr"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getNumber()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>
            <a:off x="6019800" y="30480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1524000" y="4495800"/>
            <a:ext cx="4953000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338763" y="4114800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t = 0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7115175" y="2438400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Thread2:</a:t>
            </a:r>
          </a:p>
          <a:p>
            <a:pPr algn="ctr"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getNumber()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7772400" y="3048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1349375" y="3722688"/>
            <a:ext cx="1546225" cy="304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95400" y="3657600"/>
            <a:ext cx="6553200" cy="381000"/>
            <a:chOff x="768" y="2304"/>
            <a:chExt cx="4128" cy="240"/>
          </a:xfrm>
        </p:grpSpPr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768" y="2304"/>
              <a:ext cx="412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768" y="2304"/>
              <a:ext cx="0" cy="24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256" name="Line 16"/>
            <p:cNvSpPr>
              <a:spLocks noChangeShapeType="1"/>
            </p:cNvSpPr>
            <p:nvPr/>
          </p:nvSpPr>
          <p:spPr bwMode="auto">
            <a:xfrm>
              <a:off x="1776" y="2304"/>
              <a:ext cx="0" cy="24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257" name="Line 17"/>
            <p:cNvSpPr>
              <a:spLocks noChangeShapeType="1"/>
            </p:cNvSpPr>
            <p:nvPr/>
          </p:nvSpPr>
          <p:spPr bwMode="auto">
            <a:xfrm>
              <a:off x="768" y="2544"/>
              <a:ext cx="10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7620000" y="36576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6019800" y="3048000"/>
            <a:ext cx="0" cy="236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6019800" y="30480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5387975" y="5378450"/>
            <a:ext cx="109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result=0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19800" y="3657600"/>
            <a:ext cx="1752600" cy="1447800"/>
            <a:chOff x="3792" y="2304"/>
            <a:chExt cx="1104" cy="912"/>
          </a:xfrm>
        </p:grpSpPr>
        <p:sp>
          <p:nvSpPr>
            <p:cNvPr id="138263" name="Line 23"/>
            <p:cNvSpPr>
              <a:spLocks noChangeShapeType="1"/>
            </p:cNvSpPr>
            <p:nvPr/>
          </p:nvSpPr>
          <p:spPr bwMode="auto">
            <a:xfrm>
              <a:off x="3792" y="3216"/>
              <a:ext cx="624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264" name="Line 24"/>
            <p:cNvSpPr>
              <a:spLocks noChangeShapeType="1"/>
            </p:cNvSpPr>
            <p:nvPr/>
          </p:nvSpPr>
          <p:spPr bwMode="auto">
            <a:xfrm>
              <a:off x="4416" y="2304"/>
              <a:ext cx="48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265" name="Line 25"/>
            <p:cNvSpPr>
              <a:spLocks noChangeShapeType="1"/>
            </p:cNvSpPr>
            <p:nvPr/>
          </p:nvSpPr>
          <p:spPr bwMode="auto">
            <a:xfrm>
              <a:off x="4416" y="2304"/>
              <a:ext cx="0" cy="91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7086600" y="4114800"/>
            <a:ext cx="13716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600" i="1" dirty="0">
                <a:solidFill>
                  <a:schemeClr val="bg1"/>
                </a:solidFill>
                <a:latin typeface="Arial Black" pitchFamily="34" charset="0"/>
              </a:rPr>
              <a:t>Lock released</a:t>
            </a:r>
            <a:endParaRPr lang="en-US" sz="16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6096000" y="3352800"/>
            <a:ext cx="13716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600" i="1" dirty="0">
                <a:solidFill>
                  <a:schemeClr val="bg1"/>
                </a:solidFill>
                <a:latin typeface="Arial Black" pitchFamily="34" charset="0"/>
              </a:rPr>
              <a:t>Lock acquired</a:t>
            </a:r>
            <a:endParaRPr lang="en-US" sz="16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68" name="Line 28"/>
          <p:cNvSpPr>
            <a:spLocks noChangeShapeType="1"/>
          </p:cNvSpPr>
          <p:nvPr/>
        </p:nvSpPr>
        <p:spPr bwMode="auto">
          <a:xfrm>
            <a:off x="7772400" y="3048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69" name="Line 29"/>
          <p:cNvSpPr>
            <a:spLocks noChangeShapeType="1"/>
          </p:cNvSpPr>
          <p:nvPr/>
        </p:nvSpPr>
        <p:spPr bwMode="auto">
          <a:xfrm>
            <a:off x="7772400" y="3048000"/>
            <a:ext cx="0" cy="236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7162800" y="5378450"/>
            <a:ext cx="109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result=1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71" name="Text Box 31"/>
          <p:cNvSpPr txBox="1">
            <a:spLocks noChangeArrowheads="1"/>
          </p:cNvSpPr>
          <p:nvPr/>
        </p:nvSpPr>
        <p:spPr bwMode="auto">
          <a:xfrm>
            <a:off x="1676400" y="5486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next = 1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1676400" y="5486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next = 2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6" grpId="0"/>
      <p:bldP spid="138247" grpId="0" animBg="1"/>
      <p:bldP spid="138247" grpId="1" animBg="1"/>
      <p:bldP spid="138248" grpId="0" animBg="1"/>
      <p:bldP spid="138248" grpId="1" animBg="1"/>
      <p:bldP spid="138249" grpId="0"/>
      <p:bldP spid="138249" grpId="1"/>
      <p:bldP spid="138250" grpId="0"/>
      <p:bldP spid="138251" grpId="0" animBg="1"/>
      <p:bldP spid="138251" grpId="1" animBg="1"/>
      <p:bldP spid="138252" grpId="0" animBg="1"/>
      <p:bldP spid="138258" grpId="0" animBg="1"/>
      <p:bldP spid="138258" grpId="1" animBg="1"/>
      <p:bldP spid="138259" grpId="0" animBg="1"/>
      <p:bldP spid="138260" grpId="0" animBg="1"/>
      <p:bldP spid="138261" grpId="0"/>
      <p:bldP spid="138266" grpId="0"/>
      <p:bldP spid="138266" grpId="1"/>
      <p:bldP spid="138267" grpId="0"/>
      <p:bldP spid="138267" grpId="1"/>
      <p:bldP spid="138268" grpId="0" animBg="1"/>
      <p:bldP spid="138268" grpId="1" animBg="1"/>
      <p:bldP spid="138269" grpId="0" animBg="1"/>
      <p:bldP spid="138270" grpId="0"/>
      <p:bldP spid="138271" grpId="0"/>
      <p:bldP spid="138271" grpId="1"/>
      <p:bldP spid="138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tsigas@cs.chalmers.se</a:t>
            </a:r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Philippas Tsigas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we need Synchronization?</a:t>
            </a:r>
            <a:endParaRPr lang="en-US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066800" y="2965450"/>
            <a:ext cx="26289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class Counter {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int next = 0;</a:t>
            </a:r>
          </a:p>
          <a:p>
            <a:pPr eaLnBrk="1" hangingPunct="1"/>
            <a:endParaRPr lang="en-GB" sz="1600" b="1">
              <a:solidFill>
                <a:schemeClr val="bg1"/>
              </a:solidFill>
              <a:latin typeface="Courier New" pitchFamily="49" charset="0"/>
            </a:endParaRP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int getNumber () {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  int t;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  t = next;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  next = t + 1;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  return t;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  }</a:t>
            </a:r>
          </a:p>
          <a:p>
            <a:pPr eaLnBrk="1" hangingPunct="1"/>
            <a:r>
              <a:rPr lang="en-GB" sz="1600" b="1">
                <a:solidFill>
                  <a:schemeClr val="bg1"/>
                </a:solidFill>
                <a:latin typeface="Courier New" pitchFamily="49" charset="0"/>
              </a:rPr>
              <a:t>}</a:t>
            </a:r>
            <a:endParaRPr lang="en-US" sz="1600" b="1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86013"/>
            <a:ext cx="8229600" cy="3643312"/>
          </a:xfrm>
        </p:spPr>
        <p:txBody>
          <a:bodyPr/>
          <a:lstStyle/>
          <a:p>
            <a:pPr>
              <a:buNone/>
            </a:pPr>
            <a:r>
              <a:rPr lang="en-GB" sz="2800" dirty="0"/>
              <a:t>What can go wrong here?</a:t>
            </a:r>
            <a:endParaRPr lang="en-US" sz="2800" dirty="0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676400" y="5486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next = 0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348288" y="2438400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Thread1:</a:t>
            </a:r>
          </a:p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getNumber()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6019800" y="30480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1524000" y="4495800"/>
            <a:ext cx="4953000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338763" y="4114800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t = 0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7115175" y="2438400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Thread2:</a:t>
            </a:r>
          </a:p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getNumber()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7772400" y="30480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7086600" y="41148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t = 0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 flipV="1">
            <a:off x="6477000" y="4495800"/>
            <a:ext cx="1600200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6019800" y="3048000"/>
            <a:ext cx="0" cy="1981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6019800" y="30480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5387975" y="5105400"/>
            <a:ext cx="109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result=0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1676400" y="5486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next = 1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210" name="Line 18"/>
          <p:cNvSpPr>
            <a:spLocks noChangeShapeType="1"/>
          </p:cNvSpPr>
          <p:nvPr/>
        </p:nvSpPr>
        <p:spPr bwMode="auto">
          <a:xfrm>
            <a:off x="7772400" y="3048000"/>
            <a:ext cx="0" cy="1981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7056438" y="5105400"/>
            <a:ext cx="109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>
                <a:solidFill>
                  <a:schemeClr val="bg1"/>
                </a:solidFill>
                <a:latin typeface="Arial Black" pitchFamily="34" charset="0"/>
              </a:rPr>
              <a:t>result=0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7848600" y="5029200"/>
            <a:ext cx="711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</a:t>
            </a: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1676400" y="5526088"/>
            <a:ext cx="1066800" cy="3048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Line 22"/>
          <p:cNvSpPr>
            <a:spLocks noChangeShapeType="1"/>
          </p:cNvSpPr>
          <p:nvPr/>
        </p:nvSpPr>
        <p:spPr bwMode="auto">
          <a:xfrm>
            <a:off x="7772400" y="3048000"/>
            <a:ext cx="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  <p:bldP spid="136198" grpId="0"/>
      <p:bldP spid="136199" grpId="0" animBg="1"/>
      <p:bldP spid="136199" grpId="1" animBg="1"/>
      <p:bldP spid="136200" grpId="0" animBg="1"/>
      <p:bldP spid="136200" grpId="1" animBg="1"/>
      <p:bldP spid="136201" grpId="0"/>
      <p:bldP spid="136202" grpId="0"/>
      <p:bldP spid="136203" grpId="0" animBg="1"/>
      <p:bldP spid="136203" grpId="1" animBg="1"/>
      <p:bldP spid="136204" grpId="0"/>
      <p:bldP spid="136205" grpId="0" animBg="1"/>
      <p:bldP spid="136205" grpId="1" animBg="1"/>
      <p:bldP spid="136206" grpId="0" animBg="1"/>
      <p:bldP spid="136207" grpId="0" animBg="1"/>
      <p:bldP spid="136208" grpId="0"/>
      <p:bldP spid="136209" grpId="0"/>
      <p:bldP spid="136210" grpId="0" animBg="1"/>
      <p:bldP spid="136211" grpId="0"/>
      <p:bldP spid="136212" grpId="0"/>
      <p:bldP spid="136213" grpId="0" animBg="1"/>
      <p:bldP spid="136213" grpId="1" animBg="1"/>
      <p:bldP spid="1362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838200" y="3200400"/>
            <a:ext cx="73914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Blocking Synchronization = </a:t>
            </a:r>
            <a:br>
              <a:rPr lang="en-US" sz="2800" noProof="0" dirty="0"/>
            </a:br>
            <a:r>
              <a:rPr lang="en-US" sz="2800" noProof="0" dirty="0"/>
              <a:t>Sequential Behavior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519172" name="Object 4"/>
          <p:cNvGraphicFramePr>
            <a:graphicFrameLocks noChangeAspect="1"/>
          </p:cNvGraphicFramePr>
          <p:nvPr/>
        </p:nvGraphicFramePr>
        <p:xfrm>
          <a:off x="4830763" y="3429000"/>
          <a:ext cx="11382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7" name="Clip" r:id="rId4" imgW="2793960" imgH="4113360" progId="">
                  <p:embed/>
                </p:oleObj>
              </mc:Choice>
              <mc:Fallback>
                <p:oleObj name="Clip" r:id="rId4" imgW="2793960" imgH="4113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3429000"/>
                        <a:ext cx="1138237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9173" name="Picture 5" descr="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810000"/>
            <a:ext cx="1828800" cy="1219200"/>
          </a:xfrm>
          <a:prstGeom prst="rect">
            <a:avLst/>
          </a:prstGeom>
          <a:noFill/>
        </p:spPr>
      </p:pic>
      <p:graphicFrame>
        <p:nvGraphicFramePr>
          <p:cNvPr id="519174" name="Object 6"/>
          <p:cNvGraphicFramePr>
            <a:graphicFrameLocks noChangeAspect="1"/>
          </p:cNvGraphicFramePr>
          <p:nvPr/>
        </p:nvGraphicFramePr>
        <p:xfrm>
          <a:off x="4343400" y="3886200"/>
          <a:ext cx="132397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8" name="Clip" r:id="rId7" imgW="4218480" imgH="3951360" progId="">
                  <p:embed/>
                </p:oleObj>
              </mc:Choice>
              <mc:Fallback>
                <p:oleObj name="Clip" r:id="rId7" imgW="4218480" imgH="3951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1323975" cy="1239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5" name="Object 7"/>
          <p:cNvGraphicFramePr>
            <a:graphicFrameLocks noChangeAspect="1"/>
          </p:cNvGraphicFramePr>
          <p:nvPr/>
        </p:nvGraphicFramePr>
        <p:xfrm>
          <a:off x="2133600" y="3581400"/>
          <a:ext cx="8572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9" name="Clip" r:id="rId9" imgW="1857600" imgH="3995640" progId="">
                  <p:embed/>
                </p:oleObj>
              </mc:Choice>
              <mc:Fallback>
                <p:oleObj name="Clip" r:id="rId9" imgW="1857600" imgH="3995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1400"/>
                        <a:ext cx="85725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6" name="Object 8"/>
          <p:cNvGraphicFramePr>
            <a:graphicFrameLocks noChangeAspect="1"/>
          </p:cNvGraphicFramePr>
          <p:nvPr/>
        </p:nvGraphicFramePr>
        <p:xfrm>
          <a:off x="2133600" y="3581400"/>
          <a:ext cx="8572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0" name="Clip" r:id="rId11" imgW="1857600" imgH="3995640" progId="">
                  <p:embed/>
                </p:oleObj>
              </mc:Choice>
              <mc:Fallback>
                <p:oleObj name="Clip" r:id="rId11" imgW="1857600" imgH="39956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1400"/>
                        <a:ext cx="85725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7" name="Object 9"/>
          <p:cNvGraphicFramePr>
            <a:graphicFrameLocks noChangeAspect="1"/>
          </p:cNvGraphicFramePr>
          <p:nvPr/>
        </p:nvGraphicFramePr>
        <p:xfrm>
          <a:off x="3276600" y="3581400"/>
          <a:ext cx="8572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1" name="Clip" r:id="rId12" imgW="1857600" imgH="3995640" progId="">
                  <p:embed/>
                </p:oleObj>
              </mc:Choice>
              <mc:Fallback>
                <p:oleObj name="Clip" r:id="rId12" imgW="1857600" imgH="39956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81400"/>
                        <a:ext cx="85725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8" name="Object 10"/>
          <p:cNvGraphicFramePr>
            <a:graphicFrameLocks noChangeAspect="1"/>
          </p:cNvGraphicFramePr>
          <p:nvPr/>
        </p:nvGraphicFramePr>
        <p:xfrm>
          <a:off x="990600" y="3429000"/>
          <a:ext cx="8572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2" name="Clip" r:id="rId13" imgW="1857600" imgH="3995640" progId="">
                  <p:embed/>
                </p:oleObj>
              </mc:Choice>
              <mc:Fallback>
                <p:oleObj name="Clip" r:id="rId13" imgW="1857600" imgH="39956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85725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424" name="Rectangle 48"/>
          <p:cNvSpPr>
            <a:spLocks noChangeArrowheads="1"/>
          </p:cNvSpPr>
          <p:nvPr/>
        </p:nvSpPr>
        <p:spPr bwMode="auto">
          <a:xfrm>
            <a:off x="457200" y="3657600"/>
            <a:ext cx="77724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BS -&gt;Priority Inversion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SzTx/>
              <a:buFont typeface="Wingdings" pitchFamily="2" charset="2"/>
              <a:buChar char="q"/>
            </a:pPr>
            <a:r>
              <a:rPr lang="en-US" sz="1800" noProof="0" dirty="0"/>
              <a:t>A high priority task is delayed due to a low priority task holding a shared resource. The low priority task is delayed due to a medium priority task executing.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Tx/>
              <a:buFont typeface="Wingdings" pitchFamily="2" charset="2"/>
              <a:buChar char="q"/>
            </a:pPr>
            <a:endParaRPr lang="en-US" sz="1800" noProof="0" dirty="0"/>
          </a:p>
          <a:p>
            <a:pPr>
              <a:lnSpc>
                <a:spcPct val="90000"/>
              </a:lnSpc>
              <a:buClr>
                <a:schemeClr val="bg1"/>
              </a:buClr>
              <a:buSzTx/>
              <a:buFont typeface="Wingdings" pitchFamily="2" charset="2"/>
              <a:buChar char="q"/>
            </a:pPr>
            <a:r>
              <a:rPr lang="en-US" sz="1800" noProof="0" dirty="0"/>
              <a:t>Solutions: Priority inheritance protocols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en-US" sz="1600" noProof="0" dirty="0"/>
              <a:t>Works ok for single processors, but </a:t>
            </a:r>
            <a:r>
              <a:rPr lang="en-US" sz="1600" noProof="0" dirty="0" smtClean="0"/>
              <a:t>for </a:t>
            </a:r>
            <a:r>
              <a:rPr lang="en-US" sz="1600" noProof="0" dirty="0"/>
              <a:t>multiple </a:t>
            </a:r>
            <a:r>
              <a:rPr lang="en-US" sz="1600" noProof="0" dirty="0" smtClean="0"/>
              <a:t>processors …</a:t>
            </a:r>
            <a:endParaRPr lang="en-US" sz="1600" noProof="0" dirty="0"/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762000" y="4191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H:</a:t>
            </a:r>
          </a:p>
        </p:txBody>
      </p:sp>
      <p:sp>
        <p:nvSpPr>
          <p:cNvPr id="613403" name="Text Box 27"/>
          <p:cNvSpPr txBox="1">
            <a:spLocks noChangeArrowheads="1"/>
          </p:cNvSpPr>
          <p:nvPr/>
        </p:nvSpPr>
        <p:spPr bwMode="auto">
          <a:xfrm>
            <a:off x="746125" y="4672013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M:</a:t>
            </a:r>
          </a:p>
        </p:txBody>
      </p:sp>
      <p:sp>
        <p:nvSpPr>
          <p:cNvPr id="613404" name="Text Box 28"/>
          <p:cNvSpPr txBox="1">
            <a:spLocks noChangeArrowheads="1"/>
          </p:cNvSpPr>
          <p:nvPr/>
        </p:nvSpPr>
        <p:spPr bwMode="auto">
          <a:xfrm>
            <a:off x="762000" y="51816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L:</a:t>
            </a:r>
          </a:p>
        </p:txBody>
      </p:sp>
      <p:sp>
        <p:nvSpPr>
          <p:cNvPr id="613405" name="Line 29"/>
          <p:cNvSpPr>
            <a:spLocks noChangeShapeType="1"/>
          </p:cNvSpPr>
          <p:nvPr/>
        </p:nvSpPr>
        <p:spPr bwMode="auto">
          <a:xfrm>
            <a:off x="1752600" y="5334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06" name="Line 30"/>
          <p:cNvSpPr>
            <a:spLocks noChangeShapeType="1"/>
          </p:cNvSpPr>
          <p:nvPr/>
        </p:nvSpPr>
        <p:spPr bwMode="auto">
          <a:xfrm>
            <a:off x="2209800" y="5334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07" name="Line 31"/>
          <p:cNvSpPr>
            <a:spLocks noChangeShapeType="1"/>
          </p:cNvSpPr>
          <p:nvPr/>
        </p:nvSpPr>
        <p:spPr bwMode="auto">
          <a:xfrm>
            <a:off x="2743200" y="4343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08" name="Line 32"/>
          <p:cNvSpPr>
            <a:spLocks noChangeShapeType="1"/>
          </p:cNvSpPr>
          <p:nvPr/>
        </p:nvSpPr>
        <p:spPr bwMode="auto">
          <a:xfrm>
            <a:off x="3352800" y="5334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09" name="Line 33"/>
          <p:cNvSpPr>
            <a:spLocks noChangeShapeType="1"/>
          </p:cNvSpPr>
          <p:nvPr/>
        </p:nvSpPr>
        <p:spPr bwMode="auto">
          <a:xfrm>
            <a:off x="3810000" y="4800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0" name="Line 34"/>
          <p:cNvSpPr>
            <a:spLocks noChangeShapeType="1"/>
          </p:cNvSpPr>
          <p:nvPr/>
        </p:nvSpPr>
        <p:spPr bwMode="auto">
          <a:xfrm>
            <a:off x="5867400" y="5334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1" name="Line 35"/>
          <p:cNvSpPr>
            <a:spLocks noChangeShapeType="1"/>
          </p:cNvSpPr>
          <p:nvPr/>
        </p:nvSpPr>
        <p:spPr bwMode="auto">
          <a:xfrm>
            <a:off x="6781800" y="4343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2" name="Line 36"/>
          <p:cNvSpPr>
            <a:spLocks noChangeShapeType="1"/>
          </p:cNvSpPr>
          <p:nvPr/>
        </p:nvSpPr>
        <p:spPr bwMode="auto">
          <a:xfrm>
            <a:off x="6324600" y="43434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3" name="Line 37"/>
          <p:cNvSpPr>
            <a:spLocks noChangeShapeType="1"/>
          </p:cNvSpPr>
          <p:nvPr/>
        </p:nvSpPr>
        <p:spPr bwMode="auto">
          <a:xfrm>
            <a:off x="7315200" y="5334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4" name="Line 38"/>
          <p:cNvSpPr>
            <a:spLocks noChangeShapeType="1"/>
          </p:cNvSpPr>
          <p:nvPr/>
        </p:nvSpPr>
        <p:spPr bwMode="auto">
          <a:xfrm>
            <a:off x="3200400" y="4343400"/>
            <a:ext cx="3124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5" name="Line 39"/>
          <p:cNvSpPr>
            <a:spLocks noChangeShapeType="1"/>
          </p:cNvSpPr>
          <p:nvPr/>
        </p:nvSpPr>
        <p:spPr bwMode="auto">
          <a:xfrm>
            <a:off x="2667000" y="5334000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6" name="Line 40"/>
          <p:cNvSpPr>
            <a:spLocks noChangeShapeType="1"/>
          </p:cNvSpPr>
          <p:nvPr/>
        </p:nvSpPr>
        <p:spPr bwMode="auto">
          <a:xfrm>
            <a:off x="3810000" y="5334000"/>
            <a:ext cx="20574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7" name="Line 41"/>
          <p:cNvSpPr>
            <a:spLocks noChangeShapeType="1"/>
          </p:cNvSpPr>
          <p:nvPr/>
        </p:nvSpPr>
        <p:spPr bwMode="auto">
          <a:xfrm>
            <a:off x="63246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8" name="Line 42"/>
          <p:cNvSpPr>
            <a:spLocks noChangeShapeType="1"/>
          </p:cNvSpPr>
          <p:nvPr/>
        </p:nvSpPr>
        <p:spPr bwMode="auto">
          <a:xfrm flipV="1">
            <a:off x="2690813" y="4343400"/>
            <a:ext cx="0" cy="9906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19" name="Line 43"/>
          <p:cNvSpPr>
            <a:spLocks noChangeShapeType="1"/>
          </p:cNvSpPr>
          <p:nvPr/>
        </p:nvSpPr>
        <p:spPr bwMode="auto">
          <a:xfrm flipV="1">
            <a:off x="3276600" y="4343400"/>
            <a:ext cx="0" cy="9906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Dot"/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20" name="Line 44"/>
          <p:cNvSpPr>
            <a:spLocks noChangeShapeType="1"/>
          </p:cNvSpPr>
          <p:nvPr/>
        </p:nvSpPr>
        <p:spPr bwMode="auto">
          <a:xfrm flipV="1">
            <a:off x="6324600" y="4343400"/>
            <a:ext cx="0" cy="9906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21" name="Line 45"/>
          <p:cNvSpPr>
            <a:spLocks noChangeShapeType="1"/>
          </p:cNvSpPr>
          <p:nvPr/>
        </p:nvSpPr>
        <p:spPr bwMode="auto">
          <a:xfrm flipV="1">
            <a:off x="7270750" y="4343400"/>
            <a:ext cx="0" cy="9906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Dot"/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22" name="Line 46"/>
          <p:cNvSpPr>
            <a:spLocks noChangeShapeType="1"/>
          </p:cNvSpPr>
          <p:nvPr/>
        </p:nvSpPr>
        <p:spPr bwMode="auto">
          <a:xfrm flipV="1">
            <a:off x="5867400" y="4800600"/>
            <a:ext cx="0" cy="5334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Dot"/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3423" name="Line 47"/>
          <p:cNvSpPr>
            <a:spLocks noChangeShapeType="1"/>
          </p:cNvSpPr>
          <p:nvPr/>
        </p:nvSpPr>
        <p:spPr bwMode="auto">
          <a:xfrm flipV="1">
            <a:off x="3810000" y="4852988"/>
            <a:ext cx="0" cy="4572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8610600" cy="457200"/>
          </a:xfrm>
        </p:spPr>
        <p:txBody>
          <a:bodyPr/>
          <a:lstStyle/>
          <a:p>
            <a:r>
              <a:rPr lang="en-US" dirty="0" smtClean="0"/>
              <a:t>© Philippas Tsigas                                                       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9" name="Rectangle 49"/>
          <p:cNvSpPr>
            <a:spLocks noChangeArrowheads="1"/>
          </p:cNvSpPr>
          <p:nvPr/>
        </p:nvSpPr>
        <p:spPr bwMode="auto">
          <a:xfrm>
            <a:off x="762000" y="3429000"/>
            <a:ext cx="7391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Critical Sections + Multiprocessors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US" b="1" noProof="0" dirty="0"/>
              <a:t>Reduced Parallelism</a:t>
            </a:r>
            <a:r>
              <a:rPr lang="en-US" noProof="0" dirty="0"/>
              <a:t>. Several tasks with overlapping critical sections will cause waiting processors to go idle. </a:t>
            </a:r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1:</a:t>
            </a: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838200" y="39624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2: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838200" y="44196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3:</a:t>
            </a:r>
          </a:p>
        </p:txBody>
      </p:sp>
      <p:sp>
        <p:nvSpPr>
          <p:cNvPr id="614407" name="Line 7"/>
          <p:cNvSpPr>
            <a:spLocks noChangeShapeType="1"/>
          </p:cNvSpPr>
          <p:nvPr/>
        </p:nvSpPr>
        <p:spPr bwMode="auto">
          <a:xfrm>
            <a:off x="18288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08" name="Line 8"/>
          <p:cNvSpPr>
            <a:spLocks noChangeShapeType="1"/>
          </p:cNvSpPr>
          <p:nvPr/>
        </p:nvSpPr>
        <p:spPr bwMode="auto">
          <a:xfrm>
            <a:off x="2286000" y="36576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09" name="Line 9"/>
          <p:cNvSpPr>
            <a:spLocks noChangeShapeType="1"/>
          </p:cNvSpPr>
          <p:nvPr/>
        </p:nvSpPr>
        <p:spPr bwMode="auto">
          <a:xfrm>
            <a:off x="27432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0" name="Line 10"/>
          <p:cNvSpPr>
            <a:spLocks noChangeShapeType="1"/>
          </p:cNvSpPr>
          <p:nvPr/>
        </p:nvSpPr>
        <p:spPr bwMode="auto">
          <a:xfrm>
            <a:off x="4038600" y="36576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1" name="Line 11"/>
          <p:cNvSpPr>
            <a:spLocks noChangeShapeType="1"/>
          </p:cNvSpPr>
          <p:nvPr/>
        </p:nvSpPr>
        <p:spPr bwMode="auto">
          <a:xfrm>
            <a:off x="3200400" y="36576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2" name="Line 12"/>
          <p:cNvSpPr>
            <a:spLocks noChangeShapeType="1"/>
          </p:cNvSpPr>
          <p:nvPr/>
        </p:nvSpPr>
        <p:spPr bwMode="auto">
          <a:xfrm>
            <a:off x="44958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>
            <a:off x="5791200" y="36576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>
            <a:off x="4953000" y="36576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>
            <a:off x="18288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6" name="Line 16"/>
          <p:cNvSpPr>
            <a:spLocks noChangeShapeType="1"/>
          </p:cNvSpPr>
          <p:nvPr/>
        </p:nvSpPr>
        <p:spPr bwMode="auto">
          <a:xfrm>
            <a:off x="2743200" y="41148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>
            <a:off x="2286000" y="4114800"/>
            <a:ext cx="457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8" name="Line 18"/>
          <p:cNvSpPr>
            <a:spLocks noChangeShapeType="1"/>
          </p:cNvSpPr>
          <p:nvPr/>
        </p:nvSpPr>
        <p:spPr bwMode="auto">
          <a:xfrm>
            <a:off x="32004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19" name="Line 19"/>
          <p:cNvSpPr>
            <a:spLocks noChangeShapeType="1"/>
          </p:cNvSpPr>
          <p:nvPr/>
        </p:nvSpPr>
        <p:spPr bwMode="auto">
          <a:xfrm>
            <a:off x="4495800" y="41148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0" name="Line 20"/>
          <p:cNvSpPr>
            <a:spLocks noChangeShapeType="1"/>
          </p:cNvSpPr>
          <p:nvPr/>
        </p:nvSpPr>
        <p:spPr bwMode="auto">
          <a:xfrm>
            <a:off x="3657600" y="41148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1" name="Line 21"/>
          <p:cNvSpPr>
            <a:spLocks noChangeShapeType="1"/>
          </p:cNvSpPr>
          <p:nvPr/>
        </p:nvSpPr>
        <p:spPr bwMode="auto">
          <a:xfrm>
            <a:off x="1828800" y="457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2" name="Line 22"/>
          <p:cNvSpPr>
            <a:spLocks noChangeShapeType="1"/>
          </p:cNvSpPr>
          <p:nvPr/>
        </p:nvSpPr>
        <p:spPr bwMode="auto">
          <a:xfrm>
            <a:off x="3200400" y="4572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>
            <a:off x="2286000" y="4572000"/>
            <a:ext cx="9144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4" name="Line 24"/>
          <p:cNvSpPr>
            <a:spLocks noChangeShapeType="1"/>
          </p:cNvSpPr>
          <p:nvPr/>
        </p:nvSpPr>
        <p:spPr bwMode="auto">
          <a:xfrm>
            <a:off x="3657600" y="457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5" name="Line 25"/>
          <p:cNvSpPr>
            <a:spLocks noChangeShapeType="1"/>
          </p:cNvSpPr>
          <p:nvPr/>
        </p:nvSpPr>
        <p:spPr bwMode="auto">
          <a:xfrm>
            <a:off x="4953000" y="4572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>
            <a:off x="4114800" y="45720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7" name="Line 27"/>
          <p:cNvSpPr>
            <a:spLocks noChangeShapeType="1"/>
          </p:cNvSpPr>
          <p:nvPr/>
        </p:nvSpPr>
        <p:spPr bwMode="auto">
          <a:xfrm>
            <a:off x="6248400" y="41148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8" name="Line 28"/>
          <p:cNvSpPr>
            <a:spLocks noChangeShapeType="1"/>
          </p:cNvSpPr>
          <p:nvPr/>
        </p:nvSpPr>
        <p:spPr bwMode="auto">
          <a:xfrm>
            <a:off x="5410200" y="41148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>
            <a:off x="49530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30" name="Line 30"/>
          <p:cNvSpPr>
            <a:spLocks noChangeShapeType="1"/>
          </p:cNvSpPr>
          <p:nvPr/>
        </p:nvSpPr>
        <p:spPr bwMode="auto">
          <a:xfrm>
            <a:off x="67056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5410200" y="457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32" name="Line 32"/>
          <p:cNvSpPr>
            <a:spLocks noChangeShapeType="1"/>
          </p:cNvSpPr>
          <p:nvPr/>
        </p:nvSpPr>
        <p:spPr bwMode="auto">
          <a:xfrm>
            <a:off x="6705600" y="4572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33" name="Line 33"/>
          <p:cNvSpPr>
            <a:spLocks noChangeShapeType="1"/>
          </p:cNvSpPr>
          <p:nvPr/>
        </p:nvSpPr>
        <p:spPr bwMode="auto">
          <a:xfrm>
            <a:off x="5867400" y="45720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34" name="Line 34"/>
          <p:cNvSpPr>
            <a:spLocks noChangeShapeType="1"/>
          </p:cNvSpPr>
          <p:nvPr/>
        </p:nvSpPr>
        <p:spPr bwMode="auto">
          <a:xfrm>
            <a:off x="62484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35" name="Line 35"/>
          <p:cNvSpPr>
            <a:spLocks noChangeShapeType="1"/>
          </p:cNvSpPr>
          <p:nvPr/>
        </p:nvSpPr>
        <p:spPr bwMode="auto">
          <a:xfrm>
            <a:off x="6705600" y="3657600"/>
            <a:ext cx="457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14436" name="Picture 36" descr="MCBD0693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429000"/>
            <a:ext cx="434975" cy="457200"/>
          </a:xfrm>
          <a:prstGeom prst="rect">
            <a:avLst/>
          </a:prstGeom>
          <a:noFill/>
        </p:spPr>
      </p:pic>
      <p:pic>
        <p:nvPicPr>
          <p:cNvPr id="614437" name="Picture 37" descr="MCBD0693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86200"/>
            <a:ext cx="434975" cy="457200"/>
          </a:xfrm>
          <a:prstGeom prst="rect">
            <a:avLst/>
          </a:prstGeom>
          <a:noFill/>
        </p:spPr>
      </p:pic>
      <p:pic>
        <p:nvPicPr>
          <p:cNvPr id="614438" name="Picture 38" descr="MCBD0693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343400"/>
            <a:ext cx="434975" cy="457200"/>
          </a:xfrm>
          <a:prstGeom prst="rect">
            <a:avLst/>
          </a:prstGeom>
          <a:noFill/>
        </p:spPr>
      </p:pic>
      <p:sp>
        <p:nvSpPr>
          <p:cNvPr id="614439" name="Text Box 39"/>
          <p:cNvSpPr txBox="1">
            <a:spLocks noChangeArrowheads="1"/>
          </p:cNvSpPr>
          <p:nvPr/>
        </p:nvSpPr>
        <p:spPr bwMode="auto">
          <a:xfrm>
            <a:off x="838200" y="4876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600" i="1">
                <a:solidFill>
                  <a:schemeClr val="tx1"/>
                </a:solidFill>
              </a:rPr>
              <a:t>Task 4:</a:t>
            </a:r>
          </a:p>
        </p:txBody>
      </p:sp>
      <p:sp>
        <p:nvSpPr>
          <p:cNvPr id="614440" name="Line 40"/>
          <p:cNvSpPr>
            <a:spLocks noChangeShapeType="1"/>
          </p:cNvSpPr>
          <p:nvPr/>
        </p:nvSpPr>
        <p:spPr bwMode="auto">
          <a:xfrm>
            <a:off x="1828800" y="5029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1" name="Line 41"/>
          <p:cNvSpPr>
            <a:spLocks noChangeShapeType="1"/>
          </p:cNvSpPr>
          <p:nvPr/>
        </p:nvSpPr>
        <p:spPr bwMode="auto">
          <a:xfrm>
            <a:off x="3657600" y="5029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2" name="Line 42"/>
          <p:cNvSpPr>
            <a:spLocks noChangeShapeType="1"/>
          </p:cNvSpPr>
          <p:nvPr/>
        </p:nvSpPr>
        <p:spPr bwMode="auto">
          <a:xfrm>
            <a:off x="2286000" y="502920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3" name="Line 43"/>
          <p:cNvSpPr>
            <a:spLocks noChangeShapeType="1"/>
          </p:cNvSpPr>
          <p:nvPr/>
        </p:nvSpPr>
        <p:spPr bwMode="auto">
          <a:xfrm>
            <a:off x="4114800" y="5029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4" name="Line 44"/>
          <p:cNvSpPr>
            <a:spLocks noChangeShapeType="1"/>
          </p:cNvSpPr>
          <p:nvPr/>
        </p:nvSpPr>
        <p:spPr bwMode="auto">
          <a:xfrm>
            <a:off x="5410200" y="5029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5" name="Line 45"/>
          <p:cNvSpPr>
            <a:spLocks noChangeShapeType="1"/>
          </p:cNvSpPr>
          <p:nvPr/>
        </p:nvSpPr>
        <p:spPr bwMode="auto">
          <a:xfrm>
            <a:off x="4572000" y="50292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6" name="Line 46"/>
          <p:cNvSpPr>
            <a:spLocks noChangeShapeType="1"/>
          </p:cNvSpPr>
          <p:nvPr/>
        </p:nvSpPr>
        <p:spPr bwMode="auto">
          <a:xfrm>
            <a:off x="5867400" y="5029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447" name="Line 47"/>
          <p:cNvSpPr>
            <a:spLocks noChangeShapeType="1"/>
          </p:cNvSpPr>
          <p:nvPr/>
        </p:nvSpPr>
        <p:spPr bwMode="auto">
          <a:xfrm>
            <a:off x="6324600" y="50292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14448" name="Picture 48" descr="MCBD0693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800600"/>
            <a:ext cx="434975" cy="457200"/>
          </a:xfrm>
          <a:prstGeom prst="rect">
            <a:avLst/>
          </a:prstGeom>
          <a:noFill/>
        </p:spPr>
      </p:pic>
      <p:sp>
        <p:nvSpPr>
          <p:cNvPr id="51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8610600" cy="457200"/>
          </a:xfrm>
        </p:spPr>
        <p:txBody>
          <a:bodyPr/>
          <a:lstStyle/>
          <a:p>
            <a:r>
              <a:rPr lang="en-US" dirty="0" smtClean="0"/>
              <a:t>© Philippas Tsigas                                                       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3200" noProof="0" dirty="0" smtClean="0">
                <a:solidFill>
                  <a:schemeClr val="tx2"/>
                </a:solidFill>
              </a:rPr>
              <a:t>The BIGEST Problem with </a:t>
            </a:r>
            <a:r>
              <a:rPr lang="en-US" sz="3200" dirty="0" smtClean="0">
                <a:solidFill>
                  <a:schemeClr val="tx2"/>
                </a:solidFill>
              </a:rPr>
              <a:t>Locks?</a:t>
            </a:r>
            <a:endParaRPr lang="en-US" sz="3200" noProof="0" dirty="0" smtClean="0">
              <a:solidFill>
                <a:schemeClr val="tx2"/>
              </a:solidFill>
            </a:endParaRPr>
          </a:p>
          <a:p>
            <a:endParaRPr lang="en-US" noProof="0" dirty="0" smtClean="0"/>
          </a:p>
          <a:p>
            <a:pPr>
              <a:buNone/>
            </a:pPr>
            <a:r>
              <a:rPr lang="en-US" noProof="0" dirty="0" smtClean="0"/>
              <a:t> </a:t>
            </a:r>
          </a:p>
          <a:p>
            <a:pPr>
              <a:buNone/>
            </a:pPr>
            <a:r>
              <a:rPr lang="en-US" noProof="0" dirty="0" smtClean="0"/>
              <a:t>	 </a:t>
            </a:r>
            <a:r>
              <a:rPr lang="en-US" b="1" dirty="0" smtClean="0">
                <a:solidFill>
                  <a:srgbClr val="FFFF00"/>
                </a:solidFill>
              </a:rPr>
              <a:t>Blocking Locks are not composable</a:t>
            </a:r>
          </a:p>
          <a:p>
            <a:pPr>
              <a:buNone/>
            </a:pPr>
            <a:endParaRPr lang="en-US" b="1" noProof="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noProof="0" dirty="0" smtClean="0"/>
              <a:t>All code that accesses a piece of shared state must know and obey the locking convention, regardless of who wrote the code or where it resides.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Philippas Tsigas                                                                            </a:t>
            </a:r>
            <a:endParaRPr lang="en-GB" dirty="0"/>
          </a:p>
        </p:txBody>
      </p:sp>
      <p:pic>
        <p:nvPicPr>
          <p:cNvPr id="4" name="Picture 3" descr="C:\Users\nhann.NET\Documents\My Dropbox\Work\EuroPar_2011\Deadlock-frog-versus-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962399"/>
            <a:ext cx="3225329" cy="214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Interprocess</a:t>
            </a:r>
            <a:r>
              <a:rPr lang="en-US" dirty="0" smtClean="0"/>
              <a:t> Synchronization = Data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4495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b="1" dirty="0" smtClean="0"/>
              <a:t>Synchronization</a:t>
            </a:r>
            <a:r>
              <a:rPr lang="en-US" dirty="0" smtClean="0"/>
              <a:t> is </a:t>
            </a:r>
            <a:r>
              <a:rPr lang="en-US" b="1" dirty="0" smtClean="0"/>
              <a:t>required</a:t>
            </a:r>
            <a:r>
              <a:rPr lang="en-US" dirty="0" smtClean="0"/>
              <a:t> for concurrency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dirty="0" smtClean="0"/>
              <a:t>Mutual exclusion </a:t>
            </a:r>
            <a:r>
              <a:rPr lang="en-US" sz="1900" dirty="0" smtClean="0"/>
              <a:t>(Semaphores, </a:t>
            </a:r>
            <a:r>
              <a:rPr lang="en-US" sz="1900" dirty="0" err="1" smtClean="0"/>
              <a:t>mutexes</a:t>
            </a:r>
            <a:r>
              <a:rPr lang="en-US" sz="1900" dirty="0" smtClean="0"/>
              <a:t>, spin-locks, disabling interrupts: Protects critical sections)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Locks limits concurrency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Busy waiting – repeated checks to see if lock has been released or not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Convoying – processes stack up before locks</a:t>
            </a:r>
          </a:p>
          <a:p>
            <a:pPr lvl="1">
              <a:buClr>
                <a:schemeClr val="bg1"/>
              </a:buClr>
            </a:pPr>
            <a:r>
              <a:rPr lang="en-US" b="1" u="sng" dirty="0" smtClean="0">
                <a:solidFill>
                  <a:srgbClr val="C00000"/>
                </a:solidFill>
              </a:rPr>
              <a:t>Blocking Locks are not </a:t>
            </a:r>
            <a:r>
              <a:rPr lang="en-US" b="1" u="sng" dirty="0" err="1" smtClean="0">
                <a:solidFill>
                  <a:srgbClr val="C00000"/>
                </a:solidFill>
              </a:rPr>
              <a:t>composable</a:t>
            </a:r>
            <a:endParaRPr lang="en-US" b="1" u="sng" dirty="0" smtClean="0">
              <a:solidFill>
                <a:srgbClr val="C00000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 smtClean="0"/>
              <a:t>	All code that accesses a piece of shared state must know and obey the locking convention, regardless of who wrote the code or where it resides.</a:t>
            </a:r>
          </a:p>
          <a:p>
            <a:pPr lvl="1">
              <a:buClr>
                <a:schemeClr val="bg1"/>
              </a:buClr>
            </a:pPr>
            <a:endParaRPr lang="en-US" dirty="0" smtClean="0"/>
          </a:p>
          <a:p>
            <a:pPr>
              <a:buClr>
                <a:schemeClr val="bg1"/>
              </a:buClr>
            </a:pPr>
            <a:r>
              <a:rPr lang="en-US" dirty="0" smtClean="0"/>
              <a:t>A </a:t>
            </a:r>
            <a:r>
              <a:rPr lang="en-US" b="1" dirty="0" smtClean="0"/>
              <a:t>better</a:t>
            </a:r>
            <a:r>
              <a:rPr lang="en-US" dirty="0" smtClean="0"/>
              <a:t> approach is to use data structures</a:t>
            </a:r>
            <a:br>
              <a:rPr lang="en-US" dirty="0" smtClean="0"/>
            </a:br>
            <a:r>
              <a:rPr lang="en-US" dirty="0" smtClean="0"/>
              <a:t>that are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tsigas@cs.chalmers.se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Philippas Tsigas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Lock-free Implementation</a:t>
            </a:r>
            <a:endParaRPr lang="en-US" dirty="0"/>
          </a:p>
        </p:txBody>
      </p:sp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84" y="1447800"/>
            <a:ext cx="8831231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noProof="0" dirty="0" smtClean="0">
                <a:solidFill>
                  <a:srgbClr val="FFFF00"/>
                </a:solidFill>
              </a:rPr>
              <a:t>LET US START FROM THE BEGINING</a:t>
            </a:r>
            <a:endParaRPr lang="en-US" sz="2800" noProof="0" dirty="0">
              <a:solidFill>
                <a:srgbClr val="FFFF00"/>
              </a:solidFill>
            </a:endParaRPr>
          </a:p>
        </p:txBody>
      </p:sp>
      <p:sp>
        <p:nvSpPr>
          <p:cNvPr id="4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noProof="0" dirty="0" smtClean="0">
                <a:solidFill>
                  <a:srgbClr val="FFFF00"/>
                </a:solidFill>
              </a:rPr>
              <a:t>Why Parallel Programming Is Esssential in Distributed Systems and Networking</a:t>
            </a:r>
            <a:endParaRPr lang="en-US" sz="2800" noProof="0" dirty="0">
              <a:solidFill>
                <a:srgbClr val="FFFF00"/>
              </a:solidFill>
            </a:endParaRPr>
          </a:p>
        </p:txBody>
      </p:sp>
      <p:sp>
        <p:nvSpPr>
          <p:cNvPr id="4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3"/>
              </a:buClr>
            </a:pPr>
            <a:r>
              <a:rPr lang="en-US" sz="2700" dirty="0" smtClean="0"/>
              <a:t>Object in shared memory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</a:pPr>
            <a:r>
              <a:rPr lang="en-US" sz="2500" dirty="0" smtClean="0"/>
              <a:t>Supports some set of operations (ADT)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</a:pPr>
            <a:r>
              <a:rPr lang="en-US" sz="2400" dirty="0" smtClean="0"/>
              <a:t>Concurrent access by many processes/threads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</a:pPr>
            <a:r>
              <a:rPr lang="en-US" sz="2400" dirty="0" smtClean="0"/>
              <a:t>Useful to e.g.</a:t>
            </a:r>
          </a:p>
          <a:p>
            <a:pPr lvl="2" eaLnBrk="1" hangingPunct="1">
              <a:lnSpc>
                <a:spcPct val="80000"/>
              </a:lnSpc>
              <a:buClr>
                <a:schemeClr val="accent3"/>
              </a:buClr>
            </a:pPr>
            <a:r>
              <a:rPr lang="en-US" sz="2100" dirty="0" smtClean="0"/>
              <a:t>Exchange data between threads</a:t>
            </a:r>
          </a:p>
          <a:p>
            <a:pPr lvl="2" eaLnBrk="1" hangingPunct="1">
              <a:lnSpc>
                <a:spcPct val="80000"/>
              </a:lnSpc>
              <a:buClr>
                <a:schemeClr val="accent3"/>
              </a:buClr>
            </a:pPr>
            <a:r>
              <a:rPr lang="en-US" sz="2100" dirty="0" smtClean="0"/>
              <a:t>Coordinate thread activities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Shared Memory</a:t>
            </a:r>
            <a:br>
              <a:rPr lang="en-US" sz="3400" smtClean="0"/>
            </a:br>
            <a:r>
              <a:rPr lang="en-US" sz="3400" smtClean="0"/>
              <a:t>Data-structures </a:t>
            </a: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828800" y="39624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sv-SE" sz="18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6248400" y="4038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sv-SE" sz="18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1828800" y="60198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sv-SE" sz="1800">
                <a:solidFill>
                  <a:schemeClr val="tx1"/>
                </a:solidFill>
              </a:rPr>
              <a:t>P3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352800" y="4343400"/>
            <a:ext cx="1905000" cy="1905000"/>
            <a:chOff x="2304" y="2784"/>
            <a:chExt cx="768" cy="768"/>
          </a:xfrm>
        </p:grpSpPr>
        <p:sp>
          <p:nvSpPr>
            <p:cNvPr id="6161" name="Oval 8"/>
            <p:cNvSpPr>
              <a:spLocks noChangeArrowheads="1"/>
            </p:cNvSpPr>
            <p:nvPr/>
          </p:nvSpPr>
          <p:spPr bwMode="auto">
            <a:xfrm>
              <a:off x="2304" y="2784"/>
              <a:ext cx="768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2" name="Oval 12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3" name="Oval 13"/>
            <p:cNvSpPr>
              <a:spLocks noChangeArrowheads="1"/>
            </p:cNvSpPr>
            <p:nvPr/>
          </p:nvSpPr>
          <p:spPr bwMode="auto">
            <a:xfrm>
              <a:off x="2448" y="307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4" name="Oval 14"/>
            <p:cNvSpPr>
              <a:spLocks noChangeArrowheads="1"/>
            </p:cNvSpPr>
            <p:nvPr/>
          </p:nvSpPr>
          <p:spPr bwMode="auto">
            <a:xfrm>
              <a:off x="2688" y="307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5" name="Oval 15"/>
            <p:cNvSpPr>
              <a:spLocks noChangeArrowheads="1"/>
            </p:cNvSpPr>
            <p:nvPr/>
          </p:nvSpPr>
          <p:spPr bwMode="auto">
            <a:xfrm>
              <a:off x="2544" y="326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6" name="Oval 16"/>
            <p:cNvSpPr>
              <a:spLocks noChangeArrowheads="1"/>
            </p:cNvSpPr>
            <p:nvPr/>
          </p:nvSpPr>
          <p:spPr bwMode="auto">
            <a:xfrm>
              <a:off x="2832" y="316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7" name="Oval 17"/>
            <p:cNvSpPr>
              <a:spLocks noChangeArrowheads="1"/>
            </p:cNvSpPr>
            <p:nvPr/>
          </p:nvSpPr>
          <p:spPr bwMode="auto">
            <a:xfrm>
              <a:off x="2736" y="331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8" name="Line 18"/>
            <p:cNvSpPr>
              <a:spLocks noChangeShapeType="1"/>
            </p:cNvSpPr>
            <p:nvPr/>
          </p:nvSpPr>
          <p:spPr bwMode="auto">
            <a:xfrm>
              <a:off x="273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19"/>
            <p:cNvSpPr>
              <a:spLocks noChangeShapeType="1"/>
            </p:cNvSpPr>
            <p:nvPr/>
          </p:nvSpPr>
          <p:spPr bwMode="auto">
            <a:xfrm>
              <a:off x="2544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0"/>
            <p:cNvSpPr>
              <a:spLocks noChangeShapeType="1"/>
            </p:cNvSpPr>
            <p:nvPr/>
          </p:nvSpPr>
          <p:spPr bwMode="auto">
            <a:xfrm>
              <a:off x="2784" y="31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1"/>
            <p:cNvSpPr>
              <a:spLocks noChangeShapeType="1"/>
            </p:cNvSpPr>
            <p:nvPr/>
          </p:nvSpPr>
          <p:spPr bwMode="auto">
            <a:xfrm flipH="1">
              <a:off x="2640" y="316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2"/>
            <p:cNvSpPr>
              <a:spLocks noChangeShapeType="1"/>
            </p:cNvSpPr>
            <p:nvPr/>
          </p:nvSpPr>
          <p:spPr bwMode="auto">
            <a:xfrm flipH="1">
              <a:off x="2784" y="326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AutoShape 24"/>
          <p:cNvSpPr>
            <a:spLocks noChangeArrowheads="1"/>
          </p:cNvSpPr>
          <p:nvPr/>
        </p:nvSpPr>
        <p:spPr bwMode="auto">
          <a:xfrm rot="600000">
            <a:off x="5180013" y="5568950"/>
            <a:ext cx="1066800" cy="6096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/>
              <a:t>Op A</a:t>
            </a:r>
          </a:p>
        </p:txBody>
      </p:sp>
      <p:sp>
        <p:nvSpPr>
          <p:cNvPr id="6155" name="AutoShape 25"/>
          <p:cNvSpPr>
            <a:spLocks noChangeArrowheads="1"/>
          </p:cNvSpPr>
          <p:nvPr/>
        </p:nvSpPr>
        <p:spPr bwMode="auto">
          <a:xfrm rot="1500000">
            <a:off x="2362200" y="4267200"/>
            <a:ext cx="1143000" cy="609600"/>
          </a:xfrm>
          <a:prstGeom prst="leftRightArrow">
            <a:avLst>
              <a:gd name="adj1" fmla="val 50000"/>
              <a:gd name="adj2" fmla="val 37500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/>
              <a:t>Op B</a:t>
            </a:r>
          </a:p>
        </p:txBody>
      </p:sp>
      <p:sp>
        <p:nvSpPr>
          <p:cNvPr id="6156" name="Oval 26"/>
          <p:cNvSpPr>
            <a:spLocks noChangeArrowheads="1"/>
          </p:cNvSpPr>
          <p:nvPr/>
        </p:nvSpPr>
        <p:spPr bwMode="auto">
          <a:xfrm>
            <a:off x="6248400" y="57912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sv-SE" sz="1800">
                <a:solidFill>
                  <a:schemeClr val="tx1"/>
                </a:solidFill>
              </a:rPr>
              <a:t>P4</a:t>
            </a:r>
          </a:p>
        </p:txBody>
      </p:sp>
      <p:sp>
        <p:nvSpPr>
          <p:cNvPr id="6157" name="AutoShape 27"/>
          <p:cNvSpPr>
            <a:spLocks noChangeArrowheads="1"/>
          </p:cNvSpPr>
          <p:nvPr/>
        </p:nvSpPr>
        <p:spPr bwMode="auto">
          <a:xfrm>
            <a:off x="7391400" y="1604963"/>
            <a:ext cx="990600" cy="528637"/>
          </a:xfrm>
          <a:prstGeom prst="leftRightArrow">
            <a:avLst>
              <a:gd name="adj1" fmla="val 50000"/>
              <a:gd name="adj2" fmla="val 37478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/>
              <a:t>Op B</a:t>
            </a:r>
          </a:p>
        </p:txBody>
      </p:sp>
      <p:sp>
        <p:nvSpPr>
          <p:cNvPr id="6158" name="AutoShape 28"/>
          <p:cNvSpPr>
            <a:spLocks noChangeArrowheads="1"/>
          </p:cNvSpPr>
          <p:nvPr/>
        </p:nvSpPr>
        <p:spPr bwMode="auto">
          <a:xfrm rot="-1200000">
            <a:off x="5105400" y="4267200"/>
            <a:ext cx="1143000" cy="609600"/>
          </a:xfrm>
          <a:prstGeom prst="leftRightArrow">
            <a:avLst>
              <a:gd name="adj1" fmla="val 50000"/>
              <a:gd name="adj2" fmla="val 37500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/>
              <a:t>Op B</a:t>
            </a:r>
          </a:p>
        </p:txBody>
      </p:sp>
      <p:sp>
        <p:nvSpPr>
          <p:cNvPr id="6159" name="AutoShape 29"/>
          <p:cNvSpPr>
            <a:spLocks noChangeArrowheads="1"/>
          </p:cNvSpPr>
          <p:nvPr/>
        </p:nvSpPr>
        <p:spPr bwMode="auto">
          <a:xfrm rot="-1500000">
            <a:off x="2365375" y="5654675"/>
            <a:ext cx="1066800" cy="6096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/>
              <a:t>Op B</a:t>
            </a:r>
          </a:p>
        </p:txBody>
      </p:sp>
      <p:sp>
        <p:nvSpPr>
          <p:cNvPr id="6160" name="AutoShape 30"/>
          <p:cNvSpPr>
            <a:spLocks noChangeArrowheads="1"/>
          </p:cNvSpPr>
          <p:nvPr/>
        </p:nvSpPr>
        <p:spPr bwMode="auto">
          <a:xfrm>
            <a:off x="7620000" y="1828800"/>
            <a:ext cx="990600" cy="528638"/>
          </a:xfrm>
          <a:prstGeom prst="leftRightArrow">
            <a:avLst>
              <a:gd name="adj1" fmla="val 50000"/>
              <a:gd name="adj2" fmla="val 37477"/>
            </a:avLst>
          </a:prstGeom>
          <a:solidFill>
            <a:srgbClr val="00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/>
              <a:t>Op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1295400"/>
            <a:ext cx="8534400" cy="457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432289" y="6400800"/>
            <a:ext cx="2106814" cy="285750"/>
          </a:xfrm>
        </p:spPr>
        <p:txBody>
          <a:bodyPr/>
          <a:lstStyle/>
          <a:p>
            <a:r>
              <a:rPr lang="en-US" altLang="en-US" dirty="0" smtClean="0"/>
              <a:t>Borrowed</a:t>
            </a:r>
            <a:r>
              <a:rPr lang="sv-SE" altLang="en-US" dirty="0" smtClean="0"/>
              <a:t> from H. </a:t>
            </a:r>
            <a:r>
              <a:rPr lang="sv-SE" altLang="en-US" dirty="0" err="1" smtClean="0"/>
              <a:t>Attiya</a:t>
            </a:r>
            <a:r>
              <a:rPr lang="sv-SE" altLang="en-US" dirty="0" smtClean="0"/>
              <a:t> </a:t>
            </a:r>
            <a:endParaRPr lang="en-US" alt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180F06A2-35C5-4A99-949D-4C4DA194A751}" type="slidenum">
              <a:rPr lang="he-IL" altLang="en-US"/>
              <a:pPr/>
              <a:t>21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Executing Operations</a:t>
            </a:r>
          </a:p>
        </p:txBody>
      </p:sp>
      <p:sp>
        <p:nvSpPr>
          <p:cNvPr id="1524741" name="Line 5"/>
          <p:cNvSpPr>
            <a:spLocks noChangeShapeType="1"/>
          </p:cNvSpPr>
          <p:nvPr/>
        </p:nvSpPr>
        <p:spPr bwMode="auto">
          <a:xfrm>
            <a:off x="36464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2" name="Line 6"/>
          <p:cNvSpPr>
            <a:spLocks noChangeShapeType="1"/>
          </p:cNvSpPr>
          <p:nvPr/>
        </p:nvSpPr>
        <p:spPr bwMode="auto">
          <a:xfrm>
            <a:off x="18176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7" name="Line 11"/>
          <p:cNvSpPr>
            <a:spLocks noChangeShapeType="1"/>
          </p:cNvSpPr>
          <p:nvPr/>
        </p:nvSpPr>
        <p:spPr bwMode="auto">
          <a:xfrm>
            <a:off x="59324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8" name="Line 12"/>
          <p:cNvSpPr>
            <a:spLocks noChangeShapeType="1"/>
          </p:cNvSpPr>
          <p:nvPr/>
        </p:nvSpPr>
        <p:spPr bwMode="auto">
          <a:xfrm>
            <a:off x="45608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9" name="Line 13"/>
          <p:cNvSpPr>
            <a:spLocks noChangeShapeType="1"/>
          </p:cNvSpPr>
          <p:nvPr/>
        </p:nvSpPr>
        <p:spPr bwMode="auto">
          <a:xfrm>
            <a:off x="50180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675475" y="2079626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/>
              <a:t>P</a:t>
            </a:r>
            <a:r>
              <a:rPr lang="en-US" sz="2400" baseline="-25000"/>
              <a:t>1</a:t>
            </a:r>
          </a:p>
        </p:txBody>
      </p:sp>
      <p:sp>
        <p:nvSpPr>
          <p:cNvPr id="13332" name="Line 20"/>
          <p:cNvSpPr>
            <a:spLocks noChangeAspect="1" noChangeShapeType="1"/>
          </p:cNvSpPr>
          <p:nvPr/>
        </p:nvSpPr>
        <p:spPr bwMode="auto">
          <a:xfrm rot="-5400000">
            <a:off x="606107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Aspect="1" noChangeShapeType="1"/>
          </p:cNvSpPr>
          <p:nvPr/>
        </p:nvSpPr>
        <p:spPr bwMode="auto">
          <a:xfrm rot="16200000" flipH="1">
            <a:off x="13811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148744" y="1700214"/>
            <a:ext cx="75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dirty="0"/>
              <a:t>invocation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899632" y="1700214"/>
            <a:ext cx="708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response</a:t>
            </a:r>
          </a:p>
        </p:txBody>
      </p:sp>
      <p:sp>
        <p:nvSpPr>
          <p:cNvPr id="1524740" name="Line 4"/>
          <p:cNvSpPr>
            <a:spLocks noChangeShapeType="1"/>
          </p:cNvSpPr>
          <p:nvPr/>
        </p:nvSpPr>
        <p:spPr bwMode="auto">
          <a:xfrm>
            <a:off x="4103688" y="3865563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3" name="Line 7"/>
          <p:cNvSpPr>
            <a:spLocks noChangeShapeType="1"/>
          </p:cNvSpPr>
          <p:nvPr/>
        </p:nvSpPr>
        <p:spPr bwMode="auto">
          <a:xfrm>
            <a:off x="2274888" y="3865563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5" name="Line 9"/>
          <p:cNvSpPr>
            <a:spLocks noChangeShapeType="1"/>
          </p:cNvSpPr>
          <p:nvPr/>
        </p:nvSpPr>
        <p:spPr bwMode="auto">
          <a:xfrm>
            <a:off x="3189288" y="3865563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46" name="Line 10"/>
          <p:cNvSpPr>
            <a:spLocks noChangeShapeType="1"/>
          </p:cNvSpPr>
          <p:nvPr/>
        </p:nvSpPr>
        <p:spPr bwMode="auto">
          <a:xfrm>
            <a:off x="5475288" y="5445125"/>
            <a:ext cx="381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4777" name="Line 41"/>
          <p:cNvSpPr>
            <a:spLocks noChangeShapeType="1"/>
          </p:cNvSpPr>
          <p:nvPr/>
        </p:nvSpPr>
        <p:spPr bwMode="auto">
          <a:xfrm>
            <a:off x="6389688" y="3865563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5475" y="3678239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/>
              <a:t>P</a:t>
            </a:r>
            <a:r>
              <a:rPr lang="en-US" sz="2400" baseline="-25000"/>
              <a:t>2</a:t>
            </a:r>
          </a:p>
        </p:txBody>
      </p:sp>
      <p:sp>
        <p:nvSpPr>
          <p:cNvPr id="13339" name="Line 27"/>
          <p:cNvSpPr>
            <a:spLocks noChangeAspect="1" noChangeShapeType="1"/>
          </p:cNvSpPr>
          <p:nvPr/>
        </p:nvSpPr>
        <p:spPr bwMode="auto">
          <a:xfrm rot="16200000" flipH="1">
            <a:off x="1812926" y="3411538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Aspect="1" noChangeShapeType="1"/>
          </p:cNvSpPr>
          <p:nvPr/>
        </p:nvSpPr>
        <p:spPr bwMode="auto">
          <a:xfrm rot="-5400000">
            <a:off x="6421438" y="3411538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740025" y="5464175"/>
            <a:ext cx="381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7359650" y="5464175"/>
            <a:ext cx="381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>
            <a:off x="6854825" y="5464175"/>
            <a:ext cx="381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75475" y="5276851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/>
              <a:t>P</a:t>
            </a:r>
            <a:r>
              <a:rPr lang="en-US" sz="2400" baseline="-25000"/>
              <a:t>3</a:t>
            </a:r>
          </a:p>
        </p:txBody>
      </p:sp>
      <p:sp>
        <p:nvSpPr>
          <p:cNvPr id="13347" name="Line 35"/>
          <p:cNvSpPr>
            <a:spLocks noChangeAspect="1" noChangeShapeType="1"/>
          </p:cNvSpPr>
          <p:nvPr/>
        </p:nvSpPr>
        <p:spPr bwMode="auto">
          <a:xfrm rot="16200000" flipH="1">
            <a:off x="2278063" y="5010151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2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741" grpId="0" animBg="1"/>
      <p:bldP spid="1524742" grpId="0" animBg="1"/>
      <p:bldP spid="1524747" grpId="0" animBg="1"/>
      <p:bldP spid="1524748" grpId="0" animBg="1"/>
      <p:bldP spid="1524749" grpId="0" animBg="1"/>
      <p:bldP spid="13332" grpId="0" animBg="1"/>
      <p:bldP spid="13333" grpId="0" animBg="1"/>
      <p:bldP spid="13334" grpId="0"/>
      <p:bldP spid="13338" grpId="0"/>
      <p:bldP spid="1524740" grpId="0" animBg="1"/>
      <p:bldP spid="1524743" grpId="0" animBg="1"/>
      <p:bldP spid="1524745" grpId="0" animBg="1"/>
      <p:bldP spid="1524746" grpId="0" animBg="1"/>
      <p:bldP spid="1524777" grpId="0" animBg="1"/>
      <p:bldP spid="13330" grpId="0"/>
      <p:bldP spid="13339" grpId="0" animBg="1"/>
      <p:bldP spid="13340" grpId="0" animBg="1"/>
      <p:bldP spid="2" grpId="0" animBg="1"/>
      <p:bldP spid="3" grpId="0" animBg="1"/>
      <p:bldP spid="4" grpId="0" animBg="1"/>
      <p:bldP spid="13346" grpId="0"/>
      <p:bldP spid="133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219199"/>
            <a:ext cx="8915400" cy="4878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D464C6EA-E510-4034-86AB-E285C035570C}" type="slidenum">
              <a:rPr lang="he-IL" altLang="en-US"/>
              <a:pPr/>
              <a:t>22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Interleaving Operations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6464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8176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59324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45608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50180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274888" y="3865563"/>
            <a:ext cx="4495800" cy="0"/>
            <a:chOff x="1433" y="2435"/>
            <a:chExt cx="2832" cy="0"/>
          </a:xfrm>
        </p:grpSpPr>
        <p:sp>
          <p:nvSpPr>
            <p:cNvPr id="9238" name="Line 4"/>
            <p:cNvSpPr>
              <a:spLocks noChangeShapeType="1"/>
            </p:cNvSpPr>
            <p:nvPr/>
          </p:nvSpPr>
          <p:spPr bwMode="auto">
            <a:xfrm>
              <a:off x="2585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7"/>
            <p:cNvSpPr>
              <a:spLocks noChangeShapeType="1"/>
            </p:cNvSpPr>
            <p:nvPr/>
          </p:nvSpPr>
          <p:spPr bwMode="auto">
            <a:xfrm>
              <a:off x="1433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9"/>
            <p:cNvSpPr>
              <a:spLocks noChangeShapeType="1"/>
            </p:cNvSpPr>
            <p:nvPr/>
          </p:nvSpPr>
          <p:spPr bwMode="auto">
            <a:xfrm>
              <a:off x="2009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41"/>
            <p:cNvSpPr>
              <a:spLocks noChangeShapeType="1"/>
            </p:cNvSpPr>
            <p:nvPr/>
          </p:nvSpPr>
          <p:spPr bwMode="auto">
            <a:xfrm>
              <a:off x="4025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740026" y="5445125"/>
            <a:ext cx="5000625" cy="19050"/>
            <a:chOff x="1726" y="3430"/>
            <a:chExt cx="3150" cy="12"/>
          </a:xfrm>
        </p:grpSpPr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>
              <a:off x="3449" y="3430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7"/>
            <p:cNvSpPr>
              <a:spLocks noChangeShapeType="1"/>
            </p:cNvSpPr>
            <p:nvPr/>
          </p:nvSpPr>
          <p:spPr bwMode="auto">
            <a:xfrm>
              <a:off x="1726" y="3442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4636" y="3442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41"/>
            <p:cNvSpPr>
              <a:spLocks noChangeShapeType="1"/>
            </p:cNvSpPr>
            <p:nvPr/>
          </p:nvSpPr>
          <p:spPr bwMode="auto">
            <a:xfrm>
              <a:off x="4318" y="3442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8" name="Text Box 52"/>
          <p:cNvSpPr txBox="1">
            <a:spLocks noChangeArrowheads="1"/>
          </p:cNvSpPr>
          <p:nvPr/>
        </p:nvSpPr>
        <p:spPr bwMode="auto">
          <a:xfrm>
            <a:off x="-35317" y="5635626"/>
            <a:ext cx="3113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Concurrent execution</a:t>
            </a:r>
          </a:p>
        </p:txBody>
      </p:sp>
      <p:sp>
        <p:nvSpPr>
          <p:cNvPr id="38970" name="Line 58"/>
          <p:cNvSpPr>
            <a:spLocks noChangeAspect="1" noChangeShapeType="1"/>
          </p:cNvSpPr>
          <p:nvPr/>
        </p:nvSpPr>
        <p:spPr bwMode="auto">
          <a:xfrm rot="-5400000">
            <a:off x="606107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1" name="Line 59"/>
          <p:cNvSpPr>
            <a:spLocks noChangeAspect="1" noChangeShapeType="1"/>
          </p:cNvSpPr>
          <p:nvPr/>
        </p:nvSpPr>
        <p:spPr bwMode="auto">
          <a:xfrm rot="16200000" flipH="1">
            <a:off x="13811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2" name="Line 60"/>
          <p:cNvSpPr>
            <a:spLocks noChangeAspect="1" noChangeShapeType="1"/>
          </p:cNvSpPr>
          <p:nvPr/>
        </p:nvSpPr>
        <p:spPr bwMode="auto">
          <a:xfrm rot="16200000" flipH="1">
            <a:off x="18129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Aspect="1" noChangeShapeType="1"/>
          </p:cNvSpPr>
          <p:nvPr/>
        </p:nvSpPr>
        <p:spPr bwMode="auto">
          <a:xfrm rot="-5400000">
            <a:off x="6421438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Line 62"/>
          <p:cNvSpPr>
            <a:spLocks noChangeAspect="1" noChangeShapeType="1"/>
          </p:cNvSpPr>
          <p:nvPr/>
        </p:nvSpPr>
        <p:spPr bwMode="auto">
          <a:xfrm rot="16200000" flipH="1">
            <a:off x="2278063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1965E-6 L -0.00243 -0.220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052E-7 L -0.00226 -0.452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0" grpId="0" animBg="1"/>
      <p:bldP spid="38971" grpId="0" animBg="1"/>
      <p:bldP spid="38972" grpId="0" animBg="1"/>
      <p:bldP spid="38973" grpId="0" animBg="1"/>
      <p:bldP spid="389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990600"/>
            <a:ext cx="9144000" cy="51066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BDDADEE0-220A-421C-BB98-A2E17C1943D3}" type="slidenum">
              <a:rPr lang="he-IL" altLang="en-US"/>
              <a:pPr/>
              <a:t>23</a:t>
            </a:fld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Interleaving Operations</a:t>
            </a:r>
          </a:p>
        </p:txBody>
      </p:sp>
      <p:sp>
        <p:nvSpPr>
          <p:cNvPr id="10246" name="Line 19"/>
          <p:cNvSpPr>
            <a:spLocks noChangeAspect="1" noChangeShapeType="1"/>
          </p:cNvSpPr>
          <p:nvPr/>
        </p:nvSpPr>
        <p:spPr bwMode="auto">
          <a:xfrm rot="-5400000">
            <a:off x="606107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20"/>
          <p:cNvSpPr>
            <a:spLocks noChangeAspect="1" noChangeShapeType="1"/>
          </p:cNvSpPr>
          <p:nvPr/>
        </p:nvSpPr>
        <p:spPr bwMode="auto">
          <a:xfrm rot="16200000" flipH="1">
            <a:off x="13811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21"/>
          <p:cNvSpPr>
            <a:spLocks noChangeAspect="1" noChangeShapeType="1"/>
          </p:cNvSpPr>
          <p:nvPr/>
        </p:nvSpPr>
        <p:spPr bwMode="auto">
          <a:xfrm rot="16200000" flipH="1">
            <a:off x="18129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22"/>
          <p:cNvSpPr>
            <a:spLocks noChangeAspect="1" noChangeShapeType="1"/>
          </p:cNvSpPr>
          <p:nvPr/>
        </p:nvSpPr>
        <p:spPr bwMode="auto">
          <a:xfrm rot="-5400000">
            <a:off x="6421438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23"/>
          <p:cNvSpPr>
            <a:spLocks noChangeAspect="1" noChangeShapeType="1"/>
          </p:cNvSpPr>
          <p:nvPr/>
        </p:nvSpPr>
        <p:spPr bwMode="auto">
          <a:xfrm rot="16200000" flipH="1">
            <a:off x="2278063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52"/>
          <p:cNvSpPr txBox="1">
            <a:spLocks noChangeArrowheads="1"/>
          </p:cNvSpPr>
          <p:nvPr/>
        </p:nvSpPr>
        <p:spPr bwMode="auto">
          <a:xfrm>
            <a:off x="53341" y="5635626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(External) behavior</a:t>
            </a:r>
          </a:p>
        </p:txBody>
      </p:sp>
    </p:spTree>
    <p:extLst>
      <p:ext uri="{BB962C8B-B14F-4D97-AF65-F5344CB8AC3E}">
        <p14:creationId xmlns:p14="http://schemas.microsoft.com/office/powerpoint/2010/main" val="1654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066800"/>
            <a:ext cx="9144000" cy="5030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A58352A6-39A2-4F79-AA9A-0C689AFB178C}" type="slidenum">
              <a:rPr lang="he-IL" altLang="en-US"/>
              <a:pPr/>
              <a:t>24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Interleaving Operations, or Not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6464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18293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4119563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45608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5018088" y="23495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508625" y="5445125"/>
            <a:ext cx="1820863" cy="19050"/>
            <a:chOff x="3729" y="3430"/>
            <a:chExt cx="1147" cy="12"/>
          </a:xfrm>
        </p:grpSpPr>
        <p:sp>
          <p:nvSpPr>
            <p:cNvPr id="11286" name="Line 10"/>
            <p:cNvSpPr>
              <a:spLocks noChangeShapeType="1"/>
            </p:cNvSpPr>
            <p:nvPr/>
          </p:nvSpPr>
          <p:spPr bwMode="auto">
            <a:xfrm>
              <a:off x="4014" y="3430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7"/>
            <p:cNvSpPr>
              <a:spLocks noChangeShapeType="1"/>
            </p:cNvSpPr>
            <p:nvPr/>
          </p:nvSpPr>
          <p:spPr bwMode="auto">
            <a:xfrm>
              <a:off x="3729" y="3442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0"/>
            <p:cNvSpPr>
              <a:spLocks noChangeShapeType="1"/>
            </p:cNvSpPr>
            <p:nvPr/>
          </p:nvSpPr>
          <p:spPr bwMode="auto">
            <a:xfrm>
              <a:off x="4636" y="3442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1"/>
            <p:cNvSpPr>
              <a:spLocks noChangeShapeType="1"/>
            </p:cNvSpPr>
            <p:nvPr/>
          </p:nvSpPr>
          <p:spPr bwMode="auto">
            <a:xfrm>
              <a:off x="4318" y="3442"/>
              <a:ext cx="24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38250" y="3865563"/>
            <a:ext cx="1893888" cy="0"/>
            <a:chOff x="780" y="2435"/>
            <a:chExt cx="1193" cy="0"/>
          </a:xfrm>
        </p:grpSpPr>
        <p:sp>
          <p:nvSpPr>
            <p:cNvPr id="11282" name="Line 4"/>
            <p:cNvSpPr>
              <a:spLocks noChangeShapeType="1"/>
            </p:cNvSpPr>
            <p:nvPr/>
          </p:nvSpPr>
          <p:spPr bwMode="auto">
            <a:xfrm>
              <a:off x="1111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7"/>
            <p:cNvSpPr>
              <a:spLocks noChangeShapeType="1"/>
            </p:cNvSpPr>
            <p:nvPr/>
          </p:nvSpPr>
          <p:spPr bwMode="auto">
            <a:xfrm>
              <a:off x="1433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9"/>
            <p:cNvSpPr>
              <a:spLocks noChangeShapeType="1"/>
            </p:cNvSpPr>
            <p:nvPr/>
          </p:nvSpPr>
          <p:spPr bwMode="auto">
            <a:xfrm>
              <a:off x="1733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1"/>
            <p:cNvSpPr>
              <a:spLocks noChangeShapeType="1"/>
            </p:cNvSpPr>
            <p:nvPr/>
          </p:nvSpPr>
          <p:spPr bwMode="auto">
            <a:xfrm>
              <a:off x="780" y="2435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7" name="Line 27"/>
          <p:cNvSpPr>
            <a:spLocks noChangeAspect="1" noChangeShapeType="1"/>
          </p:cNvSpPr>
          <p:nvPr/>
        </p:nvSpPr>
        <p:spPr bwMode="auto">
          <a:xfrm rot="-5400000">
            <a:off x="4837113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Aspect="1" noChangeShapeType="1"/>
          </p:cNvSpPr>
          <p:nvPr/>
        </p:nvSpPr>
        <p:spPr bwMode="auto">
          <a:xfrm rot="16200000" flipH="1">
            <a:off x="9493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29"/>
          <p:cNvSpPr>
            <a:spLocks noChangeAspect="1" noChangeShapeType="1"/>
          </p:cNvSpPr>
          <p:nvPr/>
        </p:nvSpPr>
        <p:spPr bwMode="auto">
          <a:xfrm rot="16200000" flipH="1">
            <a:off x="519747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0" name="Line 30"/>
          <p:cNvSpPr>
            <a:spLocks noChangeAspect="1" noChangeShapeType="1"/>
          </p:cNvSpPr>
          <p:nvPr/>
        </p:nvSpPr>
        <p:spPr bwMode="auto">
          <a:xfrm rot="-5400000">
            <a:off x="2605088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1" name="Line 31"/>
          <p:cNvSpPr>
            <a:spLocks noChangeAspect="1" noChangeShapeType="1"/>
          </p:cNvSpPr>
          <p:nvPr/>
        </p:nvSpPr>
        <p:spPr bwMode="auto">
          <a:xfrm rot="16200000" flipH="1">
            <a:off x="2894013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Text Box 52"/>
          <p:cNvSpPr txBox="1">
            <a:spLocks noChangeArrowheads="1"/>
          </p:cNvSpPr>
          <p:nvPr/>
        </p:nvSpPr>
        <p:spPr bwMode="auto">
          <a:xfrm>
            <a:off x="-47894" y="5635626"/>
            <a:ext cx="3046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Sequential execution</a:t>
            </a:r>
          </a:p>
        </p:txBody>
      </p:sp>
    </p:spTree>
    <p:extLst>
      <p:ext uri="{BB962C8B-B14F-4D97-AF65-F5344CB8AC3E}">
        <p14:creationId xmlns:p14="http://schemas.microsoft.com/office/powerpoint/2010/main" val="36206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00121 -0.220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7052E-7 L -0.00277 -0.452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7" grpId="0" animBg="1"/>
      <p:bldP spid="40988" grpId="0" animBg="1"/>
      <p:bldP spid="40989" grpId="0" animBg="1"/>
      <p:bldP spid="40990" grpId="0" animBg="1"/>
      <p:bldP spid="409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1, 2008</a:t>
            </a:r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81200" y="6400800"/>
            <a:ext cx="5562600" cy="28575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Concurrent algorithms @ COVA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02518CD7-2B8A-4CFB-9C37-2EF3BD98440E}" type="slidenum">
              <a:rPr lang="he-IL" altLang="en-US"/>
              <a:pPr/>
              <a:t>25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Interleaving Operations, or Not</a:t>
            </a:r>
          </a:p>
        </p:txBody>
      </p:sp>
      <p:sp>
        <p:nvSpPr>
          <p:cNvPr id="57368" name="Rectangle 2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600">
                <a:solidFill>
                  <a:schemeClr val="hlink"/>
                </a:solidFill>
              </a:rPr>
              <a:t>Sequential behavior</a:t>
            </a:r>
            <a:r>
              <a:rPr lang="en-US" sz="2600"/>
              <a:t>: invocations &amp; response alternate and match (on process &amp; object)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solidFill>
                  <a:schemeClr val="hlink"/>
                </a:solidFill>
              </a:rPr>
              <a:t>Sequential specification</a:t>
            </a:r>
            <a:r>
              <a:rPr lang="en-US" sz="2600"/>
              <a:t>: All the </a:t>
            </a:r>
            <a:r>
              <a:rPr lang="en-US" sz="2600">
                <a:solidFill>
                  <a:schemeClr val="hlink"/>
                </a:solidFill>
              </a:rPr>
              <a:t>legal</a:t>
            </a:r>
            <a:r>
              <a:rPr lang="en-US" sz="2600"/>
              <a:t> sequential behaviors, satisfying the semantics of the ADT</a:t>
            </a:r>
          </a:p>
          <a:p>
            <a:pPr lvl="1"/>
            <a:r>
              <a:rPr lang="en-US" sz="2200"/>
              <a:t>E.g., for a (LIFO) stack: pop returns the last item pushed</a:t>
            </a:r>
          </a:p>
        </p:txBody>
      </p:sp>
      <p:sp>
        <p:nvSpPr>
          <p:cNvPr id="12294" name="Line 19"/>
          <p:cNvSpPr>
            <a:spLocks noChangeAspect="1" noChangeShapeType="1"/>
          </p:cNvSpPr>
          <p:nvPr/>
        </p:nvSpPr>
        <p:spPr bwMode="auto">
          <a:xfrm rot="-5400000">
            <a:off x="4837113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20"/>
          <p:cNvSpPr>
            <a:spLocks noChangeAspect="1" noChangeShapeType="1"/>
          </p:cNvSpPr>
          <p:nvPr/>
        </p:nvSpPr>
        <p:spPr bwMode="auto">
          <a:xfrm rot="16200000" flipH="1">
            <a:off x="94932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21"/>
          <p:cNvSpPr>
            <a:spLocks noChangeAspect="1" noChangeShapeType="1"/>
          </p:cNvSpPr>
          <p:nvPr/>
        </p:nvSpPr>
        <p:spPr bwMode="auto">
          <a:xfrm rot="16200000" flipH="1">
            <a:off x="5197476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22"/>
          <p:cNvSpPr>
            <a:spLocks noChangeAspect="1" noChangeShapeType="1"/>
          </p:cNvSpPr>
          <p:nvPr/>
        </p:nvSpPr>
        <p:spPr bwMode="auto">
          <a:xfrm rot="-5400000">
            <a:off x="2605088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23"/>
          <p:cNvSpPr>
            <a:spLocks noChangeAspect="1" noChangeShapeType="1"/>
          </p:cNvSpPr>
          <p:nvPr/>
        </p:nvSpPr>
        <p:spPr bwMode="auto">
          <a:xfrm rot="16200000" flipH="1">
            <a:off x="2894013" y="1939926"/>
            <a:ext cx="7651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1, 2008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81200" y="6400800"/>
            <a:ext cx="5562600" cy="28575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Concurrent algorithms @ COVA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B1670853-08A4-41CD-8980-4E0001511800}" type="slidenum">
              <a:rPr lang="he-IL" altLang="en-US"/>
              <a:pPr/>
              <a:t>26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Correctness: Sequential consistency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n-US" sz="1800">
                <a:solidFill>
                  <a:schemeClr val="folHlink"/>
                </a:solidFill>
                <a:latin typeface="Comic Sans MS" pitchFamily="66" charset="0"/>
              </a:rPr>
              <a:t>[Lamport, 1979]</a:t>
            </a:r>
          </a:p>
          <a:p>
            <a:r>
              <a:rPr lang="en-US"/>
              <a:t>For every concurrent execution there is a sequential execution that</a:t>
            </a:r>
          </a:p>
          <a:p>
            <a:pPr lvl="1"/>
            <a:r>
              <a:rPr lang="en-US"/>
              <a:t>Contains the same operations</a:t>
            </a:r>
          </a:p>
          <a:p>
            <a:pPr lvl="1"/>
            <a:r>
              <a:rPr lang="en-US"/>
              <a:t>Is </a:t>
            </a:r>
            <a:r>
              <a:rPr lang="en-US">
                <a:solidFill>
                  <a:schemeClr val="hlink"/>
                </a:solidFill>
              </a:rPr>
              <a:t>legal</a:t>
            </a:r>
            <a:r>
              <a:rPr lang="en-US"/>
              <a:t> (obeys the sequential specification)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Preserves the order of operations by the same process  </a:t>
            </a:r>
          </a:p>
        </p:txBody>
      </p:sp>
    </p:spTree>
    <p:extLst>
      <p:ext uri="{BB962C8B-B14F-4D97-AF65-F5344CB8AC3E}">
        <p14:creationId xmlns:p14="http://schemas.microsoft.com/office/powerpoint/2010/main" val="34583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2F8A33BE-BE64-40F2-A9D0-0AFC28506FB1}" type="slidenum">
              <a:rPr lang="he-IL" altLang="en-US"/>
              <a:pPr/>
              <a:t>27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Sequential Consistency: Examples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55876" y="1995488"/>
            <a:ext cx="1222375" cy="431800"/>
            <a:chOff x="340" y="1026"/>
            <a:chExt cx="1315" cy="408"/>
          </a:xfrm>
        </p:grpSpPr>
        <p:sp>
          <p:nvSpPr>
            <p:cNvPr id="14369" name="Rectangle 19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0099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push(4)</a:t>
              </a:r>
            </a:p>
          </p:txBody>
        </p:sp>
        <p:sp>
          <p:nvSpPr>
            <p:cNvPr id="14370" name="AutoShape 20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AutoShape 21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497389" y="2643188"/>
            <a:ext cx="1222375" cy="431800"/>
            <a:chOff x="340" y="1026"/>
            <a:chExt cx="1315" cy="408"/>
          </a:xfrm>
        </p:grpSpPr>
        <p:sp>
          <p:nvSpPr>
            <p:cNvPr id="14366" name="Rectangle 23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pop():4</a:t>
              </a:r>
            </a:p>
          </p:txBody>
        </p:sp>
        <p:sp>
          <p:nvSpPr>
            <p:cNvPr id="14367" name="AutoShape 24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AutoShape 25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27088" y="2643188"/>
            <a:ext cx="1222375" cy="431800"/>
            <a:chOff x="340" y="1026"/>
            <a:chExt cx="1315" cy="408"/>
          </a:xfrm>
        </p:grpSpPr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push(7)</a:t>
              </a:r>
            </a:p>
          </p:txBody>
        </p:sp>
        <p:sp>
          <p:nvSpPr>
            <p:cNvPr id="14364" name="AutoShape 28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AutoShape 29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47"/>
          <p:cNvSpPr txBox="1">
            <a:spLocks noChangeArrowheads="1"/>
          </p:cNvSpPr>
          <p:nvPr/>
        </p:nvSpPr>
        <p:spPr bwMode="auto">
          <a:xfrm>
            <a:off x="-34329" y="1431926"/>
            <a:ext cx="3485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 dirty="0">
                <a:solidFill>
                  <a:schemeClr val="bg1"/>
                </a:solidFill>
              </a:rPr>
              <a:t>Concurrent (LIFO) stack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971551" y="4654550"/>
            <a:ext cx="1222375" cy="431800"/>
            <a:chOff x="340" y="1026"/>
            <a:chExt cx="1315" cy="408"/>
          </a:xfrm>
        </p:grpSpPr>
        <p:sp>
          <p:nvSpPr>
            <p:cNvPr id="14360" name="Rectangle 49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0099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push(4)</a:t>
              </a:r>
            </a:p>
          </p:txBody>
        </p:sp>
        <p:sp>
          <p:nvSpPr>
            <p:cNvPr id="14361" name="AutoShape 50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AutoShape 51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570413" y="5302250"/>
            <a:ext cx="1222375" cy="431800"/>
            <a:chOff x="340" y="1026"/>
            <a:chExt cx="1315" cy="408"/>
          </a:xfrm>
        </p:grpSpPr>
        <p:sp>
          <p:nvSpPr>
            <p:cNvPr id="14357" name="Rectangle 53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pop():4</a:t>
              </a:r>
            </a:p>
          </p:txBody>
        </p:sp>
        <p:sp>
          <p:nvSpPr>
            <p:cNvPr id="14358" name="AutoShape 54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AutoShape 55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44801" y="5302250"/>
            <a:ext cx="1222375" cy="431800"/>
            <a:chOff x="340" y="1026"/>
            <a:chExt cx="1315" cy="408"/>
          </a:xfrm>
        </p:grpSpPr>
        <p:sp>
          <p:nvSpPr>
            <p:cNvPr id="14354" name="Rectangle 57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push(7)</a:t>
              </a:r>
            </a:p>
          </p:txBody>
        </p:sp>
        <p:sp>
          <p:nvSpPr>
            <p:cNvPr id="14355" name="AutoShape 58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AutoShape 59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18" name="Oval 30"/>
          <p:cNvSpPr>
            <a:spLocks noChangeArrowheads="1"/>
          </p:cNvSpPr>
          <p:nvPr/>
        </p:nvSpPr>
        <p:spPr bwMode="auto">
          <a:xfrm>
            <a:off x="4719638" y="3284538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Oval 31"/>
          <p:cNvSpPr>
            <a:spLocks noChangeArrowheads="1"/>
          </p:cNvSpPr>
          <p:nvPr/>
        </p:nvSpPr>
        <p:spPr bwMode="auto">
          <a:xfrm>
            <a:off x="6205538" y="3297238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4452845" y="3709988"/>
            <a:ext cx="643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Last In</a:t>
            </a: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5952420" y="3697289"/>
            <a:ext cx="769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First Out</a:t>
            </a:r>
          </a:p>
        </p:txBody>
      </p:sp>
      <p:sp>
        <p:nvSpPr>
          <p:cNvPr id="114764" name="Text Box 76"/>
          <p:cNvSpPr txBox="1">
            <a:spLocks noChangeArrowheads="1"/>
          </p:cNvSpPr>
          <p:nvPr/>
        </p:nvSpPr>
        <p:spPr bwMode="auto">
          <a:xfrm>
            <a:off x="6499566" y="1628775"/>
            <a:ext cx="11512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hlink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14765" name="Text Box 77"/>
          <p:cNvSpPr txBox="1">
            <a:spLocks noChangeArrowheads="1"/>
          </p:cNvSpPr>
          <p:nvPr/>
        </p:nvSpPr>
        <p:spPr bwMode="auto">
          <a:xfrm>
            <a:off x="6499566" y="4508500"/>
            <a:ext cx="11512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hlink"/>
                </a:solidFill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6189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24855E-7 L 0.14584 0.187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9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1503E-6 L 0.19306 0.093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4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1503E-6 L 0.09879 0.093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6185E-6 L 0.3191 -0.199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78035E-7 L -0.0276 -0.293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908 -0.293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8" grpId="0" animBg="1"/>
      <p:bldP spid="114719" grpId="0" animBg="1"/>
      <p:bldP spid="114720" grpId="0"/>
      <p:bldP spid="114721" grpId="0"/>
      <p:bldP spid="114764" grpId="0"/>
      <p:bldP spid="1147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00800"/>
            <a:ext cx="1015512" cy="285750"/>
          </a:xfrm>
          <a:prstGeom prst="rect">
            <a:avLst/>
          </a:prstGeom>
        </p:spPr>
        <p:txBody>
          <a:bodyPr/>
          <a:lstStyle/>
          <a:p>
            <a:fld id="{05C18F67-9776-4DC3-AB99-48911F5838C0}" type="slidenum">
              <a:rPr lang="he-IL" altLang="en-US"/>
              <a:pPr/>
              <a:t>28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Sequential Consistency: Examples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55876" y="1995488"/>
            <a:ext cx="1222375" cy="431800"/>
            <a:chOff x="340" y="1026"/>
            <a:chExt cx="1315" cy="408"/>
          </a:xfrm>
        </p:grpSpPr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0099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push(4)</a:t>
              </a:r>
            </a:p>
          </p:txBody>
        </p:sp>
        <p:sp>
          <p:nvSpPr>
            <p:cNvPr id="15381" name="AutoShape 20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AutoShape 21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497389" y="2643188"/>
            <a:ext cx="1222375" cy="431800"/>
            <a:chOff x="340" y="1026"/>
            <a:chExt cx="1315" cy="408"/>
          </a:xfrm>
        </p:grpSpPr>
        <p:sp>
          <p:nvSpPr>
            <p:cNvPr id="15377" name="Rectangle 23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pop():7</a:t>
              </a:r>
            </a:p>
          </p:txBody>
        </p:sp>
        <p:sp>
          <p:nvSpPr>
            <p:cNvPr id="15378" name="AutoShape 24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AutoShape 25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27088" y="2643188"/>
            <a:ext cx="1222375" cy="431800"/>
            <a:chOff x="340" y="1026"/>
            <a:chExt cx="1315" cy="408"/>
          </a:xfrm>
        </p:grpSpPr>
        <p:sp>
          <p:nvSpPr>
            <p:cNvPr id="15374" name="Rectangle 27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push(7)</a:t>
              </a:r>
            </a:p>
          </p:txBody>
        </p:sp>
        <p:sp>
          <p:nvSpPr>
            <p:cNvPr id="15375" name="AutoShape 28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AutoShape 29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Text Box 47"/>
          <p:cNvSpPr txBox="1">
            <a:spLocks noChangeArrowheads="1"/>
          </p:cNvSpPr>
          <p:nvPr/>
        </p:nvSpPr>
        <p:spPr bwMode="auto">
          <a:xfrm>
            <a:off x="-34329" y="1431926"/>
            <a:ext cx="3485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400" dirty="0">
                <a:solidFill>
                  <a:schemeClr val="bg1"/>
                </a:solidFill>
              </a:rPr>
              <a:t>Concurrent (LIFO) stack</a:t>
            </a:r>
          </a:p>
        </p:txBody>
      </p:sp>
      <p:sp>
        <p:nvSpPr>
          <p:cNvPr id="114718" name="Oval 30"/>
          <p:cNvSpPr>
            <a:spLocks noChangeArrowheads="1"/>
          </p:cNvSpPr>
          <p:nvPr/>
        </p:nvSpPr>
        <p:spPr bwMode="auto">
          <a:xfrm>
            <a:off x="4857750" y="3284538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Oval 31"/>
          <p:cNvSpPr>
            <a:spLocks noChangeArrowheads="1"/>
          </p:cNvSpPr>
          <p:nvPr/>
        </p:nvSpPr>
        <p:spPr bwMode="auto">
          <a:xfrm>
            <a:off x="6205538" y="3297238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4608420" y="3709988"/>
            <a:ext cx="643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Last In</a:t>
            </a: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5952420" y="3697289"/>
            <a:ext cx="769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First Out</a:t>
            </a:r>
          </a:p>
        </p:txBody>
      </p:sp>
      <p:sp>
        <p:nvSpPr>
          <p:cNvPr id="114764" name="Text Box 76"/>
          <p:cNvSpPr txBox="1">
            <a:spLocks noChangeArrowheads="1"/>
          </p:cNvSpPr>
          <p:nvPr/>
        </p:nvSpPr>
        <p:spPr bwMode="auto">
          <a:xfrm>
            <a:off x="6499566" y="1628775"/>
            <a:ext cx="11512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hlink"/>
                </a:solidFill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3202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8834E-6 L 0.01198 0.18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092 L 0.35052 0.093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4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1503E-6 L 0.09879 0.093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8" grpId="0" animBg="1"/>
      <p:bldP spid="114719" grpId="0" animBg="1"/>
      <p:bldP spid="114720" grpId="0"/>
      <p:bldP spid="114721" grpId="0"/>
      <p:bldP spid="114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b="1" dirty="0" smtClean="0"/>
              <a:t>Safety: </a:t>
            </a:r>
            <a:r>
              <a:rPr lang="en-US" sz="2400" b="1" dirty="0" err="1" smtClean="0"/>
              <a:t>Linearizability</a:t>
            </a:r>
            <a:endParaRPr lang="en-US" sz="2400" b="1" dirty="0"/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6792"/>
            <a:ext cx="7772400" cy="4386808"/>
          </a:xfrm>
        </p:spPr>
        <p:txBody>
          <a:bodyPr/>
          <a:lstStyle/>
          <a:p>
            <a:pPr algn="l" rtl="0">
              <a:buClr>
                <a:schemeClr val="bg1"/>
              </a:buClr>
            </a:pPr>
            <a:r>
              <a:rPr lang="en-US" sz="2000" b="1" dirty="0" err="1"/>
              <a:t>Linearizable</a:t>
            </a:r>
            <a:r>
              <a:rPr lang="en-US" sz="2000" b="1" dirty="0"/>
              <a:t> data structure</a:t>
            </a:r>
            <a:r>
              <a:rPr lang="en-US" sz="2000" dirty="0"/>
              <a:t> </a:t>
            </a:r>
          </a:p>
          <a:p>
            <a:pPr lvl="1" algn="l" rtl="0">
              <a:buClr>
                <a:schemeClr val="bg1"/>
              </a:buClr>
            </a:pPr>
            <a:r>
              <a:rPr lang="en-US" sz="1800" b="1" dirty="0">
                <a:solidFill>
                  <a:srgbClr val="C00000"/>
                </a:solidFill>
              </a:rPr>
              <a:t>Sequential specification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defines legal sequential executions</a:t>
            </a:r>
          </a:p>
          <a:p>
            <a:pPr lvl="1" algn="l" rtl="0">
              <a:buClr>
                <a:schemeClr val="bg1"/>
              </a:buClr>
            </a:pPr>
            <a:r>
              <a:rPr lang="en-US" sz="1800" dirty="0"/>
              <a:t>Concurrent operations allowed to be </a:t>
            </a:r>
            <a:r>
              <a:rPr lang="en-US" sz="1800" b="1" dirty="0">
                <a:solidFill>
                  <a:srgbClr val="C00000"/>
                </a:solidFill>
              </a:rPr>
              <a:t>interleaved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lvl="1" algn="l" rtl="0">
              <a:buClr>
                <a:schemeClr val="bg1"/>
              </a:buClr>
            </a:pPr>
            <a:r>
              <a:rPr lang="en-US" sz="1800" dirty="0"/>
              <a:t>Operations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appear to execute atomically</a:t>
            </a:r>
          </a:p>
          <a:p>
            <a:pPr lvl="2" algn="l" rtl="0">
              <a:buClr>
                <a:schemeClr val="bg1"/>
              </a:buClr>
            </a:pPr>
            <a:r>
              <a:rPr lang="en-US" sz="1600" dirty="0"/>
              <a:t>External observer gets the </a:t>
            </a:r>
            <a:r>
              <a:rPr lang="en-US" sz="1600" b="1" dirty="0">
                <a:solidFill>
                  <a:srgbClr val="C00000"/>
                </a:solidFill>
              </a:rPr>
              <a:t>illusion</a:t>
            </a:r>
            <a:r>
              <a:rPr lang="en-US" sz="1600" dirty="0"/>
              <a:t> that each operation </a:t>
            </a:r>
            <a:r>
              <a:rPr lang="en-US" sz="1600" b="1" dirty="0">
                <a:solidFill>
                  <a:srgbClr val="C00000"/>
                </a:solidFill>
              </a:rPr>
              <a:t>takes effect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instantaneously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at some point </a:t>
            </a:r>
            <a:r>
              <a:rPr lang="en-US" sz="1600" b="1" dirty="0"/>
              <a:t>between </a:t>
            </a:r>
            <a:r>
              <a:rPr lang="en-US" sz="1600" dirty="0"/>
              <a:t>its</a:t>
            </a:r>
            <a:r>
              <a:rPr lang="en-US" sz="1600" b="1" dirty="0"/>
              <a:t> invocation </a:t>
            </a:r>
            <a:r>
              <a:rPr lang="en-US" sz="1600" dirty="0"/>
              <a:t>and its</a:t>
            </a:r>
            <a:r>
              <a:rPr lang="en-US" sz="1600" b="1" dirty="0"/>
              <a:t> response</a:t>
            </a:r>
          </a:p>
          <a:p>
            <a:pPr lvl="2" algn="l" rtl="0">
              <a:buFontTx/>
              <a:buNone/>
            </a:pPr>
            <a:endParaRPr lang="en-US" sz="1600" b="1" dirty="0">
              <a:solidFill>
                <a:srgbClr val="0000FF"/>
              </a:solidFill>
            </a:endParaRPr>
          </a:p>
          <a:p>
            <a:pPr algn="l" rtl="0"/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211638" y="3713163"/>
            <a:ext cx="4465637" cy="1727200"/>
            <a:chOff x="2653" y="2115"/>
            <a:chExt cx="2813" cy="1088"/>
          </a:xfrm>
        </p:grpSpPr>
        <p:sp>
          <p:nvSpPr>
            <p:cNvPr id="1366049" name="AutoShape 33"/>
            <p:cNvSpPr>
              <a:spLocks noChangeArrowheads="1"/>
            </p:cNvSpPr>
            <p:nvPr/>
          </p:nvSpPr>
          <p:spPr bwMode="auto">
            <a:xfrm>
              <a:off x="2653" y="2841"/>
              <a:ext cx="2813" cy="362"/>
            </a:xfrm>
            <a:prstGeom prst="rightArrow">
              <a:avLst>
                <a:gd name="adj1" fmla="val 56907"/>
                <a:gd name="adj2" fmla="val 94616"/>
              </a:avLst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time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654" y="2115"/>
              <a:ext cx="770" cy="272"/>
              <a:chOff x="340" y="1026"/>
              <a:chExt cx="1315" cy="408"/>
            </a:xfrm>
          </p:grpSpPr>
          <p:sp>
            <p:nvSpPr>
              <p:cNvPr id="1366051" name="Rectangle 35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0099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push(4)</a:t>
                </a:r>
              </a:p>
            </p:txBody>
          </p:sp>
          <p:sp>
            <p:nvSpPr>
              <p:cNvPr id="1366052" name="AutoShape 36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053" name="AutoShape 37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969" y="2523"/>
              <a:ext cx="770" cy="272"/>
              <a:chOff x="340" y="1026"/>
              <a:chExt cx="1315" cy="408"/>
            </a:xfrm>
          </p:grpSpPr>
          <p:sp>
            <p:nvSpPr>
              <p:cNvPr id="1366055" name="Rectangle 39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pop():4</a:t>
                </a:r>
              </a:p>
            </p:txBody>
          </p:sp>
          <p:sp>
            <p:nvSpPr>
              <p:cNvPr id="1366056" name="AutoShape 40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057" name="AutoShape 41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3017" y="2523"/>
              <a:ext cx="770" cy="272"/>
              <a:chOff x="340" y="1026"/>
              <a:chExt cx="1315" cy="408"/>
            </a:xfrm>
          </p:grpSpPr>
          <p:sp>
            <p:nvSpPr>
              <p:cNvPr id="1366059" name="Rectangle 43"/>
              <p:cNvSpPr>
                <a:spLocks noChangeArrowheads="1"/>
              </p:cNvSpPr>
              <p:nvPr/>
            </p:nvSpPr>
            <p:spPr bwMode="auto">
              <a:xfrm>
                <a:off x="340" y="1026"/>
                <a:ext cx="1315" cy="408"/>
              </a:xfrm>
              <a:prstGeom prst="rect">
                <a:avLst/>
              </a:prstGeom>
              <a:solidFill>
                <a:srgbClr val="FF660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push(7)</a:t>
                </a:r>
              </a:p>
            </p:txBody>
          </p:sp>
          <p:sp>
            <p:nvSpPr>
              <p:cNvPr id="1366060" name="AutoShape 44"/>
              <p:cNvSpPr>
                <a:spLocks/>
              </p:cNvSpPr>
              <p:nvPr/>
            </p:nvSpPr>
            <p:spPr bwMode="auto">
              <a:xfrm>
                <a:off x="340" y="1026"/>
                <a:ext cx="91" cy="408"/>
              </a:xfrm>
              <a:prstGeom prst="leftBracket">
                <a:avLst>
                  <a:gd name="adj" fmla="val 3736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061" name="AutoShape 45"/>
              <p:cNvSpPr>
                <a:spLocks/>
              </p:cNvSpPr>
              <p:nvPr/>
            </p:nvSpPr>
            <p:spPr bwMode="auto">
              <a:xfrm>
                <a:off x="1565" y="1026"/>
                <a:ext cx="90" cy="408"/>
              </a:xfrm>
              <a:prstGeom prst="rightBracket">
                <a:avLst>
                  <a:gd name="adj" fmla="val 37778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211638" y="3713163"/>
            <a:ext cx="1222375" cy="431800"/>
            <a:chOff x="340" y="1026"/>
            <a:chExt cx="1315" cy="408"/>
          </a:xfrm>
        </p:grpSpPr>
        <p:sp>
          <p:nvSpPr>
            <p:cNvPr id="1366064" name="Rectangle 48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0099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push(4)</a:t>
              </a:r>
            </a:p>
          </p:txBody>
        </p:sp>
        <p:sp>
          <p:nvSpPr>
            <p:cNvPr id="1366065" name="AutoShape 49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66" name="AutoShape 50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6299200" y="4360863"/>
            <a:ext cx="1222375" cy="431800"/>
            <a:chOff x="340" y="1026"/>
            <a:chExt cx="1315" cy="408"/>
          </a:xfrm>
        </p:grpSpPr>
        <p:sp>
          <p:nvSpPr>
            <p:cNvPr id="1366068" name="Rectangle 52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pop():4</a:t>
              </a:r>
            </a:p>
          </p:txBody>
        </p:sp>
        <p:sp>
          <p:nvSpPr>
            <p:cNvPr id="1366069" name="AutoShape 53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70" name="AutoShape 54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787900" y="4360863"/>
            <a:ext cx="1222375" cy="431800"/>
            <a:chOff x="340" y="1026"/>
            <a:chExt cx="1315" cy="408"/>
          </a:xfrm>
        </p:grpSpPr>
        <p:sp>
          <p:nvSpPr>
            <p:cNvPr id="1366072" name="Rectangle 56"/>
            <p:cNvSpPr>
              <a:spLocks noChangeArrowheads="1"/>
            </p:cNvSpPr>
            <p:nvPr/>
          </p:nvSpPr>
          <p:spPr bwMode="auto">
            <a:xfrm>
              <a:off x="340" y="1026"/>
              <a:ext cx="1315" cy="408"/>
            </a:xfrm>
            <a:prstGeom prst="rect">
              <a:avLst/>
            </a:prstGeom>
            <a:solidFill>
              <a:srgbClr val="FF66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push(7)</a:t>
              </a:r>
            </a:p>
          </p:txBody>
        </p:sp>
        <p:sp>
          <p:nvSpPr>
            <p:cNvPr id="1366073" name="AutoShape 57"/>
            <p:cNvSpPr>
              <a:spLocks/>
            </p:cNvSpPr>
            <p:nvPr/>
          </p:nvSpPr>
          <p:spPr bwMode="auto">
            <a:xfrm>
              <a:off x="340" y="1026"/>
              <a:ext cx="91" cy="408"/>
            </a:xfrm>
            <a:prstGeom prst="leftBracket">
              <a:avLst>
                <a:gd name="adj" fmla="val 373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74" name="AutoShape 58"/>
            <p:cNvSpPr>
              <a:spLocks/>
            </p:cNvSpPr>
            <p:nvPr/>
          </p:nvSpPr>
          <p:spPr bwMode="auto">
            <a:xfrm>
              <a:off x="1565" y="1026"/>
              <a:ext cx="90" cy="408"/>
            </a:xfrm>
            <a:prstGeom prst="rightBracket">
              <a:avLst>
                <a:gd name="adj" fmla="val 3777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0" name="Oval 74"/>
          <p:cNvSpPr>
            <a:spLocks noChangeArrowheads="1"/>
          </p:cNvSpPr>
          <p:nvPr/>
        </p:nvSpPr>
        <p:spPr bwMode="auto">
          <a:xfrm>
            <a:off x="6197600" y="5791200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1" name="Oval 75"/>
          <p:cNvSpPr>
            <a:spLocks noChangeArrowheads="1"/>
          </p:cNvSpPr>
          <p:nvPr/>
        </p:nvSpPr>
        <p:spPr bwMode="auto">
          <a:xfrm>
            <a:off x="7683500" y="5803900"/>
            <a:ext cx="2540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2" name="Text Box 76"/>
          <p:cNvSpPr txBox="1">
            <a:spLocks noChangeArrowheads="1"/>
          </p:cNvSpPr>
          <p:nvPr/>
        </p:nvSpPr>
        <p:spPr bwMode="auto">
          <a:xfrm>
            <a:off x="5753100" y="621665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Last In</a:t>
            </a:r>
          </a:p>
        </p:txBody>
      </p:sp>
      <p:sp>
        <p:nvSpPr>
          <p:cNvPr id="1366093" name="Text Box 77"/>
          <p:cNvSpPr txBox="1">
            <a:spLocks noChangeArrowheads="1"/>
          </p:cNvSpPr>
          <p:nvPr/>
        </p:nvSpPr>
        <p:spPr bwMode="auto">
          <a:xfrm>
            <a:off x="7204075" y="6203950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>
                <a:solidFill>
                  <a:srgbClr val="9900FF"/>
                </a:solidFill>
                <a:latin typeface="Comic Sans MS" pitchFamily="66" charset="0"/>
              </a:rPr>
              <a:t>First Out</a:t>
            </a:r>
          </a:p>
        </p:txBody>
      </p:sp>
      <p:sp>
        <p:nvSpPr>
          <p:cNvPr id="1366094" name="Line 78"/>
          <p:cNvSpPr>
            <a:spLocks noChangeShapeType="1"/>
          </p:cNvSpPr>
          <p:nvPr/>
        </p:nvSpPr>
        <p:spPr bwMode="auto">
          <a:xfrm>
            <a:off x="4930775" y="4210050"/>
            <a:ext cx="0" cy="649288"/>
          </a:xfrm>
          <a:prstGeom prst="line">
            <a:avLst/>
          </a:prstGeom>
          <a:noFill/>
          <a:ln w="1270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6095" name="Line 79"/>
          <p:cNvSpPr>
            <a:spLocks noChangeShapeType="1"/>
          </p:cNvSpPr>
          <p:nvPr/>
        </p:nvSpPr>
        <p:spPr bwMode="auto">
          <a:xfrm>
            <a:off x="5281613" y="3562350"/>
            <a:ext cx="0" cy="649288"/>
          </a:xfrm>
          <a:prstGeom prst="line">
            <a:avLst/>
          </a:prstGeom>
          <a:noFill/>
          <a:ln w="1270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6096" name="Line 80"/>
          <p:cNvSpPr>
            <a:spLocks noChangeShapeType="1"/>
          </p:cNvSpPr>
          <p:nvPr/>
        </p:nvSpPr>
        <p:spPr bwMode="auto">
          <a:xfrm>
            <a:off x="6434138" y="4210050"/>
            <a:ext cx="0" cy="649288"/>
          </a:xfrm>
          <a:prstGeom prst="line">
            <a:avLst/>
          </a:prstGeom>
          <a:noFill/>
          <a:ln w="1270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558800" y="3929063"/>
            <a:ext cx="3017838" cy="2232025"/>
            <a:chOff x="352" y="2475"/>
            <a:chExt cx="1901" cy="1406"/>
          </a:xfrm>
        </p:grpSpPr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1384" y="2475"/>
              <a:ext cx="869" cy="140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concurrent </a:t>
              </a:r>
            </a:p>
            <a:p>
              <a:pPr algn="ctr"/>
              <a:r>
                <a:rPr lang="en-US"/>
                <a:t>LIFO stack</a:t>
              </a:r>
            </a:p>
          </p:txBody>
        </p:sp>
        <p:sp>
          <p:nvSpPr>
            <p:cNvPr id="1366043" name="Line 27"/>
            <p:cNvSpPr>
              <a:spLocks noChangeShapeType="1"/>
            </p:cNvSpPr>
            <p:nvPr/>
          </p:nvSpPr>
          <p:spPr bwMode="auto">
            <a:xfrm>
              <a:off x="886" y="2747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44" name="Line 28"/>
            <p:cNvSpPr>
              <a:spLocks noChangeShapeType="1"/>
            </p:cNvSpPr>
            <p:nvPr/>
          </p:nvSpPr>
          <p:spPr bwMode="auto">
            <a:xfrm>
              <a:off x="885" y="3019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45" name="Line 29"/>
            <p:cNvSpPr>
              <a:spLocks noChangeShapeType="1"/>
            </p:cNvSpPr>
            <p:nvPr/>
          </p:nvSpPr>
          <p:spPr bwMode="auto">
            <a:xfrm>
              <a:off x="886" y="3378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46" name="Line 30"/>
            <p:cNvSpPr>
              <a:spLocks noChangeShapeType="1"/>
            </p:cNvSpPr>
            <p:nvPr/>
          </p:nvSpPr>
          <p:spPr bwMode="auto">
            <a:xfrm>
              <a:off x="885" y="365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6097" name="Rectangle 81"/>
            <p:cNvSpPr>
              <a:spLocks noChangeArrowheads="1"/>
            </p:cNvSpPr>
            <p:nvPr/>
          </p:nvSpPr>
          <p:spPr bwMode="auto">
            <a:xfrm>
              <a:off x="625" y="2583"/>
              <a:ext cx="78" cy="60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8" name="Rectangle 82"/>
            <p:cNvSpPr>
              <a:spLocks noChangeArrowheads="1"/>
            </p:cNvSpPr>
            <p:nvPr/>
          </p:nvSpPr>
          <p:spPr bwMode="auto">
            <a:xfrm>
              <a:off x="618" y="3265"/>
              <a:ext cx="78" cy="60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9" name="Text Box 83"/>
            <p:cNvSpPr txBox="1">
              <a:spLocks noChangeArrowheads="1"/>
            </p:cNvSpPr>
            <p:nvPr/>
          </p:nvSpPr>
          <p:spPr bwMode="auto">
            <a:xfrm>
              <a:off x="362" y="2727"/>
              <a:ext cx="2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2000" b="1"/>
                <a:t>T</a:t>
              </a:r>
              <a:r>
                <a:rPr lang="en-US" sz="2000" b="1" baseline="-25000"/>
                <a:t>1</a:t>
              </a:r>
            </a:p>
          </p:txBody>
        </p:sp>
        <p:sp>
          <p:nvSpPr>
            <p:cNvPr id="1366100" name="Text Box 84"/>
            <p:cNvSpPr txBox="1">
              <a:spLocks noChangeArrowheads="1"/>
            </p:cNvSpPr>
            <p:nvPr/>
          </p:nvSpPr>
          <p:spPr bwMode="auto">
            <a:xfrm>
              <a:off x="352" y="3414"/>
              <a:ext cx="2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 sz="2000" b="1"/>
                <a:t>T</a:t>
              </a:r>
              <a:r>
                <a:rPr lang="en-US" sz="2000" b="1" baseline="-250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13004 0.3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5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9045 0.209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10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592 0.20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6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90" grpId="0" animBg="1"/>
      <p:bldP spid="1366091" grpId="0" animBg="1"/>
      <p:bldP spid="1366092" grpId="0"/>
      <p:bldP spid="1366093" grpId="0"/>
      <p:bldP spid="1366094" grpId="0" animBg="1"/>
      <p:bldP spid="1366095" grpId="0" animBg="1"/>
      <p:bldP spid="13660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tsigas@cs.chalmers.se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Philippas Tsigas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How did we reach there?</a:t>
            </a:r>
            <a:endParaRPr lang="en-US" sz="4000" dirty="0"/>
          </a:p>
        </p:txBody>
      </p:sp>
      <p:pic>
        <p:nvPicPr>
          <p:cNvPr id="199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525713"/>
            <a:ext cx="6858000" cy="2895600"/>
          </a:xfrm>
          <a:ln/>
        </p:spPr>
      </p:pic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928714" y="5370513"/>
            <a:ext cx="2957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sv-SE" dirty="0">
                <a:solidFill>
                  <a:srgbClr val="FFFF00"/>
                </a:solidFill>
                <a:latin typeface="Arial" charset="0"/>
              </a:rPr>
              <a:t>Picture from Pat Gelsinger, Intel</a:t>
            </a:r>
          </a:p>
          <a:p>
            <a:pPr eaLnBrk="1" hangingPunct="1"/>
            <a:r>
              <a:rPr lang="sv-SE" dirty="0">
                <a:solidFill>
                  <a:srgbClr val="FFFF00"/>
                </a:solidFill>
                <a:latin typeface="Arial" charset="0"/>
              </a:rPr>
              <a:t>Developer Forum, Spring 2004 (Pentium at 90W)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Safety II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An accessible node is never freed.</a:t>
            </a:r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Liveness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Non-blocking implementations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800" b="1" dirty="0" smtClean="0"/>
              <a:t>Wait-free implementation of a DS </a:t>
            </a:r>
            <a:r>
              <a:rPr lang="en-GB" sz="2800" dirty="0" smtClean="0"/>
              <a:t>[</a:t>
            </a:r>
            <a:r>
              <a:rPr lang="en-GB" sz="2800" dirty="0" err="1" smtClean="0"/>
              <a:t>Lamport</a:t>
            </a:r>
            <a:r>
              <a:rPr lang="en-GB" sz="2800" dirty="0" smtClean="0"/>
              <a:t>, 1977]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400" dirty="0" smtClean="0"/>
              <a:t>Every operation finishes in a finite number of its own steps.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800" b="1" dirty="0" smtClean="0"/>
              <a:t>Lock-free (</a:t>
            </a:r>
            <a:r>
              <a:rPr lang="en-US" sz="2800" b="1" dirty="0" smtClean="0">
                <a:solidFill>
                  <a:srgbClr val="FF3300"/>
                </a:solidFill>
                <a:cs typeface="Arial" pitchFamily="34" charset="0"/>
              </a:rPr>
              <a:t>≠ FREE of LOCKS</a:t>
            </a:r>
            <a:r>
              <a:rPr lang="en-US" sz="2800" b="1" dirty="0" smtClean="0">
                <a:cs typeface="Arial" pitchFamily="34" charset="0"/>
              </a:rPr>
              <a:t>) implementation of a DS</a:t>
            </a:r>
            <a:r>
              <a:rPr lang="en-US" sz="2800" b="1" dirty="0" smtClean="0"/>
              <a:t> </a:t>
            </a:r>
            <a:r>
              <a:rPr lang="en-GB" sz="2800" dirty="0" smtClean="0"/>
              <a:t>[</a:t>
            </a:r>
            <a:r>
              <a:rPr lang="en-GB" sz="2800" dirty="0" err="1" smtClean="0"/>
              <a:t>Lamport</a:t>
            </a:r>
            <a:r>
              <a:rPr lang="en-GB" sz="2800" dirty="0" smtClean="0"/>
              <a:t>, 1977]</a:t>
            </a:r>
            <a:endParaRPr lang="en-US" sz="2800" b="1" dirty="0" smtClean="0"/>
          </a:p>
          <a:p>
            <a:pPr lvl="2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400" dirty="0" smtClean="0"/>
              <a:t>At least one operation (from a set of concurrent operation) finishes in a finite number of steps (the data structure as a system always make progress)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Liveness II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3"/>
              </a:buClr>
            </a:pPr>
            <a:r>
              <a:rPr lang="en-US" dirty="0" smtClean="0"/>
              <a:t>every garbage node is eventually collected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 dirty="0"/>
              <a:t>Abstract Data Types (ADT)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/>
              <a:t>Cover most concurrent applications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/>
              <a:t>At least encapsulate their data needs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/>
              <a:t>An object-oriented programming point of view</a:t>
            </a:r>
          </a:p>
          <a:p>
            <a:pPr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/>
              <a:t>Abstract representation of data</a:t>
            </a:r>
            <a:br>
              <a:rPr lang="en-US" dirty="0"/>
            </a:br>
            <a:r>
              <a:rPr lang="en-US" dirty="0"/>
              <a:t>&amp; set of methods (</a:t>
            </a:r>
            <a:r>
              <a:rPr lang="en-US" dirty="0">
                <a:solidFill>
                  <a:srgbClr val="FFFF00"/>
                </a:solidFill>
              </a:rPr>
              <a:t>operations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for accessing it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/>
              <a:t>Signature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/>
              <a:t>Specification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08625" y="4076700"/>
            <a:ext cx="3292475" cy="2016125"/>
            <a:chOff x="3470" y="2568"/>
            <a:chExt cx="2074" cy="1270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4015" y="2568"/>
              <a:ext cx="1529" cy="12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dirty="0"/>
                <a:t>data </a:t>
              </a:r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4152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4484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5150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7" name="Rectangle 10"/>
            <p:cNvSpPr>
              <a:spLocks noChangeArrowheads="1"/>
            </p:cNvSpPr>
            <p:nvPr/>
          </p:nvSpPr>
          <p:spPr bwMode="auto">
            <a:xfrm>
              <a:off x="4817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470" y="2840"/>
              <a:ext cx="545" cy="136"/>
              <a:chOff x="2471" y="2795"/>
              <a:chExt cx="545" cy="136"/>
            </a:xfrm>
          </p:grpSpPr>
          <p:sp>
            <p:nvSpPr>
              <p:cNvPr id="4112" name="Line 13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3" name="Line 14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471" y="3339"/>
              <a:ext cx="545" cy="136"/>
              <a:chOff x="2471" y="2795"/>
              <a:chExt cx="545" cy="136"/>
            </a:xfrm>
          </p:grpSpPr>
          <p:sp>
            <p:nvSpPr>
              <p:cNvPr id="4110" name="Line 19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1" name="Line 20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ChangeAspect="1" noChangeArrowheads="1"/>
          </p:cNvSpPr>
          <p:nvPr/>
        </p:nvSpPr>
        <p:spPr bwMode="auto">
          <a:xfrm>
            <a:off x="3843338" y="1957388"/>
            <a:ext cx="4976812" cy="4135437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Implementing High-Level ADT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940425" y="2420938"/>
            <a:ext cx="2519363" cy="1512887"/>
            <a:chOff x="3470" y="2568"/>
            <a:chExt cx="2074" cy="1270"/>
          </a:xfrm>
        </p:grpSpPr>
        <p:sp>
          <p:nvSpPr>
            <p:cNvPr id="6172" name="Rectangle 27"/>
            <p:cNvSpPr>
              <a:spLocks noChangeArrowheads="1"/>
            </p:cNvSpPr>
            <p:nvPr/>
          </p:nvSpPr>
          <p:spPr bwMode="auto">
            <a:xfrm>
              <a:off x="4015" y="2568"/>
              <a:ext cx="1529" cy="12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dirty="0"/>
                <a:t>data </a:t>
              </a:r>
            </a:p>
          </p:txBody>
        </p:sp>
        <p:sp>
          <p:nvSpPr>
            <p:cNvPr id="6173" name="Rectangle 28"/>
            <p:cNvSpPr>
              <a:spLocks noChangeArrowheads="1"/>
            </p:cNvSpPr>
            <p:nvPr/>
          </p:nvSpPr>
          <p:spPr bwMode="auto">
            <a:xfrm>
              <a:off x="4152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174" name="Rectangle 29"/>
            <p:cNvSpPr>
              <a:spLocks noChangeArrowheads="1"/>
            </p:cNvSpPr>
            <p:nvPr/>
          </p:nvSpPr>
          <p:spPr bwMode="auto">
            <a:xfrm>
              <a:off x="4484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175" name="Rectangle 30"/>
            <p:cNvSpPr>
              <a:spLocks noChangeArrowheads="1"/>
            </p:cNvSpPr>
            <p:nvPr/>
          </p:nvSpPr>
          <p:spPr bwMode="auto">
            <a:xfrm>
              <a:off x="5150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176" name="Rectangle 31"/>
            <p:cNvSpPr>
              <a:spLocks noChangeArrowheads="1"/>
            </p:cNvSpPr>
            <p:nvPr/>
          </p:nvSpPr>
          <p:spPr bwMode="auto">
            <a:xfrm>
              <a:off x="4817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70" y="2840"/>
              <a:ext cx="545" cy="136"/>
              <a:chOff x="2471" y="2795"/>
              <a:chExt cx="545" cy="136"/>
            </a:xfrm>
          </p:grpSpPr>
          <p:sp>
            <p:nvSpPr>
              <p:cNvPr id="6181" name="Line 33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82" name="Line 34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471" y="3339"/>
              <a:ext cx="545" cy="136"/>
              <a:chOff x="2471" y="2795"/>
              <a:chExt cx="545" cy="136"/>
            </a:xfrm>
          </p:grpSpPr>
          <p:sp>
            <p:nvSpPr>
              <p:cNvPr id="6179" name="Line 36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80" name="Line 37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940425" y="4581525"/>
            <a:ext cx="2519363" cy="1512888"/>
            <a:chOff x="3470" y="2568"/>
            <a:chExt cx="2074" cy="1270"/>
          </a:xfrm>
        </p:grpSpPr>
        <p:sp>
          <p:nvSpPr>
            <p:cNvPr id="6161" name="Rectangle 39"/>
            <p:cNvSpPr>
              <a:spLocks noChangeArrowheads="1"/>
            </p:cNvSpPr>
            <p:nvPr/>
          </p:nvSpPr>
          <p:spPr bwMode="auto">
            <a:xfrm>
              <a:off x="4015" y="2568"/>
              <a:ext cx="1529" cy="12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dirty="0"/>
                <a:t>data </a:t>
              </a:r>
            </a:p>
          </p:txBody>
        </p:sp>
        <p:sp>
          <p:nvSpPr>
            <p:cNvPr id="6162" name="Rectangle 40"/>
            <p:cNvSpPr>
              <a:spLocks noChangeArrowheads="1"/>
            </p:cNvSpPr>
            <p:nvPr/>
          </p:nvSpPr>
          <p:spPr bwMode="auto">
            <a:xfrm>
              <a:off x="4152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163" name="Rectangle 41"/>
            <p:cNvSpPr>
              <a:spLocks noChangeArrowheads="1"/>
            </p:cNvSpPr>
            <p:nvPr/>
          </p:nvSpPr>
          <p:spPr bwMode="auto">
            <a:xfrm>
              <a:off x="4484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164" name="Rectangle 42"/>
            <p:cNvSpPr>
              <a:spLocks noChangeArrowheads="1"/>
            </p:cNvSpPr>
            <p:nvPr/>
          </p:nvSpPr>
          <p:spPr bwMode="auto">
            <a:xfrm>
              <a:off x="5150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165" name="Rectangle 43"/>
            <p:cNvSpPr>
              <a:spLocks noChangeArrowheads="1"/>
            </p:cNvSpPr>
            <p:nvPr/>
          </p:nvSpPr>
          <p:spPr bwMode="auto">
            <a:xfrm>
              <a:off x="4817" y="3127"/>
              <a:ext cx="226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470" y="2840"/>
              <a:ext cx="545" cy="136"/>
              <a:chOff x="2471" y="2795"/>
              <a:chExt cx="545" cy="136"/>
            </a:xfrm>
          </p:grpSpPr>
          <p:sp>
            <p:nvSpPr>
              <p:cNvPr id="6170" name="Line 45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71" name="Line 46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471" y="3339"/>
              <a:ext cx="545" cy="136"/>
              <a:chOff x="2471" y="2795"/>
              <a:chExt cx="545" cy="136"/>
            </a:xfrm>
          </p:grpSpPr>
          <p:sp>
            <p:nvSpPr>
              <p:cNvPr id="6168" name="Line 48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69" name="Line 49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11329" name="Document"/>
          <p:cNvSpPr>
            <a:spLocks noEditPoints="1" noChangeArrowheads="1"/>
          </p:cNvSpPr>
          <p:nvPr/>
        </p:nvSpPr>
        <p:spPr bwMode="auto">
          <a:xfrm>
            <a:off x="3851275" y="2565400"/>
            <a:ext cx="2016125" cy="32400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------------------</a:t>
            </a:r>
          </a:p>
          <a:p>
            <a:pPr rtl="0">
              <a:defRPr/>
            </a:pPr>
            <a:r>
              <a:rPr lang="en-US" dirty="0">
                <a:solidFill>
                  <a:schemeClr val="bg2"/>
                </a:solidFill>
              </a:rPr>
              <a:t>-------------------</a:t>
            </a:r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539750" y="1431925"/>
            <a:ext cx="335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Using lower-level ADTs</a:t>
            </a:r>
          </a:p>
        </p:txBody>
      </p:sp>
      <p:grpSp>
        <p:nvGrpSpPr>
          <p:cNvPr id="8" name="Group 79"/>
          <p:cNvGrpSpPr>
            <a:grpSpLocks noChangeAspect="1"/>
          </p:cNvGrpSpPr>
          <p:nvPr/>
        </p:nvGrpSpPr>
        <p:grpSpPr bwMode="auto">
          <a:xfrm>
            <a:off x="2078038" y="3090863"/>
            <a:ext cx="1773237" cy="442912"/>
            <a:chOff x="2471" y="2795"/>
            <a:chExt cx="545" cy="136"/>
          </a:xfrm>
        </p:grpSpPr>
        <p:sp>
          <p:nvSpPr>
            <p:cNvPr id="6159" name="Line 80"/>
            <p:cNvSpPr>
              <a:spLocks noChangeAspect="1" noChangeShapeType="1"/>
            </p:cNvSpPr>
            <p:nvPr/>
          </p:nvSpPr>
          <p:spPr bwMode="auto">
            <a:xfrm>
              <a:off x="2471" y="2795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60" name="Line 81"/>
            <p:cNvSpPr>
              <a:spLocks noChangeAspect="1" noChangeShapeType="1"/>
            </p:cNvSpPr>
            <p:nvPr/>
          </p:nvSpPr>
          <p:spPr bwMode="auto">
            <a:xfrm flipH="1">
              <a:off x="2471" y="2931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82"/>
          <p:cNvGrpSpPr>
            <a:grpSpLocks noChangeAspect="1"/>
          </p:cNvGrpSpPr>
          <p:nvPr/>
        </p:nvGrpSpPr>
        <p:grpSpPr bwMode="auto">
          <a:xfrm>
            <a:off x="2081213" y="4714875"/>
            <a:ext cx="1773237" cy="442913"/>
            <a:chOff x="2471" y="2795"/>
            <a:chExt cx="545" cy="136"/>
          </a:xfrm>
        </p:grpSpPr>
        <p:sp>
          <p:nvSpPr>
            <p:cNvPr id="6157" name="Line 83"/>
            <p:cNvSpPr>
              <a:spLocks noChangeAspect="1" noChangeShapeType="1"/>
            </p:cNvSpPr>
            <p:nvPr/>
          </p:nvSpPr>
          <p:spPr bwMode="auto">
            <a:xfrm>
              <a:off x="2471" y="2795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58" name="Line 84"/>
            <p:cNvSpPr>
              <a:spLocks noChangeAspect="1" noChangeShapeType="1"/>
            </p:cNvSpPr>
            <p:nvPr/>
          </p:nvSpPr>
          <p:spPr bwMode="auto">
            <a:xfrm flipH="1">
              <a:off x="2471" y="2931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349" name="Text Box 85"/>
          <p:cNvSpPr txBox="1">
            <a:spLocks noChangeArrowheads="1"/>
          </p:cNvSpPr>
          <p:nvPr/>
        </p:nvSpPr>
        <p:spPr bwMode="auto">
          <a:xfrm>
            <a:off x="539750" y="1892300"/>
            <a:ext cx="199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&amp;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42" grpId="0"/>
      <p:bldP spid="113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 dirty="0"/>
              <a:t>Lower-Level Operations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835525" cy="45307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200" dirty="0"/>
              <a:t>High-level operations translate into </a:t>
            </a:r>
            <a:r>
              <a:rPr lang="en-US" sz="2200" dirty="0">
                <a:solidFill>
                  <a:srgbClr val="FFFF00"/>
                </a:solidFill>
              </a:rPr>
              <a:t>primitives</a:t>
            </a:r>
            <a:r>
              <a:rPr lang="en-US" sz="2200" dirty="0"/>
              <a:t> on </a:t>
            </a:r>
            <a:r>
              <a:rPr lang="en-US" sz="2200" dirty="0">
                <a:solidFill>
                  <a:srgbClr val="FFFF00"/>
                </a:solidFill>
              </a:rPr>
              <a:t>base</a:t>
            </a:r>
            <a:r>
              <a:rPr lang="en-US" sz="2200" dirty="0"/>
              <a:t> </a:t>
            </a:r>
            <a:r>
              <a:rPr lang="en-US" sz="2200" dirty="0" smtClean="0"/>
              <a:t>objects that are available on H/W</a:t>
            </a:r>
            <a:endParaRPr lang="en-US" sz="2200" dirty="0"/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/>
              <a:t>Obvious: </a:t>
            </a:r>
            <a:r>
              <a:rPr lang="en-US" sz="2000" dirty="0">
                <a:solidFill>
                  <a:srgbClr val="FFC000"/>
                </a:solidFill>
              </a:rPr>
              <a:t>read</a:t>
            </a:r>
            <a:r>
              <a:rPr lang="en-US" sz="2000" dirty="0"/>
              <a:t>, </a:t>
            </a:r>
            <a:r>
              <a:rPr lang="en-US" sz="2000" dirty="0" smtClean="0">
                <a:solidFill>
                  <a:srgbClr val="FFC000"/>
                </a:solidFill>
              </a:rPr>
              <a:t>write</a:t>
            </a:r>
            <a:endParaRPr lang="en-US" sz="2000" dirty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000" dirty="0"/>
              <a:t>Common: compare&amp;swap (</a:t>
            </a:r>
            <a:r>
              <a:rPr lang="en-US" sz="2000" dirty="0" smtClean="0">
                <a:solidFill>
                  <a:srgbClr val="FFC000"/>
                </a:solidFill>
              </a:rPr>
              <a:t>CAS</a:t>
            </a:r>
            <a:r>
              <a:rPr lang="en-US" sz="2000" dirty="0" smtClean="0"/>
              <a:t>), </a:t>
            </a:r>
            <a:r>
              <a:rPr lang="en-US" sz="2000" dirty="0" smtClean="0">
                <a:solidFill>
                  <a:srgbClr val="FFC000"/>
                </a:solidFill>
              </a:rPr>
              <a:t>LL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FFC000"/>
                </a:solidFill>
              </a:rPr>
              <a:t>SC, FAA</a:t>
            </a:r>
            <a:endParaRPr lang="en-US" sz="2000" dirty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7174" name="Rectangle 6"/>
          <p:cNvSpPr>
            <a:spLocks noChangeAspect="1" noChangeArrowheads="1"/>
          </p:cNvSpPr>
          <p:nvPr/>
        </p:nvSpPr>
        <p:spPr bwMode="auto">
          <a:xfrm>
            <a:off x="5795963" y="1957388"/>
            <a:ext cx="3024187" cy="41354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 dirty="0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6602413" y="2420938"/>
            <a:ext cx="1857375" cy="151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940425" y="2744788"/>
            <a:ext cx="661988" cy="161925"/>
            <a:chOff x="2471" y="2795"/>
            <a:chExt cx="545" cy="136"/>
          </a:xfrm>
        </p:grpSpPr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>
              <a:off x="2471" y="2795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 flipH="1">
              <a:off x="2471" y="2931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942013" y="3340100"/>
            <a:ext cx="661987" cy="161925"/>
            <a:chOff x="2471" y="2795"/>
            <a:chExt cx="545" cy="136"/>
          </a:xfrm>
        </p:grpSpPr>
        <p:sp>
          <p:nvSpPr>
            <p:cNvPr id="7222" name="Line 17"/>
            <p:cNvSpPr>
              <a:spLocks noChangeShapeType="1"/>
            </p:cNvSpPr>
            <p:nvPr/>
          </p:nvSpPr>
          <p:spPr bwMode="auto">
            <a:xfrm>
              <a:off x="2471" y="2795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3" name="Line 18"/>
            <p:cNvSpPr>
              <a:spLocks noChangeShapeType="1"/>
            </p:cNvSpPr>
            <p:nvPr/>
          </p:nvSpPr>
          <p:spPr bwMode="auto">
            <a:xfrm flipH="1">
              <a:off x="2471" y="2931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6602413" y="4581525"/>
            <a:ext cx="1857375" cy="151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940425" y="4905375"/>
            <a:ext cx="661988" cy="161925"/>
            <a:chOff x="2471" y="2795"/>
            <a:chExt cx="545" cy="136"/>
          </a:xfrm>
        </p:grpSpPr>
        <p:sp>
          <p:nvSpPr>
            <p:cNvPr id="7220" name="Line 26"/>
            <p:cNvSpPr>
              <a:spLocks noChangeShapeType="1"/>
            </p:cNvSpPr>
            <p:nvPr/>
          </p:nvSpPr>
          <p:spPr bwMode="auto">
            <a:xfrm>
              <a:off x="2471" y="2795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1" name="Line 27"/>
            <p:cNvSpPr>
              <a:spLocks noChangeShapeType="1"/>
            </p:cNvSpPr>
            <p:nvPr/>
          </p:nvSpPr>
          <p:spPr bwMode="auto">
            <a:xfrm flipH="1">
              <a:off x="2471" y="2931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42013" y="5500688"/>
            <a:ext cx="661987" cy="161925"/>
            <a:chOff x="2471" y="2795"/>
            <a:chExt cx="545" cy="136"/>
          </a:xfrm>
        </p:grpSpPr>
        <p:sp>
          <p:nvSpPr>
            <p:cNvPr id="7218" name="Line 29"/>
            <p:cNvSpPr>
              <a:spLocks noChangeShapeType="1"/>
            </p:cNvSpPr>
            <p:nvPr/>
          </p:nvSpPr>
          <p:spPr bwMode="auto">
            <a:xfrm>
              <a:off x="2471" y="2795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9" name="Line 30"/>
            <p:cNvSpPr>
              <a:spLocks noChangeShapeType="1"/>
            </p:cNvSpPr>
            <p:nvPr/>
          </p:nvSpPr>
          <p:spPr bwMode="auto">
            <a:xfrm flipH="1">
              <a:off x="2471" y="2931"/>
              <a:ext cx="54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5075238" y="3090863"/>
            <a:ext cx="720725" cy="2066925"/>
            <a:chOff x="2396" y="1947"/>
            <a:chExt cx="1119" cy="1302"/>
          </a:xfrm>
        </p:grpSpPr>
        <p:grpSp>
          <p:nvGrpSpPr>
            <p:cNvPr id="7" name="Group 32"/>
            <p:cNvGrpSpPr>
              <a:grpSpLocks noChangeAspect="1"/>
            </p:cNvGrpSpPr>
            <p:nvPr/>
          </p:nvGrpSpPr>
          <p:grpSpPr bwMode="auto">
            <a:xfrm>
              <a:off x="2396" y="1947"/>
              <a:ext cx="1117" cy="279"/>
              <a:chOff x="2471" y="2795"/>
              <a:chExt cx="545" cy="136"/>
            </a:xfrm>
          </p:grpSpPr>
          <p:sp>
            <p:nvSpPr>
              <p:cNvPr id="7216" name="Line 33"/>
              <p:cNvSpPr>
                <a:spLocks noChangeAspect="1"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8" name="Group 35"/>
            <p:cNvGrpSpPr>
              <a:grpSpLocks noChangeAspect="1"/>
            </p:cNvGrpSpPr>
            <p:nvPr/>
          </p:nvGrpSpPr>
          <p:grpSpPr bwMode="auto">
            <a:xfrm>
              <a:off x="2398" y="2970"/>
              <a:ext cx="1117" cy="279"/>
              <a:chOff x="2471" y="2795"/>
              <a:chExt cx="545" cy="136"/>
            </a:xfrm>
          </p:grpSpPr>
          <p:sp>
            <p:nvSpPr>
              <p:cNvPr id="7214" name="Line 36"/>
              <p:cNvSpPr>
                <a:spLocks noChangeAspect="1"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5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7451725" y="2492375"/>
            <a:ext cx="792163" cy="1368425"/>
            <a:chOff x="3742" y="1525"/>
            <a:chExt cx="1587" cy="2314"/>
          </a:xfrm>
        </p:grpSpPr>
        <p:sp>
          <p:nvSpPr>
            <p:cNvPr id="7198" name="Rectangle 40"/>
            <p:cNvSpPr>
              <a:spLocks noChangeArrowheads="1"/>
            </p:cNvSpPr>
            <p:nvPr/>
          </p:nvSpPr>
          <p:spPr bwMode="auto">
            <a:xfrm>
              <a:off x="4159" y="1525"/>
              <a:ext cx="1170" cy="9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 dirty="0"/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742" y="1729"/>
              <a:ext cx="417" cy="102"/>
              <a:chOff x="2471" y="2795"/>
              <a:chExt cx="545" cy="136"/>
            </a:xfrm>
          </p:grpSpPr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43" y="2104"/>
              <a:ext cx="417" cy="102"/>
              <a:chOff x="2471" y="2795"/>
              <a:chExt cx="545" cy="136"/>
            </a:xfrm>
          </p:grpSpPr>
          <p:sp>
            <p:nvSpPr>
              <p:cNvPr id="7208" name="Line 45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09" name="Line 46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201" name="Rectangle 47"/>
            <p:cNvSpPr>
              <a:spLocks noChangeArrowheads="1"/>
            </p:cNvSpPr>
            <p:nvPr/>
          </p:nvSpPr>
          <p:spPr bwMode="auto">
            <a:xfrm>
              <a:off x="4159" y="2886"/>
              <a:ext cx="1170" cy="9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 dirty="0"/>
            </a:p>
          </p:txBody>
        </p: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3742" y="3090"/>
              <a:ext cx="417" cy="102"/>
              <a:chOff x="2471" y="2795"/>
              <a:chExt cx="545" cy="136"/>
            </a:xfrm>
          </p:grpSpPr>
          <p:sp>
            <p:nvSpPr>
              <p:cNvPr id="7206" name="Line 49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07" name="Line 50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3743" y="3465"/>
              <a:ext cx="417" cy="102"/>
              <a:chOff x="2471" y="2795"/>
              <a:chExt cx="545" cy="136"/>
            </a:xfrm>
          </p:grpSpPr>
          <p:sp>
            <p:nvSpPr>
              <p:cNvPr id="7204" name="Line 52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05" name="Line 53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7451725" y="4652963"/>
            <a:ext cx="792163" cy="1368425"/>
            <a:chOff x="3742" y="1525"/>
            <a:chExt cx="1587" cy="2314"/>
          </a:xfrm>
        </p:grpSpPr>
        <p:sp>
          <p:nvSpPr>
            <p:cNvPr id="7184" name="Rectangle 70"/>
            <p:cNvSpPr>
              <a:spLocks noChangeArrowheads="1"/>
            </p:cNvSpPr>
            <p:nvPr/>
          </p:nvSpPr>
          <p:spPr bwMode="auto">
            <a:xfrm>
              <a:off x="4159" y="1525"/>
              <a:ext cx="1170" cy="9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 dirty="0"/>
            </a:p>
          </p:txBody>
        </p: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3742" y="1729"/>
              <a:ext cx="417" cy="102"/>
              <a:chOff x="2471" y="2795"/>
              <a:chExt cx="545" cy="136"/>
            </a:xfrm>
          </p:grpSpPr>
          <p:sp>
            <p:nvSpPr>
              <p:cNvPr id="7196" name="Line 72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97" name="Line 73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3743" y="2104"/>
              <a:ext cx="417" cy="102"/>
              <a:chOff x="2471" y="2795"/>
              <a:chExt cx="545" cy="136"/>
            </a:xfrm>
          </p:grpSpPr>
          <p:sp>
            <p:nvSpPr>
              <p:cNvPr id="7194" name="Line 75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95" name="Line 76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187" name="Rectangle 77"/>
            <p:cNvSpPr>
              <a:spLocks noChangeArrowheads="1"/>
            </p:cNvSpPr>
            <p:nvPr/>
          </p:nvSpPr>
          <p:spPr bwMode="auto">
            <a:xfrm>
              <a:off x="4159" y="2886"/>
              <a:ext cx="1170" cy="95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 dirty="0"/>
            </a:p>
          </p:txBody>
        </p: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3742" y="3090"/>
              <a:ext cx="417" cy="102"/>
              <a:chOff x="2471" y="2795"/>
              <a:chExt cx="545" cy="136"/>
            </a:xfrm>
          </p:grpSpPr>
          <p:sp>
            <p:nvSpPr>
              <p:cNvPr id="7192" name="Line 79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93" name="Line 80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3743" y="3465"/>
              <a:ext cx="417" cy="102"/>
              <a:chOff x="2471" y="2795"/>
              <a:chExt cx="545" cy="136"/>
            </a:xfrm>
          </p:grpSpPr>
          <p:sp>
            <p:nvSpPr>
              <p:cNvPr id="7190" name="Line 82"/>
              <p:cNvSpPr>
                <a:spLocks noChangeShapeType="1"/>
              </p:cNvSpPr>
              <p:nvPr/>
            </p:nvSpPr>
            <p:spPr bwMode="auto">
              <a:xfrm>
                <a:off x="2471" y="2795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91" name="Line 83"/>
              <p:cNvSpPr>
                <a:spLocks noChangeShapeType="1"/>
              </p:cNvSpPr>
              <p:nvPr/>
            </p:nvSpPr>
            <p:spPr bwMode="auto">
              <a:xfrm flipH="1">
                <a:off x="2471" y="2931"/>
                <a:ext cx="545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noProof="0" dirty="0" smtClean="0">
                <a:latin typeface="Times New Roman" pitchFamily="18" charset="0"/>
                <a:cs typeface="Times New Roman" pitchFamily="18" charset="0"/>
              </a:rPr>
              <a:t>Our Research: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Non-Blocking Synchronization for Accessing Shared Data</a:t>
            </a:r>
            <a:endParaRPr lang="en-US" sz="2800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accent3"/>
              </a:buClr>
              <a:buNone/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	We are trying to </a:t>
            </a:r>
            <a:r>
              <a:rPr lang="en-US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 efficient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non-blocking</a:t>
            </a:r>
            <a:r>
              <a:rPr lang="en-US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implementations of building blocks 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that are used in concurrent software design for data sharing.</a:t>
            </a:r>
          </a:p>
        </p:txBody>
      </p:sp>
      <p:pic>
        <p:nvPicPr>
          <p:cNvPr id="5" name="Content Placeholder 4" descr="lego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0" y="2228850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Line 2"/>
          <p:cNvSpPr>
            <a:spLocks noChangeShapeType="1"/>
          </p:cNvSpPr>
          <p:nvPr/>
        </p:nvSpPr>
        <p:spPr bwMode="auto">
          <a:xfrm flipV="1">
            <a:off x="1524000" y="4038600"/>
            <a:ext cx="838200" cy="13716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0067" name="Line 3"/>
          <p:cNvSpPr>
            <a:spLocks noChangeShapeType="1"/>
          </p:cNvSpPr>
          <p:nvPr/>
        </p:nvSpPr>
        <p:spPr bwMode="auto">
          <a:xfrm flipV="1">
            <a:off x="1447800" y="4343400"/>
            <a:ext cx="1905000" cy="11430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0068" name="Line 4"/>
          <p:cNvSpPr>
            <a:spLocks noChangeShapeType="1"/>
          </p:cNvSpPr>
          <p:nvPr/>
        </p:nvSpPr>
        <p:spPr bwMode="auto">
          <a:xfrm flipV="1">
            <a:off x="1524000" y="4648200"/>
            <a:ext cx="2971800" cy="838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 flipV="1">
            <a:off x="1447800" y="1143000"/>
            <a:ext cx="0" cy="44958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0070" name="AutoShape 6"/>
          <p:cNvSpPr>
            <a:spLocks noChangeArrowheads="1"/>
          </p:cNvSpPr>
          <p:nvPr/>
        </p:nvSpPr>
        <p:spPr bwMode="auto">
          <a:xfrm>
            <a:off x="1295400" y="4724400"/>
            <a:ext cx="3429000" cy="485775"/>
          </a:xfrm>
          <a:prstGeom prst="rightArrow">
            <a:avLst>
              <a:gd name="adj1" fmla="val 50000"/>
              <a:gd name="adj2" fmla="val 176471"/>
            </a:avLst>
          </a:prstGeom>
          <a:solidFill>
            <a:srgbClr val="FFFFCC">
              <a:alpha val="38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                                      </a:t>
            </a:r>
            <a:r>
              <a:rPr lang="sv-SE" sz="1400">
                <a:solidFill>
                  <a:srgbClr val="000000"/>
                </a:solidFill>
              </a:rPr>
              <a:t>3GHz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0071" name="AutoShape 7"/>
          <p:cNvSpPr>
            <a:spLocks noChangeArrowheads="1"/>
          </p:cNvSpPr>
          <p:nvPr/>
        </p:nvSpPr>
        <p:spPr bwMode="auto">
          <a:xfrm>
            <a:off x="1219200" y="1447800"/>
            <a:ext cx="457200" cy="4191000"/>
          </a:xfrm>
          <a:prstGeom prst="upArrow">
            <a:avLst>
              <a:gd name="adj1" fmla="val 50000"/>
              <a:gd name="adj2" fmla="val 229167"/>
            </a:avLst>
          </a:prstGeom>
          <a:solidFill>
            <a:srgbClr val="FFFFCC">
              <a:alpha val="38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600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Concurrent Software Becomes Essential</a:t>
            </a:r>
          </a:p>
        </p:txBody>
      </p:sp>
      <p:sp>
        <p:nvSpPr>
          <p:cNvPr id="600073" name="AutoShape 9"/>
          <p:cNvSpPr>
            <a:spLocks noChangeArrowheads="1"/>
          </p:cNvSpPr>
          <p:nvPr/>
        </p:nvSpPr>
        <p:spPr bwMode="auto">
          <a:xfrm>
            <a:off x="1219200" y="3048000"/>
            <a:ext cx="457200" cy="2590800"/>
          </a:xfrm>
          <a:prstGeom prst="upArrow">
            <a:avLst>
              <a:gd name="adj1" fmla="val 50000"/>
              <a:gd name="adj2" fmla="val 141667"/>
            </a:avLst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0074" name="AutoShape 10"/>
          <p:cNvSpPr>
            <a:spLocks noChangeArrowheads="1"/>
          </p:cNvSpPr>
          <p:nvPr/>
        </p:nvSpPr>
        <p:spPr bwMode="auto">
          <a:xfrm>
            <a:off x="1295400" y="4724400"/>
            <a:ext cx="1676400" cy="485775"/>
          </a:xfrm>
          <a:prstGeom prst="rightArrow">
            <a:avLst>
              <a:gd name="adj1" fmla="val 50000"/>
              <a:gd name="adj2" fmla="val 86275"/>
            </a:avLst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 </a:t>
            </a:r>
            <a:r>
              <a:rPr lang="sv-SE" sz="1400">
                <a:solidFill>
                  <a:schemeClr val="tx1"/>
                </a:solidFill>
              </a:rPr>
              <a:t>                 </a:t>
            </a:r>
            <a:r>
              <a:rPr lang="sv-SE" sz="1400">
                <a:solidFill>
                  <a:srgbClr val="000000"/>
                </a:solidFill>
              </a:rPr>
              <a:t>3GHz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0075" name="AutoShape 11"/>
          <p:cNvSpPr>
            <a:spLocks noChangeArrowheads="1"/>
          </p:cNvSpPr>
          <p:nvPr/>
        </p:nvSpPr>
        <p:spPr bwMode="auto">
          <a:xfrm>
            <a:off x="1219200" y="42672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6GHz </a:t>
            </a:r>
            <a:r>
              <a:rPr lang="sv-SE" sz="1800">
                <a:solidFill>
                  <a:schemeClr val="tx1"/>
                </a:solidFill>
              </a:rPr>
              <a:t>       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0076" name="AutoShape 12"/>
          <p:cNvSpPr>
            <a:spLocks noChangeArrowheads="1"/>
          </p:cNvSpPr>
          <p:nvPr/>
        </p:nvSpPr>
        <p:spPr bwMode="auto">
          <a:xfrm>
            <a:off x="1295400" y="4724400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3GHz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0077" name="AutoShape 13"/>
          <p:cNvSpPr>
            <a:spLocks noChangeArrowheads="1"/>
          </p:cNvSpPr>
          <p:nvPr/>
        </p:nvSpPr>
        <p:spPr bwMode="auto">
          <a:xfrm>
            <a:off x="1219200" y="51054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sv-SE" sz="1400">
                <a:solidFill>
                  <a:srgbClr val="000000"/>
                </a:solidFill>
              </a:rPr>
              <a:t>3GHz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0078" name="Text Box 14"/>
          <p:cNvSpPr txBox="1">
            <a:spLocks noChangeArrowheads="1"/>
          </p:cNvSpPr>
          <p:nvPr/>
        </p:nvSpPr>
        <p:spPr bwMode="auto">
          <a:xfrm rot="5400000">
            <a:off x="1079500" y="38735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v-SE" sz="1400">
                <a:solidFill>
                  <a:srgbClr val="000000"/>
                </a:solidFill>
              </a:rPr>
              <a:t>12GHz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0079" name="Text Box 15"/>
          <p:cNvSpPr txBox="1">
            <a:spLocks noChangeArrowheads="1"/>
          </p:cNvSpPr>
          <p:nvPr/>
        </p:nvSpPr>
        <p:spPr bwMode="auto">
          <a:xfrm rot="5400000">
            <a:off x="1014412" y="2338388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v-SE" sz="1400">
                <a:solidFill>
                  <a:srgbClr val="000000"/>
                </a:solidFill>
              </a:rPr>
              <a:t>24GHz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0080" name="Text Box 16"/>
          <p:cNvSpPr txBox="1">
            <a:spLocks noChangeArrowheads="1"/>
          </p:cNvSpPr>
          <p:nvPr/>
        </p:nvSpPr>
        <p:spPr bwMode="auto">
          <a:xfrm>
            <a:off x="1524000" y="11430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v-SE" sz="1800">
                <a:solidFill>
                  <a:schemeClr val="bg1"/>
                </a:solidFill>
              </a:rPr>
              <a:t>1 Core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00081" name="Text Box 17"/>
          <p:cNvSpPr txBox="1">
            <a:spLocks noChangeArrowheads="1"/>
          </p:cNvSpPr>
          <p:nvPr/>
        </p:nvSpPr>
        <p:spPr bwMode="auto">
          <a:xfrm>
            <a:off x="2362200" y="3886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v-SE" sz="1800">
                <a:solidFill>
                  <a:schemeClr val="bg1"/>
                </a:solidFill>
              </a:rPr>
              <a:t>2 Cores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00082" name="Text Box 18"/>
          <p:cNvSpPr txBox="1">
            <a:spLocks noChangeArrowheads="1"/>
          </p:cNvSpPr>
          <p:nvPr/>
        </p:nvSpPr>
        <p:spPr bwMode="auto">
          <a:xfrm>
            <a:off x="3429000" y="41148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v-SE" sz="1800">
                <a:solidFill>
                  <a:schemeClr val="bg1"/>
                </a:solidFill>
              </a:rPr>
              <a:t>4 Cores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00083" name="Text Box 19"/>
          <p:cNvSpPr txBox="1">
            <a:spLocks noChangeArrowheads="1"/>
          </p:cNvSpPr>
          <p:nvPr/>
        </p:nvSpPr>
        <p:spPr bwMode="auto">
          <a:xfrm>
            <a:off x="4495800" y="44958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v-SE" sz="1800">
                <a:solidFill>
                  <a:schemeClr val="bg1"/>
                </a:solidFill>
              </a:rPr>
              <a:t>8 Cores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00110" name="Rectangle 46"/>
          <p:cNvSpPr>
            <a:spLocks noChangeArrowheads="1"/>
          </p:cNvSpPr>
          <p:nvPr/>
        </p:nvSpPr>
        <p:spPr bwMode="auto">
          <a:xfrm>
            <a:off x="5638800" y="4191000"/>
            <a:ext cx="3048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Our work is to help the programmer to develop efficient parallel programs but also survive the multicore transition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9" name="Footer Placeholder 40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8610600" cy="457200"/>
          </a:xfrm>
        </p:spPr>
        <p:txBody>
          <a:bodyPr/>
          <a:lstStyle/>
          <a:p>
            <a:r>
              <a:rPr lang="en-US" dirty="0" smtClean="0"/>
              <a:t>© Philippas Tsigas                                                                            </a:t>
            </a:r>
            <a:endParaRPr lang="en-GB" dirty="0"/>
          </a:p>
        </p:txBody>
      </p:sp>
      <p:graphicFrame>
        <p:nvGraphicFramePr>
          <p:cNvPr id="24" name="Table Placeholder 23"/>
          <p:cNvGraphicFramePr>
            <a:graphicFrameLocks noGrp="1"/>
          </p:cNvGraphicFramePr>
          <p:nvPr>
            <p:ph type="tbl" idx="1"/>
          </p:nvPr>
        </p:nvGraphicFramePr>
        <p:xfrm>
          <a:off x="2971800" y="1242892"/>
          <a:ext cx="5448300" cy="254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300"/>
              </a:tblGrid>
              <a:tr h="1081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1) Scalability becomes an issue for all software.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258132">
                <a:tc>
                  <a:txBody>
                    <a:bodyPr/>
                    <a:lstStyle/>
                    <a:p>
                      <a:r>
                        <a:rPr lang="sv-SE" sz="2400" dirty="0" smtClean="0">
                          <a:solidFill>
                            <a:schemeClr val="tx2"/>
                          </a:solidFill>
                        </a:rPr>
                        <a:t>2) </a:t>
                      </a:r>
                      <a:r>
                        <a:rPr lang="en-US" sz="2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Modern software development relies on the ability to compose libraries into larger programs.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noProof="0" dirty="0" smtClean="0">
                <a:solidFill>
                  <a:srgbClr val="FFFF00"/>
                </a:solidFill>
              </a:rPr>
              <a:t>Distributed APPLICATIONs</a:t>
            </a:r>
            <a:endParaRPr lang="en-US" sz="2800" noProof="0" dirty="0">
              <a:solidFill>
                <a:srgbClr val="FFFF00"/>
              </a:solidFill>
            </a:endParaRPr>
          </a:p>
        </p:txBody>
      </p:sp>
      <p:sp>
        <p:nvSpPr>
          <p:cNvPr id="4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Data Sharing:</a:t>
            </a:r>
            <a:r>
              <a:rPr lang="en-US" sz="3000" noProof="0" dirty="0" smtClean="0"/>
              <a:t>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noProof="0" dirty="0" smtClean="0"/>
              <a:t>Gameplay Simulation as an example</a:t>
            </a:r>
            <a:endParaRPr lang="en-US" sz="3000" noProof="0" dirty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05725" cy="52562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noProof="0" dirty="0" smtClean="0"/>
              <a:t>This is the hardest problem…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SzTx/>
              <a:buFont typeface="Wingdings" pitchFamily="2" charset="2"/>
              <a:buChar char="q"/>
            </a:pPr>
            <a:r>
              <a:rPr lang="en-US" noProof="0" dirty="0" smtClean="0"/>
              <a:t>10,000’s of objects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SzTx/>
              <a:buFont typeface="Wingdings" pitchFamily="2" charset="2"/>
              <a:buChar char="q"/>
            </a:pPr>
            <a:r>
              <a:rPr lang="en-US" noProof="0" dirty="0" smtClean="0"/>
              <a:t>Each one contains mutable state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SzTx/>
              <a:buFont typeface="Wingdings" pitchFamily="2" charset="2"/>
              <a:buChar char="q"/>
            </a:pPr>
            <a:r>
              <a:rPr lang="en-US" noProof="0" dirty="0" smtClean="0"/>
              <a:t>Each one updated 30 times per second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SzTx/>
              <a:buFont typeface="Wingdings" pitchFamily="2" charset="2"/>
              <a:buChar char="q"/>
            </a:pPr>
            <a:r>
              <a:rPr lang="en-US" noProof="0" dirty="0" smtClean="0"/>
              <a:t>Each update touches 5-10 other objects</a:t>
            </a:r>
            <a:br>
              <a:rPr lang="en-US" noProof="0" dirty="0" smtClean="0"/>
            </a:br>
            <a:r>
              <a:rPr lang="en-US" noProof="0" dirty="0" smtClean="0"/>
              <a:t> </a:t>
            </a:r>
          </a:p>
          <a:p>
            <a:pPr algn="ctr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noProof="0" dirty="0" smtClean="0"/>
              <a:t>Manual </a:t>
            </a:r>
            <a:r>
              <a:rPr lang="en-US" noProof="0" dirty="0" smtClean="0">
                <a:solidFill>
                  <a:srgbClr val="FFFF00"/>
                </a:solidFill>
              </a:rPr>
              <a:t>synchronization</a:t>
            </a:r>
            <a:r>
              <a:rPr lang="en-US" noProof="0" dirty="0" smtClean="0"/>
              <a:t> (</a:t>
            </a:r>
            <a:r>
              <a:rPr lang="en-US" noProof="0" dirty="0" smtClean="0">
                <a:solidFill>
                  <a:srgbClr val="FFFF00"/>
                </a:solidFill>
              </a:rPr>
              <a:t>shared state concurrency</a:t>
            </a:r>
            <a:r>
              <a:rPr lang="en-US" noProof="0" dirty="0" smtClean="0"/>
              <a:t>) is </a:t>
            </a:r>
            <a:br>
              <a:rPr lang="en-US" noProof="0" dirty="0" smtClean="0"/>
            </a:br>
            <a:r>
              <a:rPr lang="en-US" noProof="0" dirty="0" smtClean="0"/>
              <a:t>hopelessly intractable here.</a:t>
            </a:r>
            <a:br>
              <a:rPr lang="en-US" noProof="0" dirty="0" smtClean="0"/>
            </a:br>
            <a:r>
              <a:rPr lang="en-US" noProof="0" dirty="0" smtClean="0"/>
              <a:t> </a:t>
            </a:r>
            <a:r>
              <a:rPr lang="en-US" noProof="0" dirty="0" smtClean="0">
                <a:solidFill>
                  <a:srgbClr val="FFFF00"/>
                </a:solidFill>
              </a:rPr>
              <a:t>Solutions?</a:t>
            </a:r>
            <a:endParaRPr lang="en-US" noProof="0" dirty="0">
              <a:solidFill>
                <a:srgbClr val="FFFF00"/>
              </a:solidFill>
            </a:endParaRPr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6858000" y="1524000"/>
            <a:ext cx="1854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Slide:</a:t>
            </a:r>
          </a:p>
          <a:p>
            <a:pPr algn="l" eaLnBrk="0" hangingPunct="0"/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Tim Sweeney</a:t>
            </a:r>
          </a:p>
          <a:p>
            <a:pPr algn="l" eaLnBrk="0" hangingPunct="0"/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CEO Epic Games</a:t>
            </a:r>
          </a:p>
          <a:p>
            <a:pPr algn="l" eaLnBrk="0" hangingPunct="0"/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POPL 2006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l" eaLnBrk="0" hangingPunct="0"/>
            <a:endParaRPr lang="en-US" sz="1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6781800" y="1524000"/>
            <a:ext cx="1981200" cy="1371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http://myfinlife.com/wp-content/uploads/2007/12/floor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3390900" cy="21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smtClean="0"/>
              <a:t>Distributed Applications Demand</a:t>
            </a:r>
            <a:endParaRPr lang="en-US" sz="3200" noProof="0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800" noProof="0" dirty="0" smtClean="0">
                <a:solidFill>
                  <a:srgbClr val="FFFF00"/>
                </a:solidFill>
              </a:rPr>
              <a:t>Quite High Level Data Sharing</a:t>
            </a:r>
            <a:r>
              <a:rPr lang="en-US" sz="2800" noProof="0" dirty="0" smtClean="0"/>
              <a:t>:</a:t>
            </a:r>
          </a:p>
          <a:p>
            <a:pPr>
              <a:lnSpc>
                <a:spcPct val="90000"/>
              </a:lnSpc>
              <a:buClr>
                <a:schemeClr val="bg1"/>
              </a:buClr>
              <a:buNone/>
            </a:pPr>
            <a:endParaRPr lang="en-US" sz="2000" noProof="0" dirty="0" smtClean="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i="1" noProof="0" dirty="0" smtClean="0"/>
              <a:t>Commercial computing </a:t>
            </a:r>
            <a:r>
              <a:rPr lang="en-US" sz="2000" noProof="0" dirty="0" smtClean="0"/>
              <a:t>(media and information processing) 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noProof="0" dirty="0" smtClean="0"/>
              <a:t>Control Computing (on board flight-control system)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q"/>
            </a:pPr>
            <a:endParaRPr lang="en-US" sz="2000" noProof="0" dirty="0"/>
          </a:p>
        </p:txBody>
      </p:sp>
      <p:sp>
        <p:nvSpPr>
          <p:cNvPr id="575507" name="Rectangle 19"/>
          <p:cNvSpPr>
            <a:spLocks noChangeArrowheads="1"/>
          </p:cNvSpPr>
          <p:nvPr/>
        </p:nvSpPr>
        <p:spPr bwMode="auto">
          <a:xfrm>
            <a:off x="4876800" y="16764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14" name="Footer Placeholder 40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8610600" cy="457200"/>
          </a:xfrm>
        </p:spPr>
        <p:txBody>
          <a:bodyPr/>
          <a:lstStyle/>
          <a:p>
            <a:r>
              <a:rPr lang="en-US" dirty="0" smtClean="0"/>
              <a:t>© Philippas Tsigas                                                                            </a:t>
            </a:r>
            <a:endParaRPr lang="en-GB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951122"/>
            <a:ext cx="3886200" cy="320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0" descr="scanEagle4Lo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1066800"/>
            <a:ext cx="2933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noProof="0" dirty="0" smtClean="0">
                <a:solidFill>
                  <a:srgbClr val="FFFF00"/>
                </a:solidFill>
              </a:rPr>
              <a:t>NETWORKING</a:t>
            </a:r>
            <a:endParaRPr lang="en-US" sz="2800" noProof="0" dirty="0">
              <a:solidFill>
                <a:srgbClr val="FFFF00"/>
              </a:solidFill>
            </a:endParaRPr>
          </a:p>
        </p:txBody>
      </p:sp>
      <p:sp>
        <p:nvSpPr>
          <p:cNvPr id="4" name="Footer Placeholder 40"/>
          <p:cNvSpPr txBox="1">
            <a:spLocks/>
          </p:cNvSpPr>
          <p:nvPr/>
        </p:nvSpPr>
        <p:spPr>
          <a:xfrm>
            <a:off x="0" y="6248400"/>
            <a:ext cx="8610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Philippas Tsigas                                                                           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17638"/>
          </a:xfrm>
        </p:spPr>
        <p:txBody>
          <a:bodyPr/>
          <a:lstStyle/>
          <a:p>
            <a:r>
              <a:rPr lang="en-US" sz="2400" b="1" dirty="0" smtClean="0"/>
              <a:t>40 multithreaded packet-processing engines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  <a:hlinkClick r:id="rId2"/>
              </a:rPr>
              <a:t>http://www.cisco.com/assets/cdc_content_elements/embedded-video/routers/popup.html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3"/>
              </a:buClr>
            </a:pPr>
            <a:r>
              <a:rPr lang="en-US" sz="1800" dirty="0" smtClean="0"/>
              <a:t>On chip, there are 40 32-bit, 1.2-GHz packet-processing engines. Each engine works on a packet from birth to death within the Aggregation Services Router.</a:t>
            </a:r>
          </a:p>
          <a:p>
            <a:pPr>
              <a:buClr>
                <a:schemeClr val="bg1"/>
              </a:buClr>
            </a:pPr>
            <a:r>
              <a:rPr lang="en-US" sz="1800" dirty="0" smtClean="0"/>
              <a:t>each multithreaded engine handles four threads (each thread handles one packet at a time) so each </a:t>
            </a:r>
            <a:r>
              <a:rPr lang="en-US" sz="1800" dirty="0" err="1" smtClean="0"/>
              <a:t>QuantumFlow</a:t>
            </a:r>
            <a:r>
              <a:rPr lang="en-US" sz="1800" dirty="0" smtClean="0"/>
              <a:t> Processor chip has the ability to work on 160 packets concurrently</a:t>
            </a:r>
            <a:endParaRPr lang="en-US" sz="1800" dirty="0"/>
          </a:p>
        </p:txBody>
      </p:sp>
      <p:pic>
        <p:nvPicPr>
          <p:cNvPr id="11" name="Content Placeholder 10" descr="Cisco%20QuantumFlow%20Processor.jpg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61642"/>
            <a:ext cx="4041775" cy="25777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Philippas Tsigas                                                                         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S-New">
  <a:themeElements>
    <a:clrScheme name="DCS-New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DCS-Ne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CS-New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S-New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S-New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S-New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S-New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S-New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S-New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S-New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S-New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S-New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F:\Documents and Settings\Niklas Elmqvist\My Documents\presentations\DCS-New.pot</Template>
  <TotalTime>0</TotalTime>
  <Words>1273</Words>
  <Application>Microsoft Office PowerPoint</Application>
  <PresentationFormat>On-screen Show (4:3)</PresentationFormat>
  <Paragraphs>321</Paragraphs>
  <Slides>36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DCS-New</vt:lpstr>
      <vt:lpstr>Clip</vt:lpstr>
      <vt:lpstr>Parallel Programming</vt:lpstr>
      <vt:lpstr>Why Parallel Programming Is Esssential in Distributed Systems and Networking</vt:lpstr>
      <vt:lpstr>How did we reach there?</vt:lpstr>
      <vt:lpstr>Concurrent Software Becomes Essential</vt:lpstr>
      <vt:lpstr>Distributed APPLICATIONs</vt:lpstr>
      <vt:lpstr>Data Sharing:  Gameplay Simulation as an example</vt:lpstr>
      <vt:lpstr>Distributed Applications Demand</vt:lpstr>
      <vt:lpstr>NETWORKING</vt:lpstr>
      <vt:lpstr>40 multithreaded packet-processing engines</vt:lpstr>
      <vt:lpstr>DATA SHARING</vt:lpstr>
      <vt:lpstr>Blocking Data Sharing</vt:lpstr>
      <vt:lpstr>Do we need Synchronization?</vt:lpstr>
      <vt:lpstr>Blocking Synchronization =  Sequential Behavior</vt:lpstr>
      <vt:lpstr>BS -&gt;Priority Inversion</vt:lpstr>
      <vt:lpstr>Critical Sections + Multiprocessors</vt:lpstr>
      <vt:lpstr>PowerPoint Presentation</vt:lpstr>
      <vt:lpstr>Interprocess Synchronization = Data Sharing</vt:lpstr>
      <vt:lpstr>A Lock-free Implementation</vt:lpstr>
      <vt:lpstr>LET US START FROM THE BEGINING</vt:lpstr>
      <vt:lpstr>Shared Memory Data-structures </vt:lpstr>
      <vt:lpstr>Executing Operations</vt:lpstr>
      <vt:lpstr>Interleaving Operations</vt:lpstr>
      <vt:lpstr>Interleaving Operations</vt:lpstr>
      <vt:lpstr>Interleaving Operations, or Not</vt:lpstr>
      <vt:lpstr>Interleaving Operations, or Not</vt:lpstr>
      <vt:lpstr>Correctness: Sequential consistency</vt:lpstr>
      <vt:lpstr>Sequential Consistency: Examples</vt:lpstr>
      <vt:lpstr>Sequential Consistency: Examples</vt:lpstr>
      <vt:lpstr>Safety: Linearizability</vt:lpstr>
      <vt:lpstr>Safety II</vt:lpstr>
      <vt:lpstr>Liveness</vt:lpstr>
      <vt:lpstr>Liveness II</vt:lpstr>
      <vt:lpstr>Abstract Data Types (ADT)</vt:lpstr>
      <vt:lpstr>Implementing High-Level ADT</vt:lpstr>
      <vt:lpstr>Lower-Level Operations</vt:lpstr>
      <vt:lpstr>Our Research: Non-Blocking Synchronization for Accessing Shared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X-free data structures</dc:title>
  <dc:subject>Presentation at the Multicore seminar</dc:subject>
  <dc:creator/>
  <cp:keywords>introduction to X-free data structures</cp:keywords>
  <dc:description>Clean up of the presentation that was prepared for the multicore
Consider adding the skip-list and the applications slide and some experiments for next presentations. Depending Time.</dc:description>
  <cp:lastModifiedBy/>
  <cp:revision>1</cp:revision>
  <dcterms:created xsi:type="dcterms:W3CDTF">2007-02-12T09:42:33Z</dcterms:created>
  <dcterms:modified xsi:type="dcterms:W3CDTF">2011-09-07T09:45:44Z</dcterms:modified>
  <cp:category>general 45 minutes presentation</cp:category>
  <cp:contentStatus>finished</cp:contentStatus>
</cp:coreProperties>
</file>