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handoutMasterIdLst>
    <p:handoutMasterId r:id="rId28"/>
  </p:handoutMasterIdLst>
  <p:sldIdLst>
    <p:sldId id="256" r:id="rId2"/>
    <p:sldId id="257" r:id="rId3"/>
    <p:sldId id="284" r:id="rId4"/>
    <p:sldId id="285" r:id="rId5"/>
    <p:sldId id="258" r:id="rId6"/>
    <p:sldId id="259" r:id="rId7"/>
    <p:sldId id="260" r:id="rId8"/>
    <p:sldId id="261" r:id="rId9"/>
    <p:sldId id="281" r:id="rId10"/>
    <p:sldId id="279" r:id="rId11"/>
    <p:sldId id="266" r:id="rId12"/>
    <p:sldId id="262" r:id="rId13"/>
    <p:sldId id="282" r:id="rId14"/>
    <p:sldId id="263" r:id="rId15"/>
    <p:sldId id="283" r:id="rId16"/>
    <p:sldId id="267" r:id="rId17"/>
    <p:sldId id="268" r:id="rId18"/>
    <p:sldId id="269" r:id="rId19"/>
    <p:sldId id="270" r:id="rId20"/>
    <p:sldId id="271" r:id="rId21"/>
    <p:sldId id="272" r:id="rId22"/>
    <p:sldId id="273" r:id="rId23"/>
    <p:sldId id="280" r:id="rId24"/>
    <p:sldId id="274" r:id="rId25"/>
    <p:sldId id="275" r:id="rId26"/>
    <p:sldId id="276" r:id="rId27"/>
  </p:sldIdLst>
  <p:sldSz cx="9144000" cy="6858000" type="screen4x3"/>
  <p:notesSz cx="7315200" cy="9601200"/>
  <p:defaultTextStyle>
    <a:defPPr>
      <a:defRPr lang="sv-SE"/>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1" d="100"/>
          <a:sy n="31" d="100"/>
        </p:scale>
        <p:origin x="-658"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cs typeface="+mn-cs"/>
              </a:defRPr>
            </a:lvl1pPr>
          </a:lstStyle>
          <a:p>
            <a:pPr>
              <a:defRPr/>
            </a:pPr>
            <a:endParaRPr lang="en-US"/>
          </a:p>
        </p:txBody>
      </p:sp>
      <p:sp>
        <p:nvSpPr>
          <p:cNvPr id="911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cs typeface="+mn-cs"/>
              </a:defRPr>
            </a:lvl1pPr>
          </a:lstStyle>
          <a:p>
            <a:pPr>
              <a:defRPr/>
            </a:pPr>
            <a:endParaRPr lang="en-US"/>
          </a:p>
        </p:txBody>
      </p:sp>
      <p:sp>
        <p:nvSpPr>
          <p:cNvPr id="911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cs typeface="+mn-cs"/>
              </a:defRPr>
            </a:lvl1pPr>
          </a:lstStyle>
          <a:p>
            <a:pPr>
              <a:defRPr/>
            </a:pPr>
            <a:endParaRPr lang="en-US"/>
          </a:p>
        </p:txBody>
      </p:sp>
      <p:sp>
        <p:nvSpPr>
          <p:cNvPr id="911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cs typeface="+mn-cs"/>
              </a:defRPr>
            </a:lvl1pPr>
          </a:lstStyle>
          <a:p>
            <a:pPr>
              <a:defRPr/>
            </a:pPr>
            <a:fld id="{20B5393F-0AA1-4429-9EBE-250350C33210}" type="slidenum">
              <a:rPr lang="en-US"/>
              <a:pPr>
                <a:defRPr/>
              </a:pPr>
              <a:t>‹#›</a:t>
            </a:fld>
            <a:endParaRPr lang="en-US"/>
          </a:p>
        </p:txBody>
      </p:sp>
    </p:spTree>
    <p:extLst>
      <p:ext uri="{BB962C8B-B14F-4D97-AF65-F5344CB8AC3E}">
        <p14:creationId xmlns:p14="http://schemas.microsoft.com/office/powerpoint/2010/main" val="8203400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cs typeface="+mn-cs"/>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sp>
        <p:nvSpPr>
          <p:cNvPr id="62476" name="Rectangle 12"/>
          <p:cNvSpPr>
            <a:spLocks noGrp="1" noChangeArrowheads="1"/>
          </p:cNvSpPr>
          <p:nvPr>
            <p:ph type="ctrTitle"/>
          </p:nvPr>
        </p:nvSpPr>
        <p:spPr>
          <a:xfrm>
            <a:off x="990600" y="1676400"/>
            <a:ext cx="7772400" cy="1462088"/>
          </a:xfrm>
        </p:spPr>
        <p:txBody>
          <a:bodyPr/>
          <a:lstStyle>
            <a:lvl1pPr>
              <a:defRPr/>
            </a:lvl1pPr>
          </a:lstStyle>
          <a:p>
            <a:r>
              <a:rPr lang="sv-SE"/>
              <a:t>Klicka här för att ändra format</a:t>
            </a:r>
          </a:p>
        </p:txBody>
      </p:sp>
      <p:sp>
        <p:nvSpPr>
          <p:cNvPr id="6247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sv-SE"/>
              <a:t>Klicka här för att ändra format på underrubrik i bakgrunden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sv-SE"/>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sv-SE"/>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9828E04-CC30-4A0A-BC48-A04F806C2309}" type="slidenum">
              <a:rPr lang="sv-SE"/>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DC7A83E8-77AC-4929-B217-FBBC9577D09C}"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CBB613C9-73A0-4030-83C4-B52B169F37FF}" type="slidenum">
              <a:rPr lang="sv-SE"/>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7EA7F309-DF2A-463B-B256-45B99328FA2E}" type="slidenum">
              <a:rPr lang="sv-SE"/>
              <a:pPr>
                <a:defRPr/>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CB234E34-ACAD-4139-B912-4675D9A49380}"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E2075BF8-960A-42CC-98A0-37149E1CE6F5}"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480B4AB2-5C1D-4764-89F1-7EBDFFBFC912}"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1662F7C8-F9B1-4D88-9D87-6AA460E51F98}"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sv-SE"/>
          </a:p>
        </p:txBody>
      </p:sp>
      <p:sp>
        <p:nvSpPr>
          <p:cNvPr id="8" name="Rectangle 12"/>
          <p:cNvSpPr>
            <a:spLocks noGrp="1" noChangeArrowheads="1"/>
          </p:cNvSpPr>
          <p:nvPr>
            <p:ph type="ftr" sz="quarter" idx="11"/>
          </p:nvPr>
        </p:nvSpPr>
        <p:spPr>
          <a:ln/>
        </p:spPr>
        <p:txBody>
          <a:bodyPr/>
          <a:lstStyle>
            <a:lvl1pPr>
              <a:defRPr/>
            </a:lvl1pPr>
          </a:lstStyle>
          <a:p>
            <a:pPr>
              <a:defRPr/>
            </a:pPr>
            <a:endParaRPr lang="sv-SE"/>
          </a:p>
        </p:txBody>
      </p:sp>
      <p:sp>
        <p:nvSpPr>
          <p:cNvPr id="9" name="Rectangle 13"/>
          <p:cNvSpPr>
            <a:spLocks noGrp="1" noChangeArrowheads="1"/>
          </p:cNvSpPr>
          <p:nvPr>
            <p:ph type="sldNum" sz="quarter" idx="12"/>
          </p:nvPr>
        </p:nvSpPr>
        <p:spPr>
          <a:ln/>
        </p:spPr>
        <p:txBody>
          <a:bodyPr/>
          <a:lstStyle>
            <a:lvl1pPr>
              <a:defRPr/>
            </a:lvl1pPr>
          </a:lstStyle>
          <a:p>
            <a:pPr>
              <a:defRPr/>
            </a:pPr>
            <a:fld id="{9637C77C-5BF1-42B6-9E4F-9D0B5C15D719}"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sv-SE"/>
          </a:p>
        </p:txBody>
      </p:sp>
      <p:sp>
        <p:nvSpPr>
          <p:cNvPr id="4" name="Rectangle 12"/>
          <p:cNvSpPr>
            <a:spLocks noGrp="1" noChangeArrowheads="1"/>
          </p:cNvSpPr>
          <p:nvPr>
            <p:ph type="ftr" sz="quarter" idx="11"/>
          </p:nvPr>
        </p:nvSpPr>
        <p:spPr>
          <a:ln/>
        </p:spPr>
        <p:txBody>
          <a:bodyPr/>
          <a:lstStyle>
            <a:lvl1pPr>
              <a:defRPr/>
            </a:lvl1pPr>
          </a:lstStyle>
          <a:p>
            <a:pPr>
              <a:defRPr/>
            </a:pPr>
            <a:endParaRPr lang="sv-SE"/>
          </a:p>
        </p:txBody>
      </p:sp>
      <p:sp>
        <p:nvSpPr>
          <p:cNvPr id="5" name="Rectangle 13"/>
          <p:cNvSpPr>
            <a:spLocks noGrp="1" noChangeArrowheads="1"/>
          </p:cNvSpPr>
          <p:nvPr>
            <p:ph type="sldNum" sz="quarter" idx="12"/>
          </p:nvPr>
        </p:nvSpPr>
        <p:spPr>
          <a:ln/>
        </p:spPr>
        <p:txBody>
          <a:bodyPr/>
          <a:lstStyle>
            <a:lvl1pPr>
              <a:defRPr/>
            </a:lvl1pPr>
          </a:lstStyle>
          <a:p>
            <a:pPr>
              <a:defRPr/>
            </a:pPr>
            <a:fld id="{E9EF7CC7-6F88-456A-AD48-4D03D0D53769}"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sv-SE"/>
          </a:p>
        </p:txBody>
      </p:sp>
      <p:sp>
        <p:nvSpPr>
          <p:cNvPr id="3" name="Rectangle 12"/>
          <p:cNvSpPr>
            <a:spLocks noGrp="1" noChangeArrowheads="1"/>
          </p:cNvSpPr>
          <p:nvPr>
            <p:ph type="ftr" sz="quarter" idx="11"/>
          </p:nvPr>
        </p:nvSpPr>
        <p:spPr>
          <a:ln/>
        </p:spPr>
        <p:txBody>
          <a:bodyPr/>
          <a:lstStyle>
            <a:lvl1pPr>
              <a:defRPr/>
            </a:lvl1pPr>
          </a:lstStyle>
          <a:p>
            <a:pPr>
              <a:defRPr/>
            </a:pPr>
            <a:endParaRPr lang="sv-SE"/>
          </a:p>
        </p:txBody>
      </p:sp>
      <p:sp>
        <p:nvSpPr>
          <p:cNvPr id="4" name="Rectangle 13"/>
          <p:cNvSpPr>
            <a:spLocks noGrp="1" noChangeArrowheads="1"/>
          </p:cNvSpPr>
          <p:nvPr>
            <p:ph type="sldNum" sz="quarter" idx="12"/>
          </p:nvPr>
        </p:nvSpPr>
        <p:spPr>
          <a:ln/>
        </p:spPr>
        <p:txBody>
          <a:bodyPr/>
          <a:lstStyle>
            <a:lvl1pPr>
              <a:defRPr/>
            </a:lvl1pPr>
          </a:lstStyle>
          <a:p>
            <a:pPr>
              <a:defRPr/>
            </a:pPr>
            <a:fld id="{01A7F33A-0EE4-4421-BCC5-4D35E945E119}"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6FE169B0-59D4-4143-99CE-CBCDE6439453}"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26FB0B78-8032-4606-A2DF-0B87A5F17066}"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cs typeface="+mn-cs"/>
            </a:endParaRPr>
          </a:p>
        </p:txBody>
      </p:sp>
      <p:sp>
        <p:nvSpPr>
          <p:cNvPr id="6144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6144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cs typeface="+mn-cs"/>
            </a:endParaRPr>
          </a:p>
        </p:txBody>
      </p:sp>
      <p:sp>
        <p:nvSpPr>
          <p:cNvPr id="6144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6144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cs typeface="+mn-cs"/>
            </a:endParaRPr>
          </a:p>
        </p:txBody>
      </p:sp>
      <p:sp>
        <p:nvSpPr>
          <p:cNvPr id="6144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cs typeface="+mn-cs"/>
            </a:endParaRPr>
          </a:p>
        </p:txBody>
      </p:sp>
      <p:sp>
        <p:nvSpPr>
          <p:cNvPr id="6144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sv-SE" smtClean="0"/>
              <a:t>Klicka här för att ändra format</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6145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cs typeface="+mn-cs"/>
              </a:defRPr>
            </a:lvl1pPr>
          </a:lstStyle>
          <a:p>
            <a:pPr>
              <a:defRPr/>
            </a:pPr>
            <a:endParaRPr lang="sv-SE"/>
          </a:p>
        </p:txBody>
      </p:sp>
      <p:sp>
        <p:nvSpPr>
          <p:cNvPr id="6145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sv-SE"/>
          </a:p>
        </p:txBody>
      </p:sp>
      <p:sp>
        <p:nvSpPr>
          <p:cNvPr id="6145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B81563D9-C47B-4F06-B1C5-CEBB40E93973}"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764"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se.chalmers.se/edu/course/TDA29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se.chalmers.se/edu/year/2010/course/TDA297/" TargetMode="External"/><Relationship Id="rId2" Type="http://schemas.openxmlformats.org/officeDocument/2006/relationships/hyperlink" Target="http://www.cdk5.net/" TargetMode="External"/><Relationship Id="rId1" Type="http://schemas.openxmlformats.org/officeDocument/2006/relationships/slideLayout" Target="../slideLayouts/slideLayout2.xml"/><Relationship Id="rId4" Type="http://schemas.openxmlformats.org/officeDocument/2006/relationships/hyperlink" Target="http://www.cse.chalmers.se/edu/course/TDA297/labs/lab1.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cse.chalmers.se/edu/course/TDA297/labs/lab1.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se.chalmers.se/edu/course/TDA297/labs/lab3.html" TargetMode="External"/><Relationship Id="rId2" Type="http://schemas.openxmlformats.org/officeDocument/2006/relationships/hyperlink" Target="http://www.cse.chalmers.se/edu/course/TDA297/labs/lab2.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oradi@chalmers.se" TargetMode="External"/><Relationship Id="rId2" Type="http://schemas.openxmlformats.org/officeDocument/2006/relationships/hyperlink" Target="mailto:tsigas@chalmers.se" TargetMode="External"/><Relationship Id="rId1" Type="http://schemas.openxmlformats.org/officeDocument/2006/relationships/slideLayout" Target="../slideLayouts/slideLayout2.xml"/><Relationship Id="rId5" Type="http://schemas.openxmlformats.org/officeDocument/2006/relationships/hyperlink" Target="mailto:zhafu@chalmers.se" TargetMode="External"/><Relationship Id="rId4" Type="http://schemas.openxmlformats.org/officeDocument/2006/relationships/hyperlink" Target="mailto:ioaniko#at#chalmers.s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ioaniko@chalmers.se" TargetMode="External"/><Relationship Id="rId2" Type="http://schemas.openxmlformats.org/officeDocument/2006/relationships/hyperlink" Target="mailto:moradi@chalmers.se" TargetMode="Externa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sv-SE" dirty="0" err="1" smtClean="0"/>
              <a:t>Distributed</a:t>
            </a:r>
            <a:r>
              <a:rPr lang="sv-SE" dirty="0" smtClean="0"/>
              <a:t> Systems II</a:t>
            </a:r>
            <a:br>
              <a:rPr lang="sv-SE" dirty="0" smtClean="0"/>
            </a:br>
            <a:r>
              <a:rPr lang="sv-SE" dirty="0" smtClean="0"/>
              <a:t>TDA297(CTH), DIT290 (GU)</a:t>
            </a:r>
          </a:p>
        </p:txBody>
      </p:sp>
      <p:sp>
        <p:nvSpPr>
          <p:cNvPr id="3075" name="Rectangle 3"/>
          <p:cNvSpPr>
            <a:spLocks noGrp="1" noChangeArrowheads="1"/>
          </p:cNvSpPr>
          <p:nvPr>
            <p:ph type="subTitle" idx="1"/>
          </p:nvPr>
        </p:nvSpPr>
        <p:spPr>
          <a:xfrm>
            <a:off x="468313" y="3860800"/>
            <a:ext cx="8064500" cy="1752600"/>
          </a:xfrm>
        </p:spPr>
        <p:txBody>
          <a:bodyPr/>
          <a:lstStyle/>
          <a:p>
            <a:pPr eaLnBrk="1" hangingPunct="1">
              <a:lnSpc>
                <a:spcPct val="80000"/>
              </a:lnSpc>
            </a:pPr>
            <a:r>
              <a:rPr lang="sv-SE" sz="2800" smtClean="0"/>
              <a:t>LP3 </a:t>
            </a:r>
            <a:r>
              <a:rPr lang="sv-SE" sz="2800" smtClean="0"/>
              <a:t>2012</a:t>
            </a:r>
            <a:endParaRPr lang="sv-SE" sz="2800" dirty="0" smtClean="0"/>
          </a:p>
          <a:p>
            <a:pPr eaLnBrk="1" hangingPunct="1">
              <a:lnSpc>
                <a:spcPct val="80000"/>
              </a:lnSpc>
            </a:pPr>
            <a:r>
              <a:rPr lang="sv-SE" sz="2800" dirty="0" smtClean="0"/>
              <a:t>7.5 </a:t>
            </a:r>
            <a:r>
              <a:rPr lang="sv-SE" sz="2800" dirty="0" err="1" smtClean="0"/>
              <a:t>hec</a:t>
            </a:r>
            <a:endParaRPr lang="sv-SE" sz="2800" dirty="0" smtClean="0"/>
          </a:p>
          <a:p>
            <a:pPr eaLnBrk="1" hangingPunct="1">
              <a:lnSpc>
                <a:spcPct val="80000"/>
              </a:lnSpc>
            </a:pPr>
            <a:r>
              <a:rPr lang="sv-SE" sz="2800" dirty="0" smtClean="0">
                <a:hlinkClick r:id="rId2"/>
              </a:rPr>
              <a:t>http://</a:t>
            </a:r>
            <a:r>
              <a:rPr lang="sv-SE" sz="2800" dirty="0" smtClean="0">
                <a:hlinkClick r:id="rId2"/>
              </a:rPr>
              <a:t>www.cse.chalmers.se/edu/course/TDA297</a:t>
            </a:r>
            <a:endParaRPr lang="sv-SE"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150938" y="214313"/>
            <a:ext cx="7793037" cy="785812"/>
          </a:xfrm>
        </p:spPr>
        <p:txBody>
          <a:bodyPr/>
          <a:lstStyle/>
          <a:p>
            <a:r>
              <a:rPr lang="en-US" smtClean="0"/>
              <a:t>Approximate Course Schedule</a:t>
            </a:r>
          </a:p>
        </p:txBody>
      </p:sp>
      <p:graphicFrame>
        <p:nvGraphicFramePr>
          <p:cNvPr id="5" name="Table 4"/>
          <p:cNvGraphicFramePr>
            <a:graphicFrameLocks noGrp="1"/>
          </p:cNvGraphicFramePr>
          <p:nvPr/>
        </p:nvGraphicFramePr>
        <p:xfrm>
          <a:off x="251519" y="1052734"/>
          <a:ext cx="8640962" cy="5607273"/>
        </p:xfrm>
        <a:graphic>
          <a:graphicData uri="http://schemas.openxmlformats.org/drawingml/2006/table">
            <a:tbl>
              <a:tblPr/>
              <a:tblGrid>
                <a:gridCol w="899165"/>
                <a:gridCol w="2580599"/>
                <a:gridCol w="2580599"/>
                <a:gridCol w="2580599"/>
              </a:tblGrid>
              <a:tr h="518706">
                <a:tc>
                  <a:txBody>
                    <a:bodyPr/>
                    <a:lstStyle/>
                    <a:p>
                      <a:pPr algn="ctr"/>
                      <a:r>
                        <a:rPr lang="en-US" sz="800" b="1" dirty="0"/>
                        <a:t>Week (Chalmers week/LV)</a:t>
                      </a:r>
                      <a:br>
                        <a:rPr lang="en-US" sz="800" b="1" dirty="0"/>
                      </a:b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Monday</a:t>
                      </a: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Wednesday</a:t>
                      </a: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Friday</a:t>
                      </a:r>
                      <a:endParaRPr lang="en-US" sz="1000" dirty="0"/>
                    </a:p>
                  </a:txBody>
                  <a:tcPr marL="24581" marR="24581" marT="12290" marB="12290" anchor="ctr">
                    <a:lnL>
                      <a:noFill/>
                    </a:lnL>
                    <a:lnR>
                      <a:noFill/>
                    </a:lnR>
                    <a:lnT>
                      <a:noFill/>
                    </a:lnT>
                    <a:lnB>
                      <a:noFill/>
                    </a:lnB>
                    <a:solidFill>
                      <a:srgbClr val="FFFF99"/>
                    </a:solidFill>
                  </a:tcPr>
                </a:tc>
              </a:tr>
              <a:tr h="396806">
                <a:tc>
                  <a:txBody>
                    <a:bodyPr/>
                    <a:lstStyle/>
                    <a:p>
                      <a:pPr algn="ctr"/>
                      <a:r>
                        <a:rPr lang="en-US" sz="1000" b="1" dirty="0"/>
                        <a:t>3 (1)</a:t>
                      </a:r>
                      <a:r>
                        <a:rPr lang="en-US" sz="1100" dirty="0"/>
                        <a:t/>
                      </a:r>
                      <a:br>
                        <a:rPr lang="en-US" sz="1100" dirty="0"/>
                      </a:br>
                      <a:r>
                        <a:rPr lang="en-US" sz="1000" dirty="0"/>
                        <a:t>(Jan 17-21)</a:t>
                      </a:r>
                      <a:r>
                        <a:rPr lang="en-US" sz="1100" dirty="0"/>
                        <a:t> </a:t>
                      </a:r>
                    </a:p>
                  </a:txBody>
                  <a:tcPr marL="24581" marR="24581" marT="12290" marB="12290" anchor="ctr">
                    <a:lnL>
                      <a:noFill/>
                    </a:lnL>
                    <a:lnR>
                      <a:noFill/>
                    </a:lnR>
                    <a:lnT>
                      <a:noFill/>
                    </a:lnT>
                    <a:lnB>
                      <a:noFill/>
                    </a:lnB>
                    <a:solidFill>
                      <a:srgbClr val="FFCC99"/>
                    </a:solidFill>
                  </a:tcPr>
                </a:tc>
                <a:tc>
                  <a:txBody>
                    <a:bodyPr/>
                    <a:lstStyle/>
                    <a:p>
                      <a:r>
                        <a:rPr lang="en-US" sz="1100" b="1" u="sng" dirty="0"/>
                        <a:t>Lecture 1</a:t>
                      </a:r>
                      <a:r>
                        <a:rPr lang="en-US" sz="1100" b="1" dirty="0"/>
                        <a:t>:</a:t>
                      </a:r>
                      <a:r>
                        <a:rPr lang="en-US" sz="1100" dirty="0"/>
                        <a:t/>
                      </a:r>
                      <a:br>
                        <a:rPr lang="en-US" sz="1100" dirty="0"/>
                      </a:br>
                      <a:r>
                        <a:rPr lang="en-US" sz="1100" dirty="0"/>
                        <a:t>Introduction</a:t>
                      </a:r>
                    </a:p>
                  </a:txBody>
                  <a:tcPr marL="24581" marR="24581" marT="12290" marB="12290">
                    <a:lnL>
                      <a:noFill/>
                    </a:lnL>
                    <a:lnR>
                      <a:noFill/>
                    </a:lnR>
                    <a:lnT>
                      <a:noFill/>
                    </a:lnT>
                    <a:lnB>
                      <a:noFill/>
                    </a:lnB>
                    <a:solidFill>
                      <a:srgbClr val="FFFFCC"/>
                    </a:solidFill>
                  </a:tcPr>
                </a:tc>
                <a:tc>
                  <a:txBody>
                    <a:bodyPr/>
                    <a:lstStyle/>
                    <a:p>
                      <a:r>
                        <a:rPr lang="en-US" sz="1100" b="1" u="sng"/>
                        <a:t>Lecture 2</a:t>
                      </a:r>
                      <a:r>
                        <a:rPr lang="en-US" sz="1100" b="1"/>
                        <a:t>:</a:t>
                      </a:r>
                      <a:r>
                        <a:rPr lang="en-US" sz="1100"/>
                        <a:t/>
                      </a:r>
                      <a:br>
                        <a:rPr lang="en-US" sz="1100"/>
                      </a:br>
                      <a:r>
                        <a:rPr lang="en-US" sz="1100"/>
                        <a:t>Broadcasting</a:t>
                      </a:r>
                    </a:p>
                  </a:txBody>
                  <a:tcPr marL="24581" marR="24581" marT="12290" marB="12290">
                    <a:lnL>
                      <a:noFill/>
                    </a:lnL>
                    <a:lnR>
                      <a:noFill/>
                    </a:lnR>
                    <a:lnT>
                      <a:noFill/>
                    </a:lnT>
                    <a:lnB>
                      <a:noFill/>
                    </a:lnB>
                    <a:solidFill>
                      <a:srgbClr val="FFFFCC"/>
                    </a:solidFill>
                  </a:tcPr>
                </a:tc>
                <a:tc>
                  <a:txBody>
                    <a:bodyPr/>
                    <a:lstStyle/>
                    <a:p>
                      <a:r>
                        <a:rPr lang="en-US" sz="1100" b="1" u="sng"/>
                        <a:t>Assignment Lecture 1: </a:t>
                      </a:r>
                      <a:r>
                        <a:rPr lang="en-US" sz="1100"/>
                        <a:t/>
                      </a:r>
                      <a:br>
                        <a:rPr lang="en-US" sz="1100"/>
                      </a:br>
                      <a:r>
                        <a:rPr lang="en-US" sz="1100"/>
                        <a:t>Introduction to Lab 1</a:t>
                      </a:r>
                    </a:p>
                  </a:txBody>
                  <a:tcPr marL="24581" marR="24581" marT="12290" marB="12290">
                    <a:lnL>
                      <a:noFill/>
                    </a:lnL>
                    <a:lnR>
                      <a:noFill/>
                    </a:lnR>
                    <a:lnT>
                      <a:noFill/>
                    </a:lnT>
                    <a:lnB>
                      <a:noFill/>
                    </a:lnB>
                    <a:solidFill>
                      <a:srgbClr val="FFFFCC"/>
                    </a:solidFill>
                  </a:tcPr>
                </a:tc>
              </a:tr>
              <a:tr h="504141">
                <a:tc>
                  <a:txBody>
                    <a:bodyPr/>
                    <a:lstStyle/>
                    <a:p>
                      <a:pPr algn="ctr"/>
                      <a:r>
                        <a:rPr lang="nl-NL" sz="1000" b="1"/>
                        <a:t>4 (2)</a:t>
                      </a:r>
                      <a:r>
                        <a:rPr lang="nl-NL" sz="1100"/>
                        <a:t/>
                      </a:r>
                      <a:br>
                        <a:rPr lang="nl-NL" sz="1100"/>
                      </a:br>
                      <a:r>
                        <a:rPr lang="nl-NL" sz="1000"/>
                        <a:t>(Jan 24-Jan 28)</a:t>
                      </a:r>
                      <a:r>
                        <a:rPr lang="nl-NL"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3</a:t>
                      </a:r>
                      <a:r>
                        <a:rPr lang="en-US" sz="1100" b="1"/>
                        <a:t>:</a:t>
                      </a:r>
                      <a:br>
                        <a:rPr lang="en-US" sz="1100" b="1"/>
                      </a:br>
                      <a:r>
                        <a:rPr lang="en-US" sz="1100"/>
                        <a:t>Broadcasting &amp; Replication</a:t>
                      </a:r>
                      <a:br>
                        <a:rPr lang="en-US" sz="1100"/>
                      </a:br>
                      <a:endParaRPr lang="en-US" sz="1100"/>
                    </a:p>
                  </a:txBody>
                  <a:tcPr marL="24581" marR="24581" marT="12290" marB="12290">
                    <a:lnL>
                      <a:noFill/>
                    </a:lnL>
                    <a:lnR>
                      <a:noFill/>
                    </a:lnR>
                    <a:lnT>
                      <a:noFill/>
                    </a:lnT>
                    <a:lnB>
                      <a:noFill/>
                    </a:lnB>
                    <a:solidFill>
                      <a:srgbClr val="FFFFCC"/>
                    </a:solidFill>
                  </a:tcPr>
                </a:tc>
                <a:tc>
                  <a:txBody>
                    <a:bodyPr/>
                    <a:lstStyle/>
                    <a:p>
                      <a:r>
                        <a:rPr lang="en-US" sz="1100" b="1" u="sng" dirty="0"/>
                        <a:t>Lecture 4</a:t>
                      </a:r>
                      <a:r>
                        <a:rPr lang="en-US" sz="1100" b="1" dirty="0"/>
                        <a:t>:</a:t>
                      </a:r>
                      <a:r>
                        <a:rPr lang="en-US" sz="1100" dirty="0"/>
                        <a:t/>
                      </a:r>
                      <a:br>
                        <a:rPr lang="en-US" sz="1100" dirty="0"/>
                      </a:br>
                      <a:r>
                        <a:rPr lang="en-US" sz="1100" dirty="0"/>
                        <a:t>Replication</a:t>
                      </a:r>
                    </a:p>
                  </a:txBody>
                  <a:tcPr marL="24581" marR="24581" marT="12290" marB="12290">
                    <a:lnL>
                      <a:noFill/>
                    </a:lnL>
                    <a:lnR>
                      <a:noFill/>
                    </a:lnR>
                    <a:lnT>
                      <a:noFill/>
                    </a:lnT>
                    <a:lnB>
                      <a:noFill/>
                    </a:lnB>
                    <a:solidFill>
                      <a:srgbClr val="FFFFCC"/>
                    </a:solidFill>
                  </a:tcPr>
                </a:tc>
                <a:tc>
                  <a:txBody>
                    <a:bodyPr/>
                    <a:lstStyle/>
                    <a:p>
                      <a:r>
                        <a:rPr lang="fr-FR" sz="1100" b="1" u="sng"/>
                        <a:t>Lecture 5</a:t>
                      </a:r>
                      <a:r>
                        <a:rPr lang="fr-FR" sz="1100" b="1"/>
                        <a:t>:</a:t>
                      </a:r>
                      <a:r>
                        <a:rPr lang="fr-FR" sz="1100"/>
                        <a:t/>
                      </a:r>
                      <a:br>
                        <a:rPr lang="fr-FR" sz="1100"/>
                      </a:br>
                      <a:r>
                        <a:rPr lang="fr-FR" sz="1100"/>
                        <a:t>Replication &amp; Quorum Consensus</a:t>
                      </a:r>
                    </a:p>
                  </a:txBody>
                  <a:tcPr marL="24581" marR="24581" marT="12290" marB="12290">
                    <a:lnL>
                      <a:noFill/>
                    </a:lnL>
                    <a:lnR>
                      <a:noFill/>
                    </a:lnR>
                    <a:lnT>
                      <a:noFill/>
                    </a:lnT>
                    <a:lnB>
                      <a:noFill/>
                    </a:lnB>
                    <a:solidFill>
                      <a:srgbClr val="FFFFCC"/>
                    </a:solidFill>
                  </a:tcPr>
                </a:tc>
              </a:tr>
              <a:tr h="580403">
                <a:tc>
                  <a:txBody>
                    <a:bodyPr/>
                    <a:lstStyle/>
                    <a:p>
                      <a:pPr algn="ctr"/>
                      <a:r>
                        <a:rPr lang="pt-BR" sz="1000" b="1"/>
                        <a:t>5 (3)</a:t>
                      </a:r>
                      <a:r>
                        <a:rPr lang="pt-BR" sz="1100"/>
                        <a:t/>
                      </a:r>
                      <a:br>
                        <a:rPr lang="pt-BR" sz="1100"/>
                      </a:br>
                      <a:r>
                        <a:rPr lang="pt-BR" sz="1000"/>
                        <a:t>(Mar 31-Feb 4)</a:t>
                      </a:r>
                      <a:r>
                        <a:rPr lang="pt-BR" sz="1100"/>
                        <a:t> </a:t>
                      </a:r>
                    </a:p>
                  </a:txBody>
                  <a:tcPr marL="24581" marR="24581" marT="12290" marB="12290" anchor="ctr">
                    <a:lnL>
                      <a:noFill/>
                    </a:lnL>
                    <a:lnR>
                      <a:noFill/>
                    </a:lnR>
                    <a:lnT>
                      <a:noFill/>
                    </a:lnT>
                    <a:lnB>
                      <a:noFill/>
                    </a:lnB>
                    <a:solidFill>
                      <a:srgbClr val="FFCC99"/>
                    </a:solidFill>
                  </a:tcPr>
                </a:tc>
                <a:tc>
                  <a:txBody>
                    <a:bodyPr/>
                    <a:lstStyle/>
                    <a:p>
                      <a:r>
                        <a:rPr lang="en-US" sz="1100" b="1" u="sng"/>
                        <a:t>Assignment Lecture 2</a:t>
                      </a:r>
                      <a:r>
                        <a:rPr lang="en-US" sz="1100" b="1"/>
                        <a:t>:</a:t>
                      </a:r>
                      <a:r>
                        <a:rPr lang="en-US" sz="1100"/>
                        <a:t/>
                      </a:r>
                      <a:br>
                        <a:rPr lang="en-US" sz="1100"/>
                      </a:br>
                      <a:r>
                        <a:rPr lang="en-US" sz="1100"/>
                        <a:t>Introduction to Lab 2 + Questions and answers for all labs.</a:t>
                      </a:r>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No Lecture – Work on assignments</a:t>
                      </a:r>
                    </a:p>
                  </a:txBody>
                  <a:tcPr marL="24581" marR="24581" marT="12290" marB="12290">
                    <a:lnL>
                      <a:noFill/>
                    </a:lnL>
                    <a:lnR>
                      <a:noFill/>
                    </a:lnR>
                    <a:lnT>
                      <a:noFill/>
                    </a:lnT>
                    <a:lnB>
                      <a:noFill/>
                    </a:lnB>
                    <a:solidFill>
                      <a:srgbClr val="FFFFCC"/>
                    </a:solidFill>
                  </a:tcPr>
                </a:tc>
                <a:tc>
                  <a:txBody>
                    <a:bodyPr/>
                    <a:lstStyle/>
                    <a:p>
                      <a:r>
                        <a:rPr lang="en-US" sz="1100" b="1" u="sng"/>
                        <a:t>Lecture 6</a:t>
                      </a:r>
                      <a:r>
                        <a:rPr lang="en-US" sz="1100" b="1"/>
                        <a:t>:</a:t>
                      </a:r>
                      <a:r>
                        <a:rPr lang="en-US" sz="1100"/>
                        <a:t/>
                      </a:r>
                      <a:br>
                        <a:rPr lang="en-US" sz="1100"/>
                      </a:br>
                      <a:r>
                        <a:rPr lang="en-US" sz="1100"/>
                        <a:t>Distributed denial of service attacks</a:t>
                      </a:r>
                    </a:p>
                  </a:txBody>
                  <a:tcPr marL="24581" marR="24581" marT="12290" marB="12290">
                    <a:lnL>
                      <a:noFill/>
                    </a:lnL>
                    <a:lnR>
                      <a:noFill/>
                    </a:lnR>
                    <a:lnT>
                      <a:noFill/>
                    </a:lnT>
                    <a:lnB>
                      <a:noFill/>
                    </a:lnB>
                    <a:solidFill>
                      <a:srgbClr val="FFFFCC"/>
                    </a:solidFill>
                  </a:tcPr>
                </a:tc>
              </a:tr>
              <a:tr h="855799">
                <a:tc>
                  <a:txBody>
                    <a:bodyPr/>
                    <a:lstStyle/>
                    <a:p>
                      <a:pPr algn="ctr"/>
                      <a:r>
                        <a:rPr lang="en-US" sz="1000" b="1"/>
                        <a:t>6 (4)</a:t>
                      </a:r>
                      <a:r>
                        <a:rPr lang="en-US" sz="1100"/>
                        <a:t/>
                      </a:r>
                      <a:br>
                        <a:rPr lang="en-US" sz="1100"/>
                      </a:br>
                      <a:r>
                        <a:rPr lang="en-US" sz="1000"/>
                        <a:t>(Feb 7-11)</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7</a:t>
                      </a:r>
                      <a:r>
                        <a:rPr lang="en-US" sz="1100" b="1"/>
                        <a:t>:</a:t>
                      </a:r>
                      <a:r>
                        <a:rPr lang="en-US" sz="1100"/>
                        <a:t/>
                      </a:r>
                      <a:br>
                        <a:rPr lang="en-US" sz="1100"/>
                      </a:br>
                      <a:r>
                        <a:rPr lang="en-US" sz="1100"/>
                        <a:t>Distributed Transactions &amp; Concurrency Control in Distributed Transactions</a:t>
                      </a:r>
                    </a:p>
                    <a:p>
                      <a:r>
                        <a:rPr lang="en-US" sz="1100">
                          <a:solidFill>
                            <a:srgbClr val="FF0000"/>
                          </a:solidFill>
                        </a:rPr>
                        <a:t>Deadline for lab 1 at 23:59</a:t>
                      </a:r>
                      <a:endParaRPr lang="en-US" sz="1100"/>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CHARM – No Lecture</a:t>
                      </a:r>
                    </a:p>
                  </a:txBody>
                  <a:tcPr marL="24581" marR="24581" marT="12290" marB="12290">
                    <a:lnL>
                      <a:noFill/>
                    </a:lnL>
                    <a:lnR>
                      <a:noFill/>
                    </a:lnR>
                    <a:lnT>
                      <a:noFill/>
                    </a:lnT>
                    <a:lnB>
                      <a:noFill/>
                    </a:lnB>
                    <a:solidFill>
                      <a:srgbClr val="FFFFCC"/>
                    </a:solidFill>
                  </a:tcPr>
                </a:tc>
                <a:tc>
                  <a:txBody>
                    <a:bodyPr/>
                    <a:lstStyle/>
                    <a:p>
                      <a:r>
                        <a:rPr lang="en-US" sz="1100" b="1" u="sng"/>
                        <a:t>Assignment Lecture 3</a:t>
                      </a:r>
                      <a:r>
                        <a:rPr lang="en-US" sz="1100" b="1"/>
                        <a:t>:</a:t>
                      </a:r>
                      <a:br>
                        <a:rPr lang="en-US" sz="1100" b="1"/>
                      </a:br>
                      <a:r>
                        <a:rPr lang="en-US" sz="1100"/>
                        <a:t>Questions and answers for all labs.</a:t>
                      </a:r>
                    </a:p>
                  </a:txBody>
                  <a:tcPr marL="24581" marR="24581" marT="12290" marB="12290">
                    <a:lnL>
                      <a:noFill/>
                    </a:lnL>
                    <a:lnR>
                      <a:noFill/>
                    </a:lnR>
                    <a:lnT>
                      <a:noFill/>
                    </a:lnT>
                    <a:lnB>
                      <a:noFill/>
                    </a:lnB>
                    <a:solidFill>
                      <a:srgbClr val="FFFFCC"/>
                    </a:solidFill>
                  </a:tcPr>
                </a:tc>
              </a:tr>
              <a:tr h="672201">
                <a:tc>
                  <a:txBody>
                    <a:bodyPr/>
                    <a:lstStyle/>
                    <a:p>
                      <a:pPr algn="ctr"/>
                      <a:r>
                        <a:rPr lang="en-US" sz="1000" b="1"/>
                        <a:t>7 (5)</a:t>
                      </a:r>
                      <a:r>
                        <a:rPr lang="en-US" sz="1100"/>
                        <a:t/>
                      </a:r>
                      <a:br>
                        <a:rPr lang="en-US" sz="1100"/>
                      </a:br>
                      <a:r>
                        <a:rPr lang="en-US" sz="1000"/>
                        <a:t>(Feb 14-18)</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8</a:t>
                      </a:r>
                      <a:r>
                        <a:rPr lang="en-US" sz="1100" b="1"/>
                        <a:t>:</a:t>
                      </a:r>
                      <a:r>
                        <a:rPr lang="en-US" sz="1100"/>
                        <a:t/>
                      </a:r>
                      <a:br>
                        <a:rPr lang="en-US" sz="1100"/>
                      </a:br>
                      <a:r>
                        <a:rPr lang="en-US" sz="1100"/>
                        <a:t>Atomic Commit protocols &amp; Byzantine General</a:t>
                      </a:r>
                    </a:p>
                  </a:txBody>
                  <a:tcPr marL="24581" marR="24581" marT="12290" marB="12290">
                    <a:lnL>
                      <a:noFill/>
                    </a:lnL>
                    <a:lnR>
                      <a:noFill/>
                    </a:lnR>
                    <a:lnT>
                      <a:noFill/>
                    </a:lnT>
                    <a:lnB>
                      <a:noFill/>
                    </a:lnB>
                    <a:solidFill>
                      <a:srgbClr val="FFFFCC"/>
                    </a:solidFill>
                  </a:tcPr>
                </a:tc>
                <a:tc>
                  <a:txBody>
                    <a:bodyPr/>
                    <a:lstStyle/>
                    <a:p>
                      <a:r>
                        <a:rPr lang="en-US" sz="1100" b="1" u="sng"/>
                        <a:t>Lecture 9</a:t>
                      </a:r>
                      <a:r>
                        <a:rPr lang="en-US" sz="1100" b="1"/>
                        <a:t>:</a:t>
                      </a:r>
                      <a:r>
                        <a:rPr lang="en-US" sz="1100"/>
                        <a:t/>
                      </a:r>
                      <a:br>
                        <a:rPr lang="en-US" sz="1100"/>
                      </a:br>
                      <a:r>
                        <a:rPr lang="en-US" sz="1100"/>
                        <a:t>Distributed Algorithms</a:t>
                      </a:r>
                    </a:p>
                  </a:txBody>
                  <a:tcPr marL="24581" marR="24581" marT="12290" marB="12290">
                    <a:lnL>
                      <a:noFill/>
                    </a:lnL>
                    <a:lnR>
                      <a:noFill/>
                    </a:lnR>
                    <a:lnT>
                      <a:noFill/>
                    </a:lnT>
                    <a:lnB>
                      <a:noFill/>
                    </a:lnB>
                    <a:solidFill>
                      <a:srgbClr val="FFFFCC"/>
                    </a:solidFill>
                  </a:tcPr>
                </a:tc>
                <a:tc>
                  <a:txBody>
                    <a:bodyPr/>
                    <a:lstStyle/>
                    <a:p>
                      <a:r>
                        <a:rPr lang="en-US" sz="1100" b="1" u="sng" dirty="0"/>
                        <a:t>Assignment Lecture 4</a:t>
                      </a:r>
                      <a:r>
                        <a:rPr lang="en-US" sz="1100" b="1" dirty="0"/>
                        <a:t>:</a:t>
                      </a:r>
                      <a:r>
                        <a:rPr lang="en-US" sz="1100" dirty="0"/>
                        <a:t/>
                      </a:r>
                      <a:br>
                        <a:rPr lang="en-US" sz="1100" dirty="0"/>
                      </a:br>
                      <a:r>
                        <a:rPr lang="en-US" sz="1100" dirty="0"/>
                        <a:t>Sensor Networks + Introduction to Lab 3 + Questions and answers for all labs.</a:t>
                      </a:r>
                    </a:p>
                  </a:txBody>
                  <a:tcPr marL="24581" marR="24581" marT="12290" marB="12290">
                    <a:lnL>
                      <a:noFill/>
                    </a:lnL>
                    <a:lnR>
                      <a:noFill/>
                    </a:lnR>
                    <a:lnT>
                      <a:noFill/>
                    </a:lnT>
                    <a:lnB>
                      <a:noFill/>
                    </a:lnB>
                    <a:solidFill>
                      <a:srgbClr val="FFFFCC"/>
                    </a:solidFill>
                  </a:tcPr>
                </a:tc>
              </a:tr>
              <a:tr h="664357">
                <a:tc>
                  <a:txBody>
                    <a:bodyPr/>
                    <a:lstStyle/>
                    <a:p>
                      <a:pPr algn="ctr"/>
                      <a:r>
                        <a:rPr lang="en-US" sz="1000" b="1"/>
                        <a:t>8 (6)</a:t>
                      </a:r>
                      <a:r>
                        <a:rPr lang="en-US" sz="1100"/>
                        <a:t/>
                      </a:r>
                      <a:br>
                        <a:rPr lang="en-US" sz="1100"/>
                      </a:br>
                      <a:r>
                        <a:rPr lang="en-US" sz="1000"/>
                        <a:t>(Feb 21-25)</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10</a:t>
                      </a:r>
                      <a:r>
                        <a:rPr lang="en-US" sz="1100" b="1"/>
                        <a:t>:</a:t>
                      </a:r>
                      <a:r>
                        <a:rPr lang="en-US" sz="1100"/>
                        <a:t/>
                      </a:r>
                      <a:br>
                        <a:rPr lang="en-US" sz="1100"/>
                      </a:br>
                      <a:r>
                        <a:rPr lang="en-US" sz="1100"/>
                        <a:t>Grouping and routing in sensor networks</a:t>
                      </a:r>
                    </a:p>
                    <a:p>
                      <a:r>
                        <a:rPr lang="en-US" sz="1100">
                          <a:solidFill>
                            <a:srgbClr val="FF0000"/>
                          </a:solidFill>
                        </a:rPr>
                        <a:t>Deadline for lab 2 at 23:59</a:t>
                      </a:r>
                      <a:endParaRPr lang="en-US" sz="1100"/>
                    </a:p>
                  </a:txBody>
                  <a:tcPr marL="24581" marR="24581" marT="12290" marB="12290">
                    <a:lnL>
                      <a:noFill/>
                    </a:lnL>
                    <a:lnR>
                      <a:noFill/>
                    </a:lnR>
                    <a:lnT>
                      <a:noFill/>
                    </a:lnT>
                    <a:lnB>
                      <a:noFill/>
                    </a:lnB>
                    <a:solidFill>
                      <a:srgbClr val="FFFFCC"/>
                    </a:solidFill>
                  </a:tcPr>
                </a:tc>
                <a:tc>
                  <a:txBody>
                    <a:bodyPr/>
                    <a:lstStyle/>
                    <a:p>
                      <a:r>
                        <a:rPr lang="en-US" sz="1100" b="1" u="sng"/>
                        <a:t>Assignment Lecture 5</a:t>
                      </a:r>
                      <a:r>
                        <a:rPr lang="en-US" sz="1100" b="1"/>
                        <a:t>:</a:t>
                      </a:r>
                      <a:br>
                        <a:rPr lang="en-US" sz="1100" b="1"/>
                      </a:br>
                      <a:r>
                        <a:rPr lang="en-US" sz="1100"/>
                        <a:t>Questions and answers for all labs.</a:t>
                      </a:r>
                    </a:p>
                  </a:txBody>
                  <a:tcPr marL="24581" marR="24581" marT="12290" marB="12290">
                    <a:lnL>
                      <a:noFill/>
                    </a:lnL>
                    <a:lnR>
                      <a:noFill/>
                    </a:lnR>
                    <a:lnT>
                      <a:noFill/>
                    </a:lnT>
                    <a:lnB>
                      <a:noFill/>
                    </a:lnB>
                    <a:solidFill>
                      <a:srgbClr val="FFFFCC"/>
                    </a:solidFill>
                  </a:tcPr>
                </a:tc>
                <a:tc>
                  <a:txBody>
                    <a:bodyPr/>
                    <a:lstStyle/>
                    <a:p>
                      <a:r>
                        <a:rPr lang="en-US" sz="1100" b="1" u="sng" dirty="0"/>
                        <a:t>Lecture 11</a:t>
                      </a:r>
                      <a:r>
                        <a:rPr lang="en-US" sz="1100" b="1" dirty="0"/>
                        <a:t>:</a:t>
                      </a:r>
                      <a:r>
                        <a:rPr lang="en-US" sz="1100" dirty="0"/>
                        <a:t/>
                      </a:r>
                      <a:br>
                        <a:rPr lang="en-US" sz="1100" dirty="0"/>
                      </a:br>
                      <a:r>
                        <a:rPr lang="en-US" sz="1100" dirty="0"/>
                        <a:t>Mutual Exclusion and Resource Allocation. Dining Philosophers</a:t>
                      </a:r>
                    </a:p>
                  </a:txBody>
                  <a:tcPr marL="24581" marR="24581" marT="12290" marB="12290">
                    <a:lnL>
                      <a:noFill/>
                    </a:lnL>
                    <a:lnR>
                      <a:noFill/>
                    </a:lnR>
                    <a:lnT>
                      <a:noFill/>
                    </a:lnT>
                    <a:lnB>
                      <a:noFill/>
                    </a:lnB>
                    <a:solidFill>
                      <a:srgbClr val="FFFFCC"/>
                    </a:solidFill>
                  </a:tcPr>
                </a:tc>
              </a:tr>
              <a:tr h="504141">
                <a:tc>
                  <a:txBody>
                    <a:bodyPr/>
                    <a:lstStyle/>
                    <a:p>
                      <a:pPr algn="ctr"/>
                      <a:r>
                        <a:rPr lang="en-US" sz="1000" b="1"/>
                        <a:t>9 (7)</a:t>
                      </a:r>
                      <a:r>
                        <a:rPr lang="en-US" sz="1100"/>
                        <a:t/>
                      </a:r>
                      <a:br>
                        <a:rPr lang="en-US" sz="1100"/>
                      </a:br>
                      <a:r>
                        <a:rPr lang="en-US" sz="1000"/>
                        <a:t>(Feb 28-Mar 4)</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12</a:t>
                      </a:r>
                      <a:r>
                        <a:rPr lang="en-US" sz="1100" b="1"/>
                        <a:t>:</a:t>
                      </a:r>
                      <a:r>
                        <a:rPr lang="en-US" sz="1100"/>
                        <a:t/>
                      </a:r>
                      <a:br>
                        <a:rPr lang="en-US" sz="1100"/>
                      </a:br>
                      <a:r>
                        <a:rPr lang="en-US" sz="1100"/>
                        <a:t>Generalization of the Dining Philosophers </a:t>
                      </a:r>
                    </a:p>
                  </a:txBody>
                  <a:tcPr marL="24581" marR="24581" marT="12290" marB="12290">
                    <a:lnL>
                      <a:noFill/>
                    </a:lnL>
                    <a:lnR>
                      <a:noFill/>
                    </a:lnR>
                    <a:lnT>
                      <a:noFill/>
                    </a:lnT>
                    <a:lnB>
                      <a:noFill/>
                    </a:lnB>
                    <a:solidFill>
                      <a:srgbClr val="FFFFCC"/>
                    </a:solidFill>
                  </a:tcPr>
                </a:tc>
                <a:tc>
                  <a:txBody>
                    <a:bodyPr/>
                    <a:lstStyle/>
                    <a:p>
                      <a:r>
                        <a:rPr lang="en-US" sz="1100" b="1" u="sng"/>
                        <a:t>Lecture 13</a:t>
                      </a:r>
                      <a:r>
                        <a:rPr lang="en-US" sz="1100" b="1"/>
                        <a:t>:</a:t>
                      </a:r>
                      <a:r>
                        <a:rPr lang="en-US" sz="1100"/>
                        <a:t/>
                      </a:r>
                      <a:br>
                        <a:rPr lang="en-US" sz="1100"/>
                      </a:br>
                      <a:r>
                        <a:rPr lang="en-US" sz="1100"/>
                        <a:t>Drinking Philosophers and Efficient Resource Allocation</a:t>
                      </a:r>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No Lecture</a:t>
                      </a:r>
                    </a:p>
                    <a:p>
                      <a:r>
                        <a:rPr lang="en-US" sz="1100" dirty="0">
                          <a:solidFill>
                            <a:srgbClr val="FF0000"/>
                          </a:solidFill>
                        </a:rPr>
                        <a:t>Deadline for lab 3 at 23:59</a:t>
                      </a:r>
                      <a:endParaRPr lang="en-US" sz="1100" dirty="0"/>
                    </a:p>
                  </a:txBody>
                  <a:tcPr marL="24581" marR="24581" marT="12290" marB="12290">
                    <a:lnL>
                      <a:noFill/>
                    </a:lnL>
                    <a:lnR>
                      <a:noFill/>
                    </a:lnR>
                    <a:lnT>
                      <a:noFill/>
                    </a:lnT>
                    <a:lnB>
                      <a:noFill/>
                    </a:lnB>
                    <a:solidFill>
                      <a:srgbClr val="FFFFCC"/>
                    </a:solidFill>
                  </a:tcPr>
                </a:tc>
              </a:tr>
              <a:tr h="504141">
                <a:tc>
                  <a:txBody>
                    <a:bodyPr/>
                    <a:lstStyle/>
                    <a:p>
                      <a:pPr algn="ctr"/>
                      <a:r>
                        <a:rPr lang="en-US" sz="1000" b="1"/>
                        <a:t>10 (8)</a:t>
                      </a:r>
                      <a:r>
                        <a:rPr lang="en-US" sz="1100"/>
                        <a:t/>
                      </a:r>
                      <a:br>
                        <a:rPr lang="en-US" sz="1100"/>
                      </a:br>
                      <a:r>
                        <a:rPr lang="en-US" sz="1000"/>
                        <a:t>(Mar 7-11)</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Assignment presentations</a:t>
                      </a:r>
                      <a:r>
                        <a:rPr lang="en-US" sz="1100" b="1"/>
                        <a:t>:</a:t>
                      </a:r>
                      <a:r>
                        <a:rPr lang="en-US" sz="1100"/>
                        <a:t/>
                      </a:r>
                      <a:br>
                        <a:rPr lang="en-US" sz="1100"/>
                      </a:br>
                      <a:r>
                        <a:rPr lang="en-US" sz="1100"/>
                        <a:t>Presentations and Demos of the 3rd lab.</a:t>
                      </a:r>
                    </a:p>
                  </a:txBody>
                  <a:tcPr marL="24581" marR="24581" marT="12290" marB="12290">
                    <a:lnL>
                      <a:noFill/>
                    </a:lnL>
                    <a:lnR>
                      <a:noFill/>
                    </a:lnR>
                    <a:lnT>
                      <a:noFill/>
                    </a:lnT>
                    <a:lnB>
                      <a:noFill/>
                    </a:lnB>
                    <a:solidFill>
                      <a:srgbClr val="FFFFCC"/>
                    </a:solidFill>
                  </a:tcPr>
                </a:tc>
                <a:tc>
                  <a:txBody>
                    <a:bodyPr/>
                    <a:lstStyle/>
                    <a:p>
                      <a:r>
                        <a:rPr lang="fr-FR" sz="1100" b="1" u="sng"/>
                        <a:t>Lecture 14</a:t>
                      </a:r>
                      <a:r>
                        <a:rPr lang="fr-FR" sz="1100" b="1"/>
                        <a:t>:</a:t>
                      </a:r>
                      <a:r>
                        <a:rPr lang="fr-FR" sz="1100"/>
                        <a:t/>
                      </a:r>
                      <a:br>
                        <a:rPr lang="fr-FR" sz="1100"/>
                      </a:br>
                      <a:r>
                        <a:rPr lang="fr-FR" sz="1100"/>
                        <a:t>Efficient Resource Allocation continued</a:t>
                      </a:r>
                    </a:p>
                  </a:txBody>
                  <a:tcPr marL="24581" marR="24581" marT="12290" marB="12290">
                    <a:lnL>
                      <a:noFill/>
                    </a:lnL>
                    <a:lnR>
                      <a:noFill/>
                    </a:lnR>
                    <a:lnT>
                      <a:noFill/>
                    </a:lnT>
                    <a:lnB>
                      <a:noFill/>
                    </a:lnB>
                    <a:solidFill>
                      <a:srgbClr val="FFFFCC"/>
                    </a:solidFill>
                  </a:tcPr>
                </a:tc>
                <a:tc>
                  <a:txBody>
                    <a:bodyPr/>
                    <a:lstStyle/>
                    <a:p>
                      <a:r>
                        <a:rPr lang="en-US" sz="1100" b="1" u="sng" dirty="0"/>
                        <a:t>Lecture 15</a:t>
                      </a:r>
                      <a:r>
                        <a:rPr lang="en-US" sz="1100" b="1" dirty="0"/>
                        <a:t>:</a:t>
                      </a:r>
                      <a:r>
                        <a:rPr lang="en-US" sz="1100" dirty="0"/>
                        <a:t/>
                      </a:r>
                      <a:br>
                        <a:rPr lang="en-US" sz="1100" dirty="0"/>
                      </a:br>
                      <a:r>
                        <a:rPr lang="en-US" sz="1100" dirty="0"/>
                        <a:t>Closing</a:t>
                      </a:r>
                    </a:p>
                  </a:txBody>
                  <a:tcPr marL="24581" marR="24581" marT="12290" marB="12290">
                    <a:lnL>
                      <a:noFill/>
                    </a:lnL>
                    <a:lnR>
                      <a:noFill/>
                    </a:lnR>
                    <a:lnT>
                      <a:noFill/>
                    </a:lnT>
                    <a:lnB>
                      <a:noFill/>
                    </a:lnB>
                    <a:solidFill>
                      <a:srgbClr val="FFFFCC"/>
                    </a:solidFill>
                  </a:tcPr>
                </a:tc>
              </a:tr>
              <a:tr h="343924">
                <a:tc>
                  <a:txBody>
                    <a:bodyPr/>
                    <a:lstStyle/>
                    <a:p>
                      <a:endParaRPr lang="en-US" sz="1100" dirty="0"/>
                    </a:p>
                  </a:txBody>
                  <a:tcPr marL="24581" marR="24581" marT="12290" marB="12290" anchor="ctr">
                    <a:lnL>
                      <a:noFill/>
                    </a:lnL>
                    <a:lnR>
                      <a:noFill/>
                    </a:lnR>
                    <a:lnT>
                      <a:noFill/>
                    </a:lnT>
                    <a:lnB>
                      <a:noFill/>
                    </a:lnB>
                    <a:solidFill>
                      <a:srgbClr val="FFCC99"/>
                    </a:solidFill>
                  </a:tcPr>
                </a:tc>
                <a:tc gridSpan="3">
                  <a:txBody>
                    <a:bodyPr/>
                    <a:lstStyle/>
                    <a:p>
                      <a:r>
                        <a:rPr lang="en-US" sz="1100" b="1" dirty="0">
                          <a:solidFill>
                            <a:srgbClr val="CC0000"/>
                          </a:solidFill>
                        </a:rPr>
                        <a:t>EXAM:</a:t>
                      </a:r>
                      <a:endParaRPr lang="en-US" sz="1100" dirty="0"/>
                    </a:p>
                    <a:p>
                      <a:r>
                        <a:rPr lang="en-US" sz="1100" dirty="0"/>
                        <a:t>Monday the 14th of March 2011 in the V building 14:00-18:00</a:t>
                      </a:r>
                    </a:p>
                  </a:txBody>
                  <a:tcPr marL="24581" marR="24581" marT="12290" marB="12290">
                    <a:lnL>
                      <a:noFill/>
                    </a:lnL>
                    <a:lnR>
                      <a:noFill/>
                    </a:lnR>
                    <a:lnT>
                      <a:noFill/>
                    </a:lnT>
                    <a:lnB>
                      <a:noFill/>
                    </a:lnB>
                    <a:solidFill>
                      <a:srgbClr val="FFFFCC"/>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v-SE" smtClean="0"/>
              <a:t>Examination</a:t>
            </a:r>
          </a:p>
        </p:txBody>
      </p:sp>
      <p:sp>
        <p:nvSpPr>
          <p:cNvPr id="11267" name="Rectangle 3"/>
          <p:cNvSpPr>
            <a:spLocks noGrp="1" noChangeArrowheads="1"/>
          </p:cNvSpPr>
          <p:nvPr>
            <p:ph type="body" idx="1"/>
          </p:nvPr>
        </p:nvSpPr>
        <p:spPr/>
        <p:txBody>
          <a:bodyPr/>
          <a:lstStyle/>
          <a:p>
            <a:pPr eaLnBrk="1" hangingPunct="1"/>
            <a:r>
              <a:rPr lang="sv-SE" dirty="0" smtClean="0"/>
              <a:t>1st Lab </a:t>
            </a:r>
            <a:r>
              <a:rPr lang="sv-SE" dirty="0" err="1" smtClean="0"/>
              <a:t>due</a:t>
            </a:r>
            <a:r>
              <a:rPr lang="sv-SE" dirty="0" smtClean="0"/>
              <a:t>: </a:t>
            </a:r>
            <a:r>
              <a:rPr lang="sv-SE" dirty="0" err="1" smtClean="0"/>
              <a:t>arround</a:t>
            </a:r>
            <a:r>
              <a:rPr lang="sv-SE" dirty="0" smtClean="0"/>
              <a:t> 10th </a:t>
            </a:r>
            <a:r>
              <a:rPr lang="sv-SE" dirty="0" smtClean="0"/>
              <a:t>of </a:t>
            </a:r>
            <a:r>
              <a:rPr lang="sv-SE" dirty="0" err="1" smtClean="0"/>
              <a:t>February</a:t>
            </a:r>
            <a:endParaRPr lang="sv-SE" dirty="0" smtClean="0"/>
          </a:p>
          <a:p>
            <a:pPr eaLnBrk="1" hangingPunct="1"/>
            <a:r>
              <a:rPr lang="sv-SE" dirty="0" smtClean="0"/>
              <a:t>2nd Lab </a:t>
            </a:r>
            <a:r>
              <a:rPr lang="sv-SE" dirty="0" err="1" smtClean="0"/>
              <a:t>due</a:t>
            </a:r>
            <a:r>
              <a:rPr lang="sv-SE" dirty="0" smtClean="0"/>
              <a:t>: </a:t>
            </a:r>
            <a:r>
              <a:rPr lang="sv-SE" dirty="0" err="1" smtClean="0"/>
              <a:t>arround</a:t>
            </a:r>
            <a:r>
              <a:rPr lang="sv-SE" dirty="0" smtClean="0"/>
              <a:t> 17th </a:t>
            </a:r>
            <a:r>
              <a:rPr lang="sv-SE" dirty="0" smtClean="0"/>
              <a:t>of </a:t>
            </a:r>
            <a:r>
              <a:rPr lang="sv-SE" dirty="0" err="1" smtClean="0"/>
              <a:t>February</a:t>
            </a:r>
            <a:endParaRPr lang="sv-SE" dirty="0" smtClean="0"/>
          </a:p>
          <a:p>
            <a:pPr eaLnBrk="1" hangingPunct="1"/>
            <a:r>
              <a:rPr lang="sv-SE" dirty="0" smtClean="0"/>
              <a:t>3rd Lab </a:t>
            </a:r>
            <a:r>
              <a:rPr lang="sv-SE" dirty="0" err="1" smtClean="0"/>
              <a:t>due</a:t>
            </a:r>
            <a:r>
              <a:rPr lang="sv-SE" dirty="0" smtClean="0"/>
              <a:t>: </a:t>
            </a:r>
            <a:r>
              <a:rPr lang="sv-SE" dirty="0" err="1" smtClean="0"/>
              <a:t>arround</a:t>
            </a:r>
            <a:r>
              <a:rPr lang="sv-SE" dirty="0" smtClean="0"/>
              <a:t> 1st </a:t>
            </a:r>
            <a:r>
              <a:rPr lang="sv-SE" dirty="0" smtClean="0"/>
              <a:t>of </a:t>
            </a:r>
            <a:r>
              <a:rPr lang="sv-SE" dirty="0" err="1" smtClean="0"/>
              <a:t>March</a:t>
            </a:r>
            <a:endParaRPr lang="sv-SE" dirty="0" smtClean="0"/>
          </a:p>
          <a:p>
            <a:pPr eaLnBrk="1" hangingPunct="1"/>
            <a:r>
              <a:rPr lang="sv-SE" dirty="0" smtClean="0"/>
              <a:t>Final examination: </a:t>
            </a:r>
            <a:r>
              <a:rPr lang="sv-SE" dirty="0" smtClean="0"/>
              <a:t>05</a:t>
            </a:r>
            <a:r>
              <a:rPr lang="sv-SE" dirty="0" smtClean="0"/>
              <a:t>th </a:t>
            </a:r>
            <a:r>
              <a:rPr lang="sv-SE" dirty="0" smtClean="0"/>
              <a:t>of </a:t>
            </a:r>
            <a:r>
              <a:rPr lang="sv-SE" dirty="0" err="1" smtClean="0"/>
              <a:t>March</a:t>
            </a:r>
            <a:endParaRPr lang="sv-SE"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sv-SE" smtClean="0"/>
              <a:t>Resources</a:t>
            </a:r>
          </a:p>
        </p:txBody>
      </p:sp>
      <p:sp>
        <p:nvSpPr>
          <p:cNvPr id="12291"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b="1" dirty="0" smtClean="0"/>
              <a:t>Full support page for the </a:t>
            </a:r>
            <a:r>
              <a:rPr lang="sv-SE" sz="2800" b="1" dirty="0" err="1" smtClean="0"/>
              <a:t>Coulouris</a:t>
            </a:r>
            <a:r>
              <a:rPr lang="sv-SE" sz="2800" b="1" dirty="0" smtClean="0"/>
              <a:t>’ </a:t>
            </a:r>
            <a:r>
              <a:rPr lang="sv-SE" sz="2800" b="1" dirty="0" err="1" smtClean="0"/>
              <a:t>book</a:t>
            </a:r>
            <a:r>
              <a:rPr lang="sv-SE" sz="2800" b="1" dirty="0" smtClean="0"/>
              <a:t>:</a:t>
            </a:r>
          </a:p>
          <a:p>
            <a:pPr eaLnBrk="1" hangingPunct="1">
              <a:lnSpc>
                <a:spcPct val="90000"/>
              </a:lnSpc>
            </a:pPr>
            <a:r>
              <a:rPr lang="sv-SE" sz="2800" dirty="0" smtClean="0">
                <a:hlinkClick r:id="rId2"/>
              </a:rPr>
              <a:t>http://</a:t>
            </a:r>
            <a:r>
              <a:rPr lang="sv-SE" sz="2800" dirty="0" smtClean="0">
                <a:hlinkClick r:id="rId2"/>
              </a:rPr>
              <a:t>www.cdk4.net/</a:t>
            </a:r>
            <a:endParaRPr lang="sv-SE" sz="2800" dirty="0" smtClean="0"/>
          </a:p>
          <a:p>
            <a:pPr lvl="0" eaLnBrk="1" hangingPunct="1">
              <a:lnSpc>
                <a:spcPct val="90000"/>
              </a:lnSpc>
              <a:buClr>
                <a:srgbClr val="3333CC"/>
              </a:buClr>
            </a:pPr>
            <a:r>
              <a:rPr lang="sv-SE" sz="2800" dirty="0">
                <a:solidFill>
                  <a:srgbClr val="000000"/>
                </a:solidFill>
                <a:hlinkClick r:id="rId2"/>
              </a:rPr>
              <a:t>http://www.cdk5.net</a:t>
            </a:r>
            <a:r>
              <a:rPr lang="sv-SE" sz="2800" dirty="0" smtClean="0">
                <a:solidFill>
                  <a:srgbClr val="000000"/>
                </a:solidFill>
                <a:hlinkClick r:id="rId2"/>
              </a:rPr>
              <a:t>/</a:t>
            </a:r>
            <a:endParaRPr lang="sv-SE" sz="2800" dirty="0" smtClean="0"/>
          </a:p>
          <a:p>
            <a:pPr eaLnBrk="1" hangingPunct="1">
              <a:lnSpc>
                <a:spcPct val="90000"/>
              </a:lnSpc>
              <a:buFont typeface="Wingdings" pitchFamily="2" charset="2"/>
              <a:buNone/>
            </a:pPr>
            <a:r>
              <a:rPr lang="sv-SE" sz="2800" b="1" dirty="0" err="1" smtClean="0"/>
              <a:t>Slides</a:t>
            </a:r>
            <a:r>
              <a:rPr lang="sv-SE" sz="2800" b="1" dirty="0" smtClean="0"/>
              <a:t>:</a:t>
            </a:r>
            <a:r>
              <a:rPr lang="sv-SE" sz="2800" dirty="0" smtClean="0"/>
              <a:t> </a:t>
            </a:r>
          </a:p>
          <a:p>
            <a:pPr eaLnBrk="1" hangingPunct="1">
              <a:lnSpc>
                <a:spcPct val="90000"/>
              </a:lnSpc>
            </a:pPr>
            <a:r>
              <a:rPr lang="sv-SE" sz="2800" dirty="0" smtClean="0"/>
              <a:t>At </a:t>
            </a:r>
            <a:r>
              <a:rPr lang="sv-SE" sz="2800" dirty="0" err="1" smtClean="0"/>
              <a:t>homepage</a:t>
            </a:r>
            <a:r>
              <a:rPr lang="sv-SE" sz="2800" dirty="0" smtClean="0"/>
              <a:t> after </a:t>
            </a:r>
            <a:r>
              <a:rPr lang="sv-SE" sz="2800" dirty="0" err="1" smtClean="0"/>
              <a:t>lecture</a:t>
            </a:r>
            <a:endParaRPr lang="sv-SE" sz="2800" dirty="0" smtClean="0"/>
          </a:p>
          <a:p>
            <a:pPr eaLnBrk="1" hangingPunct="1">
              <a:lnSpc>
                <a:spcPct val="90000"/>
              </a:lnSpc>
            </a:pPr>
            <a:r>
              <a:rPr lang="sv-SE" sz="2800" dirty="0" smtClean="0"/>
              <a:t>Last </a:t>
            </a:r>
            <a:r>
              <a:rPr lang="sv-SE" sz="2800" dirty="0" err="1" smtClean="0"/>
              <a:t>years</a:t>
            </a:r>
            <a:r>
              <a:rPr lang="sv-SE" sz="2800" dirty="0" smtClean="0"/>
              <a:t> </a:t>
            </a:r>
            <a:r>
              <a:rPr lang="sv-SE" sz="2800" dirty="0" err="1" smtClean="0"/>
              <a:t>slides</a:t>
            </a:r>
            <a:r>
              <a:rPr lang="sv-SE" sz="2800" dirty="0" smtClean="0"/>
              <a:t> </a:t>
            </a:r>
            <a:r>
              <a:rPr lang="sv-SE" sz="2800" dirty="0" err="1" smtClean="0"/>
              <a:t>available</a:t>
            </a:r>
            <a:r>
              <a:rPr lang="sv-SE" sz="2800" dirty="0" smtClean="0"/>
              <a:t>, </a:t>
            </a:r>
            <a:r>
              <a:rPr lang="sv-SE" sz="2800" dirty="0" err="1" smtClean="0"/>
              <a:t>use</a:t>
            </a:r>
            <a:r>
              <a:rPr lang="sv-SE" sz="2800" dirty="0" smtClean="0"/>
              <a:t> </a:t>
            </a:r>
            <a:r>
              <a:rPr lang="sv-SE" sz="2800" dirty="0" err="1" smtClean="0"/>
              <a:t>them</a:t>
            </a:r>
            <a:r>
              <a:rPr lang="sv-SE" sz="2800" dirty="0" smtClean="0"/>
              <a:t> as a </a:t>
            </a:r>
            <a:r>
              <a:rPr lang="sv-SE" sz="2800" dirty="0" err="1" smtClean="0"/>
              <a:t>reference</a:t>
            </a:r>
            <a:r>
              <a:rPr lang="sv-SE" sz="2800" dirty="0" smtClean="0"/>
              <a:t> </a:t>
            </a:r>
            <a:r>
              <a:rPr lang="sv-SE" sz="2800" dirty="0" err="1" smtClean="0"/>
              <a:t>point</a:t>
            </a:r>
            <a:r>
              <a:rPr lang="sv-SE" sz="2800" dirty="0" smtClean="0"/>
              <a:t> </a:t>
            </a:r>
            <a:r>
              <a:rPr lang="sv-SE" sz="2800" dirty="0" err="1" smtClean="0"/>
              <a:t>before</a:t>
            </a:r>
            <a:r>
              <a:rPr lang="sv-SE" sz="2800" dirty="0" smtClean="0"/>
              <a:t> the </a:t>
            </a:r>
            <a:r>
              <a:rPr lang="sv-SE" sz="2800" dirty="0" err="1" smtClean="0"/>
              <a:t>lecture</a:t>
            </a:r>
            <a:r>
              <a:rPr lang="sv-SE" sz="2800" dirty="0" smtClean="0"/>
              <a:t>: </a:t>
            </a:r>
            <a:r>
              <a:rPr lang="sv-SE" sz="2800" dirty="0" smtClean="0">
                <a:hlinkClick r:id="rId3"/>
              </a:rPr>
              <a:t>http://www.cse.chalmers.se/edu/year/2010/course/TDA297/</a:t>
            </a:r>
            <a:endParaRPr lang="sv-SE" sz="2800" dirty="0" smtClean="0"/>
          </a:p>
          <a:p>
            <a:pPr eaLnBrk="1" hangingPunct="1">
              <a:lnSpc>
                <a:spcPct val="90000"/>
              </a:lnSpc>
            </a:pPr>
            <a:endParaRPr lang="sv-SE" sz="2800" dirty="0" smtClean="0"/>
          </a:p>
          <a:p>
            <a:pPr eaLnBrk="1" hangingPunct="1">
              <a:lnSpc>
                <a:spcPct val="90000"/>
              </a:lnSpc>
            </a:pPr>
            <a:endParaRPr lang="sv-SE" sz="2800" b="1" dirty="0" smtClean="0"/>
          </a:p>
          <a:p>
            <a:pPr eaLnBrk="1" hangingPunct="1">
              <a:lnSpc>
                <a:spcPct val="90000"/>
              </a:lnSpc>
              <a:buFont typeface="Wingdings" pitchFamily="2" charset="2"/>
              <a:buNone/>
            </a:pPr>
            <a:endParaRPr lang="sv-SE" sz="2800" b="1" dirty="0" smtClean="0"/>
          </a:p>
          <a:p>
            <a:pPr eaLnBrk="1" hangingPunct="1">
              <a:lnSpc>
                <a:spcPct val="90000"/>
              </a:lnSpc>
              <a:buFont typeface="Wingdings" pitchFamily="2" charset="2"/>
              <a:buNone/>
            </a:pPr>
            <a:r>
              <a:rPr lang="sv-SE" sz="2800" b="1" dirty="0" smtClean="0"/>
              <a:t>1st </a:t>
            </a:r>
            <a:r>
              <a:rPr lang="sv-SE" sz="2800" b="1" dirty="0" err="1" smtClean="0"/>
              <a:t>Assignment</a:t>
            </a:r>
            <a:r>
              <a:rPr lang="sv-SE" sz="2800" b="1" dirty="0" smtClean="0"/>
              <a:t>: </a:t>
            </a:r>
          </a:p>
          <a:p>
            <a:pPr eaLnBrk="1" hangingPunct="1">
              <a:lnSpc>
                <a:spcPct val="90000"/>
              </a:lnSpc>
            </a:pPr>
            <a:r>
              <a:rPr lang="sv-SE" sz="2800" dirty="0" err="1" smtClean="0"/>
              <a:t>Distributed</a:t>
            </a:r>
            <a:r>
              <a:rPr lang="sv-SE" sz="2800" dirty="0" smtClean="0"/>
              <a:t> bulletin board</a:t>
            </a:r>
          </a:p>
          <a:p>
            <a:pPr eaLnBrk="1" hangingPunct="1">
              <a:lnSpc>
                <a:spcPct val="90000"/>
              </a:lnSpc>
            </a:pPr>
            <a:r>
              <a:rPr lang="sv-SE" sz="2800" dirty="0" smtClean="0">
                <a:hlinkClick r:id="rId4"/>
              </a:rPr>
              <a:t>http://www.cse.chalmers.se/edu/course/TDA297/labs/lab1.html</a:t>
            </a:r>
            <a:endParaRPr lang="sv-SE" sz="2800" dirty="0" smtClean="0"/>
          </a:p>
          <a:p>
            <a:pPr eaLnBrk="1" hangingPunct="1">
              <a:lnSpc>
                <a:spcPct val="90000"/>
              </a:lnSpc>
            </a:pPr>
            <a:endParaRPr lang="sv-SE" sz="2800" dirty="0" smtClean="0"/>
          </a:p>
          <a:p>
            <a:pPr eaLnBrk="1" hangingPunct="1">
              <a:lnSpc>
                <a:spcPct val="90000"/>
              </a:lnSpc>
            </a:pPr>
            <a:endParaRPr lang="sv-SE"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dirty="0" smtClean="0"/>
              <a:t>Resources </a:t>
            </a:r>
            <a:r>
              <a:rPr lang="sv-SE" dirty="0" err="1" smtClean="0"/>
              <a:t>cont</a:t>
            </a:r>
            <a:r>
              <a:rPr lang="sv-SE" dirty="0" smtClean="0"/>
              <a:t>.</a:t>
            </a:r>
          </a:p>
        </p:txBody>
      </p:sp>
      <p:sp>
        <p:nvSpPr>
          <p:cNvPr id="13315" name="Rectangle 3"/>
          <p:cNvSpPr>
            <a:spLocks noGrp="1" noChangeArrowheads="1"/>
          </p:cNvSpPr>
          <p:nvPr>
            <p:ph type="body" idx="1"/>
          </p:nvPr>
        </p:nvSpPr>
        <p:spPr/>
        <p:txBody>
          <a:bodyPr/>
          <a:lstStyle/>
          <a:p>
            <a:pPr eaLnBrk="1" hangingPunct="1">
              <a:lnSpc>
                <a:spcPct val="90000"/>
              </a:lnSpc>
              <a:buNone/>
            </a:pPr>
            <a:r>
              <a:rPr lang="sv-SE" sz="2800" b="1" dirty="0" smtClean="0"/>
              <a:t>1st </a:t>
            </a:r>
            <a:r>
              <a:rPr lang="sv-SE" sz="2800" b="1" dirty="0" err="1" smtClean="0"/>
              <a:t>Assignment</a:t>
            </a:r>
            <a:r>
              <a:rPr lang="sv-SE" sz="2800" b="1" dirty="0" smtClean="0"/>
              <a:t>: </a:t>
            </a:r>
          </a:p>
          <a:p>
            <a:pPr eaLnBrk="1" hangingPunct="1">
              <a:lnSpc>
                <a:spcPct val="90000"/>
              </a:lnSpc>
            </a:pPr>
            <a:r>
              <a:rPr lang="sv-SE" sz="2800" dirty="0" err="1" smtClean="0"/>
              <a:t>Distributed</a:t>
            </a:r>
            <a:r>
              <a:rPr lang="sv-SE" sz="2800" dirty="0" smtClean="0"/>
              <a:t> bulletin board</a:t>
            </a:r>
          </a:p>
          <a:p>
            <a:pPr eaLnBrk="1" hangingPunct="1">
              <a:lnSpc>
                <a:spcPct val="90000"/>
              </a:lnSpc>
            </a:pPr>
            <a:r>
              <a:rPr lang="sv-SE" sz="2800" dirty="0" smtClean="0">
                <a:hlinkClick r:id="rId2"/>
              </a:rPr>
              <a:t>http://www.cse.chalmers.se/edu/course/TDA297/labs/lab1.html</a:t>
            </a:r>
            <a:endParaRPr lang="sv-SE" sz="2800" dirty="0" smtClean="0"/>
          </a:p>
          <a:p>
            <a:pPr eaLnBrk="1" hangingPunct="1">
              <a:lnSpc>
                <a:spcPct val="90000"/>
              </a:lnSpc>
              <a:buFont typeface="Wingdings" pitchFamily="2" charset="2"/>
              <a:buNone/>
            </a:pPr>
            <a:endParaRPr lang="sv-SE"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dirty="0" smtClean="0"/>
              <a:t>Resources </a:t>
            </a:r>
            <a:r>
              <a:rPr lang="sv-SE" dirty="0" err="1" smtClean="0"/>
              <a:t>cont</a:t>
            </a:r>
            <a:r>
              <a:rPr lang="sv-SE" dirty="0" smtClean="0"/>
              <a:t>(2).</a:t>
            </a:r>
          </a:p>
        </p:txBody>
      </p:sp>
      <p:sp>
        <p:nvSpPr>
          <p:cNvPr id="13315"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b="1" dirty="0" smtClean="0"/>
              <a:t>2nd </a:t>
            </a:r>
            <a:r>
              <a:rPr lang="sv-SE" sz="2800" b="1" dirty="0" err="1" smtClean="0"/>
              <a:t>Assignment</a:t>
            </a:r>
            <a:r>
              <a:rPr lang="sv-SE" sz="2800" b="1" dirty="0" smtClean="0"/>
              <a:t>:</a:t>
            </a:r>
          </a:p>
          <a:p>
            <a:pPr eaLnBrk="1" hangingPunct="1">
              <a:lnSpc>
                <a:spcPct val="90000"/>
              </a:lnSpc>
            </a:pPr>
            <a:r>
              <a:rPr lang="sv-SE" sz="2800" dirty="0" err="1" smtClean="0"/>
              <a:t>Reliable</a:t>
            </a:r>
            <a:r>
              <a:rPr lang="sv-SE" sz="2800" dirty="0" smtClean="0"/>
              <a:t> and </a:t>
            </a:r>
            <a:r>
              <a:rPr lang="sv-SE" sz="2800" dirty="0" err="1" smtClean="0"/>
              <a:t>ordered</a:t>
            </a:r>
            <a:r>
              <a:rPr lang="sv-SE" sz="2800" dirty="0" smtClean="0"/>
              <a:t> </a:t>
            </a:r>
            <a:r>
              <a:rPr lang="sv-SE" sz="2800" dirty="0" err="1" smtClean="0"/>
              <a:t>multicast</a:t>
            </a:r>
            <a:endParaRPr lang="sv-SE" sz="2800" b="1" dirty="0" smtClean="0"/>
          </a:p>
          <a:p>
            <a:pPr eaLnBrk="1" hangingPunct="1">
              <a:lnSpc>
                <a:spcPct val="90000"/>
              </a:lnSpc>
            </a:pPr>
            <a:r>
              <a:rPr lang="sv-SE" sz="2800" dirty="0" smtClean="0">
                <a:hlinkClick r:id="rId2"/>
              </a:rPr>
              <a:t>http://www.cse.chalmers.se/edu/course/TDA297/labs/lab2.html</a:t>
            </a:r>
            <a:endParaRPr lang="sv-SE" sz="2800" dirty="0" smtClean="0"/>
          </a:p>
          <a:p>
            <a:pPr eaLnBrk="1" hangingPunct="1">
              <a:lnSpc>
                <a:spcPct val="90000"/>
              </a:lnSpc>
              <a:buFont typeface="Wingdings" pitchFamily="2" charset="2"/>
              <a:buNone/>
            </a:pPr>
            <a:endParaRPr lang="sv-SE" sz="2800" b="1" dirty="0" smtClean="0"/>
          </a:p>
          <a:p>
            <a:pPr eaLnBrk="1" hangingPunct="1">
              <a:lnSpc>
                <a:spcPct val="90000"/>
              </a:lnSpc>
              <a:buFont typeface="Wingdings" pitchFamily="2" charset="2"/>
              <a:buNone/>
            </a:pPr>
            <a:r>
              <a:rPr lang="sv-SE" sz="2800" b="1" dirty="0" smtClean="0"/>
              <a:t>3nd </a:t>
            </a:r>
            <a:r>
              <a:rPr lang="sv-SE" sz="2800" b="1" dirty="0" err="1" smtClean="0"/>
              <a:t>Assignment</a:t>
            </a:r>
            <a:r>
              <a:rPr lang="sv-SE" sz="2800" b="1" dirty="0" smtClean="0"/>
              <a:t>:</a:t>
            </a:r>
          </a:p>
          <a:p>
            <a:pPr eaLnBrk="1" hangingPunct="1">
              <a:lnSpc>
                <a:spcPct val="90000"/>
              </a:lnSpc>
            </a:pPr>
            <a:r>
              <a:rPr lang="sv-SE" sz="2800" dirty="0" err="1" smtClean="0"/>
              <a:t>Routing</a:t>
            </a:r>
            <a:r>
              <a:rPr lang="sv-SE" sz="2800" dirty="0" smtClean="0"/>
              <a:t> in Sensor </a:t>
            </a:r>
            <a:r>
              <a:rPr lang="sv-SE" sz="2800" dirty="0" err="1" smtClean="0"/>
              <a:t>Networks</a:t>
            </a:r>
            <a:endParaRPr lang="sv-SE" sz="2800" dirty="0" smtClean="0"/>
          </a:p>
          <a:p>
            <a:pPr eaLnBrk="1" hangingPunct="1">
              <a:lnSpc>
                <a:spcPct val="90000"/>
              </a:lnSpc>
            </a:pPr>
            <a:r>
              <a:rPr lang="sv-SE" sz="2800" dirty="0" smtClean="0">
                <a:hlinkClick r:id="rId3"/>
              </a:rPr>
              <a:t>http://www.cse.chalmers.se/edu/course/TDA297/labs/lab3.html</a:t>
            </a:r>
            <a:endParaRPr lang="sv-SE" sz="2800" dirty="0" smtClean="0"/>
          </a:p>
          <a:p>
            <a:pPr eaLnBrk="1" hangingPunct="1">
              <a:lnSpc>
                <a:spcPct val="90000"/>
              </a:lnSpc>
              <a:buFont typeface="Wingdings" pitchFamily="2" charset="2"/>
              <a:buNone/>
            </a:pPr>
            <a:endParaRPr lang="sv-SE" sz="2800" dirty="0" smtClean="0"/>
          </a:p>
        </p:txBody>
      </p:sp>
      <p:pic>
        <p:nvPicPr>
          <p:cNvPr id="13316" name="Picture 3" descr="micaz"/>
          <p:cNvPicPr>
            <a:picLocks noChangeAspect="1" noChangeArrowheads="1"/>
          </p:cNvPicPr>
          <p:nvPr/>
        </p:nvPicPr>
        <p:blipFill>
          <a:blip r:embed="rId4" cstate="print"/>
          <a:srcRect/>
          <a:stretch>
            <a:fillRect/>
          </a:stretch>
        </p:blipFill>
        <p:spPr bwMode="auto">
          <a:xfrm>
            <a:off x="6678613" y="3500438"/>
            <a:ext cx="2465387" cy="164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ensors.jpg"/>
          <p:cNvPicPr>
            <a:picLocks noGrp="1" noChangeAspect="1"/>
          </p:cNvPicPr>
          <p:nvPr>
            <p:ph idx="1"/>
          </p:nvPr>
        </p:nvPicPr>
        <p:blipFill>
          <a:blip r:embed="rId2"/>
          <a:stretch>
            <a:fillRect/>
          </a:stretch>
        </p:blipFill>
        <p:spPr>
          <a:xfrm>
            <a:off x="2177018" y="2017713"/>
            <a:ext cx="5783740" cy="4114800"/>
          </a:xfrm>
          <a:prstGeom prst="rect">
            <a:avLst/>
          </a:prstGeom>
        </p:spPr>
      </p:pic>
    </p:spTree>
    <p:extLst>
      <p:ext uri="{BB962C8B-B14F-4D97-AF65-F5344CB8AC3E}">
        <p14:creationId xmlns:p14="http://schemas.microsoft.com/office/powerpoint/2010/main" val="2410072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v-SE" smtClean="0"/>
              <a:t>Why Distributed Systems?</a:t>
            </a:r>
          </a:p>
        </p:txBody>
      </p:sp>
      <p:sp>
        <p:nvSpPr>
          <p:cNvPr id="14339" name="Rectangle 3"/>
          <p:cNvSpPr>
            <a:spLocks noGrp="1" noChangeArrowheads="1"/>
          </p:cNvSpPr>
          <p:nvPr>
            <p:ph type="body" idx="1"/>
          </p:nvPr>
        </p:nvSpPr>
        <p:spPr/>
        <p:txBody>
          <a:bodyPr/>
          <a:lstStyle/>
          <a:p>
            <a:pPr eaLnBrk="1" hangingPunct="1">
              <a:buFont typeface="Wingdings" pitchFamily="2" charset="2"/>
              <a:buNone/>
            </a:pPr>
            <a:endParaRPr lang="en-US" sz="7200" smtClean="0"/>
          </a:p>
          <a:p>
            <a:pPr eaLnBrk="1" hangingPunct="1">
              <a:buFont typeface="Wingdings" pitchFamily="2" charset="2"/>
              <a:buNone/>
            </a:pPr>
            <a:r>
              <a:rPr lang="en-US" sz="7200" smtClean="0"/>
              <a:t>		Suggestions?</a:t>
            </a:r>
          </a:p>
          <a:p>
            <a:pPr eaLnBrk="1" hangingPunct="1">
              <a:buFont typeface="Wingdings" pitchFamily="2" charset="2"/>
              <a:buNone/>
            </a:pPr>
            <a:endParaRPr lang="en-US" sz="7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v-SE" smtClean="0"/>
              <a:t>Because they are there</a:t>
            </a: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sv-SE" smtClean="0"/>
              <a:t>		Distributed Applications</a:t>
            </a:r>
          </a:p>
          <a:p>
            <a:pPr eaLnBrk="1" hangingPunct="1"/>
            <a:endParaRPr lang="sv-SE" smtClean="0"/>
          </a:p>
          <a:p>
            <a:pPr eaLnBrk="1" hangingPunct="1"/>
            <a:r>
              <a:rPr lang="sv-SE" smtClean="0"/>
              <a:t>Automated Banking Systems</a:t>
            </a:r>
          </a:p>
          <a:p>
            <a:pPr eaLnBrk="1" hangingPunct="1"/>
            <a:r>
              <a:rPr lang="sv-SE" smtClean="0"/>
              <a:t>Tracking Roaming Cellular Telephones</a:t>
            </a:r>
          </a:p>
          <a:p>
            <a:pPr eaLnBrk="1" hangingPunct="1"/>
            <a:r>
              <a:rPr lang="sv-SE" smtClean="0"/>
              <a:t>Air-Traffic Control Systems</a:t>
            </a:r>
          </a:p>
          <a:p>
            <a:pPr eaLnBrk="1" hangingPunct="1"/>
            <a:r>
              <a:rPr lang="sv-SE" smtClean="0"/>
              <a:t>Fly-by-wire Systems</a:t>
            </a:r>
          </a:p>
          <a:p>
            <a:pPr eaLnBrk="1" hangingPunct="1"/>
            <a:r>
              <a:rPr lang="sv-SE" smtClean="0"/>
              <a:t>The World-Wide- Web</a:t>
            </a:r>
          </a:p>
          <a:p>
            <a:pPr eaLnBrk="1" hangingPunct="1"/>
            <a:endParaRPr lang="sv-SE"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sv-SE" smtClean="0"/>
              <a:t>Because they have many +</a:t>
            </a:r>
          </a:p>
        </p:txBody>
      </p:sp>
      <p:sp>
        <p:nvSpPr>
          <p:cNvPr id="16387"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dirty="0" smtClean="0"/>
              <a:t>		Network vs. </a:t>
            </a:r>
            <a:r>
              <a:rPr lang="sv-SE" sz="2800" dirty="0" err="1" smtClean="0"/>
              <a:t>Centralised</a:t>
            </a:r>
            <a:r>
              <a:rPr lang="sv-SE" sz="2800" dirty="0" smtClean="0"/>
              <a:t> Systems</a:t>
            </a:r>
          </a:p>
          <a:p>
            <a:pPr eaLnBrk="1" hangingPunct="1">
              <a:lnSpc>
                <a:spcPct val="90000"/>
              </a:lnSpc>
            </a:pPr>
            <a:endParaRPr lang="sv-SE" sz="2800" dirty="0" smtClean="0"/>
          </a:p>
          <a:p>
            <a:pPr eaLnBrk="1" hangingPunct="1">
              <a:lnSpc>
                <a:spcPct val="90000"/>
              </a:lnSpc>
            </a:pPr>
            <a:r>
              <a:rPr lang="sv-SE" sz="2800" dirty="0" err="1" smtClean="0"/>
              <a:t>Cycles</a:t>
            </a:r>
            <a:r>
              <a:rPr lang="sv-SE" sz="2800" dirty="0" smtClean="0"/>
              <a:t> </a:t>
            </a:r>
            <a:r>
              <a:rPr lang="sv-SE" sz="2800" dirty="0" err="1" smtClean="0"/>
              <a:t>always</a:t>
            </a:r>
            <a:r>
              <a:rPr lang="sv-SE" sz="2800" dirty="0" smtClean="0"/>
              <a:t> </a:t>
            </a:r>
            <a:r>
              <a:rPr lang="sv-SE" sz="2800" dirty="0" err="1" smtClean="0"/>
              <a:t>available</a:t>
            </a:r>
            <a:endParaRPr lang="sv-SE" sz="2800" dirty="0" smtClean="0"/>
          </a:p>
          <a:p>
            <a:pPr eaLnBrk="1" hangingPunct="1">
              <a:lnSpc>
                <a:spcPct val="90000"/>
              </a:lnSpc>
            </a:pPr>
            <a:r>
              <a:rPr lang="sv-SE" sz="2800" dirty="0" err="1" smtClean="0"/>
              <a:t>Incremental</a:t>
            </a:r>
            <a:r>
              <a:rPr lang="sv-SE" sz="2800" dirty="0" smtClean="0"/>
              <a:t> </a:t>
            </a:r>
            <a:r>
              <a:rPr lang="sv-SE" sz="2800" dirty="0" err="1" smtClean="0"/>
              <a:t>growth</a:t>
            </a:r>
            <a:endParaRPr lang="sv-SE" sz="2800" dirty="0" smtClean="0"/>
          </a:p>
          <a:p>
            <a:pPr eaLnBrk="1" hangingPunct="1">
              <a:lnSpc>
                <a:spcPct val="90000"/>
              </a:lnSpc>
            </a:pPr>
            <a:r>
              <a:rPr lang="sv-SE" sz="2800" dirty="0" smtClean="0"/>
              <a:t>Independent </a:t>
            </a:r>
            <a:r>
              <a:rPr lang="sv-SE" sz="2800" dirty="0" err="1" smtClean="0"/>
              <a:t>failure</a:t>
            </a:r>
            <a:endParaRPr lang="sv-SE" sz="2800" dirty="0" smtClean="0"/>
          </a:p>
          <a:p>
            <a:pPr eaLnBrk="1" hangingPunct="1">
              <a:lnSpc>
                <a:spcPct val="90000"/>
              </a:lnSpc>
            </a:pPr>
            <a:r>
              <a:rPr lang="sv-SE" sz="2800" dirty="0" err="1" smtClean="0"/>
              <a:t>Heterogeneity</a:t>
            </a:r>
            <a:endParaRPr lang="sv-SE" sz="2800" dirty="0" smtClean="0"/>
          </a:p>
          <a:p>
            <a:pPr eaLnBrk="1" hangingPunct="1">
              <a:lnSpc>
                <a:spcPct val="90000"/>
              </a:lnSpc>
            </a:pPr>
            <a:r>
              <a:rPr lang="sv-SE" sz="2800" dirty="0" err="1" smtClean="0"/>
              <a:t>Increased</a:t>
            </a:r>
            <a:r>
              <a:rPr lang="sv-SE" sz="2800" dirty="0" smtClean="0"/>
              <a:t> </a:t>
            </a:r>
            <a:r>
              <a:rPr lang="sv-SE" sz="2800" dirty="0" err="1" smtClean="0"/>
              <a:t>Autonomy</a:t>
            </a:r>
            <a:endParaRPr lang="sv-SE" sz="2800" dirty="0" smtClean="0"/>
          </a:p>
          <a:p>
            <a:pPr lvl="1" eaLnBrk="1" hangingPunct="1">
              <a:lnSpc>
                <a:spcPct val="90000"/>
              </a:lnSpc>
            </a:pPr>
            <a:r>
              <a:rPr lang="sv-SE" sz="2400" dirty="0" err="1" smtClean="0"/>
              <a:t>purchasing</a:t>
            </a:r>
            <a:endParaRPr lang="sv-SE" sz="2400" dirty="0" smtClean="0"/>
          </a:p>
          <a:p>
            <a:pPr lvl="1" eaLnBrk="1" hangingPunct="1">
              <a:lnSpc>
                <a:spcPct val="90000"/>
              </a:lnSpc>
            </a:pPr>
            <a:r>
              <a:rPr lang="sv-SE" sz="2400" dirty="0" smtClean="0"/>
              <a:t>management</a:t>
            </a:r>
          </a:p>
          <a:p>
            <a:pPr lvl="1" eaLnBrk="1" hangingPunct="1">
              <a:lnSpc>
                <a:spcPct val="90000"/>
              </a:lnSpc>
            </a:pPr>
            <a:r>
              <a:rPr lang="sv-SE" sz="2400" dirty="0" smtClean="0"/>
              <a:t>software</a:t>
            </a:r>
          </a:p>
          <a:p>
            <a:pPr eaLnBrk="1" hangingPunct="1">
              <a:lnSpc>
                <a:spcPct val="90000"/>
              </a:lnSpc>
            </a:pPr>
            <a:endParaRPr lang="sv-SE"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sv-SE" smtClean="0"/>
              <a:t>Ingredients of D.S.</a:t>
            </a:r>
          </a:p>
        </p:txBody>
      </p:sp>
      <p:sp>
        <p:nvSpPr>
          <p:cNvPr id="17411" name="Rectangle 3"/>
          <p:cNvSpPr>
            <a:spLocks noGrp="1" noChangeArrowheads="1"/>
          </p:cNvSpPr>
          <p:nvPr>
            <p:ph type="body" idx="1"/>
          </p:nvPr>
        </p:nvSpPr>
        <p:spPr/>
        <p:txBody>
          <a:bodyPr/>
          <a:lstStyle/>
          <a:p>
            <a:pPr eaLnBrk="1" hangingPunct="1"/>
            <a:r>
              <a:rPr lang="sv-SE" smtClean="0"/>
              <a:t>Multiple computers</a:t>
            </a:r>
          </a:p>
          <a:p>
            <a:pPr eaLnBrk="1" hangingPunct="1"/>
            <a:r>
              <a:rPr lang="sv-SE" smtClean="0"/>
              <a:t>Interconnections</a:t>
            </a:r>
          </a:p>
          <a:p>
            <a:pPr eaLnBrk="1" hangingPunct="1"/>
            <a:endParaRPr lang="sv-SE" smtClean="0"/>
          </a:p>
          <a:p>
            <a:pPr eaLnBrk="1" hangingPunct="1">
              <a:buFont typeface="Wingdings" pitchFamily="2" charset="2"/>
              <a:buNone/>
            </a:pPr>
            <a:r>
              <a:rPr lang="sv-SE" smtClean="0"/>
              <a:t>			Shared states</a:t>
            </a:r>
          </a:p>
          <a:p>
            <a:pPr eaLnBrk="1" hangingPunct="1"/>
            <a:endParaRPr lang="sv-SE"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v-SE" smtClean="0"/>
              <a:t>The Teachers</a:t>
            </a:r>
          </a:p>
        </p:txBody>
      </p:sp>
      <p:sp>
        <p:nvSpPr>
          <p:cNvPr id="4099" name="Rectangle 3"/>
          <p:cNvSpPr>
            <a:spLocks noGrp="1" noChangeArrowheads="1"/>
          </p:cNvSpPr>
          <p:nvPr>
            <p:ph type="body" idx="1"/>
          </p:nvPr>
        </p:nvSpPr>
        <p:spPr/>
        <p:txBody>
          <a:bodyPr/>
          <a:lstStyle/>
          <a:p>
            <a:pPr eaLnBrk="1" hangingPunct="1"/>
            <a:r>
              <a:rPr lang="sv-SE" sz="2800" dirty="0" err="1" smtClean="0"/>
              <a:t>Instructor</a:t>
            </a:r>
            <a:r>
              <a:rPr lang="sv-SE" sz="2800" dirty="0" smtClean="0"/>
              <a:t>: Philippas </a:t>
            </a:r>
            <a:r>
              <a:rPr lang="sv-SE" sz="2800" dirty="0" err="1" smtClean="0"/>
              <a:t>Tsigas</a:t>
            </a:r>
            <a:endParaRPr lang="sv-SE" sz="2800" dirty="0" smtClean="0"/>
          </a:p>
          <a:p>
            <a:pPr lvl="1" eaLnBrk="1" hangingPunct="1"/>
            <a:r>
              <a:rPr lang="sv-SE" sz="2400" dirty="0" err="1" smtClean="0"/>
              <a:t>E-mail</a:t>
            </a:r>
            <a:r>
              <a:rPr lang="sv-SE" sz="2400" dirty="0" smtClean="0"/>
              <a:t>: </a:t>
            </a:r>
            <a:r>
              <a:rPr lang="sv-SE" sz="2400" dirty="0" err="1" smtClean="0">
                <a:hlinkClick r:id="rId2"/>
              </a:rPr>
              <a:t>tsigas@chalmers.se</a:t>
            </a:r>
            <a:endParaRPr lang="sv-SE" sz="2400" dirty="0" smtClean="0"/>
          </a:p>
          <a:p>
            <a:pPr lvl="1" eaLnBrk="1" hangingPunct="1"/>
            <a:r>
              <a:rPr lang="sv-SE" sz="2400" dirty="0" err="1" smtClean="0"/>
              <a:t>Phone</a:t>
            </a:r>
            <a:r>
              <a:rPr lang="sv-SE" sz="2400" dirty="0" smtClean="0"/>
              <a:t>: +46-31-772 5409</a:t>
            </a:r>
          </a:p>
          <a:p>
            <a:pPr lvl="1" eaLnBrk="1" hangingPunct="1"/>
            <a:r>
              <a:rPr lang="sv-SE" sz="2400" dirty="0" smtClean="0"/>
              <a:t>Office: 5106</a:t>
            </a:r>
          </a:p>
          <a:p>
            <a:pPr lvl="1" eaLnBrk="1" hangingPunct="1"/>
            <a:r>
              <a:rPr lang="sv-SE" sz="2400" dirty="0" smtClean="0"/>
              <a:t>Office </a:t>
            </a:r>
            <a:r>
              <a:rPr lang="sv-SE" sz="2400" dirty="0" err="1" smtClean="0"/>
              <a:t>hours</a:t>
            </a:r>
            <a:r>
              <a:rPr lang="sv-SE" sz="2400" dirty="0" smtClean="0"/>
              <a:t>: By </a:t>
            </a:r>
            <a:r>
              <a:rPr lang="sv-SE" sz="2400" dirty="0" err="1" smtClean="0"/>
              <a:t>appointment</a:t>
            </a:r>
            <a:endParaRPr lang="sv-SE" sz="2400" dirty="0" smtClean="0"/>
          </a:p>
          <a:p>
            <a:pPr eaLnBrk="1" hangingPunct="1"/>
            <a:r>
              <a:rPr lang="sv-SE" sz="2800" dirty="0" smtClean="0"/>
              <a:t>Assistants: </a:t>
            </a:r>
          </a:p>
          <a:p>
            <a:pPr lvl="1" eaLnBrk="1" hangingPunct="1"/>
            <a:r>
              <a:rPr lang="sv-SE" sz="2400" dirty="0" err="1" smtClean="0"/>
              <a:t>Farnaz</a:t>
            </a:r>
            <a:r>
              <a:rPr lang="sv-SE" sz="2400" dirty="0" smtClean="0"/>
              <a:t> </a:t>
            </a:r>
            <a:r>
              <a:rPr lang="sv-SE" sz="2400" dirty="0" err="1" smtClean="0"/>
              <a:t>Moradi</a:t>
            </a:r>
            <a:r>
              <a:rPr lang="sv-SE" sz="2400" dirty="0" smtClean="0"/>
              <a:t> </a:t>
            </a:r>
            <a:r>
              <a:rPr lang="sv-SE" sz="2400" dirty="0" smtClean="0"/>
              <a:t>– </a:t>
            </a:r>
            <a:r>
              <a:rPr lang="sv-SE" sz="2400" dirty="0" smtClean="0">
                <a:hlinkClick r:id="rId3"/>
              </a:rPr>
              <a:t>moradi</a:t>
            </a:r>
            <a:r>
              <a:rPr lang="sv-SE" sz="2400" dirty="0" smtClean="0">
                <a:hlinkClick r:id="rId3"/>
              </a:rPr>
              <a:t>@chalmers.se</a:t>
            </a:r>
            <a:endParaRPr lang="sv-SE" sz="2400" dirty="0" smtClean="0"/>
          </a:p>
          <a:p>
            <a:pPr lvl="1" eaLnBrk="1" hangingPunct="1"/>
            <a:r>
              <a:rPr lang="sv-SE" sz="2400" dirty="0" err="1"/>
              <a:t>Ioannis</a:t>
            </a:r>
            <a:r>
              <a:rPr lang="sv-SE" sz="2400" dirty="0"/>
              <a:t> </a:t>
            </a:r>
            <a:r>
              <a:rPr lang="sv-SE" sz="2400" dirty="0" err="1" smtClean="0"/>
              <a:t>Nikolakopoulos</a:t>
            </a:r>
            <a:r>
              <a:rPr lang="sv-SE" sz="2400" dirty="0" smtClean="0"/>
              <a:t> </a:t>
            </a:r>
            <a:r>
              <a:rPr lang="sv-SE" sz="2400" dirty="0" smtClean="0"/>
              <a:t>– </a:t>
            </a:r>
            <a:r>
              <a:rPr lang="en-US" sz="2400" dirty="0" err="1" smtClean="0">
                <a:hlinkClick r:id="rId4"/>
              </a:rPr>
              <a:t>ioaniko</a:t>
            </a:r>
            <a:r>
              <a:rPr lang="sv-SE" sz="2400" dirty="0" smtClean="0">
                <a:hlinkClick r:id="rId5"/>
              </a:rPr>
              <a:t>@chalmers.se</a:t>
            </a:r>
            <a:endParaRPr lang="sv-SE" sz="2400" dirty="0" smtClean="0"/>
          </a:p>
          <a:p>
            <a:pPr lvl="1" eaLnBrk="1" hangingPunct="1"/>
            <a:r>
              <a:rPr lang="sv-SE" sz="2400" dirty="0" smtClean="0"/>
              <a:t>Office </a:t>
            </a:r>
            <a:r>
              <a:rPr lang="sv-SE" sz="2400" dirty="0" err="1" smtClean="0"/>
              <a:t>hours</a:t>
            </a:r>
            <a:r>
              <a:rPr lang="sv-SE" sz="2400" dirty="0" smtClean="0"/>
              <a:t>: To be </a:t>
            </a:r>
            <a:r>
              <a:rPr lang="sv-SE" sz="2400" dirty="0" err="1" smtClean="0"/>
              <a:t>announced</a:t>
            </a:r>
            <a:endParaRPr lang="sv-SE"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sv-SE" smtClean="0"/>
              <a:t>Asynchronous Systems</a:t>
            </a:r>
          </a:p>
        </p:txBody>
      </p:sp>
      <p:sp>
        <p:nvSpPr>
          <p:cNvPr id="18435" name="Rectangle 3"/>
          <p:cNvSpPr>
            <a:spLocks noGrp="1" noChangeArrowheads="1"/>
          </p:cNvSpPr>
          <p:nvPr>
            <p:ph type="body" sz="half" idx="1"/>
          </p:nvPr>
        </p:nvSpPr>
        <p:spPr>
          <a:xfrm>
            <a:off x="1182688" y="2017713"/>
            <a:ext cx="7566025" cy="4114800"/>
          </a:xfrm>
        </p:spPr>
        <p:txBody>
          <a:bodyPr/>
          <a:lstStyle/>
          <a:p>
            <a:pPr eaLnBrk="1" hangingPunct="1"/>
            <a:r>
              <a:rPr lang="sv-SE" sz="2800" smtClean="0"/>
              <a:t>Communication is reliable but incurs potentially unbounded delays</a:t>
            </a:r>
          </a:p>
          <a:p>
            <a:pPr eaLnBrk="1" hangingPunct="1"/>
            <a:endParaRPr lang="sv-SE" sz="2800" smtClean="0"/>
          </a:p>
        </p:txBody>
      </p:sp>
      <p:pic>
        <p:nvPicPr>
          <p:cNvPr id="18436" name="Picture 4"/>
          <p:cNvPicPr>
            <a:picLocks noGrp="1" noChangeAspect="1" noChangeArrowheads="1"/>
          </p:cNvPicPr>
          <p:nvPr>
            <p:ph sz="half" idx="2"/>
          </p:nvPr>
        </p:nvPicPr>
        <p:blipFill>
          <a:blip r:embed="rId2" cstate="print"/>
          <a:srcRect/>
          <a:stretch>
            <a:fillRect/>
          </a:stretch>
        </p:blipFill>
        <p:spPr>
          <a:xfrm>
            <a:off x="1331913" y="3357563"/>
            <a:ext cx="7056437" cy="2525712"/>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v-SE" smtClean="0"/>
              <a:t>Distributed Computation</a:t>
            </a:r>
          </a:p>
        </p:txBody>
      </p:sp>
      <p:pic>
        <p:nvPicPr>
          <p:cNvPr id="19459" name="Picture 4"/>
          <p:cNvPicPr>
            <a:picLocks noGrp="1" noChangeAspect="1" noChangeArrowheads="1"/>
          </p:cNvPicPr>
          <p:nvPr>
            <p:ph idx="1"/>
          </p:nvPr>
        </p:nvPicPr>
        <p:blipFill>
          <a:blip r:embed="rId2" cstate="print"/>
          <a:srcRect/>
          <a:stretch>
            <a:fillRect/>
          </a:stretch>
        </p:blipFill>
        <p:spPr>
          <a:xfrm>
            <a:off x="1116013" y="1989138"/>
            <a:ext cx="6769100" cy="4602162"/>
          </a:xfrm>
        </p:spPr>
      </p:pic>
      <p:sp>
        <p:nvSpPr>
          <p:cNvPr id="19460" name="Rectangle 5"/>
          <p:cNvSpPr>
            <a:spLocks noChangeArrowheads="1"/>
          </p:cNvSpPr>
          <p:nvPr/>
        </p:nvSpPr>
        <p:spPr bwMode="auto">
          <a:xfrm>
            <a:off x="5580063" y="2060575"/>
            <a:ext cx="2232025" cy="360363"/>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1" name="Rectangle 6"/>
          <p:cNvSpPr>
            <a:spLocks noChangeArrowheads="1"/>
          </p:cNvSpPr>
          <p:nvPr/>
        </p:nvSpPr>
        <p:spPr bwMode="auto">
          <a:xfrm>
            <a:off x="1835150" y="2420938"/>
            <a:ext cx="2736850" cy="360362"/>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2" name="Rectangle 7"/>
          <p:cNvSpPr>
            <a:spLocks noChangeArrowheads="1"/>
          </p:cNvSpPr>
          <p:nvPr/>
        </p:nvSpPr>
        <p:spPr bwMode="auto">
          <a:xfrm>
            <a:off x="1187450" y="2924175"/>
            <a:ext cx="1368425" cy="360363"/>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3" name="Rectangle 8"/>
          <p:cNvSpPr>
            <a:spLocks noChangeArrowheads="1"/>
          </p:cNvSpPr>
          <p:nvPr/>
        </p:nvSpPr>
        <p:spPr bwMode="auto">
          <a:xfrm>
            <a:off x="1187450" y="3284538"/>
            <a:ext cx="2592388" cy="360362"/>
          </a:xfrm>
          <a:prstGeom prst="rect">
            <a:avLst/>
          </a:prstGeom>
          <a:solidFill>
            <a:srgbClr val="FFFF00">
              <a:alpha val="30196"/>
            </a:srgbClr>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sv-SE" smtClean="0"/>
              <a:t>State of the computation</a:t>
            </a:r>
          </a:p>
        </p:txBody>
      </p:sp>
      <p:sp>
        <p:nvSpPr>
          <p:cNvPr id="20483" name="Rectangle 3"/>
          <p:cNvSpPr>
            <a:spLocks noGrp="1" noChangeArrowheads="1"/>
          </p:cNvSpPr>
          <p:nvPr>
            <p:ph type="body" idx="1"/>
          </p:nvPr>
        </p:nvSpPr>
        <p:spPr>
          <a:xfrm>
            <a:off x="1071563" y="1928813"/>
            <a:ext cx="7429500" cy="4554537"/>
          </a:xfrm>
        </p:spPr>
        <p:txBody>
          <a:bodyPr/>
          <a:lstStyle/>
          <a:p>
            <a:pPr eaLnBrk="1" hangingPunct="1"/>
            <a:r>
              <a:rPr lang="sv-SE" sz="2800" smtClean="0"/>
              <a:t>Imagine stopping a distributed computation by </a:t>
            </a:r>
            <a:r>
              <a:rPr lang="sv-SE" sz="2800" b="1" smtClean="0">
                <a:solidFill>
                  <a:srgbClr val="FF0000"/>
                </a:solidFill>
              </a:rPr>
              <a:t>stop</a:t>
            </a:r>
            <a:r>
              <a:rPr lang="sv-SE" sz="2800" smtClean="0"/>
              <a:t>ping </a:t>
            </a:r>
            <a:r>
              <a:rPr lang="sv-SE" sz="2800" b="1" smtClean="0">
                <a:solidFill>
                  <a:srgbClr val="FF0000"/>
                </a:solidFill>
              </a:rPr>
              <a:t>all</a:t>
            </a:r>
            <a:r>
              <a:rPr lang="sv-SE" sz="2800" smtClean="0"/>
              <a:t> of its </a:t>
            </a:r>
            <a:r>
              <a:rPr lang="sv-SE" sz="2800" b="1" smtClean="0">
                <a:solidFill>
                  <a:srgbClr val="FF0000"/>
                </a:solidFill>
              </a:rPr>
              <a:t>processes simultaneously</a:t>
            </a:r>
            <a:r>
              <a:rPr lang="sv-SE" sz="2800" smtClean="0"/>
              <a:t>. </a:t>
            </a:r>
          </a:p>
          <a:p>
            <a:pPr eaLnBrk="1" hangingPunct="1"/>
            <a:r>
              <a:rPr lang="sv-SE" sz="2800" smtClean="0"/>
              <a:t>The combined </a:t>
            </a:r>
            <a:r>
              <a:rPr lang="sv-SE" sz="2800" b="1" smtClean="0">
                <a:solidFill>
                  <a:srgbClr val="FF0000"/>
                </a:solidFill>
              </a:rPr>
              <a:t>states of</a:t>
            </a:r>
            <a:r>
              <a:rPr lang="sv-SE" sz="2800" smtClean="0">
                <a:solidFill>
                  <a:srgbClr val="FF0000"/>
                </a:solidFill>
              </a:rPr>
              <a:t> </a:t>
            </a:r>
            <a:r>
              <a:rPr lang="sv-SE" sz="2800" smtClean="0"/>
              <a:t>each of the </a:t>
            </a:r>
            <a:r>
              <a:rPr lang="sv-SE" sz="2800" b="1" smtClean="0">
                <a:solidFill>
                  <a:srgbClr val="FF0000"/>
                </a:solidFill>
              </a:rPr>
              <a:t>processes, plus</a:t>
            </a:r>
            <a:r>
              <a:rPr lang="sv-SE" sz="2800" smtClean="0">
                <a:solidFill>
                  <a:srgbClr val="FF0000"/>
                </a:solidFill>
              </a:rPr>
              <a:t> </a:t>
            </a:r>
            <a:r>
              <a:rPr lang="sv-SE" sz="2800" smtClean="0"/>
              <a:t>the contents of the </a:t>
            </a:r>
            <a:r>
              <a:rPr lang="sv-SE" sz="2800" b="1" smtClean="0">
                <a:solidFill>
                  <a:srgbClr val="FF0000"/>
                </a:solidFill>
              </a:rPr>
              <a:t>messages in transit</a:t>
            </a:r>
            <a:r>
              <a:rPr lang="sv-SE" sz="2800" smtClean="0"/>
              <a:t> between processes will then tell us the exact </a:t>
            </a:r>
            <a:r>
              <a:rPr lang="sv-SE" sz="2800" b="1" smtClean="0">
                <a:solidFill>
                  <a:srgbClr val="FF0000"/>
                </a:solidFill>
              </a:rPr>
              <a:t>global state of the computation</a:t>
            </a:r>
            <a:r>
              <a:rPr lang="sv-SE" sz="2800"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State of the computation</a:t>
            </a:r>
          </a:p>
        </p:txBody>
      </p:sp>
      <p:sp>
        <p:nvSpPr>
          <p:cNvPr id="21507" name="Content Placeholder 2"/>
          <p:cNvSpPr>
            <a:spLocks noGrp="1"/>
          </p:cNvSpPr>
          <p:nvPr>
            <p:ph idx="1"/>
          </p:nvPr>
        </p:nvSpPr>
        <p:spPr/>
        <p:txBody>
          <a:bodyPr/>
          <a:lstStyle/>
          <a:p>
            <a:r>
              <a:rPr lang="sv-SE" smtClean="0"/>
              <a:t>The problem with our </a:t>
            </a:r>
            <a:r>
              <a:rPr lang="sv-SE" b="1" smtClean="0">
                <a:solidFill>
                  <a:srgbClr val="FF0000"/>
                </a:solidFill>
              </a:rPr>
              <a:t>asynchronous system </a:t>
            </a:r>
            <a:r>
              <a:rPr lang="sv-SE" smtClean="0"/>
              <a:t>is that there is </a:t>
            </a:r>
            <a:r>
              <a:rPr lang="sv-SE" b="1" smtClean="0">
                <a:solidFill>
                  <a:srgbClr val="FF0000"/>
                </a:solidFill>
              </a:rPr>
              <a:t>no such thing as simultaneity</a:t>
            </a:r>
            <a:r>
              <a:rPr lang="sv-SE" smtClean="0"/>
              <a:t>.</a:t>
            </a:r>
          </a:p>
          <a:p>
            <a:r>
              <a:rPr lang="en-US" smtClean="0"/>
              <a:t>The concept of a system state is still used in analysis</a:t>
            </a:r>
          </a:p>
        </p:txBody>
      </p:sp>
      <p:pic>
        <p:nvPicPr>
          <p:cNvPr id="21508" name="Picture 4"/>
          <p:cNvPicPr>
            <a:picLocks noChangeAspect="1" noChangeArrowheads="1"/>
          </p:cNvPicPr>
          <p:nvPr/>
        </p:nvPicPr>
        <p:blipFill>
          <a:blip r:embed="rId2" cstate="print"/>
          <a:srcRect/>
          <a:stretch>
            <a:fillRect/>
          </a:stretch>
        </p:blipFill>
        <p:spPr bwMode="auto">
          <a:xfrm>
            <a:off x="792163" y="5072063"/>
            <a:ext cx="8351837" cy="139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sv-SE" smtClean="0"/>
              <a:t>Cause and Effect</a:t>
            </a:r>
          </a:p>
        </p:txBody>
      </p:sp>
      <p:sp>
        <p:nvSpPr>
          <p:cNvPr id="22531" name="Rectangle 3"/>
          <p:cNvSpPr>
            <a:spLocks noGrp="1" noChangeArrowheads="1"/>
          </p:cNvSpPr>
          <p:nvPr>
            <p:ph type="body" idx="1"/>
          </p:nvPr>
        </p:nvSpPr>
        <p:spPr/>
        <p:txBody>
          <a:bodyPr/>
          <a:lstStyle/>
          <a:p>
            <a:pPr eaLnBrk="1" hangingPunct="1">
              <a:lnSpc>
                <a:spcPct val="80000"/>
              </a:lnSpc>
            </a:pPr>
            <a:r>
              <a:rPr lang="sv-SE" sz="2800" smtClean="0"/>
              <a:t>No simultaneity in an asynchronous system</a:t>
            </a:r>
          </a:p>
          <a:p>
            <a:pPr lvl="1" eaLnBrk="1" hangingPunct="1">
              <a:lnSpc>
                <a:spcPct val="80000"/>
              </a:lnSpc>
              <a:buFont typeface="Wingdings" pitchFamily="2" charset="2"/>
              <a:buNone/>
            </a:pPr>
            <a:r>
              <a:rPr lang="sv-SE" sz="2400" smtClean="0"/>
              <a:t>=&gt; we need something else in order to study the events in such a system. </a:t>
            </a:r>
          </a:p>
          <a:p>
            <a:pPr eaLnBrk="1" hangingPunct="1">
              <a:lnSpc>
                <a:spcPct val="80000"/>
              </a:lnSpc>
            </a:pPr>
            <a:r>
              <a:rPr lang="sv-SE" sz="2800" smtClean="0"/>
              <a:t>We do have the notion of cause and effect, however. </a:t>
            </a:r>
          </a:p>
          <a:p>
            <a:pPr eaLnBrk="1" hangingPunct="1">
              <a:lnSpc>
                <a:spcPct val="80000"/>
              </a:lnSpc>
            </a:pPr>
            <a:r>
              <a:rPr lang="sv-SE" sz="2800" smtClean="0"/>
              <a:t>If one event e</a:t>
            </a:r>
            <a:r>
              <a:rPr lang="sv-SE" sz="2800" baseline="-25000" smtClean="0"/>
              <a:t>i</a:t>
            </a:r>
            <a:r>
              <a:rPr lang="sv-SE" sz="2800" smtClean="0"/>
              <a:t> caused another event e</a:t>
            </a:r>
            <a:r>
              <a:rPr lang="sv-SE" sz="2800" baseline="-25000" smtClean="0"/>
              <a:t>j</a:t>
            </a:r>
            <a:r>
              <a:rPr lang="sv-SE" sz="2800" smtClean="0"/>
              <a:t> to happen, then e</a:t>
            </a:r>
            <a:r>
              <a:rPr lang="sv-SE" sz="2800" baseline="-25000" smtClean="0"/>
              <a:t>i</a:t>
            </a:r>
            <a:r>
              <a:rPr lang="sv-SE" sz="2800" smtClean="0"/>
              <a:t> and e</a:t>
            </a:r>
            <a:r>
              <a:rPr lang="sv-SE" sz="2800" baseline="-25000" smtClean="0"/>
              <a:t>j</a:t>
            </a:r>
            <a:r>
              <a:rPr lang="sv-SE" sz="2800" smtClean="0"/>
              <a:t> could never have happened simultaneously: </a:t>
            </a:r>
            <a:br>
              <a:rPr lang="sv-SE" sz="2800" smtClean="0"/>
            </a:br>
            <a:r>
              <a:rPr lang="sv-SE" sz="2800" smtClean="0"/>
              <a:t/>
            </a:r>
            <a:br>
              <a:rPr lang="sv-SE" sz="2800" smtClean="0"/>
            </a:br>
            <a:r>
              <a:rPr lang="sv-SE" sz="2800" smtClean="0"/>
              <a:t>	e</a:t>
            </a:r>
            <a:r>
              <a:rPr lang="sv-SE" sz="2800" baseline="-25000" smtClean="0"/>
              <a:t>i</a:t>
            </a:r>
            <a:r>
              <a:rPr lang="sv-SE" sz="2800" smtClean="0"/>
              <a:t> happened before e</a:t>
            </a:r>
            <a:r>
              <a:rPr lang="sv-SE" sz="2800" baseline="-25000" smtClean="0"/>
              <a:t>j</a:t>
            </a:r>
          </a:p>
          <a:p>
            <a:pPr eaLnBrk="1" hangingPunct="1">
              <a:lnSpc>
                <a:spcPct val="80000"/>
              </a:lnSpc>
            </a:pPr>
            <a:endParaRPr lang="sv-SE"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sv-SE" smtClean="0"/>
              <a:t>Causal Orders</a:t>
            </a:r>
          </a:p>
        </p:txBody>
      </p:sp>
      <p:pic>
        <p:nvPicPr>
          <p:cNvPr id="23555" name="Picture 4"/>
          <p:cNvPicPr>
            <a:picLocks noGrp="1" noChangeAspect="1" noChangeArrowheads="1"/>
          </p:cNvPicPr>
          <p:nvPr>
            <p:ph idx="1"/>
          </p:nvPr>
        </p:nvPicPr>
        <p:blipFill>
          <a:blip r:embed="rId2" cstate="print"/>
          <a:srcRect/>
          <a:stretch>
            <a:fillRect/>
          </a:stretch>
        </p:blipFill>
        <p:spPr>
          <a:xfrm>
            <a:off x="755650" y="2205038"/>
            <a:ext cx="7993063" cy="3927475"/>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sv-SE" smtClean="0"/>
              <a:t>Space Time Diagram</a:t>
            </a:r>
          </a:p>
        </p:txBody>
      </p:sp>
      <p:pic>
        <p:nvPicPr>
          <p:cNvPr id="24579" name="Picture 4"/>
          <p:cNvPicPr>
            <a:picLocks noGrp="1" noChangeAspect="1" noChangeArrowheads="1"/>
          </p:cNvPicPr>
          <p:nvPr>
            <p:ph idx="1"/>
          </p:nvPr>
        </p:nvPicPr>
        <p:blipFill>
          <a:blip r:embed="rId2" cstate="print"/>
          <a:srcRect/>
          <a:stretch>
            <a:fillRect/>
          </a:stretch>
        </p:blipFill>
        <p:spPr>
          <a:xfrm>
            <a:off x="1143000" y="2000250"/>
            <a:ext cx="7127875" cy="459263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v-SE" smtClean="0"/>
              <a:t>The Teachers</a:t>
            </a:r>
          </a:p>
        </p:txBody>
      </p:sp>
      <p:sp>
        <p:nvSpPr>
          <p:cNvPr id="4099" name="Rectangle 3"/>
          <p:cNvSpPr>
            <a:spLocks noGrp="1" noChangeArrowheads="1"/>
          </p:cNvSpPr>
          <p:nvPr>
            <p:ph sz="half" idx="1"/>
          </p:nvPr>
        </p:nvSpPr>
        <p:spPr/>
        <p:txBody>
          <a:bodyPr/>
          <a:lstStyle/>
          <a:p>
            <a:pPr lvl="1" eaLnBrk="1" hangingPunct="1"/>
            <a:r>
              <a:rPr lang="sv-SE" sz="2400" dirty="0" err="1" smtClean="0"/>
              <a:t>Farnaz</a:t>
            </a:r>
            <a:r>
              <a:rPr lang="sv-SE" sz="2400" dirty="0" smtClean="0"/>
              <a:t> </a:t>
            </a:r>
            <a:r>
              <a:rPr lang="sv-SE" sz="2400" dirty="0" err="1" smtClean="0"/>
              <a:t>Moradi</a:t>
            </a:r>
            <a:r>
              <a:rPr lang="sv-SE" sz="2400" dirty="0" smtClean="0"/>
              <a:t> </a:t>
            </a:r>
            <a:r>
              <a:rPr lang="sv-SE" sz="2400" dirty="0" smtClean="0">
                <a:hlinkClick r:id="rId2"/>
              </a:rPr>
              <a:t>moradi</a:t>
            </a:r>
            <a:r>
              <a:rPr lang="sv-SE" sz="2400" dirty="0" smtClean="0">
                <a:hlinkClick r:id="rId2"/>
              </a:rPr>
              <a:t>@chalmers.se</a:t>
            </a:r>
            <a:r>
              <a:rPr lang="en-US" dirty="0" smtClean="0"/>
              <a:t>Phone</a:t>
            </a:r>
            <a:r>
              <a:rPr lang="en-US" dirty="0"/>
              <a:t>: </a:t>
            </a:r>
            <a:r>
              <a:rPr lang="en-US" dirty="0" smtClean="0"/>
              <a:t>772 1045</a:t>
            </a:r>
          </a:p>
          <a:p>
            <a:pPr marL="457200" lvl="1" indent="0" eaLnBrk="1" hangingPunct="1">
              <a:buNone/>
            </a:pPr>
            <a:r>
              <a:rPr lang="en-US" dirty="0"/>
              <a:t> </a:t>
            </a:r>
            <a:r>
              <a:rPr lang="en-US" dirty="0" smtClean="0"/>
              <a:t>  Room</a:t>
            </a:r>
            <a:r>
              <a:rPr lang="en-US" dirty="0"/>
              <a:t>: </a:t>
            </a:r>
            <a:r>
              <a:rPr lang="en-US" dirty="0" smtClean="0"/>
              <a:t>5111</a:t>
            </a:r>
            <a:endParaRPr lang="sv-SE" sz="2400" dirty="0" smtClean="0"/>
          </a:p>
          <a:p>
            <a:pPr lvl="1" eaLnBrk="1" hangingPunct="1"/>
            <a:r>
              <a:rPr lang="sv-SE" sz="2400" dirty="0" err="1" smtClean="0"/>
              <a:t>Ioannis</a:t>
            </a:r>
            <a:r>
              <a:rPr lang="sv-SE" sz="2400" dirty="0" smtClean="0"/>
              <a:t> </a:t>
            </a:r>
            <a:r>
              <a:rPr lang="sv-SE" sz="2400" dirty="0" err="1" smtClean="0"/>
              <a:t>Nikolakopoulos</a:t>
            </a:r>
            <a:r>
              <a:rPr lang="sv-SE" sz="2400" dirty="0" smtClean="0"/>
              <a:t> </a:t>
            </a:r>
            <a:r>
              <a:rPr lang="en-US" sz="2400" dirty="0" err="1" smtClean="0">
                <a:hlinkClick r:id="rId3"/>
              </a:rPr>
              <a:t>ioaniko</a:t>
            </a:r>
            <a:r>
              <a:rPr lang="sv-SE" sz="2400" dirty="0" smtClean="0">
                <a:hlinkClick r:id="rId3"/>
              </a:rPr>
              <a:t>@chalmers.se</a:t>
            </a:r>
            <a:r>
              <a:rPr lang="en-US" dirty="0" smtClean="0"/>
              <a:t>Phone</a:t>
            </a:r>
            <a:r>
              <a:rPr lang="en-US" dirty="0"/>
              <a:t>: </a:t>
            </a:r>
            <a:r>
              <a:rPr lang="en-US" dirty="0" smtClean="0"/>
              <a:t>772 5720</a:t>
            </a:r>
          </a:p>
          <a:p>
            <a:pPr marL="457200" lvl="1" indent="0" eaLnBrk="1" hangingPunct="1">
              <a:buNone/>
            </a:pPr>
            <a:r>
              <a:rPr lang="en-US" dirty="0" smtClean="0"/>
              <a:t>   Room</a:t>
            </a:r>
            <a:r>
              <a:rPr lang="en-US" dirty="0"/>
              <a:t>: 5107</a:t>
            </a:r>
            <a:endParaRPr lang="sv-SE" sz="2400" dirty="0" smtClean="0"/>
          </a:p>
          <a:p>
            <a:pPr lvl="1" eaLnBrk="1" hangingPunct="1"/>
            <a:endParaRPr lang="sv-SE" sz="2400" dirty="0" smtClean="0"/>
          </a:p>
          <a:p>
            <a:pPr lvl="1" eaLnBrk="1" hangingPunct="1"/>
            <a:r>
              <a:rPr lang="sv-SE" sz="2400" dirty="0" smtClean="0"/>
              <a:t>Office </a:t>
            </a:r>
            <a:r>
              <a:rPr lang="sv-SE" sz="2400" dirty="0" err="1" smtClean="0"/>
              <a:t>hours</a:t>
            </a:r>
            <a:r>
              <a:rPr lang="sv-SE" sz="2400" dirty="0" smtClean="0"/>
              <a:t>: To be </a:t>
            </a:r>
            <a:r>
              <a:rPr lang="sv-SE" sz="2400" dirty="0" err="1" smtClean="0"/>
              <a:t>announced</a:t>
            </a:r>
            <a:endParaRPr lang="sv-SE" sz="2400" dirty="0" smtClean="0"/>
          </a:p>
        </p:txBody>
      </p:sp>
      <p:sp>
        <p:nvSpPr>
          <p:cNvPr id="2" name="Content Placeholder 1"/>
          <p:cNvSpPr>
            <a:spLocks noGrp="1"/>
          </p:cNvSpPr>
          <p:nvPr>
            <p:ph sz="half" idx="2"/>
          </p:nvPr>
        </p:nvSpPr>
        <p:spPr/>
        <p:txBody>
          <a:bodyPr/>
          <a:lstStyle/>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2132856"/>
            <a:ext cx="1866900"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4221088"/>
            <a:ext cx="1866900"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2874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t>
            </a:r>
            <a:r>
              <a:rPr lang="en-US" dirty="0" smtClean="0"/>
              <a:t>ourse Representatives </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2688" y="3180900"/>
            <a:ext cx="7772400" cy="178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4983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sv-SE" smtClean="0"/>
              <a:t>Reading</a:t>
            </a:r>
          </a:p>
        </p:txBody>
      </p:sp>
      <p:sp>
        <p:nvSpPr>
          <p:cNvPr id="5123" name="Rectangle 3"/>
          <p:cNvSpPr>
            <a:spLocks noGrp="1" noChangeArrowheads="1"/>
          </p:cNvSpPr>
          <p:nvPr>
            <p:ph type="body" idx="1"/>
          </p:nvPr>
        </p:nvSpPr>
        <p:spPr/>
        <p:txBody>
          <a:bodyPr/>
          <a:lstStyle/>
          <a:p>
            <a:pPr eaLnBrk="1" hangingPunct="1"/>
            <a:r>
              <a:rPr lang="sv-SE" smtClean="0"/>
              <a:t>4th Edition of the book: </a:t>
            </a:r>
            <a:r>
              <a:rPr lang="sv-SE" smtClean="0">
                <a:solidFill>
                  <a:schemeClr val="folHlink"/>
                </a:solidFill>
              </a:rPr>
              <a:t>"Distributed Systems: Concepts and Design"</a:t>
            </a:r>
            <a:r>
              <a:rPr lang="sv-SE" smtClean="0"/>
              <a:t> </a:t>
            </a:r>
          </a:p>
          <a:p>
            <a:pPr lvl="1" eaLnBrk="1" hangingPunct="1"/>
            <a:r>
              <a:rPr lang="sv-SE" smtClean="0"/>
              <a:t>written by: </a:t>
            </a:r>
            <a:r>
              <a:rPr lang="sv-SE" smtClean="0">
                <a:solidFill>
                  <a:schemeClr val="folHlink"/>
                </a:solidFill>
              </a:rPr>
              <a:t>George Coulouris, Jean Dollimore and Tim Kindberg</a:t>
            </a:r>
          </a:p>
          <a:p>
            <a:pPr lvl="1" eaLnBrk="1" hangingPunct="1"/>
            <a:r>
              <a:rPr lang="sv-SE" smtClean="0"/>
              <a:t>published by Addison-Wesley, ISBN 0-321-26354-5</a:t>
            </a:r>
          </a:p>
          <a:p>
            <a:pPr eaLnBrk="1" hangingPunct="1"/>
            <a:r>
              <a:rPr lang="sv-SE" smtClean="0"/>
              <a:t>Some extra material: Distributed Algorithms (Notes) + papers.</a:t>
            </a:r>
          </a:p>
          <a:p>
            <a:pPr eaLnBrk="1" hangingPunct="1"/>
            <a:endParaRPr lang="sv-SE"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v-SE" smtClean="0"/>
              <a:t>Description</a:t>
            </a:r>
          </a:p>
        </p:txBody>
      </p:sp>
      <p:sp>
        <p:nvSpPr>
          <p:cNvPr id="6147" name="Rectangle 3"/>
          <p:cNvSpPr>
            <a:spLocks noGrp="1" noChangeArrowheads="1"/>
          </p:cNvSpPr>
          <p:nvPr>
            <p:ph type="body" idx="1"/>
          </p:nvPr>
        </p:nvSpPr>
        <p:spPr>
          <a:xfrm>
            <a:off x="728663" y="2171700"/>
            <a:ext cx="7772400" cy="4114800"/>
          </a:xfrm>
        </p:spPr>
        <p:txBody>
          <a:bodyPr/>
          <a:lstStyle/>
          <a:p>
            <a:pPr eaLnBrk="1" hangingPunct="1">
              <a:lnSpc>
                <a:spcPct val="80000"/>
              </a:lnSpc>
              <a:buFont typeface="Wingdings" pitchFamily="2" charset="2"/>
              <a:buNone/>
            </a:pPr>
            <a:r>
              <a:rPr lang="sv-SE" sz="2400" smtClean="0"/>
              <a:t>	Distributed systems are </a:t>
            </a:r>
            <a:r>
              <a:rPr lang="sv-SE" sz="2400" smtClean="0">
                <a:solidFill>
                  <a:schemeClr val="folHlink"/>
                </a:solidFill>
              </a:rPr>
              <a:t>popular and powerful computing paradigms</a:t>
            </a:r>
            <a:r>
              <a:rPr lang="sv-SE" sz="2400" smtClean="0"/>
              <a:t>. Their importance increases as networked computers become more common than freestanding ones, especially since many different types of computers can be found in networks. In this course we will see the points of </a:t>
            </a:r>
            <a:r>
              <a:rPr lang="sv-SE" sz="2400" smtClean="0">
                <a:solidFill>
                  <a:schemeClr val="folHlink"/>
                </a:solidFill>
              </a:rPr>
              <a:t>inherent difference and strength of distributed systems</a:t>
            </a:r>
            <a:r>
              <a:rPr lang="sv-SE" sz="2400" smtClean="0"/>
              <a:t> compared with sequential or strongly-coupled systems; consequently, we will also </a:t>
            </a:r>
            <a:r>
              <a:rPr lang="sv-SE" sz="2400" smtClean="0">
                <a:solidFill>
                  <a:schemeClr val="folHlink"/>
                </a:solidFill>
              </a:rPr>
              <a:t>study the issues and problems</a:t>
            </a:r>
            <a:r>
              <a:rPr lang="sv-SE" sz="2400" smtClean="0"/>
              <a:t> that have to be addressed and solved efficiently for these differences to be taken advantage of, so that the system retains its strength and high potential.</a:t>
            </a:r>
          </a:p>
          <a:p>
            <a:pPr eaLnBrk="1" hangingPunct="1">
              <a:lnSpc>
                <a:spcPct val="80000"/>
              </a:lnSpc>
            </a:pPr>
            <a:endParaRPr lang="sv-SE"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v-SE" smtClean="0"/>
              <a:t>Goals</a:t>
            </a:r>
          </a:p>
        </p:txBody>
      </p:sp>
      <p:sp>
        <p:nvSpPr>
          <p:cNvPr id="7171" name="Rectangle 3"/>
          <p:cNvSpPr>
            <a:spLocks noGrp="1" noChangeArrowheads="1"/>
          </p:cNvSpPr>
          <p:nvPr>
            <p:ph type="body" idx="1"/>
          </p:nvPr>
        </p:nvSpPr>
        <p:spPr/>
        <p:txBody>
          <a:bodyPr/>
          <a:lstStyle/>
          <a:p>
            <a:pPr eaLnBrk="1" hangingPunct="1">
              <a:lnSpc>
                <a:spcPct val="80000"/>
              </a:lnSpc>
            </a:pPr>
            <a:r>
              <a:rPr lang="sv-SE" sz="2400" smtClean="0"/>
              <a:t>1.Replication; The advantages and costs of replicating data:</a:t>
            </a:r>
          </a:p>
          <a:p>
            <a:pPr lvl="1" eaLnBrk="1" hangingPunct="1">
              <a:lnSpc>
                <a:spcPct val="80000"/>
              </a:lnSpc>
            </a:pPr>
            <a:r>
              <a:rPr lang="sv-SE" sz="2000" smtClean="0"/>
              <a:t>Potential improvement in response times and reliability</a:t>
            </a:r>
          </a:p>
          <a:p>
            <a:pPr lvl="1" eaLnBrk="1" hangingPunct="1">
              <a:lnSpc>
                <a:spcPct val="80000"/>
              </a:lnSpc>
            </a:pPr>
            <a:r>
              <a:rPr lang="sv-SE" sz="2000" smtClean="0"/>
              <a:t>Extra communication costs involved in keeping data consistent.</a:t>
            </a:r>
          </a:p>
          <a:p>
            <a:pPr eaLnBrk="1" hangingPunct="1">
              <a:lnSpc>
                <a:spcPct val="80000"/>
              </a:lnSpc>
            </a:pPr>
            <a:r>
              <a:rPr lang="sv-SE" sz="2400" smtClean="0"/>
              <a:t>2.Fault-tolerant Agreement in Distributed Systems: </a:t>
            </a:r>
          </a:p>
          <a:p>
            <a:pPr lvl="1" eaLnBrk="1" hangingPunct="1">
              <a:lnSpc>
                <a:spcPct val="80000"/>
              </a:lnSpc>
            </a:pPr>
            <a:r>
              <a:rPr lang="sv-SE" sz="2000" smtClean="0"/>
              <a:t>(a very special and significant problem, since it is a key issue in most synchronisation and coordination problems in distributed systems) </a:t>
            </a:r>
          </a:p>
          <a:p>
            <a:pPr lvl="1" eaLnBrk="1" hangingPunct="1">
              <a:lnSpc>
                <a:spcPct val="80000"/>
              </a:lnSpc>
            </a:pPr>
            <a:r>
              <a:rPr lang="sv-SE" sz="2000" smtClean="0"/>
              <a:t>Study of the basic impossibility results and discuss their implications</a:t>
            </a:r>
          </a:p>
          <a:p>
            <a:pPr lvl="1" eaLnBrk="1" hangingPunct="1">
              <a:lnSpc>
                <a:spcPct val="80000"/>
              </a:lnSpc>
            </a:pPr>
            <a:r>
              <a:rPr lang="sv-SE" sz="2000" smtClean="0"/>
              <a:t>Proceed with solutions and protocols for systems with certain strengths and design structures.</a:t>
            </a:r>
          </a:p>
          <a:p>
            <a:pPr eaLnBrk="1" hangingPunct="1">
              <a:lnSpc>
                <a:spcPct val="80000"/>
              </a:lnSpc>
            </a:pPr>
            <a:endParaRPr lang="sv-SE"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v-SE" smtClean="0"/>
              <a:t>Goals cont.</a:t>
            </a:r>
          </a:p>
        </p:txBody>
      </p:sp>
      <p:sp>
        <p:nvSpPr>
          <p:cNvPr id="8195" name="Rectangle 3"/>
          <p:cNvSpPr>
            <a:spLocks noGrp="1" noChangeArrowheads="1"/>
          </p:cNvSpPr>
          <p:nvPr>
            <p:ph type="body" idx="1"/>
          </p:nvPr>
        </p:nvSpPr>
        <p:spPr/>
        <p:txBody>
          <a:bodyPr/>
          <a:lstStyle/>
          <a:p>
            <a:pPr eaLnBrk="1" hangingPunct="1"/>
            <a:r>
              <a:rPr lang="sv-SE" smtClean="0"/>
              <a:t>3. Resource Allocation.</a:t>
            </a:r>
          </a:p>
          <a:p>
            <a:pPr eaLnBrk="1" hangingPunct="1"/>
            <a:r>
              <a:rPr lang="sv-SE" smtClean="0"/>
              <a:t>4. Distributed algorithms: How to design and analyse distributed algorithms?</a:t>
            </a:r>
          </a:p>
          <a:p>
            <a:pPr eaLnBrk="1" hangingPunct="1"/>
            <a:r>
              <a:rPr lang="sv-SE" smtClean="0"/>
              <a:t>5. Sensor Networks.</a:t>
            </a:r>
          </a:p>
          <a:p>
            <a:pPr eaLnBrk="1" hangingPunct="1"/>
            <a:r>
              <a:rPr lang="sv-SE" smtClean="0"/>
              <a:t>6. Denial of Service Attacks.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This is an advanced course</a:t>
            </a:r>
          </a:p>
        </p:txBody>
      </p:sp>
      <p:sp>
        <p:nvSpPr>
          <p:cNvPr id="3" name="Content Placeholder 2"/>
          <p:cNvSpPr>
            <a:spLocks noGrp="1"/>
          </p:cNvSpPr>
          <p:nvPr>
            <p:ph idx="1"/>
          </p:nvPr>
        </p:nvSpPr>
        <p:spPr/>
        <p:txBody>
          <a:bodyPr>
            <a:normAutofit fontScale="92500" lnSpcReduction="20000"/>
          </a:bodyPr>
          <a:lstStyle/>
          <a:p>
            <a:pPr>
              <a:defRPr/>
            </a:pPr>
            <a:r>
              <a:rPr lang="en-US" dirty="0" smtClean="0"/>
              <a:t>No list of things to learn</a:t>
            </a:r>
          </a:p>
          <a:p>
            <a:pPr lvl="1">
              <a:defRPr/>
            </a:pPr>
            <a:r>
              <a:rPr lang="en-US" dirty="0" smtClean="0"/>
              <a:t>The book and assignments cover most exam material</a:t>
            </a:r>
          </a:p>
          <a:p>
            <a:pPr>
              <a:defRPr/>
            </a:pPr>
            <a:r>
              <a:rPr lang="en-US" dirty="0" smtClean="0"/>
              <a:t>Find out what you need</a:t>
            </a:r>
          </a:p>
          <a:p>
            <a:pPr lvl="1">
              <a:defRPr/>
            </a:pPr>
            <a:r>
              <a:rPr lang="en-US" dirty="0" smtClean="0"/>
              <a:t>Lectures</a:t>
            </a:r>
          </a:p>
          <a:p>
            <a:pPr lvl="1">
              <a:defRPr/>
            </a:pPr>
            <a:r>
              <a:rPr lang="en-US" dirty="0" smtClean="0"/>
              <a:t>The book</a:t>
            </a:r>
          </a:p>
          <a:p>
            <a:pPr lvl="1">
              <a:defRPr/>
            </a:pPr>
            <a:r>
              <a:rPr lang="en-US" dirty="0" smtClean="0"/>
              <a:t>Internet</a:t>
            </a:r>
          </a:p>
          <a:p>
            <a:pPr>
              <a:defRPr/>
            </a:pPr>
            <a:r>
              <a:rPr lang="en-US" dirty="0" smtClean="0"/>
              <a:t>Lectures and assignments in parallel</a:t>
            </a:r>
          </a:p>
          <a:p>
            <a:pPr lvl="1">
              <a:defRPr/>
            </a:pPr>
            <a:r>
              <a:rPr lang="en-US" dirty="0" smtClean="0"/>
              <a:t>Don’t wait for the lectures before you start with the assignments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Överlappande">
  <a:themeElements>
    <a:clrScheme name="Överlappand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Överlappand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Överlappand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Överlappand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Överlappand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Överlappand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Överlappand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Överlappand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1643</TotalTime>
  <Words>701</Words>
  <Application>Microsoft Office PowerPoint</Application>
  <PresentationFormat>On-screen Show (4:3)</PresentationFormat>
  <Paragraphs>166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Överlappande</vt:lpstr>
      <vt:lpstr>Distributed Systems II TDA297(CTH), DIT290 (GU)</vt:lpstr>
      <vt:lpstr>The Teachers</vt:lpstr>
      <vt:lpstr>The Teachers</vt:lpstr>
      <vt:lpstr>Course Representatives </vt:lpstr>
      <vt:lpstr>Reading</vt:lpstr>
      <vt:lpstr>Description</vt:lpstr>
      <vt:lpstr>Goals</vt:lpstr>
      <vt:lpstr>Goals cont.</vt:lpstr>
      <vt:lpstr>This is an advanced course</vt:lpstr>
      <vt:lpstr>Approximate Course Schedule</vt:lpstr>
      <vt:lpstr>Examination</vt:lpstr>
      <vt:lpstr>Resources</vt:lpstr>
      <vt:lpstr>Resources cont.</vt:lpstr>
      <vt:lpstr>Resources cont(2).</vt:lpstr>
      <vt:lpstr>PowerPoint Presentation</vt:lpstr>
      <vt:lpstr>Why Distributed Systems?</vt:lpstr>
      <vt:lpstr>Because they are there</vt:lpstr>
      <vt:lpstr>Because they have many +</vt:lpstr>
      <vt:lpstr>Ingredients of D.S.</vt:lpstr>
      <vt:lpstr>Asynchronous Systems</vt:lpstr>
      <vt:lpstr>Distributed Computation</vt:lpstr>
      <vt:lpstr>State of the computation</vt:lpstr>
      <vt:lpstr>State of the computation</vt:lpstr>
      <vt:lpstr>Cause and Effect</vt:lpstr>
      <vt:lpstr>Causal Orders</vt:lpstr>
      <vt:lpstr>Space Time Diagram</vt:lpstr>
    </vt:vector>
  </TitlesOfParts>
  <Company>Computerbrains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Håkan Sundell</dc:creator>
  <cp:lastModifiedBy>tsigas</cp:lastModifiedBy>
  <cp:revision>71</cp:revision>
  <dcterms:created xsi:type="dcterms:W3CDTF">2005-03-29T09:16:55Z</dcterms:created>
  <dcterms:modified xsi:type="dcterms:W3CDTF">2012-01-16T09:04:20Z</dcterms:modified>
</cp:coreProperties>
</file>