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0" r:id="rId1"/>
    <p:sldMasterId id="2147483932" r:id="rId2"/>
  </p:sldMasterIdLst>
  <p:notesMasterIdLst>
    <p:notesMasterId r:id="rId40"/>
  </p:notesMasterIdLst>
  <p:handoutMasterIdLst>
    <p:handoutMasterId r:id="rId41"/>
  </p:handoutMasterIdLst>
  <p:sldIdLst>
    <p:sldId id="256" r:id="rId3"/>
    <p:sldId id="289" r:id="rId4"/>
    <p:sldId id="290" r:id="rId5"/>
    <p:sldId id="316" r:id="rId6"/>
    <p:sldId id="317" r:id="rId7"/>
    <p:sldId id="291" r:id="rId8"/>
    <p:sldId id="292" r:id="rId9"/>
    <p:sldId id="293" r:id="rId10"/>
    <p:sldId id="294" r:id="rId11"/>
    <p:sldId id="296" r:id="rId12"/>
    <p:sldId id="313" r:id="rId13"/>
    <p:sldId id="299" r:id="rId14"/>
    <p:sldId id="297" r:id="rId15"/>
    <p:sldId id="298" r:id="rId16"/>
    <p:sldId id="300" r:id="rId17"/>
    <p:sldId id="301" r:id="rId18"/>
    <p:sldId id="314" r:id="rId19"/>
    <p:sldId id="302" r:id="rId20"/>
    <p:sldId id="303" r:id="rId21"/>
    <p:sldId id="304" r:id="rId22"/>
    <p:sldId id="305" r:id="rId23"/>
    <p:sldId id="318" r:id="rId24"/>
    <p:sldId id="306" r:id="rId25"/>
    <p:sldId id="325" r:id="rId26"/>
    <p:sldId id="307" r:id="rId27"/>
    <p:sldId id="315" r:id="rId28"/>
    <p:sldId id="308" r:id="rId29"/>
    <p:sldId id="310" r:id="rId30"/>
    <p:sldId id="319" r:id="rId31"/>
    <p:sldId id="311" r:id="rId32"/>
    <p:sldId id="312" r:id="rId33"/>
    <p:sldId id="309" r:id="rId34"/>
    <p:sldId id="320" r:id="rId35"/>
    <p:sldId id="321" r:id="rId36"/>
    <p:sldId id="322" r:id="rId37"/>
    <p:sldId id="323" r:id="rId38"/>
    <p:sldId id="324" r:id="rId39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82185" autoAdjust="0"/>
  </p:normalViewPr>
  <p:slideViewPr>
    <p:cSldViewPr>
      <p:cViewPr varScale="1">
        <p:scale>
          <a:sx n="60" d="100"/>
          <a:sy n="60" d="100"/>
        </p:scale>
        <p:origin x="-7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3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t" anchorCtr="0" compatLnSpc="1">
            <a:prstTxWarp prst="textNoShape">
              <a:avLst/>
            </a:prstTxWarp>
          </a:bodyPr>
          <a:lstStyle>
            <a:lvl1pPr algn="l" defTabSz="1013174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t" anchorCtr="0" compatLnSpc="1">
            <a:prstTxWarp prst="textNoShape">
              <a:avLst/>
            </a:prstTxWarp>
          </a:bodyPr>
          <a:lstStyle>
            <a:lvl1pPr algn="r" defTabSz="1013174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b" anchorCtr="0" compatLnSpc="1">
            <a:prstTxWarp prst="textNoShape">
              <a:avLst/>
            </a:prstTxWarp>
          </a:bodyPr>
          <a:lstStyle>
            <a:lvl1pPr algn="l" defTabSz="1013174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b" anchorCtr="0" compatLnSpc="1">
            <a:prstTxWarp prst="textNoShape">
              <a:avLst/>
            </a:prstTxWarp>
          </a:bodyPr>
          <a:lstStyle>
            <a:lvl1pPr algn="r" defTabSz="1013174" eaLnBrk="1" hangingPunct="1">
              <a:defRPr sz="1400"/>
            </a:lvl1pPr>
          </a:lstStyle>
          <a:p>
            <a:pPr>
              <a:defRPr/>
            </a:pPr>
            <a:fld id="{A27BCA96-DB5B-4781-846A-448769A71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9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t" anchorCtr="0" compatLnSpc="1">
            <a:prstTxWarp prst="textNoShape">
              <a:avLst/>
            </a:prstTxWarp>
          </a:bodyPr>
          <a:lstStyle>
            <a:lvl1pPr algn="l" defTabSz="1013174" eaLnBrk="1" hangingPunct="1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t" anchorCtr="0" compatLnSpc="1">
            <a:prstTxWarp prst="textNoShape">
              <a:avLst/>
            </a:prstTxWarp>
          </a:bodyPr>
          <a:lstStyle>
            <a:lvl1pPr algn="r" defTabSz="1013174" eaLnBrk="1" hangingPunct="1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71525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2788" y="4864100"/>
            <a:ext cx="5673725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b" anchorCtr="0" compatLnSpc="1">
            <a:prstTxWarp prst="textNoShape">
              <a:avLst/>
            </a:prstTxWarp>
          </a:bodyPr>
          <a:lstStyle>
            <a:lvl1pPr algn="l" defTabSz="1013174" eaLnBrk="1" hangingPunct="1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41" tIns="50671" rIns="101341" bIns="50671" numCol="1" anchor="b" anchorCtr="0" compatLnSpc="1">
            <a:prstTxWarp prst="textNoShape">
              <a:avLst/>
            </a:prstTxWarp>
          </a:bodyPr>
          <a:lstStyle>
            <a:lvl1pPr algn="r" defTabSz="1013174" eaLnBrk="1" hangingPunct="1">
              <a:defRPr sz="1400"/>
            </a:lvl1pPr>
          </a:lstStyle>
          <a:p>
            <a:pPr>
              <a:defRPr/>
            </a:pPr>
            <a:fld id="{85242E04-A00A-4ADC-BC1E-75989941EA2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7293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Failure model: omission failure, Byzantine failure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deliver ~ accept ( but #receive)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View delivery is similar to message delivery in multicast.</a:t>
            </a:r>
          </a:p>
          <a:p>
            <a:pPr eaLnBrk="1" hangingPunct="1"/>
            <a:r>
              <a:rPr lang="en-US" smtClean="0"/>
              <a:t>View-synchronous group communication:</a:t>
            </a:r>
          </a:p>
          <a:p>
            <a:pPr eaLnBrk="1" hangingPunct="1"/>
            <a:r>
              <a:rPr lang="en-US" smtClean="0"/>
              <a:t>	- Agreement: Correct processes in any given view deliver the same set of message</a:t>
            </a:r>
          </a:p>
          <a:p>
            <a:pPr eaLnBrk="1" hangingPunct="1"/>
            <a:r>
              <a:rPr lang="en-US" smtClean="0"/>
              <a:t>	The agreement is achieved by excluding the processes not delivering the message.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For simplicity, assume that partition doesn’t occur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8" descr="logo-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64300"/>
            <a:ext cx="23622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1/28/2012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DSII: Group Comm.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2A27D-5D00-4721-BA50-2D24F4EA7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6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EBB8AD-A29E-4D63-A8F7-8603279B9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1/28/2012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1/28/2012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1219200"/>
            <a:ext cx="6324600" cy="2057400"/>
          </a:xfrm>
        </p:spPr>
        <p:txBody>
          <a:bodyPr/>
          <a:lstStyle/>
          <a:p>
            <a:pPr eaLnBrk="1" hangingPunct="1"/>
            <a:r>
              <a:rPr lang="en-US" sz="4800" smtClean="0"/>
              <a:t>Lab 2</a:t>
            </a:r>
            <a:br>
              <a:rPr lang="en-US" sz="4800" smtClean="0"/>
            </a:br>
            <a:r>
              <a:rPr lang="en-US" sz="4800" smtClean="0"/>
              <a:t>Group Communication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429000"/>
            <a:ext cx="6172200" cy="1981200"/>
          </a:xfrm>
        </p:spPr>
        <p:txBody>
          <a:bodyPr/>
          <a:lstStyle/>
          <a:p>
            <a:pPr eaLnBrk="1" hangingPunct="1"/>
            <a:endParaRPr lang="sv-SE" dirty="0" smtClean="0"/>
          </a:p>
          <a:p>
            <a:pPr eaLnBrk="1" hangingPunct="1"/>
            <a:r>
              <a:rPr lang="sv-SE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Farnaz Moradi</a:t>
            </a:r>
          </a:p>
          <a:p>
            <a:pPr eaLnBrk="1" hangingPunct="1"/>
            <a:endParaRPr lang="sv-SE" dirty="0"/>
          </a:p>
          <a:p>
            <a:pPr eaLnBrk="1" hangingPunct="1"/>
            <a:r>
              <a:rPr lang="sv-SE" dirty="0" smtClean="0"/>
              <a:t>Based on slides by Andreas </a:t>
            </a:r>
            <a:r>
              <a:rPr lang="sv-SE" dirty="0" smtClean="0"/>
              <a:t>Larsson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331640" y="5867400"/>
            <a:ext cx="6172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2012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Picture 8" descr="DC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493785"/>
            <a:ext cx="1831975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116505" y="307975"/>
            <a:ext cx="8686800" cy="1139825"/>
          </a:xfrm>
          <a:noFill/>
        </p:spPr>
        <p:txBody>
          <a:bodyPr/>
          <a:lstStyle/>
          <a:p>
            <a:pPr eaLnBrk="1" hangingPunct="1"/>
            <a:r>
              <a:rPr lang="en-US" sz="4500" dirty="0" smtClean="0"/>
              <a:t>Different </a:t>
            </a:r>
            <a:r>
              <a:rPr lang="en-US" sz="4500" dirty="0" smtClean="0"/>
              <a:t>Communication </a:t>
            </a:r>
            <a:r>
              <a:rPr lang="en-US" sz="4500" dirty="0" smtClean="0"/>
              <a:t>Methods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Unicast</a:t>
            </a:r>
          </a:p>
          <a:p>
            <a:pPr marL="669925" lvl="1" indent="-325438" eaLnBrk="1" hangingPunct="1"/>
            <a:r>
              <a:rPr lang="en-US" sz="2800" dirty="0" smtClean="0"/>
              <a:t>Point-to-Point Communication</a:t>
            </a:r>
          </a:p>
          <a:p>
            <a:pPr marL="669925" lvl="1" indent="-325438" eaLnBrk="1" hangingPunct="1"/>
            <a:r>
              <a:rPr lang="en-US" sz="2800" dirty="0" smtClean="0"/>
              <a:t>Multiple copies are sent.</a:t>
            </a:r>
          </a:p>
          <a:p>
            <a:pPr eaLnBrk="1" hangingPunct="1"/>
            <a:r>
              <a:rPr lang="en-US" sz="2800" dirty="0" smtClean="0"/>
              <a:t>Broadcast</a:t>
            </a:r>
          </a:p>
          <a:p>
            <a:pPr marL="669925" lvl="1" indent="-325438" eaLnBrk="1" hangingPunct="1"/>
            <a:r>
              <a:rPr lang="en-US" sz="2800" dirty="0" smtClean="0"/>
              <a:t>One-to-All Communication</a:t>
            </a:r>
          </a:p>
          <a:p>
            <a:pPr marL="669925" lvl="1" indent="-325438" eaLnBrk="1" hangingPunct="1"/>
            <a:r>
              <a:rPr lang="en-US" sz="2800" dirty="0" smtClean="0"/>
              <a:t>Abuse of Network Bandwidth</a:t>
            </a:r>
          </a:p>
          <a:p>
            <a:pPr eaLnBrk="1" hangingPunct="1"/>
            <a:r>
              <a:rPr lang="en-US" sz="2800" b="1" dirty="0" smtClean="0"/>
              <a:t>Multicast</a:t>
            </a:r>
          </a:p>
          <a:p>
            <a:pPr marL="669925" lvl="1" indent="-325438" eaLnBrk="1" hangingPunct="1"/>
            <a:r>
              <a:rPr lang="en-US" sz="2800" dirty="0" smtClean="0"/>
              <a:t>One-to-multiple Communication</a:t>
            </a:r>
          </a:p>
        </p:txBody>
      </p:sp>
      <p:sp>
        <p:nvSpPr>
          <p:cNvPr id="13314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3315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91C3A70-713C-429B-9735-092F3C2A6B80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480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C0C0"/>
                </a:solidFill>
              </a:rPr>
              <a:t>Introduction to group communication</a:t>
            </a:r>
          </a:p>
          <a:p>
            <a:pPr eaLnBrk="1" hangingPunct="1"/>
            <a:endParaRPr lang="en-US" smtClean="0">
              <a:solidFill>
                <a:srgbClr val="C0C0C0"/>
              </a:solidFill>
            </a:endParaRPr>
          </a:p>
          <a:p>
            <a:pPr eaLnBrk="1" hangingPunct="1"/>
            <a:r>
              <a:rPr lang="en-US" smtClean="0"/>
              <a:t>Desired group communication</a:t>
            </a:r>
          </a:p>
          <a:p>
            <a:pPr eaLnBrk="1" hangingPunct="1"/>
            <a:endParaRPr lang="en-US" smtClean="0">
              <a:solidFill>
                <a:srgbClr val="C0C0C0"/>
              </a:solidFill>
            </a:endParaRPr>
          </a:p>
          <a:p>
            <a:pPr eaLnBrk="1" hangingPunct="1"/>
            <a:r>
              <a:rPr lang="en-US" smtClean="0">
                <a:solidFill>
                  <a:srgbClr val="C0C0C0"/>
                </a:solidFill>
              </a:rPr>
              <a:t>Multicast communication</a:t>
            </a:r>
          </a:p>
          <a:p>
            <a:pPr eaLnBrk="1" hangingPunct="1"/>
            <a:endParaRPr lang="en-US" smtClean="0">
              <a:solidFill>
                <a:srgbClr val="C0C0C0"/>
              </a:solidFill>
            </a:endParaRPr>
          </a:p>
          <a:p>
            <a:pPr eaLnBrk="1" hangingPunct="1"/>
            <a:r>
              <a:rPr lang="en-US" smtClean="0">
                <a:solidFill>
                  <a:srgbClr val="C0C0C0"/>
                </a:solidFill>
              </a:rPr>
              <a:t>Group membership service</a:t>
            </a:r>
          </a:p>
        </p:txBody>
      </p:sp>
      <p:sp>
        <p:nvSpPr>
          <p:cNvPr id="14338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4339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154D7F-E869-466C-B43D-747F5E1EF82E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Desired Group Communication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033838" cy="4530725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Name Abstraction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Efficiency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Delivery Guarantees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Dynamic Membership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15362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5363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E0769B3-F3B6-46A1-87E8-7146839A201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044978" y="1600200"/>
            <a:ext cx="4262437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l" eaLnBrk="1" hangingPunct="1">
              <a:spcBef>
                <a:spcPct val="20000"/>
              </a:spcBef>
              <a:buFont typeface="Symbol" pitchFamily="18" charset="2"/>
              <a:buChar char="Þ"/>
            </a:pP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l" eaLnBrk="1" hangingPunct="1">
              <a:spcBef>
                <a:spcPct val="20000"/>
              </a:spcBef>
              <a:buFont typeface="Symbol" pitchFamily="18" charset="2"/>
              <a:buChar char="Þ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Multicast</a:t>
            </a:r>
          </a:p>
          <a:p>
            <a:pPr marL="342900" indent="-342900" algn="l" eaLnBrk="1" hangingPunct="1">
              <a:spcBef>
                <a:spcPct val="20000"/>
              </a:spcBef>
              <a:buFont typeface="Symbol" pitchFamily="18" charset="2"/>
              <a:buChar char="Þ"/>
            </a:pP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l" eaLnBrk="1" hangingPunct="1">
              <a:spcBef>
                <a:spcPct val="20000"/>
              </a:spcBef>
              <a:buFont typeface="Symbol" pitchFamily="18" charset="2"/>
              <a:buChar char="Þ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Reliability, Ordering</a:t>
            </a:r>
          </a:p>
          <a:p>
            <a:pPr marL="342900" indent="-342900" algn="l" eaLnBrk="1" hangingPunct="1">
              <a:spcBef>
                <a:spcPct val="20000"/>
              </a:spcBef>
              <a:buFont typeface="Symbol" pitchFamily="18" charset="2"/>
              <a:buChar char="Þ"/>
            </a:pP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l" eaLnBrk="1" hangingPunct="1">
              <a:spcBef>
                <a:spcPct val="20000"/>
              </a:spcBef>
              <a:buFont typeface="Symbol" pitchFamily="18" charset="2"/>
              <a:buChar char="Þ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Group membership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113982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Properties of Communication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Ordering</a:t>
            </a:r>
          </a:p>
          <a:p>
            <a:pPr lvl="1" eaLnBrk="1" hangingPunct="1"/>
            <a:r>
              <a:rPr lang="en-US" sz="2800" dirty="0" smtClean="0"/>
              <a:t>Total ordering, causal ordering</a:t>
            </a:r>
          </a:p>
          <a:p>
            <a:pPr eaLnBrk="1" hangingPunct="1"/>
            <a:r>
              <a:rPr lang="en-US" sz="2800" dirty="0" smtClean="0"/>
              <a:t>Failure behavior</a:t>
            </a:r>
          </a:p>
          <a:p>
            <a:pPr eaLnBrk="1" hangingPunct="1"/>
            <a:r>
              <a:rPr lang="en-US" sz="2800" dirty="0" smtClean="0"/>
              <a:t>Reliability</a:t>
            </a:r>
          </a:p>
          <a:p>
            <a:pPr lvl="1" eaLnBrk="1" hangingPunct="1"/>
            <a:r>
              <a:rPr lang="en-US" sz="2800" dirty="0" smtClean="0"/>
              <a:t>Validity, integrity, agreement</a:t>
            </a:r>
          </a:p>
        </p:txBody>
      </p:sp>
      <p:sp>
        <p:nvSpPr>
          <p:cNvPr id="16386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6387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BC6C776-7690-4B51-BA8E-A51DCD45DB71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Properties of Group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Name of group</a:t>
            </a:r>
          </a:p>
          <a:p>
            <a:pPr eaLnBrk="1" hangingPunct="1"/>
            <a:r>
              <a:rPr lang="en-US" sz="2800" dirty="0" smtClean="0"/>
              <a:t>Addresses of group members</a:t>
            </a:r>
          </a:p>
          <a:p>
            <a:pPr eaLnBrk="1" hangingPunct="1"/>
            <a:r>
              <a:rPr lang="en-US" sz="2800" dirty="0" smtClean="0"/>
              <a:t>Dynamic group membership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Options:</a:t>
            </a:r>
          </a:p>
          <a:p>
            <a:pPr lvl="1" eaLnBrk="1" hangingPunct="1"/>
            <a:r>
              <a:rPr lang="en-US" sz="2800" dirty="0" smtClean="0"/>
              <a:t>Peer group or client-server group</a:t>
            </a:r>
          </a:p>
          <a:p>
            <a:pPr lvl="1" eaLnBrk="1" hangingPunct="1"/>
            <a:r>
              <a:rPr lang="en-US" sz="2800" dirty="0" smtClean="0"/>
              <a:t>Closed or Open Group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17410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7411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383EDE-1270-4E50-92AF-6ABAD310FCBE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Peer Group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033838" cy="4530725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All the members are equal.</a:t>
            </a:r>
          </a:p>
          <a:p>
            <a:pPr eaLnBrk="1" hangingPunct="1"/>
            <a:r>
              <a:rPr lang="en-US" sz="2800" dirty="0" smtClean="0"/>
              <a:t>All the members send messages to the group.</a:t>
            </a:r>
          </a:p>
          <a:p>
            <a:pPr eaLnBrk="1" hangingPunct="1"/>
            <a:r>
              <a:rPr lang="en-US" sz="2800" dirty="0" smtClean="0"/>
              <a:t>All the members receive all the messages.</a:t>
            </a:r>
          </a:p>
        </p:txBody>
      </p:sp>
      <p:sp>
        <p:nvSpPr>
          <p:cNvPr id="18434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8435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F2F22EE-1DB9-4020-A322-742018EAF70C}" type="slidenum">
              <a:rPr lang="en-US" smtClean="0"/>
              <a:pPr/>
              <a:t>15</a:t>
            </a:fld>
            <a:endParaRPr lang="en-US" smtClean="0"/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4044140" y="3882180"/>
            <a:ext cx="4210683" cy="2808288"/>
            <a:chOff x="340" y="346"/>
            <a:chExt cx="4945" cy="3148"/>
          </a:xfrm>
        </p:grpSpPr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1111" y="1207"/>
              <a:ext cx="991" cy="6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>
              <a:off x="2925" y="1117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>
              <a:off x="3560" y="1026"/>
              <a:ext cx="908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 flipV="1">
              <a:off x="1156" y="2659"/>
              <a:ext cx="953" cy="3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 flipH="1" flipV="1">
              <a:off x="3606" y="2750"/>
              <a:ext cx="906" cy="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444" name="Picture 12" descr="j0153938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799"/>
              <a:ext cx="817" cy="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45" name="Picture 13" descr="j0153938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8" y="2840"/>
              <a:ext cx="817" cy="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47" name="Picture 15" descr="j0207586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6" y="346"/>
              <a:ext cx="1330" cy="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48" name="Picture 16" descr="j0230315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2478"/>
              <a:ext cx="766" cy="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49" name="Picture 17" descr="j0214984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480"/>
              <a:ext cx="1632" cy="1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" name="Picture 19" descr="http://cdn.edwardkhoo.com/wp-content/uploads/2009/04/ps3-controlle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3775">
            <a:off x="7316198" y="4042598"/>
            <a:ext cx="904404" cy="59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Client-Server Group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033838" cy="4530725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Replicated servers.</a:t>
            </a:r>
          </a:p>
          <a:p>
            <a:pPr eaLnBrk="1" hangingPunct="1"/>
            <a:r>
              <a:rPr lang="en-US" sz="2800" dirty="0" smtClean="0"/>
              <a:t>Clients do not care which server answers.</a:t>
            </a:r>
          </a:p>
        </p:txBody>
      </p:sp>
      <p:sp>
        <p:nvSpPr>
          <p:cNvPr id="19458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9459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773279-1821-4960-823B-8E18418C9D3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6734420" y="2234207"/>
            <a:ext cx="1528762" cy="24479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5158032" y="2377082"/>
            <a:ext cx="1908175" cy="588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4910382" y="3466107"/>
            <a:ext cx="194945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5158032" y="3812182"/>
            <a:ext cx="1701800" cy="130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66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0632336"/>
              </p:ext>
            </p:extLst>
          </p:nvPr>
        </p:nvGraphicFramePr>
        <p:xfrm>
          <a:off x="4508745" y="2016720"/>
          <a:ext cx="70008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Microsoft ClipArt Gallery" r:id="rId3" imgW="4716463" imgH="4808538" progId="MS_ClipArt_Gallery">
                  <p:embed/>
                </p:oleObj>
              </mc:Choice>
              <mc:Fallback>
                <p:oleObj name="Microsoft ClipArt Gallery" r:id="rId3" imgW="4716463" imgH="4808538" progId="MS_ClipArt_Gallery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745" y="2016720"/>
                        <a:ext cx="700087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204938"/>
              </p:ext>
            </p:extLst>
          </p:nvPr>
        </p:nvGraphicFramePr>
        <p:xfrm>
          <a:off x="4076945" y="3423245"/>
          <a:ext cx="7016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2" name="Microsoft ClipArt Gallery" r:id="rId5" imgW="4716463" imgH="4808538" progId="MS_ClipArt_Gallery">
                  <p:embed/>
                </p:oleObj>
              </mc:Choice>
              <mc:Fallback>
                <p:oleObj name="Microsoft ClipArt Gallery" r:id="rId5" imgW="4716463" imgH="4808538" progId="MS_ClipArt_Gallery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945" y="3423245"/>
                        <a:ext cx="7016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3892186"/>
              </p:ext>
            </p:extLst>
          </p:nvPr>
        </p:nvGraphicFramePr>
        <p:xfrm>
          <a:off x="4653207" y="4753570"/>
          <a:ext cx="7016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Microsoft ClipArt Gallery" r:id="rId6" imgW="4716463" imgH="4808538" progId="MS_ClipArt_Gallery">
                  <p:embed/>
                </p:oleObj>
              </mc:Choice>
              <mc:Fallback>
                <p:oleObj name="Microsoft ClipArt Gallery" r:id="rId6" imgW="4716463" imgH="4808538" progId="MS_ClipArt_Gallery">
                  <p:embed/>
                  <p:pic>
                    <p:nvPicPr>
                      <p:cNvPr id="0" name="Objec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207" y="4753570"/>
                        <a:ext cx="7016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9" name="Picture 13" descr="j007921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82" y="2311995"/>
            <a:ext cx="361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0" name="Picture 14" descr="j007921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195" y="2888257"/>
            <a:ext cx="36195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1" name="Picture 15" descr="j007921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95" y="3350220"/>
            <a:ext cx="36195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2" name="Picture 16" descr="j007921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95" y="3658195"/>
            <a:ext cx="36036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73" name="Object 1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895572"/>
              </p:ext>
            </p:extLst>
          </p:nvPr>
        </p:nvGraphicFramePr>
        <p:xfrm>
          <a:off x="5734295" y="5617170"/>
          <a:ext cx="7016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Microsoft ClipArt Gallery" r:id="rId8" imgW="4716463" imgH="4808538" progId="MS_ClipArt_Gallery">
                  <p:embed/>
                </p:oleObj>
              </mc:Choice>
              <mc:Fallback>
                <p:oleObj name="Microsoft ClipArt Gallery" r:id="rId8" imgW="4716463" imgH="4808538" progId="MS_ClipArt_Gallery">
                  <p:embed/>
                  <p:pic>
                    <p:nvPicPr>
                      <p:cNvPr id="0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295" y="5617170"/>
                        <a:ext cx="7016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6166095" y="4393207"/>
            <a:ext cx="1150937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Introduction to group communication</a:t>
            </a:r>
          </a:p>
          <a:p>
            <a:pPr eaLnBrk="1" hangingPunct="1"/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Desired group communication</a:t>
            </a:r>
          </a:p>
          <a:p>
            <a:pPr eaLnBrk="1" hangingPunct="1"/>
            <a:endParaRPr lang="en-US" sz="2800" dirty="0" smtClean="0">
              <a:solidFill>
                <a:srgbClr val="C0C0C0"/>
              </a:solidFill>
            </a:endParaRPr>
          </a:p>
          <a:p>
            <a:pPr eaLnBrk="1" hangingPunct="1"/>
            <a:r>
              <a:rPr lang="en-US" sz="2800" dirty="0" smtClean="0"/>
              <a:t>Multicast communication</a:t>
            </a:r>
          </a:p>
          <a:p>
            <a:pPr eaLnBrk="1" hangingPunct="1"/>
            <a:endParaRPr lang="en-US" sz="2800" dirty="0" smtClean="0">
              <a:solidFill>
                <a:srgbClr val="C0C0C0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Group membership service</a:t>
            </a:r>
          </a:p>
        </p:txBody>
      </p:sp>
      <p:sp>
        <p:nvSpPr>
          <p:cNvPr id="20482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0483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7342E1-5281-4617-8A8F-6AD92A61DE92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Multicast communication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940225" cy="4530725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Use network hardware support for broadcast or multicast when it is available.</a:t>
            </a:r>
          </a:p>
          <a:p>
            <a:pPr eaLnBrk="1" hangingPunct="1"/>
            <a:r>
              <a:rPr lang="en-US" sz="2800" dirty="0" smtClean="0"/>
              <a:t>Send </a:t>
            </a:r>
            <a:r>
              <a:rPr lang="en-US" sz="2800" dirty="0" smtClean="0"/>
              <a:t>messages </a:t>
            </a:r>
            <a:r>
              <a:rPr lang="en-US" sz="2800" dirty="0" smtClean="0"/>
              <a:t>over a distribution tree.</a:t>
            </a:r>
          </a:p>
          <a:p>
            <a:pPr eaLnBrk="1" hangingPunct="1"/>
            <a:r>
              <a:rPr lang="en-US" sz="2800" dirty="0" smtClean="0"/>
              <a:t>Minimize the time and bandwidth utilization</a:t>
            </a:r>
          </a:p>
        </p:txBody>
      </p:sp>
      <p:sp>
        <p:nvSpPr>
          <p:cNvPr id="21506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1507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17FA2FE-C921-43B8-85C2-7B29BEECAFDC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Reliability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985230" cy="4678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i="1" dirty="0" smtClean="0"/>
              <a:t>Correct</a:t>
            </a:r>
            <a:r>
              <a:rPr lang="en-US" sz="2400" dirty="0" smtClean="0"/>
              <a:t> processes: those that never fail.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Integrity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A </a:t>
            </a:r>
            <a:r>
              <a:rPr lang="en-US" sz="2400" i="1" dirty="0" smtClean="0"/>
              <a:t>correct</a:t>
            </a:r>
            <a:r>
              <a:rPr lang="en-US" sz="2400" dirty="0" smtClean="0"/>
              <a:t> process </a:t>
            </a:r>
            <a:r>
              <a:rPr lang="en-US" sz="2400" i="1" dirty="0" smtClean="0"/>
              <a:t>delivers</a:t>
            </a:r>
            <a:r>
              <a:rPr lang="en-US" sz="2400" dirty="0" smtClean="0"/>
              <a:t> a message at most once.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Validity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A message from a </a:t>
            </a:r>
            <a:r>
              <a:rPr lang="en-US" sz="2400" i="1" dirty="0" smtClean="0"/>
              <a:t>correct</a:t>
            </a:r>
            <a:r>
              <a:rPr lang="en-US" sz="2400" dirty="0" smtClean="0"/>
              <a:t> process will be </a:t>
            </a:r>
            <a:r>
              <a:rPr lang="en-US" sz="2400" i="1" dirty="0" smtClean="0"/>
              <a:t>delivered</a:t>
            </a:r>
            <a:r>
              <a:rPr lang="en-US" sz="2400" dirty="0" smtClean="0"/>
              <a:t>  by the process eventually.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Agreement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A message </a:t>
            </a:r>
            <a:r>
              <a:rPr lang="en-US" sz="2400" i="1" dirty="0" smtClean="0"/>
              <a:t>delivered</a:t>
            </a:r>
            <a:r>
              <a:rPr lang="en-US" sz="2400" dirty="0" smtClean="0"/>
              <a:t> by a </a:t>
            </a:r>
            <a:r>
              <a:rPr lang="en-US" sz="2400" i="1" dirty="0" smtClean="0"/>
              <a:t>correct</a:t>
            </a:r>
            <a:r>
              <a:rPr lang="en-US" sz="2400" dirty="0" smtClean="0"/>
              <a:t> process will be </a:t>
            </a:r>
            <a:r>
              <a:rPr lang="en-US" sz="2400" i="1" dirty="0" smtClean="0"/>
              <a:t>delivered</a:t>
            </a:r>
            <a:r>
              <a:rPr lang="en-US" sz="2400" dirty="0" smtClean="0"/>
              <a:t> by all other </a:t>
            </a:r>
            <a:r>
              <a:rPr lang="en-US" sz="2400" i="1" dirty="0" smtClean="0"/>
              <a:t>correct</a:t>
            </a:r>
            <a:r>
              <a:rPr lang="en-US" sz="2400" dirty="0" smtClean="0"/>
              <a:t> processes in the group.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ym typeface="Symbol" pitchFamily="18" charset="2"/>
              </a:rPr>
              <a:t> </a:t>
            </a:r>
            <a:r>
              <a:rPr lang="en-US" sz="2800" dirty="0" smtClean="0"/>
              <a:t>Validity + Agreement = </a:t>
            </a:r>
            <a:r>
              <a:rPr lang="en-US" sz="2800" dirty="0" err="1" smtClean="0"/>
              <a:t>Liveness</a:t>
            </a:r>
            <a:endParaRPr lang="en-US" sz="2800" dirty="0" smtClean="0"/>
          </a:p>
        </p:txBody>
      </p:sp>
      <p:sp>
        <p:nvSpPr>
          <p:cNvPr id="22530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2531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E094AD4-7700-4C26-9FE8-F08256DBC796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Introduction to group communication</a:t>
            </a:r>
          </a:p>
          <a:p>
            <a:pPr eaLnBrk="1" hangingPunct="1"/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Desired group communication</a:t>
            </a:r>
          </a:p>
          <a:p>
            <a:pPr eaLnBrk="1" hangingPunct="1"/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Multicast communication</a:t>
            </a:r>
          </a:p>
          <a:p>
            <a:pPr eaLnBrk="1" hangingPunct="1"/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Group membership service</a:t>
            </a:r>
          </a:p>
        </p:txBody>
      </p:sp>
      <p:sp>
        <p:nvSpPr>
          <p:cNvPr id="5122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5123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3F0C75-D349-4426-BFB0-60DAF197FB4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Ordering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4343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Assumptions:</a:t>
            </a:r>
            <a:r>
              <a:rPr lang="en-US" sz="1800" dirty="0" smtClean="0"/>
              <a:t> a </a:t>
            </a:r>
            <a:r>
              <a:rPr lang="en-US" sz="2000" dirty="0" smtClean="0"/>
              <a:t>process belongs to at most one group.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FIFO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if </a:t>
            </a:r>
            <a:r>
              <a:rPr lang="en-US" sz="2000" i="1" dirty="0" err="1" smtClean="0"/>
              <a:t>m</a:t>
            </a:r>
            <a:r>
              <a:rPr lang="en-US" sz="2000" i="1" baseline="-25000" dirty="0" err="1" smtClean="0"/>
              <a:t>p</a:t>
            </a:r>
            <a:r>
              <a:rPr lang="en-US" sz="2000" i="1" dirty="0" smtClean="0">
                <a:sym typeface="Symbol" pitchFamily="18" charset="2"/>
              </a:rPr>
              <a:t> </a:t>
            </a:r>
            <a:r>
              <a:rPr lang="en-US" sz="2000" i="1" dirty="0" err="1" smtClean="0"/>
              <a:t>m’</a:t>
            </a:r>
            <a:r>
              <a:rPr lang="en-US" sz="2000" i="1" baseline="-25000" dirty="0" err="1" smtClean="0"/>
              <a:t>p</a:t>
            </a:r>
            <a:r>
              <a:rPr lang="en-US" sz="2000" dirty="0" smtClean="0"/>
              <a:t>, all correct processes </a:t>
            </a:r>
            <a:r>
              <a:rPr lang="en-US" sz="2000" i="1" dirty="0" smtClean="0"/>
              <a:t>that deliver </a:t>
            </a:r>
            <a:r>
              <a:rPr lang="en-US" sz="2000" i="1" dirty="0" err="1" smtClean="0"/>
              <a:t>m’</a:t>
            </a:r>
            <a:r>
              <a:rPr lang="en-US" sz="2000" i="1" baseline="-25000" dirty="0" err="1" smtClean="0"/>
              <a:t>p</a:t>
            </a:r>
            <a:r>
              <a:rPr lang="en-US" sz="2000" i="1" dirty="0" smtClean="0"/>
              <a:t> </a:t>
            </a:r>
            <a:r>
              <a:rPr lang="en-US" sz="2000" dirty="0" smtClean="0"/>
              <a:t>will deliver </a:t>
            </a:r>
            <a:r>
              <a:rPr lang="en-US" sz="2000" i="1" dirty="0" err="1" smtClean="0"/>
              <a:t>m</a:t>
            </a:r>
            <a:r>
              <a:rPr lang="en-US" sz="2000" i="1" baseline="-25000" dirty="0" err="1" smtClean="0"/>
              <a:t>p</a:t>
            </a:r>
            <a:r>
              <a:rPr lang="en-US" sz="2000" dirty="0" smtClean="0"/>
              <a:t> (that is from the same sender) before </a:t>
            </a:r>
            <a:r>
              <a:rPr lang="en-US" sz="2000" i="1" dirty="0" err="1" smtClean="0"/>
              <a:t>m’</a:t>
            </a:r>
            <a:r>
              <a:rPr lang="en-US" sz="2000" i="1" baseline="-25000" dirty="0" err="1" smtClean="0"/>
              <a:t>p</a:t>
            </a:r>
            <a:r>
              <a:rPr lang="en-US" sz="2000" i="1" dirty="0" smtClean="0"/>
              <a:t>.</a:t>
            </a:r>
            <a:endParaRPr lang="en-US" sz="2000" i="1" baseline="-250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Causal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if </a:t>
            </a:r>
            <a:r>
              <a:rPr lang="en-US" sz="2000" i="1" dirty="0" smtClean="0"/>
              <a:t>m</a:t>
            </a:r>
            <a:r>
              <a:rPr lang="en-US" sz="2000" i="1" dirty="0" smtClean="0">
                <a:sym typeface="Symbol" pitchFamily="18" charset="2"/>
              </a:rPr>
              <a:t> </a:t>
            </a:r>
            <a:r>
              <a:rPr lang="en-US" sz="2000" i="1" dirty="0" smtClean="0"/>
              <a:t>m’</a:t>
            </a:r>
            <a:r>
              <a:rPr lang="en-US" sz="2000" dirty="0" smtClean="0"/>
              <a:t>, all correct processes </a:t>
            </a:r>
            <a:r>
              <a:rPr lang="en-US" sz="2000" i="1" dirty="0" smtClean="0"/>
              <a:t>that deliver m’ </a:t>
            </a:r>
            <a:r>
              <a:rPr lang="en-US" sz="2000" dirty="0" smtClean="0"/>
              <a:t>will deliver </a:t>
            </a:r>
            <a:r>
              <a:rPr lang="en-US" sz="2000" i="1" dirty="0" smtClean="0"/>
              <a:t>m</a:t>
            </a:r>
            <a:r>
              <a:rPr lang="en-US" sz="2000" dirty="0" smtClean="0"/>
              <a:t> before </a:t>
            </a:r>
            <a:r>
              <a:rPr lang="en-US" sz="2000" i="1" dirty="0" smtClean="0"/>
              <a:t>m’.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Total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if a correct process delivers </a:t>
            </a:r>
            <a:r>
              <a:rPr lang="en-US" sz="2000" i="1" dirty="0" smtClean="0"/>
              <a:t>m</a:t>
            </a:r>
            <a:r>
              <a:rPr lang="en-US" sz="2000" dirty="0" smtClean="0"/>
              <a:t> before </a:t>
            </a:r>
            <a:r>
              <a:rPr lang="en-US" sz="2000" i="1" dirty="0" smtClean="0"/>
              <a:t>m’</a:t>
            </a:r>
            <a:r>
              <a:rPr lang="en-US" sz="2000" dirty="0" smtClean="0"/>
              <a:t>, all other correct processes </a:t>
            </a:r>
            <a:r>
              <a:rPr lang="en-US" sz="2000" i="1" dirty="0" smtClean="0"/>
              <a:t>that deliver m’</a:t>
            </a:r>
            <a:r>
              <a:rPr lang="en-US" sz="2000" dirty="0" smtClean="0"/>
              <a:t> will deliver </a:t>
            </a:r>
            <a:r>
              <a:rPr lang="en-US" sz="2000" i="1" dirty="0" smtClean="0"/>
              <a:t>m</a:t>
            </a:r>
            <a:r>
              <a:rPr lang="en-US" sz="2000" dirty="0" smtClean="0"/>
              <a:t> before </a:t>
            </a:r>
            <a:r>
              <a:rPr lang="en-US" sz="2000" i="1" dirty="0" smtClean="0"/>
              <a:t>m’</a:t>
            </a:r>
            <a:r>
              <a:rPr lang="en-US" sz="2000" dirty="0" smtClean="0"/>
              <a:t>.</a:t>
            </a:r>
          </a:p>
        </p:txBody>
      </p:sp>
      <p:sp>
        <p:nvSpPr>
          <p:cNvPr id="23554" name="Platshållare för sidfot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3555" name="Platshållare för bildnumm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39C81FF-4DCA-453C-97CC-A1F443794D0E}" type="slidenum">
              <a:rPr lang="en-US" smtClean="0"/>
              <a:pPr/>
              <a:t>20</a:t>
            </a:fld>
            <a:endParaRPr lang="en-US" smtClean="0"/>
          </a:p>
        </p:txBody>
      </p:sp>
      <p:grpSp>
        <p:nvGrpSpPr>
          <p:cNvPr id="23558" name="Group 54"/>
          <p:cNvGrpSpPr>
            <a:grpSpLocks/>
          </p:cNvGrpSpPr>
          <p:nvPr/>
        </p:nvGrpSpPr>
        <p:grpSpPr bwMode="auto">
          <a:xfrm>
            <a:off x="4526995" y="2184400"/>
            <a:ext cx="3824287" cy="1244600"/>
            <a:chOff x="3159" y="1271"/>
            <a:chExt cx="2409" cy="784"/>
          </a:xfrm>
        </p:grpSpPr>
        <p:sp>
          <p:nvSpPr>
            <p:cNvPr id="23588" name="Line 5"/>
            <p:cNvSpPr>
              <a:spLocks noChangeShapeType="1"/>
            </p:cNvSpPr>
            <p:nvPr/>
          </p:nvSpPr>
          <p:spPr bwMode="auto">
            <a:xfrm>
              <a:off x="3456" y="1440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Line 6"/>
            <p:cNvSpPr>
              <a:spLocks noChangeShapeType="1"/>
            </p:cNvSpPr>
            <p:nvPr/>
          </p:nvSpPr>
          <p:spPr bwMode="auto">
            <a:xfrm>
              <a:off x="3456" y="172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0" name="Line 7"/>
            <p:cNvSpPr>
              <a:spLocks noChangeShapeType="1"/>
            </p:cNvSpPr>
            <p:nvPr/>
          </p:nvSpPr>
          <p:spPr bwMode="auto">
            <a:xfrm>
              <a:off x="3456" y="2016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1" name="Text Box 8"/>
            <p:cNvSpPr txBox="1">
              <a:spLocks noChangeArrowheads="1"/>
            </p:cNvSpPr>
            <p:nvPr/>
          </p:nvSpPr>
          <p:spPr bwMode="auto">
            <a:xfrm>
              <a:off x="3159" y="1271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23592" name="Text Box 9"/>
            <p:cNvSpPr txBox="1">
              <a:spLocks noChangeArrowheads="1"/>
            </p:cNvSpPr>
            <p:nvPr/>
          </p:nvSpPr>
          <p:spPr bwMode="auto">
            <a:xfrm>
              <a:off x="3159" y="1536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3593" name="Text Box 10"/>
            <p:cNvSpPr txBox="1">
              <a:spLocks noChangeArrowheads="1"/>
            </p:cNvSpPr>
            <p:nvPr/>
          </p:nvSpPr>
          <p:spPr bwMode="auto">
            <a:xfrm>
              <a:off x="3159" y="1824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23594" name="Line 11"/>
            <p:cNvSpPr>
              <a:spLocks noChangeShapeType="1"/>
            </p:cNvSpPr>
            <p:nvPr/>
          </p:nvSpPr>
          <p:spPr bwMode="auto">
            <a:xfrm>
              <a:off x="3552" y="1440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5" name="Line 12"/>
            <p:cNvSpPr>
              <a:spLocks noChangeShapeType="1"/>
            </p:cNvSpPr>
            <p:nvPr/>
          </p:nvSpPr>
          <p:spPr bwMode="auto">
            <a:xfrm>
              <a:off x="3744" y="1728"/>
              <a:ext cx="96" cy="28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6" name="Line 13"/>
            <p:cNvSpPr>
              <a:spLocks noChangeShapeType="1"/>
            </p:cNvSpPr>
            <p:nvPr/>
          </p:nvSpPr>
          <p:spPr bwMode="auto">
            <a:xfrm>
              <a:off x="3552" y="1440"/>
              <a:ext cx="672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7" name="Line 14"/>
            <p:cNvSpPr>
              <a:spLocks noChangeShapeType="1"/>
            </p:cNvSpPr>
            <p:nvPr/>
          </p:nvSpPr>
          <p:spPr bwMode="auto">
            <a:xfrm flipV="1">
              <a:off x="3744" y="1440"/>
              <a:ext cx="96" cy="28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8" name="Line 16"/>
            <p:cNvSpPr>
              <a:spLocks noChangeShapeType="1"/>
            </p:cNvSpPr>
            <p:nvPr/>
          </p:nvSpPr>
          <p:spPr bwMode="auto">
            <a:xfrm>
              <a:off x="4320" y="1440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9" name="Line 17"/>
            <p:cNvSpPr>
              <a:spLocks noChangeShapeType="1"/>
            </p:cNvSpPr>
            <p:nvPr/>
          </p:nvSpPr>
          <p:spPr bwMode="auto">
            <a:xfrm>
              <a:off x="4320" y="1440"/>
              <a:ext cx="37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0" name="Freeform 20"/>
            <p:cNvSpPr>
              <a:spLocks/>
            </p:cNvSpPr>
            <p:nvPr/>
          </p:nvSpPr>
          <p:spPr bwMode="auto">
            <a:xfrm>
              <a:off x="3552" y="1344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1" name="Freeform 21"/>
            <p:cNvSpPr>
              <a:spLocks/>
            </p:cNvSpPr>
            <p:nvPr/>
          </p:nvSpPr>
          <p:spPr bwMode="auto">
            <a:xfrm>
              <a:off x="4320" y="1344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2" name="Freeform 22"/>
            <p:cNvSpPr>
              <a:spLocks/>
            </p:cNvSpPr>
            <p:nvPr/>
          </p:nvSpPr>
          <p:spPr bwMode="auto">
            <a:xfrm>
              <a:off x="3744" y="1632"/>
              <a:ext cx="288" cy="96"/>
            </a:xfrm>
            <a:custGeom>
              <a:avLst/>
              <a:gdLst>
                <a:gd name="T0" fmla="*/ 0 w 192"/>
                <a:gd name="T1" fmla="*/ 96 h 96"/>
                <a:gd name="T2" fmla="*/ 729 w 192"/>
                <a:gd name="T3" fmla="*/ 0 h 96"/>
                <a:gd name="T4" fmla="*/ 1458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59" name="Group 56"/>
          <p:cNvGrpSpPr>
            <a:grpSpLocks/>
          </p:cNvGrpSpPr>
          <p:nvPr/>
        </p:nvGrpSpPr>
        <p:grpSpPr bwMode="auto">
          <a:xfrm>
            <a:off x="4526995" y="3579555"/>
            <a:ext cx="3824288" cy="1244600"/>
            <a:chOff x="3168" y="2192"/>
            <a:chExt cx="2409" cy="784"/>
          </a:xfrm>
        </p:grpSpPr>
        <p:sp>
          <p:nvSpPr>
            <p:cNvPr id="23573" name="Line 23"/>
            <p:cNvSpPr>
              <a:spLocks noChangeShapeType="1"/>
            </p:cNvSpPr>
            <p:nvPr/>
          </p:nvSpPr>
          <p:spPr bwMode="auto">
            <a:xfrm>
              <a:off x="3465" y="2361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24"/>
            <p:cNvSpPr>
              <a:spLocks noChangeShapeType="1"/>
            </p:cNvSpPr>
            <p:nvPr/>
          </p:nvSpPr>
          <p:spPr bwMode="auto">
            <a:xfrm>
              <a:off x="3465" y="2649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25"/>
            <p:cNvSpPr>
              <a:spLocks noChangeShapeType="1"/>
            </p:cNvSpPr>
            <p:nvPr/>
          </p:nvSpPr>
          <p:spPr bwMode="auto">
            <a:xfrm>
              <a:off x="3465" y="2937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Text Box 26"/>
            <p:cNvSpPr txBox="1">
              <a:spLocks noChangeArrowheads="1"/>
            </p:cNvSpPr>
            <p:nvPr/>
          </p:nvSpPr>
          <p:spPr bwMode="auto">
            <a:xfrm>
              <a:off x="3168" y="2192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23577" name="Text Box 27"/>
            <p:cNvSpPr txBox="1">
              <a:spLocks noChangeArrowheads="1"/>
            </p:cNvSpPr>
            <p:nvPr/>
          </p:nvSpPr>
          <p:spPr bwMode="auto">
            <a:xfrm>
              <a:off x="3168" y="2457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3578" name="Text Box 28"/>
            <p:cNvSpPr txBox="1">
              <a:spLocks noChangeArrowheads="1"/>
            </p:cNvSpPr>
            <p:nvPr/>
          </p:nvSpPr>
          <p:spPr bwMode="auto">
            <a:xfrm>
              <a:off x="3168" y="2745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23579" name="Line 29"/>
            <p:cNvSpPr>
              <a:spLocks noChangeShapeType="1"/>
            </p:cNvSpPr>
            <p:nvPr/>
          </p:nvSpPr>
          <p:spPr bwMode="auto">
            <a:xfrm>
              <a:off x="3561" y="2361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0" name="Line 30"/>
            <p:cNvSpPr>
              <a:spLocks noChangeShapeType="1"/>
            </p:cNvSpPr>
            <p:nvPr/>
          </p:nvSpPr>
          <p:spPr bwMode="auto">
            <a:xfrm>
              <a:off x="3753" y="2649"/>
              <a:ext cx="667" cy="275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Line 31"/>
            <p:cNvSpPr>
              <a:spLocks noChangeShapeType="1"/>
            </p:cNvSpPr>
            <p:nvPr/>
          </p:nvSpPr>
          <p:spPr bwMode="auto">
            <a:xfrm>
              <a:off x="3561" y="2361"/>
              <a:ext cx="672" cy="5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Line 32"/>
            <p:cNvSpPr>
              <a:spLocks noChangeShapeType="1"/>
            </p:cNvSpPr>
            <p:nvPr/>
          </p:nvSpPr>
          <p:spPr bwMode="auto">
            <a:xfrm flipV="1">
              <a:off x="3753" y="2361"/>
              <a:ext cx="96" cy="28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" name="Line 33"/>
            <p:cNvSpPr>
              <a:spLocks noChangeShapeType="1"/>
            </p:cNvSpPr>
            <p:nvPr/>
          </p:nvSpPr>
          <p:spPr bwMode="auto">
            <a:xfrm>
              <a:off x="4329" y="2361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" name="Freeform 35"/>
            <p:cNvSpPr>
              <a:spLocks/>
            </p:cNvSpPr>
            <p:nvPr/>
          </p:nvSpPr>
          <p:spPr bwMode="auto">
            <a:xfrm>
              <a:off x="3561" y="2265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5" name="Freeform 36"/>
            <p:cNvSpPr>
              <a:spLocks/>
            </p:cNvSpPr>
            <p:nvPr/>
          </p:nvSpPr>
          <p:spPr bwMode="auto">
            <a:xfrm>
              <a:off x="4329" y="2265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6" name="Freeform 37"/>
            <p:cNvSpPr>
              <a:spLocks/>
            </p:cNvSpPr>
            <p:nvPr/>
          </p:nvSpPr>
          <p:spPr bwMode="auto">
            <a:xfrm>
              <a:off x="3753" y="2553"/>
              <a:ext cx="288" cy="96"/>
            </a:xfrm>
            <a:custGeom>
              <a:avLst/>
              <a:gdLst>
                <a:gd name="T0" fmla="*/ 0 w 192"/>
                <a:gd name="T1" fmla="*/ 96 h 96"/>
                <a:gd name="T2" fmla="*/ 729 w 192"/>
                <a:gd name="T3" fmla="*/ 0 h 96"/>
                <a:gd name="T4" fmla="*/ 1458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7" name="Line 38"/>
            <p:cNvSpPr>
              <a:spLocks noChangeShapeType="1"/>
            </p:cNvSpPr>
            <p:nvPr/>
          </p:nvSpPr>
          <p:spPr bwMode="auto">
            <a:xfrm>
              <a:off x="4320" y="2352"/>
              <a:ext cx="297" cy="5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60" name="Group 57"/>
          <p:cNvGrpSpPr>
            <a:grpSpLocks/>
          </p:cNvGrpSpPr>
          <p:nvPr/>
        </p:nvGrpSpPr>
        <p:grpSpPr bwMode="auto">
          <a:xfrm>
            <a:off x="4573138" y="5029200"/>
            <a:ext cx="3824287" cy="1244600"/>
            <a:chOff x="3159" y="3216"/>
            <a:chExt cx="2409" cy="784"/>
          </a:xfrm>
        </p:grpSpPr>
        <p:sp>
          <p:nvSpPr>
            <p:cNvPr id="23561" name="Line 39"/>
            <p:cNvSpPr>
              <a:spLocks noChangeShapeType="1"/>
            </p:cNvSpPr>
            <p:nvPr/>
          </p:nvSpPr>
          <p:spPr bwMode="auto">
            <a:xfrm>
              <a:off x="3456" y="3385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" name="Line 40"/>
            <p:cNvSpPr>
              <a:spLocks noChangeShapeType="1"/>
            </p:cNvSpPr>
            <p:nvPr/>
          </p:nvSpPr>
          <p:spPr bwMode="auto">
            <a:xfrm>
              <a:off x="3456" y="3673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" name="Line 41"/>
            <p:cNvSpPr>
              <a:spLocks noChangeShapeType="1"/>
            </p:cNvSpPr>
            <p:nvPr/>
          </p:nvSpPr>
          <p:spPr bwMode="auto">
            <a:xfrm>
              <a:off x="3456" y="3961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Text Box 42"/>
            <p:cNvSpPr txBox="1">
              <a:spLocks noChangeArrowheads="1"/>
            </p:cNvSpPr>
            <p:nvPr/>
          </p:nvSpPr>
          <p:spPr bwMode="auto">
            <a:xfrm>
              <a:off x="3159" y="3216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23565" name="Text Box 43"/>
            <p:cNvSpPr txBox="1">
              <a:spLocks noChangeArrowheads="1"/>
            </p:cNvSpPr>
            <p:nvPr/>
          </p:nvSpPr>
          <p:spPr bwMode="auto">
            <a:xfrm>
              <a:off x="3159" y="3481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3566" name="Text Box 44"/>
            <p:cNvSpPr txBox="1">
              <a:spLocks noChangeArrowheads="1"/>
            </p:cNvSpPr>
            <p:nvPr/>
          </p:nvSpPr>
          <p:spPr bwMode="auto">
            <a:xfrm>
              <a:off x="3159" y="3769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23567" name="Line 45"/>
            <p:cNvSpPr>
              <a:spLocks noChangeShapeType="1"/>
            </p:cNvSpPr>
            <p:nvPr/>
          </p:nvSpPr>
          <p:spPr bwMode="auto">
            <a:xfrm>
              <a:off x="3552" y="3385"/>
              <a:ext cx="1000" cy="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46"/>
            <p:cNvSpPr>
              <a:spLocks noChangeShapeType="1"/>
            </p:cNvSpPr>
            <p:nvPr/>
          </p:nvSpPr>
          <p:spPr bwMode="auto">
            <a:xfrm>
              <a:off x="3744" y="3673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47"/>
            <p:cNvSpPr>
              <a:spLocks noChangeShapeType="1"/>
            </p:cNvSpPr>
            <p:nvPr/>
          </p:nvSpPr>
          <p:spPr bwMode="auto">
            <a:xfrm>
              <a:off x="3552" y="3385"/>
              <a:ext cx="682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48"/>
            <p:cNvSpPr>
              <a:spLocks noChangeShapeType="1"/>
            </p:cNvSpPr>
            <p:nvPr/>
          </p:nvSpPr>
          <p:spPr bwMode="auto">
            <a:xfrm flipV="1">
              <a:off x="3744" y="3385"/>
              <a:ext cx="96" cy="28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Freeform 51"/>
            <p:cNvSpPr>
              <a:spLocks/>
            </p:cNvSpPr>
            <p:nvPr/>
          </p:nvSpPr>
          <p:spPr bwMode="auto">
            <a:xfrm>
              <a:off x="3554" y="3264"/>
              <a:ext cx="616" cy="124"/>
            </a:xfrm>
            <a:custGeom>
              <a:avLst/>
              <a:gdLst>
                <a:gd name="T0" fmla="*/ 0 w 192"/>
                <a:gd name="T1" fmla="*/ 345 h 96"/>
                <a:gd name="T2" fmla="*/ 32629 w 192"/>
                <a:gd name="T3" fmla="*/ 0 h 96"/>
                <a:gd name="T4" fmla="*/ 65261 w 192"/>
                <a:gd name="T5" fmla="*/ 345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Freeform 55"/>
            <p:cNvSpPr>
              <a:spLocks/>
            </p:cNvSpPr>
            <p:nvPr/>
          </p:nvSpPr>
          <p:spPr bwMode="auto">
            <a:xfrm>
              <a:off x="3742" y="3574"/>
              <a:ext cx="320" cy="104"/>
            </a:xfrm>
            <a:custGeom>
              <a:avLst/>
              <a:gdLst>
                <a:gd name="T0" fmla="*/ 0 w 192"/>
                <a:gd name="T1" fmla="*/ 143 h 96"/>
                <a:gd name="T2" fmla="*/ 1237 w 192"/>
                <a:gd name="T3" fmla="*/ 0 h 96"/>
                <a:gd name="T4" fmla="*/ 2467 w 192"/>
                <a:gd name="T5" fmla="*/ 143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030235" cy="4830763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Assumption:</a:t>
            </a:r>
          </a:p>
          <a:p>
            <a:pPr lvl="1" eaLnBrk="1" hangingPunct="1"/>
            <a:r>
              <a:rPr lang="en-US" sz="2800" dirty="0" smtClean="0"/>
              <a:t>Reliable one-to-one </a:t>
            </a:r>
            <a:r>
              <a:rPr lang="en-US" sz="2800" i="1" dirty="0" smtClean="0"/>
              <a:t>send</a:t>
            </a:r>
            <a:r>
              <a:rPr lang="en-US" sz="2800" dirty="0" smtClean="0"/>
              <a:t> operation (e.g. TCP)</a:t>
            </a:r>
          </a:p>
          <a:p>
            <a:pPr eaLnBrk="1" hangingPunct="1"/>
            <a:r>
              <a:rPr lang="en-US" sz="3200" dirty="0" smtClean="0"/>
              <a:t>Basic </a:t>
            </a:r>
            <a:r>
              <a:rPr lang="en-US" sz="3200" dirty="0" smtClean="0"/>
              <a:t>multicast</a:t>
            </a:r>
          </a:p>
          <a:p>
            <a:pPr lvl="1" eaLnBrk="1" hangingPunct="1"/>
            <a:r>
              <a:rPr lang="en-US" sz="2800" dirty="0" smtClean="0"/>
              <a:t>Requirement:</a:t>
            </a:r>
          </a:p>
          <a:p>
            <a:pPr lvl="2" eaLnBrk="1" hangingPunct="1"/>
            <a:r>
              <a:rPr lang="en-US" sz="2400" dirty="0" smtClean="0"/>
              <a:t>All correct processes will eventually deliver the message from a </a:t>
            </a:r>
            <a:r>
              <a:rPr lang="en-US" sz="2400" i="1" dirty="0" smtClean="0"/>
              <a:t>correct </a:t>
            </a:r>
            <a:r>
              <a:rPr lang="en-US" sz="2400" dirty="0" smtClean="0"/>
              <a:t>sender.</a:t>
            </a:r>
          </a:p>
          <a:p>
            <a:pPr lvl="1" eaLnBrk="1" hangingPunct="1"/>
            <a:r>
              <a:rPr lang="en-US" sz="2800" dirty="0" smtClean="0"/>
              <a:t>Implementation: </a:t>
            </a:r>
          </a:p>
          <a:p>
            <a:pPr lvl="2" eaLnBrk="1" hangingPunct="1"/>
            <a:r>
              <a:rPr lang="en-US" sz="2400" b="1" i="1" dirty="0" smtClean="0"/>
              <a:t>B-multicast( g, m)</a:t>
            </a:r>
            <a:r>
              <a:rPr lang="en-US" sz="2400" i="1" dirty="0" smtClean="0"/>
              <a:t>: </a:t>
            </a:r>
            <a:r>
              <a:rPr lang="en-US" sz="2400" i="1" dirty="0" smtClean="0">
                <a:sym typeface="Symbol" pitchFamily="18" charset="2"/>
              </a:rPr>
              <a:t>p  g: </a:t>
            </a:r>
            <a:r>
              <a:rPr lang="en-US" sz="2400" b="1" i="1" dirty="0" smtClean="0">
                <a:sym typeface="Symbol" pitchFamily="18" charset="2"/>
              </a:rPr>
              <a:t>send</a:t>
            </a:r>
            <a:r>
              <a:rPr lang="en-US" sz="2400" i="1" dirty="0" smtClean="0">
                <a:sym typeface="Symbol" pitchFamily="18" charset="2"/>
              </a:rPr>
              <a:t>( p, m);</a:t>
            </a:r>
          </a:p>
          <a:p>
            <a:pPr lvl="2" eaLnBrk="1" hangingPunct="1"/>
            <a:r>
              <a:rPr lang="en-US" sz="2400" i="1" dirty="0" smtClean="0">
                <a:sym typeface="Symbol" pitchFamily="18" charset="2"/>
              </a:rPr>
              <a:t>On</a:t>
            </a:r>
            <a:r>
              <a:rPr lang="en-US" sz="2400" b="1" i="1" dirty="0" smtClean="0">
                <a:sym typeface="Symbol" pitchFamily="18" charset="2"/>
              </a:rPr>
              <a:t> receive( m) </a:t>
            </a:r>
            <a:r>
              <a:rPr lang="en-US" sz="2400" i="1" dirty="0" smtClean="0">
                <a:sym typeface="Symbol" pitchFamily="18" charset="2"/>
              </a:rPr>
              <a:t>at p: </a:t>
            </a:r>
            <a:r>
              <a:rPr lang="en-US" sz="2400" b="1" i="1" dirty="0" smtClean="0">
                <a:sym typeface="Symbol" pitchFamily="18" charset="2"/>
              </a:rPr>
              <a:t>B-deliver( m)</a:t>
            </a:r>
            <a:r>
              <a:rPr lang="en-US" sz="2400" i="1" dirty="0" smtClean="0">
                <a:sym typeface="Symbol" pitchFamily="18" charset="2"/>
              </a:rPr>
              <a:t> at p.</a:t>
            </a:r>
            <a:endParaRPr lang="en-US" sz="2400" i="1" dirty="0" smtClean="0"/>
          </a:p>
          <a:p>
            <a:pPr lvl="2" eaLnBrk="1" hangingPunct="1">
              <a:buFontTx/>
              <a:buNone/>
            </a:pPr>
            <a:r>
              <a:rPr lang="en-US" sz="2400" dirty="0" smtClean="0">
                <a:sym typeface="Symbol" pitchFamily="18" charset="2"/>
              </a:rPr>
              <a:t> </a:t>
            </a:r>
            <a:r>
              <a:rPr lang="en-US" sz="2400" dirty="0" smtClean="0"/>
              <a:t>Properties: integrity, validity.</a:t>
            </a:r>
          </a:p>
        </p:txBody>
      </p:sp>
      <p:sp>
        <p:nvSpPr>
          <p:cNvPr id="24578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4579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32C2FB3-FE42-4DE1-B5F5-D1314B831500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Basic multicast: Agreement?</a:t>
            </a:r>
          </a:p>
        </p:txBody>
      </p:sp>
      <p:sp>
        <p:nvSpPr>
          <p:cNvPr id="25602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5603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58D58A-2B89-4721-8F76-2B363C081C8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5605" name="Oval 6"/>
          <p:cNvSpPr>
            <a:spLocks noChangeArrowheads="1"/>
          </p:cNvSpPr>
          <p:nvPr/>
        </p:nvSpPr>
        <p:spPr bwMode="auto">
          <a:xfrm>
            <a:off x="5181600" y="38862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4</a:t>
            </a:r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5181600" y="2971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5181600" y="2057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70697" name="Line 9"/>
          <p:cNvSpPr>
            <a:spLocks noChangeShapeType="1"/>
          </p:cNvSpPr>
          <p:nvPr/>
        </p:nvSpPr>
        <p:spPr bwMode="auto">
          <a:xfrm flipV="1">
            <a:off x="2819400" y="2286000"/>
            <a:ext cx="2362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>
            <a:off x="2819400" y="3200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1905000" y="1752600"/>
            <a:ext cx="5257800" cy="297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435225" y="2932113"/>
            <a:ext cx="384175" cy="420687"/>
            <a:chOff x="1534" y="1847"/>
            <a:chExt cx="242" cy="265"/>
          </a:xfrm>
        </p:grpSpPr>
        <p:sp>
          <p:nvSpPr>
            <p:cNvPr id="25618" name="Oval 4"/>
            <p:cNvSpPr>
              <a:spLocks noChangeArrowheads="1"/>
            </p:cNvSpPr>
            <p:nvPr/>
          </p:nvSpPr>
          <p:spPr bwMode="auto">
            <a:xfrm>
              <a:off x="1536" y="1872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9" name="Text Box 16"/>
            <p:cNvSpPr txBox="1">
              <a:spLocks noChangeArrowheads="1"/>
            </p:cNvSpPr>
            <p:nvPr/>
          </p:nvSpPr>
          <p:spPr bwMode="auto">
            <a:xfrm>
              <a:off x="1534" y="184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1</a:t>
              </a:r>
            </a:p>
          </p:txBody>
        </p:sp>
      </p:grpSp>
      <p:sp>
        <p:nvSpPr>
          <p:cNvPr id="25613" name="Text Box 17"/>
          <p:cNvSpPr txBox="1">
            <a:spLocks noChangeArrowheads="1"/>
          </p:cNvSpPr>
          <p:nvPr/>
        </p:nvSpPr>
        <p:spPr bwMode="auto">
          <a:xfrm>
            <a:off x="5178425" y="2093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5614" name="Text Box 18"/>
          <p:cNvSpPr txBox="1">
            <a:spLocks noChangeArrowheads="1"/>
          </p:cNvSpPr>
          <p:nvPr/>
        </p:nvSpPr>
        <p:spPr bwMode="auto">
          <a:xfrm>
            <a:off x="5254625" y="3008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3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5486400" y="3336925"/>
            <a:ext cx="1301750" cy="701675"/>
            <a:chOff x="3430" y="3446"/>
            <a:chExt cx="820" cy="442"/>
          </a:xfrm>
        </p:grpSpPr>
        <p:sp>
          <p:nvSpPr>
            <p:cNvPr id="25616" name="Text Box 21"/>
            <p:cNvSpPr txBox="1">
              <a:spLocks noChangeArrowheads="1"/>
            </p:cNvSpPr>
            <p:nvPr/>
          </p:nvSpPr>
          <p:spPr bwMode="auto">
            <a:xfrm>
              <a:off x="3430" y="3527"/>
              <a:ext cx="8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Agreement</a:t>
              </a:r>
            </a:p>
          </p:txBody>
        </p:sp>
        <p:sp>
          <p:nvSpPr>
            <p:cNvPr id="25617" name="Text Box 23"/>
            <p:cNvSpPr txBox="1">
              <a:spLocks noChangeArrowheads="1"/>
            </p:cNvSpPr>
            <p:nvPr/>
          </p:nvSpPr>
          <p:spPr bwMode="auto">
            <a:xfrm>
              <a:off x="3638" y="3446"/>
              <a:ext cx="32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4000" dirty="0"/>
                <a:t>X</a:t>
              </a:r>
            </a:p>
          </p:txBody>
        </p:sp>
      </p:grp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781175" y="2667003"/>
            <a:ext cx="1216025" cy="1020763"/>
            <a:chOff x="1212" y="3097"/>
            <a:chExt cx="766" cy="643"/>
          </a:xfrm>
          <a:solidFill>
            <a:srgbClr val="FFFF00"/>
          </a:solidFill>
        </p:grpSpPr>
        <p:sp>
          <p:nvSpPr>
            <p:cNvPr id="25620" name="AutoShape 12"/>
            <p:cNvSpPr>
              <a:spLocks noChangeArrowheads="1"/>
            </p:cNvSpPr>
            <p:nvPr/>
          </p:nvSpPr>
          <p:spPr bwMode="auto">
            <a:xfrm>
              <a:off x="1212" y="3097"/>
              <a:ext cx="766" cy="643"/>
            </a:xfrm>
            <a:prstGeom prst="irregularSeal1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1" name="Text Box 13"/>
            <p:cNvSpPr txBox="1">
              <a:spLocks noChangeArrowheads="1"/>
            </p:cNvSpPr>
            <p:nvPr/>
          </p:nvSpPr>
          <p:spPr bwMode="auto">
            <a:xfrm>
              <a:off x="1364" y="3302"/>
              <a:ext cx="468" cy="231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dirty="0"/>
                <a:t>crash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7" grpId="0" animBg="1"/>
      <p:bldP spid="37069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/>
          <a:lstStyle/>
          <a:p>
            <a:pPr eaLnBrk="1" hangingPunct="1"/>
            <a:r>
              <a:rPr lang="en-US" smtClean="0"/>
              <a:t>Examples (cont.)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168825" cy="4876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Reliable multicast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Requirements: integrity, validity, </a:t>
            </a:r>
            <a:r>
              <a:rPr lang="en-US" sz="2400" i="1" dirty="0" smtClean="0"/>
              <a:t>agreement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Implementation: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i="1" dirty="0" smtClean="0"/>
              <a:t>Received := {};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i="1" dirty="0" smtClean="0"/>
              <a:t>R-multicast( g, m) </a:t>
            </a:r>
            <a:r>
              <a:rPr lang="en-US" sz="2000" i="1" dirty="0" smtClean="0"/>
              <a:t>at process p: </a:t>
            </a:r>
            <a:r>
              <a:rPr lang="en-US" sz="2000" b="1" i="1" dirty="0" smtClean="0"/>
              <a:t>B-multicast</a:t>
            </a:r>
            <a:r>
              <a:rPr lang="en-US" sz="2000" i="1" dirty="0" smtClean="0"/>
              <a:t>( g, m);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i="1" dirty="0" smtClean="0"/>
              <a:t>On</a:t>
            </a:r>
            <a:r>
              <a:rPr lang="en-US" sz="2000" b="1" i="1" dirty="0" smtClean="0"/>
              <a:t> B-deliver( m) </a:t>
            </a:r>
            <a:r>
              <a:rPr lang="en-US" sz="2000" i="1" dirty="0" smtClean="0"/>
              <a:t>at process p from process q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	if( m </a:t>
            </a:r>
            <a:r>
              <a:rPr lang="en-US" sz="2000" i="1" dirty="0" smtClean="0">
                <a:sym typeface="Symbol" pitchFamily="18" charset="2"/>
              </a:rPr>
              <a:t> Received</a:t>
            </a:r>
            <a:r>
              <a:rPr lang="en-US" sz="2000" i="1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		Received := Received </a:t>
            </a:r>
            <a:r>
              <a:rPr lang="en-US" sz="2000" i="1" dirty="0" smtClean="0">
                <a:sym typeface="Symbol" pitchFamily="18" charset="2"/>
              </a:rPr>
              <a:t> {m};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>
                <a:sym typeface="Symbol" pitchFamily="18" charset="2"/>
              </a:rPr>
              <a:t>		if( q  p) </a:t>
            </a:r>
            <a:r>
              <a:rPr lang="en-US" sz="2000" b="1" i="1" dirty="0" smtClean="0">
                <a:sym typeface="Symbol" pitchFamily="18" charset="2"/>
              </a:rPr>
              <a:t>B-multicast</a:t>
            </a:r>
            <a:r>
              <a:rPr lang="en-US" sz="2000" i="1" dirty="0" smtClean="0">
                <a:sym typeface="Symbol" pitchFamily="18" charset="2"/>
              </a:rPr>
              <a:t>( g, m);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>
                <a:sym typeface="Symbol" pitchFamily="18" charset="2"/>
              </a:rPr>
              <a:t>		</a:t>
            </a:r>
            <a:r>
              <a:rPr lang="en-US" sz="2000" b="1" i="1" dirty="0" smtClean="0">
                <a:sym typeface="Symbol" pitchFamily="18" charset="2"/>
              </a:rPr>
              <a:t>R-deliver( m)</a:t>
            </a:r>
            <a:r>
              <a:rPr lang="en-US" sz="2000" i="1" dirty="0" smtClean="0">
                <a:sym typeface="Symbol" pitchFamily="18" charset="2"/>
              </a:rPr>
              <a:t>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>
                <a:sym typeface="Symbol" pitchFamily="18" charset="2"/>
              </a:rPr>
              <a:t>	end if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2000" i="1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 </a:t>
            </a:r>
            <a:r>
              <a:rPr lang="en-US" sz="2400" dirty="0" smtClean="0"/>
              <a:t>Inefficient: each message is sent O(|g|) times to each process</a:t>
            </a:r>
          </a:p>
        </p:txBody>
      </p:sp>
      <p:sp>
        <p:nvSpPr>
          <p:cNvPr id="26626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6627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F852D13-B9E4-461F-BE5F-2FC6D66D407D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Reliable multicast</a:t>
            </a:r>
            <a:endParaRPr lang="en-US" dirty="0" smtClean="0"/>
          </a:p>
        </p:txBody>
      </p:sp>
      <p:sp>
        <p:nvSpPr>
          <p:cNvPr id="25602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5603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58D58A-2B89-4721-8F76-2B363C081C8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5605" name="Oval 6"/>
          <p:cNvSpPr>
            <a:spLocks noChangeArrowheads="1"/>
          </p:cNvSpPr>
          <p:nvPr/>
        </p:nvSpPr>
        <p:spPr bwMode="auto">
          <a:xfrm>
            <a:off x="5181600" y="38862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4</a:t>
            </a:r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5181600" y="2971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5181600" y="2057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70697" name="Line 9"/>
          <p:cNvSpPr>
            <a:spLocks noChangeShapeType="1"/>
          </p:cNvSpPr>
          <p:nvPr/>
        </p:nvSpPr>
        <p:spPr bwMode="auto">
          <a:xfrm flipV="1">
            <a:off x="2819400" y="2286000"/>
            <a:ext cx="2362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>
            <a:off x="2819400" y="3200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1905000" y="1752600"/>
            <a:ext cx="5257800" cy="297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435225" y="2932113"/>
            <a:ext cx="384175" cy="420687"/>
            <a:chOff x="1534" y="1847"/>
            <a:chExt cx="242" cy="265"/>
          </a:xfrm>
        </p:grpSpPr>
        <p:sp>
          <p:nvSpPr>
            <p:cNvPr id="25618" name="Oval 4"/>
            <p:cNvSpPr>
              <a:spLocks noChangeArrowheads="1"/>
            </p:cNvSpPr>
            <p:nvPr/>
          </p:nvSpPr>
          <p:spPr bwMode="auto">
            <a:xfrm>
              <a:off x="1536" y="1872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9" name="Text Box 16"/>
            <p:cNvSpPr txBox="1">
              <a:spLocks noChangeArrowheads="1"/>
            </p:cNvSpPr>
            <p:nvPr/>
          </p:nvSpPr>
          <p:spPr bwMode="auto">
            <a:xfrm>
              <a:off x="1534" y="184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1</a:t>
              </a:r>
            </a:p>
          </p:txBody>
        </p:sp>
      </p:grpSp>
      <p:sp>
        <p:nvSpPr>
          <p:cNvPr id="25613" name="Text Box 17"/>
          <p:cNvSpPr txBox="1">
            <a:spLocks noChangeArrowheads="1"/>
          </p:cNvSpPr>
          <p:nvPr/>
        </p:nvSpPr>
        <p:spPr bwMode="auto">
          <a:xfrm>
            <a:off x="5178425" y="2093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5614" name="Text Box 18"/>
          <p:cNvSpPr txBox="1">
            <a:spLocks noChangeArrowheads="1"/>
          </p:cNvSpPr>
          <p:nvPr/>
        </p:nvSpPr>
        <p:spPr bwMode="auto">
          <a:xfrm>
            <a:off x="5254625" y="3008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3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781175" y="2667003"/>
            <a:ext cx="1216025" cy="1020763"/>
            <a:chOff x="1212" y="3097"/>
            <a:chExt cx="766" cy="643"/>
          </a:xfrm>
          <a:solidFill>
            <a:srgbClr val="FFFF00"/>
          </a:solidFill>
        </p:grpSpPr>
        <p:sp>
          <p:nvSpPr>
            <p:cNvPr id="25620" name="AutoShape 12"/>
            <p:cNvSpPr>
              <a:spLocks noChangeArrowheads="1"/>
            </p:cNvSpPr>
            <p:nvPr/>
          </p:nvSpPr>
          <p:spPr bwMode="auto">
            <a:xfrm>
              <a:off x="1212" y="3097"/>
              <a:ext cx="766" cy="643"/>
            </a:xfrm>
            <a:prstGeom prst="irregularSeal1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1" name="Text Box 13"/>
            <p:cNvSpPr txBox="1">
              <a:spLocks noChangeArrowheads="1"/>
            </p:cNvSpPr>
            <p:nvPr/>
          </p:nvSpPr>
          <p:spPr bwMode="auto">
            <a:xfrm>
              <a:off x="1364" y="3302"/>
              <a:ext cx="468" cy="231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dirty="0"/>
                <a:t>crash</a:t>
              </a:r>
            </a:p>
          </p:txBody>
        </p:sp>
      </p:grpSp>
      <p:cxnSp>
        <p:nvCxnSpPr>
          <p:cNvPr id="10" name="Curved Connector 9"/>
          <p:cNvCxnSpPr>
            <a:stCxn id="25607" idx="6"/>
            <a:endCxn id="25605" idx="6"/>
          </p:cNvCxnSpPr>
          <p:nvPr/>
        </p:nvCxnSpPr>
        <p:spPr>
          <a:xfrm>
            <a:off x="5562600" y="2247900"/>
            <a:ext cx="12700" cy="18288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5607" idx="4"/>
            <a:endCxn id="25606" idx="0"/>
          </p:cNvCxnSpPr>
          <p:nvPr/>
        </p:nvCxnSpPr>
        <p:spPr>
          <a:xfrm>
            <a:off x="5372100" y="24384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5606" idx="4"/>
            <a:endCxn id="25605" idx="0"/>
          </p:cNvCxnSpPr>
          <p:nvPr/>
        </p:nvCxnSpPr>
        <p:spPr>
          <a:xfrm>
            <a:off x="5372100" y="33528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606" idx="1"/>
            <a:endCxn id="25607" idx="3"/>
          </p:cNvCxnSpPr>
          <p:nvPr/>
        </p:nvCxnSpPr>
        <p:spPr>
          <a:xfrm flipV="1">
            <a:off x="5237396" y="2382604"/>
            <a:ext cx="0" cy="6449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44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7" grpId="0" animBg="1"/>
      <p:bldP spid="37069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Examples (cont.)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33745"/>
            <a:ext cx="7985230" cy="526705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FIFO-ordered multicast: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Assumption: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a process belongs to at most one group.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Implementation: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Local variables at </a:t>
            </a:r>
            <a:r>
              <a:rPr lang="en-US" i="1" dirty="0" smtClean="0"/>
              <a:t>p</a:t>
            </a:r>
            <a:r>
              <a:rPr lang="en-US" dirty="0" smtClean="0"/>
              <a:t>: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p</a:t>
            </a:r>
            <a:r>
              <a:rPr lang="en-US" i="1" baseline="-25000" dirty="0" smtClean="0"/>
              <a:t> </a:t>
            </a:r>
            <a:r>
              <a:rPr lang="en-US" i="1" dirty="0" smtClean="0"/>
              <a:t>= 1,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[ |g| ]={0};</a:t>
            </a:r>
          </a:p>
          <a:p>
            <a:pPr lvl="2" eaLnBrk="1" hangingPunct="1">
              <a:lnSpc>
                <a:spcPct val="80000"/>
              </a:lnSpc>
            </a:pPr>
            <a:r>
              <a:rPr lang="en-US" b="1" i="1" dirty="0" smtClean="0"/>
              <a:t>FO-multicast( g, m)</a:t>
            </a:r>
            <a:r>
              <a:rPr lang="en-US" i="1" dirty="0" smtClean="0"/>
              <a:t> at p: 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	</a:t>
            </a:r>
            <a:r>
              <a:rPr lang="en-US" b="1" i="1" dirty="0" smtClean="0"/>
              <a:t>B-multicast</a:t>
            </a:r>
            <a:r>
              <a:rPr lang="en-US" i="1" dirty="0" smtClean="0"/>
              <a:t>( g, &lt;m,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&gt;); 				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	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++;</a:t>
            </a:r>
          </a:p>
          <a:p>
            <a:pPr lvl="2" eaLnBrk="1" hangingPunct="1">
              <a:lnSpc>
                <a:spcPct val="80000"/>
              </a:lnSpc>
            </a:pPr>
            <a:r>
              <a:rPr lang="en-US" i="1" dirty="0" smtClean="0"/>
              <a:t>On</a:t>
            </a:r>
            <a:r>
              <a:rPr lang="en-US" b="1" i="1" dirty="0" smtClean="0"/>
              <a:t> B-deliver( &lt;m, S&gt;) </a:t>
            </a:r>
            <a:r>
              <a:rPr lang="en-US" i="1" dirty="0" smtClean="0"/>
              <a:t>at p from q: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if( S =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[q] + 1) 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	</a:t>
            </a:r>
            <a:r>
              <a:rPr lang="en-US" b="1" i="1" dirty="0" smtClean="0"/>
              <a:t>FO-deliver( m)</a:t>
            </a:r>
            <a:r>
              <a:rPr lang="en-US" i="1" dirty="0" smtClean="0"/>
              <a:t>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	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[q] := S;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else if( S &gt;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[q] + 1) 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	place &lt;m, S&gt; in the queue until S =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[q] + 1;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	</a:t>
            </a:r>
            <a:r>
              <a:rPr lang="en-US" b="1" i="1" dirty="0" smtClean="0"/>
              <a:t>FO-deliver( m)</a:t>
            </a:r>
            <a:r>
              <a:rPr lang="en-US" i="1" dirty="0" smtClean="0"/>
              <a:t>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	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[q] := S;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i="1" dirty="0" smtClean="0"/>
              <a:t>	end if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1000" i="1" dirty="0" smtClean="0"/>
          </a:p>
          <a:p>
            <a:pPr>
              <a:lnSpc>
                <a:spcPct val="80000"/>
              </a:lnSpc>
            </a:pPr>
            <a:r>
              <a:rPr lang="en-US" b="1" u="sng" dirty="0" smtClean="0"/>
              <a:t>Your task: </a:t>
            </a:r>
            <a:r>
              <a:rPr lang="en-US" dirty="0" smtClean="0"/>
              <a:t>totally ordered multicasts.</a:t>
            </a:r>
          </a:p>
        </p:txBody>
      </p:sp>
      <p:sp>
        <p:nvSpPr>
          <p:cNvPr id="27650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7651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9CFCA9F-69B3-440B-81C4-4EE78B8DB24D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Introduction to group communication</a:t>
            </a:r>
          </a:p>
          <a:p>
            <a:pPr eaLnBrk="1" hangingPunct="1"/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Desired group communication</a:t>
            </a:r>
          </a:p>
          <a:p>
            <a:pPr eaLnBrk="1" hangingPunct="1"/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Multicast communication</a:t>
            </a:r>
          </a:p>
          <a:p>
            <a:pPr eaLnBrk="1" hangingPunct="1"/>
            <a:endParaRPr lang="en-US" sz="2800" dirty="0" smtClean="0">
              <a:solidFill>
                <a:srgbClr val="C0C0C0"/>
              </a:solidFill>
            </a:endParaRPr>
          </a:p>
          <a:p>
            <a:pPr eaLnBrk="1" hangingPunct="1"/>
            <a:r>
              <a:rPr lang="en-US" sz="2800" dirty="0" smtClean="0"/>
              <a:t>Group membership service</a:t>
            </a:r>
          </a:p>
        </p:txBody>
      </p:sp>
      <p:sp>
        <p:nvSpPr>
          <p:cNvPr id="28674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8675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0F793F-641C-4107-92EA-2AAA7F3E8047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Group membership service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0350" y="1384300"/>
            <a:ext cx="40386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Four tasks: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Interface for group membership changes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Failure detector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Membership change notification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Group address expansion</a:t>
            </a:r>
          </a:p>
        </p:txBody>
      </p:sp>
      <p:sp>
        <p:nvSpPr>
          <p:cNvPr id="29698" name="Platshållare för sidfot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29699" name="Platshållare för bildnumm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D216F1-743E-45BE-9D29-273B1A481255}" type="slidenum">
              <a:rPr lang="en-US" smtClean="0"/>
              <a:pPr/>
              <a:t>27</a:t>
            </a:fld>
            <a:endParaRPr lang="en-US" smtClean="0"/>
          </a:p>
        </p:txBody>
      </p:sp>
      <p:grpSp>
        <p:nvGrpSpPr>
          <p:cNvPr id="29702" name="Group 25"/>
          <p:cNvGrpSpPr>
            <a:grpSpLocks/>
          </p:cNvGrpSpPr>
          <p:nvPr/>
        </p:nvGrpSpPr>
        <p:grpSpPr bwMode="auto">
          <a:xfrm>
            <a:off x="4031940" y="1555750"/>
            <a:ext cx="4316413" cy="3092450"/>
            <a:chOff x="2832" y="980"/>
            <a:chExt cx="2719" cy="1948"/>
          </a:xfrm>
        </p:grpSpPr>
        <p:sp>
          <p:nvSpPr>
            <p:cNvPr id="29704" name="Oval 10"/>
            <p:cNvSpPr>
              <a:spLocks noChangeArrowheads="1"/>
            </p:cNvSpPr>
            <p:nvPr/>
          </p:nvSpPr>
          <p:spPr bwMode="auto">
            <a:xfrm>
              <a:off x="3792" y="1008"/>
              <a:ext cx="912" cy="192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5" name="Oval 5"/>
            <p:cNvSpPr>
              <a:spLocks noChangeArrowheads="1"/>
            </p:cNvSpPr>
            <p:nvPr/>
          </p:nvSpPr>
          <p:spPr bwMode="auto">
            <a:xfrm>
              <a:off x="2832" y="1584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6" name="Oval 6"/>
            <p:cNvSpPr>
              <a:spLocks noChangeArrowheads="1"/>
            </p:cNvSpPr>
            <p:nvPr/>
          </p:nvSpPr>
          <p:spPr bwMode="auto">
            <a:xfrm>
              <a:off x="4752" y="2592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7" name="Oval 7"/>
            <p:cNvSpPr>
              <a:spLocks noChangeArrowheads="1"/>
            </p:cNvSpPr>
            <p:nvPr/>
          </p:nvSpPr>
          <p:spPr bwMode="auto">
            <a:xfrm>
              <a:off x="4128" y="196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8" name="Oval 8"/>
            <p:cNvSpPr>
              <a:spLocks noChangeArrowheads="1"/>
            </p:cNvSpPr>
            <p:nvPr/>
          </p:nvSpPr>
          <p:spPr bwMode="auto">
            <a:xfrm>
              <a:off x="4128" y="1584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9" name="Oval 9"/>
            <p:cNvSpPr>
              <a:spLocks noChangeArrowheads="1"/>
            </p:cNvSpPr>
            <p:nvPr/>
          </p:nvSpPr>
          <p:spPr bwMode="auto">
            <a:xfrm>
              <a:off x="4128" y="1200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10" name="Line 11"/>
            <p:cNvSpPr>
              <a:spLocks noChangeShapeType="1"/>
            </p:cNvSpPr>
            <p:nvPr/>
          </p:nvSpPr>
          <p:spPr bwMode="auto">
            <a:xfrm>
              <a:off x="3120" y="1755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Line 12"/>
            <p:cNvSpPr>
              <a:spLocks noChangeShapeType="1"/>
            </p:cNvSpPr>
            <p:nvPr/>
          </p:nvSpPr>
          <p:spPr bwMode="auto">
            <a:xfrm flipV="1">
              <a:off x="3810" y="1440"/>
              <a:ext cx="366" cy="3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Line 13"/>
            <p:cNvSpPr>
              <a:spLocks noChangeShapeType="1"/>
            </p:cNvSpPr>
            <p:nvPr/>
          </p:nvSpPr>
          <p:spPr bwMode="auto">
            <a:xfrm>
              <a:off x="3801" y="1746"/>
              <a:ext cx="375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Line 14"/>
            <p:cNvSpPr>
              <a:spLocks noChangeShapeType="1"/>
            </p:cNvSpPr>
            <p:nvPr/>
          </p:nvSpPr>
          <p:spPr bwMode="auto">
            <a:xfrm flipH="1">
              <a:off x="4272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Line 16"/>
            <p:cNvSpPr>
              <a:spLocks noChangeShapeType="1"/>
            </p:cNvSpPr>
            <p:nvPr/>
          </p:nvSpPr>
          <p:spPr bwMode="auto">
            <a:xfrm flipH="1">
              <a:off x="4416" y="2112"/>
              <a:ext cx="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7"/>
            <p:cNvSpPr>
              <a:spLocks noChangeShapeType="1"/>
            </p:cNvSpPr>
            <p:nvPr/>
          </p:nvSpPr>
          <p:spPr bwMode="auto">
            <a:xfrm flipH="1">
              <a:off x="4416" y="172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Text Box 18"/>
            <p:cNvSpPr txBox="1">
              <a:spLocks noChangeArrowheads="1"/>
            </p:cNvSpPr>
            <p:nvPr/>
          </p:nvSpPr>
          <p:spPr bwMode="auto">
            <a:xfrm>
              <a:off x="3120" y="980"/>
              <a:ext cx="625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/>
                <a:t>Group </a:t>
              </a:r>
            </a:p>
            <a:p>
              <a:r>
                <a:rPr lang="en-US" sz="1400"/>
                <a:t>address</a:t>
              </a:r>
            </a:p>
            <a:p>
              <a:r>
                <a:rPr lang="en-US" sz="1400"/>
                <a:t>expansion</a:t>
              </a:r>
            </a:p>
          </p:txBody>
        </p:sp>
        <p:sp>
          <p:nvSpPr>
            <p:cNvPr id="29717" name="Text Box 19"/>
            <p:cNvSpPr txBox="1">
              <a:spLocks noChangeArrowheads="1"/>
            </p:cNvSpPr>
            <p:nvPr/>
          </p:nvSpPr>
          <p:spPr bwMode="auto">
            <a:xfrm>
              <a:off x="2948" y="2016"/>
              <a:ext cx="89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/>
                <a:t>Multicast</a:t>
              </a:r>
            </a:p>
            <a:p>
              <a:r>
                <a:rPr lang="en-US" sz="1400"/>
                <a:t>Communication</a:t>
              </a:r>
            </a:p>
          </p:txBody>
        </p:sp>
        <p:sp>
          <p:nvSpPr>
            <p:cNvPr id="29718" name="Text Box 20"/>
            <p:cNvSpPr txBox="1">
              <a:spLocks noChangeArrowheads="1"/>
            </p:cNvSpPr>
            <p:nvPr/>
          </p:nvSpPr>
          <p:spPr bwMode="auto">
            <a:xfrm>
              <a:off x="4784" y="1920"/>
              <a:ext cx="767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dirty="0"/>
                <a:t>Group</a:t>
              </a:r>
            </a:p>
            <a:p>
              <a:r>
                <a:rPr lang="en-US" sz="1400" dirty="0"/>
                <a:t>membership</a:t>
              </a:r>
            </a:p>
            <a:p>
              <a:r>
                <a:rPr lang="en-US" sz="1400" dirty="0"/>
                <a:t>management</a:t>
              </a:r>
            </a:p>
          </p:txBody>
        </p:sp>
        <p:sp>
          <p:nvSpPr>
            <p:cNvPr id="29719" name="Line 21"/>
            <p:cNvSpPr>
              <a:spLocks noChangeShapeType="1"/>
            </p:cNvSpPr>
            <p:nvPr/>
          </p:nvSpPr>
          <p:spPr bwMode="auto">
            <a:xfrm flipH="1">
              <a:off x="3696" y="1584"/>
              <a:ext cx="288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Line 22"/>
            <p:cNvSpPr>
              <a:spLocks noChangeShapeType="1"/>
            </p:cNvSpPr>
            <p:nvPr/>
          </p:nvSpPr>
          <p:spPr bwMode="auto">
            <a:xfrm flipV="1">
              <a:off x="3696" y="1728"/>
              <a:ext cx="288" cy="43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Line 23"/>
            <p:cNvSpPr>
              <a:spLocks noChangeShapeType="1"/>
            </p:cNvSpPr>
            <p:nvPr/>
          </p:nvSpPr>
          <p:spPr bwMode="auto">
            <a:xfrm flipV="1">
              <a:off x="3696" y="1920"/>
              <a:ext cx="288" cy="24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Line 24"/>
            <p:cNvSpPr>
              <a:spLocks noChangeShapeType="1"/>
            </p:cNvSpPr>
            <p:nvPr/>
          </p:nvSpPr>
          <p:spPr bwMode="auto">
            <a:xfrm flipH="1" flipV="1">
              <a:off x="3456" y="1392"/>
              <a:ext cx="336" cy="33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260350" y="4762500"/>
            <a:ext cx="78676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latin typeface="+mn-lt"/>
              </a:rPr>
              <a:t>Group partition:</a:t>
            </a:r>
          </a:p>
          <a:p>
            <a:pPr marL="742950" lvl="1" indent="-28575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>
                <a:latin typeface="+mn-lt"/>
              </a:rPr>
              <a:t>Primary-partition – one partition only</a:t>
            </a:r>
            <a:endParaRPr lang="en-US" sz="2000" kern="0" dirty="0">
              <a:latin typeface="+mn-lt"/>
            </a:endParaRPr>
          </a:p>
          <a:p>
            <a:pPr marL="742950" lvl="1" indent="-28575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 err="1">
                <a:latin typeface="+mn-lt"/>
              </a:rPr>
              <a:t>Partitionable</a:t>
            </a:r>
            <a:r>
              <a:rPr lang="en-US" sz="2400" kern="0" dirty="0">
                <a:latin typeface="+mn-lt"/>
              </a:rPr>
              <a:t> – many </a:t>
            </a:r>
            <a:r>
              <a:rPr lang="en-US" sz="2400" kern="0" dirty="0" err="1">
                <a:latin typeface="+mn-lt"/>
              </a:rPr>
              <a:t>partiations</a:t>
            </a:r>
            <a:r>
              <a:rPr lang="en-US" sz="2400" kern="0" dirty="0">
                <a:latin typeface="+mn-lt"/>
              </a:rPr>
              <a:t> at once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Group views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21383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Group views: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Lists of  the current ordered group members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 new one is generated when processes join or leave/fail.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View delivery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When a member is notified of a membership change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Requirements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Order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if </a:t>
            </a:r>
            <a:r>
              <a:rPr lang="en-US" sz="1800" i="1" dirty="0" smtClean="0"/>
              <a:t>p</a:t>
            </a:r>
            <a:r>
              <a:rPr lang="en-US" sz="1800" dirty="0" smtClean="0"/>
              <a:t> delivers </a:t>
            </a:r>
            <a:r>
              <a:rPr lang="en-US" sz="1800" i="1" dirty="0" smtClean="0"/>
              <a:t>v(g)</a:t>
            </a:r>
            <a:r>
              <a:rPr lang="en-US" sz="1800" i="1" dirty="0" smtClean="0">
                <a:sym typeface="Symbol" pitchFamily="18" charset="2"/>
              </a:rPr>
              <a:t> v’(g)</a:t>
            </a:r>
            <a:r>
              <a:rPr lang="en-US" sz="1800" dirty="0" smtClean="0">
                <a:sym typeface="Symbol" pitchFamily="18" charset="2"/>
              </a:rPr>
              <a:t>, no other process delivers </a:t>
            </a:r>
            <a:r>
              <a:rPr lang="en-US" sz="1800" i="1" dirty="0" smtClean="0"/>
              <a:t>v’(g)</a:t>
            </a:r>
            <a:r>
              <a:rPr lang="en-US" sz="1800" i="1" dirty="0" smtClean="0">
                <a:sym typeface="Symbol" pitchFamily="18" charset="2"/>
              </a:rPr>
              <a:t> v(g)</a:t>
            </a:r>
            <a:r>
              <a:rPr lang="en-US" sz="1800" dirty="0" smtClean="0">
                <a:sym typeface="Symbol" pitchFamily="18" charset="2"/>
              </a:rPr>
              <a:t>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Integrity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if </a:t>
            </a:r>
            <a:r>
              <a:rPr lang="en-US" sz="1800" i="1" dirty="0" smtClean="0"/>
              <a:t>p</a:t>
            </a:r>
            <a:r>
              <a:rPr lang="en-US" sz="1800" dirty="0" smtClean="0"/>
              <a:t> delivers </a:t>
            </a:r>
            <a:r>
              <a:rPr lang="en-US" sz="1800" i="1" dirty="0" smtClean="0"/>
              <a:t>v(g)</a:t>
            </a:r>
            <a:r>
              <a:rPr lang="en-US" sz="1800" dirty="0" smtClean="0"/>
              <a:t>, </a:t>
            </a:r>
            <a:r>
              <a:rPr lang="en-US" sz="1800" i="1" dirty="0" smtClean="0"/>
              <a:t>p </a:t>
            </a:r>
            <a:r>
              <a:rPr lang="en-US" sz="1800" i="1" dirty="0" smtClean="0">
                <a:sym typeface="Symbol" pitchFamily="18" charset="2"/>
              </a:rPr>
              <a:t> v(g)</a:t>
            </a:r>
            <a:r>
              <a:rPr lang="en-US" sz="1800" dirty="0" smtClean="0">
                <a:sym typeface="Symbol" pitchFamily="18" charset="2"/>
              </a:rPr>
              <a:t>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Non-triviality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if </a:t>
            </a:r>
            <a:r>
              <a:rPr lang="en-US" sz="1800" i="1" dirty="0" smtClean="0"/>
              <a:t>q</a:t>
            </a:r>
            <a:r>
              <a:rPr lang="en-US" sz="1800" dirty="0" smtClean="0"/>
              <a:t> joins a group and becomes indefinitely reachable from </a:t>
            </a:r>
            <a:r>
              <a:rPr lang="en-US" sz="1800" i="1" dirty="0" smtClean="0"/>
              <a:t>p</a:t>
            </a:r>
            <a:r>
              <a:rPr lang="en-US" sz="1800" dirty="0" smtClean="0"/>
              <a:t>, eventually </a:t>
            </a:r>
            <a:r>
              <a:rPr lang="en-US" sz="1800" i="1" dirty="0" smtClean="0"/>
              <a:t>q</a:t>
            </a:r>
            <a:r>
              <a:rPr lang="en-US" sz="1800" dirty="0" smtClean="0"/>
              <a:t> is always in the view </a:t>
            </a:r>
            <a:r>
              <a:rPr lang="en-US" sz="1800" i="1" dirty="0" smtClean="0"/>
              <a:t>p</a:t>
            </a:r>
            <a:r>
              <a:rPr lang="en-US" sz="1800" dirty="0" smtClean="0"/>
              <a:t> delivers.</a:t>
            </a:r>
          </a:p>
        </p:txBody>
      </p:sp>
      <p:sp>
        <p:nvSpPr>
          <p:cNvPr id="30722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30723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B2EFA9-7620-4B02-993D-F3883FE1779B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View-synchronous group comm.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5334000" cy="4800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/>
              <a:t>Extend the reliable multicast semantics with group views.</a:t>
            </a:r>
          </a:p>
          <a:p>
            <a:pPr lvl="1" eaLnBrk="1" hangingPunct="1"/>
            <a:r>
              <a:rPr lang="en-US" sz="2400" dirty="0" smtClean="0"/>
              <a:t>Agreement</a:t>
            </a:r>
          </a:p>
          <a:p>
            <a:pPr lvl="2" eaLnBrk="1" hangingPunct="1"/>
            <a:r>
              <a:rPr lang="en-US" sz="2000" dirty="0" smtClean="0"/>
              <a:t>Correct processes deliver the same set of messages </a:t>
            </a:r>
            <a:r>
              <a:rPr lang="en-US" sz="2000" i="1" dirty="0" smtClean="0"/>
              <a:t>in any given view</a:t>
            </a:r>
          </a:p>
          <a:p>
            <a:pPr lvl="1" eaLnBrk="1" hangingPunct="1"/>
            <a:r>
              <a:rPr lang="en-US" sz="2400" dirty="0" smtClean="0"/>
              <a:t>Validity </a:t>
            </a:r>
            <a:endParaRPr lang="en-US" sz="2400" dirty="0"/>
          </a:p>
          <a:p>
            <a:pPr lvl="2"/>
            <a:r>
              <a:rPr lang="en-US" dirty="0" smtClean="0"/>
              <a:t>Correct </a:t>
            </a:r>
            <a:r>
              <a:rPr lang="en-US" dirty="0" smtClean="0"/>
              <a:t>processes always deliver the messages they send.</a:t>
            </a:r>
          </a:p>
          <a:p>
            <a:pPr lvl="2" eaLnBrk="1" hangingPunct="1"/>
            <a:r>
              <a:rPr lang="en-US" sz="2000" i="1" dirty="0" smtClean="0"/>
              <a:t>p </a:t>
            </a:r>
            <a:r>
              <a:rPr lang="en-US" sz="2000" i="1" dirty="0" smtClean="0">
                <a:sym typeface="Symbol" pitchFamily="18" charset="2"/>
              </a:rPr>
              <a:t> v</a:t>
            </a:r>
            <a:r>
              <a:rPr lang="en-US" sz="2000" i="1" baseline="-25000" dirty="0" smtClean="0">
                <a:sym typeface="Symbol" pitchFamily="18" charset="2"/>
              </a:rPr>
              <a:t>0</a:t>
            </a:r>
            <a:r>
              <a:rPr lang="en-US" sz="2000" i="1" dirty="0" smtClean="0">
                <a:sym typeface="Symbol" pitchFamily="18" charset="2"/>
              </a:rPr>
              <a:t>(g)</a:t>
            </a:r>
            <a:r>
              <a:rPr lang="en-US" sz="2000" dirty="0" smtClean="0">
                <a:sym typeface="Symbol" pitchFamily="18" charset="2"/>
              </a:rPr>
              <a:t> does not deliver </a:t>
            </a:r>
            <a:r>
              <a:rPr lang="en-US" sz="2000" i="1" dirty="0" smtClean="0">
                <a:sym typeface="Symbol" pitchFamily="18" charset="2"/>
              </a:rPr>
              <a:t>m</a:t>
            </a:r>
            <a:r>
              <a:rPr lang="en-US" sz="2000" dirty="0" smtClean="0">
                <a:sym typeface="Symbol" pitchFamily="18" charset="2"/>
              </a:rPr>
              <a:t> in </a:t>
            </a:r>
            <a:r>
              <a:rPr lang="en-US" sz="2000" i="1" dirty="0" smtClean="0">
                <a:sym typeface="Symbol" pitchFamily="18" charset="2"/>
              </a:rPr>
              <a:t>v</a:t>
            </a:r>
            <a:r>
              <a:rPr lang="en-US" sz="2000" i="1" baseline="-25000" dirty="0" smtClean="0">
                <a:sym typeface="Symbol" pitchFamily="18" charset="2"/>
              </a:rPr>
              <a:t>0</a:t>
            </a:r>
            <a:r>
              <a:rPr lang="en-US" sz="2000" i="1" dirty="0" smtClean="0">
                <a:sym typeface="Symbol" pitchFamily="18" charset="2"/>
              </a:rPr>
              <a:t>(g)</a:t>
            </a:r>
            <a:r>
              <a:rPr lang="en-US" sz="2000" dirty="0" smtClean="0">
                <a:sym typeface="Symbol" pitchFamily="18" charset="2"/>
              </a:rPr>
              <a:t>  </a:t>
            </a:r>
            <a:r>
              <a:rPr lang="en-US" sz="2000" i="1" dirty="0" smtClean="0">
                <a:sym typeface="Symbol" pitchFamily="18" charset="2"/>
              </a:rPr>
              <a:t>p  v</a:t>
            </a:r>
            <a:r>
              <a:rPr lang="en-US" sz="2000" i="1" baseline="-25000" dirty="0" smtClean="0">
                <a:sym typeface="Symbol" pitchFamily="18" charset="2"/>
              </a:rPr>
              <a:t>1</a:t>
            </a:r>
            <a:r>
              <a:rPr lang="en-US" sz="2000" i="1" dirty="0" smtClean="0">
                <a:sym typeface="Symbol" pitchFamily="18" charset="2"/>
              </a:rPr>
              <a:t>(g)</a:t>
            </a:r>
            <a:r>
              <a:rPr lang="en-US" sz="2000" dirty="0" smtClean="0">
                <a:sym typeface="Symbol" pitchFamily="18" charset="2"/>
              </a:rPr>
              <a:t> for processes that deliver </a:t>
            </a:r>
            <a:r>
              <a:rPr lang="en-US" sz="2000" i="1" dirty="0" smtClean="0">
                <a:sym typeface="Symbol" pitchFamily="18" charset="2"/>
              </a:rPr>
              <a:t>m.</a:t>
            </a:r>
            <a:endParaRPr lang="en-US" sz="2000" dirty="0" smtClean="0">
              <a:sym typeface="Symbol" pitchFamily="18" charset="2"/>
            </a:endParaRPr>
          </a:p>
          <a:p>
            <a:pPr lvl="1" eaLnBrk="1" hangingPunct="1"/>
            <a:r>
              <a:rPr lang="en-US" sz="2400" dirty="0" smtClean="0"/>
              <a:t>Integrity</a:t>
            </a:r>
          </a:p>
        </p:txBody>
      </p:sp>
      <p:sp>
        <p:nvSpPr>
          <p:cNvPr id="31746" name="Platshållare för sidfot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31747" name="Platshållare för bildnumm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8874545-3F57-4457-BABA-C6D663B4F384}" type="slidenum">
              <a:rPr lang="en-US" smtClean="0"/>
              <a:pPr/>
              <a:t>29</a:t>
            </a:fld>
            <a:endParaRPr lang="en-US" smtClean="0"/>
          </a:p>
        </p:txBody>
      </p:sp>
      <p:grpSp>
        <p:nvGrpSpPr>
          <p:cNvPr id="31750" name="Group 24"/>
          <p:cNvGrpSpPr>
            <a:grpSpLocks/>
          </p:cNvGrpSpPr>
          <p:nvPr/>
        </p:nvGrpSpPr>
        <p:grpSpPr bwMode="auto">
          <a:xfrm>
            <a:off x="5337085" y="2057400"/>
            <a:ext cx="3015326" cy="2587625"/>
            <a:chOff x="3469" y="1296"/>
            <a:chExt cx="1585" cy="1510"/>
          </a:xfrm>
        </p:grpSpPr>
        <p:grpSp>
          <p:nvGrpSpPr>
            <p:cNvPr id="31751" name="Group 8"/>
            <p:cNvGrpSpPr>
              <a:grpSpLocks/>
            </p:cNvGrpSpPr>
            <p:nvPr/>
          </p:nvGrpSpPr>
          <p:grpSpPr bwMode="auto">
            <a:xfrm>
              <a:off x="3469" y="1449"/>
              <a:ext cx="1585" cy="214"/>
              <a:chOff x="3469" y="1449"/>
              <a:chExt cx="1585" cy="214"/>
            </a:xfrm>
          </p:grpSpPr>
          <p:sp>
            <p:nvSpPr>
              <p:cNvPr id="31766" name="Line 6"/>
              <p:cNvSpPr>
                <a:spLocks noChangeShapeType="1"/>
              </p:cNvSpPr>
              <p:nvPr/>
            </p:nvSpPr>
            <p:spPr bwMode="auto">
              <a:xfrm>
                <a:off x="3696" y="1584"/>
                <a:ext cx="135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7" name="Text Box 7"/>
              <p:cNvSpPr txBox="1">
                <a:spLocks noChangeArrowheads="1"/>
              </p:cNvSpPr>
              <p:nvPr/>
            </p:nvSpPr>
            <p:spPr bwMode="auto">
              <a:xfrm>
                <a:off x="3469" y="1449"/>
                <a:ext cx="163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/>
                  <a:t>p</a:t>
                </a:r>
              </a:p>
            </p:txBody>
          </p:sp>
        </p:grpSp>
        <p:grpSp>
          <p:nvGrpSpPr>
            <p:cNvPr id="31752" name="Group 9"/>
            <p:cNvGrpSpPr>
              <a:grpSpLocks/>
            </p:cNvGrpSpPr>
            <p:nvPr/>
          </p:nvGrpSpPr>
          <p:grpSpPr bwMode="auto">
            <a:xfrm>
              <a:off x="3473" y="1872"/>
              <a:ext cx="1581" cy="214"/>
              <a:chOff x="3469" y="1449"/>
              <a:chExt cx="1581" cy="214"/>
            </a:xfrm>
          </p:grpSpPr>
          <p:sp>
            <p:nvSpPr>
              <p:cNvPr id="31764" name="Line 10"/>
              <p:cNvSpPr>
                <a:spLocks noChangeShapeType="1"/>
              </p:cNvSpPr>
              <p:nvPr/>
            </p:nvSpPr>
            <p:spPr bwMode="auto">
              <a:xfrm>
                <a:off x="3696" y="1584"/>
                <a:ext cx="13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5" name="Text Box 11"/>
              <p:cNvSpPr txBox="1">
                <a:spLocks noChangeArrowheads="1"/>
              </p:cNvSpPr>
              <p:nvPr/>
            </p:nvSpPr>
            <p:spPr bwMode="auto">
              <a:xfrm>
                <a:off x="3469" y="1449"/>
                <a:ext cx="163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/>
                  <a:t>q</a:t>
                </a:r>
              </a:p>
            </p:txBody>
          </p:sp>
        </p:grpSp>
        <p:grpSp>
          <p:nvGrpSpPr>
            <p:cNvPr id="31753" name="Group 12"/>
            <p:cNvGrpSpPr>
              <a:grpSpLocks/>
            </p:cNvGrpSpPr>
            <p:nvPr/>
          </p:nvGrpSpPr>
          <p:grpSpPr bwMode="auto">
            <a:xfrm>
              <a:off x="3481" y="2304"/>
              <a:ext cx="1573" cy="214"/>
              <a:chOff x="3481" y="1449"/>
              <a:chExt cx="1573" cy="214"/>
            </a:xfrm>
          </p:grpSpPr>
          <p:sp>
            <p:nvSpPr>
              <p:cNvPr id="31762" name="Line 13"/>
              <p:cNvSpPr>
                <a:spLocks noChangeShapeType="1"/>
              </p:cNvSpPr>
              <p:nvPr/>
            </p:nvSpPr>
            <p:spPr bwMode="auto">
              <a:xfrm>
                <a:off x="3696" y="1584"/>
                <a:ext cx="135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3" name="Text Box 14"/>
              <p:cNvSpPr txBox="1">
                <a:spLocks noChangeArrowheads="1"/>
              </p:cNvSpPr>
              <p:nvPr/>
            </p:nvSpPr>
            <p:spPr bwMode="auto">
              <a:xfrm>
                <a:off x="3481" y="1449"/>
                <a:ext cx="137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/>
                  <a:t>r</a:t>
                </a:r>
              </a:p>
            </p:txBody>
          </p:sp>
        </p:grpSp>
        <p:sp>
          <p:nvSpPr>
            <p:cNvPr id="31754" name="Oval 15"/>
            <p:cNvSpPr>
              <a:spLocks noChangeArrowheads="1"/>
            </p:cNvSpPr>
            <p:nvPr/>
          </p:nvSpPr>
          <p:spPr bwMode="auto">
            <a:xfrm>
              <a:off x="3780" y="1296"/>
              <a:ext cx="96" cy="12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755" name="Oval 16"/>
            <p:cNvSpPr>
              <a:spLocks noChangeArrowheads="1"/>
            </p:cNvSpPr>
            <p:nvPr/>
          </p:nvSpPr>
          <p:spPr bwMode="auto">
            <a:xfrm>
              <a:off x="4500" y="1920"/>
              <a:ext cx="96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756" name="Text Box 17"/>
            <p:cNvSpPr txBox="1">
              <a:spLocks noChangeArrowheads="1"/>
            </p:cNvSpPr>
            <p:nvPr/>
          </p:nvSpPr>
          <p:spPr bwMode="auto">
            <a:xfrm>
              <a:off x="3593" y="2592"/>
              <a:ext cx="41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(p,q,r)</a:t>
              </a:r>
            </a:p>
          </p:txBody>
        </p:sp>
        <p:sp>
          <p:nvSpPr>
            <p:cNvPr id="31757" name="Text Box 18"/>
            <p:cNvSpPr txBox="1">
              <a:spLocks noChangeArrowheads="1"/>
            </p:cNvSpPr>
            <p:nvPr/>
          </p:nvSpPr>
          <p:spPr bwMode="auto">
            <a:xfrm>
              <a:off x="4379" y="2544"/>
              <a:ext cx="31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(q,r)</a:t>
              </a:r>
            </a:p>
          </p:txBody>
        </p:sp>
        <p:sp>
          <p:nvSpPr>
            <p:cNvPr id="31758" name="Line 19"/>
            <p:cNvSpPr>
              <a:spLocks noChangeShapeType="1"/>
            </p:cNvSpPr>
            <p:nvPr/>
          </p:nvSpPr>
          <p:spPr bwMode="auto">
            <a:xfrm>
              <a:off x="3972" y="1584"/>
              <a:ext cx="86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Line 20"/>
            <p:cNvSpPr>
              <a:spLocks noChangeShapeType="1"/>
            </p:cNvSpPr>
            <p:nvPr/>
          </p:nvSpPr>
          <p:spPr bwMode="auto">
            <a:xfrm>
              <a:off x="3972" y="1584"/>
              <a:ext cx="384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0" name="Text Box 21"/>
            <p:cNvSpPr txBox="1">
              <a:spLocks noChangeArrowheads="1"/>
            </p:cNvSpPr>
            <p:nvPr/>
          </p:nvSpPr>
          <p:spPr bwMode="auto">
            <a:xfrm>
              <a:off x="4148" y="1479"/>
              <a:ext cx="17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1761" name="Text Box 22"/>
            <p:cNvSpPr txBox="1">
              <a:spLocks noChangeArrowheads="1"/>
            </p:cNvSpPr>
            <p:nvPr/>
          </p:nvSpPr>
          <p:spPr bwMode="auto">
            <a:xfrm>
              <a:off x="4070" y="1305"/>
              <a:ext cx="390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crash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zh-CN" sz="4000" smtClean="0">
                <a:ea typeface="宋体" charset="-122"/>
              </a:rPr>
              <a:t>Coordination in distributed systems</a:t>
            </a:r>
            <a:endParaRPr lang="en-US" sz="400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ea typeface="宋体" charset="-122"/>
              </a:rPr>
              <a:t>Coordination is needed by distributed systems but hard to achieve:</a:t>
            </a:r>
          </a:p>
          <a:p>
            <a:pPr lvl="1" eaLnBrk="1" hangingPunct="1"/>
            <a:r>
              <a:rPr lang="en-US" altLang="zh-CN" sz="2400" smtClean="0">
                <a:ea typeface="宋体" charset="-122"/>
              </a:rPr>
              <a:t>Events happen concurrently</a:t>
            </a:r>
          </a:p>
          <a:p>
            <a:pPr lvl="1" eaLnBrk="1" hangingPunct="1"/>
            <a:r>
              <a:rPr lang="en-US" altLang="zh-CN" sz="2400" smtClean="0">
                <a:ea typeface="宋体" charset="-122"/>
              </a:rPr>
              <a:t>Communication links are not reliable</a:t>
            </a:r>
          </a:p>
          <a:p>
            <a:pPr lvl="1" eaLnBrk="1" hangingPunct="1"/>
            <a:r>
              <a:rPr lang="en-US" altLang="zh-CN" sz="2400" smtClean="0">
                <a:ea typeface="宋体" charset="-122"/>
              </a:rPr>
              <a:t>Computers can crash</a:t>
            </a:r>
          </a:p>
          <a:p>
            <a:pPr lvl="1" eaLnBrk="1" hangingPunct="1"/>
            <a:r>
              <a:rPr lang="en-US" altLang="zh-CN" sz="2400" smtClean="0">
                <a:ea typeface="宋体" charset="-122"/>
              </a:rPr>
              <a:t>New nodes can join the systems</a:t>
            </a:r>
          </a:p>
          <a:p>
            <a:pPr lvl="1" eaLnBrk="1" hangingPunct="1"/>
            <a:r>
              <a:rPr lang="sv-SE" altLang="zh-CN" sz="2400" smtClean="0">
                <a:ea typeface="宋体" charset="-122"/>
              </a:rPr>
              <a:t>Asynchronous environments</a:t>
            </a:r>
          </a:p>
          <a:p>
            <a:pPr lvl="1" eaLnBrk="1" hangingPunct="1"/>
            <a:endParaRPr lang="en-US" altLang="zh-CN" sz="2400" smtClean="0">
              <a:ea typeface="宋体" charset="-122"/>
            </a:endParaRPr>
          </a:p>
          <a:p>
            <a:pPr eaLnBrk="1" hangingPunct="1">
              <a:buFontTx/>
              <a:buNone/>
            </a:pPr>
            <a:r>
              <a:rPr lang="en-US" altLang="zh-CN" sz="2800" smtClean="0">
                <a:ea typeface="宋体" charset="-122"/>
                <a:sym typeface="Symbol" pitchFamily="18" charset="2"/>
              </a:rPr>
              <a:t> Need of an efficient way to coordinate a group of processes</a:t>
            </a:r>
          </a:p>
          <a:p>
            <a:pPr eaLnBrk="1" hangingPunct="1"/>
            <a:endParaRPr lang="en-US" sz="2800" smtClean="0"/>
          </a:p>
        </p:txBody>
      </p:sp>
      <p:sp>
        <p:nvSpPr>
          <p:cNvPr id="6146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6147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A6CEC42-6B15-4BEF-9671-3DCB59E1144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  <a:endParaRPr lang="en-US" dirty="0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Ensemble: reliable group communication toolkit</a:t>
            </a:r>
          </a:p>
          <a:p>
            <a:pPr lvl="1" eaLnBrk="1" hangingPunct="1"/>
            <a:r>
              <a:rPr lang="en-US" sz="2800" dirty="0" smtClean="0"/>
              <a:t>Previous talk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32770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32771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FFC5ADE-13E1-4A62-95E3-9737A2DF008E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IP-multicast</a:t>
            </a:r>
          </a:p>
        </p:txBody>
      </p:sp>
      <p:sp>
        <p:nvSpPr>
          <p:cNvPr id="3379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Multicast: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Yes: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efficiency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No: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Reliability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Ordering</a:t>
            </a:r>
          </a:p>
        </p:txBody>
      </p:sp>
      <p:sp>
        <p:nvSpPr>
          <p:cNvPr id="3379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031940" y="2057400"/>
            <a:ext cx="4038600" cy="406876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Group membership service: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Yes: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Interface for group membership change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Group address expansion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No: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Failure detector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Membership change notification</a:t>
            </a:r>
          </a:p>
        </p:txBody>
      </p:sp>
      <p:sp>
        <p:nvSpPr>
          <p:cNvPr id="33794" name="Platshållare för sidfot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33795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524E4A0-10C9-4C76-B459-CB8C610EA371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533400" y="13716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IP: 224.0.0.1 - 239.255.255.255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i="1" dirty="0" smtClean="0"/>
              <a:t>Distributed Systems: Concepts and Design</a:t>
            </a:r>
            <a:r>
              <a:rPr lang="en-US" sz="2800" dirty="0" smtClean="0"/>
              <a:t> by G. </a:t>
            </a:r>
            <a:r>
              <a:rPr lang="en-US" sz="2800" dirty="0" err="1" smtClean="0"/>
              <a:t>Coulouris</a:t>
            </a:r>
            <a:r>
              <a:rPr lang="en-US" sz="2800" dirty="0" smtClean="0"/>
              <a:t> et al., ISBN 0-201-61918-0</a:t>
            </a:r>
          </a:p>
          <a:p>
            <a:pPr lvl="1" eaLnBrk="1" hangingPunct="1"/>
            <a:r>
              <a:rPr lang="en-US" sz="2800" dirty="0" smtClean="0"/>
              <a:t>Section 4.5 Group Communication</a:t>
            </a:r>
          </a:p>
          <a:p>
            <a:pPr lvl="1" eaLnBrk="1" hangingPunct="1"/>
            <a:r>
              <a:rPr lang="en-US" sz="2800" dirty="0" smtClean="0"/>
              <a:t>Section 11.4 Multicast Communication</a:t>
            </a:r>
          </a:p>
          <a:p>
            <a:pPr lvl="1" eaLnBrk="1" hangingPunct="1"/>
            <a:r>
              <a:rPr lang="en-US" sz="2800" dirty="0" smtClean="0"/>
              <a:t>Section 14.2.2 Group Communication</a:t>
            </a:r>
          </a:p>
          <a:p>
            <a:pPr eaLnBrk="1" hangingPunct="1"/>
            <a:r>
              <a:rPr lang="en-US" sz="2800" dirty="0" smtClean="0"/>
              <a:t>…</a:t>
            </a:r>
          </a:p>
        </p:txBody>
      </p:sp>
      <p:sp>
        <p:nvSpPr>
          <p:cNvPr id="34818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34819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25CD97-1461-4C5A-BA07-9862DF8499B6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 2: Construct a reliable and ordered multicast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Reliable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800" dirty="0" smtClean="0"/>
              <a:t>Integrity, Validity, Agreement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Ordered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800" dirty="0" smtClean="0"/>
              <a:t>All </a:t>
            </a:r>
            <a:r>
              <a:rPr lang="en-US" sz="2800" dirty="0" smtClean="0"/>
              <a:t>processes should </a:t>
            </a:r>
            <a:r>
              <a:rPr lang="en-US" sz="2800" dirty="0" smtClean="0"/>
              <a:t>agree on the order of all received messages.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800" dirty="0" smtClean="0"/>
              <a:t>Total and causal order.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u="sng" dirty="0" smtClean="0"/>
              <a:t>No</a:t>
            </a:r>
            <a:r>
              <a:rPr lang="en-GB" sz="2800" dirty="0" smtClean="0"/>
              <a:t> membership service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GB" sz="2800" dirty="0" smtClean="0"/>
              <a:t>Processes can still crash though</a:t>
            </a:r>
            <a:r>
              <a:rPr lang="en-GB" sz="2800" dirty="0" smtClean="0"/>
              <a:t>!</a:t>
            </a:r>
          </a:p>
          <a:p>
            <a:pPr marL="394970" indent="-347663">
              <a:lnSpc>
                <a:spcPct val="90000"/>
              </a:lnSpc>
            </a:pPr>
            <a:r>
              <a:rPr lang="en-GB" sz="3000" dirty="0" smtClean="0"/>
              <a:t>Use the </a:t>
            </a:r>
            <a:r>
              <a:rPr lang="en-GB" sz="3000" i="1" dirty="0" err="1" smtClean="0"/>
              <a:t>mcgui</a:t>
            </a:r>
            <a:r>
              <a:rPr lang="en-GB" sz="3000" dirty="0" smtClean="0"/>
              <a:t> package</a:t>
            </a:r>
            <a:endParaRPr lang="en-GB" sz="3000" dirty="0" smtClean="0"/>
          </a:p>
        </p:txBody>
      </p:sp>
      <p:sp>
        <p:nvSpPr>
          <p:cNvPr id="35842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35843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943D4A1-7461-462F-824F-3C9CBEC3CE33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63850" cy="1143000"/>
          </a:xfrm>
        </p:spPr>
        <p:txBody>
          <a:bodyPr/>
          <a:lstStyle/>
          <a:p>
            <a:pPr eaLnBrk="1" hangingPunct="1"/>
            <a:r>
              <a:rPr lang="sv-SE" smtClean="0"/>
              <a:t>The GUI</a:t>
            </a:r>
          </a:p>
        </p:txBody>
      </p:sp>
      <p:sp>
        <p:nvSpPr>
          <p:cNvPr id="36867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36868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193C393-9B62-407F-B45C-8CF8C7053917}" type="slidenum">
              <a:rPr lang="en-US" smtClean="0"/>
              <a:pPr/>
              <a:t>34</a:t>
            </a:fld>
            <a:endParaRPr lang="en-US" smtClean="0"/>
          </a:p>
        </p:txBody>
      </p:sp>
      <p:pic>
        <p:nvPicPr>
          <p:cNvPr id="36869" name="Bildobjekt 5" descr="gu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850" y="179388"/>
            <a:ext cx="5080000" cy="633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870" name="Rak pil 8"/>
          <p:cNvCxnSpPr>
            <a:cxnSpLocks noChangeShapeType="1"/>
          </p:cNvCxnSpPr>
          <p:nvPr/>
        </p:nvCxnSpPr>
        <p:spPr bwMode="auto">
          <a:xfrm>
            <a:off x="2612365" y="3473450"/>
            <a:ext cx="1244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1" name="textruta 9"/>
          <p:cNvSpPr txBox="1">
            <a:spLocks noChangeArrowheads="1"/>
          </p:cNvSpPr>
          <p:nvPr/>
        </p:nvSpPr>
        <p:spPr bwMode="auto">
          <a:xfrm>
            <a:off x="656565" y="3251200"/>
            <a:ext cx="190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dirty="0"/>
              <a:t>Message display</a:t>
            </a:r>
          </a:p>
        </p:txBody>
      </p:sp>
      <p:cxnSp>
        <p:nvCxnSpPr>
          <p:cNvPr id="36872" name="Rak pil 17"/>
          <p:cNvCxnSpPr>
            <a:cxnSpLocks noChangeShapeType="1"/>
          </p:cNvCxnSpPr>
          <p:nvPr/>
        </p:nvCxnSpPr>
        <p:spPr bwMode="auto">
          <a:xfrm>
            <a:off x="2832345" y="4732557"/>
            <a:ext cx="1244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3" name="textruta 18"/>
          <p:cNvSpPr txBox="1">
            <a:spLocks noChangeArrowheads="1"/>
          </p:cNvSpPr>
          <p:nvPr/>
        </p:nvSpPr>
        <p:spPr bwMode="auto">
          <a:xfrm>
            <a:off x="120895" y="4495800"/>
            <a:ext cx="264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dirty="0"/>
              <a:t>Debug message display</a:t>
            </a:r>
          </a:p>
        </p:txBody>
      </p:sp>
      <p:sp>
        <p:nvSpPr>
          <p:cNvPr id="36874" name="textruta 23"/>
          <p:cNvSpPr txBox="1">
            <a:spLocks noChangeArrowheads="1"/>
          </p:cNvSpPr>
          <p:nvPr/>
        </p:nvSpPr>
        <p:spPr bwMode="auto">
          <a:xfrm>
            <a:off x="6319839" y="2573905"/>
            <a:ext cx="158253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dirty="0"/>
              <a:t>Time for stress test</a:t>
            </a:r>
          </a:p>
          <a:p>
            <a:r>
              <a:rPr lang="sv-SE" dirty="0"/>
              <a:t>24-hour time format</a:t>
            </a:r>
          </a:p>
        </p:txBody>
      </p:sp>
      <p:cxnSp>
        <p:nvCxnSpPr>
          <p:cNvPr id="36875" name="Rak pil 24"/>
          <p:cNvCxnSpPr>
            <a:cxnSpLocks noChangeShapeType="1"/>
            <a:stCxn id="36874" idx="0"/>
          </p:cNvCxnSpPr>
          <p:nvPr/>
        </p:nvCxnSpPr>
        <p:spPr bwMode="auto">
          <a:xfrm flipH="1" flipV="1">
            <a:off x="6867257" y="1073150"/>
            <a:ext cx="243848" cy="15007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6" name="Rak pil 27"/>
          <p:cNvCxnSpPr>
            <a:cxnSpLocks noChangeShapeType="1"/>
          </p:cNvCxnSpPr>
          <p:nvPr/>
        </p:nvCxnSpPr>
        <p:spPr bwMode="auto">
          <a:xfrm flipV="1">
            <a:off x="5816600" y="1073150"/>
            <a:ext cx="200025" cy="11407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7" name="textruta 28"/>
          <p:cNvSpPr txBox="1">
            <a:spLocks noChangeArrowheads="1"/>
          </p:cNvSpPr>
          <p:nvPr/>
        </p:nvSpPr>
        <p:spPr bwMode="auto">
          <a:xfrm>
            <a:off x="4551762" y="2213865"/>
            <a:ext cx="20185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dirty="0"/>
              <a:t># of messages </a:t>
            </a:r>
            <a:r>
              <a:rPr lang="sv-SE" dirty="0" smtClean="0"/>
              <a:t>for</a:t>
            </a:r>
          </a:p>
          <a:p>
            <a:r>
              <a:rPr lang="sv-SE" dirty="0" smtClean="0"/>
              <a:t> </a:t>
            </a:r>
            <a:r>
              <a:rPr lang="sv-SE" dirty="0"/>
              <a:t>stress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The interface</a:t>
            </a:r>
          </a:p>
        </p:txBody>
      </p:sp>
      <p:sp>
        <p:nvSpPr>
          <p:cNvPr id="37891" name="Platshållare för text 6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v-SE" sz="3200" dirty="0" smtClean="0"/>
              <a:t>Provide:</a:t>
            </a:r>
            <a:endParaRPr lang="sv-SE" sz="3200" dirty="0" smtClean="0"/>
          </a:p>
          <a:p>
            <a:pPr lvl="1" eaLnBrk="1" hangingPunct="1"/>
            <a:r>
              <a:rPr lang="sv-SE" sz="3200" dirty="0" smtClean="0"/>
              <a:t>cast</a:t>
            </a:r>
          </a:p>
          <a:p>
            <a:pPr lvl="1" eaLnBrk="1" hangingPunct="1"/>
            <a:endParaRPr lang="sv-SE" sz="3200" dirty="0" smtClean="0"/>
          </a:p>
          <a:p>
            <a:pPr lvl="1" eaLnBrk="1" hangingPunct="1"/>
            <a:endParaRPr lang="sv-SE" sz="3200" dirty="0" smtClean="0"/>
          </a:p>
          <a:p>
            <a:pPr lvl="1" eaLnBrk="1" hangingPunct="1"/>
            <a:endParaRPr lang="sv-SE" sz="3200" dirty="0" smtClean="0"/>
          </a:p>
          <a:p>
            <a:pPr lvl="1" eaLnBrk="1" hangingPunct="1"/>
            <a:r>
              <a:rPr lang="sv-SE" sz="3200" i="1" dirty="0" smtClean="0"/>
              <a:t>basicreceive</a:t>
            </a:r>
          </a:p>
          <a:p>
            <a:pPr lvl="1" eaLnBrk="1" hangingPunct="1"/>
            <a:r>
              <a:rPr lang="sv-SE" sz="3200" i="1" dirty="0" smtClean="0"/>
              <a:t>basicpeerdown</a:t>
            </a:r>
          </a:p>
          <a:p>
            <a:pPr lvl="1" eaLnBrk="1" hangingPunct="1"/>
            <a:endParaRPr lang="sv-SE" sz="3200" dirty="0" smtClean="0"/>
          </a:p>
        </p:txBody>
      </p:sp>
      <p:sp>
        <p:nvSpPr>
          <p:cNvPr id="37892" name="Platshållare för innehåll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v-SE" sz="3200" dirty="0" smtClean="0"/>
              <a:t>Use:</a:t>
            </a:r>
            <a:endParaRPr lang="sv-SE" sz="3200" dirty="0" smtClean="0"/>
          </a:p>
          <a:p>
            <a:pPr lvl="1" eaLnBrk="1" hangingPunct="1"/>
            <a:r>
              <a:rPr lang="sv-SE" sz="3200" dirty="0" smtClean="0"/>
              <a:t>deliver</a:t>
            </a:r>
          </a:p>
          <a:p>
            <a:pPr lvl="1" eaLnBrk="1" hangingPunct="1"/>
            <a:r>
              <a:rPr lang="sv-SE" sz="3200" dirty="0" smtClean="0"/>
              <a:t>debug</a:t>
            </a:r>
          </a:p>
          <a:p>
            <a:pPr lvl="1" eaLnBrk="1" hangingPunct="1"/>
            <a:endParaRPr lang="sv-SE" sz="3200" dirty="0" smtClean="0"/>
          </a:p>
          <a:p>
            <a:pPr lvl="1" eaLnBrk="1" hangingPunct="1"/>
            <a:endParaRPr lang="sv-SE" sz="3200" dirty="0" smtClean="0"/>
          </a:p>
          <a:p>
            <a:pPr lvl="1" eaLnBrk="1" hangingPunct="1"/>
            <a:r>
              <a:rPr lang="sv-SE" sz="3200" i="1" dirty="0" smtClean="0"/>
              <a:t>basicsend</a:t>
            </a:r>
          </a:p>
        </p:txBody>
      </p:sp>
      <p:sp>
        <p:nvSpPr>
          <p:cNvPr id="37893" name="Platshållare för sidfot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37894" name="Platshållare för bildnumm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6179BA8-46B3-453B-804A-E88FC7E00AAA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03775"/>
            <a:ext cx="7620000" cy="4997025"/>
          </a:xfrm>
        </p:spPr>
        <p:txBody>
          <a:bodyPr>
            <a:normAutofit/>
          </a:bodyPr>
          <a:lstStyle/>
          <a:p>
            <a:r>
              <a:rPr lang="sv-SE" sz="2600" dirty="0" smtClean="0"/>
              <a:t>Cope with process crashs, not just normal leave</a:t>
            </a:r>
          </a:p>
          <a:p>
            <a:r>
              <a:rPr lang="sv-SE" sz="2600" dirty="0" smtClean="0"/>
              <a:t>Don’t change the mcgui package </a:t>
            </a:r>
          </a:p>
          <a:p>
            <a:pPr lvl="1"/>
            <a:r>
              <a:rPr lang="sv-SE" sz="2200" dirty="0" smtClean="0"/>
              <a:t>Your code will be checked using the original package</a:t>
            </a:r>
          </a:p>
          <a:p>
            <a:r>
              <a:rPr lang="sv-SE" sz="2600" dirty="0" smtClean="0"/>
              <a:t>Use the stress test to test your program</a:t>
            </a:r>
          </a:p>
          <a:p>
            <a:r>
              <a:rPr lang="sv-SE" sz="2600" dirty="0" smtClean="0"/>
              <a:t>Don’t add waits to your code to mask problems in the code</a:t>
            </a:r>
          </a:p>
          <a:p>
            <a:pPr lvl="1"/>
            <a:r>
              <a:rPr lang="sv-SE" sz="2200" dirty="0" smtClean="0"/>
              <a:t>The logic of your program will be checked</a:t>
            </a:r>
          </a:p>
          <a:p>
            <a:r>
              <a:rPr lang="sv-SE" sz="2600" dirty="0" smtClean="0"/>
              <a:t>Don’t start threads</a:t>
            </a:r>
          </a:p>
          <a:p>
            <a:pPr lvl="1"/>
            <a:r>
              <a:rPr lang="sv-SE" sz="2400" dirty="0" smtClean="0"/>
              <a:t>Java synchronization is handled in the package</a:t>
            </a:r>
          </a:p>
          <a:p>
            <a:r>
              <a:rPr lang="sv-SE" sz="2600" dirty="0" smtClean="0"/>
              <a:t>Don’t use IP multicast</a:t>
            </a:r>
          </a:p>
          <a:p>
            <a:pPr lvl="1"/>
            <a:r>
              <a:rPr lang="en-US" sz="2400" dirty="0"/>
              <a:t> </a:t>
            </a:r>
            <a:r>
              <a:rPr lang="en-US" sz="2400" dirty="0" smtClean="0"/>
              <a:t>extend </a:t>
            </a:r>
            <a:r>
              <a:rPr lang="en-US" sz="2400" dirty="0"/>
              <a:t>the </a:t>
            </a:r>
            <a:r>
              <a:rPr lang="en-US" sz="2400" i="1" dirty="0" err="1"/>
              <a:t>Multicaster</a:t>
            </a:r>
            <a:r>
              <a:rPr lang="en-US" sz="2400" dirty="0"/>
              <a:t> class </a:t>
            </a:r>
            <a:endParaRPr lang="sv-SE" sz="2400" dirty="0" smtClean="0"/>
          </a:p>
          <a:p>
            <a:pPr lvl="1"/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2A27D-5D00-4721-BA50-2D24F4EA772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Lab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How </a:t>
            </a:r>
            <a:r>
              <a:rPr lang="en-US" sz="2400" dirty="0"/>
              <a:t>does the protocol satisfy </a:t>
            </a:r>
            <a:r>
              <a:rPr lang="en-US" sz="2400" b="1" dirty="0"/>
              <a:t>Integrity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400" dirty="0" smtClean="0"/>
              <a:t>including </a:t>
            </a:r>
            <a:r>
              <a:rPr lang="en-US" sz="2400" dirty="0"/>
              <a:t>when processes can </a:t>
            </a:r>
            <a:r>
              <a:rPr lang="en-US" sz="2400" dirty="0" smtClean="0"/>
              <a:t>crash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does the protocol satisfy </a:t>
            </a:r>
            <a:r>
              <a:rPr lang="en-US" sz="2400" b="1" dirty="0"/>
              <a:t>Validity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400" dirty="0" smtClean="0"/>
              <a:t>including </a:t>
            </a:r>
            <a:r>
              <a:rPr lang="en-US" sz="2400" dirty="0"/>
              <a:t>when processes can </a:t>
            </a:r>
            <a:r>
              <a:rPr lang="en-US" sz="2400" dirty="0" smtClean="0"/>
              <a:t>crash</a:t>
            </a:r>
            <a:endParaRPr lang="en-US" sz="2400" dirty="0"/>
          </a:p>
          <a:p>
            <a:r>
              <a:rPr lang="en-US" sz="2400" dirty="0"/>
              <a:t>How does the protocol satisfy </a:t>
            </a:r>
            <a:r>
              <a:rPr lang="en-US" sz="2400" b="1" dirty="0"/>
              <a:t>Agreement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400" dirty="0" smtClean="0"/>
              <a:t>including </a:t>
            </a:r>
            <a:r>
              <a:rPr lang="en-US" sz="2400" dirty="0"/>
              <a:t>when processes can </a:t>
            </a:r>
            <a:r>
              <a:rPr lang="en-US" sz="2400" dirty="0" smtClean="0"/>
              <a:t>crash</a:t>
            </a:r>
            <a:endParaRPr lang="en-US" sz="2400" dirty="0"/>
          </a:p>
          <a:p>
            <a:r>
              <a:rPr lang="en-US" sz="2400" dirty="0"/>
              <a:t>How does the protocol satisfy the </a:t>
            </a:r>
            <a:r>
              <a:rPr lang="en-US" sz="2400" b="1" dirty="0"/>
              <a:t>ordering</a:t>
            </a:r>
            <a:r>
              <a:rPr lang="en-US" sz="2400" dirty="0"/>
              <a:t> requirements? </a:t>
            </a:r>
            <a:endParaRPr lang="en-US" sz="2400" dirty="0" smtClean="0"/>
          </a:p>
          <a:p>
            <a:pPr lvl="1"/>
            <a:r>
              <a:rPr lang="en-US" sz="2400" dirty="0" smtClean="0"/>
              <a:t>Describe </a:t>
            </a:r>
            <a:r>
              <a:rPr lang="en-US" sz="2400" dirty="0"/>
              <a:t>any used algorithms.</a:t>
            </a:r>
          </a:p>
          <a:p>
            <a:r>
              <a:rPr lang="en-US" sz="2400" dirty="0"/>
              <a:t>How does the protocol deal with </a:t>
            </a:r>
            <a:r>
              <a:rPr lang="en-US" sz="2400" b="1" dirty="0"/>
              <a:t>crashing</a:t>
            </a:r>
            <a:r>
              <a:rPr lang="en-US" sz="2400" dirty="0"/>
              <a:t> processes? </a:t>
            </a:r>
            <a:endParaRPr lang="en-US" sz="2400" dirty="0" smtClean="0"/>
          </a:p>
          <a:p>
            <a:pPr lvl="1"/>
            <a:r>
              <a:rPr lang="en-US" sz="2400" dirty="0" smtClean="0"/>
              <a:t>Describe </a:t>
            </a:r>
            <a:r>
              <a:rPr lang="en-US" sz="2400" dirty="0"/>
              <a:t>any used algorithms.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DSII: Group Comm.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B5D5D-5D9B-4340-932C-3B4B54AE701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>
                <a:ea typeface="宋体" charset="-122"/>
              </a:rPr>
              <a:t>A Distributed System in war:</a:t>
            </a:r>
            <a:br>
              <a:rPr lang="en-US" altLang="zh-CN" sz="4000" smtClean="0">
                <a:ea typeface="宋体" charset="-122"/>
              </a:rPr>
            </a:br>
            <a:r>
              <a:rPr lang="en-US" altLang="zh-CN" sz="4000" smtClean="0">
                <a:ea typeface="宋体" charset="-122"/>
              </a:rPr>
              <a:t>Synchronous Example</a:t>
            </a:r>
          </a:p>
        </p:txBody>
      </p:sp>
      <p:sp>
        <p:nvSpPr>
          <p:cNvPr id="7170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7171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0114C4-E043-4821-A94C-7C798E0D7B1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571500" y="1946315"/>
            <a:ext cx="1181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2000" b="1">
                <a:ea typeface="宋体" charset="-122"/>
              </a:rPr>
              <a:t>Friendly</a:t>
            </a:r>
          </a:p>
          <a:p>
            <a:pPr eaLnBrk="1" hangingPunct="1"/>
            <a:r>
              <a:rPr lang="en-US" altLang="zh-CN" sz="2000" b="1">
                <a:ea typeface="宋体" charset="-122"/>
              </a:rPr>
              <a:t>fighter</a:t>
            </a:r>
            <a:endParaRPr lang="en-US" altLang="zh-CN" sz="2000">
              <a:ea typeface="宋体" charset="-122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755650" y="3233778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zh-CN" sz="2000" b="1">
                <a:ea typeface="宋体" charset="-122"/>
              </a:rPr>
              <a:t>Radar</a:t>
            </a:r>
            <a:r>
              <a:rPr lang="en-US" altLang="zh-CN" sz="2000">
                <a:ea typeface="宋体" charset="-122"/>
              </a:rPr>
              <a:t> 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611188" y="4457740"/>
            <a:ext cx="1098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zh-CN" sz="2000" b="1">
                <a:ea typeface="宋体" charset="-122"/>
              </a:rPr>
              <a:t>Missile</a:t>
            </a:r>
            <a:r>
              <a:rPr lang="en-US" altLang="zh-CN" sz="2000">
                <a:ea typeface="宋体" charset="-122"/>
              </a:rPr>
              <a:t> </a:t>
            </a:r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250825" y="5610265"/>
            <a:ext cx="1666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zh-CN" sz="2000" b="1">
                <a:ea typeface="宋体" charset="-122"/>
              </a:rPr>
              <a:t>Commander</a:t>
            </a:r>
            <a:endParaRPr lang="en-US" altLang="zh-CN" sz="2000">
              <a:ea typeface="宋体" charset="-122"/>
            </a:endParaRPr>
          </a:p>
        </p:txBody>
      </p:sp>
      <p:sp>
        <p:nvSpPr>
          <p:cNvPr id="368647" name="Line 7"/>
          <p:cNvSpPr>
            <a:spLocks noChangeShapeType="1"/>
          </p:cNvSpPr>
          <p:nvPr/>
        </p:nvSpPr>
        <p:spPr bwMode="auto">
          <a:xfrm>
            <a:off x="2051050" y="3449678"/>
            <a:ext cx="7207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48" name="Line 8"/>
          <p:cNvSpPr>
            <a:spLocks noChangeShapeType="1"/>
          </p:cNvSpPr>
          <p:nvPr/>
        </p:nvSpPr>
        <p:spPr bwMode="auto">
          <a:xfrm>
            <a:off x="2051050" y="3449678"/>
            <a:ext cx="692150" cy="2341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49" name="Line 9"/>
          <p:cNvSpPr>
            <a:spLocks noChangeShapeType="1"/>
          </p:cNvSpPr>
          <p:nvPr/>
        </p:nvSpPr>
        <p:spPr bwMode="auto">
          <a:xfrm>
            <a:off x="1979613" y="5826165"/>
            <a:ext cx="628279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1692275" y="3017878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Enemy missile</a:t>
            </a:r>
            <a:endParaRPr lang="en-US" altLang="zh-CN">
              <a:ea typeface="宋体" charset="-122"/>
            </a:endParaRPr>
          </a:p>
        </p:txBody>
      </p:sp>
      <p:sp>
        <p:nvSpPr>
          <p:cNvPr id="368651" name="Line 11"/>
          <p:cNvSpPr>
            <a:spLocks noChangeShapeType="1"/>
          </p:cNvSpPr>
          <p:nvPr/>
        </p:nvSpPr>
        <p:spPr bwMode="auto">
          <a:xfrm flipV="1">
            <a:off x="2987675" y="2297153"/>
            <a:ext cx="576263" cy="352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2" name="Line 12"/>
          <p:cNvSpPr>
            <a:spLocks noChangeShapeType="1"/>
          </p:cNvSpPr>
          <p:nvPr/>
        </p:nvSpPr>
        <p:spPr bwMode="auto">
          <a:xfrm>
            <a:off x="1979613" y="4673640"/>
            <a:ext cx="628279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3" name="Line 13"/>
          <p:cNvSpPr>
            <a:spLocks noChangeShapeType="1"/>
          </p:cNvSpPr>
          <p:nvPr/>
        </p:nvSpPr>
        <p:spPr bwMode="auto">
          <a:xfrm>
            <a:off x="1979613" y="3449678"/>
            <a:ext cx="628279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4" name="Line 14"/>
          <p:cNvSpPr>
            <a:spLocks noChangeShapeType="1"/>
          </p:cNvSpPr>
          <p:nvPr/>
        </p:nvSpPr>
        <p:spPr bwMode="auto">
          <a:xfrm>
            <a:off x="1908175" y="2297153"/>
            <a:ext cx="6354235" cy="317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5"/>
          <p:cNvSpPr>
            <a:spLocks noChangeShapeType="1"/>
          </p:cNvSpPr>
          <p:nvPr/>
        </p:nvSpPr>
        <p:spPr bwMode="auto">
          <a:xfrm>
            <a:off x="2916238" y="229715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6" name="Line 16"/>
          <p:cNvSpPr>
            <a:spLocks noChangeShapeType="1"/>
          </p:cNvSpPr>
          <p:nvPr/>
        </p:nvSpPr>
        <p:spPr bwMode="auto">
          <a:xfrm>
            <a:off x="5868988" y="2297153"/>
            <a:ext cx="8636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7" name="Text Box 17"/>
          <p:cNvSpPr txBox="1">
            <a:spLocks noChangeArrowheads="1"/>
          </p:cNvSpPr>
          <p:nvPr/>
        </p:nvSpPr>
        <p:spPr bwMode="auto">
          <a:xfrm>
            <a:off x="5508625" y="186535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Friend</a:t>
            </a:r>
            <a:endParaRPr lang="en-US" altLang="zh-CN">
              <a:ea typeface="宋体" charset="-122"/>
            </a:endParaRPr>
          </a:p>
        </p:txBody>
      </p:sp>
      <p:sp>
        <p:nvSpPr>
          <p:cNvPr id="368658" name="Line 18"/>
          <p:cNvSpPr>
            <a:spLocks noChangeShapeType="1"/>
          </p:cNvSpPr>
          <p:nvPr/>
        </p:nvSpPr>
        <p:spPr bwMode="auto">
          <a:xfrm>
            <a:off x="5868988" y="2297153"/>
            <a:ext cx="935037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9" name="Line 19"/>
          <p:cNvSpPr>
            <a:spLocks noChangeShapeType="1"/>
          </p:cNvSpPr>
          <p:nvPr/>
        </p:nvSpPr>
        <p:spPr bwMode="auto">
          <a:xfrm>
            <a:off x="5868988" y="2297153"/>
            <a:ext cx="935037" cy="352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0" name="Line 20"/>
          <p:cNvSpPr>
            <a:spLocks noChangeShapeType="1"/>
          </p:cNvSpPr>
          <p:nvPr/>
        </p:nvSpPr>
        <p:spPr bwMode="auto">
          <a:xfrm flipV="1">
            <a:off x="4211638" y="3449678"/>
            <a:ext cx="6477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1" name="Text Box 21"/>
          <p:cNvSpPr txBox="1">
            <a:spLocks noChangeArrowheads="1"/>
          </p:cNvSpPr>
          <p:nvPr/>
        </p:nvSpPr>
        <p:spPr bwMode="auto">
          <a:xfrm>
            <a:off x="4283075" y="4673640"/>
            <a:ext cx="844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Ready</a:t>
            </a:r>
          </a:p>
          <a:p>
            <a:pPr algn="l" eaLnBrk="1" hangingPunct="1"/>
            <a:r>
              <a:rPr lang="sv-SE" altLang="zh-CN">
                <a:ea typeface="宋体" charset="-122"/>
              </a:rPr>
              <a:t>to Fire</a:t>
            </a:r>
            <a:endParaRPr lang="en-US" altLang="zh-CN">
              <a:ea typeface="宋体" charset="-122"/>
            </a:endParaRPr>
          </a:p>
        </p:txBody>
      </p:sp>
      <p:sp>
        <p:nvSpPr>
          <p:cNvPr id="368662" name="Line 22"/>
          <p:cNvSpPr>
            <a:spLocks noChangeShapeType="1"/>
          </p:cNvSpPr>
          <p:nvPr/>
        </p:nvSpPr>
        <p:spPr bwMode="auto">
          <a:xfrm>
            <a:off x="4211638" y="4673640"/>
            <a:ext cx="720725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3" name="Line 23"/>
          <p:cNvSpPr>
            <a:spLocks noChangeShapeType="1"/>
          </p:cNvSpPr>
          <p:nvPr/>
        </p:nvSpPr>
        <p:spPr bwMode="auto">
          <a:xfrm flipV="1">
            <a:off x="7165975" y="3449678"/>
            <a:ext cx="576263" cy="2341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4" name="Text Box 24"/>
          <p:cNvSpPr txBox="1">
            <a:spLocks noChangeArrowheads="1"/>
          </p:cNvSpPr>
          <p:nvPr/>
        </p:nvSpPr>
        <p:spPr bwMode="auto">
          <a:xfrm>
            <a:off x="6804025" y="5863035"/>
            <a:ext cx="89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 dirty="0">
                <a:ea typeface="宋体" charset="-122"/>
              </a:rPr>
              <a:t>Cancel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368665" name="Line 25"/>
          <p:cNvSpPr>
            <a:spLocks noChangeShapeType="1"/>
          </p:cNvSpPr>
          <p:nvPr/>
        </p:nvSpPr>
        <p:spPr bwMode="auto">
          <a:xfrm flipV="1">
            <a:off x="7165975" y="4673640"/>
            <a:ext cx="576263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6" name="Line 26"/>
          <p:cNvSpPr>
            <a:spLocks noChangeShapeType="1"/>
          </p:cNvSpPr>
          <p:nvPr/>
        </p:nvSpPr>
        <p:spPr bwMode="auto">
          <a:xfrm flipV="1">
            <a:off x="7165975" y="2297153"/>
            <a:ext cx="647700" cy="352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7" name="Text Box 27"/>
          <p:cNvSpPr txBox="1">
            <a:spLocks noChangeArrowheads="1"/>
          </p:cNvSpPr>
          <p:nvPr/>
        </p:nvSpPr>
        <p:spPr bwMode="auto">
          <a:xfrm>
            <a:off x="2700338" y="589760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Ask</a:t>
            </a:r>
            <a:endParaRPr lang="en-US" altLang="zh-CN">
              <a:ea typeface="宋体" charset="-122"/>
            </a:endParaRPr>
          </a:p>
        </p:txBody>
      </p:sp>
      <p:sp>
        <p:nvSpPr>
          <p:cNvPr id="368668" name="Line 28"/>
          <p:cNvSpPr>
            <a:spLocks noChangeShapeType="1"/>
          </p:cNvSpPr>
          <p:nvPr/>
        </p:nvSpPr>
        <p:spPr bwMode="auto">
          <a:xfrm flipV="1">
            <a:off x="3635375" y="4673640"/>
            <a:ext cx="360363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9" name="Text Box 29"/>
          <p:cNvSpPr txBox="1">
            <a:spLocks noChangeArrowheads="1"/>
          </p:cNvSpPr>
          <p:nvPr/>
        </p:nvSpPr>
        <p:spPr bwMode="auto">
          <a:xfrm>
            <a:off x="3348038" y="5897603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Prepare</a:t>
            </a:r>
            <a:endParaRPr lang="en-US" altLang="zh-CN">
              <a:ea typeface="宋体" charset="-122"/>
            </a:endParaRPr>
          </a:p>
        </p:txBody>
      </p:sp>
      <p:sp>
        <p:nvSpPr>
          <p:cNvPr id="368670" name="Line 30"/>
          <p:cNvSpPr>
            <a:spLocks noChangeShapeType="1"/>
          </p:cNvSpPr>
          <p:nvPr/>
        </p:nvSpPr>
        <p:spPr bwMode="auto">
          <a:xfrm flipV="1">
            <a:off x="2987675" y="4648240"/>
            <a:ext cx="593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1" name="Line 31"/>
          <p:cNvSpPr>
            <a:spLocks noChangeShapeType="1"/>
          </p:cNvSpPr>
          <p:nvPr/>
        </p:nvSpPr>
        <p:spPr bwMode="auto">
          <a:xfrm>
            <a:off x="5076825" y="3449678"/>
            <a:ext cx="7207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2" name="Text Box 32"/>
          <p:cNvSpPr txBox="1">
            <a:spLocks noChangeArrowheads="1"/>
          </p:cNvSpPr>
          <p:nvPr/>
        </p:nvSpPr>
        <p:spPr bwMode="auto">
          <a:xfrm>
            <a:off x="4648200" y="3017878"/>
            <a:ext cx="171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zh-CN">
                <a:ea typeface="宋体" charset="-122"/>
              </a:rPr>
              <a:t>Friendly fighter</a:t>
            </a:r>
          </a:p>
        </p:txBody>
      </p:sp>
      <p:sp>
        <p:nvSpPr>
          <p:cNvPr id="368673" name="Line 33"/>
          <p:cNvSpPr>
            <a:spLocks noChangeShapeType="1"/>
          </p:cNvSpPr>
          <p:nvPr/>
        </p:nvSpPr>
        <p:spPr bwMode="auto">
          <a:xfrm>
            <a:off x="5076825" y="3449678"/>
            <a:ext cx="792163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7" grpId="0" animBg="1"/>
      <p:bldP spid="368648" grpId="0" animBg="1"/>
      <p:bldP spid="368649" grpId="0" animBg="1"/>
      <p:bldP spid="368650" grpId="0"/>
      <p:bldP spid="368651" grpId="0" animBg="1"/>
      <p:bldP spid="368652" grpId="0" animBg="1"/>
      <p:bldP spid="368653" grpId="0" animBg="1"/>
      <p:bldP spid="368654" grpId="0" animBg="1"/>
      <p:bldP spid="368656" grpId="0" animBg="1"/>
      <p:bldP spid="368657" grpId="0"/>
      <p:bldP spid="368658" grpId="0" animBg="1"/>
      <p:bldP spid="368659" grpId="0" animBg="1"/>
      <p:bldP spid="368660" grpId="0" animBg="1"/>
      <p:bldP spid="368661" grpId="0"/>
      <p:bldP spid="368662" grpId="0" animBg="1"/>
      <p:bldP spid="368663" grpId="0" animBg="1"/>
      <p:bldP spid="368664" grpId="0"/>
      <p:bldP spid="368665" grpId="0" animBg="1"/>
      <p:bldP spid="368666" grpId="0" animBg="1"/>
      <p:bldP spid="368667" grpId="0"/>
      <p:bldP spid="368668" grpId="0" animBg="1"/>
      <p:bldP spid="368669" grpId="0"/>
      <p:bldP spid="368670" grpId="0" animBg="1"/>
      <p:bldP spid="368671" grpId="0" animBg="1"/>
      <p:bldP spid="368672" grpId="0"/>
      <p:bldP spid="3686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>
                <a:ea typeface="宋体" charset="-122"/>
              </a:rPr>
              <a:t>A Distributed System in war:</a:t>
            </a:r>
            <a:br>
              <a:rPr lang="en-US" altLang="zh-CN" sz="4000" smtClean="0">
                <a:ea typeface="宋体" charset="-122"/>
              </a:rPr>
            </a:br>
            <a:r>
              <a:rPr lang="en-US" altLang="zh-CN" sz="4000" smtClean="0">
                <a:ea typeface="宋体" charset="-122"/>
              </a:rPr>
              <a:t>Reality</a:t>
            </a:r>
          </a:p>
        </p:txBody>
      </p:sp>
      <p:sp>
        <p:nvSpPr>
          <p:cNvPr id="8194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8195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F41CEC2-7E04-4CE1-B46A-103AA64ADC0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55650" y="3143768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zh-CN" sz="2000" b="1">
                <a:ea typeface="宋体" charset="-122"/>
              </a:rPr>
              <a:t>Radar</a:t>
            </a:r>
            <a:r>
              <a:rPr lang="en-US" altLang="zh-CN" sz="2000">
                <a:ea typeface="宋体" charset="-122"/>
              </a:rPr>
              <a:t> 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611188" y="4367730"/>
            <a:ext cx="1098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zh-CN" sz="2000" b="1">
                <a:ea typeface="宋体" charset="-122"/>
              </a:rPr>
              <a:t>Missile</a:t>
            </a:r>
            <a:r>
              <a:rPr lang="en-US" altLang="zh-CN" sz="2000">
                <a:ea typeface="宋体" charset="-122"/>
              </a:rPr>
              <a:t> 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250825" y="5520255"/>
            <a:ext cx="1666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zh-CN" sz="2000" b="1">
                <a:ea typeface="宋体" charset="-122"/>
              </a:rPr>
              <a:t>Commander</a:t>
            </a:r>
            <a:endParaRPr lang="en-US" altLang="zh-CN" sz="2000">
              <a:ea typeface="宋体" charset="-122"/>
            </a:endParaRPr>
          </a:p>
        </p:txBody>
      </p:sp>
      <p:sp>
        <p:nvSpPr>
          <p:cNvPr id="369671" name="Line 7"/>
          <p:cNvSpPr>
            <a:spLocks noChangeShapeType="1"/>
          </p:cNvSpPr>
          <p:nvPr/>
        </p:nvSpPr>
        <p:spPr bwMode="auto">
          <a:xfrm>
            <a:off x="2051050" y="3359668"/>
            <a:ext cx="27368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2" name="Line 8"/>
          <p:cNvSpPr>
            <a:spLocks noChangeShapeType="1"/>
          </p:cNvSpPr>
          <p:nvPr/>
        </p:nvSpPr>
        <p:spPr bwMode="auto">
          <a:xfrm>
            <a:off x="2051050" y="3359668"/>
            <a:ext cx="792163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>
            <a:off x="1979613" y="5736155"/>
            <a:ext cx="628279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4" name="Text Box 10"/>
          <p:cNvSpPr txBox="1">
            <a:spLocks noChangeArrowheads="1"/>
          </p:cNvSpPr>
          <p:nvPr/>
        </p:nvSpPr>
        <p:spPr bwMode="auto">
          <a:xfrm>
            <a:off x="1692275" y="2927868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Enemy missile</a:t>
            </a:r>
            <a:endParaRPr lang="en-US" altLang="zh-CN">
              <a:ea typeface="宋体" charset="-122"/>
            </a:endParaRPr>
          </a:p>
        </p:txBody>
      </p:sp>
      <p:sp>
        <p:nvSpPr>
          <p:cNvPr id="369675" name="Line 11"/>
          <p:cNvSpPr>
            <a:spLocks noChangeShapeType="1"/>
          </p:cNvSpPr>
          <p:nvPr/>
        </p:nvSpPr>
        <p:spPr bwMode="auto">
          <a:xfrm flipV="1">
            <a:off x="2987675" y="2207143"/>
            <a:ext cx="1728788" cy="352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2"/>
          <p:cNvSpPr>
            <a:spLocks noChangeShapeType="1"/>
          </p:cNvSpPr>
          <p:nvPr/>
        </p:nvSpPr>
        <p:spPr bwMode="auto">
          <a:xfrm>
            <a:off x="1979613" y="4583630"/>
            <a:ext cx="628279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3"/>
          <p:cNvSpPr>
            <a:spLocks noChangeShapeType="1"/>
          </p:cNvSpPr>
          <p:nvPr/>
        </p:nvSpPr>
        <p:spPr bwMode="auto">
          <a:xfrm flipV="1">
            <a:off x="1979613" y="3342205"/>
            <a:ext cx="6282797" cy="17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4"/>
          <p:cNvSpPr>
            <a:spLocks noChangeShapeType="1"/>
          </p:cNvSpPr>
          <p:nvPr/>
        </p:nvSpPr>
        <p:spPr bwMode="auto">
          <a:xfrm>
            <a:off x="1908175" y="2207143"/>
            <a:ext cx="635423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5"/>
          <p:cNvSpPr>
            <a:spLocks noChangeShapeType="1"/>
          </p:cNvSpPr>
          <p:nvPr/>
        </p:nvSpPr>
        <p:spPr bwMode="auto">
          <a:xfrm>
            <a:off x="2916238" y="220714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0" name="Line 16"/>
          <p:cNvSpPr>
            <a:spLocks noChangeShapeType="1"/>
          </p:cNvSpPr>
          <p:nvPr/>
        </p:nvSpPr>
        <p:spPr bwMode="auto">
          <a:xfrm>
            <a:off x="5365750" y="2207143"/>
            <a:ext cx="8636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1" name="Text Box 17"/>
          <p:cNvSpPr txBox="1">
            <a:spLocks noChangeArrowheads="1"/>
          </p:cNvSpPr>
          <p:nvPr/>
        </p:nvSpPr>
        <p:spPr bwMode="auto">
          <a:xfrm>
            <a:off x="5005388" y="177534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Friend</a:t>
            </a:r>
            <a:endParaRPr lang="en-US" altLang="zh-CN">
              <a:ea typeface="宋体" charset="-122"/>
            </a:endParaRPr>
          </a:p>
        </p:txBody>
      </p:sp>
      <p:sp>
        <p:nvSpPr>
          <p:cNvPr id="369682" name="Line 18"/>
          <p:cNvSpPr>
            <a:spLocks noChangeShapeType="1"/>
          </p:cNvSpPr>
          <p:nvPr/>
        </p:nvSpPr>
        <p:spPr bwMode="auto">
          <a:xfrm>
            <a:off x="5365750" y="2207143"/>
            <a:ext cx="935038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3" name="Line 19"/>
          <p:cNvSpPr>
            <a:spLocks noChangeShapeType="1"/>
          </p:cNvSpPr>
          <p:nvPr/>
        </p:nvSpPr>
        <p:spPr bwMode="auto">
          <a:xfrm>
            <a:off x="5364163" y="2207143"/>
            <a:ext cx="1655762" cy="352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4" name="Line 20"/>
          <p:cNvSpPr>
            <a:spLocks noChangeShapeType="1"/>
          </p:cNvSpPr>
          <p:nvPr/>
        </p:nvSpPr>
        <p:spPr bwMode="auto">
          <a:xfrm flipV="1">
            <a:off x="4211638" y="3359668"/>
            <a:ext cx="6477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5" name="Text Box 21"/>
          <p:cNvSpPr txBox="1">
            <a:spLocks noChangeArrowheads="1"/>
          </p:cNvSpPr>
          <p:nvPr/>
        </p:nvSpPr>
        <p:spPr bwMode="auto">
          <a:xfrm>
            <a:off x="4283075" y="4583630"/>
            <a:ext cx="844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Ready</a:t>
            </a:r>
          </a:p>
          <a:p>
            <a:pPr algn="l" eaLnBrk="1" hangingPunct="1"/>
            <a:r>
              <a:rPr lang="sv-SE" altLang="zh-CN">
                <a:ea typeface="宋体" charset="-122"/>
              </a:rPr>
              <a:t>to Fire</a:t>
            </a:r>
            <a:endParaRPr lang="en-US" altLang="zh-CN">
              <a:ea typeface="宋体" charset="-122"/>
            </a:endParaRPr>
          </a:p>
        </p:txBody>
      </p:sp>
      <p:sp>
        <p:nvSpPr>
          <p:cNvPr id="369686" name="Line 22"/>
          <p:cNvSpPr>
            <a:spLocks noChangeShapeType="1"/>
          </p:cNvSpPr>
          <p:nvPr/>
        </p:nvSpPr>
        <p:spPr bwMode="auto">
          <a:xfrm>
            <a:off x="4211638" y="4583630"/>
            <a:ext cx="2808287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7" name="Line 23"/>
          <p:cNvSpPr>
            <a:spLocks noChangeShapeType="1"/>
          </p:cNvSpPr>
          <p:nvPr/>
        </p:nvSpPr>
        <p:spPr bwMode="auto">
          <a:xfrm flipV="1">
            <a:off x="5438775" y="3359668"/>
            <a:ext cx="9334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8" name="Text Box 24"/>
          <p:cNvSpPr txBox="1">
            <a:spLocks noChangeArrowheads="1"/>
          </p:cNvSpPr>
          <p:nvPr/>
        </p:nvSpPr>
        <p:spPr bwMode="auto">
          <a:xfrm>
            <a:off x="5219700" y="458363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Fire</a:t>
            </a:r>
            <a:endParaRPr lang="en-US" altLang="zh-CN">
              <a:ea typeface="宋体" charset="-122"/>
            </a:endParaRPr>
          </a:p>
        </p:txBody>
      </p:sp>
      <p:sp>
        <p:nvSpPr>
          <p:cNvPr id="369689" name="Line 25"/>
          <p:cNvSpPr>
            <a:spLocks noChangeShapeType="1"/>
          </p:cNvSpPr>
          <p:nvPr/>
        </p:nvSpPr>
        <p:spPr bwMode="auto">
          <a:xfrm>
            <a:off x="5438775" y="4583630"/>
            <a:ext cx="719138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0" name="Text Box 26"/>
          <p:cNvSpPr txBox="1">
            <a:spLocks noChangeArrowheads="1"/>
          </p:cNvSpPr>
          <p:nvPr/>
        </p:nvSpPr>
        <p:spPr bwMode="auto">
          <a:xfrm>
            <a:off x="2700338" y="580759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Ask</a:t>
            </a:r>
            <a:endParaRPr lang="en-US" altLang="zh-CN">
              <a:ea typeface="宋体" charset="-122"/>
            </a:endParaRPr>
          </a:p>
        </p:txBody>
      </p:sp>
      <p:sp>
        <p:nvSpPr>
          <p:cNvPr id="369691" name="Line 27"/>
          <p:cNvSpPr>
            <a:spLocks noChangeShapeType="1"/>
          </p:cNvSpPr>
          <p:nvPr/>
        </p:nvSpPr>
        <p:spPr bwMode="auto">
          <a:xfrm flipV="1">
            <a:off x="3563938" y="4583630"/>
            <a:ext cx="2159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2" name="Text Box 28"/>
          <p:cNvSpPr txBox="1">
            <a:spLocks noChangeArrowheads="1"/>
          </p:cNvSpPr>
          <p:nvPr/>
        </p:nvSpPr>
        <p:spPr bwMode="auto">
          <a:xfrm>
            <a:off x="3348038" y="5807593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sv-SE" altLang="zh-CN">
                <a:ea typeface="宋体" charset="-122"/>
              </a:rPr>
              <a:t>Prepare</a:t>
            </a:r>
            <a:endParaRPr lang="en-US" altLang="zh-CN">
              <a:ea typeface="宋体" charset="-122"/>
            </a:endParaRPr>
          </a:p>
        </p:txBody>
      </p:sp>
      <p:sp>
        <p:nvSpPr>
          <p:cNvPr id="369693" name="Line 29"/>
          <p:cNvSpPr>
            <a:spLocks noChangeShapeType="1"/>
          </p:cNvSpPr>
          <p:nvPr/>
        </p:nvSpPr>
        <p:spPr bwMode="auto">
          <a:xfrm>
            <a:off x="6659563" y="2064268"/>
            <a:ext cx="217487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4" name="Line 30"/>
          <p:cNvSpPr>
            <a:spLocks noChangeShapeType="1"/>
          </p:cNvSpPr>
          <p:nvPr/>
        </p:nvSpPr>
        <p:spPr bwMode="auto">
          <a:xfrm flipH="1">
            <a:off x="6659563" y="2064268"/>
            <a:ext cx="215900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5" name="Line 31"/>
          <p:cNvSpPr>
            <a:spLocks noChangeShapeType="1"/>
          </p:cNvSpPr>
          <p:nvPr/>
        </p:nvSpPr>
        <p:spPr bwMode="auto">
          <a:xfrm flipV="1">
            <a:off x="2987675" y="4583630"/>
            <a:ext cx="28797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6" name="Line 32"/>
          <p:cNvSpPr>
            <a:spLocks noChangeShapeType="1"/>
          </p:cNvSpPr>
          <p:nvPr/>
        </p:nvSpPr>
        <p:spPr bwMode="auto">
          <a:xfrm>
            <a:off x="4356100" y="3359668"/>
            <a:ext cx="15113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7" name="Line 33"/>
          <p:cNvSpPr>
            <a:spLocks noChangeShapeType="1"/>
          </p:cNvSpPr>
          <p:nvPr/>
        </p:nvSpPr>
        <p:spPr bwMode="auto">
          <a:xfrm>
            <a:off x="4356100" y="3359668"/>
            <a:ext cx="792163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8" name="Text Box 34"/>
          <p:cNvSpPr txBox="1">
            <a:spLocks noChangeArrowheads="1"/>
          </p:cNvSpPr>
          <p:nvPr/>
        </p:nvSpPr>
        <p:spPr bwMode="auto">
          <a:xfrm>
            <a:off x="3657600" y="2927868"/>
            <a:ext cx="171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zh-CN">
                <a:ea typeface="宋体" charset="-122"/>
              </a:rPr>
              <a:t>Friendly fighter</a:t>
            </a:r>
          </a:p>
        </p:txBody>
      </p:sp>
      <p:sp>
        <p:nvSpPr>
          <p:cNvPr id="369699" name="Line 35"/>
          <p:cNvSpPr>
            <a:spLocks noChangeShapeType="1"/>
          </p:cNvSpPr>
          <p:nvPr/>
        </p:nvSpPr>
        <p:spPr bwMode="auto">
          <a:xfrm flipV="1">
            <a:off x="5435600" y="2207143"/>
            <a:ext cx="1296988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Text Box 3"/>
          <p:cNvSpPr txBox="1">
            <a:spLocks noChangeArrowheads="1"/>
          </p:cNvSpPr>
          <p:nvPr/>
        </p:nvSpPr>
        <p:spPr bwMode="auto">
          <a:xfrm>
            <a:off x="571500" y="1856305"/>
            <a:ext cx="1181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2000" b="1">
                <a:ea typeface="宋体" charset="-122"/>
              </a:rPr>
              <a:t>Friendly</a:t>
            </a:r>
          </a:p>
          <a:p>
            <a:pPr eaLnBrk="1" hangingPunct="1"/>
            <a:r>
              <a:rPr lang="en-US" altLang="zh-CN" sz="2000" b="1">
                <a:ea typeface="宋体" charset="-122"/>
              </a:rPr>
              <a:t>fighter</a:t>
            </a:r>
            <a:endParaRPr lang="en-US" altLang="zh-CN" sz="200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71" grpId="0" animBg="1"/>
      <p:bldP spid="369672" grpId="0" animBg="1"/>
      <p:bldP spid="369674" grpId="0"/>
      <p:bldP spid="369675" grpId="0" animBg="1"/>
      <p:bldP spid="369680" grpId="0" animBg="1"/>
      <p:bldP spid="369681" grpId="0"/>
      <p:bldP spid="369682" grpId="0" animBg="1"/>
      <p:bldP spid="369683" grpId="0" animBg="1"/>
      <p:bldP spid="369684" grpId="0" animBg="1"/>
      <p:bldP spid="369685" grpId="0"/>
      <p:bldP spid="369686" grpId="0" animBg="1"/>
      <p:bldP spid="369687" grpId="0" animBg="1"/>
      <p:bldP spid="369688" grpId="0"/>
      <p:bldP spid="369689" grpId="0" animBg="1"/>
      <p:bldP spid="369690" grpId="0"/>
      <p:bldP spid="369691" grpId="0" animBg="1"/>
      <p:bldP spid="369692" grpId="0"/>
      <p:bldP spid="369693" grpId="0" animBg="1"/>
      <p:bldP spid="369694" grpId="0" animBg="1"/>
      <p:bldP spid="369695" grpId="0" animBg="1"/>
      <p:bldP spid="369696" grpId="0" animBg="1"/>
      <p:bldP spid="369697" grpId="0" animBg="1"/>
      <p:bldP spid="369698" grpId="0"/>
      <p:bldP spid="3696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Group communication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940225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smtClean="0"/>
              <a:t>What is a group?</a:t>
            </a:r>
          </a:p>
          <a:p>
            <a:pPr lvl="1" eaLnBrk="1" hangingPunct="1"/>
            <a:r>
              <a:rPr lang="en-US" sz="2800" smtClean="0"/>
              <a:t>A number of processes which cooperate to provide a service.</a:t>
            </a:r>
          </a:p>
          <a:p>
            <a:pPr lvl="1" eaLnBrk="1" hangingPunct="1"/>
            <a:r>
              <a:rPr lang="en-US" sz="2800" smtClean="0"/>
              <a:t>An abstract identity to name a collection of processes.</a:t>
            </a:r>
          </a:p>
          <a:p>
            <a:pPr lvl="1" eaLnBrk="1" hangingPunct="1"/>
            <a:endParaRPr lang="en-US" sz="2800" smtClean="0"/>
          </a:p>
          <a:p>
            <a:pPr eaLnBrk="1" hangingPunct="1"/>
            <a:r>
              <a:rPr lang="en-US" sz="2800" smtClean="0"/>
              <a:t>Group Communication</a:t>
            </a:r>
          </a:p>
          <a:p>
            <a:pPr lvl="1" eaLnBrk="1" hangingPunct="1"/>
            <a:r>
              <a:rPr lang="en-US" sz="2800" smtClean="0"/>
              <a:t>For coordination among processes of a group.</a:t>
            </a:r>
          </a:p>
          <a:p>
            <a:pPr eaLnBrk="1" hangingPunct="1"/>
            <a:endParaRPr lang="en-US" sz="2800" smtClean="0"/>
          </a:p>
        </p:txBody>
      </p:sp>
      <p:sp>
        <p:nvSpPr>
          <p:cNvPr id="9218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9219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484C9EF-CFF6-4275-BB00-34BD5AD47E27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Who Needs Group Communication?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Highly available servers (client-server)</a:t>
            </a:r>
          </a:p>
          <a:p>
            <a:pPr eaLnBrk="1" hangingPunct="1"/>
            <a:r>
              <a:rPr lang="en-US" sz="2800" dirty="0" smtClean="0"/>
              <a:t>Database Replication</a:t>
            </a:r>
          </a:p>
          <a:p>
            <a:pPr eaLnBrk="1" hangingPunct="1"/>
            <a:r>
              <a:rPr lang="en-US" sz="2800" dirty="0" smtClean="0"/>
              <a:t>Multimedia Conferencing</a:t>
            </a:r>
          </a:p>
          <a:p>
            <a:pPr eaLnBrk="1" hangingPunct="1"/>
            <a:r>
              <a:rPr lang="en-US" sz="2800" dirty="0" smtClean="0"/>
              <a:t>Online Games</a:t>
            </a:r>
          </a:p>
          <a:p>
            <a:pPr eaLnBrk="1" hangingPunct="1"/>
            <a:r>
              <a:rPr lang="en-US" sz="2800" dirty="0" smtClean="0"/>
              <a:t>Cluster management</a:t>
            </a:r>
          </a:p>
          <a:p>
            <a:pPr eaLnBrk="1" hangingPunct="1"/>
            <a:r>
              <a:rPr lang="en-US" sz="2800" dirty="0" smtClean="0"/>
              <a:t>…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10242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0243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8460581-FF19-4A3A-96A5-B08FFAF2DFFA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1267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5920E4A-1154-4CB4-8C10-BD0B074EF4B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400">
                <a:solidFill>
                  <a:schemeClr val="tx2"/>
                </a:solidFill>
              </a:rPr>
              <a:t>Distributed Web Server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3200"/>
              <a:t>High availability</a:t>
            </a:r>
          </a:p>
        </p:txBody>
      </p:sp>
      <p:grpSp>
        <p:nvGrpSpPr>
          <p:cNvPr id="11270" name="Group 18"/>
          <p:cNvGrpSpPr>
            <a:grpSpLocks/>
          </p:cNvGrpSpPr>
          <p:nvPr/>
        </p:nvGrpSpPr>
        <p:grpSpPr bwMode="auto">
          <a:xfrm>
            <a:off x="954088" y="1295400"/>
            <a:ext cx="7275512" cy="3962400"/>
            <a:chOff x="288" y="663"/>
            <a:chExt cx="4583" cy="2886"/>
          </a:xfrm>
        </p:grpSpPr>
        <p:sp>
          <p:nvSpPr>
            <p:cNvPr id="11271" name="Oval 6"/>
            <p:cNvSpPr>
              <a:spLocks noChangeArrowheads="1"/>
            </p:cNvSpPr>
            <p:nvPr/>
          </p:nvSpPr>
          <p:spPr bwMode="auto">
            <a:xfrm>
              <a:off x="3198" y="663"/>
              <a:ext cx="1673" cy="288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72" name="Line 7"/>
            <p:cNvSpPr>
              <a:spLocks noChangeShapeType="1"/>
            </p:cNvSpPr>
            <p:nvPr/>
          </p:nvSpPr>
          <p:spPr bwMode="auto">
            <a:xfrm>
              <a:off x="1584" y="1440"/>
              <a:ext cx="1976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Line 8"/>
            <p:cNvSpPr>
              <a:spLocks noChangeShapeType="1"/>
            </p:cNvSpPr>
            <p:nvPr/>
          </p:nvSpPr>
          <p:spPr bwMode="auto">
            <a:xfrm flipV="1">
              <a:off x="1200" y="2115"/>
              <a:ext cx="2134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Line 9"/>
            <p:cNvSpPr>
              <a:spLocks noChangeShapeType="1"/>
            </p:cNvSpPr>
            <p:nvPr/>
          </p:nvSpPr>
          <p:spPr bwMode="auto">
            <a:xfrm flipV="1">
              <a:off x="1824" y="2523"/>
              <a:ext cx="1510" cy="5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275" name="Object 1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720" y="1104"/>
            <a:ext cx="768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9" name="Microsoft ClipArt Gallery" r:id="rId3" imgW="4716463" imgH="4808538" progId="MS_ClipArt_Gallery">
                    <p:embed/>
                  </p:oleObj>
                </mc:Choice>
                <mc:Fallback>
                  <p:oleObj name="Microsoft ClipArt Gallery" r:id="rId3" imgW="4716463" imgH="4808538" progId="MS_ClipArt_Gallery">
                    <p:embed/>
                    <p:pic>
                      <p:nvPicPr>
                        <p:cNvPr id="0" name="Object 1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1104"/>
                          <a:ext cx="768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6" name="Object 1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88" y="2064"/>
            <a:ext cx="768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0" name="Microsoft ClipArt Gallery" r:id="rId5" imgW="4716463" imgH="4808538" progId="MS_ClipArt_Gallery">
                    <p:embed/>
                  </p:oleObj>
                </mc:Choice>
                <mc:Fallback>
                  <p:oleObj name="Microsoft ClipArt Gallery" r:id="rId5" imgW="4716463" imgH="4808538" progId="MS_ClipArt_Gallery">
                    <p:embed/>
                    <p:pic>
                      <p:nvPicPr>
                        <p:cNvPr id="0" name="Object 1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2064"/>
                          <a:ext cx="768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7" name="Object 1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008" y="2640"/>
            <a:ext cx="768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1" name="Microsoft ClipArt Gallery" r:id="rId6" imgW="4716463" imgH="4808538" progId="MS_ClipArt_Gallery">
                    <p:embed/>
                  </p:oleObj>
                </mc:Choice>
                <mc:Fallback>
                  <p:oleObj name="Microsoft ClipArt Gallery" r:id="rId6" imgW="4716463" imgH="4808538" progId="MS_ClipArt_Gallery">
                    <p:embed/>
                    <p:pic>
                      <p:nvPicPr>
                        <p:cNvPr id="0" name="Object 1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2640"/>
                          <a:ext cx="768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1278" name="Picture 13" descr="j0079210[1]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754"/>
              <a:ext cx="396" cy="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9" name="Picture 14" descr="j0079210[1]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1434"/>
              <a:ext cx="396" cy="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0" name="Picture 15" descr="j0079210[1]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" y="1979"/>
              <a:ext cx="396" cy="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1" name="Picture 16" descr="j0079210[1]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2341"/>
              <a:ext cx="396" cy="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Online Game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78595"/>
            <a:ext cx="8229600" cy="4530725"/>
          </a:xfrm>
          <a:noFill/>
        </p:spPr>
        <p:txBody>
          <a:bodyPr>
            <a:normAutofit/>
          </a:bodyPr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Fault-tolerance, Order</a:t>
            </a:r>
          </a:p>
        </p:txBody>
      </p:sp>
      <p:sp>
        <p:nvSpPr>
          <p:cNvPr id="12290" name="Platshållare för sidfot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DSII: Group Comm.</a:t>
            </a:r>
          </a:p>
        </p:txBody>
      </p:sp>
      <p:sp>
        <p:nvSpPr>
          <p:cNvPr id="12291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C96A199-FA3D-482E-9CB7-9401F3A1B484}" type="slidenum">
              <a:rPr lang="en-US" smtClean="0"/>
              <a:pPr/>
              <a:t>9</a:t>
            </a:fld>
            <a:endParaRPr lang="en-US" smtClean="0"/>
          </a:p>
        </p:txBody>
      </p:sp>
      <p:grpSp>
        <p:nvGrpSpPr>
          <p:cNvPr id="12294" name="Group 17"/>
          <p:cNvGrpSpPr>
            <a:grpSpLocks/>
          </p:cNvGrpSpPr>
          <p:nvPr/>
        </p:nvGrpSpPr>
        <p:grpSpPr bwMode="auto">
          <a:xfrm>
            <a:off x="1287463" y="1600200"/>
            <a:ext cx="6789737" cy="3794125"/>
            <a:chOff x="340" y="346"/>
            <a:chExt cx="4945" cy="3148"/>
          </a:xfrm>
        </p:grpSpPr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1111" y="1207"/>
              <a:ext cx="991" cy="6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2925" y="1117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Line 8"/>
            <p:cNvSpPr>
              <a:spLocks noChangeShapeType="1"/>
            </p:cNvSpPr>
            <p:nvPr/>
          </p:nvSpPr>
          <p:spPr bwMode="auto">
            <a:xfrm flipH="1">
              <a:off x="3560" y="1026"/>
              <a:ext cx="908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9"/>
            <p:cNvSpPr>
              <a:spLocks noChangeShapeType="1"/>
            </p:cNvSpPr>
            <p:nvPr/>
          </p:nvSpPr>
          <p:spPr bwMode="auto">
            <a:xfrm flipV="1">
              <a:off x="1156" y="2659"/>
              <a:ext cx="953" cy="3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Line 10"/>
            <p:cNvSpPr>
              <a:spLocks noChangeShapeType="1"/>
            </p:cNvSpPr>
            <p:nvPr/>
          </p:nvSpPr>
          <p:spPr bwMode="auto">
            <a:xfrm flipH="1" flipV="1">
              <a:off x="3606" y="2750"/>
              <a:ext cx="906" cy="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2300" name="Picture 11" descr="j0153938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799"/>
              <a:ext cx="817" cy="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1" name="Picture 12" descr="j0153938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8" y="2840"/>
              <a:ext cx="817" cy="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3" name="Picture 14" descr="j0207586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6" y="346"/>
              <a:ext cx="1330" cy="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4" name="Picture 15" descr="j0230315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2478"/>
              <a:ext cx="766" cy="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5" name="Picture 16" descr="j0214984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480"/>
              <a:ext cx="1632" cy="1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307" name="Picture 19" descr="http://cdn.edwardkhoo.com/wp-content/uploads/2009/04/ps3-controlle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3775">
            <a:off x="6777244" y="1845502"/>
            <a:ext cx="1360116" cy="89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6327</TotalTime>
  <Words>1434</Words>
  <Application>Microsoft Office PowerPoint</Application>
  <PresentationFormat>On-screen Show (4:3)</PresentationFormat>
  <Paragraphs>446</Paragraphs>
  <Slides>37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Wingdings</vt:lpstr>
      <vt:lpstr>宋体</vt:lpstr>
      <vt:lpstr>Symbol</vt:lpstr>
      <vt:lpstr>Adjacency</vt:lpstr>
      <vt:lpstr>1_Adjacency</vt:lpstr>
      <vt:lpstr>Microsoft ClipArt Gallery</vt:lpstr>
      <vt:lpstr>Lab 2 Group Communication</vt:lpstr>
      <vt:lpstr>Overview</vt:lpstr>
      <vt:lpstr>Coordination in distributed systems</vt:lpstr>
      <vt:lpstr>A Distributed System in war: Synchronous Example</vt:lpstr>
      <vt:lpstr>A Distributed System in war: Reality</vt:lpstr>
      <vt:lpstr>Group communication</vt:lpstr>
      <vt:lpstr>Who Needs Group Communication?</vt:lpstr>
      <vt:lpstr>PowerPoint Presentation</vt:lpstr>
      <vt:lpstr>Online Game</vt:lpstr>
      <vt:lpstr>Different Communication Methods</vt:lpstr>
      <vt:lpstr>Overview</vt:lpstr>
      <vt:lpstr>Desired Group Communication</vt:lpstr>
      <vt:lpstr>Properties of Communication</vt:lpstr>
      <vt:lpstr>Properties of Group</vt:lpstr>
      <vt:lpstr>Peer Group</vt:lpstr>
      <vt:lpstr>Client-Server Group</vt:lpstr>
      <vt:lpstr>Overview</vt:lpstr>
      <vt:lpstr>Multicast communication</vt:lpstr>
      <vt:lpstr>Reliability</vt:lpstr>
      <vt:lpstr>Ordering</vt:lpstr>
      <vt:lpstr>Examples</vt:lpstr>
      <vt:lpstr>Basic multicast: Agreement?</vt:lpstr>
      <vt:lpstr>Examples (cont.)</vt:lpstr>
      <vt:lpstr>Reliable multicast</vt:lpstr>
      <vt:lpstr>Examples (cont.)</vt:lpstr>
      <vt:lpstr>Overview</vt:lpstr>
      <vt:lpstr>Group membership service</vt:lpstr>
      <vt:lpstr>Group views</vt:lpstr>
      <vt:lpstr>View-synchronous group comm.</vt:lpstr>
      <vt:lpstr>Example</vt:lpstr>
      <vt:lpstr>IP-multicast</vt:lpstr>
      <vt:lpstr>References</vt:lpstr>
      <vt:lpstr>Lab 2: Construct a reliable and ordered multicast</vt:lpstr>
      <vt:lpstr>The GUI</vt:lpstr>
      <vt:lpstr>The interface</vt:lpstr>
      <vt:lpstr>Implementation</vt:lpstr>
      <vt:lpstr>Lab Report</vt:lpstr>
    </vt:vector>
  </TitlesOfParts>
  <Company>CTH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Communication</dc:title>
  <dc:creator>Phuong</dc:creator>
  <cp:lastModifiedBy>FARNAZ MORADI</cp:lastModifiedBy>
  <cp:revision>252</cp:revision>
  <dcterms:created xsi:type="dcterms:W3CDTF">2004-03-21T20:18:16Z</dcterms:created>
  <dcterms:modified xsi:type="dcterms:W3CDTF">2012-01-29T18:46:54Z</dcterms:modified>
</cp:coreProperties>
</file>