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7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0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1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1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6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6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0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2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3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04B27-CA5A-4C29-BE05-603591CC14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93318-6A02-4C79-869A-F925F9033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2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1749415"/>
            <a:ext cx="3598168" cy="1470025"/>
          </a:xfrm>
        </p:spPr>
        <p:txBody>
          <a:bodyPr>
            <a:normAutofit fontScale="90000"/>
          </a:bodyPr>
          <a:lstStyle/>
          <a:p>
            <a:pPr algn="l"/>
            <a:r>
              <a:rPr lang="sv-S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</a:t>
            </a:r>
            <a:br>
              <a:rPr lang="sv-S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sv-S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v-S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Farnaz Moradi</a:t>
            </a:r>
          </a:p>
          <a:p>
            <a:endParaRPr lang="sv-SE" dirty="0" smtClean="0"/>
          </a:p>
          <a:p>
            <a:r>
              <a:rPr lang="sv-SE" dirty="0" smtClean="0"/>
              <a:t>2012</a:t>
            </a:r>
            <a:endParaRPr lang="en-US" dirty="0"/>
          </a:p>
        </p:txBody>
      </p:sp>
      <p:pic>
        <p:nvPicPr>
          <p:cNvPr id="5" name="Picture 8" descr="DCS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1922"/>
            <a:ext cx="1831975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88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smtClean="0"/>
              <a:t>Lab 1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Construct a bulletin board system using </a:t>
            </a:r>
            <a:r>
              <a:rPr lang="en-US" sz="2800" b="1" dirty="0" smtClean="0"/>
              <a:t>Ensemble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2538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547664" y="1564689"/>
            <a:ext cx="6336704" cy="1480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547664" y="2932840"/>
            <a:ext cx="6336704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203848" y="4228984"/>
            <a:ext cx="4680520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63688" y="1564689"/>
            <a:ext cx="57606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843808" y="1564689"/>
            <a:ext cx="108012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563888" y="1564689"/>
            <a:ext cx="1728192" cy="26642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211960" y="1564689"/>
            <a:ext cx="422782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11960" y="2932841"/>
            <a:ext cx="197492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436096" y="1564689"/>
            <a:ext cx="936104" cy="26642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932040" y="2932841"/>
            <a:ext cx="97210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32040" y="1564689"/>
            <a:ext cx="99937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69040" y="1348665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A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979984" y="270200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B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969040" y="3998152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C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482596" y="3998152"/>
            <a:ext cx="652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join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419872" y="3148865"/>
            <a:ext cx="673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Req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6012160" y="3070432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>
                <a:solidFill>
                  <a:schemeClr val="accent1"/>
                </a:solidFill>
              </a:rPr>
              <a:t>Old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13380" y="2892624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m1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3619406" y="1124744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m2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4424069" y="1129355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m3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4418631" y="3839328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m3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5718311" y="1132641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m4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5370127" y="3839328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m4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156176" y="4149080"/>
            <a:ext cx="154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m1,m2,m3</a:t>
            </a:r>
            <a:endParaRPr lang="en-US" sz="2400" dirty="0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610446"/>
              </p:ext>
            </p:extLst>
          </p:nvPr>
        </p:nvGraphicFramePr>
        <p:xfrm>
          <a:off x="3262094" y="5229200"/>
          <a:ext cx="366448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897"/>
                <a:gridCol w="732897"/>
                <a:gridCol w="732897"/>
                <a:gridCol w="732897"/>
                <a:gridCol w="732897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m1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m2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m3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rgbClr val="FF0000"/>
                          </a:solidFill>
                        </a:rPr>
                        <a:t>m3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m4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4788024" y="5661248"/>
            <a:ext cx="1495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>
                <a:solidFill>
                  <a:srgbClr val="FF0000"/>
                </a:solidFill>
              </a:rPr>
              <a:t>Duplicate!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61284" y="5243055"/>
            <a:ext cx="20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Delivered by C: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337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547664" y="1564689"/>
            <a:ext cx="6336704" cy="1480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547664" y="2932840"/>
            <a:ext cx="6336704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67944" y="4228984"/>
            <a:ext cx="3816424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63688" y="1564689"/>
            <a:ext cx="57606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552277" y="1591020"/>
            <a:ext cx="256690" cy="13418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46" idx="2"/>
          </p:cNvCxnSpPr>
          <p:nvPr/>
        </p:nvCxnSpPr>
        <p:spPr>
          <a:xfrm flipV="1">
            <a:off x="3347864" y="1628800"/>
            <a:ext cx="427372" cy="1291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49" idx="0"/>
          </p:cNvCxnSpPr>
          <p:nvPr/>
        </p:nvCxnSpPr>
        <p:spPr>
          <a:xfrm>
            <a:off x="4309196" y="2932841"/>
            <a:ext cx="1167581" cy="12637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69040" y="1348665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A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979984" y="270200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B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969040" y="3998152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C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372094" y="3971821"/>
            <a:ext cx="652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join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2013380" y="2892624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m1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2555776" y="1167135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m2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3482527" y="1167135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m3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5184068" y="4196612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m4</a:t>
            </a:r>
            <a:endParaRPr lang="en-US" sz="2400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067944" y="1579497"/>
            <a:ext cx="1095384" cy="26231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23307" y="3374327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chemeClr val="accent1"/>
                </a:solidFill>
              </a:rPr>
              <a:t>m1</a:t>
            </a:r>
            <a:endParaRPr lang="en-US" sz="2400" dirty="0">
              <a:solidFill>
                <a:schemeClr val="accent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309196" y="1579497"/>
            <a:ext cx="1486940" cy="26494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323407" y="3348737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chemeClr val="accent1"/>
                </a:solidFill>
              </a:rPr>
              <a:t>m2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64168" y="5229200"/>
            <a:ext cx="4040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What should </a:t>
            </a:r>
            <a:r>
              <a:rPr lang="sv-SE" sz="3200" i="1" dirty="0" smtClean="0"/>
              <a:t>C</a:t>
            </a:r>
            <a:r>
              <a:rPr lang="sv-SE" sz="3200" dirty="0" smtClean="0"/>
              <a:t> deliver?</a:t>
            </a:r>
            <a:endParaRPr lang="en-US" sz="3200" dirty="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309196" y="1628801"/>
            <a:ext cx="585417" cy="1304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xplosion 1 17"/>
          <p:cNvSpPr/>
          <p:nvPr/>
        </p:nvSpPr>
        <p:spPr>
          <a:xfrm>
            <a:off x="4427984" y="1174405"/>
            <a:ext cx="1512168" cy="734889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Crash!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8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9" grpId="0"/>
      <p:bldP spid="39" grpId="0"/>
      <p:bldP spid="43" grpId="0"/>
      <p:bldP spid="54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smtClean="0"/>
              <a:t>Lab 2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Implementing a reliable and ordered multicast </a:t>
            </a:r>
            <a:r>
              <a:rPr lang="en-US" sz="2400" b="1" dirty="0" smtClean="0"/>
              <a:t>protocol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321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Reliable multicast</a:t>
            </a:r>
            <a:endParaRPr lang="en-US" sz="4800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84784"/>
            <a:ext cx="8291264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Requirements: integrity, validity, </a:t>
            </a:r>
            <a:r>
              <a:rPr lang="en-US" sz="3200" i="1" dirty="0" smtClean="0"/>
              <a:t>agreement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800" i="1" dirty="0" smtClean="0"/>
              <a:t>Received := {};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800" b="1" i="1" dirty="0" smtClean="0"/>
              <a:t>R-multicast( g, m) </a:t>
            </a:r>
            <a:r>
              <a:rPr lang="en-US" sz="2800" i="1" dirty="0" smtClean="0"/>
              <a:t>at process p: </a:t>
            </a:r>
            <a:r>
              <a:rPr lang="en-US" sz="2800" b="1" i="1" dirty="0" smtClean="0"/>
              <a:t>B-multicast</a:t>
            </a:r>
            <a:r>
              <a:rPr lang="en-US" sz="2800" i="1" dirty="0" smtClean="0"/>
              <a:t>( g, m);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800" i="1" dirty="0" smtClean="0"/>
              <a:t>On</a:t>
            </a:r>
            <a:r>
              <a:rPr lang="en-US" sz="2800" b="1" i="1" dirty="0" smtClean="0"/>
              <a:t> B-deliver( m) </a:t>
            </a:r>
            <a:r>
              <a:rPr lang="en-US" sz="2800" i="1" dirty="0" smtClean="0"/>
              <a:t>at process p from process q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i="1" dirty="0" smtClean="0"/>
              <a:t>	if( m </a:t>
            </a:r>
            <a:r>
              <a:rPr lang="en-US" sz="2800" i="1" dirty="0" smtClean="0">
                <a:sym typeface="Symbol" pitchFamily="18" charset="2"/>
              </a:rPr>
              <a:t> Received</a:t>
            </a:r>
            <a:r>
              <a:rPr lang="en-US" sz="2800" i="1" dirty="0" smtClean="0"/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i="1" dirty="0" smtClean="0"/>
              <a:t>		Received := Received </a:t>
            </a:r>
            <a:r>
              <a:rPr lang="en-US" sz="2800" i="1" dirty="0" smtClean="0">
                <a:sym typeface="Symbol" pitchFamily="18" charset="2"/>
              </a:rPr>
              <a:t> {m};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i="1" dirty="0" smtClean="0">
                <a:sym typeface="Symbol" pitchFamily="18" charset="2"/>
              </a:rPr>
              <a:t>		if( q  p) </a:t>
            </a:r>
            <a:r>
              <a:rPr lang="en-US" sz="2800" b="1" i="1" dirty="0" smtClean="0">
                <a:sym typeface="Symbol" pitchFamily="18" charset="2"/>
              </a:rPr>
              <a:t>B-multicast</a:t>
            </a:r>
            <a:r>
              <a:rPr lang="en-US" sz="2800" i="1" dirty="0" smtClean="0">
                <a:sym typeface="Symbol" pitchFamily="18" charset="2"/>
              </a:rPr>
              <a:t>( g, m);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i="1" dirty="0" smtClean="0">
                <a:sym typeface="Symbol" pitchFamily="18" charset="2"/>
              </a:rPr>
              <a:t>		</a:t>
            </a:r>
            <a:r>
              <a:rPr lang="en-US" sz="2800" b="1" i="1" dirty="0" smtClean="0">
                <a:sym typeface="Symbol" pitchFamily="18" charset="2"/>
              </a:rPr>
              <a:t>R-deliver( m)</a:t>
            </a:r>
            <a:r>
              <a:rPr lang="en-US" sz="2800" i="1" dirty="0" smtClean="0">
                <a:sym typeface="Symbol" pitchFamily="18" charset="2"/>
              </a:rPr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i="1" dirty="0" smtClean="0">
                <a:sym typeface="Symbol" pitchFamily="18" charset="2"/>
              </a:rPr>
              <a:t>	end if</a:t>
            </a:r>
            <a:endParaRPr lang="en-US" sz="3200" i="1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3200" i="1" dirty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2607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Ordering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>
          <a:xfrm>
            <a:off x="152400" y="1371600"/>
            <a:ext cx="4707632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200" dirty="0" smtClean="0"/>
              <a:t>FIFO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if </a:t>
            </a:r>
            <a:r>
              <a:rPr lang="en-US" sz="2200" i="1" dirty="0" err="1" smtClean="0"/>
              <a:t>m</a:t>
            </a:r>
            <a:r>
              <a:rPr lang="en-US" sz="2200" i="1" baseline="-25000" dirty="0" err="1" smtClean="0"/>
              <a:t>p</a:t>
            </a:r>
            <a:r>
              <a:rPr lang="en-US" sz="2200" i="1" dirty="0" smtClean="0">
                <a:sym typeface="Symbol" pitchFamily="18" charset="2"/>
              </a:rPr>
              <a:t> </a:t>
            </a:r>
            <a:r>
              <a:rPr lang="en-US" sz="2200" i="1" dirty="0" err="1" smtClean="0"/>
              <a:t>m’</a:t>
            </a:r>
            <a:r>
              <a:rPr lang="en-US" sz="2200" i="1" baseline="-25000" dirty="0" err="1" smtClean="0"/>
              <a:t>p</a:t>
            </a:r>
            <a:r>
              <a:rPr lang="en-US" sz="2200" dirty="0" smtClean="0"/>
              <a:t>, all correct processes </a:t>
            </a:r>
            <a:r>
              <a:rPr lang="en-US" sz="2200" i="1" dirty="0" smtClean="0"/>
              <a:t>that deliver </a:t>
            </a:r>
            <a:r>
              <a:rPr lang="en-US" sz="2200" i="1" dirty="0" err="1" smtClean="0"/>
              <a:t>m’</a:t>
            </a:r>
            <a:r>
              <a:rPr lang="en-US" sz="2200" i="1" baseline="-25000" dirty="0" err="1" smtClean="0"/>
              <a:t>p</a:t>
            </a:r>
            <a:r>
              <a:rPr lang="en-US" sz="2200" i="1" dirty="0" smtClean="0"/>
              <a:t> </a:t>
            </a:r>
            <a:r>
              <a:rPr lang="en-US" sz="2200" dirty="0" smtClean="0"/>
              <a:t>will deliver </a:t>
            </a:r>
            <a:r>
              <a:rPr lang="en-US" sz="2200" i="1" dirty="0" err="1" smtClean="0"/>
              <a:t>m</a:t>
            </a:r>
            <a:r>
              <a:rPr lang="en-US" sz="2200" i="1" baseline="-25000" dirty="0" err="1" smtClean="0"/>
              <a:t>p</a:t>
            </a:r>
            <a:r>
              <a:rPr lang="en-US" sz="2200" dirty="0" smtClean="0"/>
              <a:t> (that is from the same sender) before </a:t>
            </a:r>
            <a:r>
              <a:rPr lang="en-US" sz="2200" i="1" dirty="0" err="1" smtClean="0"/>
              <a:t>m’</a:t>
            </a:r>
            <a:r>
              <a:rPr lang="en-US" sz="2200" i="1" baseline="-25000" dirty="0" err="1" smtClean="0"/>
              <a:t>p</a:t>
            </a:r>
            <a:r>
              <a:rPr lang="en-US" sz="2200" i="1" dirty="0" smtClean="0"/>
              <a:t>.</a:t>
            </a:r>
            <a:endParaRPr lang="en-US" sz="2200" i="1" baseline="-25000" dirty="0" smtClean="0">
              <a:sym typeface="Symbol" pitchFamily="18" charset="2"/>
            </a:endParaRPr>
          </a:p>
          <a:p>
            <a:pPr>
              <a:lnSpc>
                <a:spcPct val="80000"/>
              </a:lnSpc>
            </a:pPr>
            <a:r>
              <a:rPr lang="en-US" sz="2200" dirty="0" smtClean="0"/>
              <a:t>Causal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if </a:t>
            </a:r>
            <a:r>
              <a:rPr lang="en-US" sz="2200" i="1" dirty="0" smtClean="0"/>
              <a:t>m</a:t>
            </a:r>
            <a:r>
              <a:rPr lang="en-US" sz="2200" i="1" dirty="0" smtClean="0">
                <a:sym typeface="Symbol" pitchFamily="18" charset="2"/>
              </a:rPr>
              <a:t> </a:t>
            </a:r>
            <a:r>
              <a:rPr lang="en-US" sz="2200" i="1" dirty="0" smtClean="0"/>
              <a:t>m’</a:t>
            </a:r>
            <a:r>
              <a:rPr lang="en-US" sz="2200" dirty="0" smtClean="0"/>
              <a:t>, all correct processes </a:t>
            </a:r>
            <a:r>
              <a:rPr lang="en-US" sz="2200" i="1" dirty="0" smtClean="0"/>
              <a:t>that deliver m’ </a:t>
            </a:r>
            <a:r>
              <a:rPr lang="en-US" sz="2200" dirty="0" smtClean="0"/>
              <a:t>will deliver </a:t>
            </a:r>
            <a:r>
              <a:rPr lang="en-US" sz="2200" i="1" dirty="0" smtClean="0"/>
              <a:t>m</a:t>
            </a:r>
            <a:r>
              <a:rPr lang="en-US" sz="2200" dirty="0" smtClean="0"/>
              <a:t> before </a:t>
            </a:r>
            <a:r>
              <a:rPr lang="en-US" sz="2200" i="1" dirty="0" smtClean="0"/>
              <a:t>m’.</a:t>
            </a: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200" dirty="0" smtClean="0"/>
              <a:t>Total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if a correct process delivers </a:t>
            </a:r>
            <a:r>
              <a:rPr lang="en-US" sz="2200" i="1" dirty="0" smtClean="0"/>
              <a:t>m</a:t>
            </a:r>
            <a:r>
              <a:rPr lang="en-US" sz="2200" dirty="0" smtClean="0"/>
              <a:t> before </a:t>
            </a:r>
            <a:r>
              <a:rPr lang="en-US" sz="2200" i="1" dirty="0" smtClean="0"/>
              <a:t>m’</a:t>
            </a:r>
            <a:r>
              <a:rPr lang="en-US" sz="2200" dirty="0" smtClean="0"/>
              <a:t>, all other correct processes </a:t>
            </a:r>
            <a:r>
              <a:rPr lang="en-US" sz="2200" i="1" dirty="0" smtClean="0"/>
              <a:t>that deliver m’</a:t>
            </a:r>
            <a:r>
              <a:rPr lang="en-US" sz="2200" dirty="0" smtClean="0"/>
              <a:t> will deliver </a:t>
            </a:r>
            <a:r>
              <a:rPr lang="en-US" sz="2200" i="1" dirty="0" smtClean="0"/>
              <a:t>m</a:t>
            </a:r>
            <a:r>
              <a:rPr lang="en-US" sz="2200" dirty="0" smtClean="0"/>
              <a:t> before </a:t>
            </a:r>
            <a:r>
              <a:rPr lang="en-US" sz="2200" i="1" dirty="0" smtClean="0"/>
              <a:t>m’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5390653" y="1715864"/>
            <a:ext cx="2925762" cy="1244600"/>
            <a:chOff x="3159" y="1271"/>
            <a:chExt cx="1843" cy="784"/>
          </a:xfrm>
        </p:grpSpPr>
        <p:sp>
          <p:nvSpPr>
            <p:cNvPr id="56" name="Line 5"/>
            <p:cNvSpPr>
              <a:spLocks noChangeShapeType="1"/>
            </p:cNvSpPr>
            <p:nvPr/>
          </p:nvSpPr>
          <p:spPr bwMode="auto">
            <a:xfrm>
              <a:off x="3456" y="1440"/>
              <a:ext cx="15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6"/>
            <p:cNvSpPr>
              <a:spLocks noChangeShapeType="1"/>
            </p:cNvSpPr>
            <p:nvPr/>
          </p:nvSpPr>
          <p:spPr bwMode="auto">
            <a:xfrm>
              <a:off x="3456" y="1728"/>
              <a:ext cx="15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7"/>
            <p:cNvSpPr>
              <a:spLocks noChangeShapeType="1"/>
            </p:cNvSpPr>
            <p:nvPr/>
          </p:nvSpPr>
          <p:spPr bwMode="auto">
            <a:xfrm>
              <a:off x="3456" y="2016"/>
              <a:ext cx="15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159" y="1271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60" name="Text Box 9"/>
            <p:cNvSpPr txBox="1">
              <a:spLocks noChangeArrowheads="1"/>
            </p:cNvSpPr>
            <p:nvPr/>
          </p:nvSpPr>
          <p:spPr bwMode="auto">
            <a:xfrm>
              <a:off x="3159" y="1536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61" name="Text Box 10"/>
            <p:cNvSpPr txBox="1">
              <a:spLocks noChangeArrowheads="1"/>
            </p:cNvSpPr>
            <p:nvPr/>
          </p:nvSpPr>
          <p:spPr bwMode="auto">
            <a:xfrm>
              <a:off x="3159" y="1824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62" name="Line 11"/>
            <p:cNvSpPr>
              <a:spLocks noChangeShapeType="1"/>
            </p:cNvSpPr>
            <p:nvPr/>
          </p:nvSpPr>
          <p:spPr bwMode="auto">
            <a:xfrm>
              <a:off x="3552" y="1440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12"/>
            <p:cNvSpPr>
              <a:spLocks noChangeShapeType="1"/>
            </p:cNvSpPr>
            <p:nvPr/>
          </p:nvSpPr>
          <p:spPr bwMode="auto">
            <a:xfrm>
              <a:off x="3744" y="1728"/>
              <a:ext cx="96" cy="28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13"/>
            <p:cNvSpPr>
              <a:spLocks noChangeShapeType="1"/>
            </p:cNvSpPr>
            <p:nvPr/>
          </p:nvSpPr>
          <p:spPr bwMode="auto">
            <a:xfrm>
              <a:off x="3552" y="1440"/>
              <a:ext cx="672" cy="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14"/>
            <p:cNvSpPr>
              <a:spLocks noChangeShapeType="1"/>
            </p:cNvSpPr>
            <p:nvPr/>
          </p:nvSpPr>
          <p:spPr bwMode="auto">
            <a:xfrm flipV="1">
              <a:off x="3744" y="1440"/>
              <a:ext cx="96" cy="28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16"/>
            <p:cNvSpPr>
              <a:spLocks noChangeShapeType="1"/>
            </p:cNvSpPr>
            <p:nvPr/>
          </p:nvSpPr>
          <p:spPr bwMode="auto">
            <a:xfrm>
              <a:off x="4320" y="1440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17"/>
            <p:cNvSpPr>
              <a:spLocks noChangeShapeType="1"/>
            </p:cNvSpPr>
            <p:nvPr/>
          </p:nvSpPr>
          <p:spPr bwMode="auto">
            <a:xfrm>
              <a:off x="4320" y="1440"/>
              <a:ext cx="37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3552" y="1344"/>
              <a:ext cx="192" cy="96"/>
            </a:xfrm>
            <a:custGeom>
              <a:avLst/>
              <a:gdLst>
                <a:gd name="T0" fmla="*/ 0 w 192"/>
                <a:gd name="T1" fmla="*/ 96 h 96"/>
                <a:gd name="T2" fmla="*/ 96 w 192"/>
                <a:gd name="T3" fmla="*/ 0 h 96"/>
                <a:gd name="T4" fmla="*/ 192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4320" y="1344"/>
              <a:ext cx="192" cy="96"/>
            </a:xfrm>
            <a:custGeom>
              <a:avLst/>
              <a:gdLst>
                <a:gd name="T0" fmla="*/ 0 w 192"/>
                <a:gd name="T1" fmla="*/ 96 h 96"/>
                <a:gd name="T2" fmla="*/ 96 w 192"/>
                <a:gd name="T3" fmla="*/ 0 h 96"/>
                <a:gd name="T4" fmla="*/ 192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3744" y="1632"/>
              <a:ext cx="288" cy="96"/>
            </a:xfrm>
            <a:custGeom>
              <a:avLst/>
              <a:gdLst>
                <a:gd name="T0" fmla="*/ 0 w 192"/>
                <a:gd name="T1" fmla="*/ 96 h 96"/>
                <a:gd name="T2" fmla="*/ 729 w 192"/>
                <a:gd name="T3" fmla="*/ 0 h 96"/>
                <a:gd name="T4" fmla="*/ 1458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" name="Group 56"/>
          <p:cNvGrpSpPr>
            <a:grpSpLocks/>
          </p:cNvGrpSpPr>
          <p:nvPr/>
        </p:nvGrpSpPr>
        <p:grpSpPr bwMode="auto">
          <a:xfrm>
            <a:off x="5390653" y="3111019"/>
            <a:ext cx="2925763" cy="1244600"/>
            <a:chOff x="3168" y="2192"/>
            <a:chExt cx="1843" cy="784"/>
          </a:xfrm>
        </p:grpSpPr>
        <p:sp>
          <p:nvSpPr>
            <p:cNvPr id="72" name="Line 23"/>
            <p:cNvSpPr>
              <a:spLocks noChangeShapeType="1"/>
            </p:cNvSpPr>
            <p:nvPr/>
          </p:nvSpPr>
          <p:spPr bwMode="auto">
            <a:xfrm flipV="1">
              <a:off x="3465" y="2352"/>
              <a:ext cx="1546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flipV="1">
              <a:off x="3465" y="2645"/>
              <a:ext cx="1546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25"/>
            <p:cNvSpPr>
              <a:spLocks noChangeShapeType="1"/>
            </p:cNvSpPr>
            <p:nvPr/>
          </p:nvSpPr>
          <p:spPr bwMode="auto">
            <a:xfrm>
              <a:off x="3465" y="2937"/>
              <a:ext cx="15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Text Box 26"/>
            <p:cNvSpPr txBox="1">
              <a:spLocks noChangeArrowheads="1"/>
            </p:cNvSpPr>
            <p:nvPr/>
          </p:nvSpPr>
          <p:spPr bwMode="auto">
            <a:xfrm>
              <a:off x="3168" y="2192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76" name="Text Box 27"/>
            <p:cNvSpPr txBox="1">
              <a:spLocks noChangeArrowheads="1"/>
            </p:cNvSpPr>
            <p:nvPr/>
          </p:nvSpPr>
          <p:spPr bwMode="auto">
            <a:xfrm>
              <a:off x="3168" y="2457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77" name="Text Box 28"/>
            <p:cNvSpPr txBox="1">
              <a:spLocks noChangeArrowheads="1"/>
            </p:cNvSpPr>
            <p:nvPr/>
          </p:nvSpPr>
          <p:spPr bwMode="auto">
            <a:xfrm>
              <a:off x="3168" y="2745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78" name="Line 29"/>
            <p:cNvSpPr>
              <a:spLocks noChangeShapeType="1"/>
            </p:cNvSpPr>
            <p:nvPr/>
          </p:nvSpPr>
          <p:spPr bwMode="auto">
            <a:xfrm>
              <a:off x="3561" y="2361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30"/>
            <p:cNvSpPr>
              <a:spLocks noChangeShapeType="1"/>
            </p:cNvSpPr>
            <p:nvPr/>
          </p:nvSpPr>
          <p:spPr bwMode="auto">
            <a:xfrm>
              <a:off x="3753" y="2649"/>
              <a:ext cx="667" cy="275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31"/>
            <p:cNvSpPr>
              <a:spLocks noChangeShapeType="1"/>
            </p:cNvSpPr>
            <p:nvPr/>
          </p:nvSpPr>
          <p:spPr bwMode="auto">
            <a:xfrm>
              <a:off x="3561" y="2361"/>
              <a:ext cx="672" cy="5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32"/>
            <p:cNvSpPr>
              <a:spLocks noChangeShapeType="1"/>
            </p:cNvSpPr>
            <p:nvPr/>
          </p:nvSpPr>
          <p:spPr bwMode="auto">
            <a:xfrm flipV="1">
              <a:off x="3753" y="2361"/>
              <a:ext cx="96" cy="28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33"/>
            <p:cNvSpPr>
              <a:spLocks noChangeShapeType="1"/>
            </p:cNvSpPr>
            <p:nvPr/>
          </p:nvSpPr>
          <p:spPr bwMode="auto">
            <a:xfrm>
              <a:off x="4329" y="2361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1" y="2265"/>
              <a:ext cx="192" cy="96"/>
            </a:xfrm>
            <a:custGeom>
              <a:avLst/>
              <a:gdLst>
                <a:gd name="T0" fmla="*/ 0 w 192"/>
                <a:gd name="T1" fmla="*/ 96 h 96"/>
                <a:gd name="T2" fmla="*/ 96 w 192"/>
                <a:gd name="T3" fmla="*/ 0 h 96"/>
                <a:gd name="T4" fmla="*/ 192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4329" y="2265"/>
              <a:ext cx="192" cy="96"/>
            </a:xfrm>
            <a:custGeom>
              <a:avLst/>
              <a:gdLst>
                <a:gd name="T0" fmla="*/ 0 w 192"/>
                <a:gd name="T1" fmla="*/ 96 h 96"/>
                <a:gd name="T2" fmla="*/ 96 w 192"/>
                <a:gd name="T3" fmla="*/ 0 h 96"/>
                <a:gd name="T4" fmla="*/ 192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753" y="2553"/>
              <a:ext cx="288" cy="96"/>
            </a:xfrm>
            <a:custGeom>
              <a:avLst/>
              <a:gdLst>
                <a:gd name="T0" fmla="*/ 0 w 192"/>
                <a:gd name="T1" fmla="*/ 96 h 96"/>
                <a:gd name="T2" fmla="*/ 729 w 192"/>
                <a:gd name="T3" fmla="*/ 0 h 96"/>
                <a:gd name="T4" fmla="*/ 1458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38"/>
            <p:cNvSpPr>
              <a:spLocks noChangeShapeType="1"/>
            </p:cNvSpPr>
            <p:nvPr/>
          </p:nvSpPr>
          <p:spPr bwMode="auto">
            <a:xfrm>
              <a:off x="4320" y="2352"/>
              <a:ext cx="297" cy="5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" name="Group 57"/>
          <p:cNvGrpSpPr>
            <a:grpSpLocks/>
          </p:cNvGrpSpPr>
          <p:nvPr/>
        </p:nvGrpSpPr>
        <p:grpSpPr bwMode="auto">
          <a:xfrm>
            <a:off x="5390653" y="4560664"/>
            <a:ext cx="2879725" cy="1244600"/>
            <a:chOff x="3159" y="3216"/>
            <a:chExt cx="1814" cy="784"/>
          </a:xfrm>
        </p:grpSpPr>
        <p:sp>
          <p:nvSpPr>
            <p:cNvPr id="88" name="Line 39"/>
            <p:cNvSpPr>
              <a:spLocks noChangeShapeType="1"/>
            </p:cNvSpPr>
            <p:nvPr/>
          </p:nvSpPr>
          <p:spPr bwMode="auto">
            <a:xfrm>
              <a:off x="3456" y="3385"/>
              <a:ext cx="15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40"/>
            <p:cNvSpPr>
              <a:spLocks noChangeShapeType="1"/>
            </p:cNvSpPr>
            <p:nvPr/>
          </p:nvSpPr>
          <p:spPr bwMode="auto">
            <a:xfrm>
              <a:off x="3456" y="3673"/>
              <a:ext cx="1517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41"/>
            <p:cNvSpPr>
              <a:spLocks noChangeShapeType="1"/>
            </p:cNvSpPr>
            <p:nvPr/>
          </p:nvSpPr>
          <p:spPr bwMode="auto">
            <a:xfrm flipV="1">
              <a:off x="3456" y="3958"/>
              <a:ext cx="1517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Text Box 42"/>
            <p:cNvSpPr txBox="1">
              <a:spLocks noChangeArrowheads="1"/>
            </p:cNvSpPr>
            <p:nvPr/>
          </p:nvSpPr>
          <p:spPr bwMode="auto">
            <a:xfrm>
              <a:off x="3159" y="3216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92" name="Text Box 43"/>
            <p:cNvSpPr txBox="1">
              <a:spLocks noChangeArrowheads="1"/>
            </p:cNvSpPr>
            <p:nvPr/>
          </p:nvSpPr>
          <p:spPr bwMode="auto">
            <a:xfrm>
              <a:off x="3159" y="3481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93" name="Text Box 44"/>
            <p:cNvSpPr txBox="1">
              <a:spLocks noChangeArrowheads="1"/>
            </p:cNvSpPr>
            <p:nvPr/>
          </p:nvSpPr>
          <p:spPr bwMode="auto">
            <a:xfrm>
              <a:off x="3159" y="3769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94" name="Line 45"/>
            <p:cNvSpPr>
              <a:spLocks noChangeShapeType="1"/>
            </p:cNvSpPr>
            <p:nvPr/>
          </p:nvSpPr>
          <p:spPr bwMode="auto">
            <a:xfrm>
              <a:off x="3552" y="3385"/>
              <a:ext cx="1000" cy="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46"/>
            <p:cNvSpPr>
              <a:spLocks noChangeShapeType="1"/>
            </p:cNvSpPr>
            <p:nvPr/>
          </p:nvSpPr>
          <p:spPr bwMode="auto">
            <a:xfrm>
              <a:off x="3744" y="3673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3552" y="3385"/>
              <a:ext cx="682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48"/>
            <p:cNvSpPr>
              <a:spLocks noChangeShapeType="1"/>
            </p:cNvSpPr>
            <p:nvPr/>
          </p:nvSpPr>
          <p:spPr bwMode="auto">
            <a:xfrm flipV="1">
              <a:off x="3744" y="3385"/>
              <a:ext cx="96" cy="28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Freeform 51"/>
            <p:cNvSpPr>
              <a:spLocks/>
            </p:cNvSpPr>
            <p:nvPr/>
          </p:nvSpPr>
          <p:spPr bwMode="auto">
            <a:xfrm>
              <a:off x="3554" y="3264"/>
              <a:ext cx="616" cy="124"/>
            </a:xfrm>
            <a:custGeom>
              <a:avLst/>
              <a:gdLst>
                <a:gd name="T0" fmla="*/ 0 w 192"/>
                <a:gd name="T1" fmla="*/ 345 h 96"/>
                <a:gd name="T2" fmla="*/ 32629 w 192"/>
                <a:gd name="T3" fmla="*/ 0 h 96"/>
                <a:gd name="T4" fmla="*/ 65261 w 192"/>
                <a:gd name="T5" fmla="*/ 345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Freeform 55"/>
            <p:cNvSpPr>
              <a:spLocks/>
            </p:cNvSpPr>
            <p:nvPr/>
          </p:nvSpPr>
          <p:spPr bwMode="auto">
            <a:xfrm>
              <a:off x="3742" y="3574"/>
              <a:ext cx="320" cy="104"/>
            </a:xfrm>
            <a:custGeom>
              <a:avLst/>
              <a:gdLst>
                <a:gd name="T0" fmla="*/ 0 w 192"/>
                <a:gd name="T1" fmla="*/ 143 h 96"/>
                <a:gd name="T2" fmla="*/ 1237 w 192"/>
                <a:gd name="T3" fmla="*/ 0 h 96"/>
                <a:gd name="T4" fmla="*/ 2467 w 192"/>
                <a:gd name="T5" fmla="*/ 143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5048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547664" y="1052737"/>
            <a:ext cx="6336704" cy="1480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547664" y="2420888"/>
            <a:ext cx="6336704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47664" y="3717032"/>
            <a:ext cx="6336704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763688" y="1052737"/>
            <a:ext cx="576064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763688" y="1082354"/>
            <a:ext cx="1458866" cy="2634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69040" y="836713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A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79984" y="219005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B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969040" y="3486200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C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013380" y="2380672"/>
            <a:ext cx="602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chemeClr val="accent1"/>
                </a:solidFill>
              </a:rPr>
              <a:t>m,t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59832" y="3637128"/>
            <a:ext cx="602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solidFill>
                  <a:schemeClr val="accent1"/>
                </a:solidFill>
              </a:rPr>
              <a:t>m</a:t>
            </a:r>
            <a:r>
              <a:rPr lang="sv-SE" sz="2400" dirty="0" smtClean="0">
                <a:solidFill>
                  <a:schemeClr val="accent1"/>
                </a:solidFill>
              </a:rPr>
              <a:t>,t</a:t>
            </a:r>
            <a:endParaRPr lang="en-US" sz="2400" dirty="0">
              <a:solidFill>
                <a:schemeClr val="accent1"/>
              </a:solidFill>
            </a:endParaRPr>
          </a:p>
        </p:txBody>
      </p:sp>
      <p:cxnSp>
        <p:nvCxnSpPr>
          <p:cNvPr id="36" name="Straight Arrow Connector 35"/>
          <p:cNvCxnSpPr>
            <a:stCxn id="22" idx="0"/>
          </p:cNvCxnSpPr>
          <p:nvPr/>
        </p:nvCxnSpPr>
        <p:spPr>
          <a:xfrm flipV="1">
            <a:off x="2314873" y="1082354"/>
            <a:ext cx="600943" cy="1298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641542" y="655183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OK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222554" y="1082354"/>
            <a:ext cx="440264" cy="2634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08565" y="658536"/>
            <a:ext cx="374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t’</a:t>
            </a:r>
            <a:endParaRPr lang="en-US" sz="24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067944" y="1082354"/>
            <a:ext cx="432048" cy="1338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067944" y="1082354"/>
            <a:ext cx="1368152" cy="2634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783609" y="2399693"/>
            <a:ext cx="1117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Final: t’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4719713" y="3629929"/>
            <a:ext cx="1117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Final: t’</a:t>
            </a:r>
            <a:endParaRPr lang="en-US" sz="2400" dirty="0"/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79520"/>
              </p:ext>
            </p:extLst>
          </p:nvPr>
        </p:nvGraphicFramePr>
        <p:xfrm>
          <a:off x="2017256" y="5042792"/>
          <a:ext cx="4570968" cy="4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11"/>
                <a:gridCol w="1596211"/>
                <a:gridCol w="1378546"/>
              </a:tblGrid>
              <a:tr h="474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dirty="0" smtClean="0"/>
                        <a:t>x,t1,pending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m,t,pending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143126" y="4414406"/>
            <a:ext cx="169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Queue at B:</a:t>
            </a:r>
            <a:endParaRPr lang="en-US" sz="2400" b="1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967151"/>
              </p:ext>
            </p:extLst>
          </p:nvPr>
        </p:nvGraphicFramePr>
        <p:xfrm>
          <a:off x="2017256" y="5661248"/>
          <a:ext cx="4536504" cy="4320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4176"/>
                <a:gridCol w="1584176"/>
                <a:gridCol w="1368152"/>
              </a:tblGrid>
              <a:tr h="432048"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x,t1,pending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y,t2,ready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m,t’,ready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6588224" y="5692606"/>
            <a:ext cx="2102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C00000"/>
                </a:solidFill>
              </a:rPr>
              <a:t>Don’t forget to sort!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9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37" grpId="0"/>
      <p:bldP spid="40" grpId="0"/>
      <p:bldP spid="48" grpId="0"/>
      <p:bldP spid="49" grpId="0"/>
      <p:bldP spid="51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>
            <a:off x="1547664" y="510833"/>
            <a:ext cx="6336704" cy="1480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547664" y="1878984"/>
            <a:ext cx="6336704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47664" y="3175128"/>
            <a:ext cx="6336704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63688" y="510833"/>
            <a:ext cx="576064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63688" y="540450"/>
            <a:ext cx="1458866" cy="2634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69040" y="294809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A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79984" y="1648152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B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69040" y="2944295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C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13380" y="1838768"/>
            <a:ext cx="602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chemeClr val="accent1"/>
                </a:solidFill>
              </a:rPr>
              <a:t>m,t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4320" y="2756663"/>
            <a:ext cx="602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solidFill>
                  <a:schemeClr val="accent1"/>
                </a:solidFill>
              </a:rPr>
              <a:t>m</a:t>
            </a:r>
            <a:r>
              <a:rPr lang="sv-SE" sz="2400" dirty="0" smtClean="0">
                <a:solidFill>
                  <a:schemeClr val="accent1"/>
                </a:solidFill>
              </a:rPr>
              <a:t>,t</a:t>
            </a:r>
            <a:endParaRPr lang="en-US" sz="2400" dirty="0">
              <a:solidFill>
                <a:schemeClr val="accent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493121" y="540450"/>
            <a:ext cx="422695" cy="1298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41542" y="152376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OK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222554" y="540450"/>
            <a:ext cx="440264" cy="2634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08565" y="116632"/>
            <a:ext cx="374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t’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067944" y="540450"/>
            <a:ext cx="432048" cy="13385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Explosion 1 27"/>
          <p:cNvSpPr/>
          <p:nvPr/>
        </p:nvSpPr>
        <p:spPr>
          <a:xfrm>
            <a:off x="4067944" y="127255"/>
            <a:ext cx="1512168" cy="734889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Crash!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716016" y="1878985"/>
            <a:ext cx="432048" cy="12961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83609" y="1857789"/>
            <a:ext cx="1117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Final: t’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148063" y="2756663"/>
            <a:ext cx="1117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Final: t’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622232" y="3789040"/>
            <a:ext cx="6336704" cy="1480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622232" y="5157191"/>
            <a:ext cx="6336704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22232" y="6453335"/>
            <a:ext cx="6336704" cy="1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838256" y="3789040"/>
            <a:ext cx="576064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838256" y="3818657"/>
            <a:ext cx="1458866" cy="2634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32387" y="358782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A</a:t>
            </a:r>
            <a:endParaRPr lang="en-US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984404" y="4880283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B</a:t>
            </a:r>
            <a:endParaRPr lang="en-US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043608" y="6222503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C</a:t>
            </a:r>
            <a:endParaRPr lang="en-US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087948" y="5116975"/>
            <a:ext cx="602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chemeClr val="accent1"/>
                </a:solidFill>
              </a:rPr>
              <a:t>m,t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34400" y="6373431"/>
            <a:ext cx="602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solidFill>
                  <a:schemeClr val="accent1"/>
                </a:solidFill>
              </a:rPr>
              <a:t>m</a:t>
            </a:r>
            <a:r>
              <a:rPr lang="sv-SE" sz="2400" dirty="0" smtClean="0">
                <a:solidFill>
                  <a:schemeClr val="accent1"/>
                </a:solidFill>
              </a:rPr>
              <a:t>,t</a:t>
            </a:r>
            <a:endParaRPr lang="en-US" sz="2400" dirty="0">
              <a:solidFill>
                <a:schemeClr val="accent1"/>
              </a:solidFill>
            </a:endParaRPr>
          </a:p>
        </p:txBody>
      </p:sp>
      <p:cxnSp>
        <p:nvCxnSpPr>
          <p:cNvPr id="42" name="Straight Arrow Connector 41"/>
          <p:cNvCxnSpPr>
            <a:stCxn id="40" idx="0"/>
          </p:cNvCxnSpPr>
          <p:nvPr/>
        </p:nvCxnSpPr>
        <p:spPr>
          <a:xfrm flipV="1">
            <a:off x="2389441" y="3818657"/>
            <a:ext cx="600943" cy="1298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57566" y="3719574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OK</a:t>
            </a:r>
            <a:endParaRPr lang="en-US" sz="2400" dirty="0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3297122" y="3818657"/>
            <a:ext cx="440264" cy="2634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724589" y="3722927"/>
            <a:ext cx="374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t’</a:t>
            </a:r>
            <a:endParaRPr lang="en-US" sz="2400" dirty="0"/>
          </a:p>
        </p:txBody>
      </p:sp>
      <p:sp>
        <p:nvSpPr>
          <p:cNvPr id="47" name="Explosion 1 46"/>
          <p:cNvSpPr/>
          <p:nvPr/>
        </p:nvSpPr>
        <p:spPr>
          <a:xfrm>
            <a:off x="3912012" y="3451212"/>
            <a:ext cx="1512168" cy="734889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Crash!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77863" y="6063679"/>
            <a:ext cx="2031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rgbClr val="FF0000"/>
                </a:solidFill>
              </a:rPr>
              <a:t>Peer A is down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6732240" y="5464534"/>
            <a:ext cx="1872208" cy="794791"/>
          </a:xfrm>
          <a:prstGeom prst="wedgeRectCallout">
            <a:avLst>
              <a:gd name="adj1" fmla="val -69674"/>
              <a:gd name="adj2" fmla="val 60348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 smtClean="0">
                <a:solidFill>
                  <a:srgbClr val="FF0000"/>
                </a:solidFill>
              </a:rPr>
              <a:t>Remove </a:t>
            </a:r>
            <a:r>
              <a:rPr lang="sv-SE" sz="2400" i="1" dirty="0" smtClean="0">
                <a:solidFill>
                  <a:srgbClr val="FF0000"/>
                </a:solidFill>
              </a:rPr>
              <a:t>m</a:t>
            </a:r>
            <a:r>
              <a:rPr lang="sv-SE" sz="24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sv-SE" sz="2400" dirty="0" smtClean="0">
                <a:solidFill>
                  <a:srgbClr val="FF0000"/>
                </a:solidFill>
              </a:rPr>
              <a:t>from queue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9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3" grpId="0"/>
      <p:bldP spid="45" grpId="0"/>
      <p:bldP spid="47" grpId="0" animBg="1"/>
      <p:bldP spid="52" grpId="0"/>
      <p:bldP spid="5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249</Words>
  <Application>Microsoft Office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Questions  and  Answers</vt:lpstr>
      <vt:lpstr>Lab 1</vt:lpstr>
      <vt:lpstr>PowerPoint Presentation</vt:lpstr>
      <vt:lpstr>PowerPoint Presentation</vt:lpstr>
      <vt:lpstr>Lab 2</vt:lpstr>
      <vt:lpstr>Reliable multicast</vt:lpstr>
      <vt:lpstr>Ordering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FARNAZ MORADI</dc:creator>
  <cp:lastModifiedBy>FARNAZ MORADI</cp:lastModifiedBy>
  <cp:revision>23</cp:revision>
  <dcterms:created xsi:type="dcterms:W3CDTF">2012-02-09T20:46:32Z</dcterms:created>
  <dcterms:modified xsi:type="dcterms:W3CDTF">2012-02-10T13:04:42Z</dcterms:modified>
</cp:coreProperties>
</file>