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9"/>
  </p:notesMasterIdLst>
  <p:sldIdLst>
    <p:sldId id="294" r:id="rId2"/>
    <p:sldId id="295" r:id="rId3"/>
    <p:sldId id="296" r:id="rId4"/>
    <p:sldId id="297" r:id="rId5"/>
    <p:sldId id="324" r:id="rId6"/>
    <p:sldId id="298" r:id="rId7"/>
    <p:sldId id="299" r:id="rId8"/>
    <p:sldId id="300" r:id="rId9"/>
    <p:sldId id="301" r:id="rId10"/>
    <p:sldId id="302" r:id="rId11"/>
    <p:sldId id="303" r:id="rId12"/>
    <p:sldId id="314" r:id="rId13"/>
    <p:sldId id="315" r:id="rId14"/>
    <p:sldId id="316" r:id="rId15"/>
    <p:sldId id="317" r:id="rId16"/>
    <p:sldId id="318" r:id="rId17"/>
    <p:sldId id="335" r:id="rId18"/>
    <p:sldId id="336" r:id="rId19"/>
    <p:sldId id="337" r:id="rId20"/>
    <p:sldId id="338" r:id="rId21"/>
    <p:sldId id="339" r:id="rId22"/>
    <p:sldId id="340" r:id="rId23"/>
    <p:sldId id="342" r:id="rId24"/>
    <p:sldId id="343" r:id="rId25"/>
    <p:sldId id="344" r:id="rId26"/>
    <p:sldId id="345" r:id="rId27"/>
    <p:sldId id="346" r:id="rId28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E22"/>
    <a:srgbClr val="2833B0"/>
    <a:srgbClr val="82B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86517" autoAdjust="0"/>
  </p:normalViewPr>
  <p:slideViewPr>
    <p:cSldViewPr snapToGrid="0">
      <p:cViewPr varScale="1">
        <p:scale>
          <a:sx n="88" d="100"/>
          <a:sy n="88" d="100"/>
        </p:scale>
        <p:origin x="-1594" y="-82"/>
      </p:cViewPr>
      <p:guideLst>
        <p:guide orient="horz" pos="2173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18"/>
    </p:cViewPr>
  </p:sorterViewPr>
  <p:notesViewPr>
    <p:cSldViewPr snapToGrid="0">
      <p:cViewPr varScale="1">
        <p:scale>
          <a:sx n="67" d="100"/>
          <a:sy n="67" d="100"/>
        </p:scale>
        <p:origin x="-3106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591832-82FA-4069-96D6-353FABBF337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AB116-62BC-4DF5-9CD4-8DBE89513F31}" type="slidenum">
              <a:rPr lang="en-GB"/>
              <a:pPr/>
              <a:t>4</a:t>
            </a:fld>
            <a:endParaRPr lang="en-GB"/>
          </a:p>
        </p:txBody>
      </p:sp>
      <p:sp>
        <p:nvSpPr>
          <p:cNvPr id="100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queries, FE may need to contact another RM</a:t>
            </a:r>
          </a:p>
          <a:p>
            <a:r>
              <a:rPr lang="en-GB"/>
              <a:t>update ops - for higher reliability, block client until update given to f+1 RMs</a:t>
            </a:r>
          </a:p>
          <a:p>
            <a:r>
              <a:rPr lang="en-GB"/>
              <a:t>query response - will have waited until ordering constraints apply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E1DD88-68F5-4EB5-AD76-7A20141ECB73}" type="slidenum">
              <a:rPr lang="en-GB"/>
              <a:pPr/>
              <a:t>6</a:t>
            </a:fld>
            <a:endParaRPr lang="en-GB"/>
          </a:p>
        </p:txBody>
      </p:sp>
      <p:sp>
        <p:nvSpPr>
          <p:cNvPr id="1024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latin typeface="Helvetica" charset="0"/>
              </a:rPr>
              <a:t>client-to-client communication can lead to causal relationships between operations, it also occurs via front ends.</a:t>
            </a:r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DEC2F-3BED-4E8F-A60D-CEE2BAAA4286}" type="slidenum">
              <a:rPr lang="en-GB"/>
              <a:pPr/>
              <a:t>7</a:t>
            </a:fld>
            <a:endParaRPr lang="en-GB"/>
          </a:p>
        </p:txBody>
      </p:sp>
      <p:sp>
        <p:nvSpPr>
          <p:cNvPr id="1044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>
                <a:latin typeface="Helvetica" charset="0"/>
              </a:rPr>
              <a:t>value - application state (each RM is a state machine) - only talking about one value here</a:t>
            </a:r>
          </a:p>
          <a:p>
            <a:r>
              <a:rPr lang="en-GB">
                <a:latin typeface="Helvetica" charset="0"/>
              </a:rPr>
              <a:t>value timestamp (updated each time an update is applied to the value)</a:t>
            </a:r>
          </a:p>
          <a:p>
            <a:r>
              <a:rPr lang="en-GB">
                <a:latin typeface="Helvetica" charset="0"/>
              </a:rPr>
              <a:t>update log - held-back until ordering allows it to be applied (when it becomes stable) also held until updates have been received by all other RMs</a:t>
            </a:r>
          </a:p>
          <a:p>
            <a:r>
              <a:rPr lang="en-GB">
                <a:latin typeface="Helvetica" charset="0"/>
              </a:rPr>
              <a:t>replica timestamp - indicates updates accepted by RM in log (different from value’s timestamp if some updates are not yet stable) </a:t>
            </a:r>
          </a:p>
          <a:p>
            <a:r>
              <a:rPr lang="en-GB">
                <a:latin typeface="Helvetica" charset="0"/>
              </a:rPr>
              <a:t>executed operation table - prevents an operation being applied twice e.g. if received from other RMs as well as FE</a:t>
            </a:r>
          </a:p>
          <a:p>
            <a:r>
              <a:rPr lang="en-GB">
                <a:latin typeface="Helvetica" charset="0"/>
              </a:rPr>
              <a:t>timestamp table - collection of vector timestamps received from other RMs in gossip messages. Used to know when RMs have received updates</a:t>
            </a:r>
          </a:p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476195-7FB1-435B-90F9-8EDB8B377400}" type="slidenum">
              <a:rPr lang="en-GB"/>
              <a:pPr/>
              <a:t>8</a:t>
            </a:fld>
            <a:endParaRPr lang="en-GB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example has 3 RMs. RMs are 0, 1, 2.   RM 0 missed update from RM 2 as 6 is not &lt;= 5</a:t>
            </a:r>
          </a:p>
          <a:p>
            <a:r>
              <a:rPr lang="en-GB"/>
              <a:t>FE must have used RM 2 last time. Merge the FE had not seen the latest update at RM 1 ([prev had 4 and RM had 5)</a:t>
            </a:r>
          </a:p>
          <a:p>
            <a:r>
              <a:rPr lang="en-GB"/>
              <a:t>More details of what is stored for updates on page 578.</a:t>
            </a:r>
          </a:p>
          <a:p>
            <a:r>
              <a:rPr lang="en-GB"/>
              <a:t>They can implement total ordering by using a primary RM as a sequencer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EC57F-F8C6-4C34-974E-F0E012689112}" type="slidenum">
              <a:rPr lang="en-GB"/>
              <a:pPr/>
              <a:t>10</a:t>
            </a:fld>
            <a:endParaRPr lang="en-GB"/>
          </a:p>
        </p:txBody>
      </p:sp>
      <p:sp>
        <p:nvSpPr>
          <p:cNvPr id="109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the timestamp table provides only an estimate - because the other RM may have received updates from elsewhere</a:t>
            </a:r>
          </a:p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15A47-82AC-4ECD-AC3D-6F5C26E20F58}" type="slidenum">
              <a:rPr lang="en-GB"/>
              <a:pPr/>
              <a:t>16</a:t>
            </a:fld>
            <a:endParaRPr lang="en-GB"/>
          </a:p>
        </p:txBody>
      </p:sp>
      <p:sp>
        <p:nvSpPr>
          <p:cNvPr id="131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/>
              <a:t>availaility - Ex 1 reqd quorum .01, write quorum .01</a:t>
            </a:r>
          </a:p>
          <a:p>
            <a:r>
              <a:rPr lang="en-GB"/>
              <a:t>Ex 2. read quorum 2, fails if either of 2+1 fails - i.e. 2*( .01*.01)</a:t>
            </a:r>
          </a:p>
          <a:p>
            <a:r>
              <a:rPr lang="en-GB"/>
              <a:t>write quorum 3, fails if first missing (.01) or other two (.01*.01)</a:t>
            </a:r>
          </a:p>
          <a:p>
            <a:r>
              <a:rPr lang="en-GB"/>
              <a:t>total = .0101</a:t>
            </a:r>
          </a:p>
          <a:p>
            <a:r>
              <a:rPr lang="en-GB"/>
              <a:t>Ex 3. read quorum 1. prob all 3 failing = (.01*.01*.01)</a:t>
            </a:r>
          </a:p>
          <a:p>
            <a:r>
              <a:rPr lang="en-GB"/>
              <a:t>write quorum 3. prob of one unavailable = 3*.01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17725" y="685800"/>
            <a:ext cx="72374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11400" y="3886200"/>
            <a:ext cx="6934200" cy="1771650"/>
          </a:xfrm>
        </p:spPr>
        <p:txBody>
          <a:bodyPr/>
          <a:lstStyle>
            <a:lvl1pPr marL="0" indent="0">
              <a:buFont typeface="Wingdings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69938" y="6229350"/>
            <a:ext cx="2092325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11538" y="6229350"/>
            <a:ext cx="3082925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54863" y="6229350"/>
            <a:ext cx="19812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C6E53073-F370-471E-8313-9BC5F738EE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495300" y="2590800"/>
            <a:ext cx="883285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9400" name="Text Box 8"/>
          <p:cNvSpPr txBox="1">
            <a:spLocks noChangeArrowheads="1"/>
          </p:cNvSpPr>
          <p:nvPr userDrawn="1"/>
        </p:nvSpPr>
        <p:spPr bwMode="auto">
          <a:xfrm>
            <a:off x="442913" y="2833688"/>
            <a:ext cx="20129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Copyright © George Coulouris, Jean Dollimore, Tim Kindberg 2001 email: </a:t>
            </a:r>
            <a:r>
              <a:rPr lang="en-GB" sz="1200" i="1"/>
              <a:t>authors@cdk2.net</a:t>
            </a:r>
            <a:endParaRPr lang="en-GB" sz="1200"/>
          </a:p>
          <a:p>
            <a:r>
              <a:rPr lang="en-GB" sz="1200"/>
              <a:t>This material is made available for private study and for direct use by individual teachers.</a:t>
            </a:r>
          </a:p>
          <a:p>
            <a:r>
              <a:rPr lang="en-GB" sz="1200"/>
              <a:t>It may not be included in any product or employed in any service without the written permission of the authors.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 userDrawn="1"/>
        </p:nvSpPr>
        <p:spPr bwMode="auto">
          <a:xfrm>
            <a:off x="444500" y="5191125"/>
            <a:ext cx="178435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>
                <a:solidFill>
                  <a:srgbClr val="FD0217"/>
                </a:solidFill>
              </a:rPr>
              <a:t>Viewing: These slides must be viewed in slide show mode.</a:t>
            </a:r>
          </a:p>
        </p:txBody>
      </p:sp>
      <p:pic>
        <p:nvPicPr>
          <p:cNvPr id="59402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900" y="1352550"/>
            <a:ext cx="1130300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403" name="Rectangle 11"/>
          <p:cNvSpPr>
            <a:spLocks noChangeArrowheads="1"/>
          </p:cNvSpPr>
          <p:nvPr userDrawn="1"/>
        </p:nvSpPr>
        <p:spPr bwMode="auto">
          <a:xfrm>
            <a:off x="368300" y="304800"/>
            <a:ext cx="15922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/>
              <a:t>Teaching material based on Distributed Systems: Concepts and Design, Edition 3, Addison-Wesley 2001.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00FD2D-3A07-4213-8169-C72AFED1AE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B295-97E3-4D0C-842C-F8E03EF22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6288" y="228600"/>
            <a:ext cx="22288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738" y="228600"/>
            <a:ext cx="65341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F9D538-40A1-4D9B-9EBD-C9F0F690AC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5A1D1-CE8B-478F-B492-BBB36A8D77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93E44D-F579-42FD-946E-3538CC1D7B7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BEF8F-0CE8-4624-86B6-391CB24B5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E9123F-8C48-4B98-822C-F32E255C25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64F12-BEF5-4B6E-979E-3BA3958CDA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47800"/>
            <a:ext cx="435292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625" y="1447800"/>
            <a:ext cx="435451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C2828B-3D5F-47D3-9081-B2BB4FBD5D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20CF2-6300-4BCD-AEDB-7634B1DB28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8C2712-4BE2-4EC6-81FF-6FBDDF1387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86F0F-F187-413D-8399-2A5B06DA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12EE1B-19AB-40AB-9CE5-F8449AD300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73F7B-C1A8-40A0-B8D5-A8B67B06B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DD1B56-3FB0-4CFF-8A9A-2090C42254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E8195-8334-417F-9764-4E8C84A3FC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26420E-1825-445E-A8A9-1C824D4F60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AA10D-FA6F-458F-9171-4D44917927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E1C02C-38C3-4C7F-B2A0-35FD937F2A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FA3ED-5B9B-44B6-BBFA-0A90B38E7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9738" y="228600"/>
            <a:ext cx="8888412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447800"/>
            <a:ext cx="88598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400800"/>
            <a:ext cx="159543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6300" y="6400800"/>
            <a:ext cx="60261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800"/>
            </a:lvl1pPr>
          </a:lstStyle>
          <a:p>
            <a:fld id="{7E6F4C18-D668-4B7B-B61A-AAA8A91511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5000" y="6400800"/>
            <a:ext cx="11001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+mn-lt"/>
              </a:defRPr>
            </a:lvl1pPr>
          </a:lstStyle>
          <a:p>
            <a:fld id="{6B3E5B35-C108-436A-95DD-F880DCB593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95300" y="1143000"/>
            <a:ext cx="883285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8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"/>
        <a:defRPr kumimoji="1" sz="28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w"/>
        <a:defRPr kumimoji="1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hlink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9CA96BB-13A6-49B7-B015-8E247CEC5A4C}" type="slidenum">
              <a:rPr lang="en-US"/>
              <a:pPr/>
              <a:t>1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Highly available services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we discuss the application of replication techniques to make services highly available.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we aim to give clients access to the service with: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reasonable response times for as much of the time as possible 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even if some results do not conform to sequential consistency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e.g. a disconnected user may accept temporarily inconsistent results if they can continue to work and fix inconsistencies later</a:t>
            </a:r>
          </a:p>
          <a:p>
            <a:pPr>
              <a:lnSpc>
                <a:spcPct val="90000"/>
              </a:lnSpc>
            </a:pPr>
            <a:r>
              <a:rPr lang="en-GB" sz="2400"/>
              <a:t>eager versus lazy updates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fault-tolerant systems send updates to RMs in an ‘eager’ fashion (as soon as possible) and reach agreement before replying to the client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for high availability, clients should: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only need to contact a minimum number of RMs and 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be tied up for a minimum time while RMs coordinate their actions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weaker consistency generally requires less agreement and makes data more available. Updates are propagated 'lazily'.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6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6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bldLvl="3" autoUpdateAnimBg="0"/>
      <p:bldP spid="9626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8C19209-8AA4-49DE-AE51-88F6CFC72F37}" type="slidenum">
              <a:rPr lang="en-US"/>
              <a:pPr/>
              <a:t>10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messages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333500"/>
            <a:ext cx="8859838" cy="50657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an RM uses entries in its timestamp table to estimate which updates another RM has not yet received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The timestamp table contains a vector timestamp for each other replica, collected from gossip messages</a:t>
            </a:r>
          </a:p>
          <a:p>
            <a:pPr>
              <a:lnSpc>
                <a:spcPct val="90000"/>
              </a:lnSpc>
            </a:pPr>
            <a:r>
              <a:rPr lang="en-GB" sz="2400"/>
              <a:t>gossip message, </a:t>
            </a:r>
            <a:r>
              <a:rPr lang="en-GB" sz="2400" i="1"/>
              <a:t>m</a:t>
            </a:r>
            <a:r>
              <a:rPr lang="en-GB" sz="2400"/>
              <a:t> contains log </a:t>
            </a:r>
            <a:r>
              <a:rPr lang="en-GB" sz="2400" i="1"/>
              <a:t>m.log</a:t>
            </a:r>
            <a:r>
              <a:rPr lang="en-GB" sz="2400"/>
              <a:t> and replica timestamp </a:t>
            </a:r>
            <a:r>
              <a:rPr lang="en-GB" sz="2400" i="1"/>
              <a:t>m.ts </a:t>
            </a:r>
            <a:endParaRPr lang="en-GB" sz="2400"/>
          </a:p>
          <a:p>
            <a:pPr>
              <a:lnSpc>
                <a:spcPct val="90000"/>
              </a:lnSpc>
            </a:pPr>
            <a:r>
              <a:rPr lang="en-GB" sz="2400"/>
              <a:t>an RM receiving gossip message </a:t>
            </a:r>
            <a:r>
              <a:rPr lang="en-GB" sz="2400" i="1"/>
              <a:t>m</a:t>
            </a:r>
            <a:r>
              <a:rPr lang="en-GB" sz="2400"/>
              <a:t> has the following main tasks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merge the arriving log with its own (omit those with </a:t>
            </a:r>
            <a:r>
              <a:rPr lang="en-GB" sz="1800" i="1"/>
              <a:t>ts</a:t>
            </a:r>
            <a:r>
              <a:rPr lang="en-GB" sz="1800"/>
              <a:t> ≤ replicaTS)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apply in causal order updates that are new and have become stable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remove redundant entries from the log and executed operation table when it is known that they have been applied by all RMs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merge its replica timestamp with </a:t>
            </a:r>
            <a:r>
              <a:rPr lang="en-GB" sz="1800" i="1"/>
              <a:t>m.ts</a:t>
            </a:r>
            <a:r>
              <a:rPr lang="en-GB" sz="1800"/>
              <a:t>, so that it corresponds to the additions in the log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3" autoUpdateAnimBg="0"/>
      <p:bldP spid="10854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E76C43C-8D83-42C4-A7D9-FBCA3B387B55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Discussion of Gossip architecture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the gossip architecture is designed to provide a highly available service</a:t>
            </a:r>
          </a:p>
          <a:p>
            <a:pPr>
              <a:lnSpc>
                <a:spcPct val="90000"/>
              </a:lnSpc>
            </a:pPr>
            <a:r>
              <a:rPr lang="en-GB" sz="2400"/>
              <a:t>clients with access to a single RM can work when other RMs are inaccessible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but it is not suitable for data such as bank accounts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it is inappropriate for updating replicas in real time (e.g. a conference)</a:t>
            </a:r>
          </a:p>
          <a:p>
            <a:pPr>
              <a:lnSpc>
                <a:spcPct val="90000"/>
              </a:lnSpc>
            </a:pPr>
            <a:r>
              <a:rPr lang="en-GB" sz="2400"/>
              <a:t>scalability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as the number of RMs grow, so does the number of gossip messages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for </a:t>
            </a:r>
            <a:r>
              <a:rPr lang="en-GB" sz="1800" i="1"/>
              <a:t>R</a:t>
            </a:r>
            <a:r>
              <a:rPr lang="en-GB" sz="1800"/>
              <a:t> RMs, the number of messages per request (2 for the request and the rest for gossip) = 2 + (</a:t>
            </a:r>
            <a:r>
              <a:rPr lang="en-GB" sz="1800" i="1"/>
              <a:t>R</a:t>
            </a:r>
            <a:r>
              <a:rPr lang="en-GB" sz="1800"/>
              <a:t>-1)/</a:t>
            </a:r>
            <a:r>
              <a:rPr lang="en-GB" sz="1800" i="1"/>
              <a:t>G</a:t>
            </a:r>
            <a:r>
              <a:rPr lang="en-GB" sz="1800"/>
              <a:t> </a:t>
            </a:r>
          </a:p>
          <a:p>
            <a:pPr lvl="2">
              <a:lnSpc>
                <a:spcPct val="90000"/>
              </a:lnSpc>
            </a:pPr>
            <a:r>
              <a:rPr lang="en-GB" sz="1600" i="1"/>
              <a:t>G</a:t>
            </a:r>
            <a:r>
              <a:rPr lang="en-GB" sz="1600"/>
              <a:t> is the number of updates per gossip message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increase G and improve number of gossip messages, but make latency worse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for applications where queries are more frequent than updates, use some read-only replicas, which are updated only by gossip messages</a:t>
            </a:r>
          </a:p>
          <a:p>
            <a:pPr lvl="1">
              <a:lnSpc>
                <a:spcPct val="90000"/>
              </a:lnSpc>
            </a:pPr>
            <a:endParaRPr lang="en-GB" sz="180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3" autoUpdateAnimBg="0"/>
      <p:bldP spid="11059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362CED4-B845-4775-A6FC-2B9D8445CC0A}" type="slidenum">
              <a:rPr lang="en-US"/>
              <a:pPr/>
              <a:t>12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14.5.5 Quorum consensus methods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To prevent transactions in different partitions from producing inconsistent results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make a rule that operations can be performed in only one of the partitions.</a:t>
            </a:r>
          </a:p>
          <a:p>
            <a:pPr>
              <a:lnSpc>
                <a:spcPct val="90000"/>
              </a:lnSpc>
            </a:pPr>
            <a:r>
              <a:rPr lang="en-GB" sz="2400"/>
              <a:t>RMs in different partitions cannot communicate: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each subgroup decides independently whether they can perform operations. </a:t>
            </a:r>
          </a:p>
          <a:p>
            <a:pPr>
              <a:lnSpc>
                <a:spcPct val="90000"/>
              </a:lnSpc>
            </a:pPr>
            <a:r>
              <a:rPr lang="en-GB" sz="2400"/>
              <a:t>A </a:t>
            </a:r>
            <a:r>
              <a:rPr lang="en-GB" sz="2400" i="1"/>
              <a:t>quorum</a:t>
            </a:r>
            <a:r>
              <a:rPr lang="en-GB" sz="2400"/>
              <a:t> is a subgroup of RMs whose size gives it the right to perform operations.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e.g. if having the majority of the RMs could be the criterion</a:t>
            </a:r>
          </a:p>
          <a:p>
            <a:pPr>
              <a:lnSpc>
                <a:spcPct val="90000"/>
              </a:lnSpc>
            </a:pPr>
            <a:r>
              <a:rPr lang="en-GB" sz="2400"/>
              <a:t>in quorum consensus schemes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update operations may be performed by a subset of the RMs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and the other RMs have out-of-date copies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version numbers or timestamps are used to determine which copies are up-to-date</a:t>
            </a:r>
          </a:p>
          <a:p>
            <a:pPr lvl="2">
              <a:lnSpc>
                <a:spcPct val="90000"/>
              </a:lnSpc>
            </a:pPr>
            <a:r>
              <a:rPr lang="en-GB" sz="1600"/>
              <a:t>operations are applied only to copies with the current version number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bldLvl="3" autoUpdateAnimBg="0"/>
      <p:bldP spid="1259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2AD0611-8BB3-4EFC-B555-529B054C5A4C}" type="slidenum">
              <a:rPr lang="en-US"/>
              <a:pPr/>
              <a:t>13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Gifford’s quorum consensus file replication scheme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/>
              <a:t>a number of ‘votes’ is assigned to each physical copy of a logical file at an RM</a:t>
            </a:r>
          </a:p>
          <a:p>
            <a:pPr lvl="1"/>
            <a:r>
              <a:rPr lang="en-GB" sz="1600"/>
              <a:t>a vote is  a weighting giving the desirability of using a particular copy.</a:t>
            </a:r>
          </a:p>
          <a:p>
            <a:pPr lvl="1"/>
            <a:r>
              <a:rPr lang="en-GB" sz="1600"/>
              <a:t>each </a:t>
            </a:r>
            <a:r>
              <a:rPr lang="en-GB" sz="1600" i="1"/>
              <a:t>read</a:t>
            </a:r>
            <a:r>
              <a:rPr lang="en-GB" sz="1600"/>
              <a:t> operation must obtain a read quorum of </a:t>
            </a:r>
            <a:r>
              <a:rPr lang="en-GB" sz="1600" i="1"/>
              <a:t>R</a:t>
            </a:r>
            <a:r>
              <a:rPr lang="en-GB" sz="1600"/>
              <a:t> votes before it can read from any up-to-date copy</a:t>
            </a:r>
          </a:p>
          <a:p>
            <a:pPr lvl="1"/>
            <a:r>
              <a:rPr lang="en-GB" sz="1600"/>
              <a:t>each </a:t>
            </a:r>
            <a:r>
              <a:rPr lang="en-GB" sz="1600" i="1"/>
              <a:t>write</a:t>
            </a:r>
            <a:r>
              <a:rPr lang="en-GB" sz="1600"/>
              <a:t> operation must obtain a write quorum of </a:t>
            </a:r>
            <a:r>
              <a:rPr lang="en-GB" sz="1600" i="1"/>
              <a:t>W</a:t>
            </a:r>
            <a:r>
              <a:rPr lang="en-GB" sz="1600"/>
              <a:t> votes before it can do an update operation. </a:t>
            </a:r>
          </a:p>
          <a:p>
            <a:pPr lvl="1"/>
            <a:r>
              <a:rPr lang="en-GB" sz="1600" i="1"/>
              <a:t>R</a:t>
            </a:r>
            <a:r>
              <a:rPr lang="en-GB" sz="1600"/>
              <a:t> and </a:t>
            </a:r>
            <a:r>
              <a:rPr lang="en-GB" sz="1600" i="1"/>
              <a:t>W</a:t>
            </a:r>
            <a:r>
              <a:rPr lang="en-GB" sz="1600"/>
              <a:t> are set for a group of replica managers such that </a:t>
            </a:r>
          </a:p>
          <a:p>
            <a:pPr lvl="2"/>
            <a:r>
              <a:rPr lang="en-GB" sz="1400" i="1"/>
              <a:t>W</a:t>
            </a:r>
            <a:r>
              <a:rPr lang="en-GB" sz="1400"/>
              <a:t> &gt; half the total votes</a:t>
            </a:r>
          </a:p>
          <a:p>
            <a:pPr lvl="2"/>
            <a:r>
              <a:rPr lang="en-GB" sz="1400" i="1"/>
              <a:t>R</a:t>
            </a:r>
            <a:r>
              <a:rPr lang="en-GB" sz="1400"/>
              <a:t> + </a:t>
            </a:r>
            <a:r>
              <a:rPr lang="en-GB" sz="1400" i="1"/>
              <a:t>W</a:t>
            </a:r>
            <a:r>
              <a:rPr lang="en-GB" sz="1400"/>
              <a:t> &gt; total number of votes for the group</a:t>
            </a:r>
          </a:p>
          <a:p>
            <a:pPr lvl="1"/>
            <a:r>
              <a:rPr lang="en-GB" sz="1600"/>
              <a:t>ensuring that any pair contain common copies (i.e. a read quorum and a write quorum or two write quora)</a:t>
            </a:r>
          </a:p>
          <a:p>
            <a:pPr lvl="1"/>
            <a:r>
              <a:rPr lang="en-GB" sz="1600"/>
              <a:t>therefore in a partition it is not possible to perform conflicting operations on the same file, but in different partitions.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bldLvl="3" autoUpdateAnimBg="0"/>
      <p:bldP spid="12698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63D0437-32F0-48F7-80F1-A894B8E165FB}" type="slidenum">
              <a:rPr lang="en-US"/>
              <a:pPr/>
              <a:t>14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Gifford’s quorum consensus - </a:t>
            </a:r>
            <a:br>
              <a:rPr lang="en-GB"/>
            </a:br>
            <a:r>
              <a:rPr lang="en-GB"/>
              <a:t>performing </a:t>
            </a:r>
            <a:r>
              <a:rPr lang="en-GB" i="1"/>
              <a:t>read</a:t>
            </a:r>
            <a:r>
              <a:rPr lang="en-GB"/>
              <a:t> and </a:t>
            </a:r>
            <a:r>
              <a:rPr lang="en-GB" i="1"/>
              <a:t>write</a:t>
            </a:r>
            <a:r>
              <a:rPr lang="en-GB"/>
              <a:t> operations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before a </a:t>
            </a:r>
            <a:r>
              <a:rPr lang="en-GB" sz="2000" i="1"/>
              <a:t>read</a:t>
            </a:r>
            <a:r>
              <a:rPr lang="en-GB" sz="2000"/>
              <a:t> operation, a read quorum is collected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by making version number enquiries at RMs to find a set of copies, the sum of whose votes is not less than </a:t>
            </a:r>
            <a:r>
              <a:rPr lang="en-GB" sz="1600" i="1"/>
              <a:t>R</a:t>
            </a:r>
            <a:r>
              <a:rPr lang="en-GB" sz="1600"/>
              <a:t>  (not all of these copies need be up to date).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as each read quorum overlaps with every write quorum, every read quorum is certain to include at least one current copy.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</a:t>
            </a:r>
            <a:r>
              <a:rPr lang="en-GB" sz="1600" i="1"/>
              <a:t>read</a:t>
            </a:r>
            <a:r>
              <a:rPr lang="en-GB" sz="1600"/>
              <a:t> operation may be applied to any up-to-date copy. </a:t>
            </a:r>
          </a:p>
          <a:p>
            <a:pPr>
              <a:lnSpc>
                <a:spcPct val="90000"/>
              </a:lnSpc>
            </a:pPr>
            <a:r>
              <a:rPr lang="en-GB" sz="2000"/>
              <a:t>before a </a:t>
            </a:r>
            <a:r>
              <a:rPr lang="en-GB" sz="2000" i="1"/>
              <a:t>write</a:t>
            </a:r>
            <a:r>
              <a:rPr lang="en-GB" sz="2000"/>
              <a:t> operation, a write quorum is collected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by making version number enquiries at RMs to find a set with up-to-date copies, the sum of whose votes is not less than </a:t>
            </a:r>
            <a:r>
              <a:rPr lang="en-GB" sz="1600" i="1"/>
              <a:t>W</a:t>
            </a:r>
            <a:r>
              <a:rPr lang="en-GB" sz="1600"/>
              <a:t>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if there are insufficient up-to-date copies, then an out-of-date file is replaced with a current one, to enable the quorum to be established.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</a:t>
            </a:r>
            <a:r>
              <a:rPr lang="en-GB" sz="1600" i="1"/>
              <a:t>write</a:t>
            </a:r>
            <a:r>
              <a:rPr lang="en-GB" sz="1600"/>
              <a:t> operation is then applied by each RM in the write quorum, the version number is incremented and completion is reported to the client.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files at the remaining available RMs are then updated in the background. </a:t>
            </a:r>
          </a:p>
          <a:p>
            <a:pPr>
              <a:lnSpc>
                <a:spcPct val="90000"/>
              </a:lnSpc>
            </a:pPr>
            <a:r>
              <a:rPr lang="en-GB" sz="2000"/>
              <a:t>Two-phase read/write locking is used for concurrency control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version number enquiry sets read locks (read and write quora overlap)</a:t>
            </a: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bldLvl="2" autoUpdateAnimBg="0"/>
      <p:bldP spid="12800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1C909E6-D202-438D-A48B-C2EA28AFBEF1}" type="slidenum">
              <a:rPr lang="en-US"/>
              <a:pPr/>
              <a:t>15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Gifford’s quorum consensus: configurability of groups of replica managers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groups of RMs can be configured to give different performance or reliability characteristics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once the </a:t>
            </a:r>
            <a:r>
              <a:rPr lang="en-GB" sz="1800" i="1"/>
              <a:t>R</a:t>
            </a:r>
            <a:r>
              <a:rPr lang="en-GB" sz="1800"/>
              <a:t> and </a:t>
            </a:r>
            <a:r>
              <a:rPr lang="en-GB" sz="1800" i="1"/>
              <a:t>W</a:t>
            </a:r>
            <a:r>
              <a:rPr lang="en-GB" sz="1800"/>
              <a:t> have been chosen for a set of RMs: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the reliability and performance of </a:t>
            </a:r>
            <a:r>
              <a:rPr lang="en-GB" sz="1800" i="1"/>
              <a:t>write</a:t>
            </a:r>
            <a:r>
              <a:rPr lang="en-GB" sz="1800"/>
              <a:t> operations may be increased by decreasing </a:t>
            </a:r>
            <a:r>
              <a:rPr lang="en-GB" sz="1800" i="1"/>
              <a:t>W</a:t>
            </a:r>
            <a:r>
              <a:rPr lang="en-GB" sz="1800"/>
              <a:t> 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and similarly for reads by decreasing </a:t>
            </a:r>
            <a:r>
              <a:rPr lang="en-GB" sz="1800" i="1"/>
              <a:t>R</a:t>
            </a:r>
          </a:p>
          <a:p>
            <a:pPr>
              <a:lnSpc>
                <a:spcPct val="90000"/>
              </a:lnSpc>
            </a:pPr>
            <a:r>
              <a:rPr lang="en-GB" sz="2400"/>
              <a:t>the performance of read operations is degraded by the need to collect a read consensus</a:t>
            </a:r>
            <a:endParaRPr lang="en-GB" sz="2400" i="1"/>
          </a:p>
          <a:p>
            <a:pPr>
              <a:lnSpc>
                <a:spcPct val="90000"/>
              </a:lnSpc>
            </a:pPr>
            <a:r>
              <a:rPr lang="en-GB" sz="2400"/>
              <a:t>examples from Gifford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three examples show the range of properties that can be achieved by allocating weights to the various RMs in a group and assigning </a:t>
            </a:r>
            <a:r>
              <a:rPr lang="en-GB" sz="1800" i="1"/>
              <a:t>R</a:t>
            </a:r>
            <a:r>
              <a:rPr lang="en-GB" sz="1800"/>
              <a:t> and </a:t>
            </a:r>
            <a:r>
              <a:rPr lang="en-GB" sz="1800" i="1"/>
              <a:t>W</a:t>
            </a:r>
            <a:r>
              <a:rPr lang="en-GB" sz="1800"/>
              <a:t> appropriately</a:t>
            </a:r>
          </a:p>
          <a:p>
            <a:pPr lvl="1">
              <a:lnSpc>
                <a:spcPct val="90000"/>
              </a:lnSpc>
            </a:pPr>
            <a:r>
              <a:rPr lang="en-GB" sz="1800"/>
              <a:t>weak representatives (on local disk) have zero votes, get a read quorum from RMs with votes and then read from the local copy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bldLvl="2" autoUpdateAnimBg="0"/>
      <p:bldP spid="1290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9836916-E443-4E08-8159-21D3B9A08700}" type="slidenum">
              <a:rPr lang="en-US"/>
              <a:pPr/>
              <a:t>16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Gifford’s quorum consensus examples (1979)</a:t>
            </a: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5216525" y="117157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7878763" y="1155700"/>
            <a:ext cx="15875" cy="15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3643313" y="1171575"/>
            <a:ext cx="15875" cy="534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5216525" y="1171575"/>
            <a:ext cx="15875" cy="534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6108700" y="1171575"/>
            <a:ext cx="17463" cy="534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6" name="Rectangle 8"/>
          <p:cNvSpPr>
            <a:spLocks noChangeArrowheads="1"/>
          </p:cNvSpPr>
          <p:nvPr/>
        </p:nvSpPr>
        <p:spPr bwMode="auto">
          <a:xfrm>
            <a:off x="7002463" y="1171575"/>
            <a:ext cx="15875" cy="534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3643313" y="17240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8" name="Rectangle 10"/>
          <p:cNvSpPr>
            <a:spLocks noChangeArrowheads="1"/>
          </p:cNvSpPr>
          <p:nvPr/>
        </p:nvSpPr>
        <p:spPr bwMode="auto">
          <a:xfrm>
            <a:off x="5216525" y="17240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59" name="Rectangle 11"/>
          <p:cNvSpPr>
            <a:spLocks noChangeArrowheads="1"/>
          </p:cNvSpPr>
          <p:nvPr/>
        </p:nvSpPr>
        <p:spPr bwMode="auto">
          <a:xfrm>
            <a:off x="6108700" y="17240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0" name="Rectangle 12"/>
          <p:cNvSpPr>
            <a:spLocks noChangeArrowheads="1"/>
          </p:cNvSpPr>
          <p:nvPr/>
        </p:nvSpPr>
        <p:spPr bwMode="auto">
          <a:xfrm>
            <a:off x="7002463" y="17240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3400425" y="19653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2" name="Rectangle 14"/>
          <p:cNvSpPr>
            <a:spLocks noChangeArrowheads="1"/>
          </p:cNvSpPr>
          <p:nvPr/>
        </p:nvSpPr>
        <p:spPr bwMode="auto">
          <a:xfrm>
            <a:off x="3400425" y="22574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3" name="Rectangle 15"/>
          <p:cNvSpPr>
            <a:spLocks noChangeArrowheads="1"/>
          </p:cNvSpPr>
          <p:nvPr/>
        </p:nvSpPr>
        <p:spPr bwMode="auto">
          <a:xfrm>
            <a:off x="3400425" y="25495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4" name="Rectangle 16"/>
          <p:cNvSpPr>
            <a:spLocks noChangeArrowheads="1"/>
          </p:cNvSpPr>
          <p:nvPr/>
        </p:nvSpPr>
        <p:spPr bwMode="auto">
          <a:xfrm>
            <a:off x="3643313" y="26162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5" name="Rectangle 17"/>
          <p:cNvSpPr>
            <a:spLocks noChangeArrowheads="1"/>
          </p:cNvSpPr>
          <p:nvPr/>
        </p:nvSpPr>
        <p:spPr bwMode="auto">
          <a:xfrm>
            <a:off x="5216525" y="26162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6" name="Rectangle 18"/>
          <p:cNvSpPr>
            <a:spLocks noChangeArrowheads="1"/>
          </p:cNvSpPr>
          <p:nvPr/>
        </p:nvSpPr>
        <p:spPr bwMode="auto">
          <a:xfrm>
            <a:off x="6108700" y="26162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7" name="Rectangle 19"/>
          <p:cNvSpPr>
            <a:spLocks noChangeArrowheads="1"/>
          </p:cNvSpPr>
          <p:nvPr/>
        </p:nvSpPr>
        <p:spPr bwMode="auto">
          <a:xfrm>
            <a:off x="7002463" y="26162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8" name="Rectangle 20"/>
          <p:cNvSpPr>
            <a:spLocks noChangeArrowheads="1"/>
          </p:cNvSpPr>
          <p:nvPr/>
        </p:nvSpPr>
        <p:spPr bwMode="auto">
          <a:xfrm>
            <a:off x="3400425" y="285750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69" name="Rectangle 21"/>
          <p:cNvSpPr>
            <a:spLocks noChangeArrowheads="1"/>
          </p:cNvSpPr>
          <p:nvPr/>
        </p:nvSpPr>
        <p:spPr bwMode="auto">
          <a:xfrm>
            <a:off x="3400425" y="314960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0" name="Rectangle 22"/>
          <p:cNvSpPr>
            <a:spLocks noChangeArrowheads="1"/>
          </p:cNvSpPr>
          <p:nvPr/>
        </p:nvSpPr>
        <p:spPr bwMode="auto">
          <a:xfrm>
            <a:off x="3400425" y="344170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1" name="Rectangle 23"/>
          <p:cNvSpPr>
            <a:spLocks noChangeArrowheads="1"/>
          </p:cNvSpPr>
          <p:nvPr/>
        </p:nvSpPr>
        <p:spPr bwMode="auto">
          <a:xfrm>
            <a:off x="3643313" y="350837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2" name="Rectangle 24"/>
          <p:cNvSpPr>
            <a:spLocks noChangeArrowheads="1"/>
          </p:cNvSpPr>
          <p:nvPr/>
        </p:nvSpPr>
        <p:spPr bwMode="auto">
          <a:xfrm>
            <a:off x="5216525" y="350837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3" name="Rectangle 25"/>
          <p:cNvSpPr>
            <a:spLocks noChangeArrowheads="1"/>
          </p:cNvSpPr>
          <p:nvPr/>
        </p:nvSpPr>
        <p:spPr bwMode="auto">
          <a:xfrm>
            <a:off x="6108700" y="350837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4" name="Rectangle 26"/>
          <p:cNvSpPr>
            <a:spLocks noChangeArrowheads="1"/>
          </p:cNvSpPr>
          <p:nvPr/>
        </p:nvSpPr>
        <p:spPr bwMode="auto">
          <a:xfrm>
            <a:off x="7002463" y="350837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5" name="Rectangle 27"/>
          <p:cNvSpPr>
            <a:spLocks noChangeArrowheads="1"/>
          </p:cNvSpPr>
          <p:nvPr/>
        </p:nvSpPr>
        <p:spPr bwMode="auto">
          <a:xfrm>
            <a:off x="3400425" y="374967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6" name="Rectangle 28"/>
          <p:cNvSpPr>
            <a:spLocks noChangeArrowheads="1"/>
          </p:cNvSpPr>
          <p:nvPr/>
        </p:nvSpPr>
        <p:spPr bwMode="auto">
          <a:xfrm>
            <a:off x="3400425" y="404177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7" name="Rectangle 29"/>
          <p:cNvSpPr>
            <a:spLocks noChangeArrowheads="1"/>
          </p:cNvSpPr>
          <p:nvPr/>
        </p:nvSpPr>
        <p:spPr bwMode="auto">
          <a:xfrm>
            <a:off x="3643313" y="41084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8" name="Rectangle 30"/>
          <p:cNvSpPr>
            <a:spLocks noChangeArrowheads="1"/>
          </p:cNvSpPr>
          <p:nvPr/>
        </p:nvSpPr>
        <p:spPr bwMode="auto">
          <a:xfrm>
            <a:off x="5216525" y="41084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79" name="Rectangle 31"/>
          <p:cNvSpPr>
            <a:spLocks noChangeArrowheads="1"/>
          </p:cNvSpPr>
          <p:nvPr/>
        </p:nvSpPr>
        <p:spPr bwMode="auto">
          <a:xfrm>
            <a:off x="6108700" y="410845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0" name="Rectangle 32"/>
          <p:cNvSpPr>
            <a:spLocks noChangeArrowheads="1"/>
          </p:cNvSpPr>
          <p:nvPr/>
        </p:nvSpPr>
        <p:spPr bwMode="auto">
          <a:xfrm>
            <a:off x="7002463" y="41084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1" name="Rectangle 33"/>
          <p:cNvSpPr>
            <a:spLocks noChangeArrowheads="1"/>
          </p:cNvSpPr>
          <p:nvPr/>
        </p:nvSpPr>
        <p:spPr bwMode="auto">
          <a:xfrm>
            <a:off x="3302000" y="49847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2" name="Rectangle 34"/>
          <p:cNvSpPr>
            <a:spLocks noChangeArrowheads="1"/>
          </p:cNvSpPr>
          <p:nvPr/>
        </p:nvSpPr>
        <p:spPr bwMode="auto">
          <a:xfrm>
            <a:off x="5216525" y="49847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3" name="Rectangle 35"/>
          <p:cNvSpPr>
            <a:spLocks noChangeArrowheads="1"/>
          </p:cNvSpPr>
          <p:nvPr/>
        </p:nvSpPr>
        <p:spPr bwMode="auto">
          <a:xfrm>
            <a:off x="6108700" y="498475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4" name="Rectangle 36"/>
          <p:cNvSpPr>
            <a:spLocks noChangeArrowheads="1"/>
          </p:cNvSpPr>
          <p:nvPr/>
        </p:nvSpPr>
        <p:spPr bwMode="auto">
          <a:xfrm>
            <a:off x="7002463" y="498475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5" name="Rectangle 37"/>
          <p:cNvSpPr>
            <a:spLocks noChangeArrowheads="1"/>
          </p:cNvSpPr>
          <p:nvPr/>
        </p:nvSpPr>
        <p:spPr bwMode="auto">
          <a:xfrm>
            <a:off x="1485900" y="522605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6" name="Rectangle 38"/>
          <p:cNvSpPr>
            <a:spLocks noChangeArrowheads="1"/>
          </p:cNvSpPr>
          <p:nvPr/>
        </p:nvSpPr>
        <p:spPr bwMode="auto">
          <a:xfrm>
            <a:off x="3400425" y="522605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7" name="Rectangle 39"/>
          <p:cNvSpPr>
            <a:spLocks noChangeArrowheads="1"/>
          </p:cNvSpPr>
          <p:nvPr/>
        </p:nvSpPr>
        <p:spPr bwMode="auto">
          <a:xfrm>
            <a:off x="1485900" y="551815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8" name="Rectangle 40"/>
          <p:cNvSpPr>
            <a:spLocks noChangeArrowheads="1"/>
          </p:cNvSpPr>
          <p:nvPr/>
        </p:nvSpPr>
        <p:spPr bwMode="auto">
          <a:xfrm>
            <a:off x="3400425" y="5518150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89" name="Rectangle 41"/>
          <p:cNvSpPr>
            <a:spLocks noChangeArrowheads="1"/>
          </p:cNvSpPr>
          <p:nvPr/>
        </p:nvSpPr>
        <p:spPr bwMode="auto">
          <a:xfrm>
            <a:off x="3302000" y="55848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0" name="Rectangle 42"/>
          <p:cNvSpPr>
            <a:spLocks noChangeArrowheads="1"/>
          </p:cNvSpPr>
          <p:nvPr/>
        </p:nvSpPr>
        <p:spPr bwMode="auto">
          <a:xfrm>
            <a:off x="5216525" y="55848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1" name="Rectangle 43"/>
          <p:cNvSpPr>
            <a:spLocks noChangeArrowheads="1"/>
          </p:cNvSpPr>
          <p:nvPr/>
        </p:nvSpPr>
        <p:spPr bwMode="auto">
          <a:xfrm>
            <a:off x="6108700" y="5584825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2" name="Rectangle 44"/>
          <p:cNvSpPr>
            <a:spLocks noChangeArrowheads="1"/>
          </p:cNvSpPr>
          <p:nvPr/>
        </p:nvSpPr>
        <p:spPr bwMode="auto">
          <a:xfrm>
            <a:off x="7002463" y="5584825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3" name="Rectangle 45"/>
          <p:cNvSpPr>
            <a:spLocks noChangeArrowheads="1"/>
          </p:cNvSpPr>
          <p:nvPr/>
        </p:nvSpPr>
        <p:spPr bwMode="auto">
          <a:xfrm>
            <a:off x="1485900" y="58261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4" name="Rectangle 46"/>
          <p:cNvSpPr>
            <a:spLocks noChangeArrowheads="1"/>
          </p:cNvSpPr>
          <p:nvPr/>
        </p:nvSpPr>
        <p:spPr bwMode="auto">
          <a:xfrm>
            <a:off x="3400425" y="58261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5" name="Rectangle 47"/>
          <p:cNvSpPr>
            <a:spLocks noChangeArrowheads="1"/>
          </p:cNvSpPr>
          <p:nvPr/>
        </p:nvSpPr>
        <p:spPr bwMode="auto">
          <a:xfrm>
            <a:off x="1485900" y="61182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6" name="Rectangle 48"/>
          <p:cNvSpPr>
            <a:spLocks noChangeArrowheads="1"/>
          </p:cNvSpPr>
          <p:nvPr/>
        </p:nvSpPr>
        <p:spPr bwMode="auto">
          <a:xfrm>
            <a:off x="3302000" y="61849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7" name="Rectangle 49"/>
          <p:cNvSpPr>
            <a:spLocks noChangeArrowheads="1"/>
          </p:cNvSpPr>
          <p:nvPr/>
        </p:nvSpPr>
        <p:spPr bwMode="auto">
          <a:xfrm>
            <a:off x="3400425" y="6118225"/>
            <a:ext cx="15875" cy="292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8" name="Rectangle 50"/>
          <p:cNvSpPr>
            <a:spLocks noChangeArrowheads="1"/>
          </p:cNvSpPr>
          <p:nvPr/>
        </p:nvSpPr>
        <p:spPr bwMode="auto">
          <a:xfrm>
            <a:off x="5216525" y="61849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099" name="Rectangle 51"/>
          <p:cNvSpPr>
            <a:spLocks noChangeArrowheads="1"/>
          </p:cNvSpPr>
          <p:nvPr/>
        </p:nvSpPr>
        <p:spPr bwMode="auto">
          <a:xfrm>
            <a:off x="6108700" y="6184900"/>
            <a:ext cx="17463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30100" name="Rectangle 52"/>
          <p:cNvSpPr>
            <a:spLocks noChangeArrowheads="1"/>
          </p:cNvSpPr>
          <p:nvPr/>
        </p:nvSpPr>
        <p:spPr bwMode="auto">
          <a:xfrm>
            <a:off x="7002463" y="6184900"/>
            <a:ext cx="15875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130101" name="Group 53"/>
          <p:cNvGrpSpPr>
            <a:grpSpLocks/>
          </p:cNvGrpSpPr>
          <p:nvPr/>
        </p:nvGrpSpPr>
        <p:grpSpPr bwMode="auto">
          <a:xfrm>
            <a:off x="485775" y="1511300"/>
            <a:ext cx="5597525" cy="4884738"/>
            <a:chOff x="1449" y="800"/>
            <a:chExt cx="3527" cy="3077"/>
          </a:xfrm>
        </p:grpSpPr>
        <p:sp>
          <p:nvSpPr>
            <p:cNvPr id="130102" name="Rectangle 54"/>
            <p:cNvSpPr>
              <a:spLocks noChangeArrowheads="1"/>
            </p:cNvSpPr>
            <p:nvPr/>
          </p:nvSpPr>
          <p:spPr bwMode="auto">
            <a:xfrm>
              <a:off x="3213" y="873"/>
              <a:ext cx="54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Example 1</a:t>
              </a:r>
              <a:endParaRPr lang="en-GB"/>
            </a:p>
          </p:txBody>
        </p:sp>
        <p:sp>
          <p:nvSpPr>
            <p:cNvPr id="130103" name="Rectangle 55"/>
            <p:cNvSpPr>
              <a:spLocks noChangeArrowheads="1"/>
            </p:cNvSpPr>
            <p:nvPr/>
          </p:nvSpPr>
          <p:spPr bwMode="auto">
            <a:xfrm>
              <a:off x="3819" y="873"/>
              <a:ext cx="5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Example 2</a:t>
              </a:r>
              <a:endParaRPr lang="en-GB"/>
            </a:p>
          </p:txBody>
        </p:sp>
        <p:sp>
          <p:nvSpPr>
            <p:cNvPr id="130104" name="Rectangle 56"/>
            <p:cNvSpPr>
              <a:spLocks noChangeArrowheads="1"/>
            </p:cNvSpPr>
            <p:nvPr/>
          </p:nvSpPr>
          <p:spPr bwMode="auto">
            <a:xfrm>
              <a:off x="4426" y="873"/>
              <a:ext cx="5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Example 3</a:t>
              </a:r>
              <a:endParaRPr lang="en-GB"/>
            </a:p>
          </p:txBody>
        </p:sp>
        <p:sp>
          <p:nvSpPr>
            <p:cNvPr id="130105" name="Rectangle 57"/>
            <p:cNvSpPr>
              <a:spLocks noChangeArrowheads="1"/>
            </p:cNvSpPr>
            <p:nvPr/>
          </p:nvSpPr>
          <p:spPr bwMode="auto">
            <a:xfrm>
              <a:off x="1471" y="1111"/>
              <a:ext cx="40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Latency</a:t>
              </a:r>
              <a:endParaRPr lang="en-GB"/>
            </a:p>
          </p:txBody>
        </p:sp>
        <p:sp>
          <p:nvSpPr>
            <p:cNvPr id="130106" name="Rectangle 58"/>
            <p:cNvSpPr>
              <a:spLocks noChangeArrowheads="1"/>
            </p:cNvSpPr>
            <p:nvPr/>
          </p:nvSpPr>
          <p:spPr bwMode="auto">
            <a:xfrm>
              <a:off x="1849" y="111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130107" name="Rectangle 59"/>
            <p:cNvSpPr>
              <a:spLocks noChangeArrowheads="1"/>
            </p:cNvSpPr>
            <p:nvPr/>
          </p:nvSpPr>
          <p:spPr bwMode="auto">
            <a:xfrm>
              <a:off x="2309" y="1141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1</a:t>
              </a:r>
              <a:endParaRPr lang="en-GB"/>
            </a:p>
          </p:txBody>
        </p:sp>
        <p:sp>
          <p:nvSpPr>
            <p:cNvPr id="130108" name="Rectangle 60"/>
            <p:cNvSpPr>
              <a:spLocks noChangeArrowheads="1"/>
            </p:cNvSpPr>
            <p:nvPr/>
          </p:nvSpPr>
          <p:spPr bwMode="auto">
            <a:xfrm>
              <a:off x="3301" y="1111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09" name="Rectangle 61"/>
            <p:cNvSpPr>
              <a:spLocks noChangeArrowheads="1"/>
            </p:cNvSpPr>
            <p:nvPr/>
          </p:nvSpPr>
          <p:spPr bwMode="auto">
            <a:xfrm>
              <a:off x="3863" y="1111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10" name="Rectangle 62"/>
            <p:cNvSpPr>
              <a:spLocks noChangeArrowheads="1"/>
            </p:cNvSpPr>
            <p:nvPr/>
          </p:nvSpPr>
          <p:spPr bwMode="auto">
            <a:xfrm>
              <a:off x="4426" y="1111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11" name="Rectangle 63"/>
            <p:cNvSpPr>
              <a:spLocks noChangeArrowheads="1"/>
            </p:cNvSpPr>
            <p:nvPr/>
          </p:nvSpPr>
          <p:spPr bwMode="auto">
            <a:xfrm>
              <a:off x="2295" y="1086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12" name="Rectangle 64"/>
            <p:cNvSpPr>
              <a:spLocks noChangeArrowheads="1"/>
            </p:cNvSpPr>
            <p:nvPr/>
          </p:nvSpPr>
          <p:spPr bwMode="auto">
            <a:xfrm>
              <a:off x="3848" y="1086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13" name="Rectangle 65"/>
            <p:cNvSpPr>
              <a:spLocks noChangeArrowheads="1"/>
            </p:cNvSpPr>
            <p:nvPr/>
          </p:nvSpPr>
          <p:spPr bwMode="auto">
            <a:xfrm>
              <a:off x="4411" y="1086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14" name="Rectangle 66"/>
            <p:cNvSpPr>
              <a:spLocks noChangeArrowheads="1"/>
            </p:cNvSpPr>
            <p:nvPr/>
          </p:nvSpPr>
          <p:spPr bwMode="auto">
            <a:xfrm>
              <a:off x="1471" y="1295"/>
              <a:ext cx="7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(milliseconds)</a:t>
              </a:r>
              <a:endParaRPr lang="en-GB"/>
            </a:p>
          </p:txBody>
        </p:sp>
        <p:sp>
          <p:nvSpPr>
            <p:cNvPr id="130115" name="Rectangle 67"/>
            <p:cNvSpPr>
              <a:spLocks noChangeArrowheads="1"/>
            </p:cNvSpPr>
            <p:nvPr/>
          </p:nvSpPr>
          <p:spPr bwMode="auto">
            <a:xfrm>
              <a:off x="2309" y="1325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2</a:t>
              </a:r>
              <a:endParaRPr lang="en-GB"/>
            </a:p>
          </p:txBody>
        </p:sp>
        <p:sp>
          <p:nvSpPr>
            <p:cNvPr id="130116" name="Rectangle 68"/>
            <p:cNvSpPr>
              <a:spLocks noChangeArrowheads="1"/>
            </p:cNvSpPr>
            <p:nvPr/>
          </p:nvSpPr>
          <p:spPr bwMode="auto">
            <a:xfrm>
              <a:off x="3301" y="1295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65</a:t>
              </a:r>
              <a:endParaRPr lang="en-GB"/>
            </a:p>
          </p:txBody>
        </p:sp>
        <p:sp>
          <p:nvSpPr>
            <p:cNvPr id="130117" name="Rectangle 69"/>
            <p:cNvSpPr>
              <a:spLocks noChangeArrowheads="1"/>
            </p:cNvSpPr>
            <p:nvPr/>
          </p:nvSpPr>
          <p:spPr bwMode="auto">
            <a:xfrm>
              <a:off x="3863" y="1295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100</a:t>
              </a:r>
              <a:endParaRPr lang="en-GB"/>
            </a:p>
          </p:txBody>
        </p:sp>
        <p:sp>
          <p:nvSpPr>
            <p:cNvPr id="130118" name="Rectangle 70"/>
            <p:cNvSpPr>
              <a:spLocks noChangeArrowheads="1"/>
            </p:cNvSpPr>
            <p:nvPr/>
          </p:nvSpPr>
          <p:spPr bwMode="auto">
            <a:xfrm>
              <a:off x="4426" y="1295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750</a:t>
              </a:r>
              <a:endParaRPr lang="en-GB"/>
            </a:p>
          </p:txBody>
        </p:sp>
        <p:sp>
          <p:nvSpPr>
            <p:cNvPr id="130119" name="Rectangle 71"/>
            <p:cNvSpPr>
              <a:spLocks noChangeArrowheads="1"/>
            </p:cNvSpPr>
            <p:nvPr/>
          </p:nvSpPr>
          <p:spPr bwMode="auto">
            <a:xfrm>
              <a:off x="2295" y="1270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0" name="Rectangle 72"/>
            <p:cNvSpPr>
              <a:spLocks noChangeArrowheads="1"/>
            </p:cNvSpPr>
            <p:nvPr/>
          </p:nvSpPr>
          <p:spPr bwMode="auto">
            <a:xfrm>
              <a:off x="3848" y="1270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1" name="Rectangle 73"/>
            <p:cNvSpPr>
              <a:spLocks noChangeArrowheads="1"/>
            </p:cNvSpPr>
            <p:nvPr/>
          </p:nvSpPr>
          <p:spPr bwMode="auto">
            <a:xfrm>
              <a:off x="4411" y="1270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2" name="Rectangle 74"/>
            <p:cNvSpPr>
              <a:spLocks noChangeArrowheads="1"/>
            </p:cNvSpPr>
            <p:nvPr/>
          </p:nvSpPr>
          <p:spPr bwMode="auto">
            <a:xfrm>
              <a:off x="2309" y="1509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3</a:t>
              </a:r>
              <a:endParaRPr lang="en-GB"/>
            </a:p>
          </p:txBody>
        </p:sp>
        <p:sp>
          <p:nvSpPr>
            <p:cNvPr id="130123" name="Rectangle 75"/>
            <p:cNvSpPr>
              <a:spLocks noChangeArrowheads="1"/>
            </p:cNvSpPr>
            <p:nvPr/>
          </p:nvSpPr>
          <p:spPr bwMode="auto">
            <a:xfrm>
              <a:off x="3301" y="1479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65</a:t>
              </a:r>
              <a:endParaRPr lang="en-GB"/>
            </a:p>
          </p:txBody>
        </p:sp>
        <p:sp>
          <p:nvSpPr>
            <p:cNvPr id="130124" name="Rectangle 76"/>
            <p:cNvSpPr>
              <a:spLocks noChangeArrowheads="1"/>
            </p:cNvSpPr>
            <p:nvPr/>
          </p:nvSpPr>
          <p:spPr bwMode="auto">
            <a:xfrm>
              <a:off x="3863" y="1479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750</a:t>
              </a:r>
              <a:endParaRPr lang="en-GB"/>
            </a:p>
          </p:txBody>
        </p:sp>
        <p:sp>
          <p:nvSpPr>
            <p:cNvPr id="130125" name="Rectangle 77"/>
            <p:cNvSpPr>
              <a:spLocks noChangeArrowheads="1"/>
            </p:cNvSpPr>
            <p:nvPr/>
          </p:nvSpPr>
          <p:spPr bwMode="auto">
            <a:xfrm>
              <a:off x="4426" y="1479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750</a:t>
              </a:r>
              <a:endParaRPr lang="en-GB"/>
            </a:p>
          </p:txBody>
        </p:sp>
        <p:sp>
          <p:nvSpPr>
            <p:cNvPr id="130126" name="Rectangle 78"/>
            <p:cNvSpPr>
              <a:spLocks noChangeArrowheads="1"/>
            </p:cNvSpPr>
            <p:nvPr/>
          </p:nvSpPr>
          <p:spPr bwMode="auto">
            <a:xfrm>
              <a:off x="2295" y="1454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7" name="Rectangle 79"/>
            <p:cNvSpPr>
              <a:spLocks noChangeArrowheads="1"/>
            </p:cNvSpPr>
            <p:nvPr/>
          </p:nvSpPr>
          <p:spPr bwMode="auto">
            <a:xfrm>
              <a:off x="3848" y="1454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8" name="Rectangle 80"/>
            <p:cNvSpPr>
              <a:spLocks noChangeArrowheads="1"/>
            </p:cNvSpPr>
            <p:nvPr/>
          </p:nvSpPr>
          <p:spPr bwMode="auto">
            <a:xfrm>
              <a:off x="4411" y="1454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29" name="Rectangle 81"/>
            <p:cNvSpPr>
              <a:spLocks noChangeArrowheads="1"/>
            </p:cNvSpPr>
            <p:nvPr/>
          </p:nvSpPr>
          <p:spPr bwMode="auto">
            <a:xfrm>
              <a:off x="1471" y="1673"/>
              <a:ext cx="3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Voting</a:t>
              </a:r>
              <a:endParaRPr lang="en-GB"/>
            </a:p>
          </p:txBody>
        </p:sp>
        <p:sp>
          <p:nvSpPr>
            <p:cNvPr id="130130" name="Rectangle 82"/>
            <p:cNvSpPr>
              <a:spLocks noChangeArrowheads="1"/>
            </p:cNvSpPr>
            <p:nvPr/>
          </p:nvSpPr>
          <p:spPr bwMode="auto">
            <a:xfrm>
              <a:off x="1788" y="1673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  </a:t>
              </a:r>
              <a:endParaRPr lang="en-GB"/>
            </a:p>
          </p:txBody>
        </p:sp>
        <p:sp>
          <p:nvSpPr>
            <p:cNvPr id="130131" name="Rectangle 83"/>
            <p:cNvSpPr>
              <a:spLocks noChangeArrowheads="1"/>
            </p:cNvSpPr>
            <p:nvPr/>
          </p:nvSpPr>
          <p:spPr bwMode="auto">
            <a:xfrm>
              <a:off x="2309" y="1703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1</a:t>
              </a:r>
              <a:endParaRPr lang="en-GB"/>
            </a:p>
          </p:txBody>
        </p:sp>
        <p:sp>
          <p:nvSpPr>
            <p:cNvPr id="130132" name="Rectangle 84"/>
            <p:cNvSpPr>
              <a:spLocks noChangeArrowheads="1"/>
            </p:cNvSpPr>
            <p:nvPr/>
          </p:nvSpPr>
          <p:spPr bwMode="auto">
            <a:xfrm>
              <a:off x="3301" y="1673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33" name="Rectangle 85"/>
            <p:cNvSpPr>
              <a:spLocks noChangeArrowheads="1"/>
            </p:cNvSpPr>
            <p:nvPr/>
          </p:nvSpPr>
          <p:spPr bwMode="auto">
            <a:xfrm>
              <a:off x="3863" y="1673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2</a:t>
              </a:r>
              <a:endParaRPr lang="en-GB"/>
            </a:p>
          </p:txBody>
        </p:sp>
        <p:sp>
          <p:nvSpPr>
            <p:cNvPr id="130134" name="Rectangle 86"/>
            <p:cNvSpPr>
              <a:spLocks noChangeArrowheads="1"/>
            </p:cNvSpPr>
            <p:nvPr/>
          </p:nvSpPr>
          <p:spPr bwMode="auto">
            <a:xfrm>
              <a:off x="4426" y="1673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35" name="Rectangle 87"/>
            <p:cNvSpPr>
              <a:spLocks noChangeArrowheads="1"/>
            </p:cNvSpPr>
            <p:nvPr/>
          </p:nvSpPr>
          <p:spPr bwMode="auto">
            <a:xfrm>
              <a:off x="2295" y="1648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36" name="Rectangle 88"/>
            <p:cNvSpPr>
              <a:spLocks noChangeArrowheads="1"/>
            </p:cNvSpPr>
            <p:nvPr/>
          </p:nvSpPr>
          <p:spPr bwMode="auto">
            <a:xfrm>
              <a:off x="3848" y="1648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37" name="Rectangle 89"/>
            <p:cNvSpPr>
              <a:spLocks noChangeArrowheads="1"/>
            </p:cNvSpPr>
            <p:nvPr/>
          </p:nvSpPr>
          <p:spPr bwMode="auto">
            <a:xfrm>
              <a:off x="4411" y="1648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38" name="Rectangle 90"/>
            <p:cNvSpPr>
              <a:spLocks noChangeArrowheads="1"/>
            </p:cNvSpPr>
            <p:nvPr/>
          </p:nvSpPr>
          <p:spPr bwMode="auto">
            <a:xfrm>
              <a:off x="1471" y="1857"/>
              <a:ext cx="69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configuration</a:t>
              </a:r>
              <a:endParaRPr lang="en-GB"/>
            </a:p>
          </p:txBody>
        </p:sp>
        <p:sp>
          <p:nvSpPr>
            <p:cNvPr id="130139" name="Rectangle 91"/>
            <p:cNvSpPr>
              <a:spLocks noChangeArrowheads="1"/>
            </p:cNvSpPr>
            <p:nvPr/>
          </p:nvSpPr>
          <p:spPr bwMode="auto">
            <a:xfrm>
              <a:off x="2309" y="1887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2</a:t>
              </a:r>
              <a:endParaRPr lang="en-GB"/>
            </a:p>
          </p:txBody>
        </p:sp>
        <p:sp>
          <p:nvSpPr>
            <p:cNvPr id="130140" name="Rectangle 92"/>
            <p:cNvSpPr>
              <a:spLocks noChangeArrowheads="1"/>
            </p:cNvSpPr>
            <p:nvPr/>
          </p:nvSpPr>
          <p:spPr bwMode="auto">
            <a:xfrm>
              <a:off x="3301" y="1857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</a:t>
              </a:r>
              <a:endParaRPr lang="en-GB"/>
            </a:p>
          </p:txBody>
        </p:sp>
        <p:sp>
          <p:nvSpPr>
            <p:cNvPr id="130141" name="Rectangle 93"/>
            <p:cNvSpPr>
              <a:spLocks noChangeArrowheads="1"/>
            </p:cNvSpPr>
            <p:nvPr/>
          </p:nvSpPr>
          <p:spPr bwMode="auto">
            <a:xfrm>
              <a:off x="3863" y="1857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42" name="Rectangle 94"/>
            <p:cNvSpPr>
              <a:spLocks noChangeArrowheads="1"/>
            </p:cNvSpPr>
            <p:nvPr/>
          </p:nvSpPr>
          <p:spPr bwMode="auto">
            <a:xfrm>
              <a:off x="4426" y="1857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43" name="Rectangle 95"/>
            <p:cNvSpPr>
              <a:spLocks noChangeArrowheads="1"/>
            </p:cNvSpPr>
            <p:nvPr/>
          </p:nvSpPr>
          <p:spPr bwMode="auto">
            <a:xfrm>
              <a:off x="2295" y="1832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44" name="Rectangle 96"/>
            <p:cNvSpPr>
              <a:spLocks noChangeArrowheads="1"/>
            </p:cNvSpPr>
            <p:nvPr/>
          </p:nvSpPr>
          <p:spPr bwMode="auto">
            <a:xfrm>
              <a:off x="3848" y="1832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45" name="Rectangle 97"/>
            <p:cNvSpPr>
              <a:spLocks noChangeArrowheads="1"/>
            </p:cNvSpPr>
            <p:nvPr/>
          </p:nvSpPr>
          <p:spPr bwMode="auto">
            <a:xfrm>
              <a:off x="4411" y="1832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46" name="Rectangle 98"/>
            <p:cNvSpPr>
              <a:spLocks noChangeArrowheads="1"/>
            </p:cNvSpPr>
            <p:nvPr/>
          </p:nvSpPr>
          <p:spPr bwMode="auto">
            <a:xfrm>
              <a:off x="2309" y="2071"/>
              <a:ext cx="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Replica 3</a:t>
              </a:r>
              <a:endParaRPr lang="en-GB"/>
            </a:p>
          </p:txBody>
        </p:sp>
        <p:sp>
          <p:nvSpPr>
            <p:cNvPr id="130147" name="Rectangle 99"/>
            <p:cNvSpPr>
              <a:spLocks noChangeArrowheads="1"/>
            </p:cNvSpPr>
            <p:nvPr/>
          </p:nvSpPr>
          <p:spPr bwMode="auto">
            <a:xfrm>
              <a:off x="3301" y="204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</a:t>
              </a:r>
              <a:endParaRPr lang="en-GB"/>
            </a:p>
          </p:txBody>
        </p:sp>
        <p:sp>
          <p:nvSpPr>
            <p:cNvPr id="130148" name="Rectangle 100"/>
            <p:cNvSpPr>
              <a:spLocks noChangeArrowheads="1"/>
            </p:cNvSpPr>
            <p:nvPr/>
          </p:nvSpPr>
          <p:spPr bwMode="auto">
            <a:xfrm>
              <a:off x="3863" y="204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49" name="Rectangle 101"/>
            <p:cNvSpPr>
              <a:spLocks noChangeArrowheads="1"/>
            </p:cNvSpPr>
            <p:nvPr/>
          </p:nvSpPr>
          <p:spPr bwMode="auto">
            <a:xfrm>
              <a:off x="4426" y="2041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50" name="Rectangle 102"/>
            <p:cNvSpPr>
              <a:spLocks noChangeArrowheads="1"/>
            </p:cNvSpPr>
            <p:nvPr/>
          </p:nvSpPr>
          <p:spPr bwMode="auto">
            <a:xfrm>
              <a:off x="2295" y="2016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51" name="Rectangle 103"/>
            <p:cNvSpPr>
              <a:spLocks noChangeArrowheads="1"/>
            </p:cNvSpPr>
            <p:nvPr/>
          </p:nvSpPr>
          <p:spPr bwMode="auto">
            <a:xfrm>
              <a:off x="3848" y="2016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52" name="Rectangle 104"/>
            <p:cNvSpPr>
              <a:spLocks noChangeArrowheads="1"/>
            </p:cNvSpPr>
            <p:nvPr/>
          </p:nvSpPr>
          <p:spPr bwMode="auto">
            <a:xfrm>
              <a:off x="4411" y="2016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53" name="Rectangle 105"/>
            <p:cNvSpPr>
              <a:spLocks noChangeArrowheads="1"/>
            </p:cNvSpPr>
            <p:nvPr/>
          </p:nvSpPr>
          <p:spPr bwMode="auto">
            <a:xfrm>
              <a:off x="1471" y="2235"/>
              <a:ext cx="42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Quorum</a:t>
              </a:r>
              <a:endParaRPr lang="en-GB"/>
            </a:p>
          </p:txBody>
        </p:sp>
        <p:sp>
          <p:nvSpPr>
            <p:cNvPr id="130154" name="Rectangle 106"/>
            <p:cNvSpPr>
              <a:spLocks noChangeArrowheads="1"/>
            </p:cNvSpPr>
            <p:nvPr/>
          </p:nvSpPr>
          <p:spPr bwMode="auto">
            <a:xfrm>
              <a:off x="2309" y="2265"/>
              <a:ext cx="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R</a:t>
              </a:r>
              <a:endParaRPr lang="en-GB"/>
            </a:p>
          </p:txBody>
        </p:sp>
        <p:sp>
          <p:nvSpPr>
            <p:cNvPr id="130155" name="Rectangle 107"/>
            <p:cNvSpPr>
              <a:spLocks noChangeArrowheads="1"/>
            </p:cNvSpPr>
            <p:nvPr/>
          </p:nvSpPr>
          <p:spPr bwMode="auto">
            <a:xfrm>
              <a:off x="3301" y="2235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56" name="Rectangle 108"/>
            <p:cNvSpPr>
              <a:spLocks noChangeArrowheads="1"/>
            </p:cNvSpPr>
            <p:nvPr/>
          </p:nvSpPr>
          <p:spPr bwMode="auto">
            <a:xfrm>
              <a:off x="3863" y="2235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2</a:t>
              </a:r>
              <a:endParaRPr lang="en-GB"/>
            </a:p>
          </p:txBody>
        </p:sp>
        <p:sp>
          <p:nvSpPr>
            <p:cNvPr id="130157" name="Rectangle 109"/>
            <p:cNvSpPr>
              <a:spLocks noChangeArrowheads="1"/>
            </p:cNvSpPr>
            <p:nvPr/>
          </p:nvSpPr>
          <p:spPr bwMode="auto">
            <a:xfrm>
              <a:off x="4426" y="2235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58" name="Rectangle 110"/>
            <p:cNvSpPr>
              <a:spLocks noChangeArrowheads="1"/>
            </p:cNvSpPr>
            <p:nvPr/>
          </p:nvSpPr>
          <p:spPr bwMode="auto">
            <a:xfrm>
              <a:off x="2295" y="2210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59" name="Rectangle 111"/>
            <p:cNvSpPr>
              <a:spLocks noChangeArrowheads="1"/>
            </p:cNvSpPr>
            <p:nvPr/>
          </p:nvSpPr>
          <p:spPr bwMode="auto">
            <a:xfrm>
              <a:off x="3848" y="2210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60" name="Rectangle 112"/>
            <p:cNvSpPr>
              <a:spLocks noChangeArrowheads="1"/>
            </p:cNvSpPr>
            <p:nvPr/>
          </p:nvSpPr>
          <p:spPr bwMode="auto">
            <a:xfrm>
              <a:off x="4411" y="2210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61" name="Rectangle 113"/>
            <p:cNvSpPr>
              <a:spLocks noChangeArrowheads="1"/>
            </p:cNvSpPr>
            <p:nvPr/>
          </p:nvSpPr>
          <p:spPr bwMode="auto">
            <a:xfrm>
              <a:off x="1471" y="2419"/>
              <a:ext cx="2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sizes</a:t>
              </a:r>
              <a:endParaRPr lang="en-GB"/>
            </a:p>
          </p:txBody>
        </p:sp>
        <p:sp>
          <p:nvSpPr>
            <p:cNvPr id="130162" name="Rectangle 114"/>
            <p:cNvSpPr>
              <a:spLocks noChangeArrowheads="1"/>
            </p:cNvSpPr>
            <p:nvPr/>
          </p:nvSpPr>
          <p:spPr bwMode="auto">
            <a:xfrm>
              <a:off x="2309" y="2449"/>
              <a:ext cx="10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W</a:t>
              </a:r>
              <a:endParaRPr lang="en-GB"/>
            </a:p>
          </p:txBody>
        </p:sp>
        <p:sp>
          <p:nvSpPr>
            <p:cNvPr id="130163" name="Rectangle 115"/>
            <p:cNvSpPr>
              <a:spLocks noChangeArrowheads="1"/>
            </p:cNvSpPr>
            <p:nvPr/>
          </p:nvSpPr>
          <p:spPr bwMode="auto">
            <a:xfrm>
              <a:off x="3301" y="2419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</a:t>
              </a:r>
              <a:endParaRPr lang="en-GB"/>
            </a:p>
          </p:txBody>
        </p:sp>
        <p:sp>
          <p:nvSpPr>
            <p:cNvPr id="130164" name="Rectangle 116"/>
            <p:cNvSpPr>
              <a:spLocks noChangeArrowheads="1"/>
            </p:cNvSpPr>
            <p:nvPr/>
          </p:nvSpPr>
          <p:spPr bwMode="auto">
            <a:xfrm>
              <a:off x="3863" y="2419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3</a:t>
              </a:r>
              <a:endParaRPr lang="en-GB"/>
            </a:p>
          </p:txBody>
        </p:sp>
        <p:sp>
          <p:nvSpPr>
            <p:cNvPr id="130165" name="Rectangle 117"/>
            <p:cNvSpPr>
              <a:spLocks noChangeArrowheads="1"/>
            </p:cNvSpPr>
            <p:nvPr/>
          </p:nvSpPr>
          <p:spPr bwMode="auto">
            <a:xfrm>
              <a:off x="4426" y="2419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3</a:t>
              </a:r>
              <a:endParaRPr lang="en-GB"/>
            </a:p>
          </p:txBody>
        </p:sp>
        <p:sp>
          <p:nvSpPr>
            <p:cNvPr id="130166" name="Rectangle 118"/>
            <p:cNvSpPr>
              <a:spLocks noChangeArrowheads="1"/>
            </p:cNvSpPr>
            <p:nvPr/>
          </p:nvSpPr>
          <p:spPr bwMode="auto">
            <a:xfrm>
              <a:off x="2295" y="2394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67" name="Rectangle 119"/>
            <p:cNvSpPr>
              <a:spLocks noChangeArrowheads="1"/>
            </p:cNvSpPr>
            <p:nvPr/>
          </p:nvSpPr>
          <p:spPr bwMode="auto">
            <a:xfrm>
              <a:off x="3848" y="2394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68" name="Rectangle 120"/>
            <p:cNvSpPr>
              <a:spLocks noChangeArrowheads="1"/>
            </p:cNvSpPr>
            <p:nvPr/>
          </p:nvSpPr>
          <p:spPr bwMode="auto">
            <a:xfrm>
              <a:off x="4411" y="2394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69" name="Rectangle 121"/>
            <p:cNvSpPr>
              <a:spLocks noChangeArrowheads="1"/>
            </p:cNvSpPr>
            <p:nvPr/>
          </p:nvSpPr>
          <p:spPr bwMode="auto">
            <a:xfrm>
              <a:off x="1471" y="2780"/>
              <a:ext cx="174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Derived performance of file suite:</a:t>
              </a:r>
              <a:endParaRPr lang="en-GB"/>
            </a:p>
          </p:txBody>
        </p:sp>
        <p:sp>
          <p:nvSpPr>
            <p:cNvPr id="130170" name="Rectangle 122"/>
            <p:cNvSpPr>
              <a:spLocks noChangeArrowheads="1"/>
            </p:cNvSpPr>
            <p:nvPr/>
          </p:nvSpPr>
          <p:spPr bwMode="auto">
            <a:xfrm>
              <a:off x="1471" y="3110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Read</a:t>
              </a:r>
              <a:endParaRPr lang="en-GB"/>
            </a:p>
          </p:txBody>
        </p:sp>
        <p:sp>
          <p:nvSpPr>
            <p:cNvPr id="130171" name="Rectangle 123"/>
            <p:cNvSpPr>
              <a:spLocks noChangeArrowheads="1"/>
            </p:cNvSpPr>
            <p:nvPr/>
          </p:nvSpPr>
          <p:spPr bwMode="auto">
            <a:xfrm>
              <a:off x="2095" y="3140"/>
              <a:ext cx="4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Latency</a:t>
              </a:r>
              <a:endParaRPr lang="en-GB"/>
            </a:p>
          </p:txBody>
        </p:sp>
        <p:sp>
          <p:nvSpPr>
            <p:cNvPr id="130172" name="Rectangle 124"/>
            <p:cNvSpPr>
              <a:spLocks noChangeArrowheads="1"/>
            </p:cNvSpPr>
            <p:nvPr/>
          </p:nvSpPr>
          <p:spPr bwMode="auto">
            <a:xfrm>
              <a:off x="3301" y="3140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65</a:t>
              </a:r>
              <a:endParaRPr lang="en-GB"/>
            </a:p>
          </p:txBody>
        </p:sp>
        <p:sp>
          <p:nvSpPr>
            <p:cNvPr id="130173" name="Rectangle 125"/>
            <p:cNvSpPr>
              <a:spLocks noChangeArrowheads="1"/>
            </p:cNvSpPr>
            <p:nvPr/>
          </p:nvSpPr>
          <p:spPr bwMode="auto">
            <a:xfrm>
              <a:off x="3863" y="3110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74" name="Rectangle 126"/>
            <p:cNvSpPr>
              <a:spLocks noChangeArrowheads="1"/>
            </p:cNvSpPr>
            <p:nvPr/>
          </p:nvSpPr>
          <p:spPr bwMode="auto">
            <a:xfrm>
              <a:off x="4426" y="3110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75" name="Rectangle 127"/>
            <p:cNvSpPr>
              <a:spLocks noChangeArrowheads="1"/>
            </p:cNvSpPr>
            <p:nvPr/>
          </p:nvSpPr>
          <p:spPr bwMode="auto">
            <a:xfrm>
              <a:off x="3848" y="3085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76" name="Rectangle 128"/>
            <p:cNvSpPr>
              <a:spLocks noChangeArrowheads="1"/>
            </p:cNvSpPr>
            <p:nvPr/>
          </p:nvSpPr>
          <p:spPr bwMode="auto">
            <a:xfrm>
              <a:off x="4411" y="3085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77" name="Rectangle 129"/>
            <p:cNvSpPr>
              <a:spLocks noChangeArrowheads="1"/>
            </p:cNvSpPr>
            <p:nvPr/>
          </p:nvSpPr>
          <p:spPr bwMode="auto">
            <a:xfrm>
              <a:off x="2095" y="3324"/>
              <a:ext cx="10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Blocking probability</a:t>
              </a:r>
              <a:endParaRPr lang="en-GB"/>
            </a:p>
          </p:txBody>
        </p:sp>
        <p:sp>
          <p:nvSpPr>
            <p:cNvPr id="130178" name="Rectangle 130"/>
            <p:cNvSpPr>
              <a:spLocks noChangeArrowheads="1"/>
            </p:cNvSpPr>
            <p:nvPr/>
          </p:nvSpPr>
          <p:spPr bwMode="auto">
            <a:xfrm>
              <a:off x="3301" y="3324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0.01</a:t>
              </a:r>
              <a:endParaRPr lang="en-GB"/>
            </a:p>
          </p:txBody>
        </p:sp>
        <p:sp>
          <p:nvSpPr>
            <p:cNvPr id="130179" name="Rectangle 131"/>
            <p:cNvSpPr>
              <a:spLocks noChangeArrowheads="1"/>
            </p:cNvSpPr>
            <p:nvPr/>
          </p:nvSpPr>
          <p:spPr bwMode="auto">
            <a:xfrm>
              <a:off x="3863" y="3294"/>
              <a:ext cx="35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0.0002</a:t>
              </a:r>
              <a:endParaRPr lang="en-GB"/>
            </a:p>
          </p:txBody>
        </p:sp>
        <p:sp>
          <p:nvSpPr>
            <p:cNvPr id="130180" name="Rectangle 132"/>
            <p:cNvSpPr>
              <a:spLocks noChangeArrowheads="1"/>
            </p:cNvSpPr>
            <p:nvPr/>
          </p:nvSpPr>
          <p:spPr bwMode="auto">
            <a:xfrm>
              <a:off x="4426" y="3294"/>
              <a:ext cx="48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0.000001</a:t>
              </a:r>
              <a:endParaRPr lang="en-GB"/>
            </a:p>
          </p:txBody>
        </p:sp>
        <p:sp>
          <p:nvSpPr>
            <p:cNvPr id="130181" name="Rectangle 133"/>
            <p:cNvSpPr>
              <a:spLocks noChangeArrowheads="1"/>
            </p:cNvSpPr>
            <p:nvPr/>
          </p:nvSpPr>
          <p:spPr bwMode="auto">
            <a:xfrm>
              <a:off x="3848" y="3269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82" name="Rectangle 134"/>
            <p:cNvSpPr>
              <a:spLocks noChangeArrowheads="1"/>
            </p:cNvSpPr>
            <p:nvPr/>
          </p:nvSpPr>
          <p:spPr bwMode="auto">
            <a:xfrm>
              <a:off x="4411" y="3269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83" name="Rectangle 135"/>
            <p:cNvSpPr>
              <a:spLocks noChangeArrowheads="1"/>
            </p:cNvSpPr>
            <p:nvPr/>
          </p:nvSpPr>
          <p:spPr bwMode="auto">
            <a:xfrm>
              <a:off x="1471" y="3488"/>
              <a:ext cx="28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i="1">
                  <a:solidFill>
                    <a:srgbClr val="000000"/>
                  </a:solidFill>
                </a:rPr>
                <a:t>Write</a:t>
              </a:r>
              <a:endParaRPr lang="en-GB"/>
            </a:p>
          </p:txBody>
        </p:sp>
        <p:sp>
          <p:nvSpPr>
            <p:cNvPr id="130184" name="Rectangle 136"/>
            <p:cNvSpPr>
              <a:spLocks noChangeArrowheads="1"/>
            </p:cNvSpPr>
            <p:nvPr/>
          </p:nvSpPr>
          <p:spPr bwMode="auto">
            <a:xfrm>
              <a:off x="2095" y="3519"/>
              <a:ext cx="4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Latency</a:t>
              </a:r>
              <a:endParaRPr lang="en-GB"/>
            </a:p>
          </p:txBody>
        </p:sp>
        <p:sp>
          <p:nvSpPr>
            <p:cNvPr id="130185" name="Rectangle 137"/>
            <p:cNvSpPr>
              <a:spLocks noChangeArrowheads="1"/>
            </p:cNvSpPr>
            <p:nvPr/>
          </p:nvSpPr>
          <p:spPr bwMode="auto">
            <a:xfrm>
              <a:off x="3301" y="3519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</a:t>
              </a:r>
              <a:endParaRPr lang="en-GB"/>
            </a:p>
          </p:txBody>
        </p:sp>
        <p:sp>
          <p:nvSpPr>
            <p:cNvPr id="130186" name="Rectangle 138"/>
            <p:cNvSpPr>
              <a:spLocks noChangeArrowheads="1"/>
            </p:cNvSpPr>
            <p:nvPr/>
          </p:nvSpPr>
          <p:spPr bwMode="auto">
            <a:xfrm>
              <a:off x="3863" y="348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100</a:t>
              </a:r>
              <a:endParaRPr lang="en-GB"/>
            </a:p>
          </p:txBody>
        </p:sp>
        <p:sp>
          <p:nvSpPr>
            <p:cNvPr id="130187" name="Rectangle 139"/>
            <p:cNvSpPr>
              <a:spLocks noChangeArrowheads="1"/>
            </p:cNvSpPr>
            <p:nvPr/>
          </p:nvSpPr>
          <p:spPr bwMode="auto">
            <a:xfrm>
              <a:off x="4426" y="348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750</a:t>
              </a:r>
              <a:endParaRPr lang="en-GB"/>
            </a:p>
          </p:txBody>
        </p:sp>
        <p:sp>
          <p:nvSpPr>
            <p:cNvPr id="130188" name="Rectangle 140"/>
            <p:cNvSpPr>
              <a:spLocks noChangeArrowheads="1"/>
            </p:cNvSpPr>
            <p:nvPr/>
          </p:nvSpPr>
          <p:spPr bwMode="auto">
            <a:xfrm>
              <a:off x="3848" y="3463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89" name="Rectangle 141"/>
            <p:cNvSpPr>
              <a:spLocks noChangeArrowheads="1"/>
            </p:cNvSpPr>
            <p:nvPr/>
          </p:nvSpPr>
          <p:spPr bwMode="auto">
            <a:xfrm>
              <a:off x="4411" y="3463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90" name="Rectangle 142"/>
            <p:cNvSpPr>
              <a:spLocks noChangeArrowheads="1"/>
            </p:cNvSpPr>
            <p:nvPr/>
          </p:nvSpPr>
          <p:spPr bwMode="auto">
            <a:xfrm>
              <a:off x="2095" y="3703"/>
              <a:ext cx="106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Blocking probability</a:t>
              </a:r>
              <a:endParaRPr lang="en-GB"/>
            </a:p>
          </p:txBody>
        </p:sp>
        <p:sp>
          <p:nvSpPr>
            <p:cNvPr id="130191" name="Rectangle 143"/>
            <p:cNvSpPr>
              <a:spLocks noChangeArrowheads="1"/>
            </p:cNvSpPr>
            <p:nvPr/>
          </p:nvSpPr>
          <p:spPr bwMode="auto">
            <a:xfrm>
              <a:off x="3301" y="3703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0.01</a:t>
              </a:r>
              <a:endParaRPr lang="en-GB"/>
            </a:p>
          </p:txBody>
        </p:sp>
        <p:sp>
          <p:nvSpPr>
            <p:cNvPr id="130192" name="Rectangle 144"/>
            <p:cNvSpPr>
              <a:spLocks noChangeArrowheads="1"/>
            </p:cNvSpPr>
            <p:nvPr/>
          </p:nvSpPr>
          <p:spPr bwMode="auto">
            <a:xfrm>
              <a:off x="3863" y="3672"/>
              <a:ext cx="35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0.0101</a:t>
              </a:r>
              <a:endParaRPr lang="en-GB"/>
            </a:p>
          </p:txBody>
        </p:sp>
        <p:sp>
          <p:nvSpPr>
            <p:cNvPr id="130193" name="Rectangle 145"/>
            <p:cNvSpPr>
              <a:spLocks noChangeArrowheads="1"/>
            </p:cNvSpPr>
            <p:nvPr/>
          </p:nvSpPr>
          <p:spPr bwMode="auto">
            <a:xfrm>
              <a:off x="4426" y="3672"/>
              <a:ext cx="22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>
                  <a:solidFill>
                    <a:srgbClr val="000000"/>
                  </a:solidFill>
                </a:rPr>
                <a:t>0.03</a:t>
              </a:r>
              <a:endParaRPr lang="en-GB"/>
            </a:p>
          </p:txBody>
        </p:sp>
        <p:sp>
          <p:nvSpPr>
            <p:cNvPr id="130194" name="Rectangle 146"/>
            <p:cNvSpPr>
              <a:spLocks noChangeArrowheads="1"/>
            </p:cNvSpPr>
            <p:nvPr/>
          </p:nvSpPr>
          <p:spPr bwMode="auto">
            <a:xfrm>
              <a:off x="3848" y="3647"/>
              <a:ext cx="11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95" name="Rectangle 147"/>
            <p:cNvSpPr>
              <a:spLocks noChangeArrowheads="1"/>
            </p:cNvSpPr>
            <p:nvPr/>
          </p:nvSpPr>
          <p:spPr bwMode="auto">
            <a:xfrm>
              <a:off x="4411" y="3647"/>
              <a:ext cx="10" cy="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30196" name="Line 148"/>
            <p:cNvSpPr>
              <a:spLocks noChangeShapeType="1"/>
            </p:cNvSpPr>
            <p:nvPr/>
          </p:nvSpPr>
          <p:spPr bwMode="auto">
            <a:xfrm>
              <a:off x="1449" y="800"/>
              <a:ext cx="35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197" name="Line 149"/>
            <p:cNvSpPr>
              <a:spLocks noChangeShapeType="1"/>
            </p:cNvSpPr>
            <p:nvPr/>
          </p:nvSpPr>
          <p:spPr bwMode="auto">
            <a:xfrm>
              <a:off x="1449" y="1059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198" name="Line 150"/>
            <p:cNvSpPr>
              <a:spLocks noChangeShapeType="1"/>
            </p:cNvSpPr>
            <p:nvPr/>
          </p:nvSpPr>
          <p:spPr bwMode="auto">
            <a:xfrm>
              <a:off x="1449" y="1667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199" name="Line 151"/>
            <p:cNvSpPr>
              <a:spLocks noChangeShapeType="1"/>
            </p:cNvSpPr>
            <p:nvPr/>
          </p:nvSpPr>
          <p:spPr bwMode="auto">
            <a:xfrm>
              <a:off x="1449" y="2625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200" name="Line 152"/>
            <p:cNvSpPr>
              <a:spLocks noChangeShapeType="1"/>
            </p:cNvSpPr>
            <p:nvPr/>
          </p:nvSpPr>
          <p:spPr bwMode="auto">
            <a:xfrm>
              <a:off x="1449" y="3055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201" name="Line 153"/>
            <p:cNvSpPr>
              <a:spLocks noChangeShapeType="1"/>
            </p:cNvSpPr>
            <p:nvPr/>
          </p:nvSpPr>
          <p:spPr bwMode="auto">
            <a:xfrm>
              <a:off x="1449" y="3472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202" name="Line 154"/>
            <p:cNvSpPr>
              <a:spLocks noChangeShapeType="1"/>
            </p:cNvSpPr>
            <p:nvPr/>
          </p:nvSpPr>
          <p:spPr bwMode="auto">
            <a:xfrm>
              <a:off x="1449" y="3877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0203" name="Line 155"/>
            <p:cNvSpPr>
              <a:spLocks noChangeShapeType="1"/>
            </p:cNvSpPr>
            <p:nvPr/>
          </p:nvSpPr>
          <p:spPr bwMode="auto">
            <a:xfrm>
              <a:off x="1449" y="2231"/>
              <a:ext cx="3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30204" name="Text Box 156"/>
          <p:cNvSpPr txBox="1">
            <a:spLocks noChangeArrowheads="1"/>
          </p:cNvSpPr>
          <p:nvPr/>
        </p:nvSpPr>
        <p:spPr bwMode="auto">
          <a:xfrm>
            <a:off x="450850" y="4595813"/>
            <a:ext cx="7216775" cy="17399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Example 1 is configured for a file with high read to write ratio</a:t>
            </a:r>
          </a:p>
          <a:p>
            <a:r>
              <a:rPr kumimoji="1" lang="en-GB" sz="1800">
                <a:latin typeface="Arial" charset="0"/>
              </a:rPr>
              <a:t>with several weak representatives and a single RM. </a:t>
            </a:r>
          </a:p>
          <a:p>
            <a:r>
              <a:rPr kumimoji="1" lang="en-GB" sz="1800">
                <a:latin typeface="Arial" charset="0"/>
              </a:rPr>
              <a:t>Replication is used for performance, not reliability.</a:t>
            </a:r>
          </a:p>
          <a:p>
            <a:r>
              <a:rPr kumimoji="1" lang="en-GB" sz="1800">
                <a:latin typeface="Arial" charset="0"/>
              </a:rPr>
              <a:t>The RM can be accessed in 75 ms and the two clients can access their weak representatives in 65 ms, resulting in lower latency and less network traffic</a:t>
            </a:r>
          </a:p>
        </p:txBody>
      </p:sp>
      <p:sp>
        <p:nvSpPr>
          <p:cNvPr id="130205" name="Text Box 157"/>
          <p:cNvSpPr txBox="1">
            <a:spLocks noChangeArrowheads="1"/>
          </p:cNvSpPr>
          <p:nvPr/>
        </p:nvSpPr>
        <p:spPr bwMode="auto">
          <a:xfrm>
            <a:off x="695325" y="4838700"/>
            <a:ext cx="7215188" cy="1465263"/>
          </a:xfrm>
          <a:prstGeom prst="rect">
            <a:avLst/>
          </a:prstGeom>
          <a:solidFill>
            <a:srgbClr val="91D7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Example 2 is configured for a file with a  moderate read to write ratio </a:t>
            </a:r>
            <a:r>
              <a:rPr kumimoji="1" lang="en-GB" sz="1800">
                <a:latin typeface="Arial" charset="0"/>
              </a:rPr>
              <a:t>which is accessed mainly from one local  network. Local RM has 2 votes and remote RMs 1 vote each.</a:t>
            </a:r>
          </a:p>
          <a:p>
            <a:r>
              <a:rPr kumimoji="1" lang="en-GB" sz="1800" i="1">
                <a:latin typeface="Arial" charset="0"/>
              </a:rPr>
              <a:t>Reads</a:t>
            </a:r>
            <a:r>
              <a:rPr kumimoji="1" lang="en-GB" sz="1800">
                <a:latin typeface="Arial" charset="0"/>
              </a:rPr>
              <a:t> can be done at the local RM, but </a:t>
            </a:r>
            <a:r>
              <a:rPr kumimoji="1" lang="en-GB" sz="1800" i="1">
                <a:latin typeface="Arial" charset="0"/>
              </a:rPr>
              <a:t>writes</a:t>
            </a:r>
            <a:r>
              <a:rPr kumimoji="1" lang="en-GB" sz="1800">
                <a:latin typeface="Arial" charset="0"/>
              </a:rPr>
              <a:t> must access one local RM and one remote RM. If the local RM fails only </a:t>
            </a:r>
            <a:r>
              <a:rPr kumimoji="1" lang="en-GB" sz="1800" i="1">
                <a:latin typeface="Arial" charset="0"/>
              </a:rPr>
              <a:t>reads</a:t>
            </a:r>
            <a:r>
              <a:rPr kumimoji="1" lang="en-GB" sz="1800">
                <a:latin typeface="Arial" charset="0"/>
              </a:rPr>
              <a:t> are allowed </a:t>
            </a:r>
          </a:p>
        </p:txBody>
      </p:sp>
      <p:sp>
        <p:nvSpPr>
          <p:cNvPr id="130206" name="Text Box 158"/>
          <p:cNvSpPr txBox="1">
            <a:spLocks noChangeArrowheads="1"/>
          </p:cNvSpPr>
          <p:nvPr/>
        </p:nvSpPr>
        <p:spPr bwMode="auto">
          <a:xfrm>
            <a:off x="1177925" y="5132388"/>
            <a:ext cx="7589838" cy="915987"/>
          </a:xfrm>
          <a:prstGeom prst="rect">
            <a:avLst/>
          </a:prstGeom>
          <a:solidFill>
            <a:srgbClr val="FFBF75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Example 3 is configured for a file with a very high read to write ratio</a:t>
            </a:r>
            <a:r>
              <a:rPr kumimoji="1" lang="en-GB" sz="1800">
                <a:latin typeface="Arial" charset="0"/>
              </a:rPr>
              <a:t>. </a:t>
            </a:r>
          </a:p>
          <a:p>
            <a:r>
              <a:rPr kumimoji="1" lang="en-GB" sz="1800" i="1">
                <a:latin typeface="Arial" charset="0"/>
              </a:rPr>
              <a:t>Reads</a:t>
            </a:r>
            <a:r>
              <a:rPr kumimoji="1" lang="en-GB" sz="1800">
                <a:latin typeface="Arial" charset="0"/>
              </a:rPr>
              <a:t> can be done at any RM and the probability of the file being unavailable is small. But </a:t>
            </a:r>
            <a:r>
              <a:rPr kumimoji="1" lang="en-GB" sz="1800" i="1">
                <a:latin typeface="Arial" charset="0"/>
              </a:rPr>
              <a:t>writes</a:t>
            </a:r>
            <a:r>
              <a:rPr kumimoji="1" lang="en-GB" sz="1800">
                <a:latin typeface="Arial" charset="0"/>
              </a:rPr>
              <a:t> must access all RMs.</a:t>
            </a:r>
          </a:p>
        </p:txBody>
      </p:sp>
      <p:sp>
        <p:nvSpPr>
          <p:cNvPr id="130207" name="Text Box 159"/>
          <p:cNvSpPr txBox="1">
            <a:spLocks noChangeArrowheads="1"/>
          </p:cNvSpPr>
          <p:nvPr/>
        </p:nvSpPr>
        <p:spPr bwMode="auto">
          <a:xfrm>
            <a:off x="6178550" y="1981200"/>
            <a:ext cx="3521075" cy="2014538"/>
          </a:xfrm>
          <a:prstGeom prst="rect">
            <a:avLst/>
          </a:prstGeom>
          <a:solidFill>
            <a:srgbClr val="94FF98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Derived performance</a:t>
            </a:r>
          </a:p>
          <a:p>
            <a:r>
              <a:rPr lang="en-GB" sz="1800" i="1">
                <a:latin typeface="Helvetica" charset="0"/>
              </a:rPr>
              <a:t>latency</a:t>
            </a:r>
            <a:endParaRPr lang="en-GB" sz="1800">
              <a:latin typeface="Helvetica" charset="0"/>
            </a:endParaRPr>
          </a:p>
          <a:p>
            <a:r>
              <a:rPr lang="en-GB" sz="1800" i="1">
                <a:latin typeface="Helvetica" charset="0"/>
              </a:rPr>
              <a:t>blocking probability</a:t>
            </a:r>
            <a:r>
              <a:rPr lang="en-GB" sz="1800">
                <a:latin typeface="Helvetica" charset="0"/>
              </a:rPr>
              <a:t> - probability that a quorum cannot be obtained, assuming probability of 0.01 that any single RM is unavailable</a:t>
            </a:r>
            <a:endParaRPr kumimoji="1" lang="en-GB" sz="1800">
              <a:latin typeface="Arial" charset="0"/>
            </a:endParaRPr>
          </a:p>
        </p:txBody>
      </p:sp>
      <p:sp>
        <p:nvSpPr>
          <p:cNvPr id="130208" name="Text Box 160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0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0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204" grpId="0" animBg="1" autoUpdateAnimBg="0"/>
      <p:bldP spid="130205" grpId="0" animBg="1" autoUpdateAnimBg="0"/>
      <p:bldP spid="130206" grpId="0" animBg="1" autoUpdateAnimBg="0"/>
      <p:bldP spid="130207" grpId="0" animBg="1" autoUpdateAnimBg="0"/>
      <p:bldP spid="1302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Distributed Replicated FIFO Queue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sv-SE" dirty="0" smtClean="0"/>
              <a:t>State Machine Approach (One copy of the Queue on each replica)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v-SE" dirty="0" smtClean="0"/>
              <a:t>Quorun Consensus</a:t>
            </a:r>
          </a:p>
          <a:p>
            <a:pPr marL="914400" lvl="2" indent="-514350">
              <a:buFont typeface="+mj-lt"/>
              <a:buAutoNum type="arabicPeriod"/>
              <a:defRPr/>
            </a:pPr>
            <a:r>
              <a:rPr lang="sv-SE" dirty="0" smtClean="0"/>
              <a:t>Can we use the approach above?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sv-SE" dirty="0" smtClean="0"/>
          </a:p>
          <a:p>
            <a:pPr>
              <a:defRPr/>
            </a:pPr>
            <a:endParaRPr lang="sv-SE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8CDD82D0-CF41-4AD3-8971-30DE488AA4A6}" type="slidenum">
              <a:rPr lang="en-US" smtClean="0"/>
              <a:pPr>
                <a:defRPr/>
              </a:pPr>
              <a:t>17</a:t>
            </a:fld>
            <a:endParaRPr lang="en-US" dirty="0" smtClean="0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850900" y="1778000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sv-SE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5138" y="228600"/>
            <a:ext cx="8888412" cy="735013"/>
          </a:xfrm>
        </p:spPr>
        <p:txBody>
          <a:bodyPr/>
          <a:lstStyle/>
          <a:p>
            <a:r>
              <a:rPr lang="sv-SE" smtClean="0"/>
              <a:t>Distributed Replicated FIFO Queue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sv-SE" smtClean="0"/>
              <a:t>State Machine Approach (One copy of the Queue on each replica)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sv-SE" smtClean="0"/>
              <a:t>Quorun Consensus:</a:t>
            </a:r>
          </a:p>
          <a:p>
            <a:pPr marL="914400" lvl="1" indent="-514350">
              <a:buFontTx/>
              <a:buAutoNum type="arabicPeriod"/>
            </a:pPr>
            <a:r>
              <a:rPr lang="sv-SE" smtClean="0"/>
              <a:t>Propably representing a state machine does not help here. Instead represent the queue as a log of versioned entries:</a:t>
            </a:r>
          </a:p>
          <a:p>
            <a:pPr marL="1314450" lvl="2" indent="-514350">
              <a:buFont typeface="Wingdings" pitchFamily="2" charset="2"/>
              <a:buNone/>
            </a:pPr>
            <a:r>
              <a:rPr lang="sv-SE" smtClean="0"/>
              <a:t>	1.enq(x)</a:t>
            </a:r>
          </a:p>
          <a:p>
            <a:pPr marL="1314450" lvl="2" indent="-514350">
              <a:buFont typeface="Wingdings" pitchFamily="2" charset="2"/>
              <a:buNone/>
            </a:pPr>
            <a:r>
              <a:rPr lang="sv-SE" smtClean="0"/>
              <a:t>	 2.enq(y)</a:t>
            </a:r>
          </a:p>
          <a:p>
            <a:pPr marL="1314450" lvl="2" indent="-514350">
              <a:buFont typeface="Wingdings" pitchFamily="2" charset="2"/>
              <a:buNone/>
            </a:pPr>
            <a:r>
              <a:rPr lang="sv-SE" smtClean="0"/>
              <a:t>	 3.deq(x)</a:t>
            </a:r>
          </a:p>
          <a:p>
            <a:pPr marL="514350" indent="-514350"/>
            <a:endParaRPr lang="sv-SE" smtClean="0"/>
          </a:p>
          <a:p>
            <a:pPr marL="514350" indent="-514350"/>
            <a:endParaRPr lang="en-US" smtClean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00A5CA3A-178A-4AA9-A8CD-B57FAF9974B9}" type="slidenum">
              <a:rPr lang="en-US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850900" y="1778000"/>
            <a:ext cx="269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sv-SE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14338" y="211138"/>
            <a:ext cx="8888412" cy="735012"/>
          </a:xfrm>
        </p:spPr>
        <p:txBody>
          <a:bodyPr/>
          <a:lstStyle/>
          <a:p>
            <a:r>
              <a:rPr lang="sv-SE" smtClean="0"/>
              <a:t>FIFO Queue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Can we use the log representation of the FIFO queue to build a distributed highly available queue based on quorum consensus?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Enter enq or deq: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Read queue version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Compute new version</a:t>
            </a:r>
          </a:p>
          <a:p>
            <a:pPr>
              <a:buFont typeface="Wingdings" pitchFamily="2" charset="2"/>
              <a:buChar char="§"/>
            </a:pPr>
            <a:r>
              <a:rPr lang="en-US" smtClean="0"/>
              <a:t>Write new version </a:t>
            </a:r>
          </a:p>
          <a:p>
            <a:pPr>
              <a:buFont typeface="Wingdings" pitchFamily="2" charset="2"/>
              <a:buChar char="§"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Make sure that all quorums intersect!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F2CD40C1-5933-4F38-99B5-4B35C475D43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8DCBD55-DA65-4BAB-B93E-8AFA1D07FB4B}" type="slidenum">
              <a:rPr lang="en-US"/>
              <a:pPr/>
              <a:t>2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14.4.1 The gossip architecture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the gossip architecture is a framework for implementing highly available services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data is replicated close to the location of clients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RMs periodically exchange ‘gossip’ messages containing updates</a:t>
            </a:r>
          </a:p>
          <a:p>
            <a:pPr>
              <a:lnSpc>
                <a:spcPct val="90000"/>
              </a:lnSpc>
            </a:pPr>
            <a:r>
              <a:rPr lang="en-GB" sz="2000"/>
              <a:t>gossip service provides two types of operations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queries - read only operations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updates - modify (but do not read) the state</a:t>
            </a:r>
          </a:p>
          <a:p>
            <a:pPr>
              <a:lnSpc>
                <a:spcPct val="90000"/>
              </a:lnSpc>
            </a:pPr>
            <a:r>
              <a:rPr lang="en-GB" sz="2000"/>
              <a:t>FE sends queries and updates to any chosen RM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one that is available and gives reasonable response times</a:t>
            </a:r>
          </a:p>
          <a:p>
            <a:pPr>
              <a:lnSpc>
                <a:spcPct val="90000"/>
              </a:lnSpc>
            </a:pPr>
            <a:r>
              <a:rPr lang="en-GB" sz="1600"/>
              <a:t>Two guarantees (even if RMs are temporarily unable to communicate</a:t>
            </a:r>
          </a:p>
          <a:p>
            <a:pPr lvl="1">
              <a:lnSpc>
                <a:spcPct val="90000"/>
              </a:lnSpc>
            </a:pPr>
            <a:r>
              <a:rPr lang="en-GB" sz="1600" i="1"/>
              <a:t>each client gets a consistent service over time</a:t>
            </a:r>
            <a:r>
              <a:rPr lang="en-GB" sz="1600"/>
              <a:t> ( i.e. data reflects the updates seen by client, even if the use different RMs). Vector timestamps are used – with one entry per RM.</a:t>
            </a:r>
          </a:p>
          <a:p>
            <a:pPr lvl="1">
              <a:lnSpc>
                <a:spcPct val="90000"/>
              </a:lnSpc>
            </a:pPr>
            <a:r>
              <a:rPr lang="en-GB" sz="1600" i="1"/>
              <a:t>relaxed consistency between replicas</a:t>
            </a:r>
            <a:r>
              <a:rPr lang="en-GB" sz="1600"/>
              <a:t>. All RMs eventually receive all updates. RMs use ordering guarantees to suit the needs of the application (generally causal ordering). Client may observe stale data.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bldLvl="2" autoUpdateAnimBg="0"/>
      <p:bldP spid="9728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FIFO Queue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Here is a new replication protocol:</a:t>
            </a:r>
          </a:p>
          <a:p>
            <a:pPr lvl="1"/>
            <a:endParaRPr lang="sv-SE" smtClean="0"/>
          </a:p>
          <a:p>
            <a:pPr lvl="1">
              <a:buFontTx/>
              <a:buNone/>
            </a:pPr>
            <a:r>
              <a:rPr lang="sv-SE" smtClean="0"/>
              <a:t>Definition: To merge a log:</a:t>
            </a:r>
          </a:p>
          <a:p>
            <a:pPr lvl="1"/>
            <a:r>
              <a:rPr lang="sv-SE" smtClean="0"/>
              <a:t>Short entries in version order</a:t>
            </a:r>
          </a:p>
          <a:p>
            <a:pPr lvl="1"/>
            <a:r>
              <a:rPr lang="sv-SE" smtClean="0"/>
              <a:t>Discard Duplicates</a:t>
            </a:r>
          </a:p>
          <a:p>
            <a:pPr lvl="1"/>
            <a:endParaRPr lang="sv-SE" smtClean="0"/>
          </a:p>
          <a:p>
            <a:pPr lvl="1"/>
            <a:r>
              <a:rPr lang="sv-SE" smtClean="0"/>
              <a:t>Merge logs from the initial read operation</a:t>
            </a:r>
          </a:p>
          <a:p>
            <a:pPr lvl="1"/>
            <a:r>
              <a:rPr lang="sv-SE" smtClean="0"/>
              <a:t>Reconstruct object’s state from log</a:t>
            </a:r>
          </a:p>
          <a:p>
            <a:pPr lvl="1"/>
            <a:r>
              <a:rPr lang="sv-SE" smtClean="0"/>
              <a:t>Apply operation and compute new entry</a:t>
            </a:r>
          </a:p>
          <a:p>
            <a:pPr lvl="1"/>
            <a:r>
              <a:rPr lang="sv-SE" smtClean="0"/>
              <a:t>Append new entry to log and write log to the the final quorum</a:t>
            </a:r>
          </a:p>
          <a:p>
            <a:pPr lvl="1"/>
            <a:r>
              <a:rPr lang="sv-SE" smtClean="0"/>
              <a:t>Each replica merges logs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E86A1666-B828-4342-A60B-B1E97EBC9B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931863" y="2286000"/>
            <a:ext cx="3838575" cy="12334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1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2C9B9F1A-4222-40B8-8FBA-9727E352C53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2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F852D444-F633-4E90-B06F-3D2A2CF40F9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Log Compaction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Here is a more compact queue representation:</a:t>
            </a:r>
          </a:p>
          <a:p>
            <a:pPr lvl="1"/>
            <a:r>
              <a:rPr lang="sv-SE" smtClean="0"/>
              <a:t>No deq records</a:t>
            </a:r>
          </a:p>
          <a:p>
            <a:pPr lvl="1"/>
            <a:r>
              <a:rPr lang="sv-SE" smtClean="0"/>
              <a:t>The event horizon: enq version of most recently dequed item</a:t>
            </a:r>
          </a:p>
          <a:p>
            <a:pPr lvl="1"/>
            <a:r>
              <a:rPr lang="sv-SE" smtClean="0"/>
              <a:t>The sequence of undequed enq entries</a:t>
            </a:r>
          </a:p>
          <a:p>
            <a:pPr lvl="1"/>
            <a:endParaRPr lang="sv-SE" smtClean="0"/>
          </a:p>
          <a:p>
            <a:pPr lvl="1">
              <a:buFontTx/>
              <a:buNone/>
            </a:pPr>
            <a:r>
              <a:rPr lang="sv-SE" smtClean="0"/>
              <a:t>To merge:</a:t>
            </a:r>
          </a:p>
          <a:p>
            <a:pPr lvl="1"/>
            <a:r>
              <a:rPr lang="sv-SE" smtClean="0"/>
              <a:t>take latest event horizon</a:t>
            </a:r>
          </a:p>
          <a:p>
            <a:pPr lvl="1"/>
            <a:r>
              <a:rPr lang="sv-SE" smtClean="0"/>
              <a:t>Discrad earlier enq entries</a:t>
            </a:r>
          </a:p>
          <a:p>
            <a:pPr lvl="1"/>
            <a:r>
              <a:rPr lang="sv-SE" smtClean="0"/>
              <a:t>Sort remaining enq entries, discard duplicates</a:t>
            </a:r>
          </a:p>
          <a:p>
            <a:pPr lvl="1"/>
            <a:endParaRPr lang="sv-SE" smtClean="0"/>
          </a:p>
          <a:p>
            <a:pPr lvl="1">
              <a:buFontTx/>
              <a:buNone/>
            </a:pPr>
            <a:r>
              <a:rPr lang="sv-SE" smtClean="0"/>
              <a:t>Replicas can send event horizons in ”gossip” messages. Page (21)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D96B93DE-EF51-47EB-823A-23E57B89944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Log Compaction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Event horizons are type-specific, but many similar ideas can work</a:t>
            </a:r>
          </a:p>
          <a:p>
            <a:endParaRPr lang="sv-SE" smtClean="0"/>
          </a:p>
          <a:p>
            <a:r>
              <a:rPr lang="sv-SE" smtClean="0"/>
              <a:t>Garbage collection:</a:t>
            </a:r>
          </a:p>
          <a:p>
            <a:pPr lvl="1"/>
            <a:r>
              <a:rPr lang="sv-SE" smtClean="0"/>
              <a:t>Local: discard entries that can’t effect the future</a:t>
            </a:r>
          </a:p>
          <a:p>
            <a:pPr lvl="1"/>
            <a:r>
              <a:rPr lang="sv-SE" smtClean="0"/>
              <a:t>Non-local use background ”gossip” to discard entries.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9E227190-5311-49B0-AB42-F060FB55E26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Quorum Assignments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How are quorums chosen?</a:t>
            </a:r>
          </a:p>
          <a:p>
            <a:pPr lvl="1"/>
            <a:r>
              <a:rPr lang="sv-SE" smtClean="0"/>
              <a:t>deq needs to know about earlier enq operations</a:t>
            </a:r>
          </a:p>
          <a:p>
            <a:pPr lvl="1"/>
            <a:r>
              <a:rPr lang="sv-SE" smtClean="0"/>
              <a:t>deq needs to know about earlier deq operations</a:t>
            </a:r>
          </a:p>
          <a:p>
            <a:pPr lvl="1"/>
            <a:r>
              <a:rPr lang="sv-SE" smtClean="0"/>
              <a:t>enq does not need to know about other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2A393107-6738-4514-A6D1-A2B43F74FDC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Depends-On Relation</a:t>
            </a:r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Let</a:t>
            </a:r>
          </a:p>
          <a:p>
            <a:pPr lvl="1"/>
            <a:r>
              <a:rPr lang="sv-SE" smtClean="0"/>
              <a:t>D be a relation on opertions</a:t>
            </a:r>
          </a:p>
          <a:p>
            <a:pPr lvl="1"/>
            <a:r>
              <a:rPr lang="sv-SE" smtClean="0"/>
              <a:t>h any operation sequence</a:t>
            </a:r>
          </a:p>
          <a:p>
            <a:pPr lvl="1"/>
            <a:r>
              <a:rPr lang="sv-SE" smtClean="0"/>
              <a:t>and p any operation</a:t>
            </a:r>
          </a:p>
          <a:p>
            <a:pPr lvl="1"/>
            <a:endParaRPr lang="sv-SE" smtClean="0"/>
          </a:p>
          <a:p>
            <a:pPr lvl="1">
              <a:buFontTx/>
              <a:buNone/>
            </a:pPr>
            <a:r>
              <a:rPr lang="sv-SE" smtClean="0"/>
              <a:t>A view of h to p is</a:t>
            </a:r>
          </a:p>
          <a:p>
            <a:pPr lvl="1">
              <a:buFont typeface="Arial" charset="0"/>
              <a:buChar char="•"/>
            </a:pPr>
            <a:r>
              <a:rPr lang="sv-SE" smtClean="0"/>
              <a:t>a sequence of g of h</a:t>
            </a:r>
          </a:p>
          <a:p>
            <a:pPr lvl="1">
              <a:buFont typeface="Arial" charset="0"/>
              <a:buChar char="•"/>
            </a:pPr>
            <a:r>
              <a:rPr lang="sv-SE" smtClean="0"/>
              <a:t>contains every q such that pDq</a:t>
            </a:r>
          </a:p>
          <a:p>
            <a:pPr lvl="1">
              <a:buFont typeface="Arial" charset="0"/>
              <a:buChar char="•"/>
            </a:pPr>
            <a:r>
              <a:rPr lang="sv-SE" smtClean="0"/>
              <a:t>If g contains q, then it contains any earlier r such that qDr</a:t>
            </a:r>
          </a:p>
          <a:p>
            <a:pPr lvl="1">
              <a:buFont typeface="Arial" charset="0"/>
              <a:buChar char="•"/>
            </a:pPr>
            <a:endParaRPr lang="sv-SE" smtClean="0"/>
          </a:p>
          <a:p>
            <a:pPr lvl="1">
              <a:buFontTx/>
              <a:buNone/>
            </a:pPr>
            <a:r>
              <a:rPr lang="sv-SE" smtClean="0"/>
              <a:t>Definition: D is a depends-on relation if whenever g.p is legal, so is h.p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CCAD7C32-FFD3-488F-BD1F-1D862EAE938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Depends-On relation</a:t>
            </a: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Quorum consensus replication is correct if and only if the quorum intersection is a depends-on relation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55736755-6A9F-4B3D-8C41-76FCC8ABDFB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4373AC2-8BBA-4DA4-8012-3EC4B70DF3C3}" type="slidenum">
              <a:rPr lang="en-US"/>
              <a:pPr/>
              <a:t>3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/>
            </a:r>
            <a:br>
              <a:rPr lang="en-GB"/>
            </a:br>
            <a:r>
              <a:rPr lang="en-GB"/>
              <a:t>Query and update operations in a gossip service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196975"/>
            <a:ext cx="8586788" cy="93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The service consists of a collection of RMs that exchange gossip messages</a:t>
            </a:r>
          </a:p>
          <a:p>
            <a:pPr>
              <a:lnSpc>
                <a:spcPct val="90000"/>
              </a:lnSpc>
            </a:pPr>
            <a:r>
              <a:rPr lang="en-GB" sz="1800"/>
              <a:t>Queries</a:t>
            </a:r>
            <a:r>
              <a:rPr lang="en-GB" sz="2400"/>
              <a:t> </a:t>
            </a:r>
            <a:r>
              <a:rPr lang="en-GB" sz="1800"/>
              <a:t>and updates are sent by a client via an FE to an RM </a:t>
            </a:r>
            <a:endParaRPr lang="en-GB" sz="2000" i="1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2446338" y="4665663"/>
            <a:ext cx="1452562" cy="1600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5273675" y="4645025"/>
            <a:ext cx="1452563" cy="1600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98311" name="Group 7"/>
          <p:cNvGrpSpPr>
            <a:grpSpLocks/>
          </p:cNvGrpSpPr>
          <p:nvPr/>
        </p:nvGrpSpPr>
        <p:grpSpPr bwMode="auto">
          <a:xfrm>
            <a:off x="6134100" y="4259263"/>
            <a:ext cx="53975" cy="406400"/>
            <a:chOff x="3567" y="2683"/>
            <a:chExt cx="31" cy="256"/>
          </a:xfrm>
        </p:grpSpPr>
        <p:sp>
          <p:nvSpPr>
            <p:cNvPr id="98312" name="Freeform 8"/>
            <p:cNvSpPr>
              <a:spLocks/>
            </p:cNvSpPr>
            <p:nvPr/>
          </p:nvSpPr>
          <p:spPr bwMode="auto">
            <a:xfrm>
              <a:off x="3567" y="2875"/>
              <a:ext cx="31" cy="6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35" y="0"/>
                </a:cxn>
                <a:cxn ang="0">
                  <a:pos x="17" y="88"/>
                </a:cxn>
                <a:cxn ang="0">
                  <a:pos x="0" y="0"/>
                </a:cxn>
                <a:cxn ang="0">
                  <a:pos x="17" y="0"/>
                </a:cxn>
              </a:cxnLst>
              <a:rect l="0" t="0" r="r" b="b"/>
              <a:pathLst>
                <a:path w="35" h="88">
                  <a:moveTo>
                    <a:pt x="17" y="0"/>
                  </a:moveTo>
                  <a:lnTo>
                    <a:pt x="35" y="0"/>
                  </a:lnTo>
                  <a:lnTo>
                    <a:pt x="17" y="88"/>
                  </a:lnTo>
                  <a:lnTo>
                    <a:pt x="0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3" name="Line 9"/>
            <p:cNvSpPr>
              <a:spLocks noChangeShapeType="1"/>
            </p:cNvSpPr>
            <p:nvPr/>
          </p:nvSpPr>
          <p:spPr bwMode="auto">
            <a:xfrm>
              <a:off x="3582" y="2683"/>
              <a:ext cx="1" cy="179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8314" name="Group 10"/>
          <p:cNvGrpSpPr>
            <a:grpSpLocks/>
          </p:cNvGrpSpPr>
          <p:nvPr/>
        </p:nvGrpSpPr>
        <p:grpSpPr bwMode="auto">
          <a:xfrm>
            <a:off x="3279775" y="4259263"/>
            <a:ext cx="80963" cy="1216025"/>
            <a:chOff x="1907" y="2683"/>
            <a:chExt cx="47" cy="766"/>
          </a:xfrm>
        </p:grpSpPr>
        <p:sp>
          <p:nvSpPr>
            <p:cNvPr id="98315" name="Freeform 11"/>
            <p:cNvSpPr>
              <a:spLocks/>
            </p:cNvSpPr>
            <p:nvPr/>
          </p:nvSpPr>
          <p:spPr bwMode="auto">
            <a:xfrm>
              <a:off x="1923" y="2862"/>
              <a:ext cx="31" cy="6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35" y="0"/>
                </a:cxn>
                <a:cxn ang="0">
                  <a:pos x="18" y="88"/>
                </a:cxn>
                <a:cxn ang="0">
                  <a:pos x="0" y="0"/>
                </a:cxn>
                <a:cxn ang="0">
                  <a:pos x="18" y="0"/>
                </a:cxn>
              </a:cxnLst>
              <a:rect l="0" t="0" r="r" b="b"/>
              <a:pathLst>
                <a:path w="35" h="88">
                  <a:moveTo>
                    <a:pt x="18" y="0"/>
                  </a:moveTo>
                  <a:lnTo>
                    <a:pt x="35" y="0"/>
                  </a:lnTo>
                  <a:lnTo>
                    <a:pt x="18" y="88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13B91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6" name="Line 12"/>
            <p:cNvSpPr>
              <a:spLocks noChangeShapeType="1"/>
            </p:cNvSpPr>
            <p:nvPr/>
          </p:nvSpPr>
          <p:spPr bwMode="auto">
            <a:xfrm>
              <a:off x="1939" y="2683"/>
              <a:ext cx="1" cy="179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7" name="Freeform 13"/>
            <p:cNvSpPr>
              <a:spLocks/>
            </p:cNvSpPr>
            <p:nvPr/>
          </p:nvSpPr>
          <p:spPr bwMode="auto">
            <a:xfrm>
              <a:off x="1907" y="3385"/>
              <a:ext cx="32" cy="6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36" y="0"/>
                </a:cxn>
                <a:cxn ang="0">
                  <a:pos x="18" y="88"/>
                </a:cxn>
                <a:cxn ang="0">
                  <a:pos x="0" y="0"/>
                </a:cxn>
                <a:cxn ang="0">
                  <a:pos x="18" y="0"/>
                </a:cxn>
              </a:cxnLst>
              <a:rect l="0" t="0" r="r" b="b"/>
              <a:pathLst>
                <a:path w="36" h="88">
                  <a:moveTo>
                    <a:pt x="18" y="0"/>
                  </a:moveTo>
                  <a:lnTo>
                    <a:pt x="36" y="0"/>
                  </a:lnTo>
                  <a:lnTo>
                    <a:pt x="18" y="88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13B91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>
              <a:off x="1923" y="3207"/>
              <a:ext cx="1" cy="178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2046288" y="5197475"/>
            <a:ext cx="6746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Query</a:t>
            </a:r>
            <a:endParaRPr lang="en-GB"/>
          </a:p>
        </p:txBody>
      </p:sp>
      <p:sp>
        <p:nvSpPr>
          <p:cNvPr id="98320" name="Rectangle 16"/>
          <p:cNvSpPr>
            <a:spLocks noChangeArrowheads="1"/>
          </p:cNvSpPr>
          <p:nvPr/>
        </p:nvSpPr>
        <p:spPr bwMode="auto">
          <a:xfrm>
            <a:off x="3454400" y="5281613"/>
            <a:ext cx="33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Val</a:t>
            </a:r>
            <a:endParaRPr lang="en-GB"/>
          </a:p>
        </p:txBody>
      </p:sp>
      <p:sp>
        <p:nvSpPr>
          <p:cNvPr id="98321" name="Rectangle 17"/>
          <p:cNvSpPr>
            <a:spLocks noChangeArrowheads="1"/>
          </p:cNvSpPr>
          <p:nvPr/>
        </p:nvSpPr>
        <p:spPr bwMode="auto">
          <a:xfrm>
            <a:off x="2336800" y="2882900"/>
            <a:ext cx="4495800" cy="1376363"/>
          </a:xfrm>
          <a:prstGeom prst="rect">
            <a:avLst/>
          </a:prstGeom>
          <a:solidFill>
            <a:srgbClr val="D9AA7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2903538" y="4686300"/>
            <a:ext cx="565150" cy="404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2903538" y="4686300"/>
            <a:ext cx="590550" cy="4254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4" name="Oval 20"/>
          <p:cNvSpPr>
            <a:spLocks noChangeArrowheads="1"/>
          </p:cNvSpPr>
          <p:nvPr/>
        </p:nvSpPr>
        <p:spPr bwMode="auto">
          <a:xfrm>
            <a:off x="2741613" y="5495925"/>
            <a:ext cx="887412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3049588" y="4784725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98326" name="Oval 22"/>
          <p:cNvSpPr>
            <a:spLocks noChangeArrowheads="1"/>
          </p:cNvSpPr>
          <p:nvPr/>
        </p:nvSpPr>
        <p:spPr bwMode="auto">
          <a:xfrm>
            <a:off x="2741613" y="3571875"/>
            <a:ext cx="914400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7" name="Rectangle 23"/>
          <p:cNvSpPr>
            <a:spLocks noChangeArrowheads="1"/>
          </p:cNvSpPr>
          <p:nvPr/>
        </p:nvSpPr>
        <p:spPr bwMode="auto">
          <a:xfrm>
            <a:off x="3011488" y="3802063"/>
            <a:ext cx="35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28" name="Oval 24"/>
          <p:cNvSpPr>
            <a:spLocks noChangeArrowheads="1"/>
          </p:cNvSpPr>
          <p:nvPr/>
        </p:nvSpPr>
        <p:spPr bwMode="auto">
          <a:xfrm>
            <a:off x="5541963" y="3551238"/>
            <a:ext cx="915987" cy="668337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29" name="Rectangle 25"/>
          <p:cNvSpPr>
            <a:spLocks noChangeArrowheads="1"/>
          </p:cNvSpPr>
          <p:nvPr/>
        </p:nvSpPr>
        <p:spPr bwMode="auto">
          <a:xfrm>
            <a:off x="5821363" y="3781425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30" name="Oval 26"/>
          <p:cNvSpPr>
            <a:spLocks noChangeArrowheads="1"/>
          </p:cNvSpPr>
          <p:nvPr/>
        </p:nvSpPr>
        <p:spPr bwMode="auto">
          <a:xfrm>
            <a:off x="4141788" y="2963863"/>
            <a:ext cx="860425" cy="668337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4386263" y="319405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RM</a:t>
            </a:r>
            <a:endParaRPr lang="en-GB"/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1803400" y="4410075"/>
            <a:ext cx="749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Query, </a:t>
            </a:r>
            <a:endParaRPr lang="en-GB"/>
          </a:p>
        </p:txBody>
      </p:sp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2541588" y="4410075"/>
            <a:ext cx="44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prev</a:t>
            </a:r>
            <a:endParaRPr lang="en-GB"/>
          </a:p>
        </p:txBody>
      </p:sp>
      <p:sp>
        <p:nvSpPr>
          <p:cNvPr id="98334" name="Rectangle 30"/>
          <p:cNvSpPr>
            <a:spLocks noChangeArrowheads="1"/>
          </p:cNvSpPr>
          <p:nvPr/>
        </p:nvSpPr>
        <p:spPr bwMode="auto">
          <a:xfrm>
            <a:off x="3454400" y="4410075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Val, </a:t>
            </a:r>
            <a:endParaRPr lang="en-GB"/>
          </a:p>
        </p:txBody>
      </p:sp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3886200" y="4410075"/>
            <a:ext cx="419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new</a:t>
            </a:r>
            <a:endParaRPr lang="en-GB"/>
          </a:p>
        </p:txBody>
      </p:sp>
      <p:sp>
        <p:nvSpPr>
          <p:cNvPr id="98336" name="Rectangle 32"/>
          <p:cNvSpPr>
            <a:spLocks noChangeArrowheads="1"/>
          </p:cNvSpPr>
          <p:nvPr/>
        </p:nvSpPr>
        <p:spPr bwMode="auto">
          <a:xfrm>
            <a:off x="6086475" y="5281613"/>
            <a:ext cx="736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</a:t>
            </a:r>
            <a:endParaRPr lang="en-GB"/>
          </a:p>
        </p:txBody>
      </p:sp>
      <p:sp>
        <p:nvSpPr>
          <p:cNvPr id="98337" name="Rectangle 33"/>
          <p:cNvSpPr>
            <a:spLocks noChangeArrowheads="1"/>
          </p:cNvSpPr>
          <p:nvPr/>
        </p:nvSpPr>
        <p:spPr bwMode="auto">
          <a:xfrm>
            <a:off x="5702300" y="4686300"/>
            <a:ext cx="593725" cy="404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5702300" y="4686300"/>
            <a:ext cx="619125" cy="425450"/>
          </a:xfrm>
          <a:prstGeom prst="rect">
            <a:avLst/>
          </a:prstGeom>
          <a:noFill/>
          <a:ln w="412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39" name="Oval 35"/>
          <p:cNvSpPr>
            <a:spLocks noChangeArrowheads="1"/>
          </p:cNvSpPr>
          <p:nvPr/>
        </p:nvSpPr>
        <p:spPr bwMode="auto">
          <a:xfrm>
            <a:off x="5567363" y="5495925"/>
            <a:ext cx="863600" cy="668338"/>
          </a:xfrm>
          <a:prstGeom prst="ellipse">
            <a:avLst/>
          </a:prstGeom>
          <a:solidFill>
            <a:srgbClr val="FFFFFF"/>
          </a:solidFill>
          <a:ln w="412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5878513" y="4784725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4432300" y="4410075"/>
            <a:ext cx="86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Update, </a:t>
            </a:r>
            <a:endParaRPr lang="en-GB"/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5307013" y="4410075"/>
            <a:ext cx="44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prev</a:t>
            </a:r>
            <a:endParaRPr lang="en-GB"/>
          </a:p>
        </p:txBody>
      </p:sp>
      <p:sp>
        <p:nvSpPr>
          <p:cNvPr id="98343" name="Rectangle 39"/>
          <p:cNvSpPr>
            <a:spLocks noChangeArrowheads="1"/>
          </p:cNvSpPr>
          <p:nvPr/>
        </p:nvSpPr>
        <p:spPr bwMode="auto">
          <a:xfrm>
            <a:off x="6254750" y="4410075"/>
            <a:ext cx="977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Update id</a:t>
            </a:r>
            <a:endParaRPr lang="en-GB"/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4264025" y="2608263"/>
            <a:ext cx="762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 i="1">
                <a:solidFill>
                  <a:srgbClr val="000000"/>
                </a:solidFill>
                <a:latin typeface="Arial" charset="0"/>
              </a:rPr>
              <a:t>Service</a:t>
            </a:r>
            <a:endParaRPr lang="en-GB" i="1"/>
          </a:p>
        </p:txBody>
      </p:sp>
      <p:grpSp>
        <p:nvGrpSpPr>
          <p:cNvPr id="98345" name="Group 41"/>
          <p:cNvGrpSpPr>
            <a:grpSpLocks/>
          </p:cNvGrpSpPr>
          <p:nvPr/>
        </p:nvGrpSpPr>
        <p:grpSpPr bwMode="auto">
          <a:xfrm>
            <a:off x="2984500" y="4300538"/>
            <a:ext cx="98425" cy="1235075"/>
            <a:chOff x="1789" y="2979"/>
            <a:chExt cx="58" cy="778"/>
          </a:xfrm>
        </p:grpSpPr>
        <p:sp>
          <p:nvSpPr>
            <p:cNvPr id="98346" name="Freeform 42"/>
            <p:cNvSpPr>
              <a:spLocks/>
            </p:cNvSpPr>
            <p:nvPr/>
          </p:nvSpPr>
          <p:spPr bwMode="auto">
            <a:xfrm>
              <a:off x="1789" y="3502"/>
              <a:ext cx="31" cy="64"/>
            </a:xfrm>
            <a:custGeom>
              <a:avLst/>
              <a:gdLst/>
              <a:ahLst/>
              <a:cxnLst>
                <a:cxn ang="0">
                  <a:pos x="17" y="88"/>
                </a:cxn>
                <a:cxn ang="0">
                  <a:pos x="0" y="88"/>
                </a:cxn>
                <a:cxn ang="0">
                  <a:pos x="17" y="0"/>
                </a:cxn>
                <a:cxn ang="0">
                  <a:pos x="35" y="88"/>
                </a:cxn>
                <a:cxn ang="0">
                  <a:pos x="17" y="88"/>
                </a:cxn>
              </a:cxnLst>
              <a:rect l="0" t="0" r="r" b="b"/>
              <a:pathLst>
                <a:path w="35" h="88">
                  <a:moveTo>
                    <a:pt x="17" y="88"/>
                  </a:moveTo>
                  <a:lnTo>
                    <a:pt x="0" y="88"/>
                  </a:lnTo>
                  <a:lnTo>
                    <a:pt x="17" y="0"/>
                  </a:lnTo>
                  <a:lnTo>
                    <a:pt x="35" y="88"/>
                  </a:lnTo>
                  <a:lnTo>
                    <a:pt x="17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7" name="Line 43"/>
            <p:cNvSpPr>
              <a:spLocks noChangeShapeType="1"/>
            </p:cNvSpPr>
            <p:nvPr/>
          </p:nvSpPr>
          <p:spPr bwMode="auto">
            <a:xfrm flipV="1">
              <a:off x="1804" y="3579"/>
              <a:ext cx="1" cy="178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8" name="Freeform 44"/>
            <p:cNvSpPr>
              <a:spLocks/>
            </p:cNvSpPr>
            <p:nvPr/>
          </p:nvSpPr>
          <p:spPr bwMode="auto">
            <a:xfrm>
              <a:off x="1816" y="2979"/>
              <a:ext cx="31" cy="64"/>
            </a:xfrm>
            <a:custGeom>
              <a:avLst/>
              <a:gdLst/>
              <a:ahLst/>
              <a:cxnLst>
                <a:cxn ang="0">
                  <a:pos x="17" y="88"/>
                </a:cxn>
                <a:cxn ang="0">
                  <a:pos x="0" y="88"/>
                </a:cxn>
                <a:cxn ang="0">
                  <a:pos x="17" y="0"/>
                </a:cxn>
                <a:cxn ang="0">
                  <a:pos x="35" y="88"/>
                </a:cxn>
                <a:cxn ang="0">
                  <a:pos x="17" y="88"/>
                </a:cxn>
              </a:cxnLst>
              <a:rect l="0" t="0" r="r" b="b"/>
              <a:pathLst>
                <a:path w="35" h="88">
                  <a:moveTo>
                    <a:pt x="17" y="88"/>
                  </a:moveTo>
                  <a:lnTo>
                    <a:pt x="0" y="88"/>
                  </a:lnTo>
                  <a:lnTo>
                    <a:pt x="17" y="0"/>
                  </a:lnTo>
                  <a:lnTo>
                    <a:pt x="35" y="88"/>
                  </a:lnTo>
                  <a:lnTo>
                    <a:pt x="17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49" name="Line 45"/>
            <p:cNvSpPr>
              <a:spLocks noChangeShapeType="1"/>
            </p:cNvSpPr>
            <p:nvPr/>
          </p:nvSpPr>
          <p:spPr bwMode="auto">
            <a:xfrm flipV="1">
              <a:off x="1831" y="3056"/>
              <a:ext cx="1" cy="16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8350" name="Group 46"/>
          <p:cNvGrpSpPr>
            <a:grpSpLocks/>
          </p:cNvGrpSpPr>
          <p:nvPr/>
        </p:nvGrpSpPr>
        <p:grpSpPr bwMode="auto">
          <a:xfrm>
            <a:off x="5810250" y="4300538"/>
            <a:ext cx="215900" cy="1195387"/>
            <a:chOff x="3432" y="2979"/>
            <a:chExt cx="126" cy="753"/>
          </a:xfrm>
        </p:grpSpPr>
        <p:sp>
          <p:nvSpPr>
            <p:cNvPr id="98351" name="Freeform 47"/>
            <p:cNvSpPr>
              <a:spLocks/>
            </p:cNvSpPr>
            <p:nvPr/>
          </p:nvSpPr>
          <p:spPr bwMode="auto">
            <a:xfrm>
              <a:off x="3527" y="3515"/>
              <a:ext cx="31" cy="64"/>
            </a:xfrm>
            <a:custGeom>
              <a:avLst/>
              <a:gdLst/>
              <a:ahLst/>
              <a:cxnLst>
                <a:cxn ang="0">
                  <a:pos x="17" y="89"/>
                </a:cxn>
                <a:cxn ang="0">
                  <a:pos x="0" y="89"/>
                </a:cxn>
                <a:cxn ang="0">
                  <a:pos x="17" y="0"/>
                </a:cxn>
                <a:cxn ang="0">
                  <a:pos x="35" y="89"/>
                </a:cxn>
                <a:cxn ang="0">
                  <a:pos x="17" y="89"/>
                </a:cxn>
              </a:cxnLst>
              <a:rect l="0" t="0" r="r" b="b"/>
              <a:pathLst>
                <a:path w="35" h="89">
                  <a:moveTo>
                    <a:pt x="17" y="89"/>
                  </a:moveTo>
                  <a:lnTo>
                    <a:pt x="0" y="89"/>
                  </a:lnTo>
                  <a:lnTo>
                    <a:pt x="17" y="0"/>
                  </a:lnTo>
                  <a:lnTo>
                    <a:pt x="35" y="89"/>
                  </a:lnTo>
                  <a:lnTo>
                    <a:pt x="17" y="89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2" name="Line 48"/>
            <p:cNvSpPr>
              <a:spLocks noChangeShapeType="1"/>
            </p:cNvSpPr>
            <p:nvPr/>
          </p:nvSpPr>
          <p:spPr bwMode="auto">
            <a:xfrm flipV="1">
              <a:off x="3542" y="3579"/>
              <a:ext cx="1" cy="153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3" name="Freeform 49"/>
            <p:cNvSpPr>
              <a:spLocks/>
            </p:cNvSpPr>
            <p:nvPr/>
          </p:nvSpPr>
          <p:spPr bwMode="auto">
            <a:xfrm>
              <a:off x="3432" y="2979"/>
              <a:ext cx="32" cy="64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0" y="88"/>
                </a:cxn>
                <a:cxn ang="0">
                  <a:pos x="18" y="0"/>
                </a:cxn>
                <a:cxn ang="0">
                  <a:pos x="36" y="88"/>
                </a:cxn>
                <a:cxn ang="0">
                  <a:pos x="18" y="88"/>
                </a:cxn>
              </a:cxnLst>
              <a:rect l="0" t="0" r="r" b="b"/>
              <a:pathLst>
                <a:path w="36" h="88">
                  <a:moveTo>
                    <a:pt x="18" y="88"/>
                  </a:moveTo>
                  <a:lnTo>
                    <a:pt x="0" y="88"/>
                  </a:lnTo>
                  <a:lnTo>
                    <a:pt x="18" y="0"/>
                  </a:lnTo>
                  <a:lnTo>
                    <a:pt x="36" y="88"/>
                  </a:lnTo>
                  <a:lnTo>
                    <a:pt x="18" y="8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54" name="Line 50"/>
            <p:cNvSpPr>
              <a:spLocks noChangeShapeType="1"/>
            </p:cNvSpPr>
            <p:nvPr/>
          </p:nvSpPr>
          <p:spPr bwMode="auto">
            <a:xfrm flipV="1">
              <a:off x="3448" y="3056"/>
              <a:ext cx="1" cy="16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55" name="Rectangle 51"/>
          <p:cNvSpPr>
            <a:spLocks noChangeArrowheads="1"/>
          </p:cNvSpPr>
          <p:nvPr/>
        </p:nvSpPr>
        <p:spPr bwMode="auto">
          <a:xfrm>
            <a:off x="4344988" y="5543550"/>
            <a:ext cx="698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800">
                <a:solidFill>
                  <a:srgbClr val="000000"/>
                </a:solidFill>
                <a:latin typeface="Arial" charset="0"/>
              </a:rPr>
              <a:t>Clients</a:t>
            </a:r>
            <a:endParaRPr lang="en-GB"/>
          </a:p>
        </p:txBody>
      </p:sp>
      <p:sp>
        <p:nvSpPr>
          <p:cNvPr id="98356" name="Line 52"/>
          <p:cNvSpPr>
            <a:spLocks noChangeShapeType="1"/>
          </p:cNvSpPr>
          <p:nvPr/>
        </p:nvSpPr>
        <p:spPr bwMode="auto">
          <a:xfrm flipV="1">
            <a:off x="3522663" y="5637213"/>
            <a:ext cx="781050" cy="161925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8357" name="Line 53"/>
          <p:cNvSpPr>
            <a:spLocks noChangeShapeType="1"/>
          </p:cNvSpPr>
          <p:nvPr/>
        </p:nvSpPr>
        <p:spPr bwMode="auto">
          <a:xfrm flipH="1" flipV="1">
            <a:off x="5137150" y="5657850"/>
            <a:ext cx="565150" cy="141288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98358" name="Group 54"/>
          <p:cNvGrpSpPr>
            <a:grpSpLocks/>
          </p:cNvGrpSpPr>
          <p:nvPr/>
        </p:nvGrpSpPr>
        <p:grpSpPr bwMode="auto">
          <a:xfrm>
            <a:off x="3656013" y="3530600"/>
            <a:ext cx="1885950" cy="425450"/>
            <a:chOff x="2126" y="2224"/>
            <a:chExt cx="1096" cy="268"/>
          </a:xfrm>
        </p:grpSpPr>
        <p:sp>
          <p:nvSpPr>
            <p:cNvPr id="98359" name="Freeform 55"/>
            <p:cNvSpPr>
              <a:spLocks/>
            </p:cNvSpPr>
            <p:nvPr/>
          </p:nvSpPr>
          <p:spPr bwMode="auto">
            <a:xfrm>
              <a:off x="2126" y="2288"/>
              <a:ext cx="78" cy="38"/>
            </a:xfrm>
            <a:custGeom>
              <a:avLst/>
              <a:gdLst/>
              <a:ahLst/>
              <a:cxnLst>
                <a:cxn ang="0">
                  <a:pos x="71" y="36"/>
                </a:cxn>
                <a:cxn ang="0">
                  <a:pos x="88" y="53"/>
                </a:cxn>
                <a:cxn ang="0">
                  <a:pos x="0" y="53"/>
                </a:cxn>
                <a:cxn ang="0">
                  <a:pos x="71" y="0"/>
                </a:cxn>
                <a:cxn ang="0">
                  <a:pos x="71" y="36"/>
                </a:cxn>
              </a:cxnLst>
              <a:rect l="0" t="0" r="r" b="b"/>
              <a:pathLst>
                <a:path w="88" h="53">
                  <a:moveTo>
                    <a:pt x="71" y="36"/>
                  </a:moveTo>
                  <a:lnTo>
                    <a:pt x="88" y="53"/>
                  </a:lnTo>
                  <a:lnTo>
                    <a:pt x="0" y="53"/>
                  </a:lnTo>
                  <a:lnTo>
                    <a:pt x="71" y="0"/>
                  </a:lnTo>
                  <a:lnTo>
                    <a:pt x="71" y="36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0" name="Freeform 56"/>
            <p:cNvSpPr>
              <a:spLocks/>
            </p:cNvSpPr>
            <p:nvPr/>
          </p:nvSpPr>
          <p:spPr bwMode="auto">
            <a:xfrm>
              <a:off x="2330" y="2250"/>
              <a:ext cx="78" cy="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8" y="0"/>
                </a:cxn>
                <a:cxn ang="0">
                  <a:pos x="17" y="53"/>
                </a:cxn>
                <a:cxn ang="0">
                  <a:pos x="0" y="18"/>
                </a:cxn>
              </a:cxnLst>
              <a:rect l="0" t="0" r="r" b="b"/>
              <a:pathLst>
                <a:path w="88" h="53">
                  <a:moveTo>
                    <a:pt x="0" y="18"/>
                  </a:moveTo>
                  <a:lnTo>
                    <a:pt x="0" y="0"/>
                  </a:lnTo>
                  <a:lnTo>
                    <a:pt x="88" y="0"/>
                  </a:lnTo>
                  <a:lnTo>
                    <a:pt x="17" y="5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1" name="Line 57"/>
            <p:cNvSpPr>
              <a:spLocks noChangeShapeType="1"/>
            </p:cNvSpPr>
            <p:nvPr/>
          </p:nvSpPr>
          <p:spPr bwMode="auto">
            <a:xfrm flipV="1">
              <a:off x="2204" y="2275"/>
              <a:ext cx="126" cy="26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2" name="Freeform 58"/>
            <p:cNvSpPr>
              <a:spLocks/>
            </p:cNvSpPr>
            <p:nvPr/>
          </p:nvSpPr>
          <p:spPr bwMode="auto">
            <a:xfrm>
              <a:off x="2189" y="2454"/>
              <a:ext cx="62" cy="38"/>
            </a:xfrm>
            <a:custGeom>
              <a:avLst/>
              <a:gdLst/>
              <a:ahLst/>
              <a:cxnLst>
                <a:cxn ang="0">
                  <a:pos x="70" y="18"/>
                </a:cxn>
                <a:cxn ang="0">
                  <a:pos x="70" y="53"/>
                </a:cxn>
                <a:cxn ang="0">
                  <a:pos x="0" y="18"/>
                </a:cxn>
                <a:cxn ang="0">
                  <a:pos x="70" y="0"/>
                </a:cxn>
                <a:cxn ang="0">
                  <a:pos x="70" y="18"/>
                </a:cxn>
              </a:cxnLst>
              <a:rect l="0" t="0" r="r" b="b"/>
              <a:pathLst>
                <a:path w="70" h="53">
                  <a:moveTo>
                    <a:pt x="70" y="18"/>
                  </a:moveTo>
                  <a:lnTo>
                    <a:pt x="70" y="53"/>
                  </a:lnTo>
                  <a:lnTo>
                    <a:pt x="0" y="18"/>
                  </a:lnTo>
                  <a:lnTo>
                    <a:pt x="70" y="0"/>
                  </a:lnTo>
                  <a:lnTo>
                    <a:pt x="7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3" name="Freeform 59"/>
            <p:cNvSpPr>
              <a:spLocks/>
            </p:cNvSpPr>
            <p:nvPr/>
          </p:nvSpPr>
          <p:spPr bwMode="auto">
            <a:xfrm>
              <a:off x="3081" y="2454"/>
              <a:ext cx="79" cy="38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0"/>
                </a:cxn>
                <a:cxn ang="0">
                  <a:pos x="89" y="18"/>
                </a:cxn>
                <a:cxn ang="0">
                  <a:pos x="0" y="53"/>
                </a:cxn>
                <a:cxn ang="0">
                  <a:pos x="0" y="18"/>
                </a:cxn>
              </a:cxnLst>
              <a:rect l="0" t="0" r="r" b="b"/>
              <a:pathLst>
                <a:path w="89" h="53">
                  <a:moveTo>
                    <a:pt x="0" y="18"/>
                  </a:moveTo>
                  <a:lnTo>
                    <a:pt x="0" y="0"/>
                  </a:lnTo>
                  <a:lnTo>
                    <a:pt x="89" y="18"/>
                  </a:lnTo>
                  <a:lnTo>
                    <a:pt x="0" y="5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4" name="Line 60"/>
            <p:cNvSpPr>
              <a:spLocks noChangeShapeType="1"/>
            </p:cNvSpPr>
            <p:nvPr/>
          </p:nvSpPr>
          <p:spPr bwMode="auto">
            <a:xfrm>
              <a:off x="2267" y="2467"/>
              <a:ext cx="799" cy="0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5" name="Freeform 61"/>
            <p:cNvSpPr>
              <a:spLocks/>
            </p:cNvSpPr>
            <p:nvPr/>
          </p:nvSpPr>
          <p:spPr bwMode="auto">
            <a:xfrm>
              <a:off x="2878" y="2224"/>
              <a:ext cx="78" cy="38"/>
            </a:xfrm>
            <a:custGeom>
              <a:avLst/>
              <a:gdLst/>
              <a:ahLst/>
              <a:cxnLst>
                <a:cxn ang="0">
                  <a:pos x="88" y="35"/>
                </a:cxn>
                <a:cxn ang="0">
                  <a:pos x="70" y="53"/>
                </a:cxn>
                <a:cxn ang="0">
                  <a:pos x="0" y="0"/>
                </a:cxn>
                <a:cxn ang="0">
                  <a:pos x="88" y="0"/>
                </a:cxn>
                <a:cxn ang="0">
                  <a:pos x="88" y="35"/>
                </a:cxn>
              </a:cxnLst>
              <a:rect l="0" t="0" r="r" b="b"/>
              <a:pathLst>
                <a:path w="88" h="53">
                  <a:moveTo>
                    <a:pt x="88" y="35"/>
                  </a:moveTo>
                  <a:lnTo>
                    <a:pt x="70" y="53"/>
                  </a:lnTo>
                  <a:lnTo>
                    <a:pt x="0" y="0"/>
                  </a:lnTo>
                  <a:lnTo>
                    <a:pt x="88" y="0"/>
                  </a:lnTo>
                  <a:lnTo>
                    <a:pt x="88" y="35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6" name="Freeform 62"/>
            <p:cNvSpPr>
              <a:spLocks/>
            </p:cNvSpPr>
            <p:nvPr/>
          </p:nvSpPr>
          <p:spPr bwMode="auto">
            <a:xfrm>
              <a:off x="3144" y="2301"/>
              <a:ext cx="78" cy="51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18" y="0"/>
                </a:cxn>
                <a:cxn ang="0">
                  <a:pos x="89" y="71"/>
                </a:cxn>
                <a:cxn ang="0">
                  <a:pos x="0" y="53"/>
                </a:cxn>
                <a:cxn ang="0">
                  <a:pos x="18" y="35"/>
                </a:cxn>
              </a:cxnLst>
              <a:rect l="0" t="0" r="r" b="b"/>
              <a:pathLst>
                <a:path w="89" h="71">
                  <a:moveTo>
                    <a:pt x="18" y="35"/>
                  </a:moveTo>
                  <a:lnTo>
                    <a:pt x="18" y="0"/>
                  </a:lnTo>
                  <a:lnTo>
                    <a:pt x="89" y="71"/>
                  </a:lnTo>
                  <a:lnTo>
                    <a:pt x="0" y="53"/>
                  </a:lnTo>
                  <a:lnTo>
                    <a:pt x="18" y="35"/>
                  </a:lnTo>
                  <a:close/>
                </a:path>
              </a:pathLst>
            </a:custGeom>
            <a:solidFill>
              <a:srgbClr val="000000"/>
            </a:solidFill>
            <a:ln w="41275">
              <a:solidFill>
                <a:srgbClr val="213B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98367" name="Line 63"/>
            <p:cNvSpPr>
              <a:spLocks noChangeShapeType="1"/>
            </p:cNvSpPr>
            <p:nvPr/>
          </p:nvSpPr>
          <p:spPr bwMode="auto">
            <a:xfrm>
              <a:off x="2956" y="2250"/>
              <a:ext cx="188" cy="64"/>
            </a:xfrm>
            <a:prstGeom prst="line">
              <a:avLst/>
            </a:prstGeom>
            <a:noFill/>
            <a:ln w="41275">
              <a:solidFill>
                <a:srgbClr val="213B9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8368" name="Rectangle 64"/>
          <p:cNvSpPr>
            <a:spLocks noChangeArrowheads="1"/>
          </p:cNvSpPr>
          <p:nvPr/>
        </p:nvSpPr>
        <p:spPr bwMode="auto">
          <a:xfrm>
            <a:off x="638175" y="5716588"/>
            <a:ext cx="1468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14.6</a:t>
            </a:r>
          </a:p>
        </p:txBody>
      </p:sp>
      <p:grpSp>
        <p:nvGrpSpPr>
          <p:cNvPr id="98369" name="Group 65"/>
          <p:cNvGrpSpPr>
            <a:grpSpLocks/>
          </p:cNvGrpSpPr>
          <p:nvPr/>
        </p:nvGrpSpPr>
        <p:grpSpPr bwMode="auto">
          <a:xfrm>
            <a:off x="261938" y="2297113"/>
            <a:ext cx="6940550" cy="2540000"/>
            <a:chOff x="206" y="1717"/>
            <a:chExt cx="4036" cy="1600"/>
          </a:xfrm>
        </p:grpSpPr>
        <p:sp>
          <p:nvSpPr>
            <p:cNvPr id="98370" name="Rectangle 66"/>
            <p:cNvSpPr>
              <a:spLocks noChangeArrowheads="1"/>
            </p:cNvSpPr>
            <p:nvPr/>
          </p:nvSpPr>
          <p:spPr bwMode="auto">
            <a:xfrm>
              <a:off x="206" y="1717"/>
              <a:ext cx="4036" cy="21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</a:pPr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prev</a:t>
              </a:r>
              <a:r>
                <a:rPr kumimoji="1" lang="en-GB" sz="1800">
                  <a:solidFill>
                    <a:schemeClr val="hlink"/>
                  </a:solidFill>
                  <a:latin typeface="Arial" charset="0"/>
                </a:rPr>
                <a:t> 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is a vector timestamp for the latest version seen by the FE (and client)</a:t>
              </a:r>
            </a:p>
          </p:txBody>
        </p:sp>
        <p:sp>
          <p:nvSpPr>
            <p:cNvPr id="98371" name="Freeform 67"/>
            <p:cNvSpPr>
              <a:spLocks/>
            </p:cNvSpPr>
            <p:nvPr/>
          </p:nvSpPr>
          <p:spPr bwMode="auto">
            <a:xfrm>
              <a:off x="571" y="1952"/>
              <a:ext cx="1307" cy="13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7" y="861"/>
                </a:cxn>
                <a:cxn ang="0">
                  <a:pos x="967" y="1090"/>
                </a:cxn>
                <a:cxn ang="0">
                  <a:pos x="1178" y="1081"/>
                </a:cxn>
                <a:cxn ang="0">
                  <a:pos x="1275" y="1222"/>
                </a:cxn>
                <a:cxn ang="0">
                  <a:pos x="985" y="1362"/>
                </a:cxn>
                <a:cxn ang="0">
                  <a:pos x="879" y="1239"/>
                </a:cxn>
                <a:cxn ang="0">
                  <a:pos x="871" y="1072"/>
                </a:cxn>
              </a:cxnLst>
              <a:rect l="0" t="0" r="r" b="b"/>
              <a:pathLst>
                <a:path w="1307" h="1365">
                  <a:moveTo>
                    <a:pt x="0" y="0"/>
                  </a:moveTo>
                  <a:cubicBezTo>
                    <a:pt x="78" y="339"/>
                    <a:pt x="156" y="679"/>
                    <a:pt x="317" y="861"/>
                  </a:cubicBezTo>
                  <a:cubicBezTo>
                    <a:pt x="478" y="1043"/>
                    <a:pt x="824" y="1053"/>
                    <a:pt x="967" y="1090"/>
                  </a:cubicBezTo>
                  <a:cubicBezTo>
                    <a:pt x="1110" y="1127"/>
                    <a:pt x="1127" y="1059"/>
                    <a:pt x="1178" y="1081"/>
                  </a:cubicBezTo>
                  <a:cubicBezTo>
                    <a:pt x="1229" y="1103"/>
                    <a:pt x="1307" y="1175"/>
                    <a:pt x="1275" y="1222"/>
                  </a:cubicBezTo>
                  <a:cubicBezTo>
                    <a:pt x="1243" y="1269"/>
                    <a:pt x="1051" y="1359"/>
                    <a:pt x="985" y="1362"/>
                  </a:cubicBezTo>
                  <a:cubicBezTo>
                    <a:pt x="919" y="1365"/>
                    <a:pt x="898" y="1287"/>
                    <a:pt x="879" y="1239"/>
                  </a:cubicBezTo>
                  <a:cubicBezTo>
                    <a:pt x="860" y="1191"/>
                    <a:pt x="872" y="1101"/>
                    <a:pt x="871" y="1072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8372" name="Group 68"/>
          <p:cNvGrpSpPr>
            <a:grpSpLocks/>
          </p:cNvGrpSpPr>
          <p:nvPr/>
        </p:nvGrpSpPr>
        <p:grpSpPr bwMode="auto">
          <a:xfrm>
            <a:off x="3417888" y="2855913"/>
            <a:ext cx="6224587" cy="1931987"/>
            <a:chOff x="1969" y="1809"/>
            <a:chExt cx="3620" cy="1217"/>
          </a:xfrm>
        </p:grpSpPr>
        <p:sp>
          <p:nvSpPr>
            <p:cNvPr id="98373" name="Rectangle 69"/>
            <p:cNvSpPr>
              <a:spLocks noChangeArrowheads="1"/>
            </p:cNvSpPr>
            <p:nvPr/>
          </p:nvSpPr>
          <p:spPr bwMode="auto">
            <a:xfrm>
              <a:off x="4182" y="1809"/>
              <a:ext cx="1407" cy="5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new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 is the vector timestamp of the resulting value, </a:t>
              </a:r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val</a:t>
              </a:r>
            </a:p>
          </p:txBody>
        </p:sp>
        <p:sp>
          <p:nvSpPr>
            <p:cNvPr id="98374" name="Freeform 70"/>
            <p:cNvSpPr>
              <a:spLocks/>
            </p:cNvSpPr>
            <p:nvPr/>
          </p:nvSpPr>
          <p:spPr bwMode="auto">
            <a:xfrm>
              <a:off x="1969" y="2347"/>
              <a:ext cx="2646" cy="679"/>
            </a:xfrm>
            <a:custGeom>
              <a:avLst/>
              <a:gdLst/>
              <a:ahLst/>
              <a:cxnLst>
                <a:cxn ang="0">
                  <a:pos x="2646" y="0"/>
                </a:cxn>
                <a:cxn ang="0">
                  <a:pos x="2312" y="290"/>
                </a:cxn>
                <a:cxn ang="0">
                  <a:pos x="1846" y="370"/>
                </a:cxn>
                <a:cxn ang="0">
                  <a:pos x="1055" y="405"/>
                </a:cxn>
                <a:cxn ang="0">
                  <a:pos x="545" y="422"/>
                </a:cxn>
                <a:cxn ang="0">
                  <a:pos x="369" y="387"/>
                </a:cxn>
                <a:cxn ang="0">
                  <a:pos x="106" y="396"/>
                </a:cxn>
                <a:cxn ang="0">
                  <a:pos x="9" y="466"/>
                </a:cxn>
                <a:cxn ang="0">
                  <a:pos x="53" y="598"/>
                </a:cxn>
                <a:cxn ang="0">
                  <a:pos x="290" y="669"/>
                </a:cxn>
                <a:cxn ang="0">
                  <a:pos x="457" y="660"/>
                </a:cxn>
                <a:cxn ang="0">
                  <a:pos x="528" y="616"/>
                </a:cxn>
                <a:cxn ang="0">
                  <a:pos x="580" y="537"/>
                </a:cxn>
                <a:cxn ang="0">
                  <a:pos x="589" y="414"/>
                </a:cxn>
              </a:cxnLst>
              <a:rect l="0" t="0" r="r" b="b"/>
              <a:pathLst>
                <a:path w="2646" h="679">
                  <a:moveTo>
                    <a:pt x="2646" y="0"/>
                  </a:moveTo>
                  <a:cubicBezTo>
                    <a:pt x="2545" y="114"/>
                    <a:pt x="2445" y="228"/>
                    <a:pt x="2312" y="290"/>
                  </a:cubicBezTo>
                  <a:cubicBezTo>
                    <a:pt x="2179" y="352"/>
                    <a:pt x="2055" y="351"/>
                    <a:pt x="1846" y="370"/>
                  </a:cubicBezTo>
                  <a:cubicBezTo>
                    <a:pt x="1637" y="389"/>
                    <a:pt x="1272" y="396"/>
                    <a:pt x="1055" y="405"/>
                  </a:cubicBezTo>
                  <a:cubicBezTo>
                    <a:pt x="838" y="414"/>
                    <a:pt x="659" y="425"/>
                    <a:pt x="545" y="422"/>
                  </a:cubicBezTo>
                  <a:cubicBezTo>
                    <a:pt x="431" y="419"/>
                    <a:pt x="442" y="391"/>
                    <a:pt x="369" y="387"/>
                  </a:cubicBezTo>
                  <a:cubicBezTo>
                    <a:pt x="296" y="383"/>
                    <a:pt x="166" y="383"/>
                    <a:pt x="106" y="396"/>
                  </a:cubicBezTo>
                  <a:cubicBezTo>
                    <a:pt x="46" y="409"/>
                    <a:pt x="18" y="433"/>
                    <a:pt x="9" y="466"/>
                  </a:cubicBezTo>
                  <a:cubicBezTo>
                    <a:pt x="0" y="499"/>
                    <a:pt x="6" y="564"/>
                    <a:pt x="53" y="598"/>
                  </a:cubicBezTo>
                  <a:cubicBezTo>
                    <a:pt x="100" y="632"/>
                    <a:pt x="223" y="659"/>
                    <a:pt x="290" y="669"/>
                  </a:cubicBezTo>
                  <a:cubicBezTo>
                    <a:pt x="357" y="679"/>
                    <a:pt x="417" y="669"/>
                    <a:pt x="457" y="660"/>
                  </a:cubicBezTo>
                  <a:cubicBezTo>
                    <a:pt x="497" y="651"/>
                    <a:pt x="508" y="636"/>
                    <a:pt x="528" y="616"/>
                  </a:cubicBezTo>
                  <a:cubicBezTo>
                    <a:pt x="548" y="596"/>
                    <a:pt x="570" y="571"/>
                    <a:pt x="580" y="537"/>
                  </a:cubicBezTo>
                  <a:cubicBezTo>
                    <a:pt x="590" y="503"/>
                    <a:pt x="589" y="434"/>
                    <a:pt x="589" y="414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98375" name="Group 71"/>
          <p:cNvGrpSpPr>
            <a:grpSpLocks/>
          </p:cNvGrpSpPr>
          <p:nvPr/>
        </p:nvGrpSpPr>
        <p:grpSpPr bwMode="auto">
          <a:xfrm>
            <a:off x="6038850" y="4367213"/>
            <a:ext cx="3544888" cy="1279525"/>
            <a:chOff x="3494" y="2716"/>
            <a:chExt cx="2062" cy="806"/>
          </a:xfrm>
        </p:grpSpPr>
        <p:sp>
          <p:nvSpPr>
            <p:cNvPr id="98376" name="Rectangle 72"/>
            <p:cNvSpPr>
              <a:spLocks noChangeArrowheads="1"/>
            </p:cNvSpPr>
            <p:nvPr/>
          </p:nvSpPr>
          <p:spPr bwMode="auto">
            <a:xfrm>
              <a:off x="4121" y="3156"/>
              <a:ext cx="1435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GB" sz="1600" i="1">
                  <a:solidFill>
                    <a:schemeClr val="hlink"/>
                  </a:solidFill>
                  <a:latin typeface="Arial" charset="0"/>
                </a:rPr>
                <a:t>update id </a:t>
              </a:r>
              <a:r>
                <a:rPr kumimoji="1" lang="en-GB" sz="1600">
                  <a:solidFill>
                    <a:schemeClr val="hlink"/>
                  </a:solidFill>
                  <a:latin typeface="Arial" charset="0"/>
                </a:rPr>
                <a:t>is the vector timestamp of the update</a:t>
              </a:r>
            </a:p>
          </p:txBody>
        </p:sp>
        <p:sp>
          <p:nvSpPr>
            <p:cNvPr id="98377" name="Freeform 73"/>
            <p:cNvSpPr>
              <a:spLocks/>
            </p:cNvSpPr>
            <p:nvPr/>
          </p:nvSpPr>
          <p:spPr bwMode="auto">
            <a:xfrm>
              <a:off x="3494" y="2716"/>
              <a:ext cx="1622" cy="396"/>
            </a:xfrm>
            <a:custGeom>
              <a:avLst/>
              <a:gdLst/>
              <a:ahLst/>
              <a:cxnLst>
                <a:cxn ang="0">
                  <a:pos x="1622" y="396"/>
                </a:cxn>
                <a:cxn ang="0">
                  <a:pos x="1569" y="229"/>
                </a:cxn>
                <a:cxn ang="0">
                  <a:pos x="1437" y="115"/>
                </a:cxn>
                <a:cxn ang="0">
                  <a:pos x="1165" y="18"/>
                </a:cxn>
                <a:cxn ang="0">
                  <a:pos x="928" y="9"/>
                </a:cxn>
                <a:cxn ang="0">
                  <a:pos x="708" y="9"/>
                </a:cxn>
                <a:cxn ang="0">
                  <a:pos x="488" y="36"/>
                </a:cxn>
                <a:cxn ang="0">
                  <a:pos x="330" y="45"/>
                </a:cxn>
                <a:cxn ang="0">
                  <a:pos x="145" y="71"/>
                </a:cxn>
                <a:cxn ang="0">
                  <a:pos x="40" y="124"/>
                </a:cxn>
                <a:cxn ang="0">
                  <a:pos x="383" y="361"/>
                </a:cxn>
                <a:cxn ang="0">
                  <a:pos x="638" y="264"/>
                </a:cxn>
                <a:cxn ang="0">
                  <a:pos x="901" y="212"/>
                </a:cxn>
                <a:cxn ang="0">
                  <a:pos x="1042" y="1"/>
                </a:cxn>
              </a:cxnLst>
              <a:rect l="0" t="0" r="r" b="b"/>
              <a:pathLst>
                <a:path w="1622" h="396">
                  <a:moveTo>
                    <a:pt x="1622" y="396"/>
                  </a:moveTo>
                  <a:cubicBezTo>
                    <a:pt x="1611" y="336"/>
                    <a:pt x="1600" y="276"/>
                    <a:pt x="1569" y="229"/>
                  </a:cubicBezTo>
                  <a:cubicBezTo>
                    <a:pt x="1538" y="182"/>
                    <a:pt x="1504" y="150"/>
                    <a:pt x="1437" y="115"/>
                  </a:cubicBezTo>
                  <a:cubicBezTo>
                    <a:pt x="1370" y="80"/>
                    <a:pt x="1250" y="36"/>
                    <a:pt x="1165" y="18"/>
                  </a:cubicBezTo>
                  <a:cubicBezTo>
                    <a:pt x="1080" y="0"/>
                    <a:pt x="1004" y="10"/>
                    <a:pt x="928" y="9"/>
                  </a:cubicBezTo>
                  <a:cubicBezTo>
                    <a:pt x="852" y="8"/>
                    <a:pt x="781" y="4"/>
                    <a:pt x="708" y="9"/>
                  </a:cubicBezTo>
                  <a:cubicBezTo>
                    <a:pt x="635" y="14"/>
                    <a:pt x="551" y="30"/>
                    <a:pt x="488" y="36"/>
                  </a:cubicBezTo>
                  <a:cubicBezTo>
                    <a:pt x="425" y="42"/>
                    <a:pt x="387" y="39"/>
                    <a:pt x="330" y="45"/>
                  </a:cubicBezTo>
                  <a:cubicBezTo>
                    <a:pt x="273" y="51"/>
                    <a:pt x="193" y="58"/>
                    <a:pt x="145" y="71"/>
                  </a:cubicBezTo>
                  <a:cubicBezTo>
                    <a:pt x="97" y="84"/>
                    <a:pt x="0" y="76"/>
                    <a:pt x="40" y="124"/>
                  </a:cubicBezTo>
                  <a:cubicBezTo>
                    <a:pt x="80" y="172"/>
                    <a:pt x="283" y="338"/>
                    <a:pt x="383" y="361"/>
                  </a:cubicBezTo>
                  <a:cubicBezTo>
                    <a:pt x="483" y="384"/>
                    <a:pt x="552" y="289"/>
                    <a:pt x="638" y="264"/>
                  </a:cubicBezTo>
                  <a:cubicBezTo>
                    <a:pt x="724" y="239"/>
                    <a:pt x="834" y="256"/>
                    <a:pt x="901" y="212"/>
                  </a:cubicBezTo>
                  <a:cubicBezTo>
                    <a:pt x="968" y="168"/>
                    <a:pt x="1016" y="36"/>
                    <a:pt x="1042" y="1"/>
                  </a:cubicBezTo>
                </a:path>
              </a:pathLst>
            </a:custGeom>
            <a:no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98378" name="Text Box 74"/>
          <p:cNvSpPr txBox="1">
            <a:spLocks noChangeArrowheads="1"/>
          </p:cNvSpPr>
          <p:nvPr/>
        </p:nvSpPr>
        <p:spPr bwMode="auto">
          <a:xfrm>
            <a:off x="5343525" y="3090863"/>
            <a:ext cx="1016000" cy="3667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Gossip </a:t>
            </a:r>
          </a:p>
        </p:txBody>
      </p:sp>
      <p:sp>
        <p:nvSpPr>
          <p:cNvPr id="98379" name="Text Box 75"/>
          <p:cNvSpPr txBox="1">
            <a:spLocks noChangeArrowheads="1"/>
          </p:cNvSpPr>
          <p:nvPr/>
        </p:nvSpPr>
        <p:spPr bwMode="auto">
          <a:xfrm>
            <a:off x="520700" y="6296025"/>
            <a:ext cx="1616075" cy="336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latin typeface="Helvetica" charset="0"/>
              </a:rPr>
              <a:t>Causal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  <p:bldP spid="98308" grpId="0" autoUpdateAnimBg="0"/>
      <p:bldP spid="983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7FC3DEB-AFC8-4F49-B3A8-24D7CD144606}" type="slidenum">
              <a:rPr lang="en-US"/>
              <a:pPr/>
              <a:t>4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processing of queries and updates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/>
              <a:t>The five phases in performing a client request are:</a:t>
            </a:r>
          </a:p>
          <a:p>
            <a:pPr lvl="1"/>
            <a:r>
              <a:rPr lang="en-GB" sz="1600"/>
              <a:t>request </a:t>
            </a:r>
          </a:p>
          <a:p>
            <a:pPr lvl="2"/>
            <a:r>
              <a:rPr lang="en-GB" sz="1400"/>
              <a:t>FEs normally use the same RM and may be blocked on queries</a:t>
            </a:r>
          </a:p>
          <a:p>
            <a:pPr lvl="2"/>
            <a:r>
              <a:rPr lang="en-GB" sz="1400"/>
              <a:t>update operations return to the client as soon as the operation is passed to the FE</a:t>
            </a:r>
          </a:p>
          <a:p>
            <a:pPr lvl="1"/>
            <a:r>
              <a:rPr lang="en-GB" sz="1600"/>
              <a:t>update response - the RM replies as soon as it has seen the update</a:t>
            </a:r>
          </a:p>
          <a:p>
            <a:pPr lvl="1"/>
            <a:r>
              <a:rPr lang="en-GB" sz="1600"/>
              <a:t>coordination  </a:t>
            </a:r>
          </a:p>
          <a:p>
            <a:pPr lvl="2"/>
            <a:r>
              <a:rPr lang="en-GB" sz="1400"/>
              <a:t>the RM waits to apply the request until the ordering constraints apply. </a:t>
            </a:r>
          </a:p>
          <a:p>
            <a:pPr lvl="2"/>
            <a:r>
              <a:rPr lang="en-GB" sz="1400"/>
              <a:t>this may involve receiving updates from other RMs in gossip messages</a:t>
            </a:r>
          </a:p>
          <a:p>
            <a:pPr lvl="1"/>
            <a:r>
              <a:rPr lang="en-GB" sz="1600"/>
              <a:t>execution - the RM executes the request</a:t>
            </a:r>
          </a:p>
          <a:p>
            <a:pPr lvl="1"/>
            <a:r>
              <a:rPr lang="en-GB" sz="1600"/>
              <a:t>query response - if the request is a query the RM now replies:</a:t>
            </a:r>
          </a:p>
          <a:p>
            <a:pPr lvl="1"/>
            <a:r>
              <a:rPr lang="en-GB" sz="1600"/>
              <a:t>agreement</a:t>
            </a:r>
          </a:p>
          <a:p>
            <a:pPr lvl="2"/>
            <a:r>
              <a:rPr lang="en-GB" sz="1400"/>
              <a:t>RMs update one another by </a:t>
            </a:r>
            <a:r>
              <a:rPr lang="en-GB" sz="1400" i="1"/>
              <a:t>exchanging</a:t>
            </a:r>
            <a:r>
              <a:rPr lang="en-GB" sz="1400"/>
              <a:t> gossip messages (lazily)</a:t>
            </a:r>
          </a:p>
          <a:p>
            <a:pPr lvl="3"/>
            <a:r>
              <a:rPr lang="en-GB" sz="1400"/>
              <a:t>e.g. when several updates have been collected</a:t>
            </a:r>
          </a:p>
          <a:p>
            <a:pPr lvl="3"/>
            <a:r>
              <a:rPr lang="en-GB" sz="1400"/>
              <a:t>or when an RM discovers it is missing an update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7867650" y="238125"/>
            <a:ext cx="1616075" cy="336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>
                <a:latin typeface="Helvetica" charset="0"/>
              </a:rPr>
              <a:t>Causal ordering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99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bldLvl="3" autoUpdateAnimBg="0"/>
      <p:bldP spid="9933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2000px-Vector_Clock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0656" y="1447800"/>
            <a:ext cx="8489125" cy="4800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893E44D-F579-42FD-946E-3538CC1D7B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A3EF760-7FAE-4777-AF25-C61ACF9267D6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Front ends propagate their timestamps whenever clients communicate directly</a:t>
            </a:r>
            <a:endParaRPr lang="en-GB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246188"/>
            <a:ext cx="8859838" cy="1312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each FE keeps a vector timestamp of the latest value seen (</a:t>
            </a:r>
            <a:r>
              <a:rPr lang="en-GB" sz="2000" i="1"/>
              <a:t>prev</a:t>
            </a:r>
            <a:r>
              <a:rPr lang="en-GB" sz="2000"/>
              <a:t>)</a:t>
            </a:r>
          </a:p>
          <a:p>
            <a:pPr lvl="1">
              <a:lnSpc>
                <a:spcPct val="90000"/>
              </a:lnSpc>
            </a:pPr>
            <a:r>
              <a:rPr lang="en-GB"/>
              <a:t>which it sends in every request</a:t>
            </a:r>
          </a:p>
          <a:p>
            <a:pPr lvl="1">
              <a:lnSpc>
                <a:spcPct val="90000"/>
              </a:lnSpc>
            </a:pPr>
            <a:r>
              <a:rPr lang="en-GB"/>
              <a:t>clients communicate with one another via FEs which pass vector timestamps</a:t>
            </a:r>
          </a:p>
        </p:txBody>
      </p:sp>
      <p:grpSp>
        <p:nvGrpSpPr>
          <p:cNvPr id="101380" name="Group 4"/>
          <p:cNvGrpSpPr>
            <a:grpSpLocks/>
          </p:cNvGrpSpPr>
          <p:nvPr/>
        </p:nvGrpSpPr>
        <p:grpSpPr bwMode="auto">
          <a:xfrm>
            <a:off x="1766888" y="2624138"/>
            <a:ext cx="5765800" cy="4076700"/>
            <a:chOff x="918" y="1653"/>
            <a:chExt cx="3632" cy="2568"/>
          </a:xfrm>
        </p:grpSpPr>
        <p:grpSp>
          <p:nvGrpSpPr>
            <p:cNvPr id="101381" name="Group 5"/>
            <p:cNvGrpSpPr>
              <a:grpSpLocks/>
            </p:cNvGrpSpPr>
            <p:nvPr/>
          </p:nvGrpSpPr>
          <p:grpSpPr bwMode="auto">
            <a:xfrm>
              <a:off x="2122" y="1653"/>
              <a:ext cx="2428" cy="2568"/>
              <a:chOff x="1672" y="825"/>
              <a:chExt cx="2860" cy="3038"/>
            </a:xfrm>
          </p:grpSpPr>
          <p:sp>
            <p:nvSpPr>
              <p:cNvPr id="101382" name="Rectangle 6"/>
              <p:cNvSpPr>
                <a:spLocks noChangeArrowheads="1"/>
              </p:cNvSpPr>
              <p:nvPr/>
            </p:nvSpPr>
            <p:spPr bwMode="auto">
              <a:xfrm>
                <a:off x="1758" y="2510"/>
                <a:ext cx="924" cy="1353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3" name="Rectangle 7"/>
              <p:cNvSpPr>
                <a:spLocks noChangeArrowheads="1"/>
              </p:cNvSpPr>
              <p:nvPr/>
            </p:nvSpPr>
            <p:spPr bwMode="auto">
              <a:xfrm>
                <a:off x="3567" y="2510"/>
                <a:ext cx="925" cy="1353"/>
              </a:xfrm>
              <a:prstGeom prst="rect">
                <a:avLst/>
              </a:prstGeom>
              <a:solidFill>
                <a:srgbClr val="FFD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4" name="Rectangle 8"/>
              <p:cNvSpPr>
                <a:spLocks noChangeArrowheads="1"/>
              </p:cNvSpPr>
              <p:nvPr/>
            </p:nvSpPr>
            <p:spPr bwMode="auto">
              <a:xfrm>
                <a:off x="1672" y="1020"/>
                <a:ext cx="2860" cy="1165"/>
              </a:xfrm>
              <a:prstGeom prst="rect">
                <a:avLst/>
              </a:prstGeom>
              <a:solidFill>
                <a:srgbClr val="D9AA7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100" y="2921"/>
                <a:ext cx="34" cy="86"/>
              </a:xfrm>
              <a:custGeom>
                <a:avLst/>
                <a:gdLst/>
                <a:ahLst/>
                <a:cxnLst>
                  <a:cxn ang="0">
                    <a:pos x="17" y="86"/>
                  </a:cxn>
                  <a:cxn ang="0">
                    <a:pos x="0" y="86"/>
                  </a:cxn>
                  <a:cxn ang="0">
                    <a:pos x="17" y="0"/>
                  </a:cxn>
                  <a:cxn ang="0">
                    <a:pos x="34" y="86"/>
                  </a:cxn>
                  <a:cxn ang="0">
                    <a:pos x="17" y="86"/>
                  </a:cxn>
                </a:cxnLst>
                <a:rect l="0" t="0" r="r" b="b"/>
                <a:pathLst>
                  <a:path w="34" h="86">
                    <a:moveTo>
                      <a:pt x="17" y="86"/>
                    </a:moveTo>
                    <a:lnTo>
                      <a:pt x="0" y="86"/>
                    </a:lnTo>
                    <a:lnTo>
                      <a:pt x="17" y="0"/>
                    </a:lnTo>
                    <a:lnTo>
                      <a:pt x="34" y="86"/>
                    </a:lnTo>
                    <a:lnTo>
                      <a:pt x="17" y="86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6" name="Line 10"/>
              <p:cNvSpPr>
                <a:spLocks noChangeShapeType="1"/>
              </p:cNvSpPr>
              <p:nvPr/>
            </p:nvSpPr>
            <p:spPr bwMode="auto">
              <a:xfrm flipV="1">
                <a:off x="2117" y="3007"/>
                <a:ext cx="1" cy="256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89" y="3126"/>
                <a:ext cx="34" cy="6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69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69">
                    <a:moveTo>
                      <a:pt x="17" y="0"/>
                    </a:moveTo>
                    <a:lnTo>
                      <a:pt x="34" y="0"/>
                    </a:lnTo>
                    <a:lnTo>
                      <a:pt x="17" y="69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>
                <a:off x="2306" y="2887"/>
                <a:ext cx="1" cy="22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89" name="Rectangle 13"/>
              <p:cNvSpPr>
                <a:spLocks noChangeArrowheads="1"/>
              </p:cNvSpPr>
              <p:nvPr/>
            </p:nvSpPr>
            <p:spPr bwMode="auto">
              <a:xfrm>
                <a:off x="2049" y="2544"/>
                <a:ext cx="359" cy="34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0" name="Rectangle 14"/>
              <p:cNvSpPr>
                <a:spLocks noChangeArrowheads="1"/>
              </p:cNvSpPr>
              <p:nvPr/>
            </p:nvSpPr>
            <p:spPr bwMode="auto">
              <a:xfrm>
                <a:off x="2049" y="2544"/>
                <a:ext cx="377" cy="360"/>
              </a:xfrm>
              <a:prstGeom prst="rect">
                <a:avLst/>
              </a:prstGeom>
              <a:noFill/>
              <a:ln w="396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1" name="Oval 15"/>
              <p:cNvSpPr>
                <a:spLocks noChangeArrowheads="1"/>
              </p:cNvSpPr>
              <p:nvPr/>
            </p:nvSpPr>
            <p:spPr bwMode="auto">
              <a:xfrm>
                <a:off x="1946" y="3229"/>
                <a:ext cx="565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2" name="Rectangle 16"/>
              <p:cNvSpPr>
                <a:spLocks noChangeArrowheads="1"/>
              </p:cNvSpPr>
              <p:nvPr/>
            </p:nvSpPr>
            <p:spPr bwMode="auto">
              <a:xfrm>
                <a:off x="2143" y="2628"/>
                <a:ext cx="217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FE</a:t>
                </a:r>
                <a:endParaRPr lang="en-GB"/>
              </a:p>
            </p:txBody>
          </p:sp>
          <p:sp>
            <p:nvSpPr>
              <p:cNvPr id="101393" name="Rectangle 17"/>
              <p:cNvSpPr>
                <a:spLocks noChangeArrowheads="1"/>
              </p:cNvSpPr>
              <p:nvPr/>
            </p:nvSpPr>
            <p:spPr bwMode="auto">
              <a:xfrm>
                <a:off x="2931" y="3268"/>
                <a:ext cx="518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 i="1">
                    <a:solidFill>
                      <a:srgbClr val="000000"/>
                    </a:solidFill>
                    <a:latin typeface="Arial" charset="0"/>
                  </a:rPr>
                  <a:t>Clients</a:t>
                </a:r>
                <a:endParaRPr lang="en-GB"/>
              </a:p>
            </p:txBody>
          </p:sp>
          <p:sp>
            <p:nvSpPr>
              <p:cNvPr id="101394" name="Rectangle 18"/>
              <p:cNvSpPr>
                <a:spLocks noChangeArrowheads="1"/>
              </p:cNvSpPr>
              <p:nvPr/>
            </p:nvSpPr>
            <p:spPr bwMode="auto">
              <a:xfrm>
                <a:off x="3830" y="2544"/>
                <a:ext cx="377" cy="34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5" name="Rectangle 19"/>
              <p:cNvSpPr>
                <a:spLocks noChangeArrowheads="1"/>
              </p:cNvSpPr>
              <p:nvPr/>
            </p:nvSpPr>
            <p:spPr bwMode="auto">
              <a:xfrm>
                <a:off x="3830" y="2544"/>
                <a:ext cx="394" cy="360"/>
              </a:xfrm>
              <a:prstGeom prst="rect">
                <a:avLst/>
              </a:prstGeom>
              <a:noFill/>
              <a:ln w="396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6" name="Oval 20"/>
              <p:cNvSpPr>
                <a:spLocks noChangeArrowheads="1"/>
              </p:cNvSpPr>
              <p:nvPr/>
            </p:nvSpPr>
            <p:spPr bwMode="auto">
              <a:xfrm>
                <a:off x="3744" y="3229"/>
                <a:ext cx="548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7" name="Rectangle 21"/>
              <p:cNvSpPr>
                <a:spLocks noChangeArrowheads="1"/>
              </p:cNvSpPr>
              <p:nvPr/>
            </p:nvSpPr>
            <p:spPr bwMode="auto">
              <a:xfrm>
                <a:off x="3941" y="2628"/>
                <a:ext cx="216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FE</a:t>
                </a:r>
                <a:endParaRPr lang="en-GB"/>
              </a:p>
            </p:txBody>
          </p:sp>
          <p:sp>
            <p:nvSpPr>
              <p:cNvPr id="101398" name="Line 22"/>
              <p:cNvSpPr>
                <a:spLocks noChangeShapeType="1"/>
              </p:cNvSpPr>
              <p:nvPr/>
            </p:nvSpPr>
            <p:spPr bwMode="auto">
              <a:xfrm flipV="1">
                <a:off x="2408" y="3349"/>
                <a:ext cx="497" cy="137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399" name="Line 23"/>
              <p:cNvSpPr>
                <a:spLocks noChangeShapeType="1"/>
              </p:cNvSpPr>
              <p:nvPr/>
            </p:nvSpPr>
            <p:spPr bwMode="auto">
              <a:xfrm flipH="1" flipV="1">
                <a:off x="3436" y="3366"/>
                <a:ext cx="377" cy="120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0" name="Rectangle 24"/>
              <p:cNvSpPr>
                <a:spLocks noChangeArrowheads="1"/>
              </p:cNvSpPr>
              <p:nvPr/>
            </p:nvSpPr>
            <p:spPr bwMode="auto">
              <a:xfrm>
                <a:off x="2896" y="825"/>
                <a:ext cx="565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 i="1">
                    <a:solidFill>
                      <a:srgbClr val="000000"/>
                    </a:solidFill>
                    <a:latin typeface="Arial" charset="0"/>
                  </a:rPr>
                  <a:t>Service</a:t>
                </a:r>
                <a:endParaRPr lang="en-GB" i="1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2100" y="2219"/>
                <a:ext cx="34" cy="86"/>
              </a:xfrm>
              <a:custGeom>
                <a:avLst/>
                <a:gdLst/>
                <a:ahLst/>
                <a:cxnLst>
                  <a:cxn ang="0">
                    <a:pos x="17" y="86"/>
                  </a:cxn>
                  <a:cxn ang="0">
                    <a:pos x="0" y="86"/>
                  </a:cxn>
                  <a:cxn ang="0">
                    <a:pos x="17" y="0"/>
                  </a:cxn>
                  <a:cxn ang="0">
                    <a:pos x="34" y="86"/>
                  </a:cxn>
                  <a:cxn ang="0">
                    <a:pos x="17" y="86"/>
                  </a:cxn>
                </a:cxnLst>
                <a:rect l="0" t="0" r="r" b="b"/>
                <a:pathLst>
                  <a:path w="34" h="86">
                    <a:moveTo>
                      <a:pt x="17" y="86"/>
                    </a:moveTo>
                    <a:lnTo>
                      <a:pt x="0" y="86"/>
                    </a:lnTo>
                    <a:lnTo>
                      <a:pt x="17" y="0"/>
                    </a:lnTo>
                    <a:lnTo>
                      <a:pt x="34" y="86"/>
                    </a:lnTo>
                    <a:lnTo>
                      <a:pt x="17" y="86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2" name="Line 26"/>
              <p:cNvSpPr>
                <a:spLocks noChangeShapeType="1"/>
              </p:cNvSpPr>
              <p:nvPr/>
            </p:nvSpPr>
            <p:spPr bwMode="auto">
              <a:xfrm flipV="1">
                <a:off x="2117" y="230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2306" y="2424"/>
                <a:ext cx="34" cy="69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69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69">
                    <a:moveTo>
                      <a:pt x="17" y="0"/>
                    </a:moveTo>
                    <a:lnTo>
                      <a:pt x="34" y="0"/>
                    </a:lnTo>
                    <a:lnTo>
                      <a:pt x="17" y="69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4" name="Line 28"/>
              <p:cNvSpPr>
                <a:spLocks noChangeShapeType="1"/>
              </p:cNvSpPr>
              <p:nvPr/>
            </p:nvSpPr>
            <p:spPr bwMode="auto">
              <a:xfrm>
                <a:off x="2323" y="2185"/>
                <a:ext cx="1" cy="22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3898" y="2219"/>
                <a:ext cx="35" cy="68"/>
              </a:xfrm>
              <a:custGeom>
                <a:avLst/>
                <a:gdLst/>
                <a:ahLst/>
                <a:cxnLst>
                  <a:cxn ang="0">
                    <a:pos x="17" y="68"/>
                  </a:cxn>
                  <a:cxn ang="0">
                    <a:pos x="0" y="68"/>
                  </a:cxn>
                  <a:cxn ang="0">
                    <a:pos x="17" y="0"/>
                  </a:cxn>
                  <a:cxn ang="0">
                    <a:pos x="35" y="68"/>
                  </a:cxn>
                  <a:cxn ang="0">
                    <a:pos x="17" y="68"/>
                  </a:cxn>
                </a:cxnLst>
                <a:rect l="0" t="0" r="r" b="b"/>
                <a:pathLst>
                  <a:path w="35" h="68">
                    <a:moveTo>
                      <a:pt x="17" y="68"/>
                    </a:moveTo>
                    <a:lnTo>
                      <a:pt x="0" y="68"/>
                    </a:lnTo>
                    <a:lnTo>
                      <a:pt x="17" y="0"/>
                    </a:lnTo>
                    <a:lnTo>
                      <a:pt x="35" y="68"/>
                    </a:lnTo>
                    <a:lnTo>
                      <a:pt x="1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6" name="Line 30"/>
              <p:cNvSpPr>
                <a:spLocks noChangeShapeType="1"/>
              </p:cNvSpPr>
              <p:nvPr/>
            </p:nvSpPr>
            <p:spPr bwMode="auto">
              <a:xfrm flipV="1">
                <a:off x="3915" y="230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4104" y="2424"/>
                <a:ext cx="34" cy="86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86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86">
                    <a:moveTo>
                      <a:pt x="17" y="0"/>
                    </a:moveTo>
                    <a:lnTo>
                      <a:pt x="34" y="0"/>
                    </a:lnTo>
                    <a:lnTo>
                      <a:pt x="17" y="86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8" name="Line 32"/>
              <p:cNvSpPr>
                <a:spLocks noChangeShapeType="1"/>
              </p:cNvSpPr>
              <p:nvPr/>
            </p:nvSpPr>
            <p:spPr bwMode="auto">
              <a:xfrm>
                <a:off x="4121" y="2185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09" name="Freeform 33"/>
              <p:cNvSpPr>
                <a:spLocks/>
              </p:cNvSpPr>
              <p:nvPr/>
            </p:nvSpPr>
            <p:spPr bwMode="auto">
              <a:xfrm>
                <a:off x="3710" y="2681"/>
                <a:ext cx="86" cy="52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0" y="0"/>
                  </a:cxn>
                  <a:cxn ang="0">
                    <a:pos x="86" y="34"/>
                  </a:cxn>
                  <a:cxn ang="0">
                    <a:pos x="0" y="52"/>
                  </a:cxn>
                  <a:cxn ang="0">
                    <a:pos x="0" y="34"/>
                  </a:cxn>
                </a:cxnLst>
                <a:rect l="0" t="0" r="r" b="b"/>
                <a:pathLst>
                  <a:path w="86" h="52">
                    <a:moveTo>
                      <a:pt x="0" y="34"/>
                    </a:moveTo>
                    <a:lnTo>
                      <a:pt x="0" y="0"/>
                    </a:lnTo>
                    <a:lnTo>
                      <a:pt x="86" y="34"/>
                    </a:lnTo>
                    <a:lnTo>
                      <a:pt x="0" y="52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0" name="Freeform 34"/>
              <p:cNvSpPr>
                <a:spLocks/>
              </p:cNvSpPr>
              <p:nvPr/>
            </p:nvSpPr>
            <p:spPr bwMode="auto">
              <a:xfrm>
                <a:off x="2443" y="2681"/>
                <a:ext cx="85" cy="52"/>
              </a:xfrm>
              <a:custGeom>
                <a:avLst/>
                <a:gdLst/>
                <a:ahLst/>
                <a:cxnLst>
                  <a:cxn ang="0">
                    <a:pos x="85" y="34"/>
                  </a:cxn>
                  <a:cxn ang="0">
                    <a:pos x="85" y="52"/>
                  </a:cxn>
                  <a:cxn ang="0">
                    <a:pos x="0" y="34"/>
                  </a:cxn>
                  <a:cxn ang="0">
                    <a:pos x="85" y="0"/>
                  </a:cxn>
                  <a:cxn ang="0">
                    <a:pos x="85" y="34"/>
                  </a:cxn>
                </a:cxnLst>
                <a:rect l="0" t="0" r="r" b="b"/>
                <a:pathLst>
                  <a:path w="85" h="52">
                    <a:moveTo>
                      <a:pt x="85" y="34"/>
                    </a:moveTo>
                    <a:lnTo>
                      <a:pt x="85" y="52"/>
                    </a:lnTo>
                    <a:lnTo>
                      <a:pt x="0" y="34"/>
                    </a:lnTo>
                    <a:lnTo>
                      <a:pt x="85" y="0"/>
                    </a:lnTo>
                    <a:lnTo>
                      <a:pt x="85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1" name="Line 35"/>
              <p:cNvSpPr>
                <a:spLocks noChangeShapeType="1"/>
              </p:cNvSpPr>
              <p:nvPr/>
            </p:nvSpPr>
            <p:spPr bwMode="auto">
              <a:xfrm flipH="1">
                <a:off x="2528" y="2715"/>
                <a:ext cx="1182" cy="1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2" name="Rectangle 36"/>
              <p:cNvSpPr>
                <a:spLocks noChangeArrowheads="1"/>
              </p:cNvSpPr>
              <p:nvPr/>
            </p:nvSpPr>
            <p:spPr bwMode="auto">
              <a:xfrm>
                <a:off x="2948" y="2542"/>
                <a:ext cx="49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Vector</a:t>
                </a:r>
                <a:endParaRPr lang="en-GB"/>
              </a:p>
            </p:txBody>
          </p:sp>
          <p:sp>
            <p:nvSpPr>
              <p:cNvPr id="101413" name="Rectangle 37"/>
              <p:cNvSpPr>
                <a:spLocks noChangeArrowheads="1"/>
              </p:cNvSpPr>
              <p:nvPr/>
            </p:nvSpPr>
            <p:spPr bwMode="auto">
              <a:xfrm>
                <a:off x="2759" y="2714"/>
                <a:ext cx="867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timestamps</a:t>
                </a:r>
                <a:endParaRPr lang="en-GB"/>
              </a:p>
            </p:txBody>
          </p:sp>
          <p:sp>
            <p:nvSpPr>
              <p:cNvPr id="101414" name="Freeform 38"/>
              <p:cNvSpPr>
                <a:spLocks/>
              </p:cNvSpPr>
              <p:nvPr/>
            </p:nvSpPr>
            <p:spPr bwMode="auto">
              <a:xfrm>
                <a:off x="3898" y="2921"/>
                <a:ext cx="35" cy="68"/>
              </a:xfrm>
              <a:custGeom>
                <a:avLst/>
                <a:gdLst/>
                <a:ahLst/>
                <a:cxnLst>
                  <a:cxn ang="0">
                    <a:pos x="17" y="68"/>
                  </a:cxn>
                  <a:cxn ang="0">
                    <a:pos x="0" y="68"/>
                  </a:cxn>
                  <a:cxn ang="0">
                    <a:pos x="17" y="0"/>
                  </a:cxn>
                  <a:cxn ang="0">
                    <a:pos x="35" y="68"/>
                  </a:cxn>
                  <a:cxn ang="0">
                    <a:pos x="17" y="68"/>
                  </a:cxn>
                </a:cxnLst>
                <a:rect l="0" t="0" r="r" b="b"/>
                <a:pathLst>
                  <a:path w="35" h="68">
                    <a:moveTo>
                      <a:pt x="17" y="68"/>
                    </a:moveTo>
                    <a:lnTo>
                      <a:pt x="0" y="68"/>
                    </a:lnTo>
                    <a:lnTo>
                      <a:pt x="17" y="0"/>
                    </a:lnTo>
                    <a:lnTo>
                      <a:pt x="35" y="68"/>
                    </a:lnTo>
                    <a:lnTo>
                      <a:pt x="1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5" name="Line 39"/>
              <p:cNvSpPr>
                <a:spLocks noChangeShapeType="1"/>
              </p:cNvSpPr>
              <p:nvPr/>
            </p:nvSpPr>
            <p:spPr bwMode="auto">
              <a:xfrm flipV="1">
                <a:off x="3915" y="3007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6" name="Freeform 40"/>
              <p:cNvSpPr>
                <a:spLocks/>
              </p:cNvSpPr>
              <p:nvPr/>
            </p:nvSpPr>
            <p:spPr bwMode="auto">
              <a:xfrm>
                <a:off x="4104" y="3126"/>
                <a:ext cx="34" cy="86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4" y="0"/>
                  </a:cxn>
                  <a:cxn ang="0">
                    <a:pos x="17" y="86"/>
                  </a:cxn>
                  <a:cxn ang="0">
                    <a:pos x="0" y="0"/>
                  </a:cxn>
                  <a:cxn ang="0">
                    <a:pos x="17" y="0"/>
                  </a:cxn>
                </a:cxnLst>
                <a:rect l="0" t="0" r="r" b="b"/>
                <a:pathLst>
                  <a:path w="34" h="86">
                    <a:moveTo>
                      <a:pt x="17" y="0"/>
                    </a:moveTo>
                    <a:lnTo>
                      <a:pt x="34" y="0"/>
                    </a:lnTo>
                    <a:lnTo>
                      <a:pt x="17" y="86"/>
                    </a:lnTo>
                    <a:lnTo>
                      <a:pt x="0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7" name="Line 41"/>
              <p:cNvSpPr>
                <a:spLocks noChangeShapeType="1"/>
              </p:cNvSpPr>
              <p:nvPr/>
            </p:nvSpPr>
            <p:spPr bwMode="auto">
              <a:xfrm>
                <a:off x="4121" y="2887"/>
                <a:ext cx="1" cy="239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8" name="Oval 42"/>
              <p:cNvSpPr>
                <a:spLocks noChangeArrowheads="1"/>
              </p:cNvSpPr>
              <p:nvPr/>
            </p:nvSpPr>
            <p:spPr bwMode="auto">
              <a:xfrm>
                <a:off x="1929" y="1568"/>
                <a:ext cx="582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19" name="Rectangle 43"/>
              <p:cNvSpPr>
                <a:spLocks noChangeArrowheads="1"/>
              </p:cNvSpPr>
              <p:nvPr/>
            </p:nvSpPr>
            <p:spPr bwMode="auto">
              <a:xfrm>
                <a:off x="2085" y="1750"/>
                <a:ext cx="264" cy="2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0" name="Oval 44"/>
              <p:cNvSpPr>
                <a:spLocks noChangeArrowheads="1"/>
              </p:cNvSpPr>
              <p:nvPr/>
            </p:nvSpPr>
            <p:spPr bwMode="auto">
              <a:xfrm>
                <a:off x="3710" y="1551"/>
                <a:ext cx="582" cy="565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1" name="Rectangle 45"/>
              <p:cNvSpPr>
                <a:spLocks noChangeArrowheads="1"/>
              </p:cNvSpPr>
              <p:nvPr/>
            </p:nvSpPr>
            <p:spPr bwMode="auto">
              <a:xfrm>
                <a:off x="3876" y="1734"/>
                <a:ext cx="264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2" name="Oval 46"/>
              <p:cNvSpPr>
                <a:spLocks noChangeArrowheads="1"/>
              </p:cNvSpPr>
              <p:nvPr/>
            </p:nvSpPr>
            <p:spPr bwMode="auto">
              <a:xfrm>
                <a:off x="2819" y="1054"/>
                <a:ext cx="548" cy="566"/>
              </a:xfrm>
              <a:prstGeom prst="ellipse">
                <a:avLst/>
              </a:prstGeom>
              <a:solidFill>
                <a:srgbClr val="FFFFFF"/>
              </a:solidFill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3" name="Rectangle 47"/>
              <p:cNvSpPr>
                <a:spLocks noChangeArrowheads="1"/>
              </p:cNvSpPr>
              <p:nvPr/>
            </p:nvSpPr>
            <p:spPr bwMode="auto">
              <a:xfrm>
                <a:off x="2958" y="1236"/>
                <a:ext cx="264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RM</a:t>
                </a:r>
                <a:endParaRPr lang="en-GB"/>
              </a:p>
            </p:txBody>
          </p:sp>
          <p:sp>
            <p:nvSpPr>
              <p:cNvPr id="101424" name="Freeform 48"/>
              <p:cNvSpPr>
                <a:spLocks/>
              </p:cNvSpPr>
              <p:nvPr/>
            </p:nvSpPr>
            <p:spPr bwMode="auto">
              <a:xfrm>
                <a:off x="2511" y="1637"/>
                <a:ext cx="86" cy="51"/>
              </a:xfrm>
              <a:custGeom>
                <a:avLst/>
                <a:gdLst/>
                <a:ahLst/>
                <a:cxnLst>
                  <a:cxn ang="0">
                    <a:pos x="69" y="17"/>
                  </a:cxn>
                  <a:cxn ang="0">
                    <a:pos x="86" y="34"/>
                  </a:cxn>
                  <a:cxn ang="0">
                    <a:pos x="0" y="51"/>
                  </a:cxn>
                  <a:cxn ang="0">
                    <a:pos x="69" y="0"/>
                  </a:cxn>
                  <a:cxn ang="0">
                    <a:pos x="69" y="17"/>
                  </a:cxn>
                </a:cxnLst>
                <a:rect l="0" t="0" r="r" b="b"/>
                <a:pathLst>
                  <a:path w="86" h="51">
                    <a:moveTo>
                      <a:pt x="69" y="17"/>
                    </a:moveTo>
                    <a:lnTo>
                      <a:pt x="86" y="34"/>
                    </a:lnTo>
                    <a:lnTo>
                      <a:pt x="0" y="51"/>
                    </a:lnTo>
                    <a:lnTo>
                      <a:pt x="69" y="0"/>
                    </a:lnTo>
                    <a:lnTo>
                      <a:pt x="69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5" name="Freeform 49"/>
              <p:cNvSpPr>
                <a:spLocks/>
              </p:cNvSpPr>
              <p:nvPr/>
            </p:nvSpPr>
            <p:spPr bwMode="auto">
              <a:xfrm>
                <a:off x="2734" y="1568"/>
                <a:ext cx="85" cy="52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0" y="0"/>
                  </a:cxn>
                  <a:cxn ang="0">
                    <a:pos x="85" y="0"/>
                  </a:cxn>
                  <a:cxn ang="0">
                    <a:pos x="17" y="52"/>
                  </a:cxn>
                  <a:cxn ang="0">
                    <a:pos x="0" y="34"/>
                  </a:cxn>
                </a:cxnLst>
                <a:rect l="0" t="0" r="r" b="b"/>
                <a:pathLst>
                  <a:path w="85" h="52">
                    <a:moveTo>
                      <a:pt x="0" y="34"/>
                    </a:moveTo>
                    <a:lnTo>
                      <a:pt x="0" y="0"/>
                    </a:lnTo>
                    <a:lnTo>
                      <a:pt x="85" y="0"/>
                    </a:lnTo>
                    <a:lnTo>
                      <a:pt x="17" y="52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6" name="Line 50"/>
              <p:cNvSpPr>
                <a:spLocks noChangeShapeType="1"/>
              </p:cNvSpPr>
              <p:nvPr/>
            </p:nvSpPr>
            <p:spPr bwMode="auto">
              <a:xfrm flipV="1">
                <a:off x="2597" y="1602"/>
                <a:ext cx="137" cy="52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7" name="Freeform 51"/>
              <p:cNvSpPr>
                <a:spLocks/>
              </p:cNvSpPr>
              <p:nvPr/>
            </p:nvSpPr>
            <p:spPr bwMode="auto">
              <a:xfrm>
                <a:off x="2563" y="1842"/>
                <a:ext cx="85" cy="52"/>
              </a:xfrm>
              <a:custGeom>
                <a:avLst/>
                <a:gdLst/>
                <a:ahLst/>
                <a:cxnLst>
                  <a:cxn ang="0">
                    <a:pos x="85" y="17"/>
                  </a:cxn>
                  <a:cxn ang="0">
                    <a:pos x="85" y="52"/>
                  </a:cxn>
                  <a:cxn ang="0">
                    <a:pos x="0" y="17"/>
                  </a:cxn>
                  <a:cxn ang="0">
                    <a:pos x="85" y="0"/>
                  </a:cxn>
                  <a:cxn ang="0">
                    <a:pos x="85" y="17"/>
                  </a:cxn>
                </a:cxnLst>
                <a:rect l="0" t="0" r="r" b="b"/>
                <a:pathLst>
                  <a:path w="85" h="52">
                    <a:moveTo>
                      <a:pt x="85" y="17"/>
                    </a:moveTo>
                    <a:lnTo>
                      <a:pt x="85" y="52"/>
                    </a:lnTo>
                    <a:lnTo>
                      <a:pt x="0" y="17"/>
                    </a:lnTo>
                    <a:lnTo>
                      <a:pt x="85" y="0"/>
                    </a:lnTo>
                    <a:lnTo>
                      <a:pt x="85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8" name="Freeform 52"/>
              <p:cNvSpPr>
                <a:spLocks/>
              </p:cNvSpPr>
              <p:nvPr/>
            </p:nvSpPr>
            <p:spPr bwMode="auto">
              <a:xfrm>
                <a:off x="3556" y="1842"/>
                <a:ext cx="85" cy="52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0" y="0"/>
                  </a:cxn>
                  <a:cxn ang="0">
                    <a:pos x="85" y="17"/>
                  </a:cxn>
                  <a:cxn ang="0">
                    <a:pos x="0" y="52"/>
                  </a:cxn>
                  <a:cxn ang="0">
                    <a:pos x="0" y="17"/>
                  </a:cxn>
                </a:cxnLst>
                <a:rect l="0" t="0" r="r" b="b"/>
                <a:pathLst>
                  <a:path w="85" h="52">
                    <a:moveTo>
                      <a:pt x="0" y="17"/>
                    </a:moveTo>
                    <a:lnTo>
                      <a:pt x="0" y="0"/>
                    </a:lnTo>
                    <a:lnTo>
                      <a:pt x="85" y="17"/>
                    </a:lnTo>
                    <a:lnTo>
                      <a:pt x="0" y="52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29" name="Line 53"/>
              <p:cNvSpPr>
                <a:spLocks noChangeShapeType="1"/>
              </p:cNvSpPr>
              <p:nvPr/>
            </p:nvSpPr>
            <p:spPr bwMode="auto">
              <a:xfrm>
                <a:off x="2665" y="1859"/>
                <a:ext cx="874" cy="1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0" name="Freeform 54"/>
              <p:cNvSpPr>
                <a:spLocks/>
              </p:cNvSpPr>
              <p:nvPr/>
            </p:nvSpPr>
            <p:spPr bwMode="auto">
              <a:xfrm>
                <a:off x="3333" y="1534"/>
                <a:ext cx="86" cy="51"/>
              </a:xfrm>
              <a:custGeom>
                <a:avLst/>
                <a:gdLst/>
                <a:ahLst/>
                <a:cxnLst>
                  <a:cxn ang="0">
                    <a:pos x="69" y="34"/>
                  </a:cxn>
                  <a:cxn ang="0">
                    <a:pos x="69" y="51"/>
                  </a:cxn>
                  <a:cxn ang="0">
                    <a:pos x="0" y="0"/>
                  </a:cxn>
                  <a:cxn ang="0">
                    <a:pos x="86" y="17"/>
                  </a:cxn>
                  <a:cxn ang="0">
                    <a:pos x="69" y="34"/>
                  </a:cxn>
                </a:cxnLst>
                <a:rect l="0" t="0" r="r" b="b"/>
                <a:pathLst>
                  <a:path w="86" h="51">
                    <a:moveTo>
                      <a:pt x="69" y="34"/>
                    </a:moveTo>
                    <a:lnTo>
                      <a:pt x="69" y="51"/>
                    </a:lnTo>
                    <a:lnTo>
                      <a:pt x="0" y="0"/>
                    </a:lnTo>
                    <a:lnTo>
                      <a:pt x="86" y="17"/>
                    </a:lnTo>
                    <a:lnTo>
                      <a:pt x="69" y="34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1" name="Freeform 55"/>
              <p:cNvSpPr>
                <a:spLocks/>
              </p:cNvSpPr>
              <p:nvPr/>
            </p:nvSpPr>
            <p:spPr bwMode="auto">
              <a:xfrm>
                <a:off x="3624" y="1654"/>
                <a:ext cx="86" cy="5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0"/>
                  </a:cxn>
                  <a:cxn ang="0">
                    <a:pos x="86" y="51"/>
                  </a:cxn>
                  <a:cxn ang="0">
                    <a:pos x="0" y="34"/>
                  </a:cxn>
                  <a:cxn ang="0">
                    <a:pos x="17" y="17"/>
                  </a:cxn>
                </a:cxnLst>
                <a:rect l="0" t="0" r="r" b="b"/>
                <a:pathLst>
                  <a:path w="86" h="51">
                    <a:moveTo>
                      <a:pt x="17" y="17"/>
                    </a:moveTo>
                    <a:lnTo>
                      <a:pt x="17" y="0"/>
                    </a:lnTo>
                    <a:lnTo>
                      <a:pt x="86" y="51"/>
                    </a:lnTo>
                    <a:lnTo>
                      <a:pt x="0" y="34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000000"/>
              </a:solidFill>
              <a:ln w="396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2" name="Line 56"/>
              <p:cNvSpPr>
                <a:spLocks noChangeShapeType="1"/>
              </p:cNvSpPr>
              <p:nvPr/>
            </p:nvSpPr>
            <p:spPr bwMode="auto">
              <a:xfrm>
                <a:off x="3419" y="1568"/>
                <a:ext cx="205" cy="103"/>
              </a:xfrm>
              <a:prstGeom prst="line">
                <a:avLst/>
              </a:prstGeom>
              <a:noFill/>
              <a:ln w="396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1433" name="Rectangle 57"/>
              <p:cNvSpPr>
                <a:spLocks noChangeArrowheads="1"/>
              </p:cNvSpPr>
              <p:nvPr/>
            </p:nvSpPr>
            <p:spPr bwMode="auto">
              <a:xfrm>
                <a:off x="2862" y="1657"/>
                <a:ext cx="49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800">
                    <a:solidFill>
                      <a:srgbClr val="000000"/>
                    </a:solidFill>
                    <a:latin typeface="Arial" charset="0"/>
                  </a:rPr>
                  <a:t>gossip</a:t>
                </a:r>
                <a:endParaRPr lang="en-GB"/>
              </a:p>
            </p:txBody>
          </p:sp>
        </p:grpSp>
        <p:sp>
          <p:nvSpPr>
            <p:cNvPr id="101434" name="Rectangle 58"/>
            <p:cNvSpPr>
              <a:spLocks noChangeArrowheads="1"/>
            </p:cNvSpPr>
            <p:nvPr/>
          </p:nvSpPr>
          <p:spPr bwMode="auto">
            <a:xfrm>
              <a:off x="918" y="3553"/>
              <a:ext cx="9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GB" sz="2000">
                  <a:solidFill>
                    <a:schemeClr val="accent1"/>
                  </a:solidFill>
                  <a:latin typeface="Arial" charset="0"/>
                </a:rPr>
                <a:t>Figure 14.7</a:t>
              </a:r>
            </a:p>
          </p:txBody>
        </p:sp>
      </p:grpSp>
      <p:sp>
        <p:nvSpPr>
          <p:cNvPr id="101435" name="Rectangle 59"/>
          <p:cNvSpPr>
            <a:spLocks noChangeArrowheads="1"/>
          </p:cNvSpPr>
          <p:nvPr/>
        </p:nvSpPr>
        <p:spPr bwMode="auto">
          <a:xfrm>
            <a:off x="347663" y="3019425"/>
            <a:ext cx="2917825" cy="106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>
                <a:latin typeface="Helvetica" charset="0"/>
              </a:rPr>
              <a:t>client-to-client communication can lead to causal relationships between operations.</a:t>
            </a:r>
          </a:p>
        </p:txBody>
      </p:sp>
      <p:sp>
        <p:nvSpPr>
          <p:cNvPr id="101436" name="Text Box 60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  <p:bldP spid="101435" grpId="0" animBg="1" autoUpdateAnimBg="0"/>
      <p:bldP spid="1014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625FC09-6615-4ECD-9BA3-C4698A7982AD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gossip replica manager, showing its main state components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4029075" y="5243513"/>
            <a:ext cx="3671888" cy="6159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 flipV="1">
            <a:off x="4292600" y="1357313"/>
            <a:ext cx="3333750" cy="9064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6238875" y="5586413"/>
            <a:ext cx="173038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1" name="Line 7"/>
          <p:cNvSpPr>
            <a:spLocks noChangeShapeType="1"/>
          </p:cNvSpPr>
          <p:nvPr/>
        </p:nvSpPr>
        <p:spPr bwMode="auto">
          <a:xfrm>
            <a:off x="6559550" y="5635625"/>
            <a:ext cx="195263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6900863" y="5684838"/>
            <a:ext cx="174625" cy="49212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7221538" y="5757863"/>
            <a:ext cx="195262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6165850" y="5611813"/>
            <a:ext cx="219075" cy="49212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>
            <a:off x="6608763" y="5708650"/>
            <a:ext cx="220662" cy="254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7024688" y="5783263"/>
            <a:ext cx="74612" cy="1587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7" name="Rectangle 13"/>
          <p:cNvSpPr>
            <a:spLocks noChangeArrowheads="1"/>
          </p:cNvSpPr>
          <p:nvPr/>
        </p:nvSpPr>
        <p:spPr bwMode="auto">
          <a:xfrm>
            <a:off x="2284413" y="2589213"/>
            <a:ext cx="7100887" cy="2235200"/>
          </a:xfrm>
          <a:prstGeom prst="rect">
            <a:avLst/>
          </a:prstGeom>
          <a:solidFill>
            <a:srgbClr val="FFDC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2505075" y="3154363"/>
            <a:ext cx="2847975" cy="98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39" name="Rectangle 15"/>
          <p:cNvSpPr>
            <a:spLocks noChangeArrowheads="1"/>
          </p:cNvSpPr>
          <p:nvPr/>
        </p:nvSpPr>
        <p:spPr bwMode="auto">
          <a:xfrm>
            <a:off x="2505075" y="3154363"/>
            <a:ext cx="2874963" cy="100647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6313488" y="3154363"/>
            <a:ext cx="2849562" cy="9826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1" name="Rectangle 17"/>
          <p:cNvSpPr>
            <a:spLocks noChangeArrowheads="1"/>
          </p:cNvSpPr>
          <p:nvPr/>
        </p:nvSpPr>
        <p:spPr bwMode="auto">
          <a:xfrm>
            <a:off x="6313488" y="3154363"/>
            <a:ext cx="2874962" cy="100647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2603500" y="3276600"/>
            <a:ext cx="1841500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3" name="Rectangle 19"/>
          <p:cNvSpPr>
            <a:spLocks noChangeArrowheads="1"/>
          </p:cNvSpPr>
          <p:nvPr/>
        </p:nvSpPr>
        <p:spPr bwMode="auto">
          <a:xfrm>
            <a:off x="2603500" y="3276600"/>
            <a:ext cx="1866900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4" name="Rectangle 20"/>
          <p:cNvSpPr>
            <a:spLocks noChangeArrowheads="1"/>
          </p:cNvSpPr>
          <p:nvPr/>
        </p:nvSpPr>
        <p:spPr bwMode="auto">
          <a:xfrm>
            <a:off x="2732088" y="3313113"/>
            <a:ext cx="14589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Arial" charset="0"/>
              </a:rPr>
              <a:t>Replica timestamp</a:t>
            </a:r>
            <a:endParaRPr lang="en-GB" sz="2000"/>
          </a:p>
        </p:txBody>
      </p:sp>
      <p:sp>
        <p:nvSpPr>
          <p:cNvPr id="103445" name="Rectangle 21"/>
          <p:cNvSpPr>
            <a:spLocks noChangeArrowheads="1"/>
          </p:cNvSpPr>
          <p:nvPr/>
        </p:nvSpPr>
        <p:spPr bwMode="auto">
          <a:xfrm>
            <a:off x="3376613" y="333851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 </a:t>
            </a:r>
            <a:endParaRPr lang="en-GB"/>
          </a:p>
        </p:txBody>
      </p:sp>
      <p:sp>
        <p:nvSpPr>
          <p:cNvPr id="103446" name="Rectangle 22"/>
          <p:cNvSpPr>
            <a:spLocks noChangeArrowheads="1"/>
          </p:cNvSpPr>
          <p:nvPr/>
        </p:nvSpPr>
        <p:spPr bwMode="auto">
          <a:xfrm>
            <a:off x="2603500" y="3670300"/>
            <a:ext cx="2701925" cy="3921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7" name="Rectangle 23"/>
          <p:cNvSpPr>
            <a:spLocks noChangeArrowheads="1"/>
          </p:cNvSpPr>
          <p:nvPr/>
        </p:nvSpPr>
        <p:spPr bwMode="auto">
          <a:xfrm>
            <a:off x="2603500" y="3670300"/>
            <a:ext cx="2727325" cy="417513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8" name="Line 24"/>
          <p:cNvSpPr>
            <a:spLocks noChangeShapeType="1"/>
          </p:cNvSpPr>
          <p:nvPr/>
        </p:nvSpPr>
        <p:spPr bwMode="auto">
          <a:xfrm>
            <a:off x="2873375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49" name="Line 25"/>
          <p:cNvSpPr>
            <a:spLocks noChangeShapeType="1"/>
          </p:cNvSpPr>
          <p:nvPr/>
        </p:nvSpPr>
        <p:spPr bwMode="auto">
          <a:xfrm>
            <a:off x="3168650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0" name="Line 26"/>
          <p:cNvSpPr>
            <a:spLocks noChangeShapeType="1"/>
          </p:cNvSpPr>
          <p:nvPr/>
        </p:nvSpPr>
        <p:spPr bwMode="auto">
          <a:xfrm>
            <a:off x="3462338" y="3670300"/>
            <a:ext cx="1587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>
            <a:off x="3783013" y="3670300"/>
            <a:ext cx="1587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2" name="Line 28"/>
          <p:cNvSpPr>
            <a:spLocks noChangeShapeType="1"/>
          </p:cNvSpPr>
          <p:nvPr/>
        </p:nvSpPr>
        <p:spPr bwMode="auto">
          <a:xfrm>
            <a:off x="4052888" y="3670300"/>
            <a:ext cx="0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3" name="Line 29"/>
          <p:cNvSpPr>
            <a:spLocks noChangeShapeType="1"/>
          </p:cNvSpPr>
          <p:nvPr/>
        </p:nvSpPr>
        <p:spPr bwMode="auto">
          <a:xfrm>
            <a:off x="4371975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4" name="Line 30"/>
          <p:cNvSpPr>
            <a:spLocks noChangeShapeType="1"/>
          </p:cNvSpPr>
          <p:nvPr/>
        </p:nvSpPr>
        <p:spPr bwMode="auto">
          <a:xfrm>
            <a:off x="4667250" y="3670300"/>
            <a:ext cx="1588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5" name="Line 31"/>
          <p:cNvSpPr>
            <a:spLocks noChangeShapeType="1"/>
          </p:cNvSpPr>
          <p:nvPr/>
        </p:nvSpPr>
        <p:spPr bwMode="auto">
          <a:xfrm>
            <a:off x="4960938" y="3670300"/>
            <a:ext cx="3175" cy="392113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6" name="Rectangle 32"/>
          <p:cNvSpPr>
            <a:spLocks noChangeArrowheads="1"/>
          </p:cNvSpPr>
          <p:nvPr/>
        </p:nvSpPr>
        <p:spPr bwMode="auto">
          <a:xfrm>
            <a:off x="3463925" y="3771900"/>
            <a:ext cx="98107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 log</a:t>
            </a:r>
            <a:endParaRPr lang="en-GB"/>
          </a:p>
        </p:txBody>
      </p:sp>
      <p:sp>
        <p:nvSpPr>
          <p:cNvPr id="103457" name="Rectangle 33"/>
          <p:cNvSpPr>
            <a:spLocks noChangeArrowheads="1"/>
          </p:cNvSpPr>
          <p:nvPr/>
        </p:nvSpPr>
        <p:spPr bwMode="auto">
          <a:xfrm>
            <a:off x="6411913" y="3252788"/>
            <a:ext cx="1817687" cy="2936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8" name="Rectangle 34"/>
          <p:cNvSpPr>
            <a:spLocks noChangeArrowheads="1"/>
          </p:cNvSpPr>
          <p:nvPr/>
        </p:nvSpPr>
        <p:spPr bwMode="auto">
          <a:xfrm>
            <a:off x="6411913" y="3217863"/>
            <a:ext cx="1843087" cy="319087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59" name="Rectangle 35"/>
          <p:cNvSpPr>
            <a:spLocks noChangeArrowheads="1"/>
          </p:cNvSpPr>
          <p:nvPr/>
        </p:nvSpPr>
        <p:spPr bwMode="auto">
          <a:xfrm>
            <a:off x="6607175" y="3243263"/>
            <a:ext cx="517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Value</a:t>
            </a:r>
            <a:endParaRPr lang="en-GB"/>
          </a:p>
        </p:txBody>
      </p:sp>
      <p:sp>
        <p:nvSpPr>
          <p:cNvPr id="103460" name="Rectangle 36"/>
          <p:cNvSpPr>
            <a:spLocks noChangeArrowheads="1"/>
          </p:cNvSpPr>
          <p:nvPr/>
        </p:nvSpPr>
        <p:spPr bwMode="auto">
          <a:xfrm>
            <a:off x="7110413" y="3313113"/>
            <a:ext cx="57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 </a:t>
            </a:r>
            <a:endParaRPr lang="en-GB"/>
          </a:p>
        </p:txBody>
      </p:sp>
      <p:sp>
        <p:nvSpPr>
          <p:cNvPr id="103461" name="Rectangle 37"/>
          <p:cNvSpPr>
            <a:spLocks noChangeArrowheads="1"/>
          </p:cNvSpPr>
          <p:nvPr/>
        </p:nvSpPr>
        <p:spPr bwMode="auto">
          <a:xfrm>
            <a:off x="7164388" y="3243263"/>
            <a:ext cx="9382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timestamp</a:t>
            </a:r>
            <a:endParaRPr lang="en-GB"/>
          </a:p>
        </p:txBody>
      </p:sp>
      <p:sp>
        <p:nvSpPr>
          <p:cNvPr id="103462" name="Rectangle 38"/>
          <p:cNvSpPr>
            <a:spLocks noChangeArrowheads="1"/>
          </p:cNvSpPr>
          <p:nvPr/>
        </p:nvSpPr>
        <p:spPr bwMode="auto">
          <a:xfrm>
            <a:off x="6384925" y="3621088"/>
            <a:ext cx="2703513" cy="4175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3" name="Rectangle 39"/>
          <p:cNvSpPr>
            <a:spLocks noChangeArrowheads="1"/>
          </p:cNvSpPr>
          <p:nvPr/>
        </p:nvSpPr>
        <p:spPr bwMode="auto">
          <a:xfrm>
            <a:off x="6384925" y="3621088"/>
            <a:ext cx="2728913" cy="441325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4" name="Rectangle 40"/>
          <p:cNvSpPr>
            <a:spLocks noChangeArrowheads="1"/>
          </p:cNvSpPr>
          <p:nvPr/>
        </p:nvSpPr>
        <p:spPr bwMode="auto">
          <a:xfrm>
            <a:off x="7512050" y="3709988"/>
            <a:ext cx="517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Value</a:t>
            </a:r>
            <a:endParaRPr lang="en-GB"/>
          </a:p>
        </p:txBody>
      </p:sp>
      <p:sp>
        <p:nvSpPr>
          <p:cNvPr id="103465" name="Freeform 41"/>
          <p:cNvSpPr>
            <a:spLocks/>
          </p:cNvSpPr>
          <p:nvPr/>
        </p:nvSpPr>
        <p:spPr bwMode="auto">
          <a:xfrm>
            <a:off x="6107113" y="3817938"/>
            <a:ext cx="122237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0" y="0"/>
              </a:cxn>
              <a:cxn ang="0">
                <a:pos x="77" y="15"/>
              </a:cxn>
              <a:cxn ang="0">
                <a:pos x="0" y="46"/>
              </a:cxn>
              <a:cxn ang="0">
                <a:pos x="0" y="15"/>
              </a:cxn>
            </a:cxnLst>
            <a:rect l="0" t="0" r="r" b="b"/>
            <a:pathLst>
              <a:path w="77" h="46">
                <a:moveTo>
                  <a:pt x="0" y="15"/>
                </a:moveTo>
                <a:lnTo>
                  <a:pt x="0" y="0"/>
                </a:lnTo>
                <a:lnTo>
                  <a:pt x="77" y="15"/>
                </a:lnTo>
                <a:lnTo>
                  <a:pt x="0" y="46"/>
                </a:lnTo>
                <a:lnTo>
                  <a:pt x="0" y="15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6" name="Line 42"/>
          <p:cNvSpPr>
            <a:spLocks noChangeShapeType="1"/>
          </p:cNvSpPr>
          <p:nvPr/>
        </p:nvSpPr>
        <p:spPr bwMode="auto">
          <a:xfrm>
            <a:off x="5429250" y="3841750"/>
            <a:ext cx="677863" cy="1588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7" name="Freeform 43"/>
          <p:cNvSpPr>
            <a:spLocks/>
          </p:cNvSpPr>
          <p:nvPr/>
        </p:nvSpPr>
        <p:spPr bwMode="auto">
          <a:xfrm>
            <a:off x="6116638" y="4333875"/>
            <a:ext cx="122237" cy="122238"/>
          </a:xfrm>
          <a:custGeom>
            <a:avLst/>
            <a:gdLst/>
            <a:ahLst/>
            <a:cxnLst>
              <a:cxn ang="0">
                <a:pos x="15" y="15"/>
              </a:cxn>
              <a:cxn ang="0">
                <a:pos x="31" y="0"/>
              </a:cxn>
              <a:cxn ang="0">
                <a:pos x="77" y="77"/>
              </a:cxn>
              <a:cxn ang="0">
                <a:pos x="0" y="31"/>
              </a:cxn>
              <a:cxn ang="0">
                <a:pos x="15" y="15"/>
              </a:cxn>
            </a:cxnLst>
            <a:rect l="0" t="0" r="r" b="b"/>
            <a:pathLst>
              <a:path w="77" h="77">
                <a:moveTo>
                  <a:pt x="15" y="15"/>
                </a:moveTo>
                <a:lnTo>
                  <a:pt x="31" y="0"/>
                </a:lnTo>
                <a:lnTo>
                  <a:pt x="77" y="77"/>
                </a:lnTo>
                <a:lnTo>
                  <a:pt x="0" y="31"/>
                </a:lnTo>
                <a:lnTo>
                  <a:pt x="15" y="15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8" name="Line 44"/>
          <p:cNvSpPr>
            <a:spLocks noChangeShapeType="1"/>
          </p:cNvSpPr>
          <p:nvPr/>
        </p:nvSpPr>
        <p:spPr bwMode="auto">
          <a:xfrm>
            <a:off x="5945188" y="4160838"/>
            <a:ext cx="195262" cy="19685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69" name="Rectangle 45"/>
          <p:cNvSpPr>
            <a:spLocks noChangeArrowheads="1"/>
          </p:cNvSpPr>
          <p:nvPr/>
        </p:nvSpPr>
        <p:spPr bwMode="auto">
          <a:xfrm>
            <a:off x="6337300" y="4284663"/>
            <a:ext cx="2433638" cy="392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0" name="Rectangle 46"/>
          <p:cNvSpPr>
            <a:spLocks noChangeArrowheads="1"/>
          </p:cNvSpPr>
          <p:nvPr/>
        </p:nvSpPr>
        <p:spPr bwMode="auto">
          <a:xfrm>
            <a:off x="6337300" y="4284663"/>
            <a:ext cx="2457450" cy="41751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1" name="Rectangle 47"/>
          <p:cNvSpPr>
            <a:spLocks noChangeArrowheads="1"/>
          </p:cNvSpPr>
          <p:nvPr/>
        </p:nvSpPr>
        <p:spPr bwMode="auto">
          <a:xfrm>
            <a:off x="6511925" y="4349750"/>
            <a:ext cx="19605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>
                <a:solidFill>
                  <a:srgbClr val="000000"/>
                </a:solidFill>
                <a:latin typeface="Arial" charset="0"/>
              </a:rPr>
              <a:t>Executed operation table</a:t>
            </a:r>
            <a:endParaRPr lang="en-GB" sz="2000"/>
          </a:p>
        </p:txBody>
      </p:sp>
      <p:sp>
        <p:nvSpPr>
          <p:cNvPr id="103472" name="Rectangle 48"/>
          <p:cNvSpPr>
            <a:spLocks noChangeArrowheads="1"/>
          </p:cNvSpPr>
          <p:nvPr/>
        </p:nvSpPr>
        <p:spPr bwMode="auto">
          <a:xfrm>
            <a:off x="5556250" y="3556000"/>
            <a:ext cx="574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Stable</a:t>
            </a:r>
            <a:endParaRPr lang="en-GB"/>
          </a:p>
        </p:txBody>
      </p:sp>
      <p:sp>
        <p:nvSpPr>
          <p:cNvPr id="103473" name="Rectangle 49"/>
          <p:cNvSpPr>
            <a:spLocks noChangeArrowheads="1"/>
          </p:cNvSpPr>
          <p:nvPr/>
        </p:nvSpPr>
        <p:spPr bwMode="auto">
          <a:xfrm>
            <a:off x="5495925" y="3900488"/>
            <a:ext cx="722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updates</a:t>
            </a:r>
            <a:endParaRPr lang="en-GB"/>
          </a:p>
        </p:txBody>
      </p:sp>
      <p:sp>
        <p:nvSpPr>
          <p:cNvPr id="103474" name="Freeform 50"/>
          <p:cNvSpPr>
            <a:spLocks/>
          </p:cNvSpPr>
          <p:nvPr/>
        </p:nvSpPr>
        <p:spPr bwMode="auto">
          <a:xfrm>
            <a:off x="3978275" y="2981325"/>
            <a:ext cx="74613" cy="12382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47" y="0"/>
              </a:cxn>
              <a:cxn ang="0">
                <a:pos x="16" y="78"/>
              </a:cxn>
              <a:cxn ang="0">
                <a:pos x="0" y="0"/>
              </a:cxn>
              <a:cxn ang="0">
                <a:pos x="16" y="0"/>
              </a:cxn>
            </a:cxnLst>
            <a:rect l="0" t="0" r="r" b="b"/>
            <a:pathLst>
              <a:path w="47" h="78">
                <a:moveTo>
                  <a:pt x="16" y="0"/>
                </a:moveTo>
                <a:lnTo>
                  <a:pt x="47" y="0"/>
                </a:lnTo>
                <a:lnTo>
                  <a:pt x="16" y="78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5" name="Line 51"/>
          <p:cNvSpPr>
            <a:spLocks noChangeShapeType="1"/>
          </p:cNvSpPr>
          <p:nvPr/>
        </p:nvSpPr>
        <p:spPr bwMode="auto">
          <a:xfrm>
            <a:off x="4003675" y="1458913"/>
            <a:ext cx="1588" cy="14986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6" name="Freeform 52"/>
          <p:cNvSpPr>
            <a:spLocks/>
          </p:cNvSpPr>
          <p:nvPr/>
        </p:nvSpPr>
        <p:spPr bwMode="auto">
          <a:xfrm>
            <a:off x="3021013" y="4235450"/>
            <a:ext cx="73025" cy="147638"/>
          </a:xfrm>
          <a:custGeom>
            <a:avLst/>
            <a:gdLst/>
            <a:ahLst/>
            <a:cxnLst>
              <a:cxn ang="0">
                <a:pos x="31" y="77"/>
              </a:cxn>
              <a:cxn ang="0">
                <a:pos x="0" y="77"/>
              </a:cxn>
              <a:cxn ang="0">
                <a:pos x="46" y="0"/>
              </a:cxn>
              <a:cxn ang="0">
                <a:pos x="46" y="93"/>
              </a:cxn>
              <a:cxn ang="0">
                <a:pos x="31" y="77"/>
              </a:cxn>
            </a:cxnLst>
            <a:rect l="0" t="0" r="r" b="b"/>
            <a:pathLst>
              <a:path w="46" h="93">
                <a:moveTo>
                  <a:pt x="31" y="77"/>
                </a:moveTo>
                <a:lnTo>
                  <a:pt x="0" y="77"/>
                </a:lnTo>
                <a:lnTo>
                  <a:pt x="46" y="0"/>
                </a:lnTo>
                <a:lnTo>
                  <a:pt x="46" y="93"/>
                </a:lnTo>
                <a:lnTo>
                  <a:pt x="31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7" name="Line 53"/>
          <p:cNvSpPr>
            <a:spLocks noChangeShapeType="1"/>
          </p:cNvSpPr>
          <p:nvPr/>
        </p:nvSpPr>
        <p:spPr bwMode="auto">
          <a:xfrm flipV="1">
            <a:off x="2603500" y="4383088"/>
            <a:ext cx="466725" cy="15970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8" name="Freeform 54"/>
          <p:cNvSpPr>
            <a:spLocks/>
          </p:cNvSpPr>
          <p:nvPr/>
        </p:nvSpPr>
        <p:spPr bwMode="auto">
          <a:xfrm>
            <a:off x="3487738" y="4235450"/>
            <a:ext cx="73025" cy="122238"/>
          </a:xfrm>
          <a:custGeom>
            <a:avLst/>
            <a:gdLst/>
            <a:ahLst/>
            <a:cxnLst>
              <a:cxn ang="0">
                <a:pos x="15" y="77"/>
              </a:cxn>
              <a:cxn ang="0">
                <a:pos x="0" y="77"/>
              </a:cxn>
              <a:cxn ang="0">
                <a:pos x="0" y="0"/>
              </a:cxn>
              <a:cxn ang="0">
                <a:pos x="46" y="62"/>
              </a:cxn>
              <a:cxn ang="0">
                <a:pos x="15" y="77"/>
              </a:cxn>
            </a:cxnLst>
            <a:rect l="0" t="0" r="r" b="b"/>
            <a:pathLst>
              <a:path w="46" h="77">
                <a:moveTo>
                  <a:pt x="15" y="77"/>
                </a:moveTo>
                <a:lnTo>
                  <a:pt x="0" y="77"/>
                </a:lnTo>
                <a:lnTo>
                  <a:pt x="0" y="0"/>
                </a:lnTo>
                <a:lnTo>
                  <a:pt x="46" y="62"/>
                </a:lnTo>
                <a:lnTo>
                  <a:pt x="15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79" name="Line 55"/>
          <p:cNvSpPr>
            <a:spLocks noChangeShapeType="1"/>
          </p:cNvSpPr>
          <p:nvPr/>
        </p:nvSpPr>
        <p:spPr bwMode="auto">
          <a:xfrm flipH="1" flipV="1">
            <a:off x="3536950" y="4357688"/>
            <a:ext cx="588963" cy="15970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0" name="Rectangle 56"/>
          <p:cNvSpPr>
            <a:spLocks noChangeArrowheads="1"/>
          </p:cNvSpPr>
          <p:nvPr/>
        </p:nvSpPr>
        <p:spPr bwMode="auto">
          <a:xfrm>
            <a:off x="2982913" y="5303838"/>
            <a:ext cx="755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Updates</a:t>
            </a:r>
            <a:endParaRPr lang="en-GB"/>
          </a:p>
        </p:txBody>
      </p:sp>
      <p:sp>
        <p:nvSpPr>
          <p:cNvPr id="103481" name="Rectangle 57"/>
          <p:cNvSpPr>
            <a:spLocks noChangeArrowheads="1"/>
          </p:cNvSpPr>
          <p:nvPr/>
        </p:nvSpPr>
        <p:spPr bwMode="auto">
          <a:xfrm>
            <a:off x="1927225" y="1765300"/>
            <a:ext cx="631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Gossip</a:t>
            </a:r>
            <a:endParaRPr lang="en-GB"/>
          </a:p>
        </p:txBody>
      </p:sp>
      <p:sp>
        <p:nvSpPr>
          <p:cNvPr id="103482" name="Rectangle 58"/>
          <p:cNvSpPr>
            <a:spLocks noChangeArrowheads="1"/>
          </p:cNvSpPr>
          <p:nvPr/>
        </p:nvSpPr>
        <p:spPr bwMode="auto">
          <a:xfrm>
            <a:off x="1754188" y="2035175"/>
            <a:ext cx="925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messages</a:t>
            </a:r>
            <a:endParaRPr lang="en-GB"/>
          </a:p>
        </p:txBody>
      </p:sp>
      <p:sp>
        <p:nvSpPr>
          <p:cNvPr id="103483" name="Rectangle 59"/>
          <p:cNvSpPr>
            <a:spLocks noChangeArrowheads="1"/>
          </p:cNvSpPr>
          <p:nvPr/>
        </p:nvSpPr>
        <p:spPr bwMode="auto">
          <a:xfrm>
            <a:off x="2284413" y="5708650"/>
            <a:ext cx="539750" cy="517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4" name="Rectangle 60"/>
          <p:cNvSpPr>
            <a:spLocks noChangeArrowheads="1"/>
          </p:cNvSpPr>
          <p:nvPr/>
        </p:nvSpPr>
        <p:spPr bwMode="auto">
          <a:xfrm>
            <a:off x="2284413" y="5708650"/>
            <a:ext cx="563562" cy="54133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5" name="Rectangle 61"/>
          <p:cNvSpPr>
            <a:spLocks noChangeArrowheads="1"/>
          </p:cNvSpPr>
          <p:nvPr/>
        </p:nvSpPr>
        <p:spPr bwMode="auto">
          <a:xfrm>
            <a:off x="2432050" y="5848350"/>
            <a:ext cx="258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103486" name="Rectangle 62"/>
          <p:cNvSpPr>
            <a:spLocks noChangeArrowheads="1"/>
          </p:cNvSpPr>
          <p:nvPr/>
        </p:nvSpPr>
        <p:spPr bwMode="auto">
          <a:xfrm>
            <a:off x="3783013" y="2244725"/>
            <a:ext cx="515937" cy="196850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7" name="Rectangle 63"/>
          <p:cNvSpPr>
            <a:spLocks noChangeArrowheads="1"/>
          </p:cNvSpPr>
          <p:nvPr/>
        </p:nvSpPr>
        <p:spPr bwMode="auto">
          <a:xfrm>
            <a:off x="3560763" y="5046663"/>
            <a:ext cx="466725" cy="19526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8" name="Rectangle 64"/>
          <p:cNvSpPr>
            <a:spLocks noChangeArrowheads="1"/>
          </p:cNvSpPr>
          <p:nvPr/>
        </p:nvSpPr>
        <p:spPr bwMode="auto">
          <a:xfrm>
            <a:off x="5108575" y="1360488"/>
            <a:ext cx="2482850" cy="4905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89" name="Rectangle 65"/>
          <p:cNvSpPr>
            <a:spLocks noChangeArrowheads="1"/>
          </p:cNvSpPr>
          <p:nvPr/>
        </p:nvSpPr>
        <p:spPr bwMode="auto">
          <a:xfrm>
            <a:off x="5108575" y="1360488"/>
            <a:ext cx="2506663" cy="515937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0" name="Line 66"/>
          <p:cNvSpPr>
            <a:spLocks noChangeShapeType="1"/>
          </p:cNvSpPr>
          <p:nvPr/>
        </p:nvSpPr>
        <p:spPr bwMode="auto">
          <a:xfrm>
            <a:off x="6238875" y="1358900"/>
            <a:ext cx="1588" cy="49212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1" name="Rectangle 67"/>
          <p:cNvSpPr>
            <a:spLocks noChangeArrowheads="1"/>
          </p:cNvSpPr>
          <p:nvPr/>
        </p:nvSpPr>
        <p:spPr bwMode="auto">
          <a:xfrm>
            <a:off x="5403850" y="1393825"/>
            <a:ext cx="674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Replica</a:t>
            </a:r>
            <a:endParaRPr lang="en-GB"/>
          </a:p>
        </p:txBody>
      </p:sp>
      <p:sp>
        <p:nvSpPr>
          <p:cNvPr id="103492" name="Rectangle 68"/>
          <p:cNvSpPr>
            <a:spLocks noChangeArrowheads="1"/>
          </p:cNvSpPr>
          <p:nvPr/>
        </p:nvSpPr>
        <p:spPr bwMode="auto">
          <a:xfrm>
            <a:off x="5229225" y="1617663"/>
            <a:ext cx="9382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timestamp</a:t>
            </a:r>
            <a:endParaRPr lang="en-GB"/>
          </a:p>
        </p:txBody>
      </p:sp>
      <p:sp>
        <p:nvSpPr>
          <p:cNvPr id="103493" name="Rectangle 69"/>
          <p:cNvSpPr>
            <a:spLocks noChangeArrowheads="1"/>
          </p:cNvSpPr>
          <p:nvPr/>
        </p:nvSpPr>
        <p:spPr bwMode="auto">
          <a:xfrm>
            <a:off x="6465888" y="1479550"/>
            <a:ext cx="8778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400" i="1">
                <a:latin typeface="Arial" charset="0"/>
              </a:rPr>
              <a:t>Replica log</a:t>
            </a:r>
            <a:endParaRPr lang="en-GB" i="1"/>
          </a:p>
        </p:txBody>
      </p:sp>
      <p:sp>
        <p:nvSpPr>
          <p:cNvPr id="103494" name="Rectangle 70"/>
          <p:cNvSpPr>
            <a:spLocks noChangeArrowheads="1"/>
          </p:cNvSpPr>
          <p:nvPr/>
        </p:nvSpPr>
        <p:spPr bwMode="auto">
          <a:xfrm>
            <a:off x="4814888" y="5537200"/>
            <a:ext cx="2847975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5" name="Rectangle 71"/>
          <p:cNvSpPr>
            <a:spLocks noChangeArrowheads="1"/>
          </p:cNvSpPr>
          <p:nvPr/>
        </p:nvSpPr>
        <p:spPr bwMode="auto">
          <a:xfrm>
            <a:off x="4814888" y="5537200"/>
            <a:ext cx="2874962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6" name="Line 72"/>
          <p:cNvSpPr>
            <a:spLocks noChangeShapeType="1"/>
          </p:cNvSpPr>
          <p:nvPr/>
        </p:nvSpPr>
        <p:spPr bwMode="auto">
          <a:xfrm>
            <a:off x="6092825" y="5537200"/>
            <a:ext cx="1588" cy="32067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497" name="Rectangle 73"/>
          <p:cNvSpPr>
            <a:spLocks noChangeArrowheads="1"/>
          </p:cNvSpPr>
          <p:nvPr/>
        </p:nvSpPr>
        <p:spPr bwMode="auto">
          <a:xfrm>
            <a:off x="4918075" y="5572125"/>
            <a:ext cx="1095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OperationID</a:t>
            </a:r>
            <a:endParaRPr lang="en-GB" i="1"/>
          </a:p>
        </p:txBody>
      </p:sp>
      <p:sp>
        <p:nvSpPr>
          <p:cNvPr id="103498" name="Rectangle 74"/>
          <p:cNvSpPr>
            <a:spLocks noChangeArrowheads="1"/>
          </p:cNvSpPr>
          <p:nvPr/>
        </p:nvSpPr>
        <p:spPr bwMode="auto">
          <a:xfrm>
            <a:off x="6196013" y="5572125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Update </a:t>
            </a:r>
            <a:endParaRPr lang="en-GB" i="1"/>
          </a:p>
        </p:txBody>
      </p:sp>
      <p:sp>
        <p:nvSpPr>
          <p:cNvPr id="103499" name="Rectangle 75"/>
          <p:cNvSpPr>
            <a:spLocks noChangeArrowheads="1"/>
          </p:cNvSpPr>
          <p:nvPr/>
        </p:nvSpPr>
        <p:spPr bwMode="auto">
          <a:xfrm>
            <a:off x="6884988" y="5621338"/>
            <a:ext cx="114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Helvetica" charset="0"/>
              </a:rPr>
              <a:t>  </a:t>
            </a:r>
            <a:endParaRPr lang="en-GB"/>
          </a:p>
        </p:txBody>
      </p:sp>
      <p:sp>
        <p:nvSpPr>
          <p:cNvPr id="103500" name="Rectangle 76"/>
          <p:cNvSpPr>
            <a:spLocks noChangeArrowheads="1"/>
          </p:cNvSpPr>
          <p:nvPr/>
        </p:nvSpPr>
        <p:spPr bwMode="auto">
          <a:xfrm>
            <a:off x="7096125" y="5572125"/>
            <a:ext cx="417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 i="1">
                <a:solidFill>
                  <a:srgbClr val="000000"/>
                </a:solidFill>
                <a:latin typeface="Arial" charset="0"/>
              </a:rPr>
              <a:t>Prev</a:t>
            </a:r>
            <a:endParaRPr lang="en-GB" i="1"/>
          </a:p>
        </p:txBody>
      </p:sp>
      <p:sp>
        <p:nvSpPr>
          <p:cNvPr id="103501" name="Line 77"/>
          <p:cNvSpPr>
            <a:spLocks noChangeShapeType="1"/>
          </p:cNvSpPr>
          <p:nvPr/>
        </p:nvSpPr>
        <p:spPr bwMode="auto">
          <a:xfrm>
            <a:off x="6977063" y="5537200"/>
            <a:ext cx="0" cy="30797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2" name="Rectangle 78"/>
          <p:cNvSpPr>
            <a:spLocks noChangeArrowheads="1"/>
          </p:cNvSpPr>
          <p:nvPr/>
        </p:nvSpPr>
        <p:spPr bwMode="auto">
          <a:xfrm>
            <a:off x="2627313" y="5046663"/>
            <a:ext cx="466725" cy="171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3" name="Rectangle 79"/>
          <p:cNvSpPr>
            <a:spLocks noChangeArrowheads="1"/>
          </p:cNvSpPr>
          <p:nvPr/>
        </p:nvSpPr>
        <p:spPr bwMode="auto">
          <a:xfrm>
            <a:off x="2627313" y="5046663"/>
            <a:ext cx="492125" cy="195262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4" name="Rectangle 80"/>
          <p:cNvSpPr>
            <a:spLocks noChangeArrowheads="1"/>
          </p:cNvSpPr>
          <p:nvPr/>
        </p:nvSpPr>
        <p:spPr bwMode="auto">
          <a:xfrm>
            <a:off x="3856038" y="5708650"/>
            <a:ext cx="565150" cy="517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5" name="Rectangle 81"/>
          <p:cNvSpPr>
            <a:spLocks noChangeArrowheads="1"/>
          </p:cNvSpPr>
          <p:nvPr/>
        </p:nvSpPr>
        <p:spPr bwMode="auto">
          <a:xfrm>
            <a:off x="3856038" y="5708650"/>
            <a:ext cx="588962" cy="54133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06" name="Rectangle 82"/>
          <p:cNvSpPr>
            <a:spLocks noChangeArrowheads="1"/>
          </p:cNvSpPr>
          <p:nvPr/>
        </p:nvSpPr>
        <p:spPr bwMode="auto">
          <a:xfrm>
            <a:off x="4011613" y="5848350"/>
            <a:ext cx="258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FE</a:t>
            </a:r>
            <a:endParaRPr lang="en-GB"/>
          </a:p>
        </p:txBody>
      </p:sp>
      <p:sp>
        <p:nvSpPr>
          <p:cNvPr id="103507" name="Rectangle 83"/>
          <p:cNvSpPr>
            <a:spLocks noChangeArrowheads="1"/>
          </p:cNvSpPr>
          <p:nvPr/>
        </p:nvSpPr>
        <p:spPr bwMode="auto">
          <a:xfrm>
            <a:off x="7931150" y="2330450"/>
            <a:ext cx="1533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Replica manager</a:t>
            </a:r>
            <a:endParaRPr lang="en-GB"/>
          </a:p>
        </p:txBody>
      </p:sp>
      <p:sp>
        <p:nvSpPr>
          <p:cNvPr id="103508" name="Rectangle 84"/>
          <p:cNvSpPr>
            <a:spLocks noChangeArrowheads="1"/>
          </p:cNvSpPr>
          <p:nvPr/>
        </p:nvSpPr>
        <p:spPr bwMode="auto">
          <a:xfrm>
            <a:off x="2363788" y="1200150"/>
            <a:ext cx="1220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Other replica </a:t>
            </a:r>
            <a:endParaRPr lang="en-GB"/>
          </a:p>
        </p:txBody>
      </p:sp>
      <p:sp>
        <p:nvSpPr>
          <p:cNvPr id="103509" name="Rectangle 85"/>
          <p:cNvSpPr>
            <a:spLocks noChangeArrowheads="1"/>
          </p:cNvSpPr>
          <p:nvPr/>
        </p:nvSpPr>
        <p:spPr bwMode="auto">
          <a:xfrm>
            <a:off x="3689350" y="1200150"/>
            <a:ext cx="9032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managers</a:t>
            </a:r>
            <a:endParaRPr lang="en-GB"/>
          </a:p>
        </p:txBody>
      </p:sp>
      <p:sp>
        <p:nvSpPr>
          <p:cNvPr id="103510" name="Rectangle 86"/>
          <p:cNvSpPr>
            <a:spLocks noChangeArrowheads="1"/>
          </p:cNvSpPr>
          <p:nvPr/>
        </p:nvSpPr>
        <p:spPr bwMode="auto">
          <a:xfrm>
            <a:off x="4151313" y="2736850"/>
            <a:ext cx="1817687" cy="2936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1" name="Rectangle 87"/>
          <p:cNvSpPr>
            <a:spLocks noChangeArrowheads="1"/>
          </p:cNvSpPr>
          <p:nvPr/>
        </p:nvSpPr>
        <p:spPr bwMode="auto">
          <a:xfrm>
            <a:off x="4151313" y="2736850"/>
            <a:ext cx="1841500" cy="319088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2" name="Rectangle 88"/>
          <p:cNvSpPr>
            <a:spLocks noChangeArrowheads="1"/>
          </p:cNvSpPr>
          <p:nvPr/>
        </p:nvSpPr>
        <p:spPr bwMode="auto">
          <a:xfrm>
            <a:off x="4349750" y="2752725"/>
            <a:ext cx="1501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Arial" charset="0"/>
              </a:rPr>
              <a:t>Timestamp table</a:t>
            </a:r>
            <a:endParaRPr lang="en-GB"/>
          </a:p>
        </p:txBody>
      </p:sp>
      <p:sp>
        <p:nvSpPr>
          <p:cNvPr id="103513" name="Freeform 89"/>
          <p:cNvSpPr>
            <a:spLocks/>
          </p:cNvSpPr>
          <p:nvPr/>
        </p:nvSpPr>
        <p:spPr bwMode="auto">
          <a:xfrm>
            <a:off x="3021013" y="1458913"/>
            <a:ext cx="73025" cy="122237"/>
          </a:xfrm>
          <a:custGeom>
            <a:avLst/>
            <a:gdLst/>
            <a:ahLst/>
            <a:cxnLst>
              <a:cxn ang="0">
                <a:pos x="15" y="77"/>
              </a:cxn>
              <a:cxn ang="0">
                <a:pos x="0" y="77"/>
              </a:cxn>
              <a:cxn ang="0">
                <a:pos x="15" y="0"/>
              </a:cxn>
              <a:cxn ang="0">
                <a:pos x="46" y="77"/>
              </a:cxn>
              <a:cxn ang="0">
                <a:pos x="15" y="77"/>
              </a:cxn>
            </a:cxnLst>
            <a:rect l="0" t="0" r="r" b="b"/>
            <a:pathLst>
              <a:path w="46" h="77">
                <a:moveTo>
                  <a:pt x="15" y="77"/>
                </a:moveTo>
                <a:lnTo>
                  <a:pt x="0" y="77"/>
                </a:lnTo>
                <a:lnTo>
                  <a:pt x="15" y="0"/>
                </a:lnTo>
                <a:lnTo>
                  <a:pt x="46" y="77"/>
                </a:lnTo>
                <a:lnTo>
                  <a:pt x="15" y="77"/>
                </a:lnTo>
                <a:close/>
              </a:path>
            </a:pathLst>
          </a:custGeom>
          <a:solidFill>
            <a:srgbClr val="000000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4" name="Line 90"/>
          <p:cNvSpPr>
            <a:spLocks noChangeShapeType="1"/>
          </p:cNvSpPr>
          <p:nvPr/>
        </p:nvSpPr>
        <p:spPr bwMode="auto">
          <a:xfrm flipV="1">
            <a:off x="3044825" y="1606550"/>
            <a:ext cx="1588" cy="149860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5" name="Rectangle 91"/>
          <p:cNvSpPr>
            <a:spLocks noChangeArrowheads="1"/>
          </p:cNvSpPr>
          <p:nvPr/>
        </p:nvSpPr>
        <p:spPr bwMode="auto">
          <a:xfrm>
            <a:off x="2800350" y="2244725"/>
            <a:ext cx="492125" cy="171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6" name="Rectangle 92"/>
          <p:cNvSpPr>
            <a:spLocks noChangeArrowheads="1"/>
          </p:cNvSpPr>
          <p:nvPr/>
        </p:nvSpPr>
        <p:spPr bwMode="auto">
          <a:xfrm>
            <a:off x="2800350" y="2244725"/>
            <a:ext cx="515938" cy="196850"/>
          </a:xfrm>
          <a:prstGeom prst="rect">
            <a:avLst/>
          </a:prstGeom>
          <a:noFill/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03517" name="Line 93"/>
          <p:cNvSpPr>
            <a:spLocks noChangeShapeType="1"/>
          </p:cNvSpPr>
          <p:nvPr/>
        </p:nvSpPr>
        <p:spPr bwMode="auto">
          <a:xfrm flipV="1">
            <a:off x="3763963" y="1357313"/>
            <a:ext cx="1346200" cy="8937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18" name="Line 94"/>
          <p:cNvSpPr>
            <a:spLocks noChangeShapeType="1"/>
          </p:cNvSpPr>
          <p:nvPr/>
        </p:nvSpPr>
        <p:spPr bwMode="auto">
          <a:xfrm flipV="1">
            <a:off x="3763963" y="1860550"/>
            <a:ext cx="1358900" cy="592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19" name="Line 95"/>
          <p:cNvSpPr>
            <a:spLocks noChangeShapeType="1"/>
          </p:cNvSpPr>
          <p:nvPr/>
        </p:nvSpPr>
        <p:spPr bwMode="auto">
          <a:xfrm flipV="1">
            <a:off x="4292600" y="1873250"/>
            <a:ext cx="3321050" cy="5667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0" name="Line 96"/>
          <p:cNvSpPr>
            <a:spLocks noChangeShapeType="1"/>
          </p:cNvSpPr>
          <p:nvPr/>
        </p:nvSpPr>
        <p:spPr bwMode="auto">
          <a:xfrm>
            <a:off x="4029075" y="5041900"/>
            <a:ext cx="3659188" cy="4778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1" name="Line 97"/>
          <p:cNvSpPr>
            <a:spLocks noChangeShapeType="1"/>
          </p:cNvSpPr>
          <p:nvPr/>
        </p:nvSpPr>
        <p:spPr bwMode="auto">
          <a:xfrm>
            <a:off x="3563938" y="5041900"/>
            <a:ext cx="1244600" cy="4905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2" name="Line 98"/>
          <p:cNvSpPr>
            <a:spLocks noChangeShapeType="1"/>
          </p:cNvSpPr>
          <p:nvPr/>
        </p:nvSpPr>
        <p:spPr bwMode="auto">
          <a:xfrm>
            <a:off x="3551238" y="5243513"/>
            <a:ext cx="1270000" cy="6032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523" name="Rectangle 99"/>
          <p:cNvSpPr>
            <a:spLocks noChangeArrowheads="1"/>
          </p:cNvSpPr>
          <p:nvPr/>
        </p:nvSpPr>
        <p:spPr bwMode="auto">
          <a:xfrm>
            <a:off x="7386638" y="4935538"/>
            <a:ext cx="146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GB" sz="2000">
                <a:solidFill>
                  <a:schemeClr val="accent1"/>
                </a:solidFill>
                <a:latin typeface="Arial" charset="0"/>
              </a:rPr>
              <a:t>Figure 14.8</a:t>
            </a:r>
          </a:p>
        </p:txBody>
      </p:sp>
      <p:grpSp>
        <p:nvGrpSpPr>
          <p:cNvPr id="103524" name="Group 100"/>
          <p:cNvGrpSpPr>
            <a:grpSpLocks/>
          </p:cNvGrpSpPr>
          <p:nvPr/>
        </p:nvGrpSpPr>
        <p:grpSpPr bwMode="auto">
          <a:xfrm>
            <a:off x="85725" y="1708150"/>
            <a:ext cx="7054850" cy="2159000"/>
            <a:chOff x="54" y="1076"/>
            <a:chExt cx="4444" cy="1360"/>
          </a:xfrm>
        </p:grpSpPr>
        <p:sp>
          <p:nvSpPr>
            <p:cNvPr id="103525" name="Rectangle 101"/>
            <p:cNvSpPr>
              <a:spLocks noChangeArrowheads="1"/>
            </p:cNvSpPr>
            <p:nvPr/>
          </p:nvSpPr>
          <p:spPr bwMode="auto">
            <a:xfrm>
              <a:off x="54" y="1076"/>
              <a:ext cx="1375" cy="109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800">
                  <a:latin typeface="Helvetica" charset="0"/>
                </a:rPr>
                <a:t>value - application state (each RM is a state machine) we are only talking about one value here</a:t>
              </a:r>
              <a:endParaRPr lang="en-GB" sz="2000">
                <a:latin typeface="Helvetica" charset="0"/>
              </a:endParaRPr>
            </a:p>
          </p:txBody>
        </p:sp>
        <p:sp>
          <p:nvSpPr>
            <p:cNvPr id="103526" name="Line 102"/>
            <p:cNvSpPr>
              <a:spLocks noChangeShapeType="1"/>
            </p:cNvSpPr>
            <p:nvPr/>
          </p:nvSpPr>
          <p:spPr bwMode="auto">
            <a:xfrm>
              <a:off x="1298" y="1956"/>
              <a:ext cx="3200" cy="48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27" name="Group 103"/>
          <p:cNvGrpSpPr>
            <a:grpSpLocks/>
          </p:cNvGrpSpPr>
          <p:nvPr/>
        </p:nvGrpSpPr>
        <p:grpSpPr bwMode="auto">
          <a:xfrm>
            <a:off x="185738" y="3330575"/>
            <a:ext cx="8704262" cy="1616075"/>
            <a:chOff x="117" y="2098"/>
            <a:chExt cx="5483" cy="1018"/>
          </a:xfrm>
        </p:grpSpPr>
        <p:sp>
          <p:nvSpPr>
            <p:cNvPr id="103528" name="Rectangle 104"/>
            <p:cNvSpPr>
              <a:spLocks noChangeArrowheads="1"/>
            </p:cNvSpPr>
            <p:nvPr/>
          </p:nvSpPr>
          <p:spPr bwMode="auto">
            <a:xfrm>
              <a:off x="117" y="2712"/>
              <a:ext cx="3597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800">
                  <a:latin typeface="Helvetica" charset="0"/>
                </a:rPr>
                <a:t>value timestamp (updated each time an update is applied to the value)</a:t>
              </a:r>
              <a:endParaRPr lang="en-GB" sz="2000">
                <a:latin typeface="Helvetica" charset="0"/>
              </a:endParaRPr>
            </a:p>
          </p:txBody>
        </p:sp>
        <p:sp>
          <p:nvSpPr>
            <p:cNvPr id="103529" name="Line 105"/>
            <p:cNvSpPr>
              <a:spLocks noChangeShapeType="1"/>
            </p:cNvSpPr>
            <p:nvPr/>
          </p:nvSpPr>
          <p:spPr bwMode="auto">
            <a:xfrm flipV="1">
              <a:off x="3591" y="2098"/>
              <a:ext cx="2009" cy="74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0" name="Group 106"/>
          <p:cNvGrpSpPr>
            <a:grpSpLocks/>
          </p:cNvGrpSpPr>
          <p:nvPr/>
        </p:nvGrpSpPr>
        <p:grpSpPr bwMode="auto">
          <a:xfrm>
            <a:off x="368300" y="3446463"/>
            <a:ext cx="7196138" cy="3287712"/>
            <a:chOff x="232" y="2171"/>
            <a:chExt cx="4533" cy="2071"/>
          </a:xfrm>
        </p:grpSpPr>
        <p:sp>
          <p:nvSpPr>
            <p:cNvPr id="103531" name="Rectangle 107"/>
            <p:cNvSpPr>
              <a:spLocks noChangeArrowheads="1"/>
            </p:cNvSpPr>
            <p:nvPr/>
          </p:nvSpPr>
          <p:spPr bwMode="auto">
            <a:xfrm>
              <a:off x="232" y="3876"/>
              <a:ext cx="4533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replica timestamp - indicates updates accepted by RM in log (different from value’s timestamp if some updates are not yet stable)</a:t>
              </a:r>
            </a:p>
          </p:txBody>
        </p:sp>
        <p:sp>
          <p:nvSpPr>
            <p:cNvPr id="103532" name="Line 108"/>
            <p:cNvSpPr>
              <a:spLocks noChangeShapeType="1"/>
            </p:cNvSpPr>
            <p:nvPr/>
          </p:nvSpPr>
          <p:spPr bwMode="auto">
            <a:xfrm flipV="1">
              <a:off x="927" y="2171"/>
              <a:ext cx="851" cy="1714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3" name="Group 109"/>
          <p:cNvGrpSpPr>
            <a:grpSpLocks/>
          </p:cNvGrpSpPr>
          <p:nvPr/>
        </p:nvGrpSpPr>
        <p:grpSpPr bwMode="auto">
          <a:xfrm>
            <a:off x="346075" y="3910013"/>
            <a:ext cx="9436100" cy="1928812"/>
            <a:chOff x="218" y="2463"/>
            <a:chExt cx="5944" cy="1215"/>
          </a:xfrm>
        </p:grpSpPr>
        <p:sp>
          <p:nvSpPr>
            <p:cNvPr id="103534" name="Rectangle 110"/>
            <p:cNvSpPr>
              <a:spLocks noChangeArrowheads="1"/>
            </p:cNvSpPr>
            <p:nvPr/>
          </p:nvSpPr>
          <p:spPr bwMode="auto">
            <a:xfrm>
              <a:off x="218" y="3312"/>
              <a:ext cx="5944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update log - held-back until ordering allows it to be applied (when it becomes stable) also held until updates have been received by all other RMs</a:t>
              </a:r>
            </a:p>
          </p:txBody>
        </p:sp>
        <p:sp>
          <p:nvSpPr>
            <p:cNvPr id="103535" name="Line 111"/>
            <p:cNvSpPr>
              <a:spLocks noChangeShapeType="1"/>
            </p:cNvSpPr>
            <p:nvPr/>
          </p:nvSpPr>
          <p:spPr bwMode="auto">
            <a:xfrm flipH="1" flipV="1">
              <a:off x="3035" y="2463"/>
              <a:ext cx="495" cy="87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6" name="Group 112"/>
          <p:cNvGrpSpPr>
            <a:grpSpLocks/>
          </p:cNvGrpSpPr>
          <p:nvPr/>
        </p:nvGrpSpPr>
        <p:grpSpPr bwMode="auto">
          <a:xfrm>
            <a:off x="4138613" y="2316163"/>
            <a:ext cx="5705475" cy="2036762"/>
            <a:chOff x="2607" y="1459"/>
            <a:chExt cx="3594" cy="1283"/>
          </a:xfrm>
        </p:grpSpPr>
        <p:sp>
          <p:nvSpPr>
            <p:cNvPr id="103537" name="Rectangle 113"/>
            <p:cNvSpPr>
              <a:spLocks noChangeArrowheads="1"/>
            </p:cNvSpPr>
            <p:nvPr/>
          </p:nvSpPr>
          <p:spPr bwMode="auto">
            <a:xfrm>
              <a:off x="2607" y="1459"/>
              <a:ext cx="3594" cy="36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executed operation table - prevents an operation being applied twice e.g. if received from other RMs as well as FE</a:t>
              </a:r>
            </a:p>
          </p:txBody>
        </p:sp>
        <p:sp>
          <p:nvSpPr>
            <p:cNvPr id="103538" name="Line 114"/>
            <p:cNvSpPr>
              <a:spLocks noChangeShapeType="1"/>
            </p:cNvSpPr>
            <p:nvPr/>
          </p:nvSpPr>
          <p:spPr bwMode="auto">
            <a:xfrm flipH="1" flipV="1">
              <a:off x="4381" y="1752"/>
              <a:ext cx="76" cy="99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3539" name="Group 115"/>
          <p:cNvGrpSpPr>
            <a:grpSpLocks/>
          </p:cNvGrpSpPr>
          <p:nvPr/>
        </p:nvGrpSpPr>
        <p:grpSpPr bwMode="auto">
          <a:xfrm>
            <a:off x="4098925" y="1306513"/>
            <a:ext cx="5302250" cy="1493837"/>
            <a:chOff x="2582" y="849"/>
            <a:chExt cx="3340" cy="941"/>
          </a:xfrm>
        </p:grpSpPr>
        <p:sp>
          <p:nvSpPr>
            <p:cNvPr id="103540" name="Rectangle 116"/>
            <p:cNvSpPr>
              <a:spLocks noChangeArrowheads="1"/>
            </p:cNvSpPr>
            <p:nvPr/>
          </p:nvSpPr>
          <p:spPr bwMode="auto">
            <a:xfrm>
              <a:off x="2582" y="849"/>
              <a:ext cx="3340" cy="5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GB" sz="1600">
                  <a:latin typeface="Helvetica" charset="0"/>
                </a:rPr>
                <a:t>timestamp table -a  collection of vector timestamps received from other RMs in gossip messages. It is used to know when RMs have received updates</a:t>
              </a:r>
            </a:p>
          </p:txBody>
        </p:sp>
        <p:sp>
          <p:nvSpPr>
            <p:cNvPr id="103541" name="Line 117"/>
            <p:cNvSpPr>
              <a:spLocks noChangeShapeType="1"/>
            </p:cNvSpPr>
            <p:nvPr/>
          </p:nvSpPr>
          <p:spPr bwMode="auto">
            <a:xfrm flipH="1">
              <a:off x="3505" y="1359"/>
              <a:ext cx="495" cy="431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CE37011-E76E-46D4-B9B0-5A9875E9358B}" type="slidenum">
              <a:rPr lang="en-US"/>
              <a:pPr/>
              <a:t>8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Processing of query and update operations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225675"/>
            <a:ext cx="8936038" cy="4171950"/>
          </a:xfrm>
        </p:spPr>
        <p:txBody>
          <a:bodyPr/>
          <a:lstStyle/>
          <a:p>
            <a:r>
              <a:rPr lang="en-GB"/>
              <a:t>Vector timestamp held by RM </a:t>
            </a:r>
            <a:r>
              <a:rPr lang="en-GB" i="1"/>
              <a:t>i </a:t>
            </a:r>
            <a:r>
              <a:rPr lang="en-GB"/>
              <a:t>consists of:</a:t>
            </a:r>
          </a:p>
          <a:p>
            <a:pPr lvl="1"/>
            <a:r>
              <a:rPr lang="en-GB" i="1"/>
              <a:t>i</a:t>
            </a:r>
            <a:r>
              <a:rPr lang="en-GB"/>
              <a:t>th element holds updates received from FEs by that RM</a:t>
            </a:r>
          </a:p>
          <a:p>
            <a:pPr lvl="1"/>
            <a:r>
              <a:rPr lang="en-GB" i="1"/>
              <a:t>j</a:t>
            </a:r>
            <a:r>
              <a:rPr lang="en-GB"/>
              <a:t>th element holds updates received by RM </a:t>
            </a:r>
            <a:r>
              <a:rPr lang="en-GB" i="1"/>
              <a:t>j</a:t>
            </a:r>
            <a:r>
              <a:rPr lang="en-GB"/>
              <a:t> and propagated to RM </a:t>
            </a:r>
            <a:r>
              <a:rPr lang="en-GB" i="1"/>
              <a:t>i</a:t>
            </a:r>
          </a:p>
          <a:p>
            <a:r>
              <a:rPr lang="en-GB"/>
              <a:t>Query operations contain </a:t>
            </a:r>
            <a:r>
              <a:rPr lang="en-GB" i="1"/>
              <a:t>q.prev</a:t>
            </a:r>
            <a:endParaRPr lang="en-GB"/>
          </a:p>
          <a:p>
            <a:pPr lvl="1"/>
            <a:r>
              <a:rPr lang="en-GB"/>
              <a:t>they can be applied if </a:t>
            </a:r>
            <a:r>
              <a:rPr lang="en-GB" i="1"/>
              <a:t>q.prev</a:t>
            </a:r>
            <a:r>
              <a:rPr lang="en-GB"/>
              <a:t> ≤ </a:t>
            </a:r>
            <a:r>
              <a:rPr lang="en-GB" i="1"/>
              <a:t>valueTS</a:t>
            </a:r>
            <a:r>
              <a:rPr lang="en-GB"/>
              <a:t> (value timestamp)</a:t>
            </a:r>
          </a:p>
          <a:p>
            <a:pPr lvl="1"/>
            <a:r>
              <a:rPr lang="en-GB"/>
              <a:t>failing this, the RM can wait for gossip message or initiate them</a:t>
            </a:r>
          </a:p>
          <a:p>
            <a:pPr lvl="2"/>
            <a:r>
              <a:rPr lang="en-GB"/>
              <a:t>e.g. if </a:t>
            </a:r>
            <a:r>
              <a:rPr lang="en-GB" i="1"/>
              <a:t>valueTS </a:t>
            </a:r>
            <a:r>
              <a:rPr lang="en-GB"/>
              <a:t>= (2,5,5) and </a:t>
            </a:r>
            <a:r>
              <a:rPr lang="en-GB" i="1"/>
              <a:t>q.prev</a:t>
            </a:r>
            <a:r>
              <a:rPr lang="en-GB"/>
              <a:t> = (2,4,6)  - RM 0 has missed an update from RM 2</a:t>
            </a:r>
          </a:p>
          <a:p>
            <a:pPr lvl="1"/>
            <a:r>
              <a:rPr lang="en-GB"/>
              <a:t>Once the query can be applied, the RM returns </a:t>
            </a:r>
            <a:r>
              <a:rPr lang="en-GB" i="1"/>
              <a:t>valueTS</a:t>
            </a:r>
            <a:r>
              <a:rPr lang="en-GB"/>
              <a:t> (</a:t>
            </a:r>
            <a:r>
              <a:rPr lang="en-GB" i="1"/>
              <a:t>new</a:t>
            </a:r>
            <a:r>
              <a:rPr lang="en-GB"/>
              <a:t>) to the FE. The FE merges </a:t>
            </a:r>
            <a:r>
              <a:rPr lang="en-GB" i="1"/>
              <a:t>new</a:t>
            </a:r>
            <a:r>
              <a:rPr lang="en-GB"/>
              <a:t> with its vector timestamp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6205538" y="42863"/>
            <a:ext cx="3194050" cy="3667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>
                <a:latin typeface="Helvetica" charset="0"/>
              </a:rPr>
              <a:t>RMs are numbered 0, 1, 2,… </a:t>
            </a:r>
            <a:endParaRPr lang="en-GB"/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836613" y="1250950"/>
            <a:ext cx="8358187" cy="9159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Helvetica" charset="0"/>
              </a:rPr>
              <a:t>e.g. in a gossip system with 3 RMs a value of (2,4,5) at RM 0 means that the value there reflects the first 2 updates accepted from FEs at RM 0, the first 4 at RM 1 and the first 5 at RM 2.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bldLvl="2" autoUpdateAnimBg="0"/>
      <p:bldP spid="105476" grpId="0" autoUpdateAnimBg="0"/>
      <p:bldP spid="105477" grpId="0" animBg="1" autoUpdateAnimBg="0"/>
      <p:bldP spid="10547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939BF82-88FF-4BE4-B049-1C2AA23E04AC}" type="slidenum">
              <a:rPr lang="en-US"/>
              <a:pPr/>
              <a:t>9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Gossip update operations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Update operations are processed in causal order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A FE sends update operation </a:t>
            </a:r>
            <a:r>
              <a:rPr lang="en-GB" sz="1600" i="1"/>
              <a:t>u.op</a:t>
            </a:r>
            <a:r>
              <a:rPr lang="en-GB" sz="1600"/>
              <a:t>, </a:t>
            </a:r>
            <a:r>
              <a:rPr lang="en-GB" sz="1600" i="1"/>
              <a:t>u.prev</a:t>
            </a:r>
            <a:r>
              <a:rPr lang="en-GB" sz="1600"/>
              <a:t>, </a:t>
            </a:r>
            <a:r>
              <a:rPr lang="en-GB" sz="1600" i="1"/>
              <a:t>u.id </a:t>
            </a:r>
            <a:r>
              <a:rPr lang="en-GB" sz="1600"/>
              <a:t>to RM </a:t>
            </a:r>
            <a:r>
              <a:rPr lang="en-GB" sz="1600" i="1"/>
              <a:t>i</a:t>
            </a:r>
            <a:r>
              <a:rPr lang="en-GB" sz="1600"/>
              <a:t>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 FE can send a request to several RMs, using same id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When RM </a:t>
            </a:r>
            <a:r>
              <a:rPr lang="en-GB" sz="1600" i="1"/>
              <a:t>i</a:t>
            </a:r>
            <a:r>
              <a:rPr lang="en-GB" sz="1600"/>
              <a:t> receives an update request, it checks whether it is new, by looking for the </a:t>
            </a:r>
            <a:r>
              <a:rPr lang="en-GB" sz="1600" i="1"/>
              <a:t>id</a:t>
            </a:r>
            <a:r>
              <a:rPr lang="en-GB" sz="1600"/>
              <a:t> in its executed ops table and its log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if it is new, the RM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 increments by 1 the </a:t>
            </a:r>
            <a:r>
              <a:rPr lang="en-GB" sz="1400" i="1"/>
              <a:t>i</a:t>
            </a:r>
            <a:r>
              <a:rPr lang="en-GB" sz="1400"/>
              <a:t>th element of its replica timestamp,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assigns a unique vector timestamp </a:t>
            </a:r>
            <a:r>
              <a:rPr lang="en-GB" sz="1400" i="1"/>
              <a:t>ts</a:t>
            </a:r>
            <a:r>
              <a:rPr lang="en-GB" sz="1400"/>
              <a:t> to the update </a:t>
            </a:r>
          </a:p>
          <a:p>
            <a:pPr lvl="2">
              <a:lnSpc>
                <a:spcPct val="90000"/>
              </a:lnSpc>
            </a:pPr>
            <a:r>
              <a:rPr lang="en-GB" sz="1400"/>
              <a:t>and stores the update in its log</a:t>
            </a:r>
          </a:p>
          <a:p>
            <a:pPr lvl="2">
              <a:lnSpc>
                <a:spcPct val="90000"/>
              </a:lnSpc>
              <a:buFont typeface="Wingdings" charset="2"/>
              <a:buNone/>
            </a:pPr>
            <a:r>
              <a:rPr lang="en-GB" sz="1400" i="1"/>
              <a:t>logRecord</a:t>
            </a:r>
            <a:r>
              <a:rPr lang="en-GB" sz="1400"/>
              <a:t> = &lt;</a:t>
            </a:r>
            <a:r>
              <a:rPr lang="en-GB" sz="1400" i="1"/>
              <a:t>i</a:t>
            </a:r>
            <a:r>
              <a:rPr lang="en-GB" sz="1400"/>
              <a:t>, </a:t>
            </a:r>
            <a:r>
              <a:rPr lang="en-GB" sz="1400" i="1"/>
              <a:t>ts</a:t>
            </a:r>
            <a:r>
              <a:rPr lang="en-GB" sz="1400"/>
              <a:t>, </a:t>
            </a:r>
            <a:r>
              <a:rPr lang="en-GB" sz="1400" i="1"/>
              <a:t>u.op</a:t>
            </a:r>
            <a:r>
              <a:rPr lang="en-GB" sz="1400"/>
              <a:t>, </a:t>
            </a:r>
            <a:r>
              <a:rPr lang="en-GB" sz="1400" i="1"/>
              <a:t>u.prev</a:t>
            </a:r>
            <a:r>
              <a:rPr lang="en-GB" sz="1400"/>
              <a:t>,</a:t>
            </a:r>
            <a:r>
              <a:rPr lang="en-GB" sz="1400" i="1"/>
              <a:t> u.id</a:t>
            </a:r>
            <a:r>
              <a:rPr lang="en-GB" sz="1400"/>
              <a:t>&gt;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timestamp </a:t>
            </a:r>
            <a:r>
              <a:rPr lang="en-GB" sz="1600" i="1"/>
              <a:t>ts</a:t>
            </a:r>
            <a:r>
              <a:rPr lang="en-GB" sz="1600"/>
              <a:t> is calculated from </a:t>
            </a:r>
            <a:r>
              <a:rPr lang="en-GB" sz="1600" i="1"/>
              <a:t>u</a:t>
            </a:r>
            <a:r>
              <a:rPr lang="en-GB" sz="1600"/>
              <a:t>.</a:t>
            </a:r>
            <a:r>
              <a:rPr lang="en-GB" sz="1600" i="1"/>
              <a:t>prev</a:t>
            </a:r>
            <a:r>
              <a:rPr lang="en-GB" sz="1600"/>
              <a:t> by replacing its </a:t>
            </a:r>
            <a:r>
              <a:rPr lang="en-GB" sz="1600" i="1"/>
              <a:t>i</a:t>
            </a:r>
            <a:r>
              <a:rPr lang="en-GB" sz="1600"/>
              <a:t>th element by the </a:t>
            </a:r>
            <a:r>
              <a:rPr lang="en-GB" sz="1600" i="1"/>
              <a:t>i</a:t>
            </a:r>
            <a:r>
              <a:rPr lang="en-GB" sz="1600"/>
              <a:t>th element of the replica timestamp.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The RM returns </a:t>
            </a:r>
            <a:r>
              <a:rPr lang="en-GB" sz="1600" i="1"/>
              <a:t>ts</a:t>
            </a:r>
            <a:r>
              <a:rPr lang="en-GB" sz="1600"/>
              <a:t> to the FE,which merges it with its vector timestamp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For stability </a:t>
            </a:r>
            <a:r>
              <a:rPr lang="en-GB" sz="1600" i="1"/>
              <a:t>u.prev</a:t>
            </a:r>
            <a:r>
              <a:rPr lang="en-GB" sz="1600"/>
              <a:t> ≤ </a:t>
            </a:r>
            <a:r>
              <a:rPr lang="en-GB" sz="1600" i="1"/>
              <a:t>valueTS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That is, the valueTS reflects all updates seen by the FE.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When stable, the RM applies the operation </a:t>
            </a:r>
            <a:r>
              <a:rPr lang="en-GB" sz="1600" i="1"/>
              <a:t>u</a:t>
            </a:r>
            <a:r>
              <a:rPr lang="en-GB" sz="1600"/>
              <a:t>.</a:t>
            </a:r>
            <a:r>
              <a:rPr lang="en-GB" sz="1600" i="1"/>
              <a:t>op</a:t>
            </a:r>
            <a:r>
              <a:rPr lang="en-GB" sz="1600"/>
              <a:t> to the </a:t>
            </a:r>
            <a:r>
              <a:rPr lang="en-GB" sz="1600" i="1"/>
              <a:t>value</a:t>
            </a:r>
            <a:r>
              <a:rPr lang="en-GB" sz="1600"/>
              <a:t>,updates  </a:t>
            </a:r>
            <a:r>
              <a:rPr lang="en-GB" sz="1600" i="1"/>
              <a:t>valueTS</a:t>
            </a:r>
            <a:r>
              <a:rPr lang="en-GB" sz="1600"/>
              <a:t> and adds </a:t>
            </a:r>
            <a:r>
              <a:rPr lang="en-GB" sz="1600" i="1"/>
              <a:t>u.id</a:t>
            </a:r>
            <a:r>
              <a:rPr lang="en-GB" sz="1600"/>
              <a:t> to the executed operation table.</a:t>
            </a:r>
          </a:p>
          <a:p>
            <a:pPr>
              <a:lnSpc>
                <a:spcPct val="90000"/>
              </a:lnSpc>
            </a:pPr>
            <a:endParaRPr lang="en-GB" sz="2000"/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182100" y="6210300"/>
            <a:ext cx="29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7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75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75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 bldLvl="2" autoUpdateAnimBg="0"/>
      <p:bldP spid="107524" grpId="0" autoUpdateAnimBg="0"/>
    </p:bldLst>
  </p:timing>
</p:sld>
</file>

<file path=ppt/theme/theme1.xml><?xml version="1.0" encoding="utf-8"?>
<a:theme xmlns:a="http://schemas.openxmlformats.org/drawingml/2006/main" name="L1. CORBA 1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33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ADAA"/>
      </a:accent5>
      <a:accent6>
        <a:srgbClr val="E7B900"/>
      </a:accent6>
      <a:hlink>
        <a:srgbClr val="663300"/>
      </a:hlink>
      <a:folHlink>
        <a:srgbClr val="808000"/>
      </a:folHlink>
    </a:clrScheme>
    <a:fontScheme name="L1. CORBA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L1. CORBA 1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4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. CORBA 1 5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6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. CORBA 1 7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ECB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Jean's HD:China 2001:L1. CORBA 1.ppt</Template>
  <TotalTime>3089</TotalTime>
  <Words>3060</Words>
  <Application>Microsoft Office PowerPoint</Application>
  <PresentationFormat>A4 Paper (210x297 mm)</PresentationFormat>
  <Paragraphs>420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L1. CORBA 1</vt:lpstr>
      <vt:lpstr>Highly available services</vt:lpstr>
      <vt:lpstr>14.4.1 The gossip architecture</vt:lpstr>
      <vt:lpstr> Query and update operations in a gossip service</vt:lpstr>
      <vt:lpstr>Gossip processing of queries and updates</vt:lpstr>
      <vt:lpstr>Slide 5</vt:lpstr>
      <vt:lpstr>Front ends propagate their timestamps whenever clients communicate directly</vt:lpstr>
      <vt:lpstr>A gossip replica manager, showing its main state components</vt:lpstr>
      <vt:lpstr>Processing of query and update operations</vt:lpstr>
      <vt:lpstr>Gossip update operations </vt:lpstr>
      <vt:lpstr>Gossip messages</vt:lpstr>
      <vt:lpstr>Discussion of Gossip architecture</vt:lpstr>
      <vt:lpstr>14.5.5 Quorum consensus methods</vt:lpstr>
      <vt:lpstr>Gifford’s quorum consensus file replication scheme</vt:lpstr>
      <vt:lpstr>Gifford’s quorum consensus -  performing read and write operations</vt:lpstr>
      <vt:lpstr>Gifford’s quorum consensus: configurability of groups of replica managers</vt:lpstr>
      <vt:lpstr>Gifford’s quorum consensus examples (1979)</vt:lpstr>
      <vt:lpstr>Distributed Replicated FIFO Queue</vt:lpstr>
      <vt:lpstr>Distributed Replicated FIFO Queue</vt:lpstr>
      <vt:lpstr>FIFO Queue</vt:lpstr>
      <vt:lpstr>FIFO Queue</vt:lpstr>
      <vt:lpstr>Slide 21</vt:lpstr>
      <vt:lpstr>Slide 22</vt:lpstr>
      <vt:lpstr>Log Compaction</vt:lpstr>
      <vt:lpstr>Log Compaction</vt:lpstr>
      <vt:lpstr>Quorum Assignments</vt:lpstr>
      <vt:lpstr>Depends-On Relation</vt:lpstr>
      <vt:lpstr>Depends-On relation</vt:lpstr>
    </vt:vector>
  </TitlesOfParts>
  <Company>G&amp;J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15.1 A distributed multimedia system</dc:title>
  <dc:creator>George Coulouris</dc:creator>
  <cp:lastModifiedBy>tsigas</cp:lastModifiedBy>
  <cp:revision>202</cp:revision>
  <cp:lastPrinted>2000-11-12T21:05:10Z</cp:lastPrinted>
  <dcterms:created xsi:type="dcterms:W3CDTF">2000-06-18T21:59:47Z</dcterms:created>
  <dcterms:modified xsi:type="dcterms:W3CDTF">2011-01-31T13:08:56Z</dcterms:modified>
</cp:coreProperties>
</file>