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6"/>
  </p:notesMasterIdLst>
  <p:sldIdLst>
    <p:sldId id="347" r:id="rId2"/>
    <p:sldId id="348" r:id="rId3"/>
    <p:sldId id="349" r:id="rId4"/>
    <p:sldId id="352" r:id="rId5"/>
    <p:sldId id="353" r:id="rId6"/>
    <p:sldId id="354" r:id="rId7"/>
    <p:sldId id="355" r:id="rId8"/>
    <p:sldId id="356" r:id="rId9"/>
    <p:sldId id="357" r:id="rId10"/>
    <p:sldId id="358" r:id="rId11"/>
    <p:sldId id="359" r:id="rId12"/>
    <p:sldId id="363" r:id="rId13"/>
    <p:sldId id="364" r:id="rId14"/>
    <p:sldId id="351" r:id="rId15"/>
    <p:sldId id="345" r:id="rId16"/>
    <p:sldId id="346" r:id="rId17"/>
    <p:sldId id="342" r:id="rId18"/>
    <p:sldId id="343" r:id="rId19"/>
    <p:sldId id="264" r:id="rId20"/>
    <p:sldId id="288" r:id="rId21"/>
    <p:sldId id="289" r:id="rId22"/>
    <p:sldId id="344" r:id="rId23"/>
    <p:sldId id="293" r:id="rId24"/>
    <p:sldId id="350" r:id="rId25"/>
  </p:sldIdLst>
  <p:sldSz cx="9906000" cy="6858000" type="A4"/>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AE22"/>
    <a:srgbClr val="2833B0"/>
    <a:srgbClr val="82B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2787"/>
    <p:restoredTop sz="86517" autoAdjust="0"/>
  </p:normalViewPr>
  <p:slideViewPr>
    <p:cSldViewPr snapToGrid="0">
      <p:cViewPr varScale="1">
        <p:scale>
          <a:sx n="54" d="100"/>
          <a:sy n="54" d="100"/>
        </p:scale>
        <p:origin x="-509" y="-67"/>
      </p:cViewPr>
      <p:guideLst>
        <p:guide orient="horz" pos="2173"/>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115"/>
    </p:cViewPr>
  </p:sorterViewPr>
  <p:notesViewPr>
    <p:cSldViewPr snapToGrid="0">
      <p:cViewPr varScale="1">
        <p:scale>
          <a:sx n="56" d="100"/>
          <a:sy n="56" d="100"/>
        </p:scale>
        <p:origin x="-184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1444"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0591832-82FA-4069-96D6-353FABBF337B}" type="slidenum">
              <a:rPr lang="en-GB"/>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9830F45-6911-43DC-9FEA-E0C1536B00C7}" type="slidenum">
              <a:rPr lang="he-IL" smtClean="0"/>
              <a:pPr/>
              <a:t>4</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44CD13-264E-4675-8D7D-F3119934B978}" type="slidenum">
              <a:rPr lang="ar-SA"/>
              <a:pPr/>
              <a:t>14</a:t>
            </a:fld>
            <a:endParaRPr lang="en-US"/>
          </a:p>
        </p:txBody>
      </p:sp>
      <p:sp>
        <p:nvSpPr>
          <p:cNvPr id="1367042" name="Rectangle 2"/>
          <p:cNvSpPr>
            <a:spLocks noGrp="1" noRot="1" noChangeAspect="1" noChangeArrowheads="1" noTextEdit="1"/>
          </p:cNvSpPr>
          <p:nvPr>
            <p:ph type="sldImg"/>
          </p:nvPr>
        </p:nvSpPr>
        <p:spPr>
          <a:ln/>
        </p:spPr>
      </p:sp>
      <p:sp>
        <p:nvSpPr>
          <p:cNvPr id="1367043" name="Rectangle 3"/>
          <p:cNvSpPr>
            <a:spLocks noGrp="1" noChangeArrowheads="1"/>
          </p:cNvSpPr>
          <p:nvPr>
            <p:ph type="body" idx="1"/>
          </p:nvPr>
        </p:nvSpPr>
        <p:spPr/>
        <p:txBody>
          <a:bodyPr/>
          <a:lstStyle/>
          <a:p>
            <a:pPr algn="l" rtl="0"/>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FA26551A-0B54-49A7-A34D-744B0AE0E8BB}" type="slidenum">
              <a:rPr lang="en-GB"/>
              <a:pPr/>
              <a:t>17</a:t>
            </a:fld>
            <a:endParaRPr lang="en-GB"/>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lang="en-GB" smtClean="0"/>
              <a:t>virtual interleaving does not necessarily occur at any one RM</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2F0FAA8-AD20-49ED-9244-82BDC7537613}" type="slidenum">
              <a:rPr lang="en-GB"/>
              <a:pPr/>
              <a:t>18</a:t>
            </a:fld>
            <a:endParaRPr lang="en-GB"/>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GB" smtClean="0">
                <a:latin typeface="Helvetica" charset="0"/>
              </a:rPr>
              <a:t>possible under naive replication strategy, even if neither A or B fails</a:t>
            </a:r>
          </a:p>
          <a:p>
            <a:r>
              <a:rPr lang="en-GB" smtClean="0">
                <a:latin typeface="Helvetica" charset="0"/>
              </a:rPr>
              <a:t>update at B not yet propagated to A when client 2 reads it</a:t>
            </a:r>
          </a:p>
          <a:p>
            <a:r>
              <a:rPr lang="en-GB" smtClean="0">
                <a:latin typeface="Helvetica" charset="0"/>
              </a:rPr>
              <a:t>it is not linearizable because client2’s getBalance is after client 1’s set balance in real time.</a:t>
            </a:r>
          </a:p>
          <a:p>
            <a:r>
              <a:rPr lang="en-GB" smtClean="0">
                <a:latin typeface="Helvetica" charset="0"/>
              </a:rPr>
              <a:t>but the following interleaving: </a:t>
            </a:r>
            <a:r>
              <a:rPr lang="en-GB" i="1" smtClean="0">
                <a:latin typeface="Helvetica" charset="0"/>
              </a:rPr>
              <a:t>getBalanceA</a:t>
            </a:r>
            <a:r>
              <a:rPr lang="en-GB" baseline="-25000" smtClean="0">
                <a:latin typeface="Helvetica" charset="0"/>
              </a:rPr>
              <a:t>A</a:t>
            </a:r>
            <a:r>
              <a:rPr lang="en-GB" smtClean="0">
                <a:latin typeface="Helvetica" charset="0"/>
              </a:rPr>
              <a:t>(</a:t>
            </a:r>
            <a:r>
              <a:rPr lang="en-GB" i="1" smtClean="0">
                <a:latin typeface="Helvetica" charset="0"/>
              </a:rPr>
              <a:t>y</a:t>
            </a:r>
            <a:r>
              <a:rPr lang="en-GB" smtClean="0">
                <a:latin typeface="Helvetica" charset="0"/>
              </a:rPr>
              <a:t>)-&gt; 0 </a:t>
            </a:r>
            <a:r>
              <a:rPr lang="en-GB" i="1" smtClean="0">
                <a:latin typeface="Helvetica" charset="0"/>
              </a:rPr>
              <a:t>getBalanceA</a:t>
            </a:r>
            <a:r>
              <a:rPr lang="en-GB" baseline="-25000" smtClean="0">
                <a:latin typeface="Helvetica" charset="0"/>
              </a:rPr>
              <a:t>A</a:t>
            </a:r>
            <a:r>
              <a:rPr lang="en-GB" smtClean="0">
                <a:latin typeface="Helvetica" charset="0"/>
              </a:rPr>
              <a:t>(</a:t>
            </a:r>
            <a:r>
              <a:rPr lang="en-GB" i="1" smtClean="0">
                <a:latin typeface="Helvetica" charset="0"/>
              </a:rPr>
              <a:t>x</a:t>
            </a:r>
            <a:r>
              <a:rPr lang="en-GB" smtClean="0">
                <a:latin typeface="Helvetica" charset="0"/>
              </a:rPr>
              <a:t>) -&gt; 0 </a:t>
            </a:r>
            <a:r>
              <a:rPr lang="en-GB" i="1" smtClean="0">
                <a:latin typeface="Helvetica" charset="0"/>
              </a:rPr>
              <a:t>setBalanceB</a:t>
            </a:r>
            <a:r>
              <a:rPr lang="en-GB" baseline="-25000" smtClean="0">
                <a:latin typeface="Helvetica" charset="0"/>
              </a:rPr>
              <a:t>A</a:t>
            </a:r>
            <a:r>
              <a:rPr lang="en-GB" smtClean="0">
                <a:latin typeface="Helvetica" charset="0"/>
              </a:rPr>
              <a:t>(</a:t>
            </a:r>
            <a:r>
              <a:rPr lang="en-GB" i="1" smtClean="0">
                <a:latin typeface="Helvetica" charset="0"/>
              </a:rPr>
              <a:t>x,1</a:t>
            </a:r>
            <a:r>
              <a:rPr lang="en-GB" smtClean="0">
                <a:latin typeface="Helvetica" charset="0"/>
              </a:rPr>
              <a:t>) </a:t>
            </a:r>
            <a:r>
              <a:rPr lang="en-GB" i="1" smtClean="0">
                <a:latin typeface="Helvetica" charset="0"/>
              </a:rPr>
              <a:t>setBalanceA</a:t>
            </a:r>
            <a:r>
              <a:rPr lang="en-GB" baseline="-25000" smtClean="0">
                <a:latin typeface="Helvetica" charset="0"/>
              </a:rPr>
              <a:t>A</a:t>
            </a:r>
            <a:r>
              <a:rPr lang="en-GB" smtClean="0">
                <a:latin typeface="Helvetica" charset="0"/>
              </a:rPr>
              <a:t>(</a:t>
            </a:r>
            <a:r>
              <a:rPr lang="en-GB" i="1" smtClean="0">
                <a:latin typeface="Helvetica" charset="0"/>
              </a:rPr>
              <a:t>x,1</a:t>
            </a:r>
            <a:r>
              <a:rPr lang="en-GB" smtClean="0">
                <a:latin typeface="Helvetica" charset="0"/>
              </a:rPr>
              <a:t>) </a:t>
            </a:r>
          </a:p>
          <a:p>
            <a:r>
              <a:rPr lang="en-GB" smtClean="0">
                <a:latin typeface="Helvetica" charset="0"/>
              </a:rPr>
              <a:t>satisfies both criteria for sequential consistency are satisfied</a:t>
            </a: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CB07D8-CE91-4252-96B8-D15DD625A682}" type="slidenum">
              <a:rPr lang="en-GB"/>
              <a:pPr/>
              <a:t>19</a:t>
            </a:fld>
            <a:endParaRPr lang="en-GB"/>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r>
              <a:rPr lang="en-GB"/>
              <a:t>secondaries are called ‘back-up’ or ‘slave’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E034ED-C113-47AE-A9EB-13727FA93398}" type="slidenum">
              <a:rPr lang="en-GB"/>
              <a:pPr/>
              <a:t>21</a:t>
            </a:fld>
            <a:endParaRPr lang="en-GB"/>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r>
              <a:rPr lang="en-GB"/>
              <a:t>if two different clients use different backups to take over, then the system could behave incorrectly</a:t>
            </a:r>
          </a:p>
          <a:p>
            <a:r>
              <a:rPr lang="en-GB"/>
              <a:t>the requirements are met if view-synchronous group communication is used, but that is expensive</a:t>
            </a:r>
          </a:p>
          <a:p>
            <a:r>
              <a:rPr lang="en-GB"/>
              <a:t>If using view synchronous group communication, the surviving backups receive a view without the primary, they use an agreed function to calculate who is primary.</a:t>
            </a:r>
          </a:p>
          <a:p>
            <a:r>
              <a:rPr lang="en-GB"/>
              <a:t>New primary registers with name service</a:t>
            </a:r>
          </a:p>
          <a:p>
            <a:r>
              <a:rPr lang="en-GB"/>
              <a:t>View synchrony also allows processes to agree which operations were performed before primary failed.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090C4C5D-C0EF-499C-9F77-361F902883F1}" type="slidenum">
              <a:rPr lang="he-IL" smtClean="0"/>
              <a:pPr/>
              <a:t>5</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5C27A4E-AE75-498E-8139-A068996CA8BC}" type="slidenum">
              <a:rPr lang="he-IL" smtClean="0"/>
              <a:pPr/>
              <a:t>6</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1DA14BB-48DF-4B15-A84B-5E9D730E14CF}" type="slidenum">
              <a:rPr lang="he-IL" smtClean="0"/>
              <a:pPr/>
              <a:t>7</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B9426616-644D-4B93-8D83-AA31DD4A2823}" type="slidenum">
              <a:rPr lang="he-IL" smtClean="0"/>
              <a:pPr/>
              <a:t>8</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2117725" y="685800"/>
            <a:ext cx="7237413" cy="1143000"/>
          </a:xfrm>
        </p:spPr>
        <p:txBody>
          <a:bodyPr/>
          <a:lstStyle>
            <a:lvl1pPr>
              <a:defRPr/>
            </a:lvl1pPr>
          </a:lstStyle>
          <a:p>
            <a:r>
              <a:rPr lang="en-US"/>
              <a:t>Click to edit Master title style</a:t>
            </a:r>
          </a:p>
        </p:txBody>
      </p:sp>
      <p:sp>
        <p:nvSpPr>
          <p:cNvPr id="59395" name="Rectangle 3"/>
          <p:cNvSpPr>
            <a:spLocks noGrp="1" noChangeArrowheads="1"/>
          </p:cNvSpPr>
          <p:nvPr>
            <p:ph type="subTitle" idx="1"/>
          </p:nvPr>
        </p:nvSpPr>
        <p:spPr>
          <a:xfrm>
            <a:off x="2311400" y="3886200"/>
            <a:ext cx="6934200" cy="1771650"/>
          </a:xfrm>
        </p:spPr>
        <p:txBody>
          <a:bodyPr/>
          <a:lstStyle>
            <a:lvl1pPr marL="0" indent="0">
              <a:buFont typeface="Wingdings" charset="2"/>
              <a:buNone/>
              <a:defRPr>
                <a:latin typeface="Arial Black" pitchFamily="34" charset="0"/>
              </a:defRPr>
            </a:lvl1pPr>
          </a:lstStyle>
          <a:p>
            <a:r>
              <a:rPr lang="en-US"/>
              <a:t>Click to edit Master subtitle style</a:t>
            </a:r>
          </a:p>
        </p:txBody>
      </p:sp>
      <p:sp>
        <p:nvSpPr>
          <p:cNvPr id="59396" name="Rectangle 4"/>
          <p:cNvSpPr>
            <a:spLocks noGrp="1" noChangeArrowheads="1"/>
          </p:cNvSpPr>
          <p:nvPr>
            <p:ph type="dt" sz="half" idx="2"/>
          </p:nvPr>
        </p:nvSpPr>
        <p:spPr>
          <a:xfrm>
            <a:off x="769938" y="6229350"/>
            <a:ext cx="2092325" cy="514350"/>
          </a:xfrm>
        </p:spPr>
        <p:txBody>
          <a:bodyPr/>
          <a:lstStyle>
            <a:lvl1pPr>
              <a:defRPr>
                <a:solidFill>
                  <a:srgbClr val="5E574E"/>
                </a:solidFill>
              </a:defRPr>
            </a:lvl1pPr>
          </a:lstStyle>
          <a:p>
            <a:endParaRPr lang="en-US"/>
          </a:p>
        </p:txBody>
      </p:sp>
      <p:sp>
        <p:nvSpPr>
          <p:cNvPr id="59397" name="Rectangle 5"/>
          <p:cNvSpPr>
            <a:spLocks noGrp="1" noChangeArrowheads="1"/>
          </p:cNvSpPr>
          <p:nvPr>
            <p:ph type="ftr" sz="quarter" idx="3"/>
          </p:nvPr>
        </p:nvSpPr>
        <p:spPr>
          <a:xfrm>
            <a:off x="3411538" y="6229350"/>
            <a:ext cx="3082925" cy="514350"/>
          </a:xfrm>
        </p:spPr>
        <p:txBody>
          <a:bodyPr/>
          <a:lstStyle>
            <a:lvl1pPr>
              <a:defRPr sz="1400">
                <a:solidFill>
                  <a:srgbClr val="5E574E"/>
                </a:solidFill>
                <a:latin typeface="+mn-lt"/>
              </a:defRPr>
            </a:lvl1pPr>
          </a:lstStyle>
          <a:p>
            <a:endParaRPr lang="en-US"/>
          </a:p>
        </p:txBody>
      </p:sp>
      <p:sp>
        <p:nvSpPr>
          <p:cNvPr id="59398" name="Rectangle 6"/>
          <p:cNvSpPr>
            <a:spLocks noGrp="1" noChangeArrowheads="1"/>
          </p:cNvSpPr>
          <p:nvPr>
            <p:ph type="sldNum" sz="quarter" idx="4"/>
          </p:nvPr>
        </p:nvSpPr>
        <p:spPr>
          <a:xfrm>
            <a:off x="7154863" y="6229350"/>
            <a:ext cx="1981200" cy="514350"/>
          </a:xfrm>
        </p:spPr>
        <p:txBody>
          <a:bodyPr/>
          <a:lstStyle>
            <a:lvl1pPr>
              <a:defRPr>
                <a:solidFill>
                  <a:srgbClr val="5E574E"/>
                </a:solidFill>
              </a:defRPr>
            </a:lvl1pPr>
          </a:lstStyle>
          <a:p>
            <a:fld id="{C6E53073-F370-471E-8313-9BC5F738EE5C}" type="slidenum">
              <a:rPr lang="en-US"/>
              <a:pPr/>
              <a:t>‹#›</a:t>
            </a:fld>
            <a:endParaRPr lang="en-US"/>
          </a:p>
        </p:txBody>
      </p:sp>
      <p:sp>
        <p:nvSpPr>
          <p:cNvPr id="59399" name="Line 7"/>
          <p:cNvSpPr>
            <a:spLocks noChangeShapeType="1"/>
          </p:cNvSpPr>
          <p:nvPr/>
        </p:nvSpPr>
        <p:spPr bwMode="auto">
          <a:xfrm>
            <a:off x="495300" y="2590800"/>
            <a:ext cx="8832850" cy="0"/>
          </a:xfrm>
          <a:prstGeom prst="line">
            <a:avLst/>
          </a:prstGeom>
          <a:noFill/>
          <a:ln w="127000">
            <a:solidFill>
              <a:schemeClr val="accent2"/>
            </a:solidFill>
            <a:round/>
            <a:headEnd/>
            <a:tailEnd/>
          </a:ln>
          <a:effectLst/>
        </p:spPr>
        <p:txBody>
          <a:bodyPr wrap="none" anchor="ctr"/>
          <a:lstStyle/>
          <a:p>
            <a:endParaRPr lang="sv-SE"/>
          </a:p>
        </p:txBody>
      </p:sp>
      <p:sp>
        <p:nvSpPr>
          <p:cNvPr id="59400" name="Text Box 8"/>
          <p:cNvSpPr txBox="1">
            <a:spLocks noChangeArrowheads="1"/>
          </p:cNvSpPr>
          <p:nvPr userDrawn="1"/>
        </p:nvSpPr>
        <p:spPr bwMode="auto">
          <a:xfrm>
            <a:off x="442913" y="2833688"/>
            <a:ext cx="2012950" cy="2282825"/>
          </a:xfrm>
          <a:prstGeom prst="rect">
            <a:avLst/>
          </a:prstGeom>
          <a:noFill/>
          <a:ln w="9525">
            <a:noFill/>
            <a:miter lim="800000"/>
            <a:headEnd/>
            <a:tailEnd/>
          </a:ln>
          <a:effectLst/>
        </p:spPr>
        <p:txBody>
          <a:bodyPr>
            <a:spAutoFit/>
          </a:bodyPr>
          <a:lstStyle/>
          <a:p>
            <a:r>
              <a:rPr lang="en-GB" sz="1200"/>
              <a:t>Copyright © George Coulouris, Jean Dollimore, Tim Kindberg 2001 email: </a:t>
            </a:r>
            <a:r>
              <a:rPr lang="en-GB" sz="1200" i="1"/>
              <a:t>authors@cdk2.net</a:t>
            </a:r>
            <a:endParaRPr lang="en-GB" sz="1200"/>
          </a:p>
          <a:p>
            <a:r>
              <a:rPr lang="en-GB" sz="1200"/>
              <a:t>This material is made available for private study and for direct use by individual teachers.</a:t>
            </a:r>
          </a:p>
          <a:p>
            <a:r>
              <a:rPr lang="en-GB" sz="1200"/>
              <a:t>It may not be included in any product or employed in any service without the written permission of the authors.</a:t>
            </a:r>
          </a:p>
        </p:txBody>
      </p:sp>
      <p:sp>
        <p:nvSpPr>
          <p:cNvPr id="59401" name="Text Box 9"/>
          <p:cNvSpPr txBox="1">
            <a:spLocks noChangeArrowheads="1"/>
          </p:cNvSpPr>
          <p:nvPr userDrawn="1"/>
        </p:nvSpPr>
        <p:spPr bwMode="auto">
          <a:xfrm>
            <a:off x="444500" y="5191125"/>
            <a:ext cx="1784350" cy="730250"/>
          </a:xfrm>
          <a:prstGeom prst="rect">
            <a:avLst/>
          </a:prstGeom>
          <a:noFill/>
          <a:ln w="9525">
            <a:noFill/>
            <a:miter lim="800000"/>
            <a:headEnd/>
            <a:tailEnd/>
          </a:ln>
          <a:effectLst/>
        </p:spPr>
        <p:txBody>
          <a:bodyPr>
            <a:spAutoFit/>
          </a:bodyPr>
          <a:lstStyle/>
          <a:p>
            <a:r>
              <a:rPr lang="en-GB" sz="1400">
                <a:solidFill>
                  <a:srgbClr val="FD0217"/>
                </a:solidFill>
              </a:rPr>
              <a:t>Viewing: These slides must be viewed in slide show mode.</a:t>
            </a:r>
          </a:p>
        </p:txBody>
      </p:sp>
      <p:pic>
        <p:nvPicPr>
          <p:cNvPr id="59402" name="Picture 10"/>
          <p:cNvPicPr>
            <a:picLocks noChangeAspect="1" noChangeArrowheads="1"/>
          </p:cNvPicPr>
          <p:nvPr userDrawn="1"/>
        </p:nvPicPr>
        <p:blipFill>
          <a:blip r:embed="rId2" cstate="print"/>
          <a:srcRect/>
          <a:stretch>
            <a:fillRect/>
          </a:stretch>
        </p:blipFill>
        <p:spPr bwMode="auto">
          <a:xfrm>
            <a:off x="469900" y="1352550"/>
            <a:ext cx="1130300" cy="1435100"/>
          </a:xfrm>
          <a:prstGeom prst="rect">
            <a:avLst/>
          </a:prstGeom>
          <a:noFill/>
          <a:ln w="9525">
            <a:noFill/>
            <a:miter lim="800000"/>
            <a:headEnd/>
            <a:tailEnd/>
          </a:ln>
          <a:effectLst/>
        </p:spPr>
      </p:pic>
      <p:sp>
        <p:nvSpPr>
          <p:cNvPr id="59403" name="Rectangle 11"/>
          <p:cNvSpPr>
            <a:spLocks noChangeArrowheads="1"/>
          </p:cNvSpPr>
          <p:nvPr userDrawn="1"/>
        </p:nvSpPr>
        <p:spPr bwMode="auto">
          <a:xfrm>
            <a:off x="368300" y="304800"/>
            <a:ext cx="1592263" cy="1004888"/>
          </a:xfrm>
          <a:prstGeom prst="rect">
            <a:avLst/>
          </a:prstGeom>
          <a:noFill/>
          <a:ln w="9525">
            <a:noFill/>
            <a:miter lim="800000"/>
            <a:headEnd/>
            <a:tailEnd/>
          </a:ln>
          <a:effectLst/>
        </p:spPr>
        <p:txBody>
          <a:bodyPr>
            <a:spAutoFit/>
          </a:bodyPr>
          <a:lstStyle/>
          <a:p>
            <a:r>
              <a:rPr lang="en-GB" sz="1200"/>
              <a:t>Teaching material based on Distributed Systems: Concepts and Design, Edition 3, Addison-Wesley 2001.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9000FD2D-3A07-4213-8169-C72AFED1AE0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4545B295-97E3-4D0C-842C-F8E03EF2271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6288" y="228600"/>
            <a:ext cx="2228850" cy="6019800"/>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39738" y="228600"/>
            <a:ext cx="65341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E6F9D538-40A1-4D9B-9EBD-C9F0F690AC60}"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7255A1D1-CE8B-478F-B492-BBB36A8D771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0893E44D-F579-42FD-946E-3538CC1D7B7F}"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C06BEF8F-0CE8-4624-86B6-391CB24B510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2CE9123F-8C48-4B98-822C-F32E255C256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A2364F12-BEF5-4B6E-979E-3BA3958CDAF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95300" y="1447800"/>
            <a:ext cx="435292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5000625" y="1447800"/>
            <a:ext cx="4354513"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57C2828B-3D5F-47D3-9081-B2BB4FBD5D86}"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E6820CF2-6300-4BCD-AEDB-7634B1DB288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fld id="{4A8C2712-4BE2-4EC6-81FF-6FBDDF1387E0}" type="slidenum">
              <a:rPr lang="en-US"/>
              <a:pPr/>
              <a:t>‹#›</a:t>
            </a:fld>
            <a:endParaRPr lang="en-US"/>
          </a:p>
        </p:txBody>
      </p:sp>
      <p:sp>
        <p:nvSpPr>
          <p:cNvPr id="9" name="Slide Number Placeholder 8"/>
          <p:cNvSpPr>
            <a:spLocks noGrp="1"/>
          </p:cNvSpPr>
          <p:nvPr>
            <p:ph type="sldNum" sz="quarter" idx="12"/>
          </p:nvPr>
        </p:nvSpPr>
        <p:spPr/>
        <p:txBody>
          <a:bodyPr/>
          <a:lstStyle>
            <a:lvl1pPr>
              <a:defRPr/>
            </a:lvl1pPr>
          </a:lstStyle>
          <a:p>
            <a:fld id="{B2286F0F-F187-413D-8399-2A5B06DAD1C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fld id="{9E12EE1B-19AB-40AB-9CE5-F8449AD300E3}" type="slidenum">
              <a:rPr lang="en-US"/>
              <a:pPr/>
              <a:t>‹#›</a:t>
            </a:fld>
            <a:endParaRPr lang="en-US"/>
          </a:p>
        </p:txBody>
      </p:sp>
      <p:sp>
        <p:nvSpPr>
          <p:cNvPr id="5" name="Slide Number Placeholder 4"/>
          <p:cNvSpPr>
            <a:spLocks noGrp="1"/>
          </p:cNvSpPr>
          <p:nvPr>
            <p:ph type="sldNum" sz="quarter" idx="12"/>
          </p:nvPr>
        </p:nvSpPr>
        <p:spPr/>
        <p:txBody>
          <a:bodyPr/>
          <a:lstStyle>
            <a:lvl1pPr>
              <a:defRPr/>
            </a:lvl1pPr>
          </a:lstStyle>
          <a:p>
            <a:fld id="{AB973F7B-C1A8-40A0-B8D5-A8B67B06B05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fld id="{C1DD1B56-3FB0-4CFF-8A9A-2090C4225453}" type="slidenum">
              <a:rPr lang="en-US"/>
              <a:pPr/>
              <a:t>‹#›</a:t>
            </a:fld>
            <a:endParaRPr lang="en-US"/>
          </a:p>
        </p:txBody>
      </p:sp>
      <p:sp>
        <p:nvSpPr>
          <p:cNvPr id="4" name="Slide Number Placeholder 3"/>
          <p:cNvSpPr>
            <a:spLocks noGrp="1"/>
          </p:cNvSpPr>
          <p:nvPr>
            <p:ph type="sldNum" sz="quarter" idx="12"/>
          </p:nvPr>
        </p:nvSpPr>
        <p:spPr/>
        <p:txBody>
          <a:bodyPr/>
          <a:lstStyle>
            <a:lvl1pPr>
              <a:defRPr/>
            </a:lvl1pPr>
          </a:lstStyle>
          <a:p>
            <a:fld id="{1E4E8195-8334-417F-9764-4E8C84A3FC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DD26420E-1825-445E-A8A9-1C824D4F60DD}"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741AA10D-FA6F-458F-9171-4D449179275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E6E1C02C-38C3-4C7F-B2A0-35FD937F2A22}"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1E6FA3ED-5B9B-44B6-BBFA-0A90B38E79C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xfrm>
            <a:off x="439738" y="228600"/>
            <a:ext cx="8888412" cy="7350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8371" name="Rectangle 3"/>
          <p:cNvSpPr>
            <a:spLocks noGrp="1" noChangeArrowheads="1"/>
          </p:cNvSpPr>
          <p:nvPr>
            <p:ph type="body" idx="1"/>
          </p:nvPr>
        </p:nvSpPr>
        <p:spPr bwMode="auto">
          <a:xfrm>
            <a:off x="495300" y="1447800"/>
            <a:ext cx="8859838"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2" name="Rectangle 4"/>
          <p:cNvSpPr>
            <a:spLocks noGrp="1" noChangeArrowheads="1"/>
          </p:cNvSpPr>
          <p:nvPr>
            <p:ph type="dt" sz="half" idx="2"/>
          </p:nvPr>
        </p:nvSpPr>
        <p:spPr bwMode="auto">
          <a:xfrm>
            <a:off x="468313" y="6400800"/>
            <a:ext cx="1595437"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chemeClr val="bg2"/>
                </a:solidFill>
                <a:latin typeface="+mn-lt"/>
              </a:defRPr>
            </a:lvl1pPr>
          </a:lstStyle>
          <a:p>
            <a:endParaRPr lang="en-US"/>
          </a:p>
        </p:txBody>
      </p:sp>
      <p:sp>
        <p:nvSpPr>
          <p:cNvPr id="58373" name="Rectangle 5"/>
          <p:cNvSpPr>
            <a:spLocks noGrp="1" noChangeArrowheads="1"/>
          </p:cNvSpPr>
          <p:nvPr>
            <p:ph type="ftr" sz="quarter" idx="3"/>
          </p:nvPr>
        </p:nvSpPr>
        <p:spPr bwMode="auto">
          <a:xfrm>
            <a:off x="2146300" y="6400800"/>
            <a:ext cx="6026150"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800"/>
            </a:lvl1pPr>
          </a:lstStyle>
          <a:p>
            <a:fld id="{7E6F4C18-D668-4B7B-B61A-AAA8A91511F3}" type="slidenum">
              <a:rPr lang="en-US"/>
              <a:pPr/>
              <a:t>‹#›</a:t>
            </a:fld>
            <a:endParaRPr lang="en-US"/>
          </a:p>
        </p:txBody>
      </p:sp>
      <p:sp>
        <p:nvSpPr>
          <p:cNvPr id="58374" name="Rectangle 6"/>
          <p:cNvSpPr>
            <a:spLocks noGrp="1" noChangeArrowheads="1"/>
          </p:cNvSpPr>
          <p:nvPr>
            <p:ph type="sldNum" sz="quarter" idx="4"/>
          </p:nvPr>
        </p:nvSpPr>
        <p:spPr bwMode="auto">
          <a:xfrm>
            <a:off x="8255000" y="6400800"/>
            <a:ext cx="1100138"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mn-lt"/>
              </a:defRPr>
            </a:lvl1pPr>
          </a:lstStyle>
          <a:p>
            <a:fld id="{6B3E5B35-C108-436A-95DD-F880DCB59330}" type="slidenum">
              <a:rPr lang="en-US"/>
              <a:pPr/>
              <a:t>‹#›</a:t>
            </a:fld>
            <a:endParaRPr lang="en-US"/>
          </a:p>
        </p:txBody>
      </p:sp>
      <p:sp>
        <p:nvSpPr>
          <p:cNvPr id="58375" name="Line 7"/>
          <p:cNvSpPr>
            <a:spLocks noChangeShapeType="1"/>
          </p:cNvSpPr>
          <p:nvPr/>
        </p:nvSpPr>
        <p:spPr bwMode="auto">
          <a:xfrm>
            <a:off x="495300" y="1143000"/>
            <a:ext cx="8832850" cy="0"/>
          </a:xfrm>
          <a:prstGeom prst="line">
            <a:avLst/>
          </a:prstGeom>
          <a:noFill/>
          <a:ln w="127000">
            <a:solidFill>
              <a:schemeClr val="accent2"/>
            </a:solidFill>
            <a:round/>
            <a:headEnd/>
            <a:tailEnd/>
          </a:ln>
          <a:effectLst/>
        </p:spPr>
        <p:txBody>
          <a:bodyPr wrap="none" anchor="ctr"/>
          <a:lstStyle/>
          <a:p>
            <a:endParaRPr lang="sv-SE"/>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rtl="0" eaLnBrk="0" fontAlgn="base" hangingPunct="0">
        <a:lnSpc>
          <a:spcPct val="90000"/>
        </a:lnSpc>
        <a:spcBef>
          <a:spcPct val="0"/>
        </a:spcBef>
        <a:spcAft>
          <a:spcPct val="0"/>
        </a:spcAft>
        <a:defRPr kumimoji="1" sz="2800">
          <a:solidFill>
            <a:schemeClr val="accent1"/>
          </a:solidFill>
          <a:latin typeface="+mj-lt"/>
          <a:ea typeface="+mj-ea"/>
          <a:cs typeface="+mj-cs"/>
        </a:defRPr>
      </a:lvl1pPr>
      <a:lvl2pPr algn="l" rtl="0" eaLnBrk="0" fontAlgn="base" hangingPunct="0">
        <a:lnSpc>
          <a:spcPct val="90000"/>
        </a:lnSpc>
        <a:spcBef>
          <a:spcPct val="0"/>
        </a:spcBef>
        <a:spcAft>
          <a:spcPct val="0"/>
        </a:spcAft>
        <a:defRPr kumimoji="1" sz="2800">
          <a:solidFill>
            <a:schemeClr val="accent1"/>
          </a:solidFill>
          <a:latin typeface="Arial" charset="0"/>
        </a:defRPr>
      </a:lvl2pPr>
      <a:lvl3pPr algn="l" rtl="0" eaLnBrk="0" fontAlgn="base" hangingPunct="0">
        <a:lnSpc>
          <a:spcPct val="90000"/>
        </a:lnSpc>
        <a:spcBef>
          <a:spcPct val="0"/>
        </a:spcBef>
        <a:spcAft>
          <a:spcPct val="0"/>
        </a:spcAft>
        <a:defRPr kumimoji="1" sz="2800">
          <a:solidFill>
            <a:schemeClr val="accent1"/>
          </a:solidFill>
          <a:latin typeface="Arial" charset="0"/>
        </a:defRPr>
      </a:lvl3pPr>
      <a:lvl4pPr algn="l" rtl="0" eaLnBrk="0" fontAlgn="base" hangingPunct="0">
        <a:lnSpc>
          <a:spcPct val="90000"/>
        </a:lnSpc>
        <a:spcBef>
          <a:spcPct val="0"/>
        </a:spcBef>
        <a:spcAft>
          <a:spcPct val="0"/>
        </a:spcAft>
        <a:defRPr kumimoji="1" sz="2800">
          <a:solidFill>
            <a:schemeClr val="accent1"/>
          </a:solidFill>
          <a:latin typeface="Arial" charset="0"/>
        </a:defRPr>
      </a:lvl4pPr>
      <a:lvl5pPr algn="l" rtl="0" eaLnBrk="0" fontAlgn="base" hangingPunct="0">
        <a:lnSpc>
          <a:spcPct val="90000"/>
        </a:lnSpc>
        <a:spcBef>
          <a:spcPct val="0"/>
        </a:spcBef>
        <a:spcAft>
          <a:spcPct val="0"/>
        </a:spcAft>
        <a:defRPr kumimoji="1" sz="2800">
          <a:solidFill>
            <a:schemeClr val="accent1"/>
          </a:solidFill>
          <a:latin typeface="Arial" charset="0"/>
        </a:defRPr>
      </a:lvl5pPr>
      <a:lvl6pPr marL="457200" algn="l" rtl="0" eaLnBrk="0" fontAlgn="base" hangingPunct="0">
        <a:lnSpc>
          <a:spcPct val="90000"/>
        </a:lnSpc>
        <a:spcBef>
          <a:spcPct val="0"/>
        </a:spcBef>
        <a:spcAft>
          <a:spcPct val="0"/>
        </a:spcAft>
        <a:defRPr kumimoji="1" sz="2800">
          <a:solidFill>
            <a:schemeClr val="accent1"/>
          </a:solidFill>
          <a:latin typeface="Arial" charset="0"/>
        </a:defRPr>
      </a:lvl6pPr>
      <a:lvl7pPr marL="914400" algn="l" rtl="0" eaLnBrk="0" fontAlgn="base" hangingPunct="0">
        <a:lnSpc>
          <a:spcPct val="90000"/>
        </a:lnSpc>
        <a:spcBef>
          <a:spcPct val="0"/>
        </a:spcBef>
        <a:spcAft>
          <a:spcPct val="0"/>
        </a:spcAft>
        <a:defRPr kumimoji="1" sz="2800">
          <a:solidFill>
            <a:schemeClr val="accent1"/>
          </a:solidFill>
          <a:latin typeface="Arial" charset="0"/>
        </a:defRPr>
      </a:lvl7pPr>
      <a:lvl8pPr marL="1371600" algn="l" rtl="0" eaLnBrk="0" fontAlgn="base" hangingPunct="0">
        <a:lnSpc>
          <a:spcPct val="90000"/>
        </a:lnSpc>
        <a:spcBef>
          <a:spcPct val="0"/>
        </a:spcBef>
        <a:spcAft>
          <a:spcPct val="0"/>
        </a:spcAft>
        <a:defRPr kumimoji="1" sz="2800">
          <a:solidFill>
            <a:schemeClr val="accent1"/>
          </a:solidFill>
          <a:latin typeface="Arial" charset="0"/>
        </a:defRPr>
      </a:lvl8pPr>
      <a:lvl9pPr marL="1828800" algn="l" rtl="0" eaLnBrk="0" fontAlgn="base" hangingPunct="0">
        <a:lnSpc>
          <a:spcPct val="90000"/>
        </a:lnSpc>
        <a:spcBef>
          <a:spcPct val="0"/>
        </a:spcBef>
        <a:spcAft>
          <a:spcPct val="0"/>
        </a:spcAft>
        <a:defRPr kumimoji="1" sz="2800">
          <a:solidFill>
            <a:schemeClr val="accent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charset="2"/>
        <a:buChar char=""/>
        <a:defRPr kumimoji="1" sz="2800">
          <a:solidFill>
            <a:schemeClr val="hlink"/>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kumimoji="1" sz="2000">
          <a:solidFill>
            <a:schemeClr val="hlink"/>
          </a:solidFill>
          <a:latin typeface="+mn-lt"/>
        </a:defRPr>
      </a:lvl2pPr>
      <a:lvl3pPr marL="1143000" indent="-228600" algn="l" rtl="0" eaLnBrk="0" fontAlgn="base" hangingPunct="0">
        <a:spcBef>
          <a:spcPct val="20000"/>
        </a:spcBef>
        <a:spcAft>
          <a:spcPct val="0"/>
        </a:spcAft>
        <a:buClr>
          <a:schemeClr val="hlink"/>
        </a:buClr>
        <a:buFont typeface="Wingdings" charset="2"/>
        <a:buChar char="w"/>
        <a:defRPr kumimoji="1">
          <a:solidFill>
            <a:schemeClr val="hlink"/>
          </a:solidFill>
          <a:latin typeface="+mn-lt"/>
        </a:defRPr>
      </a:lvl3pPr>
      <a:lvl4pPr marL="1600200" indent="-228600" algn="l" rtl="0" eaLnBrk="0" fontAlgn="base" hangingPunct="0">
        <a:spcBef>
          <a:spcPct val="20000"/>
        </a:spcBef>
        <a:spcAft>
          <a:spcPct val="0"/>
        </a:spcAft>
        <a:buClr>
          <a:schemeClr val="hlink"/>
        </a:buClr>
        <a:buChar char="•"/>
        <a:defRPr kumimoji="1">
          <a:solidFill>
            <a:schemeClr val="hlink"/>
          </a:solidFill>
          <a:latin typeface="+mn-lt"/>
        </a:defRPr>
      </a:lvl4pPr>
      <a:lvl5pPr marL="2057400" indent="-228600" algn="l" rtl="0" eaLnBrk="0" fontAlgn="base" hangingPunct="0">
        <a:spcBef>
          <a:spcPct val="20000"/>
        </a:spcBef>
        <a:spcAft>
          <a:spcPct val="0"/>
        </a:spcAft>
        <a:buClr>
          <a:schemeClr val="hlink"/>
        </a:buClr>
        <a:buChar char="–"/>
        <a:defRPr kumimoji="1">
          <a:solidFill>
            <a:schemeClr val="hlink"/>
          </a:solidFill>
          <a:latin typeface="+mn-lt"/>
        </a:defRPr>
      </a:lvl5pPr>
      <a:lvl6pPr marL="2514600" indent="-228600" algn="l" rtl="0" eaLnBrk="0" fontAlgn="base" hangingPunct="0">
        <a:spcBef>
          <a:spcPct val="20000"/>
        </a:spcBef>
        <a:spcAft>
          <a:spcPct val="0"/>
        </a:spcAft>
        <a:buClr>
          <a:schemeClr val="hlink"/>
        </a:buClr>
        <a:buChar char="–"/>
        <a:defRPr kumimoji="1">
          <a:solidFill>
            <a:schemeClr val="hlink"/>
          </a:solidFill>
          <a:latin typeface="+mn-lt"/>
        </a:defRPr>
      </a:lvl6pPr>
      <a:lvl7pPr marL="2971800" indent="-228600" algn="l" rtl="0" eaLnBrk="0" fontAlgn="base" hangingPunct="0">
        <a:spcBef>
          <a:spcPct val="20000"/>
        </a:spcBef>
        <a:spcAft>
          <a:spcPct val="0"/>
        </a:spcAft>
        <a:buClr>
          <a:schemeClr val="hlink"/>
        </a:buClr>
        <a:buChar char="–"/>
        <a:defRPr kumimoji="1">
          <a:solidFill>
            <a:schemeClr val="hlink"/>
          </a:solidFill>
          <a:latin typeface="+mn-lt"/>
        </a:defRPr>
      </a:lvl7pPr>
      <a:lvl8pPr marL="3429000" indent="-228600" algn="l" rtl="0" eaLnBrk="0" fontAlgn="base" hangingPunct="0">
        <a:spcBef>
          <a:spcPct val="20000"/>
        </a:spcBef>
        <a:spcAft>
          <a:spcPct val="0"/>
        </a:spcAft>
        <a:buClr>
          <a:schemeClr val="hlink"/>
        </a:buClr>
        <a:buChar char="–"/>
        <a:defRPr kumimoji="1">
          <a:solidFill>
            <a:schemeClr val="hlink"/>
          </a:solidFill>
          <a:latin typeface="+mn-lt"/>
        </a:defRPr>
      </a:lvl8pPr>
      <a:lvl9pPr marL="3886200" indent="-228600" algn="l" rtl="0" eaLnBrk="0" fontAlgn="base" hangingPunct="0">
        <a:spcBef>
          <a:spcPct val="20000"/>
        </a:spcBef>
        <a:spcAft>
          <a:spcPct val="0"/>
        </a:spcAft>
        <a:buClr>
          <a:schemeClr val="hlink"/>
        </a:buClr>
        <a:buChar char="–"/>
        <a:defRPr kumimoji="1">
          <a:solidFill>
            <a:schemeClr val="hlink"/>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 name="Footer Placeholder 4"/>
          <p:cNvSpPr>
            <a:spLocks noGrp="1"/>
          </p:cNvSpPr>
          <p:nvPr>
            <p:ph type="ftr" sz="quarter" idx="11"/>
          </p:nvPr>
        </p:nvSpPr>
        <p:spPr/>
        <p:txBody>
          <a:bodyPr/>
          <a:lstStyle/>
          <a:p>
            <a:fld id="{A47D6CFB-8DDD-4723-AEFF-51AA89198FA3}" type="slidenum">
              <a:rPr lang="en-US"/>
              <a:pPr/>
              <a:t>1</a:t>
            </a:fld>
            <a:endParaRPr lang="en-US"/>
          </a:p>
        </p:txBody>
      </p:sp>
      <p:sp>
        <p:nvSpPr>
          <p:cNvPr id="45058" name="Rectangle 2"/>
          <p:cNvSpPr>
            <a:spLocks noGrp="1" noChangeArrowheads="1"/>
          </p:cNvSpPr>
          <p:nvPr>
            <p:ph type="title"/>
          </p:nvPr>
        </p:nvSpPr>
        <p:spPr/>
        <p:txBody>
          <a:bodyPr/>
          <a:lstStyle/>
          <a:p>
            <a:r>
              <a:rPr lang="en-GB"/>
              <a:t/>
            </a:r>
            <a:br>
              <a:rPr lang="en-GB"/>
            </a:br>
            <a:r>
              <a:rPr lang="en-GB"/>
              <a:t>13.3.2. Active replication for fault tolerance</a:t>
            </a:r>
          </a:p>
        </p:txBody>
      </p:sp>
      <p:sp>
        <p:nvSpPr>
          <p:cNvPr id="45109" name="Rectangle 53"/>
          <p:cNvSpPr>
            <a:spLocks noGrp="1" noChangeArrowheads="1"/>
          </p:cNvSpPr>
          <p:nvPr>
            <p:ph type="body" idx="1"/>
          </p:nvPr>
        </p:nvSpPr>
        <p:spPr>
          <a:xfrm>
            <a:off x="495300" y="1336675"/>
            <a:ext cx="8859838" cy="1858963"/>
          </a:xfrm>
        </p:spPr>
        <p:txBody>
          <a:bodyPr/>
          <a:lstStyle/>
          <a:p>
            <a:pPr>
              <a:lnSpc>
                <a:spcPct val="90000"/>
              </a:lnSpc>
            </a:pPr>
            <a:r>
              <a:rPr lang="en-GB" sz="2000"/>
              <a:t>the RMs are </a:t>
            </a:r>
            <a:r>
              <a:rPr lang="en-GB" sz="2000" i="1"/>
              <a:t>state machines</a:t>
            </a:r>
            <a:r>
              <a:rPr lang="en-GB" sz="2000"/>
              <a:t> all playing the same role and organised as a group. </a:t>
            </a:r>
          </a:p>
          <a:p>
            <a:pPr lvl="1">
              <a:lnSpc>
                <a:spcPct val="90000"/>
              </a:lnSpc>
            </a:pPr>
            <a:r>
              <a:rPr lang="en-GB" sz="1600"/>
              <a:t>all start in the same state and perform the same operations in the same order so that their state remains identical</a:t>
            </a:r>
          </a:p>
          <a:p>
            <a:pPr>
              <a:lnSpc>
                <a:spcPct val="90000"/>
              </a:lnSpc>
            </a:pPr>
            <a:r>
              <a:rPr lang="en-GB" sz="2000"/>
              <a:t>If an RM crashes it has no effect on performance of the service because the others continue as normal</a:t>
            </a:r>
          </a:p>
          <a:p>
            <a:pPr>
              <a:lnSpc>
                <a:spcPct val="90000"/>
              </a:lnSpc>
            </a:pPr>
            <a:r>
              <a:rPr lang="en-GB" sz="2000"/>
              <a:t>It can tolerate byzantine failures because the FE can collect and compare the replies it receives</a:t>
            </a:r>
          </a:p>
        </p:txBody>
      </p:sp>
      <p:sp>
        <p:nvSpPr>
          <p:cNvPr id="45060" name="Rectangle 4"/>
          <p:cNvSpPr>
            <a:spLocks noChangeArrowheads="1"/>
          </p:cNvSpPr>
          <p:nvPr/>
        </p:nvSpPr>
        <p:spPr bwMode="auto">
          <a:xfrm>
            <a:off x="3833813" y="3449638"/>
            <a:ext cx="2266950" cy="2957512"/>
          </a:xfrm>
          <a:prstGeom prst="rect">
            <a:avLst/>
          </a:prstGeom>
          <a:solidFill>
            <a:srgbClr val="FFDC99"/>
          </a:solidFill>
          <a:ln w="9525">
            <a:noFill/>
            <a:miter lim="800000"/>
            <a:headEnd/>
            <a:tailEnd/>
          </a:ln>
        </p:spPr>
        <p:txBody>
          <a:bodyPr/>
          <a:lstStyle/>
          <a:p>
            <a:endParaRPr lang="sv-SE"/>
          </a:p>
        </p:txBody>
      </p:sp>
      <p:sp>
        <p:nvSpPr>
          <p:cNvPr id="45062" name="Rectangle 6"/>
          <p:cNvSpPr>
            <a:spLocks noChangeArrowheads="1"/>
          </p:cNvSpPr>
          <p:nvPr/>
        </p:nvSpPr>
        <p:spPr bwMode="auto">
          <a:xfrm>
            <a:off x="7112000" y="4816475"/>
            <a:ext cx="30797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45063" name="Rectangle 7"/>
          <p:cNvSpPr>
            <a:spLocks noChangeArrowheads="1"/>
          </p:cNvSpPr>
          <p:nvPr/>
        </p:nvSpPr>
        <p:spPr bwMode="auto">
          <a:xfrm>
            <a:off x="8434388" y="4816475"/>
            <a:ext cx="17462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45064" name="Oval 8"/>
          <p:cNvSpPr>
            <a:spLocks noChangeArrowheads="1"/>
          </p:cNvSpPr>
          <p:nvPr/>
        </p:nvSpPr>
        <p:spPr bwMode="auto">
          <a:xfrm>
            <a:off x="8064500" y="4533900"/>
            <a:ext cx="928688" cy="812800"/>
          </a:xfrm>
          <a:prstGeom prst="ellipse">
            <a:avLst/>
          </a:prstGeom>
          <a:noFill/>
          <a:ln w="42863">
            <a:solidFill>
              <a:srgbClr val="000000"/>
            </a:solidFill>
            <a:round/>
            <a:headEnd/>
            <a:tailEnd/>
          </a:ln>
        </p:spPr>
        <p:txBody>
          <a:bodyPr/>
          <a:lstStyle/>
          <a:p>
            <a:endParaRPr lang="sv-SE"/>
          </a:p>
        </p:txBody>
      </p:sp>
      <p:sp>
        <p:nvSpPr>
          <p:cNvPr id="45065" name="Rectangle 9"/>
          <p:cNvSpPr>
            <a:spLocks noChangeArrowheads="1"/>
          </p:cNvSpPr>
          <p:nvPr/>
        </p:nvSpPr>
        <p:spPr bwMode="auto">
          <a:xfrm>
            <a:off x="6945313" y="4656138"/>
            <a:ext cx="655637" cy="592137"/>
          </a:xfrm>
          <a:prstGeom prst="rect">
            <a:avLst/>
          </a:prstGeom>
          <a:noFill/>
          <a:ln w="42863">
            <a:solidFill>
              <a:srgbClr val="000000"/>
            </a:solidFill>
            <a:miter lim="800000"/>
            <a:headEnd/>
            <a:tailEnd/>
          </a:ln>
        </p:spPr>
        <p:txBody>
          <a:bodyPr/>
          <a:lstStyle/>
          <a:p>
            <a:endParaRPr lang="sv-SE"/>
          </a:p>
        </p:txBody>
      </p:sp>
      <p:sp>
        <p:nvSpPr>
          <p:cNvPr id="45067" name="Freeform 11"/>
          <p:cNvSpPr>
            <a:spLocks/>
          </p:cNvSpPr>
          <p:nvPr/>
        </p:nvSpPr>
        <p:spPr bwMode="auto">
          <a:xfrm>
            <a:off x="7600950" y="4903788"/>
            <a:ext cx="136525" cy="73025"/>
          </a:xfrm>
          <a:custGeom>
            <a:avLst/>
            <a:gdLst/>
            <a:ahLst/>
            <a:cxnLst>
              <a:cxn ang="0">
                <a:pos x="92" y="18"/>
              </a:cxn>
              <a:cxn ang="0">
                <a:pos x="92" y="55"/>
              </a:cxn>
              <a:cxn ang="0">
                <a:pos x="0" y="18"/>
              </a:cxn>
              <a:cxn ang="0">
                <a:pos x="92" y="0"/>
              </a:cxn>
              <a:cxn ang="0">
                <a:pos x="92" y="18"/>
              </a:cxn>
            </a:cxnLst>
            <a:rect l="0" t="0" r="r" b="b"/>
            <a:pathLst>
              <a:path w="92" h="55">
                <a:moveTo>
                  <a:pt x="92" y="18"/>
                </a:moveTo>
                <a:lnTo>
                  <a:pt x="92" y="55"/>
                </a:lnTo>
                <a:lnTo>
                  <a:pt x="0" y="18"/>
                </a:lnTo>
                <a:lnTo>
                  <a:pt x="92" y="0"/>
                </a:lnTo>
                <a:lnTo>
                  <a:pt x="92" y="18"/>
                </a:lnTo>
                <a:close/>
              </a:path>
            </a:pathLst>
          </a:custGeom>
          <a:solidFill>
            <a:srgbClr val="000000"/>
          </a:solidFill>
          <a:ln w="42863">
            <a:solidFill>
              <a:srgbClr val="000000"/>
            </a:solidFill>
            <a:prstDash val="solid"/>
            <a:round/>
            <a:headEnd/>
            <a:tailEnd/>
          </a:ln>
        </p:spPr>
        <p:txBody>
          <a:bodyPr/>
          <a:lstStyle/>
          <a:p>
            <a:endParaRPr lang="sv-SE"/>
          </a:p>
        </p:txBody>
      </p:sp>
      <p:sp>
        <p:nvSpPr>
          <p:cNvPr id="45068" name="Freeform 12"/>
          <p:cNvSpPr>
            <a:spLocks/>
          </p:cNvSpPr>
          <p:nvPr/>
        </p:nvSpPr>
        <p:spPr bwMode="auto">
          <a:xfrm>
            <a:off x="7954963" y="4903788"/>
            <a:ext cx="138112" cy="73025"/>
          </a:xfrm>
          <a:custGeom>
            <a:avLst/>
            <a:gdLst/>
            <a:ahLst/>
            <a:cxnLst>
              <a:cxn ang="0">
                <a:pos x="0" y="18"/>
              </a:cxn>
              <a:cxn ang="0">
                <a:pos x="0" y="0"/>
              </a:cxn>
              <a:cxn ang="0">
                <a:pos x="93" y="18"/>
              </a:cxn>
              <a:cxn ang="0">
                <a:pos x="0" y="55"/>
              </a:cxn>
              <a:cxn ang="0">
                <a:pos x="0" y="18"/>
              </a:cxn>
            </a:cxnLst>
            <a:rect l="0" t="0" r="r" b="b"/>
            <a:pathLst>
              <a:path w="93" h="55">
                <a:moveTo>
                  <a:pt x="0" y="18"/>
                </a:moveTo>
                <a:lnTo>
                  <a:pt x="0" y="0"/>
                </a:lnTo>
                <a:lnTo>
                  <a:pt x="93" y="18"/>
                </a:lnTo>
                <a:lnTo>
                  <a:pt x="0" y="55"/>
                </a:lnTo>
                <a:lnTo>
                  <a:pt x="0" y="18"/>
                </a:lnTo>
                <a:close/>
              </a:path>
            </a:pathLst>
          </a:custGeom>
          <a:solidFill>
            <a:srgbClr val="000000"/>
          </a:solidFill>
          <a:ln w="42863">
            <a:solidFill>
              <a:srgbClr val="000000"/>
            </a:solidFill>
            <a:prstDash val="solid"/>
            <a:round/>
            <a:headEnd/>
            <a:tailEnd/>
          </a:ln>
        </p:spPr>
        <p:txBody>
          <a:bodyPr/>
          <a:lstStyle/>
          <a:p>
            <a:endParaRPr lang="sv-SE"/>
          </a:p>
        </p:txBody>
      </p:sp>
      <p:sp>
        <p:nvSpPr>
          <p:cNvPr id="45069" name="Line 13"/>
          <p:cNvSpPr>
            <a:spLocks noChangeShapeType="1"/>
          </p:cNvSpPr>
          <p:nvPr/>
        </p:nvSpPr>
        <p:spPr bwMode="auto">
          <a:xfrm>
            <a:off x="7764463" y="4927600"/>
            <a:ext cx="190500" cy="1588"/>
          </a:xfrm>
          <a:prstGeom prst="line">
            <a:avLst/>
          </a:prstGeom>
          <a:noFill/>
          <a:ln w="42863">
            <a:solidFill>
              <a:srgbClr val="000000"/>
            </a:solidFill>
            <a:round/>
            <a:headEnd/>
            <a:tailEnd/>
          </a:ln>
        </p:spPr>
        <p:txBody>
          <a:bodyPr/>
          <a:lstStyle/>
          <a:p>
            <a:endParaRPr lang="sv-SE"/>
          </a:p>
        </p:txBody>
      </p:sp>
      <p:grpSp>
        <p:nvGrpSpPr>
          <p:cNvPr id="2" name="Group 65"/>
          <p:cNvGrpSpPr>
            <a:grpSpLocks/>
          </p:cNvGrpSpPr>
          <p:nvPr/>
        </p:nvGrpSpPr>
        <p:grpSpPr bwMode="auto">
          <a:xfrm>
            <a:off x="5362575" y="4065588"/>
            <a:ext cx="1555750" cy="1700212"/>
            <a:chOff x="3378" y="2561"/>
            <a:chExt cx="980" cy="1071"/>
          </a:xfrm>
        </p:grpSpPr>
        <p:sp>
          <p:nvSpPr>
            <p:cNvPr id="45076" name="Freeform 20"/>
            <p:cNvSpPr>
              <a:spLocks/>
            </p:cNvSpPr>
            <p:nvPr/>
          </p:nvSpPr>
          <p:spPr bwMode="auto">
            <a:xfrm>
              <a:off x="4289" y="2872"/>
              <a:ext cx="69" cy="61"/>
            </a:xfrm>
            <a:custGeom>
              <a:avLst/>
              <a:gdLst/>
              <a:ahLst/>
              <a:cxnLst>
                <a:cxn ang="0">
                  <a:pos x="19" y="37"/>
                </a:cxn>
                <a:cxn ang="0">
                  <a:pos x="37" y="0"/>
                </a:cxn>
                <a:cxn ang="0">
                  <a:pos x="74" y="55"/>
                </a:cxn>
                <a:cxn ang="0">
                  <a:pos x="0" y="73"/>
                </a:cxn>
                <a:cxn ang="0">
                  <a:pos x="19" y="37"/>
                </a:cxn>
              </a:cxnLst>
              <a:rect l="0" t="0" r="r" b="b"/>
              <a:pathLst>
                <a:path w="74" h="73">
                  <a:moveTo>
                    <a:pt x="19" y="37"/>
                  </a:moveTo>
                  <a:lnTo>
                    <a:pt x="37" y="0"/>
                  </a:lnTo>
                  <a:lnTo>
                    <a:pt x="74" y="55"/>
                  </a:lnTo>
                  <a:lnTo>
                    <a:pt x="0" y="73"/>
                  </a:lnTo>
                  <a:lnTo>
                    <a:pt x="19" y="37"/>
                  </a:lnTo>
                  <a:close/>
                </a:path>
              </a:pathLst>
            </a:custGeom>
            <a:solidFill>
              <a:srgbClr val="000000"/>
            </a:solidFill>
            <a:ln w="42863">
              <a:solidFill>
                <a:srgbClr val="22AE22"/>
              </a:solidFill>
              <a:prstDash val="solid"/>
              <a:round/>
              <a:headEnd/>
              <a:tailEnd/>
            </a:ln>
          </p:spPr>
          <p:txBody>
            <a:bodyPr/>
            <a:lstStyle/>
            <a:p>
              <a:endParaRPr lang="sv-SE"/>
            </a:p>
          </p:txBody>
        </p:sp>
        <p:sp>
          <p:nvSpPr>
            <p:cNvPr id="45077" name="Line 21"/>
            <p:cNvSpPr>
              <a:spLocks noChangeShapeType="1"/>
            </p:cNvSpPr>
            <p:nvPr/>
          </p:nvSpPr>
          <p:spPr bwMode="auto">
            <a:xfrm>
              <a:off x="3413" y="2561"/>
              <a:ext cx="876" cy="342"/>
            </a:xfrm>
            <a:prstGeom prst="line">
              <a:avLst/>
            </a:prstGeom>
            <a:noFill/>
            <a:ln w="42863">
              <a:solidFill>
                <a:srgbClr val="22AE22"/>
              </a:solidFill>
              <a:round/>
              <a:headEnd/>
              <a:tailEnd/>
            </a:ln>
          </p:spPr>
          <p:txBody>
            <a:bodyPr/>
            <a:lstStyle/>
            <a:p>
              <a:endParaRPr lang="sv-SE"/>
            </a:p>
          </p:txBody>
        </p:sp>
        <p:sp>
          <p:nvSpPr>
            <p:cNvPr id="45078" name="Freeform 22"/>
            <p:cNvSpPr>
              <a:spLocks/>
            </p:cNvSpPr>
            <p:nvPr/>
          </p:nvSpPr>
          <p:spPr bwMode="auto">
            <a:xfrm>
              <a:off x="4289" y="3275"/>
              <a:ext cx="69" cy="62"/>
            </a:xfrm>
            <a:custGeom>
              <a:avLst/>
              <a:gdLst/>
              <a:ahLst/>
              <a:cxnLst>
                <a:cxn ang="0">
                  <a:pos x="19" y="37"/>
                </a:cxn>
                <a:cxn ang="0">
                  <a:pos x="0" y="0"/>
                </a:cxn>
                <a:cxn ang="0">
                  <a:pos x="74" y="19"/>
                </a:cxn>
                <a:cxn ang="0">
                  <a:pos x="19" y="74"/>
                </a:cxn>
                <a:cxn ang="0">
                  <a:pos x="19" y="37"/>
                </a:cxn>
              </a:cxnLst>
              <a:rect l="0" t="0" r="r" b="b"/>
              <a:pathLst>
                <a:path w="74" h="74">
                  <a:moveTo>
                    <a:pt x="19" y="37"/>
                  </a:moveTo>
                  <a:lnTo>
                    <a:pt x="0" y="0"/>
                  </a:lnTo>
                  <a:lnTo>
                    <a:pt x="74" y="19"/>
                  </a:lnTo>
                  <a:lnTo>
                    <a:pt x="19" y="74"/>
                  </a:lnTo>
                  <a:lnTo>
                    <a:pt x="19" y="37"/>
                  </a:lnTo>
                  <a:close/>
                </a:path>
              </a:pathLst>
            </a:custGeom>
            <a:solidFill>
              <a:srgbClr val="000000"/>
            </a:solidFill>
            <a:ln w="42863">
              <a:solidFill>
                <a:srgbClr val="22AE22"/>
              </a:solidFill>
              <a:prstDash val="solid"/>
              <a:round/>
              <a:headEnd/>
              <a:tailEnd/>
            </a:ln>
          </p:spPr>
          <p:txBody>
            <a:bodyPr/>
            <a:lstStyle/>
            <a:p>
              <a:endParaRPr lang="sv-SE"/>
            </a:p>
          </p:txBody>
        </p:sp>
        <p:sp>
          <p:nvSpPr>
            <p:cNvPr id="45079" name="Line 23"/>
            <p:cNvSpPr>
              <a:spLocks noChangeShapeType="1"/>
            </p:cNvSpPr>
            <p:nvPr/>
          </p:nvSpPr>
          <p:spPr bwMode="auto">
            <a:xfrm flipV="1">
              <a:off x="3378" y="3321"/>
              <a:ext cx="911" cy="311"/>
            </a:xfrm>
            <a:prstGeom prst="line">
              <a:avLst/>
            </a:prstGeom>
            <a:noFill/>
            <a:ln w="42863">
              <a:solidFill>
                <a:srgbClr val="22AE22"/>
              </a:solidFill>
              <a:round/>
              <a:headEnd/>
              <a:tailEnd/>
            </a:ln>
          </p:spPr>
          <p:txBody>
            <a:bodyPr/>
            <a:lstStyle/>
            <a:p>
              <a:endParaRPr lang="sv-SE"/>
            </a:p>
          </p:txBody>
        </p:sp>
        <p:sp>
          <p:nvSpPr>
            <p:cNvPr id="45080" name="Freeform 24"/>
            <p:cNvSpPr>
              <a:spLocks/>
            </p:cNvSpPr>
            <p:nvPr/>
          </p:nvSpPr>
          <p:spPr bwMode="auto">
            <a:xfrm>
              <a:off x="4289" y="2995"/>
              <a:ext cx="69" cy="63"/>
            </a:xfrm>
            <a:custGeom>
              <a:avLst/>
              <a:gdLst/>
              <a:ahLst/>
              <a:cxnLst>
                <a:cxn ang="0">
                  <a:pos x="0" y="37"/>
                </a:cxn>
                <a:cxn ang="0">
                  <a:pos x="0" y="0"/>
                </a:cxn>
                <a:cxn ang="0">
                  <a:pos x="74" y="37"/>
                </a:cxn>
                <a:cxn ang="0">
                  <a:pos x="0" y="74"/>
                </a:cxn>
                <a:cxn ang="0">
                  <a:pos x="0" y="37"/>
                </a:cxn>
              </a:cxnLst>
              <a:rect l="0" t="0" r="r" b="b"/>
              <a:pathLst>
                <a:path w="74" h="74">
                  <a:moveTo>
                    <a:pt x="0" y="37"/>
                  </a:moveTo>
                  <a:lnTo>
                    <a:pt x="0" y="0"/>
                  </a:lnTo>
                  <a:lnTo>
                    <a:pt x="74" y="37"/>
                  </a:lnTo>
                  <a:lnTo>
                    <a:pt x="0" y="74"/>
                  </a:lnTo>
                  <a:lnTo>
                    <a:pt x="0" y="37"/>
                  </a:lnTo>
                  <a:close/>
                </a:path>
              </a:pathLst>
            </a:custGeom>
            <a:solidFill>
              <a:srgbClr val="000000"/>
            </a:solidFill>
            <a:ln w="42863">
              <a:solidFill>
                <a:srgbClr val="22AE22"/>
              </a:solidFill>
              <a:prstDash val="solid"/>
              <a:round/>
              <a:headEnd/>
              <a:tailEnd/>
            </a:ln>
          </p:spPr>
          <p:txBody>
            <a:bodyPr/>
            <a:lstStyle/>
            <a:p>
              <a:endParaRPr lang="sv-SE"/>
            </a:p>
          </p:txBody>
        </p:sp>
        <p:sp>
          <p:nvSpPr>
            <p:cNvPr id="45081" name="Line 25"/>
            <p:cNvSpPr>
              <a:spLocks noChangeShapeType="1"/>
            </p:cNvSpPr>
            <p:nvPr/>
          </p:nvSpPr>
          <p:spPr bwMode="auto">
            <a:xfrm>
              <a:off x="3395" y="3027"/>
              <a:ext cx="894" cy="0"/>
            </a:xfrm>
            <a:prstGeom prst="line">
              <a:avLst/>
            </a:prstGeom>
            <a:noFill/>
            <a:ln w="42863">
              <a:solidFill>
                <a:srgbClr val="22AE22"/>
              </a:solidFill>
              <a:round/>
              <a:headEnd/>
              <a:tailEnd/>
            </a:ln>
          </p:spPr>
          <p:txBody>
            <a:bodyPr/>
            <a:lstStyle/>
            <a:p>
              <a:endParaRPr lang="sv-SE"/>
            </a:p>
          </p:txBody>
        </p:sp>
      </p:grpSp>
      <p:sp>
        <p:nvSpPr>
          <p:cNvPr id="45082" name="Rectangle 26"/>
          <p:cNvSpPr>
            <a:spLocks noChangeArrowheads="1"/>
          </p:cNvSpPr>
          <p:nvPr/>
        </p:nvSpPr>
        <p:spPr bwMode="auto">
          <a:xfrm>
            <a:off x="2495550" y="4816475"/>
            <a:ext cx="30797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45083" name="Rectangle 27"/>
          <p:cNvSpPr>
            <a:spLocks noChangeArrowheads="1"/>
          </p:cNvSpPr>
          <p:nvPr/>
        </p:nvSpPr>
        <p:spPr bwMode="auto">
          <a:xfrm>
            <a:off x="1266825" y="4816475"/>
            <a:ext cx="17462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45084" name="Oval 28"/>
          <p:cNvSpPr>
            <a:spLocks noChangeArrowheads="1"/>
          </p:cNvSpPr>
          <p:nvPr/>
        </p:nvSpPr>
        <p:spPr bwMode="auto">
          <a:xfrm>
            <a:off x="912813" y="4533900"/>
            <a:ext cx="928687" cy="812800"/>
          </a:xfrm>
          <a:prstGeom prst="ellipse">
            <a:avLst/>
          </a:prstGeom>
          <a:noFill/>
          <a:ln w="42863">
            <a:solidFill>
              <a:srgbClr val="000000"/>
            </a:solidFill>
            <a:round/>
            <a:headEnd/>
            <a:tailEnd/>
          </a:ln>
        </p:spPr>
        <p:txBody>
          <a:bodyPr/>
          <a:lstStyle/>
          <a:p>
            <a:endParaRPr lang="sv-SE"/>
          </a:p>
        </p:txBody>
      </p:sp>
      <p:grpSp>
        <p:nvGrpSpPr>
          <p:cNvPr id="3" name="Group 67"/>
          <p:cNvGrpSpPr>
            <a:grpSpLocks/>
          </p:cNvGrpSpPr>
          <p:nvPr/>
        </p:nvGrpSpPr>
        <p:grpSpPr bwMode="auto">
          <a:xfrm>
            <a:off x="5281613" y="4238625"/>
            <a:ext cx="1663700" cy="1354138"/>
            <a:chOff x="3327" y="2670"/>
            <a:chExt cx="1048" cy="853"/>
          </a:xfrm>
        </p:grpSpPr>
        <p:sp>
          <p:nvSpPr>
            <p:cNvPr id="45072" name="Freeform 16"/>
            <p:cNvSpPr>
              <a:spLocks/>
            </p:cNvSpPr>
            <p:nvPr/>
          </p:nvSpPr>
          <p:spPr bwMode="auto">
            <a:xfrm>
              <a:off x="3413" y="3073"/>
              <a:ext cx="51" cy="78"/>
            </a:xfrm>
            <a:custGeom>
              <a:avLst/>
              <a:gdLst/>
              <a:ahLst/>
              <a:cxnLst>
                <a:cxn ang="0">
                  <a:pos x="55" y="56"/>
                </a:cxn>
                <a:cxn ang="0">
                  <a:pos x="55" y="93"/>
                </a:cxn>
                <a:cxn ang="0">
                  <a:pos x="0" y="56"/>
                </a:cxn>
                <a:cxn ang="0">
                  <a:pos x="55" y="0"/>
                </a:cxn>
                <a:cxn ang="0">
                  <a:pos x="55" y="56"/>
                </a:cxn>
              </a:cxnLst>
              <a:rect l="0" t="0" r="r" b="b"/>
              <a:pathLst>
                <a:path w="55" h="93">
                  <a:moveTo>
                    <a:pt x="55" y="56"/>
                  </a:moveTo>
                  <a:lnTo>
                    <a:pt x="55" y="93"/>
                  </a:lnTo>
                  <a:lnTo>
                    <a:pt x="0" y="56"/>
                  </a:lnTo>
                  <a:lnTo>
                    <a:pt x="55" y="0"/>
                  </a:lnTo>
                  <a:lnTo>
                    <a:pt x="55" y="56"/>
                  </a:lnTo>
                  <a:close/>
                </a:path>
              </a:pathLst>
            </a:custGeom>
            <a:solidFill>
              <a:srgbClr val="000000"/>
            </a:solidFill>
            <a:ln w="42863">
              <a:solidFill>
                <a:srgbClr val="22AE22"/>
              </a:solidFill>
              <a:prstDash val="solid"/>
              <a:round/>
              <a:headEnd/>
              <a:tailEnd/>
            </a:ln>
          </p:spPr>
          <p:txBody>
            <a:bodyPr/>
            <a:lstStyle/>
            <a:p>
              <a:endParaRPr lang="sv-SE"/>
            </a:p>
          </p:txBody>
        </p:sp>
        <p:grpSp>
          <p:nvGrpSpPr>
            <p:cNvPr id="4" name="Group 66"/>
            <p:cNvGrpSpPr>
              <a:grpSpLocks/>
            </p:cNvGrpSpPr>
            <p:nvPr/>
          </p:nvGrpSpPr>
          <p:grpSpPr bwMode="auto">
            <a:xfrm>
              <a:off x="3327" y="2670"/>
              <a:ext cx="1048" cy="853"/>
              <a:chOff x="3327" y="2670"/>
              <a:chExt cx="1048" cy="853"/>
            </a:xfrm>
          </p:grpSpPr>
          <p:sp>
            <p:nvSpPr>
              <p:cNvPr id="45066" name="Line 10"/>
              <p:cNvSpPr>
                <a:spLocks noChangeShapeType="1"/>
              </p:cNvSpPr>
              <p:nvPr/>
            </p:nvSpPr>
            <p:spPr bwMode="auto">
              <a:xfrm flipH="1">
                <a:off x="3808" y="3104"/>
                <a:ext cx="567" cy="1"/>
              </a:xfrm>
              <a:prstGeom prst="line">
                <a:avLst/>
              </a:prstGeom>
              <a:noFill/>
              <a:ln w="42863">
                <a:solidFill>
                  <a:srgbClr val="22AE22"/>
                </a:solidFill>
                <a:round/>
                <a:headEnd/>
                <a:tailEnd/>
              </a:ln>
            </p:spPr>
            <p:txBody>
              <a:bodyPr/>
              <a:lstStyle/>
              <a:p>
                <a:endParaRPr lang="sv-SE"/>
              </a:p>
            </p:txBody>
          </p:sp>
          <p:sp>
            <p:nvSpPr>
              <p:cNvPr id="45070" name="Freeform 14"/>
              <p:cNvSpPr>
                <a:spLocks/>
              </p:cNvSpPr>
              <p:nvPr/>
            </p:nvSpPr>
            <p:spPr bwMode="auto">
              <a:xfrm>
                <a:off x="3344" y="2670"/>
                <a:ext cx="69" cy="77"/>
              </a:xfrm>
              <a:custGeom>
                <a:avLst/>
                <a:gdLst/>
                <a:ahLst/>
                <a:cxnLst>
                  <a:cxn ang="0">
                    <a:pos x="55" y="55"/>
                  </a:cxn>
                  <a:cxn ang="0">
                    <a:pos x="18" y="92"/>
                  </a:cxn>
                  <a:cxn ang="0">
                    <a:pos x="0" y="0"/>
                  </a:cxn>
                  <a:cxn ang="0">
                    <a:pos x="74" y="37"/>
                  </a:cxn>
                  <a:cxn ang="0">
                    <a:pos x="55" y="55"/>
                  </a:cxn>
                </a:cxnLst>
                <a:rect l="0" t="0" r="r" b="b"/>
                <a:pathLst>
                  <a:path w="74" h="92">
                    <a:moveTo>
                      <a:pt x="55" y="55"/>
                    </a:moveTo>
                    <a:lnTo>
                      <a:pt x="18" y="92"/>
                    </a:lnTo>
                    <a:lnTo>
                      <a:pt x="0" y="0"/>
                    </a:lnTo>
                    <a:lnTo>
                      <a:pt x="74" y="37"/>
                    </a:lnTo>
                    <a:lnTo>
                      <a:pt x="55" y="55"/>
                    </a:lnTo>
                    <a:close/>
                  </a:path>
                </a:pathLst>
              </a:custGeom>
              <a:solidFill>
                <a:srgbClr val="000000"/>
              </a:solidFill>
              <a:ln w="42863">
                <a:solidFill>
                  <a:srgbClr val="22AE22"/>
                </a:solidFill>
                <a:prstDash val="solid"/>
                <a:round/>
                <a:headEnd/>
                <a:tailEnd/>
              </a:ln>
            </p:spPr>
            <p:txBody>
              <a:bodyPr/>
              <a:lstStyle/>
              <a:p>
                <a:endParaRPr lang="sv-SE"/>
              </a:p>
            </p:txBody>
          </p:sp>
          <p:sp>
            <p:nvSpPr>
              <p:cNvPr id="45071" name="Line 15"/>
              <p:cNvSpPr>
                <a:spLocks noChangeShapeType="1"/>
              </p:cNvSpPr>
              <p:nvPr/>
            </p:nvSpPr>
            <p:spPr bwMode="auto">
              <a:xfrm flipH="1" flipV="1">
                <a:off x="3395" y="2732"/>
                <a:ext cx="413" cy="388"/>
              </a:xfrm>
              <a:prstGeom prst="line">
                <a:avLst/>
              </a:prstGeom>
              <a:noFill/>
              <a:ln w="42863">
                <a:solidFill>
                  <a:srgbClr val="22AE22"/>
                </a:solidFill>
                <a:round/>
                <a:headEnd/>
                <a:tailEnd/>
              </a:ln>
            </p:spPr>
            <p:txBody>
              <a:bodyPr/>
              <a:lstStyle/>
              <a:p>
                <a:endParaRPr lang="sv-SE"/>
              </a:p>
            </p:txBody>
          </p:sp>
          <p:sp>
            <p:nvSpPr>
              <p:cNvPr id="45073" name="Line 17"/>
              <p:cNvSpPr>
                <a:spLocks noChangeShapeType="1"/>
              </p:cNvSpPr>
              <p:nvPr/>
            </p:nvSpPr>
            <p:spPr bwMode="auto">
              <a:xfrm flipH="1">
                <a:off x="3481" y="3120"/>
                <a:ext cx="327" cy="1"/>
              </a:xfrm>
              <a:prstGeom prst="line">
                <a:avLst/>
              </a:prstGeom>
              <a:noFill/>
              <a:ln w="42863">
                <a:solidFill>
                  <a:srgbClr val="22AE22"/>
                </a:solidFill>
                <a:round/>
                <a:headEnd/>
                <a:tailEnd/>
              </a:ln>
            </p:spPr>
            <p:txBody>
              <a:bodyPr/>
              <a:lstStyle/>
              <a:p>
                <a:endParaRPr lang="sv-SE"/>
              </a:p>
            </p:txBody>
          </p:sp>
          <p:sp>
            <p:nvSpPr>
              <p:cNvPr id="45074" name="Freeform 18"/>
              <p:cNvSpPr>
                <a:spLocks/>
              </p:cNvSpPr>
              <p:nvPr/>
            </p:nvSpPr>
            <p:spPr bwMode="auto">
              <a:xfrm>
                <a:off x="3327" y="3461"/>
                <a:ext cx="68" cy="62"/>
              </a:xfrm>
              <a:custGeom>
                <a:avLst/>
                <a:gdLst/>
                <a:ahLst/>
                <a:cxnLst>
                  <a:cxn ang="0">
                    <a:pos x="55" y="19"/>
                  </a:cxn>
                  <a:cxn ang="0">
                    <a:pos x="73" y="56"/>
                  </a:cxn>
                  <a:cxn ang="0">
                    <a:pos x="0" y="74"/>
                  </a:cxn>
                  <a:cxn ang="0">
                    <a:pos x="18" y="0"/>
                  </a:cxn>
                  <a:cxn ang="0">
                    <a:pos x="55" y="19"/>
                  </a:cxn>
                </a:cxnLst>
                <a:rect l="0" t="0" r="r" b="b"/>
                <a:pathLst>
                  <a:path w="73" h="74">
                    <a:moveTo>
                      <a:pt x="55" y="19"/>
                    </a:moveTo>
                    <a:lnTo>
                      <a:pt x="73" y="56"/>
                    </a:lnTo>
                    <a:lnTo>
                      <a:pt x="0" y="74"/>
                    </a:lnTo>
                    <a:lnTo>
                      <a:pt x="18" y="0"/>
                    </a:lnTo>
                    <a:lnTo>
                      <a:pt x="55" y="19"/>
                    </a:lnTo>
                    <a:close/>
                  </a:path>
                </a:pathLst>
              </a:custGeom>
              <a:solidFill>
                <a:srgbClr val="000000"/>
              </a:solidFill>
              <a:ln w="42863">
                <a:solidFill>
                  <a:srgbClr val="22AE22"/>
                </a:solidFill>
                <a:prstDash val="solid"/>
                <a:round/>
                <a:headEnd/>
                <a:tailEnd/>
              </a:ln>
            </p:spPr>
            <p:txBody>
              <a:bodyPr/>
              <a:lstStyle/>
              <a:p>
                <a:endParaRPr lang="sv-SE"/>
              </a:p>
            </p:txBody>
          </p:sp>
          <p:sp>
            <p:nvSpPr>
              <p:cNvPr id="45075" name="Line 19"/>
              <p:cNvSpPr>
                <a:spLocks noChangeShapeType="1"/>
              </p:cNvSpPr>
              <p:nvPr/>
            </p:nvSpPr>
            <p:spPr bwMode="auto">
              <a:xfrm flipH="1">
                <a:off x="3378" y="3120"/>
                <a:ext cx="430" cy="357"/>
              </a:xfrm>
              <a:prstGeom prst="line">
                <a:avLst/>
              </a:prstGeom>
              <a:noFill/>
              <a:ln w="42863">
                <a:solidFill>
                  <a:srgbClr val="22AE22"/>
                </a:solidFill>
                <a:round/>
                <a:headEnd/>
                <a:tailEnd/>
              </a:ln>
            </p:spPr>
            <p:txBody>
              <a:bodyPr/>
              <a:lstStyle/>
              <a:p>
                <a:endParaRPr lang="sv-SE"/>
              </a:p>
            </p:txBody>
          </p:sp>
        </p:grpSp>
      </p:grpSp>
      <p:sp>
        <p:nvSpPr>
          <p:cNvPr id="45085" name="Oval 29"/>
          <p:cNvSpPr>
            <a:spLocks noChangeArrowheads="1"/>
          </p:cNvSpPr>
          <p:nvPr/>
        </p:nvSpPr>
        <p:spPr bwMode="auto">
          <a:xfrm>
            <a:off x="4489450" y="4533900"/>
            <a:ext cx="928688" cy="812800"/>
          </a:xfrm>
          <a:prstGeom prst="ellipse">
            <a:avLst/>
          </a:prstGeom>
          <a:solidFill>
            <a:srgbClr val="FFFFFF"/>
          </a:solidFill>
          <a:ln w="42863">
            <a:solidFill>
              <a:schemeClr val="tx1"/>
            </a:solidFill>
            <a:round/>
            <a:headEnd/>
            <a:tailEnd/>
          </a:ln>
        </p:spPr>
        <p:txBody>
          <a:bodyPr/>
          <a:lstStyle/>
          <a:p>
            <a:endParaRPr lang="sv-SE"/>
          </a:p>
        </p:txBody>
      </p:sp>
      <p:sp>
        <p:nvSpPr>
          <p:cNvPr id="45086" name="Rectangle 30"/>
          <p:cNvSpPr>
            <a:spLocks noChangeArrowheads="1"/>
          </p:cNvSpPr>
          <p:nvPr/>
        </p:nvSpPr>
        <p:spPr bwMode="auto">
          <a:xfrm>
            <a:off x="4756150" y="4816475"/>
            <a:ext cx="376238"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45087" name="Rectangle 31"/>
          <p:cNvSpPr>
            <a:spLocks noChangeArrowheads="1"/>
          </p:cNvSpPr>
          <p:nvPr/>
        </p:nvSpPr>
        <p:spPr bwMode="auto">
          <a:xfrm>
            <a:off x="2332038" y="4656138"/>
            <a:ext cx="655637" cy="592137"/>
          </a:xfrm>
          <a:prstGeom prst="rect">
            <a:avLst/>
          </a:prstGeom>
          <a:noFill/>
          <a:ln w="42863">
            <a:solidFill>
              <a:srgbClr val="000000"/>
            </a:solidFill>
            <a:miter lim="800000"/>
            <a:headEnd/>
            <a:tailEnd/>
          </a:ln>
        </p:spPr>
        <p:txBody>
          <a:bodyPr/>
          <a:lstStyle/>
          <a:p>
            <a:endParaRPr lang="sv-SE"/>
          </a:p>
        </p:txBody>
      </p:sp>
      <p:sp>
        <p:nvSpPr>
          <p:cNvPr id="45088" name="Oval 32"/>
          <p:cNvSpPr>
            <a:spLocks noChangeArrowheads="1"/>
          </p:cNvSpPr>
          <p:nvPr/>
        </p:nvSpPr>
        <p:spPr bwMode="auto">
          <a:xfrm>
            <a:off x="4489450" y="3571875"/>
            <a:ext cx="928688" cy="814388"/>
          </a:xfrm>
          <a:prstGeom prst="ellipse">
            <a:avLst/>
          </a:prstGeom>
          <a:solidFill>
            <a:srgbClr val="FFFFFF"/>
          </a:solidFill>
          <a:ln w="42863">
            <a:solidFill>
              <a:srgbClr val="000000"/>
            </a:solidFill>
            <a:round/>
            <a:headEnd/>
            <a:tailEnd/>
          </a:ln>
        </p:spPr>
        <p:txBody>
          <a:bodyPr/>
          <a:lstStyle/>
          <a:p>
            <a:endParaRPr lang="sv-SE"/>
          </a:p>
        </p:txBody>
      </p:sp>
      <p:sp>
        <p:nvSpPr>
          <p:cNvPr id="45089" name="Rectangle 33"/>
          <p:cNvSpPr>
            <a:spLocks noChangeArrowheads="1"/>
          </p:cNvSpPr>
          <p:nvPr/>
        </p:nvSpPr>
        <p:spPr bwMode="auto">
          <a:xfrm>
            <a:off x="4756150" y="3832225"/>
            <a:ext cx="376238"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45090" name="Oval 34"/>
          <p:cNvSpPr>
            <a:spLocks noChangeArrowheads="1"/>
          </p:cNvSpPr>
          <p:nvPr/>
        </p:nvSpPr>
        <p:spPr bwMode="auto">
          <a:xfrm>
            <a:off x="4489450" y="5519738"/>
            <a:ext cx="928688" cy="812800"/>
          </a:xfrm>
          <a:prstGeom prst="ellipse">
            <a:avLst/>
          </a:prstGeom>
          <a:solidFill>
            <a:srgbClr val="FFFFFF"/>
          </a:solidFill>
          <a:ln w="42863">
            <a:solidFill>
              <a:srgbClr val="000000"/>
            </a:solidFill>
            <a:round/>
            <a:headEnd/>
            <a:tailEnd/>
          </a:ln>
        </p:spPr>
        <p:txBody>
          <a:bodyPr/>
          <a:lstStyle/>
          <a:p>
            <a:endParaRPr lang="sv-SE"/>
          </a:p>
        </p:txBody>
      </p:sp>
      <p:sp>
        <p:nvSpPr>
          <p:cNvPr id="45091" name="Rectangle 35"/>
          <p:cNvSpPr>
            <a:spLocks noChangeArrowheads="1"/>
          </p:cNvSpPr>
          <p:nvPr/>
        </p:nvSpPr>
        <p:spPr bwMode="auto">
          <a:xfrm>
            <a:off x="4756150" y="5802313"/>
            <a:ext cx="376238"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45093" name="Freeform 37"/>
          <p:cNvSpPr>
            <a:spLocks/>
          </p:cNvSpPr>
          <p:nvPr/>
        </p:nvSpPr>
        <p:spPr bwMode="auto">
          <a:xfrm>
            <a:off x="2170113" y="4903788"/>
            <a:ext cx="136525" cy="73025"/>
          </a:xfrm>
          <a:custGeom>
            <a:avLst/>
            <a:gdLst/>
            <a:ahLst/>
            <a:cxnLst>
              <a:cxn ang="0">
                <a:pos x="0" y="18"/>
              </a:cxn>
              <a:cxn ang="0">
                <a:pos x="0" y="0"/>
              </a:cxn>
              <a:cxn ang="0">
                <a:pos x="92" y="18"/>
              </a:cxn>
              <a:cxn ang="0">
                <a:pos x="0" y="55"/>
              </a:cxn>
              <a:cxn ang="0">
                <a:pos x="0" y="18"/>
              </a:cxn>
            </a:cxnLst>
            <a:rect l="0" t="0" r="r" b="b"/>
            <a:pathLst>
              <a:path w="92" h="55">
                <a:moveTo>
                  <a:pt x="0" y="18"/>
                </a:moveTo>
                <a:lnTo>
                  <a:pt x="0" y="0"/>
                </a:lnTo>
                <a:lnTo>
                  <a:pt x="92" y="18"/>
                </a:lnTo>
                <a:lnTo>
                  <a:pt x="0" y="55"/>
                </a:lnTo>
                <a:lnTo>
                  <a:pt x="0" y="18"/>
                </a:lnTo>
                <a:close/>
              </a:path>
            </a:pathLst>
          </a:custGeom>
          <a:solidFill>
            <a:srgbClr val="000000"/>
          </a:solidFill>
          <a:ln w="42863">
            <a:solidFill>
              <a:srgbClr val="000000"/>
            </a:solidFill>
            <a:prstDash val="solid"/>
            <a:round/>
            <a:headEnd/>
            <a:tailEnd/>
          </a:ln>
        </p:spPr>
        <p:txBody>
          <a:bodyPr/>
          <a:lstStyle/>
          <a:p>
            <a:endParaRPr lang="sv-SE"/>
          </a:p>
        </p:txBody>
      </p:sp>
      <p:sp>
        <p:nvSpPr>
          <p:cNvPr id="45094" name="Freeform 38"/>
          <p:cNvSpPr>
            <a:spLocks/>
          </p:cNvSpPr>
          <p:nvPr/>
        </p:nvSpPr>
        <p:spPr bwMode="auto">
          <a:xfrm>
            <a:off x="1814513" y="4903788"/>
            <a:ext cx="136525" cy="73025"/>
          </a:xfrm>
          <a:custGeom>
            <a:avLst/>
            <a:gdLst/>
            <a:ahLst/>
            <a:cxnLst>
              <a:cxn ang="0">
                <a:pos x="92" y="18"/>
              </a:cxn>
              <a:cxn ang="0">
                <a:pos x="92" y="55"/>
              </a:cxn>
              <a:cxn ang="0">
                <a:pos x="0" y="18"/>
              </a:cxn>
              <a:cxn ang="0">
                <a:pos x="92" y="0"/>
              </a:cxn>
              <a:cxn ang="0">
                <a:pos x="92" y="18"/>
              </a:cxn>
            </a:cxnLst>
            <a:rect l="0" t="0" r="r" b="b"/>
            <a:pathLst>
              <a:path w="92" h="55">
                <a:moveTo>
                  <a:pt x="92" y="18"/>
                </a:moveTo>
                <a:lnTo>
                  <a:pt x="92" y="55"/>
                </a:lnTo>
                <a:lnTo>
                  <a:pt x="0" y="18"/>
                </a:lnTo>
                <a:lnTo>
                  <a:pt x="92" y="0"/>
                </a:lnTo>
                <a:lnTo>
                  <a:pt x="92" y="18"/>
                </a:lnTo>
                <a:close/>
              </a:path>
            </a:pathLst>
          </a:custGeom>
          <a:solidFill>
            <a:srgbClr val="000000"/>
          </a:solidFill>
          <a:ln w="42863">
            <a:solidFill>
              <a:srgbClr val="000000"/>
            </a:solidFill>
            <a:prstDash val="solid"/>
            <a:round/>
            <a:headEnd/>
            <a:tailEnd/>
          </a:ln>
        </p:spPr>
        <p:txBody>
          <a:bodyPr/>
          <a:lstStyle/>
          <a:p>
            <a:endParaRPr lang="sv-SE"/>
          </a:p>
        </p:txBody>
      </p:sp>
      <p:sp>
        <p:nvSpPr>
          <p:cNvPr id="45095" name="Line 39"/>
          <p:cNvSpPr>
            <a:spLocks noChangeShapeType="1"/>
          </p:cNvSpPr>
          <p:nvPr/>
        </p:nvSpPr>
        <p:spPr bwMode="auto">
          <a:xfrm flipH="1">
            <a:off x="1951038" y="4927600"/>
            <a:ext cx="190500" cy="1588"/>
          </a:xfrm>
          <a:prstGeom prst="line">
            <a:avLst/>
          </a:prstGeom>
          <a:noFill/>
          <a:ln w="42863">
            <a:solidFill>
              <a:srgbClr val="000000"/>
            </a:solidFill>
            <a:round/>
            <a:headEnd/>
            <a:tailEnd/>
          </a:ln>
        </p:spPr>
        <p:txBody>
          <a:bodyPr/>
          <a:lstStyle/>
          <a:p>
            <a:endParaRPr lang="sv-SE"/>
          </a:p>
        </p:txBody>
      </p:sp>
      <p:sp>
        <p:nvSpPr>
          <p:cNvPr id="45110" name="Rectangle 54"/>
          <p:cNvSpPr>
            <a:spLocks noChangeArrowheads="1"/>
          </p:cNvSpPr>
          <p:nvPr/>
        </p:nvSpPr>
        <p:spPr bwMode="auto">
          <a:xfrm>
            <a:off x="6819900" y="5903913"/>
            <a:ext cx="1468438" cy="396875"/>
          </a:xfrm>
          <a:prstGeom prst="rect">
            <a:avLst/>
          </a:prstGeom>
          <a:noFill/>
          <a:ln w="9525">
            <a:noFill/>
            <a:miter lim="800000"/>
            <a:headEnd/>
            <a:tailEnd/>
          </a:ln>
          <a:effectLst/>
        </p:spPr>
        <p:txBody>
          <a:bodyPr wrap="none">
            <a:spAutoFit/>
          </a:bodyPr>
          <a:lstStyle/>
          <a:p>
            <a:r>
              <a:rPr kumimoji="1" lang="en-GB" sz="2000">
                <a:solidFill>
                  <a:schemeClr val="accent1"/>
                </a:solidFill>
                <a:latin typeface="Arial" charset="0"/>
              </a:rPr>
              <a:t>Figure 14.5</a:t>
            </a:r>
          </a:p>
        </p:txBody>
      </p:sp>
      <p:sp>
        <p:nvSpPr>
          <p:cNvPr id="45112" name="Text Box 56"/>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grpSp>
        <p:nvGrpSpPr>
          <p:cNvPr id="5" name="Group 61"/>
          <p:cNvGrpSpPr>
            <a:grpSpLocks/>
          </p:cNvGrpSpPr>
          <p:nvPr/>
        </p:nvGrpSpPr>
        <p:grpSpPr bwMode="auto">
          <a:xfrm>
            <a:off x="2987675" y="4065588"/>
            <a:ext cx="1557338" cy="1700212"/>
            <a:chOff x="1882" y="2561"/>
            <a:chExt cx="981" cy="1071"/>
          </a:xfrm>
        </p:grpSpPr>
        <p:sp>
          <p:nvSpPr>
            <p:cNvPr id="45102" name="Freeform 46"/>
            <p:cNvSpPr>
              <a:spLocks/>
            </p:cNvSpPr>
            <p:nvPr/>
          </p:nvSpPr>
          <p:spPr bwMode="auto">
            <a:xfrm>
              <a:off x="1882" y="2872"/>
              <a:ext cx="69" cy="61"/>
            </a:xfrm>
            <a:custGeom>
              <a:avLst/>
              <a:gdLst/>
              <a:ahLst/>
              <a:cxnLst>
                <a:cxn ang="0">
                  <a:pos x="55" y="37"/>
                </a:cxn>
                <a:cxn ang="0">
                  <a:pos x="73" y="73"/>
                </a:cxn>
                <a:cxn ang="0">
                  <a:pos x="0" y="55"/>
                </a:cxn>
                <a:cxn ang="0">
                  <a:pos x="37" y="0"/>
                </a:cxn>
                <a:cxn ang="0">
                  <a:pos x="55" y="37"/>
                </a:cxn>
              </a:cxnLst>
              <a:rect l="0" t="0" r="r" b="b"/>
              <a:pathLst>
                <a:path w="73" h="73">
                  <a:moveTo>
                    <a:pt x="55" y="37"/>
                  </a:moveTo>
                  <a:lnTo>
                    <a:pt x="73" y="73"/>
                  </a:lnTo>
                  <a:lnTo>
                    <a:pt x="0" y="55"/>
                  </a:lnTo>
                  <a:lnTo>
                    <a:pt x="37" y="0"/>
                  </a:lnTo>
                  <a:lnTo>
                    <a:pt x="55" y="37"/>
                  </a:lnTo>
                  <a:close/>
                </a:path>
              </a:pathLst>
            </a:custGeom>
            <a:solidFill>
              <a:srgbClr val="000000"/>
            </a:solidFill>
            <a:ln w="42863">
              <a:solidFill>
                <a:srgbClr val="2833B0"/>
              </a:solidFill>
              <a:prstDash val="solid"/>
              <a:round/>
              <a:headEnd/>
              <a:tailEnd/>
            </a:ln>
          </p:spPr>
          <p:txBody>
            <a:bodyPr/>
            <a:lstStyle/>
            <a:p>
              <a:endParaRPr lang="sv-SE"/>
            </a:p>
          </p:txBody>
        </p:sp>
        <p:sp>
          <p:nvSpPr>
            <p:cNvPr id="45104" name="Freeform 48"/>
            <p:cNvSpPr>
              <a:spLocks/>
            </p:cNvSpPr>
            <p:nvPr/>
          </p:nvSpPr>
          <p:spPr bwMode="auto">
            <a:xfrm>
              <a:off x="1882" y="3275"/>
              <a:ext cx="69" cy="62"/>
            </a:xfrm>
            <a:custGeom>
              <a:avLst/>
              <a:gdLst/>
              <a:ahLst/>
              <a:cxnLst>
                <a:cxn ang="0">
                  <a:pos x="55" y="37"/>
                </a:cxn>
                <a:cxn ang="0">
                  <a:pos x="55" y="74"/>
                </a:cxn>
                <a:cxn ang="0">
                  <a:pos x="0" y="19"/>
                </a:cxn>
                <a:cxn ang="0">
                  <a:pos x="73" y="0"/>
                </a:cxn>
                <a:cxn ang="0">
                  <a:pos x="55" y="37"/>
                </a:cxn>
              </a:cxnLst>
              <a:rect l="0" t="0" r="r" b="b"/>
              <a:pathLst>
                <a:path w="73" h="74">
                  <a:moveTo>
                    <a:pt x="55" y="37"/>
                  </a:moveTo>
                  <a:lnTo>
                    <a:pt x="55" y="74"/>
                  </a:lnTo>
                  <a:lnTo>
                    <a:pt x="0" y="19"/>
                  </a:lnTo>
                  <a:lnTo>
                    <a:pt x="73" y="0"/>
                  </a:lnTo>
                  <a:lnTo>
                    <a:pt x="55" y="37"/>
                  </a:lnTo>
                  <a:close/>
                </a:path>
              </a:pathLst>
            </a:custGeom>
            <a:solidFill>
              <a:srgbClr val="000000"/>
            </a:solidFill>
            <a:ln w="42863">
              <a:solidFill>
                <a:srgbClr val="2833B0"/>
              </a:solidFill>
              <a:prstDash val="solid"/>
              <a:round/>
              <a:headEnd/>
              <a:tailEnd/>
            </a:ln>
          </p:spPr>
          <p:txBody>
            <a:bodyPr/>
            <a:lstStyle/>
            <a:p>
              <a:endParaRPr lang="sv-SE"/>
            </a:p>
          </p:txBody>
        </p:sp>
        <p:sp>
          <p:nvSpPr>
            <p:cNvPr id="45106" name="Freeform 50"/>
            <p:cNvSpPr>
              <a:spLocks/>
            </p:cNvSpPr>
            <p:nvPr/>
          </p:nvSpPr>
          <p:spPr bwMode="auto">
            <a:xfrm>
              <a:off x="1882" y="2995"/>
              <a:ext cx="69" cy="63"/>
            </a:xfrm>
            <a:custGeom>
              <a:avLst/>
              <a:gdLst/>
              <a:ahLst/>
              <a:cxnLst>
                <a:cxn ang="0">
                  <a:pos x="73" y="37"/>
                </a:cxn>
                <a:cxn ang="0">
                  <a:pos x="73" y="74"/>
                </a:cxn>
                <a:cxn ang="0">
                  <a:pos x="0" y="37"/>
                </a:cxn>
                <a:cxn ang="0">
                  <a:pos x="73" y="0"/>
                </a:cxn>
                <a:cxn ang="0">
                  <a:pos x="73" y="37"/>
                </a:cxn>
              </a:cxnLst>
              <a:rect l="0" t="0" r="r" b="b"/>
              <a:pathLst>
                <a:path w="73" h="74">
                  <a:moveTo>
                    <a:pt x="73" y="37"/>
                  </a:moveTo>
                  <a:lnTo>
                    <a:pt x="73" y="74"/>
                  </a:lnTo>
                  <a:lnTo>
                    <a:pt x="0" y="37"/>
                  </a:lnTo>
                  <a:lnTo>
                    <a:pt x="73" y="0"/>
                  </a:lnTo>
                  <a:lnTo>
                    <a:pt x="73" y="37"/>
                  </a:lnTo>
                  <a:close/>
                </a:path>
              </a:pathLst>
            </a:custGeom>
            <a:solidFill>
              <a:srgbClr val="000000"/>
            </a:solidFill>
            <a:ln w="42863">
              <a:solidFill>
                <a:srgbClr val="2833B0"/>
              </a:solidFill>
              <a:prstDash val="solid"/>
              <a:round/>
              <a:headEnd/>
              <a:tailEnd/>
            </a:ln>
          </p:spPr>
          <p:txBody>
            <a:bodyPr/>
            <a:lstStyle/>
            <a:p>
              <a:endParaRPr lang="sv-SE"/>
            </a:p>
          </p:txBody>
        </p:sp>
        <p:sp>
          <p:nvSpPr>
            <p:cNvPr id="45103" name="Line 47"/>
            <p:cNvSpPr>
              <a:spLocks noChangeShapeType="1"/>
            </p:cNvSpPr>
            <p:nvPr/>
          </p:nvSpPr>
          <p:spPr bwMode="auto">
            <a:xfrm flipH="1">
              <a:off x="1951" y="2561"/>
              <a:ext cx="877" cy="342"/>
            </a:xfrm>
            <a:prstGeom prst="line">
              <a:avLst/>
            </a:prstGeom>
            <a:noFill/>
            <a:ln w="42863">
              <a:solidFill>
                <a:srgbClr val="2833B0"/>
              </a:solidFill>
              <a:round/>
              <a:headEnd/>
              <a:tailEnd/>
            </a:ln>
          </p:spPr>
          <p:txBody>
            <a:bodyPr/>
            <a:lstStyle/>
            <a:p>
              <a:endParaRPr lang="sv-SE"/>
            </a:p>
          </p:txBody>
        </p:sp>
        <p:sp>
          <p:nvSpPr>
            <p:cNvPr id="45105" name="Line 49"/>
            <p:cNvSpPr>
              <a:spLocks noChangeShapeType="1"/>
            </p:cNvSpPr>
            <p:nvPr/>
          </p:nvSpPr>
          <p:spPr bwMode="auto">
            <a:xfrm flipH="1" flipV="1">
              <a:off x="1951" y="3321"/>
              <a:ext cx="912" cy="311"/>
            </a:xfrm>
            <a:prstGeom prst="line">
              <a:avLst/>
            </a:prstGeom>
            <a:noFill/>
            <a:ln w="42863">
              <a:solidFill>
                <a:srgbClr val="2833B0"/>
              </a:solidFill>
              <a:round/>
              <a:headEnd/>
              <a:tailEnd/>
            </a:ln>
          </p:spPr>
          <p:txBody>
            <a:bodyPr/>
            <a:lstStyle/>
            <a:p>
              <a:endParaRPr lang="sv-SE"/>
            </a:p>
          </p:txBody>
        </p:sp>
        <p:sp>
          <p:nvSpPr>
            <p:cNvPr id="45107" name="Line 51"/>
            <p:cNvSpPr>
              <a:spLocks noChangeShapeType="1"/>
            </p:cNvSpPr>
            <p:nvPr/>
          </p:nvSpPr>
          <p:spPr bwMode="auto">
            <a:xfrm flipH="1">
              <a:off x="1951" y="3027"/>
              <a:ext cx="912" cy="0"/>
            </a:xfrm>
            <a:prstGeom prst="line">
              <a:avLst/>
            </a:prstGeom>
            <a:noFill/>
            <a:ln w="42863">
              <a:solidFill>
                <a:srgbClr val="2833B0"/>
              </a:solidFill>
              <a:round/>
              <a:headEnd/>
              <a:tailEnd/>
            </a:ln>
          </p:spPr>
          <p:txBody>
            <a:bodyPr/>
            <a:lstStyle/>
            <a:p>
              <a:endParaRPr lang="sv-SE"/>
            </a:p>
          </p:txBody>
        </p:sp>
      </p:grpSp>
      <p:grpSp>
        <p:nvGrpSpPr>
          <p:cNvPr id="6" name="Group 60"/>
          <p:cNvGrpSpPr>
            <a:grpSpLocks/>
          </p:cNvGrpSpPr>
          <p:nvPr/>
        </p:nvGrpSpPr>
        <p:grpSpPr bwMode="auto">
          <a:xfrm>
            <a:off x="2960688" y="4238625"/>
            <a:ext cx="1665287" cy="1354138"/>
            <a:chOff x="1865" y="2670"/>
            <a:chExt cx="1049" cy="853"/>
          </a:xfrm>
        </p:grpSpPr>
        <p:sp>
          <p:nvSpPr>
            <p:cNvPr id="45096" name="Freeform 40"/>
            <p:cNvSpPr>
              <a:spLocks/>
            </p:cNvSpPr>
            <p:nvPr/>
          </p:nvSpPr>
          <p:spPr bwMode="auto">
            <a:xfrm>
              <a:off x="2828" y="2670"/>
              <a:ext cx="69" cy="77"/>
            </a:xfrm>
            <a:custGeom>
              <a:avLst/>
              <a:gdLst/>
              <a:ahLst/>
              <a:cxnLst>
                <a:cxn ang="0">
                  <a:pos x="18" y="55"/>
                </a:cxn>
                <a:cxn ang="0">
                  <a:pos x="0" y="37"/>
                </a:cxn>
                <a:cxn ang="0">
                  <a:pos x="74" y="0"/>
                </a:cxn>
                <a:cxn ang="0">
                  <a:pos x="55" y="92"/>
                </a:cxn>
                <a:cxn ang="0">
                  <a:pos x="18" y="55"/>
                </a:cxn>
              </a:cxnLst>
              <a:rect l="0" t="0" r="r" b="b"/>
              <a:pathLst>
                <a:path w="74" h="92">
                  <a:moveTo>
                    <a:pt x="18" y="55"/>
                  </a:moveTo>
                  <a:lnTo>
                    <a:pt x="0" y="37"/>
                  </a:lnTo>
                  <a:lnTo>
                    <a:pt x="74" y="0"/>
                  </a:lnTo>
                  <a:lnTo>
                    <a:pt x="55" y="92"/>
                  </a:lnTo>
                  <a:lnTo>
                    <a:pt x="18" y="55"/>
                  </a:lnTo>
                  <a:close/>
                </a:path>
              </a:pathLst>
            </a:custGeom>
            <a:solidFill>
              <a:srgbClr val="000000"/>
            </a:solidFill>
            <a:ln w="42863">
              <a:solidFill>
                <a:srgbClr val="2833B0"/>
              </a:solidFill>
              <a:prstDash val="solid"/>
              <a:round/>
              <a:headEnd/>
              <a:tailEnd/>
            </a:ln>
          </p:spPr>
          <p:txBody>
            <a:bodyPr/>
            <a:lstStyle/>
            <a:p>
              <a:endParaRPr lang="sv-SE"/>
            </a:p>
          </p:txBody>
        </p:sp>
        <p:sp>
          <p:nvSpPr>
            <p:cNvPr id="45098" name="Freeform 42"/>
            <p:cNvSpPr>
              <a:spLocks/>
            </p:cNvSpPr>
            <p:nvPr/>
          </p:nvSpPr>
          <p:spPr bwMode="auto">
            <a:xfrm>
              <a:off x="2777" y="3073"/>
              <a:ext cx="68" cy="78"/>
            </a:xfrm>
            <a:custGeom>
              <a:avLst/>
              <a:gdLst/>
              <a:ahLst/>
              <a:cxnLst>
                <a:cxn ang="0">
                  <a:pos x="0" y="56"/>
                </a:cxn>
                <a:cxn ang="0">
                  <a:pos x="0" y="0"/>
                </a:cxn>
                <a:cxn ang="0">
                  <a:pos x="73" y="56"/>
                </a:cxn>
                <a:cxn ang="0">
                  <a:pos x="0" y="93"/>
                </a:cxn>
                <a:cxn ang="0">
                  <a:pos x="0" y="56"/>
                </a:cxn>
              </a:cxnLst>
              <a:rect l="0" t="0" r="r" b="b"/>
              <a:pathLst>
                <a:path w="73" h="93">
                  <a:moveTo>
                    <a:pt x="0" y="56"/>
                  </a:moveTo>
                  <a:lnTo>
                    <a:pt x="0" y="0"/>
                  </a:lnTo>
                  <a:lnTo>
                    <a:pt x="73" y="56"/>
                  </a:lnTo>
                  <a:lnTo>
                    <a:pt x="0" y="93"/>
                  </a:lnTo>
                  <a:lnTo>
                    <a:pt x="0" y="56"/>
                  </a:lnTo>
                  <a:close/>
                </a:path>
              </a:pathLst>
            </a:custGeom>
            <a:solidFill>
              <a:srgbClr val="000000"/>
            </a:solidFill>
            <a:ln w="42863">
              <a:solidFill>
                <a:srgbClr val="2833B0"/>
              </a:solidFill>
              <a:prstDash val="solid"/>
              <a:round/>
              <a:headEnd/>
              <a:tailEnd/>
            </a:ln>
          </p:spPr>
          <p:txBody>
            <a:bodyPr/>
            <a:lstStyle/>
            <a:p>
              <a:endParaRPr lang="sv-SE"/>
            </a:p>
          </p:txBody>
        </p:sp>
        <p:sp>
          <p:nvSpPr>
            <p:cNvPr id="45100" name="Freeform 44"/>
            <p:cNvSpPr>
              <a:spLocks/>
            </p:cNvSpPr>
            <p:nvPr/>
          </p:nvSpPr>
          <p:spPr bwMode="auto">
            <a:xfrm>
              <a:off x="2845" y="3461"/>
              <a:ext cx="69" cy="62"/>
            </a:xfrm>
            <a:custGeom>
              <a:avLst/>
              <a:gdLst/>
              <a:ahLst/>
              <a:cxnLst>
                <a:cxn ang="0">
                  <a:pos x="19" y="19"/>
                </a:cxn>
                <a:cxn ang="0">
                  <a:pos x="56" y="0"/>
                </a:cxn>
                <a:cxn ang="0">
                  <a:pos x="74" y="74"/>
                </a:cxn>
                <a:cxn ang="0">
                  <a:pos x="0" y="56"/>
                </a:cxn>
                <a:cxn ang="0">
                  <a:pos x="19" y="19"/>
                </a:cxn>
              </a:cxnLst>
              <a:rect l="0" t="0" r="r" b="b"/>
              <a:pathLst>
                <a:path w="74" h="74">
                  <a:moveTo>
                    <a:pt x="19" y="19"/>
                  </a:moveTo>
                  <a:lnTo>
                    <a:pt x="56" y="0"/>
                  </a:lnTo>
                  <a:lnTo>
                    <a:pt x="74" y="74"/>
                  </a:lnTo>
                  <a:lnTo>
                    <a:pt x="0" y="56"/>
                  </a:lnTo>
                  <a:lnTo>
                    <a:pt x="19" y="19"/>
                  </a:lnTo>
                  <a:close/>
                </a:path>
              </a:pathLst>
            </a:custGeom>
            <a:solidFill>
              <a:srgbClr val="000000"/>
            </a:solidFill>
            <a:ln w="42863">
              <a:solidFill>
                <a:srgbClr val="2833B0"/>
              </a:solidFill>
              <a:prstDash val="solid"/>
              <a:round/>
              <a:headEnd/>
              <a:tailEnd/>
            </a:ln>
          </p:spPr>
          <p:txBody>
            <a:bodyPr/>
            <a:lstStyle/>
            <a:p>
              <a:endParaRPr lang="sv-SE"/>
            </a:p>
          </p:txBody>
        </p:sp>
        <p:sp>
          <p:nvSpPr>
            <p:cNvPr id="45092" name="Line 36"/>
            <p:cNvSpPr>
              <a:spLocks noChangeShapeType="1"/>
            </p:cNvSpPr>
            <p:nvPr/>
          </p:nvSpPr>
          <p:spPr bwMode="auto">
            <a:xfrm>
              <a:off x="1865" y="3104"/>
              <a:ext cx="568" cy="1"/>
            </a:xfrm>
            <a:prstGeom prst="line">
              <a:avLst/>
            </a:prstGeom>
            <a:noFill/>
            <a:ln w="42863">
              <a:solidFill>
                <a:srgbClr val="2833B0"/>
              </a:solidFill>
              <a:round/>
              <a:headEnd/>
              <a:tailEnd/>
            </a:ln>
          </p:spPr>
          <p:txBody>
            <a:bodyPr/>
            <a:lstStyle/>
            <a:p>
              <a:endParaRPr lang="sv-SE"/>
            </a:p>
          </p:txBody>
        </p:sp>
        <p:sp>
          <p:nvSpPr>
            <p:cNvPr id="45097" name="Line 41"/>
            <p:cNvSpPr>
              <a:spLocks noChangeShapeType="1"/>
            </p:cNvSpPr>
            <p:nvPr/>
          </p:nvSpPr>
          <p:spPr bwMode="auto">
            <a:xfrm flipV="1">
              <a:off x="2433" y="2732"/>
              <a:ext cx="412" cy="388"/>
            </a:xfrm>
            <a:prstGeom prst="line">
              <a:avLst/>
            </a:prstGeom>
            <a:noFill/>
            <a:ln w="42863">
              <a:solidFill>
                <a:srgbClr val="2833B0"/>
              </a:solidFill>
              <a:round/>
              <a:headEnd/>
              <a:tailEnd/>
            </a:ln>
          </p:spPr>
          <p:txBody>
            <a:bodyPr/>
            <a:lstStyle/>
            <a:p>
              <a:endParaRPr lang="sv-SE"/>
            </a:p>
          </p:txBody>
        </p:sp>
        <p:sp>
          <p:nvSpPr>
            <p:cNvPr id="45099" name="Line 43"/>
            <p:cNvSpPr>
              <a:spLocks noChangeShapeType="1"/>
            </p:cNvSpPr>
            <p:nvPr/>
          </p:nvSpPr>
          <p:spPr bwMode="auto">
            <a:xfrm>
              <a:off x="2449" y="3120"/>
              <a:ext cx="310" cy="1"/>
            </a:xfrm>
            <a:prstGeom prst="line">
              <a:avLst/>
            </a:prstGeom>
            <a:noFill/>
            <a:ln w="42863">
              <a:solidFill>
                <a:srgbClr val="2833B0"/>
              </a:solidFill>
              <a:round/>
              <a:headEnd/>
              <a:tailEnd/>
            </a:ln>
          </p:spPr>
          <p:txBody>
            <a:bodyPr/>
            <a:lstStyle/>
            <a:p>
              <a:endParaRPr lang="sv-SE"/>
            </a:p>
          </p:txBody>
        </p:sp>
        <p:sp>
          <p:nvSpPr>
            <p:cNvPr id="45101" name="Line 45"/>
            <p:cNvSpPr>
              <a:spLocks noChangeShapeType="1"/>
            </p:cNvSpPr>
            <p:nvPr/>
          </p:nvSpPr>
          <p:spPr bwMode="auto">
            <a:xfrm>
              <a:off x="2433" y="3120"/>
              <a:ext cx="430" cy="357"/>
            </a:xfrm>
            <a:prstGeom prst="line">
              <a:avLst/>
            </a:prstGeom>
            <a:noFill/>
            <a:ln w="42863">
              <a:solidFill>
                <a:srgbClr val="2833B0"/>
              </a:solidFill>
              <a:round/>
              <a:headEnd/>
              <a:tailEnd/>
            </a:ln>
          </p:spPr>
          <p:txBody>
            <a:bodyPr/>
            <a:lstStyle/>
            <a:p>
              <a:endParaRPr lang="sv-SE"/>
            </a:p>
          </p:txBody>
        </p:sp>
      </p:grpSp>
      <p:sp>
        <p:nvSpPr>
          <p:cNvPr id="45118" name="Rectangle 62"/>
          <p:cNvSpPr>
            <a:spLocks noChangeArrowheads="1"/>
          </p:cNvSpPr>
          <p:nvPr/>
        </p:nvSpPr>
        <p:spPr bwMode="auto">
          <a:xfrm>
            <a:off x="315913" y="3865563"/>
            <a:ext cx="3197225" cy="641350"/>
          </a:xfrm>
          <a:prstGeom prst="rect">
            <a:avLst/>
          </a:prstGeom>
          <a:solidFill>
            <a:schemeClr val="accent2"/>
          </a:solidFill>
          <a:ln w="9525">
            <a:noFill/>
            <a:miter lim="800000"/>
            <a:headEnd/>
            <a:tailEnd/>
          </a:ln>
          <a:effectLst/>
        </p:spPr>
        <p:txBody>
          <a:bodyPr>
            <a:spAutoFit/>
          </a:bodyPr>
          <a:lstStyle/>
          <a:p>
            <a:r>
              <a:rPr kumimoji="1" lang="en-GB" sz="1800">
                <a:solidFill>
                  <a:schemeClr val="hlink"/>
                </a:solidFill>
                <a:latin typeface="Arial" charset="0"/>
              </a:rPr>
              <a:t>a FE multicasts each request to the group of RMs</a:t>
            </a:r>
          </a:p>
        </p:txBody>
      </p:sp>
      <p:sp>
        <p:nvSpPr>
          <p:cNvPr id="45119" name="Rectangle 63"/>
          <p:cNvSpPr>
            <a:spLocks noChangeArrowheads="1"/>
          </p:cNvSpPr>
          <p:nvPr/>
        </p:nvSpPr>
        <p:spPr bwMode="auto">
          <a:xfrm>
            <a:off x="6300788" y="3681413"/>
            <a:ext cx="3306762" cy="587375"/>
          </a:xfrm>
          <a:prstGeom prst="rect">
            <a:avLst/>
          </a:prstGeom>
          <a:solidFill>
            <a:schemeClr val="accent2"/>
          </a:solidFill>
          <a:ln w="9525">
            <a:noFill/>
            <a:miter lim="800000"/>
            <a:headEnd/>
            <a:tailEnd/>
          </a:ln>
          <a:effectLst/>
        </p:spPr>
        <p:txBody>
          <a:bodyPr>
            <a:spAutoFit/>
          </a:bodyPr>
          <a:lstStyle/>
          <a:p>
            <a:pPr>
              <a:lnSpc>
                <a:spcPct val="90000"/>
              </a:lnSpc>
              <a:spcBef>
                <a:spcPct val="20000"/>
              </a:spcBef>
              <a:buClr>
                <a:schemeClr val="hlink"/>
              </a:buClr>
              <a:buFont typeface="Wingdings" charset="2"/>
              <a:buNone/>
            </a:pPr>
            <a:r>
              <a:rPr kumimoji="1" lang="en-GB" sz="1800">
                <a:solidFill>
                  <a:schemeClr val="hlink"/>
                </a:solidFill>
                <a:latin typeface="Arial" charset="0"/>
              </a:rPr>
              <a:t>the RMs process each request identically and reply</a:t>
            </a:r>
          </a:p>
        </p:txBody>
      </p:sp>
      <p:sp>
        <p:nvSpPr>
          <p:cNvPr id="45124" name="Text Box 68"/>
          <p:cNvSpPr txBox="1">
            <a:spLocks noChangeArrowheads="1"/>
          </p:cNvSpPr>
          <p:nvPr/>
        </p:nvSpPr>
        <p:spPr bwMode="auto">
          <a:xfrm>
            <a:off x="0" y="5638800"/>
            <a:ext cx="3738563" cy="1190625"/>
          </a:xfrm>
          <a:prstGeom prst="rect">
            <a:avLst/>
          </a:prstGeom>
          <a:solidFill>
            <a:schemeClr val="accent2"/>
          </a:solidFill>
          <a:ln w="9525">
            <a:noFill/>
            <a:miter lim="800000"/>
            <a:headEnd/>
            <a:tailEnd/>
          </a:ln>
          <a:effectLst/>
        </p:spPr>
        <p:txBody>
          <a:bodyPr>
            <a:spAutoFit/>
          </a:bodyPr>
          <a:lstStyle/>
          <a:p>
            <a:r>
              <a:rPr lang="en-GB" sz="1800">
                <a:latin typeface="Helvetica" charset="0"/>
              </a:rPr>
              <a:t>Requires totally ordered reliable multicast so that all RMs perfrom the same operations in the same order</a:t>
            </a:r>
          </a:p>
        </p:txBody>
      </p:sp>
      <p:sp>
        <p:nvSpPr>
          <p:cNvPr id="45125" name="Text Box 69"/>
          <p:cNvSpPr txBox="1">
            <a:spLocks noChangeArrowheads="1"/>
          </p:cNvSpPr>
          <p:nvPr/>
        </p:nvSpPr>
        <p:spPr bwMode="auto">
          <a:xfrm>
            <a:off x="330200" y="79375"/>
            <a:ext cx="7956550" cy="366713"/>
          </a:xfrm>
          <a:prstGeom prst="rect">
            <a:avLst/>
          </a:prstGeom>
          <a:solidFill>
            <a:schemeClr val="accent1"/>
          </a:solidFill>
          <a:ln w="9525">
            <a:noFill/>
            <a:miter lim="800000"/>
            <a:headEnd/>
            <a:tailEnd/>
          </a:ln>
          <a:effectLst/>
        </p:spPr>
        <p:txBody>
          <a:bodyPr wrap="none">
            <a:spAutoFit/>
          </a:bodyPr>
          <a:lstStyle/>
          <a:p>
            <a:r>
              <a:rPr lang="en-GB" sz="1800">
                <a:latin typeface="Helvetica" charset="0"/>
              </a:rPr>
              <a:t>What sort of system do we need to perform totally ordered reliable multicast?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109">
                                            <p:txEl>
                                              <p:pRg st="0" end="0"/>
                                            </p:txEl>
                                          </p:spTgt>
                                        </p:tgtEl>
                                        <p:attrNameLst>
                                          <p:attrName>style.visibility</p:attrName>
                                        </p:attrNameLst>
                                      </p:cBhvr>
                                      <p:to>
                                        <p:strVal val="visible"/>
                                      </p:to>
                                    </p:set>
                                    <p:animEffect transition="in" filter="wipe(up)">
                                      <p:cBhvr>
                                        <p:cTn id="7" dur="500"/>
                                        <p:tgtEl>
                                          <p:spTgt spid="451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5109">
                                            <p:txEl>
                                              <p:pRg st="1" end="1"/>
                                            </p:txEl>
                                          </p:spTgt>
                                        </p:tgtEl>
                                        <p:attrNameLst>
                                          <p:attrName>style.visibility</p:attrName>
                                        </p:attrNameLst>
                                      </p:cBhvr>
                                      <p:to>
                                        <p:strVal val="visible"/>
                                      </p:to>
                                    </p:set>
                                    <p:animEffect transition="in" filter="wipe(up)">
                                      <p:cBhvr>
                                        <p:cTn id="12" dur="500"/>
                                        <p:tgtEl>
                                          <p:spTgt spid="451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5109">
                                            <p:txEl>
                                              <p:pRg st="2" end="2"/>
                                            </p:txEl>
                                          </p:spTgt>
                                        </p:tgtEl>
                                        <p:attrNameLst>
                                          <p:attrName>style.visibility</p:attrName>
                                        </p:attrNameLst>
                                      </p:cBhvr>
                                      <p:to>
                                        <p:strVal val="visible"/>
                                      </p:to>
                                    </p:set>
                                    <p:animEffect transition="in" filter="wipe(up)">
                                      <p:cBhvr>
                                        <p:cTn id="17" dur="500"/>
                                        <p:tgtEl>
                                          <p:spTgt spid="451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5109">
                                            <p:txEl>
                                              <p:pRg st="3" end="3"/>
                                            </p:txEl>
                                          </p:spTgt>
                                        </p:tgtEl>
                                        <p:attrNameLst>
                                          <p:attrName>style.visibility</p:attrName>
                                        </p:attrNameLst>
                                      </p:cBhvr>
                                      <p:to>
                                        <p:strVal val="visible"/>
                                      </p:to>
                                    </p:set>
                                    <p:animEffect transition="in" filter="wipe(up)">
                                      <p:cBhvr>
                                        <p:cTn id="22" dur="500"/>
                                        <p:tgtEl>
                                          <p:spTgt spid="451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5118"/>
                                        </p:tgtEl>
                                        <p:attrNameLst>
                                          <p:attrName>style.visibility</p:attrName>
                                        </p:attrNameLst>
                                      </p:cBhvr>
                                      <p:to>
                                        <p:strVal val="visible"/>
                                      </p:to>
                                    </p:set>
                                    <p:animEffect transition="in" filter="wipe(up)">
                                      <p:cBhvr>
                                        <p:cTn id="27" dur="500"/>
                                        <p:tgtEl>
                                          <p:spTgt spid="4511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1+#ppt_w/2"/>
                                          </p:val>
                                        </p:tav>
                                        <p:tav tm="100000">
                                          <p:val>
                                            <p:strVal val="#ppt_x"/>
                                          </p:val>
                                        </p:tav>
                                      </p:tavLst>
                                    </p:anim>
                                    <p:anim calcmode="lin" valueType="num">
                                      <p:cBhvr additive="base">
                                        <p:cTn id="39"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45119"/>
                                        </p:tgtEl>
                                        <p:attrNameLst>
                                          <p:attrName>style.visibility</p:attrName>
                                        </p:attrNameLst>
                                      </p:cBhvr>
                                      <p:to>
                                        <p:strVal val="visible"/>
                                      </p:to>
                                    </p:set>
                                    <p:animEffect transition="in" filter="wipe(up)">
                                      <p:cBhvr>
                                        <p:cTn id="44" dur="500"/>
                                        <p:tgtEl>
                                          <p:spTgt spid="45119"/>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0-#ppt_w/2"/>
                                          </p:val>
                                        </p:tav>
                                        <p:tav tm="100000">
                                          <p:val>
                                            <p:strVal val="#ppt_x"/>
                                          </p:val>
                                        </p:tav>
                                      </p:tavLst>
                                    </p:anim>
                                    <p:anim calcmode="lin" valueType="num">
                                      <p:cBhvr additive="base">
                                        <p:cTn id="5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500" fill="hold"/>
                                        <p:tgtEl>
                                          <p:spTgt spid="2"/>
                                        </p:tgtEl>
                                        <p:attrNameLst>
                                          <p:attrName>ppt_x</p:attrName>
                                        </p:attrNameLst>
                                      </p:cBhvr>
                                      <p:tavLst>
                                        <p:tav tm="0">
                                          <p:val>
                                            <p:strVal val="1+#ppt_w/2"/>
                                          </p:val>
                                        </p:tav>
                                        <p:tav tm="100000">
                                          <p:val>
                                            <p:strVal val="#ppt_x"/>
                                          </p:val>
                                        </p:tav>
                                      </p:tavLst>
                                    </p:anim>
                                    <p:anim calcmode="lin" valueType="num">
                                      <p:cBhvr additive="base">
                                        <p:cTn id="5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5124"/>
                                        </p:tgtEl>
                                        <p:attrNameLst>
                                          <p:attrName>style.visibility</p:attrName>
                                        </p:attrNameLst>
                                      </p:cBhvr>
                                      <p:to>
                                        <p:strVal val="visible"/>
                                      </p:to>
                                    </p:set>
                                    <p:anim calcmode="lin" valueType="num">
                                      <p:cBhvr additive="base">
                                        <p:cTn id="61" dur="500" fill="hold"/>
                                        <p:tgtEl>
                                          <p:spTgt spid="45124"/>
                                        </p:tgtEl>
                                        <p:attrNameLst>
                                          <p:attrName>ppt_x</p:attrName>
                                        </p:attrNameLst>
                                      </p:cBhvr>
                                      <p:tavLst>
                                        <p:tav tm="0">
                                          <p:val>
                                            <p:strVal val="0-#ppt_w/2"/>
                                          </p:val>
                                        </p:tav>
                                        <p:tav tm="100000">
                                          <p:val>
                                            <p:strVal val="#ppt_x"/>
                                          </p:val>
                                        </p:tav>
                                      </p:tavLst>
                                    </p:anim>
                                    <p:anim calcmode="lin" valueType="num">
                                      <p:cBhvr additive="base">
                                        <p:cTn id="62" dur="500" fill="hold"/>
                                        <p:tgtEl>
                                          <p:spTgt spid="4512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45125"/>
                                        </p:tgtEl>
                                        <p:attrNameLst>
                                          <p:attrName>style.visibility</p:attrName>
                                        </p:attrNameLst>
                                      </p:cBhvr>
                                      <p:to>
                                        <p:strVal val="visible"/>
                                      </p:to>
                                    </p:set>
                                  </p:childTnLst>
                                </p:cTn>
                              </p:par>
                            </p:childTnLst>
                          </p:cTn>
                        </p:par>
                        <p:par>
                          <p:cTn id="67" fill="hold">
                            <p:stCondLst>
                              <p:cond delay="500"/>
                            </p:stCondLst>
                            <p:childTnLst>
                              <p:par>
                                <p:cTn id="68" presetID="1" presetClass="entr" presetSubtype="0" fill="hold" grpId="0" nodeType="afterEffect">
                                  <p:stCondLst>
                                    <p:cond delay="0"/>
                                  </p:stCondLst>
                                  <p:childTnLst>
                                    <p:set>
                                      <p:cBhvr>
                                        <p:cTn id="69" dur="1" fill="hold">
                                          <p:stCondLst>
                                            <p:cond delay="499"/>
                                          </p:stCondLst>
                                        </p:cTn>
                                        <p:tgtEl>
                                          <p:spTgt spid="45112"/>
                                        </p:tgtEl>
                                        <p:attrNameLst>
                                          <p:attrName>style.visibility</p:attrName>
                                        </p:attrNameLst>
                                      </p:cBhvr>
                                      <p:to>
                                        <p:strVal val="visible"/>
                                      </p:to>
                                    </p:set>
                                  </p:childTnLst>
                                  <p:subTnLst>
                                    <p:audio>
                                      <p:cMediaNode>
                                        <p:cTn display="0" masterRel="sameClick">
                                          <p:stCondLst>
                                            <p:cond evt="begin" delay="0">
                                              <p:tn val="68"/>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09" grpId="0" build="p" bldLvl="3" autoUpdateAnimBg="0"/>
      <p:bldP spid="45112" grpId="0" autoUpdateAnimBg="0"/>
      <p:bldP spid="45118" grpId="0" animBg="1" autoUpdateAnimBg="0"/>
      <p:bldP spid="45119" grpId="0" animBg="1" autoUpdateAnimBg="0"/>
      <p:bldP spid="45124" grpId="0" animBg="1" autoUpdateAnimBg="0"/>
      <p:bldP spid="45125"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3"/>
          <p:cNvSpPr>
            <a:spLocks noGrp="1"/>
          </p:cNvSpPr>
          <p:nvPr>
            <p:ph type="sldNum" sz="quarter" idx="12"/>
          </p:nvPr>
        </p:nvSpPr>
        <p:spPr/>
        <p:txBody>
          <a:bodyPr/>
          <a:lstStyle/>
          <a:p>
            <a:fld id="{2F8A33BE-BE64-40F2-A9D0-0AFC28506FB1}" type="slidenum">
              <a:rPr lang="he-IL" altLang="en-US"/>
              <a:pPr/>
              <a:t>10</a:t>
            </a:fld>
            <a:endParaRPr lang="en-US" altLang="en-US"/>
          </a:p>
        </p:txBody>
      </p:sp>
      <p:sp>
        <p:nvSpPr>
          <p:cNvPr id="14340" name="Rectangle 2"/>
          <p:cNvSpPr>
            <a:spLocks noGrp="1" noChangeArrowheads="1"/>
          </p:cNvSpPr>
          <p:nvPr>
            <p:ph type="title" idx="4294967295"/>
          </p:nvPr>
        </p:nvSpPr>
        <p:spPr/>
        <p:txBody>
          <a:bodyPr anchor="ctr"/>
          <a:lstStyle/>
          <a:p>
            <a:r>
              <a:rPr lang="en-US" sz="4000"/>
              <a:t>Sequential Consistency: Examples</a:t>
            </a:r>
          </a:p>
        </p:txBody>
      </p:sp>
      <p:grpSp>
        <p:nvGrpSpPr>
          <p:cNvPr id="2" name="Group 18"/>
          <p:cNvGrpSpPr>
            <a:grpSpLocks/>
          </p:cNvGrpSpPr>
          <p:nvPr/>
        </p:nvGrpSpPr>
        <p:grpSpPr bwMode="auto">
          <a:xfrm>
            <a:off x="2768865" y="1995488"/>
            <a:ext cx="1324240" cy="431800"/>
            <a:chOff x="340" y="1026"/>
            <a:chExt cx="1315" cy="408"/>
          </a:xfrm>
        </p:grpSpPr>
        <p:sp>
          <p:nvSpPr>
            <p:cNvPr id="14369"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sz="2000" b="1">
                  <a:solidFill>
                    <a:schemeClr val="bg1"/>
                  </a:solidFill>
                </a:rPr>
                <a:t>push(4)</a:t>
              </a:r>
            </a:p>
          </p:txBody>
        </p:sp>
        <p:sp>
          <p:nvSpPr>
            <p:cNvPr id="14370"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71"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2"/>
          <p:cNvGrpSpPr>
            <a:grpSpLocks/>
          </p:cNvGrpSpPr>
          <p:nvPr/>
        </p:nvGrpSpPr>
        <p:grpSpPr bwMode="auto">
          <a:xfrm>
            <a:off x="4872171" y="2643188"/>
            <a:ext cx="1324240" cy="431800"/>
            <a:chOff x="340" y="1026"/>
            <a:chExt cx="1315" cy="408"/>
          </a:xfrm>
        </p:grpSpPr>
        <p:sp>
          <p:nvSpPr>
            <p:cNvPr id="14366" name="Rectangle 23"/>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pop():4</a:t>
              </a:r>
            </a:p>
          </p:txBody>
        </p:sp>
        <p:sp>
          <p:nvSpPr>
            <p:cNvPr id="14367" name="AutoShape 24"/>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68" name="AutoShape 25"/>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26"/>
          <p:cNvGrpSpPr>
            <a:grpSpLocks/>
          </p:cNvGrpSpPr>
          <p:nvPr/>
        </p:nvGrpSpPr>
        <p:grpSpPr bwMode="auto">
          <a:xfrm>
            <a:off x="896012" y="2643188"/>
            <a:ext cx="1324240" cy="431800"/>
            <a:chOff x="340" y="1026"/>
            <a:chExt cx="1315" cy="408"/>
          </a:xfrm>
        </p:grpSpPr>
        <p:sp>
          <p:nvSpPr>
            <p:cNvPr id="14363"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push(7)</a:t>
              </a:r>
            </a:p>
          </p:txBody>
        </p:sp>
        <p:sp>
          <p:nvSpPr>
            <p:cNvPr id="14364"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65"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sp>
        <p:nvSpPr>
          <p:cNvPr id="14344" name="Text Box 47"/>
          <p:cNvSpPr txBox="1">
            <a:spLocks noChangeArrowheads="1"/>
          </p:cNvSpPr>
          <p:nvPr/>
        </p:nvSpPr>
        <p:spPr bwMode="auto">
          <a:xfrm>
            <a:off x="495301" y="1431925"/>
            <a:ext cx="3243196" cy="461665"/>
          </a:xfrm>
          <a:prstGeom prst="rect">
            <a:avLst/>
          </a:prstGeom>
          <a:noFill/>
          <a:ln w="9525">
            <a:noFill/>
            <a:miter lim="800000"/>
            <a:headEnd/>
            <a:tailEnd/>
          </a:ln>
        </p:spPr>
        <p:txBody>
          <a:bodyPr wrap="none">
            <a:spAutoFit/>
          </a:bodyPr>
          <a:lstStyle/>
          <a:p>
            <a:pPr rtl="0"/>
            <a:r>
              <a:rPr lang="en-US" sz="2400"/>
              <a:t>Concurrent (LIFO) stack</a:t>
            </a:r>
          </a:p>
        </p:txBody>
      </p:sp>
      <p:grpSp>
        <p:nvGrpSpPr>
          <p:cNvPr id="5" name="Group 48"/>
          <p:cNvGrpSpPr>
            <a:grpSpLocks/>
          </p:cNvGrpSpPr>
          <p:nvPr/>
        </p:nvGrpSpPr>
        <p:grpSpPr bwMode="auto">
          <a:xfrm>
            <a:off x="1052513" y="4654550"/>
            <a:ext cx="1324240" cy="431800"/>
            <a:chOff x="340" y="1026"/>
            <a:chExt cx="1315" cy="408"/>
          </a:xfrm>
        </p:grpSpPr>
        <p:sp>
          <p:nvSpPr>
            <p:cNvPr id="14360" name="Rectangle 4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sz="2000" b="1">
                  <a:solidFill>
                    <a:schemeClr val="bg1"/>
                  </a:solidFill>
                </a:rPr>
                <a:t>push(4)</a:t>
              </a:r>
            </a:p>
          </p:txBody>
        </p:sp>
        <p:sp>
          <p:nvSpPr>
            <p:cNvPr id="14361" name="AutoShape 5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62" name="AutoShape 5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6" name="Group 52"/>
          <p:cNvGrpSpPr>
            <a:grpSpLocks/>
          </p:cNvGrpSpPr>
          <p:nvPr/>
        </p:nvGrpSpPr>
        <p:grpSpPr bwMode="auto">
          <a:xfrm>
            <a:off x="4951281" y="5302250"/>
            <a:ext cx="1324240" cy="431800"/>
            <a:chOff x="340" y="1026"/>
            <a:chExt cx="1315" cy="408"/>
          </a:xfrm>
        </p:grpSpPr>
        <p:sp>
          <p:nvSpPr>
            <p:cNvPr id="14357" name="Rectangle 53"/>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pop():4</a:t>
              </a:r>
            </a:p>
          </p:txBody>
        </p:sp>
        <p:sp>
          <p:nvSpPr>
            <p:cNvPr id="14358" name="AutoShape 54"/>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59" name="AutoShape 55"/>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7" name="Group 56"/>
          <p:cNvGrpSpPr>
            <a:grpSpLocks/>
          </p:cNvGrpSpPr>
          <p:nvPr/>
        </p:nvGrpSpPr>
        <p:grpSpPr bwMode="auto">
          <a:xfrm>
            <a:off x="3081867" y="5302250"/>
            <a:ext cx="1324240" cy="431800"/>
            <a:chOff x="340" y="1026"/>
            <a:chExt cx="1315" cy="408"/>
          </a:xfrm>
        </p:grpSpPr>
        <p:sp>
          <p:nvSpPr>
            <p:cNvPr id="14354" name="Rectangle 5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push(7)</a:t>
              </a:r>
            </a:p>
          </p:txBody>
        </p:sp>
        <p:sp>
          <p:nvSpPr>
            <p:cNvPr id="14355" name="AutoShape 5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56" name="AutoShape 5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sp>
        <p:nvSpPr>
          <p:cNvPr id="114718" name="Oval 30"/>
          <p:cNvSpPr>
            <a:spLocks noChangeArrowheads="1"/>
          </p:cNvSpPr>
          <p:nvPr/>
        </p:nvSpPr>
        <p:spPr bwMode="auto">
          <a:xfrm>
            <a:off x="5112941" y="3284538"/>
            <a:ext cx="275167" cy="457200"/>
          </a:xfrm>
          <a:prstGeom prst="ellipse">
            <a:avLst/>
          </a:prstGeom>
          <a:noFill/>
          <a:ln w="38100">
            <a:solidFill>
              <a:srgbClr val="9900FF"/>
            </a:solidFill>
            <a:round/>
            <a:headEnd/>
            <a:tailEnd/>
          </a:ln>
        </p:spPr>
        <p:txBody>
          <a:bodyPr wrap="none" anchor="ctr"/>
          <a:lstStyle/>
          <a:p>
            <a:endParaRPr lang="en-US"/>
          </a:p>
        </p:txBody>
      </p:sp>
      <p:sp>
        <p:nvSpPr>
          <p:cNvPr id="114719" name="Oval 31"/>
          <p:cNvSpPr>
            <a:spLocks noChangeArrowheads="1"/>
          </p:cNvSpPr>
          <p:nvPr/>
        </p:nvSpPr>
        <p:spPr bwMode="auto">
          <a:xfrm>
            <a:off x="6722666" y="3297238"/>
            <a:ext cx="275167" cy="457200"/>
          </a:xfrm>
          <a:prstGeom prst="ellipse">
            <a:avLst/>
          </a:prstGeom>
          <a:noFill/>
          <a:ln w="38100">
            <a:solidFill>
              <a:srgbClr val="9900FF"/>
            </a:solidFill>
            <a:round/>
            <a:headEnd/>
            <a:tailEnd/>
          </a:ln>
        </p:spPr>
        <p:txBody>
          <a:bodyPr wrap="none" anchor="ctr"/>
          <a:lstStyle/>
          <a:p>
            <a:endParaRPr lang="en-US"/>
          </a:p>
        </p:txBody>
      </p:sp>
      <p:sp>
        <p:nvSpPr>
          <p:cNvPr id="114720" name="Text Box 32"/>
          <p:cNvSpPr txBox="1">
            <a:spLocks noChangeArrowheads="1"/>
          </p:cNvSpPr>
          <p:nvPr/>
        </p:nvSpPr>
        <p:spPr bwMode="auto">
          <a:xfrm>
            <a:off x="4530913" y="3709988"/>
            <a:ext cx="1282723"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Last In</a:t>
            </a:r>
          </a:p>
        </p:txBody>
      </p:sp>
      <p:sp>
        <p:nvSpPr>
          <p:cNvPr id="114721" name="Text Box 33"/>
          <p:cNvSpPr txBox="1">
            <a:spLocks noChangeArrowheads="1"/>
          </p:cNvSpPr>
          <p:nvPr/>
        </p:nvSpPr>
        <p:spPr bwMode="auto">
          <a:xfrm>
            <a:off x="6074166" y="3697288"/>
            <a:ext cx="1582486"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First Out</a:t>
            </a:r>
          </a:p>
        </p:txBody>
      </p:sp>
      <p:sp>
        <p:nvSpPr>
          <p:cNvPr id="114764" name="Text Box 76"/>
          <p:cNvSpPr txBox="1">
            <a:spLocks noChangeArrowheads="1"/>
          </p:cNvSpPr>
          <p:nvPr/>
        </p:nvSpPr>
        <p:spPr bwMode="auto">
          <a:xfrm>
            <a:off x="7137136" y="1628775"/>
            <a:ext cx="1151277" cy="1569660"/>
          </a:xfrm>
          <a:prstGeom prst="rect">
            <a:avLst/>
          </a:prstGeom>
          <a:noFill/>
          <a:ln w="9525">
            <a:noFill/>
            <a:miter lim="800000"/>
            <a:headEnd/>
            <a:tailEnd/>
          </a:ln>
        </p:spPr>
        <p:txBody>
          <a:bodyPr wrap="none">
            <a:spAutoFit/>
          </a:bodyPr>
          <a:lstStyle/>
          <a:p>
            <a:r>
              <a:rPr lang="en-US" sz="9600">
                <a:solidFill>
                  <a:schemeClr val="hlink"/>
                </a:solidFill>
                <a:sym typeface="Wingdings" pitchFamily="2" charset="2"/>
              </a:rPr>
              <a:t></a:t>
            </a:r>
          </a:p>
        </p:txBody>
      </p:sp>
      <p:sp>
        <p:nvSpPr>
          <p:cNvPr id="114765" name="Text Box 77"/>
          <p:cNvSpPr txBox="1">
            <a:spLocks noChangeArrowheads="1"/>
          </p:cNvSpPr>
          <p:nvPr/>
        </p:nvSpPr>
        <p:spPr bwMode="auto">
          <a:xfrm>
            <a:off x="7137136" y="4508500"/>
            <a:ext cx="1151277" cy="1569660"/>
          </a:xfrm>
          <a:prstGeom prst="rect">
            <a:avLst/>
          </a:prstGeom>
          <a:noFill/>
          <a:ln w="9525">
            <a:noFill/>
            <a:miter lim="800000"/>
            <a:headEnd/>
            <a:tailEnd/>
          </a:ln>
        </p:spPr>
        <p:txBody>
          <a:bodyPr wrap="none">
            <a:spAutoFit/>
          </a:bodyPr>
          <a:lstStyle/>
          <a:p>
            <a:r>
              <a:rPr lang="en-US" sz="9600">
                <a:solidFill>
                  <a:schemeClr val="hlink"/>
                </a:solidFill>
                <a:sym typeface="Wingdings" pitchFamily="2"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par>
                          <p:cTn id="11" fill="hold">
                            <p:stCondLst>
                              <p:cond delay="0"/>
                            </p:stCondLst>
                            <p:childTnLst>
                              <p:par>
                                <p:cTn id="12" presetID="9" presetClass="entr" presetSubtype="0" fill="hold" grpId="0" nodeType="afterEffect">
                                  <p:stCondLst>
                                    <p:cond delay="0"/>
                                  </p:stCondLst>
                                  <p:childTnLst>
                                    <p:set>
                                      <p:cBhvr>
                                        <p:cTn id="13" dur="1" fill="hold">
                                          <p:stCondLst>
                                            <p:cond delay="0"/>
                                          </p:stCondLst>
                                        </p:cTn>
                                        <p:tgtEl>
                                          <p:spTgt spid="114764"/>
                                        </p:tgtEl>
                                        <p:attrNameLst>
                                          <p:attrName>style.visibility</p:attrName>
                                        </p:attrNameLst>
                                      </p:cBhvr>
                                      <p:to>
                                        <p:strVal val="visible"/>
                                      </p:to>
                                    </p:set>
                                    <p:animEffect transition="in" filter="dissolve">
                                      <p:cBhvr>
                                        <p:cTn id="14" dur="500"/>
                                        <p:tgtEl>
                                          <p:spTgt spid="11476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4.16667E-6 -9.24855E-7 L 0.14584 0.18775 " pathEditMode="relative" rAng="0" ptsTypes="AA">
                                      <p:cBhvr>
                                        <p:cTn id="18" dur="2000" fill="hold"/>
                                        <p:tgtEl>
                                          <p:spTgt spid="2"/>
                                        </p:tgtEl>
                                        <p:attrNameLst>
                                          <p:attrName>ppt_x</p:attrName>
                                          <p:attrName>ppt_y</p:attrName>
                                        </p:attrNameLst>
                                      </p:cBhvr>
                                      <p:rCtr x="73" y="94"/>
                                    </p:animMotion>
                                  </p:childTnLst>
                                </p:cTn>
                              </p:par>
                              <p:par>
                                <p:cTn id="19" presetID="42" presetClass="path" presetSubtype="0" accel="50000" decel="50000" fill="hold" nodeType="withEffect">
                                  <p:stCondLst>
                                    <p:cond delay="0"/>
                                  </p:stCondLst>
                                  <p:childTnLst>
                                    <p:animMotion origin="layout" path="M -1.66667E-6 3.81503E-6 L 0.19306 0.09341 " pathEditMode="relative" rAng="0" ptsTypes="AA">
                                      <p:cBhvr>
                                        <p:cTn id="20" dur="2000" fill="hold"/>
                                        <p:tgtEl>
                                          <p:spTgt spid="4"/>
                                        </p:tgtEl>
                                        <p:attrNameLst>
                                          <p:attrName>ppt_x</p:attrName>
                                          <p:attrName>ppt_y</p:attrName>
                                        </p:attrNameLst>
                                      </p:cBhvr>
                                      <p:rCtr x="97" y="47"/>
                                    </p:animMotion>
                                  </p:childTnLst>
                                </p:cTn>
                              </p:par>
                              <p:par>
                                <p:cTn id="21" presetID="42" presetClass="path" presetSubtype="0" accel="50000" decel="50000" fill="hold" nodeType="withEffect">
                                  <p:stCondLst>
                                    <p:cond delay="0"/>
                                  </p:stCondLst>
                                  <p:childTnLst>
                                    <p:animMotion origin="layout" path="M -5.55556E-7 3.81503E-6 L 0.09879 0.09341 " pathEditMode="relative" rAng="0" ptsTypes="AA">
                                      <p:cBhvr>
                                        <p:cTn id="22" dur="2000" fill="hold"/>
                                        <p:tgtEl>
                                          <p:spTgt spid="3"/>
                                        </p:tgtEl>
                                        <p:attrNameLst>
                                          <p:attrName>ppt_x</p:attrName>
                                          <p:attrName>ppt_y</p:attrName>
                                        </p:attrNameLst>
                                      </p:cBhvr>
                                      <p:rCtr x="49" y="47"/>
                                    </p:animMotion>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4718"/>
                                        </p:tgtEl>
                                        <p:attrNameLst>
                                          <p:attrName>style.visibility</p:attrName>
                                        </p:attrNameLst>
                                      </p:cBhvr>
                                      <p:to>
                                        <p:strVal val="visible"/>
                                      </p:to>
                                    </p:set>
                                    <p:animEffect transition="in" filter="dissolve">
                                      <p:cBhvr>
                                        <p:cTn id="27" dur="500"/>
                                        <p:tgtEl>
                                          <p:spTgt spid="114718"/>
                                        </p:tgtEl>
                                      </p:cBhvr>
                                    </p:animEffect>
                                  </p:childTnLst>
                                </p:cTn>
                              </p:par>
                            </p:childTnLst>
                          </p:cTn>
                        </p:par>
                        <p:par>
                          <p:cTn id="28" fill="hold">
                            <p:stCondLst>
                              <p:cond delay="500"/>
                            </p:stCondLst>
                            <p:childTnLst>
                              <p:par>
                                <p:cTn id="29" presetID="9" presetClass="entr" presetSubtype="0" fill="hold" grpId="0" nodeType="afterEffect">
                                  <p:stCondLst>
                                    <p:cond delay="0"/>
                                  </p:stCondLst>
                                  <p:childTnLst>
                                    <p:set>
                                      <p:cBhvr>
                                        <p:cTn id="30" dur="1" fill="hold">
                                          <p:stCondLst>
                                            <p:cond delay="0"/>
                                          </p:stCondLst>
                                        </p:cTn>
                                        <p:tgtEl>
                                          <p:spTgt spid="114720"/>
                                        </p:tgtEl>
                                        <p:attrNameLst>
                                          <p:attrName>style.visibility</p:attrName>
                                        </p:attrNameLst>
                                      </p:cBhvr>
                                      <p:to>
                                        <p:strVal val="visible"/>
                                      </p:to>
                                    </p:set>
                                    <p:animEffect transition="in" filter="dissolve">
                                      <p:cBhvr>
                                        <p:cTn id="31" dur="500"/>
                                        <p:tgtEl>
                                          <p:spTgt spid="114720"/>
                                        </p:tgtEl>
                                      </p:cBhvr>
                                    </p:animEffect>
                                  </p:childTnLst>
                                </p:cTn>
                              </p:par>
                            </p:childTnLst>
                          </p:cTn>
                        </p:par>
                        <p:par>
                          <p:cTn id="32" fill="hold">
                            <p:stCondLst>
                              <p:cond delay="1000"/>
                            </p:stCondLst>
                            <p:childTnLst>
                              <p:par>
                                <p:cTn id="33" presetID="9" presetClass="entr" presetSubtype="0" fill="hold" grpId="0" nodeType="afterEffect">
                                  <p:stCondLst>
                                    <p:cond delay="0"/>
                                  </p:stCondLst>
                                  <p:childTnLst>
                                    <p:set>
                                      <p:cBhvr>
                                        <p:cTn id="34" dur="1" fill="hold">
                                          <p:stCondLst>
                                            <p:cond delay="0"/>
                                          </p:stCondLst>
                                        </p:cTn>
                                        <p:tgtEl>
                                          <p:spTgt spid="114719"/>
                                        </p:tgtEl>
                                        <p:attrNameLst>
                                          <p:attrName>style.visibility</p:attrName>
                                        </p:attrNameLst>
                                      </p:cBhvr>
                                      <p:to>
                                        <p:strVal val="visible"/>
                                      </p:to>
                                    </p:set>
                                    <p:animEffect transition="in" filter="dissolve">
                                      <p:cBhvr>
                                        <p:cTn id="35" dur="500"/>
                                        <p:tgtEl>
                                          <p:spTgt spid="114719"/>
                                        </p:tgtEl>
                                      </p:cBhvr>
                                    </p:animEffect>
                                  </p:childTnLst>
                                </p:cTn>
                              </p:par>
                            </p:childTnLst>
                          </p:cTn>
                        </p:par>
                        <p:par>
                          <p:cTn id="36" fill="hold">
                            <p:stCondLst>
                              <p:cond delay="1500"/>
                            </p:stCondLst>
                            <p:childTnLst>
                              <p:par>
                                <p:cTn id="37" presetID="9" presetClass="entr" presetSubtype="0" fill="hold" grpId="0" nodeType="afterEffect">
                                  <p:stCondLst>
                                    <p:cond delay="0"/>
                                  </p:stCondLst>
                                  <p:childTnLst>
                                    <p:set>
                                      <p:cBhvr>
                                        <p:cTn id="38" dur="1" fill="hold">
                                          <p:stCondLst>
                                            <p:cond delay="0"/>
                                          </p:stCondLst>
                                        </p:cTn>
                                        <p:tgtEl>
                                          <p:spTgt spid="114721"/>
                                        </p:tgtEl>
                                        <p:attrNameLst>
                                          <p:attrName>style.visibility</p:attrName>
                                        </p:attrNameLst>
                                      </p:cBhvr>
                                      <p:to>
                                        <p:strVal val="visible"/>
                                      </p:to>
                                    </p:set>
                                    <p:animEffect transition="in" filter="dissolve">
                                      <p:cBhvr>
                                        <p:cTn id="39" dur="500"/>
                                        <p:tgtEl>
                                          <p:spTgt spid="114721"/>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6"/>
                                        </p:tgtEl>
                                        <p:attrNameLst>
                                          <p:attrName>style.visibility</p:attrName>
                                        </p:attrNameLst>
                                      </p:cBhvr>
                                      <p:to>
                                        <p:strVal val="visible"/>
                                      </p:to>
                                    </p:set>
                                  </p:childTnLst>
                                </p:cTn>
                              </p:par>
                            </p:childTnLst>
                          </p:cTn>
                        </p:par>
                        <p:par>
                          <p:cTn id="48" fill="hold">
                            <p:stCondLst>
                              <p:cond delay="0"/>
                            </p:stCondLst>
                            <p:childTnLst>
                              <p:par>
                                <p:cTn id="49" presetID="9" presetClass="entr" presetSubtype="0" fill="hold" grpId="0" nodeType="afterEffect">
                                  <p:stCondLst>
                                    <p:cond delay="0"/>
                                  </p:stCondLst>
                                  <p:childTnLst>
                                    <p:set>
                                      <p:cBhvr>
                                        <p:cTn id="50" dur="1" fill="hold">
                                          <p:stCondLst>
                                            <p:cond delay="0"/>
                                          </p:stCondLst>
                                        </p:cTn>
                                        <p:tgtEl>
                                          <p:spTgt spid="114765"/>
                                        </p:tgtEl>
                                        <p:attrNameLst>
                                          <p:attrName>style.visibility</p:attrName>
                                        </p:attrNameLst>
                                      </p:cBhvr>
                                      <p:to>
                                        <p:strVal val="visible"/>
                                      </p:to>
                                    </p:set>
                                    <p:animEffect transition="in" filter="dissolve">
                                      <p:cBhvr>
                                        <p:cTn id="51" dur="500"/>
                                        <p:tgtEl>
                                          <p:spTgt spid="114765"/>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path" presetSubtype="0" accel="50000" decel="50000" fill="hold" nodeType="clickEffect">
                                  <p:stCondLst>
                                    <p:cond delay="0"/>
                                  </p:stCondLst>
                                  <p:childTnLst>
                                    <p:animMotion origin="layout" path="M -2.77778E-7 -4.16185E-6 L 0.3191 -0.19953 " pathEditMode="relative" rAng="0" ptsTypes="AA">
                                      <p:cBhvr>
                                        <p:cTn id="55" dur="2000" fill="hold"/>
                                        <p:tgtEl>
                                          <p:spTgt spid="5"/>
                                        </p:tgtEl>
                                        <p:attrNameLst>
                                          <p:attrName>ppt_x</p:attrName>
                                          <p:attrName>ppt_y</p:attrName>
                                        </p:attrNameLst>
                                      </p:cBhvr>
                                      <p:rCtr x="160" y="-100"/>
                                    </p:animMotion>
                                  </p:childTnLst>
                                </p:cTn>
                              </p:par>
                              <p:par>
                                <p:cTn id="56" presetID="42" presetClass="path" presetSubtype="0" accel="50000" decel="50000" fill="hold" nodeType="withEffect">
                                  <p:stCondLst>
                                    <p:cond delay="0"/>
                                  </p:stCondLst>
                                  <p:childTnLst>
                                    <p:animMotion origin="layout" path="M -1.38889E-6 5.78035E-7 L -0.0276 -0.29387 " pathEditMode="relative" rAng="0" ptsTypes="AA">
                                      <p:cBhvr>
                                        <p:cTn id="57" dur="2000" fill="hold"/>
                                        <p:tgtEl>
                                          <p:spTgt spid="7"/>
                                        </p:tgtEl>
                                        <p:attrNameLst>
                                          <p:attrName>ppt_x</p:attrName>
                                          <p:attrName>ppt_y</p:attrName>
                                        </p:attrNameLst>
                                      </p:cBhvr>
                                      <p:rCtr x="-14" y="-147"/>
                                    </p:animMotion>
                                  </p:childTnLst>
                                </p:cTn>
                              </p:par>
                              <p:par>
                                <p:cTn id="58" presetID="42" presetClass="path" presetSubtype="0" accel="50000" decel="50000" fill="hold" nodeType="withEffect">
                                  <p:stCondLst>
                                    <p:cond delay="0"/>
                                  </p:stCondLst>
                                  <p:childTnLst>
                                    <p:animMotion origin="layout" path="M 3.33333E-6 5.78035E-7 L 0.0908 -0.29387 " pathEditMode="relative" rAng="0" ptsTypes="AA">
                                      <p:cBhvr>
                                        <p:cTn id="59" dur="2000" fill="hold"/>
                                        <p:tgtEl>
                                          <p:spTgt spid="6"/>
                                        </p:tgtEl>
                                        <p:attrNameLst>
                                          <p:attrName>ppt_x</p:attrName>
                                          <p:attrName>ppt_y</p:attrName>
                                        </p:attrNameLst>
                                      </p:cBhvr>
                                      <p:rCtr x="45" y="-1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18" grpId="0" animBg="1"/>
      <p:bldP spid="114719" grpId="0" animBg="1"/>
      <p:bldP spid="114720" grpId="0"/>
      <p:bldP spid="114721" grpId="0"/>
      <p:bldP spid="114764" grpId="0"/>
      <p:bldP spid="11476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3"/>
          <p:cNvSpPr>
            <a:spLocks noGrp="1"/>
          </p:cNvSpPr>
          <p:nvPr>
            <p:ph type="sldNum" sz="quarter" idx="12"/>
          </p:nvPr>
        </p:nvSpPr>
        <p:spPr/>
        <p:txBody>
          <a:bodyPr/>
          <a:lstStyle/>
          <a:p>
            <a:fld id="{05C18F67-9776-4DC3-AB99-48911F5838C0}" type="slidenum">
              <a:rPr lang="he-IL" altLang="en-US"/>
              <a:pPr/>
              <a:t>11</a:t>
            </a:fld>
            <a:endParaRPr lang="en-US" altLang="en-US"/>
          </a:p>
        </p:txBody>
      </p:sp>
      <p:sp>
        <p:nvSpPr>
          <p:cNvPr id="15364" name="Rectangle 2"/>
          <p:cNvSpPr>
            <a:spLocks noGrp="1" noChangeArrowheads="1"/>
          </p:cNvSpPr>
          <p:nvPr>
            <p:ph type="title" idx="4294967295"/>
          </p:nvPr>
        </p:nvSpPr>
        <p:spPr/>
        <p:txBody>
          <a:bodyPr anchor="ctr"/>
          <a:lstStyle/>
          <a:p>
            <a:r>
              <a:rPr lang="en-US" sz="4000"/>
              <a:t>Sequential Consistency: Examples</a:t>
            </a:r>
          </a:p>
        </p:txBody>
      </p:sp>
      <p:grpSp>
        <p:nvGrpSpPr>
          <p:cNvPr id="2" name="Group 18"/>
          <p:cNvGrpSpPr>
            <a:grpSpLocks/>
          </p:cNvGrpSpPr>
          <p:nvPr/>
        </p:nvGrpSpPr>
        <p:grpSpPr bwMode="auto">
          <a:xfrm>
            <a:off x="2768865" y="1995488"/>
            <a:ext cx="1324240" cy="431800"/>
            <a:chOff x="340" y="1026"/>
            <a:chExt cx="1315" cy="408"/>
          </a:xfrm>
        </p:grpSpPr>
        <p:sp>
          <p:nvSpPr>
            <p:cNvPr id="15380"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sz="2000" b="1">
                  <a:solidFill>
                    <a:schemeClr val="bg1"/>
                  </a:solidFill>
                </a:rPr>
                <a:t>push(4)</a:t>
              </a:r>
            </a:p>
          </p:txBody>
        </p:sp>
        <p:sp>
          <p:nvSpPr>
            <p:cNvPr id="15381"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5382"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2"/>
          <p:cNvGrpSpPr>
            <a:grpSpLocks/>
          </p:cNvGrpSpPr>
          <p:nvPr/>
        </p:nvGrpSpPr>
        <p:grpSpPr bwMode="auto">
          <a:xfrm>
            <a:off x="4872171" y="2643188"/>
            <a:ext cx="1324240" cy="431800"/>
            <a:chOff x="340" y="1026"/>
            <a:chExt cx="1315" cy="408"/>
          </a:xfrm>
        </p:grpSpPr>
        <p:sp>
          <p:nvSpPr>
            <p:cNvPr id="15377" name="Rectangle 23"/>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pop():7</a:t>
              </a:r>
            </a:p>
          </p:txBody>
        </p:sp>
        <p:sp>
          <p:nvSpPr>
            <p:cNvPr id="15378" name="AutoShape 24"/>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5379" name="AutoShape 25"/>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26"/>
          <p:cNvGrpSpPr>
            <a:grpSpLocks/>
          </p:cNvGrpSpPr>
          <p:nvPr/>
        </p:nvGrpSpPr>
        <p:grpSpPr bwMode="auto">
          <a:xfrm>
            <a:off x="896012" y="2643188"/>
            <a:ext cx="1324240" cy="431800"/>
            <a:chOff x="340" y="1026"/>
            <a:chExt cx="1315" cy="408"/>
          </a:xfrm>
        </p:grpSpPr>
        <p:sp>
          <p:nvSpPr>
            <p:cNvPr id="15374"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push(7)</a:t>
              </a:r>
            </a:p>
          </p:txBody>
        </p:sp>
        <p:sp>
          <p:nvSpPr>
            <p:cNvPr id="15375"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5376"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sp>
        <p:nvSpPr>
          <p:cNvPr id="15368" name="Text Box 47"/>
          <p:cNvSpPr txBox="1">
            <a:spLocks noChangeArrowheads="1"/>
          </p:cNvSpPr>
          <p:nvPr/>
        </p:nvSpPr>
        <p:spPr bwMode="auto">
          <a:xfrm>
            <a:off x="495301" y="1431925"/>
            <a:ext cx="3243196" cy="461665"/>
          </a:xfrm>
          <a:prstGeom prst="rect">
            <a:avLst/>
          </a:prstGeom>
          <a:noFill/>
          <a:ln w="9525">
            <a:noFill/>
            <a:miter lim="800000"/>
            <a:headEnd/>
            <a:tailEnd/>
          </a:ln>
        </p:spPr>
        <p:txBody>
          <a:bodyPr wrap="none">
            <a:spAutoFit/>
          </a:bodyPr>
          <a:lstStyle/>
          <a:p>
            <a:pPr rtl="0"/>
            <a:r>
              <a:rPr lang="en-US" sz="2400"/>
              <a:t>Concurrent (LIFO) stack</a:t>
            </a:r>
          </a:p>
        </p:txBody>
      </p:sp>
      <p:sp>
        <p:nvSpPr>
          <p:cNvPr id="114718" name="Oval 30"/>
          <p:cNvSpPr>
            <a:spLocks noChangeArrowheads="1"/>
          </p:cNvSpPr>
          <p:nvPr/>
        </p:nvSpPr>
        <p:spPr bwMode="auto">
          <a:xfrm>
            <a:off x="5262562" y="3284538"/>
            <a:ext cx="275167" cy="457200"/>
          </a:xfrm>
          <a:prstGeom prst="ellipse">
            <a:avLst/>
          </a:prstGeom>
          <a:noFill/>
          <a:ln w="38100">
            <a:solidFill>
              <a:srgbClr val="9900FF"/>
            </a:solidFill>
            <a:round/>
            <a:headEnd/>
            <a:tailEnd/>
          </a:ln>
        </p:spPr>
        <p:txBody>
          <a:bodyPr wrap="none" anchor="ctr"/>
          <a:lstStyle/>
          <a:p>
            <a:endParaRPr lang="en-US"/>
          </a:p>
        </p:txBody>
      </p:sp>
      <p:sp>
        <p:nvSpPr>
          <p:cNvPr id="114719" name="Oval 31"/>
          <p:cNvSpPr>
            <a:spLocks noChangeArrowheads="1"/>
          </p:cNvSpPr>
          <p:nvPr/>
        </p:nvSpPr>
        <p:spPr bwMode="auto">
          <a:xfrm>
            <a:off x="6722666" y="3297238"/>
            <a:ext cx="275167" cy="457200"/>
          </a:xfrm>
          <a:prstGeom prst="ellipse">
            <a:avLst/>
          </a:prstGeom>
          <a:noFill/>
          <a:ln w="38100">
            <a:solidFill>
              <a:srgbClr val="9900FF"/>
            </a:solidFill>
            <a:round/>
            <a:headEnd/>
            <a:tailEnd/>
          </a:ln>
        </p:spPr>
        <p:txBody>
          <a:bodyPr wrap="none" anchor="ctr"/>
          <a:lstStyle/>
          <a:p>
            <a:endParaRPr lang="en-US"/>
          </a:p>
        </p:txBody>
      </p:sp>
      <p:sp>
        <p:nvSpPr>
          <p:cNvPr id="114720" name="Text Box 32"/>
          <p:cNvSpPr txBox="1">
            <a:spLocks noChangeArrowheads="1"/>
          </p:cNvSpPr>
          <p:nvPr/>
        </p:nvSpPr>
        <p:spPr bwMode="auto">
          <a:xfrm>
            <a:off x="4699453" y="3709988"/>
            <a:ext cx="1282723"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Last In</a:t>
            </a:r>
          </a:p>
        </p:txBody>
      </p:sp>
      <p:sp>
        <p:nvSpPr>
          <p:cNvPr id="114721" name="Text Box 33"/>
          <p:cNvSpPr txBox="1">
            <a:spLocks noChangeArrowheads="1"/>
          </p:cNvSpPr>
          <p:nvPr/>
        </p:nvSpPr>
        <p:spPr bwMode="auto">
          <a:xfrm>
            <a:off x="6074166" y="3697288"/>
            <a:ext cx="1582486"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First Out</a:t>
            </a:r>
          </a:p>
        </p:txBody>
      </p:sp>
      <p:sp>
        <p:nvSpPr>
          <p:cNvPr id="114764" name="Text Box 76"/>
          <p:cNvSpPr txBox="1">
            <a:spLocks noChangeArrowheads="1"/>
          </p:cNvSpPr>
          <p:nvPr/>
        </p:nvSpPr>
        <p:spPr bwMode="auto">
          <a:xfrm>
            <a:off x="7137136" y="1628775"/>
            <a:ext cx="1151277" cy="1569660"/>
          </a:xfrm>
          <a:prstGeom prst="rect">
            <a:avLst/>
          </a:prstGeom>
          <a:noFill/>
          <a:ln w="9525">
            <a:noFill/>
            <a:miter lim="800000"/>
            <a:headEnd/>
            <a:tailEnd/>
          </a:ln>
        </p:spPr>
        <p:txBody>
          <a:bodyPr wrap="none">
            <a:spAutoFit/>
          </a:bodyPr>
          <a:lstStyle/>
          <a:p>
            <a:r>
              <a:rPr lang="en-US" sz="9600">
                <a:solidFill>
                  <a:schemeClr val="hlink"/>
                </a:solidFill>
                <a:sym typeface="Wingdings" pitchFamily="2"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par>
                          <p:cTn id="11" fill="hold">
                            <p:stCondLst>
                              <p:cond delay="0"/>
                            </p:stCondLst>
                            <p:childTnLst>
                              <p:par>
                                <p:cTn id="12" presetID="9" presetClass="entr" presetSubtype="0" fill="hold" grpId="0" nodeType="afterEffect">
                                  <p:stCondLst>
                                    <p:cond delay="0"/>
                                  </p:stCondLst>
                                  <p:childTnLst>
                                    <p:set>
                                      <p:cBhvr>
                                        <p:cTn id="13" dur="1" fill="hold">
                                          <p:stCondLst>
                                            <p:cond delay="0"/>
                                          </p:stCondLst>
                                        </p:cTn>
                                        <p:tgtEl>
                                          <p:spTgt spid="114764"/>
                                        </p:tgtEl>
                                        <p:attrNameLst>
                                          <p:attrName>style.visibility</p:attrName>
                                        </p:attrNameLst>
                                      </p:cBhvr>
                                      <p:to>
                                        <p:strVal val="visible"/>
                                      </p:to>
                                    </p:set>
                                    <p:animEffect transition="in" filter="dissolve">
                                      <p:cBhvr>
                                        <p:cTn id="14" dur="500"/>
                                        <p:tgtEl>
                                          <p:spTgt spid="11476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4.16667E-6 4.58834E-6 L 0.01198 0.18778 " pathEditMode="relative" rAng="0" ptsTypes="AA">
                                      <p:cBhvr>
                                        <p:cTn id="18" dur="2000" fill="hold"/>
                                        <p:tgtEl>
                                          <p:spTgt spid="2"/>
                                        </p:tgtEl>
                                        <p:attrNameLst>
                                          <p:attrName>ppt_x</p:attrName>
                                          <p:attrName>ppt_y</p:attrName>
                                        </p:attrNameLst>
                                      </p:cBhvr>
                                      <p:rCtr x="6" y="94"/>
                                    </p:animMotion>
                                  </p:childTnLst>
                                </p:cTn>
                              </p:par>
                              <p:par>
                                <p:cTn id="19" presetID="42" presetClass="path" presetSubtype="0" accel="50000" decel="50000" fill="hold" nodeType="withEffect">
                                  <p:stCondLst>
                                    <p:cond delay="0"/>
                                  </p:stCondLst>
                                  <p:childTnLst>
                                    <p:animMotion origin="layout" path="M -0.01163 -0.00092 L 0.35052 0.09343 " pathEditMode="relative" rAng="0" ptsTypes="AA">
                                      <p:cBhvr>
                                        <p:cTn id="20" dur="2000" fill="hold"/>
                                        <p:tgtEl>
                                          <p:spTgt spid="4"/>
                                        </p:tgtEl>
                                        <p:attrNameLst>
                                          <p:attrName>ppt_x</p:attrName>
                                          <p:attrName>ppt_y</p:attrName>
                                        </p:attrNameLst>
                                      </p:cBhvr>
                                      <p:rCtr x="181" y="47"/>
                                    </p:animMotion>
                                  </p:childTnLst>
                                </p:cTn>
                              </p:par>
                              <p:par>
                                <p:cTn id="21" presetID="42" presetClass="path" presetSubtype="0" accel="50000" decel="50000" fill="hold" nodeType="withEffect">
                                  <p:stCondLst>
                                    <p:cond delay="0"/>
                                  </p:stCondLst>
                                  <p:childTnLst>
                                    <p:animMotion origin="layout" path="M -5.55556E-7 3.81503E-6 L 0.09879 0.09341 " pathEditMode="relative" rAng="0" ptsTypes="AA">
                                      <p:cBhvr>
                                        <p:cTn id="22" dur="2000" fill="hold"/>
                                        <p:tgtEl>
                                          <p:spTgt spid="3"/>
                                        </p:tgtEl>
                                        <p:attrNameLst>
                                          <p:attrName>ppt_x</p:attrName>
                                          <p:attrName>ppt_y</p:attrName>
                                        </p:attrNameLst>
                                      </p:cBhvr>
                                      <p:rCtr x="49" y="47"/>
                                    </p:animMotion>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4718"/>
                                        </p:tgtEl>
                                        <p:attrNameLst>
                                          <p:attrName>style.visibility</p:attrName>
                                        </p:attrNameLst>
                                      </p:cBhvr>
                                      <p:to>
                                        <p:strVal val="visible"/>
                                      </p:to>
                                    </p:set>
                                    <p:animEffect transition="in" filter="dissolve">
                                      <p:cBhvr>
                                        <p:cTn id="27" dur="500"/>
                                        <p:tgtEl>
                                          <p:spTgt spid="114718"/>
                                        </p:tgtEl>
                                      </p:cBhvr>
                                    </p:animEffect>
                                  </p:childTnLst>
                                </p:cTn>
                              </p:par>
                            </p:childTnLst>
                          </p:cTn>
                        </p:par>
                        <p:par>
                          <p:cTn id="28" fill="hold">
                            <p:stCondLst>
                              <p:cond delay="500"/>
                            </p:stCondLst>
                            <p:childTnLst>
                              <p:par>
                                <p:cTn id="29" presetID="9" presetClass="entr" presetSubtype="0" fill="hold" grpId="0" nodeType="afterEffect">
                                  <p:stCondLst>
                                    <p:cond delay="0"/>
                                  </p:stCondLst>
                                  <p:childTnLst>
                                    <p:set>
                                      <p:cBhvr>
                                        <p:cTn id="30" dur="1" fill="hold">
                                          <p:stCondLst>
                                            <p:cond delay="0"/>
                                          </p:stCondLst>
                                        </p:cTn>
                                        <p:tgtEl>
                                          <p:spTgt spid="114720"/>
                                        </p:tgtEl>
                                        <p:attrNameLst>
                                          <p:attrName>style.visibility</p:attrName>
                                        </p:attrNameLst>
                                      </p:cBhvr>
                                      <p:to>
                                        <p:strVal val="visible"/>
                                      </p:to>
                                    </p:set>
                                    <p:animEffect transition="in" filter="dissolve">
                                      <p:cBhvr>
                                        <p:cTn id="31" dur="500"/>
                                        <p:tgtEl>
                                          <p:spTgt spid="114720"/>
                                        </p:tgtEl>
                                      </p:cBhvr>
                                    </p:animEffect>
                                  </p:childTnLst>
                                </p:cTn>
                              </p:par>
                            </p:childTnLst>
                          </p:cTn>
                        </p:par>
                        <p:par>
                          <p:cTn id="32" fill="hold">
                            <p:stCondLst>
                              <p:cond delay="1000"/>
                            </p:stCondLst>
                            <p:childTnLst>
                              <p:par>
                                <p:cTn id="33" presetID="9" presetClass="entr" presetSubtype="0" fill="hold" grpId="0" nodeType="afterEffect">
                                  <p:stCondLst>
                                    <p:cond delay="0"/>
                                  </p:stCondLst>
                                  <p:childTnLst>
                                    <p:set>
                                      <p:cBhvr>
                                        <p:cTn id="34" dur="1" fill="hold">
                                          <p:stCondLst>
                                            <p:cond delay="0"/>
                                          </p:stCondLst>
                                        </p:cTn>
                                        <p:tgtEl>
                                          <p:spTgt spid="114719"/>
                                        </p:tgtEl>
                                        <p:attrNameLst>
                                          <p:attrName>style.visibility</p:attrName>
                                        </p:attrNameLst>
                                      </p:cBhvr>
                                      <p:to>
                                        <p:strVal val="visible"/>
                                      </p:to>
                                    </p:set>
                                    <p:animEffect transition="in" filter="dissolve">
                                      <p:cBhvr>
                                        <p:cTn id="35" dur="500"/>
                                        <p:tgtEl>
                                          <p:spTgt spid="114719"/>
                                        </p:tgtEl>
                                      </p:cBhvr>
                                    </p:animEffect>
                                  </p:childTnLst>
                                </p:cTn>
                              </p:par>
                            </p:childTnLst>
                          </p:cTn>
                        </p:par>
                        <p:par>
                          <p:cTn id="36" fill="hold">
                            <p:stCondLst>
                              <p:cond delay="1500"/>
                            </p:stCondLst>
                            <p:childTnLst>
                              <p:par>
                                <p:cTn id="37" presetID="9" presetClass="entr" presetSubtype="0" fill="hold" grpId="0" nodeType="afterEffect">
                                  <p:stCondLst>
                                    <p:cond delay="0"/>
                                  </p:stCondLst>
                                  <p:childTnLst>
                                    <p:set>
                                      <p:cBhvr>
                                        <p:cTn id="38" dur="1" fill="hold">
                                          <p:stCondLst>
                                            <p:cond delay="0"/>
                                          </p:stCondLst>
                                        </p:cTn>
                                        <p:tgtEl>
                                          <p:spTgt spid="114721"/>
                                        </p:tgtEl>
                                        <p:attrNameLst>
                                          <p:attrName>style.visibility</p:attrName>
                                        </p:attrNameLst>
                                      </p:cBhvr>
                                      <p:to>
                                        <p:strVal val="visible"/>
                                      </p:to>
                                    </p:set>
                                    <p:animEffect transition="in" filter="dissolve">
                                      <p:cBhvr>
                                        <p:cTn id="39" dur="500"/>
                                        <p:tgtEl>
                                          <p:spTgt spid="114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18" grpId="0" animBg="1"/>
      <p:bldP spid="114719" grpId="0" animBg="1"/>
      <p:bldP spid="114720" grpId="0"/>
      <p:bldP spid="114721" grpId="0"/>
      <p:bldP spid="1147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3"/>
          <p:cNvSpPr>
            <a:spLocks noGrp="1"/>
          </p:cNvSpPr>
          <p:nvPr>
            <p:ph type="sldNum" sz="quarter" idx="12"/>
          </p:nvPr>
        </p:nvSpPr>
        <p:spPr/>
        <p:txBody>
          <a:bodyPr/>
          <a:lstStyle/>
          <a:p>
            <a:fld id="{80EBF894-E88F-4772-BEDF-EE16CF2084F3}" type="slidenum">
              <a:rPr lang="he-IL" altLang="en-US"/>
              <a:pPr/>
              <a:t>12</a:t>
            </a:fld>
            <a:endParaRPr lang="en-US" altLang="en-US"/>
          </a:p>
        </p:txBody>
      </p:sp>
      <p:sp>
        <p:nvSpPr>
          <p:cNvPr id="18436" name="Rectangle 2"/>
          <p:cNvSpPr>
            <a:spLocks noGrp="1" noChangeArrowheads="1"/>
          </p:cNvSpPr>
          <p:nvPr>
            <p:ph type="title" idx="4294967295"/>
          </p:nvPr>
        </p:nvSpPr>
        <p:spPr/>
        <p:txBody>
          <a:bodyPr anchor="ctr"/>
          <a:lstStyle/>
          <a:p>
            <a:r>
              <a:rPr lang="en-US" sz="3600"/>
              <a:t>Sequential Consistency is not Composable</a:t>
            </a:r>
          </a:p>
        </p:txBody>
      </p:sp>
      <p:grpSp>
        <p:nvGrpSpPr>
          <p:cNvPr id="2" name="Group 26"/>
          <p:cNvGrpSpPr>
            <a:grpSpLocks/>
          </p:cNvGrpSpPr>
          <p:nvPr/>
        </p:nvGrpSpPr>
        <p:grpSpPr bwMode="auto">
          <a:xfrm>
            <a:off x="428229" y="1701800"/>
            <a:ext cx="1325959" cy="503238"/>
            <a:chOff x="340" y="1026"/>
            <a:chExt cx="1315" cy="408"/>
          </a:xfrm>
        </p:grpSpPr>
        <p:sp>
          <p:nvSpPr>
            <p:cNvPr id="18448"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b="1"/>
                <a:t>enq(Q</a:t>
              </a:r>
              <a:r>
                <a:rPr lang="en-US" b="1" baseline="-25000"/>
                <a:t>1,</a:t>
              </a:r>
              <a:r>
                <a:rPr lang="en-US" b="1"/>
                <a:t>X</a:t>
              </a:r>
              <a:r>
                <a:rPr lang="en-US" sz="2000" b="1"/>
                <a:t>)</a:t>
              </a:r>
            </a:p>
          </p:txBody>
        </p:sp>
        <p:sp>
          <p:nvSpPr>
            <p:cNvPr id="18449"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50"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6"/>
          <p:cNvGrpSpPr>
            <a:grpSpLocks/>
          </p:cNvGrpSpPr>
          <p:nvPr/>
        </p:nvGrpSpPr>
        <p:grpSpPr bwMode="auto">
          <a:xfrm>
            <a:off x="3267605" y="1701800"/>
            <a:ext cx="1325960" cy="503238"/>
            <a:chOff x="340" y="1026"/>
            <a:chExt cx="1315" cy="408"/>
          </a:xfrm>
        </p:grpSpPr>
        <p:sp>
          <p:nvSpPr>
            <p:cNvPr id="18463"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b="1"/>
                <a:t>enq(Q</a:t>
              </a:r>
              <a:r>
                <a:rPr lang="en-US" b="1" baseline="-25000"/>
                <a:t>2,</a:t>
              </a:r>
              <a:r>
                <a:rPr lang="en-US" b="1"/>
                <a:t>X)</a:t>
              </a:r>
            </a:p>
          </p:txBody>
        </p:sp>
        <p:sp>
          <p:nvSpPr>
            <p:cNvPr id="18464"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65"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26"/>
          <p:cNvGrpSpPr>
            <a:grpSpLocks/>
          </p:cNvGrpSpPr>
          <p:nvPr/>
        </p:nvGrpSpPr>
        <p:grpSpPr bwMode="auto">
          <a:xfrm>
            <a:off x="6106981" y="1701800"/>
            <a:ext cx="1325959" cy="503238"/>
            <a:chOff x="340" y="1026"/>
            <a:chExt cx="1315" cy="408"/>
          </a:xfrm>
        </p:grpSpPr>
        <p:sp>
          <p:nvSpPr>
            <p:cNvPr id="18471"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b="1" dirty="0" err="1" smtClean="0"/>
                <a:t>Deq</a:t>
              </a:r>
              <a:r>
                <a:rPr lang="en-US" b="1" dirty="0" smtClean="0"/>
                <a:t> (</a:t>
              </a:r>
              <a:r>
                <a:rPr lang="en-US" b="1" dirty="0"/>
                <a:t>Q</a:t>
              </a:r>
              <a:r>
                <a:rPr lang="en-US" b="1" baseline="-25000" dirty="0"/>
                <a:t>1,</a:t>
              </a:r>
              <a:r>
                <a:rPr lang="en-US" b="1" dirty="0"/>
                <a:t>Y)</a:t>
              </a:r>
            </a:p>
          </p:txBody>
        </p:sp>
        <p:sp>
          <p:nvSpPr>
            <p:cNvPr id="18472"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73"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5" name="Group 60"/>
          <p:cNvGrpSpPr>
            <a:grpSpLocks/>
          </p:cNvGrpSpPr>
          <p:nvPr/>
        </p:nvGrpSpPr>
        <p:grpSpPr bwMode="auto">
          <a:xfrm>
            <a:off x="1847057" y="1701800"/>
            <a:ext cx="7006431" cy="503238"/>
            <a:chOff x="1074" y="1072"/>
            <a:chExt cx="4074" cy="317"/>
          </a:xfrm>
        </p:grpSpPr>
        <p:grpSp>
          <p:nvGrpSpPr>
            <p:cNvPr id="6" name="Group 18"/>
            <p:cNvGrpSpPr>
              <a:grpSpLocks/>
            </p:cNvGrpSpPr>
            <p:nvPr/>
          </p:nvGrpSpPr>
          <p:grpSpPr bwMode="auto">
            <a:xfrm>
              <a:off x="1074" y="1072"/>
              <a:ext cx="771" cy="317"/>
              <a:chOff x="340" y="1026"/>
              <a:chExt cx="1315" cy="408"/>
            </a:xfrm>
          </p:grpSpPr>
          <p:sp>
            <p:nvSpPr>
              <p:cNvPr id="18440"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2</a:t>
                </a:r>
                <a:r>
                  <a:rPr lang="en-US" b="1"/>
                  <a:t>,Y)</a:t>
                </a:r>
              </a:p>
            </p:txBody>
          </p:sp>
          <p:sp>
            <p:nvSpPr>
              <p:cNvPr id="18441"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42"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7" name="Group 18"/>
            <p:cNvGrpSpPr>
              <a:grpSpLocks/>
            </p:cNvGrpSpPr>
            <p:nvPr/>
          </p:nvGrpSpPr>
          <p:grpSpPr bwMode="auto">
            <a:xfrm>
              <a:off x="2725" y="1072"/>
              <a:ext cx="771" cy="317"/>
              <a:chOff x="340" y="1026"/>
              <a:chExt cx="1315" cy="408"/>
            </a:xfrm>
          </p:grpSpPr>
          <p:sp>
            <p:nvSpPr>
              <p:cNvPr id="18467"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1</a:t>
                </a:r>
                <a:r>
                  <a:rPr lang="en-US" b="1"/>
                  <a:t>,Y)</a:t>
                </a:r>
              </a:p>
            </p:txBody>
          </p:sp>
          <p:sp>
            <p:nvSpPr>
              <p:cNvPr id="18468"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69"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8" name="Group 18"/>
            <p:cNvGrpSpPr>
              <a:grpSpLocks/>
            </p:cNvGrpSpPr>
            <p:nvPr/>
          </p:nvGrpSpPr>
          <p:grpSpPr bwMode="auto">
            <a:xfrm>
              <a:off x="4377" y="1072"/>
              <a:ext cx="771" cy="317"/>
              <a:chOff x="340" y="1026"/>
              <a:chExt cx="1315" cy="408"/>
            </a:xfrm>
          </p:grpSpPr>
          <p:sp>
            <p:nvSpPr>
              <p:cNvPr id="18475"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deq(Q</a:t>
                </a:r>
                <a:r>
                  <a:rPr lang="en-US" b="1" baseline="-25000"/>
                  <a:t>2</a:t>
                </a:r>
                <a:r>
                  <a:rPr lang="en-US" b="1"/>
                  <a:t>,X)</a:t>
                </a:r>
              </a:p>
            </p:txBody>
          </p:sp>
          <p:sp>
            <p:nvSpPr>
              <p:cNvPr id="18476"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77"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sp>
        <p:nvSpPr>
          <p:cNvPr id="18493" name="Text Box 61"/>
          <p:cNvSpPr txBox="1">
            <a:spLocks noChangeArrowheads="1"/>
          </p:cNvSpPr>
          <p:nvPr/>
        </p:nvSpPr>
        <p:spPr bwMode="auto">
          <a:xfrm>
            <a:off x="428229" y="5445125"/>
            <a:ext cx="5553123" cy="461665"/>
          </a:xfrm>
          <a:prstGeom prst="rect">
            <a:avLst/>
          </a:prstGeom>
          <a:noFill/>
          <a:ln w="9525">
            <a:noFill/>
            <a:miter lim="800000"/>
            <a:headEnd/>
            <a:tailEnd/>
          </a:ln>
          <a:effectLst/>
        </p:spPr>
        <p:txBody>
          <a:bodyPr wrap="none">
            <a:spAutoFit/>
          </a:bodyPr>
          <a:lstStyle/>
          <a:p>
            <a:r>
              <a:rPr lang="en-US" sz="2400"/>
              <a:t>The execution is not sequentially consistent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07 0.00486 L -0.00069 0.17338 " pathEditMode="relative" rAng="0" ptsTypes="AA">
                                      <p:cBhvr>
                                        <p:cTn id="6" dur="1000" fill="hold"/>
                                        <p:tgtEl>
                                          <p:spTgt spid="5"/>
                                        </p:tgtEl>
                                        <p:attrNameLst>
                                          <p:attrName>ppt_x</p:attrName>
                                          <p:attrName>ppt_y</p:attrName>
                                        </p:attrNameLst>
                                      </p:cBhvr>
                                      <p:rCtr x="-1" y="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p:txBody>
          <a:bodyPr/>
          <a:lstStyle/>
          <a:p>
            <a:fld id="{32987F53-E987-4AE9-BC80-AA7121BA870B}" type="slidenum">
              <a:rPr lang="he-IL" altLang="en-US"/>
              <a:pPr/>
              <a:t>13</a:t>
            </a:fld>
            <a:endParaRPr lang="en-US" altLang="en-US"/>
          </a:p>
        </p:txBody>
      </p:sp>
      <p:sp>
        <p:nvSpPr>
          <p:cNvPr id="185346" name="Rectangle 2"/>
          <p:cNvSpPr>
            <a:spLocks noGrp="1" noChangeArrowheads="1"/>
          </p:cNvSpPr>
          <p:nvPr>
            <p:ph type="title" idx="4294967295"/>
          </p:nvPr>
        </p:nvSpPr>
        <p:spPr/>
        <p:txBody>
          <a:bodyPr anchor="ctr"/>
          <a:lstStyle/>
          <a:p>
            <a:r>
              <a:rPr lang="en-US" sz="3600"/>
              <a:t>Sequential Consistency is not Composable</a:t>
            </a:r>
          </a:p>
        </p:txBody>
      </p:sp>
      <p:grpSp>
        <p:nvGrpSpPr>
          <p:cNvPr id="2" name="Group 26"/>
          <p:cNvGrpSpPr>
            <a:grpSpLocks/>
          </p:cNvGrpSpPr>
          <p:nvPr/>
        </p:nvGrpSpPr>
        <p:grpSpPr bwMode="auto">
          <a:xfrm>
            <a:off x="428229" y="1701800"/>
            <a:ext cx="1325959" cy="503238"/>
            <a:chOff x="340" y="1026"/>
            <a:chExt cx="1315" cy="408"/>
          </a:xfrm>
        </p:grpSpPr>
        <p:sp>
          <p:nvSpPr>
            <p:cNvPr id="185348"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t>enq(Q</a:t>
              </a:r>
              <a:r>
                <a:rPr lang="en-US" sz="2000" b="1" baseline="-25000"/>
                <a:t>1,</a:t>
              </a:r>
              <a:r>
                <a:rPr lang="en-US" sz="2000" b="1"/>
                <a:t>X)</a:t>
              </a:r>
            </a:p>
          </p:txBody>
        </p:sp>
        <p:sp>
          <p:nvSpPr>
            <p:cNvPr id="185349"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50"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6"/>
          <p:cNvGrpSpPr>
            <a:grpSpLocks/>
          </p:cNvGrpSpPr>
          <p:nvPr/>
        </p:nvGrpSpPr>
        <p:grpSpPr bwMode="auto">
          <a:xfrm>
            <a:off x="6106981" y="1701800"/>
            <a:ext cx="1325959" cy="503238"/>
            <a:chOff x="340" y="1026"/>
            <a:chExt cx="1315" cy="408"/>
          </a:xfrm>
        </p:grpSpPr>
        <p:sp>
          <p:nvSpPr>
            <p:cNvPr id="185352"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t>deq(Q</a:t>
              </a:r>
              <a:r>
                <a:rPr lang="en-US" sz="2000" b="1" baseline="-25000"/>
                <a:t>1,</a:t>
              </a:r>
              <a:r>
                <a:rPr lang="en-US" sz="2000" b="1"/>
                <a:t>Y)</a:t>
              </a:r>
            </a:p>
          </p:txBody>
        </p:sp>
        <p:sp>
          <p:nvSpPr>
            <p:cNvPr id="185353"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54"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18"/>
          <p:cNvGrpSpPr>
            <a:grpSpLocks/>
          </p:cNvGrpSpPr>
          <p:nvPr/>
        </p:nvGrpSpPr>
        <p:grpSpPr bwMode="auto">
          <a:xfrm>
            <a:off x="4686433" y="1701800"/>
            <a:ext cx="1325959" cy="503238"/>
            <a:chOff x="340" y="1026"/>
            <a:chExt cx="1315" cy="408"/>
          </a:xfrm>
        </p:grpSpPr>
        <p:sp>
          <p:nvSpPr>
            <p:cNvPr id="185356"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1</a:t>
              </a:r>
              <a:r>
                <a:rPr lang="en-US" b="1"/>
                <a:t>,Y)</a:t>
              </a:r>
            </a:p>
          </p:txBody>
        </p:sp>
        <p:sp>
          <p:nvSpPr>
            <p:cNvPr id="185357"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58"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5" name="Group 15"/>
          <p:cNvGrpSpPr>
            <a:grpSpLocks/>
          </p:cNvGrpSpPr>
          <p:nvPr/>
        </p:nvGrpSpPr>
        <p:grpSpPr bwMode="auto">
          <a:xfrm>
            <a:off x="1847057" y="1701800"/>
            <a:ext cx="7006431" cy="503238"/>
            <a:chOff x="1074" y="1072"/>
            <a:chExt cx="4074" cy="317"/>
          </a:xfrm>
        </p:grpSpPr>
        <p:grpSp>
          <p:nvGrpSpPr>
            <p:cNvPr id="6" name="Group 26"/>
            <p:cNvGrpSpPr>
              <a:grpSpLocks/>
            </p:cNvGrpSpPr>
            <p:nvPr/>
          </p:nvGrpSpPr>
          <p:grpSpPr bwMode="auto">
            <a:xfrm>
              <a:off x="1900" y="1072"/>
              <a:ext cx="771" cy="317"/>
              <a:chOff x="340" y="1026"/>
              <a:chExt cx="1315" cy="408"/>
            </a:xfrm>
          </p:grpSpPr>
          <p:sp>
            <p:nvSpPr>
              <p:cNvPr id="185361"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t>enq(Q</a:t>
                </a:r>
                <a:r>
                  <a:rPr lang="en-US" sz="2000" b="1" baseline="-25000"/>
                  <a:t>2,</a:t>
                </a:r>
                <a:r>
                  <a:rPr lang="en-US" sz="2000" b="1"/>
                  <a:t>X)</a:t>
                </a:r>
              </a:p>
            </p:txBody>
          </p:sp>
          <p:sp>
            <p:nvSpPr>
              <p:cNvPr id="185362"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63"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7" name="Group 18"/>
            <p:cNvGrpSpPr>
              <a:grpSpLocks/>
            </p:cNvGrpSpPr>
            <p:nvPr/>
          </p:nvGrpSpPr>
          <p:grpSpPr bwMode="auto">
            <a:xfrm>
              <a:off x="1074" y="1072"/>
              <a:ext cx="771" cy="317"/>
              <a:chOff x="340" y="1026"/>
              <a:chExt cx="1315" cy="408"/>
            </a:xfrm>
          </p:grpSpPr>
          <p:sp>
            <p:nvSpPr>
              <p:cNvPr id="185365"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2</a:t>
                </a:r>
                <a:r>
                  <a:rPr lang="en-US" b="1"/>
                  <a:t>,Y)</a:t>
                </a:r>
              </a:p>
            </p:txBody>
          </p:sp>
          <p:sp>
            <p:nvSpPr>
              <p:cNvPr id="185366"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67"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8" name="Group 18"/>
            <p:cNvGrpSpPr>
              <a:grpSpLocks/>
            </p:cNvGrpSpPr>
            <p:nvPr/>
          </p:nvGrpSpPr>
          <p:grpSpPr bwMode="auto">
            <a:xfrm>
              <a:off x="4377" y="1072"/>
              <a:ext cx="771" cy="317"/>
              <a:chOff x="340" y="1026"/>
              <a:chExt cx="1315" cy="408"/>
            </a:xfrm>
          </p:grpSpPr>
          <p:sp>
            <p:nvSpPr>
              <p:cNvPr id="185369"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deq(Q</a:t>
                </a:r>
                <a:r>
                  <a:rPr lang="en-US" b="1" baseline="-25000"/>
                  <a:t>2</a:t>
                </a:r>
                <a:r>
                  <a:rPr lang="en-US" b="1"/>
                  <a:t>,X)</a:t>
                </a:r>
              </a:p>
            </p:txBody>
          </p:sp>
          <p:sp>
            <p:nvSpPr>
              <p:cNvPr id="185370"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71"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sp>
        <p:nvSpPr>
          <p:cNvPr id="185372" name="Text Box 28"/>
          <p:cNvSpPr txBox="1">
            <a:spLocks noChangeArrowheads="1"/>
          </p:cNvSpPr>
          <p:nvPr/>
        </p:nvSpPr>
        <p:spPr bwMode="auto">
          <a:xfrm>
            <a:off x="436827" y="5199064"/>
            <a:ext cx="5363969" cy="830997"/>
          </a:xfrm>
          <a:prstGeom prst="rect">
            <a:avLst/>
          </a:prstGeom>
          <a:noFill/>
          <a:ln w="9525">
            <a:noFill/>
            <a:miter lim="800000"/>
            <a:headEnd/>
            <a:tailEnd/>
          </a:ln>
          <a:effectLst/>
        </p:spPr>
        <p:txBody>
          <a:bodyPr wrap="none">
            <a:spAutoFit/>
          </a:bodyPr>
          <a:lstStyle/>
          <a:p>
            <a:r>
              <a:rPr lang="en-US" sz="2400"/>
              <a:t>The execution projected on each object is </a:t>
            </a:r>
            <a:br>
              <a:rPr lang="en-US" sz="2400"/>
            </a:br>
            <a:r>
              <a:rPr lang="en-US" sz="2400"/>
              <a:t>sequentially consistent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4.16667E-6 -2.22222E-6 L -0.00069 0.30972 " pathEditMode="relative" rAng="0" ptsTypes="AA">
                                      <p:cBhvr>
                                        <p:cTn id="6" dur="1000" fill="hold"/>
                                        <p:tgtEl>
                                          <p:spTgt spid="5"/>
                                        </p:tgtEl>
                                        <p:attrNameLst>
                                          <p:attrName>ppt_x</p:attrName>
                                          <p:attrName>ppt_y</p:attrName>
                                        </p:attrNameLst>
                                      </p:cBhvr>
                                      <p:rCtr x="0" y="155"/>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53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6.94444E-6 5.92593E-6 L -0.2835 5.92593E-6 " pathEditMode="relative" ptsTypes="AA">
                                      <p:cBhvr>
                                        <p:cTn id="14" dur="2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7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6018" name="Rectangle 2"/>
          <p:cNvSpPr>
            <a:spLocks noGrp="1" noChangeArrowheads="1"/>
          </p:cNvSpPr>
          <p:nvPr>
            <p:ph type="title"/>
          </p:nvPr>
        </p:nvSpPr>
        <p:spPr/>
        <p:txBody>
          <a:bodyPr/>
          <a:lstStyle/>
          <a:p>
            <a:pPr rtl="0"/>
            <a:r>
              <a:rPr lang="en-US" sz="2400" b="1" dirty="0" smtClean="0"/>
              <a:t>Safety: </a:t>
            </a:r>
            <a:r>
              <a:rPr lang="en-US" sz="2400" b="1" dirty="0" err="1" smtClean="0"/>
              <a:t>Linearizability</a:t>
            </a:r>
            <a:endParaRPr lang="en-US" sz="2400" b="1" dirty="0"/>
          </a:p>
        </p:txBody>
      </p:sp>
      <p:sp>
        <p:nvSpPr>
          <p:cNvPr id="1366019" name="Rectangle 3"/>
          <p:cNvSpPr>
            <a:spLocks noGrp="1" noChangeArrowheads="1"/>
          </p:cNvSpPr>
          <p:nvPr>
            <p:ph type="body" idx="1"/>
          </p:nvPr>
        </p:nvSpPr>
        <p:spPr>
          <a:xfrm>
            <a:off x="990600" y="1556792"/>
            <a:ext cx="8420100" cy="4386808"/>
          </a:xfrm>
        </p:spPr>
        <p:txBody>
          <a:bodyPr/>
          <a:lstStyle/>
          <a:p>
            <a:pPr algn="l" rtl="0"/>
            <a:r>
              <a:rPr lang="en-US" sz="2000" b="1" dirty="0" err="1"/>
              <a:t>Linearizable</a:t>
            </a:r>
            <a:r>
              <a:rPr lang="en-US" sz="2000" b="1" dirty="0"/>
              <a:t> data structure</a:t>
            </a:r>
            <a:r>
              <a:rPr lang="en-US" sz="2000" dirty="0"/>
              <a:t> </a:t>
            </a:r>
          </a:p>
          <a:p>
            <a:pPr lvl="1" algn="l" rtl="0"/>
            <a:r>
              <a:rPr lang="en-US" sz="1800" b="1" dirty="0">
                <a:solidFill>
                  <a:srgbClr val="C00000"/>
                </a:solidFill>
              </a:rPr>
              <a:t>Sequential specification</a:t>
            </a:r>
            <a:r>
              <a:rPr lang="en-US" sz="1800" dirty="0">
                <a:solidFill>
                  <a:srgbClr val="C00000"/>
                </a:solidFill>
              </a:rPr>
              <a:t> </a:t>
            </a:r>
            <a:r>
              <a:rPr lang="en-US" sz="1800" dirty="0"/>
              <a:t>defines legal sequential executions</a:t>
            </a:r>
          </a:p>
          <a:p>
            <a:pPr lvl="1" algn="l" rtl="0"/>
            <a:r>
              <a:rPr lang="en-US" sz="1800" dirty="0"/>
              <a:t>Concurrent operations allowed to be </a:t>
            </a:r>
            <a:r>
              <a:rPr lang="en-US" sz="1800" b="1" dirty="0">
                <a:solidFill>
                  <a:srgbClr val="C00000"/>
                </a:solidFill>
              </a:rPr>
              <a:t>interleaved</a:t>
            </a:r>
            <a:r>
              <a:rPr lang="en-US" sz="1800" dirty="0">
                <a:solidFill>
                  <a:srgbClr val="C00000"/>
                </a:solidFill>
              </a:rPr>
              <a:t> </a:t>
            </a:r>
          </a:p>
          <a:p>
            <a:pPr lvl="1" algn="l" rtl="0"/>
            <a:r>
              <a:rPr lang="en-US" sz="1800" dirty="0"/>
              <a:t>Operations</a:t>
            </a:r>
            <a:r>
              <a:rPr lang="en-US" sz="1800" b="1" dirty="0">
                <a:solidFill>
                  <a:srgbClr val="0000FF"/>
                </a:solidFill>
              </a:rPr>
              <a:t> </a:t>
            </a:r>
            <a:r>
              <a:rPr lang="en-US" sz="1800" b="1" dirty="0">
                <a:solidFill>
                  <a:srgbClr val="C00000"/>
                </a:solidFill>
              </a:rPr>
              <a:t>appear to execute atomically</a:t>
            </a:r>
          </a:p>
          <a:p>
            <a:pPr lvl="2" algn="l" rtl="0"/>
            <a:r>
              <a:rPr lang="en-US" sz="1600" dirty="0"/>
              <a:t>External observer gets the </a:t>
            </a:r>
            <a:r>
              <a:rPr lang="en-US" sz="1600" b="1" dirty="0">
                <a:solidFill>
                  <a:srgbClr val="C00000"/>
                </a:solidFill>
              </a:rPr>
              <a:t>illusion</a:t>
            </a:r>
            <a:r>
              <a:rPr lang="en-US" sz="1600" dirty="0"/>
              <a:t> that each operation </a:t>
            </a:r>
            <a:r>
              <a:rPr lang="en-US" sz="1600" b="1" dirty="0">
                <a:solidFill>
                  <a:srgbClr val="C00000"/>
                </a:solidFill>
              </a:rPr>
              <a:t>takes effect</a:t>
            </a:r>
            <a:r>
              <a:rPr lang="en-US" sz="1600" dirty="0">
                <a:solidFill>
                  <a:srgbClr val="C00000"/>
                </a:solidFill>
              </a:rPr>
              <a:t> </a:t>
            </a:r>
            <a:r>
              <a:rPr lang="en-US" sz="1600" b="1" dirty="0">
                <a:solidFill>
                  <a:srgbClr val="C00000"/>
                </a:solidFill>
              </a:rPr>
              <a:t>instantaneously </a:t>
            </a:r>
            <a:r>
              <a:rPr lang="en-US" sz="1600" b="1" dirty="0">
                <a:solidFill>
                  <a:srgbClr val="FF0000"/>
                </a:solidFill>
              </a:rPr>
              <a:t> </a:t>
            </a:r>
            <a:r>
              <a:rPr lang="en-US" sz="1600" dirty="0"/>
              <a:t>at some point </a:t>
            </a:r>
            <a:r>
              <a:rPr lang="en-US" sz="1600" b="1" dirty="0"/>
              <a:t>between </a:t>
            </a:r>
            <a:r>
              <a:rPr lang="en-US" sz="1600" dirty="0"/>
              <a:t>its</a:t>
            </a:r>
            <a:r>
              <a:rPr lang="en-US" sz="1600" b="1" dirty="0"/>
              <a:t> invocation </a:t>
            </a:r>
            <a:r>
              <a:rPr lang="en-US" sz="1600" dirty="0"/>
              <a:t>and its</a:t>
            </a:r>
            <a:r>
              <a:rPr lang="en-US" sz="1600" b="1" dirty="0"/>
              <a:t> response</a:t>
            </a:r>
          </a:p>
          <a:p>
            <a:pPr lvl="2" algn="l" rtl="0">
              <a:buFontTx/>
              <a:buNone/>
            </a:pPr>
            <a:endParaRPr lang="en-US" sz="1600" b="1" dirty="0">
              <a:solidFill>
                <a:srgbClr val="0000FF"/>
              </a:solidFill>
            </a:endParaRPr>
          </a:p>
          <a:p>
            <a:pPr algn="l" rtl="0"/>
            <a:endParaRPr lang="en-US" sz="2000" b="1" dirty="0">
              <a:solidFill>
                <a:srgbClr val="0000FF"/>
              </a:solidFill>
            </a:endParaRPr>
          </a:p>
        </p:txBody>
      </p:sp>
      <p:grpSp>
        <p:nvGrpSpPr>
          <p:cNvPr id="2" name="Group 59"/>
          <p:cNvGrpSpPr>
            <a:grpSpLocks/>
          </p:cNvGrpSpPr>
          <p:nvPr/>
        </p:nvGrpSpPr>
        <p:grpSpPr bwMode="auto">
          <a:xfrm>
            <a:off x="4562609" y="3713163"/>
            <a:ext cx="4837773" cy="1727200"/>
            <a:chOff x="2653" y="2115"/>
            <a:chExt cx="2813" cy="1088"/>
          </a:xfrm>
        </p:grpSpPr>
        <p:sp>
          <p:nvSpPr>
            <p:cNvPr id="1366049" name="AutoShape 33"/>
            <p:cNvSpPr>
              <a:spLocks noChangeArrowheads="1"/>
            </p:cNvSpPr>
            <p:nvPr/>
          </p:nvSpPr>
          <p:spPr bwMode="auto">
            <a:xfrm>
              <a:off x="2653" y="2841"/>
              <a:ext cx="2813" cy="362"/>
            </a:xfrm>
            <a:prstGeom prst="rightArrow">
              <a:avLst>
                <a:gd name="adj1" fmla="val 56907"/>
                <a:gd name="adj2" fmla="val 94616"/>
              </a:avLst>
            </a:prstGeom>
            <a:solidFill>
              <a:srgbClr val="66CCFF"/>
            </a:solidFill>
            <a:ln w="38100">
              <a:solidFill>
                <a:schemeClr val="tx1"/>
              </a:solidFill>
              <a:miter lim="800000"/>
              <a:headEnd/>
              <a:tailEnd/>
            </a:ln>
            <a:effectLst/>
          </p:spPr>
          <p:txBody>
            <a:bodyPr wrap="none" anchor="ctr"/>
            <a:lstStyle/>
            <a:p>
              <a:pPr algn="ctr"/>
              <a:r>
                <a:rPr lang="en-US" sz="2000" b="1">
                  <a:solidFill>
                    <a:schemeClr val="bg1"/>
                  </a:solidFill>
                </a:rPr>
                <a:t>time</a:t>
              </a:r>
            </a:p>
          </p:txBody>
        </p:sp>
        <p:grpSp>
          <p:nvGrpSpPr>
            <p:cNvPr id="3" name="Group 34"/>
            <p:cNvGrpSpPr>
              <a:grpSpLocks/>
            </p:cNvGrpSpPr>
            <p:nvPr/>
          </p:nvGrpSpPr>
          <p:grpSpPr bwMode="auto">
            <a:xfrm>
              <a:off x="2654" y="2115"/>
              <a:ext cx="770" cy="272"/>
              <a:chOff x="340" y="1026"/>
              <a:chExt cx="1315" cy="408"/>
            </a:xfrm>
          </p:grpSpPr>
          <p:sp>
            <p:nvSpPr>
              <p:cNvPr id="1366051" name="Rectangle 35"/>
              <p:cNvSpPr>
                <a:spLocks noChangeArrowheads="1"/>
              </p:cNvSpPr>
              <p:nvPr/>
            </p:nvSpPr>
            <p:spPr bwMode="auto">
              <a:xfrm>
                <a:off x="340" y="1026"/>
                <a:ext cx="1315" cy="408"/>
              </a:xfrm>
              <a:prstGeom prst="rect">
                <a:avLst/>
              </a:prstGeom>
              <a:solidFill>
                <a:srgbClr val="009900"/>
              </a:solidFill>
              <a:ln w="38100">
                <a:noFill/>
                <a:miter lim="800000"/>
                <a:headEnd/>
                <a:tailEnd/>
              </a:ln>
              <a:effectLst/>
            </p:spPr>
            <p:txBody>
              <a:bodyPr wrap="none" anchor="ctr"/>
              <a:lstStyle/>
              <a:p>
                <a:pPr algn="ctr"/>
                <a:r>
                  <a:rPr lang="en-US" sz="2000" b="1">
                    <a:solidFill>
                      <a:schemeClr val="bg1"/>
                    </a:solidFill>
                  </a:rPr>
                  <a:t>push(4)</a:t>
                </a:r>
              </a:p>
            </p:txBody>
          </p:sp>
          <p:sp>
            <p:nvSpPr>
              <p:cNvPr id="1366052" name="AutoShape 36"/>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53" name="AutoShape 37"/>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4" name="Group 38"/>
            <p:cNvGrpSpPr>
              <a:grpSpLocks/>
            </p:cNvGrpSpPr>
            <p:nvPr/>
          </p:nvGrpSpPr>
          <p:grpSpPr bwMode="auto">
            <a:xfrm>
              <a:off x="3969" y="2523"/>
              <a:ext cx="770" cy="272"/>
              <a:chOff x="340" y="1026"/>
              <a:chExt cx="1315" cy="408"/>
            </a:xfrm>
          </p:grpSpPr>
          <p:sp>
            <p:nvSpPr>
              <p:cNvPr id="1366055" name="Rectangle 39"/>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pop():4</a:t>
                </a:r>
              </a:p>
            </p:txBody>
          </p:sp>
          <p:sp>
            <p:nvSpPr>
              <p:cNvPr id="1366056" name="AutoShape 40"/>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57" name="AutoShape 41"/>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5" name="Group 42"/>
            <p:cNvGrpSpPr>
              <a:grpSpLocks/>
            </p:cNvGrpSpPr>
            <p:nvPr/>
          </p:nvGrpSpPr>
          <p:grpSpPr bwMode="auto">
            <a:xfrm>
              <a:off x="3017" y="2523"/>
              <a:ext cx="770" cy="272"/>
              <a:chOff x="340" y="1026"/>
              <a:chExt cx="1315" cy="408"/>
            </a:xfrm>
          </p:grpSpPr>
          <p:sp>
            <p:nvSpPr>
              <p:cNvPr id="1366059" name="Rectangle 43"/>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push(7)</a:t>
                </a:r>
              </a:p>
            </p:txBody>
          </p:sp>
          <p:sp>
            <p:nvSpPr>
              <p:cNvPr id="1366060" name="AutoShape 44"/>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61" name="AutoShape 45"/>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grpSp>
        <p:nvGrpSpPr>
          <p:cNvPr id="6" name="Group 47"/>
          <p:cNvGrpSpPr>
            <a:grpSpLocks/>
          </p:cNvGrpSpPr>
          <p:nvPr/>
        </p:nvGrpSpPr>
        <p:grpSpPr bwMode="auto">
          <a:xfrm>
            <a:off x="4562608" y="3713163"/>
            <a:ext cx="1324240" cy="431800"/>
            <a:chOff x="340" y="1026"/>
            <a:chExt cx="1315" cy="408"/>
          </a:xfrm>
        </p:grpSpPr>
        <p:sp>
          <p:nvSpPr>
            <p:cNvPr id="1366064" name="Rectangle 48"/>
            <p:cNvSpPr>
              <a:spLocks noChangeArrowheads="1"/>
            </p:cNvSpPr>
            <p:nvPr/>
          </p:nvSpPr>
          <p:spPr bwMode="auto">
            <a:xfrm>
              <a:off x="340" y="1026"/>
              <a:ext cx="1315" cy="408"/>
            </a:xfrm>
            <a:prstGeom prst="rect">
              <a:avLst/>
            </a:prstGeom>
            <a:solidFill>
              <a:srgbClr val="009900"/>
            </a:solidFill>
            <a:ln w="38100">
              <a:noFill/>
              <a:miter lim="800000"/>
              <a:headEnd/>
              <a:tailEnd/>
            </a:ln>
            <a:effectLst/>
          </p:spPr>
          <p:txBody>
            <a:bodyPr wrap="none" anchor="ctr"/>
            <a:lstStyle/>
            <a:p>
              <a:pPr algn="ctr"/>
              <a:r>
                <a:rPr lang="en-US" sz="2000" b="1">
                  <a:solidFill>
                    <a:schemeClr val="bg1"/>
                  </a:solidFill>
                </a:rPr>
                <a:t>push(4)</a:t>
              </a:r>
            </a:p>
          </p:txBody>
        </p:sp>
        <p:sp>
          <p:nvSpPr>
            <p:cNvPr id="1366065" name="AutoShape 49"/>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66" name="AutoShape 50"/>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7" name="Group 51"/>
          <p:cNvGrpSpPr>
            <a:grpSpLocks/>
          </p:cNvGrpSpPr>
          <p:nvPr/>
        </p:nvGrpSpPr>
        <p:grpSpPr bwMode="auto">
          <a:xfrm>
            <a:off x="6824134" y="4360863"/>
            <a:ext cx="1324240" cy="431800"/>
            <a:chOff x="340" y="1026"/>
            <a:chExt cx="1315" cy="408"/>
          </a:xfrm>
        </p:grpSpPr>
        <p:sp>
          <p:nvSpPr>
            <p:cNvPr id="1366068" name="Rectangle 52"/>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pop():4</a:t>
              </a:r>
            </a:p>
          </p:txBody>
        </p:sp>
        <p:sp>
          <p:nvSpPr>
            <p:cNvPr id="1366069" name="AutoShape 53"/>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70" name="AutoShape 54"/>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8" name="Group 55"/>
          <p:cNvGrpSpPr>
            <a:grpSpLocks/>
          </p:cNvGrpSpPr>
          <p:nvPr/>
        </p:nvGrpSpPr>
        <p:grpSpPr bwMode="auto">
          <a:xfrm>
            <a:off x="5186892" y="4360863"/>
            <a:ext cx="1324240" cy="431800"/>
            <a:chOff x="340" y="1026"/>
            <a:chExt cx="1315" cy="408"/>
          </a:xfrm>
        </p:grpSpPr>
        <p:sp>
          <p:nvSpPr>
            <p:cNvPr id="1366072" name="Rectangle 56"/>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b="1">
                  <a:solidFill>
                    <a:schemeClr val="bg1"/>
                  </a:solidFill>
                </a:rPr>
                <a:t>push(7)</a:t>
              </a:r>
            </a:p>
          </p:txBody>
        </p:sp>
        <p:sp>
          <p:nvSpPr>
            <p:cNvPr id="1366073" name="AutoShape 57"/>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74" name="AutoShape 58"/>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sp>
        <p:nvSpPr>
          <p:cNvPr id="1366090" name="Oval 74"/>
          <p:cNvSpPr>
            <a:spLocks noChangeArrowheads="1"/>
          </p:cNvSpPr>
          <p:nvPr/>
        </p:nvSpPr>
        <p:spPr bwMode="auto">
          <a:xfrm>
            <a:off x="6714067" y="5791200"/>
            <a:ext cx="275167" cy="457200"/>
          </a:xfrm>
          <a:prstGeom prst="ellipse">
            <a:avLst/>
          </a:prstGeom>
          <a:noFill/>
          <a:ln w="38100">
            <a:solidFill>
              <a:srgbClr val="9900FF"/>
            </a:solidFill>
            <a:round/>
            <a:headEnd/>
            <a:tailEnd/>
          </a:ln>
          <a:effectLst/>
        </p:spPr>
        <p:txBody>
          <a:bodyPr wrap="none" anchor="ctr"/>
          <a:lstStyle/>
          <a:p>
            <a:endParaRPr lang="en-US"/>
          </a:p>
        </p:txBody>
      </p:sp>
      <p:sp>
        <p:nvSpPr>
          <p:cNvPr id="1366091" name="Oval 75"/>
          <p:cNvSpPr>
            <a:spLocks noChangeArrowheads="1"/>
          </p:cNvSpPr>
          <p:nvPr/>
        </p:nvSpPr>
        <p:spPr bwMode="auto">
          <a:xfrm>
            <a:off x="8323792" y="5803900"/>
            <a:ext cx="275167" cy="457200"/>
          </a:xfrm>
          <a:prstGeom prst="ellipse">
            <a:avLst/>
          </a:prstGeom>
          <a:noFill/>
          <a:ln w="38100">
            <a:solidFill>
              <a:srgbClr val="9900FF"/>
            </a:solidFill>
            <a:round/>
            <a:headEnd/>
            <a:tailEnd/>
          </a:ln>
          <a:effectLst/>
        </p:spPr>
        <p:txBody>
          <a:bodyPr wrap="none" anchor="ctr"/>
          <a:lstStyle/>
          <a:p>
            <a:endParaRPr lang="en-US"/>
          </a:p>
        </p:txBody>
      </p:sp>
      <p:sp>
        <p:nvSpPr>
          <p:cNvPr id="1366092" name="Text Box 76"/>
          <p:cNvSpPr txBox="1">
            <a:spLocks noChangeArrowheads="1"/>
          </p:cNvSpPr>
          <p:nvPr/>
        </p:nvSpPr>
        <p:spPr bwMode="auto">
          <a:xfrm>
            <a:off x="6132039" y="6216651"/>
            <a:ext cx="1282723" cy="461665"/>
          </a:xfrm>
          <a:prstGeom prst="rect">
            <a:avLst/>
          </a:prstGeom>
          <a:noFill/>
          <a:ln w="9525">
            <a:noFill/>
            <a:miter lim="800000"/>
            <a:headEnd/>
            <a:tailEnd/>
          </a:ln>
          <a:effectLst/>
        </p:spPr>
        <p:txBody>
          <a:bodyPr wrap="none">
            <a:spAutoFit/>
          </a:bodyPr>
          <a:lstStyle/>
          <a:p>
            <a:pPr algn="ctr" rtl="0"/>
            <a:r>
              <a:rPr lang="en-US" b="1">
                <a:solidFill>
                  <a:srgbClr val="9900FF"/>
                </a:solidFill>
                <a:latin typeface="Comic Sans MS" pitchFamily="66" charset="0"/>
              </a:rPr>
              <a:t>Last In</a:t>
            </a:r>
          </a:p>
        </p:txBody>
      </p:sp>
      <p:sp>
        <p:nvSpPr>
          <p:cNvPr id="1366093" name="Text Box 77"/>
          <p:cNvSpPr txBox="1">
            <a:spLocks noChangeArrowheads="1"/>
          </p:cNvSpPr>
          <p:nvPr/>
        </p:nvSpPr>
        <p:spPr bwMode="auto">
          <a:xfrm>
            <a:off x="7675292" y="6203951"/>
            <a:ext cx="1582486" cy="461665"/>
          </a:xfrm>
          <a:prstGeom prst="rect">
            <a:avLst/>
          </a:prstGeom>
          <a:noFill/>
          <a:ln w="9525">
            <a:noFill/>
            <a:miter lim="800000"/>
            <a:headEnd/>
            <a:tailEnd/>
          </a:ln>
          <a:effectLst/>
        </p:spPr>
        <p:txBody>
          <a:bodyPr wrap="none">
            <a:spAutoFit/>
          </a:bodyPr>
          <a:lstStyle/>
          <a:p>
            <a:pPr algn="ctr" rtl="0"/>
            <a:r>
              <a:rPr lang="en-US" b="1">
                <a:solidFill>
                  <a:srgbClr val="9900FF"/>
                </a:solidFill>
                <a:latin typeface="Comic Sans MS" pitchFamily="66" charset="0"/>
              </a:rPr>
              <a:t>First Out</a:t>
            </a:r>
          </a:p>
        </p:txBody>
      </p:sp>
      <p:sp>
        <p:nvSpPr>
          <p:cNvPr id="1366094" name="Line 78"/>
          <p:cNvSpPr>
            <a:spLocks noChangeShapeType="1"/>
          </p:cNvSpPr>
          <p:nvPr/>
        </p:nvSpPr>
        <p:spPr bwMode="auto">
          <a:xfrm>
            <a:off x="5341673" y="4210050"/>
            <a:ext cx="0" cy="649288"/>
          </a:xfrm>
          <a:prstGeom prst="line">
            <a:avLst/>
          </a:prstGeom>
          <a:noFill/>
          <a:ln w="127000">
            <a:solidFill>
              <a:srgbClr val="B2B2B2"/>
            </a:solidFill>
            <a:round/>
            <a:headEnd/>
            <a:tailEnd/>
          </a:ln>
          <a:effectLst/>
        </p:spPr>
        <p:txBody>
          <a:bodyPr/>
          <a:lstStyle/>
          <a:p>
            <a:endParaRPr lang="en-US"/>
          </a:p>
        </p:txBody>
      </p:sp>
      <p:sp>
        <p:nvSpPr>
          <p:cNvPr id="1366095" name="Line 79"/>
          <p:cNvSpPr>
            <a:spLocks noChangeShapeType="1"/>
          </p:cNvSpPr>
          <p:nvPr/>
        </p:nvSpPr>
        <p:spPr bwMode="auto">
          <a:xfrm>
            <a:off x="5721747" y="3562350"/>
            <a:ext cx="0" cy="649288"/>
          </a:xfrm>
          <a:prstGeom prst="line">
            <a:avLst/>
          </a:prstGeom>
          <a:noFill/>
          <a:ln w="127000">
            <a:solidFill>
              <a:srgbClr val="B2B2B2"/>
            </a:solidFill>
            <a:round/>
            <a:headEnd/>
            <a:tailEnd/>
          </a:ln>
          <a:effectLst/>
        </p:spPr>
        <p:txBody>
          <a:bodyPr/>
          <a:lstStyle/>
          <a:p>
            <a:endParaRPr lang="en-US"/>
          </a:p>
        </p:txBody>
      </p:sp>
      <p:sp>
        <p:nvSpPr>
          <p:cNvPr id="1366096" name="Line 80"/>
          <p:cNvSpPr>
            <a:spLocks noChangeShapeType="1"/>
          </p:cNvSpPr>
          <p:nvPr/>
        </p:nvSpPr>
        <p:spPr bwMode="auto">
          <a:xfrm>
            <a:off x="6970316" y="4210050"/>
            <a:ext cx="0" cy="649288"/>
          </a:xfrm>
          <a:prstGeom prst="line">
            <a:avLst/>
          </a:prstGeom>
          <a:noFill/>
          <a:ln w="127000">
            <a:solidFill>
              <a:srgbClr val="B2B2B2"/>
            </a:solidFill>
            <a:round/>
            <a:headEnd/>
            <a:tailEnd/>
          </a:ln>
          <a:effectLst/>
        </p:spPr>
        <p:txBody>
          <a:bodyPr/>
          <a:lstStyle/>
          <a:p>
            <a:endParaRPr lang="en-US"/>
          </a:p>
        </p:txBody>
      </p:sp>
      <p:grpSp>
        <p:nvGrpSpPr>
          <p:cNvPr id="9" name="Group 87"/>
          <p:cNvGrpSpPr>
            <a:grpSpLocks/>
          </p:cNvGrpSpPr>
          <p:nvPr/>
        </p:nvGrpSpPr>
        <p:grpSpPr bwMode="auto">
          <a:xfrm>
            <a:off x="605366" y="3929064"/>
            <a:ext cx="3269325" cy="2232025"/>
            <a:chOff x="352" y="2475"/>
            <a:chExt cx="1901" cy="1406"/>
          </a:xfrm>
        </p:grpSpPr>
        <p:sp>
          <p:nvSpPr>
            <p:cNvPr id="1366042" name="Oval 26"/>
            <p:cNvSpPr>
              <a:spLocks noChangeArrowheads="1"/>
            </p:cNvSpPr>
            <p:nvPr/>
          </p:nvSpPr>
          <p:spPr bwMode="auto">
            <a:xfrm>
              <a:off x="1384" y="2475"/>
              <a:ext cx="869" cy="1406"/>
            </a:xfrm>
            <a:prstGeom prst="ellipse">
              <a:avLst/>
            </a:prstGeom>
            <a:solidFill>
              <a:schemeClr val="accent1"/>
            </a:solidFill>
            <a:ln w="38100">
              <a:solidFill>
                <a:schemeClr val="tx1"/>
              </a:solidFill>
              <a:round/>
              <a:headEnd/>
              <a:tailEnd/>
            </a:ln>
            <a:effectLst/>
          </p:spPr>
          <p:txBody>
            <a:bodyPr wrap="none" anchor="ctr"/>
            <a:lstStyle/>
            <a:p>
              <a:pPr algn="ctr"/>
              <a:r>
                <a:rPr lang="en-US"/>
                <a:t>concurrent </a:t>
              </a:r>
            </a:p>
            <a:p>
              <a:pPr algn="ctr"/>
              <a:r>
                <a:rPr lang="en-US"/>
                <a:t>LIFO stack</a:t>
              </a:r>
            </a:p>
          </p:txBody>
        </p:sp>
        <p:sp>
          <p:nvSpPr>
            <p:cNvPr id="1366043" name="Line 27"/>
            <p:cNvSpPr>
              <a:spLocks noChangeShapeType="1"/>
            </p:cNvSpPr>
            <p:nvPr/>
          </p:nvSpPr>
          <p:spPr bwMode="auto">
            <a:xfrm>
              <a:off x="886" y="2747"/>
              <a:ext cx="408" cy="0"/>
            </a:xfrm>
            <a:prstGeom prst="line">
              <a:avLst/>
            </a:prstGeom>
            <a:noFill/>
            <a:ln w="38100">
              <a:solidFill>
                <a:schemeClr val="tx1"/>
              </a:solidFill>
              <a:round/>
              <a:headEnd/>
              <a:tailEnd type="triangle" w="med" len="med"/>
            </a:ln>
            <a:effectLst/>
          </p:spPr>
          <p:txBody>
            <a:bodyPr/>
            <a:lstStyle/>
            <a:p>
              <a:endParaRPr lang="en-US"/>
            </a:p>
          </p:txBody>
        </p:sp>
        <p:sp>
          <p:nvSpPr>
            <p:cNvPr id="1366044" name="Line 28"/>
            <p:cNvSpPr>
              <a:spLocks noChangeShapeType="1"/>
            </p:cNvSpPr>
            <p:nvPr/>
          </p:nvSpPr>
          <p:spPr bwMode="auto">
            <a:xfrm>
              <a:off x="885" y="3019"/>
              <a:ext cx="408" cy="0"/>
            </a:xfrm>
            <a:prstGeom prst="line">
              <a:avLst/>
            </a:prstGeom>
            <a:noFill/>
            <a:ln w="38100">
              <a:solidFill>
                <a:schemeClr val="tx1"/>
              </a:solidFill>
              <a:round/>
              <a:headEnd type="triangle" w="med" len="med"/>
              <a:tailEnd/>
            </a:ln>
            <a:effectLst/>
          </p:spPr>
          <p:txBody>
            <a:bodyPr/>
            <a:lstStyle/>
            <a:p>
              <a:endParaRPr lang="en-US"/>
            </a:p>
          </p:txBody>
        </p:sp>
        <p:sp>
          <p:nvSpPr>
            <p:cNvPr id="1366045" name="Line 29"/>
            <p:cNvSpPr>
              <a:spLocks noChangeShapeType="1"/>
            </p:cNvSpPr>
            <p:nvPr/>
          </p:nvSpPr>
          <p:spPr bwMode="auto">
            <a:xfrm>
              <a:off x="886" y="3378"/>
              <a:ext cx="408" cy="0"/>
            </a:xfrm>
            <a:prstGeom prst="line">
              <a:avLst/>
            </a:prstGeom>
            <a:noFill/>
            <a:ln w="38100">
              <a:solidFill>
                <a:schemeClr val="tx1"/>
              </a:solidFill>
              <a:round/>
              <a:headEnd/>
              <a:tailEnd type="triangle" w="med" len="med"/>
            </a:ln>
            <a:effectLst/>
          </p:spPr>
          <p:txBody>
            <a:bodyPr/>
            <a:lstStyle/>
            <a:p>
              <a:endParaRPr lang="en-US"/>
            </a:p>
          </p:txBody>
        </p:sp>
        <p:sp>
          <p:nvSpPr>
            <p:cNvPr id="1366046" name="Line 30"/>
            <p:cNvSpPr>
              <a:spLocks noChangeShapeType="1"/>
            </p:cNvSpPr>
            <p:nvPr/>
          </p:nvSpPr>
          <p:spPr bwMode="auto">
            <a:xfrm>
              <a:off x="885" y="3650"/>
              <a:ext cx="408" cy="0"/>
            </a:xfrm>
            <a:prstGeom prst="line">
              <a:avLst/>
            </a:prstGeom>
            <a:noFill/>
            <a:ln w="38100">
              <a:solidFill>
                <a:schemeClr val="tx1"/>
              </a:solidFill>
              <a:round/>
              <a:headEnd type="triangle" w="med" len="med"/>
              <a:tailEnd/>
            </a:ln>
            <a:effectLst/>
          </p:spPr>
          <p:txBody>
            <a:bodyPr/>
            <a:lstStyle/>
            <a:p>
              <a:endParaRPr lang="en-US"/>
            </a:p>
          </p:txBody>
        </p:sp>
        <p:sp>
          <p:nvSpPr>
            <p:cNvPr id="1366097" name="Rectangle 81"/>
            <p:cNvSpPr>
              <a:spLocks noChangeArrowheads="1"/>
            </p:cNvSpPr>
            <p:nvPr/>
          </p:nvSpPr>
          <p:spPr bwMode="auto">
            <a:xfrm>
              <a:off x="625" y="2583"/>
              <a:ext cx="78" cy="602"/>
            </a:xfrm>
            <a:prstGeom prst="rect">
              <a:avLst/>
            </a:prstGeom>
            <a:solidFill>
              <a:srgbClr val="008000"/>
            </a:solidFill>
            <a:ln w="9525">
              <a:noFill/>
              <a:miter lim="800000"/>
              <a:headEnd/>
              <a:tailEnd/>
            </a:ln>
            <a:effectLst/>
          </p:spPr>
          <p:txBody>
            <a:bodyPr wrap="none" anchor="ctr"/>
            <a:lstStyle/>
            <a:p>
              <a:endParaRPr lang="en-US"/>
            </a:p>
          </p:txBody>
        </p:sp>
        <p:sp>
          <p:nvSpPr>
            <p:cNvPr id="1366098" name="Rectangle 82"/>
            <p:cNvSpPr>
              <a:spLocks noChangeArrowheads="1"/>
            </p:cNvSpPr>
            <p:nvPr/>
          </p:nvSpPr>
          <p:spPr bwMode="auto">
            <a:xfrm>
              <a:off x="618" y="3265"/>
              <a:ext cx="78" cy="602"/>
            </a:xfrm>
            <a:prstGeom prst="rect">
              <a:avLst/>
            </a:prstGeom>
            <a:solidFill>
              <a:srgbClr val="FF6600"/>
            </a:solidFill>
            <a:ln w="9525">
              <a:noFill/>
              <a:miter lim="800000"/>
              <a:headEnd/>
              <a:tailEnd/>
            </a:ln>
            <a:effectLst/>
          </p:spPr>
          <p:txBody>
            <a:bodyPr wrap="none" anchor="ctr"/>
            <a:lstStyle/>
            <a:p>
              <a:endParaRPr lang="en-US"/>
            </a:p>
          </p:txBody>
        </p:sp>
        <p:sp>
          <p:nvSpPr>
            <p:cNvPr id="1366099" name="Text Box 83"/>
            <p:cNvSpPr txBox="1">
              <a:spLocks noChangeArrowheads="1"/>
            </p:cNvSpPr>
            <p:nvPr/>
          </p:nvSpPr>
          <p:spPr bwMode="auto">
            <a:xfrm>
              <a:off x="362" y="2727"/>
              <a:ext cx="297" cy="250"/>
            </a:xfrm>
            <a:prstGeom prst="rect">
              <a:avLst/>
            </a:prstGeom>
            <a:noFill/>
            <a:ln w="9525">
              <a:noFill/>
              <a:miter lim="800000"/>
              <a:headEnd/>
              <a:tailEnd/>
            </a:ln>
            <a:effectLst/>
          </p:spPr>
          <p:txBody>
            <a:bodyPr>
              <a:spAutoFit/>
            </a:bodyPr>
            <a:lstStyle/>
            <a:p>
              <a:pPr algn="l" rtl="0"/>
              <a:r>
                <a:rPr lang="en-US" sz="2000" b="1"/>
                <a:t>T</a:t>
              </a:r>
              <a:r>
                <a:rPr lang="en-US" sz="2000" b="1" baseline="-25000"/>
                <a:t>1</a:t>
              </a:r>
            </a:p>
          </p:txBody>
        </p:sp>
        <p:sp>
          <p:nvSpPr>
            <p:cNvPr id="1366100" name="Text Box 84"/>
            <p:cNvSpPr txBox="1">
              <a:spLocks noChangeArrowheads="1"/>
            </p:cNvSpPr>
            <p:nvPr/>
          </p:nvSpPr>
          <p:spPr bwMode="auto">
            <a:xfrm>
              <a:off x="352" y="3414"/>
              <a:ext cx="297" cy="250"/>
            </a:xfrm>
            <a:prstGeom prst="rect">
              <a:avLst/>
            </a:prstGeom>
            <a:noFill/>
            <a:ln w="9525">
              <a:noFill/>
              <a:miter lim="800000"/>
              <a:headEnd/>
              <a:tailEnd/>
            </a:ln>
            <a:effectLst/>
          </p:spPr>
          <p:txBody>
            <a:bodyPr>
              <a:spAutoFit/>
            </a:bodyPr>
            <a:lstStyle/>
            <a:p>
              <a:pPr algn="l" rtl="0"/>
              <a:r>
                <a:rPr lang="en-US" sz="2000" b="1"/>
                <a:t>T</a:t>
              </a:r>
              <a:r>
                <a:rPr lang="en-US" sz="2000" b="1" baseline="-25000"/>
                <a:t>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6609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660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6609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42" presetClass="path" presetSubtype="0" accel="50000" decel="50000" fill="hold" nodeType="withEffect">
                                  <p:stCondLst>
                                    <p:cond delay="0"/>
                                  </p:stCondLst>
                                  <p:childTnLst>
                                    <p:animMotion origin="layout" path="M -5.55556E-7 -4.81481E-6 L 0.13004 0.3044 " pathEditMode="relative" rAng="0" ptsTypes="AA">
                                      <p:cBhvr>
                                        <p:cTn id="30" dur="2000" fill="hold"/>
                                        <p:tgtEl>
                                          <p:spTgt spid="6"/>
                                        </p:tgtEl>
                                        <p:attrNameLst>
                                          <p:attrName>ppt_x</p:attrName>
                                          <p:attrName>ppt_y</p:attrName>
                                        </p:attrNameLst>
                                      </p:cBhvr>
                                      <p:rCtr x="65" y="152"/>
                                    </p:animMotion>
                                  </p:childTnLst>
                                </p:cTn>
                              </p:par>
                              <p:par>
                                <p:cTn id="31" presetID="42" presetClass="path" presetSubtype="0" accel="50000" decel="50000" fill="hold" nodeType="withEffect">
                                  <p:stCondLst>
                                    <p:cond delay="0"/>
                                  </p:stCondLst>
                                  <p:childTnLst>
                                    <p:animMotion origin="layout" path="M -1.38889E-6 7.40741E-7 L -0.09045 0.20995 " pathEditMode="relative" rAng="0" ptsTypes="AA">
                                      <p:cBhvr>
                                        <p:cTn id="32" dur="2000" fill="hold"/>
                                        <p:tgtEl>
                                          <p:spTgt spid="8"/>
                                        </p:tgtEl>
                                        <p:attrNameLst>
                                          <p:attrName>ppt_x</p:attrName>
                                          <p:attrName>ppt_y</p:attrName>
                                        </p:attrNameLst>
                                      </p:cBhvr>
                                      <p:rCtr x="-45" y="105"/>
                                    </p:animMotion>
                                  </p:childTnLst>
                                </p:cTn>
                              </p:par>
                              <p:par>
                                <p:cTn id="33" presetID="42" presetClass="path" presetSubtype="0" accel="50000" decel="50000" fill="hold" nodeType="withEffect">
                                  <p:stCondLst>
                                    <p:cond delay="0"/>
                                  </p:stCondLst>
                                  <p:childTnLst>
                                    <p:animMotion origin="layout" path="M 8.33333E-7 7.40741E-7 L 0.0592 0.20995 " pathEditMode="relative" rAng="0" ptsTypes="AA">
                                      <p:cBhvr>
                                        <p:cTn id="34" dur="2000" fill="hold"/>
                                        <p:tgtEl>
                                          <p:spTgt spid="7"/>
                                        </p:tgtEl>
                                        <p:attrNameLst>
                                          <p:attrName>ppt_x</p:attrName>
                                          <p:attrName>ppt_y</p:attrName>
                                        </p:attrNameLst>
                                      </p:cBhvr>
                                      <p:rCtr x="30" y="105"/>
                                    </p:animMotion>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366090"/>
                                        </p:tgtEl>
                                        <p:attrNameLst>
                                          <p:attrName>style.visibility</p:attrName>
                                        </p:attrNameLst>
                                      </p:cBhvr>
                                      <p:to>
                                        <p:strVal val="visible"/>
                                      </p:to>
                                    </p:set>
                                    <p:animEffect transition="in" filter="dissolve">
                                      <p:cBhvr>
                                        <p:cTn id="39" dur="500"/>
                                        <p:tgtEl>
                                          <p:spTgt spid="1366090"/>
                                        </p:tgtEl>
                                      </p:cBhvr>
                                    </p:animEffect>
                                  </p:childTnLst>
                                </p:cTn>
                              </p:par>
                            </p:childTnLst>
                          </p:cTn>
                        </p:par>
                        <p:par>
                          <p:cTn id="40" fill="hold">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1366092"/>
                                        </p:tgtEl>
                                        <p:attrNameLst>
                                          <p:attrName>style.visibility</p:attrName>
                                        </p:attrNameLst>
                                      </p:cBhvr>
                                      <p:to>
                                        <p:strVal val="visible"/>
                                      </p:to>
                                    </p:set>
                                    <p:animEffect transition="in" filter="dissolve">
                                      <p:cBhvr>
                                        <p:cTn id="43" dur="500"/>
                                        <p:tgtEl>
                                          <p:spTgt spid="1366092"/>
                                        </p:tgtEl>
                                      </p:cBhvr>
                                    </p:animEffect>
                                  </p:childTnLst>
                                </p:cTn>
                              </p:par>
                            </p:childTnLst>
                          </p:cTn>
                        </p:par>
                        <p:par>
                          <p:cTn id="44" fill="hold">
                            <p:stCondLst>
                              <p:cond delay="1000"/>
                            </p:stCondLst>
                            <p:childTnLst>
                              <p:par>
                                <p:cTn id="45" presetID="9" presetClass="entr" presetSubtype="0" fill="hold" grpId="0" nodeType="afterEffect">
                                  <p:stCondLst>
                                    <p:cond delay="0"/>
                                  </p:stCondLst>
                                  <p:childTnLst>
                                    <p:set>
                                      <p:cBhvr>
                                        <p:cTn id="46" dur="1" fill="hold">
                                          <p:stCondLst>
                                            <p:cond delay="0"/>
                                          </p:stCondLst>
                                        </p:cTn>
                                        <p:tgtEl>
                                          <p:spTgt spid="1366091"/>
                                        </p:tgtEl>
                                        <p:attrNameLst>
                                          <p:attrName>style.visibility</p:attrName>
                                        </p:attrNameLst>
                                      </p:cBhvr>
                                      <p:to>
                                        <p:strVal val="visible"/>
                                      </p:to>
                                    </p:set>
                                    <p:animEffect transition="in" filter="dissolve">
                                      <p:cBhvr>
                                        <p:cTn id="47" dur="500"/>
                                        <p:tgtEl>
                                          <p:spTgt spid="1366091"/>
                                        </p:tgtEl>
                                      </p:cBhvr>
                                    </p:animEffect>
                                  </p:childTnLst>
                                </p:cTn>
                              </p:par>
                            </p:childTnLst>
                          </p:cTn>
                        </p:par>
                        <p:par>
                          <p:cTn id="48" fill="hold">
                            <p:stCondLst>
                              <p:cond delay="1500"/>
                            </p:stCondLst>
                            <p:childTnLst>
                              <p:par>
                                <p:cTn id="49" presetID="9" presetClass="entr" presetSubtype="0" fill="hold" grpId="0" nodeType="afterEffect">
                                  <p:stCondLst>
                                    <p:cond delay="0"/>
                                  </p:stCondLst>
                                  <p:childTnLst>
                                    <p:set>
                                      <p:cBhvr>
                                        <p:cTn id="50" dur="1" fill="hold">
                                          <p:stCondLst>
                                            <p:cond delay="0"/>
                                          </p:stCondLst>
                                        </p:cTn>
                                        <p:tgtEl>
                                          <p:spTgt spid="1366093"/>
                                        </p:tgtEl>
                                        <p:attrNameLst>
                                          <p:attrName>style.visibility</p:attrName>
                                        </p:attrNameLst>
                                      </p:cBhvr>
                                      <p:to>
                                        <p:strVal val="visible"/>
                                      </p:to>
                                    </p:set>
                                    <p:animEffect transition="in" filter="dissolve">
                                      <p:cBhvr>
                                        <p:cTn id="51" dur="500"/>
                                        <p:tgtEl>
                                          <p:spTgt spid="1366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6090" grpId="0" animBg="1"/>
      <p:bldP spid="1366091" grpId="0" animBg="1"/>
      <p:bldP spid="1366092" grpId="0"/>
      <p:bldP spid="1366093" grpId="0"/>
      <p:bldP spid="1366094" grpId="0" animBg="1"/>
      <p:bldP spid="1366095" grpId="0" animBg="1"/>
      <p:bldP spid="136609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fld id="{CB63C9A2-135F-4B82-99CA-9CFB046EF7E7}" type="datetime1">
              <a:rPr lang="en-GB" smtClean="0"/>
              <a:pPr/>
              <a:t>26/01/2011</a:t>
            </a:fld>
            <a:endParaRPr lang="en-GB" smtClean="0"/>
          </a:p>
        </p:txBody>
      </p:sp>
      <p:sp>
        <p:nvSpPr>
          <p:cNvPr id="8195" name="Slide Number Placeholder 5"/>
          <p:cNvSpPr>
            <a:spLocks noGrp="1"/>
          </p:cNvSpPr>
          <p:nvPr>
            <p:ph type="sldNum" sz="quarter" idx="12"/>
          </p:nvPr>
        </p:nvSpPr>
        <p:spPr>
          <a:noFill/>
        </p:spPr>
        <p:txBody>
          <a:bodyPr/>
          <a:lstStyle/>
          <a:p>
            <a:fld id="{007C23A1-FF4C-481D-A3B3-E9B15F24E099}" type="slidenum">
              <a:rPr lang="en-GB" smtClean="0"/>
              <a:pPr/>
              <a:t>15</a:t>
            </a:fld>
            <a:endParaRPr lang="en-GB" smtClean="0"/>
          </a:p>
        </p:txBody>
      </p:sp>
      <p:sp>
        <p:nvSpPr>
          <p:cNvPr id="8196" name="Rectangle 28"/>
          <p:cNvSpPr>
            <a:spLocks noChangeArrowheads="1"/>
          </p:cNvSpPr>
          <p:nvPr/>
        </p:nvSpPr>
        <p:spPr bwMode="auto">
          <a:xfrm>
            <a:off x="577850" y="1920240"/>
            <a:ext cx="9163050" cy="4251960"/>
          </a:xfrm>
          <a:prstGeom prst="rect">
            <a:avLst/>
          </a:prstGeom>
          <a:solidFill>
            <a:srgbClr val="CCFFCC"/>
          </a:solidFill>
          <a:ln w="9525">
            <a:solidFill>
              <a:srgbClr val="000000"/>
            </a:solidFill>
            <a:miter lim="800000"/>
            <a:headEnd/>
            <a:tailEnd/>
          </a:ln>
        </p:spPr>
        <p:txBody>
          <a:bodyPr wrap="none" anchor="ctr"/>
          <a:lstStyle/>
          <a:p>
            <a:endParaRPr lang="sv-SE"/>
          </a:p>
        </p:txBody>
      </p:sp>
      <p:sp>
        <p:nvSpPr>
          <p:cNvPr id="8197" name="Rectangle 2"/>
          <p:cNvSpPr>
            <a:spLocks noGrp="1" noChangeArrowheads="1"/>
          </p:cNvSpPr>
          <p:nvPr>
            <p:ph type="title"/>
          </p:nvPr>
        </p:nvSpPr>
        <p:spPr>
          <a:xfrm>
            <a:off x="1238250" y="228600"/>
            <a:ext cx="8089900" cy="720969"/>
          </a:xfrm>
        </p:spPr>
        <p:txBody>
          <a:bodyPr/>
          <a:lstStyle/>
          <a:p>
            <a:pPr eaLnBrk="1" hangingPunct="1"/>
            <a:r>
              <a:rPr lang="en-GB" dirty="0" smtClean="0"/>
              <a:t>Safety</a:t>
            </a:r>
          </a:p>
        </p:txBody>
      </p:sp>
      <p:sp>
        <p:nvSpPr>
          <p:cNvPr id="8198" name="Rectangle 3"/>
          <p:cNvSpPr>
            <a:spLocks noGrp="1" noChangeArrowheads="1"/>
          </p:cNvSpPr>
          <p:nvPr>
            <p:ph type="body" idx="1"/>
          </p:nvPr>
        </p:nvSpPr>
        <p:spPr>
          <a:xfrm>
            <a:off x="577850" y="1524000"/>
            <a:ext cx="8997950" cy="4724400"/>
          </a:xfrm>
        </p:spPr>
        <p:txBody>
          <a:bodyPr/>
          <a:lstStyle/>
          <a:p>
            <a:pPr lvl="1" eaLnBrk="1" hangingPunct="1"/>
            <a:r>
              <a:rPr lang="en-US" dirty="0" err="1" smtClean="0"/>
              <a:t>Linearizability</a:t>
            </a:r>
            <a:r>
              <a:rPr lang="en-US" dirty="0" smtClean="0"/>
              <a:t> </a:t>
            </a:r>
            <a:r>
              <a:rPr lang="en-US" sz="2000" dirty="0" smtClean="0"/>
              <a:t>[</a:t>
            </a:r>
            <a:r>
              <a:rPr lang="en-US" sz="2000" dirty="0" err="1" smtClean="0"/>
              <a:t>Herlihy</a:t>
            </a:r>
            <a:r>
              <a:rPr lang="en-US" sz="2000" dirty="0" smtClean="0"/>
              <a:t> &amp; Wing, 1990]</a:t>
            </a:r>
            <a:endParaRPr lang="en-US" dirty="0" smtClean="0"/>
          </a:p>
          <a:p>
            <a:pPr lvl="2" eaLnBrk="1" hangingPunct="1"/>
            <a:r>
              <a:rPr lang="en-US" dirty="0" smtClean="0"/>
              <a:t>For each operation invocation there must be one single time instant during its duration where the operation appears to take</a:t>
            </a:r>
            <a:br>
              <a:rPr lang="en-US" dirty="0" smtClean="0"/>
            </a:br>
            <a:r>
              <a:rPr lang="en-US" dirty="0" smtClean="0"/>
              <a:t>effect.</a:t>
            </a:r>
          </a:p>
          <a:p>
            <a:pPr lvl="2" eaLnBrk="1" hangingPunct="1"/>
            <a:r>
              <a:rPr lang="en-US" dirty="0" smtClean="0"/>
              <a:t>The observed effects</a:t>
            </a:r>
            <a:br>
              <a:rPr lang="en-US" dirty="0" smtClean="0"/>
            </a:br>
            <a:r>
              <a:rPr lang="en-US" dirty="0" smtClean="0"/>
              <a:t>should be consistent</a:t>
            </a:r>
            <a:br>
              <a:rPr lang="en-US" dirty="0" smtClean="0"/>
            </a:br>
            <a:r>
              <a:rPr lang="en-US" dirty="0" smtClean="0"/>
              <a:t>with a sequential</a:t>
            </a:r>
            <a:br>
              <a:rPr lang="en-US" dirty="0" smtClean="0"/>
            </a:br>
            <a:r>
              <a:rPr lang="en-US" dirty="0" smtClean="0"/>
              <a:t>execution of the operations</a:t>
            </a:r>
            <a:br>
              <a:rPr lang="en-US" dirty="0" smtClean="0"/>
            </a:br>
            <a:r>
              <a:rPr lang="en-US" dirty="0" smtClean="0"/>
              <a:t>in that order.</a:t>
            </a:r>
          </a:p>
        </p:txBody>
      </p:sp>
      <p:grpSp>
        <p:nvGrpSpPr>
          <p:cNvPr id="2" name="Group 8"/>
          <p:cNvGrpSpPr>
            <a:grpSpLocks/>
          </p:cNvGrpSpPr>
          <p:nvPr/>
        </p:nvGrpSpPr>
        <p:grpSpPr bwMode="auto">
          <a:xfrm>
            <a:off x="6273800" y="3505200"/>
            <a:ext cx="3302000" cy="1371600"/>
            <a:chOff x="3408" y="3024"/>
            <a:chExt cx="1920" cy="864"/>
          </a:xfrm>
        </p:grpSpPr>
        <p:sp>
          <p:nvSpPr>
            <p:cNvPr id="8200" name="Text Box 9"/>
            <p:cNvSpPr txBox="1">
              <a:spLocks noChangeArrowheads="1"/>
            </p:cNvSpPr>
            <p:nvPr/>
          </p:nvSpPr>
          <p:spPr bwMode="auto">
            <a:xfrm>
              <a:off x="3504" y="3264"/>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2</a:t>
              </a:r>
            </a:p>
          </p:txBody>
        </p:sp>
        <p:grpSp>
          <p:nvGrpSpPr>
            <p:cNvPr id="3" name="Group 10"/>
            <p:cNvGrpSpPr>
              <a:grpSpLocks/>
            </p:cNvGrpSpPr>
            <p:nvPr/>
          </p:nvGrpSpPr>
          <p:grpSpPr bwMode="auto">
            <a:xfrm>
              <a:off x="3888" y="3072"/>
              <a:ext cx="624" cy="96"/>
              <a:chOff x="3600" y="3024"/>
              <a:chExt cx="624" cy="96"/>
            </a:xfrm>
          </p:grpSpPr>
          <p:sp>
            <p:nvSpPr>
              <p:cNvPr id="8213" name="Line 11"/>
              <p:cNvSpPr>
                <a:spLocks noChangeShapeType="1"/>
              </p:cNvSpPr>
              <p:nvPr/>
            </p:nvSpPr>
            <p:spPr bwMode="auto">
              <a:xfrm>
                <a:off x="3600" y="3072"/>
                <a:ext cx="624" cy="0"/>
              </a:xfrm>
              <a:prstGeom prst="line">
                <a:avLst/>
              </a:prstGeom>
              <a:noFill/>
              <a:ln w="9525">
                <a:solidFill>
                  <a:schemeClr val="tx2"/>
                </a:solidFill>
                <a:round/>
                <a:headEnd/>
                <a:tailEnd/>
              </a:ln>
            </p:spPr>
            <p:txBody>
              <a:bodyPr/>
              <a:lstStyle/>
              <a:p>
                <a:endParaRPr lang="en-US"/>
              </a:p>
            </p:txBody>
          </p:sp>
          <p:sp>
            <p:nvSpPr>
              <p:cNvPr id="8214" name="Line 12"/>
              <p:cNvSpPr>
                <a:spLocks noChangeShapeType="1"/>
              </p:cNvSpPr>
              <p:nvPr/>
            </p:nvSpPr>
            <p:spPr bwMode="auto">
              <a:xfrm>
                <a:off x="4224" y="3024"/>
                <a:ext cx="0" cy="96"/>
              </a:xfrm>
              <a:prstGeom prst="line">
                <a:avLst/>
              </a:prstGeom>
              <a:noFill/>
              <a:ln w="9525">
                <a:solidFill>
                  <a:schemeClr val="tx2"/>
                </a:solidFill>
                <a:round/>
                <a:headEnd/>
                <a:tailEnd/>
              </a:ln>
            </p:spPr>
            <p:txBody>
              <a:bodyPr/>
              <a:lstStyle/>
              <a:p>
                <a:endParaRPr lang="en-US"/>
              </a:p>
            </p:txBody>
          </p:sp>
          <p:sp>
            <p:nvSpPr>
              <p:cNvPr id="8215" name="Line 13"/>
              <p:cNvSpPr>
                <a:spLocks noChangeShapeType="1"/>
              </p:cNvSpPr>
              <p:nvPr/>
            </p:nvSpPr>
            <p:spPr bwMode="auto">
              <a:xfrm>
                <a:off x="3600" y="3024"/>
                <a:ext cx="0" cy="96"/>
              </a:xfrm>
              <a:prstGeom prst="line">
                <a:avLst/>
              </a:prstGeom>
              <a:noFill/>
              <a:ln w="9525">
                <a:solidFill>
                  <a:schemeClr val="tx2"/>
                </a:solidFill>
                <a:round/>
                <a:headEnd/>
                <a:tailEnd/>
              </a:ln>
            </p:spPr>
            <p:txBody>
              <a:bodyPr/>
              <a:lstStyle/>
              <a:p>
                <a:endParaRPr lang="en-US"/>
              </a:p>
            </p:txBody>
          </p:sp>
        </p:grpSp>
        <p:grpSp>
          <p:nvGrpSpPr>
            <p:cNvPr id="4" name="Group 14"/>
            <p:cNvGrpSpPr>
              <a:grpSpLocks/>
            </p:cNvGrpSpPr>
            <p:nvPr/>
          </p:nvGrpSpPr>
          <p:grpSpPr bwMode="auto">
            <a:xfrm>
              <a:off x="4224" y="3312"/>
              <a:ext cx="624" cy="96"/>
              <a:chOff x="3600" y="3024"/>
              <a:chExt cx="624" cy="96"/>
            </a:xfrm>
          </p:grpSpPr>
          <p:sp>
            <p:nvSpPr>
              <p:cNvPr id="8210" name="Line 15"/>
              <p:cNvSpPr>
                <a:spLocks noChangeShapeType="1"/>
              </p:cNvSpPr>
              <p:nvPr/>
            </p:nvSpPr>
            <p:spPr bwMode="auto">
              <a:xfrm>
                <a:off x="3600" y="3072"/>
                <a:ext cx="624" cy="0"/>
              </a:xfrm>
              <a:prstGeom prst="line">
                <a:avLst/>
              </a:prstGeom>
              <a:noFill/>
              <a:ln w="9525">
                <a:solidFill>
                  <a:schemeClr val="tx2"/>
                </a:solidFill>
                <a:round/>
                <a:headEnd/>
                <a:tailEnd/>
              </a:ln>
            </p:spPr>
            <p:txBody>
              <a:bodyPr/>
              <a:lstStyle/>
              <a:p>
                <a:endParaRPr lang="en-US"/>
              </a:p>
            </p:txBody>
          </p:sp>
          <p:sp>
            <p:nvSpPr>
              <p:cNvPr id="8211" name="Line 16"/>
              <p:cNvSpPr>
                <a:spLocks noChangeShapeType="1"/>
              </p:cNvSpPr>
              <p:nvPr/>
            </p:nvSpPr>
            <p:spPr bwMode="auto">
              <a:xfrm>
                <a:off x="4224" y="3024"/>
                <a:ext cx="0" cy="96"/>
              </a:xfrm>
              <a:prstGeom prst="line">
                <a:avLst/>
              </a:prstGeom>
              <a:noFill/>
              <a:ln w="9525">
                <a:solidFill>
                  <a:schemeClr val="tx2"/>
                </a:solidFill>
                <a:round/>
                <a:headEnd/>
                <a:tailEnd/>
              </a:ln>
            </p:spPr>
            <p:txBody>
              <a:bodyPr/>
              <a:lstStyle/>
              <a:p>
                <a:endParaRPr lang="en-US"/>
              </a:p>
            </p:txBody>
          </p:sp>
          <p:sp>
            <p:nvSpPr>
              <p:cNvPr id="8212" name="Line 17"/>
              <p:cNvSpPr>
                <a:spLocks noChangeShapeType="1"/>
              </p:cNvSpPr>
              <p:nvPr/>
            </p:nvSpPr>
            <p:spPr bwMode="auto">
              <a:xfrm>
                <a:off x="3600" y="3024"/>
                <a:ext cx="0" cy="96"/>
              </a:xfrm>
              <a:prstGeom prst="line">
                <a:avLst/>
              </a:prstGeom>
              <a:noFill/>
              <a:ln w="9525">
                <a:solidFill>
                  <a:schemeClr val="tx2"/>
                </a:solidFill>
                <a:round/>
                <a:headEnd/>
                <a:tailEnd/>
              </a:ln>
            </p:spPr>
            <p:txBody>
              <a:bodyPr/>
              <a:lstStyle/>
              <a:p>
                <a:endParaRPr lang="en-US"/>
              </a:p>
            </p:txBody>
          </p:sp>
        </p:grpSp>
        <p:sp>
          <p:nvSpPr>
            <p:cNvPr id="8203" name="Text Box 18"/>
            <p:cNvSpPr txBox="1">
              <a:spLocks noChangeArrowheads="1"/>
            </p:cNvSpPr>
            <p:nvPr/>
          </p:nvSpPr>
          <p:spPr bwMode="auto">
            <a:xfrm>
              <a:off x="3504" y="3504"/>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3</a:t>
              </a:r>
            </a:p>
          </p:txBody>
        </p:sp>
        <p:grpSp>
          <p:nvGrpSpPr>
            <p:cNvPr id="5" name="Group 19"/>
            <p:cNvGrpSpPr>
              <a:grpSpLocks/>
            </p:cNvGrpSpPr>
            <p:nvPr/>
          </p:nvGrpSpPr>
          <p:grpSpPr bwMode="auto">
            <a:xfrm>
              <a:off x="3984" y="3552"/>
              <a:ext cx="1104" cy="96"/>
              <a:chOff x="3600" y="3024"/>
              <a:chExt cx="624" cy="96"/>
            </a:xfrm>
          </p:grpSpPr>
          <p:sp>
            <p:nvSpPr>
              <p:cNvPr id="8207" name="Line 20"/>
              <p:cNvSpPr>
                <a:spLocks noChangeShapeType="1"/>
              </p:cNvSpPr>
              <p:nvPr/>
            </p:nvSpPr>
            <p:spPr bwMode="auto">
              <a:xfrm>
                <a:off x="3600" y="3072"/>
                <a:ext cx="624" cy="0"/>
              </a:xfrm>
              <a:prstGeom prst="line">
                <a:avLst/>
              </a:prstGeom>
              <a:noFill/>
              <a:ln w="9525">
                <a:solidFill>
                  <a:schemeClr val="tx2"/>
                </a:solidFill>
                <a:round/>
                <a:headEnd/>
                <a:tailEnd/>
              </a:ln>
            </p:spPr>
            <p:txBody>
              <a:bodyPr/>
              <a:lstStyle/>
              <a:p>
                <a:endParaRPr lang="en-US"/>
              </a:p>
            </p:txBody>
          </p:sp>
          <p:sp>
            <p:nvSpPr>
              <p:cNvPr id="8208" name="Line 21"/>
              <p:cNvSpPr>
                <a:spLocks noChangeShapeType="1"/>
              </p:cNvSpPr>
              <p:nvPr/>
            </p:nvSpPr>
            <p:spPr bwMode="auto">
              <a:xfrm>
                <a:off x="4224" y="3024"/>
                <a:ext cx="0" cy="96"/>
              </a:xfrm>
              <a:prstGeom prst="line">
                <a:avLst/>
              </a:prstGeom>
              <a:noFill/>
              <a:ln w="9525">
                <a:solidFill>
                  <a:schemeClr val="tx2"/>
                </a:solidFill>
                <a:round/>
                <a:headEnd/>
                <a:tailEnd/>
              </a:ln>
            </p:spPr>
            <p:txBody>
              <a:bodyPr/>
              <a:lstStyle/>
              <a:p>
                <a:endParaRPr lang="en-US"/>
              </a:p>
            </p:txBody>
          </p:sp>
          <p:sp>
            <p:nvSpPr>
              <p:cNvPr id="8209" name="Line 22"/>
              <p:cNvSpPr>
                <a:spLocks noChangeShapeType="1"/>
              </p:cNvSpPr>
              <p:nvPr/>
            </p:nvSpPr>
            <p:spPr bwMode="auto">
              <a:xfrm>
                <a:off x="3600" y="3024"/>
                <a:ext cx="0" cy="96"/>
              </a:xfrm>
              <a:prstGeom prst="line">
                <a:avLst/>
              </a:prstGeom>
              <a:noFill/>
              <a:ln w="9525">
                <a:solidFill>
                  <a:schemeClr val="tx2"/>
                </a:solidFill>
                <a:round/>
                <a:headEnd/>
                <a:tailEnd/>
              </a:ln>
            </p:spPr>
            <p:txBody>
              <a:bodyPr/>
              <a:lstStyle/>
              <a:p>
                <a:endParaRPr lang="en-US"/>
              </a:p>
            </p:txBody>
          </p:sp>
        </p:grpSp>
        <p:sp>
          <p:nvSpPr>
            <p:cNvPr id="8205" name="Line 23"/>
            <p:cNvSpPr>
              <a:spLocks noChangeShapeType="1"/>
            </p:cNvSpPr>
            <p:nvPr/>
          </p:nvSpPr>
          <p:spPr bwMode="auto">
            <a:xfrm>
              <a:off x="3408" y="3888"/>
              <a:ext cx="1920" cy="0"/>
            </a:xfrm>
            <a:prstGeom prst="line">
              <a:avLst/>
            </a:prstGeom>
            <a:noFill/>
            <a:ln w="9525">
              <a:solidFill>
                <a:schemeClr val="tx2"/>
              </a:solidFill>
              <a:round/>
              <a:headEnd/>
              <a:tailEnd type="triangle" w="med" len="med"/>
            </a:ln>
          </p:spPr>
          <p:txBody>
            <a:bodyPr/>
            <a:lstStyle/>
            <a:p>
              <a:endParaRPr lang="en-US"/>
            </a:p>
          </p:txBody>
        </p:sp>
        <p:sp>
          <p:nvSpPr>
            <p:cNvPr id="8206" name="Text Box 24"/>
            <p:cNvSpPr txBox="1">
              <a:spLocks noChangeArrowheads="1"/>
            </p:cNvSpPr>
            <p:nvPr/>
          </p:nvSpPr>
          <p:spPr bwMode="auto">
            <a:xfrm>
              <a:off x="3504" y="3024"/>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1</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fld id="{BBB90D8A-11B5-4C70-98BA-5CBEB540A163}" type="datetime1">
              <a:rPr lang="en-GB" smtClean="0"/>
              <a:pPr/>
              <a:t>26/01/2011</a:t>
            </a:fld>
            <a:endParaRPr lang="en-GB" smtClean="0"/>
          </a:p>
        </p:txBody>
      </p:sp>
      <p:sp>
        <p:nvSpPr>
          <p:cNvPr id="9219" name="Slide Number Placeholder 5"/>
          <p:cNvSpPr>
            <a:spLocks noGrp="1"/>
          </p:cNvSpPr>
          <p:nvPr>
            <p:ph type="sldNum" sz="quarter" idx="12"/>
          </p:nvPr>
        </p:nvSpPr>
        <p:spPr>
          <a:noFill/>
        </p:spPr>
        <p:txBody>
          <a:bodyPr/>
          <a:lstStyle/>
          <a:p>
            <a:fld id="{E3455241-A4CB-4243-9136-CCB3CC40EAC1}" type="slidenum">
              <a:rPr lang="en-GB" smtClean="0"/>
              <a:pPr/>
              <a:t>16</a:t>
            </a:fld>
            <a:endParaRPr lang="en-GB" smtClean="0"/>
          </a:p>
        </p:txBody>
      </p:sp>
      <p:sp>
        <p:nvSpPr>
          <p:cNvPr id="9220" name="Rectangle 2"/>
          <p:cNvSpPr>
            <a:spLocks noChangeArrowheads="1"/>
          </p:cNvSpPr>
          <p:nvPr/>
        </p:nvSpPr>
        <p:spPr bwMode="auto">
          <a:xfrm>
            <a:off x="577850" y="1863969"/>
            <a:ext cx="9163050" cy="4384431"/>
          </a:xfrm>
          <a:prstGeom prst="rect">
            <a:avLst/>
          </a:prstGeom>
          <a:solidFill>
            <a:srgbClr val="CCFFCC"/>
          </a:solidFill>
          <a:ln w="9525">
            <a:solidFill>
              <a:srgbClr val="000000"/>
            </a:solidFill>
            <a:miter lim="800000"/>
            <a:headEnd/>
            <a:tailEnd/>
          </a:ln>
        </p:spPr>
        <p:txBody>
          <a:bodyPr wrap="none" anchor="ctr"/>
          <a:lstStyle/>
          <a:p>
            <a:endParaRPr lang="sv-SE"/>
          </a:p>
        </p:txBody>
      </p:sp>
      <p:sp>
        <p:nvSpPr>
          <p:cNvPr id="9221" name="Rectangle 3"/>
          <p:cNvSpPr>
            <a:spLocks noGrp="1" noChangeArrowheads="1"/>
          </p:cNvSpPr>
          <p:nvPr>
            <p:ph type="title"/>
          </p:nvPr>
        </p:nvSpPr>
        <p:spPr>
          <a:xfrm>
            <a:off x="1238250" y="228600"/>
            <a:ext cx="8089900" cy="798342"/>
          </a:xfrm>
        </p:spPr>
        <p:txBody>
          <a:bodyPr/>
          <a:lstStyle/>
          <a:p>
            <a:pPr eaLnBrk="1" hangingPunct="1"/>
            <a:r>
              <a:rPr lang="en-GB" dirty="0" smtClean="0"/>
              <a:t>Safety</a:t>
            </a:r>
          </a:p>
        </p:txBody>
      </p:sp>
      <p:sp>
        <p:nvSpPr>
          <p:cNvPr id="9222" name="Rectangle 4"/>
          <p:cNvSpPr>
            <a:spLocks noGrp="1" noChangeArrowheads="1"/>
          </p:cNvSpPr>
          <p:nvPr>
            <p:ph type="body" idx="1"/>
          </p:nvPr>
        </p:nvSpPr>
        <p:spPr>
          <a:xfrm>
            <a:off x="577850" y="1524000"/>
            <a:ext cx="8997950" cy="4724400"/>
          </a:xfrm>
        </p:spPr>
        <p:txBody>
          <a:bodyPr/>
          <a:lstStyle/>
          <a:p>
            <a:pPr eaLnBrk="1" hangingPunct="1"/>
            <a:endParaRPr lang="en-US" dirty="0" smtClean="0"/>
          </a:p>
          <a:p>
            <a:pPr lvl="2" eaLnBrk="1" hangingPunct="1"/>
            <a:r>
              <a:rPr lang="en-US" dirty="0" smtClean="0"/>
              <a:t>For each operation invocation there must be one single time instant during its duration where the operation appears to take</a:t>
            </a:r>
            <a:br>
              <a:rPr lang="en-US" dirty="0" smtClean="0"/>
            </a:br>
            <a:r>
              <a:rPr lang="en-US" dirty="0" smtClean="0"/>
              <a:t>effect.</a:t>
            </a:r>
          </a:p>
          <a:p>
            <a:pPr lvl="2" eaLnBrk="1" hangingPunct="1"/>
            <a:r>
              <a:rPr lang="en-US" dirty="0" smtClean="0"/>
              <a:t>The observed effects</a:t>
            </a:r>
            <a:br>
              <a:rPr lang="en-US" dirty="0" smtClean="0"/>
            </a:br>
            <a:r>
              <a:rPr lang="en-US" dirty="0" smtClean="0"/>
              <a:t>should be consistent</a:t>
            </a:r>
            <a:br>
              <a:rPr lang="en-US" dirty="0" smtClean="0"/>
            </a:br>
            <a:r>
              <a:rPr lang="en-US" dirty="0" smtClean="0"/>
              <a:t>with a sequential</a:t>
            </a:r>
            <a:br>
              <a:rPr lang="en-US" dirty="0" smtClean="0"/>
            </a:br>
            <a:r>
              <a:rPr lang="en-US" dirty="0" smtClean="0"/>
              <a:t>execution of the operations</a:t>
            </a:r>
            <a:br>
              <a:rPr lang="en-US" dirty="0" smtClean="0"/>
            </a:br>
            <a:r>
              <a:rPr lang="en-US" dirty="0" smtClean="0"/>
              <a:t>in that order.</a:t>
            </a:r>
          </a:p>
        </p:txBody>
      </p:sp>
      <p:grpSp>
        <p:nvGrpSpPr>
          <p:cNvPr id="2" name="Group 5"/>
          <p:cNvGrpSpPr>
            <a:grpSpLocks/>
          </p:cNvGrpSpPr>
          <p:nvPr/>
        </p:nvGrpSpPr>
        <p:grpSpPr bwMode="auto">
          <a:xfrm>
            <a:off x="6273800" y="3505201"/>
            <a:ext cx="3302000" cy="1817688"/>
            <a:chOff x="3408" y="3024"/>
            <a:chExt cx="1920" cy="1145"/>
          </a:xfrm>
        </p:grpSpPr>
        <p:sp>
          <p:nvSpPr>
            <p:cNvPr id="9226" name="Line 6"/>
            <p:cNvSpPr>
              <a:spLocks noChangeShapeType="1"/>
            </p:cNvSpPr>
            <p:nvPr/>
          </p:nvSpPr>
          <p:spPr bwMode="auto">
            <a:xfrm>
              <a:off x="4032" y="3120"/>
              <a:ext cx="0" cy="768"/>
            </a:xfrm>
            <a:prstGeom prst="line">
              <a:avLst/>
            </a:prstGeom>
            <a:noFill/>
            <a:ln w="12700">
              <a:solidFill>
                <a:srgbClr val="FF0000"/>
              </a:solidFill>
              <a:round/>
              <a:headEnd type="oval" w="med" len="med"/>
              <a:tailEnd type="oval" w="med" len="med"/>
            </a:ln>
          </p:spPr>
          <p:txBody>
            <a:bodyPr/>
            <a:lstStyle/>
            <a:p>
              <a:endParaRPr lang="en-US"/>
            </a:p>
          </p:txBody>
        </p:sp>
        <p:sp>
          <p:nvSpPr>
            <p:cNvPr id="9227" name="Line 7"/>
            <p:cNvSpPr>
              <a:spLocks noChangeShapeType="1"/>
            </p:cNvSpPr>
            <p:nvPr/>
          </p:nvSpPr>
          <p:spPr bwMode="auto">
            <a:xfrm>
              <a:off x="4704" y="3360"/>
              <a:ext cx="0" cy="528"/>
            </a:xfrm>
            <a:prstGeom prst="line">
              <a:avLst/>
            </a:prstGeom>
            <a:noFill/>
            <a:ln w="12700">
              <a:solidFill>
                <a:srgbClr val="FF0000"/>
              </a:solidFill>
              <a:round/>
              <a:headEnd type="oval" w="med" len="med"/>
              <a:tailEnd type="oval" w="med" len="med"/>
            </a:ln>
          </p:spPr>
          <p:txBody>
            <a:bodyPr/>
            <a:lstStyle/>
            <a:p>
              <a:endParaRPr lang="en-US"/>
            </a:p>
          </p:txBody>
        </p:sp>
        <p:sp>
          <p:nvSpPr>
            <p:cNvPr id="9228" name="Line 8"/>
            <p:cNvSpPr>
              <a:spLocks noChangeShapeType="1"/>
            </p:cNvSpPr>
            <p:nvPr/>
          </p:nvSpPr>
          <p:spPr bwMode="auto">
            <a:xfrm>
              <a:off x="4416" y="3600"/>
              <a:ext cx="0" cy="288"/>
            </a:xfrm>
            <a:prstGeom prst="line">
              <a:avLst/>
            </a:prstGeom>
            <a:noFill/>
            <a:ln w="12700">
              <a:solidFill>
                <a:srgbClr val="FF0000"/>
              </a:solidFill>
              <a:round/>
              <a:headEnd type="oval" w="med" len="med"/>
              <a:tailEnd type="oval" w="med" len="med"/>
            </a:ln>
          </p:spPr>
          <p:txBody>
            <a:bodyPr/>
            <a:lstStyle/>
            <a:p>
              <a:endParaRPr lang="en-US"/>
            </a:p>
          </p:txBody>
        </p:sp>
        <p:grpSp>
          <p:nvGrpSpPr>
            <p:cNvPr id="3" name="Group 9"/>
            <p:cNvGrpSpPr>
              <a:grpSpLocks/>
            </p:cNvGrpSpPr>
            <p:nvPr/>
          </p:nvGrpSpPr>
          <p:grpSpPr bwMode="auto">
            <a:xfrm>
              <a:off x="3408" y="3024"/>
              <a:ext cx="1920" cy="864"/>
              <a:chOff x="3408" y="3024"/>
              <a:chExt cx="1920" cy="864"/>
            </a:xfrm>
          </p:grpSpPr>
          <p:sp>
            <p:nvSpPr>
              <p:cNvPr id="9233" name="Text Box 10"/>
              <p:cNvSpPr txBox="1">
                <a:spLocks noChangeArrowheads="1"/>
              </p:cNvSpPr>
              <p:nvPr/>
            </p:nvSpPr>
            <p:spPr bwMode="auto">
              <a:xfrm>
                <a:off x="3504" y="3264"/>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2</a:t>
                </a:r>
              </a:p>
            </p:txBody>
          </p:sp>
          <p:grpSp>
            <p:nvGrpSpPr>
              <p:cNvPr id="4" name="Group 11"/>
              <p:cNvGrpSpPr>
                <a:grpSpLocks/>
              </p:cNvGrpSpPr>
              <p:nvPr/>
            </p:nvGrpSpPr>
            <p:grpSpPr bwMode="auto">
              <a:xfrm>
                <a:off x="3888" y="3072"/>
                <a:ext cx="624" cy="96"/>
                <a:chOff x="3600" y="3024"/>
                <a:chExt cx="624" cy="96"/>
              </a:xfrm>
            </p:grpSpPr>
            <p:sp>
              <p:nvSpPr>
                <p:cNvPr id="9246" name="Line 12"/>
                <p:cNvSpPr>
                  <a:spLocks noChangeShapeType="1"/>
                </p:cNvSpPr>
                <p:nvPr/>
              </p:nvSpPr>
              <p:spPr bwMode="auto">
                <a:xfrm>
                  <a:off x="3600" y="3072"/>
                  <a:ext cx="624" cy="0"/>
                </a:xfrm>
                <a:prstGeom prst="line">
                  <a:avLst/>
                </a:prstGeom>
                <a:noFill/>
                <a:ln w="9525">
                  <a:solidFill>
                    <a:schemeClr val="tx2"/>
                  </a:solidFill>
                  <a:round/>
                  <a:headEnd/>
                  <a:tailEnd/>
                </a:ln>
              </p:spPr>
              <p:txBody>
                <a:bodyPr/>
                <a:lstStyle/>
                <a:p>
                  <a:endParaRPr lang="en-US"/>
                </a:p>
              </p:txBody>
            </p:sp>
            <p:sp>
              <p:nvSpPr>
                <p:cNvPr id="9247" name="Line 13"/>
                <p:cNvSpPr>
                  <a:spLocks noChangeShapeType="1"/>
                </p:cNvSpPr>
                <p:nvPr/>
              </p:nvSpPr>
              <p:spPr bwMode="auto">
                <a:xfrm>
                  <a:off x="4224" y="3024"/>
                  <a:ext cx="0" cy="96"/>
                </a:xfrm>
                <a:prstGeom prst="line">
                  <a:avLst/>
                </a:prstGeom>
                <a:noFill/>
                <a:ln w="9525">
                  <a:solidFill>
                    <a:schemeClr val="tx2"/>
                  </a:solidFill>
                  <a:round/>
                  <a:headEnd/>
                  <a:tailEnd/>
                </a:ln>
              </p:spPr>
              <p:txBody>
                <a:bodyPr/>
                <a:lstStyle/>
                <a:p>
                  <a:endParaRPr lang="en-US"/>
                </a:p>
              </p:txBody>
            </p:sp>
            <p:sp>
              <p:nvSpPr>
                <p:cNvPr id="9248" name="Line 14"/>
                <p:cNvSpPr>
                  <a:spLocks noChangeShapeType="1"/>
                </p:cNvSpPr>
                <p:nvPr/>
              </p:nvSpPr>
              <p:spPr bwMode="auto">
                <a:xfrm>
                  <a:off x="3600" y="3024"/>
                  <a:ext cx="0" cy="96"/>
                </a:xfrm>
                <a:prstGeom prst="line">
                  <a:avLst/>
                </a:prstGeom>
                <a:noFill/>
                <a:ln w="9525">
                  <a:solidFill>
                    <a:schemeClr val="tx2"/>
                  </a:solidFill>
                  <a:round/>
                  <a:headEnd/>
                  <a:tailEnd/>
                </a:ln>
              </p:spPr>
              <p:txBody>
                <a:bodyPr/>
                <a:lstStyle/>
                <a:p>
                  <a:endParaRPr lang="en-US"/>
                </a:p>
              </p:txBody>
            </p:sp>
          </p:grpSp>
          <p:grpSp>
            <p:nvGrpSpPr>
              <p:cNvPr id="5" name="Group 15"/>
              <p:cNvGrpSpPr>
                <a:grpSpLocks/>
              </p:cNvGrpSpPr>
              <p:nvPr/>
            </p:nvGrpSpPr>
            <p:grpSpPr bwMode="auto">
              <a:xfrm>
                <a:off x="4224" y="3312"/>
                <a:ext cx="624" cy="96"/>
                <a:chOff x="3600" y="3024"/>
                <a:chExt cx="624" cy="96"/>
              </a:xfrm>
            </p:grpSpPr>
            <p:sp>
              <p:nvSpPr>
                <p:cNvPr id="9243" name="Line 16"/>
                <p:cNvSpPr>
                  <a:spLocks noChangeShapeType="1"/>
                </p:cNvSpPr>
                <p:nvPr/>
              </p:nvSpPr>
              <p:spPr bwMode="auto">
                <a:xfrm>
                  <a:off x="3600" y="3072"/>
                  <a:ext cx="624" cy="0"/>
                </a:xfrm>
                <a:prstGeom prst="line">
                  <a:avLst/>
                </a:prstGeom>
                <a:noFill/>
                <a:ln w="9525">
                  <a:solidFill>
                    <a:schemeClr val="tx2"/>
                  </a:solidFill>
                  <a:round/>
                  <a:headEnd/>
                  <a:tailEnd/>
                </a:ln>
              </p:spPr>
              <p:txBody>
                <a:bodyPr/>
                <a:lstStyle/>
                <a:p>
                  <a:endParaRPr lang="en-US"/>
                </a:p>
              </p:txBody>
            </p:sp>
            <p:sp>
              <p:nvSpPr>
                <p:cNvPr id="9244" name="Line 17"/>
                <p:cNvSpPr>
                  <a:spLocks noChangeShapeType="1"/>
                </p:cNvSpPr>
                <p:nvPr/>
              </p:nvSpPr>
              <p:spPr bwMode="auto">
                <a:xfrm>
                  <a:off x="4224" y="3024"/>
                  <a:ext cx="0" cy="96"/>
                </a:xfrm>
                <a:prstGeom prst="line">
                  <a:avLst/>
                </a:prstGeom>
                <a:noFill/>
                <a:ln w="9525">
                  <a:solidFill>
                    <a:schemeClr val="tx2"/>
                  </a:solidFill>
                  <a:round/>
                  <a:headEnd/>
                  <a:tailEnd/>
                </a:ln>
              </p:spPr>
              <p:txBody>
                <a:bodyPr/>
                <a:lstStyle/>
                <a:p>
                  <a:endParaRPr lang="en-US"/>
                </a:p>
              </p:txBody>
            </p:sp>
            <p:sp>
              <p:nvSpPr>
                <p:cNvPr id="9245" name="Line 18"/>
                <p:cNvSpPr>
                  <a:spLocks noChangeShapeType="1"/>
                </p:cNvSpPr>
                <p:nvPr/>
              </p:nvSpPr>
              <p:spPr bwMode="auto">
                <a:xfrm>
                  <a:off x="3600" y="3024"/>
                  <a:ext cx="0" cy="96"/>
                </a:xfrm>
                <a:prstGeom prst="line">
                  <a:avLst/>
                </a:prstGeom>
                <a:noFill/>
                <a:ln w="9525">
                  <a:solidFill>
                    <a:schemeClr val="tx2"/>
                  </a:solidFill>
                  <a:round/>
                  <a:headEnd/>
                  <a:tailEnd/>
                </a:ln>
              </p:spPr>
              <p:txBody>
                <a:bodyPr/>
                <a:lstStyle/>
                <a:p>
                  <a:endParaRPr lang="en-US"/>
                </a:p>
              </p:txBody>
            </p:sp>
          </p:grpSp>
          <p:sp>
            <p:nvSpPr>
              <p:cNvPr id="9236" name="Text Box 19"/>
              <p:cNvSpPr txBox="1">
                <a:spLocks noChangeArrowheads="1"/>
              </p:cNvSpPr>
              <p:nvPr/>
            </p:nvSpPr>
            <p:spPr bwMode="auto">
              <a:xfrm>
                <a:off x="3504" y="3504"/>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3</a:t>
                </a:r>
              </a:p>
            </p:txBody>
          </p:sp>
          <p:grpSp>
            <p:nvGrpSpPr>
              <p:cNvPr id="6" name="Group 20"/>
              <p:cNvGrpSpPr>
                <a:grpSpLocks/>
              </p:cNvGrpSpPr>
              <p:nvPr/>
            </p:nvGrpSpPr>
            <p:grpSpPr bwMode="auto">
              <a:xfrm>
                <a:off x="3984" y="3552"/>
                <a:ext cx="1104" cy="96"/>
                <a:chOff x="3600" y="3024"/>
                <a:chExt cx="624" cy="96"/>
              </a:xfrm>
            </p:grpSpPr>
            <p:sp>
              <p:nvSpPr>
                <p:cNvPr id="9240" name="Line 21"/>
                <p:cNvSpPr>
                  <a:spLocks noChangeShapeType="1"/>
                </p:cNvSpPr>
                <p:nvPr/>
              </p:nvSpPr>
              <p:spPr bwMode="auto">
                <a:xfrm>
                  <a:off x="3600" y="3072"/>
                  <a:ext cx="624" cy="0"/>
                </a:xfrm>
                <a:prstGeom prst="line">
                  <a:avLst/>
                </a:prstGeom>
                <a:noFill/>
                <a:ln w="9525">
                  <a:solidFill>
                    <a:schemeClr val="tx2"/>
                  </a:solidFill>
                  <a:round/>
                  <a:headEnd/>
                  <a:tailEnd/>
                </a:ln>
              </p:spPr>
              <p:txBody>
                <a:bodyPr/>
                <a:lstStyle/>
                <a:p>
                  <a:endParaRPr lang="en-US"/>
                </a:p>
              </p:txBody>
            </p:sp>
            <p:sp>
              <p:nvSpPr>
                <p:cNvPr id="9241" name="Line 22"/>
                <p:cNvSpPr>
                  <a:spLocks noChangeShapeType="1"/>
                </p:cNvSpPr>
                <p:nvPr/>
              </p:nvSpPr>
              <p:spPr bwMode="auto">
                <a:xfrm>
                  <a:off x="4224" y="3024"/>
                  <a:ext cx="0" cy="96"/>
                </a:xfrm>
                <a:prstGeom prst="line">
                  <a:avLst/>
                </a:prstGeom>
                <a:noFill/>
                <a:ln w="9525">
                  <a:solidFill>
                    <a:schemeClr val="tx2"/>
                  </a:solidFill>
                  <a:round/>
                  <a:headEnd/>
                  <a:tailEnd/>
                </a:ln>
              </p:spPr>
              <p:txBody>
                <a:bodyPr/>
                <a:lstStyle/>
                <a:p>
                  <a:endParaRPr lang="en-US"/>
                </a:p>
              </p:txBody>
            </p:sp>
            <p:sp>
              <p:nvSpPr>
                <p:cNvPr id="9242" name="Line 23"/>
                <p:cNvSpPr>
                  <a:spLocks noChangeShapeType="1"/>
                </p:cNvSpPr>
                <p:nvPr/>
              </p:nvSpPr>
              <p:spPr bwMode="auto">
                <a:xfrm>
                  <a:off x="3600" y="3024"/>
                  <a:ext cx="0" cy="96"/>
                </a:xfrm>
                <a:prstGeom prst="line">
                  <a:avLst/>
                </a:prstGeom>
                <a:noFill/>
                <a:ln w="9525">
                  <a:solidFill>
                    <a:schemeClr val="tx2"/>
                  </a:solidFill>
                  <a:round/>
                  <a:headEnd/>
                  <a:tailEnd/>
                </a:ln>
              </p:spPr>
              <p:txBody>
                <a:bodyPr/>
                <a:lstStyle/>
                <a:p>
                  <a:endParaRPr lang="en-US"/>
                </a:p>
              </p:txBody>
            </p:sp>
          </p:grpSp>
          <p:sp>
            <p:nvSpPr>
              <p:cNvPr id="9238" name="Line 24"/>
              <p:cNvSpPr>
                <a:spLocks noChangeShapeType="1"/>
              </p:cNvSpPr>
              <p:nvPr/>
            </p:nvSpPr>
            <p:spPr bwMode="auto">
              <a:xfrm>
                <a:off x="3408" y="3888"/>
                <a:ext cx="1920" cy="0"/>
              </a:xfrm>
              <a:prstGeom prst="line">
                <a:avLst/>
              </a:prstGeom>
              <a:noFill/>
              <a:ln w="9525">
                <a:solidFill>
                  <a:schemeClr val="tx2"/>
                </a:solidFill>
                <a:round/>
                <a:headEnd/>
                <a:tailEnd type="triangle" w="med" len="med"/>
              </a:ln>
            </p:spPr>
            <p:txBody>
              <a:bodyPr/>
              <a:lstStyle/>
              <a:p>
                <a:endParaRPr lang="en-US"/>
              </a:p>
            </p:txBody>
          </p:sp>
          <p:sp>
            <p:nvSpPr>
              <p:cNvPr id="9239" name="Text Box 25"/>
              <p:cNvSpPr txBox="1">
                <a:spLocks noChangeArrowheads="1"/>
              </p:cNvSpPr>
              <p:nvPr/>
            </p:nvSpPr>
            <p:spPr bwMode="auto">
              <a:xfrm>
                <a:off x="3504" y="3024"/>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1</a:t>
                </a:r>
              </a:p>
            </p:txBody>
          </p:sp>
        </p:grpSp>
        <p:sp>
          <p:nvSpPr>
            <p:cNvPr id="9230" name="Text Box 26"/>
            <p:cNvSpPr txBox="1">
              <a:spLocks noChangeArrowheads="1"/>
            </p:cNvSpPr>
            <p:nvPr/>
          </p:nvSpPr>
          <p:spPr bwMode="auto">
            <a:xfrm>
              <a:off x="3888" y="3936"/>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1</a:t>
              </a:r>
            </a:p>
          </p:txBody>
        </p:sp>
        <p:sp>
          <p:nvSpPr>
            <p:cNvPr id="9231" name="Text Box 27"/>
            <p:cNvSpPr txBox="1">
              <a:spLocks noChangeArrowheads="1"/>
            </p:cNvSpPr>
            <p:nvPr/>
          </p:nvSpPr>
          <p:spPr bwMode="auto">
            <a:xfrm>
              <a:off x="4272" y="3936"/>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3</a:t>
              </a:r>
            </a:p>
          </p:txBody>
        </p:sp>
        <p:sp>
          <p:nvSpPr>
            <p:cNvPr id="9232" name="Text Box 28"/>
            <p:cNvSpPr txBox="1">
              <a:spLocks noChangeArrowheads="1"/>
            </p:cNvSpPr>
            <p:nvPr/>
          </p:nvSpPr>
          <p:spPr bwMode="auto">
            <a:xfrm>
              <a:off x="4608" y="3936"/>
              <a:ext cx="249" cy="233"/>
            </a:xfrm>
            <a:prstGeom prst="rect">
              <a:avLst/>
            </a:prstGeom>
            <a:noFill/>
            <a:ln w="9525">
              <a:noFill/>
              <a:miter lim="800000"/>
              <a:headEnd/>
              <a:tailEnd/>
            </a:ln>
          </p:spPr>
          <p:txBody>
            <a:bodyPr wrap="none">
              <a:spAutoFit/>
            </a:bodyPr>
            <a:lstStyle/>
            <a:p>
              <a:pPr eaLnBrk="0" hangingPunct="0">
                <a:spcBef>
                  <a:spcPct val="0"/>
                </a:spcBef>
                <a:buClrTx/>
                <a:buSzTx/>
                <a:buFontTx/>
                <a:buNone/>
              </a:pPr>
              <a:r>
                <a:rPr lang="en-US" sz="1800">
                  <a:solidFill>
                    <a:schemeClr val="tx1"/>
                  </a:solidFill>
                </a:rPr>
                <a:t>O</a:t>
              </a:r>
              <a:r>
                <a:rPr lang="en-US" sz="1800" baseline="-25000">
                  <a:solidFill>
                    <a:schemeClr val="tx1"/>
                  </a:solidFill>
                </a:rPr>
                <a:t>2</a:t>
              </a:r>
            </a:p>
          </p:txBody>
        </p:sp>
      </p:grpSp>
      <p:sp>
        <p:nvSpPr>
          <p:cNvPr id="9224" name="TextBox 30"/>
          <p:cNvSpPr txBox="1">
            <a:spLocks noChangeArrowheads="1"/>
          </p:cNvSpPr>
          <p:nvPr/>
        </p:nvSpPr>
        <p:spPr bwMode="auto">
          <a:xfrm>
            <a:off x="6273800" y="5334001"/>
            <a:ext cx="2889250" cy="1077218"/>
          </a:xfrm>
          <a:prstGeom prst="rect">
            <a:avLst/>
          </a:prstGeom>
          <a:noFill/>
          <a:ln w="9525">
            <a:noFill/>
            <a:miter lim="800000"/>
            <a:headEnd/>
            <a:tailEnd/>
          </a:ln>
        </p:spPr>
        <p:txBody>
          <a:bodyPr>
            <a:spAutoFit/>
          </a:bodyPr>
          <a:lstStyle/>
          <a:p>
            <a:pPr eaLnBrk="0" hangingPunct="0">
              <a:spcBef>
                <a:spcPct val="0"/>
              </a:spcBef>
              <a:buClrTx/>
              <a:buSzTx/>
              <a:buFontTx/>
              <a:buNone/>
            </a:pPr>
            <a:endParaRPr lang="en-US">
              <a:solidFill>
                <a:schemeClr val="tx1"/>
              </a:solidFill>
            </a:endParaRPr>
          </a:p>
          <a:p>
            <a:pPr eaLnBrk="0" hangingPunct="0">
              <a:spcBef>
                <a:spcPct val="0"/>
              </a:spcBef>
              <a:buClrTx/>
              <a:buSzTx/>
              <a:buFontTx/>
              <a:buNone/>
            </a:pPr>
            <a:endParaRPr lang="en-US">
              <a:solidFill>
                <a:schemeClr val="tx1"/>
              </a:solidFill>
            </a:endParaRPr>
          </a:p>
          <a:p>
            <a:pPr eaLnBrk="0" hangingPunct="0">
              <a:spcBef>
                <a:spcPct val="0"/>
              </a:spcBef>
              <a:buClrTx/>
              <a:buSzTx/>
              <a:buFontTx/>
              <a:buNone/>
            </a:pPr>
            <a:endParaRPr lang="en-US" baseline="-25000">
              <a:solidFill>
                <a:schemeClr val="tx1"/>
              </a:solidFill>
            </a:endParaRPr>
          </a:p>
        </p:txBody>
      </p:sp>
      <p:sp>
        <p:nvSpPr>
          <p:cNvPr id="9225" name="TextBox 32"/>
          <p:cNvSpPr txBox="1">
            <a:spLocks noChangeArrowheads="1"/>
          </p:cNvSpPr>
          <p:nvPr/>
        </p:nvSpPr>
        <p:spPr bwMode="auto">
          <a:xfrm>
            <a:off x="6273800" y="5257800"/>
            <a:ext cx="2889250" cy="1538883"/>
          </a:xfrm>
          <a:prstGeom prst="rect">
            <a:avLst/>
          </a:prstGeom>
          <a:noFill/>
          <a:ln w="9525">
            <a:noFill/>
            <a:miter lim="800000"/>
            <a:headEnd/>
            <a:tailEnd/>
          </a:ln>
        </p:spPr>
        <p:txBody>
          <a:bodyPr>
            <a:spAutoFit/>
          </a:bodyPr>
          <a:lstStyle/>
          <a:p>
            <a:pPr eaLnBrk="0" hangingPunct="0">
              <a:spcBef>
                <a:spcPct val="0"/>
              </a:spcBef>
              <a:buClrTx/>
              <a:buSzTx/>
              <a:buFontTx/>
              <a:buNone/>
            </a:pPr>
            <a:r>
              <a:rPr lang="en-US" sz="1800" dirty="0">
                <a:solidFill>
                  <a:schemeClr val="tx1"/>
                </a:solidFill>
              </a:rPr>
              <a:t>O</a:t>
            </a:r>
            <a:r>
              <a:rPr lang="en-US" sz="1800" baseline="-25000" dirty="0">
                <a:solidFill>
                  <a:schemeClr val="tx1"/>
                </a:solidFill>
              </a:rPr>
              <a:t>1</a:t>
            </a:r>
            <a:r>
              <a:rPr lang="en-US" sz="1800" dirty="0">
                <a:solidFill>
                  <a:schemeClr val="tx1"/>
                </a:solidFill>
              </a:rPr>
              <a:t>:enq[2]</a:t>
            </a:r>
            <a:endParaRPr lang="en-US" sz="1800" baseline="-25000" dirty="0">
              <a:solidFill>
                <a:schemeClr val="tx1"/>
              </a:solidFill>
            </a:endParaRPr>
          </a:p>
          <a:p>
            <a:pPr eaLnBrk="0" hangingPunct="0">
              <a:spcBef>
                <a:spcPct val="0"/>
              </a:spcBef>
              <a:buClrTx/>
              <a:buSzTx/>
              <a:buFontTx/>
              <a:buNone/>
            </a:pPr>
            <a:r>
              <a:rPr lang="en-US" sz="1800" dirty="0">
                <a:solidFill>
                  <a:schemeClr val="tx1"/>
                </a:solidFill>
              </a:rPr>
              <a:t>O</a:t>
            </a:r>
            <a:r>
              <a:rPr lang="en-US" sz="1800" baseline="-25000" dirty="0">
                <a:solidFill>
                  <a:schemeClr val="tx1"/>
                </a:solidFill>
              </a:rPr>
              <a:t>2</a:t>
            </a:r>
            <a:r>
              <a:rPr lang="en-US" sz="1800" dirty="0">
                <a:solidFill>
                  <a:schemeClr val="tx1"/>
                </a:solidFill>
              </a:rPr>
              <a:t>: </a:t>
            </a:r>
            <a:r>
              <a:rPr lang="en-US" sz="1800" dirty="0" err="1">
                <a:solidFill>
                  <a:schemeClr val="tx1"/>
                </a:solidFill>
              </a:rPr>
              <a:t>deq</a:t>
            </a:r>
            <a:r>
              <a:rPr lang="en-US" sz="1800" dirty="0">
                <a:solidFill>
                  <a:schemeClr val="tx1"/>
                </a:solidFill>
              </a:rPr>
              <a:t>[]3</a:t>
            </a:r>
          </a:p>
          <a:p>
            <a:pPr eaLnBrk="0" hangingPunct="0">
              <a:spcBef>
                <a:spcPct val="0"/>
              </a:spcBef>
              <a:buClrTx/>
              <a:buSzTx/>
              <a:buFontTx/>
              <a:buNone/>
            </a:pPr>
            <a:r>
              <a:rPr lang="en-US" sz="1800" dirty="0">
                <a:solidFill>
                  <a:schemeClr val="tx1"/>
                </a:solidFill>
              </a:rPr>
              <a:t>O</a:t>
            </a:r>
            <a:r>
              <a:rPr lang="en-US" sz="1800" baseline="-25000" dirty="0">
                <a:solidFill>
                  <a:schemeClr val="tx1"/>
                </a:solidFill>
              </a:rPr>
              <a:t>3</a:t>
            </a:r>
            <a:r>
              <a:rPr lang="en-US" sz="1800" dirty="0">
                <a:solidFill>
                  <a:schemeClr val="tx1"/>
                </a:solidFill>
              </a:rPr>
              <a:t>: </a:t>
            </a:r>
            <a:r>
              <a:rPr lang="en-US" sz="1800" dirty="0" err="1">
                <a:solidFill>
                  <a:schemeClr val="tx1"/>
                </a:solidFill>
              </a:rPr>
              <a:t>enq</a:t>
            </a:r>
            <a:r>
              <a:rPr lang="en-US" sz="1800" dirty="0">
                <a:solidFill>
                  <a:schemeClr val="tx1"/>
                </a:solidFill>
              </a:rPr>
              <a:t>[3</a:t>
            </a:r>
            <a:r>
              <a:rPr lang="en-US" sz="1800" dirty="0" smtClean="0">
                <a:solidFill>
                  <a:schemeClr val="tx1"/>
                </a:solidFill>
              </a:rPr>
              <a:t>]   (LIFO Queue)</a:t>
            </a:r>
            <a:endParaRPr lang="en-US" sz="1800" dirty="0">
              <a:solidFill>
                <a:schemeClr val="tx1"/>
              </a:solidFill>
            </a:endParaRPr>
          </a:p>
          <a:p>
            <a:pPr eaLnBrk="0" hangingPunct="0">
              <a:spcBef>
                <a:spcPct val="0"/>
              </a:spcBef>
              <a:buClrTx/>
              <a:buSzTx/>
              <a:buFontTx/>
              <a:buNone/>
            </a:pPr>
            <a:endParaRPr lang="en-US" dirty="0">
              <a:solidFill>
                <a:schemeClr val="tx1"/>
              </a:solidFill>
            </a:endParaRPr>
          </a:p>
          <a:p>
            <a:pPr eaLnBrk="0" hangingPunct="0">
              <a:spcBef>
                <a:spcPct val="0"/>
              </a:spcBef>
              <a:buClrTx/>
              <a:buSzTx/>
              <a:buFontTx/>
              <a:buNone/>
            </a:pPr>
            <a:endParaRPr lang="en-US" baseline="-250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p>
            <a:fld id="{2843992E-0F3D-4B51-9E2E-D66C41902D32}" type="slidenum">
              <a:rPr lang="en-US"/>
              <a:pPr/>
              <a:t>17</a:t>
            </a:fld>
            <a:endParaRPr lang="en-US"/>
          </a:p>
        </p:txBody>
      </p:sp>
      <p:sp>
        <p:nvSpPr>
          <p:cNvPr id="21507" name="Rectangle 2"/>
          <p:cNvSpPr>
            <a:spLocks noGrp="1" noChangeArrowheads="1"/>
          </p:cNvSpPr>
          <p:nvPr>
            <p:ph type="title"/>
          </p:nvPr>
        </p:nvSpPr>
        <p:spPr/>
        <p:txBody>
          <a:bodyPr/>
          <a:lstStyle/>
          <a:p>
            <a:r>
              <a:rPr lang="en-GB" i="1" smtClean="0"/>
              <a:t>Linearizability</a:t>
            </a:r>
            <a:r>
              <a:rPr lang="en-GB" smtClean="0"/>
              <a:t> (p566) the strictest criterion for a replication system</a:t>
            </a:r>
          </a:p>
        </p:txBody>
      </p:sp>
      <p:sp>
        <p:nvSpPr>
          <p:cNvPr id="74755" name="Rectangle 3"/>
          <p:cNvSpPr>
            <a:spLocks noGrp="1" noChangeArrowheads="1"/>
          </p:cNvSpPr>
          <p:nvPr>
            <p:ph type="body" idx="1"/>
          </p:nvPr>
        </p:nvSpPr>
        <p:spPr>
          <a:xfrm>
            <a:off x="452438" y="1296988"/>
            <a:ext cx="9131300" cy="966787"/>
          </a:xfrm>
          <a:solidFill>
            <a:schemeClr val="bg1"/>
          </a:solidFill>
        </p:spPr>
        <p:txBody>
          <a:bodyPr/>
          <a:lstStyle/>
          <a:p>
            <a:pPr>
              <a:lnSpc>
                <a:spcPct val="90000"/>
              </a:lnSpc>
            </a:pPr>
            <a:r>
              <a:rPr lang="en-GB" sz="2400" smtClean="0"/>
              <a:t>The correctness criteria for replicated objects are defined by referring to a virtual interleaving which would be correct</a:t>
            </a:r>
          </a:p>
          <a:p>
            <a:pPr>
              <a:lnSpc>
                <a:spcPct val="90000"/>
              </a:lnSpc>
            </a:pPr>
            <a:endParaRPr lang="en-GB" sz="2400" smtClean="0"/>
          </a:p>
        </p:txBody>
      </p:sp>
      <p:sp>
        <p:nvSpPr>
          <p:cNvPr id="74756" name="Text Box 4"/>
          <p:cNvSpPr txBox="1">
            <a:spLocks noChangeArrowheads="1"/>
          </p:cNvSpPr>
          <p:nvPr/>
        </p:nvSpPr>
        <p:spPr bwMode="auto">
          <a:xfrm>
            <a:off x="8939213" y="6270625"/>
            <a:ext cx="290512" cy="457200"/>
          </a:xfrm>
          <a:prstGeom prst="rect">
            <a:avLst/>
          </a:prstGeom>
          <a:noFill/>
          <a:ln w="9525">
            <a:noFill/>
            <a:miter lim="800000"/>
            <a:headEnd/>
            <a:tailEnd/>
          </a:ln>
        </p:spPr>
        <p:txBody>
          <a:bodyPr wrap="none">
            <a:spAutoFit/>
          </a:bodyPr>
          <a:lstStyle/>
          <a:p>
            <a:r>
              <a:rPr lang="en-GB"/>
              <a:t>•</a:t>
            </a:r>
          </a:p>
        </p:txBody>
      </p:sp>
      <p:sp>
        <p:nvSpPr>
          <p:cNvPr id="74757" name="Text Box 5"/>
          <p:cNvSpPr txBox="1">
            <a:spLocks noChangeArrowheads="1"/>
          </p:cNvSpPr>
          <p:nvPr/>
        </p:nvSpPr>
        <p:spPr bwMode="auto">
          <a:xfrm>
            <a:off x="454025" y="2038350"/>
            <a:ext cx="8978900" cy="1797050"/>
          </a:xfrm>
          <a:prstGeom prst="rect">
            <a:avLst/>
          </a:prstGeom>
          <a:solidFill>
            <a:schemeClr val="accent2"/>
          </a:solidFill>
          <a:ln w="9525">
            <a:noFill/>
            <a:miter lim="800000"/>
            <a:headEnd/>
            <a:tailEnd/>
          </a:ln>
        </p:spPr>
        <p:txBody>
          <a:bodyPr>
            <a:spAutoFit/>
          </a:bodyPr>
          <a:lstStyle/>
          <a:p>
            <a:r>
              <a:rPr lang="en-GB" sz="2000">
                <a:latin typeface="Helvetica" charset="0"/>
              </a:rPr>
              <a:t>Consider a replicated service with two clients, that  perform read and update operations. A client waits for one operation to complete before doing another. </a:t>
            </a:r>
            <a:r>
              <a:rPr kumimoji="1" lang="en-GB">
                <a:latin typeface="Arial" charset="0"/>
              </a:rPr>
              <a:t>Client operations o</a:t>
            </a:r>
            <a:r>
              <a:rPr kumimoji="1" lang="en-GB" baseline="-25000">
                <a:latin typeface="Arial" charset="0"/>
              </a:rPr>
              <a:t>10</a:t>
            </a:r>
            <a:r>
              <a:rPr kumimoji="1" lang="en-GB">
                <a:latin typeface="Arial" charset="0"/>
              </a:rPr>
              <a:t>, o</a:t>
            </a:r>
            <a:r>
              <a:rPr kumimoji="1" lang="en-GB" baseline="-25000">
                <a:latin typeface="Arial" charset="0"/>
              </a:rPr>
              <a:t>11</a:t>
            </a:r>
            <a:r>
              <a:rPr kumimoji="1" lang="en-GB">
                <a:latin typeface="Arial" charset="0"/>
              </a:rPr>
              <a:t>, o</a:t>
            </a:r>
            <a:r>
              <a:rPr kumimoji="1" lang="en-GB" baseline="-25000">
                <a:latin typeface="Arial" charset="0"/>
              </a:rPr>
              <a:t>12</a:t>
            </a:r>
            <a:r>
              <a:rPr kumimoji="1" lang="en-GB">
                <a:latin typeface="Arial" charset="0"/>
              </a:rPr>
              <a:t> and o</a:t>
            </a:r>
            <a:r>
              <a:rPr kumimoji="1" lang="en-GB" baseline="-25000">
                <a:latin typeface="Arial" charset="0"/>
              </a:rPr>
              <a:t>20</a:t>
            </a:r>
            <a:r>
              <a:rPr kumimoji="1" lang="en-GB">
                <a:latin typeface="Arial" charset="0"/>
              </a:rPr>
              <a:t>, o</a:t>
            </a:r>
            <a:r>
              <a:rPr kumimoji="1" lang="en-GB" baseline="-25000">
                <a:latin typeface="Arial" charset="0"/>
              </a:rPr>
              <a:t>21</a:t>
            </a:r>
            <a:r>
              <a:rPr kumimoji="1" lang="en-GB">
                <a:latin typeface="Arial" charset="0"/>
              </a:rPr>
              <a:t>, o</a:t>
            </a:r>
            <a:r>
              <a:rPr kumimoji="1" lang="en-GB" baseline="-25000">
                <a:latin typeface="Arial" charset="0"/>
              </a:rPr>
              <a:t>22 </a:t>
            </a:r>
            <a:r>
              <a:rPr kumimoji="1" lang="en-GB">
                <a:latin typeface="Arial" charset="0"/>
              </a:rPr>
              <a:t>at a single server are interleaved in some order e.g. o</a:t>
            </a:r>
            <a:r>
              <a:rPr kumimoji="1" lang="en-GB" baseline="-25000">
                <a:latin typeface="Arial" charset="0"/>
              </a:rPr>
              <a:t>20</a:t>
            </a:r>
            <a:r>
              <a:rPr kumimoji="1" lang="en-GB">
                <a:latin typeface="Arial" charset="0"/>
              </a:rPr>
              <a:t>, o</a:t>
            </a:r>
            <a:r>
              <a:rPr kumimoji="1" lang="en-GB" baseline="-25000">
                <a:latin typeface="Arial" charset="0"/>
              </a:rPr>
              <a:t>21</a:t>
            </a:r>
            <a:r>
              <a:rPr kumimoji="1" lang="en-GB">
                <a:latin typeface="Arial" charset="0"/>
              </a:rPr>
              <a:t>, o</a:t>
            </a:r>
            <a:r>
              <a:rPr kumimoji="1" lang="en-GB" baseline="-25000">
                <a:latin typeface="Arial" charset="0"/>
              </a:rPr>
              <a:t>10</a:t>
            </a:r>
            <a:r>
              <a:rPr kumimoji="1" lang="en-GB">
                <a:latin typeface="Arial" charset="0"/>
              </a:rPr>
              <a:t>, o</a:t>
            </a:r>
            <a:r>
              <a:rPr kumimoji="1" lang="en-GB" baseline="-25000">
                <a:latin typeface="Arial" charset="0"/>
              </a:rPr>
              <a:t>22 </a:t>
            </a:r>
            <a:r>
              <a:rPr kumimoji="1" lang="en-GB">
                <a:latin typeface="Arial" charset="0"/>
              </a:rPr>
              <a:t>, o</a:t>
            </a:r>
            <a:r>
              <a:rPr kumimoji="1" lang="en-GB" baseline="-25000">
                <a:latin typeface="Arial" charset="0"/>
              </a:rPr>
              <a:t>11</a:t>
            </a:r>
            <a:r>
              <a:rPr kumimoji="1" lang="en-GB">
                <a:latin typeface="Arial" charset="0"/>
              </a:rPr>
              <a:t>, o</a:t>
            </a:r>
            <a:r>
              <a:rPr kumimoji="1" lang="en-GB" baseline="-25000">
                <a:latin typeface="Arial" charset="0"/>
              </a:rPr>
              <a:t>12</a:t>
            </a:r>
            <a:r>
              <a:rPr kumimoji="1" lang="en-GB">
                <a:latin typeface="Arial" charset="0"/>
              </a:rPr>
              <a:t>  (client 1 does o</a:t>
            </a:r>
            <a:r>
              <a:rPr kumimoji="1" lang="en-GB" baseline="-25000">
                <a:latin typeface="Arial" charset="0"/>
              </a:rPr>
              <a:t>10</a:t>
            </a:r>
            <a:r>
              <a:rPr kumimoji="1" lang="en-GB">
                <a:latin typeface="Arial" charset="0"/>
              </a:rPr>
              <a:t> etc)</a:t>
            </a:r>
            <a:endParaRPr kumimoji="1" lang="en-GB">
              <a:solidFill>
                <a:schemeClr val="hlink"/>
              </a:solidFill>
              <a:latin typeface="Arial" charset="0"/>
            </a:endParaRPr>
          </a:p>
        </p:txBody>
      </p:sp>
      <p:sp>
        <p:nvSpPr>
          <p:cNvPr id="74758" name="Rectangle 6"/>
          <p:cNvSpPr>
            <a:spLocks noChangeArrowheads="1"/>
          </p:cNvSpPr>
          <p:nvPr/>
        </p:nvSpPr>
        <p:spPr bwMode="auto">
          <a:xfrm>
            <a:off x="0" y="4173538"/>
            <a:ext cx="9617075" cy="2071687"/>
          </a:xfrm>
          <a:prstGeom prst="rect">
            <a:avLst/>
          </a:prstGeom>
          <a:solidFill>
            <a:schemeClr val="bg1"/>
          </a:solidFill>
          <a:ln w="9525">
            <a:noFill/>
            <a:miter lim="800000"/>
            <a:headEnd/>
            <a:tailEnd/>
          </a:ln>
        </p:spPr>
        <p:txBody>
          <a:bodyPr>
            <a:spAutoFit/>
          </a:bodyPr>
          <a:lstStyle/>
          <a:p>
            <a:pPr marL="457200" indent="-457200">
              <a:lnSpc>
                <a:spcPct val="90000"/>
              </a:lnSpc>
              <a:spcBef>
                <a:spcPct val="20000"/>
              </a:spcBef>
              <a:buClr>
                <a:schemeClr val="hlink"/>
              </a:buClr>
              <a:buFont typeface="Times" charset="0"/>
              <a:buChar char="–"/>
            </a:pPr>
            <a:r>
              <a:rPr kumimoji="1" lang="en-GB" sz="2000">
                <a:solidFill>
                  <a:schemeClr val="hlink"/>
                </a:solidFill>
                <a:latin typeface="Arial" charset="0"/>
              </a:rPr>
              <a:t>For any set of client operations there is a virtual interleaving (which would be correct for a set of single objects). </a:t>
            </a:r>
          </a:p>
          <a:p>
            <a:pPr marL="457200" indent="-457200">
              <a:lnSpc>
                <a:spcPct val="90000"/>
              </a:lnSpc>
              <a:spcBef>
                <a:spcPct val="20000"/>
              </a:spcBef>
              <a:buClr>
                <a:schemeClr val="hlink"/>
              </a:buClr>
              <a:buFontTx/>
              <a:buChar char="–"/>
            </a:pPr>
            <a:r>
              <a:rPr kumimoji="1" lang="en-GB" sz="2000">
                <a:solidFill>
                  <a:schemeClr val="hlink"/>
                </a:solidFill>
                <a:latin typeface="Arial" charset="0"/>
              </a:rPr>
              <a:t>Each client sees a view of the objects that is consistent with this, that is, the results of clients operations make sense within the interleaving</a:t>
            </a:r>
          </a:p>
          <a:p>
            <a:pPr marL="914400" lvl="1" indent="-457200">
              <a:lnSpc>
                <a:spcPct val="90000"/>
              </a:lnSpc>
              <a:spcBef>
                <a:spcPct val="20000"/>
              </a:spcBef>
              <a:buClr>
                <a:schemeClr val="hlink"/>
              </a:buClr>
              <a:buFont typeface="Wingdings" charset="2"/>
              <a:buChar char="w"/>
            </a:pPr>
            <a:r>
              <a:rPr kumimoji="1" lang="en-GB" sz="1800">
                <a:solidFill>
                  <a:schemeClr val="hlink"/>
                </a:solidFill>
                <a:latin typeface="Arial" charset="0"/>
              </a:rPr>
              <a:t>the bank example did not make sense: if the second update is observed,the  first update should be observed too. </a:t>
            </a:r>
          </a:p>
          <a:p>
            <a:pPr marL="457200" indent="-457200">
              <a:lnSpc>
                <a:spcPct val="90000"/>
              </a:lnSpc>
              <a:spcBef>
                <a:spcPct val="20000"/>
              </a:spcBef>
              <a:buClr>
                <a:schemeClr val="hlink"/>
              </a:buClr>
              <a:buFontTx/>
              <a:buChar char="–"/>
            </a:pPr>
            <a:endParaRPr kumimoji="1" lang="en-GB" sz="1600">
              <a:solidFill>
                <a:schemeClr val="hlink"/>
              </a:solidFill>
              <a:latin typeface="Arial" charset="0"/>
            </a:endParaRPr>
          </a:p>
        </p:txBody>
      </p:sp>
      <p:sp>
        <p:nvSpPr>
          <p:cNvPr id="74759" name="Rectangle 7"/>
          <p:cNvSpPr>
            <a:spLocks noChangeArrowheads="1"/>
          </p:cNvSpPr>
          <p:nvPr/>
        </p:nvSpPr>
        <p:spPr bwMode="auto">
          <a:xfrm>
            <a:off x="520700" y="2209800"/>
            <a:ext cx="8767763" cy="1851025"/>
          </a:xfrm>
          <a:prstGeom prst="rect">
            <a:avLst/>
          </a:prstGeom>
          <a:solidFill>
            <a:srgbClr val="82B0FF"/>
          </a:solidFill>
          <a:ln w="9525">
            <a:noFill/>
            <a:miter lim="800000"/>
            <a:headEnd/>
            <a:tailEnd/>
          </a:ln>
        </p:spPr>
        <p:txBody>
          <a:bodyPr>
            <a:spAutoFit/>
          </a:bodyPr>
          <a:lstStyle/>
          <a:p>
            <a:pPr>
              <a:lnSpc>
                <a:spcPct val="90000"/>
              </a:lnSpc>
              <a:spcBef>
                <a:spcPct val="20000"/>
              </a:spcBef>
              <a:buClr>
                <a:schemeClr val="hlink"/>
              </a:buClr>
              <a:buFont typeface="Wingdings" charset="2"/>
              <a:buNone/>
            </a:pPr>
            <a:r>
              <a:rPr kumimoji="1" lang="en-GB">
                <a:solidFill>
                  <a:schemeClr val="hlink"/>
                </a:solidFill>
                <a:latin typeface="Arial" charset="0"/>
              </a:rPr>
              <a:t>a replicated object service is </a:t>
            </a:r>
            <a:r>
              <a:rPr kumimoji="1" lang="en-GB" i="1">
                <a:solidFill>
                  <a:schemeClr val="hlink"/>
                </a:solidFill>
                <a:latin typeface="Arial" charset="0"/>
              </a:rPr>
              <a:t>linearizable</a:t>
            </a:r>
            <a:r>
              <a:rPr kumimoji="1" lang="en-GB">
                <a:solidFill>
                  <a:schemeClr val="hlink"/>
                </a:solidFill>
                <a:latin typeface="Arial" charset="0"/>
              </a:rPr>
              <a:t> if</a:t>
            </a:r>
            <a:r>
              <a:rPr kumimoji="1" lang="en-GB" i="1">
                <a:solidFill>
                  <a:schemeClr val="hlink"/>
                </a:solidFill>
                <a:latin typeface="Arial" charset="0"/>
              </a:rPr>
              <a:t> for any execution</a:t>
            </a:r>
            <a:r>
              <a:rPr kumimoji="1" lang="en-GB">
                <a:solidFill>
                  <a:schemeClr val="hlink"/>
                </a:solidFill>
                <a:latin typeface="Arial" charset="0"/>
              </a:rPr>
              <a:t> there is some interleaving of clients’ operations such that:</a:t>
            </a:r>
          </a:p>
          <a:p>
            <a:pPr lvl="1">
              <a:lnSpc>
                <a:spcPct val="90000"/>
              </a:lnSpc>
              <a:spcBef>
                <a:spcPct val="20000"/>
              </a:spcBef>
              <a:buClr>
                <a:schemeClr val="hlink"/>
              </a:buClr>
              <a:buFontTx/>
              <a:buChar char="–"/>
            </a:pPr>
            <a:r>
              <a:rPr kumimoji="1" lang="en-GB" sz="1800">
                <a:solidFill>
                  <a:schemeClr val="hlink"/>
                </a:solidFill>
                <a:latin typeface="Arial" charset="0"/>
              </a:rPr>
              <a:t>the interleaved sequence of operations meets the specification of a (single) correct copy of the objects</a:t>
            </a:r>
          </a:p>
          <a:p>
            <a:pPr lvl="1">
              <a:lnSpc>
                <a:spcPct val="90000"/>
              </a:lnSpc>
              <a:spcBef>
                <a:spcPct val="20000"/>
              </a:spcBef>
              <a:buClr>
                <a:schemeClr val="hlink"/>
              </a:buClr>
              <a:buFontTx/>
              <a:buChar char="–"/>
            </a:pPr>
            <a:r>
              <a:rPr kumimoji="1" lang="en-GB" sz="1800">
                <a:solidFill>
                  <a:schemeClr val="hlink"/>
                </a:solidFill>
                <a:latin typeface="Arial" charset="0"/>
              </a:rPr>
              <a:t>the order of operations in the interleaving is consistent with the real time at which they occurred</a:t>
            </a:r>
          </a:p>
        </p:txBody>
      </p:sp>
      <p:sp>
        <p:nvSpPr>
          <p:cNvPr id="74760" name="Rectangle 8"/>
          <p:cNvSpPr>
            <a:spLocks noChangeArrowheads="1"/>
          </p:cNvSpPr>
          <p:nvPr/>
        </p:nvSpPr>
        <p:spPr bwMode="auto">
          <a:xfrm>
            <a:off x="344488" y="628650"/>
            <a:ext cx="8877300" cy="366713"/>
          </a:xfrm>
          <a:prstGeom prst="rect">
            <a:avLst/>
          </a:prstGeom>
          <a:solidFill>
            <a:schemeClr val="accent2"/>
          </a:solidFill>
          <a:ln w="9525">
            <a:noFill/>
            <a:miter lim="800000"/>
            <a:headEnd/>
            <a:tailEnd/>
          </a:ln>
        </p:spPr>
        <p:txBody>
          <a:bodyPr wrap="none">
            <a:spAutoFit/>
          </a:bodyPr>
          <a:lstStyle/>
          <a:p>
            <a:pPr>
              <a:lnSpc>
                <a:spcPct val="90000"/>
              </a:lnSpc>
              <a:spcBef>
                <a:spcPct val="20000"/>
              </a:spcBef>
              <a:buClr>
                <a:schemeClr val="hlink"/>
              </a:buClr>
            </a:pPr>
            <a:r>
              <a:rPr kumimoji="1" lang="en-GB" sz="2000">
                <a:solidFill>
                  <a:schemeClr val="hlink"/>
                </a:solidFill>
                <a:latin typeface="Arial" charset="0"/>
              </a:rPr>
              <a:t>linearizability is not intended to be used with transactional replication systems</a:t>
            </a:r>
          </a:p>
        </p:txBody>
      </p:sp>
      <p:sp>
        <p:nvSpPr>
          <p:cNvPr id="74761" name="Rectangle 9"/>
          <p:cNvSpPr>
            <a:spLocks noChangeArrowheads="1"/>
          </p:cNvSpPr>
          <p:nvPr/>
        </p:nvSpPr>
        <p:spPr bwMode="auto">
          <a:xfrm>
            <a:off x="328613" y="1020763"/>
            <a:ext cx="9126537" cy="973137"/>
          </a:xfrm>
          <a:prstGeom prst="rect">
            <a:avLst/>
          </a:prstGeom>
          <a:solidFill>
            <a:schemeClr val="accent2"/>
          </a:solidFill>
          <a:ln w="9525">
            <a:noFill/>
            <a:miter lim="800000"/>
            <a:headEnd/>
            <a:tailEnd/>
          </a:ln>
        </p:spPr>
        <p:txBody>
          <a:bodyPr wrap="none">
            <a:spAutoFit/>
          </a:bodyPr>
          <a:lstStyle/>
          <a:p>
            <a:pPr>
              <a:lnSpc>
                <a:spcPct val="90000"/>
              </a:lnSpc>
              <a:spcBef>
                <a:spcPct val="20000"/>
              </a:spcBef>
              <a:buClr>
                <a:schemeClr val="hlink"/>
              </a:buClr>
              <a:buFontTx/>
              <a:buChar char="–"/>
            </a:pPr>
            <a:r>
              <a:rPr kumimoji="1" lang="en-GB" sz="2000">
                <a:solidFill>
                  <a:schemeClr val="hlink"/>
                </a:solidFill>
                <a:latin typeface="Arial" charset="0"/>
              </a:rPr>
              <a:t>The real-time requirement means clients should receive up-to-date information</a:t>
            </a:r>
          </a:p>
          <a:p>
            <a:pPr lvl="1">
              <a:lnSpc>
                <a:spcPct val="90000"/>
              </a:lnSpc>
              <a:spcBef>
                <a:spcPct val="20000"/>
              </a:spcBef>
              <a:buClr>
                <a:schemeClr val="hlink"/>
              </a:buClr>
              <a:buFont typeface="Wingdings" charset="2"/>
              <a:buChar char="w"/>
            </a:pPr>
            <a:r>
              <a:rPr kumimoji="1" lang="en-GB" sz="1800">
                <a:solidFill>
                  <a:schemeClr val="hlink"/>
                </a:solidFill>
                <a:latin typeface="Arial" charset="0"/>
              </a:rPr>
              <a:t>but may not be practical due to difficulties of synchronizing clocks </a:t>
            </a:r>
          </a:p>
          <a:p>
            <a:pPr lvl="1">
              <a:lnSpc>
                <a:spcPct val="90000"/>
              </a:lnSpc>
              <a:spcBef>
                <a:spcPct val="20000"/>
              </a:spcBef>
              <a:buClr>
                <a:schemeClr val="hlink"/>
              </a:buClr>
              <a:buFont typeface="Wingdings" charset="2"/>
              <a:buChar char="w"/>
            </a:pPr>
            <a:r>
              <a:rPr kumimoji="1" lang="en-GB" sz="1800">
                <a:solidFill>
                  <a:schemeClr val="hlink"/>
                </a:solidFill>
                <a:latin typeface="Arial" charset="0"/>
              </a:rPr>
              <a:t>a weaker criterion is sequential consis</a:t>
            </a:r>
            <a:r>
              <a:rPr kumimoji="1" lang="en-GB" sz="1600">
                <a:solidFill>
                  <a:schemeClr val="hlink"/>
                </a:solidFill>
                <a:latin typeface="Arial" charset="0"/>
              </a:rPr>
              <a:t>tency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4757"/>
                                        </p:tgtEl>
                                        <p:attrNameLst>
                                          <p:attrName>style.visibility</p:attrName>
                                        </p:attrNameLst>
                                      </p:cBhvr>
                                      <p:to>
                                        <p:strVal val="visible"/>
                                      </p:to>
                                    </p:set>
                                    <p:anim calcmode="lin" valueType="num">
                                      <p:cBhvr additive="base">
                                        <p:cTn id="7" dur="500" fill="hold"/>
                                        <p:tgtEl>
                                          <p:spTgt spid="74757"/>
                                        </p:tgtEl>
                                        <p:attrNameLst>
                                          <p:attrName>ppt_x</p:attrName>
                                        </p:attrNameLst>
                                      </p:cBhvr>
                                      <p:tavLst>
                                        <p:tav tm="0">
                                          <p:val>
                                            <p:strVal val="#ppt_x"/>
                                          </p:val>
                                        </p:tav>
                                        <p:tav tm="100000">
                                          <p:val>
                                            <p:strVal val="#ppt_x"/>
                                          </p:val>
                                        </p:tav>
                                      </p:tavLst>
                                    </p:anim>
                                    <p:anim calcmode="lin" valueType="num">
                                      <p:cBhvr additive="base">
                                        <p:cTn id="8" dur="500" fill="hold"/>
                                        <p:tgtEl>
                                          <p:spTgt spid="7475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Effect transition="in" filter="wipe(up)">
                                      <p:cBhvr>
                                        <p:cTn id="13" dur="500"/>
                                        <p:tgtEl>
                                          <p:spTgt spid="7475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74759">
                                            <p:bg/>
                                          </p:spTgt>
                                        </p:tgtEl>
                                        <p:attrNameLst>
                                          <p:attrName>style.visibility</p:attrName>
                                        </p:attrNameLst>
                                      </p:cBhvr>
                                      <p:to>
                                        <p:strVal val="visible"/>
                                      </p:to>
                                    </p:set>
                                    <p:animEffect transition="in" filter="wipe(up)">
                                      <p:cBhvr>
                                        <p:cTn id="18" dur="500"/>
                                        <p:tgtEl>
                                          <p:spTgt spid="74759">
                                            <p:bg/>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74759">
                                            <p:txEl>
                                              <p:pRg st="0" end="0"/>
                                            </p:txEl>
                                          </p:spTgt>
                                        </p:tgtEl>
                                        <p:attrNameLst>
                                          <p:attrName>style.visibility</p:attrName>
                                        </p:attrNameLst>
                                      </p:cBhvr>
                                      <p:to>
                                        <p:strVal val="visible"/>
                                      </p:to>
                                    </p:set>
                                    <p:animEffect transition="in" filter="wipe(up)">
                                      <p:cBhvr>
                                        <p:cTn id="23" dur="500"/>
                                        <p:tgtEl>
                                          <p:spTgt spid="7475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74759">
                                            <p:txEl>
                                              <p:pRg st="1" end="1"/>
                                            </p:txEl>
                                          </p:spTgt>
                                        </p:tgtEl>
                                        <p:attrNameLst>
                                          <p:attrName>style.visibility</p:attrName>
                                        </p:attrNameLst>
                                      </p:cBhvr>
                                      <p:to>
                                        <p:strVal val="visible"/>
                                      </p:to>
                                    </p:set>
                                    <p:animEffect transition="in" filter="wipe(up)">
                                      <p:cBhvr>
                                        <p:cTn id="28" dur="500"/>
                                        <p:tgtEl>
                                          <p:spTgt spid="74759">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74759">
                                            <p:txEl>
                                              <p:pRg st="2" end="2"/>
                                            </p:txEl>
                                          </p:spTgt>
                                        </p:tgtEl>
                                        <p:attrNameLst>
                                          <p:attrName>style.visibility</p:attrName>
                                        </p:attrNameLst>
                                      </p:cBhvr>
                                      <p:to>
                                        <p:strVal val="visible"/>
                                      </p:to>
                                    </p:set>
                                    <p:animEffect transition="in" filter="wipe(up)">
                                      <p:cBhvr>
                                        <p:cTn id="33" dur="500"/>
                                        <p:tgtEl>
                                          <p:spTgt spid="74759">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74758"/>
                                        </p:tgtEl>
                                        <p:attrNameLst>
                                          <p:attrName>style.visibility</p:attrName>
                                        </p:attrNameLst>
                                      </p:cBhvr>
                                      <p:to>
                                        <p:strVal val="visible"/>
                                      </p:to>
                                    </p:set>
                                    <p:animEffect transition="in" filter="wipe(up)">
                                      <p:cBhvr>
                                        <p:cTn id="38" dur="500"/>
                                        <p:tgtEl>
                                          <p:spTgt spid="7475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4760"/>
                                        </p:tgtEl>
                                        <p:attrNameLst>
                                          <p:attrName>style.visibility</p:attrName>
                                        </p:attrNameLst>
                                      </p:cBhvr>
                                      <p:to>
                                        <p:strVal val="visible"/>
                                      </p:to>
                                    </p:set>
                                    <p:anim calcmode="lin" valueType="num">
                                      <p:cBhvr additive="base">
                                        <p:cTn id="43" dur="500" fill="hold"/>
                                        <p:tgtEl>
                                          <p:spTgt spid="74760"/>
                                        </p:tgtEl>
                                        <p:attrNameLst>
                                          <p:attrName>ppt_x</p:attrName>
                                        </p:attrNameLst>
                                      </p:cBhvr>
                                      <p:tavLst>
                                        <p:tav tm="0">
                                          <p:val>
                                            <p:strVal val="0-#ppt_w/2"/>
                                          </p:val>
                                        </p:tav>
                                        <p:tav tm="100000">
                                          <p:val>
                                            <p:strVal val="#ppt_x"/>
                                          </p:val>
                                        </p:tav>
                                      </p:tavLst>
                                    </p:anim>
                                    <p:anim calcmode="lin" valueType="num">
                                      <p:cBhvr additive="base">
                                        <p:cTn id="44" dur="500" fill="hold"/>
                                        <p:tgtEl>
                                          <p:spTgt spid="74760"/>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4761"/>
                                        </p:tgtEl>
                                        <p:attrNameLst>
                                          <p:attrName>style.visibility</p:attrName>
                                        </p:attrNameLst>
                                      </p:cBhvr>
                                      <p:to>
                                        <p:strVal val="visible"/>
                                      </p:to>
                                    </p:set>
                                    <p:anim calcmode="lin" valueType="num">
                                      <p:cBhvr additive="base">
                                        <p:cTn id="49" dur="500" fill="hold"/>
                                        <p:tgtEl>
                                          <p:spTgt spid="74761"/>
                                        </p:tgtEl>
                                        <p:attrNameLst>
                                          <p:attrName>ppt_x</p:attrName>
                                        </p:attrNameLst>
                                      </p:cBhvr>
                                      <p:tavLst>
                                        <p:tav tm="0">
                                          <p:val>
                                            <p:strVal val="1+#ppt_w/2"/>
                                          </p:val>
                                        </p:tav>
                                        <p:tav tm="100000">
                                          <p:val>
                                            <p:strVal val="#ppt_x"/>
                                          </p:val>
                                        </p:tav>
                                      </p:tavLst>
                                    </p:anim>
                                    <p:anim calcmode="lin" valueType="num">
                                      <p:cBhvr additive="base">
                                        <p:cTn id="50" dur="500" fill="hold"/>
                                        <p:tgtEl>
                                          <p:spTgt spid="74761"/>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 presetClass="entr" presetSubtype="0" fill="hold" grpId="0" nodeType="afterEffect">
                                  <p:stCondLst>
                                    <p:cond delay="0"/>
                                  </p:stCondLst>
                                  <p:childTnLst>
                                    <p:set>
                                      <p:cBhvr>
                                        <p:cTn id="53" dur="1" fill="hold">
                                          <p:stCondLst>
                                            <p:cond delay="499"/>
                                          </p:stCondLst>
                                        </p:cTn>
                                        <p:tgtEl>
                                          <p:spTgt spid="74756"/>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bldLvl="3" autoUpdateAnimBg="0"/>
      <p:bldP spid="74756" grpId="0" autoUpdateAnimBg="0"/>
      <p:bldP spid="74757" grpId="0" animBg="1" autoUpdateAnimBg="0"/>
      <p:bldP spid="74758" grpId="0" animBg="1" autoUpdateAnimBg="0"/>
      <p:bldP spid="74759" grpId="0" build="p" bldLvl="2" animBg="1" autoUpdateAnimBg="0"/>
      <p:bldP spid="74760" grpId="0" animBg="1" autoUpdateAnimBg="0"/>
      <p:bldP spid="74761"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p>
            <a:fld id="{C1E765C2-A2DF-44BA-8D2C-2F0149AF7B98}" type="slidenum">
              <a:rPr lang="en-US"/>
              <a:pPr/>
              <a:t>18</a:t>
            </a:fld>
            <a:endParaRPr lang="en-US"/>
          </a:p>
        </p:txBody>
      </p:sp>
      <p:sp>
        <p:nvSpPr>
          <p:cNvPr id="22531" name="Rectangle 2"/>
          <p:cNvSpPr>
            <a:spLocks noGrp="1" noChangeArrowheads="1"/>
          </p:cNvSpPr>
          <p:nvPr>
            <p:ph type="title"/>
          </p:nvPr>
        </p:nvSpPr>
        <p:spPr/>
        <p:txBody>
          <a:bodyPr/>
          <a:lstStyle/>
          <a:p>
            <a:r>
              <a:rPr lang="en-GB" smtClean="0"/>
              <a:t>Sequential consistency (p567)</a:t>
            </a:r>
          </a:p>
        </p:txBody>
      </p:sp>
      <p:sp>
        <p:nvSpPr>
          <p:cNvPr id="75779" name="Rectangle 3"/>
          <p:cNvSpPr>
            <a:spLocks noGrp="1" noChangeArrowheads="1"/>
          </p:cNvSpPr>
          <p:nvPr>
            <p:ph type="body" idx="1"/>
          </p:nvPr>
        </p:nvSpPr>
        <p:spPr>
          <a:xfrm>
            <a:off x="495300" y="1447800"/>
            <a:ext cx="8859838" cy="1666875"/>
          </a:xfrm>
          <a:solidFill>
            <a:srgbClr val="82B0FF"/>
          </a:solidFill>
        </p:spPr>
        <p:txBody>
          <a:bodyPr/>
          <a:lstStyle/>
          <a:p>
            <a:pPr>
              <a:lnSpc>
                <a:spcPct val="90000"/>
              </a:lnSpc>
            </a:pPr>
            <a:r>
              <a:rPr lang="en-GB" sz="1800" smtClean="0"/>
              <a:t>a replicated shared object service is sequentially consistent if for any execution there is some interleaving of clients’ operations such that:</a:t>
            </a:r>
            <a:endParaRPr lang="en-GB" sz="2400" smtClean="0"/>
          </a:p>
          <a:p>
            <a:pPr lvl="1">
              <a:lnSpc>
                <a:spcPct val="90000"/>
              </a:lnSpc>
            </a:pPr>
            <a:r>
              <a:rPr lang="en-GB" sz="1800" smtClean="0"/>
              <a:t>the interleaved sequence of operations meets the specification of a (single) correct copy of the objects</a:t>
            </a:r>
          </a:p>
          <a:p>
            <a:pPr lvl="1">
              <a:lnSpc>
                <a:spcPct val="90000"/>
              </a:lnSpc>
            </a:pPr>
            <a:r>
              <a:rPr lang="en-GB" sz="1800" smtClean="0"/>
              <a:t>the order of operations in the interleaving is consistent with the program order in which each client executed them</a:t>
            </a:r>
            <a:endParaRPr lang="en-GB" sz="1800" smtClean="0">
              <a:latin typeface="Symbol" charset="2"/>
            </a:endParaRPr>
          </a:p>
        </p:txBody>
      </p:sp>
      <p:graphicFrame>
        <p:nvGraphicFramePr>
          <p:cNvPr id="75813" name="Group 37"/>
          <p:cNvGraphicFramePr>
            <a:graphicFrameLocks noGrp="1"/>
          </p:cNvGraphicFramePr>
          <p:nvPr/>
        </p:nvGraphicFramePr>
        <p:xfrm>
          <a:off x="479425" y="3660775"/>
          <a:ext cx="5334000" cy="1981200"/>
        </p:xfrm>
        <a:graphic>
          <a:graphicData uri="http://schemas.openxmlformats.org/drawingml/2006/table">
            <a:tbl>
              <a:tblPr/>
              <a:tblGrid>
                <a:gridCol w="2667000"/>
                <a:gridCol w="2667000"/>
              </a:tblGrid>
              <a:tr h="320675">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r>
                        <a:rPr kumimoji="1" lang="en-GB" sz="2000" b="0" i="0" u="none" strike="noStrike" cap="none" normalizeH="0" baseline="0" smtClean="0">
                          <a:ln>
                            <a:noFill/>
                          </a:ln>
                          <a:solidFill>
                            <a:schemeClr val="hlink"/>
                          </a:solidFill>
                          <a:effectLst/>
                          <a:latin typeface="Arial" charset="0"/>
                        </a:rPr>
                        <a:t>Client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r>
                        <a:rPr kumimoji="1" lang="en-GB" sz="2000" b="0" i="0" u="none" strike="noStrike" cap="none" normalizeH="0" baseline="0" smtClean="0">
                          <a:ln>
                            <a:noFill/>
                          </a:ln>
                          <a:solidFill>
                            <a:schemeClr val="hlink"/>
                          </a:solidFill>
                          <a:effectLst/>
                          <a:latin typeface="Arial" charset="0"/>
                        </a:rPr>
                        <a:t>Client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r>
                        <a:rPr kumimoji="1" lang="en-GB" sz="2000" b="0" i="1" u="none" strike="noStrike" cap="none" normalizeH="0" baseline="0" smtClean="0">
                          <a:ln>
                            <a:noFill/>
                          </a:ln>
                          <a:solidFill>
                            <a:schemeClr val="hlink"/>
                          </a:solidFill>
                          <a:effectLst/>
                          <a:latin typeface="Arial" charset="0"/>
                        </a:rPr>
                        <a:t>setBalance</a:t>
                      </a:r>
                      <a:r>
                        <a:rPr kumimoji="1" lang="en-GB" sz="2000" b="0" i="0" u="none" strike="noStrike" cap="none" normalizeH="0" baseline="-25000" smtClean="0">
                          <a:ln>
                            <a:noFill/>
                          </a:ln>
                          <a:solidFill>
                            <a:schemeClr val="hlink"/>
                          </a:solidFill>
                          <a:effectLst/>
                          <a:latin typeface="Arial" charset="0"/>
                        </a:rPr>
                        <a:t>B</a:t>
                      </a:r>
                      <a:r>
                        <a:rPr kumimoji="1" lang="en-GB" sz="2000" b="0" i="0" u="none" strike="noStrike" cap="none" normalizeH="0" baseline="0" smtClean="0">
                          <a:ln>
                            <a:noFill/>
                          </a:ln>
                          <a:solidFill>
                            <a:schemeClr val="hlink"/>
                          </a:solidFill>
                          <a:effectLst/>
                          <a:latin typeface="Arial" charset="0"/>
                        </a:rPr>
                        <a:t>(x,1)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endParaRPr kumimoji="1" lang="sv-SE" sz="20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endParaRPr kumimoji="1" lang="sv-SE" sz="20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r>
                        <a:rPr kumimoji="1" lang="en-GB" sz="2000" b="0" i="1" u="none" strike="noStrike" cap="none" normalizeH="0" baseline="0" smtClean="0">
                          <a:ln>
                            <a:noFill/>
                          </a:ln>
                          <a:solidFill>
                            <a:schemeClr val="hlink"/>
                          </a:solidFill>
                          <a:effectLst/>
                          <a:latin typeface="Arial" charset="0"/>
                        </a:rPr>
                        <a:t>getBalance</a:t>
                      </a:r>
                      <a:r>
                        <a:rPr kumimoji="1" lang="en-GB" sz="2000" b="0" i="0" u="none" strike="noStrike" cap="none" normalizeH="0" baseline="-25000" smtClean="0">
                          <a:ln>
                            <a:noFill/>
                          </a:ln>
                          <a:solidFill>
                            <a:schemeClr val="hlink"/>
                          </a:solidFill>
                          <a:effectLst/>
                          <a:latin typeface="Arial" charset="0"/>
                        </a:rPr>
                        <a:t>A</a:t>
                      </a:r>
                      <a:r>
                        <a:rPr kumimoji="1" lang="en-GB" sz="2000" b="0" i="0" u="none" strike="noStrike" cap="none" normalizeH="0" baseline="0" smtClean="0">
                          <a:ln>
                            <a:noFill/>
                          </a:ln>
                          <a:solidFill>
                            <a:schemeClr val="hlink"/>
                          </a:solidFill>
                          <a:effectLst/>
                          <a:latin typeface="Arial" charset="0"/>
                        </a:rPr>
                        <a:t>(</a:t>
                      </a:r>
                      <a:r>
                        <a:rPr kumimoji="1" lang="en-GB" sz="2000" b="0" i="1" u="none" strike="noStrike" cap="none" normalizeH="0" baseline="0" smtClean="0">
                          <a:ln>
                            <a:noFill/>
                          </a:ln>
                          <a:solidFill>
                            <a:schemeClr val="hlink"/>
                          </a:solidFill>
                          <a:effectLst/>
                          <a:latin typeface="Arial" charset="0"/>
                        </a:rPr>
                        <a:t>y</a:t>
                      </a:r>
                      <a:r>
                        <a:rPr kumimoji="1" lang="en-GB" sz="2000" b="0" i="0" u="none" strike="noStrike" cap="none" normalizeH="0" baseline="0" smtClean="0">
                          <a:ln>
                            <a:noFill/>
                          </a:ln>
                          <a:solidFill>
                            <a:schemeClr val="hlink"/>
                          </a:solidFill>
                          <a:effectLst/>
                          <a:latin typeface="Arial" charset="0"/>
                        </a:rPr>
                        <a:t>) </a:t>
                      </a:r>
                      <a:r>
                        <a:rPr kumimoji="1" lang="en-GB" sz="2000" b="0" i="0" u="none" strike="noStrike" cap="none" normalizeH="0" baseline="0" smtClean="0">
                          <a:ln>
                            <a:noFill/>
                          </a:ln>
                          <a:solidFill>
                            <a:schemeClr val="hlink"/>
                          </a:solidFill>
                          <a:effectLst/>
                          <a:latin typeface="Symbol"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endParaRPr kumimoji="1" lang="sv-SE" sz="20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r>
                        <a:rPr kumimoji="1" lang="en-GB" sz="2000" b="0" i="1" u="none" strike="noStrike" cap="none" normalizeH="0" baseline="0" smtClean="0">
                          <a:ln>
                            <a:noFill/>
                          </a:ln>
                          <a:solidFill>
                            <a:schemeClr val="hlink"/>
                          </a:solidFill>
                          <a:effectLst/>
                          <a:latin typeface="Arial" charset="0"/>
                        </a:rPr>
                        <a:t>getBalance</a:t>
                      </a:r>
                      <a:r>
                        <a:rPr kumimoji="1" lang="en-GB" sz="2000" b="0" i="0" u="none" strike="noStrike" cap="none" normalizeH="0" baseline="-25000" smtClean="0">
                          <a:ln>
                            <a:noFill/>
                          </a:ln>
                          <a:solidFill>
                            <a:schemeClr val="hlink"/>
                          </a:solidFill>
                          <a:effectLst/>
                          <a:latin typeface="Arial" charset="0"/>
                        </a:rPr>
                        <a:t>A</a:t>
                      </a:r>
                      <a:r>
                        <a:rPr kumimoji="1" lang="en-GB" sz="2000" b="0" i="0" u="none" strike="noStrike" cap="none" normalizeH="0" baseline="0" smtClean="0">
                          <a:ln>
                            <a:noFill/>
                          </a:ln>
                          <a:solidFill>
                            <a:schemeClr val="hlink"/>
                          </a:solidFill>
                          <a:effectLst/>
                          <a:latin typeface="Arial" charset="0"/>
                        </a:rPr>
                        <a:t>(</a:t>
                      </a:r>
                      <a:r>
                        <a:rPr kumimoji="1" lang="en-GB" sz="2000" b="0" i="1" u="none" strike="noStrike" cap="none" normalizeH="0" baseline="0" smtClean="0">
                          <a:ln>
                            <a:noFill/>
                          </a:ln>
                          <a:solidFill>
                            <a:schemeClr val="hlink"/>
                          </a:solidFill>
                          <a:effectLst/>
                          <a:latin typeface="Arial" charset="0"/>
                        </a:rPr>
                        <a:t>x</a:t>
                      </a:r>
                      <a:r>
                        <a:rPr kumimoji="1" lang="en-GB" sz="2000" b="0" i="0" u="none" strike="noStrike" cap="none" normalizeH="0" baseline="0" smtClean="0">
                          <a:ln>
                            <a:noFill/>
                          </a:ln>
                          <a:solidFill>
                            <a:schemeClr val="hlink"/>
                          </a:solidFill>
                          <a:effectLst/>
                          <a:latin typeface="Arial" charset="0"/>
                        </a:rPr>
                        <a:t>) </a:t>
                      </a:r>
                      <a:r>
                        <a:rPr kumimoji="1" lang="en-GB" sz="2000" b="0" i="0" u="none" strike="noStrike" cap="none" normalizeH="0" baseline="0" smtClean="0">
                          <a:ln>
                            <a:noFill/>
                          </a:ln>
                          <a:solidFill>
                            <a:schemeClr val="hlink"/>
                          </a:solidFill>
                          <a:effectLst/>
                          <a:latin typeface="Symbol"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r>
                        <a:rPr kumimoji="1" lang="en-GB" sz="2000" b="0" i="1" u="none" strike="noStrike" cap="none" normalizeH="0" baseline="0" smtClean="0">
                          <a:ln>
                            <a:noFill/>
                          </a:ln>
                          <a:solidFill>
                            <a:schemeClr val="hlink"/>
                          </a:solidFill>
                          <a:effectLst/>
                          <a:latin typeface="Arial" charset="0"/>
                        </a:rPr>
                        <a:t>setBalance</a:t>
                      </a:r>
                      <a:r>
                        <a:rPr kumimoji="1" lang="en-GB" sz="2000" b="0" i="0" u="none" strike="noStrike" cap="none" normalizeH="0" baseline="-25000" smtClean="0">
                          <a:ln>
                            <a:noFill/>
                          </a:ln>
                          <a:solidFill>
                            <a:schemeClr val="hlink"/>
                          </a:solidFill>
                          <a:effectLst/>
                          <a:latin typeface="Arial" charset="0"/>
                        </a:rPr>
                        <a:t>A</a:t>
                      </a:r>
                      <a:r>
                        <a:rPr kumimoji="1" lang="en-GB" sz="2000" b="0" i="0" u="none" strike="noStrike" cap="none" normalizeH="0" baseline="0" smtClean="0">
                          <a:ln>
                            <a:noFill/>
                          </a:ln>
                          <a:solidFill>
                            <a:schemeClr val="hlink"/>
                          </a:solidFill>
                          <a:effectLst/>
                          <a:latin typeface="Arial" charset="0"/>
                        </a:rPr>
                        <a:t>(y,2)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charset="2"/>
                        <a:buNone/>
                        <a:tabLst/>
                      </a:pPr>
                      <a:endParaRPr kumimoji="1" lang="sv-SE" sz="20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5806" name="Text Box 30"/>
          <p:cNvSpPr txBox="1">
            <a:spLocks noChangeArrowheads="1"/>
          </p:cNvSpPr>
          <p:nvPr/>
        </p:nvSpPr>
        <p:spPr bwMode="auto">
          <a:xfrm>
            <a:off x="8939213" y="6270625"/>
            <a:ext cx="290512" cy="457200"/>
          </a:xfrm>
          <a:prstGeom prst="rect">
            <a:avLst/>
          </a:prstGeom>
          <a:noFill/>
          <a:ln w="9525">
            <a:noFill/>
            <a:miter lim="800000"/>
            <a:headEnd/>
            <a:tailEnd/>
          </a:ln>
        </p:spPr>
        <p:txBody>
          <a:bodyPr wrap="none">
            <a:spAutoFit/>
          </a:bodyPr>
          <a:lstStyle/>
          <a:p>
            <a:r>
              <a:rPr lang="en-GB"/>
              <a:t>•</a:t>
            </a:r>
          </a:p>
        </p:txBody>
      </p:sp>
      <p:sp>
        <p:nvSpPr>
          <p:cNvPr id="75807" name="Rectangle 31"/>
          <p:cNvSpPr>
            <a:spLocks noChangeArrowheads="1"/>
          </p:cNvSpPr>
          <p:nvPr/>
        </p:nvSpPr>
        <p:spPr bwMode="auto">
          <a:xfrm>
            <a:off x="5905500" y="3741738"/>
            <a:ext cx="4000500" cy="1143000"/>
          </a:xfrm>
          <a:prstGeom prst="rect">
            <a:avLst/>
          </a:prstGeom>
          <a:solidFill>
            <a:schemeClr val="accent2"/>
          </a:solidFill>
          <a:ln w="9525">
            <a:noFill/>
            <a:miter lim="800000"/>
            <a:headEnd/>
            <a:tailEnd/>
          </a:ln>
        </p:spPr>
        <p:txBody>
          <a:bodyPr>
            <a:spAutoFit/>
          </a:bodyPr>
          <a:lstStyle/>
          <a:p>
            <a:pPr>
              <a:spcBef>
                <a:spcPct val="30000"/>
              </a:spcBef>
            </a:pPr>
            <a:r>
              <a:rPr lang="en-GB" sz="1600">
                <a:latin typeface="Helvetica" charset="0"/>
              </a:rPr>
              <a:t>this is possible under a  naive replication strategy, even if neither </a:t>
            </a:r>
            <a:r>
              <a:rPr lang="en-GB" sz="1600" i="1">
                <a:latin typeface="Helvetica" charset="0"/>
              </a:rPr>
              <a:t>A</a:t>
            </a:r>
            <a:r>
              <a:rPr lang="en-GB" sz="1600">
                <a:latin typeface="Helvetica" charset="0"/>
              </a:rPr>
              <a:t> or </a:t>
            </a:r>
            <a:r>
              <a:rPr lang="en-GB" sz="1600" i="1">
                <a:latin typeface="Helvetica" charset="0"/>
              </a:rPr>
              <a:t>B</a:t>
            </a:r>
            <a:r>
              <a:rPr lang="en-GB" sz="1600">
                <a:latin typeface="Helvetica" charset="0"/>
              </a:rPr>
              <a:t> fails -</a:t>
            </a:r>
          </a:p>
          <a:p>
            <a:pPr>
              <a:spcBef>
                <a:spcPct val="30000"/>
              </a:spcBef>
            </a:pPr>
            <a:r>
              <a:rPr lang="en-GB" sz="1600">
                <a:latin typeface="Helvetica" charset="0"/>
              </a:rPr>
              <a:t>the update at </a:t>
            </a:r>
            <a:r>
              <a:rPr lang="en-GB" sz="1600" i="1">
                <a:latin typeface="Helvetica" charset="0"/>
              </a:rPr>
              <a:t>B </a:t>
            </a:r>
            <a:r>
              <a:rPr lang="en-GB" sz="1600">
                <a:latin typeface="Helvetica" charset="0"/>
              </a:rPr>
              <a:t>has not yet been propagated to </a:t>
            </a:r>
            <a:r>
              <a:rPr lang="en-GB" sz="1600" i="1">
                <a:latin typeface="Helvetica" charset="0"/>
              </a:rPr>
              <a:t>A</a:t>
            </a:r>
            <a:r>
              <a:rPr lang="en-GB" sz="1600">
                <a:latin typeface="Helvetica" charset="0"/>
              </a:rPr>
              <a:t> when client 2 reads it</a:t>
            </a:r>
            <a:endParaRPr lang="en-GB" sz="900">
              <a:latin typeface="Helvetica" charset="0"/>
            </a:endParaRPr>
          </a:p>
        </p:txBody>
      </p:sp>
      <p:sp>
        <p:nvSpPr>
          <p:cNvPr id="75808" name="Rectangle 32"/>
          <p:cNvSpPr>
            <a:spLocks noChangeArrowheads="1"/>
          </p:cNvSpPr>
          <p:nvPr/>
        </p:nvSpPr>
        <p:spPr bwMode="auto">
          <a:xfrm>
            <a:off x="0" y="533400"/>
            <a:ext cx="9536113" cy="366713"/>
          </a:xfrm>
          <a:prstGeom prst="rect">
            <a:avLst/>
          </a:prstGeom>
          <a:solidFill>
            <a:schemeClr val="accent2"/>
          </a:solidFill>
          <a:ln w="9525">
            <a:noFill/>
            <a:miter lim="800000"/>
            <a:headEnd/>
            <a:tailEnd/>
          </a:ln>
        </p:spPr>
        <p:txBody>
          <a:bodyPr>
            <a:spAutoFit/>
          </a:bodyPr>
          <a:lstStyle/>
          <a:p>
            <a:r>
              <a:rPr lang="en-GB" sz="1800">
                <a:latin typeface="Helvetica" charset="0"/>
              </a:rPr>
              <a:t>it is not linearizable because client2’s </a:t>
            </a:r>
            <a:r>
              <a:rPr lang="en-GB" sz="1800" i="1">
                <a:latin typeface="Helvetica" charset="0"/>
              </a:rPr>
              <a:t>getBalance</a:t>
            </a:r>
            <a:r>
              <a:rPr lang="en-GB" sz="1800">
                <a:latin typeface="Helvetica" charset="0"/>
              </a:rPr>
              <a:t> is after client 1’s </a:t>
            </a:r>
            <a:r>
              <a:rPr lang="en-GB" sz="1800" i="1">
                <a:latin typeface="Helvetica" charset="0"/>
              </a:rPr>
              <a:t>setBalance</a:t>
            </a:r>
            <a:r>
              <a:rPr lang="en-GB" sz="1800">
                <a:latin typeface="Helvetica" charset="0"/>
              </a:rPr>
              <a:t> in real time.</a:t>
            </a:r>
            <a:endParaRPr lang="en-GB" sz="2000">
              <a:latin typeface="Helvetica" charset="0"/>
            </a:endParaRPr>
          </a:p>
        </p:txBody>
      </p:sp>
      <p:sp>
        <p:nvSpPr>
          <p:cNvPr id="75809" name="Rectangle 33"/>
          <p:cNvSpPr>
            <a:spLocks noChangeArrowheads="1"/>
          </p:cNvSpPr>
          <p:nvPr/>
        </p:nvSpPr>
        <p:spPr bwMode="auto">
          <a:xfrm>
            <a:off x="328613" y="5818188"/>
            <a:ext cx="9351962" cy="754062"/>
          </a:xfrm>
          <a:prstGeom prst="rect">
            <a:avLst/>
          </a:prstGeom>
          <a:solidFill>
            <a:schemeClr val="accent2"/>
          </a:solidFill>
          <a:ln w="9525">
            <a:noFill/>
            <a:miter lim="800000"/>
            <a:headEnd/>
            <a:tailEnd/>
          </a:ln>
        </p:spPr>
        <p:txBody>
          <a:bodyPr>
            <a:spAutoFit/>
          </a:bodyPr>
          <a:lstStyle/>
          <a:p>
            <a:pPr>
              <a:spcBef>
                <a:spcPct val="30000"/>
              </a:spcBef>
            </a:pPr>
            <a:r>
              <a:rPr lang="en-GB" sz="1800">
                <a:latin typeface="Helvetica" charset="0"/>
              </a:rPr>
              <a:t>but the following interleaving satisfies both criteria for sequential consistency</a:t>
            </a:r>
            <a:r>
              <a:rPr lang="en-GB" sz="2000">
                <a:latin typeface="Helvetica" charset="0"/>
              </a:rPr>
              <a:t> </a:t>
            </a:r>
            <a:r>
              <a:rPr lang="en-GB" sz="1800">
                <a:latin typeface="Helvetica" charset="0"/>
              </a:rPr>
              <a:t>: </a:t>
            </a:r>
          </a:p>
          <a:p>
            <a:pPr>
              <a:spcBef>
                <a:spcPct val="30000"/>
              </a:spcBef>
            </a:pPr>
            <a:r>
              <a:rPr lang="en-GB" sz="1800" i="1">
                <a:latin typeface="Helvetica" charset="0"/>
              </a:rPr>
              <a:t>getBalance</a:t>
            </a:r>
            <a:r>
              <a:rPr lang="en-GB" sz="1800" baseline="-25000">
                <a:latin typeface="Helvetica" charset="0"/>
              </a:rPr>
              <a:t>A</a:t>
            </a:r>
            <a:r>
              <a:rPr lang="en-GB" sz="1800">
                <a:latin typeface="Helvetica" charset="0"/>
              </a:rPr>
              <a:t>(</a:t>
            </a:r>
            <a:r>
              <a:rPr lang="en-GB" sz="1800" i="1">
                <a:latin typeface="Helvetica" charset="0"/>
              </a:rPr>
              <a:t>y</a:t>
            </a:r>
            <a:r>
              <a:rPr lang="en-GB" sz="1800">
                <a:latin typeface="Helvetica" charset="0"/>
              </a:rPr>
              <a:t>)  </a:t>
            </a:r>
            <a:r>
              <a:rPr lang="en-GB" sz="1800">
                <a:latin typeface="Symbol" charset="2"/>
              </a:rPr>
              <a:t></a:t>
            </a:r>
            <a:r>
              <a:rPr lang="en-GB" sz="1800">
                <a:latin typeface="Helvetica" charset="0"/>
              </a:rPr>
              <a:t>0; </a:t>
            </a:r>
            <a:r>
              <a:rPr lang="en-GB" sz="1800" i="1">
                <a:latin typeface="Helvetica" charset="0"/>
              </a:rPr>
              <a:t>getBalance</a:t>
            </a:r>
            <a:r>
              <a:rPr lang="en-GB" sz="1800" baseline="-25000">
                <a:latin typeface="Helvetica" charset="0"/>
              </a:rPr>
              <a:t>A</a:t>
            </a:r>
            <a:r>
              <a:rPr lang="en-GB" sz="1800">
                <a:latin typeface="Helvetica" charset="0"/>
              </a:rPr>
              <a:t>(</a:t>
            </a:r>
            <a:r>
              <a:rPr lang="en-GB" sz="1800" i="1">
                <a:latin typeface="Helvetica" charset="0"/>
              </a:rPr>
              <a:t>x ) </a:t>
            </a:r>
            <a:r>
              <a:rPr lang="en-GB" sz="1800">
                <a:latin typeface="Symbol" charset="2"/>
              </a:rPr>
              <a:t></a:t>
            </a:r>
            <a:r>
              <a:rPr lang="en-GB" sz="1800">
                <a:latin typeface="Helvetica" charset="0"/>
              </a:rPr>
              <a:t> 0; </a:t>
            </a:r>
            <a:r>
              <a:rPr lang="en-GB" sz="1800" i="1">
                <a:latin typeface="Helvetica" charset="0"/>
              </a:rPr>
              <a:t>setBalance</a:t>
            </a:r>
            <a:r>
              <a:rPr lang="en-GB" sz="1800" i="1" baseline="-25000">
                <a:latin typeface="Helvetica" charset="0"/>
              </a:rPr>
              <a:t>B</a:t>
            </a:r>
            <a:r>
              <a:rPr lang="en-GB" sz="1800">
                <a:latin typeface="Helvetica" charset="0"/>
              </a:rPr>
              <a:t>(</a:t>
            </a:r>
            <a:r>
              <a:rPr lang="en-GB" sz="1800" i="1">
                <a:latin typeface="Helvetica" charset="0"/>
              </a:rPr>
              <a:t>x,1</a:t>
            </a:r>
            <a:r>
              <a:rPr lang="en-GB" sz="1800">
                <a:latin typeface="Helvetica" charset="0"/>
              </a:rPr>
              <a:t>); </a:t>
            </a:r>
            <a:r>
              <a:rPr lang="en-GB" sz="1800" i="1">
                <a:latin typeface="Helvetica" charset="0"/>
              </a:rPr>
              <a:t>setBalance</a:t>
            </a:r>
            <a:r>
              <a:rPr lang="en-GB" sz="1800" baseline="-25000">
                <a:latin typeface="Helvetica" charset="0"/>
              </a:rPr>
              <a:t>A</a:t>
            </a:r>
            <a:r>
              <a:rPr lang="en-GB" sz="1800">
                <a:latin typeface="Helvetica" charset="0"/>
              </a:rPr>
              <a:t>(</a:t>
            </a:r>
            <a:r>
              <a:rPr lang="en-GB" sz="1800" i="1">
                <a:latin typeface="Helvetica" charset="0"/>
              </a:rPr>
              <a:t>y,2</a:t>
            </a:r>
            <a:r>
              <a:rPr lang="en-GB" sz="1800">
                <a:latin typeface="Helvetica" charset="0"/>
              </a:rPr>
              <a:t>) </a:t>
            </a:r>
            <a:endParaRPr lang="en-GB" sz="2000">
              <a:latin typeface="Helvetica" charset="0"/>
            </a:endParaRPr>
          </a:p>
        </p:txBody>
      </p:sp>
      <p:sp>
        <p:nvSpPr>
          <p:cNvPr id="75810" name="Rectangle 34"/>
          <p:cNvSpPr>
            <a:spLocks noChangeArrowheads="1"/>
          </p:cNvSpPr>
          <p:nvPr/>
        </p:nvSpPr>
        <p:spPr bwMode="auto">
          <a:xfrm>
            <a:off x="465138" y="3243263"/>
            <a:ext cx="6026150" cy="366712"/>
          </a:xfrm>
          <a:prstGeom prst="rect">
            <a:avLst/>
          </a:prstGeom>
          <a:noFill/>
          <a:ln w="9525">
            <a:noFill/>
            <a:miter lim="800000"/>
            <a:headEnd/>
            <a:tailEnd/>
          </a:ln>
        </p:spPr>
        <p:txBody>
          <a:bodyPr wrap="none">
            <a:spAutoFit/>
          </a:bodyPr>
          <a:lstStyle/>
          <a:p>
            <a:r>
              <a:rPr kumimoji="1" lang="en-GB" sz="1800">
                <a:solidFill>
                  <a:schemeClr val="hlink"/>
                </a:solidFill>
                <a:latin typeface="Arial" charset="0"/>
              </a:rPr>
              <a:t>the following is sequentially consistent but not linearizable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wipe(up)">
                                      <p:cBhvr>
                                        <p:cTn id="7" dur="500"/>
                                        <p:tgtEl>
                                          <p:spTgt spid="75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5779">
                                            <p:txEl>
                                              <p:pRg st="1" end="1"/>
                                            </p:txEl>
                                          </p:spTgt>
                                        </p:tgtEl>
                                        <p:attrNameLst>
                                          <p:attrName>style.visibility</p:attrName>
                                        </p:attrNameLst>
                                      </p:cBhvr>
                                      <p:to>
                                        <p:strVal val="visible"/>
                                      </p:to>
                                    </p:set>
                                    <p:animEffect transition="in" filter="wipe(up)">
                                      <p:cBhvr>
                                        <p:cTn id="12" dur="500"/>
                                        <p:tgtEl>
                                          <p:spTgt spid="75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5779">
                                            <p:txEl>
                                              <p:pRg st="2" end="2"/>
                                            </p:txEl>
                                          </p:spTgt>
                                        </p:tgtEl>
                                        <p:attrNameLst>
                                          <p:attrName>style.visibility</p:attrName>
                                        </p:attrNameLst>
                                      </p:cBhvr>
                                      <p:to>
                                        <p:strVal val="visible"/>
                                      </p:to>
                                    </p:set>
                                    <p:animEffect transition="in" filter="wipe(up)">
                                      <p:cBhvr>
                                        <p:cTn id="17" dur="500"/>
                                        <p:tgtEl>
                                          <p:spTgt spid="75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5810"/>
                                        </p:tgtEl>
                                        <p:attrNameLst>
                                          <p:attrName>style.visibility</p:attrName>
                                        </p:attrNameLst>
                                      </p:cBhvr>
                                      <p:to>
                                        <p:strVal val="visible"/>
                                      </p:to>
                                    </p:set>
                                    <p:animEffect transition="in" filter="wipe(up)">
                                      <p:cBhvr>
                                        <p:cTn id="22" dur="500"/>
                                        <p:tgtEl>
                                          <p:spTgt spid="758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5813"/>
                                        </p:tgtEl>
                                        <p:attrNameLst>
                                          <p:attrName>style.visibility</p:attrName>
                                        </p:attrNameLst>
                                      </p:cBhvr>
                                      <p:to>
                                        <p:strVal val="visible"/>
                                      </p:to>
                                    </p:set>
                                    <p:animEffect transition="in" filter="wipe(up)">
                                      <p:cBhvr>
                                        <p:cTn id="27" dur="500"/>
                                        <p:tgtEl>
                                          <p:spTgt spid="7581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75807"/>
                                        </p:tgtEl>
                                        <p:attrNameLst>
                                          <p:attrName>style.visibility</p:attrName>
                                        </p:attrNameLst>
                                      </p:cBhvr>
                                      <p:to>
                                        <p:strVal val="visible"/>
                                      </p:to>
                                    </p:set>
                                    <p:anim calcmode="lin" valueType="num">
                                      <p:cBhvr additive="base">
                                        <p:cTn id="32" dur="500" fill="hold"/>
                                        <p:tgtEl>
                                          <p:spTgt spid="75807"/>
                                        </p:tgtEl>
                                        <p:attrNameLst>
                                          <p:attrName>ppt_x</p:attrName>
                                        </p:attrNameLst>
                                      </p:cBhvr>
                                      <p:tavLst>
                                        <p:tav tm="0">
                                          <p:val>
                                            <p:strVal val="1+#ppt_w/2"/>
                                          </p:val>
                                        </p:tav>
                                        <p:tav tm="100000">
                                          <p:val>
                                            <p:strVal val="#ppt_x"/>
                                          </p:val>
                                        </p:tav>
                                      </p:tavLst>
                                    </p:anim>
                                    <p:anim calcmode="lin" valueType="num">
                                      <p:cBhvr additive="base">
                                        <p:cTn id="33" dur="500" fill="hold"/>
                                        <p:tgtEl>
                                          <p:spTgt spid="7580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75808"/>
                                        </p:tgtEl>
                                        <p:attrNameLst>
                                          <p:attrName>style.visibility</p:attrName>
                                        </p:attrNameLst>
                                      </p:cBhvr>
                                      <p:to>
                                        <p:strVal val="visible"/>
                                      </p:to>
                                    </p:set>
                                    <p:anim calcmode="lin" valueType="num">
                                      <p:cBhvr additive="base">
                                        <p:cTn id="38" dur="500" fill="hold"/>
                                        <p:tgtEl>
                                          <p:spTgt spid="75808"/>
                                        </p:tgtEl>
                                        <p:attrNameLst>
                                          <p:attrName>ppt_x</p:attrName>
                                        </p:attrNameLst>
                                      </p:cBhvr>
                                      <p:tavLst>
                                        <p:tav tm="0">
                                          <p:val>
                                            <p:strVal val="1+#ppt_w/2"/>
                                          </p:val>
                                        </p:tav>
                                        <p:tav tm="100000">
                                          <p:val>
                                            <p:strVal val="#ppt_x"/>
                                          </p:val>
                                        </p:tav>
                                      </p:tavLst>
                                    </p:anim>
                                    <p:anim calcmode="lin" valueType="num">
                                      <p:cBhvr additive="base">
                                        <p:cTn id="39" dur="500" fill="hold"/>
                                        <p:tgtEl>
                                          <p:spTgt spid="7580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75809"/>
                                        </p:tgtEl>
                                        <p:attrNameLst>
                                          <p:attrName>style.visibility</p:attrName>
                                        </p:attrNameLst>
                                      </p:cBhvr>
                                      <p:to>
                                        <p:strVal val="visible"/>
                                      </p:to>
                                    </p:set>
                                    <p:anim calcmode="lin" valueType="num">
                                      <p:cBhvr additive="base">
                                        <p:cTn id="44" dur="500" fill="hold"/>
                                        <p:tgtEl>
                                          <p:spTgt spid="75809"/>
                                        </p:tgtEl>
                                        <p:attrNameLst>
                                          <p:attrName>ppt_x</p:attrName>
                                        </p:attrNameLst>
                                      </p:cBhvr>
                                      <p:tavLst>
                                        <p:tav tm="0">
                                          <p:val>
                                            <p:strVal val="1+#ppt_w/2"/>
                                          </p:val>
                                        </p:tav>
                                        <p:tav tm="100000">
                                          <p:val>
                                            <p:strVal val="#ppt_x"/>
                                          </p:val>
                                        </p:tav>
                                      </p:tavLst>
                                    </p:anim>
                                    <p:anim calcmode="lin" valueType="num">
                                      <p:cBhvr additive="base">
                                        <p:cTn id="45" dur="500" fill="hold"/>
                                        <p:tgtEl>
                                          <p:spTgt spid="75809"/>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1" presetClass="entr" presetSubtype="0" fill="hold" grpId="0" nodeType="afterEffect">
                                  <p:stCondLst>
                                    <p:cond delay="0"/>
                                  </p:stCondLst>
                                  <p:childTnLst>
                                    <p:set>
                                      <p:cBhvr>
                                        <p:cTn id="48" dur="1" fill="hold">
                                          <p:stCondLst>
                                            <p:cond delay="499"/>
                                          </p:stCondLst>
                                        </p:cTn>
                                        <p:tgtEl>
                                          <p:spTgt spid="75806"/>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bldLvl="2" autoUpdateAnimBg="0"/>
      <p:bldP spid="75806" grpId="0" autoUpdateAnimBg="0"/>
      <p:bldP spid="75807" grpId="0" animBg="1" autoUpdateAnimBg="0"/>
      <p:bldP spid="75808" grpId="0" animBg="1" autoUpdateAnimBg="0"/>
      <p:bldP spid="75809" grpId="0" animBg="1" autoUpdateAnimBg="0"/>
      <p:bldP spid="7581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 name="Footer Placeholder 4"/>
          <p:cNvSpPr>
            <a:spLocks noGrp="1"/>
          </p:cNvSpPr>
          <p:nvPr>
            <p:ph type="ftr" sz="quarter" idx="11"/>
          </p:nvPr>
        </p:nvSpPr>
        <p:spPr/>
        <p:txBody>
          <a:bodyPr/>
          <a:lstStyle/>
          <a:p>
            <a:fld id="{39CB1938-D0CF-45E2-9DFB-361BEAF47638}" type="slidenum">
              <a:rPr lang="en-US"/>
              <a:pPr/>
              <a:t>19</a:t>
            </a:fld>
            <a:endParaRPr lang="en-US"/>
          </a:p>
        </p:txBody>
      </p:sp>
      <p:sp>
        <p:nvSpPr>
          <p:cNvPr id="44034" name="Rectangle 2"/>
          <p:cNvSpPr>
            <a:spLocks noGrp="1" noChangeArrowheads="1"/>
          </p:cNvSpPr>
          <p:nvPr>
            <p:ph type="title"/>
          </p:nvPr>
        </p:nvSpPr>
        <p:spPr/>
        <p:txBody>
          <a:bodyPr/>
          <a:lstStyle/>
          <a:p>
            <a:r>
              <a:rPr lang="en-GB"/>
              <a:t/>
            </a:r>
            <a:br>
              <a:rPr lang="en-GB"/>
            </a:br>
            <a:r>
              <a:rPr lang="en-GB"/>
              <a:t>The passive (primary-backup) model for fault tolerance</a:t>
            </a:r>
          </a:p>
        </p:txBody>
      </p:sp>
      <p:sp>
        <p:nvSpPr>
          <p:cNvPr id="44074" name="Rectangle 42"/>
          <p:cNvSpPr>
            <a:spLocks noGrp="1" noChangeArrowheads="1"/>
          </p:cNvSpPr>
          <p:nvPr>
            <p:ph type="body" idx="1"/>
          </p:nvPr>
        </p:nvSpPr>
        <p:spPr>
          <a:xfrm>
            <a:off x="650875" y="5024438"/>
            <a:ext cx="8858250" cy="1385887"/>
          </a:xfrm>
        </p:spPr>
        <p:txBody>
          <a:bodyPr/>
          <a:lstStyle/>
          <a:p>
            <a:pPr>
              <a:lnSpc>
                <a:spcPct val="90000"/>
              </a:lnSpc>
            </a:pPr>
            <a:r>
              <a:rPr lang="en-GB" sz="2000"/>
              <a:t>There is at any time a single primary RM and one or more secondary (backup, slave) RMs</a:t>
            </a:r>
          </a:p>
          <a:p>
            <a:pPr>
              <a:lnSpc>
                <a:spcPct val="90000"/>
              </a:lnSpc>
            </a:pPr>
            <a:r>
              <a:rPr lang="en-GB" sz="2000"/>
              <a:t>FEs communicate with the primary which executes the operation and sends copies of the updated data to the result to backups</a:t>
            </a:r>
          </a:p>
          <a:p>
            <a:pPr>
              <a:lnSpc>
                <a:spcPct val="90000"/>
              </a:lnSpc>
            </a:pPr>
            <a:r>
              <a:rPr lang="en-GB" sz="2000"/>
              <a:t>if the primary fails, one of the backups is promoted to act as the primary</a:t>
            </a:r>
            <a:endParaRPr lang="en-GB"/>
          </a:p>
        </p:txBody>
      </p:sp>
      <p:grpSp>
        <p:nvGrpSpPr>
          <p:cNvPr id="44076" name="Group 44"/>
          <p:cNvGrpSpPr>
            <a:grpSpLocks/>
          </p:cNvGrpSpPr>
          <p:nvPr/>
        </p:nvGrpSpPr>
        <p:grpSpPr bwMode="auto">
          <a:xfrm>
            <a:off x="947738" y="1284288"/>
            <a:ext cx="7548562" cy="3427412"/>
            <a:chOff x="846" y="1875"/>
            <a:chExt cx="4755" cy="2159"/>
          </a:xfrm>
        </p:grpSpPr>
        <p:grpSp>
          <p:nvGrpSpPr>
            <p:cNvPr id="44073" name="Group 41"/>
            <p:cNvGrpSpPr>
              <a:grpSpLocks/>
            </p:cNvGrpSpPr>
            <p:nvPr/>
          </p:nvGrpSpPr>
          <p:grpSpPr bwMode="auto">
            <a:xfrm>
              <a:off x="846" y="1875"/>
              <a:ext cx="4755" cy="2159"/>
              <a:chOff x="473" y="1066"/>
              <a:chExt cx="5128" cy="2230"/>
            </a:xfrm>
          </p:grpSpPr>
          <p:sp>
            <p:nvSpPr>
              <p:cNvPr id="44036" name="Rectangle 4"/>
              <p:cNvSpPr>
                <a:spLocks noChangeArrowheads="1"/>
              </p:cNvSpPr>
              <p:nvPr/>
            </p:nvSpPr>
            <p:spPr bwMode="auto">
              <a:xfrm>
                <a:off x="2903" y="1066"/>
                <a:ext cx="2698" cy="2230"/>
              </a:xfrm>
              <a:prstGeom prst="rect">
                <a:avLst/>
              </a:prstGeom>
              <a:solidFill>
                <a:srgbClr val="FFDC99"/>
              </a:solidFill>
              <a:ln w="9525">
                <a:noFill/>
                <a:miter lim="800000"/>
                <a:headEnd/>
                <a:tailEnd/>
              </a:ln>
            </p:spPr>
            <p:txBody>
              <a:bodyPr/>
              <a:lstStyle/>
              <a:p>
                <a:endParaRPr lang="sv-SE"/>
              </a:p>
            </p:txBody>
          </p:sp>
          <p:sp>
            <p:nvSpPr>
              <p:cNvPr id="44038" name="Rectangle 6"/>
              <p:cNvSpPr>
                <a:spLocks noChangeArrowheads="1"/>
              </p:cNvSpPr>
              <p:nvPr/>
            </p:nvSpPr>
            <p:spPr bwMode="auto">
              <a:xfrm>
                <a:off x="2089" y="1501"/>
                <a:ext cx="253"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FE</a:t>
                </a:r>
                <a:endParaRPr lang="en-GB"/>
              </a:p>
            </p:txBody>
          </p:sp>
          <p:sp>
            <p:nvSpPr>
              <p:cNvPr id="44039" name="Rectangle 7"/>
              <p:cNvSpPr>
                <a:spLocks noChangeArrowheads="1"/>
              </p:cNvSpPr>
              <p:nvPr/>
            </p:nvSpPr>
            <p:spPr bwMode="auto">
              <a:xfrm>
                <a:off x="803" y="1491"/>
                <a:ext cx="143"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C</a:t>
                </a:r>
                <a:endParaRPr lang="en-GB"/>
              </a:p>
            </p:txBody>
          </p:sp>
          <p:sp>
            <p:nvSpPr>
              <p:cNvPr id="44040" name="Oval 8"/>
              <p:cNvSpPr>
                <a:spLocks noChangeArrowheads="1"/>
              </p:cNvSpPr>
              <p:nvPr/>
            </p:nvSpPr>
            <p:spPr bwMode="auto">
              <a:xfrm>
                <a:off x="495" y="1244"/>
                <a:ext cx="758" cy="736"/>
              </a:xfrm>
              <a:prstGeom prst="ellipse">
                <a:avLst/>
              </a:prstGeom>
              <a:noFill/>
              <a:ln w="52388">
                <a:solidFill>
                  <a:srgbClr val="000000"/>
                </a:solidFill>
                <a:round/>
                <a:headEnd/>
                <a:tailEnd/>
              </a:ln>
            </p:spPr>
            <p:txBody>
              <a:bodyPr/>
              <a:lstStyle/>
              <a:p>
                <a:endParaRPr lang="sv-SE"/>
              </a:p>
            </p:txBody>
          </p:sp>
          <p:sp>
            <p:nvSpPr>
              <p:cNvPr id="44041" name="Rectangle 9"/>
              <p:cNvSpPr>
                <a:spLocks noChangeArrowheads="1"/>
              </p:cNvSpPr>
              <p:nvPr/>
            </p:nvSpPr>
            <p:spPr bwMode="auto">
              <a:xfrm>
                <a:off x="2067" y="2705"/>
                <a:ext cx="253"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FE</a:t>
                </a:r>
                <a:endParaRPr lang="en-GB"/>
              </a:p>
            </p:txBody>
          </p:sp>
          <p:sp>
            <p:nvSpPr>
              <p:cNvPr id="44042" name="Rectangle 10"/>
              <p:cNvSpPr>
                <a:spLocks noChangeArrowheads="1"/>
              </p:cNvSpPr>
              <p:nvPr/>
            </p:nvSpPr>
            <p:spPr bwMode="auto">
              <a:xfrm>
                <a:off x="780" y="2672"/>
                <a:ext cx="144"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C</a:t>
                </a:r>
                <a:endParaRPr lang="en-GB"/>
              </a:p>
            </p:txBody>
          </p:sp>
          <p:sp>
            <p:nvSpPr>
              <p:cNvPr id="44043" name="Oval 11"/>
              <p:cNvSpPr>
                <a:spLocks noChangeArrowheads="1"/>
              </p:cNvSpPr>
              <p:nvPr/>
            </p:nvSpPr>
            <p:spPr bwMode="auto">
              <a:xfrm>
                <a:off x="473" y="2404"/>
                <a:ext cx="758" cy="758"/>
              </a:xfrm>
              <a:prstGeom prst="ellipse">
                <a:avLst/>
              </a:prstGeom>
              <a:noFill/>
              <a:ln w="52388">
                <a:solidFill>
                  <a:srgbClr val="000000"/>
                </a:solidFill>
                <a:round/>
                <a:headEnd/>
                <a:tailEnd/>
              </a:ln>
            </p:spPr>
            <p:txBody>
              <a:bodyPr/>
              <a:lstStyle/>
              <a:p>
                <a:endParaRPr lang="sv-SE"/>
              </a:p>
            </p:txBody>
          </p:sp>
          <p:sp>
            <p:nvSpPr>
              <p:cNvPr id="44044" name="Oval 12"/>
              <p:cNvSpPr>
                <a:spLocks noChangeArrowheads="1"/>
              </p:cNvSpPr>
              <p:nvPr/>
            </p:nvSpPr>
            <p:spPr bwMode="auto">
              <a:xfrm>
                <a:off x="4664" y="1133"/>
                <a:ext cx="758" cy="736"/>
              </a:xfrm>
              <a:prstGeom prst="ellipse">
                <a:avLst/>
              </a:prstGeom>
              <a:solidFill>
                <a:srgbClr val="FFFFFF"/>
              </a:solidFill>
              <a:ln w="52388">
                <a:solidFill>
                  <a:srgbClr val="000000"/>
                </a:solidFill>
                <a:round/>
                <a:headEnd/>
                <a:tailEnd/>
              </a:ln>
            </p:spPr>
            <p:txBody>
              <a:bodyPr/>
              <a:lstStyle/>
              <a:p>
                <a:endParaRPr lang="sv-SE"/>
              </a:p>
            </p:txBody>
          </p:sp>
          <p:sp>
            <p:nvSpPr>
              <p:cNvPr id="44045" name="Rectangle 13"/>
              <p:cNvSpPr>
                <a:spLocks noChangeArrowheads="1"/>
              </p:cNvSpPr>
              <p:nvPr/>
            </p:nvSpPr>
            <p:spPr bwMode="auto">
              <a:xfrm>
                <a:off x="4915" y="1412"/>
                <a:ext cx="309"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RM</a:t>
                </a:r>
                <a:endParaRPr lang="en-GB"/>
              </a:p>
            </p:txBody>
          </p:sp>
          <p:sp>
            <p:nvSpPr>
              <p:cNvPr id="44046" name="Rectangle 14"/>
              <p:cNvSpPr>
                <a:spLocks noChangeArrowheads="1"/>
              </p:cNvSpPr>
              <p:nvPr/>
            </p:nvSpPr>
            <p:spPr bwMode="auto">
              <a:xfrm>
                <a:off x="3201" y="1077"/>
                <a:ext cx="683" cy="229"/>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Primary</a:t>
                </a:r>
                <a:endParaRPr lang="en-GB"/>
              </a:p>
            </p:txBody>
          </p:sp>
          <p:sp>
            <p:nvSpPr>
              <p:cNvPr id="44047" name="Rectangle 15"/>
              <p:cNvSpPr>
                <a:spLocks noChangeArrowheads="1"/>
              </p:cNvSpPr>
              <p:nvPr/>
            </p:nvSpPr>
            <p:spPr bwMode="auto">
              <a:xfrm>
                <a:off x="4402" y="2995"/>
                <a:ext cx="661" cy="229"/>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Backup</a:t>
                </a:r>
                <a:endParaRPr lang="en-GB"/>
              </a:p>
            </p:txBody>
          </p:sp>
          <p:sp>
            <p:nvSpPr>
              <p:cNvPr id="44048" name="Rectangle 16"/>
              <p:cNvSpPr>
                <a:spLocks noChangeArrowheads="1"/>
              </p:cNvSpPr>
              <p:nvPr/>
            </p:nvSpPr>
            <p:spPr bwMode="auto">
              <a:xfrm>
                <a:off x="4806" y="1880"/>
                <a:ext cx="661"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Backup</a:t>
                </a:r>
                <a:endParaRPr lang="en-GB"/>
              </a:p>
            </p:txBody>
          </p:sp>
          <p:sp>
            <p:nvSpPr>
              <p:cNvPr id="44049" name="Freeform 17"/>
              <p:cNvSpPr>
                <a:spLocks/>
              </p:cNvSpPr>
              <p:nvPr/>
            </p:nvSpPr>
            <p:spPr bwMode="auto">
              <a:xfrm>
                <a:off x="2479" y="1557"/>
                <a:ext cx="112" cy="66"/>
              </a:xfrm>
              <a:custGeom>
                <a:avLst/>
                <a:gdLst/>
                <a:ahLst/>
                <a:cxnLst>
                  <a:cxn ang="0">
                    <a:pos x="90" y="44"/>
                  </a:cxn>
                  <a:cxn ang="0">
                    <a:pos x="90" y="66"/>
                  </a:cxn>
                  <a:cxn ang="0">
                    <a:pos x="0" y="44"/>
                  </a:cxn>
                  <a:cxn ang="0">
                    <a:pos x="112" y="0"/>
                  </a:cxn>
                  <a:cxn ang="0">
                    <a:pos x="90" y="44"/>
                  </a:cxn>
                </a:cxnLst>
                <a:rect l="0" t="0" r="r" b="b"/>
                <a:pathLst>
                  <a:path w="112" h="66">
                    <a:moveTo>
                      <a:pt x="90" y="44"/>
                    </a:moveTo>
                    <a:lnTo>
                      <a:pt x="90" y="66"/>
                    </a:lnTo>
                    <a:lnTo>
                      <a:pt x="0" y="44"/>
                    </a:lnTo>
                    <a:lnTo>
                      <a:pt x="112" y="0"/>
                    </a:lnTo>
                    <a:lnTo>
                      <a:pt x="90"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0" name="Freeform 18"/>
              <p:cNvSpPr>
                <a:spLocks/>
              </p:cNvSpPr>
              <p:nvPr/>
            </p:nvSpPr>
            <p:spPr bwMode="auto">
              <a:xfrm>
                <a:off x="2992" y="1601"/>
                <a:ext cx="112" cy="45"/>
              </a:xfrm>
              <a:custGeom>
                <a:avLst/>
                <a:gdLst/>
                <a:ahLst/>
                <a:cxnLst>
                  <a:cxn ang="0">
                    <a:pos x="0" y="22"/>
                  </a:cxn>
                  <a:cxn ang="0">
                    <a:pos x="0" y="0"/>
                  </a:cxn>
                  <a:cxn ang="0">
                    <a:pos x="112" y="22"/>
                  </a:cxn>
                  <a:cxn ang="0">
                    <a:pos x="0" y="45"/>
                  </a:cxn>
                  <a:cxn ang="0">
                    <a:pos x="0" y="22"/>
                  </a:cxn>
                </a:cxnLst>
                <a:rect l="0" t="0" r="r" b="b"/>
                <a:pathLst>
                  <a:path w="112" h="45">
                    <a:moveTo>
                      <a:pt x="0" y="22"/>
                    </a:moveTo>
                    <a:lnTo>
                      <a:pt x="0" y="0"/>
                    </a:lnTo>
                    <a:lnTo>
                      <a:pt x="112" y="22"/>
                    </a:lnTo>
                    <a:lnTo>
                      <a:pt x="0" y="45"/>
                    </a:lnTo>
                    <a:lnTo>
                      <a:pt x="0" y="22"/>
                    </a:lnTo>
                    <a:close/>
                  </a:path>
                </a:pathLst>
              </a:custGeom>
              <a:solidFill>
                <a:srgbClr val="000000"/>
              </a:solidFill>
              <a:ln w="52388">
                <a:solidFill>
                  <a:srgbClr val="000000"/>
                </a:solidFill>
                <a:prstDash val="solid"/>
                <a:round/>
                <a:headEnd/>
                <a:tailEnd/>
              </a:ln>
            </p:spPr>
            <p:txBody>
              <a:bodyPr/>
              <a:lstStyle/>
              <a:p>
                <a:endParaRPr lang="sv-SE"/>
              </a:p>
            </p:txBody>
          </p:sp>
          <p:sp>
            <p:nvSpPr>
              <p:cNvPr id="44051" name="Line 19"/>
              <p:cNvSpPr>
                <a:spLocks noChangeShapeType="1"/>
              </p:cNvSpPr>
              <p:nvPr/>
            </p:nvSpPr>
            <p:spPr bwMode="auto">
              <a:xfrm>
                <a:off x="2591" y="1601"/>
                <a:ext cx="379" cy="22"/>
              </a:xfrm>
              <a:prstGeom prst="line">
                <a:avLst/>
              </a:prstGeom>
              <a:noFill/>
              <a:ln w="52388">
                <a:solidFill>
                  <a:srgbClr val="000000"/>
                </a:solidFill>
                <a:round/>
                <a:headEnd/>
                <a:tailEnd/>
              </a:ln>
            </p:spPr>
            <p:txBody>
              <a:bodyPr/>
              <a:lstStyle/>
              <a:p>
                <a:endParaRPr lang="sv-SE"/>
              </a:p>
            </p:txBody>
          </p:sp>
          <p:sp>
            <p:nvSpPr>
              <p:cNvPr id="44052" name="Freeform 20"/>
              <p:cNvSpPr>
                <a:spLocks/>
              </p:cNvSpPr>
              <p:nvPr/>
            </p:nvSpPr>
            <p:spPr bwMode="auto">
              <a:xfrm>
                <a:off x="1744" y="2761"/>
                <a:ext cx="89" cy="66"/>
              </a:xfrm>
              <a:custGeom>
                <a:avLst/>
                <a:gdLst/>
                <a:ahLst/>
                <a:cxnLst>
                  <a:cxn ang="0">
                    <a:pos x="0" y="44"/>
                  </a:cxn>
                  <a:cxn ang="0">
                    <a:pos x="0" y="0"/>
                  </a:cxn>
                  <a:cxn ang="0">
                    <a:pos x="89" y="44"/>
                  </a:cxn>
                  <a:cxn ang="0">
                    <a:pos x="0" y="66"/>
                  </a:cxn>
                  <a:cxn ang="0">
                    <a:pos x="0" y="44"/>
                  </a:cxn>
                </a:cxnLst>
                <a:rect l="0" t="0" r="r" b="b"/>
                <a:pathLst>
                  <a:path w="89" h="66">
                    <a:moveTo>
                      <a:pt x="0" y="44"/>
                    </a:moveTo>
                    <a:lnTo>
                      <a:pt x="0" y="0"/>
                    </a:lnTo>
                    <a:lnTo>
                      <a:pt x="89" y="44"/>
                    </a:lnTo>
                    <a:lnTo>
                      <a:pt x="0" y="66"/>
                    </a:lnTo>
                    <a:lnTo>
                      <a:pt x="0"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3" name="Freeform 21"/>
              <p:cNvSpPr>
                <a:spLocks/>
              </p:cNvSpPr>
              <p:nvPr/>
            </p:nvSpPr>
            <p:spPr bwMode="auto">
              <a:xfrm>
                <a:off x="1276" y="2761"/>
                <a:ext cx="89" cy="66"/>
              </a:xfrm>
              <a:custGeom>
                <a:avLst/>
                <a:gdLst/>
                <a:ahLst/>
                <a:cxnLst>
                  <a:cxn ang="0">
                    <a:pos x="89" y="44"/>
                  </a:cxn>
                  <a:cxn ang="0">
                    <a:pos x="89" y="66"/>
                  </a:cxn>
                  <a:cxn ang="0">
                    <a:pos x="0" y="44"/>
                  </a:cxn>
                  <a:cxn ang="0">
                    <a:pos x="89" y="0"/>
                  </a:cxn>
                  <a:cxn ang="0">
                    <a:pos x="89" y="44"/>
                  </a:cxn>
                </a:cxnLst>
                <a:rect l="0" t="0" r="r" b="b"/>
                <a:pathLst>
                  <a:path w="89" h="66">
                    <a:moveTo>
                      <a:pt x="89" y="44"/>
                    </a:moveTo>
                    <a:lnTo>
                      <a:pt x="89" y="66"/>
                    </a:lnTo>
                    <a:lnTo>
                      <a:pt x="0" y="44"/>
                    </a:lnTo>
                    <a:lnTo>
                      <a:pt x="89" y="0"/>
                    </a:lnTo>
                    <a:lnTo>
                      <a:pt x="89"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4" name="Line 22"/>
              <p:cNvSpPr>
                <a:spLocks noChangeShapeType="1"/>
              </p:cNvSpPr>
              <p:nvPr/>
            </p:nvSpPr>
            <p:spPr bwMode="auto">
              <a:xfrm flipH="1">
                <a:off x="1387" y="2805"/>
                <a:ext cx="334" cy="1"/>
              </a:xfrm>
              <a:prstGeom prst="line">
                <a:avLst/>
              </a:prstGeom>
              <a:noFill/>
              <a:ln w="52388">
                <a:solidFill>
                  <a:srgbClr val="000000"/>
                </a:solidFill>
                <a:round/>
                <a:headEnd/>
                <a:tailEnd/>
              </a:ln>
            </p:spPr>
            <p:txBody>
              <a:bodyPr/>
              <a:lstStyle/>
              <a:p>
                <a:endParaRPr lang="sv-SE"/>
              </a:p>
            </p:txBody>
          </p:sp>
          <p:sp>
            <p:nvSpPr>
              <p:cNvPr id="44055" name="Freeform 23"/>
              <p:cNvSpPr>
                <a:spLocks/>
              </p:cNvSpPr>
              <p:nvPr/>
            </p:nvSpPr>
            <p:spPr bwMode="auto">
              <a:xfrm>
                <a:off x="1766" y="1557"/>
                <a:ext cx="89" cy="66"/>
              </a:xfrm>
              <a:custGeom>
                <a:avLst/>
                <a:gdLst/>
                <a:ahLst/>
                <a:cxnLst>
                  <a:cxn ang="0">
                    <a:pos x="0" y="44"/>
                  </a:cxn>
                  <a:cxn ang="0">
                    <a:pos x="0" y="0"/>
                  </a:cxn>
                  <a:cxn ang="0">
                    <a:pos x="89" y="44"/>
                  </a:cxn>
                  <a:cxn ang="0">
                    <a:pos x="0" y="66"/>
                  </a:cxn>
                  <a:cxn ang="0">
                    <a:pos x="0" y="44"/>
                  </a:cxn>
                </a:cxnLst>
                <a:rect l="0" t="0" r="r" b="b"/>
                <a:pathLst>
                  <a:path w="89" h="66">
                    <a:moveTo>
                      <a:pt x="0" y="44"/>
                    </a:moveTo>
                    <a:lnTo>
                      <a:pt x="0" y="0"/>
                    </a:lnTo>
                    <a:lnTo>
                      <a:pt x="89" y="44"/>
                    </a:lnTo>
                    <a:lnTo>
                      <a:pt x="0" y="66"/>
                    </a:lnTo>
                    <a:lnTo>
                      <a:pt x="0"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6" name="Freeform 24"/>
              <p:cNvSpPr>
                <a:spLocks/>
              </p:cNvSpPr>
              <p:nvPr/>
            </p:nvSpPr>
            <p:spPr bwMode="auto">
              <a:xfrm>
                <a:off x="1298" y="1557"/>
                <a:ext cx="89" cy="66"/>
              </a:xfrm>
              <a:custGeom>
                <a:avLst/>
                <a:gdLst/>
                <a:ahLst/>
                <a:cxnLst>
                  <a:cxn ang="0">
                    <a:pos x="89" y="44"/>
                  </a:cxn>
                  <a:cxn ang="0">
                    <a:pos x="89" y="66"/>
                  </a:cxn>
                  <a:cxn ang="0">
                    <a:pos x="0" y="44"/>
                  </a:cxn>
                  <a:cxn ang="0">
                    <a:pos x="89" y="0"/>
                  </a:cxn>
                  <a:cxn ang="0">
                    <a:pos x="89" y="44"/>
                  </a:cxn>
                </a:cxnLst>
                <a:rect l="0" t="0" r="r" b="b"/>
                <a:pathLst>
                  <a:path w="89" h="66">
                    <a:moveTo>
                      <a:pt x="89" y="44"/>
                    </a:moveTo>
                    <a:lnTo>
                      <a:pt x="89" y="66"/>
                    </a:lnTo>
                    <a:lnTo>
                      <a:pt x="0" y="44"/>
                    </a:lnTo>
                    <a:lnTo>
                      <a:pt x="89" y="0"/>
                    </a:lnTo>
                    <a:lnTo>
                      <a:pt x="89" y="44"/>
                    </a:lnTo>
                    <a:close/>
                  </a:path>
                </a:pathLst>
              </a:custGeom>
              <a:solidFill>
                <a:srgbClr val="000000"/>
              </a:solidFill>
              <a:ln w="52388">
                <a:solidFill>
                  <a:srgbClr val="000000"/>
                </a:solidFill>
                <a:prstDash val="solid"/>
                <a:round/>
                <a:headEnd/>
                <a:tailEnd/>
              </a:ln>
            </p:spPr>
            <p:txBody>
              <a:bodyPr/>
              <a:lstStyle/>
              <a:p>
                <a:endParaRPr lang="sv-SE"/>
              </a:p>
            </p:txBody>
          </p:sp>
          <p:sp>
            <p:nvSpPr>
              <p:cNvPr id="44057" name="Line 25"/>
              <p:cNvSpPr>
                <a:spLocks noChangeShapeType="1"/>
              </p:cNvSpPr>
              <p:nvPr/>
            </p:nvSpPr>
            <p:spPr bwMode="auto">
              <a:xfrm flipH="1">
                <a:off x="1409" y="1601"/>
                <a:ext cx="335" cy="1"/>
              </a:xfrm>
              <a:prstGeom prst="line">
                <a:avLst/>
              </a:prstGeom>
              <a:noFill/>
              <a:ln w="52388">
                <a:solidFill>
                  <a:srgbClr val="000000"/>
                </a:solidFill>
                <a:round/>
                <a:headEnd/>
                <a:tailEnd/>
              </a:ln>
            </p:spPr>
            <p:txBody>
              <a:bodyPr/>
              <a:lstStyle/>
              <a:p>
                <a:endParaRPr lang="sv-SE"/>
              </a:p>
            </p:txBody>
          </p:sp>
          <p:sp>
            <p:nvSpPr>
              <p:cNvPr id="44058" name="Freeform 26"/>
              <p:cNvSpPr>
                <a:spLocks/>
              </p:cNvSpPr>
              <p:nvPr/>
            </p:nvSpPr>
            <p:spPr bwMode="auto">
              <a:xfrm>
                <a:off x="2457" y="2538"/>
                <a:ext cx="89" cy="89"/>
              </a:xfrm>
              <a:custGeom>
                <a:avLst/>
                <a:gdLst/>
                <a:ahLst/>
                <a:cxnLst>
                  <a:cxn ang="0">
                    <a:pos x="67" y="22"/>
                  </a:cxn>
                  <a:cxn ang="0">
                    <a:pos x="89" y="44"/>
                  </a:cxn>
                  <a:cxn ang="0">
                    <a:pos x="0" y="89"/>
                  </a:cxn>
                  <a:cxn ang="0">
                    <a:pos x="45" y="0"/>
                  </a:cxn>
                  <a:cxn ang="0">
                    <a:pos x="67" y="22"/>
                  </a:cxn>
                </a:cxnLst>
                <a:rect l="0" t="0" r="r" b="b"/>
                <a:pathLst>
                  <a:path w="89" h="89">
                    <a:moveTo>
                      <a:pt x="67" y="22"/>
                    </a:moveTo>
                    <a:lnTo>
                      <a:pt x="89" y="44"/>
                    </a:lnTo>
                    <a:lnTo>
                      <a:pt x="0" y="89"/>
                    </a:lnTo>
                    <a:lnTo>
                      <a:pt x="45" y="0"/>
                    </a:lnTo>
                    <a:lnTo>
                      <a:pt x="67" y="22"/>
                    </a:lnTo>
                    <a:close/>
                  </a:path>
                </a:pathLst>
              </a:custGeom>
              <a:solidFill>
                <a:srgbClr val="000000"/>
              </a:solidFill>
              <a:ln w="52388">
                <a:solidFill>
                  <a:srgbClr val="000000"/>
                </a:solidFill>
                <a:prstDash val="solid"/>
                <a:round/>
                <a:headEnd/>
                <a:tailEnd/>
              </a:ln>
            </p:spPr>
            <p:txBody>
              <a:bodyPr/>
              <a:lstStyle/>
              <a:p>
                <a:endParaRPr lang="sv-SE"/>
              </a:p>
            </p:txBody>
          </p:sp>
          <p:sp>
            <p:nvSpPr>
              <p:cNvPr id="44059" name="Freeform 27"/>
              <p:cNvSpPr>
                <a:spLocks/>
              </p:cNvSpPr>
              <p:nvPr/>
            </p:nvSpPr>
            <p:spPr bwMode="auto">
              <a:xfrm>
                <a:off x="3104" y="1936"/>
                <a:ext cx="111" cy="89"/>
              </a:xfrm>
              <a:custGeom>
                <a:avLst/>
                <a:gdLst/>
                <a:ahLst/>
                <a:cxnLst>
                  <a:cxn ang="0">
                    <a:pos x="22" y="66"/>
                  </a:cxn>
                  <a:cxn ang="0">
                    <a:pos x="0" y="44"/>
                  </a:cxn>
                  <a:cxn ang="0">
                    <a:pos x="111" y="0"/>
                  </a:cxn>
                  <a:cxn ang="0">
                    <a:pos x="44" y="89"/>
                  </a:cxn>
                  <a:cxn ang="0">
                    <a:pos x="22" y="66"/>
                  </a:cxn>
                </a:cxnLst>
                <a:rect l="0" t="0" r="r" b="b"/>
                <a:pathLst>
                  <a:path w="111" h="89">
                    <a:moveTo>
                      <a:pt x="22" y="66"/>
                    </a:moveTo>
                    <a:lnTo>
                      <a:pt x="0" y="44"/>
                    </a:lnTo>
                    <a:lnTo>
                      <a:pt x="111" y="0"/>
                    </a:lnTo>
                    <a:lnTo>
                      <a:pt x="44" y="89"/>
                    </a:lnTo>
                    <a:lnTo>
                      <a:pt x="22" y="66"/>
                    </a:lnTo>
                    <a:close/>
                  </a:path>
                </a:pathLst>
              </a:custGeom>
              <a:solidFill>
                <a:srgbClr val="000000"/>
              </a:solidFill>
              <a:ln w="52388">
                <a:solidFill>
                  <a:srgbClr val="000000"/>
                </a:solidFill>
                <a:prstDash val="solid"/>
                <a:round/>
                <a:headEnd/>
                <a:tailEnd/>
              </a:ln>
            </p:spPr>
            <p:txBody>
              <a:bodyPr/>
              <a:lstStyle/>
              <a:p>
                <a:endParaRPr lang="sv-SE"/>
              </a:p>
            </p:txBody>
          </p:sp>
          <p:sp>
            <p:nvSpPr>
              <p:cNvPr id="44060" name="Line 28"/>
              <p:cNvSpPr>
                <a:spLocks noChangeShapeType="1"/>
              </p:cNvSpPr>
              <p:nvPr/>
            </p:nvSpPr>
            <p:spPr bwMode="auto">
              <a:xfrm flipV="1">
                <a:off x="2546" y="2002"/>
                <a:ext cx="580" cy="558"/>
              </a:xfrm>
              <a:prstGeom prst="line">
                <a:avLst/>
              </a:prstGeom>
              <a:noFill/>
              <a:ln w="52388">
                <a:solidFill>
                  <a:srgbClr val="000000"/>
                </a:solidFill>
                <a:round/>
                <a:headEnd/>
                <a:tailEnd/>
              </a:ln>
            </p:spPr>
            <p:txBody>
              <a:bodyPr/>
              <a:lstStyle/>
              <a:p>
                <a:endParaRPr lang="sv-SE"/>
              </a:p>
            </p:txBody>
          </p:sp>
          <p:sp>
            <p:nvSpPr>
              <p:cNvPr id="44061" name="Freeform 29"/>
              <p:cNvSpPr>
                <a:spLocks/>
              </p:cNvSpPr>
              <p:nvPr/>
            </p:nvSpPr>
            <p:spPr bwMode="auto">
              <a:xfrm>
                <a:off x="3661" y="2002"/>
                <a:ext cx="67" cy="112"/>
              </a:xfrm>
              <a:custGeom>
                <a:avLst/>
                <a:gdLst/>
                <a:ahLst/>
                <a:cxnLst>
                  <a:cxn ang="0">
                    <a:pos x="45" y="112"/>
                  </a:cxn>
                  <a:cxn ang="0">
                    <a:pos x="22" y="112"/>
                  </a:cxn>
                  <a:cxn ang="0">
                    <a:pos x="0" y="0"/>
                  </a:cxn>
                  <a:cxn ang="0">
                    <a:pos x="67" y="90"/>
                  </a:cxn>
                  <a:cxn ang="0">
                    <a:pos x="45" y="112"/>
                  </a:cxn>
                </a:cxnLst>
                <a:rect l="0" t="0" r="r" b="b"/>
                <a:pathLst>
                  <a:path w="67" h="112">
                    <a:moveTo>
                      <a:pt x="45" y="112"/>
                    </a:moveTo>
                    <a:lnTo>
                      <a:pt x="22" y="112"/>
                    </a:lnTo>
                    <a:lnTo>
                      <a:pt x="0" y="0"/>
                    </a:lnTo>
                    <a:lnTo>
                      <a:pt x="67" y="90"/>
                    </a:lnTo>
                    <a:lnTo>
                      <a:pt x="45" y="112"/>
                    </a:lnTo>
                    <a:close/>
                  </a:path>
                </a:pathLst>
              </a:custGeom>
              <a:solidFill>
                <a:srgbClr val="000000"/>
              </a:solidFill>
              <a:ln w="52388">
                <a:solidFill>
                  <a:srgbClr val="000000"/>
                </a:solidFill>
                <a:prstDash val="solid"/>
                <a:round/>
                <a:headEnd/>
                <a:tailEnd/>
              </a:ln>
            </p:spPr>
            <p:txBody>
              <a:bodyPr/>
              <a:lstStyle/>
              <a:p>
                <a:endParaRPr lang="sv-SE"/>
              </a:p>
            </p:txBody>
          </p:sp>
          <p:sp>
            <p:nvSpPr>
              <p:cNvPr id="44062" name="Freeform 30"/>
              <p:cNvSpPr>
                <a:spLocks/>
              </p:cNvSpPr>
              <p:nvPr/>
            </p:nvSpPr>
            <p:spPr bwMode="auto">
              <a:xfrm>
                <a:off x="3773" y="2337"/>
                <a:ext cx="89" cy="111"/>
              </a:xfrm>
              <a:custGeom>
                <a:avLst/>
                <a:gdLst/>
                <a:ahLst/>
                <a:cxnLst>
                  <a:cxn ang="0">
                    <a:pos x="44" y="0"/>
                  </a:cxn>
                  <a:cxn ang="0">
                    <a:pos x="66" y="0"/>
                  </a:cxn>
                  <a:cxn ang="0">
                    <a:pos x="89" y="111"/>
                  </a:cxn>
                  <a:cxn ang="0">
                    <a:pos x="0" y="22"/>
                  </a:cxn>
                  <a:cxn ang="0">
                    <a:pos x="44" y="0"/>
                  </a:cxn>
                </a:cxnLst>
                <a:rect l="0" t="0" r="r" b="b"/>
                <a:pathLst>
                  <a:path w="89" h="111">
                    <a:moveTo>
                      <a:pt x="44" y="0"/>
                    </a:moveTo>
                    <a:lnTo>
                      <a:pt x="66" y="0"/>
                    </a:lnTo>
                    <a:lnTo>
                      <a:pt x="89" y="111"/>
                    </a:lnTo>
                    <a:lnTo>
                      <a:pt x="0" y="22"/>
                    </a:lnTo>
                    <a:lnTo>
                      <a:pt x="44" y="0"/>
                    </a:lnTo>
                    <a:close/>
                  </a:path>
                </a:pathLst>
              </a:custGeom>
              <a:solidFill>
                <a:srgbClr val="000000"/>
              </a:solidFill>
              <a:ln w="52388">
                <a:solidFill>
                  <a:srgbClr val="000000"/>
                </a:solidFill>
                <a:prstDash val="solid"/>
                <a:round/>
                <a:headEnd/>
                <a:tailEnd/>
              </a:ln>
            </p:spPr>
            <p:txBody>
              <a:bodyPr/>
              <a:lstStyle/>
              <a:p>
                <a:endParaRPr lang="sv-SE"/>
              </a:p>
            </p:txBody>
          </p:sp>
          <p:sp>
            <p:nvSpPr>
              <p:cNvPr id="44063" name="Line 31"/>
              <p:cNvSpPr>
                <a:spLocks noChangeShapeType="1"/>
              </p:cNvSpPr>
              <p:nvPr/>
            </p:nvSpPr>
            <p:spPr bwMode="auto">
              <a:xfrm>
                <a:off x="3706" y="2114"/>
                <a:ext cx="89" cy="223"/>
              </a:xfrm>
              <a:prstGeom prst="line">
                <a:avLst/>
              </a:prstGeom>
              <a:noFill/>
              <a:ln w="52388">
                <a:solidFill>
                  <a:srgbClr val="000000"/>
                </a:solidFill>
                <a:round/>
                <a:headEnd/>
                <a:tailEnd/>
              </a:ln>
            </p:spPr>
            <p:txBody>
              <a:bodyPr/>
              <a:lstStyle/>
              <a:p>
                <a:endParaRPr lang="sv-SE"/>
              </a:p>
            </p:txBody>
          </p:sp>
          <p:sp>
            <p:nvSpPr>
              <p:cNvPr id="44064" name="Freeform 32"/>
              <p:cNvSpPr>
                <a:spLocks/>
              </p:cNvSpPr>
              <p:nvPr/>
            </p:nvSpPr>
            <p:spPr bwMode="auto">
              <a:xfrm>
                <a:off x="4508" y="1512"/>
                <a:ext cx="112" cy="67"/>
              </a:xfrm>
              <a:custGeom>
                <a:avLst/>
                <a:gdLst/>
                <a:ahLst/>
                <a:cxnLst>
                  <a:cxn ang="0">
                    <a:pos x="23" y="22"/>
                  </a:cxn>
                  <a:cxn ang="0">
                    <a:pos x="0" y="0"/>
                  </a:cxn>
                  <a:cxn ang="0">
                    <a:pos x="112" y="22"/>
                  </a:cxn>
                  <a:cxn ang="0">
                    <a:pos x="23" y="67"/>
                  </a:cxn>
                  <a:cxn ang="0">
                    <a:pos x="23" y="22"/>
                  </a:cxn>
                </a:cxnLst>
                <a:rect l="0" t="0" r="r" b="b"/>
                <a:pathLst>
                  <a:path w="112" h="67">
                    <a:moveTo>
                      <a:pt x="23" y="22"/>
                    </a:moveTo>
                    <a:lnTo>
                      <a:pt x="0" y="0"/>
                    </a:lnTo>
                    <a:lnTo>
                      <a:pt x="112" y="22"/>
                    </a:lnTo>
                    <a:lnTo>
                      <a:pt x="23" y="67"/>
                    </a:lnTo>
                    <a:lnTo>
                      <a:pt x="23" y="22"/>
                    </a:lnTo>
                    <a:close/>
                  </a:path>
                </a:pathLst>
              </a:custGeom>
              <a:solidFill>
                <a:srgbClr val="000000"/>
              </a:solidFill>
              <a:ln w="52388">
                <a:solidFill>
                  <a:srgbClr val="000000"/>
                </a:solidFill>
                <a:prstDash val="solid"/>
                <a:round/>
                <a:headEnd/>
                <a:tailEnd/>
              </a:ln>
            </p:spPr>
            <p:txBody>
              <a:bodyPr/>
              <a:lstStyle/>
              <a:p>
                <a:endParaRPr lang="sv-SE"/>
              </a:p>
            </p:txBody>
          </p:sp>
          <p:sp>
            <p:nvSpPr>
              <p:cNvPr id="44065" name="Freeform 33"/>
              <p:cNvSpPr>
                <a:spLocks/>
              </p:cNvSpPr>
              <p:nvPr/>
            </p:nvSpPr>
            <p:spPr bwMode="auto">
              <a:xfrm>
                <a:off x="3951" y="1557"/>
                <a:ext cx="111" cy="44"/>
              </a:xfrm>
              <a:custGeom>
                <a:avLst/>
                <a:gdLst/>
                <a:ahLst/>
                <a:cxnLst>
                  <a:cxn ang="0">
                    <a:pos x="89" y="22"/>
                  </a:cxn>
                  <a:cxn ang="0">
                    <a:pos x="111" y="44"/>
                  </a:cxn>
                  <a:cxn ang="0">
                    <a:pos x="0" y="22"/>
                  </a:cxn>
                  <a:cxn ang="0">
                    <a:pos x="89" y="0"/>
                  </a:cxn>
                  <a:cxn ang="0">
                    <a:pos x="89" y="22"/>
                  </a:cxn>
                </a:cxnLst>
                <a:rect l="0" t="0" r="r" b="b"/>
                <a:pathLst>
                  <a:path w="111" h="44">
                    <a:moveTo>
                      <a:pt x="89" y="22"/>
                    </a:moveTo>
                    <a:lnTo>
                      <a:pt x="111" y="44"/>
                    </a:lnTo>
                    <a:lnTo>
                      <a:pt x="0" y="22"/>
                    </a:lnTo>
                    <a:lnTo>
                      <a:pt x="89" y="0"/>
                    </a:lnTo>
                    <a:lnTo>
                      <a:pt x="89" y="22"/>
                    </a:lnTo>
                    <a:close/>
                  </a:path>
                </a:pathLst>
              </a:custGeom>
              <a:solidFill>
                <a:srgbClr val="000000"/>
              </a:solidFill>
              <a:ln w="52388">
                <a:solidFill>
                  <a:srgbClr val="000000"/>
                </a:solidFill>
                <a:prstDash val="solid"/>
                <a:round/>
                <a:headEnd/>
                <a:tailEnd/>
              </a:ln>
            </p:spPr>
            <p:txBody>
              <a:bodyPr/>
              <a:lstStyle/>
              <a:p>
                <a:endParaRPr lang="sv-SE"/>
              </a:p>
            </p:txBody>
          </p:sp>
          <p:sp>
            <p:nvSpPr>
              <p:cNvPr id="44066" name="Line 34"/>
              <p:cNvSpPr>
                <a:spLocks noChangeShapeType="1"/>
              </p:cNvSpPr>
              <p:nvPr/>
            </p:nvSpPr>
            <p:spPr bwMode="auto">
              <a:xfrm flipH="1">
                <a:off x="4062" y="1534"/>
                <a:ext cx="446" cy="45"/>
              </a:xfrm>
              <a:prstGeom prst="line">
                <a:avLst/>
              </a:prstGeom>
              <a:noFill/>
              <a:ln w="52388">
                <a:solidFill>
                  <a:srgbClr val="000000"/>
                </a:solidFill>
                <a:round/>
                <a:headEnd/>
                <a:tailEnd/>
              </a:ln>
            </p:spPr>
            <p:txBody>
              <a:bodyPr/>
              <a:lstStyle/>
              <a:p>
                <a:endParaRPr lang="sv-SE"/>
              </a:p>
            </p:txBody>
          </p:sp>
          <p:sp>
            <p:nvSpPr>
              <p:cNvPr id="44067" name="Rectangle 35"/>
              <p:cNvSpPr>
                <a:spLocks noChangeArrowheads="1"/>
              </p:cNvSpPr>
              <p:nvPr/>
            </p:nvSpPr>
            <p:spPr bwMode="auto">
              <a:xfrm>
                <a:off x="1900" y="2560"/>
                <a:ext cx="535" cy="513"/>
              </a:xfrm>
              <a:prstGeom prst="rect">
                <a:avLst/>
              </a:prstGeom>
              <a:noFill/>
              <a:ln w="52388">
                <a:solidFill>
                  <a:srgbClr val="000000"/>
                </a:solidFill>
                <a:miter lim="800000"/>
                <a:headEnd/>
                <a:tailEnd/>
              </a:ln>
            </p:spPr>
            <p:txBody>
              <a:bodyPr/>
              <a:lstStyle/>
              <a:p>
                <a:endParaRPr lang="sv-SE"/>
              </a:p>
            </p:txBody>
          </p:sp>
          <p:sp>
            <p:nvSpPr>
              <p:cNvPr id="44068" name="Rectangle 36"/>
              <p:cNvSpPr>
                <a:spLocks noChangeArrowheads="1"/>
              </p:cNvSpPr>
              <p:nvPr/>
            </p:nvSpPr>
            <p:spPr bwMode="auto">
              <a:xfrm>
                <a:off x="1922" y="1356"/>
                <a:ext cx="535" cy="535"/>
              </a:xfrm>
              <a:prstGeom prst="rect">
                <a:avLst/>
              </a:prstGeom>
              <a:noFill/>
              <a:ln w="52388">
                <a:solidFill>
                  <a:srgbClr val="000000"/>
                </a:solidFill>
                <a:miter lim="800000"/>
                <a:headEnd/>
                <a:tailEnd/>
              </a:ln>
            </p:spPr>
            <p:txBody>
              <a:bodyPr/>
              <a:lstStyle/>
              <a:p>
                <a:endParaRPr lang="sv-SE"/>
              </a:p>
            </p:txBody>
          </p:sp>
          <p:sp>
            <p:nvSpPr>
              <p:cNvPr id="44069" name="Oval 37"/>
              <p:cNvSpPr>
                <a:spLocks noChangeArrowheads="1"/>
              </p:cNvSpPr>
              <p:nvPr/>
            </p:nvSpPr>
            <p:spPr bwMode="auto">
              <a:xfrm>
                <a:off x="3148" y="1289"/>
                <a:ext cx="758" cy="736"/>
              </a:xfrm>
              <a:prstGeom prst="ellipse">
                <a:avLst/>
              </a:prstGeom>
              <a:solidFill>
                <a:srgbClr val="FFFFFF"/>
              </a:solidFill>
              <a:ln w="52388">
                <a:solidFill>
                  <a:srgbClr val="000000"/>
                </a:solidFill>
                <a:round/>
                <a:headEnd/>
                <a:tailEnd/>
              </a:ln>
            </p:spPr>
            <p:txBody>
              <a:bodyPr/>
              <a:lstStyle/>
              <a:p>
                <a:endParaRPr lang="sv-SE"/>
              </a:p>
            </p:txBody>
          </p:sp>
          <p:sp>
            <p:nvSpPr>
              <p:cNvPr id="44070" name="Rectangle 38"/>
              <p:cNvSpPr>
                <a:spLocks noChangeArrowheads="1"/>
              </p:cNvSpPr>
              <p:nvPr/>
            </p:nvSpPr>
            <p:spPr bwMode="auto">
              <a:xfrm>
                <a:off x="3371" y="1546"/>
                <a:ext cx="308" cy="229"/>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RM</a:t>
                </a:r>
                <a:endParaRPr lang="en-GB"/>
              </a:p>
            </p:txBody>
          </p:sp>
          <p:sp>
            <p:nvSpPr>
              <p:cNvPr id="44071" name="Oval 39"/>
              <p:cNvSpPr>
                <a:spLocks noChangeArrowheads="1"/>
              </p:cNvSpPr>
              <p:nvPr/>
            </p:nvSpPr>
            <p:spPr bwMode="auto">
              <a:xfrm>
                <a:off x="3639" y="2448"/>
                <a:ext cx="758" cy="736"/>
              </a:xfrm>
              <a:prstGeom prst="ellipse">
                <a:avLst/>
              </a:prstGeom>
              <a:solidFill>
                <a:srgbClr val="FFFFFF"/>
              </a:solidFill>
              <a:ln w="52388">
                <a:solidFill>
                  <a:srgbClr val="000000"/>
                </a:solidFill>
                <a:round/>
                <a:headEnd/>
                <a:tailEnd/>
              </a:ln>
            </p:spPr>
            <p:txBody>
              <a:bodyPr/>
              <a:lstStyle/>
              <a:p>
                <a:endParaRPr lang="sv-SE"/>
              </a:p>
            </p:txBody>
          </p:sp>
          <p:sp>
            <p:nvSpPr>
              <p:cNvPr id="44072" name="Rectangle 40"/>
              <p:cNvSpPr>
                <a:spLocks noChangeArrowheads="1"/>
              </p:cNvSpPr>
              <p:nvPr/>
            </p:nvSpPr>
            <p:spPr bwMode="auto">
              <a:xfrm>
                <a:off x="3878" y="2727"/>
                <a:ext cx="308" cy="228"/>
              </a:xfrm>
              <a:prstGeom prst="rect">
                <a:avLst/>
              </a:prstGeom>
              <a:noFill/>
              <a:ln w="9525">
                <a:noFill/>
                <a:miter lim="800000"/>
                <a:headEnd/>
                <a:tailEnd/>
              </a:ln>
            </p:spPr>
            <p:txBody>
              <a:bodyPr wrap="none" lIns="0" tIns="0" rIns="0" bIns="0">
                <a:spAutoFit/>
              </a:bodyPr>
              <a:lstStyle/>
              <a:p>
                <a:r>
                  <a:rPr lang="en-GB" sz="2300">
                    <a:solidFill>
                      <a:srgbClr val="000000"/>
                    </a:solidFill>
                    <a:latin typeface="Arial" charset="0"/>
                  </a:rPr>
                  <a:t>RM</a:t>
                </a:r>
                <a:endParaRPr lang="en-GB"/>
              </a:p>
            </p:txBody>
          </p:sp>
        </p:grpSp>
        <p:sp>
          <p:nvSpPr>
            <p:cNvPr id="44075" name="Rectangle 43"/>
            <p:cNvSpPr>
              <a:spLocks noChangeArrowheads="1"/>
            </p:cNvSpPr>
            <p:nvPr/>
          </p:nvSpPr>
          <p:spPr bwMode="auto">
            <a:xfrm>
              <a:off x="1451" y="2762"/>
              <a:ext cx="1088" cy="288"/>
            </a:xfrm>
            <a:prstGeom prst="rect">
              <a:avLst/>
            </a:prstGeom>
            <a:noFill/>
            <a:ln w="9525">
              <a:noFill/>
              <a:miter lim="800000"/>
              <a:headEnd/>
              <a:tailEnd/>
            </a:ln>
            <a:effectLst/>
          </p:spPr>
          <p:txBody>
            <a:bodyPr wrap="none">
              <a:spAutoFit/>
            </a:bodyPr>
            <a:lstStyle/>
            <a:p>
              <a:r>
                <a:rPr kumimoji="1" lang="en-GB">
                  <a:solidFill>
                    <a:schemeClr val="accent1"/>
                  </a:solidFill>
                  <a:latin typeface="Arial" charset="0"/>
                </a:rPr>
                <a:t>Figure 14.4</a:t>
              </a:r>
            </a:p>
          </p:txBody>
        </p:sp>
      </p:grpSp>
      <p:sp>
        <p:nvSpPr>
          <p:cNvPr id="44077" name="Text Box 45"/>
          <p:cNvSpPr txBox="1">
            <a:spLocks noChangeArrowheads="1"/>
          </p:cNvSpPr>
          <p:nvPr/>
        </p:nvSpPr>
        <p:spPr bwMode="auto">
          <a:xfrm>
            <a:off x="8939213" y="6316663"/>
            <a:ext cx="273050" cy="396875"/>
          </a:xfrm>
          <a:prstGeom prst="rect">
            <a:avLst/>
          </a:prstGeom>
          <a:noFill/>
          <a:ln w="9525">
            <a:noFill/>
            <a:miter lim="800000"/>
            <a:headEnd/>
            <a:tailEnd/>
          </a:ln>
          <a:effectLst/>
        </p:spPr>
        <p:txBody>
          <a:bodyPr wrap="none">
            <a:spAutoFit/>
          </a:bodyPr>
          <a:lstStyle/>
          <a:p>
            <a:r>
              <a:rPr lang="en-GB" sz="2000"/>
              <a:t>•</a:t>
            </a:r>
          </a:p>
        </p:txBody>
      </p:sp>
      <p:sp>
        <p:nvSpPr>
          <p:cNvPr id="44078" name="Text Box 46"/>
          <p:cNvSpPr txBox="1">
            <a:spLocks noChangeArrowheads="1"/>
          </p:cNvSpPr>
          <p:nvPr/>
        </p:nvSpPr>
        <p:spPr bwMode="auto">
          <a:xfrm>
            <a:off x="660400" y="93663"/>
            <a:ext cx="8553450" cy="396875"/>
          </a:xfrm>
          <a:prstGeom prst="rect">
            <a:avLst/>
          </a:prstGeom>
          <a:solidFill>
            <a:schemeClr val="accent2"/>
          </a:solidFill>
          <a:ln w="9525">
            <a:noFill/>
            <a:miter lim="800000"/>
            <a:headEnd/>
            <a:tailEnd/>
          </a:ln>
          <a:effectLst/>
        </p:spPr>
        <p:txBody>
          <a:bodyPr wrap="none">
            <a:spAutoFit/>
          </a:bodyPr>
          <a:lstStyle/>
          <a:p>
            <a:r>
              <a:rPr lang="en-GB" sz="2000">
                <a:latin typeface="Helvetica" charset="0"/>
              </a:rPr>
              <a:t>The FE has to find the primary, e.g. after it crashes and another takes over</a:t>
            </a:r>
            <a:endParaRPr lang="en-GB"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4076"/>
                                        </p:tgtEl>
                                        <p:attrNameLst>
                                          <p:attrName>style.visibility</p:attrName>
                                        </p:attrNameLst>
                                      </p:cBhvr>
                                      <p:to>
                                        <p:strVal val="visible"/>
                                      </p:to>
                                    </p:set>
                                    <p:animEffect transition="in" filter="wipe(up)">
                                      <p:cBhvr>
                                        <p:cTn id="7" dur="500"/>
                                        <p:tgtEl>
                                          <p:spTgt spid="4407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4074">
                                            <p:txEl>
                                              <p:pRg st="0" end="0"/>
                                            </p:txEl>
                                          </p:spTgt>
                                        </p:tgtEl>
                                        <p:attrNameLst>
                                          <p:attrName>style.visibility</p:attrName>
                                        </p:attrNameLst>
                                      </p:cBhvr>
                                      <p:to>
                                        <p:strVal val="visible"/>
                                      </p:to>
                                    </p:set>
                                    <p:animEffect transition="in" filter="wipe(up)">
                                      <p:cBhvr>
                                        <p:cTn id="12" dur="500"/>
                                        <p:tgtEl>
                                          <p:spTgt spid="4407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4074">
                                            <p:txEl>
                                              <p:pRg st="1" end="1"/>
                                            </p:txEl>
                                          </p:spTgt>
                                        </p:tgtEl>
                                        <p:attrNameLst>
                                          <p:attrName>style.visibility</p:attrName>
                                        </p:attrNameLst>
                                      </p:cBhvr>
                                      <p:to>
                                        <p:strVal val="visible"/>
                                      </p:to>
                                    </p:set>
                                    <p:animEffect transition="in" filter="wipe(up)">
                                      <p:cBhvr>
                                        <p:cTn id="17" dur="500"/>
                                        <p:tgtEl>
                                          <p:spTgt spid="4407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4074">
                                            <p:txEl>
                                              <p:pRg st="2" end="2"/>
                                            </p:txEl>
                                          </p:spTgt>
                                        </p:tgtEl>
                                        <p:attrNameLst>
                                          <p:attrName>style.visibility</p:attrName>
                                        </p:attrNameLst>
                                      </p:cBhvr>
                                      <p:to>
                                        <p:strVal val="visible"/>
                                      </p:to>
                                    </p:set>
                                    <p:animEffect transition="in" filter="wipe(up)">
                                      <p:cBhvr>
                                        <p:cTn id="22" dur="500"/>
                                        <p:tgtEl>
                                          <p:spTgt spid="4407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44078"/>
                                        </p:tgtEl>
                                        <p:attrNameLst>
                                          <p:attrName>style.visibility</p:attrName>
                                        </p:attrNameLst>
                                      </p:cBhvr>
                                      <p:to>
                                        <p:strVal val="visible"/>
                                      </p:to>
                                    </p:set>
                                    <p:anim calcmode="lin" valueType="num">
                                      <p:cBhvr additive="base">
                                        <p:cTn id="27" dur="500" fill="hold"/>
                                        <p:tgtEl>
                                          <p:spTgt spid="44078"/>
                                        </p:tgtEl>
                                        <p:attrNameLst>
                                          <p:attrName>ppt_x</p:attrName>
                                        </p:attrNameLst>
                                      </p:cBhvr>
                                      <p:tavLst>
                                        <p:tav tm="0">
                                          <p:val>
                                            <p:strVal val="1+#ppt_w/2"/>
                                          </p:val>
                                        </p:tav>
                                        <p:tav tm="100000">
                                          <p:val>
                                            <p:strVal val="#ppt_x"/>
                                          </p:val>
                                        </p:tav>
                                      </p:tavLst>
                                    </p:anim>
                                    <p:anim calcmode="lin" valueType="num">
                                      <p:cBhvr additive="base">
                                        <p:cTn id="28" dur="500" fill="hold"/>
                                        <p:tgtEl>
                                          <p:spTgt spid="44078"/>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1" presetClass="entr" presetSubtype="0" fill="hold" grpId="0" nodeType="afterEffect">
                                  <p:stCondLst>
                                    <p:cond delay="0"/>
                                  </p:stCondLst>
                                  <p:childTnLst>
                                    <p:set>
                                      <p:cBhvr>
                                        <p:cTn id="31" dur="1" fill="hold">
                                          <p:stCondLst>
                                            <p:cond delay="499"/>
                                          </p:stCondLst>
                                        </p:cTn>
                                        <p:tgtEl>
                                          <p:spTgt spid="44077"/>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74" grpId="0" build="p" autoUpdateAnimBg="0"/>
      <p:bldP spid="44077" grpId="0" autoUpdateAnimBg="0"/>
      <p:bldP spid="4407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3ECAA8BB-317C-42C4-85A3-DC9E4FCDDDA8}" type="slidenum">
              <a:rPr lang="en-US"/>
              <a:pPr/>
              <a:t>2</a:t>
            </a:fld>
            <a:endParaRPr lang="en-US"/>
          </a:p>
        </p:txBody>
      </p:sp>
      <p:sp>
        <p:nvSpPr>
          <p:cNvPr id="84994" name="Rectangle 2"/>
          <p:cNvSpPr>
            <a:spLocks noGrp="1" noChangeArrowheads="1"/>
          </p:cNvSpPr>
          <p:nvPr>
            <p:ph type="title"/>
          </p:nvPr>
        </p:nvSpPr>
        <p:spPr/>
        <p:txBody>
          <a:bodyPr/>
          <a:lstStyle/>
          <a:p>
            <a:r>
              <a:rPr lang="en-GB"/>
              <a:t>Active replication - five phases in performing a client request</a:t>
            </a:r>
          </a:p>
        </p:txBody>
      </p:sp>
      <p:sp>
        <p:nvSpPr>
          <p:cNvPr id="84995" name="Rectangle 3"/>
          <p:cNvSpPr>
            <a:spLocks noGrp="1" noChangeArrowheads="1"/>
          </p:cNvSpPr>
          <p:nvPr>
            <p:ph type="body" idx="1"/>
          </p:nvPr>
        </p:nvSpPr>
        <p:spPr>
          <a:xfrm>
            <a:off x="527050" y="1341438"/>
            <a:ext cx="8859838" cy="4800600"/>
          </a:xfrm>
        </p:spPr>
        <p:txBody>
          <a:bodyPr/>
          <a:lstStyle/>
          <a:p>
            <a:pPr>
              <a:lnSpc>
                <a:spcPct val="90000"/>
              </a:lnSpc>
            </a:pPr>
            <a:r>
              <a:rPr lang="en-GB" sz="2400" dirty="0"/>
              <a:t>Request</a:t>
            </a:r>
          </a:p>
          <a:p>
            <a:pPr lvl="1">
              <a:lnSpc>
                <a:spcPct val="90000"/>
              </a:lnSpc>
            </a:pPr>
            <a:r>
              <a:rPr lang="en-GB" sz="1800" dirty="0"/>
              <a:t>FE attaches a unique </a:t>
            </a:r>
            <a:r>
              <a:rPr lang="en-GB" sz="1800" i="1" dirty="0"/>
              <a:t>id</a:t>
            </a:r>
            <a:r>
              <a:rPr lang="en-GB" sz="1800" dirty="0"/>
              <a:t> and uses </a:t>
            </a:r>
            <a:r>
              <a:rPr lang="en-GB" sz="1800" i="1" dirty="0"/>
              <a:t>totally ordered reliable multicast</a:t>
            </a:r>
            <a:r>
              <a:rPr lang="en-GB" sz="1800" dirty="0"/>
              <a:t> to send request to </a:t>
            </a:r>
            <a:r>
              <a:rPr lang="en-GB" sz="1800" dirty="0" err="1"/>
              <a:t>RMs.</a:t>
            </a:r>
            <a:r>
              <a:rPr lang="en-GB" sz="1800" dirty="0"/>
              <a:t> FE can at worst, crash. It does not issue requests in parallel</a:t>
            </a:r>
          </a:p>
          <a:p>
            <a:pPr>
              <a:lnSpc>
                <a:spcPct val="90000"/>
              </a:lnSpc>
            </a:pPr>
            <a:r>
              <a:rPr lang="en-GB" sz="2400" dirty="0"/>
              <a:t>Coordination</a:t>
            </a:r>
          </a:p>
          <a:p>
            <a:pPr lvl="1">
              <a:lnSpc>
                <a:spcPct val="90000"/>
              </a:lnSpc>
            </a:pPr>
            <a:r>
              <a:rPr lang="en-GB" sz="1800" dirty="0"/>
              <a:t>the multicast delivers requests to all the RMs in the same (total) order.</a:t>
            </a:r>
          </a:p>
          <a:p>
            <a:pPr>
              <a:lnSpc>
                <a:spcPct val="90000"/>
              </a:lnSpc>
            </a:pPr>
            <a:r>
              <a:rPr lang="en-GB" sz="2400" dirty="0"/>
              <a:t>Execution</a:t>
            </a:r>
          </a:p>
          <a:p>
            <a:pPr lvl="1">
              <a:lnSpc>
                <a:spcPct val="90000"/>
              </a:lnSpc>
            </a:pPr>
            <a:r>
              <a:rPr lang="en-GB" sz="1800" dirty="0"/>
              <a:t>every RM executes the request. They are state machines and receive requests in the same order, so the effects are identical. The </a:t>
            </a:r>
            <a:r>
              <a:rPr lang="en-GB" sz="1800" i="1" dirty="0"/>
              <a:t>id</a:t>
            </a:r>
            <a:r>
              <a:rPr lang="en-GB" sz="1800" dirty="0"/>
              <a:t> is put in the response</a:t>
            </a:r>
          </a:p>
          <a:p>
            <a:pPr>
              <a:lnSpc>
                <a:spcPct val="90000"/>
              </a:lnSpc>
            </a:pPr>
            <a:r>
              <a:rPr lang="en-GB" sz="2400" dirty="0"/>
              <a:t>Agreement</a:t>
            </a:r>
          </a:p>
          <a:p>
            <a:pPr lvl="1">
              <a:lnSpc>
                <a:spcPct val="90000"/>
              </a:lnSpc>
            </a:pPr>
            <a:r>
              <a:rPr lang="en-GB" sz="1800" dirty="0"/>
              <a:t>no agreement is  required because all RMs execute the same operations in the same order, due to the properties of the totally ordered multicast.</a:t>
            </a:r>
          </a:p>
          <a:p>
            <a:pPr>
              <a:lnSpc>
                <a:spcPct val="90000"/>
              </a:lnSpc>
            </a:pPr>
            <a:r>
              <a:rPr lang="en-GB" sz="2400" dirty="0"/>
              <a:t>Response</a:t>
            </a:r>
          </a:p>
          <a:p>
            <a:pPr lvl="1">
              <a:lnSpc>
                <a:spcPct val="90000"/>
              </a:lnSpc>
            </a:pPr>
            <a:r>
              <a:rPr lang="en-GB" sz="1800" dirty="0"/>
              <a:t>FEs collect responses from </a:t>
            </a:r>
            <a:r>
              <a:rPr lang="en-GB" sz="1800" dirty="0" err="1"/>
              <a:t>RMs.</a:t>
            </a:r>
            <a:r>
              <a:rPr lang="en-GB" sz="1800" dirty="0"/>
              <a:t> FE may just use one or more responses. If it is only trying to tolerate crash failures, it gives the client the first response.</a:t>
            </a:r>
          </a:p>
        </p:txBody>
      </p:sp>
      <p:sp>
        <p:nvSpPr>
          <p:cNvPr id="84996" name="Text Box 4"/>
          <p:cNvSpPr txBox="1">
            <a:spLocks noChangeArrowheads="1"/>
          </p:cNvSpPr>
          <p:nvPr/>
        </p:nvSpPr>
        <p:spPr bwMode="auto">
          <a:xfrm>
            <a:off x="8939213" y="6297613"/>
            <a:ext cx="290512"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up)">
                                      <p:cBhvr>
                                        <p:cTn id="7" dur="500"/>
                                        <p:tgtEl>
                                          <p:spTgt spid="849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ipe(up)">
                                      <p:cBhvr>
                                        <p:cTn id="12" dur="500"/>
                                        <p:tgtEl>
                                          <p:spTgt spid="849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ipe(up)">
                                      <p:cBhvr>
                                        <p:cTn id="17" dur="500"/>
                                        <p:tgtEl>
                                          <p:spTgt spid="849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wipe(up)">
                                      <p:cBhvr>
                                        <p:cTn id="22" dur="500"/>
                                        <p:tgtEl>
                                          <p:spTgt spid="849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4995">
                                            <p:txEl>
                                              <p:pRg st="4" end="4"/>
                                            </p:txEl>
                                          </p:spTgt>
                                        </p:tgtEl>
                                        <p:attrNameLst>
                                          <p:attrName>style.visibility</p:attrName>
                                        </p:attrNameLst>
                                      </p:cBhvr>
                                      <p:to>
                                        <p:strVal val="visible"/>
                                      </p:to>
                                    </p:set>
                                    <p:animEffect transition="in" filter="wipe(up)">
                                      <p:cBhvr>
                                        <p:cTn id="27" dur="500"/>
                                        <p:tgtEl>
                                          <p:spTgt spid="849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4995">
                                            <p:txEl>
                                              <p:pRg st="5" end="5"/>
                                            </p:txEl>
                                          </p:spTgt>
                                        </p:tgtEl>
                                        <p:attrNameLst>
                                          <p:attrName>style.visibility</p:attrName>
                                        </p:attrNameLst>
                                      </p:cBhvr>
                                      <p:to>
                                        <p:strVal val="visible"/>
                                      </p:to>
                                    </p:set>
                                    <p:animEffect transition="in" filter="wipe(up)">
                                      <p:cBhvr>
                                        <p:cTn id="32" dur="500"/>
                                        <p:tgtEl>
                                          <p:spTgt spid="849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4995">
                                            <p:txEl>
                                              <p:pRg st="6" end="6"/>
                                            </p:txEl>
                                          </p:spTgt>
                                        </p:tgtEl>
                                        <p:attrNameLst>
                                          <p:attrName>style.visibility</p:attrName>
                                        </p:attrNameLst>
                                      </p:cBhvr>
                                      <p:to>
                                        <p:strVal val="visible"/>
                                      </p:to>
                                    </p:set>
                                    <p:animEffect transition="in" filter="wipe(up)">
                                      <p:cBhvr>
                                        <p:cTn id="37" dur="500"/>
                                        <p:tgtEl>
                                          <p:spTgt spid="849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4995">
                                            <p:txEl>
                                              <p:pRg st="7" end="7"/>
                                            </p:txEl>
                                          </p:spTgt>
                                        </p:tgtEl>
                                        <p:attrNameLst>
                                          <p:attrName>style.visibility</p:attrName>
                                        </p:attrNameLst>
                                      </p:cBhvr>
                                      <p:to>
                                        <p:strVal val="visible"/>
                                      </p:to>
                                    </p:set>
                                    <p:animEffect transition="in" filter="wipe(up)">
                                      <p:cBhvr>
                                        <p:cTn id="42" dur="500"/>
                                        <p:tgtEl>
                                          <p:spTgt spid="849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4995">
                                            <p:txEl>
                                              <p:pRg st="8" end="8"/>
                                            </p:txEl>
                                          </p:spTgt>
                                        </p:tgtEl>
                                        <p:attrNameLst>
                                          <p:attrName>style.visibility</p:attrName>
                                        </p:attrNameLst>
                                      </p:cBhvr>
                                      <p:to>
                                        <p:strVal val="visible"/>
                                      </p:to>
                                    </p:set>
                                    <p:animEffect transition="in" filter="wipe(up)">
                                      <p:cBhvr>
                                        <p:cTn id="47" dur="500"/>
                                        <p:tgtEl>
                                          <p:spTgt spid="8499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4995">
                                            <p:txEl>
                                              <p:pRg st="9" end="9"/>
                                            </p:txEl>
                                          </p:spTgt>
                                        </p:tgtEl>
                                        <p:attrNameLst>
                                          <p:attrName>style.visibility</p:attrName>
                                        </p:attrNameLst>
                                      </p:cBhvr>
                                      <p:to>
                                        <p:strVal val="visible"/>
                                      </p:to>
                                    </p:set>
                                    <p:animEffect transition="in" filter="wipe(up)">
                                      <p:cBhvr>
                                        <p:cTn id="52" dur="500"/>
                                        <p:tgtEl>
                                          <p:spTgt spid="84995">
                                            <p:txEl>
                                              <p:pRg st="9" end="9"/>
                                            </p:txEl>
                                          </p:spTgt>
                                        </p:tgtEl>
                                      </p:cBhvr>
                                    </p:animEffect>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499"/>
                                          </p:stCondLst>
                                        </p:cTn>
                                        <p:tgtEl>
                                          <p:spTgt spid="84996"/>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bldLvl="3" autoUpdateAnimBg="0"/>
      <p:bldP spid="8499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120C2450-10F6-4E4B-BEF1-E904264C4BB6}" type="slidenum">
              <a:rPr lang="en-US"/>
              <a:pPr/>
              <a:t>20</a:t>
            </a:fld>
            <a:endParaRPr lang="en-US"/>
          </a:p>
        </p:txBody>
      </p:sp>
      <p:sp>
        <p:nvSpPr>
          <p:cNvPr id="80898" name="Rectangle 2"/>
          <p:cNvSpPr>
            <a:spLocks noGrp="1" noChangeArrowheads="1"/>
          </p:cNvSpPr>
          <p:nvPr>
            <p:ph type="title"/>
          </p:nvPr>
        </p:nvSpPr>
        <p:spPr/>
        <p:txBody>
          <a:bodyPr/>
          <a:lstStyle/>
          <a:p>
            <a:r>
              <a:rPr lang="en-GB"/>
              <a:t>Passive (primary-backup) replication. Five phases.</a:t>
            </a:r>
          </a:p>
        </p:txBody>
      </p:sp>
      <p:sp>
        <p:nvSpPr>
          <p:cNvPr id="80899" name="Rectangle 3"/>
          <p:cNvSpPr>
            <a:spLocks noGrp="1" noChangeArrowheads="1"/>
          </p:cNvSpPr>
          <p:nvPr>
            <p:ph type="body" idx="1"/>
          </p:nvPr>
        </p:nvSpPr>
        <p:spPr/>
        <p:txBody>
          <a:bodyPr/>
          <a:lstStyle/>
          <a:p>
            <a:pPr>
              <a:lnSpc>
                <a:spcPct val="90000"/>
              </a:lnSpc>
            </a:pPr>
            <a:r>
              <a:rPr lang="en-GB" sz="2000"/>
              <a:t>The five phases in performing a client request are as follows:</a:t>
            </a:r>
            <a:endParaRPr lang="en-GB" sz="2400"/>
          </a:p>
          <a:p>
            <a:pPr>
              <a:lnSpc>
                <a:spcPct val="90000"/>
              </a:lnSpc>
            </a:pPr>
            <a:r>
              <a:rPr lang="en-GB" sz="1800"/>
              <a:t>1. Request:</a:t>
            </a:r>
            <a:endParaRPr lang="en-GB" sz="2400"/>
          </a:p>
          <a:p>
            <a:pPr lvl="1">
              <a:lnSpc>
                <a:spcPct val="90000"/>
              </a:lnSpc>
            </a:pPr>
            <a:r>
              <a:rPr lang="en-GB" sz="1800"/>
              <a:t>a FE issues the request, containing a unique identifier, to the primary RM</a:t>
            </a:r>
          </a:p>
          <a:p>
            <a:pPr>
              <a:lnSpc>
                <a:spcPct val="90000"/>
              </a:lnSpc>
            </a:pPr>
            <a:r>
              <a:rPr lang="en-GB" sz="2000"/>
              <a:t>2. Coordination</a:t>
            </a:r>
            <a:r>
              <a:rPr lang="en-GB" sz="2400"/>
              <a:t>:</a:t>
            </a:r>
          </a:p>
          <a:p>
            <a:pPr lvl="1">
              <a:lnSpc>
                <a:spcPct val="90000"/>
              </a:lnSpc>
            </a:pPr>
            <a:r>
              <a:rPr lang="en-GB" sz="1800"/>
              <a:t>the primary performs each request atomically, in the order in which it receives it relative to other requests</a:t>
            </a:r>
          </a:p>
          <a:p>
            <a:pPr lvl="1">
              <a:lnSpc>
                <a:spcPct val="90000"/>
              </a:lnSpc>
            </a:pPr>
            <a:r>
              <a:rPr lang="en-GB" sz="1800"/>
              <a:t>it checks the unique id; if it has already done the request it re-sends the  response.</a:t>
            </a:r>
          </a:p>
          <a:p>
            <a:pPr>
              <a:lnSpc>
                <a:spcPct val="90000"/>
              </a:lnSpc>
            </a:pPr>
            <a:r>
              <a:rPr lang="en-GB" sz="2000"/>
              <a:t>3. Execution:</a:t>
            </a:r>
            <a:endParaRPr lang="en-GB" sz="2400"/>
          </a:p>
          <a:p>
            <a:pPr lvl="1">
              <a:lnSpc>
                <a:spcPct val="90000"/>
              </a:lnSpc>
            </a:pPr>
            <a:r>
              <a:rPr lang="en-GB" sz="1800"/>
              <a:t>The primary executes the request and stores the response.</a:t>
            </a:r>
            <a:endParaRPr lang="en-GB" sz="1400"/>
          </a:p>
          <a:p>
            <a:pPr>
              <a:lnSpc>
                <a:spcPct val="90000"/>
              </a:lnSpc>
            </a:pPr>
            <a:r>
              <a:rPr lang="en-GB" sz="2000"/>
              <a:t>4. Agreement</a:t>
            </a:r>
            <a:r>
              <a:rPr lang="en-GB" sz="2400"/>
              <a:t>:</a:t>
            </a:r>
          </a:p>
          <a:p>
            <a:pPr lvl="1">
              <a:lnSpc>
                <a:spcPct val="90000"/>
              </a:lnSpc>
            </a:pPr>
            <a:r>
              <a:rPr lang="en-GB" sz="1800"/>
              <a:t>If the request is an update the primary sends the updated state, the response and the unique identifier to all the backups. The backups send an acknowledgement</a:t>
            </a:r>
            <a:r>
              <a:rPr lang="en-GB" sz="1400"/>
              <a:t>.</a:t>
            </a:r>
            <a:endParaRPr lang="en-GB" sz="1800"/>
          </a:p>
          <a:p>
            <a:pPr>
              <a:lnSpc>
                <a:spcPct val="90000"/>
              </a:lnSpc>
            </a:pPr>
            <a:r>
              <a:rPr lang="en-GB" sz="2000"/>
              <a:t>5. Response</a:t>
            </a:r>
            <a:r>
              <a:rPr lang="en-GB" sz="2400"/>
              <a:t>:</a:t>
            </a:r>
          </a:p>
          <a:p>
            <a:pPr lvl="1">
              <a:lnSpc>
                <a:spcPct val="90000"/>
              </a:lnSpc>
            </a:pPr>
            <a:r>
              <a:rPr lang="en-GB" sz="1800"/>
              <a:t>The primary responds to the FE, which hands the response back to the client. </a:t>
            </a:r>
          </a:p>
        </p:txBody>
      </p:sp>
      <p:sp>
        <p:nvSpPr>
          <p:cNvPr id="80901" name="Text Box 5"/>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wipe(up)">
                                      <p:cBhvr>
                                        <p:cTn id="7" dur="500"/>
                                        <p:tgtEl>
                                          <p:spTgt spid="80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0899">
                                            <p:txEl>
                                              <p:pRg st="1" end="1"/>
                                            </p:txEl>
                                          </p:spTgt>
                                        </p:tgtEl>
                                        <p:attrNameLst>
                                          <p:attrName>style.visibility</p:attrName>
                                        </p:attrNameLst>
                                      </p:cBhvr>
                                      <p:to>
                                        <p:strVal val="visible"/>
                                      </p:to>
                                    </p:set>
                                    <p:animEffect transition="in" filter="wipe(up)">
                                      <p:cBhvr>
                                        <p:cTn id="12" dur="500"/>
                                        <p:tgtEl>
                                          <p:spTgt spid="80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0899">
                                            <p:txEl>
                                              <p:pRg st="2" end="2"/>
                                            </p:txEl>
                                          </p:spTgt>
                                        </p:tgtEl>
                                        <p:attrNameLst>
                                          <p:attrName>style.visibility</p:attrName>
                                        </p:attrNameLst>
                                      </p:cBhvr>
                                      <p:to>
                                        <p:strVal val="visible"/>
                                      </p:to>
                                    </p:set>
                                    <p:animEffect transition="in" filter="wipe(up)">
                                      <p:cBhvr>
                                        <p:cTn id="17" dur="500"/>
                                        <p:tgtEl>
                                          <p:spTgt spid="80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0899">
                                            <p:txEl>
                                              <p:pRg st="3" end="3"/>
                                            </p:txEl>
                                          </p:spTgt>
                                        </p:tgtEl>
                                        <p:attrNameLst>
                                          <p:attrName>style.visibility</p:attrName>
                                        </p:attrNameLst>
                                      </p:cBhvr>
                                      <p:to>
                                        <p:strVal val="visible"/>
                                      </p:to>
                                    </p:set>
                                    <p:animEffect transition="in" filter="wipe(up)">
                                      <p:cBhvr>
                                        <p:cTn id="22" dur="500"/>
                                        <p:tgtEl>
                                          <p:spTgt spid="80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0899">
                                            <p:txEl>
                                              <p:pRg st="4" end="4"/>
                                            </p:txEl>
                                          </p:spTgt>
                                        </p:tgtEl>
                                        <p:attrNameLst>
                                          <p:attrName>style.visibility</p:attrName>
                                        </p:attrNameLst>
                                      </p:cBhvr>
                                      <p:to>
                                        <p:strVal val="visible"/>
                                      </p:to>
                                    </p:set>
                                    <p:animEffect transition="in" filter="wipe(up)">
                                      <p:cBhvr>
                                        <p:cTn id="27" dur="500"/>
                                        <p:tgtEl>
                                          <p:spTgt spid="80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0899">
                                            <p:txEl>
                                              <p:pRg st="5" end="5"/>
                                            </p:txEl>
                                          </p:spTgt>
                                        </p:tgtEl>
                                        <p:attrNameLst>
                                          <p:attrName>style.visibility</p:attrName>
                                        </p:attrNameLst>
                                      </p:cBhvr>
                                      <p:to>
                                        <p:strVal val="visible"/>
                                      </p:to>
                                    </p:set>
                                    <p:animEffect transition="in" filter="wipe(up)">
                                      <p:cBhvr>
                                        <p:cTn id="32" dur="500"/>
                                        <p:tgtEl>
                                          <p:spTgt spid="80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0899">
                                            <p:txEl>
                                              <p:pRg st="6" end="6"/>
                                            </p:txEl>
                                          </p:spTgt>
                                        </p:tgtEl>
                                        <p:attrNameLst>
                                          <p:attrName>style.visibility</p:attrName>
                                        </p:attrNameLst>
                                      </p:cBhvr>
                                      <p:to>
                                        <p:strVal val="visible"/>
                                      </p:to>
                                    </p:set>
                                    <p:animEffect transition="in" filter="wipe(up)">
                                      <p:cBhvr>
                                        <p:cTn id="37" dur="500"/>
                                        <p:tgtEl>
                                          <p:spTgt spid="808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0899">
                                            <p:txEl>
                                              <p:pRg st="7" end="7"/>
                                            </p:txEl>
                                          </p:spTgt>
                                        </p:tgtEl>
                                        <p:attrNameLst>
                                          <p:attrName>style.visibility</p:attrName>
                                        </p:attrNameLst>
                                      </p:cBhvr>
                                      <p:to>
                                        <p:strVal val="visible"/>
                                      </p:to>
                                    </p:set>
                                    <p:animEffect transition="in" filter="wipe(up)">
                                      <p:cBhvr>
                                        <p:cTn id="42" dur="500"/>
                                        <p:tgtEl>
                                          <p:spTgt spid="808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0899">
                                            <p:txEl>
                                              <p:pRg st="8" end="8"/>
                                            </p:txEl>
                                          </p:spTgt>
                                        </p:tgtEl>
                                        <p:attrNameLst>
                                          <p:attrName>style.visibility</p:attrName>
                                        </p:attrNameLst>
                                      </p:cBhvr>
                                      <p:to>
                                        <p:strVal val="visible"/>
                                      </p:to>
                                    </p:set>
                                    <p:animEffect transition="in" filter="wipe(up)">
                                      <p:cBhvr>
                                        <p:cTn id="47" dur="500"/>
                                        <p:tgtEl>
                                          <p:spTgt spid="8089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0899">
                                            <p:txEl>
                                              <p:pRg st="9" end="9"/>
                                            </p:txEl>
                                          </p:spTgt>
                                        </p:tgtEl>
                                        <p:attrNameLst>
                                          <p:attrName>style.visibility</p:attrName>
                                        </p:attrNameLst>
                                      </p:cBhvr>
                                      <p:to>
                                        <p:strVal val="visible"/>
                                      </p:to>
                                    </p:set>
                                    <p:animEffect transition="in" filter="wipe(up)">
                                      <p:cBhvr>
                                        <p:cTn id="52" dur="500"/>
                                        <p:tgtEl>
                                          <p:spTgt spid="8089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80899">
                                            <p:txEl>
                                              <p:pRg st="10" end="10"/>
                                            </p:txEl>
                                          </p:spTgt>
                                        </p:tgtEl>
                                        <p:attrNameLst>
                                          <p:attrName>style.visibility</p:attrName>
                                        </p:attrNameLst>
                                      </p:cBhvr>
                                      <p:to>
                                        <p:strVal val="visible"/>
                                      </p:to>
                                    </p:set>
                                    <p:animEffect transition="in" filter="wipe(up)">
                                      <p:cBhvr>
                                        <p:cTn id="57" dur="500"/>
                                        <p:tgtEl>
                                          <p:spTgt spid="8089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80899">
                                            <p:txEl>
                                              <p:pRg st="11" end="11"/>
                                            </p:txEl>
                                          </p:spTgt>
                                        </p:tgtEl>
                                        <p:attrNameLst>
                                          <p:attrName>style.visibility</p:attrName>
                                        </p:attrNameLst>
                                      </p:cBhvr>
                                      <p:to>
                                        <p:strVal val="visible"/>
                                      </p:to>
                                    </p:set>
                                    <p:animEffect transition="in" filter="wipe(up)">
                                      <p:cBhvr>
                                        <p:cTn id="62" dur="500"/>
                                        <p:tgtEl>
                                          <p:spTgt spid="80899">
                                            <p:txEl>
                                              <p:pRg st="11" end="11"/>
                                            </p:txEl>
                                          </p:spTgt>
                                        </p:tgtEl>
                                      </p:cBhvr>
                                    </p:animEffect>
                                  </p:childTnLst>
                                </p:cTn>
                              </p:par>
                            </p:childTnLst>
                          </p:cTn>
                        </p:par>
                        <p:par>
                          <p:cTn id="63" fill="hold">
                            <p:stCondLst>
                              <p:cond delay="500"/>
                            </p:stCondLst>
                            <p:childTnLst>
                              <p:par>
                                <p:cTn id="64" presetID="1" presetClass="entr" presetSubtype="0" fill="hold" grpId="0" nodeType="afterEffect">
                                  <p:stCondLst>
                                    <p:cond delay="0"/>
                                  </p:stCondLst>
                                  <p:childTnLst>
                                    <p:set>
                                      <p:cBhvr>
                                        <p:cTn id="65" dur="1" fill="hold">
                                          <p:stCondLst>
                                            <p:cond delay="499"/>
                                          </p:stCondLst>
                                        </p:cTn>
                                        <p:tgtEl>
                                          <p:spTgt spid="80901"/>
                                        </p:tgtEl>
                                        <p:attrNameLst>
                                          <p:attrName>style.visibility</p:attrName>
                                        </p:attrNameLst>
                                      </p:cBhvr>
                                      <p:to>
                                        <p:strVal val="visible"/>
                                      </p:to>
                                    </p:set>
                                  </p:childTnLst>
                                  <p:subTnLst>
                                    <p:audio>
                                      <p:cMediaNode>
                                        <p:cTn display="0" masterRel="sameClick">
                                          <p:stCondLst>
                                            <p:cond evt="begin" delay="0">
                                              <p:tn val="6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bldLvl="2" autoUpdateAnimBg="0"/>
      <p:bldP spid="8090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D510A7D1-BA2F-484E-8334-F869FF70F89E}" type="slidenum">
              <a:rPr lang="en-US"/>
              <a:pPr/>
              <a:t>21</a:t>
            </a:fld>
            <a:endParaRPr lang="en-US"/>
          </a:p>
        </p:txBody>
      </p:sp>
      <p:sp>
        <p:nvSpPr>
          <p:cNvPr id="81922" name="Rectangle 2"/>
          <p:cNvSpPr>
            <a:spLocks noGrp="1" noChangeArrowheads="1"/>
          </p:cNvSpPr>
          <p:nvPr>
            <p:ph type="title"/>
          </p:nvPr>
        </p:nvSpPr>
        <p:spPr/>
        <p:txBody>
          <a:bodyPr/>
          <a:lstStyle/>
          <a:p>
            <a:r>
              <a:rPr lang="en-GB"/>
              <a:t>Passive (primary-backup) replication (discussion)</a:t>
            </a:r>
          </a:p>
        </p:txBody>
      </p:sp>
      <p:sp>
        <p:nvSpPr>
          <p:cNvPr id="81923" name="Rectangle 3"/>
          <p:cNvSpPr>
            <a:spLocks noGrp="1" noChangeArrowheads="1"/>
          </p:cNvSpPr>
          <p:nvPr>
            <p:ph type="body" idx="1"/>
          </p:nvPr>
        </p:nvSpPr>
        <p:spPr/>
        <p:txBody>
          <a:bodyPr/>
          <a:lstStyle/>
          <a:p>
            <a:pPr>
              <a:lnSpc>
                <a:spcPct val="90000"/>
              </a:lnSpc>
            </a:pPr>
            <a:r>
              <a:rPr lang="en-GB" sz="2400"/>
              <a:t>This system implements linearizability, since the primary sequences all the operations on the shared objects </a:t>
            </a:r>
          </a:p>
          <a:p>
            <a:pPr>
              <a:lnSpc>
                <a:spcPct val="90000"/>
              </a:lnSpc>
            </a:pPr>
            <a:r>
              <a:rPr lang="en-GB" sz="2400"/>
              <a:t>If the primary fails, the system is linearizable, if a single backup takes over exactly where the primary left off, i.e.:</a:t>
            </a:r>
          </a:p>
          <a:p>
            <a:pPr lvl="1">
              <a:lnSpc>
                <a:spcPct val="90000"/>
              </a:lnSpc>
            </a:pPr>
            <a:r>
              <a:rPr lang="en-GB" sz="1800"/>
              <a:t>the primary is replaced by a unique backup</a:t>
            </a:r>
          </a:p>
          <a:p>
            <a:pPr lvl="1">
              <a:lnSpc>
                <a:spcPct val="90000"/>
              </a:lnSpc>
            </a:pPr>
            <a:r>
              <a:rPr lang="en-GB" sz="1800"/>
              <a:t>surviving RMs agree which operations had been performed at  take over</a:t>
            </a:r>
          </a:p>
          <a:p>
            <a:pPr>
              <a:lnSpc>
                <a:spcPct val="90000"/>
              </a:lnSpc>
            </a:pPr>
            <a:r>
              <a:rPr lang="en-GB" sz="2400"/>
              <a:t>view-synchronous group communication can achieve this</a:t>
            </a:r>
          </a:p>
          <a:p>
            <a:pPr lvl="1">
              <a:lnSpc>
                <a:spcPct val="90000"/>
              </a:lnSpc>
            </a:pPr>
            <a:r>
              <a:rPr lang="en-GB" sz="1800"/>
              <a:t>when surviving backups receive a view without the primary, they use an agreed function to calculate which is the new primary.</a:t>
            </a:r>
          </a:p>
          <a:p>
            <a:pPr lvl="1">
              <a:lnSpc>
                <a:spcPct val="90000"/>
              </a:lnSpc>
            </a:pPr>
            <a:r>
              <a:rPr lang="en-GB" sz="1800"/>
              <a:t>The new primary registers with name service</a:t>
            </a:r>
          </a:p>
          <a:p>
            <a:pPr lvl="1">
              <a:lnSpc>
                <a:spcPct val="90000"/>
              </a:lnSpc>
            </a:pPr>
            <a:r>
              <a:rPr lang="en-GB" sz="1800"/>
              <a:t>view synchrony also allows the processes to agree which operations were performed before the primary failed.</a:t>
            </a:r>
          </a:p>
          <a:p>
            <a:pPr lvl="1">
              <a:lnSpc>
                <a:spcPct val="90000"/>
              </a:lnSpc>
            </a:pPr>
            <a:r>
              <a:rPr lang="en-GB" sz="1800"/>
              <a:t>E.g. when a FE does not get a response, it retransmits it to the new primary </a:t>
            </a:r>
          </a:p>
          <a:p>
            <a:pPr lvl="1">
              <a:lnSpc>
                <a:spcPct val="90000"/>
              </a:lnSpc>
            </a:pPr>
            <a:r>
              <a:rPr lang="en-GB" sz="1800"/>
              <a:t>The new primary continues from phase 2 (coordination -uses the unique identifier to discover whether the request has already been performed.</a:t>
            </a:r>
          </a:p>
          <a:p>
            <a:pPr>
              <a:lnSpc>
                <a:spcPct val="90000"/>
              </a:lnSpc>
            </a:pPr>
            <a:endParaRPr lang="en-GB" sz="2400"/>
          </a:p>
        </p:txBody>
      </p:sp>
      <p:sp>
        <p:nvSpPr>
          <p:cNvPr id="81924"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wipe(up)">
                                      <p:cBhvr>
                                        <p:cTn id="7" dur="500"/>
                                        <p:tgtEl>
                                          <p:spTgt spid="81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wipe(up)">
                                      <p:cBhvr>
                                        <p:cTn id="12" dur="500"/>
                                        <p:tgtEl>
                                          <p:spTgt spid="81923">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animEffect transition="in" filter="wipe(up)">
                                      <p:cBhvr>
                                        <p:cTn id="15" dur="500"/>
                                        <p:tgtEl>
                                          <p:spTgt spid="81923">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81923">
                                            <p:txEl>
                                              <p:pRg st="3" end="3"/>
                                            </p:txEl>
                                          </p:spTgt>
                                        </p:tgtEl>
                                        <p:attrNameLst>
                                          <p:attrName>style.visibility</p:attrName>
                                        </p:attrNameLst>
                                      </p:cBhvr>
                                      <p:to>
                                        <p:strVal val="visible"/>
                                      </p:to>
                                    </p:set>
                                    <p:animEffect transition="in" filter="wipe(up)">
                                      <p:cBhvr>
                                        <p:cTn id="18" dur="500"/>
                                        <p:tgtEl>
                                          <p:spTgt spid="8192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81923">
                                            <p:txEl>
                                              <p:pRg st="4" end="4"/>
                                            </p:txEl>
                                          </p:spTgt>
                                        </p:tgtEl>
                                        <p:attrNameLst>
                                          <p:attrName>style.visibility</p:attrName>
                                        </p:attrNameLst>
                                      </p:cBhvr>
                                      <p:to>
                                        <p:strVal val="visible"/>
                                      </p:to>
                                    </p:set>
                                    <p:animEffect transition="in" filter="wipe(up)">
                                      <p:cBhvr>
                                        <p:cTn id="23" dur="500"/>
                                        <p:tgtEl>
                                          <p:spTgt spid="81923">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81923">
                                            <p:txEl>
                                              <p:pRg st="5" end="5"/>
                                            </p:txEl>
                                          </p:spTgt>
                                        </p:tgtEl>
                                        <p:attrNameLst>
                                          <p:attrName>style.visibility</p:attrName>
                                        </p:attrNameLst>
                                      </p:cBhvr>
                                      <p:to>
                                        <p:strVal val="visible"/>
                                      </p:to>
                                    </p:set>
                                    <p:animEffect transition="in" filter="wipe(up)">
                                      <p:cBhvr>
                                        <p:cTn id="26" dur="500"/>
                                        <p:tgtEl>
                                          <p:spTgt spid="81923">
                                            <p:txEl>
                                              <p:pRg st="5" end="5"/>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81923">
                                            <p:txEl>
                                              <p:pRg st="6" end="6"/>
                                            </p:txEl>
                                          </p:spTgt>
                                        </p:tgtEl>
                                        <p:attrNameLst>
                                          <p:attrName>style.visibility</p:attrName>
                                        </p:attrNameLst>
                                      </p:cBhvr>
                                      <p:to>
                                        <p:strVal val="visible"/>
                                      </p:to>
                                    </p:set>
                                    <p:animEffect transition="in" filter="wipe(up)">
                                      <p:cBhvr>
                                        <p:cTn id="29" dur="500"/>
                                        <p:tgtEl>
                                          <p:spTgt spid="81923">
                                            <p:txEl>
                                              <p:pRg st="6" end="6"/>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81923">
                                            <p:txEl>
                                              <p:pRg st="7" end="7"/>
                                            </p:txEl>
                                          </p:spTgt>
                                        </p:tgtEl>
                                        <p:attrNameLst>
                                          <p:attrName>style.visibility</p:attrName>
                                        </p:attrNameLst>
                                      </p:cBhvr>
                                      <p:to>
                                        <p:strVal val="visible"/>
                                      </p:to>
                                    </p:set>
                                    <p:animEffect transition="in" filter="wipe(up)">
                                      <p:cBhvr>
                                        <p:cTn id="32" dur="500"/>
                                        <p:tgtEl>
                                          <p:spTgt spid="81923">
                                            <p:txEl>
                                              <p:pRg st="7" end="7"/>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81923">
                                            <p:txEl>
                                              <p:pRg st="8" end="8"/>
                                            </p:txEl>
                                          </p:spTgt>
                                        </p:tgtEl>
                                        <p:attrNameLst>
                                          <p:attrName>style.visibility</p:attrName>
                                        </p:attrNameLst>
                                      </p:cBhvr>
                                      <p:to>
                                        <p:strVal val="visible"/>
                                      </p:to>
                                    </p:set>
                                    <p:animEffect transition="in" filter="wipe(up)">
                                      <p:cBhvr>
                                        <p:cTn id="35" dur="500"/>
                                        <p:tgtEl>
                                          <p:spTgt spid="81923">
                                            <p:txEl>
                                              <p:pRg st="8" end="8"/>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81923">
                                            <p:txEl>
                                              <p:pRg st="9" end="9"/>
                                            </p:txEl>
                                          </p:spTgt>
                                        </p:tgtEl>
                                        <p:attrNameLst>
                                          <p:attrName>style.visibility</p:attrName>
                                        </p:attrNameLst>
                                      </p:cBhvr>
                                      <p:to>
                                        <p:strVal val="visible"/>
                                      </p:to>
                                    </p:set>
                                    <p:animEffect transition="in" filter="wipe(up)">
                                      <p:cBhvr>
                                        <p:cTn id="38" dur="500"/>
                                        <p:tgtEl>
                                          <p:spTgt spid="81923">
                                            <p:txEl>
                                              <p:pRg st="9" end="9"/>
                                            </p:txEl>
                                          </p:spTgt>
                                        </p:tgtEl>
                                      </p:cBhvr>
                                    </p:animEffect>
                                  </p:childTnLst>
                                </p:cTn>
                              </p:par>
                            </p:childTnLst>
                          </p:cTn>
                        </p:par>
                        <p:par>
                          <p:cTn id="39" fill="hold">
                            <p:stCondLst>
                              <p:cond delay="500"/>
                            </p:stCondLst>
                            <p:childTnLst>
                              <p:par>
                                <p:cTn id="40" presetID="1" presetClass="entr" presetSubtype="0" fill="hold" grpId="0" nodeType="afterEffect">
                                  <p:stCondLst>
                                    <p:cond delay="0"/>
                                  </p:stCondLst>
                                  <p:childTnLst>
                                    <p:set>
                                      <p:cBhvr>
                                        <p:cTn id="41" dur="1" fill="hold">
                                          <p:stCondLst>
                                            <p:cond delay="499"/>
                                          </p:stCondLst>
                                        </p:cTn>
                                        <p:tgtEl>
                                          <p:spTgt spid="81924"/>
                                        </p:tgtEl>
                                        <p:attrNameLst>
                                          <p:attrName>style.visibility</p:attrName>
                                        </p:attrNameLst>
                                      </p:cBhvr>
                                      <p:to>
                                        <p:strVal val="visible"/>
                                      </p:to>
                                    </p:set>
                                  </p:childTnLst>
                                  <p:subTnLst>
                                    <p:audio>
                                      <p:cMediaNode>
                                        <p:cTn display="0" masterRel="sameClick">
                                          <p:stCondLst>
                                            <p:cond evt="begin" delay="0">
                                              <p:tn val="40"/>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P spid="8192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View-synchronous Group Communication</a:t>
            </a:r>
            <a:endParaRPr lang="en-US" dirty="0"/>
          </a:p>
        </p:txBody>
      </p:sp>
      <p:sp>
        <p:nvSpPr>
          <p:cNvPr id="3" name="Content Placeholder 2"/>
          <p:cNvSpPr>
            <a:spLocks noGrp="1"/>
          </p:cNvSpPr>
          <p:nvPr>
            <p:ph idx="1"/>
          </p:nvPr>
        </p:nvSpPr>
        <p:spPr/>
        <p:txBody>
          <a:bodyPr/>
          <a:lstStyle/>
          <a:p>
            <a:pPr>
              <a:buNone/>
            </a:pPr>
            <a:r>
              <a:rPr lang="en-US" sz="1400" dirty="0" smtClean="0"/>
              <a:t>	</a:t>
            </a:r>
            <a:r>
              <a:rPr lang="en-US" sz="1800" dirty="0" smtClean="0"/>
              <a:t>Systems with dynamic groups extend this model by providing explicit join and leave operations to adapt the group membership over time. Moreover, such systems can exclude faulty servers automatically from the membership. Still, reaching agreement on the group membership in the presence of failures is not trivial.</a:t>
            </a:r>
            <a:endParaRPr lang="en-US" sz="1400" dirty="0" smtClean="0"/>
          </a:p>
          <a:p>
            <a:pPr>
              <a:buNone/>
            </a:pPr>
            <a:r>
              <a:rPr lang="en-US" sz="1600" dirty="0" smtClean="0"/>
              <a:t>Two approaches have been considered:</a:t>
            </a:r>
          </a:p>
          <a:p>
            <a:pPr>
              <a:buNone/>
            </a:pPr>
            <a:r>
              <a:rPr lang="en-US" sz="1600" dirty="0" smtClean="0"/>
              <a:t>1. Run a consensus protocol among the all previous group members to agree on the future</a:t>
            </a:r>
          </a:p>
          <a:p>
            <a:pPr>
              <a:buNone/>
            </a:pPr>
            <a:r>
              <a:rPr lang="en-US" sz="1600" dirty="0" smtClean="0"/>
              <a:t>group membership. This is the canonical approach, tolerates further failures during the</a:t>
            </a:r>
          </a:p>
          <a:p>
            <a:pPr>
              <a:buNone/>
            </a:pPr>
            <a:r>
              <a:rPr lang="en-US" sz="1600" dirty="0" smtClean="0"/>
              <a:t>membership change, but involves the potentially expensive consensus primitive.</a:t>
            </a:r>
          </a:p>
          <a:p>
            <a:pPr>
              <a:buNone/>
            </a:pPr>
            <a:r>
              <a:rPr lang="en-US" sz="1600" dirty="0" smtClean="0"/>
              <a:t>2. Integrate consensus with the membership protocol and run it only among the (hopefully)</a:t>
            </a:r>
          </a:p>
          <a:p>
            <a:pPr>
              <a:buNone/>
            </a:pPr>
            <a:r>
              <a:rPr lang="en-US" sz="1600" dirty="0" smtClean="0"/>
              <a:t>correct members. Since this consensus algorithm needs not tolerate failures, it can be</a:t>
            </a:r>
          </a:p>
          <a:p>
            <a:pPr>
              <a:buNone/>
            </a:pPr>
            <a:r>
              <a:rPr lang="en-US" sz="1600" dirty="0" smtClean="0"/>
              <a:t>simpler; but because further failures may still occur, it provides different guarantees.</a:t>
            </a:r>
            <a:endParaRPr lang="en-US" sz="1400" dirty="0" smtClean="0"/>
          </a:p>
          <a:p>
            <a:pPr>
              <a:buNone/>
            </a:pPr>
            <a:endParaRPr lang="en-US" sz="1400" dirty="0" smtClean="0"/>
          </a:p>
          <a:p>
            <a:pPr>
              <a:buNone/>
            </a:pPr>
            <a:r>
              <a:rPr lang="en-US" sz="1600" dirty="0" smtClean="0"/>
              <a:t>The second approach is taken by view-synchronous group communication systems and related</a:t>
            </a:r>
          </a:p>
          <a:p>
            <a:pPr>
              <a:buNone/>
            </a:pPr>
            <a:r>
              <a:rPr lang="en-US" sz="1600" dirty="0" smtClean="0"/>
              <a:t>group membership algorithms. </a:t>
            </a:r>
          </a:p>
          <a:p>
            <a:pPr>
              <a:buNone/>
            </a:pPr>
            <a:endParaRPr lang="en-US" sz="1400" dirty="0"/>
          </a:p>
        </p:txBody>
      </p:sp>
      <p:sp>
        <p:nvSpPr>
          <p:cNvPr id="4" name="Footer Placeholder 3"/>
          <p:cNvSpPr>
            <a:spLocks noGrp="1"/>
          </p:cNvSpPr>
          <p:nvPr>
            <p:ph type="ftr" sz="quarter" idx="11"/>
          </p:nvPr>
        </p:nvSpPr>
        <p:spPr/>
        <p:txBody>
          <a:bodyPr/>
          <a:lstStyle/>
          <a:p>
            <a:fld id="{0893E44D-F579-42FD-946E-3538CC1D7B7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6A605E4D-34DF-4538-B7F8-6A3AE060183F}" type="slidenum">
              <a:rPr lang="en-US"/>
              <a:pPr/>
              <a:t>23</a:t>
            </a:fld>
            <a:endParaRPr lang="en-US"/>
          </a:p>
        </p:txBody>
      </p:sp>
      <p:sp>
        <p:nvSpPr>
          <p:cNvPr id="91138" name="Rectangle 2"/>
          <p:cNvSpPr>
            <a:spLocks noGrp="1" noChangeArrowheads="1"/>
          </p:cNvSpPr>
          <p:nvPr>
            <p:ph type="title"/>
          </p:nvPr>
        </p:nvSpPr>
        <p:spPr/>
        <p:txBody>
          <a:bodyPr/>
          <a:lstStyle/>
          <a:p>
            <a:r>
              <a:rPr lang="en-GB"/>
              <a:t>Discussion of passive replication</a:t>
            </a:r>
          </a:p>
        </p:txBody>
      </p:sp>
      <p:sp>
        <p:nvSpPr>
          <p:cNvPr id="91139" name="Rectangle 3"/>
          <p:cNvSpPr>
            <a:spLocks noGrp="1" noChangeArrowheads="1"/>
          </p:cNvSpPr>
          <p:nvPr>
            <p:ph type="body" idx="1"/>
          </p:nvPr>
        </p:nvSpPr>
        <p:spPr/>
        <p:txBody>
          <a:bodyPr/>
          <a:lstStyle/>
          <a:p>
            <a:pPr>
              <a:lnSpc>
                <a:spcPct val="90000"/>
              </a:lnSpc>
            </a:pPr>
            <a:r>
              <a:rPr lang="en-GB" sz="2400" dirty="0"/>
              <a:t>To survive </a:t>
            </a:r>
            <a:r>
              <a:rPr lang="en-GB" sz="2400" i="1" dirty="0"/>
              <a:t>f</a:t>
            </a:r>
            <a:r>
              <a:rPr lang="en-GB" sz="2400" dirty="0"/>
              <a:t> process crashes, </a:t>
            </a:r>
            <a:r>
              <a:rPr lang="en-GB" sz="2400" i="1" dirty="0"/>
              <a:t>f</a:t>
            </a:r>
            <a:r>
              <a:rPr lang="en-GB" sz="2400" dirty="0"/>
              <a:t>+1 RMs are required</a:t>
            </a:r>
          </a:p>
          <a:p>
            <a:pPr lvl="1">
              <a:lnSpc>
                <a:spcPct val="90000"/>
              </a:lnSpc>
            </a:pPr>
            <a:r>
              <a:rPr lang="en-GB" sz="1800" dirty="0"/>
              <a:t>it cannot deal with byzantine failures because the client can't get replies from the backup RMs</a:t>
            </a:r>
          </a:p>
          <a:p>
            <a:pPr>
              <a:lnSpc>
                <a:spcPct val="90000"/>
              </a:lnSpc>
            </a:pPr>
            <a:r>
              <a:rPr lang="en-GB" sz="2400" dirty="0"/>
              <a:t>To design passive replication that is linearizable</a:t>
            </a:r>
          </a:p>
          <a:p>
            <a:pPr lvl="1">
              <a:lnSpc>
                <a:spcPct val="90000"/>
              </a:lnSpc>
            </a:pPr>
            <a:r>
              <a:rPr lang="en-GB" sz="1800" dirty="0"/>
              <a:t>View synchronous communication has relatively large overheads</a:t>
            </a:r>
          </a:p>
          <a:p>
            <a:pPr lvl="1">
              <a:lnSpc>
                <a:spcPct val="90000"/>
              </a:lnSpc>
            </a:pPr>
            <a:r>
              <a:rPr lang="en-GB" sz="1800" dirty="0"/>
              <a:t>Several rounds of messages per multicast</a:t>
            </a:r>
          </a:p>
          <a:p>
            <a:pPr lvl="1">
              <a:lnSpc>
                <a:spcPct val="90000"/>
              </a:lnSpc>
            </a:pPr>
            <a:r>
              <a:rPr lang="en-GB" sz="1800" dirty="0"/>
              <a:t>After failure of primary, there is latency due to delivery of group view</a:t>
            </a:r>
          </a:p>
          <a:p>
            <a:pPr>
              <a:lnSpc>
                <a:spcPct val="90000"/>
              </a:lnSpc>
            </a:pPr>
            <a:r>
              <a:rPr lang="en-GB" sz="2400" dirty="0"/>
              <a:t>variant in which clients can read from backups</a:t>
            </a:r>
          </a:p>
          <a:p>
            <a:pPr lvl="1">
              <a:lnSpc>
                <a:spcPct val="90000"/>
              </a:lnSpc>
            </a:pPr>
            <a:r>
              <a:rPr lang="en-GB" sz="1800" dirty="0"/>
              <a:t>which reduces the work for the primary</a:t>
            </a:r>
          </a:p>
          <a:p>
            <a:pPr lvl="1">
              <a:lnSpc>
                <a:spcPct val="90000"/>
              </a:lnSpc>
            </a:pPr>
            <a:r>
              <a:rPr lang="en-GB" sz="1800" dirty="0"/>
              <a:t>get sequential consistency but not </a:t>
            </a:r>
            <a:r>
              <a:rPr lang="en-GB" sz="1800" dirty="0" err="1"/>
              <a:t>linearizability</a:t>
            </a:r>
            <a:endParaRPr lang="en-GB" sz="1800" dirty="0"/>
          </a:p>
          <a:p>
            <a:pPr>
              <a:lnSpc>
                <a:spcPct val="90000"/>
              </a:lnSpc>
            </a:pPr>
            <a:r>
              <a:rPr lang="en-GB" sz="2400" dirty="0"/>
              <a:t>Sun NIS uses passive replication with weaker guarantees</a:t>
            </a:r>
          </a:p>
          <a:p>
            <a:pPr lvl="1">
              <a:lnSpc>
                <a:spcPct val="90000"/>
              </a:lnSpc>
            </a:pPr>
            <a:r>
              <a:rPr lang="en-GB" sz="1800" dirty="0"/>
              <a:t>Weaker than sequential consistency, but adequate to the type of data stored</a:t>
            </a:r>
          </a:p>
          <a:p>
            <a:pPr lvl="1">
              <a:lnSpc>
                <a:spcPct val="90000"/>
              </a:lnSpc>
            </a:pPr>
            <a:r>
              <a:rPr lang="en-GB" sz="1800" dirty="0"/>
              <a:t>achieves high availability and good performance</a:t>
            </a:r>
          </a:p>
          <a:p>
            <a:pPr lvl="1">
              <a:lnSpc>
                <a:spcPct val="90000"/>
              </a:lnSpc>
            </a:pPr>
            <a:r>
              <a:rPr lang="en-GB" sz="1800" dirty="0"/>
              <a:t>Master receives updates and propagates them to slaves using 1-1 communication. Clients can uses either master or slave</a:t>
            </a:r>
          </a:p>
          <a:p>
            <a:pPr lvl="1">
              <a:lnSpc>
                <a:spcPct val="90000"/>
              </a:lnSpc>
            </a:pPr>
            <a:r>
              <a:rPr lang="en-GB" sz="1800" dirty="0"/>
              <a:t>updates are not done via RMs - they are made on the files at the master</a:t>
            </a:r>
          </a:p>
        </p:txBody>
      </p:sp>
      <p:sp>
        <p:nvSpPr>
          <p:cNvPr id="91140"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wipe(up)">
                                      <p:cBhvr>
                                        <p:cTn id="7" dur="500"/>
                                        <p:tgtEl>
                                          <p:spTgt spid="911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wipe(up)">
                                      <p:cBhvr>
                                        <p:cTn id="12" dur="500"/>
                                        <p:tgtEl>
                                          <p:spTgt spid="911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1139">
                                            <p:txEl>
                                              <p:pRg st="2" end="2"/>
                                            </p:txEl>
                                          </p:spTgt>
                                        </p:tgtEl>
                                        <p:attrNameLst>
                                          <p:attrName>style.visibility</p:attrName>
                                        </p:attrNameLst>
                                      </p:cBhvr>
                                      <p:to>
                                        <p:strVal val="visible"/>
                                      </p:to>
                                    </p:set>
                                    <p:animEffect transition="in" filter="wipe(up)">
                                      <p:cBhvr>
                                        <p:cTn id="17" dur="500"/>
                                        <p:tgtEl>
                                          <p:spTgt spid="911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1139">
                                            <p:txEl>
                                              <p:pRg st="3" end="3"/>
                                            </p:txEl>
                                          </p:spTgt>
                                        </p:tgtEl>
                                        <p:attrNameLst>
                                          <p:attrName>style.visibility</p:attrName>
                                        </p:attrNameLst>
                                      </p:cBhvr>
                                      <p:to>
                                        <p:strVal val="visible"/>
                                      </p:to>
                                    </p:set>
                                    <p:animEffect transition="in" filter="wipe(up)">
                                      <p:cBhvr>
                                        <p:cTn id="22" dur="500"/>
                                        <p:tgtEl>
                                          <p:spTgt spid="911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1139">
                                            <p:txEl>
                                              <p:pRg st="4" end="4"/>
                                            </p:txEl>
                                          </p:spTgt>
                                        </p:tgtEl>
                                        <p:attrNameLst>
                                          <p:attrName>style.visibility</p:attrName>
                                        </p:attrNameLst>
                                      </p:cBhvr>
                                      <p:to>
                                        <p:strVal val="visible"/>
                                      </p:to>
                                    </p:set>
                                    <p:animEffect transition="in" filter="wipe(up)">
                                      <p:cBhvr>
                                        <p:cTn id="27" dur="500"/>
                                        <p:tgtEl>
                                          <p:spTgt spid="911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91139">
                                            <p:txEl>
                                              <p:pRg st="5" end="5"/>
                                            </p:txEl>
                                          </p:spTgt>
                                        </p:tgtEl>
                                        <p:attrNameLst>
                                          <p:attrName>style.visibility</p:attrName>
                                        </p:attrNameLst>
                                      </p:cBhvr>
                                      <p:to>
                                        <p:strVal val="visible"/>
                                      </p:to>
                                    </p:set>
                                    <p:animEffect transition="in" filter="wipe(up)">
                                      <p:cBhvr>
                                        <p:cTn id="32" dur="500"/>
                                        <p:tgtEl>
                                          <p:spTgt spid="911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1139">
                                            <p:txEl>
                                              <p:pRg st="6" end="6"/>
                                            </p:txEl>
                                          </p:spTgt>
                                        </p:tgtEl>
                                        <p:attrNameLst>
                                          <p:attrName>style.visibility</p:attrName>
                                        </p:attrNameLst>
                                      </p:cBhvr>
                                      <p:to>
                                        <p:strVal val="visible"/>
                                      </p:to>
                                    </p:set>
                                    <p:animEffect transition="in" filter="wipe(up)">
                                      <p:cBhvr>
                                        <p:cTn id="37" dur="500"/>
                                        <p:tgtEl>
                                          <p:spTgt spid="911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91139">
                                            <p:txEl>
                                              <p:pRg st="7" end="7"/>
                                            </p:txEl>
                                          </p:spTgt>
                                        </p:tgtEl>
                                        <p:attrNameLst>
                                          <p:attrName>style.visibility</p:attrName>
                                        </p:attrNameLst>
                                      </p:cBhvr>
                                      <p:to>
                                        <p:strVal val="visible"/>
                                      </p:to>
                                    </p:set>
                                    <p:animEffect transition="in" filter="wipe(up)">
                                      <p:cBhvr>
                                        <p:cTn id="42" dur="500"/>
                                        <p:tgtEl>
                                          <p:spTgt spid="9113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91139">
                                            <p:txEl>
                                              <p:pRg st="8" end="8"/>
                                            </p:txEl>
                                          </p:spTgt>
                                        </p:tgtEl>
                                        <p:attrNameLst>
                                          <p:attrName>style.visibility</p:attrName>
                                        </p:attrNameLst>
                                      </p:cBhvr>
                                      <p:to>
                                        <p:strVal val="visible"/>
                                      </p:to>
                                    </p:set>
                                    <p:animEffect transition="in" filter="wipe(up)">
                                      <p:cBhvr>
                                        <p:cTn id="47" dur="500"/>
                                        <p:tgtEl>
                                          <p:spTgt spid="9113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91139">
                                            <p:txEl>
                                              <p:pRg st="9" end="9"/>
                                            </p:txEl>
                                          </p:spTgt>
                                        </p:tgtEl>
                                        <p:attrNameLst>
                                          <p:attrName>style.visibility</p:attrName>
                                        </p:attrNameLst>
                                      </p:cBhvr>
                                      <p:to>
                                        <p:strVal val="visible"/>
                                      </p:to>
                                    </p:set>
                                    <p:animEffect transition="in" filter="wipe(up)">
                                      <p:cBhvr>
                                        <p:cTn id="52" dur="500"/>
                                        <p:tgtEl>
                                          <p:spTgt spid="9113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91139">
                                            <p:txEl>
                                              <p:pRg st="10" end="10"/>
                                            </p:txEl>
                                          </p:spTgt>
                                        </p:tgtEl>
                                        <p:attrNameLst>
                                          <p:attrName>style.visibility</p:attrName>
                                        </p:attrNameLst>
                                      </p:cBhvr>
                                      <p:to>
                                        <p:strVal val="visible"/>
                                      </p:to>
                                    </p:set>
                                    <p:animEffect transition="in" filter="wipe(up)">
                                      <p:cBhvr>
                                        <p:cTn id="57" dur="500"/>
                                        <p:tgtEl>
                                          <p:spTgt spid="9113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91139">
                                            <p:txEl>
                                              <p:pRg st="11" end="11"/>
                                            </p:txEl>
                                          </p:spTgt>
                                        </p:tgtEl>
                                        <p:attrNameLst>
                                          <p:attrName>style.visibility</p:attrName>
                                        </p:attrNameLst>
                                      </p:cBhvr>
                                      <p:to>
                                        <p:strVal val="visible"/>
                                      </p:to>
                                    </p:set>
                                    <p:animEffect transition="in" filter="wipe(up)">
                                      <p:cBhvr>
                                        <p:cTn id="62" dur="500"/>
                                        <p:tgtEl>
                                          <p:spTgt spid="91139">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91139">
                                            <p:txEl>
                                              <p:pRg st="12" end="12"/>
                                            </p:txEl>
                                          </p:spTgt>
                                        </p:tgtEl>
                                        <p:attrNameLst>
                                          <p:attrName>style.visibility</p:attrName>
                                        </p:attrNameLst>
                                      </p:cBhvr>
                                      <p:to>
                                        <p:strVal val="visible"/>
                                      </p:to>
                                    </p:set>
                                    <p:animEffect transition="in" filter="wipe(up)">
                                      <p:cBhvr>
                                        <p:cTn id="67" dur="500"/>
                                        <p:tgtEl>
                                          <p:spTgt spid="91139">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91139">
                                            <p:txEl>
                                              <p:pRg st="13" end="13"/>
                                            </p:txEl>
                                          </p:spTgt>
                                        </p:tgtEl>
                                        <p:attrNameLst>
                                          <p:attrName>style.visibility</p:attrName>
                                        </p:attrNameLst>
                                      </p:cBhvr>
                                      <p:to>
                                        <p:strVal val="visible"/>
                                      </p:to>
                                    </p:set>
                                    <p:animEffect transition="in" filter="wipe(up)">
                                      <p:cBhvr>
                                        <p:cTn id="72" dur="500"/>
                                        <p:tgtEl>
                                          <p:spTgt spid="91139">
                                            <p:txEl>
                                              <p:pRg st="13" end="13"/>
                                            </p:txEl>
                                          </p:spTgt>
                                        </p:tgtEl>
                                      </p:cBhvr>
                                    </p:animEffect>
                                  </p:childTnLst>
                                </p:cTn>
                              </p:par>
                            </p:childTnLst>
                          </p:cTn>
                        </p:par>
                        <p:par>
                          <p:cTn id="73" fill="hold">
                            <p:stCondLst>
                              <p:cond delay="500"/>
                            </p:stCondLst>
                            <p:childTnLst>
                              <p:par>
                                <p:cTn id="74" presetID="1" presetClass="entr" presetSubtype="0" fill="hold" grpId="0" nodeType="afterEffect">
                                  <p:stCondLst>
                                    <p:cond delay="0"/>
                                  </p:stCondLst>
                                  <p:childTnLst>
                                    <p:set>
                                      <p:cBhvr>
                                        <p:cTn id="75" dur="1" fill="hold">
                                          <p:stCondLst>
                                            <p:cond delay="499"/>
                                          </p:stCondLst>
                                        </p:cTn>
                                        <p:tgtEl>
                                          <p:spTgt spid="91140"/>
                                        </p:tgtEl>
                                        <p:attrNameLst>
                                          <p:attrName>style.visibility</p:attrName>
                                        </p:attrNameLst>
                                      </p:cBhvr>
                                      <p:to>
                                        <p:strVal val="visible"/>
                                      </p:to>
                                    </p:set>
                                  </p:childTnLst>
                                  <p:subTnLst>
                                    <p:audio>
                                      <p:cMediaNode>
                                        <p:cTn display="0" masterRel="sameClick">
                                          <p:stCondLst>
                                            <p:cond evt="begin" delay="0">
                                              <p:tn val="7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bldLvl="2" autoUpdateAnimBg="0"/>
      <p:bldP spid="9114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C31FC450-E6EA-4BE7-90E0-03984291C676}" type="slidenum">
              <a:rPr lang="en-US"/>
              <a:pPr/>
              <a:t>24</a:t>
            </a:fld>
            <a:endParaRPr lang="en-US"/>
          </a:p>
        </p:txBody>
      </p:sp>
      <p:sp>
        <p:nvSpPr>
          <p:cNvPr id="87042" name="Rectangle 2"/>
          <p:cNvSpPr>
            <a:spLocks noGrp="1" noChangeArrowheads="1"/>
          </p:cNvSpPr>
          <p:nvPr>
            <p:ph type="title"/>
          </p:nvPr>
        </p:nvSpPr>
        <p:spPr/>
        <p:txBody>
          <a:bodyPr/>
          <a:lstStyle/>
          <a:p>
            <a:r>
              <a:rPr lang="en-GB"/>
              <a:t>Summary for Sections 14.1-14.3</a:t>
            </a:r>
          </a:p>
        </p:txBody>
      </p:sp>
      <p:sp>
        <p:nvSpPr>
          <p:cNvPr id="87043" name="Rectangle 3"/>
          <p:cNvSpPr>
            <a:spLocks noGrp="1" noChangeArrowheads="1"/>
          </p:cNvSpPr>
          <p:nvPr>
            <p:ph type="body" idx="1"/>
          </p:nvPr>
        </p:nvSpPr>
        <p:spPr/>
        <p:txBody>
          <a:bodyPr/>
          <a:lstStyle/>
          <a:p>
            <a:pPr>
              <a:lnSpc>
                <a:spcPct val="90000"/>
              </a:lnSpc>
            </a:pPr>
            <a:r>
              <a:rPr lang="en-GB" sz="2400"/>
              <a:t>Replicating objects helps services to provide good performance, high availability and fault tolerance.</a:t>
            </a:r>
          </a:p>
          <a:p>
            <a:pPr>
              <a:lnSpc>
                <a:spcPct val="90000"/>
              </a:lnSpc>
            </a:pPr>
            <a:r>
              <a:rPr lang="en-GB" sz="2400"/>
              <a:t>system model - each logical object is implemented by a set of physical replicas</a:t>
            </a:r>
          </a:p>
          <a:p>
            <a:pPr>
              <a:lnSpc>
                <a:spcPct val="90000"/>
              </a:lnSpc>
            </a:pPr>
            <a:r>
              <a:rPr lang="en-GB" sz="2400"/>
              <a:t>linearizability and sequential consistency can be used as correctness criteria</a:t>
            </a:r>
          </a:p>
          <a:p>
            <a:pPr lvl="1">
              <a:lnSpc>
                <a:spcPct val="90000"/>
              </a:lnSpc>
            </a:pPr>
            <a:r>
              <a:rPr lang="en-GB" sz="1800"/>
              <a:t>sequential consistency is less strict and more practical to use</a:t>
            </a:r>
          </a:p>
          <a:p>
            <a:pPr>
              <a:lnSpc>
                <a:spcPct val="90000"/>
              </a:lnSpc>
            </a:pPr>
            <a:r>
              <a:rPr lang="en-GB" sz="2400"/>
              <a:t>fault tolerance can be provided by:</a:t>
            </a:r>
          </a:p>
          <a:p>
            <a:pPr lvl="1">
              <a:lnSpc>
                <a:spcPct val="90000"/>
              </a:lnSpc>
            </a:pPr>
            <a:r>
              <a:rPr lang="en-GB" sz="1800"/>
              <a:t>passive replication - using a primary RM and backups, </a:t>
            </a:r>
          </a:p>
          <a:p>
            <a:pPr lvl="2">
              <a:lnSpc>
                <a:spcPct val="90000"/>
              </a:lnSpc>
            </a:pPr>
            <a:r>
              <a:rPr lang="en-GB" sz="1600"/>
              <a:t>but to achieve linearizability when the primary crashes, view-synchronous communication is used, which is expensive. Less strict variants can be useful.</a:t>
            </a:r>
          </a:p>
          <a:p>
            <a:pPr lvl="1">
              <a:lnSpc>
                <a:spcPct val="90000"/>
              </a:lnSpc>
            </a:pPr>
            <a:r>
              <a:rPr lang="en-GB" sz="1800"/>
              <a:t>active replication - in which all RMs process all requests identically</a:t>
            </a:r>
          </a:p>
          <a:p>
            <a:pPr lvl="2">
              <a:lnSpc>
                <a:spcPct val="90000"/>
              </a:lnSpc>
            </a:pPr>
            <a:r>
              <a:rPr lang="en-GB" sz="1600"/>
              <a:t>needs totally ordered and reliable multicast, which can be achieved in a synchronous system</a:t>
            </a:r>
          </a:p>
          <a:p>
            <a:pPr>
              <a:lnSpc>
                <a:spcPct val="90000"/>
              </a:lnSpc>
            </a:pPr>
            <a:endParaRPr lang="en-GB" sz="2400"/>
          </a:p>
          <a:p>
            <a:pPr>
              <a:lnSpc>
                <a:spcPct val="90000"/>
              </a:lnSpc>
            </a:pPr>
            <a:endParaRPr lang="en-GB" sz="2400"/>
          </a:p>
        </p:txBody>
      </p:sp>
      <p:sp>
        <p:nvSpPr>
          <p:cNvPr id="87044" name="Text Box 4"/>
          <p:cNvSpPr txBox="1">
            <a:spLocks noChangeArrowheads="1"/>
          </p:cNvSpPr>
          <p:nvPr/>
        </p:nvSpPr>
        <p:spPr bwMode="auto">
          <a:xfrm>
            <a:off x="8959850" y="6276975"/>
            <a:ext cx="290513"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up)">
                                      <p:cBhvr>
                                        <p:cTn id="7" dur="500"/>
                                        <p:tgtEl>
                                          <p:spTgt spid="87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Effect transition="in" filter="wipe(up)">
                                      <p:cBhvr>
                                        <p:cTn id="12" dur="500"/>
                                        <p:tgtEl>
                                          <p:spTgt spid="870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7043">
                                            <p:txEl>
                                              <p:pRg st="2" end="2"/>
                                            </p:txEl>
                                          </p:spTgt>
                                        </p:tgtEl>
                                        <p:attrNameLst>
                                          <p:attrName>style.visibility</p:attrName>
                                        </p:attrNameLst>
                                      </p:cBhvr>
                                      <p:to>
                                        <p:strVal val="visible"/>
                                      </p:to>
                                    </p:set>
                                    <p:animEffect transition="in" filter="wipe(up)">
                                      <p:cBhvr>
                                        <p:cTn id="17" dur="500"/>
                                        <p:tgtEl>
                                          <p:spTgt spid="870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7043">
                                            <p:txEl>
                                              <p:pRg st="3" end="3"/>
                                            </p:txEl>
                                          </p:spTgt>
                                        </p:tgtEl>
                                        <p:attrNameLst>
                                          <p:attrName>style.visibility</p:attrName>
                                        </p:attrNameLst>
                                      </p:cBhvr>
                                      <p:to>
                                        <p:strVal val="visible"/>
                                      </p:to>
                                    </p:set>
                                    <p:animEffect transition="in" filter="wipe(up)">
                                      <p:cBhvr>
                                        <p:cTn id="22" dur="500"/>
                                        <p:tgtEl>
                                          <p:spTgt spid="870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7043">
                                            <p:txEl>
                                              <p:pRg st="4" end="4"/>
                                            </p:txEl>
                                          </p:spTgt>
                                        </p:tgtEl>
                                        <p:attrNameLst>
                                          <p:attrName>style.visibility</p:attrName>
                                        </p:attrNameLst>
                                      </p:cBhvr>
                                      <p:to>
                                        <p:strVal val="visible"/>
                                      </p:to>
                                    </p:set>
                                    <p:animEffect transition="in" filter="wipe(up)">
                                      <p:cBhvr>
                                        <p:cTn id="27" dur="500"/>
                                        <p:tgtEl>
                                          <p:spTgt spid="870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7043">
                                            <p:txEl>
                                              <p:pRg st="5" end="5"/>
                                            </p:txEl>
                                          </p:spTgt>
                                        </p:tgtEl>
                                        <p:attrNameLst>
                                          <p:attrName>style.visibility</p:attrName>
                                        </p:attrNameLst>
                                      </p:cBhvr>
                                      <p:to>
                                        <p:strVal val="visible"/>
                                      </p:to>
                                    </p:set>
                                    <p:animEffect transition="in" filter="wipe(up)">
                                      <p:cBhvr>
                                        <p:cTn id="32" dur="500"/>
                                        <p:tgtEl>
                                          <p:spTgt spid="870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7043">
                                            <p:txEl>
                                              <p:pRg st="6" end="6"/>
                                            </p:txEl>
                                          </p:spTgt>
                                        </p:tgtEl>
                                        <p:attrNameLst>
                                          <p:attrName>style.visibility</p:attrName>
                                        </p:attrNameLst>
                                      </p:cBhvr>
                                      <p:to>
                                        <p:strVal val="visible"/>
                                      </p:to>
                                    </p:set>
                                    <p:animEffect transition="in" filter="wipe(up)">
                                      <p:cBhvr>
                                        <p:cTn id="37" dur="500"/>
                                        <p:tgtEl>
                                          <p:spTgt spid="870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7043">
                                            <p:txEl>
                                              <p:pRg st="7" end="7"/>
                                            </p:txEl>
                                          </p:spTgt>
                                        </p:tgtEl>
                                        <p:attrNameLst>
                                          <p:attrName>style.visibility</p:attrName>
                                        </p:attrNameLst>
                                      </p:cBhvr>
                                      <p:to>
                                        <p:strVal val="visible"/>
                                      </p:to>
                                    </p:set>
                                    <p:animEffect transition="in" filter="wipe(up)">
                                      <p:cBhvr>
                                        <p:cTn id="42" dur="500"/>
                                        <p:tgtEl>
                                          <p:spTgt spid="870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7043">
                                            <p:txEl>
                                              <p:pRg st="8" end="8"/>
                                            </p:txEl>
                                          </p:spTgt>
                                        </p:tgtEl>
                                        <p:attrNameLst>
                                          <p:attrName>style.visibility</p:attrName>
                                        </p:attrNameLst>
                                      </p:cBhvr>
                                      <p:to>
                                        <p:strVal val="visible"/>
                                      </p:to>
                                    </p:set>
                                    <p:animEffect transition="in" filter="wipe(up)">
                                      <p:cBhvr>
                                        <p:cTn id="47" dur="500"/>
                                        <p:tgtEl>
                                          <p:spTgt spid="87043">
                                            <p:txEl>
                                              <p:pRg st="8" end="8"/>
                                            </p:txEl>
                                          </p:spTgt>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499"/>
                                          </p:stCondLst>
                                        </p:cTn>
                                        <p:tgtEl>
                                          <p:spTgt spid="87044"/>
                                        </p:tgtEl>
                                        <p:attrNameLst>
                                          <p:attrName>style.visibility</p:attrName>
                                        </p:attrNameLst>
                                      </p:cBhvr>
                                      <p:to>
                                        <p:strVal val="visible"/>
                                      </p:to>
                                    </p:set>
                                  </p:childTnLst>
                                  <p:subTnLst>
                                    <p:audio>
                                      <p:cMediaNode>
                                        <p:cTn display="0" masterRel="sameClick">
                                          <p:stCondLst>
                                            <p:cond evt="begin" delay="0">
                                              <p:tn val="49"/>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bldLvl="3" autoUpdateAnimBg="0"/>
      <p:bldP spid="8704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705B6582-796F-418E-957D-DE093123EF74}" type="slidenum">
              <a:rPr lang="en-US"/>
              <a:pPr/>
              <a:t>3</a:t>
            </a:fld>
            <a:endParaRPr lang="en-US"/>
          </a:p>
        </p:txBody>
      </p:sp>
      <p:sp>
        <p:nvSpPr>
          <p:cNvPr id="86018" name="Rectangle 2"/>
          <p:cNvSpPr>
            <a:spLocks noGrp="1" noChangeArrowheads="1"/>
          </p:cNvSpPr>
          <p:nvPr>
            <p:ph type="title"/>
          </p:nvPr>
        </p:nvSpPr>
        <p:spPr/>
        <p:txBody>
          <a:bodyPr/>
          <a:lstStyle/>
          <a:p>
            <a:r>
              <a:rPr lang="en-GB"/>
              <a:t>Active replication - discussion</a:t>
            </a:r>
          </a:p>
        </p:txBody>
      </p:sp>
      <p:sp>
        <p:nvSpPr>
          <p:cNvPr id="86019" name="Rectangle 3"/>
          <p:cNvSpPr>
            <a:spLocks noGrp="1" noChangeArrowheads="1"/>
          </p:cNvSpPr>
          <p:nvPr>
            <p:ph type="body" idx="1"/>
          </p:nvPr>
        </p:nvSpPr>
        <p:spPr>
          <a:xfrm>
            <a:off x="495300" y="1447800"/>
            <a:ext cx="9163050" cy="5208588"/>
          </a:xfrm>
        </p:spPr>
        <p:txBody>
          <a:bodyPr/>
          <a:lstStyle/>
          <a:p>
            <a:pPr>
              <a:lnSpc>
                <a:spcPct val="90000"/>
              </a:lnSpc>
            </a:pPr>
            <a:r>
              <a:rPr lang="en-GB" sz="2400" dirty="0"/>
              <a:t>As RMs are state machines we have sequential consistency </a:t>
            </a:r>
          </a:p>
          <a:p>
            <a:pPr lvl="1">
              <a:lnSpc>
                <a:spcPct val="90000"/>
              </a:lnSpc>
            </a:pPr>
            <a:r>
              <a:rPr lang="en-GB" sz="1800" dirty="0"/>
              <a:t>due to reliable totally ordered multicast, the RMs collectively do the same as a single copy would do</a:t>
            </a:r>
          </a:p>
          <a:p>
            <a:pPr lvl="1">
              <a:lnSpc>
                <a:spcPct val="90000"/>
              </a:lnSpc>
            </a:pPr>
            <a:r>
              <a:rPr lang="en-GB" sz="1800" dirty="0"/>
              <a:t>it works in a synchronous system</a:t>
            </a:r>
          </a:p>
          <a:p>
            <a:pPr lvl="1">
              <a:lnSpc>
                <a:spcPct val="90000"/>
              </a:lnSpc>
            </a:pPr>
            <a:r>
              <a:rPr lang="en-GB" sz="1800" dirty="0"/>
              <a:t>in an asynchronous system reliable totally ordered multicast is impossible – but failure detectors can be used to work around this problem. </a:t>
            </a:r>
          </a:p>
          <a:p>
            <a:pPr>
              <a:lnSpc>
                <a:spcPct val="90000"/>
              </a:lnSpc>
            </a:pPr>
            <a:r>
              <a:rPr lang="en-GB" sz="2400" dirty="0"/>
              <a:t>this replication scheme is not linearizable </a:t>
            </a:r>
          </a:p>
          <a:p>
            <a:pPr lvl="1">
              <a:lnSpc>
                <a:spcPct val="90000"/>
              </a:lnSpc>
            </a:pPr>
            <a:r>
              <a:rPr lang="en-GB" sz="1800" dirty="0"/>
              <a:t>because total order is not necessarily the same as real-time order</a:t>
            </a:r>
          </a:p>
          <a:p>
            <a:pPr>
              <a:lnSpc>
                <a:spcPct val="90000"/>
              </a:lnSpc>
            </a:pPr>
            <a:r>
              <a:rPr lang="en-GB" sz="2400" dirty="0"/>
              <a:t>To deal with byzantine failures</a:t>
            </a:r>
          </a:p>
          <a:p>
            <a:pPr lvl="1">
              <a:lnSpc>
                <a:spcPct val="90000"/>
              </a:lnSpc>
            </a:pPr>
            <a:r>
              <a:rPr lang="en-GB" sz="1800" dirty="0"/>
              <a:t>For up </a:t>
            </a:r>
            <a:r>
              <a:rPr kumimoji="0" lang="en-GB" sz="1800" dirty="0">
                <a:solidFill>
                  <a:schemeClr val="tx1"/>
                </a:solidFill>
              </a:rPr>
              <a:t>to</a:t>
            </a:r>
            <a:r>
              <a:rPr lang="en-GB" sz="1800" i="1" dirty="0"/>
              <a:t> f</a:t>
            </a:r>
            <a:r>
              <a:rPr lang="en-GB" sz="1800" dirty="0"/>
              <a:t> byzantine failures, use 2</a:t>
            </a:r>
            <a:r>
              <a:rPr lang="en-GB" sz="1800" i="1" dirty="0"/>
              <a:t>f</a:t>
            </a:r>
            <a:r>
              <a:rPr lang="en-GB" sz="1800" dirty="0"/>
              <a:t>+1 RMs</a:t>
            </a:r>
          </a:p>
          <a:p>
            <a:pPr lvl="1">
              <a:lnSpc>
                <a:spcPct val="90000"/>
              </a:lnSpc>
            </a:pPr>
            <a:r>
              <a:rPr lang="en-GB" sz="1800" dirty="0"/>
              <a:t>FE collects f+1 identical responses</a:t>
            </a:r>
          </a:p>
          <a:p>
            <a:pPr>
              <a:lnSpc>
                <a:spcPct val="90000"/>
              </a:lnSpc>
            </a:pPr>
            <a:r>
              <a:rPr lang="en-GB" sz="2400" dirty="0"/>
              <a:t>To improve performance, </a:t>
            </a:r>
          </a:p>
          <a:p>
            <a:pPr lvl="1">
              <a:lnSpc>
                <a:spcPct val="90000"/>
              </a:lnSpc>
            </a:pPr>
            <a:r>
              <a:rPr lang="en-GB" sz="1800" dirty="0"/>
              <a:t>FEs send read-only requests to just one RM</a:t>
            </a:r>
          </a:p>
          <a:p>
            <a:pPr>
              <a:lnSpc>
                <a:spcPct val="90000"/>
              </a:lnSpc>
            </a:pPr>
            <a:endParaRPr lang="en-GB" sz="2400" dirty="0"/>
          </a:p>
        </p:txBody>
      </p:sp>
      <p:sp>
        <p:nvSpPr>
          <p:cNvPr id="86020" name="Text Box 4"/>
          <p:cNvSpPr txBox="1">
            <a:spLocks noChangeArrowheads="1"/>
          </p:cNvSpPr>
          <p:nvPr/>
        </p:nvSpPr>
        <p:spPr bwMode="auto">
          <a:xfrm>
            <a:off x="8959850" y="6276975"/>
            <a:ext cx="290513"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wipe(up)">
                                      <p:cBhvr>
                                        <p:cTn id="7" dur="500"/>
                                        <p:tgtEl>
                                          <p:spTgt spid="860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6019">
                                            <p:txEl>
                                              <p:pRg st="1" end="1"/>
                                            </p:txEl>
                                          </p:spTgt>
                                        </p:tgtEl>
                                        <p:attrNameLst>
                                          <p:attrName>style.visibility</p:attrName>
                                        </p:attrNameLst>
                                      </p:cBhvr>
                                      <p:to>
                                        <p:strVal val="visible"/>
                                      </p:to>
                                    </p:set>
                                    <p:animEffect transition="in" filter="wipe(up)">
                                      <p:cBhvr>
                                        <p:cTn id="12" dur="500"/>
                                        <p:tgtEl>
                                          <p:spTgt spid="860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6019">
                                            <p:txEl>
                                              <p:pRg st="2" end="2"/>
                                            </p:txEl>
                                          </p:spTgt>
                                        </p:tgtEl>
                                        <p:attrNameLst>
                                          <p:attrName>style.visibility</p:attrName>
                                        </p:attrNameLst>
                                      </p:cBhvr>
                                      <p:to>
                                        <p:strVal val="visible"/>
                                      </p:to>
                                    </p:set>
                                    <p:animEffect transition="in" filter="wipe(up)">
                                      <p:cBhvr>
                                        <p:cTn id="17" dur="500"/>
                                        <p:tgtEl>
                                          <p:spTgt spid="860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6019">
                                            <p:txEl>
                                              <p:pRg st="3" end="3"/>
                                            </p:txEl>
                                          </p:spTgt>
                                        </p:tgtEl>
                                        <p:attrNameLst>
                                          <p:attrName>style.visibility</p:attrName>
                                        </p:attrNameLst>
                                      </p:cBhvr>
                                      <p:to>
                                        <p:strVal val="visible"/>
                                      </p:to>
                                    </p:set>
                                    <p:animEffect transition="in" filter="wipe(up)">
                                      <p:cBhvr>
                                        <p:cTn id="22" dur="500"/>
                                        <p:tgtEl>
                                          <p:spTgt spid="860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6019">
                                            <p:txEl>
                                              <p:pRg st="4" end="4"/>
                                            </p:txEl>
                                          </p:spTgt>
                                        </p:tgtEl>
                                        <p:attrNameLst>
                                          <p:attrName>style.visibility</p:attrName>
                                        </p:attrNameLst>
                                      </p:cBhvr>
                                      <p:to>
                                        <p:strVal val="visible"/>
                                      </p:to>
                                    </p:set>
                                    <p:animEffect transition="in" filter="wipe(up)">
                                      <p:cBhvr>
                                        <p:cTn id="27" dur="500"/>
                                        <p:tgtEl>
                                          <p:spTgt spid="860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6019">
                                            <p:txEl>
                                              <p:pRg st="5" end="5"/>
                                            </p:txEl>
                                          </p:spTgt>
                                        </p:tgtEl>
                                        <p:attrNameLst>
                                          <p:attrName>style.visibility</p:attrName>
                                        </p:attrNameLst>
                                      </p:cBhvr>
                                      <p:to>
                                        <p:strVal val="visible"/>
                                      </p:to>
                                    </p:set>
                                    <p:animEffect transition="in" filter="wipe(up)">
                                      <p:cBhvr>
                                        <p:cTn id="32" dur="500"/>
                                        <p:tgtEl>
                                          <p:spTgt spid="860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6019">
                                            <p:txEl>
                                              <p:pRg st="6" end="6"/>
                                            </p:txEl>
                                          </p:spTgt>
                                        </p:tgtEl>
                                        <p:attrNameLst>
                                          <p:attrName>style.visibility</p:attrName>
                                        </p:attrNameLst>
                                      </p:cBhvr>
                                      <p:to>
                                        <p:strVal val="visible"/>
                                      </p:to>
                                    </p:set>
                                    <p:animEffect transition="in" filter="wipe(up)">
                                      <p:cBhvr>
                                        <p:cTn id="37" dur="500"/>
                                        <p:tgtEl>
                                          <p:spTgt spid="860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6019">
                                            <p:txEl>
                                              <p:pRg st="7" end="7"/>
                                            </p:txEl>
                                          </p:spTgt>
                                        </p:tgtEl>
                                        <p:attrNameLst>
                                          <p:attrName>style.visibility</p:attrName>
                                        </p:attrNameLst>
                                      </p:cBhvr>
                                      <p:to>
                                        <p:strVal val="visible"/>
                                      </p:to>
                                    </p:set>
                                    <p:animEffect transition="in" filter="wipe(up)">
                                      <p:cBhvr>
                                        <p:cTn id="42" dur="500"/>
                                        <p:tgtEl>
                                          <p:spTgt spid="860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6019">
                                            <p:txEl>
                                              <p:pRg st="8" end="8"/>
                                            </p:txEl>
                                          </p:spTgt>
                                        </p:tgtEl>
                                        <p:attrNameLst>
                                          <p:attrName>style.visibility</p:attrName>
                                        </p:attrNameLst>
                                      </p:cBhvr>
                                      <p:to>
                                        <p:strVal val="visible"/>
                                      </p:to>
                                    </p:set>
                                    <p:animEffect transition="in" filter="wipe(up)">
                                      <p:cBhvr>
                                        <p:cTn id="47" dur="500"/>
                                        <p:tgtEl>
                                          <p:spTgt spid="860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6019">
                                            <p:txEl>
                                              <p:pRg st="9" end="9"/>
                                            </p:txEl>
                                          </p:spTgt>
                                        </p:tgtEl>
                                        <p:attrNameLst>
                                          <p:attrName>style.visibility</p:attrName>
                                        </p:attrNameLst>
                                      </p:cBhvr>
                                      <p:to>
                                        <p:strVal val="visible"/>
                                      </p:to>
                                    </p:set>
                                    <p:animEffect transition="in" filter="wipe(up)">
                                      <p:cBhvr>
                                        <p:cTn id="52" dur="500"/>
                                        <p:tgtEl>
                                          <p:spTgt spid="8601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86019">
                                            <p:txEl>
                                              <p:pRg st="10" end="10"/>
                                            </p:txEl>
                                          </p:spTgt>
                                        </p:tgtEl>
                                        <p:attrNameLst>
                                          <p:attrName>style.visibility</p:attrName>
                                        </p:attrNameLst>
                                      </p:cBhvr>
                                      <p:to>
                                        <p:strVal val="visible"/>
                                      </p:to>
                                    </p:set>
                                    <p:animEffect transition="in" filter="wipe(up)">
                                      <p:cBhvr>
                                        <p:cTn id="57" dur="500"/>
                                        <p:tgtEl>
                                          <p:spTgt spid="86019">
                                            <p:txEl>
                                              <p:pRg st="10" end="10"/>
                                            </p:txEl>
                                          </p:spTgt>
                                        </p:tgtEl>
                                      </p:cBhvr>
                                    </p:animEffect>
                                  </p:childTnLst>
                                </p:cTn>
                              </p:par>
                            </p:childTnLst>
                          </p:cTn>
                        </p:par>
                        <p:par>
                          <p:cTn id="58" fill="hold">
                            <p:stCondLst>
                              <p:cond delay="500"/>
                            </p:stCondLst>
                            <p:childTnLst>
                              <p:par>
                                <p:cTn id="59" presetID="1" presetClass="entr" presetSubtype="0" fill="hold" grpId="0" nodeType="afterEffect">
                                  <p:stCondLst>
                                    <p:cond delay="0"/>
                                  </p:stCondLst>
                                  <p:childTnLst>
                                    <p:set>
                                      <p:cBhvr>
                                        <p:cTn id="60" dur="1" fill="hold">
                                          <p:stCondLst>
                                            <p:cond delay="499"/>
                                          </p:stCondLst>
                                        </p:cTn>
                                        <p:tgtEl>
                                          <p:spTgt spid="86020"/>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bldLvl="2" autoUpdateAnimBg="0"/>
      <p:bldP spid="8602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Date Placeholder 1"/>
          <p:cNvSpPr>
            <a:spLocks noGrp="1"/>
          </p:cNvSpPr>
          <p:nvPr>
            <p:ph type="dt" sz="half" idx="10"/>
          </p:nvPr>
        </p:nvSpPr>
        <p:spPr>
          <a:xfrm>
            <a:off x="468313" y="6400800"/>
            <a:ext cx="2282382" cy="285750"/>
          </a:xfrm>
        </p:spPr>
        <p:txBody>
          <a:bodyPr/>
          <a:lstStyle/>
          <a:p>
            <a:r>
              <a:rPr lang="en-US" altLang="en-US" dirty="0" smtClean="0"/>
              <a:t>Borrowed</a:t>
            </a:r>
            <a:r>
              <a:rPr lang="sv-SE" altLang="en-US" dirty="0" smtClean="0"/>
              <a:t> from H. </a:t>
            </a:r>
            <a:r>
              <a:rPr lang="sv-SE" altLang="en-US" dirty="0" err="1" smtClean="0"/>
              <a:t>Attiya</a:t>
            </a:r>
            <a:r>
              <a:rPr lang="sv-SE" altLang="en-US" dirty="0" smtClean="0"/>
              <a:t> </a:t>
            </a:r>
            <a:endParaRPr lang="en-US" altLang="en-US" dirty="0"/>
          </a:p>
        </p:txBody>
      </p:sp>
      <p:sp>
        <p:nvSpPr>
          <p:cNvPr id="28" name="Slide Number Placeholder 3"/>
          <p:cNvSpPr>
            <a:spLocks noGrp="1"/>
          </p:cNvSpPr>
          <p:nvPr>
            <p:ph type="sldNum" sz="quarter" idx="12"/>
          </p:nvPr>
        </p:nvSpPr>
        <p:spPr/>
        <p:txBody>
          <a:bodyPr/>
          <a:lstStyle/>
          <a:p>
            <a:fld id="{180F06A2-35C5-4A99-949D-4C4DA194A751}" type="slidenum">
              <a:rPr lang="he-IL" altLang="en-US"/>
              <a:pPr/>
              <a:t>4</a:t>
            </a:fld>
            <a:endParaRPr lang="en-US" altLang="en-US"/>
          </a:p>
        </p:txBody>
      </p:sp>
      <p:sp>
        <p:nvSpPr>
          <p:cNvPr id="8196" name="Rectangle 2"/>
          <p:cNvSpPr>
            <a:spLocks noGrp="1" noChangeArrowheads="1"/>
          </p:cNvSpPr>
          <p:nvPr>
            <p:ph type="title" idx="4294967295"/>
          </p:nvPr>
        </p:nvSpPr>
        <p:spPr/>
        <p:txBody>
          <a:bodyPr anchor="ctr"/>
          <a:lstStyle/>
          <a:p>
            <a:r>
              <a:rPr lang="en-US" sz="4000"/>
              <a:t>Executing Operations</a:t>
            </a:r>
          </a:p>
        </p:txBody>
      </p:sp>
      <p:sp>
        <p:nvSpPr>
          <p:cNvPr id="1524741" name="Line 5"/>
          <p:cNvSpPr>
            <a:spLocks noChangeShapeType="1"/>
          </p:cNvSpPr>
          <p:nvPr/>
        </p:nvSpPr>
        <p:spPr bwMode="auto">
          <a:xfrm>
            <a:off x="39503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2" name="Line 6"/>
          <p:cNvSpPr>
            <a:spLocks noChangeShapeType="1"/>
          </p:cNvSpPr>
          <p:nvPr/>
        </p:nvSpPr>
        <p:spPr bwMode="auto">
          <a:xfrm>
            <a:off x="19691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7" name="Line 11"/>
          <p:cNvSpPr>
            <a:spLocks noChangeShapeType="1"/>
          </p:cNvSpPr>
          <p:nvPr/>
        </p:nvSpPr>
        <p:spPr bwMode="auto">
          <a:xfrm>
            <a:off x="64268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8" name="Line 12"/>
          <p:cNvSpPr>
            <a:spLocks noChangeShapeType="1"/>
          </p:cNvSpPr>
          <p:nvPr/>
        </p:nvSpPr>
        <p:spPr bwMode="auto">
          <a:xfrm>
            <a:off x="49409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9" name="Line 13"/>
          <p:cNvSpPr>
            <a:spLocks noChangeShapeType="1"/>
          </p:cNvSpPr>
          <p:nvPr/>
        </p:nvSpPr>
        <p:spPr bwMode="auto">
          <a:xfrm>
            <a:off x="5436262" y="2349500"/>
            <a:ext cx="412750" cy="0"/>
          </a:xfrm>
          <a:prstGeom prst="line">
            <a:avLst/>
          </a:prstGeom>
          <a:noFill/>
          <a:ln w="28575">
            <a:solidFill>
              <a:srgbClr val="00FF00"/>
            </a:solidFill>
            <a:round/>
            <a:headEnd/>
            <a:tailEnd type="triangle" w="med" len="med"/>
          </a:ln>
        </p:spPr>
        <p:txBody>
          <a:bodyPr/>
          <a:lstStyle/>
          <a:p>
            <a:endParaRPr lang="en-US"/>
          </a:p>
        </p:txBody>
      </p:sp>
      <p:sp>
        <p:nvSpPr>
          <p:cNvPr id="8202" name="Text Box 16"/>
          <p:cNvSpPr txBox="1">
            <a:spLocks noChangeArrowheads="1"/>
          </p:cNvSpPr>
          <p:nvPr/>
        </p:nvSpPr>
        <p:spPr bwMode="auto">
          <a:xfrm>
            <a:off x="818621" y="2079625"/>
            <a:ext cx="458780" cy="461665"/>
          </a:xfrm>
          <a:prstGeom prst="rect">
            <a:avLst/>
          </a:prstGeom>
          <a:noFill/>
          <a:ln w="9525">
            <a:noFill/>
            <a:miter lim="800000"/>
            <a:headEnd/>
            <a:tailEnd/>
          </a:ln>
        </p:spPr>
        <p:txBody>
          <a:bodyPr wrap="none">
            <a:spAutoFit/>
          </a:bodyPr>
          <a:lstStyle/>
          <a:p>
            <a:pPr rtl="0"/>
            <a:r>
              <a:rPr lang="en-US" sz="2400"/>
              <a:t>P</a:t>
            </a:r>
            <a:r>
              <a:rPr lang="en-US" sz="2400" baseline="-25000"/>
              <a:t>1</a:t>
            </a:r>
          </a:p>
        </p:txBody>
      </p:sp>
      <p:sp>
        <p:nvSpPr>
          <p:cNvPr id="13332" name="Line 20"/>
          <p:cNvSpPr>
            <a:spLocks noChangeAspect="1" noChangeShapeType="1"/>
          </p:cNvSpPr>
          <p:nvPr/>
        </p:nvSpPr>
        <p:spPr bwMode="auto">
          <a:xfrm rot="-5400000">
            <a:off x="6598047"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3333" name="Line 21"/>
          <p:cNvSpPr>
            <a:spLocks noChangeAspect="1" noChangeShapeType="1"/>
          </p:cNvSpPr>
          <p:nvPr/>
        </p:nvSpPr>
        <p:spPr bwMode="auto">
          <a:xfrm rot="16200000" flipH="1">
            <a:off x="1528102"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3334" name="Text Box 22"/>
          <p:cNvSpPr txBox="1">
            <a:spLocks noChangeArrowheads="1"/>
          </p:cNvSpPr>
          <p:nvPr/>
        </p:nvSpPr>
        <p:spPr bwMode="auto">
          <a:xfrm>
            <a:off x="584729" y="1700213"/>
            <a:ext cx="1481496" cy="461665"/>
          </a:xfrm>
          <a:prstGeom prst="rect">
            <a:avLst/>
          </a:prstGeom>
          <a:noFill/>
          <a:ln w="9525">
            <a:noFill/>
            <a:miter lim="800000"/>
            <a:headEnd/>
            <a:tailEnd/>
          </a:ln>
        </p:spPr>
        <p:txBody>
          <a:bodyPr wrap="none">
            <a:spAutoFit/>
          </a:bodyPr>
          <a:lstStyle/>
          <a:p>
            <a:pPr rtl="0"/>
            <a:r>
              <a:rPr lang="en-US"/>
              <a:t>invocation</a:t>
            </a:r>
          </a:p>
        </p:txBody>
      </p:sp>
      <p:sp>
        <p:nvSpPr>
          <p:cNvPr id="13338" name="Text Box 26"/>
          <p:cNvSpPr txBox="1">
            <a:spLocks noChangeArrowheads="1"/>
          </p:cNvSpPr>
          <p:nvPr/>
        </p:nvSpPr>
        <p:spPr bwMode="auto">
          <a:xfrm>
            <a:off x="6980635" y="1700213"/>
            <a:ext cx="1261884" cy="461665"/>
          </a:xfrm>
          <a:prstGeom prst="rect">
            <a:avLst/>
          </a:prstGeom>
          <a:noFill/>
          <a:ln w="9525">
            <a:noFill/>
            <a:miter lim="800000"/>
            <a:headEnd/>
            <a:tailEnd/>
          </a:ln>
        </p:spPr>
        <p:txBody>
          <a:bodyPr wrap="none">
            <a:spAutoFit/>
          </a:bodyPr>
          <a:lstStyle/>
          <a:p>
            <a:r>
              <a:rPr lang="en-US"/>
              <a:t>response</a:t>
            </a:r>
          </a:p>
        </p:txBody>
      </p:sp>
      <p:sp>
        <p:nvSpPr>
          <p:cNvPr id="1524740" name="Line 4"/>
          <p:cNvSpPr>
            <a:spLocks noChangeShapeType="1"/>
          </p:cNvSpPr>
          <p:nvPr/>
        </p:nvSpPr>
        <p:spPr bwMode="auto">
          <a:xfrm>
            <a:off x="4445662" y="3865563"/>
            <a:ext cx="412750" cy="0"/>
          </a:xfrm>
          <a:prstGeom prst="line">
            <a:avLst/>
          </a:prstGeom>
          <a:noFill/>
          <a:ln w="28575">
            <a:solidFill>
              <a:srgbClr val="FF6600"/>
            </a:solidFill>
            <a:round/>
            <a:headEnd/>
            <a:tailEnd type="triangle" w="med" len="med"/>
          </a:ln>
        </p:spPr>
        <p:txBody>
          <a:bodyPr/>
          <a:lstStyle/>
          <a:p>
            <a:endParaRPr lang="en-US"/>
          </a:p>
        </p:txBody>
      </p:sp>
      <p:sp>
        <p:nvSpPr>
          <p:cNvPr id="1524743" name="Line 7"/>
          <p:cNvSpPr>
            <a:spLocks noChangeShapeType="1"/>
          </p:cNvSpPr>
          <p:nvPr/>
        </p:nvSpPr>
        <p:spPr bwMode="auto">
          <a:xfrm>
            <a:off x="2464462" y="3865563"/>
            <a:ext cx="412750" cy="0"/>
          </a:xfrm>
          <a:prstGeom prst="line">
            <a:avLst/>
          </a:prstGeom>
          <a:noFill/>
          <a:ln w="28575">
            <a:solidFill>
              <a:srgbClr val="FF6600"/>
            </a:solidFill>
            <a:round/>
            <a:headEnd/>
            <a:tailEnd type="triangle" w="med" len="med"/>
          </a:ln>
        </p:spPr>
        <p:txBody>
          <a:bodyPr/>
          <a:lstStyle/>
          <a:p>
            <a:endParaRPr lang="en-US"/>
          </a:p>
        </p:txBody>
      </p:sp>
      <p:sp>
        <p:nvSpPr>
          <p:cNvPr id="1524745" name="Line 9"/>
          <p:cNvSpPr>
            <a:spLocks noChangeShapeType="1"/>
          </p:cNvSpPr>
          <p:nvPr/>
        </p:nvSpPr>
        <p:spPr bwMode="auto">
          <a:xfrm>
            <a:off x="3455062" y="3865563"/>
            <a:ext cx="412750" cy="0"/>
          </a:xfrm>
          <a:prstGeom prst="line">
            <a:avLst/>
          </a:prstGeom>
          <a:noFill/>
          <a:ln w="28575">
            <a:solidFill>
              <a:srgbClr val="FF6600"/>
            </a:solidFill>
            <a:round/>
            <a:headEnd/>
            <a:tailEnd type="triangle" w="med" len="med"/>
          </a:ln>
        </p:spPr>
        <p:txBody>
          <a:bodyPr/>
          <a:lstStyle/>
          <a:p>
            <a:endParaRPr lang="en-US"/>
          </a:p>
        </p:txBody>
      </p:sp>
      <p:sp>
        <p:nvSpPr>
          <p:cNvPr id="1524746" name="Line 10"/>
          <p:cNvSpPr>
            <a:spLocks noChangeShapeType="1"/>
          </p:cNvSpPr>
          <p:nvPr/>
        </p:nvSpPr>
        <p:spPr bwMode="auto">
          <a:xfrm>
            <a:off x="5931562" y="5445125"/>
            <a:ext cx="412750" cy="0"/>
          </a:xfrm>
          <a:prstGeom prst="line">
            <a:avLst/>
          </a:prstGeom>
          <a:noFill/>
          <a:ln w="28575">
            <a:solidFill>
              <a:srgbClr val="0070C0"/>
            </a:solidFill>
            <a:round/>
            <a:headEnd/>
            <a:tailEnd type="triangle" w="med" len="med"/>
          </a:ln>
        </p:spPr>
        <p:txBody>
          <a:bodyPr/>
          <a:lstStyle/>
          <a:p>
            <a:endParaRPr lang="en-US"/>
          </a:p>
        </p:txBody>
      </p:sp>
      <p:sp>
        <p:nvSpPr>
          <p:cNvPr id="1524777" name="Line 41"/>
          <p:cNvSpPr>
            <a:spLocks noChangeShapeType="1"/>
          </p:cNvSpPr>
          <p:nvPr/>
        </p:nvSpPr>
        <p:spPr bwMode="auto">
          <a:xfrm>
            <a:off x="6922162" y="3865563"/>
            <a:ext cx="412750" cy="0"/>
          </a:xfrm>
          <a:prstGeom prst="line">
            <a:avLst/>
          </a:prstGeom>
          <a:noFill/>
          <a:ln w="28575">
            <a:solidFill>
              <a:srgbClr val="FF6600"/>
            </a:solidFill>
            <a:round/>
            <a:headEnd/>
            <a:tailEnd type="triangle" w="med" len="med"/>
          </a:ln>
        </p:spPr>
        <p:txBody>
          <a:bodyPr/>
          <a:lstStyle/>
          <a:p>
            <a:endParaRPr lang="en-US"/>
          </a:p>
        </p:txBody>
      </p:sp>
      <p:sp>
        <p:nvSpPr>
          <p:cNvPr id="13330" name="Text Box 18"/>
          <p:cNvSpPr txBox="1">
            <a:spLocks noChangeArrowheads="1"/>
          </p:cNvSpPr>
          <p:nvPr/>
        </p:nvSpPr>
        <p:spPr bwMode="auto">
          <a:xfrm>
            <a:off x="818621" y="3678238"/>
            <a:ext cx="458780" cy="461665"/>
          </a:xfrm>
          <a:prstGeom prst="rect">
            <a:avLst/>
          </a:prstGeom>
          <a:noFill/>
          <a:ln w="9525">
            <a:noFill/>
            <a:miter lim="800000"/>
            <a:headEnd/>
            <a:tailEnd/>
          </a:ln>
        </p:spPr>
        <p:txBody>
          <a:bodyPr wrap="none">
            <a:spAutoFit/>
          </a:bodyPr>
          <a:lstStyle/>
          <a:p>
            <a:pPr rtl="0"/>
            <a:r>
              <a:rPr lang="en-US" sz="2400"/>
              <a:t>P</a:t>
            </a:r>
            <a:r>
              <a:rPr lang="en-US" sz="2400" baseline="-25000"/>
              <a:t>2</a:t>
            </a:r>
          </a:p>
        </p:txBody>
      </p:sp>
      <p:sp>
        <p:nvSpPr>
          <p:cNvPr id="13339" name="Line 27"/>
          <p:cNvSpPr>
            <a:spLocks noChangeAspect="1" noChangeShapeType="1"/>
          </p:cNvSpPr>
          <p:nvPr/>
        </p:nvSpPr>
        <p:spPr bwMode="auto">
          <a:xfrm rot="16200000" flipH="1">
            <a:off x="1995885" y="3411538"/>
            <a:ext cx="765175" cy="0"/>
          </a:xfrm>
          <a:prstGeom prst="line">
            <a:avLst/>
          </a:prstGeom>
          <a:noFill/>
          <a:ln w="76200">
            <a:solidFill>
              <a:schemeClr val="folHlink"/>
            </a:solidFill>
            <a:round/>
            <a:headEnd/>
            <a:tailEnd type="triangle" w="med" len="med"/>
          </a:ln>
        </p:spPr>
        <p:txBody>
          <a:bodyPr/>
          <a:lstStyle/>
          <a:p>
            <a:endParaRPr lang="en-US"/>
          </a:p>
        </p:txBody>
      </p:sp>
      <p:sp>
        <p:nvSpPr>
          <p:cNvPr id="13340" name="Line 28"/>
          <p:cNvSpPr>
            <a:spLocks noChangeAspect="1" noChangeShapeType="1"/>
          </p:cNvSpPr>
          <p:nvPr/>
        </p:nvSpPr>
        <p:spPr bwMode="auto">
          <a:xfrm rot="-5400000">
            <a:off x="6988440" y="3411538"/>
            <a:ext cx="765175" cy="0"/>
          </a:xfrm>
          <a:prstGeom prst="line">
            <a:avLst/>
          </a:prstGeom>
          <a:noFill/>
          <a:ln w="76200">
            <a:solidFill>
              <a:schemeClr val="folHlink"/>
            </a:solidFill>
            <a:round/>
            <a:headEnd/>
            <a:tailEnd type="triangle" w="med" len="med"/>
          </a:ln>
        </p:spPr>
        <p:txBody>
          <a:bodyPr/>
          <a:lstStyle/>
          <a:p>
            <a:endParaRPr lang="en-US"/>
          </a:p>
        </p:txBody>
      </p:sp>
      <p:sp>
        <p:nvSpPr>
          <p:cNvPr id="2" name="Line 7"/>
          <p:cNvSpPr>
            <a:spLocks noChangeShapeType="1"/>
          </p:cNvSpPr>
          <p:nvPr/>
        </p:nvSpPr>
        <p:spPr bwMode="auto">
          <a:xfrm>
            <a:off x="2968360" y="5464175"/>
            <a:ext cx="412750" cy="0"/>
          </a:xfrm>
          <a:prstGeom prst="line">
            <a:avLst/>
          </a:prstGeom>
          <a:noFill/>
          <a:ln w="28575">
            <a:solidFill>
              <a:srgbClr val="0070C0"/>
            </a:solidFill>
            <a:round/>
            <a:headEnd/>
            <a:tailEnd type="triangle" w="med" len="med"/>
          </a:ln>
        </p:spPr>
        <p:txBody>
          <a:bodyPr/>
          <a:lstStyle/>
          <a:p>
            <a:endParaRPr lang="en-US"/>
          </a:p>
        </p:txBody>
      </p:sp>
      <p:sp>
        <p:nvSpPr>
          <p:cNvPr id="3" name="Line 10"/>
          <p:cNvSpPr>
            <a:spLocks noChangeShapeType="1"/>
          </p:cNvSpPr>
          <p:nvPr/>
        </p:nvSpPr>
        <p:spPr bwMode="auto">
          <a:xfrm>
            <a:off x="7972954" y="5464175"/>
            <a:ext cx="412750" cy="0"/>
          </a:xfrm>
          <a:prstGeom prst="line">
            <a:avLst/>
          </a:prstGeom>
          <a:noFill/>
          <a:ln w="28575">
            <a:solidFill>
              <a:srgbClr val="0070C0"/>
            </a:solidFill>
            <a:round/>
            <a:headEnd/>
            <a:tailEnd type="triangle" w="med" len="med"/>
          </a:ln>
        </p:spPr>
        <p:txBody>
          <a:bodyPr/>
          <a:lstStyle/>
          <a:p>
            <a:endParaRPr lang="en-US"/>
          </a:p>
        </p:txBody>
      </p:sp>
      <p:sp>
        <p:nvSpPr>
          <p:cNvPr id="4" name="Line 41"/>
          <p:cNvSpPr>
            <a:spLocks noChangeShapeType="1"/>
          </p:cNvSpPr>
          <p:nvPr/>
        </p:nvSpPr>
        <p:spPr bwMode="auto">
          <a:xfrm>
            <a:off x="7426060" y="5464175"/>
            <a:ext cx="412750" cy="0"/>
          </a:xfrm>
          <a:prstGeom prst="line">
            <a:avLst/>
          </a:prstGeom>
          <a:noFill/>
          <a:ln w="28575">
            <a:solidFill>
              <a:srgbClr val="0070C0"/>
            </a:solidFill>
            <a:round/>
            <a:headEnd/>
            <a:tailEnd type="triangle" w="med" len="med"/>
          </a:ln>
        </p:spPr>
        <p:txBody>
          <a:bodyPr/>
          <a:lstStyle/>
          <a:p>
            <a:endParaRPr lang="en-US"/>
          </a:p>
        </p:txBody>
      </p:sp>
      <p:sp>
        <p:nvSpPr>
          <p:cNvPr id="13346" name="Text Box 34"/>
          <p:cNvSpPr txBox="1">
            <a:spLocks noChangeArrowheads="1"/>
          </p:cNvSpPr>
          <p:nvPr/>
        </p:nvSpPr>
        <p:spPr bwMode="auto">
          <a:xfrm>
            <a:off x="818621" y="5276850"/>
            <a:ext cx="458780" cy="461665"/>
          </a:xfrm>
          <a:prstGeom prst="rect">
            <a:avLst/>
          </a:prstGeom>
          <a:noFill/>
          <a:ln w="9525">
            <a:noFill/>
            <a:miter lim="800000"/>
            <a:headEnd/>
            <a:tailEnd/>
          </a:ln>
        </p:spPr>
        <p:txBody>
          <a:bodyPr wrap="none">
            <a:spAutoFit/>
          </a:bodyPr>
          <a:lstStyle/>
          <a:p>
            <a:pPr rtl="0"/>
            <a:r>
              <a:rPr lang="en-US" sz="2400"/>
              <a:t>P</a:t>
            </a:r>
            <a:r>
              <a:rPr lang="en-US" sz="2400" baseline="-25000"/>
              <a:t>3</a:t>
            </a:r>
          </a:p>
        </p:txBody>
      </p:sp>
      <p:sp>
        <p:nvSpPr>
          <p:cNvPr id="13347" name="Line 35"/>
          <p:cNvSpPr>
            <a:spLocks noChangeAspect="1" noChangeShapeType="1"/>
          </p:cNvSpPr>
          <p:nvPr/>
        </p:nvSpPr>
        <p:spPr bwMode="auto">
          <a:xfrm rot="16200000" flipH="1">
            <a:off x="2499783" y="5010151"/>
            <a:ext cx="765175" cy="0"/>
          </a:xfrm>
          <a:prstGeom prst="line">
            <a:avLst/>
          </a:prstGeom>
          <a:noFill/>
          <a:ln w="76200">
            <a:solidFill>
              <a:schemeClr val="folHlink"/>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524742"/>
                                        </p:tgtEl>
                                        <p:attrNameLst>
                                          <p:attrName>style.visibility</p:attrName>
                                        </p:attrNameLst>
                                      </p:cBhvr>
                                      <p:to>
                                        <p:strVal val="visible"/>
                                      </p:to>
                                    </p:set>
                                    <p:animEffect transition="in" filter="wipe(left)">
                                      <p:cBhvr>
                                        <p:cTn id="13" dur="500"/>
                                        <p:tgtEl>
                                          <p:spTgt spid="1524742"/>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524741"/>
                                        </p:tgtEl>
                                        <p:attrNameLst>
                                          <p:attrName>style.visibility</p:attrName>
                                        </p:attrNameLst>
                                      </p:cBhvr>
                                      <p:to>
                                        <p:strVal val="visible"/>
                                      </p:to>
                                    </p:set>
                                    <p:animEffect transition="in" filter="wipe(left)">
                                      <p:cBhvr>
                                        <p:cTn id="17" dur="500"/>
                                        <p:tgtEl>
                                          <p:spTgt spid="1524741"/>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524748"/>
                                        </p:tgtEl>
                                        <p:attrNameLst>
                                          <p:attrName>style.visibility</p:attrName>
                                        </p:attrNameLst>
                                      </p:cBhvr>
                                      <p:to>
                                        <p:strVal val="visible"/>
                                      </p:to>
                                    </p:set>
                                    <p:animEffect transition="in" filter="wipe(left)">
                                      <p:cBhvr>
                                        <p:cTn id="21" dur="500"/>
                                        <p:tgtEl>
                                          <p:spTgt spid="152474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524749"/>
                                        </p:tgtEl>
                                        <p:attrNameLst>
                                          <p:attrName>style.visibility</p:attrName>
                                        </p:attrNameLst>
                                      </p:cBhvr>
                                      <p:to>
                                        <p:strVal val="visible"/>
                                      </p:to>
                                    </p:set>
                                    <p:animEffect transition="in" filter="wipe(left)">
                                      <p:cBhvr>
                                        <p:cTn id="25" dur="500"/>
                                        <p:tgtEl>
                                          <p:spTgt spid="1524749"/>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524747"/>
                                        </p:tgtEl>
                                        <p:attrNameLst>
                                          <p:attrName>style.visibility</p:attrName>
                                        </p:attrNameLst>
                                      </p:cBhvr>
                                      <p:to>
                                        <p:strVal val="visible"/>
                                      </p:to>
                                    </p:set>
                                    <p:animEffect transition="in" filter="wipe(left)">
                                      <p:cBhvr>
                                        <p:cTn id="28" dur="500"/>
                                        <p:tgtEl>
                                          <p:spTgt spid="1524747"/>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3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3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2474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247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2474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2477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33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33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3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2474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334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4741" grpId="0" animBg="1"/>
      <p:bldP spid="1524742" grpId="0" animBg="1"/>
      <p:bldP spid="1524747" grpId="0" animBg="1"/>
      <p:bldP spid="1524748" grpId="0" animBg="1"/>
      <p:bldP spid="1524749" grpId="0" animBg="1"/>
      <p:bldP spid="13332" grpId="0" animBg="1"/>
      <p:bldP spid="13333" grpId="0" animBg="1"/>
      <p:bldP spid="13334" grpId="0"/>
      <p:bldP spid="13338" grpId="0"/>
      <p:bldP spid="1524740" grpId="0" animBg="1"/>
      <p:bldP spid="1524743" grpId="0" animBg="1"/>
      <p:bldP spid="1524745" grpId="0" animBg="1"/>
      <p:bldP spid="1524746" grpId="0" animBg="1"/>
      <p:bldP spid="1524777" grpId="0" animBg="1"/>
      <p:bldP spid="13330" grpId="0"/>
      <p:bldP spid="13339" grpId="0" animBg="1"/>
      <p:bldP spid="13340" grpId="0" animBg="1"/>
      <p:bldP spid="2" grpId="0" animBg="1"/>
      <p:bldP spid="3" grpId="0" animBg="1"/>
      <p:bldP spid="4" grpId="0" animBg="1"/>
      <p:bldP spid="13346" grpId="0"/>
      <p:bldP spid="1334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fld id="{D464C6EA-E510-4034-86AB-E285C035570C}" type="slidenum">
              <a:rPr lang="he-IL" altLang="en-US"/>
              <a:pPr/>
              <a:t>5</a:t>
            </a:fld>
            <a:endParaRPr lang="en-US" altLang="en-US"/>
          </a:p>
        </p:txBody>
      </p:sp>
      <p:sp>
        <p:nvSpPr>
          <p:cNvPr id="9220" name="Rectangle 2"/>
          <p:cNvSpPr>
            <a:spLocks noGrp="1" noChangeArrowheads="1"/>
          </p:cNvSpPr>
          <p:nvPr>
            <p:ph type="title" idx="4294967295"/>
          </p:nvPr>
        </p:nvSpPr>
        <p:spPr/>
        <p:txBody>
          <a:bodyPr anchor="ctr"/>
          <a:lstStyle/>
          <a:p>
            <a:r>
              <a:rPr lang="en-US" sz="4000"/>
              <a:t>Interleaving Operations</a:t>
            </a:r>
          </a:p>
        </p:txBody>
      </p:sp>
      <p:sp>
        <p:nvSpPr>
          <p:cNvPr id="9221" name="Line 5"/>
          <p:cNvSpPr>
            <a:spLocks noChangeShapeType="1"/>
          </p:cNvSpPr>
          <p:nvPr/>
        </p:nvSpPr>
        <p:spPr bwMode="auto">
          <a:xfrm>
            <a:off x="39503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2" name="Line 6"/>
          <p:cNvSpPr>
            <a:spLocks noChangeShapeType="1"/>
          </p:cNvSpPr>
          <p:nvPr/>
        </p:nvSpPr>
        <p:spPr bwMode="auto">
          <a:xfrm>
            <a:off x="19691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3" name="Line 11"/>
          <p:cNvSpPr>
            <a:spLocks noChangeShapeType="1"/>
          </p:cNvSpPr>
          <p:nvPr/>
        </p:nvSpPr>
        <p:spPr bwMode="auto">
          <a:xfrm>
            <a:off x="64268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4" name="Line 12"/>
          <p:cNvSpPr>
            <a:spLocks noChangeShapeType="1"/>
          </p:cNvSpPr>
          <p:nvPr/>
        </p:nvSpPr>
        <p:spPr bwMode="auto">
          <a:xfrm>
            <a:off x="49409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5" name="Line 13"/>
          <p:cNvSpPr>
            <a:spLocks noChangeShapeType="1"/>
          </p:cNvSpPr>
          <p:nvPr/>
        </p:nvSpPr>
        <p:spPr bwMode="auto">
          <a:xfrm>
            <a:off x="5436262" y="2349500"/>
            <a:ext cx="412750" cy="0"/>
          </a:xfrm>
          <a:prstGeom prst="line">
            <a:avLst/>
          </a:prstGeom>
          <a:noFill/>
          <a:ln w="28575">
            <a:solidFill>
              <a:srgbClr val="00FF00"/>
            </a:solidFill>
            <a:round/>
            <a:headEnd/>
            <a:tailEnd type="triangle" w="med" len="med"/>
          </a:ln>
        </p:spPr>
        <p:txBody>
          <a:bodyPr/>
          <a:lstStyle/>
          <a:p>
            <a:endParaRPr lang="en-US"/>
          </a:p>
        </p:txBody>
      </p:sp>
      <p:grpSp>
        <p:nvGrpSpPr>
          <p:cNvPr id="2" name="Group 50"/>
          <p:cNvGrpSpPr>
            <a:grpSpLocks/>
          </p:cNvGrpSpPr>
          <p:nvPr/>
        </p:nvGrpSpPr>
        <p:grpSpPr bwMode="auto">
          <a:xfrm>
            <a:off x="2464462" y="3865563"/>
            <a:ext cx="4870450" cy="0"/>
            <a:chOff x="1433" y="2435"/>
            <a:chExt cx="2832" cy="0"/>
          </a:xfrm>
        </p:grpSpPr>
        <p:sp>
          <p:nvSpPr>
            <p:cNvPr id="9238" name="Line 4"/>
            <p:cNvSpPr>
              <a:spLocks noChangeShapeType="1"/>
            </p:cNvSpPr>
            <p:nvPr/>
          </p:nvSpPr>
          <p:spPr bwMode="auto">
            <a:xfrm>
              <a:off x="2585" y="2435"/>
              <a:ext cx="240" cy="0"/>
            </a:xfrm>
            <a:prstGeom prst="line">
              <a:avLst/>
            </a:prstGeom>
            <a:noFill/>
            <a:ln w="28575">
              <a:solidFill>
                <a:srgbClr val="FF6600"/>
              </a:solidFill>
              <a:round/>
              <a:headEnd/>
              <a:tailEnd type="triangle" w="med" len="med"/>
            </a:ln>
          </p:spPr>
          <p:txBody>
            <a:bodyPr/>
            <a:lstStyle/>
            <a:p>
              <a:endParaRPr lang="en-US"/>
            </a:p>
          </p:txBody>
        </p:sp>
        <p:sp>
          <p:nvSpPr>
            <p:cNvPr id="9239" name="Line 7"/>
            <p:cNvSpPr>
              <a:spLocks noChangeShapeType="1"/>
            </p:cNvSpPr>
            <p:nvPr/>
          </p:nvSpPr>
          <p:spPr bwMode="auto">
            <a:xfrm>
              <a:off x="1433" y="2435"/>
              <a:ext cx="240" cy="0"/>
            </a:xfrm>
            <a:prstGeom prst="line">
              <a:avLst/>
            </a:prstGeom>
            <a:noFill/>
            <a:ln w="28575">
              <a:solidFill>
                <a:srgbClr val="FF6600"/>
              </a:solidFill>
              <a:round/>
              <a:headEnd/>
              <a:tailEnd type="triangle" w="med" len="med"/>
            </a:ln>
          </p:spPr>
          <p:txBody>
            <a:bodyPr/>
            <a:lstStyle/>
            <a:p>
              <a:endParaRPr lang="en-US"/>
            </a:p>
          </p:txBody>
        </p:sp>
        <p:sp>
          <p:nvSpPr>
            <p:cNvPr id="9240" name="Line 9"/>
            <p:cNvSpPr>
              <a:spLocks noChangeShapeType="1"/>
            </p:cNvSpPr>
            <p:nvPr/>
          </p:nvSpPr>
          <p:spPr bwMode="auto">
            <a:xfrm>
              <a:off x="2009" y="2435"/>
              <a:ext cx="240" cy="0"/>
            </a:xfrm>
            <a:prstGeom prst="line">
              <a:avLst/>
            </a:prstGeom>
            <a:noFill/>
            <a:ln w="28575">
              <a:solidFill>
                <a:srgbClr val="FF6600"/>
              </a:solidFill>
              <a:round/>
              <a:headEnd/>
              <a:tailEnd type="triangle" w="med" len="med"/>
            </a:ln>
          </p:spPr>
          <p:txBody>
            <a:bodyPr/>
            <a:lstStyle/>
            <a:p>
              <a:endParaRPr lang="en-US"/>
            </a:p>
          </p:txBody>
        </p:sp>
        <p:sp>
          <p:nvSpPr>
            <p:cNvPr id="9241" name="Line 41"/>
            <p:cNvSpPr>
              <a:spLocks noChangeShapeType="1"/>
            </p:cNvSpPr>
            <p:nvPr/>
          </p:nvSpPr>
          <p:spPr bwMode="auto">
            <a:xfrm>
              <a:off x="4025" y="2435"/>
              <a:ext cx="240" cy="0"/>
            </a:xfrm>
            <a:prstGeom prst="line">
              <a:avLst/>
            </a:prstGeom>
            <a:noFill/>
            <a:ln w="28575">
              <a:solidFill>
                <a:srgbClr val="FF6600"/>
              </a:solidFill>
              <a:round/>
              <a:headEnd/>
              <a:tailEnd type="triangle" w="med" len="med"/>
            </a:ln>
          </p:spPr>
          <p:txBody>
            <a:bodyPr/>
            <a:lstStyle/>
            <a:p>
              <a:endParaRPr lang="en-US"/>
            </a:p>
          </p:txBody>
        </p:sp>
      </p:grpSp>
      <p:grpSp>
        <p:nvGrpSpPr>
          <p:cNvPr id="3" name="Group 51"/>
          <p:cNvGrpSpPr>
            <a:grpSpLocks/>
          </p:cNvGrpSpPr>
          <p:nvPr/>
        </p:nvGrpSpPr>
        <p:grpSpPr bwMode="auto">
          <a:xfrm>
            <a:off x="2968361" y="5445125"/>
            <a:ext cx="5417344" cy="19050"/>
            <a:chOff x="1726" y="3430"/>
            <a:chExt cx="3150" cy="12"/>
          </a:xfrm>
        </p:grpSpPr>
        <p:sp>
          <p:nvSpPr>
            <p:cNvPr id="9234" name="Line 10"/>
            <p:cNvSpPr>
              <a:spLocks noChangeShapeType="1"/>
            </p:cNvSpPr>
            <p:nvPr/>
          </p:nvSpPr>
          <p:spPr bwMode="auto">
            <a:xfrm>
              <a:off x="3449" y="3430"/>
              <a:ext cx="240" cy="0"/>
            </a:xfrm>
            <a:prstGeom prst="line">
              <a:avLst/>
            </a:prstGeom>
            <a:noFill/>
            <a:ln w="28575">
              <a:solidFill>
                <a:srgbClr val="0070C0"/>
              </a:solidFill>
              <a:round/>
              <a:headEnd/>
              <a:tailEnd type="triangle" w="med" len="med"/>
            </a:ln>
          </p:spPr>
          <p:txBody>
            <a:bodyPr/>
            <a:lstStyle/>
            <a:p>
              <a:endParaRPr lang="en-US"/>
            </a:p>
          </p:txBody>
        </p:sp>
        <p:sp>
          <p:nvSpPr>
            <p:cNvPr id="9235" name="Line 7"/>
            <p:cNvSpPr>
              <a:spLocks noChangeShapeType="1"/>
            </p:cNvSpPr>
            <p:nvPr/>
          </p:nvSpPr>
          <p:spPr bwMode="auto">
            <a:xfrm>
              <a:off x="1726" y="3442"/>
              <a:ext cx="240" cy="0"/>
            </a:xfrm>
            <a:prstGeom prst="line">
              <a:avLst/>
            </a:prstGeom>
            <a:noFill/>
            <a:ln w="28575">
              <a:solidFill>
                <a:srgbClr val="0070C0"/>
              </a:solidFill>
              <a:round/>
              <a:headEnd/>
              <a:tailEnd type="triangle" w="med" len="med"/>
            </a:ln>
          </p:spPr>
          <p:txBody>
            <a:bodyPr/>
            <a:lstStyle/>
            <a:p>
              <a:endParaRPr lang="en-US"/>
            </a:p>
          </p:txBody>
        </p:sp>
        <p:sp>
          <p:nvSpPr>
            <p:cNvPr id="9236" name="Line 10"/>
            <p:cNvSpPr>
              <a:spLocks noChangeShapeType="1"/>
            </p:cNvSpPr>
            <p:nvPr/>
          </p:nvSpPr>
          <p:spPr bwMode="auto">
            <a:xfrm>
              <a:off x="4636" y="3442"/>
              <a:ext cx="240" cy="0"/>
            </a:xfrm>
            <a:prstGeom prst="line">
              <a:avLst/>
            </a:prstGeom>
            <a:noFill/>
            <a:ln w="28575">
              <a:solidFill>
                <a:srgbClr val="0070C0"/>
              </a:solidFill>
              <a:round/>
              <a:headEnd/>
              <a:tailEnd type="triangle" w="med" len="med"/>
            </a:ln>
          </p:spPr>
          <p:txBody>
            <a:bodyPr/>
            <a:lstStyle/>
            <a:p>
              <a:endParaRPr lang="en-US"/>
            </a:p>
          </p:txBody>
        </p:sp>
        <p:sp>
          <p:nvSpPr>
            <p:cNvPr id="9237" name="Line 41"/>
            <p:cNvSpPr>
              <a:spLocks noChangeShapeType="1"/>
            </p:cNvSpPr>
            <p:nvPr/>
          </p:nvSpPr>
          <p:spPr bwMode="auto">
            <a:xfrm>
              <a:off x="4318" y="3442"/>
              <a:ext cx="240" cy="0"/>
            </a:xfrm>
            <a:prstGeom prst="line">
              <a:avLst/>
            </a:prstGeom>
            <a:noFill/>
            <a:ln w="28575">
              <a:solidFill>
                <a:srgbClr val="0070C0"/>
              </a:solidFill>
              <a:round/>
              <a:headEnd/>
              <a:tailEnd type="triangle" w="med" len="med"/>
            </a:ln>
          </p:spPr>
          <p:txBody>
            <a:bodyPr/>
            <a:lstStyle/>
            <a:p>
              <a:endParaRPr lang="en-US"/>
            </a:p>
          </p:txBody>
        </p:sp>
      </p:grpSp>
      <p:sp>
        <p:nvSpPr>
          <p:cNvPr id="9228" name="Text Box 52"/>
          <p:cNvSpPr txBox="1">
            <a:spLocks noChangeArrowheads="1"/>
          </p:cNvSpPr>
          <p:nvPr/>
        </p:nvSpPr>
        <p:spPr bwMode="auto">
          <a:xfrm>
            <a:off x="495300" y="5635625"/>
            <a:ext cx="2839239" cy="461665"/>
          </a:xfrm>
          <a:prstGeom prst="rect">
            <a:avLst/>
          </a:prstGeom>
          <a:noFill/>
          <a:ln w="9525">
            <a:noFill/>
            <a:miter lim="800000"/>
            <a:headEnd/>
            <a:tailEnd/>
          </a:ln>
        </p:spPr>
        <p:txBody>
          <a:bodyPr wrap="none">
            <a:spAutoFit/>
          </a:bodyPr>
          <a:lstStyle/>
          <a:p>
            <a:r>
              <a:rPr lang="en-US" sz="2400"/>
              <a:t>Concurrent execution</a:t>
            </a:r>
          </a:p>
        </p:txBody>
      </p:sp>
      <p:sp>
        <p:nvSpPr>
          <p:cNvPr id="38970" name="Line 58"/>
          <p:cNvSpPr>
            <a:spLocks noChangeAspect="1" noChangeShapeType="1"/>
          </p:cNvSpPr>
          <p:nvPr/>
        </p:nvSpPr>
        <p:spPr bwMode="auto">
          <a:xfrm rot="-5400000">
            <a:off x="6598047"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1" name="Line 59"/>
          <p:cNvSpPr>
            <a:spLocks noChangeAspect="1" noChangeShapeType="1"/>
          </p:cNvSpPr>
          <p:nvPr/>
        </p:nvSpPr>
        <p:spPr bwMode="auto">
          <a:xfrm rot="16200000" flipH="1">
            <a:off x="1528102"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2" name="Line 60"/>
          <p:cNvSpPr>
            <a:spLocks noChangeAspect="1" noChangeShapeType="1"/>
          </p:cNvSpPr>
          <p:nvPr/>
        </p:nvSpPr>
        <p:spPr bwMode="auto">
          <a:xfrm rot="16200000" flipH="1">
            <a:off x="1995885"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3" name="Line 61"/>
          <p:cNvSpPr>
            <a:spLocks noChangeAspect="1" noChangeShapeType="1"/>
          </p:cNvSpPr>
          <p:nvPr/>
        </p:nvSpPr>
        <p:spPr bwMode="auto">
          <a:xfrm rot="-5400000">
            <a:off x="698844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4" name="Line 62"/>
          <p:cNvSpPr>
            <a:spLocks noChangeAspect="1" noChangeShapeType="1"/>
          </p:cNvSpPr>
          <p:nvPr/>
        </p:nvSpPr>
        <p:spPr bwMode="auto">
          <a:xfrm rot="16200000" flipH="1">
            <a:off x="2499783" y="1939926"/>
            <a:ext cx="765175" cy="0"/>
          </a:xfrm>
          <a:prstGeom prst="line">
            <a:avLst/>
          </a:prstGeom>
          <a:noFill/>
          <a:ln w="76200">
            <a:solidFill>
              <a:schemeClr val="folHlink"/>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94444E-6 4.21965E-6 L -0.00243 -0.22081 " pathEditMode="relative" rAng="0" ptsTypes="AA">
                                      <p:cBhvr>
                                        <p:cTn id="6" dur="1000" fill="hold"/>
                                        <p:tgtEl>
                                          <p:spTgt spid="2"/>
                                        </p:tgtEl>
                                        <p:attrNameLst>
                                          <p:attrName>ppt_x</p:attrName>
                                          <p:attrName>ppt_y</p:attrName>
                                        </p:attrNameLst>
                                      </p:cBhvr>
                                      <p:rCtr x="-1" y="-111"/>
                                    </p:animMotion>
                                  </p:childTnLst>
                                </p:cTn>
                              </p:par>
                              <p:par>
                                <p:cTn id="7" presetID="64" presetClass="path" presetSubtype="0" accel="50000" decel="50000" fill="hold" nodeType="withEffect">
                                  <p:stCondLst>
                                    <p:cond delay="0"/>
                                  </p:stCondLst>
                                  <p:childTnLst>
                                    <p:animMotion origin="layout" path="M -2.77778E-7 -8.67052E-7 L -0.00226 -0.45225 " pathEditMode="relative" rAng="0" ptsTypes="AA">
                                      <p:cBhvr>
                                        <p:cTn id="8" dur="1000" fill="hold"/>
                                        <p:tgtEl>
                                          <p:spTgt spid="3"/>
                                        </p:tgtEl>
                                        <p:attrNameLst>
                                          <p:attrName>ppt_x</p:attrName>
                                          <p:attrName>ppt_y</p:attrName>
                                        </p:attrNameLst>
                                      </p:cBhvr>
                                      <p:rCtr x="-1" y="-226"/>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89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9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9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97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9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70" grpId="0" animBg="1"/>
      <p:bldP spid="38971" grpId="0" animBg="1"/>
      <p:bldP spid="38972" grpId="0" animBg="1"/>
      <p:bldP spid="38973" grpId="0" animBg="1"/>
      <p:bldP spid="3897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BDDADEE0-220A-421C-BB98-A2E17C1943D3}" type="slidenum">
              <a:rPr lang="he-IL" altLang="en-US"/>
              <a:pPr/>
              <a:t>6</a:t>
            </a:fld>
            <a:endParaRPr lang="en-US" altLang="en-US"/>
          </a:p>
        </p:txBody>
      </p:sp>
      <p:sp>
        <p:nvSpPr>
          <p:cNvPr id="10244" name="Rectangle 2"/>
          <p:cNvSpPr>
            <a:spLocks noGrp="1" noChangeArrowheads="1"/>
          </p:cNvSpPr>
          <p:nvPr>
            <p:ph type="title" idx="4294967295"/>
          </p:nvPr>
        </p:nvSpPr>
        <p:spPr/>
        <p:txBody>
          <a:bodyPr anchor="ctr"/>
          <a:lstStyle/>
          <a:p>
            <a:r>
              <a:rPr lang="en-US" sz="4000"/>
              <a:t>Interleaving Operations</a:t>
            </a:r>
          </a:p>
        </p:txBody>
      </p:sp>
      <p:sp>
        <p:nvSpPr>
          <p:cNvPr id="10246" name="Line 19"/>
          <p:cNvSpPr>
            <a:spLocks noChangeAspect="1" noChangeShapeType="1"/>
          </p:cNvSpPr>
          <p:nvPr/>
        </p:nvSpPr>
        <p:spPr bwMode="auto">
          <a:xfrm rot="-5400000">
            <a:off x="6598047"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47" name="Line 20"/>
          <p:cNvSpPr>
            <a:spLocks noChangeAspect="1" noChangeShapeType="1"/>
          </p:cNvSpPr>
          <p:nvPr/>
        </p:nvSpPr>
        <p:spPr bwMode="auto">
          <a:xfrm rot="16200000" flipH="1">
            <a:off x="1528102"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48" name="Line 21"/>
          <p:cNvSpPr>
            <a:spLocks noChangeAspect="1" noChangeShapeType="1"/>
          </p:cNvSpPr>
          <p:nvPr/>
        </p:nvSpPr>
        <p:spPr bwMode="auto">
          <a:xfrm rot="16200000" flipH="1">
            <a:off x="1995885"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49" name="Line 22"/>
          <p:cNvSpPr>
            <a:spLocks noChangeAspect="1" noChangeShapeType="1"/>
          </p:cNvSpPr>
          <p:nvPr/>
        </p:nvSpPr>
        <p:spPr bwMode="auto">
          <a:xfrm rot="-5400000">
            <a:off x="698844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50" name="Line 23"/>
          <p:cNvSpPr>
            <a:spLocks noChangeAspect="1" noChangeShapeType="1"/>
          </p:cNvSpPr>
          <p:nvPr/>
        </p:nvSpPr>
        <p:spPr bwMode="auto">
          <a:xfrm rot="16200000" flipH="1">
            <a:off x="2499783"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54" name="Text Box 52"/>
          <p:cNvSpPr txBox="1">
            <a:spLocks noChangeArrowheads="1"/>
          </p:cNvSpPr>
          <p:nvPr/>
        </p:nvSpPr>
        <p:spPr bwMode="auto">
          <a:xfrm>
            <a:off x="495300" y="5635625"/>
            <a:ext cx="2582758" cy="461665"/>
          </a:xfrm>
          <a:prstGeom prst="rect">
            <a:avLst/>
          </a:prstGeom>
          <a:noFill/>
          <a:ln w="9525">
            <a:noFill/>
            <a:miter lim="800000"/>
            <a:headEnd/>
            <a:tailEnd/>
          </a:ln>
        </p:spPr>
        <p:txBody>
          <a:bodyPr wrap="none">
            <a:spAutoFit/>
          </a:bodyPr>
          <a:lstStyle/>
          <a:p>
            <a:r>
              <a:rPr lang="en-US" sz="2400"/>
              <a:t>(External) behavior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fld id="{A58352A6-39A2-4F79-AA9A-0C689AFB178C}" type="slidenum">
              <a:rPr lang="he-IL" altLang="en-US"/>
              <a:pPr/>
              <a:t>7</a:t>
            </a:fld>
            <a:endParaRPr lang="en-US" altLang="en-US"/>
          </a:p>
        </p:txBody>
      </p:sp>
      <p:sp>
        <p:nvSpPr>
          <p:cNvPr id="11268" name="Rectangle 2"/>
          <p:cNvSpPr>
            <a:spLocks noGrp="1" noChangeArrowheads="1"/>
          </p:cNvSpPr>
          <p:nvPr>
            <p:ph type="title" idx="4294967295"/>
          </p:nvPr>
        </p:nvSpPr>
        <p:spPr/>
        <p:txBody>
          <a:bodyPr anchor="ctr"/>
          <a:lstStyle/>
          <a:p>
            <a:r>
              <a:rPr lang="en-US" sz="4000"/>
              <a:t>Interleaving Operations, or Not</a:t>
            </a:r>
          </a:p>
        </p:txBody>
      </p:sp>
      <p:sp>
        <p:nvSpPr>
          <p:cNvPr id="11269" name="Line 5"/>
          <p:cNvSpPr>
            <a:spLocks noChangeShapeType="1"/>
          </p:cNvSpPr>
          <p:nvPr/>
        </p:nvSpPr>
        <p:spPr bwMode="auto">
          <a:xfrm>
            <a:off x="3950362"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0" name="Line 6"/>
          <p:cNvSpPr>
            <a:spLocks noChangeShapeType="1"/>
          </p:cNvSpPr>
          <p:nvPr/>
        </p:nvSpPr>
        <p:spPr bwMode="auto">
          <a:xfrm>
            <a:off x="3448183"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1" name="Line 11"/>
          <p:cNvSpPr>
            <a:spLocks noChangeShapeType="1"/>
          </p:cNvSpPr>
          <p:nvPr/>
        </p:nvSpPr>
        <p:spPr bwMode="auto">
          <a:xfrm>
            <a:off x="4462860"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2" name="Line 12"/>
          <p:cNvSpPr>
            <a:spLocks noChangeShapeType="1"/>
          </p:cNvSpPr>
          <p:nvPr/>
        </p:nvSpPr>
        <p:spPr bwMode="auto">
          <a:xfrm>
            <a:off x="4940962"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3" name="Line 13"/>
          <p:cNvSpPr>
            <a:spLocks noChangeShapeType="1"/>
          </p:cNvSpPr>
          <p:nvPr/>
        </p:nvSpPr>
        <p:spPr bwMode="auto">
          <a:xfrm>
            <a:off x="5436262" y="2349500"/>
            <a:ext cx="412750" cy="0"/>
          </a:xfrm>
          <a:prstGeom prst="line">
            <a:avLst/>
          </a:prstGeom>
          <a:noFill/>
          <a:ln w="28575">
            <a:solidFill>
              <a:srgbClr val="00FF00"/>
            </a:solidFill>
            <a:round/>
            <a:headEnd/>
            <a:tailEnd type="triangle" w="med" len="med"/>
          </a:ln>
        </p:spPr>
        <p:txBody>
          <a:bodyPr/>
          <a:lstStyle/>
          <a:p>
            <a:endParaRPr lang="en-US"/>
          </a:p>
        </p:txBody>
      </p:sp>
      <p:grpSp>
        <p:nvGrpSpPr>
          <p:cNvPr id="2" name="Group 25"/>
          <p:cNvGrpSpPr>
            <a:grpSpLocks/>
          </p:cNvGrpSpPr>
          <p:nvPr/>
        </p:nvGrpSpPr>
        <p:grpSpPr bwMode="auto">
          <a:xfrm>
            <a:off x="5967677" y="5445125"/>
            <a:ext cx="1972602" cy="19050"/>
            <a:chOff x="3729" y="3430"/>
            <a:chExt cx="1147" cy="12"/>
          </a:xfrm>
        </p:grpSpPr>
        <p:sp>
          <p:nvSpPr>
            <p:cNvPr id="11286" name="Line 10"/>
            <p:cNvSpPr>
              <a:spLocks noChangeShapeType="1"/>
            </p:cNvSpPr>
            <p:nvPr/>
          </p:nvSpPr>
          <p:spPr bwMode="auto">
            <a:xfrm>
              <a:off x="4014" y="3430"/>
              <a:ext cx="240" cy="0"/>
            </a:xfrm>
            <a:prstGeom prst="line">
              <a:avLst/>
            </a:prstGeom>
            <a:noFill/>
            <a:ln w="28575">
              <a:solidFill>
                <a:srgbClr val="0070C0"/>
              </a:solidFill>
              <a:round/>
              <a:headEnd/>
              <a:tailEnd type="triangle" w="med" len="med"/>
            </a:ln>
          </p:spPr>
          <p:txBody>
            <a:bodyPr/>
            <a:lstStyle/>
            <a:p>
              <a:endParaRPr lang="en-US"/>
            </a:p>
          </p:txBody>
        </p:sp>
        <p:sp>
          <p:nvSpPr>
            <p:cNvPr id="11287" name="Line 7"/>
            <p:cNvSpPr>
              <a:spLocks noChangeShapeType="1"/>
            </p:cNvSpPr>
            <p:nvPr/>
          </p:nvSpPr>
          <p:spPr bwMode="auto">
            <a:xfrm>
              <a:off x="3729" y="3442"/>
              <a:ext cx="240" cy="0"/>
            </a:xfrm>
            <a:prstGeom prst="line">
              <a:avLst/>
            </a:prstGeom>
            <a:noFill/>
            <a:ln w="28575">
              <a:solidFill>
                <a:srgbClr val="0070C0"/>
              </a:solidFill>
              <a:round/>
              <a:headEnd/>
              <a:tailEnd type="triangle" w="med" len="med"/>
            </a:ln>
          </p:spPr>
          <p:txBody>
            <a:bodyPr/>
            <a:lstStyle/>
            <a:p>
              <a:endParaRPr lang="en-US"/>
            </a:p>
          </p:txBody>
        </p:sp>
        <p:sp>
          <p:nvSpPr>
            <p:cNvPr id="11288" name="Line 10"/>
            <p:cNvSpPr>
              <a:spLocks noChangeShapeType="1"/>
            </p:cNvSpPr>
            <p:nvPr/>
          </p:nvSpPr>
          <p:spPr bwMode="auto">
            <a:xfrm>
              <a:off x="4636" y="3442"/>
              <a:ext cx="240" cy="0"/>
            </a:xfrm>
            <a:prstGeom prst="line">
              <a:avLst/>
            </a:prstGeom>
            <a:noFill/>
            <a:ln w="28575">
              <a:solidFill>
                <a:srgbClr val="0070C0"/>
              </a:solidFill>
              <a:round/>
              <a:headEnd/>
              <a:tailEnd type="triangle" w="med" len="med"/>
            </a:ln>
          </p:spPr>
          <p:txBody>
            <a:bodyPr/>
            <a:lstStyle/>
            <a:p>
              <a:endParaRPr lang="en-US"/>
            </a:p>
          </p:txBody>
        </p:sp>
        <p:sp>
          <p:nvSpPr>
            <p:cNvPr id="11289" name="Line 41"/>
            <p:cNvSpPr>
              <a:spLocks noChangeShapeType="1"/>
            </p:cNvSpPr>
            <p:nvPr/>
          </p:nvSpPr>
          <p:spPr bwMode="auto">
            <a:xfrm>
              <a:off x="4318" y="3442"/>
              <a:ext cx="240" cy="0"/>
            </a:xfrm>
            <a:prstGeom prst="line">
              <a:avLst/>
            </a:prstGeom>
            <a:noFill/>
            <a:ln w="28575">
              <a:solidFill>
                <a:srgbClr val="0070C0"/>
              </a:solidFill>
              <a:round/>
              <a:headEnd/>
              <a:tailEnd type="triangle" w="med" len="med"/>
            </a:ln>
          </p:spPr>
          <p:txBody>
            <a:bodyPr/>
            <a:lstStyle/>
            <a:p>
              <a:endParaRPr lang="en-US"/>
            </a:p>
          </p:txBody>
        </p:sp>
      </p:grpSp>
      <p:grpSp>
        <p:nvGrpSpPr>
          <p:cNvPr id="3" name="Group 24"/>
          <p:cNvGrpSpPr>
            <a:grpSpLocks/>
          </p:cNvGrpSpPr>
          <p:nvPr/>
        </p:nvGrpSpPr>
        <p:grpSpPr bwMode="auto">
          <a:xfrm>
            <a:off x="1341438" y="3865563"/>
            <a:ext cx="2051712" cy="0"/>
            <a:chOff x="780" y="2435"/>
            <a:chExt cx="1193" cy="0"/>
          </a:xfrm>
        </p:grpSpPr>
        <p:sp>
          <p:nvSpPr>
            <p:cNvPr id="11282" name="Line 4"/>
            <p:cNvSpPr>
              <a:spLocks noChangeShapeType="1"/>
            </p:cNvSpPr>
            <p:nvPr/>
          </p:nvSpPr>
          <p:spPr bwMode="auto">
            <a:xfrm>
              <a:off x="1111" y="2435"/>
              <a:ext cx="240" cy="0"/>
            </a:xfrm>
            <a:prstGeom prst="line">
              <a:avLst/>
            </a:prstGeom>
            <a:noFill/>
            <a:ln w="28575">
              <a:solidFill>
                <a:srgbClr val="FF6600"/>
              </a:solidFill>
              <a:round/>
              <a:headEnd/>
              <a:tailEnd type="triangle" w="med" len="med"/>
            </a:ln>
          </p:spPr>
          <p:txBody>
            <a:bodyPr/>
            <a:lstStyle/>
            <a:p>
              <a:endParaRPr lang="en-US"/>
            </a:p>
          </p:txBody>
        </p:sp>
        <p:sp>
          <p:nvSpPr>
            <p:cNvPr id="11283" name="Line 7"/>
            <p:cNvSpPr>
              <a:spLocks noChangeShapeType="1"/>
            </p:cNvSpPr>
            <p:nvPr/>
          </p:nvSpPr>
          <p:spPr bwMode="auto">
            <a:xfrm>
              <a:off x="1433" y="2435"/>
              <a:ext cx="240" cy="0"/>
            </a:xfrm>
            <a:prstGeom prst="line">
              <a:avLst/>
            </a:prstGeom>
            <a:noFill/>
            <a:ln w="28575">
              <a:solidFill>
                <a:srgbClr val="FF6600"/>
              </a:solidFill>
              <a:round/>
              <a:headEnd/>
              <a:tailEnd type="triangle" w="med" len="med"/>
            </a:ln>
          </p:spPr>
          <p:txBody>
            <a:bodyPr/>
            <a:lstStyle/>
            <a:p>
              <a:endParaRPr lang="en-US"/>
            </a:p>
          </p:txBody>
        </p:sp>
        <p:sp>
          <p:nvSpPr>
            <p:cNvPr id="11284" name="Line 9"/>
            <p:cNvSpPr>
              <a:spLocks noChangeShapeType="1"/>
            </p:cNvSpPr>
            <p:nvPr/>
          </p:nvSpPr>
          <p:spPr bwMode="auto">
            <a:xfrm>
              <a:off x="1733" y="2435"/>
              <a:ext cx="240" cy="0"/>
            </a:xfrm>
            <a:prstGeom prst="line">
              <a:avLst/>
            </a:prstGeom>
            <a:noFill/>
            <a:ln w="28575">
              <a:solidFill>
                <a:srgbClr val="FF6600"/>
              </a:solidFill>
              <a:round/>
              <a:headEnd/>
              <a:tailEnd type="triangle" w="med" len="med"/>
            </a:ln>
          </p:spPr>
          <p:txBody>
            <a:bodyPr/>
            <a:lstStyle/>
            <a:p>
              <a:endParaRPr lang="en-US"/>
            </a:p>
          </p:txBody>
        </p:sp>
        <p:sp>
          <p:nvSpPr>
            <p:cNvPr id="11285" name="Line 41"/>
            <p:cNvSpPr>
              <a:spLocks noChangeShapeType="1"/>
            </p:cNvSpPr>
            <p:nvPr/>
          </p:nvSpPr>
          <p:spPr bwMode="auto">
            <a:xfrm>
              <a:off x="780" y="2435"/>
              <a:ext cx="240" cy="0"/>
            </a:xfrm>
            <a:prstGeom prst="line">
              <a:avLst/>
            </a:prstGeom>
            <a:noFill/>
            <a:ln w="28575">
              <a:solidFill>
                <a:srgbClr val="FF6600"/>
              </a:solidFill>
              <a:round/>
              <a:headEnd/>
              <a:tailEnd type="triangle" w="med" len="med"/>
            </a:ln>
          </p:spPr>
          <p:txBody>
            <a:bodyPr/>
            <a:lstStyle/>
            <a:p>
              <a:endParaRPr lang="en-US"/>
            </a:p>
          </p:txBody>
        </p:sp>
      </p:grpSp>
      <p:sp>
        <p:nvSpPr>
          <p:cNvPr id="40987" name="Line 27"/>
          <p:cNvSpPr>
            <a:spLocks noChangeAspect="1" noChangeShapeType="1"/>
          </p:cNvSpPr>
          <p:nvPr/>
        </p:nvSpPr>
        <p:spPr bwMode="auto">
          <a:xfrm rot="-5400000">
            <a:off x="527208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88" name="Line 28"/>
          <p:cNvSpPr>
            <a:spLocks noChangeAspect="1" noChangeShapeType="1"/>
          </p:cNvSpPr>
          <p:nvPr/>
        </p:nvSpPr>
        <p:spPr bwMode="auto">
          <a:xfrm rot="16200000" flipH="1">
            <a:off x="106031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89" name="Line 29"/>
          <p:cNvSpPr>
            <a:spLocks noChangeAspect="1" noChangeShapeType="1"/>
          </p:cNvSpPr>
          <p:nvPr/>
        </p:nvSpPr>
        <p:spPr bwMode="auto">
          <a:xfrm rot="16200000" flipH="1">
            <a:off x="5662481"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90" name="Line 30"/>
          <p:cNvSpPr>
            <a:spLocks noChangeAspect="1" noChangeShapeType="1"/>
          </p:cNvSpPr>
          <p:nvPr/>
        </p:nvSpPr>
        <p:spPr bwMode="auto">
          <a:xfrm rot="-5400000">
            <a:off x="285406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91" name="Line 31"/>
          <p:cNvSpPr>
            <a:spLocks noChangeAspect="1" noChangeShapeType="1"/>
          </p:cNvSpPr>
          <p:nvPr/>
        </p:nvSpPr>
        <p:spPr bwMode="auto">
          <a:xfrm rot="16200000" flipH="1">
            <a:off x="3167063"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1292" name="Text Box 52"/>
          <p:cNvSpPr txBox="1">
            <a:spLocks noChangeArrowheads="1"/>
          </p:cNvSpPr>
          <p:nvPr/>
        </p:nvSpPr>
        <p:spPr bwMode="auto">
          <a:xfrm>
            <a:off x="495300" y="5635625"/>
            <a:ext cx="2752677" cy="461665"/>
          </a:xfrm>
          <a:prstGeom prst="rect">
            <a:avLst/>
          </a:prstGeom>
          <a:noFill/>
          <a:ln w="9525">
            <a:noFill/>
            <a:miter lim="800000"/>
            <a:headEnd/>
            <a:tailEnd/>
          </a:ln>
        </p:spPr>
        <p:txBody>
          <a:bodyPr wrap="none">
            <a:spAutoFit/>
          </a:bodyPr>
          <a:lstStyle/>
          <a:p>
            <a:r>
              <a:rPr lang="en-US" sz="2400">
                <a:solidFill>
                  <a:schemeClr val="hlink"/>
                </a:solidFill>
              </a:rPr>
              <a:t>Sequential execution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11111E-6 4.21965E-6 L 0.00121 -0.22081 " pathEditMode="relative" rAng="0" ptsTypes="AA">
                                      <p:cBhvr>
                                        <p:cTn id="6" dur="1000" fill="hold"/>
                                        <p:tgtEl>
                                          <p:spTgt spid="3"/>
                                        </p:tgtEl>
                                        <p:attrNameLst>
                                          <p:attrName>ppt_x</p:attrName>
                                          <p:attrName>ppt_y</p:attrName>
                                        </p:attrNameLst>
                                      </p:cBhvr>
                                      <p:rCtr x="1" y="-111"/>
                                    </p:animMotion>
                                  </p:childTnLst>
                                </p:cTn>
                              </p:par>
                              <p:par>
                                <p:cTn id="7" presetID="64" presetClass="path" presetSubtype="0" accel="50000" decel="50000" fill="hold" nodeType="withEffect">
                                  <p:stCondLst>
                                    <p:cond delay="0"/>
                                  </p:stCondLst>
                                  <p:childTnLst>
                                    <p:animMotion origin="layout" path="M 5E-6 -8.67052E-7 L -0.00277 -0.45225 " pathEditMode="relative" rAng="0" ptsTypes="AA">
                                      <p:cBhvr>
                                        <p:cTn id="8" dur="1000" fill="hold"/>
                                        <p:tgtEl>
                                          <p:spTgt spid="2"/>
                                        </p:tgtEl>
                                        <p:attrNameLst>
                                          <p:attrName>ppt_x</p:attrName>
                                          <p:attrName>ppt_y</p:attrName>
                                        </p:attrNameLst>
                                      </p:cBhvr>
                                      <p:rCtr x="-1" y="-226"/>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8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7" grpId="0" animBg="1"/>
      <p:bldP spid="40988" grpId="0" animBg="1"/>
      <p:bldP spid="40989" grpId="0" animBg="1"/>
      <p:bldP spid="40990" grpId="0" animBg="1"/>
      <p:bldP spid="4099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1"/>
          <p:cNvSpPr>
            <a:spLocks noGrp="1"/>
          </p:cNvSpPr>
          <p:nvPr>
            <p:ph type="dt" sz="half" idx="10"/>
          </p:nvPr>
        </p:nvSpPr>
        <p:spPr/>
        <p:txBody>
          <a:bodyPr/>
          <a:lstStyle/>
          <a:p>
            <a:r>
              <a:rPr lang="en-US"/>
              <a:t>May 1, 2008</a:t>
            </a:r>
            <a:endParaRPr lang="en-US" altLang="en-US"/>
          </a:p>
        </p:txBody>
      </p:sp>
      <p:sp>
        <p:nvSpPr>
          <p:cNvPr id="10" name="Footer Placeholder 2"/>
          <p:cNvSpPr>
            <a:spLocks noGrp="1"/>
          </p:cNvSpPr>
          <p:nvPr>
            <p:ph type="ftr" sz="quarter" idx="11"/>
          </p:nvPr>
        </p:nvSpPr>
        <p:spPr/>
        <p:txBody>
          <a:bodyPr/>
          <a:lstStyle/>
          <a:p>
            <a:r>
              <a:rPr lang="en-US" altLang="en-US"/>
              <a:t>Concurrent algorithms @ COVA</a:t>
            </a:r>
          </a:p>
        </p:txBody>
      </p:sp>
      <p:sp>
        <p:nvSpPr>
          <p:cNvPr id="11" name="Slide Number Placeholder 3"/>
          <p:cNvSpPr>
            <a:spLocks noGrp="1"/>
          </p:cNvSpPr>
          <p:nvPr>
            <p:ph type="sldNum" sz="quarter" idx="12"/>
          </p:nvPr>
        </p:nvSpPr>
        <p:spPr/>
        <p:txBody>
          <a:bodyPr/>
          <a:lstStyle/>
          <a:p>
            <a:fld id="{02518CD7-2B8A-4CFB-9C37-2EF3BD98440E}" type="slidenum">
              <a:rPr lang="he-IL" altLang="en-US"/>
              <a:pPr/>
              <a:t>8</a:t>
            </a:fld>
            <a:endParaRPr lang="en-US" altLang="en-US"/>
          </a:p>
        </p:txBody>
      </p:sp>
      <p:sp>
        <p:nvSpPr>
          <p:cNvPr id="12292" name="Rectangle 2"/>
          <p:cNvSpPr>
            <a:spLocks noGrp="1" noChangeArrowheads="1"/>
          </p:cNvSpPr>
          <p:nvPr>
            <p:ph type="title" idx="4294967295"/>
          </p:nvPr>
        </p:nvSpPr>
        <p:spPr/>
        <p:txBody>
          <a:bodyPr anchor="ctr"/>
          <a:lstStyle/>
          <a:p>
            <a:r>
              <a:rPr lang="en-US" sz="4000"/>
              <a:t>Interleaving Operations, or Not</a:t>
            </a:r>
          </a:p>
        </p:txBody>
      </p:sp>
      <p:sp>
        <p:nvSpPr>
          <p:cNvPr id="57368" name="Rectangle 24"/>
          <p:cNvSpPr>
            <a:spLocks noGrp="1" noChangeArrowheads="1"/>
          </p:cNvSpPr>
          <p:nvPr>
            <p:ph type="body" idx="4294967295"/>
          </p:nvPr>
        </p:nvSpPr>
        <p:spPr/>
        <p:txBody>
          <a:bodyPr/>
          <a:lstStyle/>
          <a:p>
            <a:endParaRPr lang="en-US" sz="2600"/>
          </a:p>
          <a:p>
            <a:endParaRPr lang="en-US" sz="2600"/>
          </a:p>
          <a:p>
            <a:endParaRPr lang="en-US" sz="2600"/>
          </a:p>
          <a:p>
            <a:pPr>
              <a:spcBef>
                <a:spcPct val="0"/>
              </a:spcBef>
              <a:buFont typeface="Wingdings" pitchFamily="2" charset="2"/>
              <a:buNone/>
            </a:pPr>
            <a:r>
              <a:rPr lang="en-US" sz="2600">
                <a:solidFill>
                  <a:schemeClr val="hlink"/>
                </a:solidFill>
              </a:rPr>
              <a:t>Sequential behavior</a:t>
            </a:r>
            <a:r>
              <a:rPr lang="en-US" sz="2600"/>
              <a:t>: invocations &amp; response alternate and match (on process &amp; object)</a:t>
            </a:r>
          </a:p>
          <a:p>
            <a:pPr>
              <a:buFont typeface="Wingdings" pitchFamily="2" charset="2"/>
              <a:buNone/>
            </a:pPr>
            <a:r>
              <a:rPr lang="en-US" sz="2600">
                <a:solidFill>
                  <a:schemeClr val="hlink"/>
                </a:solidFill>
              </a:rPr>
              <a:t>Sequential specification</a:t>
            </a:r>
            <a:r>
              <a:rPr lang="en-US" sz="2600"/>
              <a:t>: All the </a:t>
            </a:r>
            <a:r>
              <a:rPr lang="en-US" sz="2600">
                <a:solidFill>
                  <a:schemeClr val="hlink"/>
                </a:solidFill>
              </a:rPr>
              <a:t>legal</a:t>
            </a:r>
            <a:r>
              <a:rPr lang="en-US" sz="2600"/>
              <a:t> sequential behaviors, satisfying the semantics of the ADT</a:t>
            </a:r>
          </a:p>
          <a:p>
            <a:pPr lvl="1"/>
            <a:r>
              <a:rPr lang="en-US" sz="2200"/>
              <a:t>E.g., for a (LIFO) stack: pop returns the last item pushed</a:t>
            </a:r>
          </a:p>
        </p:txBody>
      </p:sp>
      <p:sp>
        <p:nvSpPr>
          <p:cNvPr id="12294" name="Line 19"/>
          <p:cNvSpPr>
            <a:spLocks noChangeAspect="1" noChangeShapeType="1"/>
          </p:cNvSpPr>
          <p:nvPr/>
        </p:nvSpPr>
        <p:spPr bwMode="auto">
          <a:xfrm rot="-5400000">
            <a:off x="527208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5" name="Line 20"/>
          <p:cNvSpPr>
            <a:spLocks noChangeAspect="1" noChangeShapeType="1"/>
          </p:cNvSpPr>
          <p:nvPr/>
        </p:nvSpPr>
        <p:spPr bwMode="auto">
          <a:xfrm rot="16200000" flipH="1">
            <a:off x="106031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6" name="Line 21"/>
          <p:cNvSpPr>
            <a:spLocks noChangeAspect="1" noChangeShapeType="1"/>
          </p:cNvSpPr>
          <p:nvPr/>
        </p:nvSpPr>
        <p:spPr bwMode="auto">
          <a:xfrm rot="16200000" flipH="1">
            <a:off x="5662481"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7" name="Line 22"/>
          <p:cNvSpPr>
            <a:spLocks noChangeAspect="1" noChangeShapeType="1"/>
          </p:cNvSpPr>
          <p:nvPr/>
        </p:nvSpPr>
        <p:spPr bwMode="auto">
          <a:xfrm rot="-5400000">
            <a:off x="285406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8" name="Line 23"/>
          <p:cNvSpPr>
            <a:spLocks noChangeAspect="1" noChangeShapeType="1"/>
          </p:cNvSpPr>
          <p:nvPr/>
        </p:nvSpPr>
        <p:spPr bwMode="auto">
          <a:xfrm rot="16200000" flipH="1">
            <a:off x="3167063" y="1939926"/>
            <a:ext cx="765175" cy="0"/>
          </a:xfrm>
          <a:prstGeom prst="line">
            <a:avLst/>
          </a:prstGeom>
          <a:noFill/>
          <a:ln w="76200">
            <a:solidFill>
              <a:schemeClr val="folHlink"/>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6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6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736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May 1, 2008</a:t>
            </a:r>
            <a:endParaRPr lang="en-US" altLang="en-US"/>
          </a:p>
        </p:txBody>
      </p:sp>
      <p:sp>
        <p:nvSpPr>
          <p:cNvPr id="5" name="Footer Placeholder 2"/>
          <p:cNvSpPr>
            <a:spLocks noGrp="1"/>
          </p:cNvSpPr>
          <p:nvPr>
            <p:ph type="ftr" sz="quarter" idx="11"/>
          </p:nvPr>
        </p:nvSpPr>
        <p:spPr/>
        <p:txBody>
          <a:bodyPr/>
          <a:lstStyle/>
          <a:p>
            <a:r>
              <a:rPr lang="en-US" altLang="en-US"/>
              <a:t>Concurrent algorithms @ COVA</a:t>
            </a:r>
          </a:p>
        </p:txBody>
      </p:sp>
      <p:sp>
        <p:nvSpPr>
          <p:cNvPr id="6" name="Slide Number Placeholder 3"/>
          <p:cNvSpPr>
            <a:spLocks noGrp="1"/>
          </p:cNvSpPr>
          <p:nvPr>
            <p:ph type="sldNum" sz="quarter" idx="12"/>
          </p:nvPr>
        </p:nvSpPr>
        <p:spPr/>
        <p:txBody>
          <a:bodyPr/>
          <a:lstStyle/>
          <a:p>
            <a:fld id="{B1670853-08A4-41CD-8980-4E0001511800}" type="slidenum">
              <a:rPr lang="he-IL" altLang="en-US"/>
              <a:pPr/>
              <a:t>9</a:t>
            </a:fld>
            <a:endParaRPr lang="en-US" altLang="en-US"/>
          </a:p>
        </p:txBody>
      </p:sp>
      <p:sp>
        <p:nvSpPr>
          <p:cNvPr id="13316" name="Rectangle 2"/>
          <p:cNvSpPr>
            <a:spLocks noGrp="1" noChangeArrowheads="1"/>
          </p:cNvSpPr>
          <p:nvPr>
            <p:ph type="title" idx="4294967295"/>
          </p:nvPr>
        </p:nvSpPr>
        <p:spPr/>
        <p:txBody>
          <a:bodyPr anchor="ctr"/>
          <a:lstStyle/>
          <a:p>
            <a:r>
              <a:rPr lang="en-US" sz="4000"/>
              <a:t>Correctness: Sequential consistency</a:t>
            </a:r>
          </a:p>
        </p:txBody>
      </p:sp>
      <p:sp>
        <p:nvSpPr>
          <p:cNvPr id="13317" name="Rectangle 3"/>
          <p:cNvSpPr>
            <a:spLocks noGrp="1" noChangeArrowheads="1"/>
          </p:cNvSpPr>
          <p:nvPr>
            <p:ph type="body" idx="4294967295"/>
          </p:nvPr>
        </p:nvSpPr>
        <p:spPr/>
        <p:txBody>
          <a:bodyPr/>
          <a:lstStyle/>
          <a:p>
            <a:pPr algn="r">
              <a:buFont typeface="Wingdings" pitchFamily="2" charset="2"/>
              <a:buNone/>
            </a:pPr>
            <a:r>
              <a:rPr lang="en-US" sz="1800">
                <a:solidFill>
                  <a:schemeClr val="folHlink"/>
                </a:solidFill>
                <a:latin typeface="Comic Sans MS" pitchFamily="66" charset="0"/>
              </a:rPr>
              <a:t>[Lamport, 1979]</a:t>
            </a:r>
          </a:p>
          <a:p>
            <a:r>
              <a:rPr lang="en-US"/>
              <a:t>For every concurrent execution there is a sequential execution that</a:t>
            </a:r>
          </a:p>
          <a:p>
            <a:pPr lvl="1"/>
            <a:r>
              <a:rPr lang="en-US"/>
              <a:t>Contains the same operations</a:t>
            </a:r>
          </a:p>
          <a:p>
            <a:pPr lvl="1"/>
            <a:r>
              <a:rPr lang="en-US"/>
              <a:t>Is </a:t>
            </a:r>
            <a:r>
              <a:rPr lang="en-US">
                <a:solidFill>
                  <a:schemeClr val="hlink"/>
                </a:solidFill>
              </a:rPr>
              <a:t>legal</a:t>
            </a:r>
            <a:r>
              <a:rPr lang="en-US"/>
              <a:t> (obeys the sequential specification)</a:t>
            </a:r>
          </a:p>
          <a:p>
            <a:pPr lvl="1"/>
            <a:r>
              <a:rPr lang="en-US">
                <a:solidFill>
                  <a:schemeClr val="accent1"/>
                </a:solidFill>
              </a:rPr>
              <a:t>Preserves the order of operations by the same process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1. CORBA 1">
  <a:themeElements>
    <a:clrScheme name="">
      <a:dk1>
        <a:srgbClr val="000000"/>
      </a:dk1>
      <a:lt1>
        <a:srgbClr val="FFFFFF"/>
      </a:lt1>
      <a:dk2>
        <a:srgbClr val="000000"/>
      </a:dk2>
      <a:lt2>
        <a:srgbClr val="5E574E"/>
      </a:lt2>
      <a:accent1>
        <a:srgbClr val="FF3300"/>
      </a:accent1>
      <a:accent2>
        <a:srgbClr val="FFCC00"/>
      </a:accent2>
      <a:accent3>
        <a:srgbClr val="FFFFFF"/>
      </a:accent3>
      <a:accent4>
        <a:srgbClr val="000000"/>
      </a:accent4>
      <a:accent5>
        <a:srgbClr val="FFADAA"/>
      </a:accent5>
      <a:accent6>
        <a:srgbClr val="E7B900"/>
      </a:accent6>
      <a:hlink>
        <a:srgbClr val="663300"/>
      </a:hlink>
      <a:folHlink>
        <a:srgbClr val="808000"/>
      </a:folHlink>
    </a:clrScheme>
    <a:fontScheme name="L1. CORBA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L1. CORBA 1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L1. CORBA 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1. CORBA 1 4">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L1. CORBA 1 5">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L1. CORBA 1 6">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7">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ECB65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Jean's HD:China 2001:L1. CORBA 1.ppt</Template>
  <TotalTime>3120</TotalTime>
  <Words>2074</Words>
  <Application>Microsoft Office PowerPoint</Application>
  <PresentationFormat>A4 Paper (210x297 mm)</PresentationFormat>
  <Paragraphs>309</Paragraphs>
  <Slides>24</Slides>
  <Notes>14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L1. CORBA 1</vt:lpstr>
      <vt:lpstr> 13.3.2. Active replication for fault tolerance</vt:lpstr>
      <vt:lpstr>Active replication - five phases in performing a client request</vt:lpstr>
      <vt:lpstr>Active replication - discussion</vt:lpstr>
      <vt:lpstr>Executing Operations</vt:lpstr>
      <vt:lpstr>Interleaving Operations</vt:lpstr>
      <vt:lpstr>Interleaving Operations</vt:lpstr>
      <vt:lpstr>Interleaving Operations, or Not</vt:lpstr>
      <vt:lpstr>Interleaving Operations, or Not</vt:lpstr>
      <vt:lpstr>Correctness: Sequential consistency</vt:lpstr>
      <vt:lpstr>Sequential Consistency: Examples</vt:lpstr>
      <vt:lpstr>Sequential Consistency: Examples</vt:lpstr>
      <vt:lpstr>Sequential Consistency is not Composable</vt:lpstr>
      <vt:lpstr>Sequential Consistency is not Composable</vt:lpstr>
      <vt:lpstr>Safety: Linearizability</vt:lpstr>
      <vt:lpstr>Safety</vt:lpstr>
      <vt:lpstr>Safety</vt:lpstr>
      <vt:lpstr>Linearizability (p566) the strictest criterion for a replication system</vt:lpstr>
      <vt:lpstr>Sequential consistency (p567)</vt:lpstr>
      <vt:lpstr> The passive (primary-backup) model for fault tolerance</vt:lpstr>
      <vt:lpstr>Passive (primary-backup) replication. Five phases.</vt:lpstr>
      <vt:lpstr>Passive (primary-backup) replication (discussion)</vt:lpstr>
      <vt:lpstr>View-synchronous Group Communication</vt:lpstr>
      <vt:lpstr>Discussion of passive replication</vt:lpstr>
      <vt:lpstr>Summary for Sections 14.1-14.3</vt:lpstr>
    </vt:vector>
  </TitlesOfParts>
  <Company>G&amp;J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15.1 A distributed multimedia system</dc:title>
  <dc:creator>George Coulouris</dc:creator>
  <cp:lastModifiedBy>tsigas</cp:lastModifiedBy>
  <cp:revision>203</cp:revision>
  <cp:lastPrinted>2000-11-12T21:05:10Z</cp:lastPrinted>
  <dcterms:created xsi:type="dcterms:W3CDTF">2000-06-18T21:59:47Z</dcterms:created>
  <dcterms:modified xsi:type="dcterms:W3CDTF">2011-01-26T14:05:17Z</dcterms:modified>
</cp:coreProperties>
</file>