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4"/>
  </p:notesMasterIdLst>
  <p:sldIdLst>
    <p:sldId id="258" r:id="rId2"/>
    <p:sldId id="278" r:id="rId3"/>
    <p:sldId id="279" r:id="rId4"/>
    <p:sldId id="280" r:id="rId5"/>
    <p:sldId id="329" r:id="rId6"/>
    <p:sldId id="330" r:id="rId7"/>
    <p:sldId id="324" r:id="rId8"/>
    <p:sldId id="326" r:id="rId9"/>
    <p:sldId id="261" r:id="rId10"/>
    <p:sldId id="327" r:id="rId11"/>
    <p:sldId id="328" r:id="rId12"/>
    <p:sldId id="281" r:id="rId13"/>
    <p:sldId id="331" r:id="rId14"/>
    <p:sldId id="341" r:id="rId15"/>
    <p:sldId id="332" r:id="rId16"/>
    <p:sldId id="334" r:id="rId17"/>
    <p:sldId id="333" r:id="rId18"/>
    <p:sldId id="336" r:id="rId19"/>
    <p:sldId id="337" r:id="rId20"/>
    <p:sldId id="338" r:id="rId21"/>
    <p:sldId id="339" r:id="rId22"/>
    <p:sldId id="340" r:id="rId23"/>
  </p:sldIdLst>
  <p:sldSz cx="9906000" cy="6858000" type="A4"/>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AE22"/>
    <a:srgbClr val="2833B0"/>
    <a:srgbClr val="82B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2787"/>
    <p:restoredTop sz="86517" autoAdjust="0"/>
  </p:normalViewPr>
  <p:slideViewPr>
    <p:cSldViewPr snapToGrid="0">
      <p:cViewPr varScale="1">
        <p:scale>
          <a:sx n="102" d="100"/>
          <a:sy n="102" d="100"/>
        </p:scale>
        <p:origin x="-456" y="-82"/>
      </p:cViewPr>
      <p:guideLst>
        <p:guide orient="horz" pos="2173"/>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84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44"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591832-82FA-4069-96D6-353FABBF337B}"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B91E6-A30F-409C-AC75-CC133820004D}" type="slidenum">
              <a:rPr lang="en-GB"/>
              <a:pPr/>
              <a:t>1</a:t>
            </a:fld>
            <a:endParaRPr lang="en-GB"/>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r>
              <a:rPr lang="en-GB"/>
              <a:t>Times taken to present these slides</a:t>
            </a:r>
          </a:p>
          <a:p>
            <a:r>
              <a:rPr lang="en-GB"/>
              <a:t>Sections 14.1-14.2 about 1 hour 15 minutes (but omitted the details of view synchronous group communication on page 563)</a:t>
            </a:r>
          </a:p>
          <a:p>
            <a:r>
              <a:rPr lang="en-GB"/>
              <a:t>Then sections 14.4 and 14.5 took about 1 hour 15 minutes, but </a:t>
            </a:r>
          </a:p>
          <a:p>
            <a:r>
              <a:rPr lang="en-GB"/>
              <a:t>omitted </a:t>
            </a:r>
            <a:r>
              <a:rPr lang="en-GB">
                <a:latin typeface="Arial" charset="0"/>
              </a:rPr>
              <a:t>14.4.2 Bayou and 14.4.3 Coda and 14.5.6 virtual partition algorithm.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A83715-DD8C-4262-96AD-E2BA92AFCCBE}" type="slidenum">
              <a:rPr lang="en-GB"/>
              <a:pPr/>
              <a:t>2</a:t>
            </a:fld>
            <a:endParaRPr lang="en-GB"/>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GB"/>
              <a:t>note-  caching is a form of replication (e.g. web servers and browsers)</a:t>
            </a:r>
          </a:p>
          <a:p>
            <a:r>
              <a:rPr lang="en-GB"/>
              <a:t>DNS (chapter 9) uses replication extensively</a:t>
            </a:r>
          </a:p>
          <a:p>
            <a:r>
              <a:rPr lang="en-GB"/>
              <a:t>caches have incomplete data sets, so no use for availability</a:t>
            </a:r>
          </a:p>
          <a:p>
            <a:r>
              <a:rPr lang="en-GB"/>
              <a:t>mention user that disconnects and takes laptop on a train, accepts inconsistency, then reconnects and resolves conflicts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3AB18A-B08F-4149-94E7-816DF1DA9FBC}" type="slidenum">
              <a:rPr lang="en-GB"/>
              <a:pPr/>
              <a:t>3</a:t>
            </a:fld>
            <a:endParaRPr lang="en-GB"/>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r>
              <a:rPr lang="en-GB"/>
              <a:t>replication transparency makes a set of replicas appear as a single logical object to a client.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CC0E3C-FFE8-43ED-BD7B-38767327238E}" type="slidenum">
              <a:rPr lang="en-GB"/>
              <a:pPr/>
              <a:t>4</a:t>
            </a:fld>
            <a:endParaRPr lang="en-GB"/>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GB"/>
              <a:t>replica managers may be servers or may be part of an application</a:t>
            </a:r>
          </a:p>
          <a:p>
            <a:r>
              <a:rPr lang="en-GB"/>
              <a:t>state machine not effected by external stimuli such as clocks, sensors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F6E1E3-406D-4502-A76E-F6ECE571689A}" type="slidenum">
              <a:rPr lang="en-GB"/>
              <a:pPr/>
              <a:t>9</a:t>
            </a:fld>
            <a:endParaRPr lang="en-GB"/>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en-GB"/>
              <a:t>The front ends may be in client's address space or in a separate process.(Like the client module in NFS)</a:t>
            </a:r>
          </a:p>
          <a:p>
            <a:r>
              <a:rPr lang="en-GB"/>
              <a:t>The RMs are in different computers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6D069-57C8-49CC-8020-09F98ED66BEF}" type="slidenum">
              <a:rPr lang="en-GB"/>
              <a:pPr/>
              <a:t>12</a:t>
            </a:fld>
            <a:endParaRPr lang="en-GB"/>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GB"/>
              <a:t>Five phases are involving a single requests on a replicated object. </a:t>
            </a:r>
          </a:p>
          <a:p>
            <a:r>
              <a:rPr lang="en-GB"/>
              <a:t>The actions vary according to the type of replication (e.g. in a transaction, for FT in a state machine, Gossip).</a:t>
            </a:r>
          </a:p>
          <a:p>
            <a:endParaRPr lang="en-GB"/>
          </a:p>
          <a:p>
            <a:r>
              <a:rPr lang="en-GB"/>
              <a:t>coordination - may not apply request in case of failure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2117725" y="685800"/>
            <a:ext cx="7237413" cy="1143000"/>
          </a:xfrm>
        </p:spPr>
        <p:txBody>
          <a:bodyPr/>
          <a:lstStyle>
            <a:lvl1pPr>
              <a:defRPr/>
            </a:lvl1pPr>
          </a:lstStyle>
          <a:p>
            <a:r>
              <a:rPr lang="en-US"/>
              <a:t>Click to edit Master title style</a:t>
            </a:r>
          </a:p>
        </p:txBody>
      </p:sp>
      <p:sp>
        <p:nvSpPr>
          <p:cNvPr id="59395" name="Rectangle 3"/>
          <p:cNvSpPr>
            <a:spLocks noGrp="1" noChangeArrowheads="1"/>
          </p:cNvSpPr>
          <p:nvPr>
            <p:ph type="subTitle" idx="1"/>
          </p:nvPr>
        </p:nvSpPr>
        <p:spPr>
          <a:xfrm>
            <a:off x="2311400" y="3886200"/>
            <a:ext cx="6934200" cy="1771650"/>
          </a:xfrm>
        </p:spPr>
        <p:txBody>
          <a:bodyPr/>
          <a:lstStyle>
            <a:lvl1pPr marL="0" indent="0">
              <a:buFont typeface="Wingdings" charset="2"/>
              <a:buNone/>
              <a:defRPr>
                <a:latin typeface="Arial Black" pitchFamily="34" charset="0"/>
              </a:defRPr>
            </a:lvl1pPr>
          </a:lstStyle>
          <a:p>
            <a:r>
              <a:rPr lang="en-US"/>
              <a:t>Click to edit Master subtitle style</a:t>
            </a:r>
          </a:p>
        </p:txBody>
      </p:sp>
      <p:sp>
        <p:nvSpPr>
          <p:cNvPr id="59396" name="Rectangle 4"/>
          <p:cNvSpPr>
            <a:spLocks noGrp="1" noChangeArrowheads="1"/>
          </p:cNvSpPr>
          <p:nvPr>
            <p:ph type="dt" sz="half" idx="2"/>
          </p:nvPr>
        </p:nvSpPr>
        <p:spPr>
          <a:xfrm>
            <a:off x="769938" y="6229350"/>
            <a:ext cx="2092325" cy="514350"/>
          </a:xfrm>
        </p:spPr>
        <p:txBody>
          <a:bodyPr/>
          <a:lstStyle>
            <a:lvl1pPr>
              <a:defRPr>
                <a:solidFill>
                  <a:srgbClr val="5E574E"/>
                </a:solidFill>
              </a:defRPr>
            </a:lvl1pPr>
          </a:lstStyle>
          <a:p>
            <a:endParaRPr lang="en-US"/>
          </a:p>
        </p:txBody>
      </p:sp>
      <p:sp>
        <p:nvSpPr>
          <p:cNvPr id="59397" name="Rectangle 5"/>
          <p:cNvSpPr>
            <a:spLocks noGrp="1" noChangeArrowheads="1"/>
          </p:cNvSpPr>
          <p:nvPr>
            <p:ph type="ftr" sz="quarter" idx="3"/>
          </p:nvPr>
        </p:nvSpPr>
        <p:spPr>
          <a:xfrm>
            <a:off x="3411538" y="6229350"/>
            <a:ext cx="3082925" cy="514350"/>
          </a:xfrm>
        </p:spPr>
        <p:txBody>
          <a:bodyPr/>
          <a:lstStyle>
            <a:lvl1pPr>
              <a:defRPr sz="1400">
                <a:solidFill>
                  <a:srgbClr val="5E574E"/>
                </a:solidFill>
                <a:latin typeface="+mn-lt"/>
              </a:defRPr>
            </a:lvl1pPr>
          </a:lstStyle>
          <a:p>
            <a:endParaRPr lang="en-US"/>
          </a:p>
        </p:txBody>
      </p:sp>
      <p:sp>
        <p:nvSpPr>
          <p:cNvPr id="59398" name="Rectangle 6"/>
          <p:cNvSpPr>
            <a:spLocks noGrp="1" noChangeArrowheads="1"/>
          </p:cNvSpPr>
          <p:nvPr>
            <p:ph type="sldNum" sz="quarter" idx="4"/>
          </p:nvPr>
        </p:nvSpPr>
        <p:spPr>
          <a:xfrm>
            <a:off x="7154863" y="6229350"/>
            <a:ext cx="1981200" cy="514350"/>
          </a:xfrm>
        </p:spPr>
        <p:txBody>
          <a:bodyPr/>
          <a:lstStyle>
            <a:lvl1pPr>
              <a:defRPr>
                <a:solidFill>
                  <a:srgbClr val="5E574E"/>
                </a:solidFill>
              </a:defRPr>
            </a:lvl1pPr>
          </a:lstStyle>
          <a:p>
            <a:fld id="{C6E53073-F370-471E-8313-9BC5F738EE5C}" type="slidenum">
              <a:rPr lang="en-US"/>
              <a:pPr/>
              <a:t>‹#›</a:t>
            </a:fld>
            <a:endParaRPr lang="en-US"/>
          </a:p>
        </p:txBody>
      </p:sp>
      <p:sp>
        <p:nvSpPr>
          <p:cNvPr id="59399" name="Line 7"/>
          <p:cNvSpPr>
            <a:spLocks noChangeShapeType="1"/>
          </p:cNvSpPr>
          <p:nvPr/>
        </p:nvSpPr>
        <p:spPr bwMode="auto">
          <a:xfrm>
            <a:off x="495300" y="2590800"/>
            <a:ext cx="8832850" cy="0"/>
          </a:xfrm>
          <a:prstGeom prst="line">
            <a:avLst/>
          </a:prstGeom>
          <a:noFill/>
          <a:ln w="127000">
            <a:solidFill>
              <a:schemeClr val="accent2"/>
            </a:solidFill>
            <a:round/>
            <a:headEnd/>
            <a:tailEnd/>
          </a:ln>
          <a:effectLst/>
        </p:spPr>
        <p:txBody>
          <a:bodyPr wrap="none" anchor="ctr"/>
          <a:lstStyle/>
          <a:p>
            <a:endParaRPr lang="sv-SE"/>
          </a:p>
        </p:txBody>
      </p:sp>
      <p:sp>
        <p:nvSpPr>
          <p:cNvPr id="59400" name="Text Box 8"/>
          <p:cNvSpPr txBox="1">
            <a:spLocks noChangeArrowheads="1"/>
          </p:cNvSpPr>
          <p:nvPr userDrawn="1"/>
        </p:nvSpPr>
        <p:spPr bwMode="auto">
          <a:xfrm>
            <a:off x="442913" y="2833688"/>
            <a:ext cx="2012950" cy="2282825"/>
          </a:xfrm>
          <a:prstGeom prst="rect">
            <a:avLst/>
          </a:prstGeom>
          <a:noFill/>
          <a:ln w="9525">
            <a:noFill/>
            <a:miter lim="800000"/>
            <a:headEnd/>
            <a:tailEnd/>
          </a:ln>
          <a:effectLst/>
        </p:spPr>
        <p:txBody>
          <a:bodyPr>
            <a:spAutoFit/>
          </a:bodyPr>
          <a:lstStyle/>
          <a:p>
            <a:r>
              <a:rPr lang="en-GB" sz="1200"/>
              <a:t>Copyright © George Coulouris, Jean Dollimore, Tim Kindberg 2001 email: </a:t>
            </a:r>
            <a:r>
              <a:rPr lang="en-GB" sz="1200" i="1"/>
              <a:t>authors@cdk2.net</a:t>
            </a:r>
            <a:endParaRPr lang="en-GB" sz="1200"/>
          </a:p>
          <a:p>
            <a:r>
              <a:rPr lang="en-GB" sz="1200"/>
              <a:t>This material is made available for private study and for direct use by individual teachers.</a:t>
            </a:r>
          </a:p>
          <a:p>
            <a:r>
              <a:rPr lang="en-GB" sz="1200"/>
              <a:t>It may not be included in any product or employed in any service without the written permission of the authors.</a:t>
            </a:r>
          </a:p>
        </p:txBody>
      </p:sp>
      <p:sp>
        <p:nvSpPr>
          <p:cNvPr id="59401" name="Text Box 9"/>
          <p:cNvSpPr txBox="1">
            <a:spLocks noChangeArrowheads="1"/>
          </p:cNvSpPr>
          <p:nvPr userDrawn="1"/>
        </p:nvSpPr>
        <p:spPr bwMode="auto">
          <a:xfrm>
            <a:off x="444500" y="5191125"/>
            <a:ext cx="1784350" cy="730250"/>
          </a:xfrm>
          <a:prstGeom prst="rect">
            <a:avLst/>
          </a:prstGeom>
          <a:noFill/>
          <a:ln w="9525">
            <a:noFill/>
            <a:miter lim="800000"/>
            <a:headEnd/>
            <a:tailEnd/>
          </a:ln>
          <a:effectLst/>
        </p:spPr>
        <p:txBody>
          <a:bodyPr>
            <a:spAutoFit/>
          </a:bodyPr>
          <a:lstStyle/>
          <a:p>
            <a:r>
              <a:rPr lang="en-GB" sz="1400">
                <a:solidFill>
                  <a:srgbClr val="FD0217"/>
                </a:solidFill>
              </a:rPr>
              <a:t>Viewing: These slides must be viewed in slide show mode.</a:t>
            </a:r>
          </a:p>
        </p:txBody>
      </p:sp>
      <p:pic>
        <p:nvPicPr>
          <p:cNvPr id="59402" name="Picture 10"/>
          <p:cNvPicPr>
            <a:picLocks noChangeAspect="1" noChangeArrowheads="1"/>
          </p:cNvPicPr>
          <p:nvPr userDrawn="1"/>
        </p:nvPicPr>
        <p:blipFill>
          <a:blip r:embed="rId2" cstate="print"/>
          <a:srcRect/>
          <a:stretch>
            <a:fillRect/>
          </a:stretch>
        </p:blipFill>
        <p:spPr bwMode="auto">
          <a:xfrm>
            <a:off x="469900" y="1352550"/>
            <a:ext cx="1130300" cy="1435100"/>
          </a:xfrm>
          <a:prstGeom prst="rect">
            <a:avLst/>
          </a:prstGeom>
          <a:noFill/>
          <a:ln w="9525">
            <a:noFill/>
            <a:miter lim="800000"/>
            <a:headEnd/>
            <a:tailEnd/>
          </a:ln>
          <a:effectLst/>
        </p:spPr>
      </p:pic>
      <p:sp>
        <p:nvSpPr>
          <p:cNvPr id="59403" name="Rectangle 11"/>
          <p:cNvSpPr>
            <a:spLocks noChangeArrowheads="1"/>
          </p:cNvSpPr>
          <p:nvPr userDrawn="1"/>
        </p:nvSpPr>
        <p:spPr bwMode="auto">
          <a:xfrm>
            <a:off x="368300" y="304800"/>
            <a:ext cx="1592263" cy="1004888"/>
          </a:xfrm>
          <a:prstGeom prst="rect">
            <a:avLst/>
          </a:prstGeom>
          <a:noFill/>
          <a:ln w="9525">
            <a:noFill/>
            <a:miter lim="800000"/>
            <a:headEnd/>
            <a:tailEnd/>
          </a:ln>
          <a:effectLst/>
        </p:spPr>
        <p:txBody>
          <a:bodyPr>
            <a:spAutoFit/>
          </a:bodyPr>
          <a:lstStyle/>
          <a:p>
            <a:r>
              <a:rPr lang="en-GB" sz="1200"/>
              <a:t>Teaching material based on Distributed Systems: Concepts and Design, Edition 3, Addison-Wesley 2001.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9000FD2D-3A07-4213-8169-C72AFED1AE0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4545B295-97E3-4D0C-842C-F8E03EF2271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6288" y="228600"/>
            <a:ext cx="2228850" cy="6019800"/>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39738" y="228600"/>
            <a:ext cx="65341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E6F9D538-40A1-4D9B-9EBD-C9F0F690AC60}"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7255A1D1-CE8B-478F-B492-BBB36A8D771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0893E44D-F579-42FD-946E-3538CC1D7B7F}"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C06BEF8F-0CE8-4624-86B6-391CB24B510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2CE9123F-8C48-4B98-822C-F32E255C256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A2364F12-BEF5-4B6E-979E-3BA3958CDAF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95300" y="1447800"/>
            <a:ext cx="435292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5000625" y="1447800"/>
            <a:ext cx="43545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57C2828B-3D5F-47D3-9081-B2BB4FBD5D86}"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E6820CF2-6300-4BCD-AEDB-7634B1DB28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fld id="{4A8C2712-4BE2-4EC6-81FF-6FBDDF1387E0}" type="slidenum">
              <a:rPr lang="en-US"/>
              <a:pPr/>
              <a:t>‹#›</a:t>
            </a:fld>
            <a:endParaRPr lang="en-US"/>
          </a:p>
        </p:txBody>
      </p:sp>
      <p:sp>
        <p:nvSpPr>
          <p:cNvPr id="9" name="Slide Number Placeholder 8"/>
          <p:cNvSpPr>
            <a:spLocks noGrp="1"/>
          </p:cNvSpPr>
          <p:nvPr>
            <p:ph type="sldNum" sz="quarter" idx="12"/>
          </p:nvPr>
        </p:nvSpPr>
        <p:spPr/>
        <p:txBody>
          <a:bodyPr/>
          <a:lstStyle>
            <a:lvl1pPr>
              <a:defRPr/>
            </a:lvl1pPr>
          </a:lstStyle>
          <a:p>
            <a:fld id="{B2286F0F-F187-413D-8399-2A5B06DAD1C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fld id="{9E12EE1B-19AB-40AB-9CE5-F8449AD300E3}" type="slidenum">
              <a:rPr lang="en-US"/>
              <a:pPr/>
              <a:t>‹#›</a:t>
            </a:fld>
            <a:endParaRPr lang="en-US"/>
          </a:p>
        </p:txBody>
      </p:sp>
      <p:sp>
        <p:nvSpPr>
          <p:cNvPr id="5" name="Slide Number Placeholder 4"/>
          <p:cNvSpPr>
            <a:spLocks noGrp="1"/>
          </p:cNvSpPr>
          <p:nvPr>
            <p:ph type="sldNum" sz="quarter" idx="12"/>
          </p:nvPr>
        </p:nvSpPr>
        <p:spPr/>
        <p:txBody>
          <a:bodyPr/>
          <a:lstStyle>
            <a:lvl1pPr>
              <a:defRPr/>
            </a:lvl1pPr>
          </a:lstStyle>
          <a:p>
            <a:fld id="{AB973F7B-C1A8-40A0-B8D5-A8B67B06B0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fld id="{C1DD1B56-3FB0-4CFF-8A9A-2090C4225453}" type="slidenum">
              <a:rPr lang="en-US"/>
              <a:pPr/>
              <a:t>‹#›</a:t>
            </a:fld>
            <a:endParaRPr lang="en-US"/>
          </a:p>
        </p:txBody>
      </p:sp>
      <p:sp>
        <p:nvSpPr>
          <p:cNvPr id="4" name="Slide Number Placeholder 3"/>
          <p:cNvSpPr>
            <a:spLocks noGrp="1"/>
          </p:cNvSpPr>
          <p:nvPr>
            <p:ph type="sldNum" sz="quarter" idx="12"/>
          </p:nvPr>
        </p:nvSpPr>
        <p:spPr/>
        <p:txBody>
          <a:bodyPr/>
          <a:lstStyle>
            <a:lvl1pPr>
              <a:defRPr/>
            </a:lvl1pPr>
          </a:lstStyle>
          <a:p>
            <a:fld id="{1E4E8195-8334-417F-9764-4E8C84A3FC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DD26420E-1825-445E-A8A9-1C824D4F60DD}"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741AA10D-FA6F-458F-9171-4D449179275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E6E1C02C-38C3-4C7F-B2A0-35FD937F2A22}"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1E6FA3ED-5B9B-44B6-BBFA-0A90B38E79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xfrm>
            <a:off x="439738" y="228600"/>
            <a:ext cx="8888412" cy="7350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8371" name="Rectangle 3"/>
          <p:cNvSpPr>
            <a:spLocks noGrp="1" noChangeArrowheads="1"/>
          </p:cNvSpPr>
          <p:nvPr>
            <p:ph type="body" idx="1"/>
          </p:nvPr>
        </p:nvSpPr>
        <p:spPr bwMode="auto">
          <a:xfrm>
            <a:off x="495300" y="1447800"/>
            <a:ext cx="8859838"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2" name="Rectangle 4"/>
          <p:cNvSpPr>
            <a:spLocks noGrp="1" noChangeArrowheads="1"/>
          </p:cNvSpPr>
          <p:nvPr>
            <p:ph type="dt" sz="half" idx="2"/>
          </p:nvPr>
        </p:nvSpPr>
        <p:spPr bwMode="auto">
          <a:xfrm>
            <a:off x="468313" y="6400800"/>
            <a:ext cx="1595437"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mn-lt"/>
              </a:defRPr>
            </a:lvl1pPr>
          </a:lstStyle>
          <a:p>
            <a:endParaRPr lang="en-US"/>
          </a:p>
        </p:txBody>
      </p:sp>
      <p:sp>
        <p:nvSpPr>
          <p:cNvPr id="58373" name="Rectangle 5"/>
          <p:cNvSpPr>
            <a:spLocks noGrp="1" noChangeArrowheads="1"/>
          </p:cNvSpPr>
          <p:nvPr>
            <p:ph type="ftr" sz="quarter" idx="3"/>
          </p:nvPr>
        </p:nvSpPr>
        <p:spPr bwMode="auto">
          <a:xfrm>
            <a:off x="2146300" y="6400800"/>
            <a:ext cx="6026150"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800"/>
            </a:lvl1pPr>
          </a:lstStyle>
          <a:p>
            <a:fld id="{7E6F4C18-D668-4B7B-B61A-AAA8A91511F3}" type="slidenum">
              <a:rPr lang="en-US"/>
              <a:pPr/>
              <a:t>‹#›</a:t>
            </a:fld>
            <a:endParaRPr lang="en-US"/>
          </a:p>
        </p:txBody>
      </p:sp>
      <p:sp>
        <p:nvSpPr>
          <p:cNvPr id="58374" name="Rectangle 6"/>
          <p:cNvSpPr>
            <a:spLocks noGrp="1" noChangeArrowheads="1"/>
          </p:cNvSpPr>
          <p:nvPr>
            <p:ph type="sldNum" sz="quarter" idx="4"/>
          </p:nvPr>
        </p:nvSpPr>
        <p:spPr bwMode="auto">
          <a:xfrm>
            <a:off x="8255000" y="6400800"/>
            <a:ext cx="1100138"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mn-lt"/>
              </a:defRPr>
            </a:lvl1pPr>
          </a:lstStyle>
          <a:p>
            <a:fld id="{6B3E5B35-C108-436A-95DD-F880DCB59330}" type="slidenum">
              <a:rPr lang="en-US"/>
              <a:pPr/>
              <a:t>‹#›</a:t>
            </a:fld>
            <a:endParaRPr lang="en-US"/>
          </a:p>
        </p:txBody>
      </p:sp>
      <p:sp>
        <p:nvSpPr>
          <p:cNvPr id="58375" name="Line 7"/>
          <p:cNvSpPr>
            <a:spLocks noChangeShapeType="1"/>
          </p:cNvSpPr>
          <p:nvPr/>
        </p:nvSpPr>
        <p:spPr bwMode="auto">
          <a:xfrm>
            <a:off x="495300" y="1143000"/>
            <a:ext cx="8832850" cy="0"/>
          </a:xfrm>
          <a:prstGeom prst="line">
            <a:avLst/>
          </a:prstGeom>
          <a:noFill/>
          <a:ln w="127000">
            <a:solidFill>
              <a:schemeClr val="accent2"/>
            </a:solidFill>
            <a:round/>
            <a:headEnd/>
            <a:tailEnd/>
          </a:ln>
          <a:effectLst/>
        </p:spPr>
        <p:txBody>
          <a:bodyPr wrap="none" anchor="ctr"/>
          <a:lstStyle/>
          <a:p>
            <a:endParaRPr lang="sv-SE"/>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eaLnBrk="0" fontAlgn="base" hangingPunct="0">
        <a:lnSpc>
          <a:spcPct val="90000"/>
        </a:lnSpc>
        <a:spcBef>
          <a:spcPct val="0"/>
        </a:spcBef>
        <a:spcAft>
          <a:spcPct val="0"/>
        </a:spcAft>
        <a:defRPr kumimoji="1" sz="2800">
          <a:solidFill>
            <a:schemeClr val="accent1"/>
          </a:solidFill>
          <a:latin typeface="+mj-lt"/>
          <a:ea typeface="+mj-ea"/>
          <a:cs typeface="+mj-cs"/>
        </a:defRPr>
      </a:lvl1pPr>
      <a:lvl2pPr algn="l" rtl="0" eaLnBrk="0" fontAlgn="base" hangingPunct="0">
        <a:lnSpc>
          <a:spcPct val="90000"/>
        </a:lnSpc>
        <a:spcBef>
          <a:spcPct val="0"/>
        </a:spcBef>
        <a:spcAft>
          <a:spcPct val="0"/>
        </a:spcAft>
        <a:defRPr kumimoji="1" sz="2800">
          <a:solidFill>
            <a:schemeClr val="accent1"/>
          </a:solidFill>
          <a:latin typeface="Arial" charset="0"/>
        </a:defRPr>
      </a:lvl2pPr>
      <a:lvl3pPr algn="l" rtl="0" eaLnBrk="0" fontAlgn="base" hangingPunct="0">
        <a:lnSpc>
          <a:spcPct val="90000"/>
        </a:lnSpc>
        <a:spcBef>
          <a:spcPct val="0"/>
        </a:spcBef>
        <a:spcAft>
          <a:spcPct val="0"/>
        </a:spcAft>
        <a:defRPr kumimoji="1" sz="2800">
          <a:solidFill>
            <a:schemeClr val="accent1"/>
          </a:solidFill>
          <a:latin typeface="Arial" charset="0"/>
        </a:defRPr>
      </a:lvl3pPr>
      <a:lvl4pPr algn="l" rtl="0" eaLnBrk="0" fontAlgn="base" hangingPunct="0">
        <a:lnSpc>
          <a:spcPct val="90000"/>
        </a:lnSpc>
        <a:spcBef>
          <a:spcPct val="0"/>
        </a:spcBef>
        <a:spcAft>
          <a:spcPct val="0"/>
        </a:spcAft>
        <a:defRPr kumimoji="1" sz="2800">
          <a:solidFill>
            <a:schemeClr val="accent1"/>
          </a:solidFill>
          <a:latin typeface="Arial" charset="0"/>
        </a:defRPr>
      </a:lvl4pPr>
      <a:lvl5pPr algn="l" rtl="0" eaLnBrk="0" fontAlgn="base" hangingPunct="0">
        <a:lnSpc>
          <a:spcPct val="90000"/>
        </a:lnSpc>
        <a:spcBef>
          <a:spcPct val="0"/>
        </a:spcBef>
        <a:spcAft>
          <a:spcPct val="0"/>
        </a:spcAft>
        <a:defRPr kumimoji="1" sz="2800">
          <a:solidFill>
            <a:schemeClr val="accent1"/>
          </a:solidFill>
          <a:latin typeface="Arial" charset="0"/>
        </a:defRPr>
      </a:lvl5pPr>
      <a:lvl6pPr marL="457200" algn="l" rtl="0" eaLnBrk="0" fontAlgn="base" hangingPunct="0">
        <a:lnSpc>
          <a:spcPct val="90000"/>
        </a:lnSpc>
        <a:spcBef>
          <a:spcPct val="0"/>
        </a:spcBef>
        <a:spcAft>
          <a:spcPct val="0"/>
        </a:spcAft>
        <a:defRPr kumimoji="1" sz="2800">
          <a:solidFill>
            <a:schemeClr val="accent1"/>
          </a:solidFill>
          <a:latin typeface="Arial" charset="0"/>
        </a:defRPr>
      </a:lvl6pPr>
      <a:lvl7pPr marL="914400" algn="l" rtl="0" eaLnBrk="0" fontAlgn="base" hangingPunct="0">
        <a:lnSpc>
          <a:spcPct val="90000"/>
        </a:lnSpc>
        <a:spcBef>
          <a:spcPct val="0"/>
        </a:spcBef>
        <a:spcAft>
          <a:spcPct val="0"/>
        </a:spcAft>
        <a:defRPr kumimoji="1" sz="2800">
          <a:solidFill>
            <a:schemeClr val="accent1"/>
          </a:solidFill>
          <a:latin typeface="Arial" charset="0"/>
        </a:defRPr>
      </a:lvl7pPr>
      <a:lvl8pPr marL="1371600" algn="l" rtl="0" eaLnBrk="0" fontAlgn="base" hangingPunct="0">
        <a:lnSpc>
          <a:spcPct val="90000"/>
        </a:lnSpc>
        <a:spcBef>
          <a:spcPct val="0"/>
        </a:spcBef>
        <a:spcAft>
          <a:spcPct val="0"/>
        </a:spcAft>
        <a:defRPr kumimoji="1" sz="2800">
          <a:solidFill>
            <a:schemeClr val="accent1"/>
          </a:solidFill>
          <a:latin typeface="Arial" charset="0"/>
        </a:defRPr>
      </a:lvl8pPr>
      <a:lvl9pPr marL="1828800" algn="l" rtl="0" eaLnBrk="0" fontAlgn="base" hangingPunct="0">
        <a:lnSpc>
          <a:spcPct val="90000"/>
        </a:lnSpc>
        <a:spcBef>
          <a:spcPct val="0"/>
        </a:spcBef>
        <a:spcAft>
          <a:spcPct val="0"/>
        </a:spcAft>
        <a:defRPr kumimoji="1" sz="2800">
          <a:solidFill>
            <a:schemeClr val="accent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charset="2"/>
        <a:buChar char=""/>
        <a:defRPr kumimoji="1" sz="2800">
          <a:solidFill>
            <a:schemeClr val="hlink"/>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kumimoji="1" sz="2000">
          <a:solidFill>
            <a:schemeClr val="hlink"/>
          </a:solidFill>
          <a:latin typeface="+mn-lt"/>
        </a:defRPr>
      </a:lvl2pPr>
      <a:lvl3pPr marL="1143000" indent="-228600" algn="l" rtl="0" eaLnBrk="0" fontAlgn="base" hangingPunct="0">
        <a:spcBef>
          <a:spcPct val="20000"/>
        </a:spcBef>
        <a:spcAft>
          <a:spcPct val="0"/>
        </a:spcAft>
        <a:buClr>
          <a:schemeClr val="hlink"/>
        </a:buClr>
        <a:buFont typeface="Wingdings" charset="2"/>
        <a:buChar char="w"/>
        <a:defRPr kumimoji="1">
          <a:solidFill>
            <a:schemeClr val="hlink"/>
          </a:solidFill>
          <a:latin typeface="+mn-lt"/>
        </a:defRPr>
      </a:lvl3pPr>
      <a:lvl4pPr marL="1600200" indent="-228600" algn="l" rtl="0" eaLnBrk="0" fontAlgn="base" hangingPunct="0">
        <a:spcBef>
          <a:spcPct val="20000"/>
        </a:spcBef>
        <a:spcAft>
          <a:spcPct val="0"/>
        </a:spcAft>
        <a:buClr>
          <a:schemeClr val="hlink"/>
        </a:buClr>
        <a:buChar char="•"/>
        <a:defRPr kumimoji="1">
          <a:solidFill>
            <a:schemeClr val="hlink"/>
          </a:solidFill>
          <a:latin typeface="+mn-lt"/>
        </a:defRPr>
      </a:lvl4pPr>
      <a:lvl5pPr marL="2057400" indent="-228600" algn="l" rtl="0" eaLnBrk="0" fontAlgn="base" hangingPunct="0">
        <a:spcBef>
          <a:spcPct val="20000"/>
        </a:spcBef>
        <a:spcAft>
          <a:spcPct val="0"/>
        </a:spcAft>
        <a:buClr>
          <a:schemeClr val="hlink"/>
        </a:buClr>
        <a:buChar char="–"/>
        <a:defRPr kumimoji="1">
          <a:solidFill>
            <a:schemeClr val="hlink"/>
          </a:solidFill>
          <a:latin typeface="+mn-lt"/>
        </a:defRPr>
      </a:lvl5pPr>
      <a:lvl6pPr marL="2514600" indent="-228600" algn="l" rtl="0" eaLnBrk="0" fontAlgn="base" hangingPunct="0">
        <a:spcBef>
          <a:spcPct val="20000"/>
        </a:spcBef>
        <a:spcAft>
          <a:spcPct val="0"/>
        </a:spcAft>
        <a:buClr>
          <a:schemeClr val="hlink"/>
        </a:buClr>
        <a:buChar char="–"/>
        <a:defRPr kumimoji="1">
          <a:solidFill>
            <a:schemeClr val="hlink"/>
          </a:solidFill>
          <a:latin typeface="+mn-lt"/>
        </a:defRPr>
      </a:lvl6pPr>
      <a:lvl7pPr marL="2971800" indent="-228600" algn="l" rtl="0" eaLnBrk="0" fontAlgn="base" hangingPunct="0">
        <a:spcBef>
          <a:spcPct val="20000"/>
        </a:spcBef>
        <a:spcAft>
          <a:spcPct val="0"/>
        </a:spcAft>
        <a:buClr>
          <a:schemeClr val="hlink"/>
        </a:buClr>
        <a:buChar char="–"/>
        <a:defRPr kumimoji="1">
          <a:solidFill>
            <a:schemeClr val="hlink"/>
          </a:solidFill>
          <a:latin typeface="+mn-lt"/>
        </a:defRPr>
      </a:lvl7pPr>
      <a:lvl8pPr marL="3429000" indent="-228600" algn="l" rtl="0" eaLnBrk="0" fontAlgn="base" hangingPunct="0">
        <a:spcBef>
          <a:spcPct val="20000"/>
        </a:spcBef>
        <a:spcAft>
          <a:spcPct val="0"/>
        </a:spcAft>
        <a:buClr>
          <a:schemeClr val="hlink"/>
        </a:buClr>
        <a:buChar char="–"/>
        <a:defRPr kumimoji="1">
          <a:solidFill>
            <a:schemeClr val="hlink"/>
          </a:solidFill>
          <a:latin typeface="+mn-lt"/>
        </a:defRPr>
      </a:lvl8pPr>
      <a:lvl9pPr marL="3886200" indent="-228600" algn="l" rtl="0" eaLnBrk="0" fontAlgn="base" hangingPunct="0">
        <a:spcBef>
          <a:spcPct val="20000"/>
        </a:spcBef>
        <a:spcAft>
          <a:spcPct val="0"/>
        </a:spcAft>
        <a:buClr>
          <a:schemeClr val="hlink"/>
        </a:buClr>
        <a:buChar char="–"/>
        <a:defRPr kumimoji="1">
          <a:solidFill>
            <a:schemeClr val="hlink"/>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a:lnSpc>
                <a:spcPct val="110000"/>
              </a:lnSpc>
            </a:pPr>
            <a:r>
              <a:rPr lang="en-GB"/>
              <a:t/>
            </a:r>
            <a:br>
              <a:rPr lang="en-GB"/>
            </a:br>
            <a:r>
              <a:rPr lang="en-GB"/>
              <a:t>Distributed Systems Course</a:t>
            </a:r>
            <a:r>
              <a:rPr lang="en-GB" sz="4000"/>
              <a:t> </a:t>
            </a:r>
            <a:br>
              <a:rPr lang="en-GB" sz="4000"/>
            </a:br>
            <a:r>
              <a:rPr lang="en-GB" sz="4000"/>
              <a:t>Replication</a:t>
            </a:r>
          </a:p>
        </p:txBody>
      </p:sp>
      <p:sp>
        <p:nvSpPr>
          <p:cNvPr id="7171" name="Rectangle 3"/>
          <p:cNvSpPr>
            <a:spLocks noGrp="1" noChangeArrowheads="1"/>
          </p:cNvSpPr>
          <p:nvPr>
            <p:ph type="subTitle" idx="1"/>
          </p:nvPr>
        </p:nvSpPr>
        <p:spPr>
          <a:xfrm>
            <a:off x="2606675" y="2854325"/>
            <a:ext cx="7299325" cy="4003675"/>
          </a:xfrm>
        </p:spPr>
        <p:txBody>
          <a:bodyPr/>
          <a:lstStyle/>
          <a:p>
            <a:pPr>
              <a:lnSpc>
                <a:spcPct val="110000"/>
              </a:lnSpc>
            </a:pPr>
            <a:r>
              <a:rPr lang="en-GB" sz="2400"/>
              <a:t>14.1 Introduction to replication</a:t>
            </a:r>
          </a:p>
          <a:p>
            <a:pPr>
              <a:lnSpc>
                <a:spcPct val="110000"/>
              </a:lnSpc>
            </a:pPr>
            <a:r>
              <a:rPr lang="en-GB" sz="2400"/>
              <a:t>14.2 System model and group communication</a:t>
            </a:r>
          </a:p>
          <a:p>
            <a:pPr>
              <a:lnSpc>
                <a:spcPct val="110000"/>
              </a:lnSpc>
            </a:pPr>
            <a:r>
              <a:rPr lang="en-GB" sz="2400"/>
              <a:t>14.3 Fault-tolerant services</a:t>
            </a:r>
          </a:p>
          <a:p>
            <a:pPr>
              <a:lnSpc>
                <a:spcPct val="110000"/>
              </a:lnSpc>
            </a:pPr>
            <a:r>
              <a:rPr lang="en-GB" sz="2400"/>
              <a:t>14.4 Highly available services </a:t>
            </a:r>
          </a:p>
          <a:p>
            <a:pPr>
              <a:lnSpc>
                <a:spcPct val="110000"/>
              </a:lnSpc>
            </a:pPr>
            <a:r>
              <a:rPr lang="en-GB" sz="2400"/>
              <a:t>14.4.1 Gossip architecture</a:t>
            </a:r>
          </a:p>
          <a:p>
            <a:pPr>
              <a:lnSpc>
                <a:spcPct val="110000"/>
              </a:lnSpc>
            </a:pPr>
            <a:r>
              <a:rPr lang="en-GB" sz="2400"/>
              <a:t>14.5 Transactions with replicated data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a:t>
            </a:r>
            <a:endParaRPr lang="sv-SE" dirty="0"/>
          </a:p>
        </p:txBody>
      </p:sp>
      <p:sp>
        <p:nvSpPr>
          <p:cNvPr id="3" name="Content Placeholder 2"/>
          <p:cNvSpPr>
            <a:spLocks noGrp="1"/>
          </p:cNvSpPr>
          <p:nvPr>
            <p:ph idx="1"/>
          </p:nvPr>
        </p:nvSpPr>
        <p:spPr/>
        <p:txBody>
          <a:bodyPr/>
          <a:lstStyle/>
          <a:p>
            <a:pPr>
              <a:buNone/>
            </a:pPr>
            <a:r>
              <a:rPr lang="sv-SE" dirty="0" smtClean="0"/>
              <a:t> </a:t>
            </a: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10</a:t>
            </a:fld>
            <a:endParaRPr lang="en-US"/>
          </a:p>
        </p:txBody>
      </p:sp>
      <p:pic>
        <p:nvPicPr>
          <p:cNvPr id="138242"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673966" y="2927495"/>
            <a:ext cx="1955800" cy="1606550"/>
          </a:xfrm>
          <a:prstGeom prst="rect">
            <a:avLst/>
          </a:prstGeom>
          <a:noFill/>
        </p:spPr>
      </p:pic>
      <p:pic>
        <p:nvPicPr>
          <p:cNvPr id="13824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5918056" y="2665413"/>
            <a:ext cx="1714500" cy="1714500"/>
          </a:xfrm>
          <a:prstGeom prst="rect">
            <a:avLst/>
          </a:prstGeom>
          <a:noFill/>
        </p:spPr>
      </p:pic>
      <p:sp>
        <p:nvSpPr>
          <p:cNvPr id="7" name="TextBox 6"/>
          <p:cNvSpPr txBox="1"/>
          <p:nvPr/>
        </p:nvSpPr>
        <p:spPr>
          <a:xfrm>
            <a:off x="1132609" y="5079693"/>
            <a:ext cx="973343" cy="461665"/>
          </a:xfrm>
          <a:prstGeom prst="rect">
            <a:avLst/>
          </a:prstGeom>
          <a:noFill/>
        </p:spPr>
        <p:txBody>
          <a:bodyPr wrap="square" rtlCol="0">
            <a:spAutoFit/>
          </a:bodyPr>
          <a:lstStyle/>
          <a:p>
            <a:r>
              <a:rPr lang="sv-SE" dirty="0" smtClean="0"/>
              <a:t>Client</a:t>
            </a:r>
            <a:endParaRPr lang="sv-SE" dirty="0"/>
          </a:p>
        </p:txBody>
      </p:sp>
      <p:sp>
        <p:nvSpPr>
          <p:cNvPr id="8" name="TextBox 7"/>
          <p:cNvSpPr txBox="1"/>
          <p:nvPr/>
        </p:nvSpPr>
        <p:spPr>
          <a:xfrm>
            <a:off x="5985164" y="4922367"/>
            <a:ext cx="1091966" cy="461665"/>
          </a:xfrm>
          <a:prstGeom prst="rect">
            <a:avLst/>
          </a:prstGeom>
          <a:noFill/>
        </p:spPr>
        <p:txBody>
          <a:bodyPr wrap="square" rtlCol="0">
            <a:spAutoFit/>
          </a:bodyPr>
          <a:lstStyle/>
          <a:p>
            <a:r>
              <a:rPr lang="sv-SE" dirty="0" smtClean="0"/>
              <a:t>Server</a:t>
            </a:r>
            <a:endParaRPr lang="sv-SE" dirty="0"/>
          </a:p>
        </p:txBody>
      </p:sp>
      <p:cxnSp>
        <p:nvCxnSpPr>
          <p:cNvPr id="10" name="Straight Arrow Connector 9"/>
          <p:cNvCxnSpPr/>
          <p:nvPr/>
        </p:nvCxnSpPr>
        <p:spPr bwMode="auto">
          <a:xfrm flipV="1">
            <a:off x="1974273" y="3387436"/>
            <a:ext cx="3938154" cy="3117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a:off x="2026227" y="3699165"/>
            <a:ext cx="3927764" cy="415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Guarantees</a:t>
            </a:r>
            <a:endParaRPr lang="sv-SE" dirty="0"/>
          </a:p>
        </p:txBody>
      </p:sp>
      <p:sp>
        <p:nvSpPr>
          <p:cNvPr id="3" name="Content Placeholder 2"/>
          <p:cNvSpPr>
            <a:spLocks noGrp="1"/>
          </p:cNvSpPr>
          <p:nvPr>
            <p:ph idx="1"/>
          </p:nvPr>
        </p:nvSpPr>
        <p:spPr/>
        <p:txBody>
          <a:bodyPr/>
          <a:lstStyle/>
          <a:p>
            <a:pPr marL="514350" indent="-514350">
              <a:buFont typeface="+mj-lt"/>
              <a:buAutoNum type="arabicParenR"/>
            </a:pPr>
            <a:r>
              <a:rPr lang="sv-SE" dirty="0" smtClean="0"/>
              <a:t>Requests issued by a single client to a state machine are processed in the order issued (FIFO request delivery)</a:t>
            </a:r>
          </a:p>
          <a:p>
            <a:pPr marL="514350" indent="-514350">
              <a:buFont typeface="+mj-lt"/>
              <a:buAutoNum type="arabicParenR"/>
            </a:pPr>
            <a:r>
              <a:rPr lang="sv-SE" dirty="0" smtClean="0"/>
              <a:t> </a:t>
            </a:r>
          </a:p>
          <a:p>
            <a:pPr marL="914400" lvl="1" indent="-514350"/>
            <a:r>
              <a:rPr lang="sv-SE" sz="2800" dirty="0" smtClean="0"/>
              <a:t>Request</a:t>
            </a:r>
            <a:r>
              <a:rPr lang="sv-SE" sz="2800" i="1" dirty="0" smtClean="0"/>
              <a:t> r1</a:t>
            </a:r>
            <a:r>
              <a:rPr lang="sv-SE" sz="2800" dirty="0" smtClean="0"/>
              <a:t> to state machine </a:t>
            </a:r>
            <a:r>
              <a:rPr lang="sv-SE" sz="2800" i="1" dirty="0" smtClean="0"/>
              <a:t>s</a:t>
            </a:r>
            <a:r>
              <a:rPr lang="sv-SE" sz="2800" dirty="0" smtClean="0"/>
              <a:t> by client </a:t>
            </a:r>
            <a:r>
              <a:rPr lang="sv-SE" sz="2800" i="1" dirty="0"/>
              <a:t>c</a:t>
            </a:r>
            <a:r>
              <a:rPr lang="sv-SE" sz="2800" i="1" dirty="0" smtClean="0"/>
              <a:t>1</a:t>
            </a:r>
          </a:p>
          <a:p>
            <a:pPr marL="914400" lvl="1" indent="-514350"/>
            <a:r>
              <a:rPr lang="sv-SE" sz="2800" dirty="0"/>
              <a:t>c</a:t>
            </a:r>
            <a:r>
              <a:rPr lang="sv-SE" sz="2800" dirty="0" smtClean="0"/>
              <a:t>ould have coused reguest </a:t>
            </a:r>
            <a:r>
              <a:rPr lang="sv-SE" sz="2800" i="1" dirty="0" smtClean="0"/>
              <a:t>r2 </a:t>
            </a:r>
            <a:r>
              <a:rPr lang="sv-SE" sz="2800" dirty="0" smtClean="0"/>
              <a:t>to s by client </a:t>
            </a:r>
            <a:r>
              <a:rPr lang="sv-SE" sz="2800" i="1" dirty="0" smtClean="0"/>
              <a:t>c2, then </a:t>
            </a:r>
          </a:p>
          <a:p>
            <a:pPr marL="914400" lvl="1" indent="-514350"/>
            <a:r>
              <a:rPr lang="sv-SE" sz="2800" i="1" dirty="0" smtClean="0"/>
              <a:t>s </a:t>
            </a:r>
            <a:r>
              <a:rPr lang="sv-SE" sz="2800" dirty="0" smtClean="0"/>
              <a:t>processes</a:t>
            </a:r>
            <a:r>
              <a:rPr lang="sv-SE" sz="2800" i="1" dirty="0" smtClean="0"/>
              <a:t> r1 </a:t>
            </a:r>
            <a:r>
              <a:rPr lang="sv-SE" sz="2800" dirty="0" smtClean="0"/>
              <a:t>before</a:t>
            </a:r>
            <a:r>
              <a:rPr lang="sv-SE" sz="2800" i="1" dirty="0" smtClean="0"/>
              <a:t> r2</a:t>
            </a:r>
          </a:p>
          <a:p>
            <a:pPr marL="514350" indent="-514350">
              <a:buFont typeface="+mj-lt"/>
              <a:buAutoNum type="arabicParenR"/>
            </a:pP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fld id="{DA1F5560-562F-4E43-8F6D-507FE0F65CDA}" type="slidenum">
              <a:rPr lang="en-US"/>
              <a:pPr/>
              <a:t>12</a:t>
            </a:fld>
            <a:endParaRPr lang="en-US"/>
          </a:p>
        </p:txBody>
      </p:sp>
      <p:sp>
        <p:nvSpPr>
          <p:cNvPr id="67586" name="Rectangle 2"/>
          <p:cNvSpPr>
            <a:spLocks noGrp="1" noChangeArrowheads="1"/>
          </p:cNvSpPr>
          <p:nvPr>
            <p:ph type="title"/>
          </p:nvPr>
        </p:nvSpPr>
        <p:spPr/>
        <p:txBody>
          <a:bodyPr/>
          <a:lstStyle/>
          <a:p>
            <a:r>
              <a:rPr lang="en-GB" dirty="0" smtClean="0"/>
              <a:t>Four </a:t>
            </a:r>
            <a:r>
              <a:rPr lang="en-GB" dirty="0"/>
              <a:t>phases in performing a request</a:t>
            </a:r>
          </a:p>
        </p:txBody>
      </p:sp>
      <p:sp>
        <p:nvSpPr>
          <p:cNvPr id="67587" name="Rectangle 3"/>
          <p:cNvSpPr>
            <a:spLocks noGrp="1" noChangeArrowheads="1"/>
          </p:cNvSpPr>
          <p:nvPr>
            <p:ph type="body" idx="1"/>
          </p:nvPr>
        </p:nvSpPr>
        <p:spPr/>
        <p:txBody>
          <a:bodyPr/>
          <a:lstStyle/>
          <a:p>
            <a:pPr lvl="0"/>
            <a:r>
              <a:rPr lang="en-GB" sz="2400" dirty="0" smtClean="0"/>
              <a:t>issue request </a:t>
            </a:r>
            <a:endParaRPr lang="en-US" sz="2400" dirty="0" smtClean="0"/>
          </a:p>
          <a:p>
            <a:pPr lvl="1"/>
            <a:r>
              <a:rPr lang="en-GB" sz="1800" dirty="0" smtClean="0"/>
              <a:t>the FE either</a:t>
            </a:r>
            <a:endParaRPr lang="en-US" sz="1800" dirty="0" smtClean="0"/>
          </a:p>
          <a:p>
            <a:pPr lvl="2"/>
            <a:r>
              <a:rPr lang="en-GB" sz="1600" dirty="0" smtClean="0"/>
              <a:t>sends the request  to a single RM that passes it on to the others </a:t>
            </a:r>
            <a:endParaRPr lang="en-US" sz="1600" dirty="0" smtClean="0"/>
          </a:p>
          <a:p>
            <a:pPr lvl="2"/>
            <a:r>
              <a:rPr lang="en-GB" sz="1600" dirty="0" smtClean="0"/>
              <a:t>or multicasts the request to all of the RMs (in state machine approach)</a:t>
            </a:r>
            <a:endParaRPr lang="en-US" sz="1600" dirty="0" smtClean="0"/>
          </a:p>
          <a:p>
            <a:pPr lvl="0"/>
            <a:r>
              <a:rPr lang="en-GB" sz="2400" dirty="0" smtClean="0"/>
              <a:t>coordination + agreement </a:t>
            </a:r>
            <a:endParaRPr lang="en-US" sz="2400" dirty="0" smtClean="0"/>
          </a:p>
          <a:p>
            <a:pPr lvl="1"/>
            <a:r>
              <a:rPr lang="en-GB" sz="1800" dirty="0" smtClean="0"/>
              <a:t>the RMs decide whether to apply the request; and decide on its ordering relative to other requests (according to FIFO, causal or total ordering)</a:t>
            </a:r>
            <a:endParaRPr lang="en-US" sz="1800" dirty="0" smtClean="0"/>
          </a:p>
          <a:p>
            <a:pPr lvl="0"/>
            <a:r>
              <a:rPr lang="en-GB" sz="2400" dirty="0" smtClean="0"/>
              <a:t>execution</a:t>
            </a:r>
            <a:endParaRPr lang="en-US" sz="2400" dirty="0" smtClean="0"/>
          </a:p>
          <a:p>
            <a:pPr lvl="1"/>
            <a:r>
              <a:rPr lang="en-GB" sz="1800" dirty="0" smtClean="0"/>
              <a:t>the RMs execute the request (sometimes tentatively)</a:t>
            </a:r>
            <a:endParaRPr lang="en-US" sz="1800" dirty="0" smtClean="0"/>
          </a:p>
          <a:p>
            <a:pPr lvl="0"/>
            <a:r>
              <a:rPr lang="en-GB" sz="2400" dirty="0" smtClean="0"/>
              <a:t>response</a:t>
            </a:r>
            <a:endParaRPr lang="en-US" sz="2400" dirty="0" smtClean="0"/>
          </a:p>
          <a:p>
            <a:pPr lvl="1"/>
            <a:r>
              <a:rPr lang="en-GB" sz="1800" dirty="0" smtClean="0"/>
              <a:t>one or more RMs reply to FE. e.g.</a:t>
            </a:r>
            <a:endParaRPr lang="en-US" sz="1800" dirty="0" smtClean="0"/>
          </a:p>
          <a:p>
            <a:pPr lvl="2"/>
            <a:r>
              <a:rPr lang="en-GB" sz="1600" dirty="0" smtClean="0"/>
              <a:t> for high availability give first response to client. </a:t>
            </a:r>
            <a:endParaRPr lang="en-US" sz="1600" dirty="0" smtClean="0"/>
          </a:p>
          <a:p>
            <a:pPr lvl="2"/>
            <a:r>
              <a:rPr lang="en-GB" sz="1600" dirty="0" smtClean="0"/>
              <a:t>to tolerate byzantine faults, take a vote</a:t>
            </a:r>
            <a:endParaRPr lang="en-US" sz="1600" dirty="0" smtClean="0"/>
          </a:p>
          <a:p>
            <a:pPr>
              <a:lnSpc>
                <a:spcPct val="90000"/>
              </a:lnSpc>
            </a:pPr>
            <a:endParaRPr lang="en-GB" sz="1600" dirty="0"/>
          </a:p>
        </p:txBody>
      </p:sp>
      <p:sp>
        <p:nvSpPr>
          <p:cNvPr id="67588"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7589" name="Text Box 5"/>
          <p:cNvSpPr txBox="1">
            <a:spLocks noChangeArrowheads="1"/>
          </p:cNvSpPr>
          <p:nvPr/>
        </p:nvSpPr>
        <p:spPr bwMode="auto">
          <a:xfrm>
            <a:off x="393700" y="3702050"/>
            <a:ext cx="8877300" cy="396875"/>
          </a:xfrm>
          <a:prstGeom prst="rect">
            <a:avLst/>
          </a:prstGeom>
          <a:solidFill>
            <a:schemeClr val="accent2"/>
          </a:solidFill>
          <a:ln w="9525">
            <a:noFill/>
            <a:miter lim="800000"/>
            <a:headEnd/>
            <a:tailEnd/>
          </a:ln>
          <a:effectLst/>
        </p:spPr>
        <p:txBody>
          <a:bodyPr wrap="none">
            <a:spAutoFit/>
          </a:bodyPr>
          <a:lstStyle/>
          <a:p>
            <a:r>
              <a:rPr lang="en-GB" sz="2000">
                <a:latin typeface="Helvetica" charset="0"/>
              </a:rPr>
              <a:t>FIFO ordering: if a FE issues</a:t>
            </a:r>
            <a:r>
              <a:rPr lang="en-GB" sz="2000" i="1">
                <a:latin typeface="Helvetica" charset="0"/>
              </a:rPr>
              <a:t> </a:t>
            </a:r>
            <a:r>
              <a:rPr lang="en-GB" sz="2000">
                <a:latin typeface="Helvetica" charset="0"/>
              </a:rPr>
              <a:t>r then</a:t>
            </a:r>
            <a:r>
              <a:rPr lang="en-GB" sz="2000" i="1">
                <a:latin typeface="Helvetica" charset="0"/>
              </a:rPr>
              <a:t> r</a:t>
            </a:r>
            <a:r>
              <a:rPr lang="en-GB" sz="2000">
                <a:latin typeface="Helvetica" charset="0"/>
              </a:rPr>
              <a:t>', then any correct RM handles</a:t>
            </a:r>
            <a:r>
              <a:rPr lang="en-GB" sz="2000" i="1">
                <a:latin typeface="Helvetica" charset="0"/>
              </a:rPr>
              <a:t> r</a:t>
            </a:r>
            <a:r>
              <a:rPr lang="en-GB" sz="2000">
                <a:latin typeface="Helvetica" charset="0"/>
              </a:rPr>
              <a:t> before</a:t>
            </a:r>
            <a:r>
              <a:rPr lang="en-GB" sz="2000" i="1">
                <a:latin typeface="Helvetica" charset="0"/>
              </a:rPr>
              <a:t> r</a:t>
            </a:r>
            <a:r>
              <a:rPr lang="en-GB" sz="2000">
                <a:latin typeface="Helvetica" charset="0"/>
              </a:rPr>
              <a:t>'</a:t>
            </a:r>
          </a:p>
        </p:txBody>
      </p:sp>
      <p:sp>
        <p:nvSpPr>
          <p:cNvPr id="67590" name="Text Box 6"/>
          <p:cNvSpPr txBox="1">
            <a:spLocks noChangeArrowheads="1"/>
          </p:cNvSpPr>
          <p:nvPr/>
        </p:nvSpPr>
        <p:spPr bwMode="auto">
          <a:xfrm>
            <a:off x="482600" y="3643313"/>
            <a:ext cx="9045575" cy="396875"/>
          </a:xfrm>
          <a:prstGeom prst="rect">
            <a:avLst/>
          </a:prstGeom>
          <a:solidFill>
            <a:schemeClr val="accent2"/>
          </a:solidFill>
          <a:ln w="9525">
            <a:noFill/>
            <a:miter lim="800000"/>
            <a:headEnd/>
            <a:tailEnd/>
          </a:ln>
          <a:effectLst/>
        </p:spPr>
        <p:txBody>
          <a:bodyPr>
            <a:spAutoFit/>
          </a:bodyPr>
          <a:lstStyle/>
          <a:p>
            <a:r>
              <a:rPr lang="en-GB" sz="2000">
                <a:latin typeface="Helvetica" charset="0"/>
              </a:rPr>
              <a:t>Causal ordering: if </a:t>
            </a:r>
            <a:r>
              <a:rPr lang="en-GB" sz="2000" i="1">
                <a:latin typeface="Helvetica" charset="0"/>
              </a:rPr>
              <a:t> </a:t>
            </a:r>
            <a:r>
              <a:rPr lang="en-GB" sz="2000">
                <a:latin typeface="Helvetica" charset="0"/>
              </a:rPr>
              <a:t>r </a:t>
            </a:r>
            <a:r>
              <a:rPr lang="en-GB" sz="2000">
                <a:latin typeface="Symbol" charset="2"/>
              </a:rPr>
              <a:t></a:t>
            </a:r>
            <a:r>
              <a:rPr lang="en-GB" sz="2000" i="1">
                <a:latin typeface="Helvetica" charset="0"/>
              </a:rPr>
              <a:t> r</a:t>
            </a:r>
            <a:r>
              <a:rPr lang="en-GB" sz="2000">
                <a:latin typeface="Helvetica" charset="0"/>
              </a:rPr>
              <a:t>', then any correct RM handles</a:t>
            </a:r>
            <a:r>
              <a:rPr lang="en-GB" sz="2000" i="1">
                <a:latin typeface="Helvetica" charset="0"/>
              </a:rPr>
              <a:t> r</a:t>
            </a:r>
            <a:r>
              <a:rPr lang="en-GB" sz="2000">
                <a:latin typeface="Helvetica" charset="0"/>
              </a:rPr>
              <a:t> before</a:t>
            </a:r>
            <a:r>
              <a:rPr lang="en-GB" sz="2000" i="1">
                <a:latin typeface="Helvetica" charset="0"/>
              </a:rPr>
              <a:t> r</a:t>
            </a:r>
            <a:r>
              <a:rPr lang="en-GB" sz="2000">
                <a:latin typeface="Helvetica" charset="0"/>
              </a:rPr>
              <a:t>'</a:t>
            </a:r>
          </a:p>
        </p:txBody>
      </p:sp>
      <p:sp>
        <p:nvSpPr>
          <p:cNvPr id="67592" name="Text Box 8"/>
          <p:cNvSpPr txBox="1">
            <a:spLocks noChangeArrowheads="1"/>
          </p:cNvSpPr>
          <p:nvPr/>
        </p:nvSpPr>
        <p:spPr bwMode="auto">
          <a:xfrm>
            <a:off x="438150" y="3595688"/>
            <a:ext cx="9045575" cy="701675"/>
          </a:xfrm>
          <a:prstGeom prst="rect">
            <a:avLst/>
          </a:prstGeom>
          <a:solidFill>
            <a:schemeClr val="accent2"/>
          </a:solidFill>
          <a:ln w="9525">
            <a:noFill/>
            <a:miter lim="800000"/>
            <a:headEnd/>
            <a:tailEnd/>
          </a:ln>
          <a:effectLst/>
        </p:spPr>
        <p:txBody>
          <a:bodyPr>
            <a:spAutoFit/>
          </a:bodyPr>
          <a:lstStyle/>
          <a:p>
            <a:r>
              <a:rPr lang="en-GB" sz="2000">
                <a:latin typeface="Helvetica" charset="0"/>
              </a:rPr>
              <a:t>Total ordering: if a correct RM handles </a:t>
            </a:r>
            <a:r>
              <a:rPr lang="en-GB" sz="2000" i="1">
                <a:latin typeface="Helvetica" charset="0"/>
              </a:rPr>
              <a:t> </a:t>
            </a:r>
            <a:r>
              <a:rPr lang="en-GB" sz="2000">
                <a:latin typeface="Helvetica" charset="0"/>
              </a:rPr>
              <a:t>r before</a:t>
            </a:r>
            <a:r>
              <a:rPr lang="en-GB" sz="2000" i="1">
                <a:latin typeface="Helvetica" charset="0"/>
              </a:rPr>
              <a:t> r</a:t>
            </a:r>
            <a:r>
              <a:rPr lang="en-GB" sz="2000">
                <a:latin typeface="Helvetica" charset="0"/>
              </a:rPr>
              <a:t>', then any correct RM handles</a:t>
            </a:r>
            <a:r>
              <a:rPr lang="en-GB" sz="2000" i="1">
                <a:latin typeface="Helvetica" charset="0"/>
              </a:rPr>
              <a:t> r</a:t>
            </a:r>
            <a:r>
              <a:rPr lang="en-GB" sz="2000">
                <a:latin typeface="Helvetica" charset="0"/>
              </a:rPr>
              <a:t> before</a:t>
            </a:r>
            <a:r>
              <a:rPr lang="en-GB" sz="2000" i="1">
                <a:latin typeface="Helvetica" charset="0"/>
              </a:rPr>
              <a:t> r</a:t>
            </a:r>
            <a:r>
              <a:rPr lang="en-GB" sz="2000">
                <a:latin typeface="Helvetica" charset="0"/>
              </a:rPr>
              <a:t>'</a:t>
            </a:r>
          </a:p>
        </p:txBody>
      </p:sp>
      <p:sp>
        <p:nvSpPr>
          <p:cNvPr id="67594" name="Text Box 10"/>
          <p:cNvSpPr txBox="1">
            <a:spLocks noChangeArrowheads="1"/>
          </p:cNvSpPr>
          <p:nvPr/>
        </p:nvSpPr>
        <p:spPr bwMode="auto">
          <a:xfrm>
            <a:off x="0" y="5275263"/>
            <a:ext cx="9906000" cy="701675"/>
          </a:xfrm>
          <a:prstGeom prst="rect">
            <a:avLst/>
          </a:prstGeom>
          <a:solidFill>
            <a:schemeClr val="accent2"/>
          </a:solidFill>
          <a:ln w="9525">
            <a:noFill/>
            <a:miter lim="800000"/>
            <a:headEnd/>
            <a:tailEnd/>
          </a:ln>
          <a:effectLst/>
        </p:spPr>
        <p:txBody>
          <a:bodyPr>
            <a:spAutoFit/>
          </a:bodyPr>
          <a:lstStyle/>
          <a:p>
            <a:r>
              <a:rPr lang="en-GB" sz="2000">
                <a:latin typeface="Helvetica" charset="0"/>
              </a:rPr>
              <a:t>RMs agree - I.e. reach a consensus as to effect of the request. In Gossip, all RMs  eventually receive updates. </a:t>
            </a:r>
          </a:p>
        </p:txBody>
      </p:sp>
      <p:sp>
        <p:nvSpPr>
          <p:cNvPr id="12" name="Rectangle 11"/>
          <p:cNvSpPr/>
          <p:nvPr/>
        </p:nvSpPr>
        <p:spPr>
          <a:xfrm>
            <a:off x="3082274" y="1270000"/>
            <a:ext cx="646331" cy="956965"/>
          </a:xfrm>
          <a:prstGeom prst="rect">
            <a:avLst/>
          </a:prstGeom>
          <a:noFill/>
        </p:spPr>
        <p:txBody>
          <a:bodyPr wrap="squar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3" name="Rectangle 12"/>
          <p:cNvSpPr/>
          <p:nvPr/>
        </p:nvSpPr>
        <p:spPr>
          <a:xfrm>
            <a:off x="4597400" y="2578100"/>
            <a:ext cx="617105" cy="923330"/>
          </a:xfrm>
          <a:prstGeom prst="rect">
            <a:avLst/>
          </a:prstGeom>
          <a:noFill/>
        </p:spPr>
        <p:txBody>
          <a:bodyPr wrap="squar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wipe(up)">
                                      <p:cBhvr>
                                        <p:cTn id="7" dur="500"/>
                                        <p:tgtEl>
                                          <p:spTgt spid="67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7587">
                                            <p:txEl>
                                              <p:pRg st="1" end="1"/>
                                            </p:txEl>
                                          </p:spTgt>
                                        </p:tgtEl>
                                        <p:attrNameLst>
                                          <p:attrName>style.visibility</p:attrName>
                                        </p:attrNameLst>
                                      </p:cBhvr>
                                      <p:to>
                                        <p:strVal val="visible"/>
                                      </p:to>
                                    </p:set>
                                    <p:animEffect transition="in" filter="wipe(up)">
                                      <p:cBhvr>
                                        <p:cTn id="12" dur="500"/>
                                        <p:tgtEl>
                                          <p:spTgt spid="675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7587">
                                            <p:txEl>
                                              <p:pRg st="2" end="2"/>
                                            </p:txEl>
                                          </p:spTgt>
                                        </p:tgtEl>
                                        <p:attrNameLst>
                                          <p:attrName>style.visibility</p:attrName>
                                        </p:attrNameLst>
                                      </p:cBhvr>
                                      <p:to>
                                        <p:strVal val="visible"/>
                                      </p:to>
                                    </p:set>
                                    <p:animEffect transition="in" filter="wipe(up)">
                                      <p:cBhvr>
                                        <p:cTn id="17" dur="500"/>
                                        <p:tgtEl>
                                          <p:spTgt spid="675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7587">
                                            <p:txEl>
                                              <p:pRg st="3" end="3"/>
                                            </p:txEl>
                                          </p:spTgt>
                                        </p:tgtEl>
                                        <p:attrNameLst>
                                          <p:attrName>style.visibility</p:attrName>
                                        </p:attrNameLst>
                                      </p:cBhvr>
                                      <p:to>
                                        <p:strVal val="visible"/>
                                      </p:to>
                                    </p:set>
                                    <p:animEffect transition="in" filter="wipe(up)">
                                      <p:cBhvr>
                                        <p:cTn id="22" dur="500"/>
                                        <p:tgtEl>
                                          <p:spTgt spid="675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7587">
                                            <p:txEl>
                                              <p:pRg st="4" end="4"/>
                                            </p:txEl>
                                          </p:spTgt>
                                        </p:tgtEl>
                                        <p:attrNameLst>
                                          <p:attrName>style.visibility</p:attrName>
                                        </p:attrNameLst>
                                      </p:cBhvr>
                                      <p:to>
                                        <p:strVal val="visible"/>
                                      </p:to>
                                    </p:set>
                                    <p:animEffect transition="in" filter="wipe(up)">
                                      <p:cBhvr>
                                        <p:cTn id="27" dur="500"/>
                                        <p:tgtEl>
                                          <p:spTgt spid="675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7587">
                                            <p:txEl>
                                              <p:pRg st="5" end="5"/>
                                            </p:txEl>
                                          </p:spTgt>
                                        </p:tgtEl>
                                        <p:attrNameLst>
                                          <p:attrName>style.visibility</p:attrName>
                                        </p:attrNameLst>
                                      </p:cBhvr>
                                      <p:to>
                                        <p:strVal val="visible"/>
                                      </p:to>
                                    </p:set>
                                    <p:animEffect transition="in" filter="wipe(up)">
                                      <p:cBhvr>
                                        <p:cTn id="32" dur="500"/>
                                        <p:tgtEl>
                                          <p:spTgt spid="675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7587">
                                            <p:txEl>
                                              <p:pRg st="6" end="6"/>
                                            </p:txEl>
                                          </p:spTgt>
                                        </p:tgtEl>
                                        <p:attrNameLst>
                                          <p:attrName>style.visibility</p:attrName>
                                        </p:attrNameLst>
                                      </p:cBhvr>
                                      <p:to>
                                        <p:strVal val="visible"/>
                                      </p:to>
                                    </p:set>
                                    <p:animEffect transition="in" filter="wipe(up)">
                                      <p:cBhvr>
                                        <p:cTn id="37" dur="500"/>
                                        <p:tgtEl>
                                          <p:spTgt spid="675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7587">
                                            <p:txEl>
                                              <p:pRg st="7" end="7"/>
                                            </p:txEl>
                                          </p:spTgt>
                                        </p:tgtEl>
                                        <p:attrNameLst>
                                          <p:attrName>style.visibility</p:attrName>
                                        </p:attrNameLst>
                                      </p:cBhvr>
                                      <p:to>
                                        <p:strVal val="visible"/>
                                      </p:to>
                                    </p:set>
                                    <p:animEffect transition="in" filter="wipe(up)">
                                      <p:cBhvr>
                                        <p:cTn id="42" dur="500"/>
                                        <p:tgtEl>
                                          <p:spTgt spid="6758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67587">
                                            <p:txEl>
                                              <p:pRg st="8" end="8"/>
                                            </p:txEl>
                                          </p:spTgt>
                                        </p:tgtEl>
                                        <p:attrNameLst>
                                          <p:attrName>style.visibility</p:attrName>
                                        </p:attrNameLst>
                                      </p:cBhvr>
                                      <p:to>
                                        <p:strVal val="visible"/>
                                      </p:to>
                                    </p:set>
                                    <p:animEffect transition="in" filter="wipe(up)">
                                      <p:cBhvr>
                                        <p:cTn id="47" dur="500"/>
                                        <p:tgtEl>
                                          <p:spTgt spid="6758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67587">
                                            <p:txEl>
                                              <p:pRg st="9" end="9"/>
                                            </p:txEl>
                                          </p:spTgt>
                                        </p:tgtEl>
                                        <p:attrNameLst>
                                          <p:attrName>style.visibility</p:attrName>
                                        </p:attrNameLst>
                                      </p:cBhvr>
                                      <p:to>
                                        <p:strVal val="visible"/>
                                      </p:to>
                                    </p:set>
                                    <p:animEffect transition="in" filter="wipe(up)">
                                      <p:cBhvr>
                                        <p:cTn id="52" dur="500"/>
                                        <p:tgtEl>
                                          <p:spTgt spid="6758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67587">
                                            <p:txEl>
                                              <p:pRg st="10" end="10"/>
                                            </p:txEl>
                                          </p:spTgt>
                                        </p:tgtEl>
                                        <p:attrNameLst>
                                          <p:attrName>style.visibility</p:attrName>
                                        </p:attrNameLst>
                                      </p:cBhvr>
                                      <p:to>
                                        <p:strVal val="visible"/>
                                      </p:to>
                                    </p:set>
                                    <p:animEffect transition="in" filter="wipe(up)">
                                      <p:cBhvr>
                                        <p:cTn id="57" dur="500"/>
                                        <p:tgtEl>
                                          <p:spTgt spid="6758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67587">
                                            <p:txEl>
                                              <p:pRg st="11" end="11"/>
                                            </p:txEl>
                                          </p:spTgt>
                                        </p:tgtEl>
                                        <p:attrNameLst>
                                          <p:attrName>style.visibility</p:attrName>
                                        </p:attrNameLst>
                                      </p:cBhvr>
                                      <p:to>
                                        <p:strVal val="visible"/>
                                      </p:to>
                                    </p:set>
                                    <p:animEffect transition="in" filter="wipe(up)">
                                      <p:cBhvr>
                                        <p:cTn id="62" dur="500"/>
                                        <p:tgtEl>
                                          <p:spTgt spid="6758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1" fill="hold" grpId="0" nodeType="clickEffect">
                                  <p:stCondLst>
                                    <p:cond delay="0"/>
                                  </p:stCondLst>
                                  <p:childTnLst>
                                    <p:set>
                                      <p:cBhvr>
                                        <p:cTn id="66" dur="1" fill="hold">
                                          <p:stCondLst>
                                            <p:cond delay="0"/>
                                          </p:stCondLst>
                                        </p:cTn>
                                        <p:tgtEl>
                                          <p:spTgt spid="67589"/>
                                        </p:tgtEl>
                                        <p:attrNameLst>
                                          <p:attrName>style.visibility</p:attrName>
                                        </p:attrNameLst>
                                      </p:cBhvr>
                                      <p:to>
                                        <p:strVal val="visible"/>
                                      </p:to>
                                    </p:set>
                                    <p:anim calcmode="lin" valueType="num">
                                      <p:cBhvr additive="base">
                                        <p:cTn id="67" dur="500" fill="hold"/>
                                        <p:tgtEl>
                                          <p:spTgt spid="67589"/>
                                        </p:tgtEl>
                                        <p:attrNameLst>
                                          <p:attrName>ppt_x</p:attrName>
                                        </p:attrNameLst>
                                      </p:cBhvr>
                                      <p:tavLst>
                                        <p:tav tm="0">
                                          <p:val>
                                            <p:strVal val="#ppt_x"/>
                                          </p:val>
                                        </p:tav>
                                        <p:tav tm="100000">
                                          <p:val>
                                            <p:strVal val="#ppt_x"/>
                                          </p:val>
                                        </p:tav>
                                      </p:tavLst>
                                    </p:anim>
                                    <p:anim calcmode="lin" valueType="num">
                                      <p:cBhvr additive="base">
                                        <p:cTn id="68" dur="500" fill="hold"/>
                                        <p:tgtEl>
                                          <p:spTgt spid="67589"/>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67590"/>
                                        </p:tgtEl>
                                        <p:attrNameLst>
                                          <p:attrName>style.visibility</p:attrName>
                                        </p:attrNameLst>
                                      </p:cBhvr>
                                      <p:to>
                                        <p:strVal val="visible"/>
                                      </p:to>
                                    </p:set>
                                    <p:anim calcmode="lin" valueType="num">
                                      <p:cBhvr additive="base">
                                        <p:cTn id="73" dur="500" fill="hold"/>
                                        <p:tgtEl>
                                          <p:spTgt spid="67590"/>
                                        </p:tgtEl>
                                        <p:attrNameLst>
                                          <p:attrName>ppt_x</p:attrName>
                                        </p:attrNameLst>
                                      </p:cBhvr>
                                      <p:tavLst>
                                        <p:tav tm="0">
                                          <p:val>
                                            <p:strVal val="#ppt_x"/>
                                          </p:val>
                                        </p:tav>
                                        <p:tav tm="100000">
                                          <p:val>
                                            <p:strVal val="#ppt_x"/>
                                          </p:val>
                                        </p:tav>
                                      </p:tavLst>
                                    </p:anim>
                                    <p:anim calcmode="lin" valueType="num">
                                      <p:cBhvr additive="base">
                                        <p:cTn id="74" dur="500" fill="hold"/>
                                        <p:tgtEl>
                                          <p:spTgt spid="67590"/>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 fill="hold" grpId="0" nodeType="clickEffect">
                                  <p:stCondLst>
                                    <p:cond delay="0"/>
                                  </p:stCondLst>
                                  <p:childTnLst>
                                    <p:set>
                                      <p:cBhvr>
                                        <p:cTn id="78" dur="1" fill="hold">
                                          <p:stCondLst>
                                            <p:cond delay="0"/>
                                          </p:stCondLst>
                                        </p:cTn>
                                        <p:tgtEl>
                                          <p:spTgt spid="67592"/>
                                        </p:tgtEl>
                                        <p:attrNameLst>
                                          <p:attrName>style.visibility</p:attrName>
                                        </p:attrNameLst>
                                      </p:cBhvr>
                                      <p:to>
                                        <p:strVal val="visible"/>
                                      </p:to>
                                    </p:set>
                                    <p:anim calcmode="lin" valueType="num">
                                      <p:cBhvr additive="base">
                                        <p:cTn id="79" dur="500" fill="hold"/>
                                        <p:tgtEl>
                                          <p:spTgt spid="67592"/>
                                        </p:tgtEl>
                                        <p:attrNameLst>
                                          <p:attrName>ppt_x</p:attrName>
                                        </p:attrNameLst>
                                      </p:cBhvr>
                                      <p:tavLst>
                                        <p:tav tm="0">
                                          <p:val>
                                            <p:strVal val="#ppt_x"/>
                                          </p:val>
                                        </p:tav>
                                        <p:tav tm="100000">
                                          <p:val>
                                            <p:strVal val="#ppt_x"/>
                                          </p:val>
                                        </p:tav>
                                      </p:tavLst>
                                    </p:anim>
                                    <p:anim calcmode="lin" valueType="num">
                                      <p:cBhvr additive="base">
                                        <p:cTn id="80" dur="500" fill="hold"/>
                                        <p:tgtEl>
                                          <p:spTgt spid="67592"/>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 fill="hold" grpId="0" nodeType="clickEffect">
                                  <p:stCondLst>
                                    <p:cond delay="0"/>
                                  </p:stCondLst>
                                  <p:childTnLst>
                                    <p:set>
                                      <p:cBhvr>
                                        <p:cTn id="84" dur="1" fill="hold">
                                          <p:stCondLst>
                                            <p:cond delay="0"/>
                                          </p:stCondLst>
                                        </p:cTn>
                                        <p:tgtEl>
                                          <p:spTgt spid="67594"/>
                                        </p:tgtEl>
                                        <p:attrNameLst>
                                          <p:attrName>style.visibility</p:attrName>
                                        </p:attrNameLst>
                                      </p:cBhvr>
                                      <p:to>
                                        <p:strVal val="visible"/>
                                      </p:to>
                                    </p:set>
                                    <p:anim calcmode="lin" valueType="num">
                                      <p:cBhvr additive="base">
                                        <p:cTn id="85" dur="500" fill="hold"/>
                                        <p:tgtEl>
                                          <p:spTgt spid="67594"/>
                                        </p:tgtEl>
                                        <p:attrNameLst>
                                          <p:attrName>ppt_x</p:attrName>
                                        </p:attrNameLst>
                                      </p:cBhvr>
                                      <p:tavLst>
                                        <p:tav tm="0">
                                          <p:val>
                                            <p:strVal val="#ppt_x"/>
                                          </p:val>
                                        </p:tav>
                                        <p:tav tm="100000">
                                          <p:val>
                                            <p:strVal val="#ppt_x"/>
                                          </p:val>
                                        </p:tav>
                                      </p:tavLst>
                                    </p:anim>
                                    <p:anim calcmode="lin" valueType="num">
                                      <p:cBhvr additive="base">
                                        <p:cTn id="86" dur="500" fill="hold"/>
                                        <p:tgtEl>
                                          <p:spTgt spid="67594"/>
                                        </p:tgtEl>
                                        <p:attrNameLst>
                                          <p:attrName>ppt_y</p:attrName>
                                        </p:attrNameLst>
                                      </p:cBhvr>
                                      <p:tavLst>
                                        <p:tav tm="0">
                                          <p:val>
                                            <p:strVal val="0-#ppt_h/2"/>
                                          </p:val>
                                        </p:tav>
                                        <p:tav tm="100000">
                                          <p:val>
                                            <p:strVal val="#ppt_y"/>
                                          </p:val>
                                        </p:tav>
                                      </p:tavLst>
                                    </p:anim>
                                  </p:childTnLst>
                                </p:cTn>
                              </p:par>
                            </p:childTnLst>
                          </p:cTn>
                        </p:par>
                        <p:par>
                          <p:cTn id="87" fill="hold">
                            <p:stCondLst>
                              <p:cond delay="500"/>
                            </p:stCondLst>
                            <p:childTnLst>
                              <p:par>
                                <p:cTn id="88" presetID="1" presetClass="entr" presetSubtype="0" fill="hold" grpId="0" nodeType="afterEffect">
                                  <p:stCondLst>
                                    <p:cond delay="0"/>
                                  </p:stCondLst>
                                  <p:childTnLst>
                                    <p:set>
                                      <p:cBhvr>
                                        <p:cTn id="89" dur="1" fill="hold">
                                          <p:stCondLst>
                                            <p:cond delay="499"/>
                                          </p:stCondLst>
                                        </p:cTn>
                                        <p:tgtEl>
                                          <p:spTgt spid="67588"/>
                                        </p:tgtEl>
                                        <p:attrNameLst>
                                          <p:attrName>style.visibility</p:attrName>
                                        </p:attrNameLst>
                                      </p:cBhvr>
                                      <p:to>
                                        <p:strVal val="visible"/>
                                      </p:to>
                                    </p:set>
                                  </p:childTnLst>
                                  <p:subTnLst>
                                    <p:audio>
                                      <p:cMediaNode>
                                        <p:cTn display="0" masterRel="sameClick">
                                          <p:stCondLst>
                                            <p:cond evt="begin" delay="0">
                                              <p:tn val="88"/>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bldLvl="3" autoUpdateAnimBg="0"/>
      <p:bldP spid="67588" grpId="0" autoUpdateAnimBg="0"/>
      <p:bldP spid="67589" grpId="0" animBg="1" autoUpdateAnimBg="0"/>
      <p:bldP spid="67590" grpId="0" animBg="1" autoUpdateAnimBg="0"/>
      <p:bldP spid="67592" grpId="0" animBg="1" autoUpdateAnimBg="0"/>
      <p:bldP spid="67594"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Replication</a:t>
            </a:r>
            <a:endParaRPr lang="en-US" dirty="0"/>
          </a:p>
        </p:txBody>
      </p:sp>
      <p:sp>
        <p:nvSpPr>
          <p:cNvPr id="3" name="Content Placeholder 2"/>
          <p:cNvSpPr>
            <a:spLocks noGrp="1"/>
          </p:cNvSpPr>
          <p:nvPr>
            <p:ph idx="1"/>
          </p:nvPr>
        </p:nvSpPr>
        <p:spPr/>
        <p:txBody>
          <a:bodyPr/>
          <a:lstStyle/>
          <a:p>
            <a:r>
              <a:rPr lang="sv-SE" dirty="0" smtClean="0"/>
              <a:t>Place a copy of the server state machine on multiple network nodes.</a:t>
            </a:r>
          </a:p>
          <a:p>
            <a:endParaRPr lang="sv-SE" dirty="0" smtClean="0"/>
          </a:p>
          <a:p>
            <a:r>
              <a:rPr lang="sv-SE" dirty="0" smtClean="0">
                <a:solidFill>
                  <a:srgbClr val="FF0000"/>
                </a:solidFill>
              </a:rPr>
              <a:t>? Communication of the requests?</a:t>
            </a:r>
          </a:p>
          <a:p>
            <a:r>
              <a:rPr lang="sv-SE" dirty="0" smtClean="0">
                <a:solidFill>
                  <a:srgbClr val="FF0000"/>
                </a:solidFill>
              </a:rPr>
              <a:t>? Coordination ?</a:t>
            </a:r>
          </a:p>
          <a:p>
            <a:endParaRPr lang="sv-SE" dirty="0" smtClean="0"/>
          </a:p>
          <a:p>
            <a:r>
              <a:rPr lang="sv-SE" u="sng" dirty="0" smtClean="0"/>
              <a:t>Want:</a:t>
            </a:r>
          </a:p>
          <a:p>
            <a:pPr>
              <a:buFont typeface="Arial" pitchFamily="34" charset="0"/>
              <a:buChar char="•"/>
            </a:pPr>
            <a:r>
              <a:rPr lang="sv-SE" sz="2400" dirty="0" smtClean="0"/>
              <a:t>All replicas start in the same state </a:t>
            </a:r>
          </a:p>
          <a:p>
            <a:pPr>
              <a:buFont typeface="Arial" pitchFamily="34" charset="0"/>
              <a:buChar char="•"/>
            </a:pPr>
            <a:r>
              <a:rPr lang="sv-SE" sz="2400" dirty="0" smtClean="0"/>
              <a:t>All replicas receive the same set of requests</a:t>
            </a:r>
          </a:p>
          <a:p>
            <a:pPr>
              <a:buFont typeface="Arial" pitchFamily="34" charset="0"/>
              <a:buChar char="•"/>
            </a:pPr>
            <a:r>
              <a:rPr lang="sv-SE" sz="2400" dirty="0" smtClean="0"/>
              <a:t>All replicas process the same </a:t>
            </a:r>
            <a:r>
              <a:rPr lang="sv-SE" sz="2400" b="1" i="1" dirty="0" smtClean="0"/>
              <a:t>sequence</a:t>
            </a:r>
            <a:r>
              <a:rPr lang="sv-SE" sz="2400" dirty="0" smtClean="0"/>
              <a:t> of requests</a:t>
            </a:r>
            <a:endParaRPr lang="sv-SE" dirty="0" smtClean="0"/>
          </a:p>
          <a:p>
            <a:endParaRPr lang="sv-SE" dirty="0" smtClean="0"/>
          </a:p>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13</a:t>
            </a:fld>
            <a:endParaRPr lang="en-US"/>
          </a:p>
        </p:txBody>
      </p:sp>
      <p:sp>
        <p:nvSpPr>
          <p:cNvPr id="5" name="Rectangle 4"/>
          <p:cNvSpPr/>
          <p:nvPr/>
        </p:nvSpPr>
        <p:spPr>
          <a:xfrm>
            <a:off x="8059020" y="5240635"/>
            <a:ext cx="1846980" cy="769441"/>
          </a:xfrm>
          <a:prstGeom prst="rect">
            <a:avLst/>
          </a:prstGeom>
          <a:noFill/>
        </p:spPr>
        <p:txBody>
          <a:bodyPr wrap="none" lIns="91440" tIns="45720" rIns="91440" bIns="45720">
            <a:spAutoFit/>
          </a:bodyPr>
          <a:lstStyle/>
          <a:p>
            <a:pPr algn="ctr"/>
            <a:r>
              <a:rPr lang="sv-SE" sz="4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Faults</a:t>
            </a:r>
            <a:endParaRPr lang="en-US" sz="4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Replication</a:t>
            </a:r>
            <a:endParaRPr lang="en-US" dirty="0"/>
          </a:p>
        </p:txBody>
      </p:sp>
      <p:sp>
        <p:nvSpPr>
          <p:cNvPr id="3" name="Content Placeholder 2"/>
          <p:cNvSpPr>
            <a:spLocks noGrp="1"/>
          </p:cNvSpPr>
          <p:nvPr>
            <p:ph idx="1"/>
          </p:nvPr>
        </p:nvSpPr>
        <p:spPr/>
        <p:txBody>
          <a:bodyPr/>
          <a:lstStyle/>
          <a:p>
            <a:r>
              <a:rPr lang="sv-SE" dirty="0" smtClean="0"/>
              <a:t>Place a copy of the server state machine on multiple network nodes.</a:t>
            </a:r>
          </a:p>
          <a:p>
            <a:endParaRPr lang="sv-SE" dirty="0" smtClean="0"/>
          </a:p>
          <a:p>
            <a:r>
              <a:rPr lang="sv-SE" dirty="0" smtClean="0">
                <a:solidFill>
                  <a:srgbClr val="FF0000"/>
                </a:solidFill>
              </a:rPr>
              <a:t>? Communication of the requests?</a:t>
            </a:r>
          </a:p>
          <a:p>
            <a:r>
              <a:rPr lang="sv-SE" dirty="0" smtClean="0">
                <a:solidFill>
                  <a:srgbClr val="FF0000"/>
                </a:solidFill>
              </a:rPr>
              <a:t>? Coordination ?</a:t>
            </a:r>
          </a:p>
          <a:p>
            <a:endParaRPr lang="sv-SE" dirty="0" smtClean="0"/>
          </a:p>
          <a:p>
            <a:r>
              <a:rPr lang="sv-SE" u="sng" dirty="0" smtClean="0"/>
              <a:t>Want:</a:t>
            </a:r>
          </a:p>
          <a:p>
            <a:pPr>
              <a:buFont typeface="Arial" pitchFamily="34" charset="0"/>
              <a:buChar char="•"/>
            </a:pPr>
            <a:r>
              <a:rPr lang="sv-SE" sz="2400" dirty="0" smtClean="0"/>
              <a:t>All replicas start in the same state </a:t>
            </a:r>
          </a:p>
          <a:p>
            <a:pPr>
              <a:buFont typeface="Arial" pitchFamily="34" charset="0"/>
              <a:buChar char="•"/>
            </a:pPr>
            <a:r>
              <a:rPr lang="sv-SE" sz="2400" dirty="0" smtClean="0"/>
              <a:t>All replicas receive the same set of requests</a:t>
            </a:r>
          </a:p>
          <a:p>
            <a:pPr>
              <a:buFont typeface="Arial" pitchFamily="34" charset="0"/>
              <a:buChar char="•"/>
            </a:pPr>
            <a:r>
              <a:rPr lang="sv-SE" sz="2400" dirty="0" smtClean="0"/>
              <a:t>All replicas process the same </a:t>
            </a:r>
            <a:r>
              <a:rPr lang="sv-SE" sz="2400" b="1" i="1" dirty="0" err="1" smtClean="0"/>
              <a:t>sub-sequence</a:t>
            </a:r>
            <a:r>
              <a:rPr lang="sv-SE" sz="2400" dirty="0" smtClean="0"/>
              <a:t> </a:t>
            </a:r>
            <a:r>
              <a:rPr lang="sv-SE" sz="2400" dirty="0" smtClean="0"/>
              <a:t>of requests</a:t>
            </a:r>
            <a:endParaRPr lang="sv-SE" dirty="0" smtClean="0"/>
          </a:p>
          <a:p>
            <a:endParaRPr lang="sv-SE" dirty="0" smtClean="0"/>
          </a:p>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14</a:t>
            </a:fld>
            <a:endParaRPr lang="en-US"/>
          </a:p>
        </p:txBody>
      </p:sp>
      <p:sp>
        <p:nvSpPr>
          <p:cNvPr id="5" name="Rectangle 4"/>
          <p:cNvSpPr/>
          <p:nvPr/>
        </p:nvSpPr>
        <p:spPr>
          <a:xfrm>
            <a:off x="8059020" y="5240635"/>
            <a:ext cx="1846980" cy="769441"/>
          </a:xfrm>
          <a:prstGeom prst="rect">
            <a:avLst/>
          </a:prstGeom>
          <a:noFill/>
        </p:spPr>
        <p:txBody>
          <a:bodyPr wrap="none" lIns="91440" tIns="45720" rIns="91440" bIns="45720">
            <a:spAutoFit/>
          </a:bodyPr>
          <a:lstStyle/>
          <a:p>
            <a:pPr algn="ctr"/>
            <a:r>
              <a:rPr lang="sv-SE" sz="4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Faults</a:t>
            </a:r>
            <a:endParaRPr lang="en-US" sz="4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All replicas process the same </a:t>
            </a:r>
            <a:r>
              <a:rPr lang="sv-SE" b="1" i="1" dirty="0" smtClean="0"/>
              <a:t>sequence</a:t>
            </a:r>
            <a:r>
              <a:rPr lang="sv-SE" dirty="0" smtClean="0"/>
              <a:t> of requests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sv-SE" dirty="0" smtClean="0"/>
              <a:t>Uniquely identify the requests.</a:t>
            </a:r>
          </a:p>
          <a:p>
            <a:pPr marL="514350" indent="-514350">
              <a:buFont typeface="+mj-lt"/>
              <a:buAutoNum type="arabicPeriod"/>
            </a:pPr>
            <a:r>
              <a:rPr lang="sv-SE" dirty="0" smtClean="0"/>
              <a:t>Order the requests. Do not forget the guarantees that we expect.</a:t>
            </a:r>
          </a:p>
          <a:p>
            <a:pPr marL="914400" lvl="1" indent="-514350">
              <a:buFont typeface="+mj-lt"/>
              <a:buAutoNum type="arabicPeriod"/>
            </a:pPr>
            <a:r>
              <a:rPr lang="sv-SE" dirty="0" smtClean="0"/>
              <a:t>RMs have to know when to service a request. </a:t>
            </a:r>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fld id="{0893E44D-F579-42FD-946E-3538CC1D7B7F}" type="slidenum">
              <a:rPr lang="en-US" smtClean="0"/>
              <a:pPr/>
              <a:t>16</a:t>
            </a:fld>
            <a:endParaRPr lang="en-US"/>
          </a:p>
        </p:txBody>
      </p:sp>
      <p:cxnSp>
        <p:nvCxnSpPr>
          <p:cNvPr id="6" name="Straight Connector 5"/>
          <p:cNvCxnSpPr/>
          <p:nvPr/>
        </p:nvCxnSpPr>
        <p:spPr bwMode="auto">
          <a:xfrm flipV="1">
            <a:off x="1892300" y="2882900"/>
            <a:ext cx="2921000" cy="12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1993900" y="4521200"/>
            <a:ext cx="2959100" cy="1270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9" name="Picture 2" descr="C:\Users\CTH Datavetenskap\AppData\Local\Microsoft\Windows\Temporary Internet Files\Content.IE5\YBMYYCZR\MCj04241920000[1].wmf"/>
          <p:cNvPicPr>
            <a:picLocks noGrp="1" noChangeAspect="1" noChangeArrowheads="1"/>
          </p:cNvPicPr>
          <p:nvPr>
            <p:ph idx="1"/>
          </p:nvPr>
        </p:nvPicPr>
        <p:blipFill>
          <a:blip r:embed="rId3" cstate="print"/>
          <a:srcRect/>
          <a:stretch>
            <a:fillRect/>
          </a:stretch>
        </p:blipFill>
        <p:spPr bwMode="auto">
          <a:xfrm>
            <a:off x="302419" y="2054225"/>
            <a:ext cx="1955800" cy="1606550"/>
          </a:xfrm>
          <a:prstGeom prst="rect">
            <a:avLst/>
          </a:prstGeom>
          <a:noFill/>
        </p:spPr>
      </p:pic>
      <p:pic>
        <p:nvPicPr>
          <p:cNvPr id="10" name="Picture 2" descr="C:\Users\CTH Datavetenskap\AppData\Local\Microsoft\Windows\Temporary Internet Files\Content.IE5\YBMYYCZR\MCj04241920000[1].wmf"/>
          <p:cNvPicPr>
            <a:picLocks noChangeAspect="1" noChangeArrowheads="1"/>
          </p:cNvPicPr>
          <p:nvPr/>
        </p:nvPicPr>
        <p:blipFill>
          <a:blip r:embed="rId3" cstate="print"/>
          <a:srcRect/>
          <a:stretch>
            <a:fillRect/>
          </a:stretch>
        </p:blipFill>
        <p:spPr bwMode="auto">
          <a:xfrm>
            <a:off x="216766" y="4070495"/>
            <a:ext cx="1955800" cy="1606550"/>
          </a:xfrm>
          <a:prstGeom prst="rect">
            <a:avLst/>
          </a:prstGeom>
          <a:noFill/>
        </p:spPr>
      </p:pic>
      <p:pic>
        <p:nvPicPr>
          <p:cNvPr id="11" name="Picture 3" descr="C:\Users\CTH Datavetenskap\AppData\Local\Microsoft\Windows\Temporary Internet Files\Content.IE5\BLO5RBJC\MCj04348450000[1].png"/>
          <p:cNvPicPr>
            <a:picLocks noChangeAspect="1" noChangeArrowheads="1"/>
          </p:cNvPicPr>
          <p:nvPr/>
        </p:nvPicPr>
        <p:blipFill>
          <a:blip r:embed="rId4" cstate="print"/>
          <a:srcRect/>
          <a:stretch>
            <a:fillRect/>
          </a:stretch>
        </p:blipFill>
        <p:spPr bwMode="auto">
          <a:xfrm>
            <a:off x="5918056" y="2665413"/>
            <a:ext cx="1714500" cy="17145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Guarantees</a:t>
            </a:r>
            <a:endParaRPr lang="sv-SE" dirty="0"/>
          </a:p>
        </p:txBody>
      </p:sp>
      <p:sp>
        <p:nvSpPr>
          <p:cNvPr id="3" name="Content Placeholder 2"/>
          <p:cNvSpPr>
            <a:spLocks noGrp="1"/>
          </p:cNvSpPr>
          <p:nvPr>
            <p:ph idx="1"/>
          </p:nvPr>
        </p:nvSpPr>
        <p:spPr/>
        <p:txBody>
          <a:bodyPr/>
          <a:lstStyle/>
          <a:p>
            <a:pPr marL="514350" indent="-514350">
              <a:buFont typeface="+mj-lt"/>
              <a:buAutoNum type="arabicParenR"/>
            </a:pPr>
            <a:r>
              <a:rPr lang="sv-SE" dirty="0" smtClean="0"/>
              <a:t>Requests issued by a single client to a state machine are processed in the order issued (FIFO request delivery)</a:t>
            </a:r>
          </a:p>
          <a:p>
            <a:pPr marL="514350" indent="-514350">
              <a:buFont typeface="+mj-lt"/>
              <a:buAutoNum type="arabicParenR"/>
            </a:pPr>
            <a:r>
              <a:rPr lang="sv-SE" dirty="0" smtClean="0"/>
              <a:t> </a:t>
            </a:r>
          </a:p>
          <a:p>
            <a:pPr marL="914400" lvl="1" indent="-514350"/>
            <a:r>
              <a:rPr lang="sv-SE" sz="2800" dirty="0" smtClean="0"/>
              <a:t>Request</a:t>
            </a:r>
            <a:r>
              <a:rPr lang="sv-SE" sz="2800" i="1" dirty="0" smtClean="0"/>
              <a:t> r1</a:t>
            </a:r>
            <a:r>
              <a:rPr lang="sv-SE" sz="2800" dirty="0" smtClean="0"/>
              <a:t> to state machine </a:t>
            </a:r>
            <a:r>
              <a:rPr lang="sv-SE" sz="2800" i="1" dirty="0" smtClean="0"/>
              <a:t>s</a:t>
            </a:r>
            <a:r>
              <a:rPr lang="sv-SE" sz="2800" dirty="0" smtClean="0"/>
              <a:t> by client </a:t>
            </a:r>
            <a:r>
              <a:rPr lang="sv-SE" sz="2800" i="1" dirty="0"/>
              <a:t>c</a:t>
            </a:r>
            <a:r>
              <a:rPr lang="sv-SE" sz="2800" i="1" dirty="0" smtClean="0"/>
              <a:t>1</a:t>
            </a:r>
          </a:p>
          <a:p>
            <a:pPr marL="914400" lvl="1" indent="-514350"/>
            <a:r>
              <a:rPr lang="sv-SE" sz="2800" dirty="0"/>
              <a:t>c</a:t>
            </a:r>
            <a:r>
              <a:rPr lang="sv-SE" sz="2800" dirty="0" smtClean="0"/>
              <a:t>ould have coused reguest </a:t>
            </a:r>
            <a:r>
              <a:rPr lang="sv-SE" sz="2800" i="1" dirty="0" smtClean="0"/>
              <a:t>r2 </a:t>
            </a:r>
            <a:r>
              <a:rPr lang="sv-SE" sz="2800" dirty="0" smtClean="0"/>
              <a:t>to s by client </a:t>
            </a:r>
            <a:r>
              <a:rPr lang="sv-SE" sz="2800" i="1" dirty="0" smtClean="0"/>
              <a:t>c2, then </a:t>
            </a:r>
          </a:p>
          <a:p>
            <a:pPr marL="914400" lvl="1" indent="-514350"/>
            <a:r>
              <a:rPr lang="sv-SE" sz="2800" i="1" dirty="0" smtClean="0"/>
              <a:t>s </a:t>
            </a:r>
            <a:r>
              <a:rPr lang="sv-SE" sz="2800" dirty="0" smtClean="0"/>
              <a:t>processes</a:t>
            </a:r>
            <a:r>
              <a:rPr lang="sv-SE" sz="2800" i="1" dirty="0" smtClean="0"/>
              <a:t> r1 </a:t>
            </a:r>
            <a:r>
              <a:rPr lang="sv-SE" sz="2800" dirty="0" smtClean="0"/>
              <a:t>before</a:t>
            </a:r>
            <a:r>
              <a:rPr lang="sv-SE" sz="2800" i="1" dirty="0" smtClean="0"/>
              <a:t> r2</a:t>
            </a:r>
          </a:p>
          <a:p>
            <a:pPr marL="514350" indent="-514350">
              <a:buFont typeface="+mj-lt"/>
              <a:buAutoNum type="arabicParenR"/>
            </a:pP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When to process a reguest - Stability</a:t>
            </a:r>
            <a:endParaRPr lang="en-US" dirty="0"/>
          </a:p>
        </p:txBody>
      </p:sp>
      <p:sp>
        <p:nvSpPr>
          <p:cNvPr id="3" name="Content Placeholder 2"/>
          <p:cNvSpPr>
            <a:spLocks noGrp="1"/>
          </p:cNvSpPr>
          <p:nvPr>
            <p:ph idx="1"/>
          </p:nvPr>
        </p:nvSpPr>
        <p:spPr/>
        <p:txBody>
          <a:bodyPr/>
          <a:lstStyle/>
          <a:p>
            <a:r>
              <a:rPr lang="sv-SE" dirty="0" smtClean="0"/>
              <a:t>3 methods:</a:t>
            </a:r>
          </a:p>
          <a:p>
            <a:pPr lvl="1"/>
            <a:r>
              <a:rPr lang="sv-SE" dirty="0" smtClean="0"/>
              <a:t>Logical clocks</a:t>
            </a:r>
          </a:p>
          <a:p>
            <a:pPr lvl="1"/>
            <a:r>
              <a:rPr lang="sv-SE" dirty="0" smtClean="0"/>
              <a:t>Real-time clocks</a:t>
            </a:r>
          </a:p>
          <a:p>
            <a:pPr lvl="1"/>
            <a:r>
              <a:rPr lang="sv-SE" dirty="0" smtClean="0"/>
              <a:t>Replica-generated ids</a:t>
            </a:r>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Logical Clocks</a:t>
            </a:r>
            <a:endParaRPr lang="en-US" dirty="0"/>
          </a:p>
        </p:txBody>
      </p:sp>
      <p:sp>
        <p:nvSpPr>
          <p:cNvPr id="3" name="Content Placeholder 2"/>
          <p:cNvSpPr>
            <a:spLocks noGrp="1"/>
          </p:cNvSpPr>
          <p:nvPr>
            <p:ph idx="1"/>
          </p:nvPr>
        </p:nvSpPr>
        <p:spPr/>
        <p:txBody>
          <a:bodyPr/>
          <a:lstStyle/>
          <a:p>
            <a:r>
              <a:rPr lang="sv-SE" dirty="0" smtClean="0"/>
              <a:t>Assign integer T(e,p) to event e from processor p:</a:t>
            </a:r>
          </a:p>
          <a:p>
            <a:pPr lvl="1"/>
            <a:r>
              <a:rPr lang="sv-SE" dirty="0" smtClean="0"/>
              <a:t>If e is a sending of a message</a:t>
            </a:r>
          </a:p>
          <a:p>
            <a:pPr lvl="1"/>
            <a:r>
              <a:rPr lang="sv-SE" dirty="0" smtClean="0"/>
              <a:t>If e is a receiving of a message</a:t>
            </a:r>
          </a:p>
          <a:p>
            <a:pPr lvl="1"/>
            <a:r>
              <a:rPr lang="sv-SE" dirty="0" smtClean="0"/>
              <a:t>Importanat event</a:t>
            </a:r>
          </a:p>
          <a:p>
            <a:pPr lvl="1">
              <a:buNone/>
            </a:pPr>
            <a:endParaRPr lang="sv-SE" dirty="0" smtClean="0"/>
          </a:p>
          <a:p>
            <a:pPr lvl="1">
              <a:buNone/>
            </a:pPr>
            <a:r>
              <a:rPr lang="sv-SE" dirty="0" smtClean="0"/>
              <a:t>Properties:</a:t>
            </a:r>
          </a:p>
          <a:p>
            <a:pPr lvl="1">
              <a:buNone/>
            </a:pPr>
            <a:r>
              <a:rPr lang="sv-SE" dirty="0" smtClean="0"/>
              <a:t>T(e,p) &lt; T(e1,q) or vice-versa</a:t>
            </a:r>
          </a:p>
          <a:p>
            <a:pPr lvl="1">
              <a:buNone/>
            </a:pPr>
            <a:r>
              <a:rPr lang="sv-SE" dirty="0" smtClean="0"/>
              <a:t>If e could have caused e1, then T(e,p)&lt;T(e1,q)</a:t>
            </a:r>
          </a:p>
          <a:p>
            <a:pPr lvl="1"/>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fld id="{4429451C-F866-4537-A643-B6860928796B}" type="slidenum">
              <a:rPr lang="en-US"/>
              <a:pPr/>
              <a:t>2</a:t>
            </a:fld>
            <a:endParaRPr lang="en-US"/>
          </a:p>
        </p:txBody>
      </p:sp>
      <p:sp>
        <p:nvSpPr>
          <p:cNvPr id="60418" name="Rectangle 2"/>
          <p:cNvSpPr>
            <a:spLocks noGrp="1" noChangeArrowheads="1"/>
          </p:cNvSpPr>
          <p:nvPr>
            <p:ph type="title"/>
          </p:nvPr>
        </p:nvSpPr>
        <p:spPr/>
        <p:txBody>
          <a:bodyPr/>
          <a:lstStyle/>
          <a:p>
            <a:r>
              <a:rPr lang="en-GB"/>
              <a:t>Introduction to replication</a:t>
            </a:r>
          </a:p>
        </p:txBody>
      </p:sp>
      <p:sp>
        <p:nvSpPr>
          <p:cNvPr id="60419" name="Rectangle 3"/>
          <p:cNvSpPr>
            <a:spLocks noGrp="1" noChangeArrowheads="1"/>
          </p:cNvSpPr>
          <p:nvPr>
            <p:ph type="body" idx="1"/>
          </p:nvPr>
        </p:nvSpPr>
        <p:spPr>
          <a:xfrm>
            <a:off x="382588" y="1287463"/>
            <a:ext cx="8980487" cy="5303837"/>
          </a:xfrm>
        </p:spPr>
        <p:txBody>
          <a:bodyPr/>
          <a:lstStyle/>
          <a:p>
            <a:pPr>
              <a:lnSpc>
                <a:spcPct val="90000"/>
              </a:lnSpc>
            </a:pPr>
            <a:r>
              <a:rPr lang="en-GB" sz="2400" dirty="0"/>
              <a:t>replication can provide the following</a:t>
            </a:r>
          </a:p>
          <a:p>
            <a:pPr>
              <a:lnSpc>
                <a:spcPct val="90000"/>
              </a:lnSpc>
            </a:pPr>
            <a:r>
              <a:rPr lang="en-GB" sz="2400" dirty="0"/>
              <a:t>performance enhancement</a:t>
            </a:r>
          </a:p>
          <a:p>
            <a:pPr lvl="1">
              <a:lnSpc>
                <a:spcPct val="90000"/>
              </a:lnSpc>
            </a:pPr>
            <a:r>
              <a:rPr lang="en-GB" sz="1800" dirty="0"/>
              <a:t>e.g. several web servers can have the same DNS name and the servers are selected in turn. To share the load.</a:t>
            </a:r>
          </a:p>
          <a:p>
            <a:pPr lvl="1">
              <a:lnSpc>
                <a:spcPct val="90000"/>
              </a:lnSpc>
            </a:pPr>
            <a:r>
              <a:rPr lang="en-GB" sz="1800" dirty="0"/>
              <a:t>replication of read-only data is simple, but replication of changing data has overheads</a:t>
            </a:r>
          </a:p>
          <a:p>
            <a:pPr>
              <a:lnSpc>
                <a:spcPct val="90000"/>
              </a:lnSpc>
            </a:pPr>
            <a:r>
              <a:rPr lang="en-GB" sz="2400" dirty="0"/>
              <a:t>fault-tolerant service</a:t>
            </a:r>
          </a:p>
          <a:p>
            <a:pPr lvl="1">
              <a:lnSpc>
                <a:spcPct val="90000"/>
              </a:lnSpc>
            </a:pPr>
            <a:r>
              <a:rPr lang="en-GB" sz="1800" dirty="0"/>
              <a:t>guarantees correct behaviour in spite of certain faults (can include timeliness)</a:t>
            </a:r>
          </a:p>
          <a:p>
            <a:pPr lvl="1">
              <a:lnSpc>
                <a:spcPct val="90000"/>
              </a:lnSpc>
            </a:pPr>
            <a:r>
              <a:rPr lang="en-GB" sz="1800" dirty="0"/>
              <a:t>if </a:t>
            </a:r>
            <a:r>
              <a:rPr lang="en-GB" sz="1800" i="1" dirty="0"/>
              <a:t>f</a:t>
            </a:r>
            <a:r>
              <a:rPr lang="en-GB" sz="1800" dirty="0"/>
              <a:t> of </a:t>
            </a:r>
            <a:r>
              <a:rPr lang="en-GB" sz="1800" i="1" dirty="0"/>
              <a:t>f</a:t>
            </a:r>
            <a:r>
              <a:rPr lang="en-GB" sz="1800" dirty="0"/>
              <a:t>+1 servers crash then 1 remains to supply the service</a:t>
            </a:r>
          </a:p>
          <a:p>
            <a:pPr lvl="1">
              <a:lnSpc>
                <a:spcPct val="90000"/>
              </a:lnSpc>
            </a:pPr>
            <a:r>
              <a:rPr lang="en-GB" sz="1800" dirty="0"/>
              <a:t>if </a:t>
            </a:r>
            <a:r>
              <a:rPr lang="en-GB" sz="1800" i="1" dirty="0"/>
              <a:t>f</a:t>
            </a:r>
            <a:r>
              <a:rPr lang="en-GB" sz="1800" dirty="0"/>
              <a:t> of 2</a:t>
            </a:r>
            <a:r>
              <a:rPr lang="en-GB" sz="1800" i="1" dirty="0"/>
              <a:t>f</a:t>
            </a:r>
            <a:r>
              <a:rPr lang="en-GB" sz="1800" dirty="0"/>
              <a:t>+1 servers have byzantine faults then they can supply a correct service </a:t>
            </a:r>
          </a:p>
          <a:p>
            <a:pPr>
              <a:lnSpc>
                <a:spcPct val="90000"/>
              </a:lnSpc>
            </a:pPr>
            <a:r>
              <a:rPr lang="en-GB" sz="2400" dirty="0"/>
              <a:t>availability is hindered by</a:t>
            </a:r>
          </a:p>
          <a:p>
            <a:pPr lvl="1">
              <a:lnSpc>
                <a:spcPct val="90000"/>
              </a:lnSpc>
            </a:pPr>
            <a:r>
              <a:rPr lang="en-GB" sz="1800" dirty="0"/>
              <a:t>server failures</a:t>
            </a:r>
          </a:p>
          <a:p>
            <a:pPr lvl="2">
              <a:lnSpc>
                <a:spcPct val="90000"/>
              </a:lnSpc>
            </a:pPr>
            <a:r>
              <a:rPr lang="en-GB" sz="1600" dirty="0"/>
              <a:t>replicate data  at failure- independent servers and when one fails, client may use another. Note that caches do not help with availability(they are incomplete).</a:t>
            </a:r>
          </a:p>
          <a:p>
            <a:pPr lvl="1">
              <a:lnSpc>
                <a:spcPct val="90000"/>
              </a:lnSpc>
            </a:pPr>
            <a:r>
              <a:rPr lang="en-GB" sz="1800" dirty="0"/>
              <a:t> network partitions and disconnected operation </a:t>
            </a:r>
          </a:p>
          <a:p>
            <a:pPr lvl="2">
              <a:lnSpc>
                <a:spcPct val="90000"/>
              </a:lnSpc>
            </a:pPr>
            <a:r>
              <a:rPr lang="en-GB" sz="1600" dirty="0"/>
              <a:t>Users of mobile computers deliberately disconnect, and then on re-connection, resolve conflicts</a:t>
            </a:r>
          </a:p>
          <a:p>
            <a:pPr lvl="1">
              <a:lnSpc>
                <a:spcPct val="90000"/>
              </a:lnSpc>
            </a:pPr>
            <a:endParaRPr lang="en-GB" sz="1800" dirty="0"/>
          </a:p>
        </p:txBody>
      </p:sp>
      <p:sp>
        <p:nvSpPr>
          <p:cNvPr id="60420"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0421" name="Rectangle 5"/>
          <p:cNvSpPr>
            <a:spLocks noChangeArrowheads="1"/>
          </p:cNvSpPr>
          <p:nvPr/>
        </p:nvSpPr>
        <p:spPr bwMode="auto">
          <a:xfrm>
            <a:off x="4760913" y="220663"/>
            <a:ext cx="4970462"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Replication of data :- the maintenance of copies of data at multiple computers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0421"/>
                                        </p:tgtEl>
                                        <p:attrNameLst>
                                          <p:attrName>style.visibility</p:attrName>
                                        </p:attrNameLst>
                                      </p:cBhvr>
                                      <p:to>
                                        <p:strVal val="visible"/>
                                      </p:to>
                                    </p:set>
                                    <p:anim calcmode="lin" valueType="num">
                                      <p:cBhvr additive="base">
                                        <p:cTn id="7" dur="500" fill="hold"/>
                                        <p:tgtEl>
                                          <p:spTgt spid="60421"/>
                                        </p:tgtEl>
                                        <p:attrNameLst>
                                          <p:attrName>ppt_x</p:attrName>
                                        </p:attrNameLst>
                                      </p:cBhvr>
                                      <p:tavLst>
                                        <p:tav tm="0">
                                          <p:val>
                                            <p:strVal val="1+#ppt_w/2"/>
                                          </p:val>
                                        </p:tav>
                                        <p:tav tm="100000">
                                          <p:val>
                                            <p:strVal val="#ppt_x"/>
                                          </p:val>
                                        </p:tav>
                                      </p:tavLst>
                                    </p:anim>
                                    <p:anim calcmode="lin" valueType="num">
                                      <p:cBhvr additive="base">
                                        <p:cTn id="8" dur="500" fill="hold"/>
                                        <p:tgtEl>
                                          <p:spTgt spid="604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60419">
                                            <p:txEl>
                                              <p:pRg st="0" end="0"/>
                                            </p:txEl>
                                          </p:spTgt>
                                        </p:tgtEl>
                                        <p:attrNameLst>
                                          <p:attrName>style.visibility</p:attrName>
                                        </p:attrNameLst>
                                      </p:cBhvr>
                                      <p:to>
                                        <p:strVal val="visible"/>
                                      </p:to>
                                    </p:set>
                                    <p:animEffect transition="in" filter="wipe(up)">
                                      <p:cBhvr>
                                        <p:cTn id="13" dur="500"/>
                                        <p:tgtEl>
                                          <p:spTgt spid="6041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60419">
                                            <p:txEl>
                                              <p:pRg st="1" end="1"/>
                                            </p:txEl>
                                          </p:spTgt>
                                        </p:tgtEl>
                                        <p:attrNameLst>
                                          <p:attrName>style.visibility</p:attrName>
                                        </p:attrNameLst>
                                      </p:cBhvr>
                                      <p:to>
                                        <p:strVal val="visible"/>
                                      </p:to>
                                    </p:set>
                                    <p:animEffect transition="in" filter="wipe(up)">
                                      <p:cBhvr>
                                        <p:cTn id="18" dur="500"/>
                                        <p:tgtEl>
                                          <p:spTgt spid="6041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60419">
                                            <p:txEl>
                                              <p:pRg st="2" end="2"/>
                                            </p:txEl>
                                          </p:spTgt>
                                        </p:tgtEl>
                                        <p:attrNameLst>
                                          <p:attrName>style.visibility</p:attrName>
                                        </p:attrNameLst>
                                      </p:cBhvr>
                                      <p:to>
                                        <p:strVal val="visible"/>
                                      </p:to>
                                    </p:set>
                                    <p:animEffect transition="in" filter="wipe(up)">
                                      <p:cBhvr>
                                        <p:cTn id="23" dur="500"/>
                                        <p:tgtEl>
                                          <p:spTgt spid="6041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60419">
                                            <p:txEl>
                                              <p:pRg st="3" end="3"/>
                                            </p:txEl>
                                          </p:spTgt>
                                        </p:tgtEl>
                                        <p:attrNameLst>
                                          <p:attrName>style.visibility</p:attrName>
                                        </p:attrNameLst>
                                      </p:cBhvr>
                                      <p:to>
                                        <p:strVal val="visible"/>
                                      </p:to>
                                    </p:set>
                                    <p:animEffect transition="in" filter="wipe(up)">
                                      <p:cBhvr>
                                        <p:cTn id="28" dur="500"/>
                                        <p:tgtEl>
                                          <p:spTgt spid="6041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60419">
                                            <p:txEl>
                                              <p:pRg st="4" end="4"/>
                                            </p:txEl>
                                          </p:spTgt>
                                        </p:tgtEl>
                                        <p:attrNameLst>
                                          <p:attrName>style.visibility</p:attrName>
                                        </p:attrNameLst>
                                      </p:cBhvr>
                                      <p:to>
                                        <p:strVal val="visible"/>
                                      </p:to>
                                    </p:set>
                                    <p:animEffect transition="in" filter="wipe(up)">
                                      <p:cBhvr>
                                        <p:cTn id="33" dur="500"/>
                                        <p:tgtEl>
                                          <p:spTgt spid="6041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60419">
                                            <p:txEl>
                                              <p:pRg st="5" end="5"/>
                                            </p:txEl>
                                          </p:spTgt>
                                        </p:tgtEl>
                                        <p:attrNameLst>
                                          <p:attrName>style.visibility</p:attrName>
                                        </p:attrNameLst>
                                      </p:cBhvr>
                                      <p:to>
                                        <p:strVal val="visible"/>
                                      </p:to>
                                    </p:set>
                                    <p:animEffect transition="in" filter="wipe(up)">
                                      <p:cBhvr>
                                        <p:cTn id="38" dur="500"/>
                                        <p:tgtEl>
                                          <p:spTgt spid="60419">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60419">
                                            <p:txEl>
                                              <p:pRg st="6" end="6"/>
                                            </p:txEl>
                                          </p:spTgt>
                                        </p:tgtEl>
                                        <p:attrNameLst>
                                          <p:attrName>style.visibility</p:attrName>
                                        </p:attrNameLst>
                                      </p:cBhvr>
                                      <p:to>
                                        <p:strVal val="visible"/>
                                      </p:to>
                                    </p:set>
                                    <p:animEffect transition="in" filter="wipe(up)">
                                      <p:cBhvr>
                                        <p:cTn id="43" dur="500"/>
                                        <p:tgtEl>
                                          <p:spTgt spid="60419">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60419">
                                            <p:txEl>
                                              <p:pRg st="7" end="7"/>
                                            </p:txEl>
                                          </p:spTgt>
                                        </p:tgtEl>
                                        <p:attrNameLst>
                                          <p:attrName>style.visibility</p:attrName>
                                        </p:attrNameLst>
                                      </p:cBhvr>
                                      <p:to>
                                        <p:strVal val="visible"/>
                                      </p:to>
                                    </p:set>
                                    <p:animEffect transition="in" filter="wipe(up)">
                                      <p:cBhvr>
                                        <p:cTn id="48" dur="500"/>
                                        <p:tgtEl>
                                          <p:spTgt spid="60419">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60419">
                                            <p:txEl>
                                              <p:pRg st="8" end="8"/>
                                            </p:txEl>
                                          </p:spTgt>
                                        </p:tgtEl>
                                        <p:attrNameLst>
                                          <p:attrName>style.visibility</p:attrName>
                                        </p:attrNameLst>
                                      </p:cBhvr>
                                      <p:to>
                                        <p:strVal val="visible"/>
                                      </p:to>
                                    </p:set>
                                    <p:animEffect transition="in" filter="wipe(up)">
                                      <p:cBhvr>
                                        <p:cTn id="53" dur="500"/>
                                        <p:tgtEl>
                                          <p:spTgt spid="60419">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60419">
                                            <p:txEl>
                                              <p:pRg st="9" end="9"/>
                                            </p:txEl>
                                          </p:spTgt>
                                        </p:tgtEl>
                                        <p:attrNameLst>
                                          <p:attrName>style.visibility</p:attrName>
                                        </p:attrNameLst>
                                      </p:cBhvr>
                                      <p:to>
                                        <p:strVal val="visible"/>
                                      </p:to>
                                    </p:set>
                                    <p:animEffect transition="in" filter="wipe(up)">
                                      <p:cBhvr>
                                        <p:cTn id="58" dur="500"/>
                                        <p:tgtEl>
                                          <p:spTgt spid="60419">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60419">
                                            <p:txEl>
                                              <p:pRg st="10" end="10"/>
                                            </p:txEl>
                                          </p:spTgt>
                                        </p:tgtEl>
                                        <p:attrNameLst>
                                          <p:attrName>style.visibility</p:attrName>
                                        </p:attrNameLst>
                                      </p:cBhvr>
                                      <p:to>
                                        <p:strVal val="visible"/>
                                      </p:to>
                                    </p:set>
                                    <p:animEffect transition="in" filter="wipe(up)">
                                      <p:cBhvr>
                                        <p:cTn id="63" dur="500"/>
                                        <p:tgtEl>
                                          <p:spTgt spid="60419">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60419">
                                            <p:txEl>
                                              <p:pRg st="11" end="11"/>
                                            </p:txEl>
                                          </p:spTgt>
                                        </p:tgtEl>
                                        <p:attrNameLst>
                                          <p:attrName>style.visibility</p:attrName>
                                        </p:attrNameLst>
                                      </p:cBhvr>
                                      <p:to>
                                        <p:strVal val="visible"/>
                                      </p:to>
                                    </p:set>
                                    <p:animEffect transition="in" filter="wipe(up)">
                                      <p:cBhvr>
                                        <p:cTn id="68" dur="500"/>
                                        <p:tgtEl>
                                          <p:spTgt spid="60419">
                                            <p:txEl>
                                              <p:pRg st="11" end="1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60419">
                                            <p:txEl>
                                              <p:pRg st="12" end="12"/>
                                            </p:txEl>
                                          </p:spTgt>
                                        </p:tgtEl>
                                        <p:attrNameLst>
                                          <p:attrName>style.visibility</p:attrName>
                                        </p:attrNameLst>
                                      </p:cBhvr>
                                      <p:to>
                                        <p:strVal val="visible"/>
                                      </p:to>
                                    </p:set>
                                    <p:animEffect transition="in" filter="wipe(up)">
                                      <p:cBhvr>
                                        <p:cTn id="73" dur="500"/>
                                        <p:tgtEl>
                                          <p:spTgt spid="60419">
                                            <p:txEl>
                                              <p:pRg st="12" end="12"/>
                                            </p:txEl>
                                          </p:spTgt>
                                        </p:tgtEl>
                                      </p:cBhvr>
                                    </p:animEffect>
                                  </p:childTnLst>
                                </p:cTn>
                              </p:par>
                            </p:childTnLst>
                          </p:cTn>
                        </p:par>
                        <p:par>
                          <p:cTn id="74" fill="hold">
                            <p:stCondLst>
                              <p:cond delay="500"/>
                            </p:stCondLst>
                            <p:childTnLst>
                              <p:par>
                                <p:cTn id="75" presetID="1" presetClass="entr" presetSubtype="0" fill="hold" grpId="0" nodeType="afterEffect">
                                  <p:stCondLst>
                                    <p:cond delay="0"/>
                                  </p:stCondLst>
                                  <p:childTnLst>
                                    <p:set>
                                      <p:cBhvr>
                                        <p:cTn id="76" dur="1" fill="hold">
                                          <p:stCondLst>
                                            <p:cond delay="499"/>
                                          </p:stCondLst>
                                        </p:cTn>
                                        <p:tgtEl>
                                          <p:spTgt spid="60420"/>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3" autoUpdateAnimBg="0"/>
      <p:bldP spid="60420" grpId="0" autoUpdateAnimBg="0"/>
      <p:bldP spid="60421"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20</a:t>
            </a:fld>
            <a:endParaRPr lang="en-US"/>
          </a:p>
        </p:txBody>
      </p:sp>
      <p:cxnSp>
        <p:nvCxnSpPr>
          <p:cNvPr id="6" name="Straight Arrow Connector 5"/>
          <p:cNvCxnSpPr/>
          <p:nvPr/>
        </p:nvCxnSpPr>
        <p:spPr bwMode="auto">
          <a:xfrm>
            <a:off x="1854200" y="2552700"/>
            <a:ext cx="58166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flipV="1">
            <a:off x="1892300" y="3848100"/>
            <a:ext cx="5930900" cy="50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flipV="1">
            <a:off x="1866900" y="4927600"/>
            <a:ext cx="5842000" cy="635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Stability</a:t>
            </a:r>
            <a:endParaRPr lang="en-US" dirty="0"/>
          </a:p>
        </p:txBody>
      </p:sp>
      <p:sp>
        <p:nvSpPr>
          <p:cNvPr id="3" name="Content Placeholder 2"/>
          <p:cNvSpPr>
            <a:spLocks noGrp="1"/>
          </p:cNvSpPr>
          <p:nvPr>
            <p:ph idx="1"/>
          </p:nvPr>
        </p:nvSpPr>
        <p:spPr/>
        <p:txBody>
          <a:bodyPr/>
          <a:lstStyle/>
          <a:p>
            <a:r>
              <a:rPr lang="sv-SE" dirty="0" smtClean="0"/>
              <a:t>Consider </a:t>
            </a:r>
          </a:p>
          <a:p>
            <a:pPr lvl="1"/>
            <a:r>
              <a:rPr lang="sv-SE" dirty="0" smtClean="0"/>
              <a:t>Fail-Stop model</a:t>
            </a:r>
          </a:p>
          <a:p>
            <a:pPr lvl="1"/>
            <a:r>
              <a:rPr lang="sv-SE" dirty="0" smtClean="0"/>
              <a:t>Messages can be delayed arbitrarily</a:t>
            </a:r>
          </a:p>
          <a:p>
            <a:pPr lvl="1">
              <a:buNone/>
            </a:pPr>
            <a:endParaRPr lang="sv-SE" dirty="0" smtClean="0"/>
          </a:p>
          <a:p>
            <a:pPr lvl="1">
              <a:buNone/>
            </a:pPr>
            <a:r>
              <a:rPr lang="sv-SE" dirty="0" smtClean="0"/>
              <a:t>Rely on:</a:t>
            </a:r>
          </a:p>
          <a:p>
            <a:pPr lvl="1"/>
            <a:r>
              <a:rPr lang="sv-SE" dirty="0" smtClean="0"/>
              <a:t>	use sequence numbers to ensure FIFO Channels</a:t>
            </a:r>
          </a:p>
          <a:p>
            <a:pPr lvl="1"/>
            <a:r>
              <a:rPr lang="sv-SE" dirty="0" smtClean="0"/>
              <a:t>You need failure detection</a:t>
            </a:r>
          </a:p>
          <a:p>
            <a:pPr lvl="1"/>
            <a:endParaRPr lang="sv-SE" dirty="0" smtClean="0"/>
          </a:p>
          <a:p>
            <a:pPr lvl="1">
              <a:buNone/>
            </a:pPr>
            <a:r>
              <a:rPr lang="sv-SE" dirty="0" smtClean="0"/>
              <a:t>Each process peridical makes requests to thers, then a message is stable if a ”later” message has been received from every non-faulty client.</a:t>
            </a:r>
            <a:endParaRPr lang="en-US" dirty="0" smtClean="0"/>
          </a:p>
        </p:txBody>
      </p:sp>
      <p:sp>
        <p:nvSpPr>
          <p:cNvPr id="4" name="Footer Placeholder 3"/>
          <p:cNvSpPr>
            <a:spLocks noGrp="1"/>
          </p:cNvSpPr>
          <p:nvPr>
            <p:ph type="ftr" sz="quarter" idx="11"/>
          </p:nvPr>
        </p:nvSpPr>
        <p:spPr/>
        <p:txBody>
          <a:bodyPr/>
          <a:lstStyle/>
          <a:p>
            <a:fld id="{0893E44D-F579-42FD-946E-3538CC1D7B7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Synchronized Real-Time Clocks</a:t>
            </a:r>
            <a:endParaRPr lang="en-US" dirty="0"/>
          </a:p>
        </p:txBody>
      </p:sp>
      <p:sp>
        <p:nvSpPr>
          <p:cNvPr id="3" name="Content Placeholder 2"/>
          <p:cNvSpPr>
            <a:spLocks noGrp="1"/>
          </p:cNvSpPr>
          <p:nvPr>
            <p:ph idx="1"/>
          </p:nvPr>
        </p:nvSpPr>
        <p:spPr/>
        <p:txBody>
          <a:bodyPr/>
          <a:lstStyle/>
          <a:p>
            <a:pPr lvl="1"/>
            <a:r>
              <a:rPr lang="sv-SE" sz="2800" dirty="0" smtClean="0"/>
              <a:t>If a message sent with uid t will be received no later than t+D by local clock.</a:t>
            </a:r>
          </a:p>
          <a:p>
            <a:pPr lvl="1"/>
            <a:r>
              <a:rPr lang="sv-SE" sz="2800" dirty="0" smtClean="0"/>
              <a:t>Uids differ by D at most at any time</a:t>
            </a:r>
          </a:p>
          <a:p>
            <a:endParaRPr lang="sv-SE" dirty="0" smtClean="0"/>
          </a:p>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fld id="{13220648-3548-4A80-ADA2-E81A6CB05A1A}" type="slidenum">
              <a:rPr lang="en-US"/>
              <a:pPr/>
              <a:t>3</a:t>
            </a:fld>
            <a:endParaRPr lang="en-US"/>
          </a:p>
        </p:txBody>
      </p:sp>
      <p:sp>
        <p:nvSpPr>
          <p:cNvPr id="63490" name="Rectangle 2"/>
          <p:cNvSpPr>
            <a:spLocks noGrp="1" noChangeArrowheads="1"/>
          </p:cNvSpPr>
          <p:nvPr>
            <p:ph type="title"/>
          </p:nvPr>
        </p:nvSpPr>
        <p:spPr/>
        <p:txBody>
          <a:bodyPr/>
          <a:lstStyle/>
          <a:p>
            <a:r>
              <a:rPr lang="en-GB"/>
              <a:t>Requirements for replicated data</a:t>
            </a:r>
          </a:p>
        </p:txBody>
      </p:sp>
      <p:sp>
        <p:nvSpPr>
          <p:cNvPr id="63491" name="Rectangle 3"/>
          <p:cNvSpPr>
            <a:spLocks noGrp="1" noChangeArrowheads="1"/>
          </p:cNvSpPr>
          <p:nvPr>
            <p:ph type="body" idx="1"/>
          </p:nvPr>
        </p:nvSpPr>
        <p:spPr>
          <a:xfrm>
            <a:off x="571500" y="2792413"/>
            <a:ext cx="8859838" cy="3500437"/>
          </a:xfrm>
        </p:spPr>
        <p:txBody>
          <a:bodyPr/>
          <a:lstStyle/>
          <a:p>
            <a:pPr>
              <a:lnSpc>
                <a:spcPct val="90000"/>
              </a:lnSpc>
            </a:pPr>
            <a:r>
              <a:rPr lang="en-GB" dirty="0"/>
              <a:t>Replication transparency</a:t>
            </a:r>
          </a:p>
          <a:p>
            <a:pPr lvl="1">
              <a:lnSpc>
                <a:spcPct val="90000"/>
              </a:lnSpc>
            </a:pPr>
            <a:r>
              <a:rPr lang="en-GB" dirty="0"/>
              <a:t>clients see logical objects (not several physical copies)</a:t>
            </a:r>
          </a:p>
          <a:p>
            <a:pPr lvl="2">
              <a:lnSpc>
                <a:spcPct val="90000"/>
              </a:lnSpc>
            </a:pPr>
            <a:r>
              <a:rPr lang="en-GB" dirty="0"/>
              <a:t>they access one logical item and receive a single result</a:t>
            </a:r>
          </a:p>
          <a:p>
            <a:pPr>
              <a:lnSpc>
                <a:spcPct val="90000"/>
              </a:lnSpc>
            </a:pPr>
            <a:r>
              <a:rPr lang="en-GB" dirty="0"/>
              <a:t>Consistency</a:t>
            </a:r>
          </a:p>
          <a:p>
            <a:pPr lvl="1">
              <a:lnSpc>
                <a:spcPct val="90000"/>
              </a:lnSpc>
            </a:pPr>
            <a:r>
              <a:rPr lang="en-GB" dirty="0"/>
              <a:t>specified to suit the application, </a:t>
            </a:r>
          </a:p>
          <a:p>
            <a:pPr lvl="2">
              <a:lnSpc>
                <a:spcPct val="90000"/>
              </a:lnSpc>
            </a:pPr>
            <a:r>
              <a:rPr lang="en-GB" dirty="0"/>
              <a:t>e.g. when a user of a diary disconnects, their local copy may be inconsistent with the others and will need to be reconciled when they connect again.  But connected clients using different copies should get consistent results. These issues are addressed in Bayou and Coda.</a:t>
            </a:r>
          </a:p>
          <a:p>
            <a:pPr lvl="2">
              <a:lnSpc>
                <a:spcPct val="90000"/>
              </a:lnSpc>
            </a:pPr>
            <a:endParaRPr lang="en-GB" dirty="0"/>
          </a:p>
        </p:txBody>
      </p:sp>
      <p:sp>
        <p:nvSpPr>
          <p:cNvPr id="63492"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3493" name="Rectangle 5"/>
          <p:cNvSpPr>
            <a:spLocks noChangeArrowheads="1"/>
          </p:cNvSpPr>
          <p:nvPr/>
        </p:nvSpPr>
        <p:spPr bwMode="auto">
          <a:xfrm>
            <a:off x="1944688" y="1501775"/>
            <a:ext cx="5451475" cy="519113"/>
          </a:xfrm>
          <a:prstGeom prst="rect">
            <a:avLst/>
          </a:prstGeom>
          <a:solidFill>
            <a:schemeClr val="accent1"/>
          </a:solidFill>
          <a:ln w="9525">
            <a:noFill/>
            <a:miter lim="800000"/>
            <a:headEnd/>
            <a:tailEnd/>
          </a:ln>
          <a:effectLst/>
        </p:spPr>
        <p:txBody>
          <a:bodyPr wrap="none">
            <a:spAutoFit/>
          </a:bodyPr>
          <a:lstStyle/>
          <a:p>
            <a:r>
              <a:rPr kumimoji="1" lang="en-GB" sz="2800">
                <a:solidFill>
                  <a:schemeClr val="hlink"/>
                </a:solidFill>
                <a:latin typeface="Arial" charset="0"/>
              </a:rPr>
              <a:t>What is replication transparency?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63491">
                                            <p:txEl>
                                              <p:pRg st="0" end="0"/>
                                            </p:txEl>
                                          </p:spTgt>
                                        </p:tgtEl>
                                        <p:attrNameLst>
                                          <p:attrName>style.visibility</p:attrName>
                                        </p:attrNameLst>
                                      </p:cBhvr>
                                      <p:to>
                                        <p:strVal val="visible"/>
                                      </p:to>
                                    </p:set>
                                    <p:animEffect transition="in" filter="wipe(up)">
                                      <p:cBhvr>
                                        <p:cTn id="11" dur="500"/>
                                        <p:tgtEl>
                                          <p:spTgt spid="6349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63491">
                                            <p:txEl>
                                              <p:pRg st="1" end="1"/>
                                            </p:txEl>
                                          </p:spTgt>
                                        </p:tgtEl>
                                        <p:attrNameLst>
                                          <p:attrName>style.visibility</p:attrName>
                                        </p:attrNameLst>
                                      </p:cBhvr>
                                      <p:to>
                                        <p:strVal val="visible"/>
                                      </p:to>
                                    </p:set>
                                    <p:animEffect transition="in" filter="wipe(up)">
                                      <p:cBhvr>
                                        <p:cTn id="16" dur="500"/>
                                        <p:tgtEl>
                                          <p:spTgt spid="634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63491">
                                            <p:txEl>
                                              <p:pRg st="2" end="2"/>
                                            </p:txEl>
                                          </p:spTgt>
                                        </p:tgtEl>
                                        <p:attrNameLst>
                                          <p:attrName>style.visibility</p:attrName>
                                        </p:attrNameLst>
                                      </p:cBhvr>
                                      <p:to>
                                        <p:strVal val="visible"/>
                                      </p:to>
                                    </p:set>
                                    <p:animEffect transition="in" filter="wipe(up)">
                                      <p:cBhvr>
                                        <p:cTn id="21" dur="500"/>
                                        <p:tgtEl>
                                          <p:spTgt spid="6349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63491">
                                            <p:txEl>
                                              <p:pRg st="3" end="3"/>
                                            </p:txEl>
                                          </p:spTgt>
                                        </p:tgtEl>
                                        <p:attrNameLst>
                                          <p:attrName>style.visibility</p:attrName>
                                        </p:attrNameLst>
                                      </p:cBhvr>
                                      <p:to>
                                        <p:strVal val="visible"/>
                                      </p:to>
                                    </p:set>
                                    <p:animEffect transition="in" filter="wipe(up)">
                                      <p:cBhvr>
                                        <p:cTn id="26" dur="500"/>
                                        <p:tgtEl>
                                          <p:spTgt spid="6349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63491">
                                            <p:txEl>
                                              <p:pRg st="4" end="4"/>
                                            </p:txEl>
                                          </p:spTgt>
                                        </p:tgtEl>
                                        <p:attrNameLst>
                                          <p:attrName>style.visibility</p:attrName>
                                        </p:attrNameLst>
                                      </p:cBhvr>
                                      <p:to>
                                        <p:strVal val="visible"/>
                                      </p:to>
                                    </p:set>
                                    <p:animEffect transition="in" filter="wipe(up)">
                                      <p:cBhvr>
                                        <p:cTn id="31" dur="500"/>
                                        <p:tgtEl>
                                          <p:spTgt spid="6349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63491">
                                            <p:txEl>
                                              <p:pRg st="5" end="5"/>
                                            </p:txEl>
                                          </p:spTgt>
                                        </p:tgtEl>
                                        <p:attrNameLst>
                                          <p:attrName>style.visibility</p:attrName>
                                        </p:attrNameLst>
                                      </p:cBhvr>
                                      <p:to>
                                        <p:strVal val="visible"/>
                                      </p:to>
                                    </p:set>
                                    <p:animEffect transition="in" filter="wipe(up)">
                                      <p:cBhvr>
                                        <p:cTn id="36" dur="500"/>
                                        <p:tgtEl>
                                          <p:spTgt spid="63491">
                                            <p:txEl>
                                              <p:pRg st="5" end="5"/>
                                            </p:txEl>
                                          </p:spTgt>
                                        </p:tgtEl>
                                      </p:cBhvr>
                                    </p:animEffec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63492"/>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bldLvl="3" autoUpdateAnimBg="0"/>
      <p:bldP spid="63492" grpId="0" autoUpdateAnimBg="0"/>
      <p:bldP spid="63493"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fld id="{76A2D77B-68AB-4C2B-AEF3-AD52A51EAA7B}" type="slidenum">
              <a:rPr lang="en-US"/>
              <a:pPr/>
              <a:t>4</a:t>
            </a:fld>
            <a:endParaRPr lang="en-US"/>
          </a:p>
        </p:txBody>
      </p:sp>
      <p:sp>
        <p:nvSpPr>
          <p:cNvPr id="64514" name="Rectangle 2"/>
          <p:cNvSpPr>
            <a:spLocks noGrp="1" noChangeArrowheads="1"/>
          </p:cNvSpPr>
          <p:nvPr>
            <p:ph type="title"/>
          </p:nvPr>
        </p:nvSpPr>
        <p:spPr/>
        <p:txBody>
          <a:bodyPr/>
          <a:lstStyle/>
          <a:p>
            <a:r>
              <a:rPr lang="en-GB"/>
              <a:t>14.2.1 System model</a:t>
            </a:r>
          </a:p>
        </p:txBody>
      </p:sp>
      <p:sp>
        <p:nvSpPr>
          <p:cNvPr id="64515" name="Rectangle 3"/>
          <p:cNvSpPr>
            <a:spLocks noGrp="1" noChangeArrowheads="1"/>
          </p:cNvSpPr>
          <p:nvPr>
            <p:ph type="body" idx="1"/>
          </p:nvPr>
        </p:nvSpPr>
        <p:spPr>
          <a:xfrm>
            <a:off x="431800" y="1327150"/>
            <a:ext cx="8859838" cy="4819650"/>
          </a:xfrm>
        </p:spPr>
        <p:txBody>
          <a:bodyPr/>
          <a:lstStyle/>
          <a:p>
            <a:pPr>
              <a:lnSpc>
                <a:spcPct val="90000"/>
              </a:lnSpc>
            </a:pPr>
            <a:r>
              <a:rPr lang="en-GB" sz="2400"/>
              <a:t>each </a:t>
            </a:r>
            <a:r>
              <a:rPr lang="en-GB" sz="2400" i="1"/>
              <a:t>logical</a:t>
            </a:r>
            <a:r>
              <a:rPr lang="en-GB" sz="2400"/>
              <a:t> object is implemented by a collection of </a:t>
            </a:r>
            <a:r>
              <a:rPr lang="en-GB" sz="2400" i="1"/>
              <a:t>physical</a:t>
            </a:r>
            <a:r>
              <a:rPr lang="en-GB" sz="2400"/>
              <a:t> copies called </a:t>
            </a:r>
            <a:r>
              <a:rPr lang="en-GB" sz="2400" i="1"/>
              <a:t>replicas</a:t>
            </a:r>
            <a:endParaRPr lang="en-GB" i="1"/>
          </a:p>
          <a:p>
            <a:pPr lvl="1">
              <a:lnSpc>
                <a:spcPct val="90000"/>
              </a:lnSpc>
            </a:pPr>
            <a:r>
              <a:rPr lang="en-GB"/>
              <a:t>the replicas are not necessarily consistent all the time (some may have received updates, not yet conveyed to the others)</a:t>
            </a:r>
          </a:p>
          <a:p>
            <a:pPr>
              <a:lnSpc>
                <a:spcPct val="90000"/>
              </a:lnSpc>
            </a:pPr>
            <a:r>
              <a:rPr lang="en-GB" sz="2400"/>
              <a:t>we assume an asynchronous system where processes fail only by crashing and generally assume no network partitions</a:t>
            </a:r>
            <a:endParaRPr lang="en-GB"/>
          </a:p>
          <a:p>
            <a:pPr>
              <a:lnSpc>
                <a:spcPct val="90000"/>
              </a:lnSpc>
            </a:pPr>
            <a:r>
              <a:rPr lang="en-GB" sz="2400"/>
              <a:t>replica managers </a:t>
            </a:r>
            <a:endParaRPr lang="en-GB"/>
          </a:p>
          <a:p>
            <a:pPr lvl="1">
              <a:lnSpc>
                <a:spcPct val="90000"/>
              </a:lnSpc>
            </a:pPr>
            <a:r>
              <a:rPr lang="en-GB"/>
              <a:t>an RM contains replicas on a computer and access them directly</a:t>
            </a:r>
          </a:p>
          <a:p>
            <a:pPr lvl="1">
              <a:lnSpc>
                <a:spcPct val="90000"/>
              </a:lnSpc>
            </a:pPr>
            <a:r>
              <a:rPr lang="en-GB"/>
              <a:t>RMs apply operations to replicas recoverably</a:t>
            </a:r>
          </a:p>
          <a:p>
            <a:pPr lvl="2">
              <a:lnSpc>
                <a:spcPct val="90000"/>
              </a:lnSpc>
            </a:pPr>
            <a:r>
              <a:rPr lang="en-GB"/>
              <a:t>i.e. they do not leave inconsistent results if they crash</a:t>
            </a:r>
          </a:p>
          <a:p>
            <a:pPr lvl="1">
              <a:lnSpc>
                <a:spcPct val="90000"/>
              </a:lnSpc>
            </a:pPr>
            <a:r>
              <a:rPr lang="en-GB"/>
              <a:t>objects are copied at all RMs unless we state otherwise</a:t>
            </a:r>
          </a:p>
          <a:p>
            <a:pPr lvl="1">
              <a:lnSpc>
                <a:spcPct val="90000"/>
              </a:lnSpc>
            </a:pPr>
            <a:r>
              <a:rPr lang="en-GB"/>
              <a:t>static systems are based on a fixed set of RMs</a:t>
            </a:r>
          </a:p>
          <a:p>
            <a:pPr lvl="1">
              <a:lnSpc>
                <a:spcPct val="90000"/>
              </a:lnSpc>
            </a:pPr>
            <a:r>
              <a:rPr lang="en-GB"/>
              <a:t>in a dynamic system: RMs may join or leave (e.g. when they crash)</a:t>
            </a:r>
          </a:p>
          <a:p>
            <a:pPr lvl="1">
              <a:lnSpc>
                <a:spcPct val="90000"/>
              </a:lnSpc>
            </a:pPr>
            <a:r>
              <a:rPr lang="en-GB"/>
              <a:t>an RM can be a </a:t>
            </a:r>
            <a:r>
              <a:rPr lang="en-GB" i="1"/>
              <a:t>state machine</a:t>
            </a:r>
            <a:r>
              <a:rPr lang="en-GB"/>
              <a:t>, which has the following properties:</a:t>
            </a:r>
          </a:p>
        </p:txBody>
      </p:sp>
      <p:sp>
        <p:nvSpPr>
          <p:cNvPr id="64516"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4517" name="Rectangle 5"/>
          <p:cNvSpPr>
            <a:spLocks noChangeArrowheads="1"/>
          </p:cNvSpPr>
          <p:nvPr/>
        </p:nvSpPr>
        <p:spPr bwMode="auto">
          <a:xfrm>
            <a:off x="1416050" y="0"/>
            <a:ext cx="7294563" cy="1392238"/>
          </a:xfrm>
          <a:prstGeom prst="rect">
            <a:avLst/>
          </a:prstGeom>
          <a:solidFill>
            <a:srgbClr val="82B0FF"/>
          </a:solidFill>
          <a:ln w="9525">
            <a:noFill/>
            <a:miter lim="800000"/>
            <a:headEnd/>
            <a:tailEnd/>
          </a:ln>
          <a:effectLst/>
        </p:spPr>
        <p:txBody>
          <a:bodyPr wrap="none">
            <a:spAutoFit/>
          </a:bodyPr>
          <a:lstStyle/>
          <a:p>
            <a:pPr>
              <a:lnSpc>
                <a:spcPct val="90000"/>
              </a:lnSpc>
              <a:spcBef>
                <a:spcPct val="20000"/>
              </a:spcBef>
              <a:buClr>
                <a:schemeClr val="hlink"/>
              </a:buClr>
              <a:buFont typeface="Wingdings" charset="2"/>
              <a:buNone/>
            </a:pPr>
            <a:r>
              <a:rPr kumimoji="1" lang="en-GB" sz="1600" b="1">
                <a:solidFill>
                  <a:schemeClr val="hlink"/>
                </a:solidFill>
                <a:latin typeface="Arial" charset="0"/>
              </a:rPr>
              <a:t>State machine</a:t>
            </a:r>
          </a:p>
          <a:p>
            <a:pPr>
              <a:lnSpc>
                <a:spcPct val="90000"/>
              </a:lnSpc>
              <a:spcBef>
                <a:spcPct val="20000"/>
              </a:spcBef>
              <a:buClr>
                <a:schemeClr val="hlink"/>
              </a:buClr>
              <a:buFont typeface="Wingdings" charset="2"/>
              <a:buChar char="w"/>
            </a:pPr>
            <a:r>
              <a:rPr kumimoji="1" lang="en-GB" sz="1600">
                <a:solidFill>
                  <a:schemeClr val="hlink"/>
                </a:solidFill>
                <a:latin typeface="Arial" charset="0"/>
              </a:rPr>
              <a:t>applies operations atomically</a:t>
            </a:r>
          </a:p>
          <a:p>
            <a:pPr>
              <a:lnSpc>
                <a:spcPct val="90000"/>
              </a:lnSpc>
              <a:spcBef>
                <a:spcPct val="20000"/>
              </a:spcBef>
              <a:buClr>
                <a:schemeClr val="hlink"/>
              </a:buClr>
              <a:buFont typeface="Wingdings" charset="2"/>
              <a:buChar char="w"/>
            </a:pPr>
            <a:r>
              <a:rPr kumimoji="1" lang="en-GB" sz="1600">
                <a:solidFill>
                  <a:schemeClr val="hlink"/>
                </a:solidFill>
                <a:latin typeface="Arial" charset="0"/>
              </a:rPr>
              <a:t>its state is a deterministic function of its initial state and the operations applied</a:t>
            </a:r>
          </a:p>
          <a:p>
            <a:pPr>
              <a:lnSpc>
                <a:spcPct val="90000"/>
              </a:lnSpc>
              <a:spcBef>
                <a:spcPct val="20000"/>
              </a:spcBef>
              <a:buClr>
                <a:schemeClr val="hlink"/>
              </a:buClr>
              <a:buFont typeface="Wingdings" charset="2"/>
              <a:buChar char="w"/>
            </a:pPr>
            <a:r>
              <a:rPr kumimoji="1" lang="en-GB" sz="1600">
                <a:solidFill>
                  <a:schemeClr val="hlink"/>
                </a:solidFill>
                <a:latin typeface="Arial" charset="0"/>
              </a:rPr>
              <a:t>all replicas start identical and carry out the same operations</a:t>
            </a:r>
          </a:p>
          <a:p>
            <a:pPr>
              <a:lnSpc>
                <a:spcPct val="90000"/>
              </a:lnSpc>
              <a:spcBef>
                <a:spcPct val="20000"/>
              </a:spcBef>
              <a:buClr>
                <a:schemeClr val="hlink"/>
              </a:buClr>
              <a:buFont typeface="Wingdings" charset="2"/>
              <a:buChar char="w"/>
            </a:pPr>
            <a:r>
              <a:rPr kumimoji="1" lang="en-GB" sz="1600">
                <a:solidFill>
                  <a:schemeClr val="hlink"/>
                </a:solidFill>
                <a:latin typeface="Arial" charset="0"/>
              </a:rPr>
              <a:t>Its operations must not be affected by clock readings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wipe(up)">
                                      <p:cBhvr>
                                        <p:cTn id="7" dur="5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wipe(up)">
                                      <p:cBhvr>
                                        <p:cTn id="12" dur="500"/>
                                        <p:tgtEl>
                                          <p:spTgt spid="645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wipe(up)">
                                      <p:cBhvr>
                                        <p:cTn id="17" dur="500"/>
                                        <p:tgtEl>
                                          <p:spTgt spid="645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4515">
                                            <p:txEl>
                                              <p:pRg st="3" end="3"/>
                                            </p:txEl>
                                          </p:spTgt>
                                        </p:tgtEl>
                                        <p:attrNameLst>
                                          <p:attrName>style.visibility</p:attrName>
                                        </p:attrNameLst>
                                      </p:cBhvr>
                                      <p:to>
                                        <p:strVal val="visible"/>
                                      </p:to>
                                    </p:set>
                                    <p:animEffect transition="in" filter="wipe(up)">
                                      <p:cBhvr>
                                        <p:cTn id="22" dur="500"/>
                                        <p:tgtEl>
                                          <p:spTgt spid="645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4515">
                                            <p:txEl>
                                              <p:pRg st="4" end="4"/>
                                            </p:txEl>
                                          </p:spTgt>
                                        </p:tgtEl>
                                        <p:attrNameLst>
                                          <p:attrName>style.visibility</p:attrName>
                                        </p:attrNameLst>
                                      </p:cBhvr>
                                      <p:to>
                                        <p:strVal val="visible"/>
                                      </p:to>
                                    </p:set>
                                    <p:animEffect transition="in" filter="wipe(up)">
                                      <p:cBhvr>
                                        <p:cTn id="27" dur="500"/>
                                        <p:tgtEl>
                                          <p:spTgt spid="645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4515">
                                            <p:txEl>
                                              <p:pRg st="5" end="5"/>
                                            </p:txEl>
                                          </p:spTgt>
                                        </p:tgtEl>
                                        <p:attrNameLst>
                                          <p:attrName>style.visibility</p:attrName>
                                        </p:attrNameLst>
                                      </p:cBhvr>
                                      <p:to>
                                        <p:strVal val="visible"/>
                                      </p:to>
                                    </p:set>
                                    <p:animEffect transition="in" filter="wipe(up)">
                                      <p:cBhvr>
                                        <p:cTn id="32" dur="500"/>
                                        <p:tgtEl>
                                          <p:spTgt spid="645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4515">
                                            <p:txEl>
                                              <p:pRg st="6" end="6"/>
                                            </p:txEl>
                                          </p:spTgt>
                                        </p:tgtEl>
                                        <p:attrNameLst>
                                          <p:attrName>style.visibility</p:attrName>
                                        </p:attrNameLst>
                                      </p:cBhvr>
                                      <p:to>
                                        <p:strVal val="visible"/>
                                      </p:to>
                                    </p:set>
                                    <p:animEffect transition="in" filter="wipe(up)">
                                      <p:cBhvr>
                                        <p:cTn id="37" dur="500"/>
                                        <p:tgtEl>
                                          <p:spTgt spid="645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4515">
                                            <p:txEl>
                                              <p:pRg st="7" end="7"/>
                                            </p:txEl>
                                          </p:spTgt>
                                        </p:tgtEl>
                                        <p:attrNameLst>
                                          <p:attrName>style.visibility</p:attrName>
                                        </p:attrNameLst>
                                      </p:cBhvr>
                                      <p:to>
                                        <p:strVal val="visible"/>
                                      </p:to>
                                    </p:set>
                                    <p:animEffect transition="in" filter="wipe(up)">
                                      <p:cBhvr>
                                        <p:cTn id="42" dur="500"/>
                                        <p:tgtEl>
                                          <p:spTgt spid="645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64515">
                                            <p:txEl>
                                              <p:pRg st="8" end="8"/>
                                            </p:txEl>
                                          </p:spTgt>
                                        </p:tgtEl>
                                        <p:attrNameLst>
                                          <p:attrName>style.visibility</p:attrName>
                                        </p:attrNameLst>
                                      </p:cBhvr>
                                      <p:to>
                                        <p:strVal val="visible"/>
                                      </p:to>
                                    </p:set>
                                    <p:animEffect transition="in" filter="wipe(up)">
                                      <p:cBhvr>
                                        <p:cTn id="47" dur="500"/>
                                        <p:tgtEl>
                                          <p:spTgt spid="645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64515">
                                            <p:txEl>
                                              <p:pRg st="9" end="9"/>
                                            </p:txEl>
                                          </p:spTgt>
                                        </p:tgtEl>
                                        <p:attrNameLst>
                                          <p:attrName>style.visibility</p:attrName>
                                        </p:attrNameLst>
                                      </p:cBhvr>
                                      <p:to>
                                        <p:strVal val="visible"/>
                                      </p:to>
                                    </p:set>
                                    <p:animEffect transition="in" filter="wipe(up)">
                                      <p:cBhvr>
                                        <p:cTn id="52" dur="500"/>
                                        <p:tgtEl>
                                          <p:spTgt spid="6451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64515">
                                            <p:txEl>
                                              <p:pRg st="10" end="10"/>
                                            </p:txEl>
                                          </p:spTgt>
                                        </p:tgtEl>
                                        <p:attrNameLst>
                                          <p:attrName>style.visibility</p:attrName>
                                        </p:attrNameLst>
                                      </p:cBhvr>
                                      <p:to>
                                        <p:strVal val="visible"/>
                                      </p:to>
                                    </p:set>
                                    <p:animEffect transition="in" filter="wipe(up)">
                                      <p:cBhvr>
                                        <p:cTn id="57" dur="500"/>
                                        <p:tgtEl>
                                          <p:spTgt spid="6451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64517"/>
                                        </p:tgtEl>
                                        <p:attrNameLst>
                                          <p:attrName>style.visibility</p:attrName>
                                        </p:attrNameLst>
                                      </p:cBhvr>
                                      <p:to>
                                        <p:strVal val="visible"/>
                                      </p:to>
                                    </p:set>
                                  </p:childTnLst>
                                </p:cTn>
                              </p:par>
                            </p:childTnLst>
                          </p:cTn>
                        </p:par>
                        <p:par>
                          <p:cTn id="62" fill="hold">
                            <p:stCondLst>
                              <p:cond delay="500"/>
                            </p:stCondLst>
                            <p:childTnLst>
                              <p:par>
                                <p:cTn id="63" presetID="1" presetClass="entr" presetSubtype="0" fill="hold" grpId="0" nodeType="afterEffect">
                                  <p:stCondLst>
                                    <p:cond delay="0"/>
                                  </p:stCondLst>
                                  <p:childTnLst>
                                    <p:set>
                                      <p:cBhvr>
                                        <p:cTn id="64" dur="1" fill="hold">
                                          <p:stCondLst>
                                            <p:cond delay="499"/>
                                          </p:stCondLst>
                                        </p:cTn>
                                        <p:tgtEl>
                                          <p:spTgt spid="64516"/>
                                        </p:tgtEl>
                                        <p:attrNameLst>
                                          <p:attrName>style.visibility</p:attrName>
                                        </p:attrNameLst>
                                      </p:cBhvr>
                                      <p:to>
                                        <p:strVal val="visible"/>
                                      </p:to>
                                    </p:set>
                                  </p:childTnLst>
                                  <p:subTnLst>
                                    <p:audio>
                                      <p:cMediaNode>
                                        <p:cTn display="0" masterRel="sameClick">
                                          <p:stCondLst>
                                            <p:cond evt="begin" delay="0">
                                              <p:tn val="63"/>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bldLvl="3" autoUpdateAnimBg="0"/>
      <p:bldP spid="64516" grpId="0" autoUpdateAnimBg="0"/>
      <p:bldP spid="64517"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 Semantic Characterization</a:t>
            </a:r>
            <a:endParaRPr lang="sv-SE" dirty="0"/>
          </a:p>
        </p:txBody>
      </p:sp>
      <p:sp>
        <p:nvSpPr>
          <p:cNvPr id="3" name="Content Placeholder 2"/>
          <p:cNvSpPr>
            <a:spLocks noGrp="1"/>
          </p:cNvSpPr>
          <p:nvPr>
            <p:ph idx="1"/>
          </p:nvPr>
        </p:nvSpPr>
        <p:spPr/>
        <p:txBody>
          <a:bodyPr/>
          <a:lstStyle/>
          <a:p>
            <a:r>
              <a:rPr lang="sv-SE" dirty="0" smtClean="0"/>
              <a:t>Outputs of a state machine are complitely determined by the sequence of requests it processes indepedent of time and any other activity in the system.</a:t>
            </a:r>
          </a:p>
          <a:p>
            <a:endParaRPr lang="sv-SE" dirty="0"/>
          </a:p>
          <a:p>
            <a:r>
              <a:rPr lang="sv-SE" dirty="0" smtClean="0"/>
              <a:t>Vague about internal structure</a:t>
            </a:r>
          </a:p>
          <a:p>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v-SE" dirty="0" smtClean="0"/>
              <a:t>State Machine: Examples</a:t>
            </a:r>
            <a:endParaRPr lang="sv-SE" dirty="0"/>
          </a:p>
        </p:txBody>
      </p:sp>
      <p:sp>
        <p:nvSpPr>
          <p:cNvPr id="6" name="Text Placeholder 5"/>
          <p:cNvSpPr>
            <a:spLocks noGrp="1"/>
          </p:cNvSpPr>
          <p:nvPr>
            <p:ph type="body" idx="1"/>
          </p:nvPr>
        </p:nvSpPr>
        <p:spPr/>
        <p:txBody>
          <a:bodyPr/>
          <a:lstStyle/>
          <a:p>
            <a:r>
              <a:rPr lang="sv-SE" dirty="0" smtClean="0"/>
              <a:t>State </a:t>
            </a:r>
            <a:r>
              <a:rPr lang="sv-SE" dirty="0"/>
              <a:t>m</a:t>
            </a:r>
            <a:r>
              <a:rPr lang="sv-SE" dirty="0" smtClean="0"/>
              <a:t>achine</a:t>
            </a:r>
            <a:endParaRPr lang="sv-SE" dirty="0"/>
          </a:p>
        </p:txBody>
      </p:sp>
      <p:sp>
        <p:nvSpPr>
          <p:cNvPr id="7" name="Content Placeholder 6"/>
          <p:cNvSpPr>
            <a:spLocks noGrp="1"/>
          </p:cNvSpPr>
          <p:nvPr>
            <p:ph sz="half" idx="2"/>
          </p:nvPr>
        </p:nvSpPr>
        <p:spPr/>
        <p:txBody>
          <a:bodyPr/>
          <a:lstStyle/>
          <a:p>
            <a:r>
              <a:rPr lang="sv-SE" sz="1400" dirty="0" smtClean="0">
                <a:latin typeface="Consolas" pitchFamily="49" charset="0"/>
              </a:rPr>
              <a:t>Server:</a:t>
            </a:r>
            <a:endParaRPr lang="sv-SE" sz="1400" dirty="0">
              <a:latin typeface="Consolas" pitchFamily="49" charset="0"/>
            </a:endParaRPr>
          </a:p>
          <a:p>
            <a:r>
              <a:rPr lang="sv-SE" sz="1400" dirty="0" smtClean="0">
                <a:latin typeface="Consolas" pitchFamily="49" charset="0"/>
              </a:rPr>
              <a:t>Word store[N]</a:t>
            </a:r>
          </a:p>
          <a:p>
            <a:endParaRPr lang="sv-SE" sz="1400" dirty="0">
              <a:latin typeface="Consolas" pitchFamily="49" charset="0"/>
            </a:endParaRPr>
          </a:p>
          <a:p>
            <a:r>
              <a:rPr lang="sv-SE" sz="1400" dirty="0" smtClean="0">
                <a:latin typeface="Consolas" pitchFamily="49" charset="0"/>
              </a:rPr>
              <a:t>Read(int loc) {</a:t>
            </a:r>
          </a:p>
          <a:p>
            <a:pPr lvl="1">
              <a:buNone/>
            </a:pPr>
            <a:r>
              <a:rPr lang="sv-SE" sz="1400" dirty="0">
                <a:latin typeface="Consolas" pitchFamily="49" charset="0"/>
              </a:rPr>
              <a:t>	</a:t>
            </a:r>
            <a:r>
              <a:rPr lang="sv-SE" sz="1400" dirty="0" smtClean="0">
                <a:latin typeface="Consolas" pitchFamily="49" charset="0"/>
              </a:rPr>
              <a:t>send store[loc] to client;</a:t>
            </a:r>
          </a:p>
          <a:p>
            <a:pPr lvl="1">
              <a:buNone/>
            </a:pPr>
            <a:r>
              <a:rPr lang="sv-SE" sz="1400" dirty="0" smtClean="0">
                <a:latin typeface="Consolas" pitchFamily="49" charset="0"/>
              </a:rPr>
              <a:t>}</a:t>
            </a:r>
          </a:p>
          <a:p>
            <a:pPr lvl="1">
              <a:buNone/>
            </a:pPr>
            <a:r>
              <a:rPr lang="sv-SE" sz="1400" dirty="0" smtClean="0">
                <a:latin typeface="Consolas" pitchFamily="49" charset="0"/>
              </a:rPr>
              <a:t>Write[int loc, word val] {</a:t>
            </a:r>
          </a:p>
          <a:p>
            <a:pPr lvl="1">
              <a:buNone/>
            </a:pPr>
            <a:r>
              <a:rPr lang="sv-SE" sz="1400" dirty="0">
                <a:latin typeface="Consolas" pitchFamily="49" charset="0"/>
              </a:rPr>
              <a:t>s</a:t>
            </a:r>
            <a:r>
              <a:rPr lang="sv-SE" sz="1400" dirty="0" smtClean="0">
                <a:latin typeface="Consolas" pitchFamily="49" charset="0"/>
              </a:rPr>
              <a:t>tore[loc]=val</a:t>
            </a:r>
          </a:p>
          <a:p>
            <a:pPr lvl="1">
              <a:buNone/>
            </a:pPr>
            <a:r>
              <a:rPr lang="sv-SE" sz="1400" dirty="0" smtClean="0">
                <a:latin typeface="Consolas" pitchFamily="49" charset="0"/>
              </a:rPr>
              <a:t>}</a:t>
            </a:r>
            <a:endParaRPr lang="sv-SE" sz="1400" dirty="0">
              <a:latin typeface="Consolas" pitchFamily="49" charset="0"/>
            </a:endParaRPr>
          </a:p>
          <a:p>
            <a:pPr lvl="1">
              <a:buNone/>
            </a:pPr>
            <a:r>
              <a:rPr lang="sv-SE" sz="1400" dirty="0" smtClean="0">
                <a:latin typeface="Consolas" pitchFamily="49" charset="0"/>
              </a:rPr>
              <a:t>Client</a:t>
            </a:r>
          </a:p>
          <a:p>
            <a:pPr lvl="1">
              <a:buNone/>
            </a:pPr>
            <a:endParaRPr lang="sv-SE" sz="1400" dirty="0" smtClean="0">
              <a:latin typeface="Consolas" pitchFamily="49" charset="0"/>
            </a:endParaRPr>
          </a:p>
          <a:p>
            <a:pPr lvl="1">
              <a:buNone/>
            </a:pPr>
            <a:r>
              <a:rPr lang="sv-SE" sz="1400" dirty="0">
                <a:latin typeface="Consolas" pitchFamily="49" charset="0"/>
              </a:rPr>
              <a:t>m</a:t>
            </a:r>
            <a:r>
              <a:rPr lang="sv-SE" sz="1400" dirty="0" smtClean="0">
                <a:latin typeface="Consolas" pitchFamily="49" charset="0"/>
              </a:rPr>
              <a:t>emory.write(100, 4)</a:t>
            </a:r>
          </a:p>
          <a:p>
            <a:pPr lvl="1">
              <a:buNone/>
            </a:pPr>
            <a:r>
              <a:rPr lang="sv-SE" sz="1400" dirty="0" smtClean="0">
                <a:latin typeface="Consolas" pitchFamily="49" charset="0"/>
              </a:rPr>
              <a:t>Memory.read(100)</a:t>
            </a:r>
          </a:p>
          <a:p>
            <a:pPr lvl="1">
              <a:buNone/>
            </a:pPr>
            <a:r>
              <a:rPr lang="sv-SE" sz="1400" dirty="0" smtClean="0">
                <a:latin typeface="Consolas" pitchFamily="49" charset="0"/>
              </a:rPr>
              <a:t>Receive v from memory</a:t>
            </a:r>
            <a:endParaRPr lang="sv-SE" sz="1400" dirty="0">
              <a:latin typeface="Consolas" pitchFamily="49" charset="0"/>
            </a:endParaRPr>
          </a:p>
        </p:txBody>
      </p:sp>
      <p:sp>
        <p:nvSpPr>
          <p:cNvPr id="8" name="Text Placeholder 7"/>
          <p:cNvSpPr>
            <a:spLocks noGrp="1"/>
          </p:cNvSpPr>
          <p:nvPr>
            <p:ph type="body" sz="quarter" idx="3"/>
          </p:nvPr>
        </p:nvSpPr>
        <p:spPr/>
        <p:txBody>
          <a:bodyPr/>
          <a:lstStyle/>
          <a:p>
            <a:r>
              <a:rPr lang="sv-SE" dirty="0" smtClean="0"/>
              <a:t>Not a state machine</a:t>
            </a:r>
            <a:endParaRPr lang="sv-SE" dirty="0"/>
          </a:p>
        </p:txBody>
      </p:sp>
      <p:sp>
        <p:nvSpPr>
          <p:cNvPr id="9" name="Content Placeholder 8"/>
          <p:cNvSpPr>
            <a:spLocks noGrp="1"/>
          </p:cNvSpPr>
          <p:nvPr>
            <p:ph sz="quarter" idx="4"/>
          </p:nvPr>
        </p:nvSpPr>
        <p:spPr/>
        <p:txBody>
          <a:bodyPr/>
          <a:lstStyle/>
          <a:p>
            <a:r>
              <a:rPr lang="sv-SE" dirty="0">
                <a:latin typeface="Consolas" pitchFamily="49" charset="0"/>
              </a:rPr>
              <a:t>w</a:t>
            </a:r>
            <a:r>
              <a:rPr lang="sv-SE" dirty="0" smtClean="0">
                <a:latin typeface="Consolas" pitchFamily="49" charset="0"/>
              </a:rPr>
              <a:t>hile true do</a:t>
            </a:r>
          </a:p>
          <a:p>
            <a:pPr lvl="1">
              <a:buNone/>
            </a:pPr>
            <a:r>
              <a:rPr lang="sv-SE" dirty="0" smtClean="0">
                <a:latin typeface="Consolas" pitchFamily="49" charset="0"/>
              </a:rPr>
              <a:t>	read sensor</a:t>
            </a:r>
          </a:p>
          <a:p>
            <a:pPr lvl="1">
              <a:buNone/>
            </a:pPr>
            <a:r>
              <a:rPr lang="sv-SE" dirty="0">
                <a:latin typeface="Consolas" pitchFamily="49" charset="0"/>
              </a:rPr>
              <a:t>	</a:t>
            </a:r>
            <a:r>
              <a:rPr lang="sv-SE" dirty="0" smtClean="0">
                <a:latin typeface="Consolas" pitchFamily="49" charset="0"/>
              </a:rPr>
              <a:t>q := compute adjustment</a:t>
            </a:r>
          </a:p>
          <a:p>
            <a:pPr lvl="1">
              <a:buNone/>
            </a:pPr>
            <a:r>
              <a:rPr lang="sv-SE" dirty="0">
                <a:latin typeface="Consolas" pitchFamily="49" charset="0"/>
              </a:rPr>
              <a:t>	</a:t>
            </a:r>
            <a:r>
              <a:rPr lang="sv-SE" dirty="0" smtClean="0">
                <a:latin typeface="Consolas" pitchFamily="49" charset="0"/>
              </a:rPr>
              <a:t>send q to actuator</a:t>
            </a:r>
          </a:p>
          <a:p>
            <a:pPr lvl="1">
              <a:buNone/>
            </a:pPr>
            <a:r>
              <a:rPr lang="sv-SE" dirty="0">
                <a:latin typeface="Consolas" pitchFamily="49" charset="0"/>
              </a:rPr>
              <a:t>	</a:t>
            </a:r>
            <a:r>
              <a:rPr lang="sv-SE" dirty="0" smtClean="0">
                <a:latin typeface="Consolas" pitchFamily="49" charset="0"/>
              </a:rPr>
              <a:t>end while</a:t>
            </a:r>
            <a:endParaRPr lang="sv-SE" dirty="0">
              <a:latin typeface="Consolas" pitchFamily="49" charset="0"/>
            </a:endParaRPr>
          </a:p>
        </p:txBody>
      </p:sp>
      <p:sp>
        <p:nvSpPr>
          <p:cNvPr id="4" name="Footer Placeholder 3"/>
          <p:cNvSpPr>
            <a:spLocks noGrp="1"/>
          </p:cNvSpPr>
          <p:nvPr>
            <p:ph type="ftr" sz="quarter" idx="11"/>
          </p:nvPr>
        </p:nvSpPr>
        <p:spPr/>
        <p:txBody>
          <a:bodyPr/>
          <a:lstStyle/>
          <a:p>
            <a:fld id="{0893E44D-F579-42FD-946E-3538CC1D7B7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a:t>
            </a:r>
            <a:endParaRPr lang="sv-SE" dirty="0"/>
          </a:p>
        </p:txBody>
      </p:sp>
      <p:sp>
        <p:nvSpPr>
          <p:cNvPr id="3" name="Content Placeholder 2"/>
          <p:cNvSpPr>
            <a:spLocks noGrp="1"/>
          </p:cNvSpPr>
          <p:nvPr>
            <p:ph idx="1"/>
          </p:nvPr>
        </p:nvSpPr>
        <p:spPr/>
        <p:txBody>
          <a:bodyPr/>
          <a:lstStyle/>
          <a:p>
            <a:pPr>
              <a:buNone/>
            </a:pPr>
            <a:r>
              <a:rPr lang="sv-SE" dirty="0" smtClean="0"/>
              <a:t> </a:t>
            </a: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7</a:t>
            </a:fld>
            <a:endParaRPr lang="en-US"/>
          </a:p>
        </p:txBody>
      </p:sp>
      <p:pic>
        <p:nvPicPr>
          <p:cNvPr id="138242"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673966" y="2927495"/>
            <a:ext cx="1955800" cy="1606550"/>
          </a:xfrm>
          <a:prstGeom prst="rect">
            <a:avLst/>
          </a:prstGeom>
          <a:noFill/>
        </p:spPr>
      </p:pic>
      <p:pic>
        <p:nvPicPr>
          <p:cNvPr id="13824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5918056" y="2665413"/>
            <a:ext cx="1714500" cy="1714500"/>
          </a:xfrm>
          <a:prstGeom prst="rect">
            <a:avLst/>
          </a:prstGeom>
          <a:noFill/>
        </p:spPr>
      </p:pic>
      <p:sp>
        <p:nvSpPr>
          <p:cNvPr id="7" name="TextBox 6"/>
          <p:cNvSpPr txBox="1"/>
          <p:nvPr/>
        </p:nvSpPr>
        <p:spPr>
          <a:xfrm>
            <a:off x="1132609" y="5079693"/>
            <a:ext cx="973343" cy="461665"/>
          </a:xfrm>
          <a:prstGeom prst="rect">
            <a:avLst/>
          </a:prstGeom>
          <a:noFill/>
        </p:spPr>
        <p:txBody>
          <a:bodyPr wrap="square" rtlCol="0">
            <a:spAutoFit/>
          </a:bodyPr>
          <a:lstStyle/>
          <a:p>
            <a:r>
              <a:rPr lang="sv-SE" dirty="0" smtClean="0"/>
              <a:t>Client</a:t>
            </a:r>
            <a:endParaRPr lang="sv-SE" dirty="0"/>
          </a:p>
        </p:txBody>
      </p:sp>
      <p:sp>
        <p:nvSpPr>
          <p:cNvPr id="8" name="TextBox 7"/>
          <p:cNvSpPr txBox="1"/>
          <p:nvPr/>
        </p:nvSpPr>
        <p:spPr>
          <a:xfrm>
            <a:off x="5985164" y="4922367"/>
            <a:ext cx="1091966" cy="461665"/>
          </a:xfrm>
          <a:prstGeom prst="rect">
            <a:avLst/>
          </a:prstGeom>
          <a:noFill/>
        </p:spPr>
        <p:txBody>
          <a:bodyPr wrap="square" rtlCol="0">
            <a:spAutoFit/>
          </a:bodyPr>
          <a:lstStyle/>
          <a:p>
            <a:r>
              <a:rPr lang="sv-SE" dirty="0" smtClean="0"/>
              <a:t>Server</a:t>
            </a:r>
            <a:endParaRPr lang="sv-SE" dirty="0"/>
          </a:p>
        </p:txBody>
      </p:sp>
      <p:cxnSp>
        <p:nvCxnSpPr>
          <p:cNvPr id="10" name="Straight Arrow Connector 9"/>
          <p:cNvCxnSpPr/>
          <p:nvPr/>
        </p:nvCxnSpPr>
        <p:spPr bwMode="auto">
          <a:xfrm flipV="1">
            <a:off x="1974273" y="3387436"/>
            <a:ext cx="3938154" cy="3117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a:off x="2026227" y="3699165"/>
            <a:ext cx="3927764" cy="415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a:t>
            </a:r>
            <a:endParaRPr lang="sv-SE" dirty="0"/>
          </a:p>
        </p:txBody>
      </p:sp>
      <p:sp>
        <p:nvSpPr>
          <p:cNvPr id="3" name="Content Placeholder 2"/>
          <p:cNvSpPr>
            <a:spLocks noGrp="1"/>
          </p:cNvSpPr>
          <p:nvPr>
            <p:ph idx="1"/>
          </p:nvPr>
        </p:nvSpPr>
        <p:spPr/>
        <p:txBody>
          <a:bodyPr/>
          <a:lstStyle/>
          <a:p>
            <a:pPr>
              <a:buNone/>
            </a:pPr>
            <a:r>
              <a:rPr lang="sv-SE" dirty="0" smtClean="0"/>
              <a:t> </a:t>
            </a: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8</a:t>
            </a:fld>
            <a:endParaRPr lang="en-US"/>
          </a:p>
        </p:txBody>
      </p:sp>
      <p:pic>
        <p:nvPicPr>
          <p:cNvPr id="138242"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673966" y="2927495"/>
            <a:ext cx="1955800" cy="1606550"/>
          </a:xfrm>
          <a:prstGeom prst="rect">
            <a:avLst/>
          </a:prstGeom>
          <a:noFill/>
        </p:spPr>
      </p:pic>
      <p:pic>
        <p:nvPicPr>
          <p:cNvPr id="13824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5918056" y="2665413"/>
            <a:ext cx="1714500" cy="1714500"/>
          </a:xfrm>
          <a:prstGeom prst="rect">
            <a:avLst/>
          </a:prstGeom>
          <a:noFill/>
        </p:spPr>
      </p:pic>
      <p:sp>
        <p:nvSpPr>
          <p:cNvPr id="7" name="TextBox 6"/>
          <p:cNvSpPr txBox="1"/>
          <p:nvPr/>
        </p:nvSpPr>
        <p:spPr>
          <a:xfrm>
            <a:off x="1132609" y="5079693"/>
            <a:ext cx="973343" cy="461665"/>
          </a:xfrm>
          <a:prstGeom prst="rect">
            <a:avLst/>
          </a:prstGeom>
          <a:noFill/>
        </p:spPr>
        <p:txBody>
          <a:bodyPr wrap="square" rtlCol="0">
            <a:spAutoFit/>
          </a:bodyPr>
          <a:lstStyle/>
          <a:p>
            <a:r>
              <a:rPr lang="sv-SE" dirty="0" smtClean="0"/>
              <a:t>Client</a:t>
            </a:r>
            <a:endParaRPr lang="sv-SE" dirty="0"/>
          </a:p>
        </p:txBody>
      </p:sp>
      <p:sp>
        <p:nvSpPr>
          <p:cNvPr id="8" name="TextBox 7"/>
          <p:cNvSpPr txBox="1"/>
          <p:nvPr/>
        </p:nvSpPr>
        <p:spPr>
          <a:xfrm>
            <a:off x="5985164" y="4922367"/>
            <a:ext cx="1091966" cy="461665"/>
          </a:xfrm>
          <a:prstGeom prst="rect">
            <a:avLst/>
          </a:prstGeom>
          <a:noFill/>
        </p:spPr>
        <p:txBody>
          <a:bodyPr wrap="square" rtlCol="0">
            <a:spAutoFit/>
          </a:bodyPr>
          <a:lstStyle/>
          <a:p>
            <a:r>
              <a:rPr lang="sv-SE" dirty="0" smtClean="0"/>
              <a:t>Server</a:t>
            </a:r>
            <a:endParaRPr lang="sv-SE" dirty="0"/>
          </a:p>
        </p:txBody>
      </p:sp>
      <p:cxnSp>
        <p:nvCxnSpPr>
          <p:cNvPr id="10" name="Straight Arrow Connector 9"/>
          <p:cNvCxnSpPr/>
          <p:nvPr/>
        </p:nvCxnSpPr>
        <p:spPr bwMode="auto">
          <a:xfrm flipV="1">
            <a:off x="1974273" y="3387436"/>
            <a:ext cx="3938154" cy="3117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a:off x="2026227" y="3699165"/>
            <a:ext cx="3927764" cy="415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1" name="Oval 10"/>
          <p:cNvSpPr/>
          <p:nvPr/>
        </p:nvSpPr>
        <p:spPr bwMode="auto">
          <a:xfrm>
            <a:off x="5943600" y="1662545"/>
            <a:ext cx="3429000" cy="335626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smtClean="0">
              <a:ln>
                <a:noFill/>
              </a:ln>
              <a:solidFill>
                <a:schemeClr val="tx1"/>
              </a:solidFill>
              <a:effectLst/>
              <a:latin typeface="Times" charset="0"/>
            </a:endParaRPr>
          </a:p>
        </p:txBody>
      </p:sp>
      <p:pic>
        <p:nvPicPr>
          <p:cNvPr id="1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7078374" y="1726768"/>
            <a:ext cx="1714500" cy="1714500"/>
          </a:xfrm>
          <a:prstGeom prst="rect">
            <a:avLst/>
          </a:prstGeom>
          <a:noFill/>
        </p:spPr>
      </p:pic>
      <p:pic>
        <p:nvPicPr>
          <p:cNvPr id="14"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7421274" y="3285404"/>
            <a:ext cx="1714500" cy="17145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ooter Placeholder 3"/>
          <p:cNvSpPr>
            <a:spLocks noGrp="1"/>
          </p:cNvSpPr>
          <p:nvPr>
            <p:ph type="ftr" sz="quarter" idx="11"/>
          </p:nvPr>
        </p:nvSpPr>
        <p:spPr/>
        <p:txBody>
          <a:bodyPr/>
          <a:lstStyle/>
          <a:p>
            <a:fld id="{1906BC04-ECC5-43E7-9589-30B98547A629}" type="slidenum">
              <a:rPr lang="en-US"/>
              <a:pPr/>
              <a:t>9</a:t>
            </a:fld>
            <a:endParaRPr lang="en-US"/>
          </a:p>
        </p:txBody>
      </p:sp>
      <p:sp>
        <p:nvSpPr>
          <p:cNvPr id="12437" name="Rectangle 149"/>
          <p:cNvSpPr>
            <a:spLocks noGrp="1" noChangeArrowheads="1"/>
          </p:cNvSpPr>
          <p:nvPr>
            <p:ph type="title"/>
          </p:nvPr>
        </p:nvSpPr>
        <p:spPr/>
        <p:txBody>
          <a:bodyPr/>
          <a:lstStyle/>
          <a:p>
            <a:r>
              <a:rPr lang="en-GB"/>
              <a:t>A basic architectural model for the management of replicated data</a:t>
            </a:r>
          </a:p>
        </p:txBody>
      </p:sp>
      <p:grpSp>
        <p:nvGrpSpPr>
          <p:cNvPr id="12486" name="Group 198"/>
          <p:cNvGrpSpPr>
            <a:grpSpLocks/>
          </p:cNvGrpSpPr>
          <p:nvPr/>
        </p:nvGrpSpPr>
        <p:grpSpPr bwMode="auto">
          <a:xfrm>
            <a:off x="430213" y="2919413"/>
            <a:ext cx="8702675" cy="3424237"/>
            <a:chOff x="271" y="1909"/>
            <a:chExt cx="5481" cy="2157"/>
          </a:xfrm>
        </p:grpSpPr>
        <p:sp>
          <p:nvSpPr>
            <p:cNvPr id="12440" name="Rectangle 152"/>
            <p:cNvSpPr>
              <a:spLocks noChangeArrowheads="1"/>
            </p:cNvSpPr>
            <p:nvPr/>
          </p:nvSpPr>
          <p:spPr bwMode="auto">
            <a:xfrm>
              <a:off x="3459" y="2171"/>
              <a:ext cx="2293" cy="1895"/>
            </a:xfrm>
            <a:prstGeom prst="rect">
              <a:avLst/>
            </a:prstGeom>
            <a:solidFill>
              <a:srgbClr val="FFDC99"/>
            </a:solidFill>
            <a:ln w="9525">
              <a:noFill/>
              <a:miter lim="800000"/>
              <a:headEnd/>
              <a:tailEnd/>
            </a:ln>
          </p:spPr>
          <p:txBody>
            <a:bodyPr/>
            <a:lstStyle/>
            <a:p>
              <a:endParaRPr lang="sv-SE"/>
            </a:p>
          </p:txBody>
        </p:sp>
        <p:sp>
          <p:nvSpPr>
            <p:cNvPr id="12442" name="Rectangle 154"/>
            <p:cNvSpPr>
              <a:spLocks noChangeArrowheads="1"/>
            </p:cNvSpPr>
            <p:nvPr/>
          </p:nvSpPr>
          <p:spPr bwMode="auto">
            <a:xfrm>
              <a:off x="2189" y="2437"/>
              <a:ext cx="436" cy="416"/>
            </a:xfrm>
            <a:prstGeom prst="rect">
              <a:avLst/>
            </a:prstGeom>
            <a:solidFill>
              <a:srgbClr val="FFFFFF"/>
            </a:solidFill>
            <a:ln w="9525">
              <a:noFill/>
              <a:miter lim="800000"/>
              <a:headEnd/>
              <a:tailEnd/>
            </a:ln>
          </p:spPr>
          <p:txBody>
            <a:bodyPr/>
            <a:lstStyle/>
            <a:p>
              <a:endParaRPr lang="sv-SE"/>
            </a:p>
          </p:txBody>
        </p:sp>
        <p:sp>
          <p:nvSpPr>
            <p:cNvPr id="12443" name="Rectangle 155"/>
            <p:cNvSpPr>
              <a:spLocks noChangeArrowheads="1"/>
            </p:cNvSpPr>
            <p:nvPr/>
          </p:nvSpPr>
          <p:spPr bwMode="auto">
            <a:xfrm>
              <a:off x="2189" y="2437"/>
              <a:ext cx="455" cy="435"/>
            </a:xfrm>
            <a:prstGeom prst="rect">
              <a:avLst/>
            </a:prstGeom>
            <a:noFill/>
            <a:ln w="44450">
              <a:solidFill>
                <a:srgbClr val="000000"/>
              </a:solidFill>
              <a:miter lim="800000"/>
              <a:headEnd/>
              <a:tailEnd/>
            </a:ln>
          </p:spPr>
          <p:txBody>
            <a:bodyPr/>
            <a:lstStyle/>
            <a:p>
              <a:endParaRPr lang="sv-SE"/>
            </a:p>
          </p:txBody>
        </p:sp>
        <p:sp>
          <p:nvSpPr>
            <p:cNvPr id="12444" name="Rectangle 156"/>
            <p:cNvSpPr>
              <a:spLocks noChangeArrowheads="1"/>
            </p:cNvSpPr>
            <p:nvPr/>
          </p:nvSpPr>
          <p:spPr bwMode="auto">
            <a:xfrm>
              <a:off x="2341" y="2553"/>
              <a:ext cx="194"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12445" name="Line 157"/>
            <p:cNvSpPr>
              <a:spLocks noChangeShapeType="1"/>
            </p:cNvSpPr>
            <p:nvPr/>
          </p:nvSpPr>
          <p:spPr bwMode="auto">
            <a:xfrm>
              <a:off x="1905" y="2323"/>
              <a:ext cx="1" cy="227"/>
            </a:xfrm>
            <a:prstGeom prst="line">
              <a:avLst/>
            </a:prstGeom>
            <a:noFill/>
            <a:ln w="19050">
              <a:solidFill>
                <a:schemeClr val="accent1"/>
              </a:solidFill>
              <a:round/>
              <a:headEnd/>
              <a:tailEnd/>
            </a:ln>
          </p:spPr>
          <p:txBody>
            <a:bodyPr/>
            <a:lstStyle/>
            <a:p>
              <a:endParaRPr lang="sv-SE"/>
            </a:p>
          </p:txBody>
        </p:sp>
        <p:sp>
          <p:nvSpPr>
            <p:cNvPr id="12446" name="Rectangle 158"/>
            <p:cNvSpPr>
              <a:spLocks noChangeArrowheads="1"/>
            </p:cNvSpPr>
            <p:nvPr/>
          </p:nvSpPr>
          <p:spPr bwMode="auto">
            <a:xfrm>
              <a:off x="1483" y="1909"/>
              <a:ext cx="941"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Requests and</a:t>
              </a:r>
              <a:endParaRPr lang="en-GB"/>
            </a:p>
          </p:txBody>
        </p:sp>
        <p:sp>
          <p:nvSpPr>
            <p:cNvPr id="12447" name="Rectangle 159"/>
            <p:cNvSpPr>
              <a:spLocks noChangeArrowheads="1"/>
            </p:cNvSpPr>
            <p:nvPr/>
          </p:nvSpPr>
          <p:spPr bwMode="auto">
            <a:xfrm>
              <a:off x="1729" y="2117"/>
              <a:ext cx="450"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replies</a:t>
              </a:r>
              <a:endParaRPr lang="en-GB"/>
            </a:p>
          </p:txBody>
        </p:sp>
        <p:sp>
          <p:nvSpPr>
            <p:cNvPr id="12448" name="Rectangle 160"/>
            <p:cNvSpPr>
              <a:spLocks noChangeArrowheads="1"/>
            </p:cNvSpPr>
            <p:nvPr/>
          </p:nvSpPr>
          <p:spPr bwMode="auto">
            <a:xfrm>
              <a:off x="1256" y="2553"/>
              <a:ext cx="110"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12449" name="Oval 161"/>
            <p:cNvSpPr>
              <a:spLocks noChangeArrowheads="1"/>
            </p:cNvSpPr>
            <p:nvPr/>
          </p:nvSpPr>
          <p:spPr bwMode="auto">
            <a:xfrm>
              <a:off x="976" y="2323"/>
              <a:ext cx="645" cy="644"/>
            </a:xfrm>
            <a:prstGeom prst="ellipse">
              <a:avLst/>
            </a:prstGeom>
            <a:noFill/>
            <a:ln w="44450">
              <a:solidFill>
                <a:srgbClr val="000000"/>
              </a:solidFill>
              <a:round/>
              <a:headEnd/>
              <a:tailEnd/>
            </a:ln>
          </p:spPr>
          <p:txBody>
            <a:bodyPr/>
            <a:lstStyle/>
            <a:p>
              <a:endParaRPr lang="sv-SE"/>
            </a:p>
          </p:txBody>
        </p:sp>
        <p:sp>
          <p:nvSpPr>
            <p:cNvPr id="12450" name="Rectangle 162"/>
            <p:cNvSpPr>
              <a:spLocks noChangeArrowheads="1"/>
            </p:cNvSpPr>
            <p:nvPr/>
          </p:nvSpPr>
          <p:spPr bwMode="auto">
            <a:xfrm>
              <a:off x="5178" y="3506"/>
              <a:ext cx="509"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Replica</a:t>
              </a:r>
              <a:endParaRPr lang="en-GB"/>
            </a:p>
          </p:txBody>
        </p:sp>
        <p:sp>
          <p:nvSpPr>
            <p:cNvPr id="12451" name="Rectangle 163"/>
            <p:cNvSpPr>
              <a:spLocks noChangeArrowheads="1"/>
            </p:cNvSpPr>
            <p:nvPr/>
          </p:nvSpPr>
          <p:spPr bwMode="auto">
            <a:xfrm>
              <a:off x="1237" y="3557"/>
              <a:ext cx="110"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12452" name="Oval 164"/>
            <p:cNvSpPr>
              <a:spLocks noChangeArrowheads="1"/>
            </p:cNvSpPr>
            <p:nvPr/>
          </p:nvSpPr>
          <p:spPr bwMode="auto">
            <a:xfrm>
              <a:off x="957" y="3327"/>
              <a:ext cx="645" cy="644"/>
            </a:xfrm>
            <a:prstGeom prst="ellipse">
              <a:avLst/>
            </a:prstGeom>
            <a:noFill/>
            <a:ln w="44450">
              <a:solidFill>
                <a:srgbClr val="000000"/>
              </a:solidFill>
              <a:round/>
              <a:headEnd/>
              <a:tailEnd/>
            </a:ln>
          </p:spPr>
          <p:txBody>
            <a:bodyPr/>
            <a:lstStyle/>
            <a:p>
              <a:endParaRPr lang="sv-SE"/>
            </a:p>
          </p:txBody>
        </p:sp>
        <p:sp>
          <p:nvSpPr>
            <p:cNvPr id="12453" name="Line 165"/>
            <p:cNvSpPr>
              <a:spLocks noChangeShapeType="1"/>
            </p:cNvSpPr>
            <p:nvPr/>
          </p:nvSpPr>
          <p:spPr bwMode="auto">
            <a:xfrm flipV="1">
              <a:off x="5070" y="2797"/>
              <a:ext cx="227" cy="682"/>
            </a:xfrm>
            <a:prstGeom prst="line">
              <a:avLst/>
            </a:prstGeom>
            <a:noFill/>
            <a:ln w="44450">
              <a:solidFill>
                <a:srgbClr val="000000"/>
              </a:solidFill>
              <a:round/>
              <a:headEnd/>
              <a:tailEnd/>
            </a:ln>
          </p:spPr>
          <p:txBody>
            <a:bodyPr/>
            <a:lstStyle/>
            <a:p>
              <a:endParaRPr lang="sv-SE"/>
            </a:p>
          </p:txBody>
        </p:sp>
        <p:sp>
          <p:nvSpPr>
            <p:cNvPr id="12454" name="Line 166"/>
            <p:cNvSpPr>
              <a:spLocks noChangeShapeType="1"/>
            </p:cNvSpPr>
            <p:nvPr/>
          </p:nvSpPr>
          <p:spPr bwMode="auto">
            <a:xfrm flipH="1" flipV="1">
              <a:off x="4160" y="2834"/>
              <a:ext cx="910" cy="645"/>
            </a:xfrm>
            <a:prstGeom prst="line">
              <a:avLst/>
            </a:prstGeom>
            <a:noFill/>
            <a:ln w="44450">
              <a:solidFill>
                <a:srgbClr val="000000"/>
              </a:solidFill>
              <a:round/>
              <a:headEnd/>
              <a:tailEnd/>
            </a:ln>
          </p:spPr>
          <p:txBody>
            <a:bodyPr/>
            <a:lstStyle/>
            <a:p>
              <a:endParaRPr lang="sv-SE"/>
            </a:p>
          </p:txBody>
        </p:sp>
        <p:sp>
          <p:nvSpPr>
            <p:cNvPr id="12455" name="Line 167"/>
            <p:cNvSpPr>
              <a:spLocks noChangeShapeType="1"/>
            </p:cNvSpPr>
            <p:nvPr/>
          </p:nvSpPr>
          <p:spPr bwMode="auto">
            <a:xfrm flipH="1">
              <a:off x="4615" y="3479"/>
              <a:ext cx="455" cy="132"/>
            </a:xfrm>
            <a:prstGeom prst="line">
              <a:avLst/>
            </a:prstGeom>
            <a:noFill/>
            <a:ln w="44450">
              <a:solidFill>
                <a:srgbClr val="000000"/>
              </a:solidFill>
              <a:round/>
              <a:headEnd/>
              <a:tailEnd/>
            </a:ln>
          </p:spPr>
          <p:txBody>
            <a:bodyPr/>
            <a:lstStyle/>
            <a:p>
              <a:endParaRPr lang="sv-SE"/>
            </a:p>
          </p:txBody>
        </p:sp>
        <p:sp>
          <p:nvSpPr>
            <p:cNvPr id="12456" name="Rectangle 168"/>
            <p:cNvSpPr>
              <a:spLocks noChangeArrowheads="1"/>
            </p:cNvSpPr>
            <p:nvPr/>
          </p:nvSpPr>
          <p:spPr bwMode="auto">
            <a:xfrm>
              <a:off x="3539" y="3108"/>
              <a:ext cx="508"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Service</a:t>
              </a:r>
              <a:endParaRPr lang="en-GB"/>
            </a:p>
          </p:txBody>
        </p:sp>
        <p:sp>
          <p:nvSpPr>
            <p:cNvPr id="12457" name="Rectangle 169"/>
            <p:cNvSpPr>
              <a:spLocks noChangeArrowheads="1"/>
            </p:cNvSpPr>
            <p:nvPr/>
          </p:nvSpPr>
          <p:spPr bwMode="auto">
            <a:xfrm>
              <a:off x="384" y="2883"/>
              <a:ext cx="466"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Clients</a:t>
              </a:r>
              <a:endParaRPr lang="en-GB"/>
            </a:p>
          </p:txBody>
        </p:sp>
        <p:sp>
          <p:nvSpPr>
            <p:cNvPr id="12458" name="Line 170"/>
            <p:cNvSpPr>
              <a:spLocks noChangeShapeType="1"/>
            </p:cNvSpPr>
            <p:nvPr/>
          </p:nvSpPr>
          <p:spPr bwMode="auto">
            <a:xfrm flipV="1">
              <a:off x="882" y="2853"/>
              <a:ext cx="265" cy="304"/>
            </a:xfrm>
            <a:prstGeom prst="line">
              <a:avLst/>
            </a:prstGeom>
            <a:noFill/>
            <a:ln w="44450">
              <a:solidFill>
                <a:srgbClr val="000000"/>
              </a:solidFill>
              <a:round/>
              <a:headEnd/>
              <a:tailEnd/>
            </a:ln>
          </p:spPr>
          <p:txBody>
            <a:bodyPr/>
            <a:lstStyle/>
            <a:p>
              <a:endParaRPr lang="sv-SE"/>
            </a:p>
          </p:txBody>
        </p:sp>
        <p:sp>
          <p:nvSpPr>
            <p:cNvPr id="12459" name="Line 171"/>
            <p:cNvSpPr>
              <a:spLocks noChangeShapeType="1"/>
            </p:cNvSpPr>
            <p:nvPr/>
          </p:nvSpPr>
          <p:spPr bwMode="auto">
            <a:xfrm flipH="1" flipV="1">
              <a:off x="882" y="3157"/>
              <a:ext cx="265" cy="265"/>
            </a:xfrm>
            <a:prstGeom prst="line">
              <a:avLst/>
            </a:prstGeom>
            <a:noFill/>
            <a:ln w="44450">
              <a:solidFill>
                <a:srgbClr val="000000"/>
              </a:solidFill>
              <a:round/>
              <a:headEnd/>
              <a:tailEnd/>
            </a:ln>
          </p:spPr>
          <p:txBody>
            <a:bodyPr/>
            <a:lstStyle/>
            <a:p>
              <a:endParaRPr lang="sv-SE"/>
            </a:p>
          </p:txBody>
        </p:sp>
        <p:sp>
          <p:nvSpPr>
            <p:cNvPr id="12460" name="Rectangle 172"/>
            <p:cNvSpPr>
              <a:spLocks noChangeArrowheads="1"/>
            </p:cNvSpPr>
            <p:nvPr/>
          </p:nvSpPr>
          <p:spPr bwMode="auto">
            <a:xfrm>
              <a:off x="2054" y="3089"/>
              <a:ext cx="729"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Front ends</a:t>
              </a:r>
              <a:endParaRPr lang="en-GB"/>
            </a:p>
          </p:txBody>
        </p:sp>
        <p:sp>
          <p:nvSpPr>
            <p:cNvPr id="12461" name="Freeform 173"/>
            <p:cNvSpPr>
              <a:spLocks/>
            </p:cNvSpPr>
            <p:nvPr/>
          </p:nvSpPr>
          <p:spPr bwMode="auto">
            <a:xfrm>
              <a:off x="2663" y="2607"/>
              <a:ext cx="95" cy="57"/>
            </a:xfrm>
            <a:custGeom>
              <a:avLst/>
              <a:gdLst/>
              <a:ahLst/>
              <a:cxnLst>
                <a:cxn ang="0">
                  <a:pos x="95" y="19"/>
                </a:cxn>
                <a:cxn ang="0">
                  <a:pos x="95" y="57"/>
                </a:cxn>
                <a:cxn ang="0">
                  <a:pos x="0" y="19"/>
                </a:cxn>
                <a:cxn ang="0">
                  <a:pos x="95" y="0"/>
                </a:cxn>
                <a:cxn ang="0">
                  <a:pos x="95" y="19"/>
                </a:cxn>
              </a:cxnLst>
              <a:rect l="0" t="0" r="r" b="b"/>
              <a:pathLst>
                <a:path w="95" h="57">
                  <a:moveTo>
                    <a:pt x="95" y="19"/>
                  </a:moveTo>
                  <a:lnTo>
                    <a:pt x="95" y="57"/>
                  </a:lnTo>
                  <a:lnTo>
                    <a:pt x="0" y="19"/>
                  </a:lnTo>
                  <a:lnTo>
                    <a:pt x="95" y="0"/>
                  </a:lnTo>
                  <a:lnTo>
                    <a:pt x="95"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2" name="Freeform 174"/>
            <p:cNvSpPr>
              <a:spLocks/>
            </p:cNvSpPr>
            <p:nvPr/>
          </p:nvSpPr>
          <p:spPr bwMode="auto">
            <a:xfrm>
              <a:off x="3326" y="2607"/>
              <a:ext cx="95" cy="57"/>
            </a:xfrm>
            <a:custGeom>
              <a:avLst/>
              <a:gdLst/>
              <a:ahLst/>
              <a:cxnLst>
                <a:cxn ang="0">
                  <a:pos x="0" y="19"/>
                </a:cxn>
                <a:cxn ang="0">
                  <a:pos x="0" y="0"/>
                </a:cxn>
                <a:cxn ang="0">
                  <a:pos x="95" y="19"/>
                </a:cxn>
                <a:cxn ang="0">
                  <a:pos x="0" y="57"/>
                </a:cxn>
                <a:cxn ang="0">
                  <a:pos x="0" y="19"/>
                </a:cxn>
              </a:cxnLst>
              <a:rect l="0" t="0" r="r" b="b"/>
              <a:pathLst>
                <a:path w="95" h="57">
                  <a:moveTo>
                    <a:pt x="0" y="19"/>
                  </a:moveTo>
                  <a:lnTo>
                    <a:pt x="0" y="0"/>
                  </a:lnTo>
                  <a:lnTo>
                    <a:pt x="95" y="19"/>
                  </a:lnTo>
                  <a:lnTo>
                    <a:pt x="0" y="57"/>
                  </a:lnTo>
                  <a:lnTo>
                    <a:pt x="0"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3" name="Line 175"/>
            <p:cNvSpPr>
              <a:spLocks noChangeShapeType="1"/>
            </p:cNvSpPr>
            <p:nvPr/>
          </p:nvSpPr>
          <p:spPr bwMode="auto">
            <a:xfrm>
              <a:off x="2777" y="2626"/>
              <a:ext cx="549" cy="1"/>
            </a:xfrm>
            <a:prstGeom prst="line">
              <a:avLst/>
            </a:prstGeom>
            <a:noFill/>
            <a:ln w="44450">
              <a:solidFill>
                <a:srgbClr val="000000"/>
              </a:solidFill>
              <a:round/>
              <a:headEnd/>
              <a:tailEnd/>
            </a:ln>
          </p:spPr>
          <p:txBody>
            <a:bodyPr/>
            <a:lstStyle/>
            <a:p>
              <a:endParaRPr lang="sv-SE"/>
            </a:p>
          </p:txBody>
        </p:sp>
        <p:sp>
          <p:nvSpPr>
            <p:cNvPr id="12464" name="Freeform 176"/>
            <p:cNvSpPr>
              <a:spLocks/>
            </p:cNvSpPr>
            <p:nvPr/>
          </p:nvSpPr>
          <p:spPr bwMode="auto">
            <a:xfrm>
              <a:off x="2644" y="3630"/>
              <a:ext cx="95" cy="38"/>
            </a:xfrm>
            <a:custGeom>
              <a:avLst/>
              <a:gdLst/>
              <a:ahLst/>
              <a:cxnLst>
                <a:cxn ang="0">
                  <a:pos x="95" y="19"/>
                </a:cxn>
                <a:cxn ang="0">
                  <a:pos x="95" y="38"/>
                </a:cxn>
                <a:cxn ang="0">
                  <a:pos x="0" y="19"/>
                </a:cxn>
                <a:cxn ang="0">
                  <a:pos x="95" y="0"/>
                </a:cxn>
                <a:cxn ang="0">
                  <a:pos x="95" y="19"/>
                </a:cxn>
              </a:cxnLst>
              <a:rect l="0" t="0" r="r" b="b"/>
              <a:pathLst>
                <a:path w="95" h="38">
                  <a:moveTo>
                    <a:pt x="95" y="19"/>
                  </a:moveTo>
                  <a:lnTo>
                    <a:pt x="95" y="38"/>
                  </a:lnTo>
                  <a:lnTo>
                    <a:pt x="0" y="19"/>
                  </a:lnTo>
                  <a:lnTo>
                    <a:pt x="95" y="0"/>
                  </a:lnTo>
                  <a:lnTo>
                    <a:pt x="95"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5" name="Freeform 177"/>
            <p:cNvSpPr>
              <a:spLocks/>
            </p:cNvSpPr>
            <p:nvPr/>
          </p:nvSpPr>
          <p:spPr bwMode="auto">
            <a:xfrm>
              <a:off x="3326" y="3611"/>
              <a:ext cx="95" cy="57"/>
            </a:xfrm>
            <a:custGeom>
              <a:avLst/>
              <a:gdLst/>
              <a:ahLst/>
              <a:cxnLst>
                <a:cxn ang="0">
                  <a:pos x="0" y="19"/>
                </a:cxn>
                <a:cxn ang="0">
                  <a:pos x="0" y="0"/>
                </a:cxn>
                <a:cxn ang="0">
                  <a:pos x="95" y="19"/>
                </a:cxn>
                <a:cxn ang="0">
                  <a:pos x="0" y="57"/>
                </a:cxn>
                <a:cxn ang="0">
                  <a:pos x="0" y="19"/>
                </a:cxn>
              </a:cxnLst>
              <a:rect l="0" t="0" r="r" b="b"/>
              <a:pathLst>
                <a:path w="95" h="57">
                  <a:moveTo>
                    <a:pt x="0" y="19"/>
                  </a:moveTo>
                  <a:lnTo>
                    <a:pt x="0" y="0"/>
                  </a:lnTo>
                  <a:lnTo>
                    <a:pt x="95" y="19"/>
                  </a:lnTo>
                  <a:lnTo>
                    <a:pt x="0" y="57"/>
                  </a:lnTo>
                  <a:lnTo>
                    <a:pt x="0"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6" name="Line 178"/>
            <p:cNvSpPr>
              <a:spLocks noChangeShapeType="1"/>
            </p:cNvSpPr>
            <p:nvPr/>
          </p:nvSpPr>
          <p:spPr bwMode="auto">
            <a:xfrm flipV="1">
              <a:off x="2739" y="3630"/>
              <a:ext cx="587" cy="19"/>
            </a:xfrm>
            <a:prstGeom prst="line">
              <a:avLst/>
            </a:prstGeom>
            <a:noFill/>
            <a:ln w="44450">
              <a:solidFill>
                <a:srgbClr val="000000"/>
              </a:solidFill>
              <a:round/>
              <a:headEnd/>
              <a:tailEnd/>
            </a:ln>
          </p:spPr>
          <p:txBody>
            <a:bodyPr/>
            <a:lstStyle/>
            <a:p>
              <a:endParaRPr lang="sv-SE"/>
            </a:p>
          </p:txBody>
        </p:sp>
        <p:sp>
          <p:nvSpPr>
            <p:cNvPr id="12467" name="Freeform 179"/>
            <p:cNvSpPr>
              <a:spLocks/>
            </p:cNvSpPr>
            <p:nvPr/>
          </p:nvSpPr>
          <p:spPr bwMode="auto">
            <a:xfrm>
              <a:off x="1659" y="2626"/>
              <a:ext cx="94" cy="38"/>
            </a:xfrm>
            <a:custGeom>
              <a:avLst/>
              <a:gdLst/>
              <a:ahLst/>
              <a:cxnLst>
                <a:cxn ang="0">
                  <a:pos x="94" y="19"/>
                </a:cxn>
                <a:cxn ang="0">
                  <a:pos x="94" y="38"/>
                </a:cxn>
                <a:cxn ang="0">
                  <a:pos x="0" y="19"/>
                </a:cxn>
                <a:cxn ang="0">
                  <a:pos x="94" y="0"/>
                </a:cxn>
                <a:cxn ang="0">
                  <a:pos x="94" y="19"/>
                </a:cxn>
              </a:cxnLst>
              <a:rect l="0" t="0" r="r" b="b"/>
              <a:pathLst>
                <a:path w="94" h="38">
                  <a:moveTo>
                    <a:pt x="94" y="19"/>
                  </a:moveTo>
                  <a:lnTo>
                    <a:pt x="94" y="38"/>
                  </a:lnTo>
                  <a:lnTo>
                    <a:pt x="0" y="19"/>
                  </a:lnTo>
                  <a:lnTo>
                    <a:pt x="94" y="0"/>
                  </a:lnTo>
                  <a:lnTo>
                    <a:pt x="94"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8" name="Freeform 180"/>
            <p:cNvSpPr>
              <a:spLocks/>
            </p:cNvSpPr>
            <p:nvPr/>
          </p:nvSpPr>
          <p:spPr bwMode="auto">
            <a:xfrm>
              <a:off x="2057" y="2626"/>
              <a:ext cx="94" cy="38"/>
            </a:xfrm>
            <a:custGeom>
              <a:avLst/>
              <a:gdLst/>
              <a:ahLst/>
              <a:cxnLst>
                <a:cxn ang="0">
                  <a:pos x="0" y="19"/>
                </a:cxn>
                <a:cxn ang="0">
                  <a:pos x="0" y="0"/>
                </a:cxn>
                <a:cxn ang="0">
                  <a:pos x="94" y="19"/>
                </a:cxn>
                <a:cxn ang="0">
                  <a:pos x="0" y="38"/>
                </a:cxn>
                <a:cxn ang="0">
                  <a:pos x="0" y="19"/>
                </a:cxn>
              </a:cxnLst>
              <a:rect l="0" t="0" r="r" b="b"/>
              <a:pathLst>
                <a:path w="94" h="38">
                  <a:moveTo>
                    <a:pt x="0" y="19"/>
                  </a:moveTo>
                  <a:lnTo>
                    <a:pt x="0" y="0"/>
                  </a:lnTo>
                  <a:lnTo>
                    <a:pt x="94" y="19"/>
                  </a:lnTo>
                  <a:lnTo>
                    <a:pt x="0" y="38"/>
                  </a:lnTo>
                  <a:lnTo>
                    <a:pt x="0"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9" name="Line 181"/>
            <p:cNvSpPr>
              <a:spLocks noChangeShapeType="1"/>
            </p:cNvSpPr>
            <p:nvPr/>
          </p:nvSpPr>
          <p:spPr bwMode="auto">
            <a:xfrm>
              <a:off x="1772" y="2645"/>
              <a:ext cx="285" cy="1"/>
            </a:xfrm>
            <a:prstGeom prst="line">
              <a:avLst/>
            </a:prstGeom>
            <a:noFill/>
            <a:ln w="44450">
              <a:solidFill>
                <a:srgbClr val="000000"/>
              </a:solidFill>
              <a:round/>
              <a:headEnd/>
              <a:tailEnd/>
            </a:ln>
          </p:spPr>
          <p:txBody>
            <a:bodyPr/>
            <a:lstStyle/>
            <a:p>
              <a:endParaRPr lang="sv-SE"/>
            </a:p>
          </p:txBody>
        </p:sp>
        <p:sp>
          <p:nvSpPr>
            <p:cNvPr id="12470" name="Freeform 182"/>
            <p:cNvSpPr>
              <a:spLocks/>
            </p:cNvSpPr>
            <p:nvPr/>
          </p:nvSpPr>
          <p:spPr bwMode="auto">
            <a:xfrm>
              <a:off x="1640" y="3630"/>
              <a:ext cx="94" cy="57"/>
            </a:xfrm>
            <a:custGeom>
              <a:avLst/>
              <a:gdLst/>
              <a:ahLst/>
              <a:cxnLst>
                <a:cxn ang="0">
                  <a:pos x="94" y="38"/>
                </a:cxn>
                <a:cxn ang="0">
                  <a:pos x="94" y="57"/>
                </a:cxn>
                <a:cxn ang="0">
                  <a:pos x="0" y="38"/>
                </a:cxn>
                <a:cxn ang="0">
                  <a:pos x="94" y="0"/>
                </a:cxn>
                <a:cxn ang="0">
                  <a:pos x="94" y="38"/>
                </a:cxn>
              </a:cxnLst>
              <a:rect l="0" t="0" r="r" b="b"/>
              <a:pathLst>
                <a:path w="94" h="57">
                  <a:moveTo>
                    <a:pt x="94" y="38"/>
                  </a:moveTo>
                  <a:lnTo>
                    <a:pt x="94" y="57"/>
                  </a:lnTo>
                  <a:lnTo>
                    <a:pt x="0" y="38"/>
                  </a:lnTo>
                  <a:lnTo>
                    <a:pt x="94" y="0"/>
                  </a:lnTo>
                  <a:lnTo>
                    <a:pt x="94" y="38"/>
                  </a:lnTo>
                  <a:close/>
                </a:path>
              </a:pathLst>
            </a:custGeom>
            <a:solidFill>
              <a:srgbClr val="000000"/>
            </a:solidFill>
            <a:ln w="44450">
              <a:solidFill>
                <a:srgbClr val="000000"/>
              </a:solidFill>
              <a:prstDash val="solid"/>
              <a:round/>
              <a:headEnd/>
              <a:tailEnd/>
            </a:ln>
          </p:spPr>
          <p:txBody>
            <a:bodyPr/>
            <a:lstStyle/>
            <a:p>
              <a:endParaRPr lang="sv-SE"/>
            </a:p>
          </p:txBody>
        </p:sp>
        <p:sp>
          <p:nvSpPr>
            <p:cNvPr id="12471" name="Freeform 183"/>
            <p:cNvSpPr>
              <a:spLocks/>
            </p:cNvSpPr>
            <p:nvPr/>
          </p:nvSpPr>
          <p:spPr bwMode="auto">
            <a:xfrm>
              <a:off x="2057" y="3630"/>
              <a:ext cx="75" cy="57"/>
            </a:xfrm>
            <a:custGeom>
              <a:avLst/>
              <a:gdLst/>
              <a:ahLst/>
              <a:cxnLst>
                <a:cxn ang="0">
                  <a:pos x="0" y="38"/>
                </a:cxn>
                <a:cxn ang="0">
                  <a:pos x="0" y="0"/>
                </a:cxn>
                <a:cxn ang="0">
                  <a:pos x="75" y="38"/>
                </a:cxn>
                <a:cxn ang="0">
                  <a:pos x="0" y="57"/>
                </a:cxn>
                <a:cxn ang="0">
                  <a:pos x="0" y="38"/>
                </a:cxn>
              </a:cxnLst>
              <a:rect l="0" t="0" r="r" b="b"/>
              <a:pathLst>
                <a:path w="75" h="57">
                  <a:moveTo>
                    <a:pt x="0" y="38"/>
                  </a:moveTo>
                  <a:lnTo>
                    <a:pt x="0" y="0"/>
                  </a:lnTo>
                  <a:lnTo>
                    <a:pt x="75" y="38"/>
                  </a:lnTo>
                  <a:lnTo>
                    <a:pt x="0" y="57"/>
                  </a:lnTo>
                  <a:lnTo>
                    <a:pt x="0" y="38"/>
                  </a:lnTo>
                  <a:close/>
                </a:path>
              </a:pathLst>
            </a:custGeom>
            <a:solidFill>
              <a:srgbClr val="000000"/>
            </a:solidFill>
            <a:ln w="44450">
              <a:solidFill>
                <a:srgbClr val="000000"/>
              </a:solidFill>
              <a:prstDash val="solid"/>
              <a:round/>
              <a:headEnd/>
              <a:tailEnd/>
            </a:ln>
          </p:spPr>
          <p:txBody>
            <a:bodyPr/>
            <a:lstStyle/>
            <a:p>
              <a:endParaRPr lang="sv-SE"/>
            </a:p>
          </p:txBody>
        </p:sp>
        <p:sp>
          <p:nvSpPr>
            <p:cNvPr id="12472" name="Line 184"/>
            <p:cNvSpPr>
              <a:spLocks noChangeShapeType="1"/>
            </p:cNvSpPr>
            <p:nvPr/>
          </p:nvSpPr>
          <p:spPr bwMode="auto">
            <a:xfrm>
              <a:off x="1734" y="3668"/>
              <a:ext cx="304" cy="1"/>
            </a:xfrm>
            <a:prstGeom prst="line">
              <a:avLst/>
            </a:prstGeom>
            <a:noFill/>
            <a:ln w="44450">
              <a:solidFill>
                <a:srgbClr val="000000"/>
              </a:solidFill>
              <a:round/>
              <a:headEnd/>
              <a:tailEnd/>
            </a:ln>
          </p:spPr>
          <p:txBody>
            <a:bodyPr/>
            <a:lstStyle/>
            <a:p>
              <a:endParaRPr lang="sv-SE"/>
            </a:p>
          </p:txBody>
        </p:sp>
        <p:sp>
          <p:nvSpPr>
            <p:cNvPr id="12473" name="Rectangle 185"/>
            <p:cNvSpPr>
              <a:spLocks noChangeArrowheads="1"/>
            </p:cNvSpPr>
            <p:nvPr/>
          </p:nvSpPr>
          <p:spPr bwMode="auto">
            <a:xfrm>
              <a:off x="5013" y="3696"/>
              <a:ext cx="679"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managers</a:t>
              </a:r>
              <a:endParaRPr lang="en-GB"/>
            </a:p>
          </p:txBody>
        </p:sp>
        <p:sp>
          <p:nvSpPr>
            <p:cNvPr id="12474" name="Oval 186"/>
            <p:cNvSpPr>
              <a:spLocks noChangeArrowheads="1"/>
            </p:cNvSpPr>
            <p:nvPr/>
          </p:nvSpPr>
          <p:spPr bwMode="auto">
            <a:xfrm>
              <a:off x="3649" y="2304"/>
              <a:ext cx="644" cy="625"/>
            </a:xfrm>
            <a:prstGeom prst="ellipse">
              <a:avLst/>
            </a:prstGeom>
            <a:solidFill>
              <a:srgbClr val="FFFFFF"/>
            </a:solidFill>
            <a:ln w="44450">
              <a:solidFill>
                <a:srgbClr val="000000"/>
              </a:solidFill>
              <a:round/>
              <a:headEnd/>
              <a:tailEnd/>
            </a:ln>
          </p:spPr>
          <p:txBody>
            <a:bodyPr/>
            <a:lstStyle/>
            <a:p>
              <a:endParaRPr lang="sv-SE"/>
            </a:p>
          </p:txBody>
        </p:sp>
        <p:sp>
          <p:nvSpPr>
            <p:cNvPr id="12475" name="Rectangle 187"/>
            <p:cNvSpPr>
              <a:spLocks noChangeArrowheads="1"/>
            </p:cNvSpPr>
            <p:nvPr/>
          </p:nvSpPr>
          <p:spPr bwMode="auto">
            <a:xfrm>
              <a:off x="3852" y="2534"/>
              <a:ext cx="237"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12476" name="Oval 188"/>
            <p:cNvSpPr>
              <a:spLocks noChangeArrowheads="1"/>
            </p:cNvSpPr>
            <p:nvPr/>
          </p:nvSpPr>
          <p:spPr bwMode="auto">
            <a:xfrm>
              <a:off x="3990" y="3403"/>
              <a:ext cx="644" cy="625"/>
            </a:xfrm>
            <a:prstGeom prst="ellipse">
              <a:avLst/>
            </a:prstGeom>
            <a:solidFill>
              <a:srgbClr val="FFFFFF"/>
            </a:solidFill>
            <a:ln w="44450">
              <a:solidFill>
                <a:srgbClr val="000000"/>
              </a:solidFill>
              <a:round/>
              <a:headEnd/>
              <a:tailEnd/>
            </a:ln>
          </p:spPr>
          <p:txBody>
            <a:bodyPr/>
            <a:lstStyle/>
            <a:p>
              <a:endParaRPr lang="sv-SE"/>
            </a:p>
          </p:txBody>
        </p:sp>
        <p:sp>
          <p:nvSpPr>
            <p:cNvPr id="12477" name="Rectangle 189"/>
            <p:cNvSpPr>
              <a:spLocks noChangeArrowheads="1"/>
            </p:cNvSpPr>
            <p:nvPr/>
          </p:nvSpPr>
          <p:spPr bwMode="auto">
            <a:xfrm>
              <a:off x="4205" y="3633"/>
              <a:ext cx="237"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12478" name="Rectangle 190"/>
            <p:cNvSpPr>
              <a:spLocks noChangeArrowheads="1"/>
            </p:cNvSpPr>
            <p:nvPr/>
          </p:nvSpPr>
          <p:spPr bwMode="auto">
            <a:xfrm>
              <a:off x="2189" y="3441"/>
              <a:ext cx="436" cy="417"/>
            </a:xfrm>
            <a:prstGeom prst="rect">
              <a:avLst/>
            </a:prstGeom>
            <a:solidFill>
              <a:srgbClr val="FFFFFF"/>
            </a:solidFill>
            <a:ln w="9525">
              <a:noFill/>
              <a:miter lim="800000"/>
              <a:headEnd/>
              <a:tailEnd/>
            </a:ln>
          </p:spPr>
          <p:txBody>
            <a:bodyPr/>
            <a:lstStyle/>
            <a:p>
              <a:endParaRPr lang="sv-SE"/>
            </a:p>
          </p:txBody>
        </p:sp>
        <p:sp>
          <p:nvSpPr>
            <p:cNvPr id="12479" name="Rectangle 191"/>
            <p:cNvSpPr>
              <a:spLocks noChangeArrowheads="1"/>
            </p:cNvSpPr>
            <p:nvPr/>
          </p:nvSpPr>
          <p:spPr bwMode="auto">
            <a:xfrm>
              <a:off x="2189" y="3441"/>
              <a:ext cx="455" cy="436"/>
            </a:xfrm>
            <a:prstGeom prst="rect">
              <a:avLst/>
            </a:prstGeom>
            <a:noFill/>
            <a:ln w="44450">
              <a:solidFill>
                <a:srgbClr val="000000"/>
              </a:solidFill>
              <a:miter lim="800000"/>
              <a:headEnd/>
              <a:tailEnd/>
            </a:ln>
          </p:spPr>
          <p:txBody>
            <a:bodyPr/>
            <a:lstStyle/>
            <a:p>
              <a:endParaRPr lang="sv-SE"/>
            </a:p>
          </p:txBody>
        </p:sp>
        <p:sp>
          <p:nvSpPr>
            <p:cNvPr id="12480" name="Rectangle 192"/>
            <p:cNvSpPr>
              <a:spLocks noChangeArrowheads="1"/>
            </p:cNvSpPr>
            <p:nvPr/>
          </p:nvSpPr>
          <p:spPr bwMode="auto">
            <a:xfrm>
              <a:off x="2326" y="3557"/>
              <a:ext cx="194"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12481" name="Oval 193"/>
            <p:cNvSpPr>
              <a:spLocks noChangeArrowheads="1"/>
            </p:cNvSpPr>
            <p:nvPr/>
          </p:nvSpPr>
          <p:spPr bwMode="auto">
            <a:xfrm>
              <a:off x="4975" y="2228"/>
              <a:ext cx="644" cy="625"/>
            </a:xfrm>
            <a:prstGeom prst="ellipse">
              <a:avLst/>
            </a:prstGeom>
            <a:solidFill>
              <a:srgbClr val="FFFFFF"/>
            </a:solidFill>
            <a:ln w="44450">
              <a:solidFill>
                <a:srgbClr val="000000"/>
              </a:solidFill>
              <a:round/>
              <a:headEnd/>
              <a:tailEnd/>
            </a:ln>
          </p:spPr>
          <p:txBody>
            <a:bodyPr/>
            <a:lstStyle/>
            <a:p>
              <a:endParaRPr lang="sv-SE"/>
            </a:p>
          </p:txBody>
        </p:sp>
        <p:sp>
          <p:nvSpPr>
            <p:cNvPr id="12482" name="Rectangle 194"/>
            <p:cNvSpPr>
              <a:spLocks noChangeArrowheads="1"/>
            </p:cNvSpPr>
            <p:nvPr/>
          </p:nvSpPr>
          <p:spPr bwMode="auto">
            <a:xfrm>
              <a:off x="5193" y="2458"/>
              <a:ext cx="237"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12485" name="Rectangle 197"/>
            <p:cNvSpPr>
              <a:spLocks noChangeArrowheads="1"/>
            </p:cNvSpPr>
            <p:nvPr/>
          </p:nvSpPr>
          <p:spPr bwMode="auto">
            <a:xfrm>
              <a:off x="271" y="2023"/>
              <a:ext cx="925" cy="250"/>
            </a:xfrm>
            <a:prstGeom prst="rect">
              <a:avLst/>
            </a:prstGeom>
            <a:noFill/>
            <a:ln w="9525">
              <a:noFill/>
              <a:miter lim="800000"/>
              <a:headEnd/>
              <a:tailEnd/>
            </a:ln>
            <a:effectLst/>
          </p:spPr>
          <p:txBody>
            <a:bodyPr wrap="none">
              <a:spAutoFit/>
            </a:bodyPr>
            <a:lstStyle/>
            <a:p>
              <a:r>
                <a:rPr kumimoji="1" lang="en-GB" sz="2000">
                  <a:solidFill>
                    <a:schemeClr val="accent1"/>
                  </a:solidFill>
                  <a:latin typeface="Arial" charset="0"/>
                </a:rPr>
                <a:t>Figure 14.1</a:t>
              </a:r>
            </a:p>
          </p:txBody>
        </p:sp>
      </p:grpSp>
      <p:sp>
        <p:nvSpPr>
          <p:cNvPr id="12487" name="Text Box 199"/>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12488" name="Rectangle 200"/>
          <p:cNvSpPr>
            <a:spLocks noChangeArrowheads="1"/>
          </p:cNvSpPr>
          <p:nvPr/>
        </p:nvSpPr>
        <p:spPr bwMode="auto">
          <a:xfrm>
            <a:off x="3744913" y="558800"/>
            <a:ext cx="5545137" cy="396875"/>
          </a:xfrm>
          <a:prstGeom prst="rect">
            <a:avLst/>
          </a:prstGeom>
          <a:solidFill>
            <a:schemeClr val="accent2"/>
          </a:solidFill>
          <a:ln w="9525">
            <a:noFill/>
            <a:miter lim="800000"/>
            <a:headEnd/>
            <a:tailEnd/>
          </a:ln>
          <a:effectLst/>
        </p:spPr>
        <p:txBody>
          <a:bodyPr wrap="none">
            <a:spAutoFit/>
          </a:bodyPr>
          <a:lstStyle/>
          <a:p>
            <a:r>
              <a:rPr kumimoji="1" lang="en-GB" sz="2000">
                <a:solidFill>
                  <a:schemeClr val="hlink"/>
                </a:solidFill>
                <a:latin typeface="Arial" charset="0"/>
              </a:rPr>
              <a:t>A collection of RMs provides a service to clients</a:t>
            </a:r>
          </a:p>
        </p:txBody>
      </p:sp>
      <p:sp>
        <p:nvSpPr>
          <p:cNvPr id="12489" name="Rectangle 201"/>
          <p:cNvSpPr>
            <a:spLocks noChangeArrowheads="1"/>
          </p:cNvSpPr>
          <p:nvPr/>
        </p:nvSpPr>
        <p:spPr bwMode="auto">
          <a:xfrm>
            <a:off x="434975" y="1328738"/>
            <a:ext cx="6276975"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Clients see a service that gives them access to logical objects, which are in  fact replicated at the RMs</a:t>
            </a:r>
          </a:p>
        </p:txBody>
      </p:sp>
      <p:sp>
        <p:nvSpPr>
          <p:cNvPr id="12491" name="Rectangle 203"/>
          <p:cNvSpPr>
            <a:spLocks noChangeArrowheads="1"/>
          </p:cNvSpPr>
          <p:nvPr/>
        </p:nvSpPr>
        <p:spPr bwMode="auto">
          <a:xfrm>
            <a:off x="404813" y="2133600"/>
            <a:ext cx="8650287"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Clients request operations: those without updates are called </a:t>
            </a:r>
            <a:r>
              <a:rPr kumimoji="1" lang="en-GB" sz="2000" i="1">
                <a:solidFill>
                  <a:schemeClr val="hlink"/>
                </a:solidFill>
                <a:latin typeface="Arial" charset="0"/>
              </a:rPr>
              <a:t>read-only</a:t>
            </a:r>
            <a:r>
              <a:rPr kumimoji="1" lang="en-GB" sz="2000">
                <a:solidFill>
                  <a:schemeClr val="hlink"/>
                </a:solidFill>
                <a:latin typeface="Arial" charset="0"/>
              </a:rPr>
              <a:t> requests the others are called </a:t>
            </a:r>
            <a:r>
              <a:rPr kumimoji="1" lang="en-GB" sz="2000" i="1">
                <a:solidFill>
                  <a:schemeClr val="hlink"/>
                </a:solidFill>
                <a:latin typeface="Arial" charset="0"/>
              </a:rPr>
              <a:t>update</a:t>
            </a:r>
            <a:r>
              <a:rPr kumimoji="1" lang="en-GB" sz="2000">
                <a:solidFill>
                  <a:schemeClr val="hlink"/>
                </a:solidFill>
                <a:latin typeface="Arial" charset="0"/>
              </a:rPr>
              <a:t> requests (they may include reads)</a:t>
            </a:r>
          </a:p>
        </p:txBody>
      </p:sp>
      <p:sp>
        <p:nvSpPr>
          <p:cNvPr id="12492" name="Rectangle 204"/>
          <p:cNvSpPr>
            <a:spLocks noChangeArrowheads="1"/>
          </p:cNvSpPr>
          <p:nvPr/>
        </p:nvSpPr>
        <p:spPr bwMode="auto">
          <a:xfrm>
            <a:off x="284163" y="6156325"/>
            <a:ext cx="5338762"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Clients request are handled by front ends. A front end makes replication transparent. </a:t>
            </a:r>
          </a:p>
        </p:txBody>
      </p:sp>
      <p:sp>
        <p:nvSpPr>
          <p:cNvPr id="12495" name="Text Box 207"/>
          <p:cNvSpPr txBox="1">
            <a:spLocks noChangeArrowheads="1"/>
          </p:cNvSpPr>
          <p:nvPr/>
        </p:nvSpPr>
        <p:spPr bwMode="auto">
          <a:xfrm>
            <a:off x="5468938" y="6470650"/>
            <a:ext cx="3816350" cy="366713"/>
          </a:xfrm>
          <a:prstGeom prst="rect">
            <a:avLst/>
          </a:prstGeom>
          <a:solidFill>
            <a:schemeClr val="accent1"/>
          </a:solidFill>
          <a:ln w="9525">
            <a:noFill/>
            <a:miter lim="800000"/>
            <a:headEnd/>
            <a:tailEnd/>
          </a:ln>
          <a:effectLst/>
        </p:spPr>
        <p:txBody>
          <a:bodyPr wrap="none">
            <a:spAutoFit/>
          </a:bodyPr>
          <a:lstStyle/>
          <a:p>
            <a:r>
              <a:rPr lang="en-GB" sz="1800">
                <a:latin typeface="Helvetica" charset="0"/>
              </a:rPr>
              <a:t>What can the FE hide from a client?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486"/>
                                        </p:tgtEl>
                                        <p:attrNameLst>
                                          <p:attrName>style.visibility</p:attrName>
                                        </p:attrNameLst>
                                      </p:cBhvr>
                                      <p:to>
                                        <p:strVal val="visible"/>
                                      </p:to>
                                    </p:set>
                                    <p:animEffect transition="in" filter="wipe(up)">
                                      <p:cBhvr>
                                        <p:cTn id="7" dur="500"/>
                                        <p:tgtEl>
                                          <p:spTgt spid="124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2488"/>
                                        </p:tgtEl>
                                        <p:attrNameLst>
                                          <p:attrName>style.visibility</p:attrName>
                                        </p:attrNameLst>
                                      </p:cBhvr>
                                      <p:to>
                                        <p:strVal val="visible"/>
                                      </p:to>
                                    </p:set>
                                    <p:anim calcmode="lin" valueType="num">
                                      <p:cBhvr additive="base">
                                        <p:cTn id="12" dur="500" fill="hold"/>
                                        <p:tgtEl>
                                          <p:spTgt spid="12488"/>
                                        </p:tgtEl>
                                        <p:attrNameLst>
                                          <p:attrName>ppt_x</p:attrName>
                                        </p:attrNameLst>
                                      </p:cBhvr>
                                      <p:tavLst>
                                        <p:tav tm="0">
                                          <p:val>
                                            <p:strVal val="1+#ppt_w/2"/>
                                          </p:val>
                                        </p:tav>
                                        <p:tav tm="100000">
                                          <p:val>
                                            <p:strVal val="#ppt_x"/>
                                          </p:val>
                                        </p:tav>
                                      </p:tavLst>
                                    </p:anim>
                                    <p:anim calcmode="lin" valueType="num">
                                      <p:cBhvr additive="base">
                                        <p:cTn id="13" dur="500" fill="hold"/>
                                        <p:tgtEl>
                                          <p:spTgt spid="1248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2489"/>
                                        </p:tgtEl>
                                        <p:attrNameLst>
                                          <p:attrName>style.visibility</p:attrName>
                                        </p:attrNameLst>
                                      </p:cBhvr>
                                      <p:to>
                                        <p:strVal val="visible"/>
                                      </p:to>
                                    </p:set>
                                    <p:anim calcmode="lin" valueType="num">
                                      <p:cBhvr additive="base">
                                        <p:cTn id="18" dur="500" fill="hold"/>
                                        <p:tgtEl>
                                          <p:spTgt spid="12489"/>
                                        </p:tgtEl>
                                        <p:attrNameLst>
                                          <p:attrName>ppt_x</p:attrName>
                                        </p:attrNameLst>
                                      </p:cBhvr>
                                      <p:tavLst>
                                        <p:tav tm="0">
                                          <p:val>
                                            <p:strVal val="1+#ppt_w/2"/>
                                          </p:val>
                                        </p:tav>
                                        <p:tav tm="100000">
                                          <p:val>
                                            <p:strVal val="#ppt_x"/>
                                          </p:val>
                                        </p:tav>
                                      </p:tavLst>
                                    </p:anim>
                                    <p:anim calcmode="lin" valueType="num">
                                      <p:cBhvr additive="base">
                                        <p:cTn id="19" dur="500" fill="hold"/>
                                        <p:tgtEl>
                                          <p:spTgt spid="1248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2491"/>
                                        </p:tgtEl>
                                        <p:attrNameLst>
                                          <p:attrName>style.visibility</p:attrName>
                                        </p:attrNameLst>
                                      </p:cBhvr>
                                      <p:to>
                                        <p:strVal val="visible"/>
                                      </p:to>
                                    </p:set>
                                    <p:anim calcmode="lin" valueType="num">
                                      <p:cBhvr additive="base">
                                        <p:cTn id="24" dur="500" fill="hold"/>
                                        <p:tgtEl>
                                          <p:spTgt spid="12491"/>
                                        </p:tgtEl>
                                        <p:attrNameLst>
                                          <p:attrName>ppt_x</p:attrName>
                                        </p:attrNameLst>
                                      </p:cBhvr>
                                      <p:tavLst>
                                        <p:tav tm="0">
                                          <p:val>
                                            <p:strVal val="1+#ppt_w/2"/>
                                          </p:val>
                                        </p:tav>
                                        <p:tav tm="100000">
                                          <p:val>
                                            <p:strVal val="#ppt_x"/>
                                          </p:val>
                                        </p:tav>
                                      </p:tavLst>
                                    </p:anim>
                                    <p:anim calcmode="lin" valueType="num">
                                      <p:cBhvr additive="base">
                                        <p:cTn id="25" dur="500" fill="hold"/>
                                        <p:tgtEl>
                                          <p:spTgt spid="12491"/>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2492"/>
                                        </p:tgtEl>
                                        <p:attrNameLst>
                                          <p:attrName>style.visibility</p:attrName>
                                        </p:attrNameLst>
                                      </p:cBhvr>
                                      <p:to>
                                        <p:strVal val="visible"/>
                                      </p:to>
                                    </p:set>
                                    <p:anim calcmode="lin" valueType="num">
                                      <p:cBhvr additive="base">
                                        <p:cTn id="30" dur="500" fill="hold"/>
                                        <p:tgtEl>
                                          <p:spTgt spid="12492"/>
                                        </p:tgtEl>
                                        <p:attrNameLst>
                                          <p:attrName>ppt_x</p:attrName>
                                        </p:attrNameLst>
                                      </p:cBhvr>
                                      <p:tavLst>
                                        <p:tav tm="0">
                                          <p:val>
                                            <p:strVal val="1+#ppt_w/2"/>
                                          </p:val>
                                        </p:tav>
                                        <p:tav tm="100000">
                                          <p:val>
                                            <p:strVal val="#ppt_x"/>
                                          </p:val>
                                        </p:tav>
                                      </p:tavLst>
                                    </p:anim>
                                    <p:anim calcmode="lin" valueType="num">
                                      <p:cBhvr additive="base">
                                        <p:cTn id="31" dur="500" fill="hold"/>
                                        <p:tgtEl>
                                          <p:spTgt spid="12492"/>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12495"/>
                                        </p:tgtEl>
                                        <p:attrNameLst>
                                          <p:attrName>style.visibility</p:attrName>
                                        </p:attrNameLst>
                                      </p:cBhvr>
                                      <p:to>
                                        <p:strVal val="visible"/>
                                      </p:to>
                                    </p:se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499"/>
                                          </p:stCondLst>
                                        </p:cTn>
                                        <p:tgtEl>
                                          <p:spTgt spid="12487"/>
                                        </p:tgtEl>
                                        <p:attrNameLst>
                                          <p:attrName>style.visibility</p:attrName>
                                        </p:attrNameLst>
                                      </p:cBhvr>
                                      <p:to>
                                        <p:strVal val="visible"/>
                                      </p:to>
                                    </p:set>
                                  </p:childTnLst>
                                  <p:subTnLst>
                                    <p:audio>
                                      <p:cMediaNode>
                                        <p:cTn display="0" masterRel="sameClick">
                                          <p:stCondLst>
                                            <p:cond evt="begin" delay="0">
                                              <p:tn val="37"/>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87" grpId="0" autoUpdateAnimBg="0"/>
      <p:bldP spid="12488" grpId="0" animBg="1" autoUpdateAnimBg="0"/>
      <p:bldP spid="12489" grpId="0" animBg="1" autoUpdateAnimBg="0"/>
      <p:bldP spid="12491" grpId="0" animBg="1" autoUpdateAnimBg="0"/>
      <p:bldP spid="12492" grpId="0" animBg="1" autoUpdateAnimBg="0"/>
      <p:bldP spid="12495" grpId="0" animBg="1" autoUpdateAnimBg="0"/>
    </p:bldLst>
  </p:timing>
</p:sld>
</file>

<file path=ppt/theme/theme1.xml><?xml version="1.0" encoding="utf-8"?>
<a:theme xmlns:a="http://schemas.openxmlformats.org/drawingml/2006/main" name="L1. CORBA 1">
  <a:themeElements>
    <a:clrScheme name="">
      <a:dk1>
        <a:srgbClr val="000000"/>
      </a:dk1>
      <a:lt1>
        <a:srgbClr val="FFFFFF"/>
      </a:lt1>
      <a:dk2>
        <a:srgbClr val="000000"/>
      </a:dk2>
      <a:lt2>
        <a:srgbClr val="5E574E"/>
      </a:lt2>
      <a:accent1>
        <a:srgbClr val="FF3300"/>
      </a:accent1>
      <a:accent2>
        <a:srgbClr val="FFCC00"/>
      </a:accent2>
      <a:accent3>
        <a:srgbClr val="FFFFFF"/>
      </a:accent3>
      <a:accent4>
        <a:srgbClr val="000000"/>
      </a:accent4>
      <a:accent5>
        <a:srgbClr val="FFADAA"/>
      </a:accent5>
      <a:accent6>
        <a:srgbClr val="E7B900"/>
      </a:accent6>
      <a:hlink>
        <a:srgbClr val="663300"/>
      </a:hlink>
      <a:folHlink>
        <a:srgbClr val="808000"/>
      </a:folHlink>
    </a:clrScheme>
    <a:fontScheme name="L1. CORBA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L1. CORBA 1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L1. CORBA 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1. CORBA 1 4">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L1. CORBA 1 5">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L1. CORBA 1 6">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7">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ECB6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Jean's HD:China 2001:L1. CORBA 1.ppt</Template>
  <TotalTime>2886</TotalTime>
  <Words>1411</Words>
  <Application>Microsoft Office PowerPoint</Application>
  <PresentationFormat>A4 Paper (210x297 mm)</PresentationFormat>
  <Paragraphs>239</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L1. CORBA 1</vt:lpstr>
      <vt:lpstr> Distributed Systems Course  Replication</vt:lpstr>
      <vt:lpstr>Introduction to replication</vt:lpstr>
      <vt:lpstr>Requirements for replicated data</vt:lpstr>
      <vt:lpstr>14.2.1 System model</vt:lpstr>
      <vt:lpstr>State Machine Semantic Characterization</vt:lpstr>
      <vt:lpstr>State Machine: Examples</vt:lpstr>
      <vt:lpstr>State Machine</vt:lpstr>
      <vt:lpstr>State Machine</vt:lpstr>
      <vt:lpstr>A basic architectural model for the management of replicated data</vt:lpstr>
      <vt:lpstr>State Machine</vt:lpstr>
      <vt:lpstr>Guarantees</vt:lpstr>
      <vt:lpstr>Four phases in performing a request</vt:lpstr>
      <vt:lpstr>Replication</vt:lpstr>
      <vt:lpstr>Replication</vt:lpstr>
      <vt:lpstr>All replicas process the same sequence of requests</vt:lpstr>
      <vt:lpstr>Slide 16</vt:lpstr>
      <vt:lpstr>Guarantees</vt:lpstr>
      <vt:lpstr>When to process a reguest - Stability</vt:lpstr>
      <vt:lpstr>Logical Clocks</vt:lpstr>
      <vt:lpstr>Slide 20</vt:lpstr>
      <vt:lpstr>Stability</vt:lpstr>
      <vt:lpstr>Synchronized Real-Time Clocks</vt:lpstr>
    </vt:vector>
  </TitlesOfParts>
  <Company>G&amp;J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15.1 A distributed multimedia system</dc:title>
  <dc:creator>George Coulouris;Philippas Tsigas</dc:creator>
  <cp:lastModifiedBy>tsigas</cp:lastModifiedBy>
  <cp:revision>197</cp:revision>
  <cp:lastPrinted>2000-11-12T21:05:10Z</cp:lastPrinted>
  <dcterms:created xsi:type="dcterms:W3CDTF">2000-06-18T21:59:47Z</dcterms:created>
  <dcterms:modified xsi:type="dcterms:W3CDTF">2011-01-24T11:48:25Z</dcterms:modified>
</cp:coreProperties>
</file>