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9"/>
  </p:notesMasterIdLst>
  <p:sldIdLst>
    <p:sldId id="258" r:id="rId2"/>
    <p:sldId id="284" r:id="rId3"/>
    <p:sldId id="261" r:id="rId4"/>
    <p:sldId id="262" r:id="rId5"/>
    <p:sldId id="285" r:id="rId6"/>
    <p:sldId id="263" r:id="rId7"/>
    <p:sldId id="286" r:id="rId8"/>
    <p:sldId id="287" r:id="rId9"/>
    <p:sldId id="288" r:id="rId10"/>
    <p:sldId id="264" r:id="rId11"/>
    <p:sldId id="312" r:id="rId12"/>
    <p:sldId id="347" r:id="rId13"/>
    <p:sldId id="348" r:id="rId14"/>
    <p:sldId id="349" r:id="rId15"/>
    <p:sldId id="350" r:id="rId16"/>
    <p:sldId id="351" r:id="rId17"/>
    <p:sldId id="353" r:id="rId18"/>
    <p:sldId id="354" r:id="rId19"/>
    <p:sldId id="290" r:id="rId20"/>
    <p:sldId id="291" r:id="rId21"/>
    <p:sldId id="267" r:id="rId22"/>
    <p:sldId id="268" r:id="rId23"/>
    <p:sldId id="269" r:id="rId24"/>
    <p:sldId id="270" r:id="rId25"/>
    <p:sldId id="271" r:id="rId26"/>
    <p:sldId id="313" r:id="rId27"/>
    <p:sldId id="311" r:id="rId28"/>
  </p:sldIdLst>
  <p:sldSz cx="9906000" cy="6858000" type="A4"/>
  <p:notesSz cx="6858000" cy="9144000"/>
  <p:defaultTextStyle>
    <a:defPPr>
      <a:defRPr lang="en-GB"/>
    </a:defPPr>
    <a:lvl1pPr algn="l" rtl="0" fontAlgn="base">
      <a:spcBef>
        <a:spcPct val="0"/>
      </a:spcBef>
      <a:spcAft>
        <a:spcPct val="0"/>
      </a:spcAft>
      <a:defRPr sz="2400" kern="1200">
        <a:solidFill>
          <a:schemeClr val="tx1"/>
        </a:solidFill>
        <a:latin typeface="Times"/>
        <a:ea typeface="+mn-ea"/>
        <a:cs typeface="Arial" pitchFamily="34" charset="0"/>
      </a:defRPr>
    </a:lvl1pPr>
    <a:lvl2pPr marL="457200" algn="l" rtl="0" fontAlgn="base">
      <a:spcBef>
        <a:spcPct val="0"/>
      </a:spcBef>
      <a:spcAft>
        <a:spcPct val="0"/>
      </a:spcAft>
      <a:defRPr sz="2400" kern="1200">
        <a:solidFill>
          <a:schemeClr val="tx1"/>
        </a:solidFill>
        <a:latin typeface="Times"/>
        <a:ea typeface="+mn-ea"/>
        <a:cs typeface="Arial" pitchFamily="34" charset="0"/>
      </a:defRPr>
    </a:lvl2pPr>
    <a:lvl3pPr marL="914400" algn="l" rtl="0" fontAlgn="base">
      <a:spcBef>
        <a:spcPct val="0"/>
      </a:spcBef>
      <a:spcAft>
        <a:spcPct val="0"/>
      </a:spcAft>
      <a:defRPr sz="2400" kern="1200">
        <a:solidFill>
          <a:schemeClr val="tx1"/>
        </a:solidFill>
        <a:latin typeface="Times"/>
        <a:ea typeface="+mn-ea"/>
        <a:cs typeface="Arial" pitchFamily="34" charset="0"/>
      </a:defRPr>
    </a:lvl3pPr>
    <a:lvl4pPr marL="1371600" algn="l" rtl="0" fontAlgn="base">
      <a:spcBef>
        <a:spcPct val="0"/>
      </a:spcBef>
      <a:spcAft>
        <a:spcPct val="0"/>
      </a:spcAft>
      <a:defRPr sz="2400" kern="1200">
        <a:solidFill>
          <a:schemeClr val="tx1"/>
        </a:solidFill>
        <a:latin typeface="Times"/>
        <a:ea typeface="+mn-ea"/>
        <a:cs typeface="Arial" pitchFamily="34" charset="0"/>
      </a:defRPr>
    </a:lvl4pPr>
    <a:lvl5pPr marL="1828800" algn="l" rtl="0" fontAlgn="base">
      <a:spcBef>
        <a:spcPct val="0"/>
      </a:spcBef>
      <a:spcAft>
        <a:spcPct val="0"/>
      </a:spcAft>
      <a:defRPr sz="2400" kern="1200">
        <a:solidFill>
          <a:schemeClr val="tx1"/>
        </a:solidFill>
        <a:latin typeface="Times"/>
        <a:ea typeface="+mn-ea"/>
        <a:cs typeface="Arial" pitchFamily="34" charset="0"/>
      </a:defRPr>
    </a:lvl5pPr>
    <a:lvl6pPr marL="2286000" algn="l" defTabSz="914400" rtl="0" eaLnBrk="1" latinLnBrk="0" hangingPunct="1">
      <a:defRPr sz="2400" kern="1200">
        <a:solidFill>
          <a:schemeClr val="tx1"/>
        </a:solidFill>
        <a:latin typeface="Times"/>
        <a:ea typeface="+mn-ea"/>
        <a:cs typeface="Arial" pitchFamily="34" charset="0"/>
      </a:defRPr>
    </a:lvl6pPr>
    <a:lvl7pPr marL="2743200" algn="l" defTabSz="914400" rtl="0" eaLnBrk="1" latinLnBrk="0" hangingPunct="1">
      <a:defRPr sz="2400" kern="1200">
        <a:solidFill>
          <a:schemeClr val="tx1"/>
        </a:solidFill>
        <a:latin typeface="Times"/>
        <a:ea typeface="+mn-ea"/>
        <a:cs typeface="Arial" pitchFamily="34" charset="0"/>
      </a:defRPr>
    </a:lvl7pPr>
    <a:lvl8pPr marL="3200400" algn="l" defTabSz="914400" rtl="0" eaLnBrk="1" latinLnBrk="0" hangingPunct="1">
      <a:defRPr sz="2400" kern="1200">
        <a:solidFill>
          <a:schemeClr val="tx1"/>
        </a:solidFill>
        <a:latin typeface="Times"/>
        <a:ea typeface="+mn-ea"/>
        <a:cs typeface="Arial" pitchFamily="34" charset="0"/>
      </a:defRPr>
    </a:lvl8pPr>
    <a:lvl9pPr marL="3657600" algn="l" defTabSz="914400" rtl="0" eaLnBrk="1" latinLnBrk="0" hangingPunct="1">
      <a:defRPr sz="2400" kern="1200">
        <a:solidFill>
          <a:schemeClr val="tx1"/>
        </a:solidFill>
        <a:latin typeface="Times"/>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E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2787"/>
    <p:restoredTop sz="82268" autoAdjust="0"/>
  </p:normalViewPr>
  <p:slideViewPr>
    <p:cSldViewPr snapToGrid="0">
      <p:cViewPr varScale="1">
        <p:scale>
          <a:sx n="33" d="100"/>
          <a:sy n="33" d="100"/>
        </p:scale>
        <p:origin x="-590" y="-6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5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charset="0"/>
                <a:cs typeface="+mn-cs"/>
              </a:defRPr>
            </a:lvl1pPr>
          </a:lstStyle>
          <a:p>
            <a:pPr>
              <a:defRPr/>
            </a:pPr>
            <a:endParaRPr lang="en-GB"/>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charset="0"/>
                <a:cs typeface="+mn-cs"/>
              </a:defRPr>
            </a:lvl1pPr>
          </a:lstStyle>
          <a:p>
            <a:pPr>
              <a:defRPr/>
            </a:pPr>
            <a:endParaRPr lang="en-GB"/>
          </a:p>
        </p:txBody>
      </p:sp>
      <p:sp>
        <p:nvSpPr>
          <p:cNvPr id="3072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charset="0"/>
                <a:cs typeface="+mn-cs"/>
              </a:defRPr>
            </a:lvl1pPr>
          </a:lstStyle>
          <a:p>
            <a:pPr>
              <a:defRPr/>
            </a:pPr>
            <a:endParaRPr lang="en-GB"/>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charset="0"/>
                <a:cs typeface="+mn-cs"/>
              </a:defRPr>
            </a:lvl1pPr>
          </a:lstStyle>
          <a:p>
            <a:pPr>
              <a:defRPr/>
            </a:pPr>
            <a:fld id="{F6A250CC-7D10-4291-8E47-14544AFA95E5}"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p>
            <a:pPr>
              <a:defRPr/>
            </a:pPr>
            <a:fld id="{D8EA61E7-E637-4390-80E3-4A4EFA4A3B0D}" type="slidenum">
              <a:rPr lang="en-GB" smtClean="0">
                <a:latin typeface="Times"/>
              </a:rPr>
              <a:pPr>
                <a:defRPr/>
              </a:pPr>
              <a:t>1</a:t>
            </a:fld>
            <a:endParaRPr lang="en-GB" smtClean="0">
              <a:latin typeface="Times"/>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r>
              <a:rPr lang="en-GB" smtClean="0">
                <a:latin typeface="Times"/>
              </a:rPr>
              <a:t>Times taken to present this material:</a:t>
            </a:r>
          </a:p>
          <a:p>
            <a:r>
              <a:rPr lang="en-GB" smtClean="0">
                <a:latin typeface="Times"/>
              </a:rPr>
              <a:t>Sections 13.1-3 require about 1 hour 40 minutes</a:t>
            </a:r>
          </a:p>
          <a:p>
            <a:r>
              <a:rPr lang="en-GB" smtClean="0">
                <a:latin typeface="Times"/>
              </a:rPr>
              <a:t>Section 13.4 was not presented (slides are included)</a:t>
            </a:r>
          </a:p>
          <a:p>
            <a:r>
              <a:rPr lang="en-GB" smtClean="0">
                <a:latin typeface="Times"/>
              </a:rPr>
              <a:t>Section 13.5 (except 13.6.2 and 13.6.3 ) took about 40 minutes.</a:t>
            </a:r>
          </a:p>
          <a:p>
            <a:endParaRPr lang="en-GB" smtClean="0">
              <a:latin typeface="Times"/>
            </a:endParaRPr>
          </a:p>
          <a:p>
            <a:endParaRPr lang="en-GB" smtClean="0">
              <a:latin typeface="Time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2990467E-968A-4FEA-B7EF-670AB2BE4C19}" type="slidenum">
              <a:rPr lang="en-GB" smtClean="0">
                <a:latin typeface="Times"/>
              </a:rPr>
              <a:pPr>
                <a:defRPr/>
              </a:pPr>
              <a:t>2</a:t>
            </a:fld>
            <a:endParaRPr lang="en-GB" smtClean="0">
              <a:latin typeface="Times"/>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lang="en-GB" smtClean="0">
                <a:latin typeface="Times"/>
              </a:rPr>
              <a:t>also going to discuss cc for distributed Tx</a:t>
            </a:r>
          </a:p>
          <a:p>
            <a:r>
              <a:rPr lang="en-GB" smtClean="0">
                <a:latin typeface="Times"/>
              </a:rPr>
              <a:t>and recovery of distributed Tx</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7A239F29-586A-4A17-9BCC-E8E72FE7C789}" type="slidenum">
              <a:rPr lang="en-GB" smtClean="0">
                <a:latin typeface="Times"/>
              </a:rPr>
              <a:pPr>
                <a:defRPr/>
              </a:pPr>
              <a:t>3</a:t>
            </a:fld>
            <a:endParaRPr lang="en-GB" smtClean="0">
              <a:latin typeface="Times"/>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GB" sz="900" smtClean="0">
                <a:latin typeface="Helvetica"/>
              </a:rPr>
              <a:t>flat transaction: client makes requests to several servers</a:t>
            </a:r>
            <a:r>
              <a:rPr lang="en-GB" smtClean="0">
                <a:latin typeface="Helvetica"/>
              </a:rPr>
              <a:t> </a:t>
            </a:r>
          </a:p>
          <a:p>
            <a:r>
              <a:rPr lang="en-GB" smtClean="0">
                <a:latin typeface="Helvetica"/>
              </a:rPr>
              <a:t>A flat client transaction completes each of its requests before going on to the next one. Therefore, each transaction accesses servers’ objects sequentially. </a:t>
            </a:r>
          </a:p>
          <a:p>
            <a:r>
              <a:rPr lang="en-GB" smtClean="0">
                <a:latin typeface="Helvetica"/>
              </a:rPr>
              <a:t>In a nested transaction, the top-level transaction can open subtransactions, and each subtransaction can open further subtransactions down to any depth of nesting</a:t>
            </a:r>
          </a:p>
          <a:p>
            <a:r>
              <a:rPr lang="en-GB" smtClean="0">
                <a:latin typeface="Helvetica"/>
              </a:rPr>
              <a:t>In the nested case, subtransactions at the same level can run concurrently, so T1 and T2 are concurrent, and as they invoke objects in different servers, they can run in parallel.</a:t>
            </a:r>
            <a:endParaRPr lang="en-GB" smtClean="0">
              <a:latin typeface="Time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1FFC7D0F-CB6B-41A1-A5E6-65A51E303F5C}" type="slidenum">
              <a:rPr lang="en-GB" smtClean="0">
                <a:latin typeface="Times"/>
              </a:rPr>
              <a:pPr>
                <a:defRPr/>
              </a:pPr>
              <a:t>4</a:t>
            </a:fld>
            <a:endParaRPr lang="en-GB" smtClean="0">
              <a:latin typeface="Times"/>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GB" smtClean="0">
                <a:latin typeface="Times"/>
              </a:rPr>
              <a:t>nested Tx - run requests in parallel, more efficient if several servers involved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p>
            <a:pPr>
              <a:defRPr/>
            </a:pPr>
            <a:fld id="{46D9A08C-4BB8-49F4-BBE3-EDFE7C58B89E}" type="slidenum">
              <a:rPr lang="en-GB" smtClean="0">
                <a:latin typeface="Times"/>
              </a:rPr>
              <a:pPr>
                <a:defRPr/>
              </a:pPr>
              <a:t>5</a:t>
            </a:fld>
            <a:endParaRPr lang="en-GB" smtClean="0">
              <a:latin typeface="Times"/>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GB" smtClean="0">
                <a:latin typeface="Times"/>
              </a:rPr>
              <a:t>Participants aborts it if it crashes and then restarts or if it has a concurrency control problem, e.g. deadlock or failure of validation in optimistic cc or failure of an operation in timestamps.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pPr>
              <a:defRPr/>
            </a:pPr>
            <a:fld id="{EEAA4310-CD8C-4375-AE89-4704E3D552E8}" type="slidenum">
              <a:rPr lang="en-GB" smtClean="0">
                <a:latin typeface="Times"/>
              </a:rPr>
              <a:pPr>
                <a:defRPr/>
              </a:pPr>
              <a:t>6</a:t>
            </a:fld>
            <a:endParaRPr lang="en-GB" smtClean="0">
              <a:latin typeface="Times"/>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GB" smtClean="0">
                <a:latin typeface="Times"/>
              </a:rPr>
              <a:t> </a:t>
            </a:r>
            <a:r>
              <a:rPr lang="en-GB" smtClean="0">
                <a:latin typeface="Helvetica"/>
              </a:rPr>
              <a:t>a client’s (flat) banking transaction involves accounts A, B, C and D at servers BranchX, BranchY and BranchZ</a:t>
            </a:r>
          </a:p>
          <a:p>
            <a:r>
              <a:rPr lang="en-GB" smtClean="0">
                <a:latin typeface="Helvetica"/>
              </a:rPr>
              <a:t>explain openTransaction goes to coordinator (in any of the servers) go back to previous slide</a:t>
            </a:r>
          </a:p>
          <a:p>
            <a:r>
              <a:rPr lang="en-GB" smtClean="0">
                <a:latin typeface="Helvetica"/>
              </a:rPr>
              <a:t>Each server is shown with a </a:t>
            </a:r>
            <a:r>
              <a:rPr lang="en-GB" i="1" smtClean="0">
                <a:latin typeface="Helvetica"/>
              </a:rPr>
              <a:t>participant</a:t>
            </a:r>
            <a:r>
              <a:rPr lang="en-GB" smtClean="0">
                <a:latin typeface="Helvetica"/>
              </a:rPr>
              <a:t>, which joins the transaction by invoking the join method in the coordinator</a:t>
            </a:r>
          </a:p>
          <a:p>
            <a:r>
              <a:rPr lang="en-GB" smtClean="0">
                <a:latin typeface="Helvetica"/>
              </a:rPr>
              <a:t>when does join occur ? on first request from client to new server. </a:t>
            </a:r>
          </a:p>
          <a:p>
            <a:r>
              <a:rPr lang="en-GB" smtClean="0">
                <a:latin typeface="Helvetica"/>
              </a:rPr>
              <a:t>When the client invokes one of the methods in the transaction, for example b.withdraw(T, 3), the object receiving the invocation (B at BranchY in this case) informs its participant object that the object belongs to the transaction T.</a:t>
            </a:r>
            <a:endParaRPr lang="en-GB" smtClean="0">
              <a:latin typeface="Time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p:txBody>
          <a:bodyPr/>
          <a:lstStyle/>
          <a:p>
            <a:pPr>
              <a:defRPr/>
            </a:pPr>
            <a:fld id="{EDBFCFC3-066B-45D8-8C87-E1B2ED9251C4}" type="slidenum">
              <a:rPr lang="en-GB" smtClean="0">
                <a:latin typeface="Times"/>
              </a:rPr>
              <a:pPr>
                <a:defRPr/>
              </a:pPr>
              <a:t>9</a:t>
            </a:fld>
            <a:endParaRPr lang="en-GB" smtClean="0">
              <a:latin typeface="Times"/>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GB" smtClean="0">
                <a:latin typeface="Times"/>
              </a:rPr>
              <a:t>An 12.1.2 mentions failure of disks, processes and messages</a:t>
            </a:r>
          </a:p>
          <a:p>
            <a:r>
              <a:rPr lang="en-GB" smtClean="0">
                <a:latin typeface="Times"/>
              </a:rPr>
              <a:t>(here we are assuming that disc failures can be masked as discussed in Ch 12 e.g. by use of stable storage and that failure of two blocks is a disaster)</a:t>
            </a:r>
          </a:p>
          <a:p>
            <a:r>
              <a:rPr lang="en-GB" smtClean="0">
                <a:latin typeface="Times"/>
              </a:rPr>
              <a:t>processes crash, messages lost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pPr>
              <a:defRPr/>
            </a:pPr>
            <a:fld id="{ED467076-9271-4A9B-ACEA-769150E48670}" type="slidenum">
              <a:rPr lang="en-GB" smtClean="0">
                <a:latin typeface="Times"/>
              </a:rPr>
              <a:pPr>
                <a:defRPr/>
              </a:pPr>
              <a:t>11</a:t>
            </a:fld>
            <a:endParaRPr lang="en-GB" smtClean="0">
              <a:latin typeface="Times"/>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GB" smtClean="0">
                <a:latin typeface="Helvetica"/>
              </a:rPr>
              <a:t>The two-phase commit protocol consists of a voting phase and a completion phase </a:t>
            </a:r>
          </a:p>
          <a:p>
            <a:r>
              <a:rPr lang="en-GB" smtClean="0">
                <a:latin typeface="Helvetica"/>
              </a:rPr>
              <a:t>By the end of step (2) the coordinator and all the participants that voted Yes are prepared to commit. </a:t>
            </a:r>
          </a:p>
          <a:p>
            <a:r>
              <a:rPr lang="en-GB" smtClean="0">
                <a:latin typeface="Helvetica"/>
              </a:rPr>
              <a:t>By the end of step (3) the transaction is effectively completed.</a:t>
            </a:r>
          </a:p>
          <a:p>
            <a:r>
              <a:rPr lang="en-GB" smtClean="0">
                <a:latin typeface="Helvetica"/>
              </a:rPr>
              <a:t>At step (3a) the coordinator and the participants are committed, so the coordinator can report a decision to commit to the client. </a:t>
            </a:r>
          </a:p>
          <a:p>
            <a:r>
              <a:rPr lang="en-GB" smtClean="0">
                <a:latin typeface="Helvetica"/>
              </a:rPr>
              <a:t>At (3b) the coordinator reports a decision to abort to the client</a:t>
            </a:r>
          </a:p>
          <a:p>
            <a:r>
              <a:rPr lang="en-GB" smtClean="0">
                <a:latin typeface="Helvetica"/>
              </a:rPr>
              <a:t>At step (4) participants confirm that they have committed so that the coordinator knows when the information it has recorded about the transaction is no longer needed</a:t>
            </a:r>
            <a:endParaRPr lang="en-GB" smtClean="0">
              <a:latin typeface="Time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7FD82348-17F0-4840-ADCB-0A98CE0DA98C}" type="slidenum">
              <a:rPr lang="en-GB" smtClean="0">
                <a:latin typeface="Times"/>
              </a:rPr>
              <a:pPr>
                <a:defRPr/>
              </a:pPr>
              <a:t>25</a:t>
            </a:fld>
            <a:endParaRPr lang="en-GB" smtClean="0">
              <a:latin typeface="Times"/>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GB" smtClean="0">
                <a:latin typeface="Times"/>
              </a:rPr>
              <a:t>Advantage of flat - simpler set of calls, does not depend on lower levels all replying</a:t>
            </a:r>
          </a:p>
          <a:p>
            <a:r>
              <a:rPr lang="en-GB" smtClean="0">
                <a:latin typeface="Times"/>
              </a:rPr>
              <a:t>Disadvantage - need abort list.</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495300" y="2590800"/>
            <a:ext cx="8832850" cy="0"/>
          </a:xfrm>
          <a:prstGeom prst="line">
            <a:avLst/>
          </a:prstGeom>
          <a:noFill/>
          <a:ln w="127000">
            <a:solidFill>
              <a:schemeClr val="accent2"/>
            </a:solidFill>
            <a:round/>
            <a:headEnd/>
            <a:tailEnd/>
          </a:ln>
          <a:effectLst/>
        </p:spPr>
        <p:txBody>
          <a:bodyPr wrap="none" anchor="ctr"/>
          <a:lstStyle/>
          <a:p>
            <a:pPr eaLnBrk="0" hangingPunct="0">
              <a:defRPr/>
            </a:pPr>
            <a:endParaRPr lang="en-US">
              <a:latin typeface="Times" charset="0"/>
              <a:cs typeface="+mn-cs"/>
            </a:endParaRPr>
          </a:p>
        </p:txBody>
      </p:sp>
      <p:sp>
        <p:nvSpPr>
          <p:cNvPr id="5" name="Text Box 8"/>
          <p:cNvSpPr txBox="1">
            <a:spLocks noChangeArrowheads="1"/>
          </p:cNvSpPr>
          <p:nvPr userDrawn="1"/>
        </p:nvSpPr>
        <p:spPr bwMode="auto">
          <a:xfrm>
            <a:off x="442913" y="2833688"/>
            <a:ext cx="2012950" cy="2282825"/>
          </a:xfrm>
          <a:prstGeom prst="rect">
            <a:avLst/>
          </a:prstGeom>
          <a:noFill/>
          <a:ln w="9525">
            <a:noFill/>
            <a:miter lim="800000"/>
            <a:headEnd/>
            <a:tailEnd/>
          </a:ln>
          <a:effectLst/>
        </p:spPr>
        <p:txBody>
          <a:bodyPr>
            <a:spAutoFit/>
          </a:bodyPr>
          <a:lstStyle/>
          <a:p>
            <a:pPr eaLnBrk="0" hangingPunct="0">
              <a:defRPr/>
            </a:pPr>
            <a:r>
              <a:rPr lang="en-GB" sz="1200">
                <a:latin typeface="Times" charset="0"/>
                <a:cs typeface="+mn-cs"/>
              </a:rPr>
              <a:t>Copyright © George Coulouris, Jean Dollimore, Tim Kindberg 2001 email: </a:t>
            </a:r>
            <a:r>
              <a:rPr lang="en-GB" sz="1200" i="1">
                <a:latin typeface="Times" charset="0"/>
                <a:cs typeface="+mn-cs"/>
              </a:rPr>
              <a:t>authors@cdk2.net</a:t>
            </a:r>
            <a:endParaRPr lang="en-GB" sz="1200">
              <a:latin typeface="Times" charset="0"/>
              <a:cs typeface="+mn-cs"/>
            </a:endParaRPr>
          </a:p>
          <a:p>
            <a:pPr eaLnBrk="0" hangingPunct="0">
              <a:defRPr/>
            </a:pPr>
            <a:r>
              <a:rPr lang="en-GB" sz="1200">
                <a:latin typeface="Times" charset="0"/>
                <a:cs typeface="+mn-cs"/>
              </a:rPr>
              <a:t>This material is made available for private study and for direct use by individual teachers.</a:t>
            </a:r>
          </a:p>
          <a:p>
            <a:pPr eaLnBrk="0" hangingPunct="0">
              <a:defRPr/>
            </a:pPr>
            <a:r>
              <a:rPr lang="en-GB" sz="1200">
                <a:latin typeface="Times" charset="0"/>
                <a:cs typeface="+mn-cs"/>
              </a:rPr>
              <a:t>It may not be included in any product or employed in any service without the written permission of the authors.</a:t>
            </a:r>
          </a:p>
        </p:txBody>
      </p:sp>
      <p:sp>
        <p:nvSpPr>
          <p:cNvPr id="6" name="Text Box 9"/>
          <p:cNvSpPr txBox="1">
            <a:spLocks noChangeArrowheads="1"/>
          </p:cNvSpPr>
          <p:nvPr userDrawn="1"/>
        </p:nvSpPr>
        <p:spPr bwMode="auto">
          <a:xfrm>
            <a:off x="444500" y="5191125"/>
            <a:ext cx="1784350" cy="730250"/>
          </a:xfrm>
          <a:prstGeom prst="rect">
            <a:avLst/>
          </a:prstGeom>
          <a:noFill/>
          <a:ln w="9525">
            <a:noFill/>
            <a:miter lim="800000"/>
            <a:headEnd/>
            <a:tailEnd/>
          </a:ln>
          <a:effectLst/>
        </p:spPr>
        <p:txBody>
          <a:bodyPr>
            <a:spAutoFit/>
          </a:bodyPr>
          <a:lstStyle/>
          <a:p>
            <a:pPr eaLnBrk="0" hangingPunct="0">
              <a:defRPr/>
            </a:pPr>
            <a:r>
              <a:rPr lang="en-GB" sz="1400">
                <a:solidFill>
                  <a:srgbClr val="FD0217"/>
                </a:solidFill>
                <a:latin typeface="Times" charset="0"/>
                <a:cs typeface="+mn-cs"/>
              </a:rPr>
              <a:t>Viewing: These slides must be viewed in slide show mode.</a:t>
            </a:r>
          </a:p>
        </p:txBody>
      </p:sp>
      <p:pic>
        <p:nvPicPr>
          <p:cNvPr id="7" name="Picture 10"/>
          <p:cNvPicPr>
            <a:picLocks noChangeAspect="1" noChangeArrowheads="1"/>
          </p:cNvPicPr>
          <p:nvPr userDrawn="1"/>
        </p:nvPicPr>
        <p:blipFill>
          <a:blip r:embed="rId2" cstate="print"/>
          <a:srcRect/>
          <a:stretch>
            <a:fillRect/>
          </a:stretch>
        </p:blipFill>
        <p:spPr bwMode="auto">
          <a:xfrm>
            <a:off x="469900" y="1352550"/>
            <a:ext cx="1130300" cy="1435100"/>
          </a:xfrm>
          <a:prstGeom prst="rect">
            <a:avLst/>
          </a:prstGeom>
          <a:noFill/>
          <a:ln w="9525">
            <a:noFill/>
            <a:miter lim="800000"/>
            <a:headEnd/>
            <a:tailEnd/>
          </a:ln>
        </p:spPr>
      </p:pic>
      <p:sp>
        <p:nvSpPr>
          <p:cNvPr id="8" name="Rectangle 7"/>
          <p:cNvSpPr>
            <a:spLocks noChangeArrowheads="1"/>
          </p:cNvSpPr>
          <p:nvPr userDrawn="1"/>
        </p:nvSpPr>
        <p:spPr bwMode="auto">
          <a:xfrm>
            <a:off x="368300" y="304800"/>
            <a:ext cx="1592263" cy="1004888"/>
          </a:xfrm>
          <a:prstGeom prst="rect">
            <a:avLst/>
          </a:prstGeom>
          <a:noFill/>
          <a:ln w="9525">
            <a:noFill/>
            <a:miter lim="800000"/>
            <a:headEnd/>
            <a:tailEnd/>
          </a:ln>
          <a:effectLst/>
        </p:spPr>
        <p:txBody>
          <a:bodyPr>
            <a:spAutoFit/>
          </a:bodyPr>
          <a:lstStyle/>
          <a:p>
            <a:pPr eaLnBrk="0" hangingPunct="0">
              <a:defRPr/>
            </a:pPr>
            <a:r>
              <a:rPr lang="en-GB" sz="1200">
                <a:latin typeface="Times" charset="0"/>
                <a:cs typeface="+mn-cs"/>
              </a:rPr>
              <a:t>Teaching material based on Distributed Systems: Concepts and Design, Edition 3, Addison-Wesley 2001. </a:t>
            </a:r>
          </a:p>
        </p:txBody>
      </p:sp>
      <p:sp>
        <p:nvSpPr>
          <p:cNvPr id="51202" name="Rectangle 2"/>
          <p:cNvSpPr>
            <a:spLocks noGrp="1" noChangeArrowheads="1"/>
          </p:cNvSpPr>
          <p:nvPr>
            <p:ph type="ctrTitle"/>
          </p:nvPr>
        </p:nvSpPr>
        <p:spPr>
          <a:xfrm>
            <a:off x="2065338" y="685800"/>
            <a:ext cx="7289800" cy="1143000"/>
          </a:xfrm>
        </p:spPr>
        <p:txBody>
          <a:bodyPr/>
          <a:lstStyle>
            <a:lvl1pPr>
              <a:defRPr/>
            </a:lvl1pPr>
          </a:lstStyle>
          <a:p>
            <a:r>
              <a:rPr lang="en-US"/>
              <a:t>Click to edit Master title style</a:t>
            </a:r>
          </a:p>
        </p:txBody>
      </p:sp>
      <p:sp>
        <p:nvSpPr>
          <p:cNvPr id="51203" name="Rectangle 3"/>
          <p:cNvSpPr>
            <a:spLocks noGrp="1" noChangeArrowheads="1"/>
          </p:cNvSpPr>
          <p:nvPr>
            <p:ph type="subTitle" idx="1"/>
          </p:nvPr>
        </p:nvSpPr>
        <p:spPr>
          <a:xfrm>
            <a:off x="2311400" y="3886200"/>
            <a:ext cx="6934200" cy="1771650"/>
          </a:xfrm>
        </p:spPr>
        <p:txBody>
          <a:bodyPr/>
          <a:lstStyle>
            <a:lvl1pPr marL="0" indent="0">
              <a:buFont typeface="Wingdings" pitchFamily="2" charset="2"/>
              <a:buNone/>
              <a:defRPr>
                <a:latin typeface="Arial Black" pitchFamily="34" charset="0"/>
              </a:defRPr>
            </a:lvl1pPr>
          </a:lstStyle>
          <a:p>
            <a:r>
              <a:rPr lang="en-US"/>
              <a:t>Click to edit Master subtitle style</a:t>
            </a:r>
          </a:p>
        </p:txBody>
      </p:sp>
      <p:sp>
        <p:nvSpPr>
          <p:cNvPr id="9" name="Rectangle 4"/>
          <p:cNvSpPr>
            <a:spLocks noGrp="1" noChangeArrowheads="1"/>
          </p:cNvSpPr>
          <p:nvPr>
            <p:ph type="dt" sz="half" idx="10"/>
          </p:nvPr>
        </p:nvSpPr>
        <p:spPr>
          <a:xfrm>
            <a:off x="769938" y="6229350"/>
            <a:ext cx="2092325" cy="514350"/>
          </a:xfrm>
        </p:spPr>
        <p:txBody>
          <a:bodyPr/>
          <a:lstStyle>
            <a:lvl1pPr>
              <a:defRPr>
                <a:solidFill>
                  <a:srgbClr val="5E574E"/>
                </a:solidFill>
              </a:defRPr>
            </a:lvl1pPr>
          </a:lstStyle>
          <a:p>
            <a:pPr>
              <a:defRPr/>
            </a:pPr>
            <a:endParaRPr lang="en-US"/>
          </a:p>
        </p:txBody>
      </p:sp>
      <p:sp>
        <p:nvSpPr>
          <p:cNvPr id="10" name="Rectangle 5"/>
          <p:cNvSpPr>
            <a:spLocks noGrp="1" noChangeArrowheads="1"/>
          </p:cNvSpPr>
          <p:nvPr>
            <p:ph type="ftr" sz="quarter" idx="11"/>
          </p:nvPr>
        </p:nvSpPr>
        <p:spPr>
          <a:xfrm>
            <a:off x="3411538" y="6229350"/>
            <a:ext cx="3082925" cy="514350"/>
          </a:xfrm>
        </p:spPr>
        <p:txBody>
          <a:bodyPr/>
          <a:lstStyle>
            <a:lvl1pPr>
              <a:defRPr sz="1400">
                <a:solidFill>
                  <a:srgbClr val="5E574E"/>
                </a:solidFill>
                <a:latin typeface="+mn-lt"/>
              </a:defRPr>
            </a:lvl1pPr>
          </a:lstStyle>
          <a:p>
            <a:pPr>
              <a:defRPr/>
            </a:pPr>
            <a:endParaRPr lang="en-US"/>
          </a:p>
        </p:txBody>
      </p:sp>
      <p:sp>
        <p:nvSpPr>
          <p:cNvPr id="11" name="Rectangle 6"/>
          <p:cNvSpPr>
            <a:spLocks noGrp="1" noChangeArrowheads="1"/>
          </p:cNvSpPr>
          <p:nvPr>
            <p:ph type="sldNum" sz="quarter" idx="12"/>
          </p:nvPr>
        </p:nvSpPr>
        <p:spPr>
          <a:xfrm>
            <a:off x="7154863" y="6229350"/>
            <a:ext cx="1981200" cy="514350"/>
          </a:xfrm>
        </p:spPr>
        <p:txBody>
          <a:bodyPr/>
          <a:lstStyle>
            <a:lvl1pPr>
              <a:defRPr>
                <a:solidFill>
                  <a:srgbClr val="5E574E"/>
                </a:solidFill>
              </a:defRPr>
            </a:lvl1pPr>
          </a:lstStyle>
          <a:p>
            <a:pPr>
              <a:defRPr/>
            </a:pPr>
            <a:fld id="{551AB676-A0A0-43E7-BF45-5774C0D4704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fld id="{F97B3783-4885-481C-B08B-B02B9606A6C4}" type="slidenum">
              <a:rPr lang="en-US"/>
              <a:pPr>
                <a:defRPr/>
              </a:pPr>
              <a:t>‹#›</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0566F25-0C4E-45ED-A90B-E24DD6BD37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6288" y="228600"/>
            <a:ext cx="222885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9738" y="228600"/>
            <a:ext cx="65341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fld id="{FF8A3BF6-1A95-42BE-B3C8-3F7005043D24}" type="slidenum">
              <a:rPr lang="en-US"/>
              <a:pPr>
                <a:defRPr/>
              </a:pPr>
              <a:t>‹#›</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3F7DEB-6CA5-4E9B-93E9-77CB78B8CC9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fld id="{82B8FDFA-7A60-4342-AFAB-9476767C848D}" type="slidenum">
              <a:rPr lang="en-US"/>
              <a:pPr>
                <a:defRPr/>
              </a:pPr>
              <a:t>‹#›</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F9892E8-D6F8-4464-880C-74E10112D9F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fld id="{3340F274-EFE6-40EA-A966-C5797D4A4E25}" type="slidenum">
              <a:rPr lang="en-US"/>
              <a:pPr>
                <a:defRPr/>
              </a:pPr>
              <a:t>‹#›</a:t>
            </a:fld>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EFA19B-310C-4B66-BB59-F036660233A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447800"/>
            <a:ext cx="435292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00625" y="1447800"/>
            <a:ext cx="43545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fld id="{1EA1E9EE-81BA-4FB1-BE0B-FB1439291384}" type="slidenum">
              <a:rPr lang="en-US"/>
              <a:pPr>
                <a:defRPr/>
              </a:pPr>
              <a:t>‹#›</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6E24FE-736A-4E77-9C66-30B0D2F816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fld id="{EFC0B656-A810-41EF-B919-4DA595245175}" type="slidenum">
              <a:rPr lang="en-US"/>
              <a:pPr>
                <a:defRPr/>
              </a:pPr>
              <a:t>‹#›</a:t>
            </a:fld>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FA121D0-1265-4808-8271-3E18950BA0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fld id="{7DAFFD4B-FBAF-4B01-900E-4C92A595E50C}" type="slidenum">
              <a:rPr lang="en-US"/>
              <a:pPr>
                <a:defRPr/>
              </a:pPr>
              <a:t>‹#›</a:t>
            </a:fld>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0BEB4-FA2A-432D-807C-CC87FDBE758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fld id="{C3D099E0-F59A-4841-8112-6E2F2577DE51}" type="slidenum">
              <a:rPr lang="en-US"/>
              <a:pPr>
                <a:defRPr/>
              </a:pPr>
              <a:t>‹#›</a:t>
            </a:fld>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A7A90C1-B5A1-495B-A726-33EB5C3D818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fld id="{0E1DAABB-D523-4E77-A447-122843EE5859}" type="slidenum">
              <a:rPr lang="en-US"/>
              <a:pPr>
                <a:defRPr/>
              </a:pPr>
              <a:t>‹#›</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40C681-3C34-4D0A-AB65-50292EE0F17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fld id="{8156118B-6441-42D9-AF74-E513F7C80746}" type="slidenum">
              <a:rPr lang="en-US"/>
              <a:pPr>
                <a:defRPr/>
              </a:pPr>
              <a:t>‹#›</a:t>
            </a:fld>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266E99-31D7-4E6D-BC67-AA5CEE82B50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9738" y="228600"/>
            <a:ext cx="8888412" cy="7350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95300" y="1447800"/>
            <a:ext cx="8859838"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Rectangle 4"/>
          <p:cNvSpPr>
            <a:spLocks noGrp="1" noChangeArrowheads="1"/>
          </p:cNvSpPr>
          <p:nvPr>
            <p:ph type="dt" sz="half" idx="2"/>
          </p:nvPr>
        </p:nvSpPr>
        <p:spPr bwMode="auto">
          <a:xfrm>
            <a:off x="468313" y="6400800"/>
            <a:ext cx="1595437"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spcBef>
                <a:spcPct val="50000"/>
              </a:spcBef>
              <a:defRPr sz="1400">
                <a:solidFill>
                  <a:schemeClr val="bg2"/>
                </a:solidFill>
                <a:latin typeface="+mn-lt"/>
                <a:cs typeface="+mn-cs"/>
              </a:defRPr>
            </a:lvl1pPr>
          </a:lstStyle>
          <a:p>
            <a:pPr>
              <a:defRPr/>
            </a:pPr>
            <a:endParaRPr lang="en-US"/>
          </a:p>
        </p:txBody>
      </p:sp>
      <p:sp>
        <p:nvSpPr>
          <p:cNvPr id="50181" name="Rectangle 5"/>
          <p:cNvSpPr>
            <a:spLocks noGrp="1" noChangeArrowheads="1"/>
          </p:cNvSpPr>
          <p:nvPr>
            <p:ph type="ftr" sz="quarter" idx="3"/>
          </p:nvPr>
        </p:nvSpPr>
        <p:spPr bwMode="auto">
          <a:xfrm>
            <a:off x="2146300" y="6400800"/>
            <a:ext cx="6026150"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spcBef>
                <a:spcPct val="50000"/>
              </a:spcBef>
              <a:defRPr sz="800">
                <a:latin typeface="Times" charset="0"/>
                <a:cs typeface="+mn-cs"/>
              </a:defRPr>
            </a:lvl1pPr>
          </a:lstStyle>
          <a:p>
            <a:pPr>
              <a:defRPr/>
            </a:pPr>
            <a:fld id="{54155FBB-7520-448B-B5D2-949057131980}" type="slidenum">
              <a:rPr lang="en-US"/>
              <a:pPr>
                <a:defRPr/>
              </a:pPr>
              <a:t>‹#›</a:t>
            </a:fld>
            <a:endParaRPr lang="en-US"/>
          </a:p>
        </p:txBody>
      </p:sp>
      <p:sp>
        <p:nvSpPr>
          <p:cNvPr id="50182" name="Rectangle 6"/>
          <p:cNvSpPr>
            <a:spLocks noGrp="1" noChangeArrowheads="1"/>
          </p:cNvSpPr>
          <p:nvPr>
            <p:ph type="sldNum" sz="quarter" idx="4"/>
          </p:nvPr>
        </p:nvSpPr>
        <p:spPr bwMode="auto">
          <a:xfrm>
            <a:off x="8255000" y="6400800"/>
            <a:ext cx="1100138"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spcBef>
                <a:spcPct val="50000"/>
              </a:spcBef>
              <a:defRPr sz="1400">
                <a:solidFill>
                  <a:schemeClr val="bg2"/>
                </a:solidFill>
                <a:latin typeface="+mn-lt"/>
                <a:cs typeface="+mn-cs"/>
              </a:defRPr>
            </a:lvl1pPr>
          </a:lstStyle>
          <a:p>
            <a:pPr>
              <a:defRPr/>
            </a:pPr>
            <a:fld id="{D456F508-EDAE-4089-9614-47A7B7FC81CB}" type="slidenum">
              <a:rPr lang="en-US"/>
              <a:pPr>
                <a:defRPr/>
              </a:pPr>
              <a:t>‹#›</a:t>
            </a:fld>
            <a:endParaRPr lang="en-US"/>
          </a:p>
        </p:txBody>
      </p:sp>
      <p:sp>
        <p:nvSpPr>
          <p:cNvPr id="50183" name="Line 7"/>
          <p:cNvSpPr>
            <a:spLocks noChangeShapeType="1"/>
          </p:cNvSpPr>
          <p:nvPr/>
        </p:nvSpPr>
        <p:spPr bwMode="auto">
          <a:xfrm>
            <a:off x="495300" y="1143000"/>
            <a:ext cx="8832850" cy="0"/>
          </a:xfrm>
          <a:prstGeom prst="line">
            <a:avLst/>
          </a:prstGeom>
          <a:noFill/>
          <a:ln w="127000">
            <a:solidFill>
              <a:schemeClr val="accent2"/>
            </a:solidFill>
            <a:round/>
            <a:headEnd/>
            <a:tailEnd/>
          </a:ln>
          <a:effectLst/>
        </p:spPr>
        <p:txBody>
          <a:bodyPr wrap="none" anchor="ctr"/>
          <a:lstStyle/>
          <a:p>
            <a:pPr eaLnBrk="0" hangingPunct="0">
              <a:defRPr/>
            </a:pPr>
            <a:endParaRPr lang="en-US">
              <a:latin typeface="Times" charset="0"/>
              <a:cs typeface="+mn-cs"/>
            </a:endParaRPr>
          </a:p>
        </p:txBody>
      </p:sp>
    </p:spTree>
  </p:cSld>
  <p:clrMap bg1="lt1" tx1="dk1" bg2="lt2" tx2="dk2" accent1="accent1" accent2="accent2" accent3="accent3" accent4="accent4" accent5="accent5" accent6="accent6" hlink="hlink" folHlink="folHlink"/>
  <p:sldLayoutIdLst>
    <p:sldLayoutId id="2147483712"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dt="0"/>
  <p:txStyles>
    <p:titleStyle>
      <a:lvl1pPr algn="l" rtl="0" eaLnBrk="0" fontAlgn="base" hangingPunct="0">
        <a:lnSpc>
          <a:spcPct val="90000"/>
        </a:lnSpc>
        <a:spcBef>
          <a:spcPct val="0"/>
        </a:spcBef>
        <a:spcAft>
          <a:spcPct val="0"/>
        </a:spcAft>
        <a:defRPr kumimoji="1" sz="2800">
          <a:solidFill>
            <a:schemeClr val="accent1"/>
          </a:solidFill>
          <a:latin typeface="+mj-lt"/>
          <a:ea typeface="+mj-ea"/>
          <a:cs typeface="+mj-cs"/>
        </a:defRPr>
      </a:lvl1pPr>
      <a:lvl2pPr algn="l" rtl="0" eaLnBrk="0" fontAlgn="base" hangingPunct="0">
        <a:lnSpc>
          <a:spcPct val="90000"/>
        </a:lnSpc>
        <a:spcBef>
          <a:spcPct val="0"/>
        </a:spcBef>
        <a:spcAft>
          <a:spcPct val="0"/>
        </a:spcAft>
        <a:defRPr kumimoji="1" sz="2800">
          <a:solidFill>
            <a:schemeClr val="accent1"/>
          </a:solidFill>
          <a:latin typeface="Arial" charset="0"/>
        </a:defRPr>
      </a:lvl2pPr>
      <a:lvl3pPr algn="l" rtl="0" eaLnBrk="0" fontAlgn="base" hangingPunct="0">
        <a:lnSpc>
          <a:spcPct val="90000"/>
        </a:lnSpc>
        <a:spcBef>
          <a:spcPct val="0"/>
        </a:spcBef>
        <a:spcAft>
          <a:spcPct val="0"/>
        </a:spcAft>
        <a:defRPr kumimoji="1" sz="2800">
          <a:solidFill>
            <a:schemeClr val="accent1"/>
          </a:solidFill>
          <a:latin typeface="Arial" charset="0"/>
        </a:defRPr>
      </a:lvl3pPr>
      <a:lvl4pPr algn="l" rtl="0" eaLnBrk="0" fontAlgn="base" hangingPunct="0">
        <a:lnSpc>
          <a:spcPct val="90000"/>
        </a:lnSpc>
        <a:spcBef>
          <a:spcPct val="0"/>
        </a:spcBef>
        <a:spcAft>
          <a:spcPct val="0"/>
        </a:spcAft>
        <a:defRPr kumimoji="1" sz="2800">
          <a:solidFill>
            <a:schemeClr val="accent1"/>
          </a:solidFill>
          <a:latin typeface="Arial" charset="0"/>
        </a:defRPr>
      </a:lvl4pPr>
      <a:lvl5pPr algn="l" rtl="0" eaLnBrk="0" fontAlgn="base" hangingPunct="0">
        <a:lnSpc>
          <a:spcPct val="90000"/>
        </a:lnSpc>
        <a:spcBef>
          <a:spcPct val="0"/>
        </a:spcBef>
        <a:spcAft>
          <a:spcPct val="0"/>
        </a:spcAft>
        <a:defRPr kumimoji="1" sz="2800">
          <a:solidFill>
            <a:schemeClr val="accent1"/>
          </a:solidFill>
          <a:latin typeface="Arial" charset="0"/>
        </a:defRPr>
      </a:lvl5pPr>
      <a:lvl6pPr marL="457200" algn="l" rtl="0" eaLnBrk="0" fontAlgn="base" hangingPunct="0">
        <a:lnSpc>
          <a:spcPct val="90000"/>
        </a:lnSpc>
        <a:spcBef>
          <a:spcPct val="0"/>
        </a:spcBef>
        <a:spcAft>
          <a:spcPct val="0"/>
        </a:spcAft>
        <a:defRPr kumimoji="1" sz="2800">
          <a:solidFill>
            <a:schemeClr val="accent1"/>
          </a:solidFill>
          <a:latin typeface="Arial" charset="0"/>
        </a:defRPr>
      </a:lvl6pPr>
      <a:lvl7pPr marL="914400" algn="l" rtl="0" eaLnBrk="0" fontAlgn="base" hangingPunct="0">
        <a:lnSpc>
          <a:spcPct val="90000"/>
        </a:lnSpc>
        <a:spcBef>
          <a:spcPct val="0"/>
        </a:spcBef>
        <a:spcAft>
          <a:spcPct val="0"/>
        </a:spcAft>
        <a:defRPr kumimoji="1" sz="2800">
          <a:solidFill>
            <a:schemeClr val="accent1"/>
          </a:solidFill>
          <a:latin typeface="Arial" charset="0"/>
        </a:defRPr>
      </a:lvl7pPr>
      <a:lvl8pPr marL="1371600" algn="l" rtl="0" eaLnBrk="0" fontAlgn="base" hangingPunct="0">
        <a:lnSpc>
          <a:spcPct val="90000"/>
        </a:lnSpc>
        <a:spcBef>
          <a:spcPct val="0"/>
        </a:spcBef>
        <a:spcAft>
          <a:spcPct val="0"/>
        </a:spcAft>
        <a:defRPr kumimoji="1" sz="2800">
          <a:solidFill>
            <a:schemeClr val="accent1"/>
          </a:solidFill>
          <a:latin typeface="Arial" charset="0"/>
        </a:defRPr>
      </a:lvl8pPr>
      <a:lvl9pPr marL="1828800" algn="l" rtl="0" eaLnBrk="0" fontAlgn="base" hangingPunct="0">
        <a:lnSpc>
          <a:spcPct val="90000"/>
        </a:lnSpc>
        <a:spcBef>
          <a:spcPct val="0"/>
        </a:spcBef>
        <a:spcAft>
          <a:spcPct val="0"/>
        </a:spcAft>
        <a:defRPr kumimoji="1" sz="2800">
          <a:solidFill>
            <a:schemeClr val="accent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
        <a:defRPr kumimoji="1" sz="28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kumimoji="1" sz="2000">
          <a:solidFill>
            <a:schemeClr val="hlink"/>
          </a:solidFill>
          <a:latin typeface="+mn-lt"/>
        </a:defRPr>
      </a:lvl2pPr>
      <a:lvl3pPr marL="1143000" indent="-228600" algn="l" rtl="0" eaLnBrk="0" fontAlgn="base" hangingPunct="0">
        <a:spcBef>
          <a:spcPct val="20000"/>
        </a:spcBef>
        <a:spcAft>
          <a:spcPct val="0"/>
        </a:spcAft>
        <a:buClr>
          <a:schemeClr val="hlink"/>
        </a:buClr>
        <a:buFont typeface="Wingdings" pitchFamily="2" charset="2"/>
        <a:buChar char="w"/>
        <a:defRPr kumimoji="1">
          <a:solidFill>
            <a:schemeClr val="hlink"/>
          </a:solidFill>
          <a:latin typeface="+mn-lt"/>
        </a:defRPr>
      </a:lvl3pPr>
      <a:lvl4pPr marL="1600200" indent="-228600" algn="l" rtl="0" eaLnBrk="0" fontAlgn="base" hangingPunct="0">
        <a:spcBef>
          <a:spcPct val="20000"/>
        </a:spcBef>
        <a:spcAft>
          <a:spcPct val="0"/>
        </a:spcAft>
        <a:buClr>
          <a:schemeClr val="hlink"/>
        </a:buClr>
        <a:buChar char="•"/>
        <a:defRPr kumimoji="1">
          <a:solidFill>
            <a:schemeClr val="hlink"/>
          </a:solidFill>
          <a:latin typeface="+mn-lt"/>
        </a:defRPr>
      </a:lvl4pPr>
      <a:lvl5pPr marL="2057400" indent="-228600" algn="l" rtl="0" eaLnBrk="0" fontAlgn="base" hangingPunct="0">
        <a:spcBef>
          <a:spcPct val="20000"/>
        </a:spcBef>
        <a:spcAft>
          <a:spcPct val="0"/>
        </a:spcAft>
        <a:buClr>
          <a:schemeClr val="hlink"/>
        </a:buClr>
        <a:buChar char="–"/>
        <a:defRPr kumimoji="1">
          <a:solidFill>
            <a:schemeClr val="hlink"/>
          </a:solidFill>
          <a:latin typeface="+mn-lt"/>
        </a:defRPr>
      </a:lvl5pPr>
      <a:lvl6pPr marL="2514600" indent="-228600" algn="l" rtl="0" eaLnBrk="0" fontAlgn="base" hangingPunct="0">
        <a:spcBef>
          <a:spcPct val="20000"/>
        </a:spcBef>
        <a:spcAft>
          <a:spcPct val="0"/>
        </a:spcAft>
        <a:buClr>
          <a:schemeClr val="hlink"/>
        </a:buClr>
        <a:buChar char="–"/>
        <a:defRPr kumimoji="1">
          <a:solidFill>
            <a:schemeClr val="hlink"/>
          </a:solidFill>
          <a:latin typeface="+mn-lt"/>
        </a:defRPr>
      </a:lvl6pPr>
      <a:lvl7pPr marL="2971800" indent="-228600" algn="l" rtl="0" eaLnBrk="0" fontAlgn="base" hangingPunct="0">
        <a:spcBef>
          <a:spcPct val="20000"/>
        </a:spcBef>
        <a:spcAft>
          <a:spcPct val="0"/>
        </a:spcAft>
        <a:buClr>
          <a:schemeClr val="hlink"/>
        </a:buClr>
        <a:buChar char="–"/>
        <a:defRPr kumimoji="1">
          <a:solidFill>
            <a:schemeClr val="hlink"/>
          </a:solidFill>
          <a:latin typeface="+mn-lt"/>
        </a:defRPr>
      </a:lvl7pPr>
      <a:lvl8pPr marL="3429000" indent="-228600" algn="l" rtl="0" eaLnBrk="0" fontAlgn="base" hangingPunct="0">
        <a:spcBef>
          <a:spcPct val="20000"/>
        </a:spcBef>
        <a:spcAft>
          <a:spcPct val="0"/>
        </a:spcAft>
        <a:buClr>
          <a:schemeClr val="hlink"/>
        </a:buClr>
        <a:buChar char="–"/>
        <a:defRPr kumimoji="1">
          <a:solidFill>
            <a:schemeClr val="hlink"/>
          </a:solidFill>
          <a:latin typeface="+mn-lt"/>
        </a:defRPr>
      </a:lvl8pPr>
      <a:lvl9pPr marL="3886200" indent="-228600" algn="l" rtl="0" eaLnBrk="0" fontAlgn="base" hangingPunct="0">
        <a:spcBef>
          <a:spcPct val="20000"/>
        </a:spcBef>
        <a:spcAft>
          <a:spcPct val="0"/>
        </a:spcAft>
        <a:buClr>
          <a:schemeClr val="hlink"/>
        </a:buClr>
        <a:buChar char="–"/>
        <a:defRPr kumimoji="1">
          <a:solidFill>
            <a:schemeClr va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nSpc>
                <a:spcPct val="110000"/>
              </a:lnSpc>
            </a:pPr>
            <a:r>
              <a:rPr lang="en-GB" smtClean="0"/>
              <a:t/>
            </a:r>
            <a:br>
              <a:rPr lang="en-GB" smtClean="0"/>
            </a:br>
            <a:r>
              <a:rPr lang="en-GB" smtClean="0"/>
              <a:t>Distributed Systems Course</a:t>
            </a:r>
            <a:r>
              <a:rPr lang="en-GB" sz="4000" smtClean="0"/>
              <a:t> </a:t>
            </a:r>
            <a:br>
              <a:rPr lang="en-GB" sz="4000" smtClean="0"/>
            </a:br>
            <a:r>
              <a:rPr lang="en-GB" sz="4000" smtClean="0"/>
              <a:t>Distributed transactions</a:t>
            </a:r>
          </a:p>
        </p:txBody>
      </p:sp>
      <p:sp>
        <p:nvSpPr>
          <p:cNvPr id="3075" name="Rectangle 3"/>
          <p:cNvSpPr>
            <a:spLocks noGrp="1" noChangeArrowheads="1"/>
          </p:cNvSpPr>
          <p:nvPr>
            <p:ph type="subTitle" idx="1"/>
          </p:nvPr>
        </p:nvSpPr>
        <p:spPr>
          <a:xfrm>
            <a:off x="2547938" y="2963863"/>
            <a:ext cx="7358062" cy="3257550"/>
          </a:xfrm>
        </p:spPr>
        <p:txBody>
          <a:bodyPr/>
          <a:lstStyle/>
          <a:p>
            <a:r>
              <a:rPr lang="en-GB" sz="2000" smtClean="0"/>
              <a:t>13.1 	Introduction</a:t>
            </a:r>
          </a:p>
          <a:p>
            <a:r>
              <a:rPr lang="en-GB" sz="2000" smtClean="0"/>
              <a:t>13.2	Flat and nested distributed transactions</a:t>
            </a:r>
          </a:p>
          <a:p>
            <a:r>
              <a:rPr lang="en-GB" sz="2000" smtClean="0"/>
              <a:t>13.3	Atomic commit protocols</a:t>
            </a:r>
          </a:p>
          <a:p>
            <a:r>
              <a:rPr lang="en-GB" sz="2000" smtClean="0"/>
              <a:t>13.4	Concurrency control in distributed transactions</a:t>
            </a:r>
          </a:p>
          <a:p>
            <a:r>
              <a:rPr lang="en-GB" sz="2000" smtClean="0"/>
              <a:t>13.5	Distributed deadlocks</a:t>
            </a:r>
          </a:p>
          <a:p>
            <a:r>
              <a:rPr lang="en-GB" sz="2000" smtClean="0"/>
              <a:t>13.6	Transaction recovery</a:t>
            </a:r>
            <a:endParaRPr lang="en-GB" sz="2400" smtClean="0"/>
          </a:p>
          <a:p>
            <a:endParaRPr lang="en-GB" sz="2400" smtClean="0"/>
          </a:p>
          <a:p>
            <a:endParaRPr lang="en-GB" sz="24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4"/>
          <p:cNvSpPr>
            <a:spLocks noGrp="1"/>
          </p:cNvSpPr>
          <p:nvPr>
            <p:ph type="ftr" sz="quarter" idx="11"/>
          </p:nvPr>
        </p:nvSpPr>
        <p:spPr/>
        <p:txBody>
          <a:bodyPr/>
          <a:lstStyle/>
          <a:p>
            <a:pPr>
              <a:defRPr/>
            </a:pPr>
            <a:fld id="{52F852F1-A9B7-4652-88CC-B06E56AAED2D}" type="slidenum">
              <a:rPr lang="en-US" smtClean="0">
                <a:latin typeface="Times"/>
              </a:rPr>
              <a:pPr>
                <a:defRPr/>
              </a:pPr>
              <a:t>10</a:t>
            </a:fld>
            <a:endParaRPr lang="en-US" smtClean="0">
              <a:latin typeface="Times"/>
            </a:endParaRPr>
          </a:p>
        </p:txBody>
      </p:sp>
      <p:sp>
        <p:nvSpPr>
          <p:cNvPr id="12291" name="Rectangle 2"/>
          <p:cNvSpPr>
            <a:spLocks noGrp="1" noChangeArrowheads="1"/>
          </p:cNvSpPr>
          <p:nvPr>
            <p:ph type="title"/>
          </p:nvPr>
        </p:nvSpPr>
        <p:spPr/>
        <p:txBody>
          <a:bodyPr/>
          <a:lstStyle/>
          <a:p>
            <a:r>
              <a:rPr lang="en-GB" smtClean="0"/>
              <a:t/>
            </a:r>
            <a:br>
              <a:rPr lang="en-GB" smtClean="0"/>
            </a:br>
            <a:r>
              <a:rPr lang="en-GB" smtClean="0"/>
              <a:t>Operations for two-phase commit protocol</a:t>
            </a:r>
          </a:p>
        </p:txBody>
      </p:sp>
      <p:sp>
        <p:nvSpPr>
          <p:cNvPr id="29700" name="Rectangle 4"/>
          <p:cNvSpPr>
            <a:spLocks noGrp="1" noChangeArrowheads="1"/>
          </p:cNvSpPr>
          <p:nvPr>
            <p:ph type="body" idx="1"/>
          </p:nvPr>
        </p:nvSpPr>
        <p:spPr>
          <a:xfrm>
            <a:off x="563563" y="5724525"/>
            <a:ext cx="8859837" cy="769938"/>
          </a:xfrm>
        </p:spPr>
        <p:txBody>
          <a:bodyPr/>
          <a:lstStyle/>
          <a:p>
            <a:pPr>
              <a:lnSpc>
                <a:spcPct val="90000"/>
              </a:lnSpc>
            </a:pPr>
            <a:r>
              <a:rPr lang="en-GB" sz="1600" smtClean="0"/>
              <a:t>participant interface</a:t>
            </a:r>
            <a:r>
              <a:rPr lang="en-GB" sz="2400" smtClean="0"/>
              <a:t>- </a:t>
            </a:r>
            <a:r>
              <a:rPr kumimoji="0" lang="en-GB" sz="1600" i="1" smtClean="0">
                <a:solidFill>
                  <a:schemeClr val="tx1"/>
                </a:solidFill>
                <a:latin typeface="Times"/>
              </a:rPr>
              <a:t>canCommit?, doCommit, doAbort</a:t>
            </a:r>
            <a:br>
              <a:rPr kumimoji="0" lang="en-GB" sz="1600" i="1" smtClean="0">
                <a:solidFill>
                  <a:schemeClr val="tx1"/>
                </a:solidFill>
                <a:latin typeface="Times"/>
              </a:rPr>
            </a:br>
            <a:r>
              <a:rPr lang="en-GB" sz="1600" smtClean="0"/>
              <a:t>coordinator interface</a:t>
            </a:r>
            <a:r>
              <a:rPr lang="en-GB" sz="2400" smtClean="0"/>
              <a:t>- </a:t>
            </a:r>
            <a:r>
              <a:rPr kumimoji="0" lang="en-GB" sz="1600" i="1" smtClean="0">
                <a:solidFill>
                  <a:schemeClr val="tx1"/>
                </a:solidFill>
                <a:latin typeface="Times"/>
              </a:rPr>
              <a:t>haveCommitted, getDecision</a:t>
            </a:r>
          </a:p>
          <a:p>
            <a:pPr>
              <a:lnSpc>
                <a:spcPct val="90000"/>
              </a:lnSpc>
            </a:pPr>
            <a:endParaRPr lang="en-GB" sz="2400" smtClean="0"/>
          </a:p>
        </p:txBody>
      </p:sp>
      <p:grpSp>
        <p:nvGrpSpPr>
          <p:cNvPr id="2" name="Group 6"/>
          <p:cNvGrpSpPr>
            <a:grpSpLocks/>
          </p:cNvGrpSpPr>
          <p:nvPr/>
        </p:nvGrpSpPr>
        <p:grpSpPr bwMode="auto">
          <a:xfrm>
            <a:off x="723900" y="1252538"/>
            <a:ext cx="8442325" cy="4351337"/>
            <a:chOff x="456" y="789"/>
            <a:chExt cx="5318" cy="2741"/>
          </a:xfrm>
        </p:grpSpPr>
        <p:sp>
          <p:nvSpPr>
            <p:cNvPr id="12301" name="Rectangle 3"/>
            <p:cNvSpPr>
              <a:spLocks noChangeArrowheads="1"/>
            </p:cNvSpPr>
            <p:nvPr/>
          </p:nvSpPr>
          <p:spPr bwMode="auto">
            <a:xfrm>
              <a:off x="456" y="789"/>
              <a:ext cx="5318" cy="2653"/>
            </a:xfrm>
            <a:prstGeom prst="rect">
              <a:avLst/>
            </a:prstGeom>
            <a:noFill/>
            <a:ln w="9525">
              <a:noFill/>
              <a:miter lim="800000"/>
              <a:headEnd/>
              <a:tailEnd/>
            </a:ln>
          </p:spPr>
          <p:txBody>
            <a:bodyPr>
              <a:spAutoFit/>
            </a:bodyPr>
            <a:lstStyle/>
            <a:p>
              <a:pPr eaLnBrk="0" hangingPunct="0"/>
              <a:r>
                <a:rPr lang="en-GB" sz="1800" i="1"/>
                <a:t>canCommit?(trans)-&gt; Yes / No</a:t>
              </a:r>
              <a:endParaRPr lang="en-GB" sz="1800"/>
            </a:p>
            <a:p>
              <a:pPr lvl="1" eaLnBrk="0" hangingPunct="0"/>
              <a:r>
                <a:rPr lang="en-GB" sz="1800"/>
                <a:t>Call from coordinator to participant to ask whether it can commit a transaction. Participant replies with its vote.</a:t>
              </a:r>
            </a:p>
            <a:p>
              <a:pPr eaLnBrk="0" hangingPunct="0"/>
              <a:r>
                <a:rPr lang="en-GB" sz="1800" i="1"/>
                <a:t>doCommit(trans)</a:t>
              </a:r>
              <a:r>
                <a:rPr lang="en-GB" sz="1800"/>
                <a:t> </a:t>
              </a:r>
            </a:p>
            <a:p>
              <a:pPr lvl="1" eaLnBrk="0" hangingPunct="0"/>
              <a:r>
                <a:rPr lang="en-GB" sz="1800"/>
                <a:t>Call from coordinator to participant to tell participant to commit its part of a transaction.</a:t>
              </a:r>
            </a:p>
            <a:p>
              <a:pPr eaLnBrk="0" hangingPunct="0"/>
              <a:r>
                <a:rPr lang="en-GB" sz="1800" i="1"/>
                <a:t>doAbort(trans)</a:t>
              </a:r>
              <a:r>
                <a:rPr lang="en-GB" sz="1800"/>
                <a:t> </a:t>
              </a:r>
            </a:p>
            <a:p>
              <a:pPr lvl="1" eaLnBrk="0" hangingPunct="0"/>
              <a:r>
                <a:rPr lang="en-GB" sz="1800"/>
                <a:t>Call from coordinator to participant to tell participant to abort its part of a transaction.</a:t>
              </a:r>
            </a:p>
            <a:p>
              <a:pPr eaLnBrk="0" hangingPunct="0"/>
              <a:r>
                <a:rPr lang="en-GB" sz="1800" i="1"/>
                <a:t>haveCommitted(trans, participant)</a:t>
              </a:r>
              <a:r>
                <a:rPr lang="en-GB" sz="1800"/>
                <a:t> </a:t>
              </a:r>
            </a:p>
            <a:p>
              <a:pPr lvl="1" eaLnBrk="0" hangingPunct="0"/>
              <a:r>
                <a:rPr lang="en-GB" sz="1800"/>
                <a:t>Call from participant to coordinator to confirm that it has committed the transaction.</a:t>
              </a:r>
            </a:p>
            <a:p>
              <a:pPr eaLnBrk="0" hangingPunct="0"/>
              <a:r>
                <a:rPr lang="en-GB" sz="1800" i="1"/>
                <a:t>getDecision(trans) -&gt; Yes / No</a:t>
              </a:r>
              <a:endParaRPr lang="en-GB" sz="1800"/>
            </a:p>
            <a:p>
              <a:pPr lvl="1" eaLnBrk="0" hangingPunct="0"/>
              <a:r>
                <a:rPr lang="en-GB" sz="1800"/>
                <a:t>Call from participant to coordinator to ask for the decision on a transaction after it has voted </a:t>
              </a:r>
              <a:r>
                <a:rPr lang="en-GB" sz="1800" i="1"/>
                <a:t>Yes</a:t>
              </a:r>
              <a:r>
                <a:rPr lang="en-GB" sz="1800"/>
                <a:t> but has still had no reply after some delay. Used to recover from server crash or delayed messages.</a:t>
              </a:r>
              <a:endParaRPr lang="en-GB"/>
            </a:p>
          </p:txBody>
        </p:sp>
        <p:sp>
          <p:nvSpPr>
            <p:cNvPr id="12302" name="Rectangle 5"/>
            <p:cNvSpPr>
              <a:spLocks noChangeArrowheads="1"/>
            </p:cNvSpPr>
            <p:nvPr/>
          </p:nvSpPr>
          <p:spPr bwMode="auto">
            <a:xfrm>
              <a:off x="4652" y="3280"/>
              <a:ext cx="925" cy="250"/>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13.4</a:t>
              </a:r>
            </a:p>
          </p:txBody>
        </p:sp>
      </p:grpSp>
      <p:sp>
        <p:nvSpPr>
          <p:cNvPr id="29703" name="Text Box 7"/>
          <p:cNvSpPr txBox="1">
            <a:spLocks noChangeArrowheads="1"/>
          </p:cNvSpPr>
          <p:nvPr/>
        </p:nvSpPr>
        <p:spPr bwMode="auto">
          <a:xfrm>
            <a:off x="932180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29704" name="Text Box 8"/>
          <p:cNvSpPr txBox="1">
            <a:spLocks noChangeArrowheads="1"/>
          </p:cNvSpPr>
          <p:nvPr/>
        </p:nvSpPr>
        <p:spPr bwMode="auto">
          <a:xfrm>
            <a:off x="5284788" y="1203325"/>
            <a:ext cx="3143250" cy="366713"/>
          </a:xfrm>
          <a:prstGeom prst="rect">
            <a:avLst/>
          </a:prstGeom>
          <a:solidFill>
            <a:schemeClr val="accent2"/>
          </a:solidFill>
          <a:ln w="9525">
            <a:noFill/>
            <a:miter lim="800000"/>
            <a:headEnd/>
            <a:tailEnd/>
          </a:ln>
        </p:spPr>
        <p:txBody>
          <a:bodyPr wrap="none">
            <a:spAutoFit/>
          </a:bodyPr>
          <a:lstStyle/>
          <a:p>
            <a:pPr eaLnBrk="0" hangingPunct="0"/>
            <a:r>
              <a:rPr lang="en-GB" sz="1800">
                <a:latin typeface="Helvetica"/>
              </a:rPr>
              <a:t>This is a request with a  reply</a:t>
            </a:r>
          </a:p>
        </p:txBody>
      </p:sp>
      <p:grpSp>
        <p:nvGrpSpPr>
          <p:cNvPr id="3" name="Group 16"/>
          <p:cNvGrpSpPr>
            <a:grpSpLocks/>
          </p:cNvGrpSpPr>
          <p:nvPr/>
        </p:nvGrpSpPr>
        <p:grpSpPr bwMode="auto">
          <a:xfrm>
            <a:off x="2393950" y="2227263"/>
            <a:ext cx="7215188" cy="996950"/>
            <a:chOff x="1508" y="1403"/>
            <a:chExt cx="4545" cy="628"/>
          </a:xfrm>
        </p:grpSpPr>
        <p:sp>
          <p:nvSpPr>
            <p:cNvPr id="12298" name="Text Box 9"/>
            <p:cNvSpPr txBox="1">
              <a:spLocks noChangeArrowheads="1"/>
            </p:cNvSpPr>
            <p:nvPr/>
          </p:nvSpPr>
          <p:spPr bwMode="auto">
            <a:xfrm>
              <a:off x="2651" y="1734"/>
              <a:ext cx="3402" cy="231"/>
            </a:xfrm>
            <a:prstGeom prst="rect">
              <a:avLst/>
            </a:prstGeom>
            <a:solidFill>
              <a:schemeClr val="accent2"/>
            </a:solidFill>
            <a:ln w="9525">
              <a:noFill/>
              <a:miter lim="800000"/>
              <a:headEnd/>
              <a:tailEnd/>
            </a:ln>
          </p:spPr>
          <p:txBody>
            <a:bodyPr>
              <a:spAutoFit/>
            </a:bodyPr>
            <a:lstStyle/>
            <a:p>
              <a:pPr eaLnBrk="0" hangingPunct="0"/>
              <a:r>
                <a:rPr lang="en-GB" sz="1800">
                  <a:latin typeface="Helvetica"/>
                </a:rPr>
                <a:t>These are asynchronous requests to avoid delays</a:t>
              </a:r>
            </a:p>
          </p:txBody>
        </p:sp>
        <p:sp>
          <p:nvSpPr>
            <p:cNvPr id="12299" name="Line 11"/>
            <p:cNvSpPr>
              <a:spLocks noChangeShapeType="1"/>
            </p:cNvSpPr>
            <p:nvPr/>
          </p:nvSpPr>
          <p:spPr bwMode="auto">
            <a:xfrm flipH="1" flipV="1">
              <a:off x="1599" y="1403"/>
              <a:ext cx="1161" cy="374"/>
            </a:xfrm>
            <a:prstGeom prst="line">
              <a:avLst/>
            </a:prstGeom>
            <a:noFill/>
            <a:ln w="9525">
              <a:solidFill>
                <a:schemeClr val="accent1"/>
              </a:solidFill>
              <a:round/>
              <a:headEnd/>
              <a:tailEnd/>
            </a:ln>
          </p:spPr>
          <p:txBody>
            <a:bodyPr wrap="none" anchor="ctr"/>
            <a:lstStyle/>
            <a:p>
              <a:endParaRPr lang="en-US"/>
            </a:p>
          </p:txBody>
        </p:sp>
        <p:sp>
          <p:nvSpPr>
            <p:cNvPr id="12300" name="Line 12"/>
            <p:cNvSpPr>
              <a:spLocks noChangeShapeType="1"/>
            </p:cNvSpPr>
            <p:nvPr/>
          </p:nvSpPr>
          <p:spPr bwMode="auto">
            <a:xfrm flipH="1">
              <a:off x="1508" y="1858"/>
              <a:ext cx="1134" cy="173"/>
            </a:xfrm>
            <a:prstGeom prst="line">
              <a:avLst/>
            </a:prstGeom>
            <a:noFill/>
            <a:ln w="9525">
              <a:solidFill>
                <a:schemeClr val="accent1"/>
              </a:solidFill>
              <a:round/>
              <a:headEnd/>
              <a:tailEnd/>
            </a:ln>
          </p:spPr>
          <p:txBody>
            <a:bodyPr wrap="none" anchor="ctr"/>
            <a:lstStyle/>
            <a:p>
              <a:endParaRPr lang="en-US"/>
            </a:p>
          </p:txBody>
        </p:sp>
      </p:grpSp>
      <p:sp>
        <p:nvSpPr>
          <p:cNvPr id="29711" name="Text Box 15"/>
          <p:cNvSpPr txBox="1">
            <a:spLocks noChangeArrowheads="1"/>
          </p:cNvSpPr>
          <p:nvPr/>
        </p:nvSpPr>
        <p:spPr bwMode="auto">
          <a:xfrm>
            <a:off x="5224463" y="3598863"/>
            <a:ext cx="2457450" cy="366712"/>
          </a:xfrm>
          <a:prstGeom prst="rect">
            <a:avLst/>
          </a:prstGeom>
          <a:solidFill>
            <a:schemeClr val="accent2"/>
          </a:solidFill>
          <a:ln w="9525">
            <a:noFill/>
            <a:miter lim="800000"/>
            <a:headEnd/>
            <a:tailEnd/>
          </a:ln>
        </p:spPr>
        <p:txBody>
          <a:bodyPr wrap="none">
            <a:spAutoFit/>
          </a:bodyPr>
          <a:lstStyle/>
          <a:p>
            <a:pPr eaLnBrk="0" hangingPunct="0"/>
            <a:r>
              <a:rPr lang="en-GB" sz="1800">
                <a:latin typeface="Helvetica"/>
              </a:rPr>
              <a:t>Asynchronous request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9700">
                                            <p:txEl>
                                              <p:pRg st="0" end="0"/>
                                            </p:txEl>
                                          </p:spTgt>
                                        </p:tgtEl>
                                        <p:attrNameLst>
                                          <p:attrName>style.visibility</p:attrName>
                                        </p:attrNameLst>
                                      </p:cBhvr>
                                      <p:to>
                                        <p:strVal val="visible"/>
                                      </p:to>
                                    </p:set>
                                    <p:animEffect transition="in" filter="wipe(up)">
                                      <p:cBhvr>
                                        <p:cTn id="12" dur="500"/>
                                        <p:tgtEl>
                                          <p:spTgt spid="2970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2970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0-#ppt_w/2"/>
                                          </p:val>
                                        </p:tav>
                                        <p:tav tm="100000">
                                          <p:val>
                                            <p:strVal val="#ppt_x"/>
                                          </p:val>
                                        </p:tav>
                                      </p:tavLst>
                                    </p:anim>
                                    <p:anim calcmode="lin" valueType="num">
                                      <p:cBhvr additive="base">
                                        <p:cTn id="22"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9711"/>
                                        </p:tgtEl>
                                        <p:attrNameLst>
                                          <p:attrName>style.visibility</p:attrName>
                                        </p:attrNameLst>
                                      </p:cBhvr>
                                      <p:to>
                                        <p:strVal val="visible"/>
                                      </p:to>
                                    </p:set>
                                  </p:childTnLst>
                                </p:cTn>
                              </p:par>
                            </p:childTnLst>
                          </p:cTn>
                        </p:par>
                        <p:par>
                          <p:cTn id="27" fill="hold">
                            <p:stCondLst>
                              <p:cond delay="500"/>
                            </p:stCondLst>
                            <p:childTnLst>
                              <p:par>
                                <p:cTn id="28" presetID="1" presetClass="entr" presetSubtype="0" fill="hold" grpId="0" nodeType="afterEffect">
                                  <p:stCondLst>
                                    <p:cond delay="0"/>
                                  </p:stCondLst>
                                  <p:childTnLst>
                                    <p:set>
                                      <p:cBhvr>
                                        <p:cTn id="29" dur="1" fill="hold">
                                          <p:stCondLst>
                                            <p:cond delay="499"/>
                                          </p:stCondLst>
                                        </p:cTn>
                                        <p:tgtEl>
                                          <p:spTgt spid="29703"/>
                                        </p:tgtEl>
                                        <p:attrNameLst>
                                          <p:attrName>style.visibility</p:attrName>
                                        </p:attrNameLst>
                                      </p:cBhvr>
                                      <p:to>
                                        <p:strVal val="visible"/>
                                      </p:to>
                                    </p:set>
                                  </p:childTnLst>
                                  <p:subTnLst>
                                    <p:audio>
                                      <p:cMediaNode>
                                        <p:cTn display="0" masterRel="sameClick">
                                          <p:stCondLst>
                                            <p:cond evt="begin" delay="0">
                                              <p:tn val="28"/>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0" grpId="0" build="p" autoUpdateAnimBg="0"/>
      <p:bldP spid="29703" grpId="0" autoUpdateAnimBg="0"/>
      <p:bldP spid="29704" grpId="0" animBg="1" autoUpdateAnimBg="0"/>
      <p:bldP spid="29711"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p:txBody>
          <a:bodyPr/>
          <a:lstStyle/>
          <a:p>
            <a:pPr>
              <a:defRPr/>
            </a:pPr>
            <a:fld id="{1AA4DC0C-E456-426E-A807-B370E8DC2D0A}" type="slidenum">
              <a:rPr lang="en-US" smtClean="0">
                <a:latin typeface="Times"/>
              </a:rPr>
              <a:pPr>
                <a:defRPr/>
              </a:pPr>
              <a:t>11</a:t>
            </a:fld>
            <a:endParaRPr lang="en-US" smtClean="0">
              <a:latin typeface="Times"/>
            </a:endParaRPr>
          </a:p>
        </p:txBody>
      </p:sp>
      <p:sp>
        <p:nvSpPr>
          <p:cNvPr id="13315" name="Rectangle 2"/>
          <p:cNvSpPr>
            <a:spLocks noGrp="1" noChangeArrowheads="1"/>
          </p:cNvSpPr>
          <p:nvPr>
            <p:ph type="title"/>
          </p:nvPr>
        </p:nvSpPr>
        <p:spPr/>
        <p:txBody>
          <a:bodyPr/>
          <a:lstStyle/>
          <a:p>
            <a:r>
              <a:rPr lang="en-GB" smtClean="0"/>
              <a:t/>
            </a:r>
            <a:br>
              <a:rPr lang="en-GB" smtClean="0"/>
            </a:br>
            <a:r>
              <a:rPr lang="en-GB" smtClean="0"/>
              <a:t>The two-phase commit protocol</a:t>
            </a:r>
          </a:p>
        </p:txBody>
      </p:sp>
      <p:grpSp>
        <p:nvGrpSpPr>
          <p:cNvPr id="13316" name="Group 3"/>
          <p:cNvGrpSpPr>
            <a:grpSpLocks/>
          </p:cNvGrpSpPr>
          <p:nvPr/>
        </p:nvGrpSpPr>
        <p:grpSpPr bwMode="auto">
          <a:xfrm>
            <a:off x="0" y="2082800"/>
            <a:ext cx="8720138" cy="4362450"/>
            <a:chOff x="331" y="833"/>
            <a:chExt cx="5492" cy="3133"/>
          </a:xfrm>
        </p:grpSpPr>
        <p:sp>
          <p:nvSpPr>
            <p:cNvPr id="13319" name="Rectangle 4"/>
            <p:cNvSpPr>
              <a:spLocks noChangeArrowheads="1"/>
            </p:cNvSpPr>
            <p:nvPr/>
          </p:nvSpPr>
          <p:spPr bwMode="auto">
            <a:xfrm>
              <a:off x="331" y="833"/>
              <a:ext cx="5492" cy="328"/>
            </a:xfrm>
            <a:prstGeom prst="rect">
              <a:avLst/>
            </a:prstGeom>
            <a:noFill/>
            <a:ln w="9525">
              <a:noFill/>
              <a:miter lim="800000"/>
              <a:headEnd/>
              <a:tailEnd/>
            </a:ln>
          </p:spPr>
          <p:txBody>
            <a:bodyPr>
              <a:spAutoFit/>
            </a:bodyPr>
            <a:lstStyle/>
            <a:p>
              <a:pPr marL="285750" indent="-285750" eaLnBrk="0" hangingPunct="0"/>
              <a:endParaRPr lang="en-US"/>
            </a:p>
          </p:txBody>
        </p:sp>
        <p:sp>
          <p:nvSpPr>
            <p:cNvPr id="13320" name="Rectangle 5"/>
            <p:cNvSpPr>
              <a:spLocks noChangeArrowheads="1"/>
            </p:cNvSpPr>
            <p:nvPr/>
          </p:nvSpPr>
          <p:spPr bwMode="auto">
            <a:xfrm>
              <a:off x="4757" y="3681"/>
              <a:ext cx="925" cy="285"/>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13.5</a:t>
              </a:r>
            </a:p>
          </p:txBody>
        </p:sp>
      </p:grpSp>
      <p:sp>
        <p:nvSpPr>
          <p:cNvPr id="117766" name="Rectangle 6"/>
          <p:cNvSpPr>
            <a:spLocks noGrp="1" noChangeArrowheads="1"/>
          </p:cNvSpPr>
          <p:nvPr>
            <p:ph type="body" idx="1"/>
          </p:nvPr>
        </p:nvSpPr>
        <p:spPr>
          <a:xfrm>
            <a:off x="515938" y="1609725"/>
            <a:ext cx="8859837" cy="4397375"/>
          </a:xfrm>
          <a:solidFill>
            <a:srgbClr val="AEE4FF"/>
          </a:solidFill>
        </p:spPr>
        <p:txBody>
          <a:bodyPr/>
          <a:lstStyle/>
          <a:p>
            <a:pPr>
              <a:spcBef>
                <a:spcPct val="0"/>
              </a:spcBef>
              <a:buClrTx/>
              <a:buFontTx/>
              <a:buChar char="•"/>
            </a:pPr>
            <a:r>
              <a:rPr kumimoji="0" lang="en-GB" sz="1800" i="1" smtClean="0">
                <a:solidFill>
                  <a:schemeClr val="tx1"/>
                </a:solidFill>
                <a:latin typeface="Times"/>
              </a:rPr>
              <a:t>Phase 1 (voting phase):</a:t>
            </a:r>
            <a:r>
              <a:rPr kumimoji="0" lang="en-GB" sz="1800" smtClean="0">
                <a:solidFill>
                  <a:schemeClr val="tx1"/>
                </a:solidFill>
                <a:latin typeface="Times"/>
              </a:rPr>
              <a:t> </a:t>
            </a:r>
          </a:p>
          <a:p>
            <a:pPr lvl="1">
              <a:spcBef>
                <a:spcPct val="0"/>
              </a:spcBef>
              <a:buClrTx/>
              <a:buFontTx/>
              <a:buChar char="•"/>
            </a:pPr>
            <a:r>
              <a:rPr kumimoji="0" lang="en-GB" sz="1800" smtClean="0">
                <a:solidFill>
                  <a:schemeClr val="tx1"/>
                </a:solidFill>
                <a:latin typeface="Times"/>
              </a:rPr>
              <a:t>1. 	The coordinator sends a </a:t>
            </a:r>
            <a:r>
              <a:rPr kumimoji="0" lang="en-GB" sz="1800" i="1" smtClean="0">
                <a:solidFill>
                  <a:schemeClr val="tx1"/>
                </a:solidFill>
                <a:latin typeface="Times"/>
              </a:rPr>
              <a:t>canCommit</a:t>
            </a:r>
            <a:r>
              <a:rPr kumimoji="0" lang="en-GB" sz="1800" smtClean="0">
                <a:solidFill>
                  <a:schemeClr val="tx1"/>
                </a:solidFill>
                <a:latin typeface="Times"/>
              </a:rPr>
              <a:t>? request to each of the participants in the transaction.</a:t>
            </a:r>
          </a:p>
          <a:p>
            <a:pPr lvl="1">
              <a:spcBef>
                <a:spcPct val="0"/>
              </a:spcBef>
              <a:buClrTx/>
              <a:buFontTx/>
              <a:buChar char="•"/>
            </a:pPr>
            <a:r>
              <a:rPr kumimoji="0" lang="en-GB" sz="1800" smtClean="0">
                <a:solidFill>
                  <a:schemeClr val="tx1"/>
                </a:solidFill>
                <a:latin typeface="Times"/>
              </a:rPr>
              <a:t>2. 	When a participant receives a </a:t>
            </a:r>
            <a:r>
              <a:rPr kumimoji="0" lang="en-GB" sz="1800" i="1" smtClean="0">
                <a:solidFill>
                  <a:schemeClr val="tx1"/>
                </a:solidFill>
                <a:latin typeface="Times"/>
              </a:rPr>
              <a:t>canCommit</a:t>
            </a:r>
            <a:r>
              <a:rPr kumimoji="0" lang="en-GB" sz="1800" smtClean="0">
                <a:solidFill>
                  <a:schemeClr val="tx1"/>
                </a:solidFill>
                <a:latin typeface="Times"/>
              </a:rPr>
              <a:t>? request it replies with its vote (</a:t>
            </a:r>
            <a:r>
              <a:rPr kumimoji="0" lang="en-GB" sz="1800" i="1" smtClean="0">
                <a:solidFill>
                  <a:schemeClr val="tx1"/>
                </a:solidFill>
                <a:latin typeface="Times"/>
              </a:rPr>
              <a:t>Yes</a:t>
            </a:r>
            <a:r>
              <a:rPr kumimoji="0" lang="en-GB" sz="1800" smtClean="0">
                <a:solidFill>
                  <a:schemeClr val="tx1"/>
                </a:solidFill>
                <a:latin typeface="Times"/>
              </a:rPr>
              <a:t> or </a:t>
            </a:r>
            <a:r>
              <a:rPr kumimoji="0" lang="en-GB" sz="1800" i="1" smtClean="0">
                <a:solidFill>
                  <a:schemeClr val="tx1"/>
                </a:solidFill>
                <a:latin typeface="Times"/>
              </a:rPr>
              <a:t>No</a:t>
            </a:r>
            <a:r>
              <a:rPr kumimoji="0" lang="en-GB" sz="1800" smtClean="0">
                <a:solidFill>
                  <a:schemeClr val="tx1"/>
                </a:solidFill>
                <a:latin typeface="Times"/>
              </a:rPr>
              <a:t>) to the coordinator. Before voting </a:t>
            </a:r>
            <a:r>
              <a:rPr kumimoji="0" lang="en-GB" sz="1800" i="1" smtClean="0">
                <a:solidFill>
                  <a:schemeClr val="tx1"/>
                </a:solidFill>
                <a:latin typeface="Times"/>
              </a:rPr>
              <a:t>Yes</a:t>
            </a:r>
            <a:r>
              <a:rPr kumimoji="0" lang="en-GB" sz="1800" smtClean="0">
                <a:solidFill>
                  <a:schemeClr val="tx1"/>
                </a:solidFill>
                <a:latin typeface="Times"/>
              </a:rPr>
              <a:t>, it prepares to commit by saving objects in permanent storage. If the vote is </a:t>
            </a:r>
            <a:r>
              <a:rPr kumimoji="0" lang="en-GB" sz="1800" i="1" smtClean="0">
                <a:solidFill>
                  <a:schemeClr val="tx1"/>
                </a:solidFill>
                <a:latin typeface="Times"/>
              </a:rPr>
              <a:t>No</a:t>
            </a:r>
            <a:r>
              <a:rPr kumimoji="0" lang="en-GB" sz="1800" smtClean="0">
                <a:solidFill>
                  <a:schemeClr val="tx1"/>
                </a:solidFill>
                <a:latin typeface="Times"/>
              </a:rPr>
              <a:t> the participant aborts immediately.</a:t>
            </a:r>
          </a:p>
          <a:p>
            <a:pPr>
              <a:spcBef>
                <a:spcPct val="0"/>
              </a:spcBef>
              <a:buClrTx/>
              <a:buFontTx/>
              <a:buChar char="•"/>
            </a:pPr>
            <a:r>
              <a:rPr kumimoji="0" lang="en-GB" sz="1800" i="1" smtClean="0">
                <a:solidFill>
                  <a:schemeClr val="tx1"/>
                </a:solidFill>
                <a:latin typeface="Times"/>
              </a:rPr>
              <a:t>Phase 2 (completion according to outcome of vote):</a:t>
            </a:r>
            <a:endParaRPr kumimoji="0" lang="en-GB" sz="1800" smtClean="0">
              <a:solidFill>
                <a:schemeClr val="tx1"/>
              </a:solidFill>
              <a:latin typeface="Times"/>
            </a:endParaRPr>
          </a:p>
          <a:p>
            <a:pPr lvl="1">
              <a:spcBef>
                <a:spcPct val="0"/>
              </a:spcBef>
              <a:buClrTx/>
              <a:buFontTx/>
              <a:buChar char="•"/>
            </a:pPr>
            <a:r>
              <a:rPr kumimoji="0" lang="en-GB" sz="1800" smtClean="0">
                <a:solidFill>
                  <a:schemeClr val="tx1"/>
                </a:solidFill>
                <a:latin typeface="Times"/>
              </a:rPr>
              <a:t>3. 	The coordinator collects the votes (including its own). </a:t>
            </a:r>
          </a:p>
          <a:p>
            <a:pPr lvl="2">
              <a:spcBef>
                <a:spcPct val="0"/>
              </a:spcBef>
              <a:buClrTx/>
              <a:buFont typeface="Times"/>
              <a:buChar char="w"/>
            </a:pPr>
            <a:r>
              <a:rPr kumimoji="0" lang="en-GB" smtClean="0">
                <a:solidFill>
                  <a:schemeClr val="tx1"/>
                </a:solidFill>
                <a:latin typeface="Times"/>
              </a:rPr>
              <a:t>(a)If there are no failures and all the votes are </a:t>
            </a:r>
            <a:r>
              <a:rPr kumimoji="0" lang="en-GB" i="1" smtClean="0">
                <a:solidFill>
                  <a:schemeClr val="tx1"/>
                </a:solidFill>
                <a:latin typeface="Times"/>
              </a:rPr>
              <a:t>Yes</a:t>
            </a:r>
            <a:r>
              <a:rPr kumimoji="0" lang="en-GB" smtClean="0">
                <a:solidFill>
                  <a:schemeClr val="tx1"/>
                </a:solidFill>
                <a:latin typeface="Times"/>
              </a:rPr>
              <a:t> the coordinator decides to commit the transaction and sends a </a:t>
            </a:r>
            <a:r>
              <a:rPr kumimoji="0" lang="en-GB" i="1" smtClean="0">
                <a:solidFill>
                  <a:schemeClr val="tx1"/>
                </a:solidFill>
                <a:latin typeface="Times"/>
              </a:rPr>
              <a:t>doCommit</a:t>
            </a:r>
            <a:r>
              <a:rPr kumimoji="0" lang="en-GB" smtClean="0">
                <a:solidFill>
                  <a:schemeClr val="tx1"/>
                </a:solidFill>
                <a:latin typeface="Times"/>
              </a:rPr>
              <a:t> request to each of the participants. </a:t>
            </a:r>
          </a:p>
          <a:p>
            <a:pPr lvl="2">
              <a:spcBef>
                <a:spcPct val="0"/>
              </a:spcBef>
              <a:buClrTx/>
              <a:buFont typeface="Times"/>
              <a:buChar char="w"/>
            </a:pPr>
            <a:r>
              <a:rPr kumimoji="0" lang="en-GB" smtClean="0">
                <a:solidFill>
                  <a:schemeClr val="tx1"/>
                </a:solidFill>
                <a:latin typeface="Times"/>
              </a:rPr>
              <a:t>(b)Otherwise the coordinator decides to abort the transaction and sends </a:t>
            </a:r>
            <a:r>
              <a:rPr kumimoji="0" lang="en-GB" i="1" smtClean="0">
                <a:solidFill>
                  <a:schemeClr val="tx1"/>
                </a:solidFill>
                <a:latin typeface="Times"/>
              </a:rPr>
              <a:t>doAbort</a:t>
            </a:r>
            <a:r>
              <a:rPr kumimoji="0" lang="en-GB" smtClean="0">
                <a:solidFill>
                  <a:schemeClr val="tx1"/>
                </a:solidFill>
                <a:latin typeface="Times"/>
              </a:rPr>
              <a:t> requests to all participants that voted </a:t>
            </a:r>
            <a:r>
              <a:rPr kumimoji="0" lang="en-GB" i="1" smtClean="0">
                <a:solidFill>
                  <a:schemeClr val="tx1"/>
                </a:solidFill>
                <a:latin typeface="Times"/>
              </a:rPr>
              <a:t>Yes</a:t>
            </a:r>
            <a:r>
              <a:rPr kumimoji="0" lang="en-GB" smtClean="0">
                <a:solidFill>
                  <a:schemeClr val="tx1"/>
                </a:solidFill>
                <a:latin typeface="Times"/>
              </a:rPr>
              <a:t>.</a:t>
            </a:r>
          </a:p>
          <a:p>
            <a:pPr lvl="1">
              <a:spcBef>
                <a:spcPct val="0"/>
              </a:spcBef>
              <a:buClrTx/>
              <a:buFontTx/>
              <a:buChar char="•"/>
            </a:pPr>
            <a:r>
              <a:rPr kumimoji="0" lang="en-GB" sz="1800" smtClean="0">
                <a:solidFill>
                  <a:schemeClr val="tx1"/>
                </a:solidFill>
                <a:latin typeface="Times"/>
              </a:rPr>
              <a:t>4.  Participants that voted </a:t>
            </a:r>
            <a:r>
              <a:rPr kumimoji="0" lang="en-GB" sz="1800" i="1" smtClean="0">
                <a:solidFill>
                  <a:schemeClr val="tx1"/>
                </a:solidFill>
                <a:latin typeface="Times"/>
              </a:rPr>
              <a:t>Yes</a:t>
            </a:r>
            <a:r>
              <a:rPr kumimoji="0" lang="en-GB" sz="1800" smtClean="0">
                <a:solidFill>
                  <a:schemeClr val="tx1"/>
                </a:solidFill>
                <a:latin typeface="Times"/>
              </a:rPr>
              <a:t> are waiting for a </a:t>
            </a:r>
            <a:r>
              <a:rPr kumimoji="0" lang="en-GB" sz="1800" i="1" smtClean="0">
                <a:solidFill>
                  <a:schemeClr val="tx1"/>
                </a:solidFill>
                <a:latin typeface="Times"/>
              </a:rPr>
              <a:t>doCommit</a:t>
            </a:r>
            <a:r>
              <a:rPr kumimoji="0" lang="en-GB" sz="1800" smtClean="0">
                <a:solidFill>
                  <a:schemeClr val="tx1"/>
                </a:solidFill>
                <a:latin typeface="Times"/>
              </a:rPr>
              <a:t> or </a:t>
            </a:r>
            <a:r>
              <a:rPr kumimoji="0" lang="en-GB" sz="1800" i="1" smtClean="0">
                <a:solidFill>
                  <a:schemeClr val="tx1"/>
                </a:solidFill>
                <a:latin typeface="Times"/>
              </a:rPr>
              <a:t>doAbort</a:t>
            </a:r>
            <a:r>
              <a:rPr kumimoji="0" lang="en-GB" sz="1800" smtClean="0">
                <a:solidFill>
                  <a:schemeClr val="tx1"/>
                </a:solidFill>
                <a:latin typeface="Times"/>
              </a:rPr>
              <a:t> request from the coordinator. When a participant receives one of these messages it acts accordingly and in the case of commit, makes a </a:t>
            </a:r>
            <a:r>
              <a:rPr kumimoji="0" lang="en-GB" sz="1800" i="1" smtClean="0">
                <a:solidFill>
                  <a:schemeClr val="tx1"/>
                </a:solidFill>
                <a:latin typeface="Times"/>
              </a:rPr>
              <a:t>haveCommitted</a:t>
            </a:r>
            <a:r>
              <a:rPr kumimoji="0" lang="en-GB" sz="1800" smtClean="0">
                <a:solidFill>
                  <a:schemeClr val="tx1"/>
                </a:solidFill>
                <a:latin typeface="Times"/>
              </a:rPr>
              <a:t> call as confirmation to the coordinator.</a:t>
            </a:r>
            <a:endParaRPr lang="en-GB" smtClean="0"/>
          </a:p>
        </p:txBody>
      </p:sp>
      <p:sp>
        <p:nvSpPr>
          <p:cNvPr id="117767" name="Text Box 7"/>
          <p:cNvSpPr txBox="1">
            <a:spLocks noChangeArrowheads="1"/>
          </p:cNvSpPr>
          <p:nvPr/>
        </p:nvSpPr>
        <p:spPr bwMode="auto">
          <a:xfrm>
            <a:off x="9615488" y="6400800"/>
            <a:ext cx="290512"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7766">
                                            <p:txEl>
                                              <p:pRg st="0" end="0"/>
                                            </p:txEl>
                                          </p:spTgt>
                                        </p:tgtEl>
                                        <p:attrNameLst>
                                          <p:attrName>style.visibility</p:attrName>
                                        </p:attrNameLst>
                                      </p:cBhvr>
                                      <p:to>
                                        <p:strVal val="visible"/>
                                      </p:to>
                                    </p:set>
                                    <p:animEffect transition="in" filter="wipe(up)">
                                      <p:cBhvr>
                                        <p:cTn id="7" dur="500"/>
                                        <p:tgtEl>
                                          <p:spTgt spid="1177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7766">
                                            <p:txEl>
                                              <p:pRg st="1" end="1"/>
                                            </p:txEl>
                                          </p:spTgt>
                                        </p:tgtEl>
                                        <p:attrNameLst>
                                          <p:attrName>style.visibility</p:attrName>
                                        </p:attrNameLst>
                                      </p:cBhvr>
                                      <p:to>
                                        <p:strVal val="visible"/>
                                      </p:to>
                                    </p:set>
                                    <p:animEffect transition="in" filter="wipe(up)">
                                      <p:cBhvr>
                                        <p:cTn id="12" dur="500"/>
                                        <p:tgtEl>
                                          <p:spTgt spid="1177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17766">
                                            <p:txEl>
                                              <p:pRg st="2" end="2"/>
                                            </p:txEl>
                                          </p:spTgt>
                                        </p:tgtEl>
                                        <p:attrNameLst>
                                          <p:attrName>style.visibility</p:attrName>
                                        </p:attrNameLst>
                                      </p:cBhvr>
                                      <p:to>
                                        <p:strVal val="visible"/>
                                      </p:to>
                                    </p:set>
                                    <p:animEffect transition="in" filter="wipe(up)">
                                      <p:cBhvr>
                                        <p:cTn id="17" dur="500"/>
                                        <p:tgtEl>
                                          <p:spTgt spid="1177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17766">
                                            <p:txEl>
                                              <p:pRg st="3" end="3"/>
                                            </p:txEl>
                                          </p:spTgt>
                                        </p:tgtEl>
                                        <p:attrNameLst>
                                          <p:attrName>style.visibility</p:attrName>
                                        </p:attrNameLst>
                                      </p:cBhvr>
                                      <p:to>
                                        <p:strVal val="visible"/>
                                      </p:to>
                                    </p:set>
                                    <p:animEffect transition="in" filter="wipe(up)">
                                      <p:cBhvr>
                                        <p:cTn id="22" dur="500"/>
                                        <p:tgtEl>
                                          <p:spTgt spid="11776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17766">
                                            <p:txEl>
                                              <p:pRg st="4" end="4"/>
                                            </p:txEl>
                                          </p:spTgt>
                                        </p:tgtEl>
                                        <p:attrNameLst>
                                          <p:attrName>style.visibility</p:attrName>
                                        </p:attrNameLst>
                                      </p:cBhvr>
                                      <p:to>
                                        <p:strVal val="visible"/>
                                      </p:to>
                                    </p:set>
                                    <p:animEffect transition="in" filter="wipe(up)">
                                      <p:cBhvr>
                                        <p:cTn id="27" dur="500"/>
                                        <p:tgtEl>
                                          <p:spTgt spid="11776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7766">
                                            <p:txEl>
                                              <p:pRg st="5" end="5"/>
                                            </p:txEl>
                                          </p:spTgt>
                                        </p:tgtEl>
                                        <p:attrNameLst>
                                          <p:attrName>style.visibility</p:attrName>
                                        </p:attrNameLst>
                                      </p:cBhvr>
                                      <p:to>
                                        <p:strVal val="visible"/>
                                      </p:to>
                                    </p:set>
                                    <p:animEffect transition="in" filter="wipe(up)">
                                      <p:cBhvr>
                                        <p:cTn id="32" dur="500"/>
                                        <p:tgtEl>
                                          <p:spTgt spid="11776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17766">
                                            <p:txEl>
                                              <p:pRg st="6" end="6"/>
                                            </p:txEl>
                                          </p:spTgt>
                                        </p:tgtEl>
                                        <p:attrNameLst>
                                          <p:attrName>style.visibility</p:attrName>
                                        </p:attrNameLst>
                                      </p:cBhvr>
                                      <p:to>
                                        <p:strVal val="visible"/>
                                      </p:to>
                                    </p:set>
                                    <p:animEffect transition="in" filter="wipe(up)">
                                      <p:cBhvr>
                                        <p:cTn id="37" dur="500"/>
                                        <p:tgtEl>
                                          <p:spTgt spid="11776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17766">
                                            <p:txEl>
                                              <p:pRg st="7" end="7"/>
                                            </p:txEl>
                                          </p:spTgt>
                                        </p:tgtEl>
                                        <p:attrNameLst>
                                          <p:attrName>style.visibility</p:attrName>
                                        </p:attrNameLst>
                                      </p:cBhvr>
                                      <p:to>
                                        <p:strVal val="visible"/>
                                      </p:to>
                                    </p:set>
                                    <p:animEffect transition="in" filter="wipe(up)">
                                      <p:cBhvr>
                                        <p:cTn id="42" dur="500"/>
                                        <p:tgtEl>
                                          <p:spTgt spid="117766">
                                            <p:txEl>
                                              <p:pRg st="7" end="7"/>
                                            </p:txEl>
                                          </p:spTgt>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499"/>
                                          </p:stCondLst>
                                        </p:cTn>
                                        <p:tgtEl>
                                          <p:spTgt spid="117767"/>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build="p" bldLvl="3" autoUpdateAnimBg="0"/>
      <p:bldP spid="11776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sv-SE" smtClean="0"/>
              <a:t>Two-Phase Commit Protocol</a:t>
            </a:r>
            <a:endParaRPr lang="en-US" smtClean="0"/>
          </a:p>
        </p:txBody>
      </p:sp>
      <p:sp>
        <p:nvSpPr>
          <p:cNvPr id="14339" name="Content Placeholder 2"/>
          <p:cNvSpPr>
            <a:spLocks noGrp="1"/>
          </p:cNvSpPr>
          <p:nvPr>
            <p:ph idx="1"/>
          </p:nvPr>
        </p:nvSpPr>
        <p:spPr/>
        <p:txBody>
          <a:bodyPr/>
          <a:lstStyle/>
          <a:p>
            <a:r>
              <a:rPr lang="sv-SE" smtClean="0"/>
              <a:t>canCommit? </a:t>
            </a:r>
            <a:endParaRPr lang="en-US" smtClean="0"/>
          </a:p>
          <a:p>
            <a:endParaRPr lang="en-US" smtClean="0"/>
          </a:p>
        </p:txBody>
      </p:sp>
      <p:sp>
        <p:nvSpPr>
          <p:cNvPr id="14340" name="Footer Placeholder 3"/>
          <p:cNvSpPr>
            <a:spLocks noGrp="1"/>
          </p:cNvSpPr>
          <p:nvPr>
            <p:ph type="ftr" sz="quarter" idx="11"/>
          </p:nvPr>
        </p:nvSpPr>
        <p:spPr/>
        <p:txBody>
          <a:bodyPr/>
          <a:lstStyle/>
          <a:p>
            <a:pPr>
              <a:defRPr/>
            </a:pPr>
            <a:fld id="{D137613D-8FD5-4D21-80C9-EAE1A302C38D}" type="slidenum">
              <a:rPr lang="en-US" smtClean="0">
                <a:latin typeface="Times"/>
              </a:rPr>
              <a:pPr>
                <a:defRPr/>
              </a:pPr>
              <a:t>12</a:t>
            </a:fld>
            <a:endParaRPr lang="en-US" smtClean="0">
              <a:latin typeface="Times"/>
            </a:endParaRPr>
          </a:p>
        </p:txBody>
      </p:sp>
      <p:cxnSp>
        <p:nvCxnSpPr>
          <p:cNvPr id="14341"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4342"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4343"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4344"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4345"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4346"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4347"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4348"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4349"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4350"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4351"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4352"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4353"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4354"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4355" name="TextBox 18"/>
          <p:cNvSpPr txBox="1">
            <a:spLocks noChangeArrowheads="1"/>
          </p:cNvSpPr>
          <p:nvPr/>
        </p:nvSpPr>
        <p:spPr bwMode="auto">
          <a:xfrm>
            <a:off x="1270000" y="3048000"/>
            <a:ext cx="663575" cy="461963"/>
          </a:xfrm>
          <a:prstGeom prst="rect">
            <a:avLst/>
          </a:prstGeom>
          <a:noFill/>
          <a:ln w="9525">
            <a:noFill/>
            <a:miter lim="800000"/>
            <a:headEnd/>
            <a:tailEnd/>
          </a:ln>
        </p:spPr>
        <p:txBody>
          <a:bodyPr wrap="none">
            <a:spAutoFit/>
          </a:bodyPr>
          <a:lstStyle/>
          <a:p>
            <a:pPr eaLnBrk="0" hangingPunct="0"/>
            <a:r>
              <a:rPr lang="sv-SE"/>
              <a:t>yes</a:t>
            </a:r>
            <a:endParaRPr lang="en-US"/>
          </a:p>
        </p:txBody>
      </p:sp>
      <p:sp>
        <p:nvSpPr>
          <p:cNvPr id="14356" name="TextBox 20"/>
          <p:cNvSpPr txBox="1">
            <a:spLocks noChangeArrowheads="1"/>
          </p:cNvSpPr>
          <p:nvPr/>
        </p:nvSpPr>
        <p:spPr bwMode="auto">
          <a:xfrm>
            <a:off x="990600" y="4051300"/>
            <a:ext cx="1589088" cy="461963"/>
          </a:xfrm>
          <a:prstGeom prst="rect">
            <a:avLst/>
          </a:prstGeom>
          <a:noFill/>
          <a:ln w="9525">
            <a:noFill/>
            <a:miter lim="800000"/>
            <a:headEnd/>
            <a:tailEnd/>
          </a:ln>
        </p:spPr>
        <p:txBody>
          <a:bodyPr wrap="none">
            <a:spAutoFit/>
          </a:bodyPr>
          <a:lstStyle/>
          <a:p>
            <a:pPr eaLnBrk="0" hangingPunct="0"/>
            <a:r>
              <a:rPr lang="sv-SE"/>
              <a:t>doCommit</a:t>
            </a:r>
            <a:endParaRPr lang="en-US"/>
          </a:p>
        </p:txBody>
      </p:sp>
      <p:sp>
        <p:nvSpPr>
          <p:cNvPr id="14357" name="TextBox 21"/>
          <p:cNvSpPr txBox="1">
            <a:spLocks noChangeArrowheads="1"/>
          </p:cNvSpPr>
          <p:nvPr/>
        </p:nvSpPr>
        <p:spPr bwMode="auto">
          <a:xfrm>
            <a:off x="6705600" y="3263900"/>
            <a:ext cx="527050" cy="461963"/>
          </a:xfrm>
          <a:prstGeom prst="rect">
            <a:avLst/>
          </a:prstGeom>
          <a:noFill/>
          <a:ln w="9525">
            <a:noFill/>
            <a:miter lim="800000"/>
            <a:headEnd/>
            <a:tailEnd/>
          </a:ln>
        </p:spPr>
        <p:txBody>
          <a:bodyPr wrap="none">
            <a:spAutoFit/>
          </a:bodyPr>
          <a:lstStyle/>
          <a:p>
            <a:pPr eaLnBrk="0" hangingPunct="0"/>
            <a:r>
              <a:rPr lang="sv-SE"/>
              <a:t>no</a:t>
            </a:r>
            <a:endParaRPr lang="en-US"/>
          </a:p>
        </p:txBody>
      </p:sp>
      <p:sp>
        <p:nvSpPr>
          <p:cNvPr id="14358" name="TextBox 22"/>
          <p:cNvSpPr txBox="1">
            <a:spLocks noChangeArrowheads="1"/>
          </p:cNvSpPr>
          <p:nvPr/>
        </p:nvSpPr>
        <p:spPr bwMode="auto">
          <a:xfrm>
            <a:off x="5905500" y="4533900"/>
            <a:ext cx="1263650" cy="461963"/>
          </a:xfrm>
          <a:prstGeom prst="rect">
            <a:avLst/>
          </a:prstGeom>
          <a:noFill/>
          <a:ln w="9525">
            <a:noFill/>
            <a:miter lim="800000"/>
            <a:headEnd/>
            <a:tailEnd/>
          </a:ln>
        </p:spPr>
        <p:txBody>
          <a:bodyPr wrap="none">
            <a:spAutoFit/>
          </a:bodyPr>
          <a:lstStyle/>
          <a:p>
            <a:pPr eaLnBrk="0" hangingPunct="0"/>
            <a:r>
              <a:rPr lang="sv-SE"/>
              <a:t>doAbort</a:t>
            </a:r>
            <a:endParaRPr lang="en-US"/>
          </a:p>
        </p:txBody>
      </p:sp>
      <p:sp>
        <p:nvSpPr>
          <p:cNvPr id="14359" name="TextBox 23"/>
          <p:cNvSpPr txBox="1">
            <a:spLocks noChangeArrowheads="1"/>
          </p:cNvSpPr>
          <p:nvPr/>
        </p:nvSpPr>
        <p:spPr bwMode="auto">
          <a:xfrm>
            <a:off x="6235700" y="1498600"/>
            <a:ext cx="1914525" cy="461963"/>
          </a:xfrm>
          <a:prstGeom prst="rect">
            <a:avLst/>
          </a:prstGeom>
          <a:noFill/>
          <a:ln w="9525">
            <a:noFill/>
            <a:miter lim="800000"/>
            <a:headEnd/>
            <a:tailEnd/>
          </a:ln>
        </p:spPr>
        <p:txBody>
          <a:bodyPr wrap="none">
            <a:spAutoFit/>
          </a:bodyPr>
          <a:lstStyle/>
          <a:p>
            <a:pPr eaLnBrk="0" hangingPunct="0"/>
            <a:r>
              <a:rPr lang="sv-SE"/>
              <a:t>canCommit?</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sv-SE" smtClean="0"/>
              <a:t>TimeOut Protocol</a:t>
            </a:r>
            <a:endParaRPr lang="en-US" smtClean="0"/>
          </a:p>
        </p:txBody>
      </p:sp>
      <p:sp>
        <p:nvSpPr>
          <p:cNvPr id="15363" name="Content Placeholder 2"/>
          <p:cNvSpPr>
            <a:spLocks noGrp="1"/>
          </p:cNvSpPr>
          <p:nvPr>
            <p:ph idx="1"/>
          </p:nvPr>
        </p:nvSpPr>
        <p:spPr/>
        <p:txBody>
          <a:bodyPr/>
          <a:lstStyle/>
          <a:p>
            <a:endParaRPr lang="en-US" smtClean="0"/>
          </a:p>
        </p:txBody>
      </p:sp>
      <p:sp>
        <p:nvSpPr>
          <p:cNvPr id="15364" name="Footer Placeholder 3"/>
          <p:cNvSpPr>
            <a:spLocks noGrp="1"/>
          </p:cNvSpPr>
          <p:nvPr>
            <p:ph type="ftr" sz="quarter" idx="11"/>
          </p:nvPr>
        </p:nvSpPr>
        <p:spPr/>
        <p:txBody>
          <a:bodyPr/>
          <a:lstStyle/>
          <a:p>
            <a:pPr>
              <a:defRPr/>
            </a:pPr>
            <a:fld id="{2EFE8429-EEC2-46DE-9389-F4E81242D5E0}" type="slidenum">
              <a:rPr lang="en-US" smtClean="0">
                <a:latin typeface="Times"/>
              </a:rPr>
              <a:pPr>
                <a:defRPr/>
              </a:pPr>
              <a:t>13</a:t>
            </a:fld>
            <a:endParaRPr lang="en-US" smtClean="0">
              <a:latin typeface="Times"/>
            </a:endParaRPr>
          </a:p>
        </p:txBody>
      </p:sp>
      <p:cxnSp>
        <p:nvCxnSpPr>
          <p:cNvPr id="15365"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5366"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5367"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5368"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5369"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5370"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5371"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5372"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5373"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5374"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5375"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5376"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5377"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5378"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5379" name="TextBox 21"/>
          <p:cNvSpPr txBox="1">
            <a:spLocks noChangeArrowheads="1"/>
          </p:cNvSpPr>
          <p:nvPr/>
        </p:nvSpPr>
        <p:spPr bwMode="auto">
          <a:xfrm>
            <a:off x="2743200" y="1866900"/>
            <a:ext cx="2717800" cy="3416300"/>
          </a:xfrm>
          <a:prstGeom prst="rect">
            <a:avLst/>
          </a:prstGeom>
          <a:noFill/>
          <a:ln w="9525">
            <a:noFill/>
            <a:miter lim="800000"/>
            <a:headEnd/>
            <a:tailEnd/>
          </a:ln>
        </p:spPr>
        <p:txBody>
          <a:bodyPr>
            <a:spAutoFit/>
          </a:bodyPr>
          <a:lstStyle/>
          <a:p>
            <a:pPr eaLnBrk="0" hangingPunct="0"/>
            <a:r>
              <a:rPr lang="sv-SE"/>
              <a:t>At step 2 and 3 no commit decision made</a:t>
            </a:r>
          </a:p>
          <a:p>
            <a:pPr eaLnBrk="0" hangingPunct="0"/>
            <a:r>
              <a:rPr lang="sv-SE"/>
              <a:t>OK to abort</a:t>
            </a:r>
          </a:p>
          <a:p>
            <a:pPr eaLnBrk="0" hangingPunct="0"/>
            <a:r>
              <a:rPr lang="sv-SE"/>
              <a:t>Coordinator will either not collect all commit votes or will vote for </a:t>
            </a:r>
            <a:r>
              <a:rPr lang="sv-SE" i="1"/>
              <a:t>abort</a:t>
            </a:r>
            <a:endParaRPr lang="en-US" i="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sv-SE" smtClean="0"/>
              <a:t>TimeOut Protocol</a:t>
            </a:r>
            <a:endParaRPr lang="en-US" smtClean="0"/>
          </a:p>
        </p:txBody>
      </p:sp>
      <p:sp>
        <p:nvSpPr>
          <p:cNvPr id="16387" name="Content Placeholder 2"/>
          <p:cNvSpPr>
            <a:spLocks noGrp="1"/>
          </p:cNvSpPr>
          <p:nvPr>
            <p:ph idx="1"/>
          </p:nvPr>
        </p:nvSpPr>
        <p:spPr/>
        <p:txBody>
          <a:bodyPr/>
          <a:lstStyle/>
          <a:p>
            <a:endParaRPr lang="en-US" smtClean="0"/>
          </a:p>
        </p:txBody>
      </p:sp>
      <p:sp>
        <p:nvSpPr>
          <p:cNvPr id="16388" name="Footer Placeholder 3"/>
          <p:cNvSpPr>
            <a:spLocks noGrp="1"/>
          </p:cNvSpPr>
          <p:nvPr>
            <p:ph type="ftr" sz="quarter" idx="11"/>
          </p:nvPr>
        </p:nvSpPr>
        <p:spPr/>
        <p:txBody>
          <a:bodyPr/>
          <a:lstStyle/>
          <a:p>
            <a:pPr>
              <a:defRPr/>
            </a:pPr>
            <a:fld id="{BB5F2633-87AB-47FA-9F3A-0272B4A6A067}" type="slidenum">
              <a:rPr lang="en-US" smtClean="0">
                <a:latin typeface="Times"/>
              </a:rPr>
              <a:pPr>
                <a:defRPr/>
              </a:pPr>
              <a:t>14</a:t>
            </a:fld>
            <a:endParaRPr lang="en-US" smtClean="0">
              <a:latin typeface="Times"/>
            </a:endParaRPr>
          </a:p>
        </p:txBody>
      </p:sp>
      <p:cxnSp>
        <p:nvCxnSpPr>
          <p:cNvPr id="16389"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6390"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6391"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6392"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6393"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6394"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6395"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6396"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6397"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6398"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6399"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6400"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6401"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6402"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6403" name="TextBox 21"/>
          <p:cNvSpPr txBox="1">
            <a:spLocks noChangeArrowheads="1"/>
          </p:cNvSpPr>
          <p:nvPr/>
        </p:nvSpPr>
        <p:spPr bwMode="auto">
          <a:xfrm>
            <a:off x="2743200" y="1866900"/>
            <a:ext cx="2717800" cy="3600450"/>
          </a:xfrm>
          <a:prstGeom prst="rect">
            <a:avLst/>
          </a:prstGeom>
          <a:noFill/>
          <a:ln w="9525">
            <a:noFill/>
            <a:miter lim="800000"/>
            <a:headEnd/>
            <a:tailEnd/>
          </a:ln>
        </p:spPr>
        <p:txBody>
          <a:bodyPr>
            <a:spAutoFit/>
          </a:bodyPr>
          <a:lstStyle/>
          <a:p>
            <a:pPr eaLnBrk="0" hangingPunct="0"/>
            <a:r>
              <a:rPr lang="sv-SE"/>
              <a:t>At step 4</a:t>
            </a:r>
          </a:p>
          <a:p>
            <a:pPr eaLnBrk="0" hangingPunct="0">
              <a:buFont typeface="Courier New" pitchFamily="49" charset="0"/>
              <a:buChar char="o"/>
            </a:pPr>
            <a:r>
              <a:rPr lang="sv-SE" i="1"/>
              <a:t> </a:t>
            </a:r>
            <a:r>
              <a:rPr lang="sv-SE" sz="2000" i="1"/>
              <a:t>cohort cannot communicate with coordinator</a:t>
            </a:r>
          </a:p>
          <a:p>
            <a:pPr eaLnBrk="0" hangingPunct="0">
              <a:buFont typeface="Courier New" pitchFamily="49" charset="0"/>
              <a:buChar char="o"/>
            </a:pPr>
            <a:r>
              <a:rPr lang="sv-SE" sz="2000" i="1"/>
              <a:t>Coordinator mayhave decided</a:t>
            </a:r>
          </a:p>
          <a:p>
            <a:pPr eaLnBrk="0" hangingPunct="0">
              <a:buFont typeface="Courier New" pitchFamily="49" charset="0"/>
              <a:buChar char="o"/>
            </a:pPr>
            <a:r>
              <a:rPr lang="sv-SE" sz="2000" i="1"/>
              <a:t>Cohort must block until communication re-established</a:t>
            </a:r>
          </a:p>
          <a:p>
            <a:pPr eaLnBrk="0" hangingPunct="0">
              <a:buFont typeface="Courier New" pitchFamily="49" charset="0"/>
              <a:buChar char="o"/>
            </a:pPr>
            <a:r>
              <a:rPr lang="sv-SE" sz="2000" i="1"/>
              <a:t>Might ask other cohorts</a:t>
            </a:r>
            <a:endParaRPr lang="en-US" sz="2000" i="1"/>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sv-SE" smtClean="0"/>
              <a:t>Restart Protocol</a:t>
            </a:r>
            <a:endParaRPr lang="en-US" smtClean="0"/>
          </a:p>
        </p:txBody>
      </p:sp>
      <p:sp>
        <p:nvSpPr>
          <p:cNvPr id="17411" name="Content Placeholder 2"/>
          <p:cNvSpPr>
            <a:spLocks noGrp="1"/>
          </p:cNvSpPr>
          <p:nvPr>
            <p:ph idx="1"/>
          </p:nvPr>
        </p:nvSpPr>
        <p:spPr/>
        <p:txBody>
          <a:bodyPr/>
          <a:lstStyle/>
          <a:p>
            <a:r>
              <a:rPr lang="sv-SE" smtClean="0"/>
              <a:t>canCommit? </a:t>
            </a:r>
          </a:p>
          <a:p>
            <a:endParaRPr lang="en-US" smtClean="0"/>
          </a:p>
          <a:p>
            <a:endParaRPr lang="en-US" smtClean="0"/>
          </a:p>
        </p:txBody>
      </p:sp>
      <p:sp>
        <p:nvSpPr>
          <p:cNvPr id="17412" name="Footer Placeholder 3"/>
          <p:cNvSpPr>
            <a:spLocks noGrp="1"/>
          </p:cNvSpPr>
          <p:nvPr>
            <p:ph type="ftr" sz="quarter" idx="11"/>
          </p:nvPr>
        </p:nvSpPr>
        <p:spPr/>
        <p:txBody>
          <a:bodyPr/>
          <a:lstStyle/>
          <a:p>
            <a:pPr>
              <a:defRPr/>
            </a:pPr>
            <a:fld id="{754DBE74-2649-4456-877E-DB4AAFE6DE03}" type="slidenum">
              <a:rPr lang="en-US" smtClean="0">
                <a:latin typeface="Times"/>
              </a:rPr>
              <a:pPr>
                <a:defRPr/>
              </a:pPr>
              <a:t>15</a:t>
            </a:fld>
            <a:endParaRPr lang="en-US" smtClean="0">
              <a:latin typeface="Times"/>
            </a:endParaRPr>
          </a:p>
        </p:txBody>
      </p:sp>
      <p:cxnSp>
        <p:nvCxnSpPr>
          <p:cNvPr id="17413"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7414"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7415"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7416"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7417"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7418"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7419"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7420"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7421"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7422"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7423"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7424"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7425"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7426"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7427" name="TextBox 18"/>
          <p:cNvSpPr txBox="1">
            <a:spLocks noChangeArrowheads="1"/>
          </p:cNvSpPr>
          <p:nvPr/>
        </p:nvSpPr>
        <p:spPr bwMode="auto">
          <a:xfrm>
            <a:off x="1270000" y="2997200"/>
            <a:ext cx="663575" cy="461963"/>
          </a:xfrm>
          <a:prstGeom prst="rect">
            <a:avLst/>
          </a:prstGeom>
          <a:noFill/>
          <a:ln w="9525">
            <a:noFill/>
            <a:miter lim="800000"/>
            <a:headEnd/>
            <a:tailEnd/>
          </a:ln>
        </p:spPr>
        <p:txBody>
          <a:bodyPr>
            <a:spAutoFit/>
          </a:bodyPr>
          <a:lstStyle/>
          <a:p>
            <a:pPr eaLnBrk="0" hangingPunct="0"/>
            <a:r>
              <a:rPr lang="sv-SE"/>
              <a:t>yes</a:t>
            </a:r>
            <a:endParaRPr lang="en-US"/>
          </a:p>
        </p:txBody>
      </p:sp>
      <p:sp>
        <p:nvSpPr>
          <p:cNvPr id="17428" name="TextBox 20"/>
          <p:cNvSpPr txBox="1">
            <a:spLocks noChangeArrowheads="1"/>
          </p:cNvSpPr>
          <p:nvPr/>
        </p:nvSpPr>
        <p:spPr bwMode="auto">
          <a:xfrm>
            <a:off x="990600" y="4051300"/>
            <a:ext cx="1589088" cy="461963"/>
          </a:xfrm>
          <a:prstGeom prst="rect">
            <a:avLst/>
          </a:prstGeom>
          <a:noFill/>
          <a:ln w="9525">
            <a:noFill/>
            <a:miter lim="800000"/>
            <a:headEnd/>
            <a:tailEnd/>
          </a:ln>
        </p:spPr>
        <p:txBody>
          <a:bodyPr wrap="none">
            <a:spAutoFit/>
          </a:bodyPr>
          <a:lstStyle/>
          <a:p>
            <a:pPr eaLnBrk="0" hangingPunct="0"/>
            <a:r>
              <a:rPr lang="sv-SE"/>
              <a:t>doCommit</a:t>
            </a:r>
            <a:endParaRPr lang="en-US"/>
          </a:p>
        </p:txBody>
      </p:sp>
      <p:sp>
        <p:nvSpPr>
          <p:cNvPr id="17429" name="TextBox 21"/>
          <p:cNvSpPr txBox="1">
            <a:spLocks noChangeArrowheads="1"/>
          </p:cNvSpPr>
          <p:nvPr/>
        </p:nvSpPr>
        <p:spPr bwMode="auto">
          <a:xfrm>
            <a:off x="6705600" y="3263900"/>
            <a:ext cx="527050" cy="461963"/>
          </a:xfrm>
          <a:prstGeom prst="rect">
            <a:avLst/>
          </a:prstGeom>
          <a:noFill/>
          <a:ln w="9525">
            <a:noFill/>
            <a:miter lim="800000"/>
            <a:headEnd/>
            <a:tailEnd/>
          </a:ln>
        </p:spPr>
        <p:txBody>
          <a:bodyPr wrap="none">
            <a:spAutoFit/>
          </a:bodyPr>
          <a:lstStyle/>
          <a:p>
            <a:pPr eaLnBrk="0" hangingPunct="0"/>
            <a:r>
              <a:rPr lang="sv-SE"/>
              <a:t>no</a:t>
            </a:r>
            <a:endParaRPr lang="en-US"/>
          </a:p>
        </p:txBody>
      </p:sp>
      <p:sp>
        <p:nvSpPr>
          <p:cNvPr id="17430" name="TextBox 22"/>
          <p:cNvSpPr txBox="1">
            <a:spLocks noChangeArrowheads="1"/>
          </p:cNvSpPr>
          <p:nvPr/>
        </p:nvSpPr>
        <p:spPr bwMode="auto">
          <a:xfrm>
            <a:off x="5905500" y="4533900"/>
            <a:ext cx="1263650" cy="461963"/>
          </a:xfrm>
          <a:prstGeom prst="rect">
            <a:avLst/>
          </a:prstGeom>
          <a:noFill/>
          <a:ln w="9525">
            <a:noFill/>
            <a:miter lim="800000"/>
            <a:headEnd/>
            <a:tailEnd/>
          </a:ln>
        </p:spPr>
        <p:txBody>
          <a:bodyPr wrap="none">
            <a:spAutoFit/>
          </a:bodyPr>
          <a:lstStyle/>
          <a:p>
            <a:pPr eaLnBrk="0" hangingPunct="0"/>
            <a:r>
              <a:rPr lang="sv-SE"/>
              <a:t>doAbort</a:t>
            </a:r>
            <a:endParaRPr lang="en-US"/>
          </a:p>
        </p:txBody>
      </p:sp>
      <p:sp>
        <p:nvSpPr>
          <p:cNvPr id="17431" name="TextBox 23"/>
          <p:cNvSpPr txBox="1">
            <a:spLocks noChangeArrowheads="1"/>
          </p:cNvSpPr>
          <p:nvPr/>
        </p:nvSpPr>
        <p:spPr bwMode="auto">
          <a:xfrm>
            <a:off x="6235700" y="1498600"/>
            <a:ext cx="1914525" cy="461963"/>
          </a:xfrm>
          <a:prstGeom prst="rect">
            <a:avLst/>
          </a:prstGeom>
          <a:noFill/>
          <a:ln w="9525">
            <a:noFill/>
            <a:miter lim="800000"/>
            <a:headEnd/>
            <a:tailEnd/>
          </a:ln>
        </p:spPr>
        <p:txBody>
          <a:bodyPr wrap="none">
            <a:spAutoFit/>
          </a:bodyPr>
          <a:lstStyle/>
          <a:p>
            <a:pPr eaLnBrk="0" hangingPunct="0"/>
            <a:r>
              <a:rPr lang="sv-SE"/>
              <a:t>canCommit?</a:t>
            </a:r>
            <a:endParaRPr lang="en-US"/>
          </a:p>
        </p:txBody>
      </p:sp>
      <p:sp>
        <p:nvSpPr>
          <p:cNvPr id="17432" name="TextBox 24"/>
          <p:cNvSpPr txBox="1">
            <a:spLocks noChangeArrowheads="1"/>
          </p:cNvSpPr>
          <p:nvPr/>
        </p:nvSpPr>
        <p:spPr bwMode="auto">
          <a:xfrm>
            <a:off x="2755900" y="1981200"/>
            <a:ext cx="2870200" cy="4154488"/>
          </a:xfrm>
          <a:prstGeom prst="rect">
            <a:avLst/>
          </a:prstGeom>
          <a:noFill/>
          <a:ln w="9525">
            <a:noFill/>
            <a:miter lim="800000"/>
            <a:headEnd/>
            <a:tailEnd/>
          </a:ln>
        </p:spPr>
        <p:txBody>
          <a:bodyPr>
            <a:spAutoFit/>
          </a:bodyPr>
          <a:lstStyle/>
          <a:p>
            <a:pPr eaLnBrk="0" hangingPunct="0"/>
            <a:r>
              <a:rPr lang="sv-SE"/>
              <a:t>If the site</a:t>
            </a:r>
          </a:p>
          <a:p>
            <a:pPr eaLnBrk="0" hangingPunct="0">
              <a:buFont typeface="Arial" pitchFamily="34" charset="0"/>
              <a:buChar char="•"/>
            </a:pPr>
            <a:r>
              <a:rPr lang="sv-SE" sz="2000"/>
              <a:t>Has decided, it just picks up from where it left off</a:t>
            </a:r>
          </a:p>
          <a:p>
            <a:pPr eaLnBrk="0" hangingPunct="0">
              <a:buFont typeface="Arial" pitchFamily="34" charset="0"/>
              <a:buChar char="•"/>
            </a:pPr>
            <a:r>
              <a:rPr lang="sv-SE" sz="2000"/>
              <a:t>Is a cohort that had not voted, it decides abort</a:t>
            </a:r>
          </a:p>
          <a:p>
            <a:pPr eaLnBrk="0" hangingPunct="0">
              <a:buFont typeface="Arial" pitchFamily="34" charset="0"/>
              <a:buChar char="•"/>
            </a:pPr>
            <a:r>
              <a:rPr lang="sv-SE" sz="2000"/>
              <a:t>Is a cordinator that has not decided, it decides abort</a:t>
            </a:r>
          </a:p>
          <a:p>
            <a:pPr eaLnBrk="0" hangingPunct="0">
              <a:buFont typeface="Arial" pitchFamily="34" charset="0"/>
              <a:buChar char="•"/>
            </a:pPr>
            <a:r>
              <a:rPr lang="sv-SE" sz="2000"/>
              <a:t>A cohort that crashed after voting commit, it must block until it discovers</a:t>
            </a:r>
            <a:endParaRPr lang="en-US" sz="200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sv-SE" smtClean="0"/>
              <a:t>Blocking</a:t>
            </a:r>
            <a:endParaRPr lang="en-US" smtClean="0"/>
          </a:p>
        </p:txBody>
      </p:sp>
      <p:sp>
        <p:nvSpPr>
          <p:cNvPr id="18435" name="Content Placeholder 2"/>
          <p:cNvSpPr>
            <a:spLocks noGrp="1"/>
          </p:cNvSpPr>
          <p:nvPr>
            <p:ph idx="1"/>
          </p:nvPr>
        </p:nvSpPr>
        <p:spPr/>
        <p:txBody>
          <a:bodyPr/>
          <a:lstStyle/>
          <a:p>
            <a:r>
              <a:rPr lang="sv-SE" smtClean="0"/>
              <a:t>canCommit? </a:t>
            </a:r>
            <a:endParaRPr lang="en-US" smtClean="0"/>
          </a:p>
          <a:p>
            <a:endParaRPr lang="en-US" smtClean="0"/>
          </a:p>
        </p:txBody>
      </p:sp>
      <p:sp>
        <p:nvSpPr>
          <p:cNvPr id="18436" name="Footer Placeholder 3"/>
          <p:cNvSpPr>
            <a:spLocks noGrp="1"/>
          </p:cNvSpPr>
          <p:nvPr>
            <p:ph type="ftr" sz="quarter" idx="11"/>
          </p:nvPr>
        </p:nvSpPr>
        <p:spPr/>
        <p:txBody>
          <a:bodyPr/>
          <a:lstStyle/>
          <a:p>
            <a:pPr>
              <a:defRPr/>
            </a:pPr>
            <a:fld id="{18EC8E16-C8AF-41D1-83A3-5CF61E7D32B2}" type="slidenum">
              <a:rPr lang="en-US" smtClean="0">
                <a:latin typeface="Times"/>
              </a:rPr>
              <a:pPr>
                <a:defRPr/>
              </a:pPr>
              <a:t>16</a:t>
            </a:fld>
            <a:endParaRPr lang="en-US" smtClean="0">
              <a:latin typeface="Times"/>
            </a:endParaRPr>
          </a:p>
        </p:txBody>
      </p:sp>
      <p:cxnSp>
        <p:nvCxnSpPr>
          <p:cNvPr id="18437"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8438"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8439"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8440"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8441"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8442"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8443"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8444"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8445"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8446"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8447"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8448"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8449"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8450"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8451" name="TextBox 18"/>
          <p:cNvSpPr txBox="1">
            <a:spLocks noChangeArrowheads="1"/>
          </p:cNvSpPr>
          <p:nvPr/>
        </p:nvSpPr>
        <p:spPr bwMode="auto">
          <a:xfrm>
            <a:off x="1270000" y="3048000"/>
            <a:ext cx="663575" cy="461963"/>
          </a:xfrm>
          <a:prstGeom prst="rect">
            <a:avLst/>
          </a:prstGeom>
          <a:noFill/>
          <a:ln w="9525">
            <a:noFill/>
            <a:miter lim="800000"/>
            <a:headEnd/>
            <a:tailEnd/>
          </a:ln>
        </p:spPr>
        <p:txBody>
          <a:bodyPr>
            <a:spAutoFit/>
          </a:bodyPr>
          <a:lstStyle/>
          <a:p>
            <a:pPr eaLnBrk="0" hangingPunct="0"/>
            <a:r>
              <a:rPr lang="sv-SE"/>
              <a:t>yes</a:t>
            </a:r>
            <a:endParaRPr lang="en-US"/>
          </a:p>
        </p:txBody>
      </p:sp>
      <p:sp>
        <p:nvSpPr>
          <p:cNvPr id="18452" name="TextBox 20"/>
          <p:cNvSpPr txBox="1">
            <a:spLocks noChangeArrowheads="1"/>
          </p:cNvSpPr>
          <p:nvPr/>
        </p:nvSpPr>
        <p:spPr bwMode="auto">
          <a:xfrm>
            <a:off x="990600" y="4051300"/>
            <a:ext cx="1589088" cy="461963"/>
          </a:xfrm>
          <a:prstGeom prst="rect">
            <a:avLst/>
          </a:prstGeom>
          <a:noFill/>
          <a:ln w="9525">
            <a:noFill/>
            <a:miter lim="800000"/>
            <a:headEnd/>
            <a:tailEnd/>
          </a:ln>
        </p:spPr>
        <p:txBody>
          <a:bodyPr wrap="none">
            <a:spAutoFit/>
          </a:bodyPr>
          <a:lstStyle/>
          <a:p>
            <a:pPr eaLnBrk="0" hangingPunct="0"/>
            <a:r>
              <a:rPr lang="sv-SE"/>
              <a:t>doCommit</a:t>
            </a:r>
            <a:endParaRPr lang="en-US"/>
          </a:p>
        </p:txBody>
      </p:sp>
      <p:sp>
        <p:nvSpPr>
          <p:cNvPr id="18453" name="TextBox 21"/>
          <p:cNvSpPr txBox="1">
            <a:spLocks noChangeArrowheads="1"/>
          </p:cNvSpPr>
          <p:nvPr/>
        </p:nvSpPr>
        <p:spPr bwMode="auto">
          <a:xfrm>
            <a:off x="6705600" y="3263900"/>
            <a:ext cx="527050" cy="461963"/>
          </a:xfrm>
          <a:prstGeom prst="rect">
            <a:avLst/>
          </a:prstGeom>
          <a:noFill/>
          <a:ln w="9525">
            <a:noFill/>
            <a:miter lim="800000"/>
            <a:headEnd/>
            <a:tailEnd/>
          </a:ln>
        </p:spPr>
        <p:txBody>
          <a:bodyPr wrap="none">
            <a:spAutoFit/>
          </a:bodyPr>
          <a:lstStyle/>
          <a:p>
            <a:pPr eaLnBrk="0" hangingPunct="0"/>
            <a:r>
              <a:rPr lang="sv-SE"/>
              <a:t>no</a:t>
            </a:r>
            <a:endParaRPr lang="en-US"/>
          </a:p>
        </p:txBody>
      </p:sp>
      <p:sp>
        <p:nvSpPr>
          <p:cNvPr id="18454" name="TextBox 22"/>
          <p:cNvSpPr txBox="1">
            <a:spLocks noChangeArrowheads="1"/>
          </p:cNvSpPr>
          <p:nvPr/>
        </p:nvSpPr>
        <p:spPr bwMode="auto">
          <a:xfrm>
            <a:off x="5905500" y="4533900"/>
            <a:ext cx="1263650" cy="461963"/>
          </a:xfrm>
          <a:prstGeom prst="rect">
            <a:avLst/>
          </a:prstGeom>
          <a:noFill/>
          <a:ln w="9525">
            <a:noFill/>
            <a:miter lim="800000"/>
            <a:headEnd/>
            <a:tailEnd/>
          </a:ln>
        </p:spPr>
        <p:txBody>
          <a:bodyPr wrap="none">
            <a:spAutoFit/>
          </a:bodyPr>
          <a:lstStyle/>
          <a:p>
            <a:pPr eaLnBrk="0" hangingPunct="0"/>
            <a:r>
              <a:rPr lang="sv-SE"/>
              <a:t>doAbort</a:t>
            </a:r>
            <a:endParaRPr lang="en-US"/>
          </a:p>
        </p:txBody>
      </p:sp>
      <p:sp>
        <p:nvSpPr>
          <p:cNvPr id="18455" name="TextBox 23"/>
          <p:cNvSpPr txBox="1">
            <a:spLocks noChangeArrowheads="1"/>
          </p:cNvSpPr>
          <p:nvPr/>
        </p:nvSpPr>
        <p:spPr bwMode="auto">
          <a:xfrm>
            <a:off x="6235700" y="1498600"/>
            <a:ext cx="1914525" cy="461963"/>
          </a:xfrm>
          <a:prstGeom prst="rect">
            <a:avLst/>
          </a:prstGeom>
          <a:noFill/>
          <a:ln w="9525">
            <a:noFill/>
            <a:miter lim="800000"/>
            <a:headEnd/>
            <a:tailEnd/>
          </a:ln>
        </p:spPr>
        <p:txBody>
          <a:bodyPr wrap="none">
            <a:spAutoFit/>
          </a:bodyPr>
          <a:lstStyle/>
          <a:p>
            <a:pPr eaLnBrk="0" hangingPunct="0"/>
            <a:r>
              <a:rPr lang="sv-SE"/>
              <a:t>canCommit?</a:t>
            </a:r>
            <a:endParaRPr lang="en-US"/>
          </a:p>
        </p:txBody>
      </p:sp>
      <p:sp>
        <p:nvSpPr>
          <p:cNvPr id="18456" name="TextBox 24"/>
          <p:cNvSpPr txBox="1">
            <a:spLocks noChangeArrowheads="1"/>
          </p:cNvSpPr>
          <p:nvPr/>
        </p:nvSpPr>
        <p:spPr bwMode="auto">
          <a:xfrm>
            <a:off x="2844800" y="1968500"/>
            <a:ext cx="2540000" cy="2678113"/>
          </a:xfrm>
          <a:prstGeom prst="rect">
            <a:avLst/>
          </a:prstGeom>
          <a:noFill/>
          <a:ln w="9525">
            <a:noFill/>
            <a:miter lim="800000"/>
            <a:headEnd/>
            <a:tailEnd/>
          </a:ln>
        </p:spPr>
        <p:txBody>
          <a:bodyPr>
            <a:spAutoFit/>
          </a:bodyPr>
          <a:lstStyle/>
          <a:p>
            <a:pPr eaLnBrk="0" hangingPunct="0"/>
            <a:r>
              <a:rPr lang="sv-SE"/>
              <a:t>Blocking can occur if</a:t>
            </a:r>
            <a:r>
              <a:rPr lang="en-US"/>
              <a:t>:</a:t>
            </a:r>
          </a:p>
          <a:p>
            <a:pPr eaLnBrk="0" hangingPunct="0">
              <a:buFont typeface="Arial" pitchFamily="34" charset="0"/>
              <a:buChar char="•"/>
            </a:pPr>
            <a:r>
              <a:rPr lang="sv-SE" sz="2000"/>
              <a:t>Coordinatoor crashes</a:t>
            </a:r>
          </a:p>
          <a:p>
            <a:pPr eaLnBrk="0" hangingPunct="0">
              <a:buFont typeface="Arial" pitchFamily="34" charset="0"/>
              <a:buChar char="•"/>
            </a:pPr>
            <a:r>
              <a:rPr lang="sv-SE" sz="2000"/>
              <a:t>Cohort cannot communicate with coordinator</a:t>
            </a:r>
          </a:p>
          <a:p>
            <a:pPr eaLnBrk="0" hangingPunct="0">
              <a:buFont typeface="Arial" pitchFamily="34" charset="0"/>
              <a:buChar char="•"/>
            </a:pPr>
            <a:r>
              <a:rPr lang="sv-SE" sz="2000"/>
              <a:t>Between 2 and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sv-SE" smtClean="0"/>
              <a:t>Three-Phase Commit Protocol</a:t>
            </a:r>
            <a:endParaRPr lang="en-US" smtClean="0"/>
          </a:p>
        </p:txBody>
      </p:sp>
      <p:sp>
        <p:nvSpPr>
          <p:cNvPr id="19459" name="Content Placeholder 2"/>
          <p:cNvSpPr>
            <a:spLocks noGrp="1"/>
          </p:cNvSpPr>
          <p:nvPr>
            <p:ph idx="1"/>
          </p:nvPr>
        </p:nvSpPr>
        <p:spPr/>
        <p:txBody>
          <a:bodyPr/>
          <a:lstStyle/>
          <a:p>
            <a:r>
              <a:rPr lang="sv-SE" smtClean="0"/>
              <a:t>canCommit? </a:t>
            </a:r>
            <a:endParaRPr lang="en-US" smtClean="0"/>
          </a:p>
          <a:p>
            <a:endParaRPr lang="en-US" smtClean="0"/>
          </a:p>
        </p:txBody>
      </p:sp>
      <p:sp>
        <p:nvSpPr>
          <p:cNvPr id="19460" name="Footer Placeholder 3"/>
          <p:cNvSpPr>
            <a:spLocks noGrp="1"/>
          </p:cNvSpPr>
          <p:nvPr>
            <p:ph type="ftr" sz="quarter" idx="11"/>
          </p:nvPr>
        </p:nvSpPr>
        <p:spPr/>
        <p:txBody>
          <a:bodyPr/>
          <a:lstStyle/>
          <a:p>
            <a:pPr>
              <a:defRPr/>
            </a:pPr>
            <a:fld id="{E4D204CD-8286-4995-B347-65ACA754C077}" type="slidenum">
              <a:rPr lang="en-US" smtClean="0">
                <a:latin typeface="Times"/>
              </a:rPr>
              <a:pPr>
                <a:defRPr/>
              </a:pPr>
              <a:t>17</a:t>
            </a:fld>
            <a:endParaRPr lang="en-US" smtClean="0">
              <a:latin typeface="Times"/>
            </a:endParaRPr>
          </a:p>
        </p:txBody>
      </p:sp>
      <p:cxnSp>
        <p:nvCxnSpPr>
          <p:cNvPr id="19461" name="Straight Connector 5"/>
          <p:cNvCxnSpPr>
            <a:cxnSpLocks noChangeShapeType="1"/>
          </p:cNvCxnSpPr>
          <p:nvPr/>
        </p:nvCxnSpPr>
        <p:spPr bwMode="auto">
          <a:xfrm rot="16200000" flipH="1">
            <a:off x="-1587500" y="3873500"/>
            <a:ext cx="4686300" cy="38100"/>
          </a:xfrm>
          <a:prstGeom prst="line">
            <a:avLst/>
          </a:prstGeom>
          <a:noFill/>
          <a:ln w="9525" algn="ctr">
            <a:solidFill>
              <a:schemeClr val="tx1"/>
            </a:solidFill>
            <a:round/>
            <a:headEnd/>
            <a:tailEnd/>
          </a:ln>
        </p:spPr>
      </p:cxnSp>
      <p:cxnSp>
        <p:nvCxnSpPr>
          <p:cNvPr id="19462" name="Straight Connector 7"/>
          <p:cNvCxnSpPr>
            <a:cxnSpLocks noChangeShapeType="1"/>
          </p:cNvCxnSpPr>
          <p:nvPr/>
        </p:nvCxnSpPr>
        <p:spPr bwMode="auto">
          <a:xfrm rot="5400000">
            <a:off x="31750" y="3905250"/>
            <a:ext cx="4749800" cy="12700"/>
          </a:xfrm>
          <a:prstGeom prst="line">
            <a:avLst/>
          </a:prstGeom>
          <a:noFill/>
          <a:ln w="9525" algn="ctr">
            <a:solidFill>
              <a:schemeClr val="tx1"/>
            </a:solidFill>
            <a:round/>
            <a:headEnd/>
            <a:tailEnd/>
          </a:ln>
        </p:spPr>
      </p:cxnSp>
      <p:cxnSp>
        <p:nvCxnSpPr>
          <p:cNvPr id="19463" name="Straight Connector 10"/>
          <p:cNvCxnSpPr>
            <a:cxnSpLocks noChangeShapeType="1"/>
          </p:cNvCxnSpPr>
          <p:nvPr/>
        </p:nvCxnSpPr>
        <p:spPr bwMode="auto">
          <a:xfrm rot="16200000" flipH="1">
            <a:off x="3416300" y="3835400"/>
            <a:ext cx="4762500" cy="63500"/>
          </a:xfrm>
          <a:prstGeom prst="line">
            <a:avLst/>
          </a:prstGeom>
          <a:noFill/>
          <a:ln w="9525" algn="ctr">
            <a:solidFill>
              <a:schemeClr val="tx1"/>
            </a:solidFill>
            <a:round/>
            <a:headEnd/>
            <a:tailEnd/>
          </a:ln>
        </p:spPr>
      </p:cxnSp>
      <p:cxnSp>
        <p:nvCxnSpPr>
          <p:cNvPr id="19464" name="Straight Connector 12"/>
          <p:cNvCxnSpPr>
            <a:cxnSpLocks noChangeShapeType="1"/>
          </p:cNvCxnSpPr>
          <p:nvPr/>
        </p:nvCxnSpPr>
        <p:spPr bwMode="auto">
          <a:xfrm rot="16200000" flipH="1">
            <a:off x="5524500" y="3886200"/>
            <a:ext cx="4838700" cy="38100"/>
          </a:xfrm>
          <a:prstGeom prst="line">
            <a:avLst/>
          </a:prstGeom>
          <a:noFill/>
          <a:ln w="9525" algn="ctr">
            <a:solidFill>
              <a:schemeClr val="tx1"/>
            </a:solidFill>
            <a:round/>
            <a:headEnd/>
            <a:tailEnd/>
          </a:ln>
        </p:spPr>
      </p:cxnSp>
      <p:cxnSp>
        <p:nvCxnSpPr>
          <p:cNvPr id="19465" name="Straight Arrow Connector 14"/>
          <p:cNvCxnSpPr>
            <a:cxnSpLocks noChangeShapeType="1"/>
          </p:cNvCxnSpPr>
          <p:nvPr/>
        </p:nvCxnSpPr>
        <p:spPr bwMode="auto">
          <a:xfrm>
            <a:off x="749300" y="1778000"/>
            <a:ext cx="1663700" cy="914400"/>
          </a:xfrm>
          <a:prstGeom prst="straightConnector1">
            <a:avLst/>
          </a:prstGeom>
          <a:noFill/>
          <a:ln w="9525" algn="ctr">
            <a:solidFill>
              <a:schemeClr val="tx1"/>
            </a:solidFill>
            <a:round/>
            <a:headEnd/>
            <a:tailEnd type="arrow" w="med" len="med"/>
          </a:ln>
        </p:spPr>
      </p:cxnSp>
      <p:cxnSp>
        <p:nvCxnSpPr>
          <p:cNvPr id="19466" name="Straight Arrow Connector 16"/>
          <p:cNvCxnSpPr>
            <a:cxnSpLocks noChangeShapeType="1"/>
          </p:cNvCxnSpPr>
          <p:nvPr/>
        </p:nvCxnSpPr>
        <p:spPr bwMode="auto">
          <a:xfrm rot="10800000" flipV="1">
            <a:off x="762000" y="2717800"/>
            <a:ext cx="1612900" cy="673100"/>
          </a:xfrm>
          <a:prstGeom prst="straightConnector1">
            <a:avLst/>
          </a:prstGeom>
          <a:noFill/>
          <a:ln w="9525" algn="ctr">
            <a:solidFill>
              <a:schemeClr val="tx1"/>
            </a:solidFill>
            <a:round/>
            <a:headEnd/>
            <a:tailEnd type="arrow" w="med" len="med"/>
          </a:ln>
        </p:spPr>
      </p:cxnSp>
      <p:cxnSp>
        <p:nvCxnSpPr>
          <p:cNvPr id="19467" name="Straight Arrow Connector 18"/>
          <p:cNvCxnSpPr>
            <a:cxnSpLocks noChangeShapeType="1"/>
          </p:cNvCxnSpPr>
          <p:nvPr/>
        </p:nvCxnSpPr>
        <p:spPr bwMode="auto">
          <a:xfrm>
            <a:off x="774700" y="3441700"/>
            <a:ext cx="1638300" cy="1066800"/>
          </a:xfrm>
          <a:prstGeom prst="straightConnector1">
            <a:avLst/>
          </a:prstGeom>
          <a:noFill/>
          <a:ln w="9525" algn="ctr">
            <a:solidFill>
              <a:schemeClr val="tx1"/>
            </a:solidFill>
            <a:round/>
            <a:headEnd/>
            <a:tailEnd type="arrow" w="med" len="med"/>
          </a:ln>
        </p:spPr>
      </p:cxnSp>
      <p:cxnSp>
        <p:nvCxnSpPr>
          <p:cNvPr id="19468" name="Straight Arrow Connector 20"/>
          <p:cNvCxnSpPr>
            <a:cxnSpLocks noChangeShapeType="1"/>
          </p:cNvCxnSpPr>
          <p:nvPr/>
        </p:nvCxnSpPr>
        <p:spPr bwMode="auto">
          <a:xfrm>
            <a:off x="5765800" y="1828800"/>
            <a:ext cx="2133600" cy="889000"/>
          </a:xfrm>
          <a:prstGeom prst="straightConnector1">
            <a:avLst/>
          </a:prstGeom>
          <a:noFill/>
          <a:ln w="9525" algn="ctr">
            <a:solidFill>
              <a:schemeClr val="tx1"/>
            </a:solidFill>
            <a:round/>
            <a:headEnd/>
            <a:tailEnd type="arrow" w="med" len="med"/>
          </a:ln>
        </p:spPr>
      </p:cxnSp>
      <p:cxnSp>
        <p:nvCxnSpPr>
          <p:cNvPr id="19469" name="Straight Arrow Connector 22"/>
          <p:cNvCxnSpPr>
            <a:cxnSpLocks noChangeShapeType="1"/>
          </p:cNvCxnSpPr>
          <p:nvPr/>
        </p:nvCxnSpPr>
        <p:spPr bwMode="auto">
          <a:xfrm rot="10800000" flipV="1">
            <a:off x="5816600" y="2743200"/>
            <a:ext cx="2095500" cy="889000"/>
          </a:xfrm>
          <a:prstGeom prst="straightConnector1">
            <a:avLst/>
          </a:prstGeom>
          <a:noFill/>
          <a:ln w="9525" algn="ctr">
            <a:solidFill>
              <a:schemeClr val="tx1"/>
            </a:solidFill>
            <a:round/>
            <a:headEnd/>
            <a:tailEnd type="arrow" w="med" len="med"/>
          </a:ln>
        </p:spPr>
      </p:cxnSp>
      <p:cxnSp>
        <p:nvCxnSpPr>
          <p:cNvPr id="19470" name="Straight Arrow Connector 24"/>
          <p:cNvCxnSpPr>
            <a:cxnSpLocks noChangeShapeType="1"/>
          </p:cNvCxnSpPr>
          <p:nvPr/>
        </p:nvCxnSpPr>
        <p:spPr bwMode="auto">
          <a:xfrm>
            <a:off x="5803900" y="3644900"/>
            <a:ext cx="2133600" cy="1181100"/>
          </a:xfrm>
          <a:prstGeom prst="straightConnector1">
            <a:avLst/>
          </a:prstGeom>
          <a:noFill/>
          <a:ln w="9525" algn="ctr">
            <a:solidFill>
              <a:schemeClr val="tx1"/>
            </a:solidFill>
            <a:round/>
            <a:headEnd/>
            <a:tailEnd type="arrow" w="med" len="med"/>
          </a:ln>
        </p:spPr>
      </p:cxnSp>
      <p:sp>
        <p:nvSpPr>
          <p:cNvPr id="19471" name="TextBox 25"/>
          <p:cNvSpPr txBox="1">
            <a:spLocks noChangeArrowheads="1"/>
          </p:cNvSpPr>
          <p:nvPr/>
        </p:nvSpPr>
        <p:spPr bwMode="auto">
          <a:xfrm>
            <a:off x="444500" y="1676400"/>
            <a:ext cx="355600" cy="461963"/>
          </a:xfrm>
          <a:prstGeom prst="rect">
            <a:avLst/>
          </a:prstGeom>
          <a:noFill/>
          <a:ln w="9525">
            <a:noFill/>
            <a:miter lim="800000"/>
            <a:headEnd/>
            <a:tailEnd/>
          </a:ln>
        </p:spPr>
        <p:txBody>
          <a:bodyPr wrap="none">
            <a:spAutoFit/>
          </a:bodyPr>
          <a:lstStyle/>
          <a:p>
            <a:pPr eaLnBrk="0" hangingPunct="0"/>
            <a:r>
              <a:rPr lang="sv-SE"/>
              <a:t>1</a:t>
            </a:r>
            <a:endParaRPr lang="en-US"/>
          </a:p>
        </p:txBody>
      </p:sp>
      <p:sp>
        <p:nvSpPr>
          <p:cNvPr id="19472" name="TextBox 26"/>
          <p:cNvSpPr txBox="1">
            <a:spLocks noChangeArrowheads="1"/>
          </p:cNvSpPr>
          <p:nvPr/>
        </p:nvSpPr>
        <p:spPr bwMode="auto">
          <a:xfrm>
            <a:off x="2463800" y="2755900"/>
            <a:ext cx="355600" cy="461963"/>
          </a:xfrm>
          <a:prstGeom prst="rect">
            <a:avLst/>
          </a:prstGeom>
          <a:noFill/>
          <a:ln w="9525">
            <a:noFill/>
            <a:miter lim="800000"/>
            <a:headEnd/>
            <a:tailEnd/>
          </a:ln>
        </p:spPr>
        <p:txBody>
          <a:bodyPr wrap="none">
            <a:spAutoFit/>
          </a:bodyPr>
          <a:lstStyle/>
          <a:p>
            <a:pPr eaLnBrk="0" hangingPunct="0"/>
            <a:r>
              <a:rPr lang="sv-SE"/>
              <a:t>2</a:t>
            </a:r>
            <a:endParaRPr lang="en-US"/>
          </a:p>
        </p:txBody>
      </p:sp>
      <p:sp>
        <p:nvSpPr>
          <p:cNvPr id="19473" name="TextBox 28"/>
          <p:cNvSpPr txBox="1">
            <a:spLocks noChangeArrowheads="1"/>
          </p:cNvSpPr>
          <p:nvPr/>
        </p:nvSpPr>
        <p:spPr bwMode="auto">
          <a:xfrm>
            <a:off x="711200" y="3530600"/>
            <a:ext cx="355600" cy="461963"/>
          </a:xfrm>
          <a:prstGeom prst="rect">
            <a:avLst/>
          </a:prstGeom>
          <a:noFill/>
          <a:ln w="9525">
            <a:noFill/>
            <a:miter lim="800000"/>
            <a:headEnd/>
            <a:tailEnd/>
          </a:ln>
        </p:spPr>
        <p:txBody>
          <a:bodyPr wrap="none">
            <a:spAutoFit/>
          </a:bodyPr>
          <a:lstStyle/>
          <a:p>
            <a:pPr eaLnBrk="0" hangingPunct="0"/>
            <a:r>
              <a:rPr lang="sv-SE"/>
              <a:t>3</a:t>
            </a:r>
            <a:endParaRPr lang="en-US"/>
          </a:p>
        </p:txBody>
      </p:sp>
      <p:sp>
        <p:nvSpPr>
          <p:cNvPr id="19474" name="TextBox 30"/>
          <p:cNvSpPr txBox="1">
            <a:spLocks noChangeArrowheads="1"/>
          </p:cNvSpPr>
          <p:nvPr/>
        </p:nvSpPr>
        <p:spPr bwMode="auto">
          <a:xfrm>
            <a:off x="2489200" y="4559300"/>
            <a:ext cx="355600" cy="461963"/>
          </a:xfrm>
          <a:prstGeom prst="rect">
            <a:avLst/>
          </a:prstGeom>
          <a:noFill/>
          <a:ln w="9525">
            <a:noFill/>
            <a:miter lim="800000"/>
            <a:headEnd/>
            <a:tailEnd/>
          </a:ln>
        </p:spPr>
        <p:txBody>
          <a:bodyPr wrap="none">
            <a:spAutoFit/>
          </a:bodyPr>
          <a:lstStyle/>
          <a:p>
            <a:pPr eaLnBrk="0" hangingPunct="0"/>
            <a:r>
              <a:rPr lang="sv-SE"/>
              <a:t>4</a:t>
            </a:r>
            <a:endParaRPr lang="en-US"/>
          </a:p>
        </p:txBody>
      </p:sp>
      <p:sp>
        <p:nvSpPr>
          <p:cNvPr id="19475" name="TextBox 18"/>
          <p:cNvSpPr txBox="1">
            <a:spLocks noChangeArrowheads="1"/>
          </p:cNvSpPr>
          <p:nvPr/>
        </p:nvSpPr>
        <p:spPr bwMode="auto">
          <a:xfrm>
            <a:off x="1270000" y="3048000"/>
            <a:ext cx="663575" cy="461963"/>
          </a:xfrm>
          <a:prstGeom prst="rect">
            <a:avLst/>
          </a:prstGeom>
          <a:noFill/>
          <a:ln w="9525">
            <a:noFill/>
            <a:miter lim="800000"/>
            <a:headEnd/>
            <a:tailEnd/>
          </a:ln>
        </p:spPr>
        <p:txBody>
          <a:bodyPr wrap="none">
            <a:spAutoFit/>
          </a:bodyPr>
          <a:lstStyle/>
          <a:p>
            <a:pPr eaLnBrk="0" hangingPunct="0"/>
            <a:r>
              <a:rPr lang="sv-SE"/>
              <a:t>yes</a:t>
            </a:r>
            <a:endParaRPr lang="en-US"/>
          </a:p>
        </p:txBody>
      </p:sp>
      <p:sp>
        <p:nvSpPr>
          <p:cNvPr id="19476" name="TextBox 20"/>
          <p:cNvSpPr txBox="1">
            <a:spLocks noChangeArrowheads="1"/>
          </p:cNvSpPr>
          <p:nvPr/>
        </p:nvSpPr>
        <p:spPr bwMode="auto">
          <a:xfrm>
            <a:off x="990600" y="4051300"/>
            <a:ext cx="1622425" cy="461963"/>
          </a:xfrm>
          <a:prstGeom prst="rect">
            <a:avLst/>
          </a:prstGeom>
          <a:noFill/>
          <a:ln w="9525">
            <a:noFill/>
            <a:miter lim="800000"/>
            <a:headEnd/>
            <a:tailEnd/>
          </a:ln>
        </p:spPr>
        <p:txBody>
          <a:bodyPr wrap="none">
            <a:spAutoFit/>
          </a:bodyPr>
          <a:lstStyle/>
          <a:p>
            <a:pPr eaLnBrk="0" hangingPunct="0"/>
            <a:r>
              <a:rPr lang="sv-SE"/>
              <a:t>precommit</a:t>
            </a:r>
            <a:endParaRPr lang="en-US"/>
          </a:p>
        </p:txBody>
      </p:sp>
      <p:sp>
        <p:nvSpPr>
          <p:cNvPr id="19477" name="TextBox 21"/>
          <p:cNvSpPr txBox="1">
            <a:spLocks noChangeArrowheads="1"/>
          </p:cNvSpPr>
          <p:nvPr/>
        </p:nvSpPr>
        <p:spPr bwMode="auto">
          <a:xfrm>
            <a:off x="6705600" y="3263900"/>
            <a:ext cx="527050" cy="461963"/>
          </a:xfrm>
          <a:prstGeom prst="rect">
            <a:avLst/>
          </a:prstGeom>
          <a:noFill/>
          <a:ln w="9525">
            <a:noFill/>
            <a:miter lim="800000"/>
            <a:headEnd/>
            <a:tailEnd/>
          </a:ln>
        </p:spPr>
        <p:txBody>
          <a:bodyPr wrap="none">
            <a:spAutoFit/>
          </a:bodyPr>
          <a:lstStyle/>
          <a:p>
            <a:pPr eaLnBrk="0" hangingPunct="0"/>
            <a:r>
              <a:rPr lang="sv-SE"/>
              <a:t>no</a:t>
            </a:r>
            <a:endParaRPr lang="en-US"/>
          </a:p>
        </p:txBody>
      </p:sp>
      <p:sp>
        <p:nvSpPr>
          <p:cNvPr id="19478" name="TextBox 22"/>
          <p:cNvSpPr txBox="1">
            <a:spLocks noChangeArrowheads="1"/>
          </p:cNvSpPr>
          <p:nvPr/>
        </p:nvSpPr>
        <p:spPr bwMode="auto">
          <a:xfrm>
            <a:off x="5905500" y="4533900"/>
            <a:ext cx="1263650" cy="461963"/>
          </a:xfrm>
          <a:prstGeom prst="rect">
            <a:avLst/>
          </a:prstGeom>
          <a:noFill/>
          <a:ln w="9525">
            <a:noFill/>
            <a:miter lim="800000"/>
            <a:headEnd/>
            <a:tailEnd/>
          </a:ln>
        </p:spPr>
        <p:txBody>
          <a:bodyPr wrap="none">
            <a:spAutoFit/>
          </a:bodyPr>
          <a:lstStyle/>
          <a:p>
            <a:pPr eaLnBrk="0" hangingPunct="0"/>
            <a:r>
              <a:rPr lang="sv-SE"/>
              <a:t>doAbort</a:t>
            </a:r>
            <a:endParaRPr lang="en-US"/>
          </a:p>
        </p:txBody>
      </p:sp>
      <p:sp>
        <p:nvSpPr>
          <p:cNvPr id="19479" name="TextBox 23"/>
          <p:cNvSpPr txBox="1">
            <a:spLocks noChangeArrowheads="1"/>
          </p:cNvSpPr>
          <p:nvPr/>
        </p:nvSpPr>
        <p:spPr bwMode="auto">
          <a:xfrm>
            <a:off x="6235700" y="1498600"/>
            <a:ext cx="1914525" cy="461963"/>
          </a:xfrm>
          <a:prstGeom prst="rect">
            <a:avLst/>
          </a:prstGeom>
          <a:noFill/>
          <a:ln w="9525">
            <a:noFill/>
            <a:miter lim="800000"/>
            <a:headEnd/>
            <a:tailEnd/>
          </a:ln>
        </p:spPr>
        <p:txBody>
          <a:bodyPr wrap="none">
            <a:spAutoFit/>
          </a:bodyPr>
          <a:lstStyle/>
          <a:p>
            <a:pPr eaLnBrk="0" hangingPunct="0"/>
            <a:r>
              <a:rPr lang="sv-SE"/>
              <a:t>canCommit?</a:t>
            </a:r>
            <a:endParaRPr lang="en-US"/>
          </a:p>
        </p:txBody>
      </p:sp>
      <p:cxnSp>
        <p:nvCxnSpPr>
          <p:cNvPr id="19480" name="Straight Arrow Connector 27"/>
          <p:cNvCxnSpPr>
            <a:cxnSpLocks noChangeShapeType="1"/>
          </p:cNvCxnSpPr>
          <p:nvPr/>
        </p:nvCxnSpPr>
        <p:spPr bwMode="auto">
          <a:xfrm rot="10800000" flipV="1">
            <a:off x="774700" y="4572000"/>
            <a:ext cx="1638300" cy="673100"/>
          </a:xfrm>
          <a:prstGeom prst="straightConnector1">
            <a:avLst/>
          </a:prstGeom>
          <a:noFill/>
          <a:ln w="9525" algn="ctr">
            <a:solidFill>
              <a:schemeClr val="tx1"/>
            </a:solidFill>
            <a:round/>
            <a:headEnd/>
            <a:tailEnd type="arrow" w="med" len="med"/>
          </a:ln>
        </p:spPr>
      </p:cxnSp>
      <p:cxnSp>
        <p:nvCxnSpPr>
          <p:cNvPr id="19481" name="Straight Arrow Connector 29"/>
          <p:cNvCxnSpPr>
            <a:cxnSpLocks noChangeShapeType="1"/>
          </p:cNvCxnSpPr>
          <p:nvPr/>
        </p:nvCxnSpPr>
        <p:spPr bwMode="auto">
          <a:xfrm>
            <a:off x="774700" y="5359400"/>
            <a:ext cx="1612900" cy="787400"/>
          </a:xfrm>
          <a:prstGeom prst="straightConnector1">
            <a:avLst/>
          </a:prstGeom>
          <a:noFill/>
          <a:ln w="9525" algn="ctr">
            <a:solidFill>
              <a:schemeClr val="tx1"/>
            </a:solidFill>
            <a:round/>
            <a:headEnd/>
            <a:tailEnd type="arrow" w="med" len="med"/>
          </a:ln>
        </p:spPr>
      </p:cxnSp>
      <p:sp>
        <p:nvSpPr>
          <p:cNvPr id="19482" name="TextBox 30"/>
          <p:cNvSpPr txBox="1">
            <a:spLocks noChangeArrowheads="1"/>
          </p:cNvSpPr>
          <p:nvPr/>
        </p:nvSpPr>
        <p:spPr bwMode="auto">
          <a:xfrm>
            <a:off x="774700" y="4622800"/>
            <a:ext cx="663575" cy="461963"/>
          </a:xfrm>
          <a:prstGeom prst="rect">
            <a:avLst/>
          </a:prstGeom>
          <a:noFill/>
          <a:ln w="9525">
            <a:noFill/>
            <a:miter lim="800000"/>
            <a:headEnd/>
            <a:tailEnd/>
          </a:ln>
        </p:spPr>
        <p:txBody>
          <a:bodyPr wrap="none">
            <a:spAutoFit/>
          </a:bodyPr>
          <a:lstStyle/>
          <a:p>
            <a:pPr eaLnBrk="0" hangingPunct="0"/>
            <a:r>
              <a:rPr lang="sv-SE"/>
              <a:t>ack</a:t>
            </a:r>
            <a:endParaRPr lang="en-US"/>
          </a:p>
        </p:txBody>
      </p:sp>
      <p:sp>
        <p:nvSpPr>
          <p:cNvPr id="19483" name="TextBox 31"/>
          <p:cNvSpPr txBox="1">
            <a:spLocks noChangeArrowheads="1"/>
          </p:cNvSpPr>
          <p:nvPr/>
        </p:nvSpPr>
        <p:spPr bwMode="auto">
          <a:xfrm>
            <a:off x="863600" y="5219700"/>
            <a:ext cx="1176338" cy="461963"/>
          </a:xfrm>
          <a:prstGeom prst="rect">
            <a:avLst/>
          </a:prstGeom>
          <a:noFill/>
          <a:ln w="9525">
            <a:noFill/>
            <a:miter lim="800000"/>
            <a:headEnd/>
            <a:tailEnd/>
          </a:ln>
        </p:spPr>
        <p:txBody>
          <a:bodyPr wrap="none">
            <a:spAutoFit/>
          </a:bodyPr>
          <a:lstStyle/>
          <a:p>
            <a:pPr eaLnBrk="0" hangingPunct="0"/>
            <a:r>
              <a:rPr lang="sv-SE"/>
              <a:t>commit</a:t>
            </a:r>
            <a:endParaRPr lang="en-US"/>
          </a:p>
        </p:txBody>
      </p:sp>
      <p:sp>
        <p:nvSpPr>
          <p:cNvPr id="19484" name="TextBox 32"/>
          <p:cNvSpPr txBox="1">
            <a:spLocks noChangeArrowheads="1"/>
          </p:cNvSpPr>
          <p:nvPr/>
        </p:nvSpPr>
        <p:spPr bwMode="auto">
          <a:xfrm>
            <a:off x="457200" y="5067300"/>
            <a:ext cx="355600" cy="461963"/>
          </a:xfrm>
          <a:prstGeom prst="rect">
            <a:avLst/>
          </a:prstGeom>
          <a:noFill/>
          <a:ln w="9525">
            <a:noFill/>
            <a:miter lim="800000"/>
            <a:headEnd/>
            <a:tailEnd/>
          </a:ln>
        </p:spPr>
        <p:txBody>
          <a:bodyPr wrap="none">
            <a:spAutoFit/>
          </a:bodyPr>
          <a:lstStyle/>
          <a:p>
            <a:pPr eaLnBrk="0" hangingPunct="0"/>
            <a:r>
              <a:rPr lang="sv-SE"/>
              <a:t>5</a:t>
            </a:r>
            <a:endParaRPr lang="en-US"/>
          </a:p>
        </p:txBody>
      </p:sp>
      <p:sp>
        <p:nvSpPr>
          <p:cNvPr id="19485" name="TextBox 33"/>
          <p:cNvSpPr txBox="1">
            <a:spLocks noChangeArrowheads="1"/>
          </p:cNvSpPr>
          <p:nvPr/>
        </p:nvSpPr>
        <p:spPr bwMode="auto">
          <a:xfrm>
            <a:off x="2425700" y="5892800"/>
            <a:ext cx="355600" cy="461963"/>
          </a:xfrm>
          <a:prstGeom prst="rect">
            <a:avLst/>
          </a:prstGeom>
          <a:noFill/>
          <a:ln w="9525">
            <a:noFill/>
            <a:miter lim="800000"/>
            <a:headEnd/>
            <a:tailEnd/>
          </a:ln>
        </p:spPr>
        <p:txBody>
          <a:bodyPr wrap="none">
            <a:spAutoFit/>
          </a:bodyPr>
          <a:lstStyle/>
          <a:p>
            <a:pPr eaLnBrk="0" hangingPunct="0"/>
            <a:r>
              <a:rPr lang="sv-SE"/>
              <a:t>6</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sv-SE" smtClean="0"/>
              <a:t>Three-phase commit protocol</a:t>
            </a:r>
            <a:endParaRPr lang="en-US" smtClean="0"/>
          </a:p>
        </p:txBody>
      </p:sp>
      <p:sp>
        <p:nvSpPr>
          <p:cNvPr id="20483" name="Footer Placeholder 3"/>
          <p:cNvSpPr>
            <a:spLocks noGrp="1"/>
          </p:cNvSpPr>
          <p:nvPr>
            <p:ph type="ftr" sz="quarter" idx="11"/>
          </p:nvPr>
        </p:nvSpPr>
        <p:spPr/>
        <p:txBody>
          <a:bodyPr/>
          <a:lstStyle/>
          <a:p>
            <a:pPr>
              <a:defRPr/>
            </a:pPr>
            <a:fld id="{A12DE921-34A1-4E96-B26C-2321B621BFB5}" type="slidenum">
              <a:rPr lang="en-US" smtClean="0">
                <a:latin typeface="Times"/>
              </a:rPr>
              <a:pPr>
                <a:defRPr/>
              </a:pPr>
              <a:t>18</a:t>
            </a:fld>
            <a:endParaRPr lang="en-US" smtClean="0">
              <a:latin typeface="Times"/>
            </a:endParaRPr>
          </a:p>
        </p:txBody>
      </p:sp>
      <p:pic>
        <p:nvPicPr>
          <p:cNvPr id="20484" name="Picture 2"/>
          <p:cNvPicPr>
            <a:picLocks noGrp="1" noChangeAspect="1" noChangeArrowheads="1"/>
          </p:cNvPicPr>
          <p:nvPr>
            <p:ph idx="1"/>
          </p:nvPr>
        </p:nvPicPr>
        <p:blipFill>
          <a:blip r:embed="rId2" cstate="print"/>
          <a:srcRect/>
          <a:stretch>
            <a:fillRect/>
          </a:stretch>
        </p:blipFill>
        <p:spPr>
          <a:xfrm>
            <a:off x="520700" y="1304925"/>
            <a:ext cx="7645400" cy="5422900"/>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p:txBody>
          <a:bodyPr/>
          <a:lstStyle/>
          <a:p>
            <a:pPr>
              <a:defRPr/>
            </a:pPr>
            <a:fld id="{820DECB3-7BF0-42AA-B38A-38FE02D88D05}" type="slidenum">
              <a:rPr lang="en-US" smtClean="0">
                <a:latin typeface="Times"/>
              </a:rPr>
              <a:pPr>
                <a:defRPr/>
              </a:pPr>
              <a:t>19</a:t>
            </a:fld>
            <a:endParaRPr lang="en-US" smtClean="0">
              <a:latin typeface="Times"/>
            </a:endParaRPr>
          </a:p>
        </p:txBody>
      </p:sp>
      <p:sp>
        <p:nvSpPr>
          <p:cNvPr id="21507" name="Rectangle 2"/>
          <p:cNvSpPr>
            <a:spLocks noGrp="1" noChangeArrowheads="1"/>
          </p:cNvSpPr>
          <p:nvPr>
            <p:ph type="title"/>
          </p:nvPr>
        </p:nvSpPr>
        <p:spPr/>
        <p:txBody>
          <a:bodyPr/>
          <a:lstStyle/>
          <a:p>
            <a:r>
              <a:rPr lang="en-GB" smtClean="0"/>
              <a:t>Performance of the two-phase commit protocol</a:t>
            </a:r>
          </a:p>
        </p:txBody>
      </p:sp>
      <p:sp>
        <p:nvSpPr>
          <p:cNvPr id="72707" name="Rectangle 3"/>
          <p:cNvSpPr>
            <a:spLocks noGrp="1" noChangeArrowheads="1"/>
          </p:cNvSpPr>
          <p:nvPr>
            <p:ph type="body" idx="1"/>
          </p:nvPr>
        </p:nvSpPr>
        <p:spPr/>
        <p:txBody>
          <a:bodyPr/>
          <a:lstStyle/>
          <a:p>
            <a:r>
              <a:rPr lang="en-GB" smtClean="0"/>
              <a:t>if there are no failures, the 2PC involving </a:t>
            </a:r>
            <a:r>
              <a:rPr lang="en-GB" i="1" smtClean="0"/>
              <a:t>N</a:t>
            </a:r>
            <a:r>
              <a:rPr lang="en-GB" smtClean="0"/>
              <a:t> participants requires</a:t>
            </a:r>
          </a:p>
          <a:p>
            <a:pPr lvl="1"/>
            <a:r>
              <a:rPr lang="en-GB" smtClean="0"/>
              <a:t> </a:t>
            </a:r>
            <a:r>
              <a:rPr lang="en-GB" i="1" smtClean="0"/>
              <a:t>N</a:t>
            </a:r>
            <a:r>
              <a:rPr lang="en-GB" smtClean="0"/>
              <a:t>  </a:t>
            </a:r>
            <a:r>
              <a:rPr lang="en-GB" i="1" smtClean="0"/>
              <a:t>canCommit?</a:t>
            </a:r>
            <a:r>
              <a:rPr lang="en-GB" smtClean="0"/>
              <a:t> messages and replies, followed by </a:t>
            </a:r>
            <a:r>
              <a:rPr lang="en-GB" i="1" smtClean="0"/>
              <a:t>N</a:t>
            </a:r>
            <a:r>
              <a:rPr lang="en-GB" smtClean="0"/>
              <a:t>  </a:t>
            </a:r>
            <a:r>
              <a:rPr lang="en-GB" i="1" smtClean="0"/>
              <a:t>doCommit</a:t>
            </a:r>
            <a:r>
              <a:rPr lang="en-GB" smtClean="0"/>
              <a:t> messages. </a:t>
            </a:r>
          </a:p>
          <a:p>
            <a:pPr lvl="2"/>
            <a:r>
              <a:rPr lang="en-GB" smtClean="0"/>
              <a:t>the cost in messages is proportional to 3</a:t>
            </a:r>
            <a:r>
              <a:rPr lang="en-GB" i="1" smtClean="0"/>
              <a:t>N</a:t>
            </a:r>
            <a:r>
              <a:rPr lang="en-GB" smtClean="0"/>
              <a:t>, and the cost in time is three rounds of messages. </a:t>
            </a:r>
          </a:p>
          <a:p>
            <a:pPr lvl="2"/>
            <a:r>
              <a:rPr lang="en-GB" smtClean="0"/>
              <a:t>The </a:t>
            </a:r>
            <a:r>
              <a:rPr lang="en-GB" i="1" smtClean="0"/>
              <a:t>haveCommitted</a:t>
            </a:r>
            <a:r>
              <a:rPr lang="en-GB" smtClean="0"/>
              <a:t> messages are not counted</a:t>
            </a:r>
          </a:p>
          <a:p>
            <a:pPr lvl="1"/>
            <a:r>
              <a:rPr lang="en-GB" smtClean="0"/>
              <a:t>there may be arbitrarily many server and communication failures</a:t>
            </a:r>
          </a:p>
          <a:p>
            <a:pPr lvl="1"/>
            <a:r>
              <a:rPr lang="en-GB" smtClean="0"/>
              <a:t>2PC is is guaranteed to complete eventually, but it is not possible to specify a time limit within which it will be completed</a:t>
            </a:r>
          </a:p>
          <a:p>
            <a:pPr lvl="2"/>
            <a:r>
              <a:rPr lang="en-GB" smtClean="0"/>
              <a:t>delays to participants in uncertain state</a:t>
            </a:r>
          </a:p>
          <a:p>
            <a:pPr lvl="2"/>
            <a:r>
              <a:rPr lang="en-GB" smtClean="0"/>
              <a:t>some 3PCs designed to alleviate such delays</a:t>
            </a:r>
          </a:p>
          <a:p>
            <a:pPr lvl="3"/>
            <a:r>
              <a:rPr lang="en-GB" smtClean="0"/>
              <a:t>they require more messages and more rounds for the normal case</a:t>
            </a:r>
          </a:p>
        </p:txBody>
      </p:sp>
      <p:sp>
        <p:nvSpPr>
          <p:cNvPr id="72708" name="Text Box 4"/>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up)">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up)">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up)">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up)">
                                      <p:cBhvr>
                                        <p:cTn id="22" dur="500"/>
                                        <p:tgtEl>
                                          <p:spTgt spid="727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72707">
                                            <p:txEl>
                                              <p:pRg st="4" end="4"/>
                                            </p:txEl>
                                          </p:spTgt>
                                        </p:tgtEl>
                                        <p:attrNameLst>
                                          <p:attrName>style.visibility</p:attrName>
                                        </p:attrNameLst>
                                      </p:cBhvr>
                                      <p:to>
                                        <p:strVal val="visible"/>
                                      </p:to>
                                    </p:set>
                                    <p:animEffect transition="in" filter="wipe(up)">
                                      <p:cBhvr>
                                        <p:cTn id="27" dur="500"/>
                                        <p:tgtEl>
                                          <p:spTgt spid="727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72707">
                                            <p:txEl>
                                              <p:pRg st="5" end="5"/>
                                            </p:txEl>
                                          </p:spTgt>
                                        </p:tgtEl>
                                        <p:attrNameLst>
                                          <p:attrName>style.visibility</p:attrName>
                                        </p:attrNameLst>
                                      </p:cBhvr>
                                      <p:to>
                                        <p:strVal val="visible"/>
                                      </p:to>
                                    </p:set>
                                    <p:animEffect transition="in" filter="wipe(up)">
                                      <p:cBhvr>
                                        <p:cTn id="32" dur="500"/>
                                        <p:tgtEl>
                                          <p:spTgt spid="7270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72707">
                                            <p:txEl>
                                              <p:pRg st="6" end="6"/>
                                            </p:txEl>
                                          </p:spTgt>
                                        </p:tgtEl>
                                        <p:attrNameLst>
                                          <p:attrName>style.visibility</p:attrName>
                                        </p:attrNameLst>
                                      </p:cBhvr>
                                      <p:to>
                                        <p:strVal val="visible"/>
                                      </p:to>
                                    </p:set>
                                    <p:animEffect transition="in" filter="wipe(up)">
                                      <p:cBhvr>
                                        <p:cTn id="37" dur="500"/>
                                        <p:tgtEl>
                                          <p:spTgt spid="7270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72707">
                                            <p:txEl>
                                              <p:pRg st="7" end="7"/>
                                            </p:txEl>
                                          </p:spTgt>
                                        </p:tgtEl>
                                        <p:attrNameLst>
                                          <p:attrName>style.visibility</p:attrName>
                                        </p:attrNameLst>
                                      </p:cBhvr>
                                      <p:to>
                                        <p:strVal val="visible"/>
                                      </p:to>
                                    </p:set>
                                    <p:animEffect transition="in" filter="wipe(up)">
                                      <p:cBhvr>
                                        <p:cTn id="42" dur="500"/>
                                        <p:tgtEl>
                                          <p:spTgt spid="72707">
                                            <p:txEl>
                                              <p:pRg st="7" end="7"/>
                                            </p:tx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72707">
                                            <p:txEl>
                                              <p:pRg st="8" end="8"/>
                                            </p:txEl>
                                          </p:spTgt>
                                        </p:tgtEl>
                                        <p:attrNameLst>
                                          <p:attrName>style.visibility</p:attrName>
                                        </p:attrNameLst>
                                      </p:cBhvr>
                                      <p:to>
                                        <p:strVal val="visible"/>
                                      </p:to>
                                    </p:set>
                                    <p:animEffect transition="in" filter="wipe(up)">
                                      <p:cBhvr>
                                        <p:cTn id="45" dur="500"/>
                                        <p:tgtEl>
                                          <p:spTgt spid="72707">
                                            <p:txEl>
                                              <p:pRg st="8" end="8"/>
                                            </p:txEl>
                                          </p:spTgt>
                                        </p:tgtEl>
                                      </p:cBhvr>
                                    </p:animEffect>
                                  </p:childTnLst>
                                </p:cTn>
                              </p:par>
                            </p:childTnLst>
                          </p:cTn>
                        </p:par>
                        <p:par>
                          <p:cTn id="46" fill="hold">
                            <p:stCondLst>
                              <p:cond delay="500"/>
                            </p:stCondLst>
                            <p:childTnLst>
                              <p:par>
                                <p:cTn id="47" presetID="1" presetClass="entr" presetSubtype="0" fill="hold" grpId="0" nodeType="afterEffect">
                                  <p:stCondLst>
                                    <p:cond delay="0"/>
                                  </p:stCondLst>
                                  <p:childTnLst>
                                    <p:set>
                                      <p:cBhvr>
                                        <p:cTn id="48" dur="1" fill="hold">
                                          <p:stCondLst>
                                            <p:cond delay="499"/>
                                          </p:stCondLst>
                                        </p:cTn>
                                        <p:tgtEl>
                                          <p:spTgt spid="72708"/>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3" autoUpdateAnimBg="0"/>
      <p:bldP spid="72708"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Footer Placeholder 4"/>
          <p:cNvSpPr>
            <a:spLocks noGrp="1"/>
          </p:cNvSpPr>
          <p:nvPr>
            <p:ph type="ftr" sz="quarter" idx="11"/>
          </p:nvPr>
        </p:nvSpPr>
        <p:spPr/>
        <p:txBody>
          <a:bodyPr/>
          <a:lstStyle/>
          <a:p>
            <a:pPr>
              <a:defRPr/>
            </a:pPr>
            <a:fld id="{86A71247-872C-42AC-B45E-E6DCD8E94E20}" type="slidenum">
              <a:rPr lang="en-US" smtClean="0">
                <a:latin typeface="Times"/>
              </a:rPr>
              <a:pPr>
                <a:defRPr/>
              </a:pPr>
              <a:t>2</a:t>
            </a:fld>
            <a:endParaRPr lang="en-US" smtClean="0">
              <a:latin typeface="Times"/>
            </a:endParaRPr>
          </a:p>
        </p:txBody>
      </p:sp>
      <p:sp>
        <p:nvSpPr>
          <p:cNvPr id="4099" name="Rectangle 2"/>
          <p:cNvSpPr>
            <a:spLocks noGrp="1" noChangeArrowheads="1"/>
          </p:cNvSpPr>
          <p:nvPr>
            <p:ph type="title"/>
          </p:nvPr>
        </p:nvSpPr>
        <p:spPr/>
        <p:txBody>
          <a:bodyPr/>
          <a:lstStyle/>
          <a:p>
            <a:r>
              <a:rPr lang="en-GB" smtClean="0"/>
              <a:t>Commitment of distributed transactions - introduction</a:t>
            </a:r>
          </a:p>
        </p:txBody>
      </p:sp>
      <p:sp>
        <p:nvSpPr>
          <p:cNvPr id="52227" name="Rectangle 3"/>
          <p:cNvSpPr>
            <a:spLocks noGrp="1" noChangeArrowheads="1"/>
          </p:cNvSpPr>
          <p:nvPr>
            <p:ph type="body" idx="1"/>
          </p:nvPr>
        </p:nvSpPr>
        <p:spPr/>
        <p:txBody>
          <a:bodyPr/>
          <a:lstStyle/>
          <a:p>
            <a:r>
              <a:rPr lang="en-GB" smtClean="0"/>
              <a:t>a </a:t>
            </a:r>
            <a:r>
              <a:rPr lang="en-GB" i="1" smtClean="0"/>
              <a:t>distributed transaction</a:t>
            </a:r>
            <a:r>
              <a:rPr lang="en-GB" smtClean="0"/>
              <a:t> refers to a flat or nested transaction that accesses objects managed by multiple servers</a:t>
            </a:r>
          </a:p>
          <a:p>
            <a:r>
              <a:rPr lang="en-GB" smtClean="0"/>
              <a:t>When a distributed transaction comes to an end</a:t>
            </a:r>
          </a:p>
          <a:p>
            <a:pPr lvl="1"/>
            <a:r>
              <a:rPr lang="en-GB" smtClean="0"/>
              <a:t> the either all of the servers commit the transaction </a:t>
            </a:r>
          </a:p>
          <a:p>
            <a:pPr lvl="1"/>
            <a:r>
              <a:rPr lang="en-GB" smtClean="0"/>
              <a:t>or all of them abort the transaction. </a:t>
            </a:r>
          </a:p>
          <a:p>
            <a:r>
              <a:rPr lang="en-GB" smtClean="0"/>
              <a:t>one of the servers is </a:t>
            </a:r>
            <a:r>
              <a:rPr lang="en-GB" i="1" smtClean="0"/>
              <a:t>coordinator</a:t>
            </a:r>
            <a:r>
              <a:rPr lang="en-GB" smtClean="0"/>
              <a:t>, it must ensure the same outcome at all of the servers. </a:t>
            </a:r>
          </a:p>
          <a:p>
            <a:r>
              <a:rPr lang="en-GB" smtClean="0"/>
              <a:t>the ‘two-phase commit protocol’ is the most commonly used protocol for achieving this</a:t>
            </a:r>
          </a:p>
        </p:txBody>
      </p:sp>
      <p:sp>
        <p:nvSpPr>
          <p:cNvPr id="52228" name="Text Box 4"/>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wipe(up)">
                                      <p:cBhvr>
                                        <p:cTn id="7" dur="500"/>
                                        <p:tgtEl>
                                          <p:spTgt spid="522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2227">
                                            <p:txEl>
                                              <p:pRg st="1" end="1"/>
                                            </p:txEl>
                                          </p:spTgt>
                                        </p:tgtEl>
                                        <p:attrNameLst>
                                          <p:attrName>style.visibility</p:attrName>
                                        </p:attrNameLst>
                                      </p:cBhvr>
                                      <p:to>
                                        <p:strVal val="visible"/>
                                      </p:to>
                                    </p:set>
                                    <p:animEffect transition="in" filter="wipe(up)">
                                      <p:cBhvr>
                                        <p:cTn id="12" dur="500"/>
                                        <p:tgtEl>
                                          <p:spTgt spid="522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2227">
                                            <p:txEl>
                                              <p:pRg st="2" end="2"/>
                                            </p:txEl>
                                          </p:spTgt>
                                        </p:tgtEl>
                                        <p:attrNameLst>
                                          <p:attrName>style.visibility</p:attrName>
                                        </p:attrNameLst>
                                      </p:cBhvr>
                                      <p:to>
                                        <p:strVal val="visible"/>
                                      </p:to>
                                    </p:set>
                                    <p:animEffect transition="in" filter="wipe(up)">
                                      <p:cBhvr>
                                        <p:cTn id="17" dur="500"/>
                                        <p:tgtEl>
                                          <p:spTgt spid="5222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2227">
                                            <p:txEl>
                                              <p:pRg st="3" end="3"/>
                                            </p:txEl>
                                          </p:spTgt>
                                        </p:tgtEl>
                                        <p:attrNameLst>
                                          <p:attrName>style.visibility</p:attrName>
                                        </p:attrNameLst>
                                      </p:cBhvr>
                                      <p:to>
                                        <p:strVal val="visible"/>
                                      </p:to>
                                    </p:set>
                                    <p:animEffect transition="in" filter="wipe(up)">
                                      <p:cBhvr>
                                        <p:cTn id="22" dur="500"/>
                                        <p:tgtEl>
                                          <p:spTgt spid="5222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2227">
                                            <p:txEl>
                                              <p:pRg st="4" end="4"/>
                                            </p:txEl>
                                          </p:spTgt>
                                        </p:tgtEl>
                                        <p:attrNameLst>
                                          <p:attrName>style.visibility</p:attrName>
                                        </p:attrNameLst>
                                      </p:cBhvr>
                                      <p:to>
                                        <p:strVal val="visible"/>
                                      </p:to>
                                    </p:set>
                                    <p:animEffect transition="in" filter="wipe(up)">
                                      <p:cBhvr>
                                        <p:cTn id="27" dur="500"/>
                                        <p:tgtEl>
                                          <p:spTgt spid="5222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2227">
                                            <p:txEl>
                                              <p:pRg st="5" end="5"/>
                                            </p:txEl>
                                          </p:spTgt>
                                        </p:tgtEl>
                                        <p:attrNameLst>
                                          <p:attrName>style.visibility</p:attrName>
                                        </p:attrNameLst>
                                      </p:cBhvr>
                                      <p:to>
                                        <p:strVal val="visible"/>
                                      </p:to>
                                    </p:set>
                                    <p:animEffect transition="in" filter="wipe(up)">
                                      <p:cBhvr>
                                        <p:cTn id="32" dur="500"/>
                                        <p:tgtEl>
                                          <p:spTgt spid="52227">
                                            <p:txEl>
                                              <p:pRg st="5" end="5"/>
                                            </p:txEl>
                                          </p:spTgt>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52228"/>
                                        </p:tgtEl>
                                        <p:attrNameLst>
                                          <p:attrName>style.visibility</p:attrName>
                                        </p:attrNameLst>
                                      </p:cBhvr>
                                      <p:to>
                                        <p:strVal val="visible"/>
                                      </p:to>
                                    </p:set>
                                  </p:childTnLst>
                                  <p:subTnLst>
                                    <p:audio>
                                      <p:cMediaNode>
                                        <p:cTn display="0" masterRel="sameClick">
                                          <p:stCondLst>
                                            <p:cond evt="begin" delay="0">
                                              <p:tn val="34"/>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2" autoUpdateAnimBg="0"/>
      <p:bldP spid="52228"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p:txBody>
          <a:bodyPr/>
          <a:lstStyle/>
          <a:p>
            <a:pPr>
              <a:defRPr/>
            </a:pPr>
            <a:fld id="{91663FCA-A800-41B4-8C9E-5694BEE3AA05}" type="slidenum">
              <a:rPr lang="en-US" smtClean="0">
                <a:latin typeface="Times"/>
              </a:rPr>
              <a:pPr>
                <a:defRPr/>
              </a:pPr>
              <a:t>20</a:t>
            </a:fld>
            <a:endParaRPr lang="en-US" smtClean="0">
              <a:latin typeface="Times"/>
            </a:endParaRPr>
          </a:p>
        </p:txBody>
      </p:sp>
      <p:sp>
        <p:nvSpPr>
          <p:cNvPr id="22531" name="Rectangle 2"/>
          <p:cNvSpPr>
            <a:spLocks noGrp="1" noChangeArrowheads="1"/>
          </p:cNvSpPr>
          <p:nvPr>
            <p:ph type="title"/>
          </p:nvPr>
        </p:nvSpPr>
        <p:spPr/>
        <p:txBody>
          <a:bodyPr/>
          <a:lstStyle/>
          <a:p>
            <a:r>
              <a:rPr lang="en-GB" smtClean="0"/>
              <a:t>13.3.2 Two-phase commit protocol for nested transactions</a:t>
            </a:r>
          </a:p>
        </p:txBody>
      </p:sp>
      <p:sp>
        <p:nvSpPr>
          <p:cNvPr id="73731" name="Rectangle 3"/>
          <p:cNvSpPr>
            <a:spLocks noGrp="1" noChangeArrowheads="1"/>
          </p:cNvSpPr>
          <p:nvPr>
            <p:ph type="body" idx="1"/>
          </p:nvPr>
        </p:nvSpPr>
        <p:spPr/>
        <p:txBody>
          <a:bodyPr/>
          <a:lstStyle/>
          <a:p>
            <a:r>
              <a:rPr lang="en-GB" sz="2400" smtClean="0"/>
              <a:t>Recall Fig 13.1b, top-level transaction T and subtransactions T</a:t>
            </a:r>
            <a:r>
              <a:rPr lang="en-GB" sz="2400" baseline="-25000" smtClean="0"/>
              <a:t>1</a:t>
            </a:r>
            <a:r>
              <a:rPr lang="en-GB" sz="2400" smtClean="0"/>
              <a:t>, T</a:t>
            </a:r>
            <a:r>
              <a:rPr lang="en-GB" sz="2400" baseline="-25000" smtClean="0"/>
              <a:t>2</a:t>
            </a:r>
            <a:r>
              <a:rPr lang="en-GB" sz="2400" smtClean="0"/>
              <a:t>, T</a:t>
            </a:r>
            <a:r>
              <a:rPr lang="en-GB" sz="2400" baseline="-25000" smtClean="0"/>
              <a:t>11</a:t>
            </a:r>
            <a:r>
              <a:rPr lang="en-GB" sz="2400" smtClean="0"/>
              <a:t>, T</a:t>
            </a:r>
            <a:r>
              <a:rPr lang="en-GB" sz="2400" baseline="-25000" smtClean="0"/>
              <a:t>12</a:t>
            </a:r>
            <a:r>
              <a:rPr lang="en-GB" sz="2400" smtClean="0"/>
              <a:t>, T</a:t>
            </a:r>
            <a:r>
              <a:rPr lang="en-GB" sz="2400" baseline="-25000" smtClean="0"/>
              <a:t>21</a:t>
            </a:r>
            <a:r>
              <a:rPr lang="en-GB" sz="2400" smtClean="0"/>
              <a:t>, T</a:t>
            </a:r>
            <a:r>
              <a:rPr lang="en-GB" sz="2400" baseline="-25000" smtClean="0"/>
              <a:t>22</a:t>
            </a:r>
          </a:p>
          <a:p>
            <a:r>
              <a:rPr lang="en-GB" sz="2400" smtClean="0"/>
              <a:t>A subtransaction starts after its parent and finishes before it</a:t>
            </a:r>
          </a:p>
          <a:p>
            <a:r>
              <a:rPr lang="en-GB" sz="2400" smtClean="0"/>
              <a:t>When a subtransaction completes, it makes an independent decision either to </a:t>
            </a:r>
            <a:r>
              <a:rPr lang="en-GB" sz="2400" i="1" smtClean="0"/>
              <a:t>commit provisionally</a:t>
            </a:r>
            <a:r>
              <a:rPr lang="en-GB" sz="2400" smtClean="0"/>
              <a:t> or to abort. </a:t>
            </a:r>
          </a:p>
          <a:p>
            <a:pPr lvl="1"/>
            <a:r>
              <a:rPr lang="en-GB" sz="1800" smtClean="0"/>
              <a:t>A provisional commit is not the same as being prepared: it is a local decision and is not backed up on permanent storage. </a:t>
            </a:r>
          </a:p>
          <a:p>
            <a:pPr lvl="1"/>
            <a:r>
              <a:rPr lang="en-GB" sz="1800" smtClean="0"/>
              <a:t>If the server crashes subsequently, its replacement will not be able to carry out a provisional commit. </a:t>
            </a:r>
          </a:p>
          <a:p>
            <a:r>
              <a:rPr lang="en-GB" sz="2400" smtClean="0"/>
              <a:t>A two-phase commit protocol is needed for nested transactions </a:t>
            </a:r>
          </a:p>
          <a:p>
            <a:pPr lvl="1"/>
            <a:r>
              <a:rPr lang="en-GB" sz="1800" smtClean="0"/>
              <a:t>it allows servers of provisionally committed transactions that have crashed to abort them when they recover.</a:t>
            </a:r>
          </a:p>
        </p:txBody>
      </p:sp>
      <p:sp>
        <p:nvSpPr>
          <p:cNvPr id="73734" name="Text Box 6"/>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up)">
                                      <p:cBhvr>
                                        <p:cTn id="7" dur="500"/>
                                        <p:tgtEl>
                                          <p:spTgt spid="737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3731">
                                            <p:txEl>
                                              <p:pRg st="1" end="1"/>
                                            </p:txEl>
                                          </p:spTgt>
                                        </p:tgtEl>
                                        <p:attrNameLst>
                                          <p:attrName>style.visibility</p:attrName>
                                        </p:attrNameLst>
                                      </p:cBhvr>
                                      <p:to>
                                        <p:strVal val="visible"/>
                                      </p:to>
                                    </p:set>
                                    <p:animEffect transition="in" filter="wipe(up)">
                                      <p:cBhvr>
                                        <p:cTn id="12" dur="500"/>
                                        <p:tgtEl>
                                          <p:spTgt spid="737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3731">
                                            <p:txEl>
                                              <p:pRg st="2" end="2"/>
                                            </p:txEl>
                                          </p:spTgt>
                                        </p:tgtEl>
                                        <p:attrNameLst>
                                          <p:attrName>style.visibility</p:attrName>
                                        </p:attrNameLst>
                                      </p:cBhvr>
                                      <p:to>
                                        <p:strVal val="visible"/>
                                      </p:to>
                                    </p:set>
                                    <p:animEffect transition="in" filter="wipe(up)">
                                      <p:cBhvr>
                                        <p:cTn id="17" dur="500"/>
                                        <p:tgtEl>
                                          <p:spTgt spid="73731">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73731">
                                            <p:txEl>
                                              <p:pRg st="3" end="3"/>
                                            </p:txEl>
                                          </p:spTgt>
                                        </p:tgtEl>
                                        <p:attrNameLst>
                                          <p:attrName>style.visibility</p:attrName>
                                        </p:attrNameLst>
                                      </p:cBhvr>
                                      <p:to>
                                        <p:strVal val="visible"/>
                                      </p:to>
                                    </p:set>
                                    <p:animEffect transition="in" filter="wipe(up)">
                                      <p:cBhvr>
                                        <p:cTn id="20" dur="500"/>
                                        <p:tgtEl>
                                          <p:spTgt spid="73731">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73731">
                                            <p:txEl>
                                              <p:pRg st="4" end="4"/>
                                            </p:txEl>
                                          </p:spTgt>
                                        </p:tgtEl>
                                        <p:attrNameLst>
                                          <p:attrName>style.visibility</p:attrName>
                                        </p:attrNameLst>
                                      </p:cBhvr>
                                      <p:to>
                                        <p:strVal val="visible"/>
                                      </p:to>
                                    </p:set>
                                    <p:animEffect transition="in" filter="wipe(up)">
                                      <p:cBhvr>
                                        <p:cTn id="23" dur="500"/>
                                        <p:tgtEl>
                                          <p:spTgt spid="73731">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73731">
                                            <p:txEl>
                                              <p:pRg st="5" end="5"/>
                                            </p:txEl>
                                          </p:spTgt>
                                        </p:tgtEl>
                                        <p:attrNameLst>
                                          <p:attrName>style.visibility</p:attrName>
                                        </p:attrNameLst>
                                      </p:cBhvr>
                                      <p:to>
                                        <p:strVal val="visible"/>
                                      </p:to>
                                    </p:set>
                                    <p:animEffect transition="in" filter="wipe(up)">
                                      <p:cBhvr>
                                        <p:cTn id="28" dur="500"/>
                                        <p:tgtEl>
                                          <p:spTgt spid="73731">
                                            <p:txEl>
                                              <p:pRg st="5" end="5"/>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73731">
                                            <p:txEl>
                                              <p:pRg st="6" end="6"/>
                                            </p:txEl>
                                          </p:spTgt>
                                        </p:tgtEl>
                                        <p:attrNameLst>
                                          <p:attrName>style.visibility</p:attrName>
                                        </p:attrNameLst>
                                      </p:cBhvr>
                                      <p:to>
                                        <p:strVal val="visible"/>
                                      </p:to>
                                    </p:set>
                                    <p:animEffect transition="in" filter="wipe(up)">
                                      <p:cBhvr>
                                        <p:cTn id="31" dur="500"/>
                                        <p:tgtEl>
                                          <p:spTgt spid="73731">
                                            <p:txEl>
                                              <p:pRg st="6" end="6"/>
                                            </p:txEl>
                                          </p:spTgt>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73734"/>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P spid="737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ooter Placeholder 4"/>
          <p:cNvSpPr>
            <a:spLocks noGrp="1"/>
          </p:cNvSpPr>
          <p:nvPr>
            <p:ph type="ftr" sz="quarter" idx="11"/>
          </p:nvPr>
        </p:nvSpPr>
        <p:spPr/>
        <p:txBody>
          <a:bodyPr/>
          <a:lstStyle/>
          <a:p>
            <a:pPr>
              <a:defRPr/>
            </a:pPr>
            <a:fld id="{45A2751E-AA8F-4A47-ADF9-9FB74B87FC14}" type="slidenum">
              <a:rPr lang="en-US" smtClean="0">
                <a:latin typeface="Times"/>
              </a:rPr>
              <a:pPr>
                <a:defRPr/>
              </a:pPr>
              <a:t>21</a:t>
            </a:fld>
            <a:endParaRPr lang="en-US" smtClean="0">
              <a:latin typeface="Times"/>
            </a:endParaRPr>
          </a:p>
        </p:txBody>
      </p:sp>
      <p:sp>
        <p:nvSpPr>
          <p:cNvPr id="23555" name="Rectangle 2"/>
          <p:cNvSpPr>
            <a:spLocks noGrp="1" noChangeArrowheads="1"/>
          </p:cNvSpPr>
          <p:nvPr>
            <p:ph type="title"/>
          </p:nvPr>
        </p:nvSpPr>
        <p:spPr/>
        <p:txBody>
          <a:bodyPr/>
          <a:lstStyle/>
          <a:p>
            <a:r>
              <a:rPr lang="en-GB" smtClean="0"/>
              <a:t>Figure 13.7</a:t>
            </a:r>
            <a:br>
              <a:rPr lang="en-GB" smtClean="0"/>
            </a:br>
            <a:r>
              <a:rPr lang="en-GB" smtClean="0"/>
              <a:t>Operations in coordinator for nested transactions</a:t>
            </a:r>
          </a:p>
        </p:txBody>
      </p:sp>
      <p:sp>
        <p:nvSpPr>
          <p:cNvPr id="23556" name="Rectangle 3"/>
          <p:cNvSpPr>
            <a:spLocks noChangeArrowheads="1"/>
          </p:cNvSpPr>
          <p:nvPr/>
        </p:nvSpPr>
        <p:spPr bwMode="auto">
          <a:xfrm>
            <a:off x="569913" y="1108075"/>
            <a:ext cx="8580437" cy="2647950"/>
          </a:xfrm>
          <a:prstGeom prst="rect">
            <a:avLst/>
          </a:prstGeom>
          <a:noFill/>
          <a:ln w="9525">
            <a:noFill/>
            <a:miter lim="800000"/>
            <a:headEnd/>
            <a:tailEnd/>
          </a:ln>
        </p:spPr>
        <p:txBody>
          <a:bodyPr>
            <a:spAutoFit/>
          </a:bodyPr>
          <a:lstStyle/>
          <a:p>
            <a:pPr eaLnBrk="0" hangingPunct="0"/>
            <a:r>
              <a:rPr lang="en-GB" i="1"/>
              <a:t>openSubTransaction(trans) -&gt; subTrans</a:t>
            </a:r>
            <a:endParaRPr lang="en-GB"/>
          </a:p>
          <a:p>
            <a:pPr lvl="1" eaLnBrk="0" hangingPunct="0"/>
            <a:r>
              <a:rPr lang="en-GB"/>
              <a:t>Opens a new subtransaction whose parent is </a:t>
            </a:r>
            <a:r>
              <a:rPr lang="en-GB" i="1"/>
              <a:t>trans</a:t>
            </a:r>
            <a:r>
              <a:rPr lang="en-GB"/>
              <a:t> and returns a unique subtransaction identifier.</a:t>
            </a:r>
          </a:p>
          <a:p>
            <a:pPr eaLnBrk="0" hangingPunct="0"/>
            <a:r>
              <a:rPr lang="en-GB" i="1"/>
              <a:t>getStatus(trans)-&gt; committed, aborted, provisional</a:t>
            </a:r>
            <a:endParaRPr lang="en-GB"/>
          </a:p>
          <a:p>
            <a:pPr lvl="1" eaLnBrk="0" hangingPunct="0"/>
            <a:r>
              <a:rPr lang="en-GB"/>
              <a:t>Asks the coordinator to report on the status of the transaction </a:t>
            </a:r>
            <a:r>
              <a:rPr lang="en-GB" i="1"/>
              <a:t>trans</a:t>
            </a:r>
            <a:r>
              <a:rPr lang="en-GB"/>
              <a:t>. Returns values representing one of the following: </a:t>
            </a:r>
            <a:r>
              <a:rPr lang="en-GB" i="1"/>
              <a:t>committed</a:t>
            </a:r>
            <a:r>
              <a:rPr lang="en-GB"/>
              <a:t>, </a:t>
            </a:r>
            <a:r>
              <a:rPr lang="en-GB" i="1"/>
              <a:t>aborted</a:t>
            </a:r>
            <a:r>
              <a:rPr lang="en-GB"/>
              <a:t>, </a:t>
            </a:r>
            <a:r>
              <a:rPr lang="en-GB" i="1"/>
              <a:t>provisional</a:t>
            </a:r>
            <a:r>
              <a:rPr lang="en-GB"/>
              <a:t>.</a:t>
            </a:r>
          </a:p>
        </p:txBody>
      </p:sp>
      <p:sp>
        <p:nvSpPr>
          <p:cNvPr id="32773" name="Rectangle 5"/>
          <p:cNvSpPr>
            <a:spLocks noGrp="1" noChangeArrowheads="1"/>
          </p:cNvSpPr>
          <p:nvPr>
            <p:ph type="body" idx="1"/>
          </p:nvPr>
        </p:nvSpPr>
        <p:spPr>
          <a:xfrm>
            <a:off x="555625" y="3973513"/>
            <a:ext cx="8859838" cy="2640012"/>
          </a:xfrm>
        </p:spPr>
        <p:txBody>
          <a:bodyPr/>
          <a:lstStyle/>
          <a:p>
            <a:r>
              <a:rPr lang="en-GB" sz="2400" smtClean="0"/>
              <a:t>This is the interface of the coordinator of a subtransaction.</a:t>
            </a:r>
          </a:p>
          <a:p>
            <a:pPr lvl="1"/>
            <a:r>
              <a:rPr lang="en-GB" sz="1800" smtClean="0"/>
              <a:t>It allows it to open further subtransactions</a:t>
            </a:r>
          </a:p>
          <a:p>
            <a:pPr lvl="1"/>
            <a:r>
              <a:rPr lang="en-GB" sz="1800" smtClean="0"/>
              <a:t>It allows its subtransactions to enquire about its status</a:t>
            </a:r>
          </a:p>
          <a:p>
            <a:r>
              <a:rPr lang="en-GB" sz="2000" smtClean="0"/>
              <a:t>Client starts by using </a:t>
            </a:r>
            <a:r>
              <a:rPr lang="en-GB" sz="2000" i="1" smtClean="0"/>
              <a:t>OpenTransaction</a:t>
            </a:r>
            <a:r>
              <a:rPr lang="en-GB" sz="2000" smtClean="0"/>
              <a:t> to open a top-level transaction.</a:t>
            </a:r>
            <a:endParaRPr lang="en-GB" sz="2400" smtClean="0"/>
          </a:p>
          <a:p>
            <a:pPr lvl="1"/>
            <a:r>
              <a:rPr lang="en-GB" sz="1800" smtClean="0"/>
              <a:t>This returns a TID for the top-level transaction</a:t>
            </a:r>
          </a:p>
          <a:p>
            <a:pPr lvl="1"/>
            <a:r>
              <a:rPr lang="en-GB" sz="1800" smtClean="0"/>
              <a:t>The TID can be used to open a subtransaction</a:t>
            </a:r>
          </a:p>
          <a:p>
            <a:pPr lvl="2"/>
            <a:r>
              <a:rPr lang="en-GB" sz="1600" smtClean="0"/>
              <a:t>The subtransaction automatically </a:t>
            </a:r>
            <a:r>
              <a:rPr lang="en-GB" sz="1600" i="1" smtClean="0"/>
              <a:t>joins</a:t>
            </a:r>
            <a:r>
              <a:rPr lang="en-GB" sz="1600" smtClean="0"/>
              <a:t> the parent and a TID is returned.</a:t>
            </a:r>
          </a:p>
        </p:txBody>
      </p:sp>
      <p:sp>
        <p:nvSpPr>
          <p:cNvPr id="32774" name="Text Box 6"/>
          <p:cNvSpPr txBox="1">
            <a:spLocks noChangeArrowheads="1"/>
          </p:cNvSpPr>
          <p:nvPr/>
        </p:nvSpPr>
        <p:spPr bwMode="auto">
          <a:xfrm>
            <a:off x="239713" y="242888"/>
            <a:ext cx="9453562" cy="7016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The TID of a subtransaction is an extension of its parent's TID, so that a subtransaction can work out the TID of the top-level transaction.</a:t>
            </a:r>
            <a:endParaRPr lang="en-GB" sz="2000"/>
          </a:p>
        </p:txBody>
      </p:sp>
      <p:sp>
        <p:nvSpPr>
          <p:cNvPr id="32775" name="Text Box 7"/>
          <p:cNvSpPr txBox="1">
            <a:spLocks noChangeArrowheads="1"/>
          </p:cNvSpPr>
          <p:nvPr/>
        </p:nvSpPr>
        <p:spPr bwMode="auto">
          <a:xfrm>
            <a:off x="211138" y="288925"/>
            <a:ext cx="9453562" cy="7016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The client finishes a set of nested transactions by calling </a:t>
            </a:r>
            <a:r>
              <a:rPr lang="en-GB" sz="2000" i="1">
                <a:latin typeface="Helvetica"/>
              </a:rPr>
              <a:t>closeTransaction</a:t>
            </a:r>
            <a:r>
              <a:rPr lang="en-GB" sz="2000">
                <a:latin typeface="Helvetica"/>
              </a:rPr>
              <a:t> or </a:t>
            </a:r>
            <a:r>
              <a:rPr lang="en-GB" sz="2000" i="1">
                <a:latin typeface="Helvetica"/>
              </a:rPr>
              <a:t>abortTransacation</a:t>
            </a:r>
            <a:r>
              <a:rPr lang="en-GB" sz="2000">
                <a:latin typeface="Helvetica"/>
              </a:rPr>
              <a:t> in the top-level transaction.</a:t>
            </a:r>
            <a:endParaRPr lang="en-GB" sz="2000"/>
          </a:p>
        </p:txBody>
      </p:sp>
      <p:sp>
        <p:nvSpPr>
          <p:cNvPr id="32776" name="Text Box 8"/>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up)">
                                      <p:cBhvr>
                                        <p:cTn id="7" dur="500"/>
                                        <p:tgtEl>
                                          <p:spTgt spid="3277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2773">
                                            <p:txEl>
                                              <p:pRg st="1" end="1"/>
                                            </p:txEl>
                                          </p:spTgt>
                                        </p:tgtEl>
                                        <p:attrNameLst>
                                          <p:attrName>style.visibility</p:attrName>
                                        </p:attrNameLst>
                                      </p:cBhvr>
                                      <p:to>
                                        <p:strVal val="visible"/>
                                      </p:to>
                                    </p:set>
                                    <p:animEffect transition="in" filter="wipe(up)">
                                      <p:cBhvr>
                                        <p:cTn id="10" dur="500"/>
                                        <p:tgtEl>
                                          <p:spTgt spid="3277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2773">
                                            <p:txEl>
                                              <p:pRg st="2" end="2"/>
                                            </p:txEl>
                                          </p:spTgt>
                                        </p:tgtEl>
                                        <p:attrNameLst>
                                          <p:attrName>style.visibility</p:attrName>
                                        </p:attrNameLst>
                                      </p:cBhvr>
                                      <p:to>
                                        <p:strVal val="visible"/>
                                      </p:to>
                                    </p:set>
                                    <p:animEffect transition="in" filter="wipe(up)">
                                      <p:cBhvr>
                                        <p:cTn id="13" dur="500"/>
                                        <p:tgtEl>
                                          <p:spTgt spid="3277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32773">
                                            <p:txEl>
                                              <p:pRg st="3" end="3"/>
                                            </p:txEl>
                                          </p:spTgt>
                                        </p:tgtEl>
                                        <p:attrNameLst>
                                          <p:attrName>style.visibility</p:attrName>
                                        </p:attrNameLst>
                                      </p:cBhvr>
                                      <p:to>
                                        <p:strVal val="visible"/>
                                      </p:to>
                                    </p:set>
                                    <p:animEffect transition="in" filter="wipe(up)">
                                      <p:cBhvr>
                                        <p:cTn id="18" dur="500"/>
                                        <p:tgtEl>
                                          <p:spTgt spid="32773">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2773">
                                            <p:txEl>
                                              <p:pRg st="4" end="4"/>
                                            </p:txEl>
                                          </p:spTgt>
                                        </p:tgtEl>
                                        <p:attrNameLst>
                                          <p:attrName>style.visibility</p:attrName>
                                        </p:attrNameLst>
                                      </p:cBhvr>
                                      <p:to>
                                        <p:strVal val="visible"/>
                                      </p:to>
                                    </p:set>
                                    <p:animEffect transition="in" filter="wipe(up)">
                                      <p:cBhvr>
                                        <p:cTn id="21" dur="500"/>
                                        <p:tgtEl>
                                          <p:spTgt spid="32773">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2773">
                                            <p:txEl>
                                              <p:pRg st="5" end="5"/>
                                            </p:txEl>
                                          </p:spTgt>
                                        </p:tgtEl>
                                        <p:attrNameLst>
                                          <p:attrName>style.visibility</p:attrName>
                                        </p:attrNameLst>
                                      </p:cBhvr>
                                      <p:to>
                                        <p:strVal val="visible"/>
                                      </p:to>
                                    </p:set>
                                    <p:animEffect transition="in" filter="wipe(up)">
                                      <p:cBhvr>
                                        <p:cTn id="24" dur="500"/>
                                        <p:tgtEl>
                                          <p:spTgt spid="32773">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32773">
                                            <p:txEl>
                                              <p:pRg st="6" end="6"/>
                                            </p:txEl>
                                          </p:spTgt>
                                        </p:tgtEl>
                                        <p:attrNameLst>
                                          <p:attrName>style.visibility</p:attrName>
                                        </p:attrNameLst>
                                      </p:cBhvr>
                                      <p:to>
                                        <p:strVal val="visible"/>
                                      </p:to>
                                    </p:set>
                                    <p:animEffect transition="in" filter="wipe(up)">
                                      <p:cBhvr>
                                        <p:cTn id="27" dur="500"/>
                                        <p:tgtEl>
                                          <p:spTgt spid="3277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2" fill="hold" grpId="0" nodeType="clickEffect">
                                  <p:stCondLst>
                                    <p:cond delay="0"/>
                                  </p:stCondLst>
                                  <p:childTnLst>
                                    <p:set>
                                      <p:cBhvr>
                                        <p:cTn id="31" dur="1" fill="hold">
                                          <p:stCondLst>
                                            <p:cond delay="0"/>
                                          </p:stCondLst>
                                        </p:cTn>
                                        <p:tgtEl>
                                          <p:spTgt spid="32774"/>
                                        </p:tgtEl>
                                        <p:attrNameLst>
                                          <p:attrName>style.visibility</p:attrName>
                                        </p:attrNameLst>
                                      </p:cBhvr>
                                      <p:to>
                                        <p:strVal val="visible"/>
                                      </p:to>
                                    </p:set>
                                    <p:anim calcmode="lin" valueType="num">
                                      <p:cBhvr additive="base">
                                        <p:cTn id="32" dur="500" fill="hold"/>
                                        <p:tgtEl>
                                          <p:spTgt spid="32774"/>
                                        </p:tgtEl>
                                        <p:attrNameLst>
                                          <p:attrName>ppt_x</p:attrName>
                                        </p:attrNameLst>
                                      </p:cBhvr>
                                      <p:tavLst>
                                        <p:tav tm="0">
                                          <p:val>
                                            <p:strVal val="1+#ppt_w/2"/>
                                          </p:val>
                                        </p:tav>
                                        <p:tav tm="100000">
                                          <p:val>
                                            <p:strVal val="#ppt_x"/>
                                          </p:val>
                                        </p:tav>
                                      </p:tavLst>
                                    </p:anim>
                                    <p:anim calcmode="lin" valueType="num">
                                      <p:cBhvr additive="base">
                                        <p:cTn id="33" dur="500" fill="hold"/>
                                        <p:tgtEl>
                                          <p:spTgt spid="32774"/>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grpId="0" nodeType="clickEffect">
                                  <p:stCondLst>
                                    <p:cond delay="0"/>
                                  </p:stCondLst>
                                  <p:childTnLst>
                                    <p:set>
                                      <p:cBhvr>
                                        <p:cTn id="37" dur="1" fill="hold">
                                          <p:stCondLst>
                                            <p:cond delay="0"/>
                                          </p:stCondLst>
                                        </p:cTn>
                                        <p:tgtEl>
                                          <p:spTgt spid="32775"/>
                                        </p:tgtEl>
                                        <p:attrNameLst>
                                          <p:attrName>style.visibility</p:attrName>
                                        </p:attrNameLst>
                                      </p:cBhvr>
                                      <p:to>
                                        <p:strVal val="visible"/>
                                      </p:to>
                                    </p:set>
                                    <p:anim calcmode="lin" valueType="num">
                                      <p:cBhvr additive="base">
                                        <p:cTn id="38" dur="500" fill="hold"/>
                                        <p:tgtEl>
                                          <p:spTgt spid="32775"/>
                                        </p:tgtEl>
                                        <p:attrNameLst>
                                          <p:attrName>ppt_x</p:attrName>
                                        </p:attrNameLst>
                                      </p:cBhvr>
                                      <p:tavLst>
                                        <p:tav tm="0">
                                          <p:val>
                                            <p:strVal val="1+#ppt_w/2"/>
                                          </p:val>
                                        </p:tav>
                                        <p:tav tm="100000">
                                          <p:val>
                                            <p:strVal val="#ppt_x"/>
                                          </p:val>
                                        </p:tav>
                                      </p:tavLst>
                                    </p:anim>
                                    <p:anim calcmode="lin" valueType="num">
                                      <p:cBhvr additive="base">
                                        <p:cTn id="39" dur="500" fill="hold"/>
                                        <p:tgtEl>
                                          <p:spTgt spid="32775"/>
                                        </p:tgtEl>
                                        <p:attrNameLst>
                                          <p:attrName>ppt_y</p:attrName>
                                        </p:attrNameLst>
                                      </p:cBhvr>
                                      <p:tavLst>
                                        <p:tav tm="0">
                                          <p:val>
                                            <p:strVal val="#ppt_y"/>
                                          </p:val>
                                        </p:tav>
                                        <p:tav tm="100000">
                                          <p:val>
                                            <p:strVal val="#ppt_y"/>
                                          </p:val>
                                        </p:tav>
                                      </p:tavLst>
                                    </p:anim>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499"/>
                                          </p:stCondLst>
                                        </p:cTn>
                                        <p:tgtEl>
                                          <p:spTgt spid="32776"/>
                                        </p:tgtEl>
                                        <p:attrNameLst>
                                          <p:attrName>style.visibility</p:attrName>
                                        </p:attrNameLst>
                                      </p:cBhvr>
                                      <p:to>
                                        <p:strVal val="visible"/>
                                      </p:to>
                                    </p:set>
                                  </p:childTnLst>
                                  <p:subTnLst>
                                    <p:audio>
                                      <p:cMediaNode>
                                        <p:cTn display="0" masterRel="sameClick">
                                          <p:stCondLst>
                                            <p:cond evt="begin" delay="0">
                                              <p:tn val="41"/>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autoUpdateAnimBg="0"/>
      <p:bldP spid="32774" grpId="0" animBg="1" autoUpdateAnimBg="0"/>
      <p:bldP spid="32775" grpId="0" animBg="1" autoUpdateAnimBg="0"/>
      <p:bldP spid="32776"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p:txBody>
          <a:bodyPr/>
          <a:lstStyle/>
          <a:p>
            <a:pPr>
              <a:defRPr/>
            </a:pPr>
            <a:fld id="{EE565739-4744-42B7-B91F-564AE1C6119C}" type="slidenum">
              <a:rPr lang="en-US" smtClean="0">
                <a:latin typeface="Times"/>
              </a:rPr>
              <a:pPr>
                <a:defRPr/>
              </a:pPr>
              <a:t>22</a:t>
            </a:fld>
            <a:endParaRPr lang="en-US" smtClean="0">
              <a:latin typeface="Times"/>
            </a:endParaRPr>
          </a:p>
        </p:txBody>
      </p:sp>
      <p:sp>
        <p:nvSpPr>
          <p:cNvPr id="24579" name="Rectangle 2"/>
          <p:cNvSpPr>
            <a:spLocks noGrp="1" noChangeArrowheads="1"/>
          </p:cNvSpPr>
          <p:nvPr>
            <p:ph type="title"/>
          </p:nvPr>
        </p:nvSpPr>
        <p:spPr/>
        <p:txBody>
          <a:bodyPr/>
          <a:lstStyle/>
          <a:p>
            <a:r>
              <a:rPr lang="en-GB" smtClean="0"/>
              <a:t>Transaction </a:t>
            </a:r>
            <a:r>
              <a:rPr lang="en-GB" i="1" smtClean="0"/>
              <a:t>T</a:t>
            </a:r>
            <a:r>
              <a:rPr lang="en-GB" smtClean="0"/>
              <a:t> decides whether to commit</a:t>
            </a:r>
          </a:p>
        </p:txBody>
      </p:sp>
      <p:grpSp>
        <p:nvGrpSpPr>
          <p:cNvPr id="24580" name="Group 29"/>
          <p:cNvGrpSpPr>
            <a:grpSpLocks/>
          </p:cNvGrpSpPr>
          <p:nvPr/>
        </p:nvGrpSpPr>
        <p:grpSpPr bwMode="auto">
          <a:xfrm>
            <a:off x="584200" y="1631950"/>
            <a:ext cx="8226425" cy="2519363"/>
            <a:chOff x="368" y="1028"/>
            <a:chExt cx="5641" cy="2054"/>
          </a:xfrm>
        </p:grpSpPr>
        <p:sp>
          <p:nvSpPr>
            <p:cNvPr id="24587" name="Rectangle 4"/>
            <p:cNvSpPr>
              <a:spLocks noChangeArrowheads="1"/>
            </p:cNvSpPr>
            <p:nvPr/>
          </p:nvSpPr>
          <p:spPr bwMode="auto">
            <a:xfrm>
              <a:off x="1931" y="1441"/>
              <a:ext cx="73" cy="186"/>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1</a:t>
              </a:r>
              <a:endParaRPr lang="en-GB"/>
            </a:p>
          </p:txBody>
        </p:sp>
        <p:sp>
          <p:nvSpPr>
            <p:cNvPr id="24588" name="Rectangle 5"/>
            <p:cNvSpPr>
              <a:spLocks noChangeArrowheads="1"/>
            </p:cNvSpPr>
            <p:nvPr/>
          </p:nvSpPr>
          <p:spPr bwMode="auto">
            <a:xfrm>
              <a:off x="1609" y="2726"/>
              <a:ext cx="73" cy="186"/>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2</a:t>
              </a:r>
              <a:endParaRPr lang="en-GB"/>
            </a:p>
          </p:txBody>
        </p:sp>
        <p:sp>
          <p:nvSpPr>
            <p:cNvPr id="24589" name="Rectangle 6"/>
            <p:cNvSpPr>
              <a:spLocks noChangeArrowheads="1"/>
            </p:cNvSpPr>
            <p:nvPr/>
          </p:nvSpPr>
          <p:spPr bwMode="auto">
            <a:xfrm>
              <a:off x="3722" y="1028"/>
              <a:ext cx="101" cy="235"/>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590" name="Rectangle 7"/>
            <p:cNvSpPr>
              <a:spLocks noChangeArrowheads="1"/>
            </p:cNvSpPr>
            <p:nvPr/>
          </p:nvSpPr>
          <p:spPr bwMode="auto">
            <a:xfrm>
              <a:off x="3813" y="1148"/>
              <a:ext cx="146" cy="187"/>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11</a:t>
              </a:r>
              <a:endParaRPr lang="en-GB"/>
            </a:p>
          </p:txBody>
        </p:sp>
        <p:sp>
          <p:nvSpPr>
            <p:cNvPr id="24591" name="Rectangle 8"/>
            <p:cNvSpPr>
              <a:spLocks noChangeArrowheads="1"/>
            </p:cNvSpPr>
            <p:nvPr/>
          </p:nvSpPr>
          <p:spPr bwMode="auto">
            <a:xfrm>
              <a:off x="3722" y="1860"/>
              <a:ext cx="101" cy="236"/>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592" name="Rectangle 9"/>
            <p:cNvSpPr>
              <a:spLocks noChangeArrowheads="1"/>
            </p:cNvSpPr>
            <p:nvPr/>
          </p:nvSpPr>
          <p:spPr bwMode="auto">
            <a:xfrm>
              <a:off x="3813" y="1979"/>
              <a:ext cx="146" cy="187"/>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12</a:t>
              </a:r>
              <a:endParaRPr lang="en-GB"/>
            </a:p>
          </p:txBody>
        </p:sp>
        <p:sp>
          <p:nvSpPr>
            <p:cNvPr id="24593" name="Line 10"/>
            <p:cNvSpPr>
              <a:spLocks noChangeShapeType="1"/>
            </p:cNvSpPr>
            <p:nvPr/>
          </p:nvSpPr>
          <p:spPr bwMode="auto">
            <a:xfrm flipV="1">
              <a:off x="571" y="1460"/>
              <a:ext cx="1264" cy="452"/>
            </a:xfrm>
            <a:prstGeom prst="line">
              <a:avLst/>
            </a:prstGeom>
            <a:noFill/>
            <a:ln w="42863">
              <a:solidFill>
                <a:srgbClr val="000000"/>
              </a:solidFill>
              <a:round/>
              <a:headEnd/>
              <a:tailEnd/>
            </a:ln>
          </p:spPr>
          <p:txBody>
            <a:bodyPr/>
            <a:lstStyle/>
            <a:p>
              <a:endParaRPr lang="en-US"/>
            </a:p>
          </p:txBody>
        </p:sp>
        <p:sp>
          <p:nvSpPr>
            <p:cNvPr id="24594" name="Line 11"/>
            <p:cNvSpPr>
              <a:spLocks noChangeShapeType="1"/>
            </p:cNvSpPr>
            <p:nvPr/>
          </p:nvSpPr>
          <p:spPr bwMode="auto">
            <a:xfrm>
              <a:off x="571" y="2002"/>
              <a:ext cx="921" cy="669"/>
            </a:xfrm>
            <a:prstGeom prst="line">
              <a:avLst/>
            </a:prstGeom>
            <a:noFill/>
            <a:ln w="42863">
              <a:solidFill>
                <a:srgbClr val="000000"/>
              </a:solidFill>
              <a:round/>
              <a:headEnd/>
              <a:tailEnd/>
            </a:ln>
          </p:spPr>
          <p:txBody>
            <a:bodyPr/>
            <a:lstStyle/>
            <a:p>
              <a:endParaRPr lang="en-US"/>
            </a:p>
          </p:txBody>
        </p:sp>
        <p:sp>
          <p:nvSpPr>
            <p:cNvPr id="24595" name="Line 12"/>
            <p:cNvSpPr>
              <a:spLocks noChangeShapeType="1"/>
            </p:cNvSpPr>
            <p:nvPr/>
          </p:nvSpPr>
          <p:spPr bwMode="auto">
            <a:xfrm flipV="1">
              <a:off x="2106" y="1117"/>
              <a:ext cx="1553" cy="307"/>
            </a:xfrm>
            <a:prstGeom prst="line">
              <a:avLst/>
            </a:prstGeom>
            <a:noFill/>
            <a:ln w="42863">
              <a:solidFill>
                <a:srgbClr val="000000"/>
              </a:solidFill>
              <a:round/>
              <a:headEnd/>
              <a:tailEnd/>
            </a:ln>
          </p:spPr>
          <p:txBody>
            <a:bodyPr/>
            <a:lstStyle/>
            <a:p>
              <a:endParaRPr lang="en-US"/>
            </a:p>
          </p:txBody>
        </p:sp>
        <p:sp>
          <p:nvSpPr>
            <p:cNvPr id="24596" name="Line 13"/>
            <p:cNvSpPr>
              <a:spLocks noChangeShapeType="1"/>
            </p:cNvSpPr>
            <p:nvPr/>
          </p:nvSpPr>
          <p:spPr bwMode="auto">
            <a:xfrm>
              <a:off x="2106" y="1497"/>
              <a:ext cx="1572" cy="451"/>
            </a:xfrm>
            <a:prstGeom prst="line">
              <a:avLst/>
            </a:prstGeom>
            <a:noFill/>
            <a:ln w="42863">
              <a:solidFill>
                <a:srgbClr val="000000"/>
              </a:solidFill>
              <a:round/>
              <a:headEnd/>
              <a:tailEnd/>
            </a:ln>
          </p:spPr>
          <p:txBody>
            <a:bodyPr/>
            <a:lstStyle/>
            <a:p>
              <a:endParaRPr lang="en-US"/>
            </a:p>
          </p:txBody>
        </p:sp>
        <p:sp>
          <p:nvSpPr>
            <p:cNvPr id="24597" name="Rectangle 14"/>
            <p:cNvSpPr>
              <a:spLocks noChangeArrowheads="1"/>
            </p:cNvSpPr>
            <p:nvPr/>
          </p:nvSpPr>
          <p:spPr bwMode="auto">
            <a:xfrm>
              <a:off x="3722" y="2778"/>
              <a:ext cx="101" cy="235"/>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598" name="Rectangle 15"/>
            <p:cNvSpPr>
              <a:spLocks noChangeArrowheads="1"/>
            </p:cNvSpPr>
            <p:nvPr/>
          </p:nvSpPr>
          <p:spPr bwMode="auto">
            <a:xfrm>
              <a:off x="3813" y="2895"/>
              <a:ext cx="146" cy="187"/>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22</a:t>
              </a:r>
              <a:endParaRPr lang="en-GB"/>
            </a:p>
          </p:txBody>
        </p:sp>
        <p:sp>
          <p:nvSpPr>
            <p:cNvPr id="24599" name="Rectangle 16"/>
            <p:cNvSpPr>
              <a:spLocks noChangeArrowheads="1"/>
            </p:cNvSpPr>
            <p:nvPr/>
          </p:nvSpPr>
          <p:spPr bwMode="auto">
            <a:xfrm>
              <a:off x="3722" y="2252"/>
              <a:ext cx="101" cy="236"/>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600" name="Rectangle 17"/>
            <p:cNvSpPr>
              <a:spLocks noChangeArrowheads="1"/>
            </p:cNvSpPr>
            <p:nvPr/>
          </p:nvSpPr>
          <p:spPr bwMode="auto">
            <a:xfrm>
              <a:off x="3813" y="2359"/>
              <a:ext cx="146" cy="186"/>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21</a:t>
              </a:r>
              <a:endParaRPr lang="en-GB"/>
            </a:p>
          </p:txBody>
        </p:sp>
        <p:sp>
          <p:nvSpPr>
            <p:cNvPr id="24601" name="Line 18"/>
            <p:cNvSpPr>
              <a:spLocks noChangeShapeType="1"/>
            </p:cNvSpPr>
            <p:nvPr/>
          </p:nvSpPr>
          <p:spPr bwMode="auto">
            <a:xfrm flipV="1">
              <a:off x="1781" y="2346"/>
              <a:ext cx="1897" cy="343"/>
            </a:xfrm>
            <a:prstGeom prst="line">
              <a:avLst/>
            </a:prstGeom>
            <a:noFill/>
            <a:ln w="42863">
              <a:solidFill>
                <a:srgbClr val="000000"/>
              </a:solidFill>
              <a:round/>
              <a:headEnd/>
              <a:tailEnd/>
            </a:ln>
          </p:spPr>
          <p:txBody>
            <a:bodyPr/>
            <a:lstStyle/>
            <a:p>
              <a:endParaRPr lang="en-US"/>
            </a:p>
          </p:txBody>
        </p:sp>
        <p:sp>
          <p:nvSpPr>
            <p:cNvPr id="24602" name="Line 19"/>
            <p:cNvSpPr>
              <a:spLocks noChangeShapeType="1"/>
            </p:cNvSpPr>
            <p:nvPr/>
          </p:nvSpPr>
          <p:spPr bwMode="auto">
            <a:xfrm>
              <a:off x="1781" y="2761"/>
              <a:ext cx="1878" cy="126"/>
            </a:xfrm>
            <a:prstGeom prst="line">
              <a:avLst/>
            </a:prstGeom>
            <a:noFill/>
            <a:ln w="42863">
              <a:solidFill>
                <a:srgbClr val="000000"/>
              </a:solidFill>
              <a:round/>
              <a:headEnd/>
              <a:tailEnd/>
            </a:ln>
          </p:spPr>
          <p:txBody>
            <a:bodyPr/>
            <a:lstStyle/>
            <a:p>
              <a:endParaRPr lang="en-US"/>
            </a:p>
          </p:txBody>
        </p:sp>
        <p:sp>
          <p:nvSpPr>
            <p:cNvPr id="24603" name="Rectangle 20"/>
            <p:cNvSpPr>
              <a:spLocks noChangeArrowheads="1"/>
            </p:cNvSpPr>
            <p:nvPr/>
          </p:nvSpPr>
          <p:spPr bwMode="auto">
            <a:xfrm>
              <a:off x="4192" y="1028"/>
              <a:ext cx="858" cy="235"/>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abort (at M)</a:t>
              </a:r>
              <a:endParaRPr lang="en-GB"/>
            </a:p>
          </p:txBody>
        </p:sp>
        <p:sp>
          <p:nvSpPr>
            <p:cNvPr id="24604" name="Rectangle 21"/>
            <p:cNvSpPr>
              <a:spLocks noChangeArrowheads="1"/>
            </p:cNvSpPr>
            <p:nvPr/>
          </p:nvSpPr>
          <p:spPr bwMode="auto">
            <a:xfrm>
              <a:off x="4174" y="1857"/>
              <a:ext cx="1835" cy="236"/>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provisional commit (at N)</a:t>
              </a:r>
              <a:endParaRPr lang="en-GB"/>
            </a:p>
          </p:txBody>
        </p:sp>
        <p:sp>
          <p:nvSpPr>
            <p:cNvPr id="24605" name="Rectangle 22"/>
            <p:cNvSpPr>
              <a:spLocks noChangeArrowheads="1"/>
            </p:cNvSpPr>
            <p:nvPr/>
          </p:nvSpPr>
          <p:spPr bwMode="auto">
            <a:xfrm>
              <a:off x="2372" y="1364"/>
              <a:ext cx="1826" cy="236"/>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provisional commit (at X)</a:t>
              </a:r>
              <a:endParaRPr lang="en-GB"/>
            </a:p>
          </p:txBody>
        </p:sp>
        <p:sp>
          <p:nvSpPr>
            <p:cNvPr id="24606" name="Rectangle 23"/>
            <p:cNvSpPr>
              <a:spLocks noChangeArrowheads="1"/>
            </p:cNvSpPr>
            <p:nvPr/>
          </p:nvSpPr>
          <p:spPr bwMode="auto">
            <a:xfrm>
              <a:off x="2317" y="2579"/>
              <a:ext cx="1014" cy="235"/>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aborted (at Y)</a:t>
              </a:r>
              <a:endParaRPr lang="en-GB"/>
            </a:p>
          </p:txBody>
        </p:sp>
        <p:sp>
          <p:nvSpPr>
            <p:cNvPr id="24607" name="Rectangle 24"/>
            <p:cNvSpPr>
              <a:spLocks noChangeArrowheads="1"/>
            </p:cNvSpPr>
            <p:nvPr/>
          </p:nvSpPr>
          <p:spPr bwMode="auto">
            <a:xfrm>
              <a:off x="4138" y="2235"/>
              <a:ext cx="1835" cy="236"/>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provisional commit (at N)</a:t>
              </a:r>
              <a:endParaRPr lang="en-GB"/>
            </a:p>
          </p:txBody>
        </p:sp>
        <p:sp>
          <p:nvSpPr>
            <p:cNvPr id="24608" name="Rectangle 25"/>
            <p:cNvSpPr>
              <a:spLocks noChangeArrowheads="1"/>
            </p:cNvSpPr>
            <p:nvPr/>
          </p:nvSpPr>
          <p:spPr bwMode="auto">
            <a:xfrm>
              <a:off x="4120" y="2778"/>
              <a:ext cx="1826" cy="235"/>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latin typeface="Arial" pitchFamily="34" charset="0"/>
                </a:rPr>
                <a:t>provisional commit (at P)</a:t>
              </a:r>
              <a:endParaRPr lang="en-GB"/>
            </a:p>
          </p:txBody>
        </p:sp>
        <p:sp>
          <p:nvSpPr>
            <p:cNvPr id="24609" name="Rectangle 26"/>
            <p:cNvSpPr>
              <a:spLocks noChangeArrowheads="1"/>
            </p:cNvSpPr>
            <p:nvPr/>
          </p:nvSpPr>
          <p:spPr bwMode="auto">
            <a:xfrm>
              <a:off x="1851" y="1355"/>
              <a:ext cx="101" cy="236"/>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610" name="Rectangle 27"/>
            <p:cNvSpPr>
              <a:spLocks noChangeArrowheads="1"/>
            </p:cNvSpPr>
            <p:nvPr/>
          </p:nvSpPr>
          <p:spPr bwMode="auto">
            <a:xfrm>
              <a:off x="1516" y="2607"/>
              <a:ext cx="102" cy="235"/>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a:p>
          </p:txBody>
        </p:sp>
        <p:sp>
          <p:nvSpPr>
            <p:cNvPr id="24611" name="Rectangle 28"/>
            <p:cNvSpPr>
              <a:spLocks noChangeArrowheads="1"/>
            </p:cNvSpPr>
            <p:nvPr/>
          </p:nvSpPr>
          <p:spPr bwMode="auto">
            <a:xfrm>
              <a:off x="368" y="1839"/>
              <a:ext cx="101" cy="236"/>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Arial" pitchFamily="34" charset="0"/>
                </a:rPr>
                <a:t>T</a:t>
              </a:r>
              <a:endParaRPr lang="en-GB" i="1"/>
            </a:p>
          </p:txBody>
        </p:sp>
      </p:grpSp>
      <p:sp>
        <p:nvSpPr>
          <p:cNvPr id="33822" name="Text Box 30"/>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33823" name="Rectangle 31"/>
          <p:cNvSpPr>
            <a:spLocks noGrp="1" noChangeArrowheads="1"/>
          </p:cNvSpPr>
          <p:nvPr>
            <p:ph type="body" idx="1"/>
          </p:nvPr>
        </p:nvSpPr>
        <p:spPr>
          <a:xfrm>
            <a:off x="752475" y="4457700"/>
            <a:ext cx="8904288" cy="2170113"/>
          </a:xfrm>
        </p:spPr>
        <p:txBody>
          <a:bodyPr/>
          <a:lstStyle/>
          <a:p>
            <a:pPr marL="533400" indent="-533400">
              <a:lnSpc>
                <a:spcPct val="90000"/>
              </a:lnSpc>
            </a:pPr>
            <a:r>
              <a:rPr lang="en-GB" smtClean="0"/>
              <a:t>Recall that </a:t>
            </a:r>
          </a:p>
          <a:p>
            <a:pPr marL="838200" lvl="1" indent="-381000">
              <a:lnSpc>
                <a:spcPct val="90000"/>
              </a:lnSpc>
              <a:buFont typeface="Times"/>
              <a:buAutoNum type="arabicPeriod"/>
            </a:pPr>
            <a:r>
              <a:rPr lang="en-GB" smtClean="0"/>
              <a:t>A parent can commit even if a subtransaction aborts</a:t>
            </a:r>
          </a:p>
          <a:p>
            <a:pPr marL="838200" lvl="1" indent="-381000">
              <a:lnSpc>
                <a:spcPct val="90000"/>
              </a:lnSpc>
              <a:buFont typeface="Times"/>
              <a:buAutoNum type="arabicPeriod"/>
            </a:pPr>
            <a:r>
              <a:rPr lang="en-GB" smtClean="0"/>
              <a:t>If a parent aborts, then its subtransactions must abort</a:t>
            </a:r>
          </a:p>
          <a:p>
            <a:pPr marL="533400" indent="-533400">
              <a:lnSpc>
                <a:spcPct val="90000"/>
              </a:lnSpc>
              <a:buFont typeface="Times"/>
              <a:buChar char="–"/>
            </a:pPr>
            <a:r>
              <a:rPr lang="en-GB" smtClean="0"/>
              <a:t>In the figure, each subtransaction has either provisionally committed or aborted</a:t>
            </a:r>
          </a:p>
        </p:txBody>
      </p:sp>
      <p:sp>
        <p:nvSpPr>
          <p:cNvPr id="24583" name="Rectangle 32"/>
          <p:cNvSpPr>
            <a:spLocks noChangeArrowheads="1"/>
          </p:cNvSpPr>
          <p:nvPr/>
        </p:nvSpPr>
        <p:spPr bwMode="auto">
          <a:xfrm>
            <a:off x="842963" y="1511300"/>
            <a:ext cx="1468437" cy="396875"/>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13.8</a:t>
            </a:r>
          </a:p>
        </p:txBody>
      </p:sp>
      <p:sp>
        <p:nvSpPr>
          <p:cNvPr id="33825" name="Rectangle 33"/>
          <p:cNvSpPr>
            <a:spLocks noChangeArrowheads="1"/>
          </p:cNvSpPr>
          <p:nvPr/>
        </p:nvSpPr>
        <p:spPr bwMode="auto">
          <a:xfrm>
            <a:off x="419100" y="515938"/>
            <a:ext cx="8904288" cy="7016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 T</a:t>
            </a:r>
            <a:r>
              <a:rPr lang="en-GB" sz="2000" baseline="-25000">
                <a:latin typeface="Helvetica"/>
              </a:rPr>
              <a:t>12</a:t>
            </a:r>
            <a:r>
              <a:rPr lang="en-GB" sz="2000">
                <a:latin typeface="Helvetica"/>
              </a:rPr>
              <a:t> has provisionally committed and T</a:t>
            </a:r>
            <a:r>
              <a:rPr lang="en-GB" sz="2000" baseline="-25000">
                <a:latin typeface="Helvetica"/>
              </a:rPr>
              <a:t>11</a:t>
            </a:r>
            <a:r>
              <a:rPr lang="en-GB" sz="2000">
                <a:latin typeface="Helvetica"/>
              </a:rPr>
              <a:t> has aborted, but the fate of T</a:t>
            </a:r>
            <a:r>
              <a:rPr lang="en-GB" sz="2000" baseline="-25000">
                <a:latin typeface="Helvetica"/>
              </a:rPr>
              <a:t>12</a:t>
            </a:r>
            <a:r>
              <a:rPr lang="en-GB" sz="2000">
                <a:latin typeface="Helvetica"/>
              </a:rPr>
              <a:t> depends on its parent T</a:t>
            </a:r>
            <a:r>
              <a:rPr lang="en-GB" sz="2000" baseline="-25000">
                <a:latin typeface="Helvetica"/>
              </a:rPr>
              <a:t>1 </a:t>
            </a:r>
            <a:r>
              <a:rPr lang="en-GB" sz="2000">
                <a:latin typeface="Helvetica"/>
              </a:rPr>
              <a:t>and eventually on the top-level transaction, T. </a:t>
            </a:r>
          </a:p>
        </p:txBody>
      </p:sp>
      <p:sp>
        <p:nvSpPr>
          <p:cNvPr id="33826" name="Rectangle 34"/>
          <p:cNvSpPr>
            <a:spLocks noChangeArrowheads="1"/>
          </p:cNvSpPr>
          <p:nvPr/>
        </p:nvSpPr>
        <p:spPr bwMode="auto">
          <a:xfrm>
            <a:off x="374650" y="517525"/>
            <a:ext cx="8904288" cy="822325"/>
          </a:xfrm>
          <a:prstGeom prst="rect">
            <a:avLst/>
          </a:prstGeom>
          <a:solidFill>
            <a:schemeClr val="accent2"/>
          </a:solidFill>
          <a:ln w="9525">
            <a:noFill/>
            <a:miter lim="800000"/>
            <a:headEnd/>
            <a:tailEnd/>
          </a:ln>
        </p:spPr>
        <p:txBody>
          <a:bodyPr>
            <a:spAutoFit/>
          </a:bodyPr>
          <a:lstStyle/>
          <a:p>
            <a:pPr eaLnBrk="0" hangingPunct="0"/>
            <a:r>
              <a:rPr lang="en-GB">
                <a:latin typeface="Helvetica"/>
              </a:rPr>
              <a:t> Although T</a:t>
            </a:r>
            <a:r>
              <a:rPr lang="en-GB" baseline="-25000">
                <a:latin typeface="Helvetica"/>
              </a:rPr>
              <a:t>21</a:t>
            </a:r>
            <a:r>
              <a:rPr lang="en-GB">
                <a:latin typeface="Helvetica"/>
              </a:rPr>
              <a:t> and T</a:t>
            </a:r>
            <a:r>
              <a:rPr lang="en-GB" baseline="-25000">
                <a:latin typeface="Helvetica"/>
              </a:rPr>
              <a:t>22</a:t>
            </a:r>
            <a:r>
              <a:rPr lang="en-GB">
                <a:latin typeface="Helvetica"/>
              </a:rPr>
              <a:t> have both provisionally committed, T</a:t>
            </a:r>
            <a:r>
              <a:rPr lang="en-GB" baseline="-25000">
                <a:latin typeface="Helvetica"/>
              </a:rPr>
              <a:t>2</a:t>
            </a:r>
            <a:r>
              <a:rPr lang="en-GB">
                <a:latin typeface="Helvetica"/>
              </a:rPr>
              <a:t> has aborted and this means that T</a:t>
            </a:r>
            <a:r>
              <a:rPr lang="en-GB" baseline="-25000">
                <a:latin typeface="Helvetica"/>
              </a:rPr>
              <a:t>21</a:t>
            </a:r>
            <a:r>
              <a:rPr lang="en-GB">
                <a:latin typeface="Helvetica"/>
              </a:rPr>
              <a:t> and T</a:t>
            </a:r>
            <a:r>
              <a:rPr lang="en-GB" baseline="-25000">
                <a:latin typeface="Helvetica"/>
              </a:rPr>
              <a:t>22</a:t>
            </a:r>
            <a:r>
              <a:rPr lang="en-GB">
                <a:latin typeface="Helvetica"/>
              </a:rPr>
              <a:t> must also abort.</a:t>
            </a:r>
            <a:r>
              <a:rPr lang="en-GB" sz="2000">
                <a:latin typeface="Helvetica"/>
              </a:rPr>
              <a:t> </a:t>
            </a:r>
          </a:p>
        </p:txBody>
      </p:sp>
      <p:sp>
        <p:nvSpPr>
          <p:cNvPr id="33827" name="Rectangle 35"/>
          <p:cNvSpPr>
            <a:spLocks noChangeArrowheads="1"/>
          </p:cNvSpPr>
          <p:nvPr/>
        </p:nvSpPr>
        <p:spPr bwMode="auto">
          <a:xfrm>
            <a:off x="557213" y="595313"/>
            <a:ext cx="8904287" cy="822325"/>
          </a:xfrm>
          <a:prstGeom prst="rect">
            <a:avLst/>
          </a:prstGeom>
          <a:solidFill>
            <a:schemeClr val="accent2"/>
          </a:solidFill>
          <a:ln w="9525">
            <a:noFill/>
            <a:miter lim="800000"/>
            <a:headEnd/>
            <a:tailEnd/>
          </a:ln>
        </p:spPr>
        <p:txBody>
          <a:bodyPr>
            <a:spAutoFit/>
          </a:bodyPr>
          <a:lstStyle/>
          <a:p>
            <a:pPr eaLnBrk="0" hangingPunct="0"/>
            <a:r>
              <a:rPr lang="en-GB">
                <a:latin typeface="Helvetica"/>
              </a:rPr>
              <a:t>Suppose that T decides to commit although T</a:t>
            </a:r>
            <a:r>
              <a:rPr lang="en-GB" baseline="-25000">
                <a:latin typeface="Helvetica"/>
              </a:rPr>
              <a:t>2</a:t>
            </a:r>
            <a:r>
              <a:rPr lang="en-GB">
                <a:latin typeface="Helvetica"/>
              </a:rPr>
              <a:t> has aborted, also that T</a:t>
            </a:r>
            <a:r>
              <a:rPr lang="en-GB" baseline="-25000">
                <a:latin typeface="Helvetica"/>
              </a:rPr>
              <a:t>1</a:t>
            </a:r>
            <a:r>
              <a:rPr lang="en-GB">
                <a:latin typeface="Helvetica"/>
              </a:rPr>
              <a:t> decides to commit although T11 has aborted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3823">
                                            <p:txEl>
                                              <p:pRg st="0" end="0"/>
                                            </p:txEl>
                                          </p:spTgt>
                                        </p:tgtEl>
                                        <p:attrNameLst>
                                          <p:attrName>style.visibility</p:attrName>
                                        </p:attrNameLst>
                                      </p:cBhvr>
                                      <p:to>
                                        <p:strVal val="visible"/>
                                      </p:to>
                                    </p:set>
                                    <p:animEffect transition="in" filter="wipe(up)">
                                      <p:cBhvr>
                                        <p:cTn id="7" dur="500"/>
                                        <p:tgtEl>
                                          <p:spTgt spid="33823">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33823">
                                            <p:txEl>
                                              <p:pRg st="1" end="1"/>
                                            </p:txEl>
                                          </p:spTgt>
                                        </p:tgtEl>
                                        <p:attrNameLst>
                                          <p:attrName>style.visibility</p:attrName>
                                        </p:attrNameLst>
                                      </p:cBhvr>
                                      <p:to>
                                        <p:strVal val="visible"/>
                                      </p:to>
                                    </p:set>
                                    <p:animEffect transition="in" filter="wipe(up)">
                                      <p:cBhvr>
                                        <p:cTn id="10" dur="500"/>
                                        <p:tgtEl>
                                          <p:spTgt spid="33823">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3823">
                                            <p:txEl>
                                              <p:pRg st="2" end="2"/>
                                            </p:txEl>
                                          </p:spTgt>
                                        </p:tgtEl>
                                        <p:attrNameLst>
                                          <p:attrName>style.visibility</p:attrName>
                                        </p:attrNameLst>
                                      </p:cBhvr>
                                      <p:to>
                                        <p:strVal val="visible"/>
                                      </p:to>
                                    </p:set>
                                    <p:animEffect transition="in" filter="wipe(up)">
                                      <p:cBhvr>
                                        <p:cTn id="13" dur="500"/>
                                        <p:tgtEl>
                                          <p:spTgt spid="3382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33823">
                                            <p:txEl>
                                              <p:pRg st="3" end="3"/>
                                            </p:txEl>
                                          </p:spTgt>
                                        </p:tgtEl>
                                        <p:attrNameLst>
                                          <p:attrName>style.visibility</p:attrName>
                                        </p:attrNameLst>
                                      </p:cBhvr>
                                      <p:to>
                                        <p:strVal val="visible"/>
                                      </p:to>
                                    </p:set>
                                    <p:animEffect transition="in" filter="wipe(up)">
                                      <p:cBhvr>
                                        <p:cTn id="18" dur="500"/>
                                        <p:tgtEl>
                                          <p:spTgt spid="3382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3825"/>
                                        </p:tgtEl>
                                        <p:attrNameLst>
                                          <p:attrName>style.visibility</p:attrName>
                                        </p:attrNameLst>
                                      </p:cBhvr>
                                      <p:to>
                                        <p:strVal val="visible"/>
                                      </p:to>
                                    </p:set>
                                    <p:anim calcmode="lin" valueType="num">
                                      <p:cBhvr additive="base">
                                        <p:cTn id="23" dur="500" fill="hold"/>
                                        <p:tgtEl>
                                          <p:spTgt spid="33825"/>
                                        </p:tgtEl>
                                        <p:attrNameLst>
                                          <p:attrName>ppt_x</p:attrName>
                                        </p:attrNameLst>
                                      </p:cBhvr>
                                      <p:tavLst>
                                        <p:tav tm="0">
                                          <p:val>
                                            <p:strVal val="1+#ppt_w/2"/>
                                          </p:val>
                                        </p:tav>
                                        <p:tav tm="100000">
                                          <p:val>
                                            <p:strVal val="#ppt_x"/>
                                          </p:val>
                                        </p:tav>
                                      </p:tavLst>
                                    </p:anim>
                                    <p:anim calcmode="lin" valueType="num">
                                      <p:cBhvr additive="base">
                                        <p:cTn id="24" dur="500" fill="hold"/>
                                        <p:tgtEl>
                                          <p:spTgt spid="33825"/>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3826"/>
                                        </p:tgtEl>
                                        <p:attrNameLst>
                                          <p:attrName>style.visibility</p:attrName>
                                        </p:attrNameLst>
                                      </p:cBhvr>
                                      <p:to>
                                        <p:strVal val="visible"/>
                                      </p:to>
                                    </p:set>
                                    <p:anim calcmode="lin" valueType="num">
                                      <p:cBhvr additive="base">
                                        <p:cTn id="29" dur="500" fill="hold"/>
                                        <p:tgtEl>
                                          <p:spTgt spid="33826"/>
                                        </p:tgtEl>
                                        <p:attrNameLst>
                                          <p:attrName>ppt_x</p:attrName>
                                        </p:attrNameLst>
                                      </p:cBhvr>
                                      <p:tavLst>
                                        <p:tav tm="0">
                                          <p:val>
                                            <p:strVal val="1+#ppt_w/2"/>
                                          </p:val>
                                        </p:tav>
                                        <p:tav tm="100000">
                                          <p:val>
                                            <p:strVal val="#ppt_x"/>
                                          </p:val>
                                        </p:tav>
                                      </p:tavLst>
                                    </p:anim>
                                    <p:anim calcmode="lin" valueType="num">
                                      <p:cBhvr additive="base">
                                        <p:cTn id="30" dur="500" fill="hold"/>
                                        <p:tgtEl>
                                          <p:spTgt spid="3382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33827"/>
                                        </p:tgtEl>
                                        <p:attrNameLst>
                                          <p:attrName>style.visibility</p:attrName>
                                        </p:attrNameLst>
                                      </p:cBhvr>
                                      <p:to>
                                        <p:strVal val="visible"/>
                                      </p:to>
                                    </p:set>
                                    <p:anim calcmode="lin" valueType="num">
                                      <p:cBhvr additive="base">
                                        <p:cTn id="35" dur="500" fill="hold"/>
                                        <p:tgtEl>
                                          <p:spTgt spid="33827"/>
                                        </p:tgtEl>
                                        <p:attrNameLst>
                                          <p:attrName>ppt_x</p:attrName>
                                        </p:attrNameLst>
                                      </p:cBhvr>
                                      <p:tavLst>
                                        <p:tav tm="0">
                                          <p:val>
                                            <p:strVal val="1+#ppt_w/2"/>
                                          </p:val>
                                        </p:tav>
                                        <p:tav tm="100000">
                                          <p:val>
                                            <p:strVal val="#ppt_x"/>
                                          </p:val>
                                        </p:tav>
                                      </p:tavLst>
                                    </p:anim>
                                    <p:anim calcmode="lin" valueType="num">
                                      <p:cBhvr additive="base">
                                        <p:cTn id="36" dur="500" fill="hold"/>
                                        <p:tgtEl>
                                          <p:spTgt spid="33827"/>
                                        </p:tgtEl>
                                        <p:attrNameLst>
                                          <p:attrName>ppt_y</p:attrName>
                                        </p:attrNameLst>
                                      </p:cBhvr>
                                      <p:tavLst>
                                        <p:tav tm="0">
                                          <p:val>
                                            <p:strVal val="#ppt_y"/>
                                          </p:val>
                                        </p:tav>
                                        <p:tav tm="100000">
                                          <p:val>
                                            <p:strVal val="#ppt_y"/>
                                          </p:val>
                                        </p:tav>
                                      </p:tavLst>
                                    </p:anim>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33822"/>
                                        </p:tgtEl>
                                        <p:attrNameLst>
                                          <p:attrName>style.visibility</p:attrName>
                                        </p:attrNameLst>
                                      </p:cBhvr>
                                      <p:to>
                                        <p:strVal val="visible"/>
                                      </p:to>
                                    </p:set>
                                  </p:childTnLst>
                                  <p:subTnLst>
                                    <p:audio>
                                      <p:cMediaNode>
                                        <p:cTn display="0" masterRel="sameClick">
                                          <p:stCondLst>
                                            <p:cond evt="begin" delay="0">
                                              <p:tn val="38"/>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22" grpId="0" autoUpdateAnimBg="0"/>
      <p:bldP spid="33823" grpId="0" build="p" autoUpdateAnimBg="0"/>
      <p:bldP spid="33825" grpId="0" animBg="1" autoUpdateAnimBg="0"/>
      <p:bldP spid="33826" grpId="0" animBg="1" autoUpdateAnimBg="0"/>
      <p:bldP spid="33827"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p:txBody>
          <a:bodyPr/>
          <a:lstStyle/>
          <a:p>
            <a:pPr>
              <a:defRPr/>
            </a:pPr>
            <a:fld id="{04ECEE6F-6300-4A0C-BE76-6A4425815A1C}" type="slidenum">
              <a:rPr lang="en-US" smtClean="0">
                <a:latin typeface="Times"/>
              </a:rPr>
              <a:pPr>
                <a:defRPr/>
              </a:pPr>
              <a:t>23</a:t>
            </a:fld>
            <a:endParaRPr lang="en-US" smtClean="0">
              <a:latin typeface="Times"/>
            </a:endParaRPr>
          </a:p>
        </p:txBody>
      </p:sp>
      <p:sp>
        <p:nvSpPr>
          <p:cNvPr id="25603" name="Rectangle 2"/>
          <p:cNvSpPr>
            <a:spLocks noGrp="1" noChangeArrowheads="1"/>
          </p:cNvSpPr>
          <p:nvPr>
            <p:ph type="title"/>
          </p:nvPr>
        </p:nvSpPr>
        <p:spPr/>
        <p:txBody>
          <a:bodyPr/>
          <a:lstStyle/>
          <a:p>
            <a:r>
              <a:rPr lang="en-GB" smtClean="0"/>
              <a:t/>
            </a:r>
            <a:br>
              <a:rPr lang="en-GB" smtClean="0"/>
            </a:br>
            <a:r>
              <a:rPr lang="en-GB" smtClean="0"/>
              <a:t>Information held by coordinators of nested transactions</a:t>
            </a:r>
          </a:p>
        </p:txBody>
      </p:sp>
      <p:grpSp>
        <p:nvGrpSpPr>
          <p:cNvPr id="25604" name="Group 159"/>
          <p:cNvGrpSpPr>
            <a:grpSpLocks/>
          </p:cNvGrpSpPr>
          <p:nvPr/>
        </p:nvGrpSpPr>
        <p:grpSpPr bwMode="auto">
          <a:xfrm>
            <a:off x="461963" y="3744913"/>
            <a:ext cx="8355012" cy="2522537"/>
            <a:chOff x="349" y="1407"/>
            <a:chExt cx="5263" cy="1589"/>
          </a:xfrm>
        </p:grpSpPr>
        <p:sp>
          <p:nvSpPr>
            <p:cNvPr id="25612" name="Rectangle 4"/>
            <p:cNvSpPr>
              <a:spLocks noChangeArrowheads="1"/>
            </p:cNvSpPr>
            <p:nvPr/>
          </p:nvSpPr>
          <p:spPr bwMode="auto">
            <a:xfrm>
              <a:off x="487" y="1479"/>
              <a:ext cx="915"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Coordinator of</a:t>
              </a:r>
              <a:endParaRPr lang="en-GB" sz="1900"/>
            </a:p>
          </p:txBody>
        </p:sp>
        <p:sp>
          <p:nvSpPr>
            <p:cNvPr id="25613" name="Rectangle 5"/>
            <p:cNvSpPr>
              <a:spLocks noChangeArrowheads="1"/>
            </p:cNvSpPr>
            <p:nvPr/>
          </p:nvSpPr>
          <p:spPr bwMode="auto">
            <a:xfrm>
              <a:off x="487" y="1664"/>
              <a:ext cx="691"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transaction</a:t>
              </a:r>
              <a:endParaRPr lang="en-GB" sz="1900"/>
            </a:p>
          </p:txBody>
        </p:sp>
        <p:sp>
          <p:nvSpPr>
            <p:cNvPr id="25614" name="Rectangle 6"/>
            <p:cNvSpPr>
              <a:spLocks noChangeArrowheads="1"/>
            </p:cNvSpPr>
            <p:nvPr/>
          </p:nvSpPr>
          <p:spPr bwMode="auto">
            <a:xfrm>
              <a:off x="1598" y="1479"/>
              <a:ext cx="337"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Child</a:t>
              </a:r>
              <a:endParaRPr lang="en-GB" sz="1900"/>
            </a:p>
          </p:txBody>
        </p:sp>
        <p:sp>
          <p:nvSpPr>
            <p:cNvPr id="25615" name="Rectangle 7"/>
            <p:cNvSpPr>
              <a:spLocks noChangeArrowheads="1"/>
            </p:cNvSpPr>
            <p:nvPr/>
          </p:nvSpPr>
          <p:spPr bwMode="auto">
            <a:xfrm>
              <a:off x="1598" y="1664"/>
              <a:ext cx="750"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transactions</a:t>
              </a:r>
              <a:endParaRPr lang="en-GB" sz="1900"/>
            </a:p>
          </p:txBody>
        </p:sp>
        <p:sp>
          <p:nvSpPr>
            <p:cNvPr id="25616" name="Rectangle 8"/>
            <p:cNvSpPr>
              <a:spLocks noChangeArrowheads="1"/>
            </p:cNvSpPr>
            <p:nvPr/>
          </p:nvSpPr>
          <p:spPr bwMode="auto">
            <a:xfrm>
              <a:off x="2674" y="1479"/>
              <a:ext cx="691"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Participant</a:t>
              </a:r>
              <a:endParaRPr lang="en-GB" sz="1900"/>
            </a:p>
          </p:txBody>
        </p:sp>
        <p:sp>
          <p:nvSpPr>
            <p:cNvPr id="25617" name="Rectangle 9"/>
            <p:cNvSpPr>
              <a:spLocks noChangeArrowheads="1"/>
            </p:cNvSpPr>
            <p:nvPr/>
          </p:nvSpPr>
          <p:spPr bwMode="auto">
            <a:xfrm>
              <a:off x="3854" y="1479"/>
              <a:ext cx="708"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Provisional</a:t>
              </a:r>
              <a:endParaRPr lang="en-GB" sz="1900"/>
            </a:p>
          </p:txBody>
        </p:sp>
        <p:sp>
          <p:nvSpPr>
            <p:cNvPr id="25618" name="Rectangle 10"/>
            <p:cNvSpPr>
              <a:spLocks noChangeArrowheads="1"/>
            </p:cNvSpPr>
            <p:nvPr/>
          </p:nvSpPr>
          <p:spPr bwMode="auto">
            <a:xfrm>
              <a:off x="3854" y="1664"/>
              <a:ext cx="670"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commit list</a:t>
              </a:r>
              <a:endParaRPr lang="en-GB" sz="1900"/>
            </a:p>
          </p:txBody>
        </p:sp>
        <p:sp>
          <p:nvSpPr>
            <p:cNvPr id="25619" name="Rectangle 11"/>
            <p:cNvSpPr>
              <a:spLocks noChangeArrowheads="1"/>
            </p:cNvSpPr>
            <p:nvPr/>
          </p:nvSpPr>
          <p:spPr bwMode="auto">
            <a:xfrm>
              <a:off x="4816" y="1479"/>
              <a:ext cx="569"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Abort list</a:t>
              </a:r>
              <a:endParaRPr lang="en-GB" sz="1900"/>
            </a:p>
          </p:txBody>
        </p:sp>
        <p:sp>
          <p:nvSpPr>
            <p:cNvPr id="25620" name="Rectangle 32"/>
            <p:cNvSpPr>
              <a:spLocks noChangeArrowheads="1"/>
            </p:cNvSpPr>
            <p:nvPr/>
          </p:nvSpPr>
          <p:spPr bwMode="auto">
            <a:xfrm>
              <a:off x="487" y="1861"/>
              <a:ext cx="85"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rPr>
                <a:t>T</a:t>
              </a:r>
              <a:endParaRPr lang="en-GB" sz="1900"/>
            </a:p>
          </p:txBody>
        </p:sp>
        <p:sp>
          <p:nvSpPr>
            <p:cNvPr id="25621" name="Rectangle 33"/>
            <p:cNvSpPr>
              <a:spLocks noChangeArrowheads="1"/>
            </p:cNvSpPr>
            <p:nvPr/>
          </p:nvSpPr>
          <p:spPr bwMode="auto">
            <a:xfrm>
              <a:off x="1598" y="186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22" name="Rectangle 34"/>
            <p:cNvSpPr>
              <a:spLocks noChangeArrowheads="1"/>
            </p:cNvSpPr>
            <p:nvPr/>
          </p:nvSpPr>
          <p:spPr bwMode="auto">
            <a:xfrm>
              <a:off x="1697" y="191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a:t>
              </a:r>
              <a:endParaRPr lang="en-GB"/>
            </a:p>
          </p:txBody>
        </p:sp>
        <p:sp>
          <p:nvSpPr>
            <p:cNvPr id="25623" name="Rectangle 35"/>
            <p:cNvSpPr>
              <a:spLocks noChangeArrowheads="1"/>
            </p:cNvSpPr>
            <p:nvPr/>
          </p:nvSpPr>
          <p:spPr bwMode="auto">
            <a:xfrm>
              <a:off x="1758" y="186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24" name="Rectangle 36"/>
            <p:cNvSpPr>
              <a:spLocks noChangeArrowheads="1"/>
            </p:cNvSpPr>
            <p:nvPr/>
          </p:nvSpPr>
          <p:spPr bwMode="auto">
            <a:xfrm>
              <a:off x="1955" y="191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a:t>
              </a:r>
              <a:endParaRPr lang="en-GB"/>
            </a:p>
          </p:txBody>
        </p:sp>
        <p:sp>
          <p:nvSpPr>
            <p:cNvPr id="25625" name="Rectangle 37"/>
            <p:cNvSpPr>
              <a:spLocks noChangeArrowheads="1"/>
            </p:cNvSpPr>
            <p:nvPr/>
          </p:nvSpPr>
          <p:spPr bwMode="auto">
            <a:xfrm>
              <a:off x="2674" y="1861"/>
              <a:ext cx="202"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yes</a:t>
              </a:r>
              <a:endParaRPr lang="en-GB" sz="1900"/>
            </a:p>
          </p:txBody>
        </p:sp>
        <p:sp>
          <p:nvSpPr>
            <p:cNvPr id="25626" name="Rectangle 38"/>
            <p:cNvSpPr>
              <a:spLocks noChangeArrowheads="1"/>
            </p:cNvSpPr>
            <p:nvPr/>
          </p:nvSpPr>
          <p:spPr bwMode="auto">
            <a:xfrm>
              <a:off x="3854" y="186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27" name="Rectangle 39"/>
            <p:cNvSpPr>
              <a:spLocks noChangeArrowheads="1"/>
            </p:cNvSpPr>
            <p:nvPr/>
          </p:nvSpPr>
          <p:spPr bwMode="auto">
            <a:xfrm>
              <a:off x="3953" y="191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a:t>
              </a:r>
              <a:endParaRPr lang="en-GB"/>
            </a:p>
          </p:txBody>
        </p:sp>
        <p:sp>
          <p:nvSpPr>
            <p:cNvPr id="25628" name="Rectangle 40"/>
            <p:cNvSpPr>
              <a:spLocks noChangeArrowheads="1"/>
            </p:cNvSpPr>
            <p:nvPr/>
          </p:nvSpPr>
          <p:spPr bwMode="auto">
            <a:xfrm>
              <a:off x="4015" y="186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29" name="Rectangle 41"/>
            <p:cNvSpPr>
              <a:spLocks noChangeArrowheads="1"/>
            </p:cNvSpPr>
            <p:nvPr/>
          </p:nvSpPr>
          <p:spPr bwMode="auto">
            <a:xfrm>
              <a:off x="4212" y="191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30" name="Rectangle 42"/>
            <p:cNvSpPr>
              <a:spLocks noChangeArrowheads="1"/>
            </p:cNvSpPr>
            <p:nvPr/>
          </p:nvSpPr>
          <p:spPr bwMode="auto">
            <a:xfrm>
              <a:off x="4816" y="186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31" name="Rectangle 43"/>
            <p:cNvSpPr>
              <a:spLocks noChangeArrowheads="1"/>
            </p:cNvSpPr>
            <p:nvPr/>
          </p:nvSpPr>
          <p:spPr bwMode="auto">
            <a:xfrm>
              <a:off x="4915" y="191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11</a:t>
              </a:r>
              <a:endParaRPr lang="en-GB"/>
            </a:p>
          </p:txBody>
        </p:sp>
        <p:sp>
          <p:nvSpPr>
            <p:cNvPr id="25632" name="Rectangle 44"/>
            <p:cNvSpPr>
              <a:spLocks noChangeArrowheads="1"/>
            </p:cNvSpPr>
            <p:nvPr/>
          </p:nvSpPr>
          <p:spPr bwMode="auto">
            <a:xfrm>
              <a:off x="5038" y="186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33" name="Rectangle 45"/>
            <p:cNvSpPr>
              <a:spLocks noChangeArrowheads="1"/>
            </p:cNvSpPr>
            <p:nvPr/>
          </p:nvSpPr>
          <p:spPr bwMode="auto">
            <a:xfrm>
              <a:off x="5235" y="191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a:t>
              </a:r>
              <a:endParaRPr lang="en-GB"/>
            </a:p>
          </p:txBody>
        </p:sp>
        <p:sp>
          <p:nvSpPr>
            <p:cNvPr id="25634" name="Rectangle 66"/>
            <p:cNvSpPr>
              <a:spLocks noChangeArrowheads="1"/>
            </p:cNvSpPr>
            <p:nvPr/>
          </p:nvSpPr>
          <p:spPr bwMode="auto">
            <a:xfrm>
              <a:off x="487" y="204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35" name="Rectangle 67"/>
            <p:cNvSpPr>
              <a:spLocks noChangeArrowheads="1"/>
            </p:cNvSpPr>
            <p:nvPr/>
          </p:nvSpPr>
          <p:spPr bwMode="auto">
            <a:xfrm>
              <a:off x="586" y="2095"/>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a:t>
              </a:r>
              <a:endParaRPr lang="en-GB"/>
            </a:p>
          </p:txBody>
        </p:sp>
        <p:sp>
          <p:nvSpPr>
            <p:cNvPr id="25636" name="Rectangle 68"/>
            <p:cNvSpPr>
              <a:spLocks noChangeArrowheads="1"/>
            </p:cNvSpPr>
            <p:nvPr/>
          </p:nvSpPr>
          <p:spPr bwMode="auto">
            <a:xfrm>
              <a:off x="1598" y="204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37" name="Rectangle 69"/>
            <p:cNvSpPr>
              <a:spLocks noChangeArrowheads="1"/>
            </p:cNvSpPr>
            <p:nvPr/>
          </p:nvSpPr>
          <p:spPr bwMode="auto">
            <a:xfrm>
              <a:off x="1697" y="209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11</a:t>
              </a:r>
              <a:endParaRPr lang="en-GB"/>
            </a:p>
          </p:txBody>
        </p:sp>
        <p:sp>
          <p:nvSpPr>
            <p:cNvPr id="25638" name="Rectangle 70"/>
            <p:cNvSpPr>
              <a:spLocks noChangeArrowheads="1"/>
            </p:cNvSpPr>
            <p:nvPr/>
          </p:nvSpPr>
          <p:spPr bwMode="auto">
            <a:xfrm>
              <a:off x="1820" y="2046"/>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39" name="Rectangle 71"/>
            <p:cNvSpPr>
              <a:spLocks noChangeArrowheads="1"/>
            </p:cNvSpPr>
            <p:nvPr/>
          </p:nvSpPr>
          <p:spPr bwMode="auto">
            <a:xfrm>
              <a:off x="2017" y="209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40" name="Rectangle 72"/>
            <p:cNvSpPr>
              <a:spLocks noChangeArrowheads="1"/>
            </p:cNvSpPr>
            <p:nvPr/>
          </p:nvSpPr>
          <p:spPr bwMode="auto">
            <a:xfrm>
              <a:off x="2674" y="2046"/>
              <a:ext cx="202"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yes</a:t>
              </a:r>
              <a:endParaRPr lang="en-GB" sz="1900"/>
            </a:p>
          </p:txBody>
        </p:sp>
        <p:sp>
          <p:nvSpPr>
            <p:cNvPr id="25641" name="Rectangle 73"/>
            <p:cNvSpPr>
              <a:spLocks noChangeArrowheads="1"/>
            </p:cNvSpPr>
            <p:nvPr/>
          </p:nvSpPr>
          <p:spPr bwMode="auto">
            <a:xfrm>
              <a:off x="3854" y="204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42" name="Rectangle 74"/>
            <p:cNvSpPr>
              <a:spLocks noChangeArrowheads="1"/>
            </p:cNvSpPr>
            <p:nvPr/>
          </p:nvSpPr>
          <p:spPr bwMode="auto">
            <a:xfrm>
              <a:off x="3953" y="2095"/>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a:t>
              </a:r>
              <a:endParaRPr lang="en-GB"/>
            </a:p>
          </p:txBody>
        </p:sp>
        <p:sp>
          <p:nvSpPr>
            <p:cNvPr id="25643" name="Rectangle 75"/>
            <p:cNvSpPr>
              <a:spLocks noChangeArrowheads="1"/>
            </p:cNvSpPr>
            <p:nvPr/>
          </p:nvSpPr>
          <p:spPr bwMode="auto">
            <a:xfrm>
              <a:off x="4015" y="2046"/>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44" name="Rectangle 76"/>
            <p:cNvSpPr>
              <a:spLocks noChangeArrowheads="1"/>
            </p:cNvSpPr>
            <p:nvPr/>
          </p:nvSpPr>
          <p:spPr bwMode="auto">
            <a:xfrm>
              <a:off x="4212" y="209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45" name="Rectangle 77"/>
            <p:cNvSpPr>
              <a:spLocks noChangeArrowheads="1"/>
            </p:cNvSpPr>
            <p:nvPr/>
          </p:nvSpPr>
          <p:spPr bwMode="auto">
            <a:xfrm>
              <a:off x="4816" y="204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46" name="Rectangle 78"/>
            <p:cNvSpPr>
              <a:spLocks noChangeArrowheads="1"/>
            </p:cNvSpPr>
            <p:nvPr/>
          </p:nvSpPr>
          <p:spPr bwMode="auto">
            <a:xfrm>
              <a:off x="4915" y="209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11</a:t>
              </a:r>
              <a:endParaRPr lang="en-GB"/>
            </a:p>
          </p:txBody>
        </p:sp>
        <p:sp>
          <p:nvSpPr>
            <p:cNvPr id="25647" name="Rectangle 85"/>
            <p:cNvSpPr>
              <a:spLocks noChangeArrowheads="1"/>
            </p:cNvSpPr>
            <p:nvPr/>
          </p:nvSpPr>
          <p:spPr bwMode="auto">
            <a:xfrm>
              <a:off x="487" y="223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48" name="Rectangle 86"/>
            <p:cNvSpPr>
              <a:spLocks noChangeArrowheads="1"/>
            </p:cNvSpPr>
            <p:nvPr/>
          </p:nvSpPr>
          <p:spPr bwMode="auto">
            <a:xfrm>
              <a:off x="586" y="228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a:t>
              </a:r>
              <a:endParaRPr lang="en-GB"/>
            </a:p>
          </p:txBody>
        </p:sp>
        <p:sp>
          <p:nvSpPr>
            <p:cNvPr id="25649" name="Rectangle 87"/>
            <p:cNvSpPr>
              <a:spLocks noChangeArrowheads="1"/>
            </p:cNvSpPr>
            <p:nvPr/>
          </p:nvSpPr>
          <p:spPr bwMode="auto">
            <a:xfrm>
              <a:off x="1598" y="223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50" name="Rectangle 88"/>
            <p:cNvSpPr>
              <a:spLocks noChangeArrowheads="1"/>
            </p:cNvSpPr>
            <p:nvPr/>
          </p:nvSpPr>
          <p:spPr bwMode="auto">
            <a:xfrm>
              <a:off x="1697" y="228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21</a:t>
              </a:r>
              <a:endParaRPr lang="en-GB"/>
            </a:p>
          </p:txBody>
        </p:sp>
        <p:sp>
          <p:nvSpPr>
            <p:cNvPr id="25651" name="Rectangle 89"/>
            <p:cNvSpPr>
              <a:spLocks noChangeArrowheads="1"/>
            </p:cNvSpPr>
            <p:nvPr/>
          </p:nvSpPr>
          <p:spPr bwMode="auto">
            <a:xfrm>
              <a:off x="1820" y="223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52" name="Rectangle 90"/>
            <p:cNvSpPr>
              <a:spLocks noChangeArrowheads="1"/>
            </p:cNvSpPr>
            <p:nvPr/>
          </p:nvSpPr>
          <p:spPr bwMode="auto">
            <a:xfrm>
              <a:off x="2017" y="228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22</a:t>
              </a:r>
              <a:endParaRPr lang="en-GB"/>
            </a:p>
          </p:txBody>
        </p:sp>
        <p:sp>
          <p:nvSpPr>
            <p:cNvPr id="25653" name="Rectangle 91"/>
            <p:cNvSpPr>
              <a:spLocks noChangeArrowheads="1"/>
            </p:cNvSpPr>
            <p:nvPr/>
          </p:nvSpPr>
          <p:spPr bwMode="auto">
            <a:xfrm>
              <a:off x="2674" y="2231"/>
              <a:ext cx="747"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no (aborted)</a:t>
              </a:r>
              <a:endParaRPr lang="en-GB" sz="1900"/>
            </a:p>
          </p:txBody>
        </p:sp>
        <p:sp>
          <p:nvSpPr>
            <p:cNvPr id="25654" name="Rectangle 92"/>
            <p:cNvSpPr>
              <a:spLocks noChangeArrowheads="1"/>
            </p:cNvSpPr>
            <p:nvPr/>
          </p:nvSpPr>
          <p:spPr bwMode="auto">
            <a:xfrm>
              <a:off x="4816" y="223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55" name="Rectangle 93"/>
            <p:cNvSpPr>
              <a:spLocks noChangeArrowheads="1"/>
            </p:cNvSpPr>
            <p:nvPr/>
          </p:nvSpPr>
          <p:spPr bwMode="auto">
            <a:xfrm>
              <a:off x="4915" y="2280"/>
              <a:ext cx="69"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a:t>
              </a:r>
              <a:endParaRPr lang="en-GB"/>
            </a:p>
          </p:txBody>
        </p:sp>
        <p:sp>
          <p:nvSpPr>
            <p:cNvPr id="25656" name="Rectangle 100"/>
            <p:cNvSpPr>
              <a:spLocks noChangeArrowheads="1"/>
            </p:cNvSpPr>
            <p:nvPr/>
          </p:nvSpPr>
          <p:spPr bwMode="auto">
            <a:xfrm>
              <a:off x="487" y="241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57" name="Rectangle 101"/>
            <p:cNvSpPr>
              <a:spLocks noChangeArrowheads="1"/>
            </p:cNvSpPr>
            <p:nvPr/>
          </p:nvSpPr>
          <p:spPr bwMode="auto">
            <a:xfrm>
              <a:off x="586" y="246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11</a:t>
              </a:r>
              <a:endParaRPr lang="en-GB"/>
            </a:p>
          </p:txBody>
        </p:sp>
        <p:sp>
          <p:nvSpPr>
            <p:cNvPr id="25658" name="Rectangle 102"/>
            <p:cNvSpPr>
              <a:spLocks noChangeArrowheads="1"/>
            </p:cNvSpPr>
            <p:nvPr/>
          </p:nvSpPr>
          <p:spPr bwMode="auto">
            <a:xfrm>
              <a:off x="2674" y="2416"/>
              <a:ext cx="747"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no (aborted)</a:t>
              </a:r>
              <a:endParaRPr lang="en-GB" sz="1900"/>
            </a:p>
          </p:txBody>
        </p:sp>
        <p:sp>
          <p:nvSpPr>
            <p:cNvPr id="25659" name="Rectangle 103"/>
            <p:cNvSpPr>
              <a:spLocks noChangeArrowheads="1"/>
            </p:cNvSpPr>
            <p:nvPr/>
          </p:nvSpPr>
          <p:spPr bwMode="auto">
            <a:xfrm>
              <a:off x="4816" y="2416"/>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60" name="Rectangle 104"/>
            <p:cNvSpPr>
              <a:spLocks noChangeArrowheads="1"/>
            </p:cNvSpPr>
            <p:nvPr/>
          </p:nvSpPr>
          <p:spPr bwMode="auto">
            <a:xfrm>
              <a:off x="4915" y="2465"/>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11</a:t>
              </a:r>
              <a:endParaRPr lang="en-GB"/>
            </a:p>
          </p:txBody>
        </p:sp>
        <p:sp>
          <p:nvSpPr>
            <p:cNvPr id="25661" name="Rectangle 111"/>
            <p:cNvSpPr>
              <a:spLocks noChangeArrowheads="1"/>
            </p:cNvSpPr>
            <p:nvPr/>
          </p:nvSpPr>
          <p:spPr bwMode="auto">
            <a:xfrm>
              <a:off x="487" y="260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62" name="Rectangle 112"/>
            <p:cNvSpPr>
              <a:spLocks noChangeArrowheads="1"/>
            </p:cNvSpPr>
            <p:nvPr/>
          </p:nvSpPr>
          <p:spPr bwMode="auto">
            <a:xfrm>
              <a:off x="586" y="265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63" name="Rectangle 113"/>
            <p:cNvSpPr>
              <a:spLocks noChangeArrowheads="1"/>
            </p:cNvSpPr>
            <p:nvPr/>
          </p:nvSpPr>
          <p:spPr bwMode="auto">
            <a:xfrm>
              <a:off x="709" y="260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64" name="Rectangle 114"/>
            <p:cNvSpPr>
              <a:spLocks noChangeArrowheads="1"/>
            </p:cNvSpPr>
            <p:nvPr/>
          </p:nvSpPr>
          <p:spPr bwMode="auto">
            <a:xfrm>
              <a:off x="907" y="265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21</a:t>
              </a:r>
              <a:endParaRPr lang="en-GB"/>
            </a:p>
          </p:txBody>
        </p:sp>
        <p:sp>
          <p:nvSpPr>
            <p:cNvPr id="25665" name="Rectangle 115"/>
            <p:cNvSpPr>
              <a:spLocks noChangeArrowheads="1"/>
            </p:cNvSpPr>
            <p:nvPr/>
          </p:nvSpPr>
          <p:spPr bwMode="auto">
            <a:xfrm>
              <a:off x="2674" y="260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66" name="Rectangle 116"/>
            <p:cNvSpPr>
              <a:spLocks noChangeArrowheads="1"/>
            </p:cNvSpPr>
            <p:nvPr/>
          </p:nvSpPr>
          <p:spPr bwMode="auto">
            <a:xfrm>
              <a:off x="2773" y="265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67" name="Rectangle 117"/>
            <p:cNvSpPr>
              <a:spLocks noChangeArrowheads="1"/>
            </p:cNvSpPr>
            <p:nvPr/>
          </p:nvSpPr>
          <p:spPr bwMode="auto">
            <a:xfrm>
              <a:off x="2896" y="2601"/>
              <a:ext cx="464"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 but not</a:t>
              </a:r>
              <a:endParaRPr lang="en-GB" sz="1900"/>
            </a:p>
          </p:txBody>
        </p:sp>
        <p:sp>
          <p:nvSpPr>
            <p:cNvPr id="25668" name="Rectangle 118"/>
            <p:cNvSpPr>
              <a:spLocks noChangeArrowheads="1"/>
            </p:cNvSpPr>
            <p:nvPr/>
          </p:nvSpPr>
          <p:spPr bwMode="auto">
            <a:xfrm>
              <a:off x="3374" y="2583"/>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69" name="Rectangle 119"/>
            <p:cNvSpPr>
              <a:spLocks noChangeArrowheads="1"/>
            </p:cNvSpPr>
            <p:nvPr/>
          </p:nvSpPr>
          <p:spPr bwMode="auto">
            <a:xfrm>
              <a:off x="3473" y="2632"/>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21</a:t>
              </a:r>
              <a:endParaRPr lang="en-GB"/>
            </a:p>
          </p:txBody>
        </p:sp>
        <p:sp>
          <p:nvSpPr>
            <p:cNvPr id="25670" name="Rectangle 120"/>
            <p:cNvSpPr>
              <a:spLocks noChangeArrowheads="1"/>
            </p:cNvSpPr>
            <p:nvPr/>
          </p:nvSpPr>
          <p:spPr bwMode="auto">
            <a:xfrm>
              <a:off x="3854" y="2601"/>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71" name="Rectangle 121"/>
            <p:cNvSpPr>
              <a:spLocks noChangeArrowheads="1"/>
            </p:cNvSpPr>
            <p:nvPr/>
          </p:nvSpPr>
          <p:spPr bwMode="auto">
            <a:xfrm>
              <a:off x="3953" y="265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21</a:t>
              </a:r>
              <a:endParaRPr lang="en-GB"/>
            </a:p>
          </p:txBody>
        </p:sp>
        <p:sp>
          <p:nvSpPr>
            <p:cNvPr id="25672" name="Rectangle 122"/>
            <p:cNvSpPr>
              <a:spLocks noChangeArrowheads="1"/>
            </p:cNvSpPr>
            <p:nvPr/>
          </p:nvSpPr>
          <p:spPr bwMode="auto">
            <a:xfrm>
              <a:off x="4076" y="2601"/>
              <a:ext cx="204"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 T</a:t>
              </a:r>
              <a:endParaRPr lang="en-GB"/>
            </a:p>
          </p:txBody>
        </p:sp>
        <p:sp>
          <p:nvSpPr>
            <p:cNvPr id="25673" name="Rectangle 123"/>
            <p:cNvSpPr>
              <a:spLocks noChangeArrowheads="1"/>
            </p:cNvSpPr>
            <p:nvPr/>
          </p:nvSpPr>
          <p:spPr bwMode="auto">
            <a:xfrm>
              <a:off x="4273" y="2650"/>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12</a:t>
              </a:r>
              <a:endParaRPr lang="en-GB"/>
            </a:p>
          </p:txBody>
        </p:sp>
        <p:sp>
          <p:nvSpPr>
            <p:cNvPr id="25674" name="Rectangle 130"/>
            <p:cNvSpPr>
              <a:spLocks noChangeArrowheads="1"/>
            </p:cNvSpPr>
            <p:nvPr/>
          </p:nvSpPr>
          <p:spPr bwMode="auto">
            <a:xfrm>
              <a:off x="487" y="2790"/>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75" name="Rectangle 131"/>
            <p:cNvSpPr>
              <a:spLocks noChangeArrowheads="1"/>
            </p:cNvSpPr>
            <p:nvPr/>
          </p:nvSpPr>
          <p:spPr bwMode="auto">
            <a:xfrm>
              <a:off x="586" y="2839"/>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22</a:t>
              </a:r>
              <a:endParaRPr lang="en-GB"/>
            </a:p>
          </p:txBody>
        </p:sp>
        <p:sp>
          <p:nvSpPr>
            <p:cNvPr id="25676" name="Rectangle 132"/>
            <p:cNvSpPr>
              <a:spLocks noChangeArrowheads="1"/>
            </p:cNvSpPr>
            <p:nvPr/>
          </p:nvSpPr>
          <p:spPr bwMode="auto">
            <a:xfrm>
              <a:off x="2685" y="2790"/>
              <a:ext cx="1164" cy="182"/>
            </a:xfrm>
            <a:prstGeom prst="rect">
              <a:avLst/>
            </a:prstGeom>
            <a:noFill/>
            <a:ln w="9525">
              <a:noFill/>
              <a:miter lim="800000"/>
              <a:headEnd/>
              <a:tailEnd/>
            </a:ln>
          </p:spPr>
          <p:txBody>
            <a:bodyPr wrap="none" lIns="0" tIns="0" rIns="0" bIns="0">
              <a:spAutoFit/>
            </a:bodyPr>
            <a:lstStyle/>
            <a:p>
              <a:pPr eaLnBrk="0" hangingPunct="0"/>
              <a:r>
                <a:rPr lang="en-GB" sz="1900">
                  <a:solidFill>
                    <a:srgbClr val="000000"/>
                  </a:solidFill>
                </a:rPr>
                <a:t>no (parent aborted)</a:t>
              </a:r>
              <a:endParaRPr lang="en-GB" sz="1900"/>
            </a:p>
          </p:txBody>
        </p:sp>
        <p:sp>
          <p:nvSpPr>
            <p:cNvPr id="25677" name="Rectangle 133"/>
            <p:cNvSpPr>
              <a:spLocks noChangeArrowheads="1"/>
            </p:cNvSpPr>
            <p:nvPr/>
          </p:nvSpPr>
          <p:spPr bwMode="auto">
            <a:xfrm>
              <a:off x="3854" y="2790"/>
              <a:ext cx="107" cy="190"/>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New York"/>
                </a:rPr>
                <a:t>T</a:t>
              </a:r>
              <a:endParaRPr lang="en-GB"/>
            </a:p>
          </p:txBody>
        </p:sp>
        <p:sp>
          <p:nvSpPr>
            <p:cNvPr id="25678" name="Rectangle 134"/>
            <p:cNvSpPr>
              <a:spLocks noChangeArrowheads="1"/>
            </p:cNvSpPr>
            <p:nvPr/>
          </p:nvSpPr>
          <p:spPr bwMode="auto">
            <a:xfrm>
              <a:off x="3953" y="2839"/>
              <a:ext cx="138" cy="130"/>
            </a:xfrm>
            <a:prstGeom prst="rect">
              <a:avLst/>
            </a:prstGeom>
            <a:noFill/>
            <a:ln w="9525">
              <a:noFill/>
              <a:miter lim="800000"/>
              <a:headEnd/>
              <a:tailEnd/>
            </a:ln>
          </p:spPr>
          <p:txBody>
            <a:bodyPr wrap="none" lIns="0" tIns="0" rIns="0" bIns="0">
              <a:spAutoFit/>
            </a:bodyPr>
            <a:lstStyle/>
            <a:p>
              <a:pPr eaLnBrk="0" hangingPunct="0"/>
              <a:r>
                <a:rPr lang="en-GB" sz="1300">
                  <a:solidFill>
                    <a:srgbClr val="000000"/>
                  </a:solidFill>
                  <a:latin typeface="New York"/>
                </a:rPr>
                <a:t>22</a:t>
              </a:r>
              <a:endParaRPr lang="en-GB"/>
            </a:p>
          </p:txBody>
        </p:sp>
        <p:sp>
          <p:nvSpPr>
            <p:cNvPr id="25679" name="Line 155"/>
            <p:cNvSpPr>
              <a:spLocks noChangeShapeType="1"/>
            </p:cNvSpPr>
            <p:nvPr/>
          </p:nvSpPr>
          <p:spPr bwMode="auto">
            <a:xfrm>
              <a:off x="349" y="1407"/>
              <a:ext cx="5263" cy="0"/>
            </a:xfrm>
            <a:prstGeom prst="line">
              <a:avLst/>
            </a:prstGeom>
            <a:noFill/>
            <a:ln w="38100">
              <a:solidFill>
                <a:schemeClr val="tx1"/>
              </a:solidFill>
              <a:round/>
              <a:headEnd/>
              <a:tailEnd/>
            </a:ln>
          </p:spPr>
          <p:txBody>
            <a:bodyPr wrap="none" anchor="ctr"/>
            <a:lstStyle/>
            <a:p>
              <a:endParaRPr lang="en-US"/>
            </a:p>
          </p:txBody>
        </p:sp>
        <p:sp>
          <p:nvSpPr>
            <p:cNvPr id="25680" name="Line 157"/>
            <p:cNvSpPr>
              <a:spLocks noChangeShapeType="1"/>
            </p:cNvSpPr>
            <p:nvPr/>
          </p:nvSpPr>
          <p:spPr bwMode="auto">
            <a:xfrm>
              <a:off x="349" y="1869"/>
              <a:ext cx="5263" cy="0"/>
            </a:xfrm>
            <a:prstGeom prst="line">
              <a:avLst/>
            </a:prstGeom>
            <a:noFill/>
            <a:ln w="38100">
              <a:solidFill>
                <a:schemeClr val="tx1"/>
              </a:solidFill>
              <a:round/>
              <a:headEnd/>
              <a:tailEnd/>
            </a:ln>
          </p:spPr>
          <p:txBody>
            <a:bodyPr wrap="none" anchor="ctr"/>
            <a:lstStyle/>
            <a:p>
              <a:endParaRPr lang="en-US"/>
            </a:p>
          </p:txBody>
        </p:sp>
        <p:sp>
          <p:nvSpPr>
            <p:cNvPr id="25681" name="Line 158"/>
            <p:cNvSpPr>
              <a:spLocks noChangeShapeType="1"/>
            </p:cNvSpPr>
            <p:nvPr/>
          </p:nvSpPr>
          <p:spPr bwMode="auto">
            <a:xfrm>
              <a:off x="349" y="2996"/>
              <a:ext cx="5263" cy="0"/>
            </a:xfrm>
            <a:prstGeom prst="line">
              <a:avLst/>
            </a:prstGeom>
            <a:noFill/>
            <a:ln w="38100">
              <a:solidFill>
                <a:schemeClr val="tx1"/>
              </a:solidFill>
              <a:round/>
              <a:headEnd/>
              <a:tailEnd/>
            </a:ln>
          </p:spPr>
          <p:txBody>
            <a:bodyPr wrap="none" anchor="ctr"/>
            <a:lstStyle/>
            <a:p>
              <a:endParaRPr lang="en-US"/>
            </a:p>
          </p:txBody>
        </p:sp>
      </p:grpSp>
      <p:sp>
        <p:nvSpPr>
          <p:cNvPr id="34976" name="Text Box 160"/>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34977" name="Rectangle 161"/>
          <p:cNvSpPr>
            <a:spLocks noGrp="1" noChangeArrowheads="1"/>
          </p:cNvSpPr>
          <p:nvPr>
            <p:ph type="body" idx="1"/>
          </p:nvPr>
        </p:nvSpPr>
        <p:spPr>
          <a:xfrm>
            <a:off x="344488" y="1281113"/>
            <a:ext cx="8829675" cy="2035175"/>
          </a:xfrm>
        </p:spPr>
        <p:txBody>
          <a:bodyPr/>
          <a:lstStyle/>
          <a:p>
            <a:pPr>
              <a:lnSpc>
                <a:spcPct val="90000"/>
              </a:lnSpc>
            </a:pPr>
            <a:r>
              <a:rPr lang="en-GB" sz="2400" smtClean="0"/>
              <a:t>When a top-level transcation commits it carries out a 2PC</a:t>
            </a:r>
          </a:p>
          <a:p>
            <a:pPr>
              <a:lnSpc>
                <a:spcPct val="90000"/>
              </a:lnSpc>
            </a:pPr>
            <a:r>
              <a:rPr lang="en-GB" sz="2400" smtClean="0"/>
              <a:t>Each coordinator has a list of its subtransactions</a:t>
            </a:r>
          </a:p>
          <a:p>
            <a:pPr>
              <a:lnSpc>
                <a:spcPct val="90000"/>
              </a:lnSpc>
            </a:pPr>
            <a:r>
              <a:rPr lang="en-GB" sz="2400" smtClean="0"/>
              <a:t>At provisional commit, a subtransaction reports its status and the status of its descendents to its parent</a:t>
            </a:r>
          </a:p>
          <a:p>
            <a:pPr>
              <a:lnSpc>
                <a:spcPct val="90000"/>
              </a:lnSpc>
            </a:pPr>
            <a:r>
              <a:rPr lang="en-GB" sz="2400" smtClean="0"/>
              <a:t>If a subtransaction aborts, it tells its parent</a:t>
            </a:r>
          </a:p>
          <a:p>
            <a:pPr>
              <a:lnSpc>
                <a:spcPct val="90000"/>
              </a:lnSpc>
            </a:pPr>
            <a:endParaRPr lang="en-GB" sz="2400" smtClean="0"/>
          </a:p>
        </p:txBody>
      </p:sp>
      <p:sp>
        <p:nvSpPr>
          <p:cNvPr id="25607" name="Rectangle 162"/>
          <p:cNvSpPr>
            <a:spLocks noChangeArrowheads="1"/>
          </p:cNvSpPr>
          <p:nvPr/>
        </p:nvSpPr>
        <p:spPr bwMode="auto">
          <a:xfrm>
            <a:off x="2233613" y="5727700"/>
            <a:ext cx="1468437" cy="396875"/>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13.9</a:t>
            </a:r>
          </a:p>
        </p:txBody>
      </p:sp>
      <p:sp>
        <p:nvSpPr>
          <p:cNvPr id="34979" name="Rectangle 163"/>
          <p:cNvSpPr>
            <a:spLocks noChangeArrowheads="1"/>
          </p:cNvSpPr>
          <p:nvPr/>
        </p:nvSpPr>
        <p:spPr bwMode="auto">
          <a:xfrm>
            <a:off x="3140075" y="6427788"/>
            <a:ext cx="6286500" cy="366712"/>
          </a:xfrm>
          <a:prstGeom prst="rect">
            <a:avLst/>
          </a:prstGeom>
          <a:solidFill>
            <a:schemeClr val="accent2"/>
          </a:solidFill>
          <a:ln w="9525">
            <a:noFill/>
            <a:miter lim="800000"/>
            <a:headEnd/>
            <a:tailEnd/>
          </a:ln>
        </p:spPr>
        <p:txBody>
          <a:bodyPr wrap="none">
            <a:spAutoFit/>
          </a:bodyPr>
          <a:lstStyle/>
          <a:p>
            <a:pPr eaLnBrk="0" hangingPunct="0"/>
            <a:r>
              <a:rPr lang="en-GB" sz="1800">
                <a:latin typeface="Helvetica"/>
              </a:rPr>
              <a:t> T</a:t>
            </a:r>
            <a:r>
              <a:rPr lang="en-GB" sz="1800" baseline="-25000">
                <a:latin typeface="Helvetica"/>
              </a:rPr>
              <a:t>12</a:t>
            </a:r>
            <a:r>
              <a:rPr lang="en-GB" sz="1800">
                <a:latin typeface="Helvetica"/>
              </a:rPr>
              <a:t> and T</a:t>
            </a:r>
            <a:r>
              <a:rPr lang="en-GB" sz="1800" baseline="-25000">
                <a:latin typeface="Helvetica"/>
              </a:rPr>
              <a:t>21</a:t>
            </a:r>
            <a:r>
              <a:rPr lang="en-GB" sz="1800">
                <a:latin typeface="Helvetica"/>
              </a:rPr>
              <a:t> share a coordinator as they both run at server N</a:t>
            </a:r>
          </a:p>
        </p:txBody>
      </p:sp>
      <p:sp>
        <p:nvSpPr>
          <p:cNvPr id="34980" name="Rectangle 164"/>
          <p:cNvSpPr>
            <a:spLocks noChangeArrowheads="1"/>
          </p:cNvSpPr>
          <p:nvPr/>
        </p:nvSpPr>
        <p:spPr bwMode="auto">
          <a:xfrm>
            <a:off x="3219450" y="6443663"/>
            <a:ext cx="6686550" cy="366712"/>
          </a:xfrm>
          <a:prstGeom prst="rect">
            <a:avLst/>
          </a:prstGeom>
          <a:solidFill>
            <a:schemeClr val="accent2"/>
          </a:solidFill>
          <a:ln w="9525">
            <a:noFill/>
            <a:miter lim="800000"/>
            <a:headEnd/>
            <a:tailEnd/>
          </a:ln>
        </p:spPr>
        <p:txBody>
          <a:bodyPr wrap="none">
            <a:spAutoFit/>
          </a:bodyPr>
          <a:lstStyle/>
          <a:p>
            <a:pPr eaLnBrk="0" hangingPunct="0"/>
            <a:r>
              <a:rPr lang="en-GB" sz="1800">
                <a:latin typeface="Helvetica"/>
              </a:rPr>
              <a:t>When T2 is aborted it tells T (no information about descendents)</a:t>
            </a:r>
          </a:p>
        </p:txBody>
      </p:sp>
      <p:sp>
        <p:nvSpPr>
          <p:cNvPr id="34981" name="Rectangle 165"/>
          <p:cNvSpPr>
            <a:spLocks noChangeArrowheads="1"/>
          </p:cNvSpPr>
          <p:nvPr/>
        </p:nvSpPr>
        <p:spPr bwMode="auto">
          <a:xfrm>
            <a:off x="219075" y="6461125"/>
            <a:ext cx="9490075" cy="396875"/>
          </a:xfrm>
          <a:prstGeom prst="rect">
            <a:avLst/>
          </a:prstGeom>
          <a:solidFill>
            <a:schemeClr val="accent2"/>
          </a:solidFill>
          <a:ln w="9525">
            <a:noFill/>
            <a:miter lim="800000"/>
            <a:headEnd/>
            <a:tailEnd/>
          </a:ln>
        </p:spPr>
        <p:txBody>
          <a:bodyPr wrap="none">
            <a:spAutoFit/>
          </a:bodyPr>
          <a:lstStyle/>
          <a:p>
            <a:pPr eaLnBrk="0" hangingPunct="0"/>
            <a:r>
              <a:rPr lang="en-GB" sz="2000">
                <a:latin typeface="Helvetica"/>
              </a:rPr>
              <a:t>A subtransaction (e.g. T</a:t>
            </a:r>
            <a:r>
              <a:rPr lang="en-GB" sz="2000" baseline="-25000">
                <a:latin typeface="Helvetica"/>
              </a:rPr>
              <a:t>21</a:t>
            </a:r>
            <a:r>
              <a:rPr lang="en-GB" sz="2000">
                <a:latin typeface="Helvetica"/>
              </a:rPr>
              <a:t> and T</a:t>
            </a:r>
            <a:r>
              <a:rPr lang="en-GB" sz="2000" baseline="-25000">
                <a:latin typeface="Helvetica"/>
              </a:rPr>
              <a:t>22</a:t>
            </a:r>
            <a:r>
              <a:rPr lang="en-GB" sz="2000">
                <a:latin typeface="Helvetica"/>
              </a:rPr>
              <a:t>) is called an </a:t>
            </a:r>
            <a:r>
              <a:rPr lang="en-GB" sz="2000" i="1">
                <a:latin typeface="Helvetica"/>
              </a:rPr>
              <a:t>orphan</a:t>
            </a:r>
            <a:r>
              <a:rPr lang="en-GB" sz="2000">
                <a:latin typeface="Helvetica"/>
              </a:rPr>
              <a:t> if one of its ancestors aborts</a:t>
            </a:r>
          </a:p>
        </p:txBody>
      </p:sp>
      <p:sp>
        <p:nvSpPr>
          <p:cNvPr id="34982" name="Rectangle 166"/>
          <p:cNvSpPr>
            <a:spLocks noChangeArrowheads="1"/>
          </p:cNvSpPr>
          <p:nvPr/>
        </p:nvSpPr>
        <p:spPr bwMode="auto">
          <a:xfrm>
            <a:off x="0" y="6491288"/>
            <a:ext cx="9652000" cy="366712"/>
          </a:xfrm>
          <a:prstGeom prst="rect">
            <a:avLst/>
          </a:prstGeom>
          <a:solidFill>
            <a:schemeClr val="accent2"/>
          </a:solidFill>
          <a:ln w="9525">
            <a:noFill/>
            <a:miter lim="800000"/>
            <a:headEnd/>
            <a:tailEnd/>
          </a:ln>
        </p:spPr>
        <p:txBody>
          <a:bodyPr>
            <a:spAutoFit/>
          </a:bodyPr>
          <a:lstStyle/>
          <a:p>
            <a:pPr eaLnBrk="0" hangingPunct="0"/>
            <a:r>
              <a:rPr lang="en-GB" sz="1800">
                <a:latin typeface="Helvetica"/>
              </a:rPr>
              <a:t>an </a:t>
            </a:r>
            <a:r>
              <a:rPr lang="en-GB" sz="1800" i="1">
                <a:latin typeface="Helvetica"/>
              </a:rPr>
              <a:t>orphan</a:t>
            </a:r>
            <a:r>
              <a:rPr lang="en-GB" sz="1800">
                <a:latin typeface="Helvetica"/>
              </a:rPr>
              <a:t> uses </a:t>
            </a:r>
            <a:r>
              <a:rPr lang="en-GB" sz="1800" i="1">
                <a:latin typeface="Helvetica"/>
              </a:rPr>
              <a:t>getStatus</a:t>
            </a:r>
            <a:r>
              <a:rPr lang="en-GB" sz="1800">
                <a:latin typeface="Helvetica"/>
              </a:rPr>
              <a:t> to ask its parent about the outcome. It should abort if its parent has </a:t>
            </a:r>
            <a:endParaRPr lang="en-GB" sz="2000">
              <a:latin typeface="Helvetic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4977">
                                            <p:txEl>
                                              <p:pRg st="0" end="0"/>
                                            </p:txEl>
                                          </p:spTgt>
                                        </p:tgtEl>
                                        <p:attrNameLst>
                                          <p:attrName>style.visibility</p:attrName>
                                        </p:attrNameLst>
                                      </p:cBhvr>
                                      <p:to>
                                        <p:strVal val="visible"/>
                                      </p:to>
                                    </p:set>
                                    <p:animEffect transition="in" filter="wipe(up)">
                                      <p:cBhvr>
                                        <p:cTn id="7" dur="500"/>
                                        <p:tgtEl>
                                          <p:spTgt spid="349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4977">
                                            <p:txEl>
                                              <p:pRg st="1" end="1"/>
                                            </p:txEl>
                                          </p:spTgt>
                                        </p:tgtEl>
                                        <p:attrNameLst>
                                          <p:attrName>style.visibility</p:attrName>
                                        </p:attrNameLst>
                                      </p:cBhvr>
                                      <p:to>
                                        <p:strVal val="visible"/>
                                      </p:to>
                                    </p:set>
                                    <p:animEffect transition="in" filter="wipe(up)">
                                      <p:cBhvr>
                                        <p:cTn id="12" dur="500"/>
                                        <p:tgtEl>
                                          <p:spTgt spid="349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4977">
                                            <p:txEl>
                                              <p:pRg st="2" end="2"/>
                                            </p:txEl>
                                          </p:spTgt>
                                        </p:tgtEl>
                                        <p:attrNameLst>
                                          <p:attrName>style.visibility</p:attrName>
                                        </p:attrNameLst>
                                      </p:cBhvr>
                                      <p:to>
                                        <p:strVal val="visible"/>
                                      </p:to>
                                    </p:set>
                                    <p:animEffect transition="in" filter="wipe(up)">
                                      <p:cBhvr>
                                        <p:cTn id="17" dur="500"/>
                                        <p:tgtEl>
                                          <p:spTgt spid="349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4977">
                                            <p:txEl>
                                              <p:pRg st="3" end="3"/>
                                            </p:txEl>
                                          </p:spTgt>
                                        </p:tgtEl>
                                        <p:attrNameLst>
                                          <p:attrName>style.visibility</p:attrName>
                                        </p:attrNameLst>
                                      </p:cBhvr>
                                      <p:to>
                                        <p:strVal val="visible"/>
                                      </p:to>
                                    </p:set>
                                    <p:animEffect transition="in" filter="wipe(up)">
                                      <p:cBhvr>
                                        <p:cTn id="22" dur="500"/>
                                        <p:tgtEl>
                                          <p:spTgt spid="349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4979"/>
                                        </p:tgtEl>
                                        <p:attrNameLst>
                                          <p:attrName>style.visibility</p:attrName>
                                        </p:attrNameLst>
                                      </p:cBhvr>
                                      <p:to>
                                        <p:strVal val="visible"/>
                                      </p:to>
                                    </p:set>
                                    <p:anim calcmode="lin" valueType="num">
                                      <p:cBhvr additive="base">
                                        <p:cTn id="27" dur="500" fill="hold"/>
                                        <p:tgtEl>
                                          <p:spTgt spid="34979"/>
                                        </p:tgtEl>
                                        <p:attrNameLst>
                                          <p:attrName>ppt_x</p:attrName>
                                        </p:attrNameLst>
                                      </p:cBhvr>
                                      <p:tavLst>
                                        <p:tav tm="0">
                                          <p:val>
                                            <p:strVal val="1+#ppt_w/2"/>
                                          </p:val>
                                        </p:tav>
                                        <p:tav tm="100000">
                                          <p:val>
                                            <p:strVal val="#ppt_x"/>
                                          </p:val>
                                        </p:tav>
                                      </p:tavLst>
                                    </p:anim>
                                    <p:anim calcmode="lin" valueType="num">
                                      <p:cBhvr additive="base">
                                        <p:cTn id="28" dur="500" fill="hold"/>
                                        <p:tgtEl>
                                          <p:spTgt spid="34979"/>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4980"/>
                                        </p:tgtEl>
                                        <p:attrNameLst>
                                          <p:attrName>style.visibility</p:attrName>
                                        </p:attrNameLst>
                                      </p:cBhvr>
                                      <p:to>
                                        <p:strVal val="visible"/>
                                      </p:to>
                                    </p:set>
                                    <p:anim calcmode="lin" valueType="num">
                                      <p:cBhvr additive="base">
                                        <p:cTn id="33" dur="500" fill="hold"/>
                                        <p:tgtEl>
                                          <p:spTgt spid="34980"/>
                                        </p:tgtEl>
                                        <p:attrNameLst>
                                          <p:attrName>ppt_x</p:attrName>
                                        </p:attrNameLst>
                                      </p:cBhvr>
                                      <p:tavLst>
                                        <p:tav tm="0">
                                          <p:val>
                                            <p:strVal val="1+#ppt_w/2"/>
                                          </p:val>
                                        </p:tav>
                                        <p:tav tm="100000">
                                          <p:val>
                                            <p:strVal val="#ppt_x"/>
                                          </p:val>
                                        </p:tav>
                                      </p:tavLst>
                                    </p:anim>
                                    <p:anim calcmode="lin" valueType="num">
                                      <p:cBhvr additive="base">
                                        <p:cTn id="34" dur="500" fill="hold"/>
                                        <p:tgtEl>
                                          <p:spTgt spid="34980"/>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34981"/>
                                        </p:tgtEl>
                                        <p:attrNameLst>
                                          <p:attrName>style.visibility</p:attrName>
                                        </p:attrNameLst>
                                      </p:cBhvr>
                                      <p:to>
                                        <p:strVal val="visible"/>
                                      </p:to>
                                    </p:set>
                                    <p:anim calcmode="lin" valueType="num">
                                      <p:cBhvr additive="base">
                                        <p:cTn id="39" dur="500" fill="hold"/>
                                        <p:tgtEl>
                                          <p:spTgt spid="34981"/>
                                        </p:tgtEl>
                                        <p:attrNameLst>
                                          <p:attrName>ppt_x</p:attrName>
                                        </p:attrNameLst>
                                      </p:cBhvr>
                                      <p:tavLst>
                                        <p:tav tm="0">
                                          <p:val>
                                            <p:strVal val="1+#ppt_w/2"/>
                                          </p:val>
                                        </p:tav>
                                        <p:tav tm="100000">
                                          <p:val>
                                            <p:strVal val="#ppt_x"/>
                                          </p:val>
                                        </p:tav>
                                      </p:tavLst>
                                    </p:anim>
                                    <p:anim calcmode="lin" valueType="num">
                                      <p:cBhvr additive="base">
                                        <p:cTn id="40" dur="500" fill="hold"/>
                                        <p:tgtEl>
                                          <p:spTgt spid="34981"/>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2" fill="hold" grpId="0" nodeType="clickEffect">
                                  <p:stCondLst>
                                    <p:cond delay="0"/>
                                  </p:stCondLst>
                                  <p:childTnLst>
                                    <p:set>
                                      <p:cBhvr>
                                        <p:cTn id="44" dur="1" fill="hold">
                                          <p:stCondLst>
                                            <p:cond delay="0"/>
                                          </p:stCondLst>
                                        </p:cTn>
                                        <p:tgtEl>
                                          <p:spTgt spid="34982"/>
                                        </p:tgtEl>
                                        <p:attrNameLst>
                                          <p:attrName>style.visibility</p:attrName>
                                        </p:attrNameLst>
                                      </p:cBhvr>
                                      <p:to>
                                        <p:strVal val="visible"/>
                                      </p:to>
                                    </p:set>
                                    <p:anim calcmode="lin" valueType="num">
                                      <p:cBhvr additive="base">
                                        <p:cTn id="45" dur="500" fill="hold"/>
                                        <p:tgtEl>
                                          <p:spTgt spid="34982"/>
                                        </p:tgtEl>
                                        <p:attrNameLst>
                                          <p:attrName>ppt_x</p:attrName>
                                        </p:attrNameLst>
                                      </p:cBhvr>
                                      <p:tavLst>
                                        <p:tav tm="0">
                                          <p:val>
                                            <p:strVal val="1+#ppt_w/2"/>
                                          </p:val>
                                        </p:tav>
                                        <p:tav tm="100000">
                                          <p:val>
                                            <p:strVal val="#ppt_x"/>
                                          </p:val>
                                        </p:tav>
                                      </p:tavLst>
                                    </p:anim>
                                    <p:anim calcmode="lin" valueType="num">
                                      <p:cBhvr additive="base">
                                        <p:cTn id="46" dur="500" fill="hold"/>
                                        <p:tgtEl>
                                          <p:spTgt spid="34982"/>
                                        </p:tgtEl>
                                        <p:attrNameLst>
                                          <p:attrName>ppt_y</p:attrName>
                                        </p:attrNameLst>
                                      </p:cBhvr>
                                      <p:tavLst>
                                        <p:tav tm="0">
                                          <p:val>
                                            <p:strVal val="#ppt_y"/>
                                          </p:val>
                                        </p:tav>
                                        <p:tav tm="100000">
                                          <p:val>
                                            <p:strVal val="#ppt_y"/>
                                          </p:val>
                                        </p:tav>
                                      </p:tavLst>
                                    </p:anim>
                                  </p:childTnLst>
                                </p:cTn>
                              </p:par>
                            </p:childTnLst>
                          </p:cTn>
                        </p:par>
                        <p:par>
                          <p:cTn id="47" fill="hold">
                            <p:stCondLst>
                              <p:cond delay="500"/>
                            </p:stCondLst>
                            <p:childTnLst>
                              <p:par>
                                <p:cTn id="48" presetID="1" presetClass="entr" presetSubtype="0" fill="hold" grpId="0" nodeType="afterEffect">
                                  <p:stCondLst>
                                    <p:cond delay="0"/>
                                  </p:stCondLst>
                                  <p:childTnLst>
                                    <p:set>
                                      <p:cBhvr>
                                        <p:cTn id="49" dur="1" fill="hold">
                                          <p:stCondLst>
                                            <p:cond delay="499"/>
                                          </p:stCondLst>
                                        </p:cTn>
                                        <p:tgtEl>
                                          <p:spTgt spid="34976"/>
                                        </p:tgtEl>
                                        <p:attrNameLst>
                                          <p:attrName>style.visibility</p:attrName>
                                        </p:attrNameLst>
                                      </p:cBhvr>
                                      <p:to>
                                        <p:strVal val="visible"/>
                                      </p:to>
                                    </p:set>
                                  </p:childTnLst>
                                  <p:subTnLst>
                                    <p:audio>
                                      <p:cMediaNode>
                                        <p:cTn display="0" masterRel="sameClick">
                                          <p:stCondLst>
                                            <p:cond evt="begin" delay="0">
                                              <p:tn val="48"/>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76" grpId="0" autoUpdateAnimBg="0"/>
      <p:bldP spid="34977" grpId="0" build="p" autoUpdateAnimBg="0"/>
      <p:bldP spid="34979" grpId="0" animBg="1" autoUpdateAnimBg="0"/>
      <p:bldP spid="34980" grpId="0" animBg="1" autoUpdateAnimBg="0"/>
      <p:bldP spid="34981" grpId="0" animBg="1" autoUpdateAnimBg="0"/>
      <p:bldP spid="34982"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Footer Placeholder 4"/>
          <p:cNvSpPr>
            <a:spLocks noGrp="1"/>
          </p:cNvSpPr>
          <p:nvPr>
            <p:ph type="ftr" sz="quarter" idx="11"/>
          </p:nvPr>
        </p:nvSpPr>
        <p:spPr/>
        <p:txBody>
          <a:bodyPr/>
          <a:lstStyle/>
          <a:p>
            <a:pPr>
              <a:defRPr/>
            </a:pPr>
            <a:fld id="{5E312B77-0CCF-4341-A299-161A09CB54CA}" type="slidenum">
              <a:rPr lang="en-US" smtClean="0">
                <a:latin typeface="Times"/>
              </a:rPr>
              <a:pPr>
                <a:defRPr/>
              </a:pPr>
              <a:t>24</a:t>
            </a:fld>
            <a:endParaRPr lang="en-US" smtClean="0">
              <a:latin typeface="Times"/>
            </a:endParaRPr>
          </a:p>
        </p:txBody>
      </p:sp>
      <p:sp>
        <p:nvSpPr>
          <p:cNvPr id="26627" name="Rectangle 2"/>
          <p:cNvSpPr>
            <a:spLocks noGrp="1" noChangeArrowheads="1"/>
          </p:cNvSpPr>
          <p:nvPr>
            <p:ph type="title"/>
          </p:nvPr>
        </p:nvSpPr>
        <p:spPr/>
        <p:txBody>
          <a:bodyPr/>
          <a:lstStyle/>
          <a:p>
            <a:r>
              <a:rPr lang="en-GB" smtClean="0"/>
              <a:t/>
            </a:r>
            <a:br>
              <a:rPr lang="en-GB" smtClean="0"/>
            </a:br>
            <a:r>
              <a:rPr lang="en-GB" i="1" smtClean="0"/>
              <a:t>canCommit</a:t>
            </a:r>
            <a:r>
              <a:rPr lang="en-GB" smtClean="0"/>
              <a:t>?  for hierarchic two-phase commit protocol</a:t>
            </a:r>
          </a:p>
        </p:txBody>
      </p:sp>
      <p:sp>
        <p:nvSpPr>
          <p:cNvPr id="35843" name="Rectangle 3"/>
          <p:cNvSpPr>
            <a:spLocks noChangeArrowheads="1"/>
          </p:cNvSpPr>
          <p:nvPr/>
        </p:nvSpPr>
        <p:spPr bwMode="auto">
          <a:xfrm>
            <a:off x="533400" y="1343025"/>
            <a:ext cx="8613775" cy="1917700"/>
          </a:xfrm>
          <a:prstGeom prst="rect">
            <a:avLst/>
          </a:prstGeom>
          <a:noFill/>
          <a:ln w="9525">
            <a:noFill/>
            <a:miter lim="800000"/>
            <a:headEnd/>
            <a:tailEnd/>
          </a:ln>
        </p:spPr>
        <p:txBody>
          <a:bodyPr>
            <a:spAutoFit/>
          </a:bodyPr>
          <a:lstStyle/>
          <a:p>
            <a:pPr eaLnBrk="0" hangingPunct="0"/>
            <a:r>
              <a:rPr lang="en-GB" i="1"/>
              <a:t>canCommit?(trans, subTrans) -&gt; Yes / No</a:t>
            </a:r>
            <a:endParaRPr lang="en-GB"/>
          </a:p>
          <a:p>
            <a:pPr lvl="1" eaLnBrk="0" hangingPunct="0"/>
            <a:r>
              <a:rPr lang="en-GB"/>
              <a:t>Call a coordinator to ask coordinator of child subtransaction whether it can commit a subtransaction </a:t>
            </a:r>
            <a:r>
              <a:rPr lang="en-GB" i="1"/>
              <a:t>subTrans</a:t>
            </a:r>
            <a:r>
              <a:rPr lang="en-GB"/>
              <a:t>. The first argument </a:t>
            </a:r>
            <a:r>
              <a:rPr lang="en-GB" i="1"/>
              <a:t>trans</a:t>
            </a:r>
            <a:r>
              <a:rPr lang="en-GB"/>
              <a:t> is the transaction identifier of top-level transaction. Participant replies with its vote </a:t>
            </a:r>
            <a:r>
              <a:rPr lang="en-GB" i="1"/>
              <a:t>Yes</a:t>
            </a:r>
            <a:r>
              <a:rPr lang="en-GB"/>
              <a:t> / </a:t>
            </a:r>
            <a:r>
              <a:rPr lang="en-GB" i="1"/>
              <a:t>No</a:t>
            </a:r>
            <a:r>
              <a:rPr lang="en-GB"/>
              <a:t>.</a:t>
            </a:r>
          </a:p>
        </p:txBody>
      </p:sp>
      <p:sp>
        <p:nvSpPr>
          <p:cNvPr id="35844" name="Text Box 4"/>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35845" name="Rectangle 5"/>
          <p:cNvSpPr>
            <a:spLocks noGrp="1" noChangeArrowheads="1"/>
          </p:cNvSpPr>
          <p:nvPr>
            <p:ph type="body" idx="1"/>
          </p:nvPr>
        </p:nvSpPr>
        <p:spPr>
          <a:xfrm>
            <a:off x="465138" y="3382963"/>
            <a:ext cx="8859837" cy="2909887"/>
          </a:xfrm>
        </p:spPr>
        <p:txBody>
          <a:bodyPr/>
          <a:lstStyle/>
          <a:p>
            <a:pPr>
              <a:lnSpc>
                <a:spcPct val="90000"/>
              </a:lnSpc>
            </a:pPr>
            <a:r>
              <a:rPr lang="en-GB" sz="2400" smtClean="0"/>
              <a:t>Top-level transaction is coordinator of 2PC.</a:t>
            </a:r>
          </a:p>
          <a:p>
            <a:pPr>
              <a:lnSpc>
                <a:spcPct val="90000"/>
              </a:lnSpc>
            </a:pPr>
            <a:r>
              <a:rPr lang="en-GB" sz="2400" smtClean="0"/>
              <a:t>participant list: </a:t>
            </a:r>
          </a:p>
          <a:p>
            <a:pPr lvl="1">
              <a:lnSpc>
                <a:spcPct val="90000"/>
              </a:lnSpc>
            </a:pPr>
            <a:r>
              <a:rPr lang="en-GB" sz="1800" smtClean="0"/>
              <a:t>the coordinators of all the subtransactions that have provisionally committed</a:t>
            </a:r>
          </a:p>
          <a:p>
            <a:pPr lvl="1">
              <a:lnSpc>
                <a:spcPct val="90000"/>
              </a:lnSpc>
            </a:pPr>
            <a:r>
              <a:rPr lang="en-GB" sz="1800" smtClean="0"/>
              <a:t>but do not have an aborted ancestor</a:t>
            </a:r>
          </a:p>
          <a:p>
            <a:pPr lvl="1">
              <a:lnSpc>
                <a:spcPct val="90000"/>
              </a:lnSpc>
            </a:pPr>
            <a:r>
              <a:rPr lang="en-GB" sz="1800" smtClean="0"/>
              <a:t>E.g. T, T1 and T12 in Figure 13.8</a:t>
            </a:r>
          </a:p>
          <a:p>
            <a:pPr lvl="1">
              <a:lnSpc>
                <a:spcPct val="90000"/>
              </a:lnSpc>
            </a:pPr>
            <a:r>
              <a:rPr lang="en-GB" sz="1800" smtClean="0"/>
              <a:t>if they vote </a:t>
            </a:r>
            <a:r>
              <a:rPr lang="en-GB" sz="1800" i="1" smtClean="0"/>
              <a:t>yes</a:t>
            </a:r>
            <a:r>
              <a:rPr lang="en-GB" sz="1800" smtClean="0"/>
              <a:t>, they </a:t>
            </a:r>
            <a:r>
              <a:rPr lang="en-GB" sz="1800" i="1" smtClean="0"/>
              <a:t>prepare</a:t>
            </a:r>
            <a:r>
              <a:rPr lang="en-GB" sz="1800" smtClean="0"/>
              <a:t> to commit by saving state in permanent store</a:t>
            </a:r>
          </a:p>
          <a:p>
            <a:pPr lvl="2">
              <a:lnSpc>
                <a:spcPct val="90000"/>
              </a:lnSpc>
            </a:pPr>
            <a:r>
              <a:rPr lang="en-GB" sz="1600" smtClean="0"/>
              <a:t>The state is marked as belonging to the top-level transaction</a:t>
            </a:r>
          </a:p>
          <a:p>
            <a:pPr>
              <a:lnSpc>
                <a:spcPct val="90000"/>
              </a:lnSpc>
            </a:pPr>
            <a:r>
              <a:rPr lang="en-GB" sz="2400" smtClean="0"/>
              <a:t>The 2PC may be performed in a hierarchic or a flat manner</a:t>
            </a:r>
          </a:p>
        </p:txBody>
      </p:sp>
      <p:sp>
        <p:nvSpPr>
          <p:cNvPr id="26631" name="Rectangle 6"/>
          <p:cNvSpPr>
            <a:spLocks noChangeArrowheads="1"/>
          </p:cNvSpPr>
          <p:nvPr/>
        </p:nvSpPr>
        <p:spPr bwMode="auto">
          <a:xfrm>
            <a:off x="6813550" y="1374775"/>
            <a:ext cx="1609725" cy="396875"/>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13.10</a:t>
            </a:r>
          </a:p>
        </p:txBody>
      </p:sp>
      <p:sp>
        <p:nvSpPr>
          <p:cNvPr id="35847" name="Text Box 7"/>
          <p:cNvSpPr txBox="1">
            <a:spLocks noChangeArrowheads="1"/>
          </p:cNvSpPr>
          <p:nvPr/>
        </p:nvSpPr>
        <p:spPr bwMode="auto">
          <a:xfrm>
            <a:off x="482600" y="6143625"/>
            <a:ext cx="8618538" cy="396875"/>
          </a:xfrm>
          <a:prstGeom prst="rect">
            <a:avLst/>
          </a:prstGeom>
          <a:solidFill>
            <a:schemeClr val="accent2"/>
          </a:solidFill>
          <a:ln w="9525">
            <a:noFill/>
            <a:miter lim="800000"/>
            <a:headEnd/>
            <a:tailEnd/>
          </a:ln>
        </p:spPr>
        <p:txBody>
          <a:bodyPr wrap="none">
            <a:spAutoFit/>
          </a:bodyPr>
          <a:lstStyle/>
          <a:p>
            <a:pPr eaLnBrk="0" hangingPunct="0"/>
            <a:r>
              <a:rPr lang="en-GB" sz="2000">
                <a:latin typeface="Helvetica"/>
              </a:rPr>
              <a:t>Hierarchic 2PC - T asks </a:t>
            </a:r>
            <a:r>
              <a:rPr lang="en-GB" sz="2000" i="1">
                <a:latin typeface="Helvetica"/>
              </a:rPr>
              <a:t>canCommit</a:t>
            </a:r>
            <a:r>
              <a:rPr lang="en-GB" sz="2000">
                <a:latin typeface="Helvetica"/>
              </a:rPr>
              <a:t>? to  T</a:t>
            </a:r>
            <a:r>
              <a:rPr lang="en-GB" sz="2000" baseline="-25000">
                <a:latin typeface="Helvetica"/>
              </a:rPr>
              <a:t>1</a:t>
            </a:r>
            <a:r>
              <a:rPr lang="en-GB" sz="2000">
                <a:latin typeface="Helvetica"/>
              </a:rPr>
              <a:t> and T</a:t>
            </a:r>
            <a:r>
              <a:rPr lang="en-GB" sz="2000" baseline="-25000">
                <a:latin typeface="Helvetica"/>
              </a:rPr>
              <a:t>1</a:t>
            </a:r>
            <a:r>
              <a:rPr lang="en-GB" sz="2000">
                <a:latin typeface="Helvetica"/>
              </a:rPr>
              <a:t> asks </a:t>
            </a:r>
            <a:r>
              <a:rPr lang="en-GB" sz="2000" i="1">
                <a:latin typeface="Helvetica"/>
              </a:rPr>
              <a:t>canCommit</a:t>
            </a:r>
            <a:r>
              <a:rPr lang="en-GB" sz="2000">
                <a:latin typeface="Helvetica"/>
              </a:rPr>
              <a:t>? to T</a:t>
            </a:r>
            <a:r>
              <a:rPr lang="en-GB" sz="2000" baseline="-25000">
                <a:latin typeface="Helvetica"/>
              </a:rPr>
              <a:t>12</a:t>
            </a:r>
            <a:endParaRPr lang="en-GB" sz="2000">
              <a:latin typeface="Helvetica"/>
            </a:endParaRPr>
          </a:p>
        </p:txBody>
      </p:sp>
      <p:sp>
        <p:nvSpPr>
          <p:cNvPr id="35849" name="Text Box 9"/>
          <p:cNvSpPr txBox="1">
            <a:spLocks noChangeArrowheads="1"/>
          </p:cNvSpPr>
          <p:nvPr/>
        </p:nvSpPr>
        <p:spPr bwMode="auto">
          <a:xfrm>
            <a:off x="0" y="6216650"/>
            <a:ext cx="9906000" cy="3968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The </a:t>
            </a:r>
            <a:r>
              <a:rPr lang="en-GB" sz="2000" i="1">
                <a:latin typeface="Helvetica"/>
              </a:rPr>
              <a:t>subTrans</a:t>
            </a:r>
            <a:r>
              <a:rPr lang="en-GB" sz="2000">
                <a:latin typeface="Helvetica"/>
              </a:rPr>
              <a:t> argument is use to find the subtransaction to vote on. If absent, vote </a:t>
            </a:r>
            <a:r>
              <a:rPr lang="en-GB" sz="2000" i="1">
                <a:latin typeface="Helvetica"/>
              </a:rPr>
              <a:t>no</a:t>
            </a:r>
            <a:r>
              <a:rPr lang="en-GB" sz="2000">
                <a:latin typeface="Helvetica"/>
              </a:rPr>
              <a:t>.</a:t>
            </a:r>
          </a:p>
        </p:txBody>
      </p:sp>
      <p:sp>
        <p:nvSpPr>
          <p:cNvPr id="35848" name="Text Box 8"/>
          <p:cNvSpPr txBox="1">
            <a:spLocks noChangeArrowheads="1"/>
          </p:cNvSpPr>
          <p:nvPr/>
        </p:nvSpPr>
        <p:spPr bwMode="auto">
          <a:xfrm>
            <a:off x="180975" y="6157913"/>
            <a:ext cx="9906000" cy="3968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The </a:t>
            </a:r>
            <a:r>
              <a:rPr lang="en-GB" sz="2000" i="1">
                <a:latin typeface="Helvetica"/>
              </a:rPr>
              <a:t>trans</a:t>
            </a:r>
            <a:r>
              <a:rPr lang="en-GB" sz="2000">
                <a:latin typeface="Helvetica"/>
              </a:rPr>
              <a:t> argument is used when saving the objects in permanent storage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up)">
                                      <p:cBhvr>
                                        <p:cTn id="7" dur="500"/>
                                        <p:tgtEl>
                                          <p:spTgt spid="358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up)">
                                      <p:cBhvr>
                                        <p:cTn id="12" dur="500"/>
                                        <p:tgtEl>
                                          <p:spTgt spid="35845">
                                            <p:txEl>
                                              <p:pRg st="1" end="1"/>
                                            </p:txEl>
                                          </p:spTgt>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35845">
                                            <p:txEl>
                                              <p:pRg st="2" end="2"/>
                                            </p:txEl>
                                          </p:spTgt>
                                        </p:tgtEl>
                                        <p:attrNameLst>
                                          <p:attrName>style.visibility</p:attrName>
                                        </p:attrNameLst>
                                      </p:cBhvr>
                                      <p:to>
                                        <p:strVal val="visible"/>
                                      </p:to>
                                    </p:set>
                                    <p:animEffect transition="in" filter="wipe(up)">
                                      <p:cBhvr>
                                        <p:cTn id="15" dur="500"/>
                                        <p:tgtEl>
                                          <p:spTgt spid="35845">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35845">
                                            <p:txEl>
                                              <p:pRg st="3" end="3"/>
                                            </p:txEl>
                                          </p:spTgt>
                                        </p:tgtEl>
                                        <p:attrNameLst>
                                          <p:attrName>style.visibility</p:attrName>
                                        </p:attrNameLst>
                                      </p:cBhvr>
                                      <p:to>
                                        <p:strVal val="visible"/>
                                      </p:to>
                                    </p:set>
                                    <p:animEffect transition="in" filter="wipe(up)">
                                      <p:cBhvr>
                                        <p:cTn id="18" dur="500"/>
                                        <p:tgtEl>
                                          <p:spTgt spid="35845">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5845">
                                            <p:txEl>
                                              <p:pRg st="4" end="4"/>
                                            </p:txEl>
                                          </p:spTgt>
                                        </p:tgtEl>
                                        <p:attrNameLst>
                                          <p:attrName>style.visibility</p:attrName>
                                        </p:attrNameLst>
                                      </p:cBhvr>
                                      <p:to>
                                        <p:strVal val="visible"/>
                                      </p:to>
                                    </p:set>
                                    <p:animEffect transition="in" filter="wipe(up)">
                                      <p:cBhvr>
                                        <p:cTn id="21" dur="500"/>
                                        <p:tgtEl>
                                          <p:spTgt spid="35845">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5845">
                                            <p:txEl>
                                              <p:pRg st="5" end="5"/>
                                            </p:txEl>
                                          </p:spTgt>
                                        </p:tgtEl>
                                        <p:attrNameLst>
                                          <p:attrName>style.visibility</p:attrName>
                                        </p:attrNameLst>
                                      </p:cBhvr>
                                      <p:to>
                                        <p:strVal val="visible"/>
                                      </p:to>
                                    </p:set>
                                    <p:animEffect transition="in" filter="wipe(up)">
                                      <p:cBhvr>
                                        <p:cTn id="24" dur="500"/>
                                        <p:tgtEl>
                                          <p:spTgt spid="35845">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35845">
                                            <p:txEl>
                                              <p:pRg st="6" end="6"/>
                                            </p:txEl>
                                          </p:spTgt>
                                        </p:tgtEl>
                                        <p:attrNameLst>
                                          <p:attrName>style.visibility</p:attrName>
                                        </p:attrNameLst>
                                      </p:cBhvr>
                                      <p:to>
                                        <p:strVal val="visible"/>
                                      </p:to>
                                    </p:set>
                                    <p:animEffect transition="in" filter="wipe(up)">
                                      <p:cBhvr>
                                        <p:cTn id="27" dur="500"/>
                                        <p:tgtEl>
                                          <p:spTgt spid="35845">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5845">
                                            <p:txEl>
                                              <p:pRg st="7" end="7"/>
                                            </p:txEl>
                                          </p:spTgt>
                                        </p:tgtEl>
                                        <p:attrNameLst>
                                          <p:attrName>style.visibility</p:attrName>
                                        </p:attrNameLst>
                                      </p:cBhvr>
                                      <p:to>
                                        <p:strVal val="visible"/>
                                      </p:to>
                                    </p:set>
                                    <p:animEffect transition="in" filter="wipe(up)">
                                      <p:cBhvr>
                                        <p:cTn id="32" dur="500"/>
                                        <p:tgtEl>
                                          <p:spTgt spid="35845">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5843"/>
                                        </p:tgtEl>
                                        <p:attrNameLst>
                                          <p:attrName>style.visibility</p:attrName>
                                        </p:attrNameLst>
                                      </p:cBhvr>
                                      <p:to>
                                        <p:strVal val="visible"/>
                                      </p:to>
                                    </p:set>
                                    <p:animEffect transition="in" filter="wipe(up)">
                                      <p:cBhvr>
                                        <p:cTn id="37" dur="500"/>
                                        <p:tgtEl>
                                          <p:spTgt spid="35843"/>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grpId="0" nodeType="clickEffect">
                                  <p:stCondLst>
                                    <p:cond delay="0"/>
                                  </p:stCondLst>
                                  <p:childTnLst>
                                    <p:set>
                                      <p:cBhvr>
                                        <p:cTn id="41" dur="1" fill="hold">
                                          <p:stCondLst>
                                            <p:cond delay="0"/>
                                          </p:stCondLst>
                                        </p:cTn>
                                        <p:tgtEl>
                                          <p:spTgt spid="35847"/>
                                        </p:tgtEl>
                                        <p:attrNameLst>
                                          <p:attrName>style.visibility</p:attrName>
                                        </p:attrNameLst>
                                      </p:cBhvr>
                                      <p:to>
                                        <p:strVal val="visible"/>
                                      </p:to>
                                    </p:set>
                                    <p:anim calcmode="lin" valueType="num">
                                      <p:cBhvr additive="base">
                                        <p:cTn id="42" dur="500" fill="hold"/>
                                        <p:tgtEl>
                                          <p:spTgt spid="35847"/>
                                        </p:tgtEl>
                                        <p:attrNameLst>
                                          <p:attrName>ppt_x</p:attrName>
                                        </p:attrNameLst>
                                      </p:cBhvr>
                                      <p:tavLst>
                                        <p:tav tm="0">
                                          <p:val>
                                            <p:strVal val="1+#ppt_w/2"/>
                                          </p:val>
                                        </p:tav>
                                        <p:tav tm="100000">
                                          <p:val>
                                            <p:strVal val="#ppt_x"/>
                                          </p:val>
                                        </p:tav>
                                      </p:tavLst>
                                    </p:anim>
                                    <p:anim calcmode="lin" valueType="num">
                                      <p:cBhvr additive="base">
                                        <p:cTn id="43" dur="500" fill="hold"/>
                                        <p:tgtEl>
                                          <p:spTgt spid="35847"/>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2" fill="hold" grpId="0" nodeType="clickEffect">
                                  <p:stCondLst>
                                    <p:cond delay="0"/>
                                  </p:stCondLst>
                                  <p:childTnLst>
                                    <p:set>
                                      <p:cBhvr>
                                        <p:cTn id="47" dur="1" fill="hold">
                                          <p:stCondLst>
                                            <p:cond delay="0"/>
                                          </p:stCondLst>
                                        </p:cTn>
                                        <p:tgtEl>
                                          <p:spTgt spid="35848"/>
                                        </p:tgtEl>
                                        <p:attrNameLst>
                                          <p:attrName>style.visibility</p:attrName>
                                        </p:attrNameLst>
                                      </p:cBhvr>
                                      <p:to>
                                        <p:strVal val="visible"/>
                                      </p:to>
                                    </p:set>
                                    <p:anim calcmode="lin" valueType="num">
                                      <p:cBhvr additive="base">
                                        <p:cTn id="48" dur="500" fill="hold"/>
                                        <p:tgtEl>
                                          <p:spTgt spid="35848"/>
                                        </p:tgtEl>
                                        <p:attrNameLst>
                                          <p:attrName>ppt_x</p:attrName>
                                        </p:attrNameLst>
                                      </p:cBhvr>
                                      <p:tavLst>
                                        <p:tav tm="0">
                                          <p:val>
                                            <p:strVal val="1+#ppt_w/2"/>
                                          </p:val>
                                        </p:tav>
                                        <p:tav tm="100000">
                                          <p:val>
                                            <p:strVal val="#ppt_x"/>
                                          </p:val>
                                        </p:tav>
                                      </p:tavLst>
                                    </p:anim>
                                    <p:anim calcmode="lin" valueType="num">
                                      <p:cBhvr additive="base">
                                        <p:cTn id="49" dur="500" fill="hold"/>
                                        <p:tgtEl>
                                          <p:spTgt spid="35848"/>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35849"/>
                                        </p:tgtEl>
                                        <p:attrNameLst>
                                          <p:attrName>style.visibility</p:attrName>
                                        </p:attrNameLst>
                                      </p:cBhvr>
                                      <p:to>
                                        <p:strVal val="visible"/>
                                      </p:to>
                                    </p:set>
                                    <p:anim calcmode="lin" valueType="num">
                                      <p:cBhvr additive="base">
                                        <p:cTn id="54" dur="500" fill="hold"/>
                                        <p:tgtEl>
                                          <p:spTgt spid="35849"/>
                                        </p:tgtEl>
                                        <p:attrNameLst>
                                          <p:attrName>ppt_x</p:attrName>
                                        </p:attrNameLst>
                                      </p:cBhvr>
                                      <p:tavLst>
                                        <p:tav tm="0">
                                          <p:val>
                                            <p:strVal val="1+#ppt_w/2"/>
                                          </p:val>
                                        </p:tav>
                                        <p:tav tm="100000">
                                          <p:val>
                                            <p:strVal val="#ppt_x"/>
                                          </p:val>
                                        </p:tav>
                                      </p:tavLst>
                                    </p:anim>
                                    <p:anim calcmode="lin" valueType="num">
                                      <p:cBhvr additive="base">
                                        <p:cTn id="55" dur="500" fill="hold"/>
                                        <p:tgtEl>
                                          <p:spTgt spid="35849"/>
                                        </p:tgtEl>
                                        <p:attrNameLst>
                                          <p:attrName>ppt_y</p:attrName>
                                        </p:attrNameLst>
                                      </p:cBhvr>
                                      <p:tavLst>
                                        <p:tav tm="0">
                                          <p:val>
                                            <p:strVal val="#ppt_y"/>
                                          </p:val>
                                        </p:tav>
                                        <p:tav tm="100000">
                                          <p:val>
                                            <p:strVal val="#ppt_y"/>
                                          </p:val>
                                        </p:tav>
                                      </p:tavLst>
                                    </p:anim>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499"/>
                                          </p:stCondLst>
                                        </p:cTn>
                                        <p:tgtEl>
                                          <p:spTgt spid="35844"/>
                                        </p:tgtEl>
                                        <p:attrNameLst>
                                          <p:attrName>style.visibility</p:attrName>
                                        </p:attrNameLst>
                                      </p:cBhvr>
                                      <p:to>
                                        <p:strVal val="visible"/>
                                      </p:to>
                                    </p:set>
                                  </p:childTnLst>
                                  <p:subTnLst>
                                    <p:audio>
                                      <p:cMediaNode>
                                        <p:cTn display="0" masterRel="sameClick">
                                          <p:stCondLst>
                                            <p:cond evt="begin" delay="0">
                                              <p:tn val="57"/>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utoUpdateAnimBg="0"/>
      <p:bldP spid="35844" grpId="0" autoUpdateAnimBg="0"/>
      <p:bldP spid="35845" grpId="0" build="p" autoUpdateAnimBg="0"/>
      <p:bldP spid="35847" grpId="0" animBg="1" autoUpdateAnimBg="0"/>
      <p:bldP spid="35849" grpId="0" animBg="1" autoUpdateAnimBg="0"/>
      <p:bldP spid="35848"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Footer Placeholder 4"/>
          <p:cNvSpPr>
            <a:spLocks noGrp="1"/>
          </p:cNvSpPr>
          <p:nvPr>
            <p:ph type="ftr" sz="quarter" idx="11"/>
          </p:nvPr>
        </p:nvSpPr>
        <p:spPr/>
        <p:txBody>
          <a:bodyPr/>
          <a:lstStyle/>
          <a:p>
            <a:pPr>
              <a:defRPr/>
            </a:pPr>
            <a:fld id="{953AC894-2525-4ECD-8A30-1E45C7D9C15D}" type="slidenum">
              <a:rPr lang="en-US" smtClean="0">
                <a:latin typeface="Times"/>
              </a:rPr>
              <a:pPr>
                <a:defRPr/>
              </a:pPr>
              <a:t>25</a:t>
            </a:fld>
            <a:endParaRPr lang="en-US" smtClean="0">
              <a:latin typeface="Times"/>
            </a:endParaRPr>
          </a:p>
        </p:txBody>
      </p:sp>
      <p:sp>
        <p:nvSpPr>
          <p:cNvPr id="27651" name="Rectangle 2"/>
          <p:cNvSpPr>
            <a:spLocks noGrp="1" noChangeArrowheads="1"/>
          </p:cNvSpPr>
          <p:nvPr>
            <p:ph type="title"/>
          </p:nvPr>
        </p:nvSpPr>
        <p:spPr/>
        <p:txBody>
          <a:bodyPr/>
          <a:lstStyle/>
          <a:p>
            <a:r>
              <a:rPr lang="en-GB" smtClean="0"/>
              <a:t/>
            </a:r>
            <a:br>
              <a:rPr lang="en-GB" smtClean="0"/>
            </a:br>
            <a:r>
              <a:rPr lang="en-GB" i="1" smtClean="0"/>
              <a:t>canCommit</a:t>
            </a:r>
            <a:r>
              <a:rPr lang="en-GB" smtClean="0"/>
              <a:t>? for flat two-phase commit protocol</a:t>
            </a:r>
          </a:p>
        </p:txBody>
      </p:sp>
      <p:sp>
        <p:nvSpPr>
          <p:cNvPr id="27652" name="Rectangle 3"/>
          <p:cNvSpPr>
            <a:spLocks noChangeArrowheads="1"/>
          </p:cNvSpPr>
          <p:nvPr/>
        </p:nvSpPr>
        <p:spPr bwMode="auto">
          <a:xfrm>
            <a:off x="593725" y="1309688"/>
            <a:ext cx="8396288" cy="1187450"/>
          </a:xfrm>
          <a:prstGeom prst="rect">
            <a:avLst/>
          </a:prstGeom>
          <a:noFill/>
          <a:ln w="9525">
            <a:noFill/>
            <a:miter lim="800000"/>
            <a:headEnd/>
            <a:tailEnd/>
          </a:ln>
        </p:spPr>
        <p:txBody>
          <a:bodyPr>
            <a:spAutoFit/>
          </a:bodyPr>
          <a:lstStyle/>
          <a:p>
            <a:pPr eaLnBrk="0" hangingPunct="0"/>
            <a:r>
              <a:rPr lang="en-GB" i="1"/>
              <a:t>canCommit?(trans, abortList) -&gt; Yes / No</a:t>
            </a:r>
            <a:endParaRPr lang="en-GB"/>
          </a:p>
          <a:p>
            <a:pPr lvl="1" eaLnBrk="0" hangingPunct="0"/>
            <a:r>
              <a:rPr lang="en-GB"/>
              <a:t>Call from coordinator to participant to ask whether it can commit a transaction. Participant replies with its vote </a:t>
            </a:r>
            <a:r>
              <a:rPr lang="en-GB" i="1"/>
              <a:t>Yes</a:t>
            </a:r>
            <a:r>
              <a:rPr lang="en-GB"/>
              <a:t> / </a:t>
            </a:r>
            <a:r>
              <a:rPr lang="en-GB" i="1"/>
              <a:t>No</a:t>
            </a:r>
            <a:r>
              <a:rPr lang="en-GB"/>
              <a:t>.</a:t>
            </a:r>
          </a:p>
        </p:txBody>
      </p:sp>
      <p:sp>
        <p:nvSpPr>
          <p:cNvPr id="36868" name="Text Box 4"/>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36869" name="Rectangle 5"/>
          <p:cNvSpPr>
            <a:spLocks noGrp="1" noChangeArrowheads="1"/>
          </p:cNvSpPr>
          <p:nvPr>
            <p:ph type="body" idx="1"/>
          </p:nvPr>
        </p:nvSpPr>
        <p:spPr>
          <a:xfrm>
            <a:off x="660400" y="2667000"/>
            <a:ext cx="8447088" cy="3878263"/>
          </a:xfrm>
        </p:spPr>
        <p:txBody>
          <a:bodyPr/>
          <a:lstStyle/>
          <a:p>
            <a:pPr>
              <a:lnSpc>
                <a:spcPct val="90000"/>
              </a:lnSpc>
            </a:pPr>
            <a:r>
              <a:rPr lang="en-GB" sz="2400" smtClean="0"/>
              <a:t>Flat 2PC</a:t>
            </a:r>
          </a:p>
          <a:p>
            <a:pPr lvl="1">
              <a:lnSpc>
                <a:spcPct val="90000"/>
              </a:lnSpc>
            </a:pPr>
            <a:r>
              <a:rPr lang="en-GB" sz="1800" smtClean="0"/>
              <a:t>the coordinator of the top-level transaction sends </a:t>
            </a:r>
            <a:r>
              <a:rPr lang="en-GB" sz="1800" i="1" smtClean="0"/>
              <a:t>canCommit</a:t>
            </a:r>
            <a:r>
              <a:rPr lang="en-GB" sz="1800" smtClean="0"/>
              <a:t>? messages to the coordinators of all of the subtransactions in the provisional commit list. </a:t>
            </a:r>
          </a:p>
          <a:p>
            <a:pPr lvl="1">
              <a:lnSpc>
                <a:spcPct val="90000"/>
              </a:lnSpc>
            </a:pPr>
            <a:r>
              <a:rPr lang="en-GB" sz="1800" smtClean="0"/>
              <a:t>in our example, T sends to the coordinators of T</a:t>
            </a:r>
            <a:r>
              <a:rPr lang="en-GB" sz="1800" baseline="-25000" smtClean="0"/>
              <a:t>1</a:t>
            </a:r>
            <a:r>
              <a:rPr lang="en-GB" sz="1800" smtClean="0"/>
              <a:t> and T</a:t>
            </a:r>
            <a:r>
              <a:rPr lang="en-GB" sz="1800" baseline="-25000" smtClean="0"/>
              <a:t>12</a:t>
            </a:r>
            <a:r>
              <a:rPr lang="en-GB" sz="1800" smtClean="0"/>
              <a:t>.</a:t>
            </a:r>
          </a:p>
          <a:p>
            <a:pPr lvl="1">
              <a:lnSpc>
                <a:spcPct val="90000"/>
              </a:lnSpc>
            </a:pPr>
            <a:r>
              <a:rPr lang="en-GB" sz="1800" smtClean="0"/>
              <a:t>the </a:t>
            </a:r>
            <a:r>
              <a:rPr lang="en-GB" sz="1800" i="1" smtClean="0"/>
              <a:t>trans</a:t>
            </a:r>
            <a:r>
              <a:rPr lang="en-GB" sz="1800" smtClean="0"/>
              <a:t> argument is the TID of the top-level transaction</a:t>
            </a:r>
          </a:p>
          <a:p>
            <a:pPr lvl="1">
              <a:lnSpc>
                <a:spcPct val="90000"/>
              </a:lnSpc>
            </a:pPr>
            <a:r>
              <a:rPr lang="en-GB" sz="1800" smtClean="0"/>
              <a:t>the </a:t>
            </a:r>
            <a:r>
              <a:rPr lang="en-GB" sz="1800" i="1" smtClean="0"/>
              <a:t>abortList</a:t>
            </a:r>
            <a:r>
              <a:rPr lang="en-GB" sz="1800" smtClean="0"/>
              <a:t> argument gives all aborted subtransactions</a:t>
            </a:r>
          </a:p>
          <a:p>
            <a:pPr lvl="2">
              <a:lnSpc>
                <a:spcPct val="90000"/>
              </a:lnSpc>
            </a:pPr>
            <a:r>
              <a:rPr lang="en-GB" sz="1600" smtClean="0"/>
              <a:t>e.g. server N has T</a:t>
            </a:r>
            <a:r>
              <a:rPr lang="en-GB" sz="1600" baseline="-25000" smtClean="0"/>
              <a:t>12</a:t>
            </a:r>
            <a:r>
              <a:rPr lang="en-GB" sz="1600" smtClean="0"/>
              <a:t> prov committed and T</a:t>
            </a:r>
            <a:r>
              <a:rPr lang="en-GB" sz="1600" baseline="-25000" smtClean="0"/>
              <a:t>21</a:t>
            </a:r>
            <a:r>
              <a:rPr lang="en-GB" sz="1600" smtClean="0"/>
              <a:t> aborted</a:t>
            </a:r>
          </a:p>
          <a:p>
            <a:pPr lvl="1">
              <a:lnSpc>
                <a:spcPct val="90000"/>
              </a:lnSpc>
            </a:pPr>
            <a:r>
              <a:rPr lang="en-GB" sz="1800" smtClean="0"/>
              <a:t>On receiving </a:t>
            </a:r>
            <a:r>
              <a:rPr lang="en-GB" sz="1800" i="1" smtClean="0"/>
              <a:t>canCommit</a:t>
            </a:r>
            <a:r>
              <a:rPr lang="en-GB" sz="1800" smtClean="0"/>
              <a:t>, participant</a:t>
            </a:r>
          </a:p>
          <a:p>
            <a:pPr lvl="2">
              <a:lnSpc>
                <a:spcPct val="90000"/>
              </a:lnSpc>
            </a:pPr>
            <a:r>
              <a:rPr lang="en-GB" sz="1600" smtClean="0"/>
              <a:t>looks in list of transactions for any that match </a:t>
            </a:r>
            <a:r>
              <a:rPr lang="en-GB" sz="1600" i="1" smtClean="0"/>
              <a:t>trans</a:t>
            </a:r>
            <a:r>
              <a:rPr lang="en-GB" sz="1600" smtClean="0"/>
              <a:t> (e.g. T</a:t>
            </a:r>
            <a:r>
              <a:rPr lang="en-GB" sz="1600" baseline="-25000" smtClean="0"/>
              <a:t>12</a:t>
            </a:r>
            <a:r>
              <a:rPr lang="en-GB" sz="1600" smtClean="0"/>
              <a:t> and T</a:t>
            </a:r>
            <a:r>
              <a:rPr lang="en-GB" sz="1600" baseline="-25000" smtClean="0"/>
              <a:t>21</a:t>
            </a:r>
            <a:r>
              <a:rPr lang="en-GB" sz="1600" smtClean="0"/>
              <a:t> at N)</a:t>
            </a:r>
          </a:p>
          <a:p>
            <a:pPr lvl="2">
              <a:lnSpc>
                <a:spcPct val="90000"/>
              </a:lnSpc>
            </a:pPr>
            <a:r>
              <a:rPr lang="en-GB" sz="1600" smtClean="0"/>
              <a:t>it </a:t>
            </a:r>
            <a:r>
              <a:rPr lang="en-GB" sz="1600" i="1" smtClean="0"/>
              <a:t>prepares</a:t>
            </a:r>
            <a:r>
              <a:rPr lang="en-GB" sz="1600" smtClean="0"/>
              <a:t> any that have provisionally committed and are not in </a:t>
            </a:r>
            <a:r>
              <a:rPr lang="en-GB" sz="1600" i="1" smtClean="0"/>
              <a:t>abortList</a:t>
            </a:r>
            <a:r>
              <a:rPr lang="en-GB" sz="1600" smtClean="0"/>
              <a:t>  and votes </a:t>
            </a:r>
            <a:r>
              <a:rPr lang="en-GB" sz="1600" i="1" smtClean="0"/>
              <a:t>yes</a:t>
            </a:r>
          </a:p>
          <a:p>
            <a:pPr lvl="2">
              <a:lnSpc>
                <a:spcPct val="90000"/>
              </a:lnSpc>
            </a:pPr>
            <a:r>
              <a:rPr lang="en-GB" sz="1600" smtClean="0"/>
              <a:t>if it can't find any it votes </a:t>
            </a:r>
            <a:r>
              <a:rPr lang="en-GB" sz="1600" i="1" smtClean="0"/>
              <a:t>no</a:t>
            </a:r>
            <a:endParaRPr lang="en-GB" sz="1600" smtClean="0"/>
          </a:p>
        </p:txBody>
      </p:sp>
      <p:sp>
        <p:nvSpPr>
          <p:cNvPr id="27655" name="Rectangle 6"/>
          <p:cNvSpPr>
            <a:spLocks noChangeArrowheads="1"/>
          </p:cNvSpPr>
          <p:nvPr/>
        </p:nvSpPr>
        <p:spPr bwMode="auto">
          <a:xfrm>
            <a:off x="6224588" y="1312863"/>
            <a:ext cx="1609725" cy="396875"/>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13.11</a:t>
            </a:r>
          </a:p>
        </p:txBody>
      </p:sp>
      <p:sp>
        <p:nvSpPr>
          <p:cNvPr id="36871" name="Text Box 7"/>
          <p:cNvSpPr txBox="1">
            <a:spLocks noChangeArrowheads="1"/>
          </p:cNvSpPr>
          <p:nvPr/>
        </p:nvSpPr>
        <p:spPr bwMode="auto">
          <a:xfrm>
            <a:off x="0" y="39688"/>
            <a:ext cx="9069388" cy="396875"/>
          </a:xfrm>
          <a:prstGeom prst="rect">
            <a:avLst/>
          </a:prstGeom>
          <a:solidFill>
            <a:schemeClr val="accent1"/>
          </a:solidFill>
          <a:ln w="9525">
            <a:noFill/>
            <a:miter lim="800000"/>
            <a:headEnd/>
            <a:tailEnd/>
          </a:ln>
        </p:spPr>
        <p:txBody>
          <a:bodyPr wrap="none">
            <a:spAutoFit/>
          </a:bodyPr>
          <a:lstStyle/>
          <a:p>
            <a:pPr eaLnBrk="0" hangingPunct="0"/>
            <a:r>
              <a:rPr lang="en-GB" sz="2000">
                <a:latin typeface="Helvetica"/>
              </a:rPr>
              <a:t>Compare the advantages and disadvantages of the flat and nested approaches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up)">
                                      <p:cBhvr>
                                        <p:cTn id="7" dur="500"/>
                                        <p:tgtEl>
                                          <p:spTgt spid="368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869">
                                            <p:txEl>
                                              <p:pRg st="1" end="1"/>
                                            </p:txEl>
                                          </p:spTgt>
                                        </p:tgtEl>
                                        <p:attrNameLst>
                                          <p:attrName>style.visibility</p:attrName>
                                        </p:attrNameLst>
                                      </p:cBhvr>
                                      <p:to>
                                        <p:strVal val="visible"/>
                                      </p:to>
                                    </p:set>
                                    <p:animEffect transition="in" filter="wipe(up)">
                                      <p:cBhvr>
                                        <p:cTn id="12" dur="500"/>
                                        <p:tgtEl>
                                          <p:spTgt spid="3686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6869">
                                            <p:txEl>
                                              <p:pRg st="2" end="2"/>
                                            </p:txEl>
                                          </p:spTgt>
                                        </p:tgtEl>
                                        <p:attrNameLst>
                                          <p:attrName>style.visibility</p:attrName>
                                        </p:attrNameLst>
                                      </p:cBhvr>
                                      <p:to>
                                        <p:strVal val="visible"/>
                                      </p:to>
                                    </p:set>
                                    <p:animEffect transition="in" filter="wipe(up)">
                                      <p:cBhvr>
                                        <p:cTn id="17" dur="500"/>
                                        <p:tgtEl>
                                          <p:spTgt spid="3686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6869">
                                            <p:txEl>
                                              <p:pRg st="3" end="3"/>
                                            </p:txEl>
                                          </p:spTgt>
                                        </p:tgtEl>
                                        <p:attrNameLst>
                                          <p:attrName>style.visibility</p:attrName>
                                        </p:attrNameLst>
                                      </p:cBhvr>
                                      <p:to>
                                        <p:strVal val="visible"/>
                                      </p:to>
                                    </p:set>
                                    <p:animEffect transition="in" filter="wipe(up)">
                                      <p:cBhvr>
                                        <p:cTn id="22" dur="500"/>
                                        <p:tgtEl>
                                          <p:spTgt spid="3686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6869">
                                            <p:txEl>
                                              <p:pRg st="4" end="4"/>
                                            </p:txEl>
                                          </p:spTgt>
                                        </p:tgtEl>
                                        <p:attrNameLst>
                                          <p:attrName>style.visibility</p:attrName>
                                        </p:attrNameLst>
                                      </p:cBhvr>
                                      <p:to>
                                        <p:strVal val="visible"/>
                                      </p:to>
                                    </p:set>
                                    <p:animEffect transition="in" filter="wipe(up)">
                                      <p:cBhvr>
                                        <p:cTn id="27" dur="500"/>
                                        <p:tgtEl>
                                          <p:spTgt spid="36869">
                                            <p:txEl>
                                              <p:pRg st="4" end="4"/>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36869">
                                            <p:txEl>
                                              <p:pRg st="5" end="5"/>
                                            </p:txEl>
                                          </p:spTgt>
                                        </p:tgtEl>
                                        <p:attrNameLst>
                                          <p:attrName>style.visibility</p:attrName>
                                        </p:attrNameLst>
                                      </p:cBhvr>
                                      <p:to>
                                        <p:strVal val="visible"/>
                                      </p:to>
                                    </p:set>
                                    <p:animEffect transition="in" filter="wipe(up)">
                                      <p:cBhvr>
                                        <p:cTn id="30" dur="500"/>
                                        <p:tgtEl>
                                          <p:spTgt spid="3686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36869">
                                            <p:txEl>
                                              <p:pRg st="6" end="6"/>
                                            </p:txEl>
                                          </p:spTgt>
                                        </p:tgtEl>
                                        <p:attrNameLst>
                                          <p:attrName>style.visibility</p:attrName>
                                        </p:attrNameLst>
                                      </p:cBhvr>
                                      <p:to>
                                        <p:strVal val="visible"/>
                                      </p:to>
                                    </p:set>
                                    <p:animEffect transition="in" filter="wipe(up)">
                                      <p:cBhvr>
                                        <p:cTn id="35" dur="500"/>
                                        <p:tgtEl>
                                          <p:spTgt spid="36869">
                                            <p:txEl>
                                              <p:pRg st="6" end="6"/>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36869">
                                            <p:txEl>
                                              <p:pRg st="7" end="7"/>
                                            </p:txEl>
                                          </p:spTgt>
                                        </p:tgtEl>
                                        <p:attrNameLst>
                                          <p:attrName>style.visibility</p:attrName>
                                        </p:attrNameLst>
                                      </p:cBhvr>
                                      <p:to>
                                        <p:strVal val="visible"/>
                                      </p:to>
                                    </p:set>
                                    <p:animEffect transition="in" filter="wipe(up)">
                                      <p:cBhvr>
                                        <p:cTn id="38" dur="500"/>
                                        <p:tgtEl>
                                          <p:spTgt spid="36869">
                                            <p:txEl>
                                              <p:pRg st="7" end="7"/>
                                            </p:txEl>
                                          </p:spTgt>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36869">
                                            <p:txEl>
                                              <p:pRg st="8" end="8"/>
                                            </p:txEl>
                                          </p:spTgt>
                                        </p:tgtEl>
                                        <p:attrNameLst>
                                          <p:attrName>style.visibility</p:attrName>
                                        </p:attrNameLst>
                                      </p:cBhvr>
                                      <p:to>
                                        <p:strVal val="visible"/>
                                      </p:to>
                                    </p:set>
                                    <p:animEffect transition="in" filter="wipe(up)">
                                      <p:cBhvr>
                                        <p:cTn id="41" dur="500"/>
                                        <p:tgtEl>
                                          <p:spTgt spid="36869">
                                            <p:txEl>
                                              <p:pRg st="8" end="8"/>
                                            </p:txEl>
                                          </p:spTgt>
                                        </p:tgtEl>
                                      </p:cBhvr>
                                    </p:animEffect>
                                  </p:childTnLst>
                                </p:cTn>
                              </p:par>
                              <p:par>
                                <p:cTn id="42" presetID="22" presetClass="entr" presetSubtype="1" fill="hold" grpId="0" nodeType="withEffect">
                                  <p:stCondLst>
                                    <p:cond delay="0"/>
                                  </p:stCondLst>
                                  <p:childTnLst>
                                    <p:set>
                                      <p:cBhvr>
                                        <p:cTn id="43" dur="1" fill="hold">
                                          <p:stCondLst>
                                            <p:cond delay="0"/>
                                          </p:stCondLst>
                                        </p:cTn>
                                        <p:tgtEl>
                                          <p:spTgt spid="36869">
                                            <p:txEl>
                                              <p:pRg st="9" end="9"/>
                                            </p:txEl>
                                          </p:spTgt>
                                        </p:tgtEl>
                                        <p:attrNameLst>
                                          <p:attrName>style.visibility</p:attrName>
                                        </p:attrNameLst>
                                      </p:cBhvr>
                                      <p:to>
                                        <p:strVal val="visible"/>
                                      </p:to>
                                    </p:set>
                                    <p:animEffect transition="in" filter="wipe(up)">
                                      <p:cBhvr>
                                        <p:cTn id="44" dur="500"/>
                                        <p:tgtEl>
                                          <p:spTgt spid="36869">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36871"/>
                                        </p:tgtEl>
                                        <p:attrNameLst>
                                          <p:attrName>style.visibility</p:attrName>
                                        </p:attrNameLst>
                                      </p:cBhvr>
                                      <p:to>
                                        <p:strVal val="visible"/>
                                      </p:to>
                                    </p:set>
                                    <p:anim calcmode="lin" valueType="num">
                                      <p:cBhvr additive="base">
                                        <p:cTn id="49" dur="500" fill="hold"/>
                                        <p:tgtEl>
                                          <p:spTgt spid="36871"/>
                                        </p:tgtEl>
                                        <p:attrNameLst>
                                          <p:attrName>ppt_x</p:attrName>
                                        </p:attrNameLst>
                                      </p:cBhvr>
                                      <p:tavLst>
                                        <p:tav tm="0">
                                          <p:val>
                                            <p:strVal val="1+#ppt_w/2"/>
                                          </p:val>
                                        </p:tav>
                                        <p:tav tm="100000">
                                          <p:val>
                                            <p:strVal val="#ppt_x"/>
                                          </p:val>
                                        </p:tav>
                                      </p:tavLst>
                                    </p:anim>
                                    <p:anim calcmode="lin" valueType="num">
                                      <p:cBhvr additive="base">
                                        <p:cTn id="50" dur="500" fill="hold"/>
                                        <p:tgtEl>
                                          <p:spTgt spid="36871"/>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499"/>
                                          </p:stCondLst>
                                        </p:cTn>
                                        <p:tgtEl>
                                          <p:spTgt spid="36868"/>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P spid="36869" grpId="0" build="p" bldLvl="2" autoUpdateAnimBg="0"/>
      <p:bldP spid="36871"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Footer Placeholder 4"/>
          <p:cNvSpPr>
            <a:spLocks noGrp="1"/>
          </p:cNvSpPr>
          <p:nvPr>
            <p:ph type="ftr" sz="quarter" idx="11"/>
          </p:nvPr>
        </p:nvSpPr>
        <p:spPr/>
        <p:txBody>
          <a:bodyPr/>
          <a:lstStyle/>
          <a:p>
            <a:pPr>
              <a:defRPr/>
            </a:pPr>
            <a:fld id="{BAB68EFF-26CC-4E7E-B6A0-9B151107281E}" type="slidenum">
              <a:rPr lang="en-US" smtClean="0">
                <a:latin typeface="Times"/>
              </a:rPr>
              <a:pPr>
                <a:defRPr/>
              </a:pPr>
              <a:t>26</a:t>
            </a:fld>
            <a:endParaRPr lang="en-US" smtClean="0">
              <a:latin typeface="Times"/>
            </a:endParaRPr>
          </a:p>
        </p:txBody>
      </p:sp>
      <p:sp>
        <p:nvSpPr>
          <p:cNvPr id="28675" name="Rectangle 2"/>
          <p:cNvSpPr>
            <a:spLocks noGrp="1" noChangeArrowheads="1"/>
          </p:cNvSpPr>
          <p:nvPr>
            <p:ph type="title"/>
          </p:nvPr>
        </p:nvSpPr>
        <p:spPr/>
        <p:txBody>
          <a:bodyPr/>
          <a:lstStyle/>
          <a:p>
            <a:r>
              <a:rPr lang="en-GB" smtClean="0"/>
              <a:t>Time-out actions in nested 2PC</a:t>
            </a:r>
          </a:p>
        </p:txBody>
      </p:sp>
      <p:sp>
        <p:nvSpPr>
          <p:cNvPr id="128003" name="Rectangle 3"/>
          <p:cNvSpPr>
            <a:spLocks noGrp="1" noChangeArrowheads="1"/>
          </p:cNvSpPr>
          <p:nvPr>
            <p:ph type="body" idx="1"/>
          </p:nvPr>
        </p:nvSpPr>
        <p:spPr/>
        <p:txBody>
          <a:bodyPr/>
          <a:lstStyle/>
          <a:p>
            <a:r>
              <a:rPr lang="en-GB" smtClean="0"/>
              <a:t>With nested transactions delays can occur in the same three places as before</a:t>
            </a:r>
          </a:p>
          <a:p>
            <a:pPr lvl="1"/>
            <a:r>
              <a:rPr lang="en-GB" smtClean="0"/>
              <a:t>when a </a:t>
            </a:r>
            <a:r>
              <a:rPr lang="en-GB" i="1" smtClean="0"/>
              <a:t>participant</a:t>
            </a:r>
            <a:r>
              <a:rPr lang="en-GB" smtClean="0"/>
              <a:t> is prepared to </a:t>
            </a:r>
            <a:r>
              <a:rPr lang="en-GB" i="1" smtClean="0"/>
              <a:t>commit</a:t>
            </a:r>
            <a:endParaRPr lang="en-GB" smtClean="0"/>
          </a:p>
          <a:p>
            <a:pPr lvl="1"/>
            <a:r>
              <a:rPr lang="en-GB" smtClean="0"/>
              <a:t>when a participant has finished but has not yet received </a:t>
            </a:r>
            <a:r>
              <a:rPr lang="en-GB" i="1" smtClean="0"/>
              <a:t>canCommit</a:t>
            </a:r>
            <a:r>
              <a:rPr lang="en-GB" smtClean="0"/>
              <a:t>?</a:t>
            </a:r>
          </a:p>
          <a:p>
            <a:pPr lvl="1"/>
            <a:r>
              <a:rPr lang="en-GB" smtClean="0"/>
              <a:t>when a coordinator is waiting for votes</a:t>
            </a:r>
          </a:p>
          <a:p>
            <a:r>
              <a:rPr lang="en-GB" smtClean="0"/>
              <a:t>Fourth place: </a:t>
            </a:r>
          </a:p>
          <a:p>
            <a:pPr lvl="1"/>
            <a:r>
              <a:rPr lang="en-GB" smtClean="0"/>
              <a:t>provisionally committed subtransactions of aborted subtransactions e.g. T22 whose parent T2 has aborted</a:t>
            </a:r>
          </a:p>
          <a:p>
            <a:pPr lvl="1"/>
            <a:r>
              <a:rPr lang="en-GB" smtClean="0"/>
              <a:t>use </a:t>
            </a:r>
            <a:r>
              <a:rPr lang="en-GB" i="1" smtClean="0"/>
              <a:t>getStatus</a:t>
            </a:r>
            <a:r>
              <a:rPr lang="en-GB" smtClean="0"/>
              <a:t> on parent, whose coordinator should remain active for a while</a:t>
            </a:r>
          </a:p>
          <a:p>
            <a:pPr lvl="1"/>
            <a:r>
              <a:rPr lang="en-GB" smtClean="0"/>
              <a:t>If parent does not reply, then abort</a:t>
            </a:r>
          </a:p>
        </p:txBody>
      </p:sp>
      <p:sp>
        <p:nvSpPr>
          <p:cNvPr id="128004" name="Text Box 4"/>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wipe(up)">
                                      <p:cBhvr>
                                        <p:cTn id="7" dur="500"/>
                                        <p:tgtEl>
                                          <p:spTgt spid="1280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wipe(up)">
                                      <p:cBhvr>
                                        <p:cTn id="12" dur="500"/>
                                        <p:tgtEl>
                                          <p:spTgt spid="1280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28003">
                                            <p:txEl>
                                              <p:pRg st="2" end="2"/>
                                            </p:txEl>
                                          </p:spTgt>
                                        </p:tgtEl>
                                        <p:attrNameLst>
                                          <p:attrName>style.visibility</p:attrName>
                                        </p:attrNameLst>
                                      </p:cBhvr>
                                      <p:to>
                                        <p:strVal val="visible"/>
                                      </p:to>
                                    </p:set>
                                    <p:animEffect transition="in" filter="wipe(up)">
                                      <p:cBhvr>
                                        <p:cTn id="17" dur="500"/>
                                        <p:tgtEl>
                                          <p:spTgt spid="12800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28003">
                                            <p:txEl>
                                              <p:pRg st="3" end="3"/>
                                            </p:txEl>
                                          </p:spTgt>
                                        </p:tgtEl>
                                        <p:attrNameLst>
                                          <p:attrName>style.visibility</p:attrName>
                                        </p:attrNameLst>
                                      </p:cBhvr>
                                      <p:to>
                                        <p:strVal val="visible"/>
                                      </p:to>
                                    </p:set>
                                    <p:animEffect transition="in" filter="wipe(up)">
                                      <p:cBhvr>
                                        <p:cTn id="22" dur="500"/>
                                        <p:tgtEl>
                                          <p:spTgt spid="12800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8003">
                                            <p:txEl>
                                              <p:pRg st="4" end="4"/>
                                            </p:txEl>
                                          </p:spTgt>
                                        </p:tgtEl>
                                        <p:attrNameLst>
                                          <p:attrName>style.visibility</p:attrName>
                                        </p:attrNameLst>
                                      </p:cBhvr>
                                      <p:to>
                                        <p:strVal val="visible"/>
                                      </p:to>
                                    </p:set>
                                    <p:animEffect transition="in" filter="wipe(up)">
                                      <p:cBhvr>
                                        <p:cTn id="27" dur="500"/>
                                        <p:tgtEl>
                                          <p:spTgt spid="12800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28003">
                                            <p:txEl>
                                              <p:pRg st="5" end="5"/>
                                            </p:txEl>
                                          </p:spTgt>
                                        </p:tgtEl>
                                        <p:attrNameLst>
                                          <p:attrName>style.visibility</p:attrName>
                                        </p:attrNameLst>
                                      </p:cBhvr>
                                      <p:to>
                                        <p:strVal val="visible"/>
                                      </p:to>
                                    </p:set>
                                    <p:animEffect transition="in" filter="wipe(up)">
                                      <p:cBhvr>
                                        <p:cTn id="32" dur="500"/>
                                        <p:tgtEl>
                                          <p:spTgt spid="12800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28003">
                                            <p:txEl>
                                              <p:pRg st="6" end="6"/>
                                            </p:txEl>
                                          </p:spTgt>
                                        </p:tgtEl>
                                        <p:attrNameLst>
                                          <p:attrName>style.visibility</p:attrName>
                                        </p:attrNameLst>
                                      </p:cBhvr>
                                      <p:to>
                                        <p:strVal val="visible"/>
                                      </p:to>
                                    </p:set>
                                    <p:animEffect transition="in" filter="wipe(up)">
                                      <p:cBhvr>
                                        <p:cTn id="37" dur="500"/>
                                        <p:tgtEl>
                                          <p:spTgt spid="12800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28003">
                                            <p:txEl>
                                              <p:pRg st="7" end="7"/>
                                            </p:txEl>
                                          </p:spTgt>
                                        </p:tgtEl>
                                        <p:attrNameLst>
                                          <p:attrName>style.visibility</p:attrName>
                                        </p:attrNameLst>
                                      </p:cBhvr>
                                      <p:to>
                                        <p:strVal val="visible"/>
                                      </p:to>
                                    </p:set>
                                    <p:animEffect transition="in" filter="wipe(up)">
                                      <p:cBhvr>
                                        <p:cTn id="42" dur="500"/>
                                        <p:tgtEl>
                                          <p:spTgt spid="128003">
                                            <p:txEl>
                                              <p:pRg st="7" end="7"/>
                                            </p:txEl>
                                          </p:spTgt>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499"/>
                                          </p:stCondLst>
                                        </p:cTn>
                                        <p:tgtEl>
                                          <p:spTgt spid="128004"/>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bldLvl="2" autoUpdateAnimBg="0"/>
      <p:bldP spid="12800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p:txBody>
          <a:bodyPr/>
          <a:lstStyle/>
          <a:p>
            <a:pPr>
              <a:defRPr/>
            </a:pPr>
            <a:fld id="{47F91198-2B5A-4984-9012-BB4442C0EAF9}" type="slidenum">
              <a:rPr lang="en-US" smtClean="0">
                <a:latin typeface="Times"/>
              </a:rPr>
              <a:pPr>
                <a:defRPr/>
              </a:pPr>
              <a:t>27</a:t>
            </a:fld>
            <a:endParaRPr lang="en-US" smtClean="0">
              <a:latin typeface="Times"/>
            </a:endParaRPr>
          </a:p>
        </p:txBody>
      </p:sp>
      <p:sp>
        <p:nvSpPr>
          <p:cNvPr id="29699" name="Rectangle 2"/>
          <p:cNvSpPr>
            <a:spLocks noGrp="1" noChangeArrowheads="1"/>
          </p:cNvSpPr>
          <p:nvPr>
            <p:ph type="title"/>
          </p:nvPr>
        </p:nvSpPr>
        <p:spPr/>
        <p:txBody>
          <a:bodyPr/>
          <a:lstStyle/>
          <a:p>
            <a:r>
              <a:rPr lang="en-GB" smtClean="0"/>
              <a:t>Summary of 2PC</a:t>
            </a:r>
          </a:p>
        </p:txBody>
      </p:sp>
      <p:sp>
        <p:nvSpPr>
          <p:cNvPr id="116739" name="Rectangle 3"/>
          <p:cNvSpPr>
            <a:spLocks noGrp="1" noChangeArrowheads="1"/>
          </p:cNvSpPr>
          <p:nvPr>
            <p:ph type="body" idx="1"/>
          </p:nvPr>
        </p:nvSpPr>
        <p:spPr/>
        <p:txBody>
          <a:bodyPr/>
          <a:lstStyle/>
          <a:p>
            <a:r>
              <a:rPr lang="en-GB" sz="2400" smtClean="0"/>
              <a:t>a distributed transaction involves several different servers. </a:t>
            </a:r>
          </a:p>
          <a:p>
            <a:pPr lvl="1"/>
            <a:r>
              <a:rPr lang="en-GB" sz="1800" smtClean="0"/>
              <a:t>A nested transaction structure allows</a:t>
            </a:r>
          </a:p>
          <a:p>
            <a:pPr lvl="2"/>
            <a:r>
              <a:rPr lang="en-GB" sz="1600" smtClean="0"/>
              <a:t> additional concurrency and </a:t>
            </a:r>
          </a:p>
          <a:p>
            <a:pPr lvl="2"/>
            <a:r>
              <a:rPr lang="en-GB" sz="1600" smtClean="0"/>
              <a:t>independent committing by the servers in a distributed transaction.</a:t>
            </a:r>
          </a:p>
          <a:p>
            <a:r>
              <a:rPr lang="en-GB" sz="2400" smtClean="0"/>
              <a:t>atomicity requires that the servers participating in a distributed transaction either all commit it or all abort it.</a:t>
            </a:r>
          </a:p>
          <a:p>
            <a:r>
              <a:rPr lang="en-GB" sz="2400" smtClean="0"/>
              <a:t>atomic commit protocols are designed to achieve this effect, even if servers crash during their execution. </a:t>
            </a:r>
          </a:p>
          <a:p>
            <a:r>
              <a:rPr lang="en-GB" sz="2400" smtClean="0"/>
              <a:t>the 2PC protocol allows a server to abort unilaterally.</a:t>
            </a:r>
          </a:p>
          <a:p>
            <a:pPr lvl="1"/>
            <a:r>
              <a:rPr lang="en-GB" sz="1800" smtClean="0"/>
              <a:t>it includes timeout actions to deal with delays due to servers crashing. </a:t>
            </a:r>
          </a:p>
          <a:p>
            <a:pPr lvl="1"/>
            <a:r>
              <a:rPr lang="en-GB" sz="1800" smtClean="0"/>
              <a:t>2PC protocol can take an unbounded amount of time to complete but is guaranteed to complete eventually.</a:t>
            </a:r>
          </a:p>
          <a:p>
            <a:pPr>
              <a:buFont typeface="Wingdings" pitchFamily="2" charset="2"/>
              <a:buNone/>
            </a:pPr>
            <a:endParaRPr lang="en-GB" sz="2400" smtClean="0"/>
          </a:p>
        </p:txBody>
      </p:sp>
      <p:sp>
        <p:nvSpPr>
          <p:cNvPr id="116740" name="Text Box 4"/>
          <p:cNvSpPr txBox="1">
            <a:spLocks noChangeArrowheads="1"/>
          </p:cNvSpPr>
          <p:nvPr/>
        </p:nvSpPr>
        <p:spPr bwMode="auto">
          <a:xfrm>
            <a:off x="960755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16740"/>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Chimes"/>
                                        </p:tgtEl>
                                      </p:cMediaNode>
                                    </p:audio>
                                  </p:subTnLst>
                                </p:cTn>
                              </p:par>
                            </p:childTnLst>
                          </p:cTn>
                        </p:par>
                      </p:childTnLst>
                    </p:cTn>
                  </p:par>
                  <p:par>
                    <p:cTn id="7" fill="hold">
                      <p:stCondLst>
                        <p:cond delay="indefinite"/>
                      </p:stCondLst>
                      <p:childTnLst>
                        <p:par>
                          <p:cTn id="8" fill="hold">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116739">
                                            <p:txEl>
                                              <p:pRg st="0" end="0"/>
                                            </p:txEl>
                                          </p:spTgt>
                                        </p:tgtEl>
                                        <p:attrNameLst>
                                          <p:attrName>style.visibility</p:attrName>
                                        </p:attrNameLst>
                                      </p:cBhvr>
                                      <p:to>
                                        <p:strVal val="visible"/>
                                      </p:to>
                                    </p:set>
                                    <p:animEffect transition="in" filter="wipe(up)">
                                      <p:cBhvr>
                                        <p:cTn id="11" dur="500"/>
                                        <p:tgtEl>
                                          <p:spTgt spid="116739">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16739">
                                            <p:txEl>
                                              <p:pRg st="1" end="1"/>
                                            </p:txEl>
                                          </p:spTgt>
                                        </p:tgtEl>
                                        <p:attrNameLst>
                                          <p:attrName>style.visibility</p:attrName>
                                        </p:attrNameLst>
                                      </p:cBhvr>
                                      <p:to>
                                        <p:strVal val="visible"/>
                                      </p:to>
                                    </p:set>
                                    <p:animEffect transition="in" filter="wipe(up)">
                                      <p:cBhvr>
                                        <p:cTn id="14" dur="500"/>
                                        <p:tgtEl>
                                          <p:spTgt spid="116739">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16739">
                                            <p:txEl>
                                              <p:pRg st="2" end="2"/>
                                            </p:txEl>
                                          </p:spTgt>
                                        </p:tgtEl>
                                        <p:attrNameLst>
                                          <p:attrName>style.visibility</p:attrName>
                                        </p:attrNameLst>
                                      </p:cBhvr>
                                      <p:to>
                                        <p:strVal val="visible"/>
                                      </p:to>
                                    </p:set>
                                    <p:animEffect transition="in" filter="wipe(up)">
                                      <p:cBhvr>
                                        <p:cTn id="17" dur="500"/>
                                        <p:tgtEl>
                                          <p:spTgt spid="116739">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16739">
                                            <p:txEl>
                                              <p:pRg st="3" end="3"/>
                                            </p:txEl>
                                          </p:spTgt>
                                        </p:tgtEl>
                                        <p:attrNameLst>
                                          <p:attrName>style.visibility</p:attrName>
                                        </p:attrNameLst>
                                      </p:cBhvr>
                                      <p:to>
                                        <p:strVal val="visible"/>
                                      </p:to>
                                    </p:set>
                                    <p:animEffect transition="in" filter="wipe(up)">
                                      <p:cBhvr>
                                        <p:cTn id="20" dur="500"/>
                                        <p:tgtEl>
                                          <p:spTgt spid="116739">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116739">
                                            <p:txEl>
                                              <p:pRg st="4" end="4"/>
                                            </p:txEl>
                                          </p:spTgt>
                                        </p:tgtEl>
                                        <p:attrNameLst>
                                          <p:attrName>style.visibility</p:attrName>
                                        </p:attrNameLst>
                                      </p:cBhvr>
                                      <p:to>
                                        <p:strVal val="visible"/>
                                      </p:to>
                                    </p:set>
                                    <p:animEffect transition="in" filter="wipe(up)">
                                      <p:cBhvr>
                                        <p:cTn id="25" dur="500"/>
                                        <p:tgtEl>
                                          <p:spTgt spid="11673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grpId="0" nodeType="clickEffect">
                                  <p:stCondLst>
                                    <p:cond delay="0"/>
                                  </p:stCondLst>
                                  <p:childTnLst>
                                    <p:set>
                                      <p:cBhvr>
                                        <p:cTn id="29" dur="1" fill="hold">
                                          <p:stCondLst>
                                            <p:cond delay="0"/>
                                          </p:stCondLst>
                                        </p:cTn>
                                        <p:tgtEl>
                                          <p:spTgt spid="116739">
                                            <p:txEl>
                                              <p:pRg st="5" end="5"/>
                                            </p:txEl>
                                          </p:spTgt>
                                        </p:tgtEl>
                                        <p:attrNameLst>
                                          <p:attrName>style.visibility</p:attrName>
                                        </p:attrNameLst>
                                      </p:cBhvr>
                                      <p:to>
                                        <p:strVal val="visible"/>
                                      </p:to>
                                    </p:set>
                                    <p:animEffect transition="in" filter="wipe(up)">
                                      <p:cBhvr>
                                        <p:cTn id="30" dur="500"/>
                                        <p:tgtEl>
                                          <p:spTgt spid="116739">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116739">
                                            <p:txEl>
                                              <p:pRg st="6" end="6"/>
                                            </p:txEl>
                                          </p:spTgt>
                                        </p:tgtEl>
                                        <p:attrNameLst>
                                          <p:attrName>style.visibility</p:attrName>
                                        </p:attrNameLst>
                                      </p:cBhvr>
                                      <p:to>
                                        <p:strVal val="visible"/>
                                      </p:to>
                                    </p:set>
                                    <p:animEffect transition="in" filter="wipe(up)">
                                      <p:cBhvr>
                                        <p:cTn id="35" dur="500"/>
                                        <p:tgtEl>
                                          <p:spTgt spid="116739">
                                            <p:txEl>
                                              <p:pRg st="6" end="6"/>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16739">
                                            <p:txEl>
                                              <p:pRg st="7" end="7"/>
                                            </p:txEl>
                                          </p:spTgt>
                                        </p:tgtEl>
                                        <p:attrNameLst>
                                          <p:attrName>style.visibility</p:attrName>
                                        </p:attrNameLst>
                                      </p:cBhvr>
                                      <p:to>
                                        <p:strVal val="visible"/>
                                      </p:to>
                                    </p:set>
                                    <p:animEffect transition="in" filter="wipe(up)">
                                      <p:cBhvr>
                                        <p:cTn id="38" dur="500"/>
                                        <p:tgtEl>
                                          <p:spTgt spid="116739">
                                            <p:txEl>
                                              <p:pRg st="7" end="7"/>
                                            </p:txEl>
                                          </p:spTgt>
                                        </p:tgtEl>
                                      </p:cBhvr>
                                    </p:animEffect>
                                  </p:childTnLst>
                                </p:cTn>
                              </p:par>
                              <p:par>
                                <p:cTn id="39" presetID="22" presetClass="entr" presetSubtype="1" fill="hold" grpId="0" nodeType="withEffect">
                                  <p:stCondLst>
                                    <p:cond delay="0"/>
                                  </p:stCondLst>
                                  <p:childTnLst>
                                    <p:set>
                                      <p:cBhvr>
                                        <p:cTn id="40" dur="1" fill="hold">
                                          <p:stCondLst>
                                            <p:cond delay="0"/>
                                          </p:stCondLst>
                                        </p:cTn>
                                        <p:tgtEl>
                                          <p:spTgt spid="116739">
                                            <p:txEl>
                                              <p:pRg st="8" end="8"/>
                                            </p:txEl>
                                          </p:spTgt>
                                        </p:tgtEl>
                                        <p:attrNameLst>
                                          <p:attrName>style.visibility</p:attrName>
                                        </p:attrNameLst>
                                      </p:cBhvr>
                                      <p:to>
                                        <p:strVal val="visible"/>
                                      </p:to>
                                    </p:set>
                                    <p:animEffect transition="in" filter="wipe(up)">
                                      <p:cBhvr>
                                        <p:cTn id="41" dur="500"/>
                                        <p:tgtEl>
                                          <p:spTgt spid="1167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P spid="11674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1"/>
          </p:nvPr>
        </p:nvSpPr>
        <p:spPr/>
        <p:txBody>
          <a:bodyPr/>
          <a:lstStyle/>
          <a:p>
            <a:pPr>
              <a:defRPr/>
            </a:pPr>
            <a:fld id="{462FB617-3DF1-4E7E-8437-525777933AFE}" type="slidenum">
              <a:rPr lang="en-US" smtClean="0">
                <a:latin typeface="Times"/>
              </a:rPr>
              <a:pPr>
                <a:defRPr/>
              </a:pPr>
              <a:t>3</a:t>
            </a:fld>
            <a:endParaRPr lang="en-US" smtClean="0">
              <a:latin typeface="Times"/>
            </a:endParaRPr>
          </a:p>
        </p:txBody>
      </p:sp>
      <p:sp>
        <p:nvSpPr>
          <p:cNvPr id="5123" name="Rectangle 149"/>
          <p:cNvSpPr>
            <a:spLocks noGrp="1" noChangeArrowheads="1"/>
          </p:cNvSpPr>
          <p:nvPr>
            <p:ph type="title"/>
          </p:nvPr>
        </p:nvSpPr>
        <p:spPr/>
        <p:txBody>
          <a:bodyPr/>
          <a:lstStyle/>
          <a:p>
            <a:r>
              <a:rPr lang="en-GB" smtClean="0"/>
              <a:t/>
            </a:r>
            <a:br>
              <a:rPr lang="en-GB" smtClean="0"/>
            </a:br>
            <a:r>
              <a:rPr lang="en-GB" smtClean="0"/>
              <a:t>Distributed transactions</a:t>
            </a:r>
          </a:p>
        </p:txBody>
      </p:sp>
      <p:grpSp>
        <p:nvGrpSpPr>
          <p:cNvPr id="2" name="Group 333"/>
          <p:cNvGrpSpPr>
            <a:grpSpLocks/>
          </p:cNvGrpSpPr>
          <p:nvPr/>
        </p:nvGrpSpPr>
        <p:grpSpPr bwMode="auto">
          <a:xfrm>
            <a:off x="1027113" y="1166813"/>
            <a:ext cx="7920037" cy="4468812"/>
            <a:chOff x="345" y="717"/>
            <a:chExt cx="4988" cy="2815"/>
          </a:xfrm>
        </p:grpSpPr>
        <p:sp>
          <p:nvSpPr>
            <p:cNvPr id="5129" name="Rectangle 265"/>
            <p:cNvSpPr>
              <a:spLocks noChangeArrowheads="1"/>
            </p:cNvSpPr>
            <p:nvPr/>
          </p:nvSpPr>
          <p:spPr bwMode="auto">
            <a:xfrm>
              <a:off x="3015" y="1924"/>
              <a:ext cx="510" cy="567"/>
            </a:xfrm>
            <a:prstGeom prst="rect">
              <a:avLst/>
            </a:prstGeom>
            <a:solidFill>
              <a:srgbClr val="FFDC99"/>
            </a:solidFill>
            <a:ln w="9525">
              <a:noFill/>
              <a:miter lim="800000"/>
              <a:headEnd/>
              <a:tailEnd/>
            </a:ln>
          </p:spPr>
          <p:txBody>
            <a:bodyPr/>
            <a:lstStyle/>
            <a:p>
              <a:pPr eaLnBrk="0" hangingPunct="0"/>
              <a:endParaRPr lang="en-US"/>
            </a:p>
          </p:txBody>
        </p:sp>
        <p:sp>
          <p:nvSpPr>
            <p:cNvPr id="5130" name="Rectangle 266"/>
            <p:cNvSpPr>
              <a:spLocks noChangeArrowheads="1"/>
            </p:cNvSpPr>
            <p:nvPr/>
          </p:nvSpPr>
          <p:spPr bwMode="auto">
            <a:xfrm>
              <a:off x="3015" y="1924"/>
              <a:ext cx="525" cy="581"/>
            </a:xfrm>
            <a:prstGeom prst="rect">
              <a:avLst/>
            </a:prstGeom>
            <a:noFill/>
            <a:ln w="33338">
              <a:solidFill>
                <a:srgbClr val="FFDC99"/>
              </a:solidFill>
              <a:miter lim="800000"/>
              <a:headEnd/>
              <a:tailEnd/>
            </a:ln>
          </p:spPr>
          <p:txBody>
            <a:bodyPr/>
            <a:lstStyle/>
            <a:p>
              <a:pPr eaLnBrk="0" hangingPunct="0"/>
              <a:endParaRPr lang="en-US"/>
            </a:p>
          </p:txBody>
        </p:sp>
        <p:sp>
          <p:nvSpPr>
            <p:cNvPr id="5131" name="Rectangle 325"/>
            <p:cNvSpPr>
              <a:spLocks noChangeArrowheads="1"/>
            </p:cNvSpPr>
            <p:nvPr/>
          </p:nvSpPr>
          <p:spPr bwMode="auto">
            <a:xfrm>
              <a:off x="3120" y="2101"/>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32" name="Rectangle 197"/>
            <p:cNvSpPr>
              <a:spLocks noChangeArrowheads="1"/>
            </p:cNvSpPr>
            <p:nvPr/>
          </p:nvSpPr>
          <p:spPr bwMode="auto">
            <a:xfrm>
              <a:off x="4823" y="1065"/>
              <a:ext cx="510" cy="567"/>
            </a:xfrm>
            <a:prstGeom prst="rect">
              <a:avLst/>
            </a:prstGeom>
            <a:solidFill>
              <a:srgbClr val="FFDC99"/>
            </a:solidFill>
            <a:ln w="9525">
              <a:noFill/>
              <a:miter lim="800000"/>
              <a:headEnd/>
              <a:tailEnd/>
            </a:ln>
          </p:spPr>
          <p:txBody>
            <a:bodyPr/>
            <a:lstStyle/>
            <a:p>
              <a:pPr eaLnBrk="0" hangingPunct="0"/>
              <a:endParaRPr lang="en-US"/>
            </a:p>
          </p:txBody>
        </p:sp>
        <p:sp>
          <p:nvSpPr>
            <p:cNvPr id="5133" name="Rectangle 205"/>
            <p:cNvSpPr>
              <a:spLocks noChangeArrowheads="1"/>
            </p:cNvSpPr>
            <p:nvPr/>
          </p:nvSpPr>
          <p:spPr bwMode="auto">
            <a:xfrm>
              <a:off x="4823" y="2946"/>
              <a:ext cx="510" cy="567"/>
            </a:xfrm>
            <a:prstGeom prst="rect">
              <a:avLst/>
            </a:prstGeom>
            <a:solidFill>
              <a:srgbClr val="FFDC99"/>
            </a:solidFill>
            <a:ln w="9525">
              <a:noFill/>
              <a:miter lim="800000"/>
              <a:headEnd/>
              <a:tailEnd/>
            </a:ln>
          </p:spPr>
          <p:txBody>
            <a:bodyPr/>
            <a:lstStyle/>
            <a:p>
              <a:pPr eaLnBrk="0" hangingPunct="0"/>
              <a:endParaRPr lang="en-US"/>
            </a:p>
          </p:txBody>
        </p:sp>
        <p:sp>
          <p:nvSpPr>
            <p:cNvPr id="5134" name="Rectangle 203"/>
            <p:cNvSpPr>
              <a:spLocks noChangeArrowheads="1"/>
            </p:cNvSpPr>
            <p:nvPr/>
          </p:nvSpPr>
          <p:spPr bwMode="auto">
            <a:xfrm>
              <a:off x="4823" y="1978"/>
              <a:ext cx="510" cy="582"/>
            </a:xfrm>
            <a:prstGeom prst="rect">
              <a:avLst/>
            </a:prstGeom>
            <a:solidFill>
              <a:srgbClr val="FFDC99"/>
            </a:solidFill>
            <a:ln w="9525">
              <a:noFill/>
              <a:miter lim="800000"/>
              <a:headEnd/>
              <a:tailEnd/>
            </a:ln>
          </p:spPr>
          <p:txBody>
            <a:bodyPr/>
            <a:lstStyle/>
            <a:p>
              <a:pPr eaLnBrk="0" hangingPunct="0"/>
              <a:endParaRPr lang="en-US"/>
            </a:p>
          </p:txBody>
        </p:sp>
        <p:sp>
          <p:nvSpPr>
            <p:cNvPr id="5135" name="Rectangle 199"/>
            <p:cNvSpPr>
              <a:spLocks noChangeArrowheads="1"/>
            </p:cNvSpPr>
            <p:nvPr/>
          </p:nvSpPr>
          <p:spPr bwMode="auto">
            <a:xfrm>
              <a:off x="3891" y="2321"/>
              <a:ext cx="510" cy="581"/>
            </a:xfrm>
            <a:prstGeom prst="rect">
              <a:avLst/>
            </a:prstGeom>
            <a:solidFill>
              <a:srgbClr val="FFDC99"/>
            </a:solidFill>
            <a:ln w="9525">
              <a:noFill/>
              <a:miter lim="800000"/>
              <a:headEnd/>
              <a:tailEnd/>
            </a:ln>
          </p:spPr>
          <p:txBody>
            <a:bodyPr/>
            <a:lstStyle/>
            <a:p>
              <a:pPr eaLnBrk="0" hangingPunct="0"/>
              <a:endParaRPr lang="en-US"/>
            </a:p>
          </p:txBody>
        </p:sp>
        <p:sp>
          <p:nvSpPr>
            <p:cNvPr id="5136" name="Rectangle 201"/>
            <p:cNvSpPr>
              <a:spLocks noChangeArrowheads="1"/>
            </p:cNvSpPr>
            <p:nvPr/>
          </p:nvSpPr>
          <p:spPr bwMode="auto">
            <a:xfrm>
              <a:off x="3903" y="1592"/>
              <a:ext cx="510" cy="581"/>
            </a:xfrm>
            <a:prstGeom prst="rect">
              <a:avLst/>
            </a:prstGeom>
            <a:solidFill>
              <a:srgbClr val="FFDC99"/>
            </a:solidFill>
            <a:ln w="9525">
              <a:noFill/>
              <a:miter lim="800000"/>
              <a:headEnd/>
              <a:tailEnd/>
            </a:ln>
          </p:spPr>
          <p:txBody>
            <a:bodyPr/>
            <a:lstStyle/>
            <a:p>
              <a:pPr eaLnBrk="0" hangingPunct="0"/>
              <a:endParaRPr lang="en-US"/>
            </a:p>
          </p:txBody>
        </p:sp>
        <p:sp>
          <p:nvSpPr>
            <p:cNvPr id="5137" name="Rectangle 324"/>
            <p:cNvSpPr>
              <a:spLocks noChangeArrowheads="1"/>
            </p:cNvSpPr>
            <p:nvPr/>
          </p:nvSpPr>
          <p:spPr bwMode="auto">
            <a:xfrm>
              <a:off x="4587" y="1976"/>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38" name="Rectangle 323"/>
            <p:cNvSpPr>
              <a:spLocks noChangeArrowheads="1"/>
            </p:cNvSpPr>
            <p:nvPr/>
          </p:nvSpPr>
          <p:spPr bwMode="auto">
            <a:xfrm>
              <a:off x="4587" y="3136"/>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39" name="Rectangle 322"/>
            <p:cNvSpPr>
              <a:spLocks noChangeArrowheads="1"/>
            </p:cNvSpPr>
            <p:nvPr/>
          </p:nvSpPr>
          <p:spPr bwMode="auto">
            <a:xfrm>
              <a:off x="4587" y="1232"/>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40" name="Rectangle 321"/>
            <p:cNvSpPr>
              <a:spLocks noChangeArrowheads="1"/>
            </p:cNvSpPr>
            <p:nvPr/>
          </p:nvSpPr>
          <p:spPr bwMode="auto">
            <a:xfrm>
              <a:off x="4587" y="2325"/>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41" name="Rectangle 320"/>
            <p:cNvSpPr>
              <a:spLocks noChangeArrowheads="1"/>
            </p:cNvSpPr>
            <p:nvPr/>
          </p:nvSpPr>
          <p:spPr bwMode="auto">
            <a:xfrm>
              <a:off x="3629" y="1763"/>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42" name="Rectangle 319"/>
            <p:cNvSpPr>
              <a:spLocks noChangeArrowheads="1"/>
            </p:cNvSpPr>
            <p:nvPr/>
          </p:nvSpPr>
          <p:spPr bwMode="auto">
            <a:xfrm>
              <a:off x="3629" y="2462"/>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143" name="Rectangle 180"/>
            <p:cNvSpPr>
              <a:spLocks noChangeArrowheads="1"/>
            </p:cNvSpPr>
            <p:nvPr/>
          </p:nvSpPr>
          <p:spPr bwMode="auto">
            <a:xfrm>
              <a:off x="1113" y="2014"/>
              <a:ext cx="509" cy="565"/>
            </a:xfrm>
            <a:prstGeom prst="rect">
              <a:avLst/>
            </a:prstGeom>
            <a:solidFill>
              <a:srgbClr val="FFDC99"/>
            </a:solidFill>
            <a:ln w="9525">
              <a:noFill/>
              <a:miter lim="800000"/>
              <a:headEnd/>
              <a:tailEnd/>
            </a:ln>
          </p:spPr>
          <p:txBody>
            <a:bodyPr/>
            <a:lstStyle/>
            <a:p>
              <a:pPr eaLnBrk="0" hangingPunct="0"/>
              <a:endParaRPr lang="en-US"/>
            </a:p>
          </p:txBody>
        </p:sp>
        <p:sp>
          <p:nvSpPr>
            <p:cNvPr id="5144" name="Rectangle 181"/>
            <p:cNvSpPr>
              <a:spLocks noChangeArrowheads="1"/>
            </p:cNvSpPr>
            <p:nvPr/>
          </p:nvSpPr>
          <p:spPr bwMode="auto">
            <a:xfrm>
              <a:off x="1105" y="2006"/>
              <a:ext cx="523" cy="579"/>
            </a:xfrm>
            <a:prstGeom prst="rect">
              <a:avLst/>
            </a:prstGeom>
            <a:noFill/>
            <a:ln w="33338">
              <a:solidFill>
                <a:srgbClr val="FFDC99"/>
              </a:solidFill>
              <a:miter lim="800000"/>
              <a:headEnd/>
              <a:tailEnd/>
            </a:ln>
          </p:spPr>
          <p:txBody>
            <a:bodyPr/>
            <a:lstStyle/>
            <a:p>
              <a:pPr eaLnBrk="0" hangingPunct="0"/>
              <a:endParaRPr lang="en-US"/>
            </a:p>
          </p:txBody>
        </p:sp>
        <p:sp>
          <p:nvSpPr>
            <p:cNvPr id="5145" name="Rectangle 156"/>
            <p:cNvSpPr>
              <a:spLocks noChangeArrowheads="1"/>
            </p:cNvSpPr>
            <p:nvPr/>
          </p:nvSpPr>
          <p:spPr bwMode="auto">
            <a:xfrm>
              <a:off x="1862" y="2946"/>
              <a:ext cx="509" cy="580"/>
            </a:xfrm>
            <a:prstGeom prst="rect">
              <a:avLst/>
            </a:prstGeom>
            <a:solidFill>
              <a:srgbClr val="FFDC99"/>
            </a:solidFill>
            <a:ln w="9525">
              <a:noFill/>
              <a:miter lim="800000"/>
              <a:headEnd/>
              <a:tailEnd/>
            </a:ln>
          </p:spPr>
          <p:txBody>
            <a:bodyPr/>
            <a:lstStyle/>
            <a:p>
              <a:pPr eaLnBrk="0" hangingPunct="0"/>
              <a:endParaRPr lang="en-US"/>
            </a:p>
          </p:txBody>
        </p:sp>
        <p:sp>
          <p:nvSpPr>
            <p:cNvPr id="5146" name="Rectangle 157"/>
            <p:cNvSpPr>
              <a:spLocks noChangeArrowheads="1"/>
            </p:cNvSpPr>
            <p:nvPr/>
          </p:nvSpPr>
          <p:spPr bwMode="auto">
            <a:xfrm>
              <a:off x="1854" y="2938"/>
              <a:ext cx="523" cy="594"/>
            </a:xfrm>
            <a:prstGeom prst="rect">
              <a:avLst/>
            </a:prstGeom>
            <a:noFill/>
            <a:ln w="33338">
              <a:solidFill>
                <a:srgbClr val="FFDC99"/>
              </a:solidFill>
              <a:miter lim="800000"/>
              <a:headEnd/>
              <a:tailEnd/>
            </a:ln>
          </p:spPr>
          <p:txBody>
            <a:bodyPr/>
            <a:lstStyle/>
            <a:p>
              <a:pPr eaLnBrk="0" hangingPunct="0"/>
              <a:endParaRPr lang="en-US"/>
            </a:p>
          </p:txBody>
        </p:sp>
        <p:sp>
          <p:nvSpPr>
            <p:cNvPr id="5147" name="AutoShape 158"/>
            <p:cNvSpPr>
              <a:spLocks noChangeArrowheads="1"/>
            </p:cNvSpPr>
            <p:nvPr/>
          </p:nvSpPr>
          <p:spPr bwMode="auto">
            <a:xfrm>
              <a:off x="2066" y="3179"/>
              <a:ext cx="127" cy="183"/>
            </a:xfrm>
            <a:prstGeom prst="roundRect">
              <a:avLst>
                <a:gd name="adj" fmla="val 47245"/>
              </a:avLst>
            </a:prstGeom>
            <a:solidFill>
              <a:srgbClr val="FFFFFF"/>
            </a:solidFill>
            <a:ln w="9525">
              <a:noFill/>
              <a:round/>
              <a:headEnd/>
              <a:tailEnd/>
            </a:ln>
          </p:spPr>
          <p:txBody>
            <a:bodyPr/>
            <a:lstStyle/>
            <a:p>
              <a:pPr eaLnBrk="0" hangingPunct="0"/>
              <a:endParaRPr lang="en-US"/>
            </a:p>
          </p:txBody>
        </p:sp>
        <p:sp>
          <p:nvSpPr>
            <p:cNvPr id="5148" name="AutoShape 159"/>
            <p:cNvSpPr>
              <a:spLocks noChangeArrowheads="1"/>
            </p:cNvSpPr>
            <p:nvPr/>
          </p:nvSpPr>
          <p:spPr bwMode="auto">
            <a:xfrm>
              <a:off x="2066" y="3179"/>
              <a:ext cx="141" cy="198"/>
            </a:xfrm>
            <a:prstGeom prst="roundRect">
              <a:avLst>
                <a:gd name="adj" fmla="val 42551"/>
              </a:avLst>
            </a:prstGeom>
            <a:noFill/>
            <a:ln w="33338">
              <a:solidFill>
                <a:srgbClr val="FFFFFF"/>
              </a:solidFill>
              <a:round/>
              <a:headEnd/>
              <a:tailEnd/>
            </a:ln>
          </p:spPr>
          <p:txBody>
            <a:bodyPr/>
            <a:lstStyle/>
            <a:p>
              <a:pPr eaLnBrk="0" hangingPunct="0"/>
              <a:endParaRPr lang="en-US"/>
            </a:p>
          </p:txBody>
        </p:sp>
        <p:sp>
          <p:nvSpPr>
            <p:cNvPr id="5149" name="Rectangle 160"/>
            <p:cNvSpPr>
              <a:spLocks noChangeArrowheads="1"/>
            </p:cNvSpPr>
            <p:nvPr/>
          </p:nvSpPr>
          <p:spPr bwMode="auto">
            <a:xfrm>
              <a:off x="2066" y="3278"/>
              <a:ext cx="127" cy="84"/>
            </a:xfrm>
            <a:prstGeom prst="rect">
              <a:avLst/>
            </a:prstGeom>
            <a:solidFill>
              <a:srgbClr val="FFDC99"/>
            </a:solidFill>
            <a:ln w="9525">
              <a:noFill/>
              <a:miter lim="800000"/>
              <a:headEnd/>
              <a:tailEnd/>
            </a:ln>
          </p:spPr>
          <p:txBody>
            <a:bodyPr/>
            <a:lstStyle/>
            <a:p>
              <a:pPr eaLnBrk="0" hangingPunct="0"/>
              <a:endParaRPr lang="en-US"/>
            </a:p>
          </p:txBody>
        </p:sp>
        <p:sp>
          <p:nvSpPr>
            <p:cNvPr id="5150" name="Rectangle 161"/>
            <p:cNvSpPr>
              <a:spLocks noChangeArrowheads="1"/>
            </p:cNvSpPr>
            <p:nvPr/>
          </p:nvSpPr>
          <p:spPr bwMode="auto">
            <a:xfrm>
              <a:off x="2066" y="3278"/>
              <a:ext cx="141" cy="99"/>
            </a:xfrm>
            <a:prstGeom prst="rect">
              <a:avLst/>
            </a:prstGeom>
            <a:noFill/>
            <a:ln w="33338">
              <a:solidFill>
                <a:srgbClr val="FFDC99"/>
              </a:solidFill>
              <a:miter lim="800000"/>
              <a:headEnd/>
              <a:tailEnd/>
            </a:ln>
          </p:spPr>
          <p:txBody>
            <a:bodyPr/>
            <a:lstStyle/>
            <a:p>
              <a:pPr eaLnBrk="0" hangingPunct="0"/>
              <a:endParaRPr lang="en-US"/>
            </a:p>
          </p:txBody>
        </p:sp>
        <p:sp>
          <p:nvSpPr>
            <p:cNvPr id="5151" name="AutoShape 162"/>
            <p:cNvSpPr>
              <a:spLocks noChangeArrowheads="1"/>
            </p:cNvSpPr>
            <p:nvPr/>
          </p:nvSpPr>
          <p:spPr bwMode="auto">
            <a:xfrm>
              <a:off x="2066" y="3179"/>
              <a:ext cx="141" cy="198"/>
            </a:xfrm>
            <a:prstGeom prst="roundRect">
              <a:avLst>
                <a:gd name="adj" fmla="val 42551"/>
              </a:avLst>
            </a:prstGeom>
            <a:noFill/>
            <a:ln w="33338">
              <a:solidFill>
                <a:srgbClr val="000000"/>
              </a:solidFill>
              <a:round/>
              <a:headEnd/>
              <a:tailEnd/>
            </a:ln>
          </p:spPr>
          <p:txBody>
            <a:bodyPr/>
            <a:lstStyle/>
            <a:p>
              <a:pPr eaLnBrk="0" hangingPunct="0"/>
              <a:endParaRPr lang="en-US"/>
            </a:p>
          </p:txBody>
        </p:sp>
        <p:sp>
          <p:nvSpPr>
            <p:cNvPr id="5152" name="Line 163"/>
            <p:cNvSpPr>
              <a:spLocks noChangeShapeType="1"/>
            </p:cNvSpPr>
            <p:nvPr/>
          </p:nvSpPr>
          <p:spPr bwMode="auto">
            <a:xfrm>
              <a:off x="2066" y="3263"/>
              <a:ext cx="127" cy="1"/>
            </a:xfrm>
            <a:prstGeom prst="line">
              <a:avLst/>
            </a:prstGeom>
            <a:noFill/>
            <a:ln w="33338">
              <a:solidFill>
                <a:srgbClr val="000000"/>
              </a:solidFill>
              <a:round/>
              <a:headEnd/>
              <a:tailEnd/>
            </a:ln>
          </p:spPr>
          <p:txBody>
            <a:bodyPr/>
            <a:lstStyle/>
            <a:p>
              <a:endParaRPr lang="en-US"/>
            </a:p>
          </p:txBody>
        </p:sp>
        <p:sp>
          <p:nvSpPr>
            <p:cNvPr id="5153" name="Rectangle 164"/>
            <p:cNvSpPr>
              <a:spLocks noChangeArrowheads="1"/>
            </p:cNvSpPr>
            <p:nvPr/>
          </p:nvSpPr>
          <p:spPr bwMode="auto">
            <a:xfrm>
              <a:off x="1862" y="2028"/>
              <a:ext cx="509" cy="565"/>
            </a:xfrm>
            <a:prstGeom prst="rect">
              <a:avLst/>
            </a:prstGeom>
            <a:solidFill>
              <a:srgbClr val="FFDC99"/>
            </a:solidFill>
            <a:ln w="9525">
              <a:noFill/>
              <a:miter lim="800000"/>
              <a:headEnd/>
              <a:tailEnd/>
            </a:ln>
          </p:spPr>
          <p:txBody>
            <a:bodyPr/>
            <a:lstStyle/>
            <a:p>
              <a:pPr eaLnBrk="0" hangingPunct="0"/>
              <a:endParaRPr lang="en-US"/>
            </a:p>
          </p:txBody>
        </p:sp>
        <p:sp>
          <p:nvSpPr>
            <p:cNvPr id="5154" name="Rectangle 165"/>
            <p:cNvSpPr>
              <a:spLocks noChangeArrowheads="1"/>
            </p:cNvSpPr>
            <p:nvPr/>
          </p:nvSpPr>
          <p:spPr bwMode="auto">
            <a:xfrm>
              <a:off x="1854" y="2020"/>
              <a:ext cx="523" cy="579"/>
            </a:xfrm>
            <a:prstGeom prst="rect">
              <a:avLst/>
            </a:prstGeom>
            <a:noFill/>
            <a:ln w="33338">
              <a:solidFill>
                <a:srgbClr val="FFDC99"/>
              </a:solidFill>
              <a:miter lim="800000"/>
              <a:headEnd/>
              <a:tailEnd/>
            </a:ln>
          </p:spPr>
          <p:txBody>
            <a:bodyPr/>
            <a:lstStyle/>
            <a:p>
              <a:pPr eaLnBrk="0" hangingPunct="0"/>
              <a:endParaRPr lang="en-US"/>
            </a:p>
          </p:txBody>
        </p:sp>
        <p:sp>
          <p:nvSpPr>
            <p:cNvPr id="5155" name="AutoShape 166"/>
            <p:cNvSpPr>
              <a:spLocks noChangeArrowheads="1"/>
            </p:cNvSpPr>
            <p:nvPr/>
          </p:nvSpPr>
          <p:spPr bwMode="auto">
            <a:xfrm>
              <a:off x="2080" y="2189"/>
              <a:ext cx="127" cy="184"/>
            </a:xfrm>
            <a:prstGeom prst="roundRect">
              <a:avLst>
                <a:gd name="adj" fmla="val 47245"/>
              </a:avLst>
            </a:prstGeom>
            <a:solidFill>
              <a:srgbClr val="FFFFFF"/>
            </a:solidFill>
            <a:ln w="9525">
              <a:noFill/>
              <a:round/>
              <a:headEnd/>
              <a:tailEnd/>
            </a:ln>
          </p:spPr>
          <p:txBody>
            <a:bodyPr/>
            <a:lstStyle/>
            <a:p>
              <a:pPr eaLnBrk="0" hangingPunct="0"/>
              <a:endParaRPr lang="en-US"/>
            </a:p>
          </p:txBody>
        </p:sp>
        <p:sp>
          <p:nvSpPr>
            <p:cNvPr id="5156" name="AutoShape 167"/>
            <p:cNvSpPr>
              <a:spLocks noChangeArrowheads="1"/>
            </p:cNvSpPr>
            <p:nvPr/>
          </p:nvSpPr>
          <p:spPr bwMode="auto">
            <a:xfrm>
              <a:off x="2080" y="2189"/>
              <a:ext cx="142" cy="198"/>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57" name="Rectangle 168"/>
            <p:cNvSpPr>
              <a:spLocks noChangeArrowheads="1"/>
            </p:cNvSpPr>
            <p:nvPr/>
          </p:nvSpPr>
          <p:spPr bwMode="auto">
            <a:xfrm>
              <a:off x="2080" y="2288"/>
              <a:ext cx="127" cy="85"/>
            </a:xfrm>
            <a:prstGeom prst="rect">
              <a:avLst/>
            </a:prstGeom>
            <a:solidFill>
              <a:srgbClr val="FFDC99"/>
            </a:solidFill>
            <a:ln w="9525">
              <a:noFill/>
              <a:miter lim="800000"/>
              <a:headEnd/>
              <a:tailEnd/>
            </a:ln>
          </p:spPr>
          <p:txBody>
            <a:bodyPr/>
            <a:lstStyle/>
            <a:p>
              <a:pPr eaLnBrk="0" hangingPunct="0"/>
              <a:endParaRPr lang="en-US"/>
            </a:p>
          </p:txBody>
        </p:sp>
        <p:sp>
          <p:nvSpPr>
            <p:cNvPr id="5158" name="Rectangle 169"/>
            <p:cNvSpPr>
              <a:spLocks noChangeArrowheads="1"/>
            </p:cNvSpPr>
            <p:nvPr/>
          </p:nvSpPr>
          <p:spPr bwMode="auto">
            <a:xfrm>
              <a:off x="2080" y="2288"/>
              <a:ext cx="142" cy="99"/>
            </a:xfrm>
            <a:prstGeom prst="rect">
              <a:avLst/>
            </a:prstGeom>
            <a:noFill/>
            <a:ln w="33338">
              <a:solidFill>
                <a:srgbClr val="FFDC99"/>
              </a:solidFill>
              <a:miter lim="800000"/>
              <a:headEnd/>
              <a:tailEnd/>
            </a:ln>
          </p:spPr>
          <p:txBody>
            <a:bodyPr/>
            <a:lstStyle/>
            <a:p>
              <a:pPr eaLnBrk="0" hangingPunct="0"/>
              <a:endParaRPr lang="en-US"/>
            </a:p>
          </p:txBody>
        </p:sp>
        <p:sp>
          <p:nvSpPr>
            <p:cNvPr id="5159" name="AutoShape 170"/>
            <p:cNvSpPr>
              <a:spLocks noChangeArrowheads="1"/>
            </p:cNvSpPr>
            <p:nvPr/>
          </p:nvSpPr>
          <p:spPr bwMode="auto">
            <a:xfrm>
              <a:off x="2080" y="2189"/>
              <a:ext cx="142" cy="198"/>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60" name="Line 171"/>
            <p:cNvSpPr>
              <a:spLocks noChangeShapeType="1"/>
            </p:cNvSpPr>
            <p:nvPr/>
          </p:nvSpPr>
          <p:spPr bwMode="auto">
            <a:xfrm>
              <a:off x="2080" y="2274"/>
              <a:ext cx="127" cy="1"/>
            </a:xfrm>
            <a:prstGeom prst="line">
              <a:avLst/>
            </a:prstGeom>
            <a:noFill/>
            <a:ln w="33338">
              <a:solidFill>
                <a:srgbClr val="000000"/>
              </a:solidFill>
              <a:round/>
              <a:headEnd/>
              <a:tailEnd/>
            </a:ln>
          </p:spPr>
          <p:txBody>
            <a:bodyPr/>
            <a:lstStyle/>
            <a:p>
              <a:endParaRPr lang="en-US"/>
            </a:p>
          </p:txBody>
        </p:sp>
        <p:sp>
          <p:nvSpPr>
            <p:cNvPr id="5161" name="Rectangle 172"/>
            <p:cNvSpPr>
              <a:spLocks noChangeArrowheads="1"/>
            </p:cNvSpPr>
            <p:nvPr/>
          </p:nvSpPr>
          <p:spPr bwMode="auto">
            <a:xfrm>
              <a:off x="1862" y="1095"/>
              <a:ext cx="509" cy="565"/>
            </a:xfrm>
            <a:prstGeom prst="rect">
              <a:avLst/>
            </a:prstGeom>
            <a:solidFill>
              <a:srgbClr val="FFDC99"/>
            </a:solidFill>
            <a:ln w="9525">
              <a:noFill/>
              <a:miter lim="800000"/>
              <a:headEnd/>
              <a:tailEnd/>
            </a:ln>
          </p:spPr>
          <p:txBody>
            <a:bodyPr/>
            <a:lstStyle/>
            <a:p>
              <a:pPr eaLnBrk="0" hangingPunct="0"/>
              <a:endParaRPr lang="en-US"/>
            </a:p>
          </p:txBody>
        </p:sp>
        <p:sp>
          <p:nvSpPr>
            <p:cNvPr id="5162" name="Rectangle 173"/>
            <p:cNvSpPr>
              <a:spLocks noChangeArrowheads="1"/>
            </p:cNvSpPr>
            <p:nvPr/>
          </p:nvSpPr>
          <p:spPr bwMode="auto">
            <a:xfrm>
              <a:off x="1854" y="1087"/>
              <a:ext cx="523" cy="579"/>
            </a:xfrm>
            <a:prstGeom prst="rect">
              <a:avLst/>
            </a:prstGeom>
            <a:noFill/>
            <a:ln w="33338">
              <a:solidFill>
                <a:srgbClr val="FFDC99"/>
              </a:solidFill>
              <a:miter lim="800000"/>
              <a:headEnd/>
              <a:tailEnd/>
            </a:ln>
          </p:spPr>
          <p:txBody>
            <a:bodyPr/>
            <a:lstStyle/>
            <a:p>
              <a:pPr eaLnBrk="0" hangingPunct="0"/>
              <a:endParaRPr lang="en-US"/>
            </a:p>
          </p:txBody>
        </p:sp>
        <p:sp>
          <p:nvSpPr>
            <p:cNvPr id="5163" name="AutoShape 174"/>
            <p:cNvSpPr>
              <a:spLocks noChangeArrowheads="1"/>
            </p:cNvSpPr>
            <p:nvPr/>
          </p:nvSpPr>
          <p:spPr bwMode="auto">
            <a:xfrm>
              <a:off x="2080" y="1271"/>
              <a:ext cx="127" cy="198"/>
            </a:xfrm>
            <a:prstGeom prst="roundRect">
              <a:avLst>
                <a:gd name="adj" fmla="val 47245"/>
              </a:avLst>
            </a:prstGeom>
            <a:solidFill>
              <a:srgbClr val="FFFFFF"/>
            </a:solidFill>
            <a:ln w="9525">
              <a:noFill/>
              <a:round/>
              <a:headEnd/>
              <a:tailEnd/>
            </a:ln>
          </p:spPr>
          <p:txBody>
            <a:bodyPr/>
            <a:lstStyle/>
            <a:p>
              <a:pPr eaLnBrk="0" hangingPunct="0"/>
              <a:endParaRPr lang="en-US"/>
            </a:p>
          </p:txBody>
        </p:sp>
        <p:sp>
          <p:nvSpPr>
            <p:cNvPr id="5164" name="AutoShape 175"/>
            <p:cNvSpPr>
              <a:spLocks noChangeArrowheads="1"/>
            </p:cNvSpPr>
            <p:nvPr/>
          </p:nvSpPr>
          <p:spPr bwMode="auto">
            <a:xfrm>
              <a:off x="2080" y="1271"/>
              <a:ext cx="142" cy="212"/>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65" name="Rectangle 176"/>
            <p:cNvSpPr>
              <a:spLocks noChangeArrowheads="1"/>
            </p:cNvSpPr>
            <p:nvPr/>
          </p:nvSpPr>
          <p:spPr bwMode="auto">
            <a:xfrm>
              <a:off x="2080" y="1370"/>
              <a:ext cx="127" cy="99"/>
            </a:xfrm>
            <a:prstGeom prst="rect">
              <a:avLst/>
            </a:prstGeom>
            <a:solidFill>
              <a:srgbClr val="FFDC99"/>
            </a:solidFill>
            <a:ln w="9525">
              <a:noFill/>
              <a:miter lim="800000"/>
              <a:headEnd/>
              <a:tailEnd/>
            </a:ln>
          </p:spPr>
          <p:txBody>
            <a:bodyPr/>
            <a:lstStyle/>
            <a:p>
              <a:pPr eaLnBrk="0" hangingPunct="0"/>
              <a:endParaRPr lang="en-US"/>
            </a:p>
          </p:txBody>
        </p:sp>
        <p:sp>
          <p:nvSpPr>
            <p:cNvPr id="5166" name="Rectangle 177"/>
            <p:cNvSpPr>
              <a:spLocks noChangeArrowheads="1"/>
            </p:cNvSpPr>
            <p:nvPr/>
          </p:nvSpPr>
          <p:spPr bwMode="auto">
            <a:xfrm>
              <a:off x="2080" y="1370"/>
              <a:ext cx="142" cy="113"/>
            </a:xfrm>
            <a:prstGeom prst="rect">
              <a:avLst/>
            </a:prstGeom>
            <a:noFill/>
            <a:ln w="33338">
              <a:solidFill>
                <a:srgbClr val="FFDC99"/>
              </a:solidFill>
              <a:miter lim="800000"/>
              <a:headEnd/>
              <a:tailEnd/>
            </a:ln>
          </p:spPr>
          <p:txBody>
            <a:bodyPr/>
            <a:lstStyle/>
            <a:p>
              <a:pPr eaLnBrk="0" hangingPunct="0"/>
              <a:endParaRPr lang="en-US"/>
            </a:p>
          </p:txBody>
        </p:sp>
        <p:sp>
          <p:nvSpPr>
            <p:cNvPr id="5167" name="AutoShape 178"/>
            <p:cNvSpPr>
              <a:spLocks noChangeArrowheads="1"/>
            </p:cNvSpPr>
            <p:nvPr/>
          </p:nvSpPr>
          <p:spPr bwMode="auto">
            <a:xfrm>
              <a:off x="2080" y="1271"/>
              <a:ext cx="142" cy="212"/>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68" name="Line 179"/>
            <p:cNvSpPr>
              <a:spLocks noChangeShapeType="1"/>
            </p:cNvSpPr>
            <p:nvPr/>
          </p:nvSpPr>
          <p:spPr bwMode="auto">
            <a:xfrm>
              <a:off x="2080" y="1370"/>
              <a:ext cx="127" cy="1"/>
            </a:xfrm>
            <a:prstGeom prst="line">
              <a:avLst/>
            </a:prstGeom>
            <a:noFill/>
            <a:ln w="33338">
              <a:solidFill>
                <a:srgbClr val="000000"/>
              </a:solidFill>
              <a:round/>
              <a:headEnd/>
              <a:tailEnd/>
            </a:ln>
          </p:spPr>
          <p:txBody>
            <a:bodyPr/>
            <a:lstStyle/>
            <a:p>
              <a:endParaRPr lang="en-US"/>
            </a:p>
          </p:txBody>
        </p:sp>
        <p:sp>
          <p:nvSpPr>
            <p:cNvPr id="5169" name="Rectangle 182"/>
            <p:cNvSpPr>
              <a:spLocks noChangeArrowheads="1"/>
            </p:cNvSpPr>
            <p:nvPr/>
          </p:nvSpPr>
          <p:spPr bwMode="auto">
            <a:xfrm>
              <a:off x="1119" y="2606"/>
              <a:ext cx="308" cy="144"/>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Client</a:t>
              </a:r>
              <a:endParaRPr lang="en-GB"/>
            </a:p>
          </p:txBody>
        </p:sp>
        <p:sp>
          <p:nvSpPr>
            <p:cNvPr id="5170" name="Rectangle 183"/>
            <p:cNvSpPr>
              <a:spLocks noChangeArrowheads="1"/>
            </p:cNvSpPr>
            <p:nvPr/>
          </p:nvSpPr>
          <p:spPr bwMode="auto">
            <a:xfrm>
              <a:off x="2248" y="1178"/>
              <a:ext cx="8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X</a:t>
              </a:r>
              <a:endParaRPr lang="en-GB"/>
            </a:p>
          </p:txBody>
        </p:sp>
        <p:sp>
          <p:nvSpPr>
            <p:cNvPr id="5171" name="Rectangle 184"/>
            <p:cNvSpPr>
              <a:spLocks noChangeArrowheads="1"/>
            </p:cNvSpPr>
            <p:nvPr/>
          </p:nvSpPr>
          <p:spPr bwMode="auto">
            <a:xfrm>
              <a:off x="2234" y="2083"/>
              <a:ext cx="8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Y</a:t>
              </a:r>
              <a:endParaRPr lang="en-GB"/>
            </a:p>
          </p:txBody>
        </p:sp>
        <p:sp>
          <p:nvSpPr>
            <p:cNvPr id="5172" name="Rectangle 185"/>
            <p:cNvSpPr>
              <a:spLocks noChangeArrowheads="1"/>
            </p:cNvSpPr>
            <p:nvPr/>
          </p:nvSpPr>
          <p:spPr bwMode="auto">
            <a:xfrm>
              <a:off x="2234" y="3030"/>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Z</a:t>
              </a:r>
              <a:endParaRPr lang="en-GB"/>
            </a:p>
          </p:txBody>
        </p:sp>
        <p:sp>
          <p:nvSpPr>
            <p:cNvPr id="5173" name="Freeform 186"/>
            <p:cNvSpPr>
              <a:spLocks/>
            </p:cNvSpPr>
            <p:nvPr/>
          </p:nvSpPr>
          <p:spPr bwMode="auto">
            <a:xfrm>
              <a:off x="2010" y="2260"/>
              <a:ext cx="56" cy="57"/>
            </a:xfrm>
            <a:custGeom>
              <a:avLst/>
              <a:gdLst>
                <a:gd name="T0" fmla="*/ 0 w 56"/>
                <a:gd name="T1" fmla="*/ 28 h 57"/>
                <a:gd name="T2" fmla="*/ 0 w 56"/>
                <a:gd name="T3" fmla="*/ 0 h 57"/>
                <a:gd name="T4" fmla="*/ 56 w 56"/>
                <a:gd name="T5" fmla="*/ 28 h 57"/>
                <a:gd name="T6" fmla="*/ 0 w 56"/>
                <a:gd name="T7" fmla="*/ 57 h 57"/>
                <a:gd name="T8" fmla="*/ 0 w 56"/>
                <a:gd name="T9" fmla="*/ 28 h 57"/>
                <a:gd name="T10" fmla="*/ 0 60000 65536"/>
                <a:gd name="T11" fmla="*/ 0 60000 65536"/>
                <a:gd name="T12" fmla="*/ 0 60000 65536"/>
                <a:gd name="T13" fmla="*/ 0 60000 65536"/>
                <a:gd name="T14" fmla="*/ 0 60000 65536"/>
                <a:gd name="T15" fmla="*/ 0 w 56"/>
                <a:gd name="T16" fmla="*/ 0 h 57"/>
                <a:gd name="T17" fmla="*/ 56 w 56"/>
                <a:gd name="T18" fmla="*/ 57 h 57"/>
              </a:gdLst>
              <a:ahLst/>
              <a:cxnLst>
                <a:cxn ang="T10">
                  <a:pos x="T0" y="T1"/>
                </a:cxn>
                <a:cxn ang="T11">
                  <a:pos x="T2" y="T3"/>
                </a:cxn>
                <a:cxn ang="T12">
                  <a:pos x="T4" y="T5"/>
                </a:cxn>
                <a:cxn ang="T13">
                  <a:pos x="T6" y="T7"/>
                </a:cxn>
                <a:cxn ang="T14">
                  <a:pos x="T8" y="T9"/>
                </a:cxn>
              </a:cxnLst>
              <a:rect l="T15" t="T16" r="T17" b="T18"/>
              <a:pathLst>
                <a:path w="56" h="57">
                  <a:moveTo>
                    <a:pt x="0" y="28"/>
                  </a:moveTo>
                  <a:lnTo>
                    <a:pt x="0" y="0"/>
                  </a:lnTo>
                  <a:lnTo>
                    <a:pt x="56" y="28"/>
                  </a:lnTo>
                  <a:lnTo>
                    <a:pt x="0" y="57"/>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174" name="Freeform 188"/>
            <p:cNvSpPr>
              <a:spLocks/>
            </p:cNvSpPr>
            <p:nvPr/>
          </p:nvSpPr>
          <p:spPr bwMode="auto">
            <a:xfrm>
              <a:off x="2010" y="1384"/>
              <a:ext cx="56" cy="56"/>
            </a:xfrm>
            <a:custGeom>
              <a:avLst/>
              <a:gdLst>
                <a:gd name="T0" fmla="*/ 14 w 56"/>
                <a:gd name="T1" fmla="*/ 42 h 56"/>
                <a:gd name="T2" fmla="*/ 0 w 56"/>
                <a:gd name="T3" fmla="*/ 14 h 56"/>
                <a:gd name="T4" fmla="*/ 56 w 56"/>
                <a:gd name="T5" fmla="*/ 0 h 56"/>
                <a:gd name="T6" fmla="*/ 42 w 56"/>
                <a:gd name="T7" fmla="*/ 56 h 56"/>
                <a:gd name="T8" fmla="*/ 14 w 56"/>
                <a:gd name="T9" fmla="*/ 42 h 56"/>
                <a:gd name="T10" fmla="*/ 0 60000 65536"/>
                <a:gd name="T11" fmla="*/ 0 60000 65536"/>
                <a:gd name="T12" fmla="*/ 0 60000 65536"/>
                <a:gd name="T13" fmla="*/ 0 60000 65536"/>
                <a:gd name="T14" fmla="*/ 0 60000 65536"/>
                <a:gd name="T15" fmla="*/ 0 w 56"/>
                <a:gd name="T16" fmla="*/ 0 h 56"/>
                <a:gd name="T17" fmla="*/ 56 w 56"/>
                <a:gd name="T18" fmla="*/ 56 h 56"/>
              </a:gdLst>
              <a:ahLst/>
              <a:cxnLst>
                <a:cxn ang="T10">
                  <a:pos x="T0" y="T1"/>
                </a:cxn>
                <a:cxn ang="T11">
                  <a:pos x="T2" y="T3"/>
                </a:cxn>
                <a:cxn ang="T12">
                  <a:pos x="T4" y="T5"/>
                </a:cxn>
                <a:cxn ang="T13">
                  <a:pos x="T6" y="T7"/>
                </a:cxn>
                <a:cxn ang="T14">
                  <a:pos x="T8" y="T9"/>
                </a:cxn>
              </a:cxnLst>
              <a:rect l="T15" t="T16" r="T17" b="T18"/>
              <a:pathLst>
                <a:path w="56" h="56">
                  <a:moveTo>
                    <a:pt x="14" y="42"/>
                  </a:moveTo>
                  <a:lnTo>
                    <a:pt x="0" y="14"/>
                  </a:lnTo>
                  <a:lnTo>
                    <a:pt x="56" y="0"/>
                  </a:lnTo>
                  <a:lnTo>
                    <a:pt x="42" y="56"/>
                  </a:lnTo>
                  <a:lnTo>
                    <a:pt x="14" y="42"/>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175" name="Freeform 190"/>
            <p:cNvSpPr>
              <a:spLocks/>
            </p:cNvSpPr>
            <p:nvPr/>
          </p:nvSpPr>
          <p:spPr bwMode="auto">
            <a:xfrm>
              <a:off x="2010" y="3207"/>
              <a:ext cx="56" cy="56"/>
            </a:xfrm>
            <a:custGeom>
              <a:avLst/>
              <a:gdLst>
                <a:gd name="T0" fmla="*/ 14 w 56"/>
                <a:gd name="T1" fmla="*/ 14 h 56"/>
                <a:gd name="T2" fmla="*/ 42 w 56"/>
                <a:gd name="T3" fmla="*/ 0 h 56"/>
                <a:gd name="T4" fmla="*/ 56 w 56"/>
                <a:gd name="T5" fmla="*/ 56 h 56"/>
                <a:gd name="T6" fmla="*/ 0 w 56"/>
                <a:gd name="T7" fmla="*/ 28 h 56"/>
                <a:gd name="T8" fmla="*/ 14 w 56"/>
                <a:gd name="T9" fmla="*/ 14 h 56"/>
                <a:gd name="T10" fmla="*/ 0 60000 65536"/>
                <a:gd name="T11" fmla="*/ 0 60000 65536"/>
                <a:gd name="T12" fmla="*/ 0 60000 65536"/>
                <a:gd name="T13" fmla="*/ 0 60000 65536"/>
                <a:gd name="T14" fmla="*/ 0 60000 65536"/>
                <a:gd name="T15" fmla="*/ 0 w 56"/>
                <a:gd name="T16" fmla="*/ 0 h 56"/>
                <a:gd name="T17" fmla="*/ 56 w 56"/>
                <a:gd name="T18" fmla="*/ 56 h 56"/>
              </a:gdLst>
              <a:ahLst/>
              <a:cxnLst>
                <a:cxn ang="T10">
                  <a:pos x="T0" y="T1"/>
                </a:cxn>
                <a:cxn ang="T11">
                  <a:pos x="T2" y="T3"/>
                </a:cxn>
                <a:cxn ang="T12">
                  <a:pos x="T4" y="T5"/>
                </a:cxn>
                <a:cxn ang="T13">
                  <a:pos x="T6" y="T7"/>
                </a:cxn>
                <a:cxn ang="T14">
                  <a:pos x="T8" y="T9"/>
                </a:cxn>
              </a:cxnLst>
              <a:rect l="T15" t="T16" r="T17" b="T18"/>
              <a:pathLst>
                <a:path w="56" h="56">
                  <a:moveTo>
                    <a:pt x="14" y="14"/>
                  </a:moveTo>
                  <a:lnTo>
                    <a:pt x="42" y="0"/>
                  </a:lnTo>
                  <a:lnTo>
                    <a:pt x="56" y="56"/>
                  </a:lnTo>
                  <a:lnTo>
                    <a:pt x="0" y="28"/>
                  </a:lnTo>
                  <a:lnTo>
                    <a:pt x="14" y="14"/>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176" name="AutoShape 207"/>
            <p:cNvSpPr>
              <a:spLocks noChangeArrowheads="1"/>
            </p:cNvSpPr>
            <p:nvPr/>
          </p:nvSpPr>
          <p:spPr bwMode="auto">
            <a:xfrm>
              <a:off x="5155" y="3129"/>
              <a:ext cx="128" cy="184"/>
            </a:xfrm>
            <a:prstGeom prst="roundRect">
              <a:avLst>
                <a:gd name="adj" fmla="val 46875"/>
              </a:avLst>
            </a:prstGeom>
            <a:solidFill>
              <a:srgbClr val="FFFFFF"/>
            </a:solidFill>
            <a:ln w="9525">
              <a:noFill/>
              <a:round/>
              <a:headEnd/>
              <a:tailEnd/>
            </a:ln>
          </p:spPr>
          <p:txBody>
            <a:bodyPr/>
            <a:lstStyle/>
            <a:p>
              <a:pPr eaLnBrk="0" hangingPunct="0"/>
              <a:endParaRPr lang="en-US"/>
            </a:p>
          </p:txBody>
        </p:sp>
        <p:sp>
          <p:nvSpPr>
            <p:cNvPr id="5177" name="AutoShape 208"/>
            <p:cNvSpPr>
              <a:spLocks noChangeArrowheads="1"/>
            </p:cNvSpPr>
            <p:nvPr/>
          </p:nvSpPr>
          <p:spPr bwMode="auto">
            <a:xfrm>
              <a:off x="5155" y="3129"/>
              <a:ext cx="142" cy="198"/>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78" name="Rectangle 209"/>
            <p:cNvSpPr>
              <a:spLocks noChangeArrowheads="1"/>
            </p:cNvSpPr>
            <p:nvPr/>
          </p:nvSpPr>
          <p:spPr bwMode="auto">
            <a:xfrm>
              <a:off x="5155" y="3228"/>
              <a:ext cx="128" cy="99"/>
            </a:xfrm>
            <a:prstGeom prst="rect">
              <a:avLst/>
            </a:prstGeom>
            <a:solidFill>
              <a:srgbClr val="FFDC99"/>
            </a:solidFill>
            <a:ln w="9525">
              <a:noFill/>
              <a:miter lim="800000"/>
              <a:headEnd/>
              <a:tailEnd/>
            </a:ln>
          </p:spPr>
          <p:txBody>
            <a:bodyPr/>
            <a:lstStyle/>
            <a:p>
              <a:pPr eaLnBrk="0" hangingPunct="0"/>
              <a:endParaRPr lang="en-US"/>
            </a:p>
          </p:txBody>
        </p:sp>
        <p:sp>
          <p:nvSpPr>
            <p:cNvPr id="5179" name="Rectangle 210"/>
            <p:cNvSpPr>
              <a:spLocks noChangeArrowheads="1"/>
            </p:cNvSpPr>
            <p:nvPr/>
          </p:nvSpPr>
          <p:spPr bwMode="auto">
            <a:xfrm>
              <a:off x="5155" y="3228"/>
              <a:ext cx="142" cy="113"/>
            </a:xfrm>
            <a:prstGeom prst="rect">
              <a:avLst/>
            </a:prstGeom>
            <a:noFill/>
            <a:ln w="33338">
              <a:solidFill>
                <a:srgbClr val="FFDC99"/>
              </a:solidFill>
              <a:miter lim="800000"/>
              <a:headEnd/>
              <a:tailEnd/>
            </a:ln>
          </p:spPr>
          <p:txBody>
            <a:bodyPr/>
            <a:lstStyle/>
            <a:p>
              <a:pPr eaLnBrk="0" hangingPunct="0"/>
              <a:endParaRPr lang="en-US"/>
            </a:p>
          </p:txBody>
        </p:sp>
        <p:sp>
          <p:nvSpPr>
            <p:cNvPr id="5180" name="AutoShape 211"/>
            <p:cNvSpPr>
              <a:spLocks noChangeArrowheads="1"/>
            </p:cNvSpPr>
            <p:nvPr/>
          </p:nvSpPr>
          <p:spPr bwMode="auto">
            <a:xfrm>
              <a:off x="5155" y="3129"/>
              <a:ext cx="142" cy="198"/>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81" name="Line 212"/>
            <p:cNvSpPr>
              <a:spLocks noChangeShapeType="1"/>
            </p:cNvSpPr>
            <p:nvPr/>
          </p:nvSpPr>
          <p:spPr bwMode="auto">
            <a:xfrm>
              <a:off x="5155" y="3228"/>
              <a:ext cx="128" cy="1"/>
            </a:xfrm>
            <a:prstGeom prst="line">
              <a:avLst/>
            </a:prstGeom>
            <a:noFill/>
            <a:ln w="33338">
              <a:solidFill>
                <a:srgbClr val="000000"/>
              </a:solidFill>
              <a:round/>
              <a:headEnd/>
              <a:tailEnd/>
            </a:ln>
          </p:spPr>
          <p:txBody>
            <a:bodyPr/>
            <a:lstStyle/>
            <a:p>
              <a:endParaRPr lang="en-US"/>
            </a:p>
          </p:txBody>
        </p:sp>
        <p:sp>
          <p:nvSpPr>
            <p:cNvPr id="5182" name="AutoShape 213"/>
            <p:cNvSpPr>
              <a:spLocks noChangeArrowheads="1"/>
            </p:cNvSpPr>
            <p:nvPr/>
          </p:nvSpPr>
          <p:spPr bwMode="auto">
            <a:xfrm>
              <a:off x="5169" y="2321"/>
              <a:ext cx="128" cy="184"/>
            </a:xfrm>
            <a:prstGeom prst="roundRect">
              <a:avLst>
                <a:gd name="adj" fmla="val 46875"/>
              </a:avLst>
            </a:prstGeom>
            <a:solidFill>
              <a:srgbClr val="FFFFFF"/>
            </a:solidFill>
            <a:ln w="9525">
              <a:noFill/>
              <a:round/>
              <a:headEnd/>
              <a:tailEnd/>
            </a:ln>
          </p:spPr>
          <p:txBody>
            <a:bodyPr/>
            <a:lstStyle/>
            <a:p>
              <a:pPr eaLnBrk="0" hangingPunct="0"/>
              <a:endParaRPr lang="en-US"/>
            </a:p>
          </p:txBody>
        </p:sp>
        <p:sp>
          <p:nvSpPr>
            <p:cNvPr id="5183" name="AutoShape 214"/>
            <p:cNvSpPr>
              <a:spLocks noChangeArrowheads="1"/>
            </p:cNvSpPr>
            <p:nvPr/>
          </p:nvSpPr>
          <p:spPr bwMode="auto">
            <a:xfrm>
              <a:off x="5169" y="2321"/>
              <a:ext cx="142" cy="198"/>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84" name="Rectangle 215"/>
            <p:cNvSpPr>
              <a:spLocks noChangeArrowheads="1"/>
            </p:cNvSpPr>
            <p:nvPr/>
          </p:nvSpPr>
          <p:spPr bwMode="auto">
            <a:xfrm>
              <a:off x="5169" y="2420"/>
              <a:ext cx="128" cy="85"/>
            </a:xfrm>
            <a:prstGeom prst="rect">
              <a:avLst/>
            </a:prstGeom>
            <a:solidFill>
              <a:srgbClr val="FFDC99"/>
            </a:solidFill>
            <a:ln w="9525">
              <a:noFill/>
              <a:miter lim="800000"/>
              <a:headEnd/>
              <a:tailEnd/>
            </a:ln>
          </p:spPr>
          <p:txBody>
            <a:bodyPr/>
            <a:lstStyle/>
            <a:p>
              <a:pPr eaLnBrk="0" hangingPunct="0"/>
              <a:endParaRPr lang="en-US"/>
            </a:p>
          </p:txBody>
        </p:sp>
        <p:sp>
          <p:nvSpPr>
            <p:cNvPr id="5185" name="Rectangle 216"/>
            <p:cNvSpPr>
              <a:spLocks noChangeArrowheads="1"/>
            </p:cNvSpPr>
            <p:nvPr/>
          </p:nvSpPr>
          <p:spPr bwMode="auto">
            <a:xfrm>
              <a:off x="5169" y="2420"/>
              <a:ext cx="142" cy="99"/>
            </a:xfrm>
            <a:prstGeom prst="rect">
              <a:avLst/>
            </a:prstGeom>
            <a:noFill/>
            <a:ln w="33338">
              <a:solidFill>
                <a:srgbClr val="FFDC99"/>
              </a:solidFill>
              <a:miter lim="800000"/>
              <a:headEnd/>
              <a:tailEnd/>
            </a:ln>
          </p:spPr>
          <p:txBody>
            <a:bodyPr/>
            <a:lstStyle/>
            <a:p>
              <a:pPr eaLnBrk="0" hangingPunct="0"/>
              <a:endParaRPr lang="en-US"/>
            </a:p>
          </p:txBody>
        </p:sp>
        <p:sp>
          <p:nvSpPr>
            <p:cNvPr id="5186" name="AutoShape 217"/>
            <p:cNvSpPr>
              <a:spLocks noChangeArrowheads="1"/>
            </p:cNvSpPr>
            <p:nvPr/>
          </p:nvSpPr>
          <p:spPr bwMode="auto">
            <a:xfrm>
              <a:off x="5169" y="2321"/>
              <a:ext cx="142" cy="198"/>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87" name="Line 218"/>
            <p:cNvSpPr>
              <a:spLocks noChangeShapeType="1"/>
            </p:cNvSpPr>
            <p:nvPr/>
          </p:nvSpPr>
          <p:spPr bwMode="auto">
            <a:xfrm>
              <a:off x="5169" y="2406"/>
              <a:ext cx="128" cy="1"/>
            </a:xfrm>
            <a:prstGeom prst="line">
              <a:avLst/>
            </a:prstGeom>
            <a:noFill/>
            <a:ln w="33338">
              <a:solidFill>
                <a:srgbClr val="000000"/>
              </a:solidFill>
              <a:round/>
              <a:headEnd/>
              <a:tailEnd/>
            </a:ln>
          </p:spPr>
          <p:txBody>
            <a:bodyPr/>
            <a:lstStyle/>
            <a:p>
              <a:endParaRPr lang="en-US"/>
            </a:p>
          </p:txBody>
        </p:sp>
        <p:sp>
          <p:nvSpPr>
            <p:cNvPr id="5188" name="AutoShape 219"/>
            <p:cNvSpPr>
              <a:spLocks noChangeArrowheads="1"/>
            </p:cNvSpPr>
            <p:nvPr/>
          </p:nvSpPr>
          <p:spPr bwMode="auto">
            <a:xfrm>
              <a:off x="5169" y="2037"/>
              <a:ext cx="128" cy="185"/>
            </a:xfrm>
            <a:prstGeom prst="roundRect">
              <a:avLst>
                <a:gd name="adj" fmla="val 46875"/>
              </a:avLst>
            </a:prstGeom>
            <a:solidFill>
              <a:srgbClr val="FFFFFF"/>
            </a:solidFill>
            <a:ln w="9525">
              <a:noFill/>
              <a:round/>
              <a:headEnd/>
              <a:tailEnd/>
            </a:ln>
          </p:spPr>
          <p:txBody>
            <a:bodyPr/>
            <a:lstStyle/>
            <a:p>
              <a:pPr eaLnBrk="0" hangingPunct="0"/>
              <a:endParaRPr lang="en-US"/>
            </a:p>
          </p:txBody>
        </p:sp>
        <p:sp>
          <p:nvSpPr>
            <p:cNvPr id="5189" name="AutoShape 220"/>
            <p:cNvSpPr>
              <a:spLocks noChangeArrowheads="1"/>
            </p:cNvSpPr>
            <p:nvPr/>
          </p:nvSpPr>
          <p:spPr bwMode="auto">
            <a:xfrm>
              <a:off x="5169" y="2037"/>
              <a:ext cx="142" cy="199"/>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90" name="Rectangle 221"/>
            <p:cNvSpPr>
              <a:spLocks noChangeArrowheads="1"/>
            </p:cNvSpPr>
            <p:nvPr/>
          </p:nvSpPr>
          <p:spPr bwMode="auto">
            <a:xfrm>
              <a:off x="5169" y="2137"/>
              <a:ext cx="128" cy="85"/>
            </a:xfrm>
            <a:prstGeom prst="rect">
              <a:avLst/>
            </a:prstGeom>
            <a:solidFill>
              <a:srgbClr val="FFDC99"/>
            </a:solidFill>
            <a:ln w="9525">
              <a:noFill/>
              <a:miter lim="800000"/>
              <a:headEnd/>
              <a:tailEnd/>
            </a:ln>
          </p:spPr>
          <p:txBody>
            <a:bodyPr/>
            <a:lstStyle/>
            <a:p>
              <a:pPr eaLnBrk="0" hangingPunct="0"/>
              <a:endParaRPr lang="en-US"/>
            </a:p>
          </p:txBody>
        </p:sp>
        <p:sp>
          <p:nvSpPr>
            <p:cNvPr id="5191" name="Rectangle 222"/>
            <p:cNvSpPr>
              <a:spLocks noChangeArrowheads="1"/>
            </p:cNvSpPr>
            <p:nvPr/>
          </p:nvSpPr>
          <p:spPr bwMode="auto">
            <a:xfrm>
              <a:off x="5169" y="2137"/>
              <a:ext cx="142" cy="99"/>
            </a:xfrm>
            <a:prstGeom prst="rect">
              <a:avLst/>
            </a:prstGeom>
            <a:noFill/>
            <a:ln w="33338">
              <a:solidFill>
                <a:srgbClr val="FFDC99"/>
              </a:solidFill>
              <a:miter lim="800000"/>
              <a:headEnd/>
              <a:tailEnd/>
            </a:ln>
          </p:spPr>
          <p:txBody>
            <a:bodyPr/>
            <a:lstStyle/>
            <a:p>
              <a:pPr eaLnBrk="0" hangingPunct="0"/>
              <a:endParaRPr lang="en-US"/>
            </a:p>
          </p:txBody>
        </p:sp>
        <p:sp>
          <p:nvSpPr>
            <p:cNvPr id="5192" name="AutoShape 223"/>
            <p:cNvSpPr>
              <a:spLocks noChangeArrowheads="1"/>
            </p:cNvSpPr>
            <p:nvPr/>
          </p:nvSpPr>
          <p:spPr bwMode="auto">
            <a:xfrm>
              <a:off x="5169" y="2037"/>
              <a:ext cx="142" cy="199"/>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93" name="Line 224"/>
            <p:cNvSpPr>
              <a:spLocks noChangeShapeType="1"/>
            </p:cNvSpPr>
            <p:nvPr/>
          </p:nvSpPr>
          <p:spPr bwMode="auto">
            <a:xfrm>
              <a:off x="5169" y="2122"/>
              <a:ext cx="128" cy="1"/>
            </a:xfrm>
            <a:prstGeom prst="line">
              <a:avLst/>
            </a:prstGeom>
            <a:noFill/>
            <a:ln w="33338">
              <a:solidFill>
                <a:srgbClr val="000000"/>
              </a:solidFill>
              <a:round/>
              <a:headEnd/>
              <a:tailEnd/>
            </a:ln>
          </p:spPr>
          <p:txBody>
            <a:bodyPr/>
            <a:lstStyle/>
            <a:p>
              <a:endParaRPr lang="en-US"/>
            </a:p>
          </p:txBody>
        </p:sp>
        <p:sp>
          <p:nvSpPr>
            <p:cNvPr id="5194" name="AutoShape 225"/>
            <p:cNvSpPr>
              <a:spLocks noChangeArrowheads="1"/>
            </p:cNvSpPr>
            <p:nvPr/>
          </p:nvSpPr>
          <p:spPr bwMode="auto">
            <a:xfrm>
              <a:off x="5169" y="1258"/>
              <a:ext cx="128" cy="184"/>
            </a:xfrm>
            <a:prstGeom prst="roundRect">
              <a:avLst>
                <a:gd name="adj" fmla="val 46875"/>
              </a:avLst>
            </a:prstGeom>
            <a:solidFill>
              <a:srgbClr val="FFFFFF"/>
            </a:solidFill>
            <a:ln w="9525">
              <a:noFill/>
              <a:round/>
              <a:headEnd/>
              <a:tailEnd/>
            </a:ln>
          </p:spPr>
          <p:txBody>
            <a:bodyPr/>
            <a:lstStyle/>
            <a:p>
              <a:pPr eaLnBrk="0" hangingPunct="0"/>
              <a:endParaRPr lang="en-US"/>
            </a:p>
          </p:txBody>
        </p:sp>
        <p:sp>
          <p:nvSpPr>
            <p:cNvPr id="5195" name="AutoShape 226"/>
            <p:cNvSpPr>
              <a:spLocks noChangeArrowheads="1"/>
            </p:cNvSpPr>
            <p:nvPr/>
          </p:nvSpPr>
          <p:spPr bwMode="auto">
            <a:xfrm>
              <a:off x="5169" y="1258"/>
              <a:ext cx="142" cy="198"/>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196" name="Rectangle 227"/>
            <p:cNvSpPr>
              <a:spLocks noChangeArrowheads="1"/>
            </p:cNvSpPr>
            <p:nvPr/>
          </p:nvSpPr>
          <p:spPr bwMode="auto">
            <a:xfrm>
              <a:off x="5169" y="1357"/>
              <a:ext cx="128" cy="85"/>
            </a:xfrm>
            <a:prstGeom prst="rect">
              <a:avLst/>
            </a:prstGeom>
            <a:solidFill>
              <a:srgbClr val="FFDC99"/>
            </a:solidFill>
            <a:ln w="9525">
              <a:noFill/>
              <a:miter lim="800000"/>
              <a:headEnd/>
              <a:tailEnd/>
            </a:ln>
          </p:spPr>
          <p:txBody>
            <a:bodyPr/>
            <a:lstStyle/>
            <a:p>
              <a:pPr eaLnBrk="0" hangingPunct="0"/>
              <a:endParaRPr lang="en-US"/>
            </a:p>
          </p:txBody>
        </p:sp>
        <p:sp>
          <p:nvSpPr>
            <p:cNvPr id="5197" name="Rectangle 228"/>
            <p:cNvSpPr>
              <a:spLocks noChangeArrowheads="1"/>
            </p:cNvSpPr>
            <p:nvPr/>
          </p:nvSpPr>
          <p:spPr bwMode="auto">
            <a:xfrm>
              <a:off x="5169" y="1357"/>
              <a:ext cx="142" cy="99"/>
            </a:xfrm>
            <a:prstGeom prst="rect">
              <a:avLst/>
            </a:prstGeom>
            <a:noFill/>
            <a:ln w="33338">
              <a:solidFill>
                <a:srgbClr val="FFDC99"/>
              </a:solidFill>
              <a:miter lim="800000"/>
              <a:headEnd/>
              <a:tailEnd/>
            </a:ln>
          </p:spPr>
          <p:txBody>
            <a:bodyPr/>
            <a:lstStyle/>
            <a:p>
              <a:pPr eaLnBrk="0" hangingPunct="0"/>
              <a:endParaRPr lang="en-US"/>
            </a:p>
          </p:txBody>
        </p:sp>
        <p:sp>
          <p:nvSpPr>
            <p:cNvPr id="5198" name="AutoShape 229"/>
            <p:cNvSpPr>
              <a:spLocks noChangeArrowheads="1"/>
            </p:cNvSpPr>
            <p:nvPr/>
          </p:nvSpPr>
          <p:spPr bwMode="auto">
            <a:xfrm>
              <a:off x="5169" y="1258"/>
              <a:ext cx="142" cy="198"/>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199" name="Line 230"/>
            <p:cNvSpPr>
              <a:spLocks noChangeShapeType="1"/>
            </p:cNvSpPr>
            <p:nvPr/>
          </p:nvSpPr>
          <p:spPr bwMode="auto">
            <a:xfrm>
              <a:off x="5169" y="1343"/>
              <a:ext cx="128" cy="1"/>
            </a:xfrm>
            <a:prstGeom prst="line">
              <a:avLst/>
            </a:prstGeom>
            <a:noFill/>
            <a:ln w="33338">
              <a:solidFill>
                <a:srgbClr val="000000"/>
              </a:solidFill>
              <a:round/>
              <a:headEnd/>
              <a:tailEnd/>
            </a:ln>
          </p:spPr>
          <p:txBody>
            <a:bodyPr/>
            <a:lstStyle/>
            <a:p>
              <a:endParaRPr lang="en-US"/>
            </a:p>
          </p:txBody>
        </p:sp>
        <p:sp>
          <p:nvSpPr>
            <p:cNvPr id="5200" name="AutoShape 231"/>
            <p:cNvSpPr>
              <a:spLocks noChangeArrowheads="1"/>
            </p:cNvSpPr>
            <p:nvPr/>
          </p:nvSpPr>
          <p:spPr bwMode="auto">
            <a:xfrm>
              <a:off x="4220" y="2519"/>
              <a:ext cx="142" cy="184"/>
            </a:xfrm>
            <a:prstGeom prst="roundRect">
              <a:avLst>
                <a:gd name="adj" fmla="val 42255"/>
              </a:avLst>
            </a:prstGeom>
            <a:solidFill>
              <a:srgbClr val="FFFFFF"/>
            </a:solidFill>
            <a:ln w="9525">
              <a:noFill/>
              <a:round/>
              <a:headEnd/>
              <a:tailEnd/>
            </a:ln>
          </p:spPr>
          <p:txBody>
            <a:bodyPr/>
            <a:lstStyle/>
            <a:p>
              <a:pPr eaLnBrk="0" hangingPunct="0"/>
              <a:endParaRPr lang="en-US"/>
            </a:p>
          </p:txBody>
        </p:sp>
        <p:sp>
          <p:nvSpPr>
            <p:cNvPr id="5201" name="AutoShape 232"/>
            <p:cNvSpPr>
              <a:spLocks noChangeArrowheads="1"/>
            </p:cNvSpPr>
            <p:nvPr/>
          </p:nvSpPr>
          <p:spPr bwMode="auto">
            <a:xfrm>
              <a:off x="4220" y="2519"/>
              <a:ext cx="156" cy="199"/>
            </a:xfrm>
            <a:prstGeom prst="roundRect">
              <a:avLst>
                <a:gd name="adj" fmla="val 38463"/>
              </a:avLst>
            </a:prstGeom>
            <a:noFill/>
            <a:ln w="33338">
              <a:solidFill>
                <a:srgbClr val="FFFFFF"/>
              </a:solidFill>
              <a:round/>
              <a:headEnd/>
              <a:tailEnd/>
            </a:ln>
          </p:spPr>
          <p:txBody>
            <a:bodyPr/>
            <a:lstStyle/>
            <a:p>
              <a:pPr eaLnBrk="0" hangingPunct="0"/>
              <a:endParaRPr lang="en-US"/>
            </a:p>
          </p:txBody>
        </p:sp>
        <p:sp>
          <p:nvSpPr>
            <p:cNvPr id="5202" name="Rectangle 233"/>
            <p:cNvSpPr>
              <a:spLocks noChangeArrowheads="1"/>
            </p:cNvSpPr>
            <p:nvPr/>
          </p:nvSpPr>
          <p:spPr bwMode="auto">
            <a:xfrm>
              <a:off x="4234" y="2618"/>
              <a:ext cx="128" cy="100"/>
            </a:xfrm>
            <a:prstGeom prst="rect">
              <a:avLst/>
            </a:prstGeom>
            <a:solidFill>
              <a:srgbClr val="FFDC99"/>
            </a:solidFill>
            <a:ln w="9525">
              <a:noFill/>
              <a:miter lim="800000"/>
              <a:headEnd/>
              <a:tailEnd/>
            </a:ln>
          </p:spPr>
          <p:txBody>
            <a:bodyPr/>
            <a:lstStyle/>
            <a:p>
              <a:pPr eaLnBrk="0" hangingPunct="0"/>
              <a:endParaRPr lang="en-US"/>
            </a:p>
          </p:txBody>
        </p:sp>
        <p:sp>
          <p:nvSpPr>
            <p:cNvPr id="5203" name="Rectangle 234"/>
            <p:cNvSpPr>
              <a:spLocks noChangeArrowheads="1"/>
            </p:cNvSpPr>
            <p:nvPr/>
          </p:nvSpPr>
          <p:spPr bwMode="auto">
            <a:xfrm>
              <a:off x="4234" y="2618"/>
              <a:ext cx="142" cy="114"/>
            </a:xfrm>
            <a:prstGeom prst="rect">
              <a:avLst/>
            </a:prstGeom>
            <a:noFill/>
            <a:ln w="33338">
              <a:solidFill>
                <a:srgbClr val="FFDC99"/>
              </a:solidFill>
              <a:miter lim="800000"/>
              <a:headEnd/>
              <a:tailEnd/>
            </a:ln>
          </p:spPr>
          <p:txBody>
            <a:bodyPr/>
            <a:lstStyle/>
            <a:p>
              <a:pPr eaLnBrk="0" hangingPunct="0"/>
              <a:endParaRPr lang="en-US"/>
            </a:p>
          </p:txBody>
        </p:sp>
        <p:sp>
          <p:nvSpPr>
            <p:cNvPr id="5204" name="AutoShape 235"/>
            <p:cNvSpPr>
              <a:spLocks noChangeArrowheads="1"/>
            </p:cNvSpPr>
            <p:nvPr/>
          </p:nvSpPr>
          <p:spPr bwMode="auto">
            <a:xfrm>
              <a:off x="4220" y="2519"/>
              <a:ext cx="156" cy="199"/>
            </a:xfrm>
            <a:prstGeom prst="roundRect">
              <a:avLst>
                <a:gd name="adj" fmla="val 38463"/>
              </a:avLst>
            </a:prstGeom>
            <a:noFill/>
            <a:ln w="33338">
              <a:solidFill>
                <a:srgbClr val="000000"/>
              </a:solidFill>
              <a:round/>
              <a:headEnd/>
              <a:tailEnd/>
            </a:ln>
          </p:spPr>
          <p:txBody>
            <a:bodyPr/>
            <a:lstStyle/>
            <a:p>
              <a:pPr eaLnBrk="0" hangingPunct="0"/>
              <a:endParaRPr lang="en-US"/>
            </a:p>
          </p:txBody>
        </p:sp>
        <p:sp>
          <p:nvSpPr>
            <p:cNvPr id="5205" name="Line 236"/>
            <p:cNvSpPr>
              <a:spLocks noChangeShapeType="1"/>
            </p:cNvSpPr>
            <p:nvPr/>
          </p:nvSpPr>
          <p:spPr bwMode="auto">
            <a:xfrm>
              <a:off x="4220" y="2618"/>
              <a:ext cx="142" cy="1"/>
            </a:xfrm>
            <a:prstGeom prst="line">
              <a:avLst/>
            </a:prstGeom>
            <a:noFill/>
            <a:ln w="33338">
              <a:solidFill>
                <a:srgbClr val="000000"/>
              </a:solidFill>
              <a:round/>
              <a:headEnd/>
              <a:tailEnd/>
            </a:ln>
          </p:spPr>
          <p:txBody>
            <a:bodyPr/>
            <a:lstStyle/>
            <a:p>
              <a:endParaRPr lang="en-US"/>
            </a:p>
          </p:txBody>
        </p:sp>
        <p:sp>
          <p:nvSpPr>
            <p:cNvPr id="5206" name="AutoShape 237"/>
            <p:cNvSpPr>
              <a:spLocks noChangeArrowheads="1"/>
            </p:cNvSpPr>
            <p:nvPr/>
          </p:nvSpPr>
          <p:spPr bwMode="auto">
            <a:xfrm>
              <a:off x="4234" y="1768"/>
              <a:ext cx="128" cy="198"/>
            </a:xfrm>
            <a:prstGeom prst="roundRect">
              <a:avLst>
                <a:gd name="adj" fmla="val 46875"/>
              </a:avLst>
            </a:prstGeom>
            <a:solidFill>
              <a:srgbClr val="FFFFFF"/>
            </a:solidFill>
            <a:ln w="9525">
              <a:noFill/>
              <a:round/>
              <a:headEnd/>
              <a:tailEnd/>
            </a:ln>
          </p:spPr>
          <p:txBody>
            <a:bodyPr/>
            <a:lstStyle/>
            <a:p>
              <a:pPr eaLnBrk="0" hangingPunct="0"/>
              <a:endParaRPr lang="en-US"/>
            </a:p>
          </p:txBody>
        </p:sp>
        <p:sp>
          <p:nvSpPr>
            <p:cNvPr id="5207" name="AutoShape 238"/>
            <p:cNvSpPr>
              <a:spLocks noChangeArrowheads="1"/>
            </p:cNvSpPr>
            <p:nvPr/>
          </p:nvSpPr>
          <p:spPr bwMode="auto">
            <a:xfrm>
              <a:off x="4234" y="1768"/>
              <a:ext cx="142" cy="213"/>
            </a:xfrm>
            <a:prstGeom prst="roundRect">
              <a:avLst>
                <a:gd name="adj" fmla="val 42255"/>
              </a:avLst>
            </a:prstGeom>
            <a:noFill/>
            <a:ln w="33338">
              <a:solidFill>
                <a:srgbClr val="FFFFFF"/>
              </a:solidFill>
              <a:round/>
              <a:headEnd/>
              <a:tailEnd/>
            </a:ln>
          </p:spPr>
          <p:txBody>
            <a:bodyPr/>
            <a:lstStyle/>
            <a:p>
              <a:pPr eaLnBrk="0" hangingPunct="0"/>
              <a:endParaRPr lang="en-US"/>
            </a:p>
          </p:txBody>
        </p:sp>
        <p:sp>
          <p:nvSpPr>
            <p:cNvPr id="5208" name="Rectangle 239"/>
            <p:cNvSpPr>
              <a:spLocks noChangeArrowheads="1"/>
            </p:cNvSpPr>
            <p:nvPr/>
          </p:nvSpPr>
          <p:spPr bwMode="auto">
            <a:xfrm>
              <a:off x="4234" y="1867"/>
              <a:ext cx="128" cy="99"/>
            </a:xfrm>
            <a:prstGeom prst="rect">
              <a:avLst/>
            </a:prstGeom>
            <a:solidFill>
              <a:srgbClr val="FFDC99"/>
            </a:solidFill>
            <a:ln w="9525">
              <a:noFill/>
              <a:miter lim="800000"/>
              <a:headEnd/>
              <a:tailEnd/>
            </a:ln>
          </p:spPr>
          <p:txBody>
            <a:bodyPr/>
            <a:lstStyle/>
            <a:p>
              <a:pPr eaLnBrk="0" hangingPunct="0"/>
              <a:endParaRPr lang="en-US"/>
            </a:p>
          </p:txBody>
        </p:sp>
        <p:sp>
          <p:nvSpPr>
            <p:cNvPr id="5209" name="Rectangle 240"/>
            <p:cNvSpPr>
              <a:spLocks noChangeArrowheads="1"/>
            </p:cNvSpPr>
            <p:nvPr/>
          </p:nvSpPr>
          <p:spPr bwMode="auto">
            <a:xfrm>
              <a:off x="4234" y="1867"/>
              <a:ext cx="142" cy="114"/>
            </a:xfrm>
            <a:prstGeom prst="rect">
              <a:avLst/>
            </a:prstGeom>
            <a:noFill/>
            <a:ln w="33338">
              <a:solidFill>
                <a:srgbClr val="FFDC99"/>
              </a:solidFill>
              <a:miter lim="800000"/>
              <a:headEnd/>
              <a:tailEnd/>
            </a:ln>
          </p:spPr>
          <p:txBody>
            <a:bodyPr/>
            <a:lstStyle/>
            <a:p>
              <a:pPr eaLnBrk="0" hangingPunct="0"/>
              <a:endParaRPr lang="en-US"/>
            </a:p>
          </p:txBody>
        </p:sp>
        <p:sp>
          <p:nvSpPr>
            <p:cNvPr id="5210" name="AutoShape 241"/>
            <p:cNvSpPr>
              <a:spLocks noChangeArrowheads="1"/>
            </p:cNvSpPr>
            <p:nvPr/>
          </p:nvSpPr>
          <p:spPr bwMode="auto">
            <a:xfrm>
              <a:off x="4234" y="1768"/>
              <a:ext cx="142" cy="213"/>
            </a:xfrm>
            <a:prstGeom prst="roundRect">
              <a:avLst>
                <a:gd name="adj" fmla="val 42255"/>
              </a:avLst>
            </a:prstGeom>
            <a:noFill/>
            <a:ln w="33338">
              <a:solidFill>
                <a:srgbClr val="000000"/>
              </a:solidFill>
              <a:round/>
              <a:headEnd/>
              <a:tailEnd/>
            </a:ln>
          </p:spPr>
          <p:txBody>
            <a:bodyPr/>
            <a:lstStyle/>
            <a:p>
              <a:pPr eaLnBrk="0" hangingPunct="0"/>
              <a:endParaRPr lang="en-US"/>
            </a:p>
          </p:txBody>
        </p:sp>
        <p:sp>
          <p:nvSpPr>
            <p:cNvPr id="5211" name="Line 242"/>
            <p:cNvSpPr>
              <a:spLocks noChangeShapeType="1"/>
            </p:cNvSpPr>
            <p:nvPr/>
          </p:nvSpPr>
          <p:spPr bwMode="auto">
            <a:xfrm>
              <a:off x="4234" y="1867"/>
              <a:ext cx="128" cy="1"/>
            </a:xfrm>
            <a:prstGeom prst="line">
              <a:avLst/>
            </a:prstGeom>
            <a:noFill/>
            <a:ln w="33338">
              <a:solidFill>
                <a:srgbClr val="000000"/>
              </a:solidFill>
              <a:round/>
              <a:headEnd/>
              <a:tailEnd/>
            </a:ln>
          </p:spPr>
          <p:txBody>
            <a:bodyPr/>
            <a:lstStyle/>
            <a:p>
              <a:endParaRPr lang="en-US"/>
            </a:p>
          </p:txBody>
        </p:sp>
        <p:sp>
          <p:nvSpPr>
            <p:cNvPr id="5212" name="Rectangle 255"/>
            <p:cNvSpPr>
              <a:spLocks noChangeArrowheads="1"/>
            </p:cNvSpPr>
            <p:nvPr/>
          </p:nvSpPr>
          <p:spPr bwMode="auto">
            <a:xfrm>
              <a:off x="3933" y="1605"/>
              <a:ext cx="8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X</a:t>
              </a:r>
              <a:endParaRPr lang="en-GB" i="1"/>
            </a:p>
          </p:txBody>
        </p:sp>
        <p:sp>
          <p:nvSpPr>
            <p:cNvPr id="5213" name="Rectangle 256"/>
            <p:cNvSpPr>
              <a:spLocks noChangeArrowheads="1"/>
            </p:cNvSpPr>
            <p:nvPr/>
          </p:nvSpPr>
          <p:spPr bwMode="auto">
            <a:xfrm>
              <a:off x="3923" y="2767"/>
              <a:ext cx="8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Y</a:t>
              </a:r>
              <a:endParaRPr lang="en-GB"/>
            </a:p>
          </p:txBody>
        </p:sp>
        <p:sp>
          <p:nvSpPr>
            <p:cNvPr id="5214" name="Rectangle 257"/>
            <p:cNvSpPr>
              <a:spLocks noChangeArrowheads="1"/>
            </p:cNvSpPr>
            <p:nvPr/>
          </p:nvSpPr>
          <p:spPr bwMode="auto">
            <a:xfrm>
              <a:off x="4907" y="1080"/>
              <a:ext cx="10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M</a:t>
              </a:r>
              <a:endParaRPr lang="en-GB" i="1"/>
            </a:p>
          </p:txBody>
        </p:sp>
        <p:sp>
          <p:nvSpPr>
            <p:cNvPr id="5215" name="Rectangle 258"/>
            <p:cNvSpPr>
              <a:spLocks noChangeArrowheads="1"/>
            </p:cNvSpPr>
            <p:nvPr/>
          </p:nvSpPr>
          <p:spPr bwMode="auto">
            <a:xfrm>
              <a:off x="5099" y="1817"/>
              <a:ext cx="87"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N</a:t>
              </a:r>
              <a:endParaRPr lang="en-GB"/>
            </a:p>
          </p:txBody>
        </p:sp>
        <p:sp>
          <p:nvSpPr>
            <p:cNvPr id="5216" name="Rectangle 259"/>
            <p:cNvSpPr>
              <a:spLocks noChangeArrowheads="1"/>
            </p:cNvSpPr>
            <p:nvPr/>
          </p:nvSpPr>
          <p:spPr bwMode="auto">
            <a:xfrm>
              <a:off x="3712" y="1800"/>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17" name="Rectangle 260"/>
            <p:cNvSpPr>
              <a:spLocks noChangeArrowheads="1"/>
            </p:cNvSpPr>
            <p:nvPr/>
          </p:nvSpPr>
          <p:spPr bwMode="auto">
            <a:xfrm>
              <a:off x="3773" y="1879"/>
              <a:ext cx="53"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1</a:t>
              </a:r>
              <a:endParaRPr lang="en-GB"/>
            </a:p>
          </p:txBody>
        </p:sp>
        <p:sp>
          <p:nvSpPr>
            <p:cNvPr id="5218" name="Rectangle 261"/>
            <p:cNvSpPr>
              <a:spLocks noChangeArrowheads="1"/>
            </p:cNvSpPr>
            <p:nvPr/>
          </p:nvSpPr>
          <p:spPr bwMode="auto">
            <a:xfrm>
              <a:off x="3712" y="2487"/>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19" name="Rectangle 262"/>
            <p:cNvSpPr>
              <a:spLocks noChangeArrowheads="1"/>
            </p:cNvSpPr>
            <p:nvPr/>
          </p:nvSpPr>
          <p:spPr bwMode="auto">
            <a:xfrm>
              <a:off x="3792" y="2565"/>
              <a:ext cx="53"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2</a:t>
              </a:r>
              <a:endParaRPr lang="en-GB"/>
            </a:p>
          </p:txBody>
        </p:sp>
        <p:sp>
          <p:nvSpPr>
            <p:cNvPr id="5220" name="Rectangle 263"/>
            <p:cNvSpPr>
              <a:spLocks noChangeArrowheads="1"/>
            </p:cNvSpPr>
            <p:nvPr/>
          </p:nvSpPr>
          <p:spPr bwMode="auto">
            <a:xfrm>
              <a:off x="4678" y="1279"/>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21" name="Rectangle 264"/>
            <p:cNvSpPr>
              <a:spLocks noChangeArrowheads="1"/>
            </p:cNvSpPr>
            <p:nvPr/>
          </p:nvSpPr>
          <p:spPr bwMode="auto">
            <a:xfrm>
              <a:off x="4749" y="1351"/>
              <a:ext cx="106"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11</a:t>
              </a:r>
              <a:endParaRPr lang="en-GB"/>
            </a:p>
          </p:txBody>
        </p:sp>
        <p:sp>
          <p:nvSpPr>
            <p:cNvPr id="5222" name="Rectangle 267"/>
            <p:cNvSpPr>
              <a:spLocks noChangeArrowheads="1"/>
            </p:cNvSpPr>
            <p:nvPr/>
          </p:nvSpPr>
          <p:spPr bwMode="auto">
            <a:xfrm>
              <a:off x="3014" y="1803"/>
              <a:ext cx="308" cy="144"/>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Client</a:t>
              </a:r>
              <a:endParaRPr lang="en-GB"/>
            </a:p>
          </p:txBody>
        </p:sp>
        <p:sp>
          <p:nvSpPr>
            <p:cNvPr id="5223" name="Rectangle 268"/>
            <p:cNvSpPr>
              <a:spLocks noChangeArrowheads="1"/>
            </p:cNvSpPr>
            <p:nvPr/>
          </p:nvSpPr>
          <p:spPr bwMode="auto">
            <a:xfrm>
              <a:off x="4895" y="2951"/>
              <a:ext cx="80"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P</a:t>
              </a:r>
              <a:endParaRPr lang="en-GB"/>
            </a:p>
          </p:txBody>
        </p:sp>
        <p:sp>
          <p:nvSpPr>
            <p:cNvPr id="5224" name="Freeform 269"/>
            <p:cNvSpPr>
              <a:spLocks/>
            </p:cNvSpPr>
            <p:nvPr/>
          </p:nvSpPr>
          <p:spPr bwMode="auto">
            <a:xfrm>
              <a:off x="3554" y="1867"/>
              <a:ext cx="56" cy="43"/>
            </a:xfrm>
            <a:custGeom>
              <a:avLst/>
              <a:gdLst>
                <a:gd name="T0" fmla="*/ 14 w 56"/>
                <a:gd name="T1" fmla="*/ 29 h 43"/>
                <a:gd name="T2" fmla="*/ 0 w 56"/>
                <a:gd name="T3" fmla="*/ 0 h 43"/>
                <a:gd name="T4" fmla="*/ 56 w 56"/>
                <a:gd name="T5" fmla="*/ 0 h 43"/>
                <a:gd name="T6" fmla="*/ 42 w 56"/>
                <a:gd name="T7" fmla="*/ 43 h 43"/>
                <a:gd name="T8" fmla="*/ 14 w 56"/>
                <a:gd name="T9" fmla="*/ 29 h 43"/>
                <a:gd name="T10" fmla="*/ 0 60000 65536"/>
                <a:gd name="T11" fmla="*/ 0 60000 65536"/>
                <a:gd name="T12" fmla="*/ 0 60000 65536"/>
                <a:gd name="T13" fmla="*/ 0 60000 65536"/>
                <a:gd name="T14" fmla="*/ 0 60000 65536"/>
                <a:gd name="T15" fmla="*/ 0 w 56"/>
                <a:gd name="T16" fmla="*/ 0 h 43"/>
                <a:gd name="T17" fmla="*/ 56 w 56"/>
                <a:gd name="T18" fmla="*/ 43 h 43"/>
              </a:gdLst>
              <a:ahLst/>
              <a:cxnLst>
                <a:cxn ang="T10">
                  <a:pos x="T0" y="T1"/>
                </a:cxn>
                <a:cxn ang="T11">
                  <a:pos x="T2" y="T3"/>
                </a:cxn>
                <a:cxn ang="T12">
                  <a:pos x="T4" y="T5"/>
                </a:cxn>
                <a:cxn ang="T13">
                  <a:pos x="T6" y="T7"/>
                </a:cxn>
                <a:cxn ang="T14">
                  <a:pos x="T8" y="T9"/>
                </a:cxn>
              </a:cxnLst>
              <a:rect l="T15" t="T16" r="T17" b="T18"/>
              <a:pathLst>
                <a:path w="56" h="43">
                  <a:moveTo>
                    <a:pt x="14" y="29"/>
                  </a:moveTo>
                  <a:lnTo>
                    <a:pt x="0" y="0"/>
                  </a:lnTo>
                  <a:lnTo>
                    <a:pt x="56" y="0"/>
                  </a:lnTo>
                  <a:lnTo>
                    <a:pt x="42" y="43"/>
                  </a:lnTo>
                  <a:lnTo>
                    <a:pt x="14" y="29"/>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25" name="Line 270"/>
            <p:cNvSpPr>
              <a:spLocks noChangeShapeType="1"/>
            </p:cNvSpPr>
            <p:nvPr/>
          </p:nvSpPr>
          <p:spPr bwMode="auto">
            <a:xfrm flipV="1">
              <a:off x="3256" y="1896"/>
              <a:ext cx="312" cy="198"/>
            </a:xfrm>
            <a:prstGeom prst="line">
              <a:avLst/>
            </a:prstGeom>
            <a:noFill/>
            <a:ln w="33338">
              <a:solidFill>
                <a:srgbClr val="000000"/>
              </a:solidFill>
              <a:round/>
              <a:headEnd/>
              <a:tailEnd/>
            </a:ln>
          </p:spPr>
          <p:txBody>
            <a:bodyPr/>
            <a:lstStyle/>
            <a:p>
              <a:endParaRPr lang="en-US"/>
            </a:p>
          </p:txBody>
        </p:sp>
        <p:sp>
          <p:nvSpPr>
            <p:cNvPr id="5226" name="Freeform 271"/>
            <p:cNvSpPr>
              <a:spLocks/>
            </p:cNvSpPr>
            <p:nvPr/>
          </p:nvSpPr>
          <p:spPr bwMode="auto">
            <a:xfrm>
              <a:off x="3568" y="2533"/>
              <a:ext cx="57" cy="57"/>
            </a:xfrm>
            <a:custGeom>
              <a:avLst/>
              <a:gdLst>
                <a:gd name="T0" fmla="*/ 14 w 57"/>
                <a:gd name="T1" fmla="*/ 29 h 57"/>
                <a:gd name="T2" fmla="*/ 28 w 57"/>
                <a:gd name="T3" fmla="*/ 0 h 57"/>
                <a:gd name="T4" fmla="*/ 57 w 57"/>
                <a:gd name="T5" fmla="*/ 57 h 57"/>
                <a:gd name="T6" fmla="*/ 0 w 57"/>
                <a:gd name="T7" fmla="*/ 57 h 57"/>
                <a:gd name="T8" fmla="*/ 14 w 57"/>
                <a:gd name="T9" fmla="*/ 29 h 57"/>
                <a:gd name="T10" fmla="*/ 0 60000 65536"/>
                <a:gd name="T11" fmla="*/ 0 60000 65536"/>
                <a:gd name="T12" fmla="*/ 0 60000 65536"/>
                <a:gd name="T13" fmla="*/ 0 60000 65536"/>
                <a:gd name="T14" fmla="*/ 0 60000 65536"/>
                <a:gd name="T15" fmla="*/ 0 w 57"/>
                <a:gd name="T16" fmla="*/ 0 h 57"/>
                <a:gd name="T17" fmla="*/ 57 w 57"/>
                <a:gd name="T18" fmla="*/ 57 h 57"/>
              </a:gdLst>
              <a:ahLst/>
              <a:cxnLst>
                <a:cxn ang="T10">
                  <a:pos x="T0" y="T1"/>
                </a:cxn>
                <a:cxn ang="T11">
                  <a:pos x="T2" y="T3"/>
                </a:cxn>
                <a:cxn ang="T12">
                  <a:pos x="T4" y="T5"/>
                </a:cxn>
                <a:cxn ang="T13">
                  <a:pos x="T6" y="T7"/>
                </a:cxn>
                <a:cxn ang="T14">
                  <a:pos x="T8" y="T9"/>
                </a:cxn>
              </a:cxnLst>
              <a:rect l="T15" t="T16" r="T17" b="T18"/>
              <a:pathLst>
                <a:path w="57" h="57">
                  <a:moveTo>
                    <a:pt x="14" y="29"/>
                  </a:moveTo>
                  <a:lnTo>
                    <a:pt x="28" y="0"/>
                  </a:lnTo>
                  <a:lnTo>
                    <a:pt x="57" y="57"/>
                  </a:lnTo>
                  <a:lnTo>
                    <a:pt x="0" y="57"/>
                  </a:lnTo>
                  <a:lnTo>
                    <a:pt x="14" y="29"/>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27" name="Line 272"/>
            <p:cNvSpPr>
              <a:spLocks noChangeShapeType="1"/>
            </p:cNvSpPr>
            <p:nvPr/>
          </p:nvSpPr>
          <p:spPr bwMode="auto">
            <a:xfrm>
              <a:off x="3256" y="2321"/>
              <a:ext cx="326" cy="241"/>
            </a:xfrm>
            <a:prstGeom prst="line">
              <a:avLst/>
            </a:prstGeom>
            <a:noFill/>
            <a:ln w="33338">
              <a:solidFill>
                <a:srgbClr val="000000"/>
              </a:solidFill>
              <a:round/>
              <a:headEnd/>
              <a:tailEnd/>
            </a:ln>
          </p:spPr>
          <p:txBody>
            <a:bodyPr/>
            <a:lstStyle/>
            <a:p>
              <a:endParaRPr lang="en-US"/>
            </a:p>
          </p:txBody>
        </p:sp>
        <p:sp>
          <p:nvSpPr>
            <p:cNvPr id="5228" name="Freeform 273"/>
            <p:cNvSpPr>
              <a:spLocks/>
            </p:cNvSpPr>
            <p:nvPr/>
          </p:nvSpPr>
          <p:spPr bwMode="auto">
            <a:xfrm>
              <a:off x="4517" y="1357"/>
              <a:ext cx="57" cy="57"/>
            </a:xfrm>
            <a:custGeom>
              <a:avLst/>
              <a:gdLst>
                <a:gd name="T0" fmla="*/ 15 w 57"/>
                <a:gd name="T1" fmla="*/ 28 h 57"/>
                <a:gd name="T2" fmla="*/ 0 w 57"/>
                <a:gd name="T3" fmla="*/ 0 h 57"/>
                <a:gd name="T4" fmla="*/ 57 w 57"/>
                <a:gd name="T5" fmla="*/ 0 h 57"/>
                <a:gd name="T6" fmla="*/ 29 w 57"/>
                <a:gd name="T7" fmla="*/ 57 h 57"/>
                <a:gd name="T8" fmla="*/ 15 w 57"/>
                <a:gd name="T9" fmla="*/ 28 h 57"/>
                <a:gd name="T10" fmla="*/ 0 60000 65536"/>
                <a:gd name="T11" fmla="*/ 0 60000 65536"/>
                <a:gd name="T12" fmla="*/ 0 60000 65536"/>
                <a:gd name="T13" fmla="*/ 0 60000 65536"/>
                <a:gd name="T14" fmla="*/ 0 60000 65536"/>
                <a:gd name="T15" fmla="*/ 0 w 57"/>
                <a:gd name="T16" fmla="*/ 0 h 57"/>
                <a:gd name="T17" fmla="*/ 57 w 57"/>
                <a:gd name="T18" fmla="*/ 57 h 57"/>
              </a:gdLst>
              <a:ahLst/>
              <a:cxnLst>
                <a:cxn ang="T10">
                  <a:pos x="T0" y="T1"/>
                </a:cxn>
                <a:cxn ang="T11">
                  <a:pos x="T2" y="T3"/>
                </a:cxn>
                <a:cxn ang="T12">
                  <a:pos x="T4" y="T5"/>
                </a:cxn>
                <a:cxn ang="T13">
                  <a:pos x="T6" y="T7"/>
                </a:cxn>
                <a:cxn ang="T14">
                  <a:pos x="T8" y="T9"/>
                </a:cxn>
              </a:cxnLst>
              <a:rect l="T15" t="T16" r="T17" b="T18"/>
              <a:pathLst>
                <a:path w="57" h="57">
                  <a:moveTo>
                    <a:pt x="15" y="28"/>
                  </a:moveTo>
                  <a:lnTo>
                    <a:pt x="0" y="0"/>
                  </a:lnTo>
                  <a:lnTo>
                    <a:pt x="57" y="0"/>
                  </a:lnTo>
                  <a:lnTo>
                    <a:pt x="29" y="57"/>
                  </a:lnTo>
                  <a:lnTo>
                    <a:pt x="15"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29" name="Line 274"/>
            <p:cNvSpPr>
              <a:spLocks noChangeShapeType="1"/>
            </p:cNvSpPr>
            <p:nvPr/>
          </p:nvSpPr>
          <p:spPr bwMode="auto">
            <a:xfrm flipV="1">
              <a:off x="3922" y="1385"/>
              <a:ext cx="610" cy="411"/>
            </a:xfrm>
            <a:prstGeom prst="line">
              <a:avLst/>
            </a:prstGeom>
            <a:noFill/>
            <a:ln w="33338">
              <a:solidFill>
                <a:srgbClr val="000000"/>
              </a:solidFill>
              <a:round/>
              <a:headEnd/>
              <a:tailEnd/>
            </a:ln>
          </p:spPr>
          <p:txBody>
            <a:bodyPr/>
            <a:lstStyle/>
            <a:p>
              <a:endParaRPr lang="en-US"/>
            </a:p>
          </p:txBody>
        </p:sp>
        <p:sp>
          <p:nvSpPr>
            <p:cNvPr id="5230" name="Freeform 275"/>
            <p:cNvSpPr>
              <a:spLocks/>
            </p:cNvSpPr>
            <p:nvPr/>
          </p:nvSpPr>
          <p:spPr bwMode="auto">
            <a:xfrm>
              <a:off x="4532" y="2066"/>
              <a:ext cx="56" cy="56"/>
            </a:xfrm>
            <a:custGeom>
              <a:avLst/>
              <a:gdLst>
                <a:gd name="T0" fmla="*/ 0 w 56"/>
                <a:gd name="T1" fmla="*/ 28 h 56"/>
                <a:gd name="T2" fmla="*/ 14 w 56"/>
                <a:gd name="T3" fmla="*/ 0 h 56"/>
                <a:gd name="T4" fmla="*/ 56 w 56"/>
                <a:gd name="T5" fmla="*/ 28 h 56"/>
                <a:gd name="T6" fmla="*/ 0 w 56"/>
                <a:gd name="T7" fmla="*/ 56 h 56"/>
                <a:gd name="T8" fmla="*/ 0 w 56"/>
                <a:gd name="T9" fmla="*/ 28 h 56"/>
                <a:gd name="T10" fmla="*/ 0 60000 65536"/>
                <a:gd name="T11" fmla="*/ 0 60000 65536"/>
                <a:gd name="T12" fmla="*/ 0 60000 65536"/>
                <a:gd name="T13" fmla="*/ 0 60000 65536"/>
                <a:gd name="T14" fmla="*/ 0 60000 65536"/>
                <a:gd name="T15" fmla="*/ 0 w 56"/>
                <a:gd name="T16" fmla="*/ 0 h 56"/>
                <a:gd name="T17" fmla="*/ 56 w 56"/>
                <a:gd name="T18" fmla="*/ 56 h 56"/>
              </a:gdLst>
              <a:ahLst/>
              <a:cxnLst>
                <a:cxn ang="T10">
                  <a:pos x="T0" y="T1"/>
                </a:cxn>
                <a:cxn ang="T11">
                  <a:pos x="T2" y="T3"/>
                </a:cxn>
                <a:cxn ang="T12">
                  <a:pos x="T4" y="T5"/>
                </a:cxn>
                <a:cxn ang="T13">
                  <a:pos x="T6" y="T7"/>
                </a:cxn>
                <a:cxn ang="T14">
                  <a:pos x="T8" y="T9"/>
                </a:cxn>
              </a:cxnLst>
              <a:rect l="T15" t="T16" r="T17" b="T18"/>
              <a:pathLst>
                <a:path w="56" h="56">
                  <a:moveTo>
                    <a:pt x="0" y="28"/>
                  </a:moveTo>
                  <a:lnTo>
                    <a:pt x="14" y="0"/>
                  </a:lnTo>
                  <a:lnTo>
                    <a:pt x="56" y="28"/>
                  </a:lnTo>
                  <a:lnTo>
                    <a:pt x="0" y="56"/>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31" name="Line 276"/>
            <p:cNvSpPr>
              <a:spLocks noChangeShapeType="1"/>
            </p:cNvSpPr>
            <p:nvPr/>
          </p:nvSpPr>
          <p:spPr bwMode="auto">
            <a:xfrm>
              <a:off x="3922" y="1981"/>
              <a:ext cx="610" cy="113"/>
            </a:xfrm>
            <a:prstGeom prst="line">
              <a:avLst/>
            </a:prstGeom>
            <a:noFill/>
            <a:ln w="33338">
              <a:solidFill>
                <a:srgbClr val="000000"/>
              </a:solidFill>
              <a:round/>
              <a:headEnd/>
              <a:tailEnd/>
            </a:ln>
          </p:spPr>
          <p:txBody>
            <a:bodyPr/>
            <a:lstStyle/>
            <a:p>
              <a:endParaRPr lang="en-US"/>
            </a:p>
          </p:txBody>
        </p:sp>
        <p:sp>
          <p:nvSpPr>
            <p:cNvPr id="5232" name="Freeform 277"/>
            <p:cNvSpPr>
              <a:spLocks/>
            </p:cNvSpPr>
            <p:nvPr/>
          </p:nvSpPr>
          <p:spPr bwMode="auto">
            <a:xfrm>
              <a:off x="4546" y="2392"/>
              <a:ext cx="57" cy="56"/>
            </a:xfrm>
            <a:custGeom>
              <a:avLst/>
              <a:gdLst>
                <a:gd name="T0" fmla="*/ 0 w 57"/>
                <a:gd name="T1" fmla="*/ 28 h 56"/>
                <a:gd name="T2" fmla="*/ 0 w 57"/>
                <a:gd name="T3" fmla="*/ 0 h 56"/>
                <a:gd name="T4" fmla="*/ 57 w 57"/>
                <a:gd name="T5" fmla="*/ 14 h 56"/>
                <a:gd name="T6" fmla="*/ 14 w 57"/>
                <a:gd name="T7" fmla="*/ 56 h 56"/>
                <a:gd name="T8" fmla="*/ 0 w 57"/>
                <a:gd name="T9" fmla="*/ 28 h 56"/>
                <a:gd name="T10" fmla="*/ 0 60000 65536"/>
                <a:gd name="T11" fmla="*/ 0 60000 65536"/>
                <a:gd name="T12" fmla="*/ 0 60000 65536"/>
                <a:gd name="T13" fmla="*/ 0 60000 65536"/>
                <a:gd name="T14" fmla="*/ 0 60000 65536"/>
                <a:gd name="T15" fmla="*/ 0 w 57"/>
                <a:gd name="T16" fmla="*/ 0 h 56"/>
                <a:gd name="T17" fmla="*/ 57 w 57"/>
                <a:gd name="T18" fmla="*/ 56 h 56"/>
              </a:gdLst>
              <a:ahLst/>
              <a:cxnLst>
                <a:cxn ang="T10">
                  <a:pos x="T0" y="T1"/>
                </a:cxn>
                <a:cxn ang="T11">
                  <a:pos x="T2" y="T3"/>
                </a:cxn>
                <a:cxn ang="T12">
                  <a:pos x="T4" y="T5"/>
                </a:cxn>
                <a:cxn ang="T13">
                  <a:pos x="T6" y="T7"/>
                </a:cxn>
                <a:cxn ang="T14">
                  <a:pos x="T8" y="T9"/>
                </a:cxn>
              </a:cxnLst>
              <a:rect l="T15" t="T16" r="T17" b="T18"/>
              <a:pathLst>
                <a:path w="57" h="56">
                  <a:moveTo>
                    <a:pt x="0" y="28"/>
                  </a:moveTo>
                  <a:lnTo>
                    <a:pt x="0" y="0"/>
                  </a:lnTo>
                  <a:lnTo>
                    <a:pt x="57" y="14"/>
                  </a:lnTo>
                  <a:lnTo>
                    <a:pt x="14" y="56"/>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33" name="Line 278"/>
            <p:cNvSpPr>
              <a:spLocks noChangeShapeType="1"/>
            </p:cNvSpPr>
            <p:nvPr/>
          </p:nvSpPr>
          <p:spPr bwMode="auto">
            <a:xfrm flipV="1">
              <a:off x="3936" y="2420"/>
              <a:ext cx="610" cy="85"/>
            </a:xfrm>
            <a:prstGeom prst="line">
              <a:avLst/>
            </a:prstGeom>
            <a:noFill/>
            <a:ln w="33338">
              <a:solidFill>
                <a:srgbClr val="000000"/>
              </a:solidFill>
              <a:round/>
              <a:headEnd/>
              <a:tailEnd/>
            </a:ln>
          </p:spPr>
          <p:txBody>
            <a:bodyPr/>
            <a:lstStyle/>
            <a:p>
              <a:endParaRPr lang="en-US"/>
            </a:p>
          </p:txBody>
        </p:sp>
        <p:sp>
          <p:nvSpPr>
            <p:cNvPr id="5234" name="Freeform 279"/>
            <p:cNvSpPr>
              <a:spLocks/>
            </p:cNvSpPr>
            <p:nvPr/>
          </p:nvSpPr>
          <p:spPr bwMode="auto">
            <a:xfrm>
              <a:off x="4546" y="3143"/>
              <a:ext cx="57" cy="57"/>
            </a:xfrm>
            <a:custGeom>
              <a:avLst/>
              <a:gdLst>
                <a:gd name="T0" fmla="*/ 14 w 57"/>
                <a:gd name="T1" fmla="*/ 28 h 57"/>
                <a:gd name="T2" fmla="*/ 28 w 57"/>
                <a:gd name="T3" fmla="*/ 0 h 57"/>
                <a:gd name="T4" fmla="*/ 57 w 57"/>
                <a:gd name="T5" fmla="*/ 57 h 57"/>
                <a:gd name="T6" fmla="*/ 0 w 57"/>
                <a:gd name="T7" fmla="*/ 57 h 57"/>
                <a:gd name="T8" fmla="*/ 14 w 57"/>
                <a:gd name="T9" fmla="*/ 28 h 57"/>
                <a:gd name="T10" fmla="*/ 0 60000 65536"/>
                <a:gd name="T11" fmla="*/ 0 60000 65536"/>
                <a:gd name="T12" fmla="*/ 0 60000 65536"/>
                <a:gd name="T13" fmla="*/ 0 60000 65536"/>
                <a:gd name="T14" fmla="*/ 0 60000 65536"/>
                <a:gd name="T15" fmla="*/ 0 w 57"/>
                <a:gd name="T16" fmla="*/ 0 h 57"/>
                <a:gd name="T17" fmla="*/ 57 w 57"/>
                <a:gd name="T18" fmla="*/ 57 h 57"/>
              </a:gdLst>
              <a:ahLst/>
              <a:cxnLst>
                <a:cxn ang="T10">
                  <a:pos x="T0" y="T1"/>
                </a:cxn>
                <a:cxn ang="T11">
                  <a:pos x="T2" y="T3"/>
                </a:cxn>
                <a:cxn ang="T12">
                  <a:pos x="T4" y="T5"/>
                </a:cxn>
                <a:cxn ang="T13">
                  <a:pos x="T6" y="T7"/>
                </a:cxn>
                <a:cxn ang="T14">
                  <a:pos x="T8" y="T9"/>
                </a:cxn>
              </a:cxnLst>
              <a:rect l="T15" t="T16" r="T17" b="T18"/>
              <a:pathLst>
                <a:path w="57" h="57">
                  <a:moveTo>
                    <a:pt x="14" y="28"/>
                  </a:moveTo>
                  <a:lnTo>
                    <a:pt x="28" y="0"/>
                  </a:lnTo>
                  <a:lnTo>
                    <a:pt x="57" y="57"/>
                  </a:lnTo>
                  <a:lnTo>
                    <a:pt x="0" y="57"/>
                  </a:lnTo>
                  <a:lnTo>
                    <a:pt x="14"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35" name="Line 280"/>
            <p:cNvSpPr>
              <a:spLocks noChangeShapeType="1"/>
            </p:cNvSpPr>
            <p:nvPr/>
          </p:nvSpPr>
          <p:spPr bwMode="auto">
            <a:xfrm>
              <a:off x="3951" y="2689"/>
              <a:ext cx="595" cy="482"/>
            </a:xfrm>
            <a:prstGeom prst="line">
              <a:avLst/>
            </a:prstGeom>
            <a:noFill/>
            <a:ln w="33338">
              <a:solidFill>
                <a:srgbClr val="000000"/>
              </a:solidFill>
              <a:round/>
              <a:headEnd/>
              <a:tailEnd/>
            </a:ln>
          </p:spPr>
          <p:txBody>
            <a:bodyPr/>
            <a:lstStyle/>
            <a:p>
              <a:endParaRPr lang="en-US"/>
            </a:p>
          </p:txBody>
        </p:sp>
        <p:sp>
          <p:nvSpPr>
            <p:cNvPr id="5236" name="Freeform 281"/>
            <p:cNvSpPr>
              <a:spLocks/>
            </p:cNvSpPr>
            <p:nvPr/>
          </p:nvSpPr>
          <p:spPr bwMode="auto">
            <a:xfrm>
              <a:off x="4163" y="1839"/>
              <a:ext cx="57" cy="71"/>
            </a:xfrm>
            <a:custGeom>
              <a:avLst/>
              <a:gdLst>
                <a:gd name="T0" fmla="*/ 0 w 57"/>
                <a:gd name="T1" fmla="*/ 28 h 71"/>
                <a:gd name="T2" fmla="*/ 0 w 57"/>
                <a:gd name="T3" fmla="*/ 0 h 71"/>
                <a:gd name="T4" fmla="*/ 57 w 57"/>
                <a:gd name="T5" fmla="*/ 28 h 71"/>
                <a:gd name="T6" fmla="*/ 0 w 57"/>
                <a:gd name="T7" fmla="*/ 71 h 71"/>
                <a:gd name="T8" fmla="*/ 0 w 57"/>
                <a:gd name="T9" fmla="*/ 28 h 71"/>
                <a:gd name="T10" fmla="*/ 0 60000 65536"/>
                <a:gd name="T11" fmla="*/ 0 60000 65536"/>
                <a:gd name="T12" fmla="*/ 0 60000 65536"/>
                <a:gd name="T13" fmla="*/ 0 60000 65536"/>
                <a:gd name="T14" fmla="*/ 0 60000 65536"/>
                <a:gd name="T15" fmla="*/ 0 w 57"/>
                <a:gd name="T16" fmla="*/ 0 h 71"/>
                <a:gd name="T17" fmla="*/ 57 w 57"/>
                <a:gd name="T18" fmla="*/ 71 h 71"/>
              </a:gdLst>
              <a:ahLst/>
              <a:cxnLst>
                <a:cxn ang="T10">
                  <a:pos x="T0" y="T1"/>
                </a:cxn>
                <a:cxn ang="T11">
                  <a:pos x="T2" y="T3"/>
                </a:cxn>
                <a:cxn ang="T12">
                  <a:pos x="T4" y="T5"/>
                </a:cxn>
                <a:cxn ang="T13">
                  <a:pos x="T6" y="T7"/>
                </a:cxn>
                <a:cxn ang="T14">
                  <a:pos x="T8" y="T9"/>
                </a:cxn>
              </a:cxnLst>
              <a:rect l="T15" t="T16" r="T17" b="T18"/>
              <a:pathLst>
                <a:path w="57" h="71">
                  <a:moveTo>
                    <a:pt x="0" y="28"/>
                  </a:moveTo>
                  <a:lnTo>
                    <a:pt x="0" y="0"/>
                  </a:lnTo>
                  <a:lnTo>
                    <a:pt x="57" y="28"/>
                  </a:lnTo>
                  <a:lnTo>
                    <a:pt x="0" y="71"/>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37" name="Line 282"/>
            <p:cNvSpPr>
              <a:spLocks noChangeShapeType="1"/>
            </p:cNvSpPr>
            <p:nvPr/>
          </p:nvSpPr>
          <p:spPr bwMode="auto">
            <a:xfrm>
              <a:off x="3922" y="1867"/>
              <a:ext cx="241" cy="1"/>
            </a:xfrm>
            <a:prstGeom prst="line">
              <a:avLst/>
            </a:prstGeom>
            <a:noFill/>
            <a:ln w="33338">
              <a:solidFill>
                <a:srgbClr val="000000"/>
              </a:solidFill>
              <a:round/>
              <a:headEnd/>
              <a:tailEnd/>
            </a:ln>
          </p:spPr>
          <p:txBody>
            <a:bodyPr/>
            <a:lstStyle/>
            <a:p>
              <a:endParaRPr lang="en-US"/>
            </a:p>
          </p:txBody>
        </p:sp>
        <p:sp>
          <p:nvSpPr>
            <p:cNvPr id="5238" name="Freeform 283"/>
            <p:cNvSpPr>
              <a:spLocks/>
            </p:cNvSpPr>
            <p:nvPr/>
          </p:nvSpPr>
          <p:spPr bwMode="auto">
            <a:xfrm>
              <a:off x="4163" y="2576"/>
              <a:ext cx="57" cy="57"/>
            </a:xfrm>
            <a:custGeom>
              <a:avLst/>
              <a:gdLst>
                <a:gd name="T0" fmla="*/ 0 w 57"/>
                <a:gd name="T1" fmla="*/ 28 h 57"/>
                <a:gd name="T2" fmla="*/ 0 w 57"/>
                <a:gd name="T3" fmla="*/ 0 h 57"/>
                <a:gd name="T4" fmla="*/ 57 w 57"/>
                <a:gd name="T5" fmla="*/ 28 h 57"/>
                <a:gd name="T6" fmla="*/ 0 w 57"/>
                <a:gd name="T7" fmla="*/ 57 h 57"/>
                <a:gd name="T8" fmla="*/ 0 w 57"/>
                <a:gd name="T9" fmla="*/ 28 h 57"/>
                <a:gd name="T10" fmla="*/ 0 60000 65536"/>
                <a:gd name="T11" fmla="*/ 0 60000 65536"/>
                <a:gd name="T12" fmla="*/ 0 60000 65536"/>
                <a:gd name="T13" fmla="*/ 0 60000 65536"/>
                <a:gd name="T14" fmla="*/ 0 60000 65536"/>
                <a:gd name="T15" fmla="*/ 0 w 57"/>
                <a:gd name="T16" fmla="*/ 0 h 57"/>
                <a:gd name="T17" fmla="*/ 57 w 57"/>
                <a:gd name="T18" fmla="*/ 57 h 57"/>
              </a:gdLst>
              <a:ahLst/>
              <a:cxnLst>
                <a:cxn ang="T10">
                  <a:pos x="T0" y="T1"/>
                </a:cxn>
                <a:cxn ang="T11">
                  <a:pos x="T2" y="T3"/>
                </a:cxn>
                <a:cxn ang="T12">
                  <a:pos x="T4" y="T5"/>
                </a:cxn>
                <a:cxn ang="T13">
                  <a:pos x="T6" y="T7"/>
                </a:cxn>
                <a:cxn ang="T14">
                  <a:pos x="T8" y="T9"/>
                </a:cxn>
              </a:cxnLst>
              <a:rect l="T15" t="T16" r="T17" b="T18"/>
              <a:pathLst>
                <a:path w="57" h="57">
                  <a:moveTo>
                    <a:pt x="0" y="28"/>
                  </a:moveTo>
                  <a:lnTo>
                    <a:pt x="0" y="0"/>
                  </a:lnTo>
                  <a:lnTo>
                    <a:pt x="57" y="28"/>
                  </a:lnTo>
                  <a:lnTo>
                    <a:pt x="0" y="57"/>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39" name="Line 284"/>
            <p:cNvSpPr>
              <a:spLocks noChangeShapeType="1"/>
            </p:cNvSpPr>
            <p:nvPr/>
          </p:nvSpPr>
          <p:spPr bwMode="auto">
            <a:xfrm>
              <a:off x="3922" y="2604"/>
              <a:ext cx="241" cy="1"/>
            </a:xfrm>
            <a:prstGeom prst="line">
              <a:avLst/>
            </a:prstGeom>
            <a:noFill/>
            <a:ln w="33338">
              <a:solidFill>
                <a:srgbClr val="000000"/>
              </a:solidFill>
              <a:round/>
              <a:headEnd/>
              <a:tailEnd/>
            </a:ln>
          </p:spPr>
          <p:txBody>
            <a:bodyPr/>
            <a:lstStyle/>
            <a:p>
              <a:endParaRPr lang="en-US"/>
            </a:p>
          </p:txBody>
        </p:sp>
        <p:sp>
          <p:nvSpPr>
            <p:cNvPr id="5240" name="Rectangle 289"/>
            <p:cNvSpPr>
              <a:spLocks noChangeArrowheads="1"/>
            </p:cNvSpPr>
            <p:nvPr/>
          </p:nvSpPr>
          <p:spPr bwMode="auto">
            <a:xfrm>
              <a:off x="3224" y="2164"/>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41" name="Rectangle 302"/>
            <p:cNvSpPr>
              <a:spLocks noChangeArrowheads="1"/>
            </p:cNvSpPr>
            <p:nvPr/>
          </p:nvSpPr>
          <p:spPr bwMode="auto">
            <a:xfrm>
              <a:off x="4642" y="2011"/>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42" name="Rectangle 303"/>
            <p:cNvSpPr>
              <a:spLocks noChangeArrowheads="1"/>
            </p:cNvSpPr>
            <p:nvPr/>
          </p:nvSpPr>
          <p:spPr bwMode="auto">
            <a:xfrm>
              <a:off x="4735" y="2094"/>
              <a:ext cx="106"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12</a:t>
              </a:r>
              <a:endParaRPr lang="en-GB"/>
            </a:p>
          </p:txBody>
        </p:sp>
        <p:sp>
          <p:nvSpPr>
            <p:cNvPr id="5243" name="Rectangle 304"/>
            <p:cNvSpPr>
              <a:spLocks noChangeArrowheads="1"/>
            </p:cNvSpPr>
            <p:nvPr/>
          </p:nvSpPr>
          <p:spPr bwMode="auto">
            <a:xfrm>
              <a:off x="4670" y="2342"/>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44" name="Rectangle 305"/>
            <p:cNvSpPr>
              <a:spLocks noChangeArrowheads="1"/>
            </p:cNvSpPr>
            <p:nvPr/>
          </p:nvSpPr>
          <p:spPr bwMode="auto">
            <a:xfrm>
              <a:off x="4741" y="2436"/>
              <a:ext cx="106"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21</a:t>
              </a:r>
              <a:endParaRPr lang="en-GB"/>
            </a:p>
          </p:txBody>
        </p:sp>
        <p:sp>
          <p:nvSpPr>
            <p:cNvPr id="5245" name="Rectangle 306"/>
            <p:cNvSpPr>
              <a:spLocks noChangeArrowheads="1"/>
            </p:cNvSpPr>
            <p:nvPr/>
          </p:nvSpPr>
          <p:spPr bwMode="auto">
            <a:xfrm>
              <a:off x="4660" y="3150"/>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46" name="Rectangle 307"/>
            <p:cNvSpPr>
              <a:spLocks noChangeArrowheads="1"/>
            </p:cNvSpPr>
            <p:nvPr/>
          </p:nvSpPr>
          <p:spPr bwMode="auto">
            <a:xfrm>
              <a:off x="4731" y="3244"/>
              <a:ext cx="106" cy="115"/>
            </a:xfrm>
            <a:prstGeom prst="rect">
              <a:avLst/>
            </a:prstGeom>
            <a:noFill/>
            <a:ln w="9525">
              <a:noFill/>
              <a:miter lim="800000"/>
              <a:headEnd/>
              <a:tailEnd/>
            </a:ln>
          </p:spPr>
          <p:txBody>
            <a:bodyPr wrap="none" lIns="0" tIns="0" rIns="0" bIns="0">
              <a:spAutoFit/>
            </a:bodyPr>
            <a:lstStyle/>
            <a:p>
              <a:pPr eaLnBrk="0" hangingPunct="0"/>
              <a:r>
                <a:rPr lang="en-GB" sz="1200">
                  <a:solidFill>
                    <a:srgbClr val="000000"/>
                  </a:solidFill>
                  <a:latin typeface="Arial" pitchFamily="34" charset="0"/>
                </a:rPr>
                <a:t>22</a:t>
              </a:r>
              <a:endParaRPr lang="en-GB"/>
            </a:p>
          </p:txBody>
        </p:sp>
        <p:sp>
          <p:nvSpPr>
            <p:cNvPr id="5247" name="Freeform 308"/>
            <p:cNvSpPr>
              <a:spLocks/>
            </p:cNvSpPr>
            <p:nvPr/>
          </p:nvSpPr>
          <p:spPr bwMode="auto">
            <a:xfrm>
              <a:off x="5099" y="1314"/>
              <a:ext cx="56" cy="71"/>
            </a:xfrm>
            <a:custGeom>
              <a:avLst/>
              <a:gdLst>
                <a:gd name="T0" fmla="*/ 0 w 56"/>
                <a:gd name="T1" fmla="*/ 29 h 71"/>
                <a:gd name="T2" fmla="*/ 0 w 56"/>
                <a:gd name="T3" fmla="*/ 0 h 71"/>
                <a:gd name="T4" fmla="*/ 56 w 56"/>
                <a:gd name="T5" fmla="*/ 29 h 71"/>
                <a:gd name="T6" fmla="*/ 0 w 56"/>
                <a:gd name="T7" fmla="*/ 71 h 71"/>
                <a:gd name="T8" fmla="*/ 0 w 56"/>
                <a:gd name="T9" fmla="*/ 29 h 71"/>
                <a:gd name="T10" fmla="*/ 0 60000 65536"/>
                <a:gd name="T11" fmla="*/ 0 60000 65536"/>
                <a:gd name="T12" fmla="*/ 0 60000 65536"/>
                <a:gd name="T13" fmla="*/ 0 60000 65536"/>
                <a:gd name="T14" fmla="*/ 0 60000 65536"/>
                <a:gd name="T15" fmla="*/ 0 w 56"/>
                <a:gd name="T16" fmla="*/ 0 h 71"/>
                <a:gd name="T17" fmla="*/ 56 w 56"/>
                <a:gd name="T18" fmla="*/ 71 h 71"/>
              </a:gdLst>
              <a:ahLst/>
              <a:cxnLst>
                <a:cxn ang="T10">
                  <a:pos x="T0" y="T1"/>
                </a:cxn>
                <a:cxn ang="T11">
                  <a:pos x="T2" y="T3"/>
                </a:cxn>
                <a:cxn ang="T12">
                  <a:pos x="T4" y="T5"/>
                </a:cxn>
                <a:cxn ang="T13">
                  <a:pos x="T6" y="T7"/>
                </a:cxn>
                <a:cxn ang="T14">
                  <a:pos x="T8" y="T9"/>
                </a:cxn>
              </a:cxnLst>
              <a:rect l="T15" t="T16" r="T17" b="T18"/>
              <a:pathLst>
                <a:path w="56" h="71">
                  <a:moveTo>
                    <a:pt x="0" y="29"/>
                  </a:moveTo>
                  <a:lnTo>
                    <a:pt x="0" y="0"/>
                  </a:lnTo>
                  <a:lnTo>
                    <a:pt x="56" y="29"/>
                  </a:lnTo>
                  <a:lnTo>
                    <a:pt x="0" y="71"/>
                  </a:lnTo>
                  <a:lnTo>
                    <a:pt x="0" y="29"/>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48" name="Line 309"/>
            <p:cNvSpPr>
              <a:spLocks noChangeShapeType="1"/>
            </p:cNvSpPr>
            <p:nvPr/>
          </p:nvSpPr>
          <p:spPr bwMode="auto">
            <a:xfrm>
              <a:off x="4900" y="1343"/>
              <a:ext cx="199" cy="1"/>
            </a:xfrm>
            <a:prstGeom prst="line">
              <a:avLst/>
            </a:prstGeom>
            <a:noFill/>
            <a:ln w="33338">
              <a:solidFill>
                <a:srgbClr val="000000"/>
              </a:solidFill>
              <a:round/>
              <a:headEnd/>
              <a:tailEnd/>
            </a:ln>
          </p:spPr>
          <p:txBody>
            <a:bodyPr/>
            <a:lstStyle/>
            <a:p>
              <a:endParaRPr lang="en-US"/>
            </a:p>
          </p:txBody>
        </p:sp>
        <p:sp>
          <p:nvSpPr>
            <p:cNvPr id="5249" name="Freeform 310"/>
            <p:cNvSpPr>
              <a:spLocks/>
            </p:cNvSpPr>
            <p:nvPr/>
          </p:nvSpPr>
          <p:spPr bwMode="auto">
            <a:xfrm>
              <a:off x="5099" y="2094"/>
              <a:ext cx="56" cy="57"/>
            </a:xfrm>
            <a:custGeom>
              <a:avLst/>
              <a:gdLst>
                <a:gd name="T0" fmla="*/ 0 w 56"/>
                <a:gd name="T1" fmla="*/ 28 h 57"/>
                <a:gd name="T2" fmla="*/ 0 w 56"/>
                <a:gd name="T3" fmla="*/ 0 h 57"/>
                <a:gd name="T4" fmla="*/ 56 w 56"/>
                <a:gd name="T5" fmla="*/ 28 h 57"/>
                <a:gd name="T6" fmla="*/ 0 w 56"/>
                <a:gd name="T7" fmla="*/ 57 h 57"/>
                <a:gd name="T8" fmla="*/ 0 w 56"/>
                <a:gd name="T9" fmla="*/ 28 h 57"/>
                <a:gd name="T10" fmla="*/ 0 60000 65536"/>
                <a:gd name="T11" fmla="*/ 0 60000 65536"/>
                <a:gd name="T12" fmla="*/ 0 60000 65536"/>
                <a:gd name="T13" fmla="*/ 0 60000 65536"/>
                <a:gd name="T14" fmla="*/ 0 60000 65536"/>
                <a:gd name="T15" fmla="*/ 0 w 56"/>
                <a:gd name="T16" fmla="*/ 0 h 57"/>
                <a:gd name="T17" fmla="*/ 56 w 56"/>
                <a:gd name="T18" fmla="*/ 57 h 57"/>
              </a:gdLst>
              <a:ahLst/>
              <a:cxnLst>
                <a:cxn ang="T10">
                  <a:pos x="T0" y="T1"/>
                </a:cxn>
                <a:cxn ang="T11">
                  <a:pos x="T2" y="T3"/>
                </a:cxn>
                <a:cxn ang="T12">
                  <a:pos x="T4" y="T5"/>
                </a:cxn>
                <a:cxn ang="T13">
                  <a:pos x="T6" y="T7"/>
                </a:cxn>
                <a:cxn ang="T14">
                  <a:pos x="T8" y="T9"/>
                </a:cxn>
              </a:cxnLst>
              <a:rect l="T15" t="T16" r="T17" b="T18"/>
              <a:pathLst>
                <a:path w="56" h="57">
                  <a:moveTo>
                    <a:pt x="0" y="28"/>
                  </a:moveTo>
                  <a:lnTo>
                    <a:pt x="0" y="0"/>
                  </a:lnTo>
                  <a:lnTo>
                    <a:pt x="56" y="28"/>
                  </a:lnTo>
                  <a:lnTo>
                    <a:pt x="0" y="57"/>
                  </a:lnTo>
                  <a:lnTo>
                    <a:pt x="0" y="28"/>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50" name="Line 311"/>
            <p:cNvSpPr>
              <a:spLocks noChangeShapeType="1"/>
            </p:cNvSpPr>
            <p:nvPr/>
          </p:nvSpPr>
          <p:spPr bwMode="auto">
            <a:xfrm>
              <a:off x="4900" y="2122"/>
              <a:ext cx="184" cy="1"/>
            </a:xfrm>
            <a:prstGeom prst="line">
              <a:avLst/>
            </a:prstGeom>
            <a:noFill/>
            <a:ln w="33338">
              <a:solidFill>
                <a:srgbClr val="000000"/>
              </a:solidFill>
              <a:round/>
              <a:headEnd/>
              <a:tailEnd/>
            </a:ln>
          </p:spPr>
          <p:txBody>
            <a:bodyPr/>
            <a:lstStyle/>
            <a:p>
              <a:endParaRPr lang="en-US"/>
            </a:p>
          </p:txBody>
        </p:sp>
        <p:sp>
          <p:nvSpPr>
            <p:cNvPr id="5251" name="Freeform 312"/>
            <p:cNvSpPr>
              <a:spLocks/>
            </p:cNvSpPr>
            <p:nvPr/>
          </p:nvSpPr>
          <p:spPr bwMode="auto">
            <a:xfrm>
              <a:off x="5099" y="2377"/>
              <a:ext cx="56" cy="57"/>
            </a:xfrm>
            <a:custGeom>
              <a:avLst/>
              <a:gdLst>
                <a:gd name="T0" fmla="*/ 0 w 56"/>
                <a:gd name="T1" fmla="*/ 29 h 57"/>
                <a:gd name="T2" fmla="*/ 0 w 56"/>
                <a:gd name="T3" fmla="*/ 0 h 57"/>
                <a:gd name="T4" fmla="*/ 56 w 56"/>
                <a:gd name="T5" fmla="*/ 29 h 57"/>
                <a:gd name="T6" fmla="*/ 0 w 56"/>
                <a:gd name="T7" fmla="*/ 57 h 57"/>
                <a:gd name="T8" fmla="*/ 0 w 56"/>
                <a:gd name="T9" fmla="*/ 29 h 57"/>
                <a:gd name="T10" fmla="*/ 0 60000 65536"/>
                <a:gd name="T11" fmla="*/ 0 60000 65536"/>
                <a:gd name="T12" fmla="*/ 0 60000 65536"/>
                <a:gd name="T13" fmla="*/ 0 60000 65536"/>
                <a:gd name="T14" fmla="*/ 0 60000 65536"/>
                <a:gd name="T15" fmla="*/ 0 w 56"/>
                <a:gd name="T16" fmla="*/ 0 h 57"/>
                <a:gd name="T17" fmla="*/ 56 w 56"/>
                <a:gd name="T18" fmla="*/ 57 h 57"/>
              </a:gdLst>
              <a:ahLst/>
              <a:cxnLst>
                <a:cxn ang="T10">
                  <a:pos x="T0" y="T1"/>
                </a:cxn>
                <a:cxn ang="T11">
                  <a:pos x="T2" y="T3"/>
                </a:cxn>
                <a:cxn ang="T12">
                  <a:pos x="T4" y="T5"/>
                </a:cxn>
                <a:cxn ang="T13">
                  <a:pos x="T6" y="T7"/>
                </a:cxn>
                <a:cxn ang="T14">
                  <a:pos x="T8" y="T9"/>
                </a:cxn>
              </a:cxnLst>
              <a:rect l="T15" t="T16" r="T17" b="T18"/>
              <a:pathLst>
                <a:path w="56" h="57">
                  <a:moveTo>
                    <a:pt x="0" y="29"/>
                  </a:moveTo>
                  <a:lnTo>
                    <a:pt x="0" y="0"/>
                  </a:lnTo>
                  <a:lnTo>
                    <a:pt x="56" y="29"/>
                  </a:lnTo>
                  <a:lnTo>
                    <a:pt x="0" y="57"/>
                  </a:lnTo>
                  <a:lnTo>
                    <a:pt x="0" y="29"/>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52" name="Line 313"/>
            <p:cNvSpPr>
              <a:spLocks noChangeShapeType="1"/>
            </p:cNvSpPr>
            <p:nvPr/>
          </p:nvSpPr>
          <p:spPr bwMode="auto">
            <a:xfrm>
              <a:off x="4886" y="2406"/>
              <a:ext cx="213" cy="1"/>
            </a:xfrm>
            <a:prstGeom prst="line">
              <a:avLst/>
            </a:prstGeom>
            <a:noFill/>
            <a:ln w="33338">
              <a:solidFill>
                <a:srgbClr val="000000"/>
              </a:solidFill>
              <a:round/>
              <a:headEnd/>
              <a:tailEnd/>
            </a:ln>
          </p:spPr>
          <p:txBody>
            <a:bodyPr/>
            <a:lstStyle/>
            <a:p>
              <a:endParaRPr lang="en-US"/>
            </a:p>
          </p:txBody>
        </p:sp>
        <p:sp>
          <p:nvSpPr>
            <p:cNvPr id="5253" name="Freeform 314"/>
            <p:cNvSpPr>
              <a:spLocks/>
            </p:cNvSpPr>
            <p:nvPr/>
          </p:nvSpPr>
          <p:spPr bwMode="auto">
            <a:xfrm>
              <a:off x="5099" y="3171"/>
              <a:ext cx="56" cy="71"/>
            </a:xfrm>
            <a:custGeom>
              <a:avLst/>
              <a:gdLst>
                <a:gd name="T0" fmla="*/ 0 w 56"/>
                <a:gd name="T1" fmla="*/ 43 h 71"/>
                <a:gd name="T2" fmla="*/ 0 w 56"/>
                <a:gd name="T3" fmla="*/ 0 h 71"/>
                <a:gd name="T4" fmla="*/ 56 w 56"/>
                <a:gd name="T5" fmla="*/ 43 h 71"/>
                <a:gd name="T6" fmla="*/ 0 w 56"/>
                <a:gd name="T7" fmla="*/ 71 h 71"/>
                <a:gd name="T8" fmla="*/ 0 w 56"/>
                <a:gd name="T9" fmla="*/ 43 h 71"/>
                <a:gd name="T10" fmla="*/ 0 60000 65536"/>
                <a:gd name="T11" fmla="*/ 0 60000 65536"/>
                <a:gd name="T12" fmla="*/ 0 60000 65536"/>
                <a:gd name="T13" fmla="*/ 0 60000 65536"/>
                <a:gd name="T14" fmla="*/ 0 60000 65536"/>
                <a:gd name="T15" fmla="*/ 0 w 56"/>
                <a:gd name="T16" fmla="*/ 0 h 71"/>
                <a:gd name="T17" fmla="*/ 56 w 56"/>
                <a:gd name="T18" fmla="*/ 71 h 71"/>
              </a:gdLst>
              <a:ahLst/>
              <a:cxnLst>
                <a:cxn ang="T10">
                  <a:pos x="T0" y="T1"/>
                </a:cxn>
                <a:cxn ang="T11">
                  <a:pos x="T2" y="T3"/>
                </a:cxn>
                <a:cxn ang="T12">
                  <a:pos x="T4" y="T5"/>
                </a:cxn>
                <a:cxn ang="T13">
                  <a:pos x="T6" y="T7"/>
                </a:cxn>
                <a:cxn ang="T14">
                  <a:pos x="T8" y="T9"/>
                </a:cxn>
              </a:cxnLst>
              <a:rect l="T15" t="T16" r="T17" b="T18"/>
              <a:pathLst>
                <a:path w="56" h="71">
                  <a:moveTo>
                    <a:pt x="0" y="43"/>
                  </a:moveTo>
                  <a:lnTo>
                    <a:pt x="0" y="0"/>
                  </a:lnTo>
                  <a:lnTo>
                    <a:pt x="56" y="43"/>
                  </a:lnTo>
                  <a:lnTo>
                    <a:pt x="0" y="71"/>
                  </a:lnTo>
                  <a:lnTo>
                    <a:pt x="0" y="43"/>
                  </a:lnTo>
                  <a:close/>
                </a:path>
              </a:pathLst>
            </a:custGeom>
            <a:solidFill>
              <a:srgbClr val="000000"/>
            </a:solidFill>
            <a:ln w="33338">
              <a:solidFill>
                <a:srgbClr val="000000"/>
              </a:solidFill>
              <a:round/>
              <a:headEnd/>
              <a:tailEnd/>
            </a:ln>
          </p:spPr>
          <p:txBody>
            <a:bodyPr/>
            <a:lstStyle/>
            <a:p>
              <a:pPr eaLnBrk="0" hangingPunct="0"/>
              <a:endParaRPr lang="en-US"/>
            </a:p>
          </p:txBody>
        </p:sp>
        <p:sp>
          <p:nvSpPr>
            <p:cNvPr id="5254" name="Line 315"/>
            <p:cNvSpPr>
              <a:spLocks noChangeShapeType="1"/>
            </p:cNvSpPr>
            <p:nvPr/>
          </p:nvSpPr>
          <p:spPr bwMode="auto">
            <a:xfrm>
              <a:off x="4900" y="3214"/>
              <a:ext cx="199" cy="1"/>
            </a:xfrm>
            <a:prstGeom prst="line">
              <a:avLst/>
            </a:prstGeom>
            <a:noFill/>
            <a:ln w="33338">
              <a:solidFill>
                <a:srgbClr val="000000"/>
              </a:solidFill>
              <a:round/>
              <a:headEnd/>
              <a:tailEnd/>
            </a:ln>
          </p:spPr>
          <p:txBody>
            <a:bodyPr/>
            <a:lstStyle/>
            <a:p>
              <a:endParaRPr lang="en-US"/>
            </a:p>
          </p:txBody>
        </p:sp>
        <p:sp>
          <p:nvSpPr>
            <p:cNvPr id="5255" name="Rectangle 153"/>
            <p:cNvSpPr>
              <a:spLocks noChangeArrowheads="1"/>
            </p:cNvSpPr>
            <p:nvPr/>
          </p:nvSpPr>
          <p:spPr bwMode="auto">
            <a:xfrm>
              <a:off x="345" y="717"/>
              <a:ext cx="1321" cy="250"/>
            </a:xfrm>
            <a:prstGeom prst="rect">
              <a:avLst/>
            </a:prstGeom>
            <a:noFill/>
            <a:ln w="9525">
              <a:noFill/>
              <a:miter lim="800000"/>
              <a:headEnd/>
              <a:tailEnd/>
            </a:ln>
          </p:spPr>
          <p:txBody>
            <a:bodyPr wrap="none">
              <a:spAutoFit/>
            </a:bodyPr>
            <a:lstStyle/>
            <a:p>
              <a:pPr eaLnBrk="0" hangingPunct="0"/>
              <a:r>
                <a:rPr lang="en-GB" sz="2000"/>
                <a:t>(a) Flat transaction</a:t>
              </a:r>
            </a:p>
          </p:txBody>
        </p:sp>
        <p:sp>
          <p:nvSpPr>
            <p:cNvPr id="5256" name="Rectangle 154"/>
            <p:cNvSpPr>
              <a:spLocks noChangeArrowheads="1"/>
            </p:cNvSpPr>
            <p:nvPr/>
          </p:nvSpPr>
          <p:spPr bwMode="auto">
            <a:xfrm>
              <a:off x="2948" y="717"/>
              <a:ext cx="1588" cy="250"/>
            </a:xfrm>
            <a:prstGeom prst="rect">
              <a:avLst/>
            </a:prstGeom>
            <a:noFill/>
            <a:ln w="9525">
              <a:noFill/>
              <a:miter lim="800000"/>
              <a:headEnd/>
              <a:tailEnd/>
            </a:ln>
          </p:spPr>
          <p:txBody>
            <a:bodyPr wrap="none">
              <a:spAutoFit/>
            </a:bodyPr>
            <a:lstStyle/>
            <a:p>
              <a:pPr eaLnBrk="0" hangingPunct="0"/>
              <a:r>
                <a:rPr lang="en-GB" sz="2000"/>
                <a:t>(b) Nested transactions</a:t>
              </a:r>
            </a:p>
          </p:txBody>
        </p:sp>
        <p:sp>
          <p:nvSpPr>
            <p:cNvPr id="5257" name="Rectangle 155"/>
            <p:cNvSpPr>
              <a:spLocks noChangeArrowheads="1"/>
            </p:cNvSpPr>
            <p:nvPr/>
          </p:nvSpPr>
          <p:spPr bwMode="auto">
            <a:xfrm>
              <a:off x="853" y="1912"/>
              <a:ext cx="214" cy="250"/>
            </a:xfrm>
            <a:prstGeom prst="rect">
              <a:avLst/>
            </a:prstGeom>
            <a:noFill/>
            <a:ln w="9525">
              <a:noFill/>
              <a:miter lim="800000"/>
              <a:headEnd/>
              <a:tailEnd/>
            </a:ln>
          </p:spPr>
          <p:txBody>
            <a:bodyPr wrap="none">
              <a:spAutoFit/>
            </a:bodyPr>
            <a:lstStyle/>
            <a:p>
              <a:pPr eaLnBrk="0" hangingPunct="0"/>
              <a:r>
                <a:rPr lang="en-GB" sz="2000" i="1">
                  <a:latin typeface="Arial" pitchFamily="34" charset="0"/>
                </a:rPr>
                <a:t>T</a:t>
              </a:r>
              <a:endParaRPr lang="en-GB" sz="2000" i="1"/>
            </a:p>
          </p:txBody>
        </p:sp>
        <p:sp>
          <p:nvSpPr>
            <p:cNvPr id="5258" name="Line 189"/>
            <p:cNvSpPr>
              <a:spLocks noChangeShapeType="1"/>
            </p:cNvSpPr>
            <p:nvPr/>
          </p:nvSpPr>
          <p:spPr bwMode="auto">
            <a:xfrm flipV="1">
              <a:off x="1359" y="1426"/>
              <a:ext cx="665" cy="763"/>
            </a:xfrm>
            <a:prstGeom prst="line">
              <a:avLst/>
            </a:prstGeom>
            <a:noFill/>
            <a:ln w="33338">
              <a:solidFill>
                <a:srgbClr val="000000"/>
              </a:solidFill>
              <a:round/>
              <a:headEnd/>
              <a:tailEnd/>
            </a:ln>
          </p:spPr>
          <p:txBody>
            <a:bodyPr/>
            <a:lstStyle/>
            <a:p>
              <a:endParaRPr lang="en-US"/>
            </a:p>
          </p:txBody>
        </p:sp>
        <p:sp>
          <p:nvSpPr>
            <p:cNvPr id="5259" name="Line 187"/>
            <p:cNvSpPr>
              <a:spLocks noChangeShapeType="1"/>
            </p:cNvSpPr>
            <p:nvPr/>
          </p:nvSpPr>
          <p:spPr bwMode="auto">
            <a:xfrm>
              <a:off x="1359" y="2288"/>
              <a:ext cx="651" cy="1"/>
            </a:xfrm>
            <a:prstGeom prst="line">
              <a:avLst/>
            </a:prstGeom>
            <a:noFill/>
            <a:ln w="33338">
              <a:solidFill>
                <a:srgbClr val="000000"/>
              </a:solidFill>
              <a:round/>
              <a:headEnd/>
              <a:tailEnd/>
            </a:ln>
          </p:spPr>
          <p:txBody>
            <a:bodyPr/>
            <a:lstStyle/>
            <a:p>
              <a:endParaRPr lang="en-US"/>
            </a:p>
          </p:txBody>
        </p:sp>
        <p:sp>
          <p:nvSpPr>
            <p:cNvPr id="5260" name="Rectangle 318"/>
            <p:cNvSpPr>
              <a:spLocks noChangeArrowheads="1"/>
            </p:cNvSpPr>
            <p:nvPr/>
          </p:nvSpPr>
          <p:spPr bwMode="auto">
            <a:xfrm>
              <a:off x="1217" y="2180"/>
              <a:ext cx="293" cy="237"/>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5261" name="Rectangle 196"/>
            <p:cNvSpPr>
              <a:spLocks noChangeArrowheads="1"/>
            </p:cNvSpPr>
            <p:nvPr/>
          </p:nvSpPr>
          <p:spPr bwMode="auto">
            <a:xfrm>
              <a:off x="1314" y="2240"/>
              <a:ext cx="7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a:t>
              </a:r>
              <a:endParaRPr lang="en-GB"/>
            </a:p>
          </p:txBody>
        </p:sp>
        <p:sp>
          <p:nvSpPr>
            <p:cNvPr id="5262" name="Line 191"/>
            <p:cNvSpPr>
              <a:spLocks noChangeShapeType="1"/>
            </p:cNvSpPr>
            <p:nvPr/>
          </p:nvSpPr>
          <p:spPr bwMode="auto">
            <a:xfrm>
              <a:off x="1359" y="2401"/>
              <a:ext cx="665" cy="820"/>
            </a:xfrm>
            <a:prstGeom prst="line">
              <a:avLst/>
            </a:prstGeom>
            <a:noFill/>
            <a:ln w="33338">
              <a:solidFill>
                <a:srgbClr val="000000"/>
              </a:solidFill>
              <a:round/>
              <a:headEnd/>
              <a:tailEnd/>
            </a:ln>
          </p:spPr>
          <p:txBody>
            <a:bodyPr/>
            <a:lstStyle/>
            <a:p>
              <a:endParaRPr lang="en-US"/>
            </a:p>
          </p:txBody>
        </p:sp>
        <p:sp>
          <p:nvSpPr>
            <p:cNvPr id="5263" name="Rectangle 329"/>
            <p:cNvSpPr>
              <a:spLocks noChangeArrowheads="1"/>
            </p:cNvSpPr>
            <p:nvPr/>
          </p:nvSpPr>
          <p:spPr bwMode="auto">
            <a:xfrm>
              <a:off x="2589" y="3119"/>
              <a:ext cx="1251" cy="327"/>
            </a:xfrm>
            <a:prstGeom prst="rect">
              <a:avLst/>
            </a:prstGeom>
            <a:noFill/>
            <a:ln w="9525">
              <a:noFill/>
              <a:miter lim="800000"/>
              <a:headEnd/>
              <a:tailEnd/>
            </a:ln>
          </p:spPr>
          <p:txBody>
            <a:bodyPr wrap="none">
              <a:spAutoFit/>
            </a:bodyPr>
            <a:lstStyle/>
            <a:p>
              <a:pPr eaLnBrk="0" hangingPunct="0"/>
              <a:r>
                <a:rPr kumimoji="1" lang="en-GB" sz="2800">
                  <a:solidFill>
                    <a:schemeClr val="accent1"/>
                  </a:solidFill>
                  <a:latin typeface="Arial" pitchFamily="34" charset="0"/>
                </a:rPr>
                <a:t>Figure 13.1</a:t>
              </a:r>
            </a:p>
          </p:txBody>
        </p:sp>
      </p:grpSp>
      <p:sp>
        <p:nvSpPr>
          <p:cNvPr id="12618" name="Rectangle 330"/>
          <p:cNvSpPr>
            <a:spLocks noChangeArrowheads="1"/>
          </p:cNvSpPr>
          <p:nvPr/>
        </p:nvSpPr>
        <p:spPr bwMode="auto">
          <a:xfrm>
            <a:off x="4916488" y="5546725"/>
            <a:ext cx="4989512" cy="13112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A flat client transaction completes each of its requests before going on to the next one. Therefore, each transaction accesses servers’ objects sequentially</a:t>
            </a:r>
          </a:p>
        </p:txBody>
      </p:sp>
      <p:sp>
        <p:nvSpPr>
          <p:cNvPr id="12619" name="Rectangle 331"/>
          <p:cNvSpPr>
            <a:spLocks noChangeArrowheads="1"/>
          </p:cNvSpPr>
          <p:nvPr/>
        </p:nvSpPr>
        <p:spPr bwMode="auto">
          <a:xfrm>
            <a:off x="395288" y="1771650"/>
            <a:ext cx="3922712" cy="19208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In a nested transaction, the top-level transaction can open subtransactions, and each subtransaction can open further subtransactions down to any depth of nesting</a:t>
            </a:r>
          </a:p>
        </p:txBody>
      </p:sp>
      <p:sp>
        <p:nvSpPr>
          <p:cNvPr id="12620" name="Rectangle 332"/>
          <p:cNvSpPr>
            <a:spLocks noChangeArrowheads="1"/>
          </p:cNvSpPr>
          <p:nvPr/>
        </p:nvSpPr>
        <p:spPr bwMode="auto">
          <a:xfrm>
            <a:off x="368300" y="4595813"/>
            <a:ext cx="4060825" cy="19208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In the nested case, subtransactions at the same level can run concurrently, so </a:t>
            </a:r>
            <a:r>
              <a:rPr lang="en-GB" sz="2000" i="1">
                <a:latin typeface="Helvetica"/>
              </a:rPr>
              <a:t>T</a:t>
            </a:r>
            <a:r>
              <a:rPr lang="en-GB" sz="2000">
                <a:latin typeface="Helvetica"/>
              </a:rPr>
              <a:t>1 and </a:t>
            </a:r>
            <a:r>
              <a:rPr lang="en-GB" sz="2000" i="1">
                <a:latin typeface="Helvetica"/>
              </a:rPr>
              <a:t>T</a:t>
            </a:r>
            <a:r>
              <a:rPr lang="en-GB" sz="2000">
                <a:latin typeface="Helvetica"/>
              </a:rPr>
              <a:t>2 are concurrent, and as they invoke objects in different servers, they can run in parallel.</a:t>
            </a:r>
          </a:p>
        </p:txBody>
      </p:sp>
      <p:sp>
        <p:nvSpPr>
          <p:cNvPr id="12622" name="Text Box 334"/>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2618"/>
                                        </p:tgtEl>
                                        <p:attrNameLst>
                                          <p:attrName>style.visibility</p:attrName>
                                        </p:attrNameLst>
                                      </p:cBhvr>
                                      <p:to>
                                        <p:strVal val="visible"/>
                                      </p:to>
                                    </p:set>
                                    <p:anim calcmode="lin" valueType="num">
                                      <p:cBhvr additive="base">
                                        <p:cTn id="12" dur="500" fill="hold"/>
                                        <p:tgtEl>
                                          <p:spTgt spid="12618"/>
                                        </p:tgtEl>
                                        <p:attrNameLst>
                                          <p:attrName>ppt_x</p:attrName>
                                        </p:attrNameLst>
                                      </p:cBhvr>
                                      <p:tavLst>
                                        <p:tav tm="0">
                                          <p:val>
                                            <p:strVal val="1+#ppt_w/2"/>
                                          </p:val>
                                        </p:tav>
                                        <p:tav tm="100000">
                                          <p:val>
                                            <p:strVal val="#ppt_x"/>
                                          </p:val>
                                        </p:tav>
                                      </p:tavLst>
                                    </p:anim>
                                    <p:anim calcmode="lin" valueType="num">
                                      <p:cBhvr additive="base">
                                        <p:cTn id="13" dur="500" fill="hold"/>
                                        <p:tgtEl>
                                          <p:spTgt spid="1261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2619"/>
                                        </p:tgtEl>
                                        <p:attrNameLst>
                                          <p:attrName>style.visibility</p:attrName>
                                        </p:attrNameLst>
                                      </p:cBhvr>
                                      <p:to>
                                        <p:strVal val="visible"/>
                                      </p:to>
                                    </p:set>
                                    <p:anim calcmode="lin" valueType="num">
                                      <p:cBhvr additive="base">
                                        <p:cTn id="18" dur="500" fill="hold"/>
                                        <p:tgtEl>
                                          <p:spTgt spid="12619"/>
                                        </p:tgtEl>
                                        <p:attrNameLst>
                                          <p:attrName>ppt_x</p:attrName>
                                        </p:attrNameLst>
                                      </p:cBhvr>
                                      <p:tavLst>
                                        <p:tav tm="0">
                                          <p:val>
                                            <p:strVal val="1+#ppt_w/2"/>
                                          </p:val>
                                        </p:tav>
                                        <p:tav tm="100000">
                                          <p:val>
                                            <p:strVal val="#ppt_x"/>
                                          </p:val>
                                        </p:tav>
                                      </p:tavLst>
                                    </p:anim>
                                    <p:anim calcmode="lin" valueType="num">
                                      <p:cBhvr additive="base">
                                        <p:cTn id="19" dur="500" fill="hold"/>
                                        <p:tgtEl>
                                          <p:spTgt spid="1261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2620"/>
                                        </p:tgtEl>
                                        <p:attrNameLst>
                                          <p:attrName>style.visibility</p:attrName>
                                        </p:attrNameLst>
                                      </p:cBhvr>
                                      <p:to>
                                        <p:strVal val="visible"/>
                                      </p:to>
                                    </p:set>
                                    <p:anim calcmode="lin" valueType="num">
                                      <p:cBhvr additive="base">
                                        <p:cTn id="24" dur="500" fill="hold"/>
                                        <p:tgtEl>
                                          <p:spTgt spid="12620"/>
                                        </p:tgtEl>
                                        <p:attrNameLst>
                                          <p:attrName>ppt_x</p:attrName>
                                        </p:attrNameLst>
                                      </p:cBhvr>
                                      <p:tavLst>
                                        <p:tav tm="0">
                                          <p:val>
                                            <p:strVal val="1+#ppt_w/2"/>
                                          </p:val>
                                        </p:tav>
                                        <p:tav tm="100000">
                                          <p:val>
                                            <p:strVal val="#ppt_x"/>
                                          </p:val>
                                        </p:tav>
                                      </p:tavLst>
                                    </p:anim>
                                    <p:anim calcmode="lin" valueType="num">
                                      <p:cBhvr additive="base">
                                        <p:cTn id="25" dur="500" fill="hold"/>
                                        <p:tgtEl>
                                          <p:spTgt spid="12620"/>
                                        </p:tgtEl>
                                        <p:attrNameLst>
                                          <p:attrName>ppt_y</p:attrName>
                                        </p:attrNameLst>
                                      </p:cBhvr>
                                      <p:tavLst>
                                        <p:tav tm="0">
                                          <p:val>
                                            <p:strVal val="#ppt_y"/>
                                          </p:val>
                                        </p:tav>
                                        <p:tav tm="100000">
                                          <p:val>
                                            <p:strVal val="#ppt_y"/>
                                          </p:val>
                                        </p:tav>
                                      </p:tavLst>
                                    </p:anim>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12622"/>
                                        </p:tgtEl>
                                        <p:attrNameLst>
                                          <p:attrName>style.visibility</p:attrName>
                                        </p:attrNameLst>
                                      </p:cBhvr>
                                      <p:to>
                                        <p:strVal val="visible"/>
                                      </p:to>
                                    </p:set>
                                  </p:childTnLst>
                                  <p:subTnLst>
                                    <p:audio>
                                      <p:cMediaNode>
                                        <p:cTn display="0" masterRel="sameClick">
                                          <p:stCondLst>
                                            <p:cond evt="begin" delay="0">
                                              <p:tn val="27"/>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18" grpId="0" animBg="1" autoUpdateAnimBg="0"/>
      <p:bldP spid="12619" grpId="0" animBg="1" autoUpdateAnimBg="0"/>
      <p:bldP spid="12620" grpId="0" animBg="1" autoUpdateAnimBg="0"/>
      <p:bldP spid="1262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p:txBody>
          <a:bodyPr/>
          <a:lstStyle/>
          <a:p>
            <a:pPr>
              <a:defRPr/>
            </a:pPr>
            <a:fld id="{ACCA9E0A-B963-4DE7-84BD-BFFAA6FFE50B}" type="slidenum">
              <a:rPr lang="en-US" smtClean="0">
                <a:latin typeface="Times"/>
              </a:rPr>
              <a:pPr>
                <a:defRPr/>
              </a:pPr>
              <a:t>4</a:t>
            </a:fld>
            <a:endParaRPr lang="en-US" smtClean="0">
              <a:latin typeface="Times"/>
            </a:endParaRPr>
          </a:p>
        </p:txBody>
      </p:sp>
      <p:sp>
        <p:nvSpPr>
          <p:cNvPr id="6147" name="Rectangle 2"/>
          <p:cNvSpPr>
            <a:spLocks noGrp="1" noChangeArrowheads="1"/>
          </p:cNvSpPr>
          <p:nvPr>
            <p:ph type="title"/>
          </p:nvPr>
        </p:nvSpPr>
        <p:spPr/>
        <p:txBody>
          <a:bodyPr/>
          <a:lstStyle/>
          <a:p>
            <a:r>
              <a:rPr lang="en-GB" smtClean="0"/>
              <a:t>Nested banking transaction</a:t>
            </a:r>
          </a:p>
        </p:txBody>
      </p:sp>
      <p:sp>
        <p:nvSpPr>
          <p:cNvPr id="27858" name="Rectangle 210"/>
          <p:cNvSpPr>
            <a:spLocks noGrp="1" noChangeArrowheads="1"/>
          </p:cNvSpPr>
          <p:nvPr>
            <p:ph type="body" idx="1"/>
          </p:nvPr>
        </p:nvSpPr>
        <p:spPr>
          <a:xfrm>
            <a:off x="406400" y="5946775"/>
            <a:ext cx="8859838" cy="479425"/>
          </a:xfrm>
        </p:spPr>
        <p:txBody>
          <a:bodyPr/>
          <a:lstStyle/>
          <a:p>
            <a:r>
              <a:rPr lang="en-GB" sz="2000" smtClean="0"/>
              <a:t>client transfers $10 from A to C and then transfers $20 from B to D </a:t>
            </a:r>
          </a:p>
        </p:txBody>
      </p:sp>
      <p:grpSp>
        <p:nvGrpSpPr>
          <p:cNvPr id="2" name="Group 212"/>
          <p:cNvGrpSpPr>
            <a:grpSpLocks/>
          </p:cNvGrpSpPr>
          <p:nvPr/>
        </p:nvGrpSpPr>
        <p:grpSpPr bwMode="auto">
          <a:xfrm>
            <a:off x="446088" y="1296988"/>
            <a:ext cx="8472487" cy="4225925"/>
            <a:chOff x="353" y="1422"/>
            <a:chExt cx="5337" cy="2662"/>
          </a:xfrm>
        </p:grpSpPr>
        <p:grpSp>
          <p:nvGrpSpPr>
            <p:cNvPr id="6152" name="Group 209"/>
            <p:cNvGrpSpPr>
              <a:grpSpLocks/>
            </p:cNvGrpSpPr>
            <p:nvPr/>
          </p:nvGrpSpPr>
          <p:grpSpPr bwMode="auto">
            <a:xfrm>
              <a:off x="353" y="1422"/>
              <a:ext cx="4879" cy="2662"/>
              <a:chOff x="353" y="1116"/>
              <a:chExt cx="4879" cy="2662"/>
            </a:xfrm>
          </p:grpSpPr>
          <p:sp>
            <p:nvSpPr>
              <p:cNvPr id="6154" name="Rectangle 96"/>
              <p:cNvSpPr>
                <a:spLocks noChangeArrowheads="1"/>
              </p:cNvSpPr>
              <p:nvPr/>
            </p:nvSpPr>
            <p:spPr bwMode="auto">
              <a:xfrm>
                <a:off x="3053" y="3345"/>
                <a:ext cx="350" cy="293"/>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6155" name="Rectangle 191"/>
              <p:cNvSpPr>
                <a:spLocks noChangeArrowheads="1"/>
              </p:cNvSpPr>
              <p:nvPr/>
            </p:nvSpPr>
            <p:spPr bwMode="auto">
              <a:xfrm>
                <a:off x="3053" y="2996"/>
                <a:ext cx="350" cy="293"/>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6156" name="Rectangle 190"/>
              <p:cNvSpPr>
                <a:spLocks noChangeArrowheads="1"/>
              </p:cNvSpPr>
              <p:nvPr/>
            </p:nvSpPr>
            <p:spPr bwMode="auto">
              <a:xfrm>
                <a:off x="3053" y="2264"/>
                <a:ext cx="350" cy="293"/>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6157" name="Rectangle 189"/>
              <p:cNvSpPr>
                <a:spLocks noChangeArrowheads="1"/>
              </p:cNvSpPr>
              <p:nvPr/>
            </p:nvSpPr>
            <p:spPr bwMode="auto">
              <a:xfrm>
                <a:off x="3053" y="1363"/>
                <a:ext cx="350" cy="293"/>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6158" name="Line 170"/>
              <p:cNvSpPr>
                <a:spLocks noChangeShapeType="1"/>
              </p:cNvSpPr>
              <p:nvPr/>
            </p:nvSpPr>
            <p:spPr bwMode="auto">
              <a:xfrm flipV="1">
                <a:off x="2425" y="1478"/>
                <a:ext cx="542" cy="164"/>
              </a:xfrm>
              <a:prstGeom prst="line">
                <a:avLst/>
              </a:prstGeom>
              <a:noFill/>
              <a:ln w="38100">
                <a:solidFill>
                  <a:srgbClr val="000000"/>
                </a:solidFill>
                <a:round/>
                <a:headEnd/>
                <a:tailEnd/>
              </a:ln>
            </p:spPr>
            <p:txBody>
              <a:bodyPr/>
              <a:lstStyle/>
              <a:p>
                <a:endParaRPr lang="en-US"/>
              </a:p>
            </p:txBody>
          </p:sp>
          <p:sp>
            <p:nvSpPr>
              <p:cNvPr id="6159" name="Line 172"/>
              <p:cNvSpPr>
                <a:spLocks noChangeShapeType="1"/>
              </p:cNvSpPr>
              <p:nvPr/>
            </p:nvSpPr>
            <p:spPr bwMode="auto">
              <a:xfrm>
                <a:off x="2408" y="1741"/>
                <a:ext cx="592" cy="460"/>
              </a:xfrm>
              <a:prstGeom prst="line">
                <a:avLst/>
              </a:prstGeom>
              <a:noFill/>
              <a:ln w="38100">
                <a:solidFill>
                  <a:srgbClr val="000000"/>
                </a:solidFill>
                <a:round/>
                <a:headEnd/>
                <a:tailEnd/>
              </a:ln>
            </p:spPr>
            <p:txBody>
              <a:bodyPr/>
              <a:lstStyle/>
              <a:p>
                <a:endParaRPr lang="en-US"/>
              </a:p>
            </p:txBody>
          </p:sp>
          <p:sp>
            <p:nvSpPr>
              <p:cNvPr id="6160" name="Line 174"/>
              <p:cNvSpPr>
                <a:spLocks noChangeShapeType="1"/>
              </p:cNvSpPr>
              <p:nvPr/>
            </p:nvSpPr>
            <p:spPr bwMode="auto">
              <a:xfrm>
                <a:off x="2342" y="1856"/>
                <a:ext cx="674" cy="1085"/>
              </a:xfrm>
              <a:prstGeom prst="line">
                <a:avLst/>
              </a:prstGeom>
              <a:noFill/>
              <a:ln w="38100">
                <a:solidFill>
                  <a:srgbClr val="000000"/>
                </a:solidFill>
                <a:round/>
                <a:headEnd/>
                <a:tailEnd/>
              </a:ln>
            </p:spPr>
            <p:txBody>
              <a:bodyPr/>
              <a:lstStyle/>
              <a:p>
                <a:endParaRPr lang="en-US"/>
              </a:p>
            </p:txBody>
          </p:sp>
          <p:sp>
            <p:nvSpPr>
              <p:cNvPr id="6161" name="Line 176"/>
              <p:cNvSpPr>
                <a:spLocks noChangeShapeType="1"/>
              </p:cNvSpPr>
              <p:nvPr/>
            </p:nvSpPr>
            <p:spPr bwMode="auto">
              <a:xfrm>
                <a:off x="2227" y="1856"/>
                <a:ext cx="773" cy="1414"/>
              </a:xfrm>
              <a:prstGeom prst="line">
                <a:avLst/>
              </a:prstGeom>
              <a:noFill/>
              <a:ln w="38100">
                <a:solidFill>
                  <a:srgbClr val="000000"/>
                </a:solidFill>
                <a:round/>
                <a:headEnd/>
                <a:tailEnd/>
              </a:ln>
            </p:spPr>
            <p:txBody>
              <a:bodyPr/>
              <a:lstStyle/>
              <a:p>
                <a:endParaRPr lang="en-US"/>
              </a:p>
            </p:txBody>
          </p:sp>
          <p:sp>
            <p:nvSpPr>
              <p:cNvPr id="6162" name="Rectangle 133"/>
              <p:cNvSpPr>
                <a:spLocks noChangeArrowheads="1"/>
              </p:cNvSpPr>
              <p:nvPr/>
            </p:nvSpPr>
            <p:spPr bwMode="auto">
              <a:xfrm>
                <a:off x="1931" y="1305"/>
                <a:ext cx="592" cy="657"/>
              </a:xfrm>
              <a:prstGeom prst="rect">
                <a:avLst/>
              </a:prstGeom>
              <a:solidFill>
                <a:srgbClr val="FFDC99"/>
              </a:solidFill>
              <a:ln w="9525">
                <a:noFill/>
                <a:miter lim="800000"/>
                <a:headEnd/>
                <a:tailEnd/>
              </a:ln>
            </p:spPr>
            <p:txBody>
              <a:bodyPr/>
              <a:lstStyle/>
              <a:p>
                <a:pPr eaLnBrk="0" hangingPunct="0"/>
                <a:endParaRPr lang="en-US"/>
              </a:p>
            </p:txBody>
          </p:sp>
          <p:sp>
            <p:nvSpPr>
              <p:cNvPr id="6163" name="Rectangle 188"/>
              <p:cNvSpPr>
                <a:spLocks noChangeArrowheads="1"/>
              </p:cNvSpPr>
              <p:nvPr/>
            </p:nvSpPr>
            <p:spPr bwMode="auto">
              <a:xfrm>
                <a:off x="2051" y="1588"/>
                <a:ext cx="350" cy="293"/>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6164" name="Rectangle 97"/>
              <p:cNvSpPr>
                <a:spLocks noChangeArrowheads="1"/>
              </p:cNvSpPr>
              <p:nvPr/>
            </p:nvSpPr>
            <p:spPr bwMode="auto">
              <a:xfrm>
                <a:off x="3501" y="2045"/>
                <a:ext cx="592" cy="657"/>
              </a:xfrm>
              <a:prstGeom prst="rect">
                <a:avLst/>
              </a:prstGeom>
              <a:solidFill>
                <a:srgbClr val="FFDC99"/>
              </a:solidFill>
              <a:ln w="9525">
                <a:noFill/>
                <a:miter lim="800000"/>
                <a:headEnd/>
                <a:tailEnd/>
              </a:ln>
            </p:spPr>
            <p:txBody>
              <a:bodyPr/>
              <a:lstStyle/>
              <a:p>
                <a:pPr eaLnBrk="0" hangingPunct="0"/>
                <a:endParaRPr lang="en-US"/>
              </a:p>
            </p:txBody>
          </p:sp>
          <p:sp>
            <p:nvSpPr>
              <p:cNvPr id="6165" name="Rectangle 98"/>
              <p:cNvSpPr>
                <a:spLocks noChangeArrowheads="1"/>
              </p:cNvSpPr>
              <p:nvPr/>
            </p:nvSpPr>
            <p:spPr bwMode="auto">
              <a:xfrm>
                <a:off x="3493" y="2037"/>
                <a:ext cx="608" cy="674"/>
              </a:xfrm>
              <a:prstGeom prst="rect">
                <a:avLst/>
              </a:prstGeom>
              <a:noFill/>
              <a:ln w="38100">
                <a:solidFill>
                  <a:srgbClr val="FFDC99"/>
                </a:solidFill>
                <a:miter lim="800000"/>
                <a:headEnd/>
                <a:tailEnd/>
              </a:ln>
            </p:spPr>
            <p:txBody>
              <a:bodyPr/>
              <a:lstStyle/>
              <a:p>
                <a:pPr eaLnBrk="0" hangingPunct="0"/>
                <a:endParaRPr lang="en-US"/>
              </a:p>
            </p:txBody>
          </p:sp>
          <p:sp>
            <p:nvSpPr>
              <p:cNvPr id="6166" name="Rectangle 99"/>
              <p:cNvSpPr>
                <a:spLocks noChangeArrowheads="1"/>
              </p:cNvSpPr>
              <p:nvPr/>
            </p:nvSpPr>
            <p:spPr bwMode="auto">
              <a:xfrm>
                <a:off x="3501" y="1124"/>
                <a:ext cx="592" cy="658"/>
              </a:xfrm>
              <a:prstGeom prst="rect">
                <a:avLst/>
              </a:prstGeom>
              <a:solidFill>
                <a:srgbClr val="FFDC99"/>
              </a:solidFill>
              <a:ln w="9525">
                <a:noFill/>
                <a:miter lim="800000"/>
                <a:headEnd/>
                <a:tailEnd/>
              </a:ln>
            </p:spPr>
            <p:txBody>
              <a:bodyPr/>
              <a:lstStyle/>
              <a:p>
                <a:pPr eaLnBrk="0" hangingPunct="0"/>
                <a:endParaRPr lang="en-US"/>
              </a:p>
            </p:txBody>
          </p:sp>
          <p:sp>
            <p:nvSpPr>
              <p:cNvPr id="6167" name="Rectangle 100"/>
              <p:cNvSpPr>
                <a:spLocks noChangeArrowheads="1"/>
              </p:cNvSpPr>
              <p:nvPr/>
            </p:nvSpPr>
            <p:spPr bwMode="auto">
              <a:xfrm>
                <a:off x="3493" y="1116"/>
                <a:ext cx="608" cy="674"/>
              </a:xfrm>
              <a:prstGeom prst="rect">
                <a:avLst/>
              </a:prstGeom>
              <a:noFill/>
              <a:ln w="38100">
                <a:solidFill>
                  <a:srgbClr val="FFDC99"/>
                </a:solidFill>
                <a:miter lim="800000"/>
                <a:headEnd/>
                <a:tailEnd/>
              </a:ln>
            </p:spPr>
            <p:txBody>
              <a:bodyPr/>
              <a:lstStyle/>
              <a:p>
                <a:pPr eaLnBrk="0" hangingPunct="0"/>
                <a:endParaRPr lang="en-US"/>
              </a:p>
            </p:txBody>
          </p:sp>
          <p:sp>
            <p:nvSpPr>
              <p:cNvPr id="6168" name="Rectangle 101"/>
              <p:cNvSpPr>
                <a:spLocks noChangeArrowheads="1"/>
              </p:cNvSpPr>
              <p:nvPr/>
            </p:nvSpPr>
            <p:spPr bwMode="auto">
              <a:xfrm>
                <a:off x="3501" y="2949"/>
                <a:ext cx="592" cy="657"/>
              </a:xfrm>
              <a:prstGeom prst="rect">
                <a:avLst/>
              </a:prstGeom>
              <a:solidFill>
                <a:srgbClr val="FFDC99"/>
              </a:solidFill>
              <a:ln w="9525">
                <a:noFill/>
                <a:miter lim="800000"/>
                <a:headEnd/>
                <a:tailEnd/>
              </a:ln>
            </p:spPr>
            <p:txBody>
              <a:bodyPr/>
              <a:lstStyle/>
              <a:p>
                <a:pPr eaLnBrk="0" hangingPunct="0"/>
                <a:endParaRPr lang="en-US"/>
              </a:p>
            </p:txBody>
          </p:sp>
          <p:sp>
            <p:nvSpPr>
              <p:cNvPr id="6169" name="Rectangle 102"/>
              <p:cNvSpPr>
                <a:spLocks noChangeArrowheads="1"/>
              </p:cNvSpPr>
              <p:nvPr/>
            </p:nvSpPr>
            <p:spPr bwMode="auto">
              <a:xfrm>
                <a:off x="3493" y="2941"/>
                <a:ext cx="608" cy="674"/>
              </a:xfrm>
              <a:prstGeom prst="rect">
                <a:avLst/>
              </a:prstGeom>
              <a:noFill/>
              <a:ln w="38100">
                <a:solidFill>
                  <a:srgbClr val="FFDC99"/>
                </a:solidFill>
                <a:miter lim="800000"/>
                <a:headEnd/>
                <a:tailEnd/>
              </a:ln>
            </p:spPr>
            <p:txBody>
              <a:bodyPr/>
              <a:lstStyle/>
              <a:p>
                <a:pPr eaLnBrk="0" hangingPunct="0"/>
                <a:endParaRPr lang="en-US"/>
              </a:p>
            </p:txBody>
          </p:sp>
          <p:sp>
            <p:nvSpPr>
              <p:cNvPr id="6170" name="AutoShape 103"/>
              <p:cNvSpPr>
                <a:spLocks noChangeArrowheads="1"/>
              </p:cNvSpPr>
              <p:nvPr/>
            </p:nvSpPr>
            <p:spPr bwMode="auto">
              <a:xfrm>
                <a:off x="3723" y="1363"/>
                <a:ext cx="148" cy="230"/>
              </a:xfrm>
              <a:prstGeom prst="roundRect">
                <a:avLst>
                  <a:gd name="adj" fmla="val 46958"/>
                </a:avLst>
              </a:prstGeom>
              <a:solidFill>
                <a:srgbClr val="FFFFFF"/>
              </a:solidFill>
              <a:ln w="9525">
                <a:noFill/>
                <a:round/>
                <a:headEnd/>
                <a:tailEnd/>
              </a:ln>
            </p:spPr>
            <p:txBody>
              <a:bodyPr/>
              <a:lstStyle/>
              <a:p>
                <a:pPr eaLnBrk="0" hangingPunct="0"/>
                <a:endParaRPr lang="en-US"/>
              </a:p>
            </p:txBody>
          </p:sp>
          <p:sp>
            <p:nvSpPr>
              <p:cNvPr id="6171" name="AutoShape 104"/>
              <p:cNvSpPr>
                <a:spLocks noChangeArrowheads="1"/>
              </p:cNvSpPr>
              <p:nvPr/>
            </p:nvSpPr>
            <p:spPr bwMode="auto">
              <a:xfrm>
                <a:off x="3723" y="1363"/>
                <a:ext cx="165" cy="246"/>
              </a:xfrm>
              <a:prstGeom prst="roundRect">
                <a:avLst>
                  <a:gd name="adj" fmla="val 42120"/>
                </a:avLst>
              </a:prstGeom>
              <a:noFill/>
              <a:ln w="38100">
                <a:solidFill>
                  <a:srgbClr val="FFFFFF"/>
                </a:solidFill>
                <a:round/>
                <a:headEnd/>
                <a:tailEnd/>
              </a:ln>
            </p:spPr>
            <p:txBody>
              <a:bodyPr/>
              <a:lstStyle/>
              <a:p>
                <a:pPr eaLnBrk="0" hangingPunct="0"/>
                <a:endParaRPr lang="en-US"/>
              </a:p>
            </p:txBody>
          </p:sp>
          <p:sp>
            <p:nvSpPr>
              <p:cNvPr id="6172" name="Rectangle 105"/>
              <p:cNvSpPr>
                <a:spLocks noChangeArrowheads="1"/>
              </p:cNvSpPr>
              <p:nvPr/>
            </p:nvSpPr>
            <p:spPr bwMode="auto">
              <a:xfrm>
                <a:off x="3723" y="1478"/>
                <a:ext cx="148" cy="115"/>
              </a:xfrm>
              <a:prstGeom prst="rect">
                <a:avLst/>
              </a:prstGeom>
              <a:solidFill>
                <a:srgbClr val="FFDC99"/>
              </a:solidFill>
              <a:ln w="9525">
                <a:noFill/>
                <a:miter lim="800000"/>
                <a:headEnd/>
                <a:tailEnd/>
              </a:ln>
            </p:spPr>
            <p:txBody>
              <a:bodyPr/>
              <a:lstStyle/>
              <a:p>
                <a:pPr eaLnBrk="0" hangingPunct="0"/>
                <a:endParaRPr lang="en-US"/>
              </a:p>
            </p:txBody>
          </p:sp>
          <p:sp>
            <p:nvSpPr>
              <p:cNvPr id="6173" name="Rectangle 106"/>
              <p:cNvSpPr>
                <a:spLocks noChangeArrowheads="1"/>
              </p:cNvSpPr>
              <p:nvPr/>
            </p:nvSpPr>
            <p:spPr bwMode="auto">
              <a:xfrm>
                <a:off x="3723" y="1478"/>
                <a:ext cx="165" cy="131"/>
              </a:xfrm>
              <a:prstGeom prst="rect">
                <a:avLst/>
              </a:prstGeom>
              <a:noFill/>
              <a:ln w="38100">
                <a:solidFill>
                  <a:srgbClr val="FFDC99"/>
                </a:solidFill>
                <a:miter lim="800000"/>
                <a:headEnd/>
                <a:tailEnd/>
              </a:ln>
            </p:spPr>
            <p:txBody>
              <a:bodyPr/>
              <a:lstStyle/>
              <a:p>
                <a:pPr eaLnBrk="0" hangingPunct="0"/>
                <a:endParaRPr lang="en-US"/>
              </a:p>
            </p:txBody>
          </p:sp>
          <p:sp>
            <p:nvSpPr>
              <p:cNvPr id="6174" name="AutoShape 107"/>
              <p:cNvSpPr>
                <a:spLocks noChangeArrowheads="1"/>
              </p:cNvSpPr>
              <p:nvPr/>
            </p:nvSpPr>
            <p:spPr bwMode="auto">
              <a:xfrm>
                <a:off x="3723" y="1363"/>
                <a:ext cx="165" cy="246"/>
              </a:xfrm>
              <a:prstGeom prst="roundRect">
                <a:avLst>
                  <a:gd name="adj" fmla="val 42120"/>
                </a:avLst>
              </a:prstGeom>
              <a:noFill/>
              <a:ln w="38100">
                <a:solidFill>
                  <a:srgbClr val="000000"/>
                </a:solidFill>
                <a:round/>
                <a:headEnd/>
                <a:tailEnd/>
              </a:ln>
            </p:spPr>
            <p:txBody>
              <a:bodyPr/>
              <a:lstStyle/>
              <a:p>
                <a:pPr eaLnBrk="0" hangingPunct="0"/>
                <a:endParaRPr lang="en-US"/>
              </a:p>
            </p:txBody>
          </p:sp>
          <p:sp>
            <p:nvSpPr>
              <p:cNvPr id="6175" name="Line 108"/>
              <p:cNvSpPr>
                <a:spLocks noChangeShapeType="1"/>
              </p:cNvSpPr>
              <p:nvPr/>
            </p:nvSpPr>
            <p:spPr bwMode="auto">
              <a:xfrm>
                <a:off x="3723" y="1478"/>
                <a:ext cx="148" cy="1"/>
              </a:xfrm>
              <a:prstGeom prst="line">
                <a:avLst/>
              </a:prstGeom>
              <a:noFill/>
              <a:ln w="38100">
                <a:solidFill>
                  <a:srgbClr val="000000"/>
                </a:solidFill>
                <a:round/>
                <a:headEnd/>
                <a:tailEnd/>
              </a:ln>
            </p:spPr>
            <p:txBody>
              <a:bodyPr/>
              <a:lstStyle/>
              <a:p>
                <a:endParaRPr lang="en-US"/>
              </a:p>
            </p:txBody>
          </p:sp>
          <p:sp>
            <p:nvSpPr>
              <p:cNvPr id="6176" name="AutoShape 109"/>
              <p:cNvSpPr>
                <a:spLocks noChangeArrowheads="1"/>
              </p:cNvSpPr>
              <p:nvPr/>
            </p:nvSpPr>
            <p:spPr bwMode="auto">
              <a:xfrm>
                <a:off x="3723" y="2267"/>
                <a:ext cx="148" cy="230"/>
              </a:xfrm>
              <a:prstGeom prst="roundRect">
                <a:avLst>
                  <a:gd name="adj" fmla="val 46958"/>
                </a:avLst>
              </a:prstGeom>
              <a:solidFill>
                <a:srgbClr val="FFFFFF"/>
              </a:solidFill>
              <a:ln w="9525">
                <a:noFill/>
                <a:round/>
                <a:headEnd/>
                <a:tailEnd/>
              </a:ln>
            </p:spPr>
            <p:txBody>
              <a:bodyPr/>
              <a:lstStyle/>
              <a:p>
                <a:pPr eaLnBrk="0" hangingPunct="0"/>
                <a:endParaRPr lang="en-US"/>
              </a:p>
            </p:txBody>
          </p:sp>
          <p:sp>
            <p:nvSpPr>
              <p:cNvPr id="6177" name="AutoShape 110"/>
              <p:cNvSpPr>
                <a:spLocks noChangeArrowheads="1"/>
              </p:cNvSpPr>
              <p:nvPr/>
            </p:nvSpPr>
            <p:spPr bwMode="auto">
              <a:xfrm>
                <a:off x="3723" y="2267"/>
                <a:ext cx="165" cy="246"/>
              </a:xfrm>
              <a:prstGeom prst="roundRect">
                <a:avLst>
                  <a:gd name="adj" fmla="val 42120"/>
                </a:avLst>
              </a:prstGeom>
              <a:noFill/>
              <a:ln w="38100">
                <a:solidFill>
                  <a:srgbClr val="FFFFFF"/>
                </a:solidFill>
                <a:round/>
                <a:headEnd/>
                <a:tailEnd/>
              </a:ln>
            </p:spPr>
            <p:txBody>
              <a:bodyPr/>
              <a:lstStyle/>
              <a:p>
                <a:pPr eaLnBrk="0" hangingPunct="0"/>
                <a:endParaRPr lang="en-US"/>
              </a:p>
            </p:txBody>
          </p:sp>
          <p:sp>
            <p:nvSpPr>
              <p:cNvPr id="6178" name="Rectangle 111"/>
              <p:cNvSpPr>
                <a:spLocks noChangeArrowheads="1"/>
              </p:cNvSpPr>
              <p:nvPr/>
            </p:nvSpPr>
            <p:spPr bwMode="auto">
              <a:xfrm>
                <a:off x="3723" y="2382"/>
                <a:ext cx="148" cy="115"/>
              </a:xfrm>
              <a:prstGeom prst="rect">
                <a:avLst/>
              </a:prstGeom>
              <a:solidFill>
                <a:srgbClr val="FFDC99"/>
              </a:solidFill>
              <a:ln w="9525">
                <a:noFill/>
                <a:miter lim="800000"/>
                <a:headEnd/>
                <a:tailEnd/>
              </a:ln>
            </p:spPr>
            <p:txBody>
              <a:bodyPr/>
              <a:lstStyle/>
              <a:p>
                <a:pPr eaLnBrk="0" hangingPunct="0"/>
                <a:endParaRPr lang="en-US"/>
              </a:p>
            </p:txBody>
          </p:sp>
          <p:sp>
            <p:nvSpPr>
              <p:cNvPr id="6179" name="Rectangle 112"/>
              <p:cNvSpPr>
                <a:spLocks noChangeArrowheads="1"/>
              </p:cNvSpPr>
              <p:nvPr/>
            </p:nvSpPr>
            <p:spPr bwMode="auto">
              <a:xfrm>
                <a:off x="3723" y="2382"/>
                <a:ext cx="165" cy="131"/>
              </a:xfrm>
              <a:prstGeom prst="rect">
                <a:avLst/>
              </a:prstGeom>
              <a:noFill/>
              <a:ln w="38100">
                <a:solidFill>
                  <a:srgbClr val="FFDC99"/>
                </a:solidFill>
                <a:miter lim="800000"/>
                <a:headEnd/>
                <a:tailEnd/>
              </a:ln>
            </p:spPr>
            <p:txBody>
              <a:bodyPr/>
              <a:lstStyle/>
              <a:p>
                <a:pPr eaLnBrk="0" hangingPunct="0"/>
                <a:endParaRPr lang="en-US"/>
              </a:p>
            </p:txBody>
          </p:sp>
          <p:sp>
            <p:nvSpPr>
              <p:cNvPr id="6180" name="AutoShape 113"/>
              <p:cNvSpPr>
                <a:spLocks noChangeArrowheads="1"/>
              </p:cNvSpPr>
              <p:nvPr/>
            </p:nvSpPr>
            <p:spPr bwMode="auto">
              <a:xfrm>
                <a:off x="3723" y="2267"/>
                <a:ext cx="165" cy="246"/>
              </a:xfrm>
              <a:prstGeom prst="roundRect">
                <a:avLst>
                  <a:gd name="adj" fmla="val 42120"/>
                </a:avLst>
              </a:prstGeom>
              <a:noFill/>
              <a:ln w="38100">
                <a:solidFill>
                  <a:srgbClr val="000000"/>
                </a:solidFill>
                <a:round/>
                <a:headEnd/>
                <a:tailEnd/>
              </a:ln>
            </p:spPr>
            <p:txBody>
              <a:bodyPr/>
              <a:lstStyle/>
              <a:p>
                <a:pPr eaLnBrk="0" hangingPunct="0"/>
                <a:endParaRPr lang="en-US"/>
              </a:p>
            </p:txBody>
          </p:sp>
          <p:sp>
            <p:nvSpPr>
              <p:cNvPr id="6181" name="Line 114"/>
              <p:cNvSpPr>
                <a:spLocks noChangeShapeType="1"/>
              </p:cNvSpPr>
              <p:nvPr/>
            </p:nvSpPr>
            <p:spPr bwMode="auto">
              <a:xfrm>
                <a:off x="3723" y="2382"/>
                <a:ext cx="148" cy="1"/>
              </a:xfrm>
              <a:prstGeom prst="line">
                <a:avLst/>
              </a:prstGeom>
              <a:noFill/>
              <a:ln w="38100">
                <a:solidFill>
                  <a:srgbClr val="000000"/>
                </a:solidFill>
                <a:round/>
                <a:headEnd/>
                <a:tailEnd/>
              </a:ln>
            </p:spPr>
            <p:txBody>
              <a:bodyPr/>
              <a:lstStyle/>
              <a:p>
                <a:endParaRPr lang="en-US"/>
              </a:p>
            </p:txBody>
          </p:sp>
          <p:sp>
            <p:nvSpPr>
              <p:cNvPr id="6182" name="AutoShape 115"/>
              <p:cNvSpPr>
                <a:spLocks noChangeArrowheads="1"/>
              </p:cNvSpPr>
              <p:nvPr/>
            </p:nvSpPr>
            <p:spPr bwMode="auto">
              <a:xfrm>
                <a:off x="3723" y="3023"/>
                <a:ext cx="148" cy="214"/>
              </a:xfrm>
              <a:prstGeom prst="roundRect">
                <a:avLst>
                  <a:gd name="adj" fmla="val 46958"/>
                </a:avLst>
              </a:prstGeom>
              <a:solidFill>
                <a:srgbClr val="FFFFFF"/>
              </a:solidFill>
              <a:ln w="9525">
                <a:noFill/>
                <a:round/>
                <a:headEnd/>
                <a:tailEnd/>
              </a:ln>
            </p:spPr>
            <p:txBody>
              <a:bodyPr/>
              <a:lstStyle/>
              <a:p>
                <a:pPr eaLnBrk="0" hangingPunct="0"/>
                <a:endParaRPr lang="en-US"/>
              </a:p>
            </p:txBody>
          </p:sp>
          <p:sp>
            <p:nvSpPr>
              <p:cNvPr id="6183" name="AutoShape 116"/>
              <p:cNvSpPr>
                <a:spLocks noChangeArrowheads="1"/>
              </p:cNvSpPr>
              <p:nvPr/>
            </p:nvSpPr>
            <p:spPr bwMode="auto">
              <a:xfrm>
                <a:off x="3723" y="3023"/>
                <a:ext cx="165" cy="230"/>
              </a:xfrm>
              <a:prstGeom prst="roundRect">
                <a:avLst>
                  <a:gd name="adj" fmla="val 42120"/>
                </a:avLst>
              </a:prstGeom>
              <a:noFill/>
              <a:ln w="38100">
                <a:solidFill>
                  <a:srgbClr val="FFFFFF"/>
                </a:solidFill>
                <a:round/>
                <a:headEnd/>
                <a:tailEnd/>
              </a:ln>
            </p:spPr>
            <p:txBody>
              <a:bodyPr/>
              <a:lstStyle/>
              <a:p>
                <a:pPr eaLnBrk="0" hangingPunct="0"/>
                <a:endParaRPr lang="en-US"/>
              </a:p>
            </p:txBody>
          </p:sp>
          <p:sp>
            <p:nvSpPr>
              <p:cNvPr id="6184" name="Rectangle 117"/>
              <p:cNvSpPr>
                <a:spLocks noChangeArrowheads="1"/>
              </p:cNvSpPr>
              <p:nvPr/>
            </p:nvSpPr>
            <p:spPr bwMode="auto">
              <a:xfrm>
                <a:off x="3723" y="3138"/>
                <a:ext cx="148" cy="115"/>
              </a:xfrm>
              <a:prstGeom prst="rect">
                <a:avLst/>
              </a:prstGeom>
              <a:solidFill>
                <a:srgbClr val="FFDC99"/>
              </a:solidFill>
              <a:ln w="9525">
                <a:noFill/>
                <a:miter lim="800000"/>
                <a:headEnd/>
                <a:tailEnd/>
              </a:ln>
            </p:spPr>
            <p:txBody>
              <a:bodyPr/>
              <a:lstStyle/>
              <a:p>
                <a:pPr eaLnBrk="0" hangingPunct="0"/>
                <a:endParaRPr lang="en-US"/>
              </a:p>
            </p:txBody>
          </p:sp>
          <p:sp>
            <p:nvSpPr>
              <p:cNvPr id="6185" name="Rectangle 118"/>
              <p:cNvSpPr>
                <a:spLocks noChangeArrowheads="1"/>
              </p:cNvSpPr>
              <p:nvPr/>
            </p:nvSpPr>
            <p:spPr bwMode="auto">
              <a:xfrm>
                <a:off x="3723" y="3138"/>
                <a:ext cx="165" cy="132"/>
              </a:xfrm>
              <a:prstGeom prst="rect">
                <a:avLst/>
              </a:prstGeom>
              <a:noFill/>
              <a:ln w="38100">
                <a:solidFill>
                  <a:srgbClr val="FFDC99"/>
                </a:solidFill>
                <a:miter lim="800000"/>
                <a:headEnd/>
                <a:tailEnd/>
              </a:ln>
            </p:spPr>
            <p:txBody>
              <a:bodyPr/>
              <a:lstStyle/>
              <a:p>
                <a:pPr eaLnBrk="0" hangingPunct="0"/>
                <a:endParaRPr lang="en-US"/>
              </a:p>
            </p:txBody>
          </p:sp>
          <p:sp>
            <p:nvSpPr>
              <p:cNvPr id="6186" name="AutoShape 119"/>
              <p:cNvSpPr>
                <a:spLocks noChangeArrowheads="1"/>
              </p:cNvSpPr>
              <p:nvPr/>
            </p:nvSpPr>
            <p:spPr bwMode="auto">
              <a:xfrm>
                <a:off x="3723" y="3023"/>
                <a:ext cx="165" cy="230"/>
              </a:xfrm>
              <a:prstGeom prst="roundRect">
                <a:avLst>
                  <a:gd name="adj" fmla="val 42120"/>
                </a:avLst>
              </a:prstGeom>
              <a:noFill/>
              <a:ln w="38100">
                <a:solidFill>
                  <a:srgbClr val="000000"/>
                </a:solidFill>
                <a:round/>
                <a:headEnd/>
                <a:tailEnd/>
              </a:ln>
            </p:spPr>
            <p:txBody>
              <a:bodyPr/>
              <a:lstStyle/>
              <a:p>
                <a:pPr eaLnBrk="0" hangingPunct="0"/>
                <a:endParaRPr lang="en-US"/>
              </a:p>
            </p:txBody>
          </p:sp>
          <p:sp>
            <p:nvSpPr>
              <p:cNvPr id="6187" name="Line 120"/>
              <p:cNvSpPr>
                <a:spLocks noChangeShapeType="1"/>
              </p:cNvSpPr>
              <p:nvPr/>
            </p:nvSpPr>
            <p:spPr bwMode="auto">
              <a:xfrm>
                <a:off x="3723" y="3138"/>
                <a:ext cx="148" cy="1"/>
              </a:xfrm>
              <a:prstGeom prst="line">
                <a:avLst/>
              </a:prstGeom>
              <a:noFill/>
              <a:ln w="38100">
                <a:solidFill>
                  <a:srgbClr val="000000"/>
                </a:solidFill>
                <a:round/>
                <a:headEnd/>
                <a:tailEnd/>
              </a:ln>
            </p:spPr>
            <p:txBody>
              <a:bodyPr/>
              <a:lstStyle/>
              <a:p>
                <a:endParaRPr lang="en-US"/>
              </a:p>
            </p:txBody>
          </p:sp>
          <p:sp>
            <p:nvSpPr>
              <p:cNvPr id="6188" name="AutoShape 121"/>
              <p:cNvSpPr>
                <a:spLocks noChangeArrowheads="1"/>
              </p:cNvSpPr>
              <p:nvPr/>
            </p:nvSpPr>
            <p:spPr bwMode="auto">
              <a:xfrm>
                <a:off x="3707" y="3319"/>
                <a:ext cx="148" cy="214"/>
              </a:xfrm>
              <a:prstGeom prst="roundRect">
                <a:avLst>
                  <a:gd name="adj" fmla="val 46958"/>
                </a:avLst>
              </a:prstGeom>
              <a:solidFill>
                <a:srgbClr val="FFFFFF"/>
              </a:solidFill>
              <a:ln w="9525">
                <a:noFill/>
                <a:round/>
                <a:headEnd/>
                <a:tailEnd/>
              </a:ln>
            </p:spPr>
            <p:txBody>
              <a:bodyPr/>
              <a:lstStyle/>
              <a:p>
                <a:pPr eaLnBrk="0" hangingPunct="0"/>
                <a:endParaRPr lang="en-US"/>
              </a:p>
            </p:txBody>
          </p:sp>
          <p:sp>
            <p:nvSpPr>
              <p:cNvPr id="6189" name="AutoShape 122"/>
              <p:cNvSpPr>
                <a:spLocks noChangeArrowheads="1"/>
              </p:cNvSpPr>
              <p:nvPr/>
            </p:nvSpPr>
            <p:spPr bwMode="auto">
              <a:xfrm>
                <a:off x="3707" y="3319"/>
                <a:ext cx="164" cy="230"/>
              </a:xfrm>
              <a:prstGeom prst="roundRect">
                <a:avLst>
                  <a:gd name="adj" fmla="val 42380"/>
                </a:avLst>
              </a:prstGeom>
              <a:noFill/>
              <a:ln w="38100">
                <a:solidFill>
                  <a:srgbClr val="FFFFFF"/>
                </a:solidFill>
                <a:round/>
                <a:headEnd/>
                <a:tailEnd/>
              </a:ln>
            </p:spPr>
            <p:txBody>
              <a:bodyPr/>
              <a:lstStyle/>
              <a:p>
                <a:pPr eaLnBrk="0" hangingPunct="0"/>
                <a:endParaRPr lang="en-US"/>
              </a:p>
            </p:txBody>
          </p:sp>
          <p:sp>
            <p:nvSpPr>
              <p:cNvPr id="6190" name="Rectangle 123"/>
              <p:cNvSpPr>
                <a:spLocks noChangeArrowheads="1"/>
              </p:cNvSpPr>
              <p:nvPr/>
            </p:nvSpPr>
            <p:spPr bwMode="auto">
              <a:xfrm>
                <a:off x="3707" y="3434"/>
                <a:ext cx="148" cy="99"/>
              </a:xfrm>
              <a:prstGeom prst="rect">
                <a:avLst/>
              </a:prstGeom>
              <a:solidFill>
                <a:srgbClr val="FFDC99"/>
              </a:solidFill>
              <a:ln w="9525">
                <a:noFill/>
                <a:miter lim="800000"/>
                <a:headEnd/>
                <a:tailEnd/>
              </a:ln>
            </p:spPr>
            <p:txBody>
              <a:bodyPr/>
              <a:lstStyle/>
              <a:p>
                <a:pPr eaLnBrk="0" hangingPunct="0"/>
                <a:endParaRPr lang="en-US"/>
              </a:p>
            </p:txBody>
          </p:sp>
          <p:sp>
            <p:nvSpPr>
              <p:cNvPr id="6191" name="Rectangle 124"/>
              <p:cNvSpPr>
                <a:spLocks noChangeArrowheads="1"/>
              </p:cNvSpPr>
              <p:nvPr/>
            </p:nvSpPr>
            <p:spPr bwMode="auto">
              <a:xfrm>
                <a:off x="3707" y="3434"/>
                <a:ext cx="164" cy="115"/>
              </a:xfrm>
              <a:prstGeom prst="rect">
                <a:avLst/>
              </a:prstGeom>
              <a:noFill/>
              <a:ln w="38100">
                <a:solidFill>
                  <a:srgbClr val="FFDC99"/>
                </a:solidFill>
                <a:miter lim="800000"/>
                <a:headEnd/>
                <a:tailEnd/>
              </a:ln>
            </p:spPr>
            <p:txBody>
              <a:bodyPr/>
              <a:lstStyle/>
              <a:p>
                <a:pPr eaLnBrk="0" hangingPunct="0"/>
                <a:endParaRPr lang="en-US"/>
              </a:p>
            </p:txBody>
          </p:sp>
          <p:sp>
            <p:nvSpPr>
              <p:cNvPr id="6192" name="AutoShape 125"/>
              <p:cNvSpPr>
                <a:spLocks noChangeArrowheads="1"/>
              </p:cNvSpPr>
              <p:nvPr/>
            </p:nvSpPr>
            <p:spPr bwMode="auto">
              <a:xfrm>
                <a:off x="3707" y="3319"/>
                <a:ext cx="164" cy="230"/>
              </a:xfrm>
              <a:prstGeom prst="roundRect">
                <a:avLst>
                  <a:gd name="adj" fmla="val 42380"/>
                </a:avLst>
              </a:prstGeom>
              <a:noFill/>
              <a:ln w="38100">
                <a:solidFill>
                  <a:srgbClr val="000000"/>
                </a:solidFill>
                <a:round/>
                <a:headEnd/>
                <a:tailEnd/>
              </a:ln>
            </p:spPr>
            <p:txBody>
              <a:bodyPr/>
              <a:lstStyle/>
              <a:p>
                <a:pPr eaLnBrk="0" hangingPunct="0"/>
                <a:endParaRPr lang="en-US"/>
              </a:p>
            </p:txBody>
          </p:sp>
          <p:sp>
            <p:nvSpPr>
              <p:cNvPr id="6193" name="Line 126"/>
              <p:cNvSpPr>
                <a:spLocks noChangeShapeType="1"/>
              </p:cNvSpPr>
              <p:nvPr/>
            </p:nvSpPr>
            <p:spPr bwMode="auto">
              <a:xfrm>
                <a:off x="3707" y="3434"/>
                <a:ext cx="148" cy="1"/>
              </a:xfrm>
              <a:prstGeom prst="line">
                <a:avLst/>
              </a:prstGeom>
              <a:noFill/>
              <a:ln w="38100">
                <a:solidFill>
                  <a:srgbClr val="000000"/>
                </a:solidFill>
                <a:round/>
                <a:headEnd/>
                <a:tailEnd/>
              </a:ln>
            </p:spPr>
            <p:txBody>
              <a:bodyPr/>
              <a:lstStyle/>
              <a:p>
                <a:endParaRPr lang="en-US"/>
              </a:p>
            </p:txBody>
          </p:sp>
          <p:sp>
            <p:nvSpPr>
              <p:cNvPr id="6194" name="Rectangle 127"/>
              <p:cNvSpPr>
                <a:spLocks noChangeArrowheads="1"/>
              </p:cNvSpPr>
              <p:nvPr/>
            </p:nvSpPr>
            <p:spPr bwMode="auto">
              <a:xfrm>
                <a:off x="4339" y="1403"/>
                <a:ext cx="89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a.withdraw(10)</a:t>
                </a:r>
                <a:endParaRPr lang="en-GB" i="1"/>
              </a:p>
            </p:txBody>
          </p:sp>
          <p:sp>
            <p:nvSpPr>
              <p:cNvPr id="6195" name="Rectangle 128"/>
              <p:cNvSpPr>
                <a:spLocks noChangeArrowheads="1"/>
              </p:cNvSpPr>
              <p:nvPr/>
            </p:nvSpPr>
            <p:spPr bwMode="auto">
              <a:xfrm>
                <a:off x="4339" y="3080"/>
                <a:ext cx="68"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c</a:t>
                </a:r>
                <a:endParaRPr lang="en-GB"/>
              </a:p>
            </p:txBody>
          </p:sp>
          <p:sp>
            <p:nvSpPr>
              <p:cNvPr id="6196" name="Rectangle 129"/>
              <p:cNvSpPr>
                <a:spLocks noChangeArrowheads="1"/>
              </p:cNvSpPr>
              <p:nvPr/>
            </p:nvSpPr>
            <p:spPr bwMode="auto">
              <a:xfrm>
                <a:off x="4405" y="3031"/>
                <a:ext cx="38"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C Helvetica Condensed"/>
                  </a:rPr>
                  <a:t>.</a:t>
                </a:r>
                <a:endParaRPr lang="en-GB"/>
              </a:p>
            </p:txBody>
          </p:sp>
          <p:sp>
            <p:nvSpPr>
              <p:cNvPr id="6197" name="Rectangle 130"/>
              <p:cNvSpPr>
                <a:spLocks noChangeArrowheads="1"/>
              </p:cNvSpPr>
              <p:nvPr/>
            </p:nvSpPr>
            <p:spPr bwMode="auto">
              <a:xfrm>
                <a:off x="4442" y="3080"/>
                <a:ext cx="682"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deposit(10)</a:t>
                </a:r>
                <a:endParaRPr lang="en-GB" i="1"/>
              </a:p>
            </p:txBody>
          </p:sp>
          <p:sp>
            <p:nvSpPr>
              <p:cNvPr id="6198" name="Rectangle 131"/>
              <p:cNvSpPr>
                <a:spLocks noChangeArrowheads="1"/>
              </p:cNvSpPr>
              <p:nvPr/>
            </p:nvSpPr>
            <p:spPr bwMode="auto">
              <a:xfrm>
                <a:off x="4339" y="2373"/>
                <a:ext cx="89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b.withdraw(20)</a:t>
                </a:r>
                <a:endParaRPr lang="en-GB" i="1"/>
              </a:p>
            </p:txBody>
          </p:sp>
          <p:sp>
            <p:nvSpPr>
              <p:cNvPr id="6199" name="Rectangle 132"/>
              <p:cNvSpPr>
                <a:spLocks noChangeArrowheads="1"/>
              </p:cNvSpPr>
              <p:nvPr/>
            </p:nvSpPr>
            <p:spPr bwMode="auto">
              <a:xfrm>
                <a:off x="4339" y="3376"/>
                <a:ext cx="796"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d.deposit(20)</a:t>
                </a:r>
                <a:endParaRPr lang="en-GB" i="1"/>
              </a:p>
            </p:txBody>
          </p:sp>
          <p:sp>
            <p:nvSpPr>
              <p:cNvPr id="6200" name="Rectangle 134"/>
              <p:cNvSpPr>
                <a:spLocks noChangeArrowheads="1"/>
              </p:cNvSpPr>
              <p:nvPr/>
            </p:nvSpPr>
            <p:spPr bwMode="auto">
              <a:xfrm>
                <a:off x="1915" y="1297"/>
                <a:ext cx="608" cy="674"/>
              </a:xfrm>
              <a:prstGeom prst="rect">
                <a:avLst/>
              </a:prstGeom>
              <a:noFill/>
              <a:ln w="38100">
                <a:solidFill>
                  <a:srgbClr val="FFDC99"/>
                </a:solidFill>
                <a:miter lim="800000"/>
                <a:headEnd/>
                <a:tailEnd/>
              </a:ln>
            </p:spPr>
            <p:txBody>
              <a:bodyPr/>
              <a:lstStyle/>
              <a:p>
                <a:pPr eaLnBrk="0" hangingPunct="0"/>
                <a:endParaRPr lang="en-US"/>
              </a:p>
            </p:txBody>
          </p:sp>
          <p:sp>
            <p:nvSpPr>
              <p:cNvPr id="6201" name="Rectangle 135"/>
              <p:cNvSpPr>
                <a:spLocks noChangeArrowheads="1"/>
              </p:cNvSpPr>
              <p:nvPr/>
            </p:nvSpPr>
            <p:spPr bwMode="auto">
              <a:xfrm>
                <a:off x="1989" y="1387"/>
                <a:ext cx="348"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Client</a:t>
                </a:r>
                <a:endParaRPr lang="en-GB"/>
              </a:p>
            </p:txBody>
          </p:sp>
          <p:sp>
            <p:nvSpPr>
              <p:cNvPr id="6202" name="Rectangle 136"/>
              <p:cNvSpPr>
                <a:spLocks noChangeArrowheads="1"/>
              </p:cNvSpPr>
              <p:nvPr/>
            </p:nvSpPr>
            <p:spPr bwMode="auto">
              <a:xfrm>
                <a:off x="3942" y="1420"/>
                <a:ext cx="91"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A</a:t>
                </a:r>
                <a:endParaRPr lang="en-GB"/>
              </a:p>
            </p:txBody>
          </p:sp>
          <p:sp>
            <p:nvSpPr>
              <p:cNvPr id="6203" name="Rectangle 137"/>
              <p:cNvSpPr>
                <a:spLocks noChangeArrowheads="1"/>
              </p:cNvSpPr>
              <p:nvPr/>
            </p:nvSpPr>
            <p:spPr bwMode="auto">
              <a:xfrm>
                <a:off x="3942" y="2357"/>
                <a:ext cx="91"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B</a:t>
                </a:r>
                <a:endParaRPr lang="en-GB"/>
              </a:p>
            </p:txBody>
          </p:sp>
          <p:sp>
            <p:nvSpPr>
              <p:cNvPr id="6204" name="Rectangle 138"/>
              <p:cNvSpPr>
                <a:spLocks noChangeArrowheads="1"/>
              </p:cNvSpPr>
              <p:nvPr/>
            </p:nvSpPr>
            <p:spPr bwMode="auto">
              <a:xfrm>
                <a:off x="3942" y="3097"/>
                <a:ext cx="98"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C</a:t>
                </a:r>
                <a:endParaRPr lang="en-GB"/>
              </a:p>
            </p:txBody>
          </p:sp>
          <p:sp>
            <p:nvSpPr>
              <p:cNvPr id="6205" name="Rectangle 147"/>
              <p:cNvSpPr>
                <a:spLocks noChangeArrowheads="1"/>
              </p:cNvSpPr>
              <p:nvPr/>
            </p:nvSpPr>
            <p:spPr bwMode="auto">
              <a:xfrm>
                <a:off x="3145" y="1436"/>
                <a:ext cx="8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endParaRPr lang="en-GB"/>
              </a:p>
            </p:txBody>
          </p:sp>
          <p:sp>
            <p:nvSpPr>
              <p:cNvPr id="6206" name="Rectangle 148"/>
              <p:cNvSpPr>
                <a:spLocks noChangeArrowheads="1"/>
              </p:cNvSpPr>
              <p:nvPr/>
            </p:nvSpPr>
            <p:spPr bwMode="auto">
              <a:xfrm>
                <a:off x="3216" y="1529"/>
                <a:ext cx="62" cy="134"/>
              </a:xfrm>
              <a:prstGeom prst="rect">
                <a:avLst/>
              </a:prstGeom>
              <a:noFill/>
              <a:ln w="9525">
                <a:noFill/>
                <a:miter lim="800000"/>
                <a:headEnd/>
                <a:tailEnd/>
              </a:ln>
            </p:spPr>
            <p:txBody>
              <a:bodyPr wrap="none" lIns="0" tIns="0" rIns="0" bIns="0">
                <a:spAutoFit/>
              </a:bodyPr>
              <a:lstStyle/>
              <a:p>
                <a:pPr eaLnBrk="0" hangingPunct="0"/>
                <a:r>
                  <a:rPr lang="en-GB" sz="1400">
                    <a:solidFill>
                      <a:srgbClr val="000000"/>
                    </a:solidFill>
                    <a:latin typeface="Arial" pitchFamily="34" charset="0"/>
                  </a:rPr>
                  <a:t>1</a:t>
                </a:r>
                <a:endParaRPr lang="en-GB"/>
              </a:p>
            </p:txBody>
          </p:sp>
          <p:sp>
            <p:nvSpPr>
              <p:cNvPr id="6207" name="Rectangle 149"/>
              <p:cNvSpPr>
                <a:spLocks noChangeArrowheads="1"/>
              </p:cNvSpPr>
              <p:nvPr/>
            </p:nvSpPr>
            <p:spPr bwMode="auto">
              <a:xfrm>
                <a:off x="3159" y="2324"/>
                <a:ext cx="8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endParaRPr lang="en-GB"/>
              </a:p>
            </p:txBody>
          </p:sp>
          <p:sp>
            <p:nvSpPr>
              <p:cNvPr id="6208" name="Rectangle 150"/>
              <p:cNvSpPr>
                <a:spLocks noChangeArrowheads="1"/>
              </p:cNvSpPr>
              <p:nvPr/>
            </p:nvSpPr>
            <p:spPr bwMode="auto">
              <a:xfrm>
                <a:off x="3253" y="2417"/>
                <a:ext cx="62" cy="134"/>
              </a:xfrm>
              <a:prstGeom prst="rect">
                <a:avLst/>
              </a:prstGeom>
              <a:noFill/>
              <a:ln w="9525">
                <a:noFill/>
                <a:miter lim="800000"/>
                <a:headEnd/>
                <a:tailEnd/>
              </a:ln>
            </p:spPr>
            <p:txBody>
              <a:bodyPr wrap="none" lIns="0" tIns="0" rIns="0" bIns="0">
                <a:spAutoFit/>
              </a:bodyPr>
              <a:lstStyle/>
              <a:p>
                <a:pPr eaLnBrk="0" hangingPunct="0"/>
                <a:r>
                  <a:rPr lang="en-GB" sz="1400">
                    <a:solidFill>
                      <a:srgbClr val="000000"/>
                    </a:solidFill>
                    <a:latin typeface="Arial" pitchFamily="34" charset="0"/>
                  </a:rPr>
                  <a:t>2</a:t>
                </a:r>
                <a:endParaRPr lang="en-GB"/>
              </a:p>
            </p:txBody>
          </p:sp>
          <p:sp>
            <p:nvSpPr>
              <p:cNvPr id="6209" name="Rectangle 155"/>
              <p:cNvSpPr>
                <a:spLocks noChangeArrowheads="1"/>
              </p:cNvSpPr>
              <p:nvPr/>
            </p:nvSpPr>
            <p:spPr bwMode="auto">
              <a:xfrm>
                <a:off x="3159" y="3064"/>
                <a:ext cx="8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endParaRPr lang="en-GB"/>
              </a:p>
            </p:txBody>
          </p:sp>
          <p:sp>
            <p:nvSpPr>
              <p:cNvPr id="6210" name="Rectangle 156"/>
              <p:cNvSpPr>
                <a:spLocks noChangeArrowheads="1"/>
              </p:cNvSpPr>
              <p:nvPr/>
            </p:nvSpPr>
            <p:spPr bwMode="auto">
              <a:xfrm>
                <a:off x="3253" y="3157"/>
                <a:ext cx="62" cy="134"/>
              </a:xfrm>
              <a:prstGeom prst="rect">
                <a:avLst/>
              </a:prstGeom>
              <a:noFill/>
              <a:ln w="9525">
                <a:noFill/>
                <a:miter lim="800000"/>
                <a:headEnd/>
                <a:tailEnd/>
              </a:ln>
            </p:spPr>
            <p:txBody>
              <a:bodyPr wrap="none" lIns="0" tIns="0" rIns="0" bIns="0">
                <a:spAutoFit/>
              </a:bodyPr>
              <a:lstStyle/>
              <a:p>
                <a:pPr eaLnBrk="0" hangingPunct="0"/>
                <a:r>
                  <a:rPr lang="en-GB" sz="1400">
                    <a:solidFill>
                      <a:srgbClr val="000000"/>
                    </a:solidFill>
                    <a:latin typeface="Arial" pitchFamily="34" charset="0"/>
                  </a:rPr>
                  <a:t>3</a:t>
                </a:r>
                <a:endParaRPr lang="en-GB"/>
              </a:p>
            </p:txBody>
          </p:sp>
          <p:sp>
            <p:nvSpPr>
              <p:cNvPr id="6211" name="Rectangle 161"/>
              <p:cNvSpPr>
                <a:spLocks noChangeArrowheads="1"/>
              </p:cNvSpPr>
              <p:nvPr/>
            </p:nvSpPr>
            <p:spPr bwMode="auto">
              <a:xfrm>
                <a:off x="3159" y="3425"/>
                <a:ext cx="8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endParaRPr lang="en-GB"/>
              </a:p>
            </p:txBody>
          </p:sp>
          <p:sp>
            <p:nvSpPr>
              <p:cNvPr id="6212" name="Rectangle 162"/>
              <p:cNvSpPr>
                <a:spLocks noChangeArrowheads="1"/>
              </p:cNvSpPr>
              <p:nvPr/>
            </p:nvSpPr>
            <p:spPr bwMode="auto">
              <a:xfrm>
                <a:off x="3253" y="3518"/>
                <a:ext cx="62" cy="134"/>
              </a:xfrm>
              <a:prstGeom prst="rect">
                <a:avLst/>
              </a:prstGeom>
              <a:noFill/>
              <a:ln w="9525">
                <a:noFill/>
                <a:miter lim="800000"/>
                <a:headEnd/>
                <a:tailEnd/>
              </a:ln>
            </p:spPr>
            <p:txBody>
              <a:bodyPr wrap="none" lIns="0" tIns="0" rIns="0" bIns="0">
                <a:spAutoFit/>
              </a:bodyPr>
              <a:lstStyle/>
              <a:p>
                <a:pPr eaLnBrk="0" hangingPunct="0"/>
                <a:r>
                  <a:rPr lang="en-GB" sz="1400">
                    <a:solidFill>
                      <a:srgbClr val="000000"/>
                    </a:solidFill>
                    <a:latin typeface="Arial" pitchFamily="34" charset="0"/>
                  </a:rPr>
                  <a:t>4</a:t>
                </a:r>
                <a:endParaRPr lang="en-GB"/>
              </a:p>
            </p:txBody>
          </p:sp>
          <p:sp>
            <p:nvSpPr>
              <p:cNvPr id="6213" name="Rectangle 167"/>
              <p:cNvSpPr>
                <a:spLocks noChangeArrowheads="1"/>
              </p:cNvSpPr>
              <p:nvPr/>
            </p:nvSpPr>
            <p:spPr bwMode="auto">
              <a:xfrm>
                <a:off x="2168" y="1655"/>
                <a:ext cx="83"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endParaRPr lang="en-GB"/>
              </a:p>
            </p:txBody>
          </p:sp>
          <p:sp>
            <p:nvSpPr>
              <p:cNvPr id="6214" name="Rectangle 168"/>
              <p:cNvSpPr>
                <a:spLocks noChangeArrowheads="1"/>
              </p:cNvSpPr>
              <p:nvPr/>
            </p:nvSpPr>
            <p:spPr bwMode="auto">
              <a:xfrm>
                <a:off x="3942" y="3409"/>
                <a:ext cx="98"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D</a:t>
                </a:r>
                <a:endParaRPr lang="en-GB"/>
              </a:p>
            </p:txBody>
          </p:sp>
          <p:sp>
            <p:nvSpPr>
              <p:cNvPr id="6215" name="Freeform 169"/>
              <p:cNvSpPr>
                <a:spLocks/>
              </p:cNvSpPr>
              <p:nvPr/>
            </p:nvSpPr>
            <p:spPr bwMode="auto">
              <a:xfrm>
                <a:off x="2967" y="1428"/>
                <a:ext cx="66" cy="66"/>
              </a:xfrm>
              <a:custGeom>
                <a:avLst/>
                <a:gdLst>
                  <a:gd name="T0" fmla="*/ 16 w 66"/>
                  <a:gd name="T1" fmla="*/ 33 h 66"/>
                  <a:gd name="T2" fmla="*/ 0 w 66"/>
                  <a:gd name="T3" fmla="*/ 0 h 66"/>
                  <a:gd name="T4" fmla="*/ 66 w 66"/>
                  <a:gd name="T5" fmla="*/ 17 h 66"/>
                  <a:gd name="T6" fmla="*/ 16 w 66"/>
                  <a:gd name="T7" fmla="*/ 66 h 66"/>
                  <a:gd name="T8" fmla="*/ 16 w 66"/>
                  <a:gd name="T9" fmla="*/ 33 h 66"/>
                  <a:gd name="T10" fmla="*/ 0 60000 65536"/>
                  <a:gd name="T11" fmla="*/ 0 60000 65536"/>
                  <a:gd name="T12" fmla="*/ 0 60000 65536"/>
                  <a:gd name="T13" fmla="*/ 0 60000 65536"/>
                  <a:gd name="T14" fmla="*/ 0 60000 65536"/>
                  <a:gd name="T15" fmla="*/ 0 w 66"/>
                  <a:gd name="T16" fmla="*/ 0 h 66"/>
                  <a:gd name="T17" fmla="*/ 66 w 66"/>
                  <a:gd name="T18" fmla="*/ 66 h 66"/>
                </a:gdLst>
                <a:ahLst/>
                <a:cxnLst>
                  <a:cxn ang="T10">
                    <a:pos x="T0" y="T1"/>
                  </a:cxn>
                  <a:cxn ang="T11">
                    <a:pos x="T2" y="T3"/>
                  </a:cxn>
                  <a:cxn ang="T12">
                    <a:pos x="T4" y="T5"/>
                  </a:cxn>
                  <a:cxn ang="T13">
                    <a:pos x="T6" y="T7"/>
                  </a:cxn>
                  <a:cxn ang="T14">
                    <a:pos x="T8" y="T9"/>
                  </a:cxn>
                </a:cxnLst>
                <a:rect l="T15" t="T16" r="T17" b="T18"/>
                <a:pathLst>
                  <a:path w="66" h="66">
                    <a:moveTo>
                      <a:pt x="16" y="33"/>
                    </a:moveTo>
                    <a:lnTo>
                      <a:pt x="0" y="0"/>
                    </a:lnTo>
                    <a:lnTo>
                      <a:pt x="66" y="17"/>
                    </a:lnTo>
                    <a:lnTo>
                      <a:pt x="16" y="66"/>
                    </a:lnTo>
                    <a:lnTo>
                      <a:pt x="16" y="33"/>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16" name="Freeform 171"/>
              <p:cNvSpPr>
                <a:spLocks/>
              </p:cNvSpPr>
              <p:nvPr/>
            </p:nvSpPr>
            <p:spPr bwMode="auto">
              <a:xfrm>
                <a:off x="2983" y="2185"/>
                <a:ext cx="66" cy="65"/>
              </a:xfrm>
              <a:custGeom>
                <a:avLst/>
                <a:gdLst>
                  <a:gd name="T0" fmla="*/ 17 w 66"/>
                  <a:gd name="T1" fmla="*/ 16 h 65"/>
                  <a:gd name="T2" fmla="*/ 33 w 66"/>
                  <a:gd name="T3" fmla="*/ 0 h 65"/>
                  <a:gd name="T4" fmla="*/ 66 w 66"/>
                  <a:gd name="T5" fmla="*/ 65 h 65"/>
                  <a:gd name="T6" fmla="*/ 0 w 66"/>
                  <a:gd name="T7" fmla="*/ 49 h 65"/>
                  <a:gd name="T8" fmla="*/ 17 w 66"/>
                  <a:gd name="T9" fmla="*/ 16 h 65"/>
                  <a:gd name="T10" fmla="*/ 0 60000 65536"/>
                  <a:gd name="T11" fmla="*/ 0 60000 65536"/>
                  <a:gd name="T12" fmla="*/ 0 60000 65536"/>
                  <a:gd name="T13" fmla="*/ 0 60000 65536"/>
                  <a:gd name="T14" fmla="*/ 0 60000 65536"/>
                  <a:gd name="T15" fmla="*/ 0 w 66"/>
                  <a:gd name="T16" fmla="*/ 0 h 65"/>
                  <a:gd name="T17" fmla="*/ 66 w 66"/>
                  <a:gd name="T18" fmla="*/ 65 h 65"/>
                </a:gdLst>
                <a:ahLst/>
                <a:cxnLst>
                  <a:cxn ang="T10">
                    <a:pos x="T0" y="T1"/>
                  </a:cxn>
                  <a:cxn ang="T11">
                    <a:pos x="T2" y="T3"/>
                  </a:cxn>
                  <a:cxn ang="T12">
                    <a:pos x="T4" y="T5"/>
                  </a:cxn>
                  <a:cxn ang="T13">
                    <a:pos x="T6" y="T7"/>
                  </a:cxn>
                  <a:cxn ang="T14">
                    <a:pos x="T8" y="T9"/>
                  </a:cxn>
                </a:cxnLst>
                <a:rect l="T15" t="T16" r="T17" b="T18"/>
                <a:pathLst>
                  <a:path w="66" h="65">
                    <a:moveTo>
                      <a:pt x="17" y="16"/>
                    </a:moveTo>
                    <a:lnTo>
                      <a:pt x="33" y="0"/>
                    </a:lnTo>
                    <a:lnTo>
                      <a:pt x="66" y="65"/>
                    </a:lnTo>
                    <a:lnTo>
                      <a:pt x="0" y="49"/>
                    </a:lnTo>
                    <a:lnTo>
                      <a:pt x="17" y="16"/>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17" name="Freeform 173"/>
              <p:cNvSpPr>
                <a:spLocks/>
              </p:cNvSpPr>
              <p:nvPr/>
            </p:nvSpPr>
            <p:spPr bwMode="auto">
              <a:xfrm>
                <a:off x="2983" y="2924"/>
                <a:ext cx="66" cy="66"/>
              </a:xfrm>
              <a:custGeom>
                <a:avLst/>
                <a:gdLst>
                  <a:gd name="T0" fmla="*/ 33 w 66"/>
                  <a:gd name="T1" fmla="*/ 17 h 66"/>
                  <a:gd name="T2" fmla="*/ 66 w 66"/>
                  <a:gd name="T3" fmla="*/ 0 h 66"/>
                  <a:gd name="T4" fmla="*/ 66 w 66"/>
                  <a:gd name="T5" fmla="*/ 66 h 66"/>
                  <a:gd name="T6" fmla="*/ 0 w 66"/>
                  <a:gd name="T7" fmla="*/ 33 h 66"/>
                  <a:gd name="T8" fmla="*/ 33 w 66"/>
                  <a:gd name="T9" fmla="*/ 17 h 66"/>
                  <a:gd name="T10" fmla="*/ 0 60000 65536"/>
                  <a:gd name="T11" fmla="*/ 0 60000 65536"/>
                  <a:gd name="T12" fmla="*/ 0 60000 65536"/>
                  <a:gd name="T13" fmla="*/ 0 60000 65536"/>
                  <a:gd name="T14" fmla="*/ 0 60000 65536"/>
                  <a:gd name="T15" fmla="*/ 0 w 66"/>
                  <a:gd name="T16" fmla="*/ 0 h 66"/>
                  <a:gd name="T17" fmla="*/ 66 w 66"/>
                  <a:gd name="T18" fmla="*/ 66 h 66"/>
                </a:gdLst>
                <a:ahLst/>
                <a:cxnLst>
                  <a:cxn ang="T10">
                    <a:pos x="T0" y="T1"/>
                  </a:cxn>
                  <a:cxn ang="T11">
                    <a:pos x="T2" y="T3"/>
                  </a:cxn>
                  <a:cxn ang="T12">
                    <a:pos x="T4" y="T5"/>
                  </a:cxn>
                  <a:cxn ang="T13">
                    <a:pos x="T6" y="T7"/>
                  </a:cxn>
                  <a:cxn ang="T14">
                    <a:pos x="T8" y="T9"/>
                  </a:cxn>
                </a:cxnLst>
                <a:rect l="T15" t="T16" r="T17" b="T18"/>
                <a:pathLst>
                  <a:path w="66" h="66">
                    <a:moveTo>
                      <a:pt x="33" y="17"/>
                    </a:moveTo>
                    <a:lnTo>
                      <a:pt x="66" y="0"/>
                    </a:lnTo>
                    <a:lnTo>
                      <a:pt x="66" y="66"/>
                    </a:lnTo>
                    <a:lnTo>
                      <a:pt x="0" y="33"/>
                    </a:lnTo>
                    <a:lnTo>
                      <a:pt x="33" y="17"/>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18" name="Freeform 175"/>
              <p:cNvSpPr>
                <a:spLocks/>
              </p:cNvSpPr>
              <p:nvPr/>
            </p:nvSpPr>
            <p:spPr bwMode="auto">
              <a:xfrm>
                <a:off x="2967" y="3270"/>
                <a:ext cx="66" cy="65"/>
              </a:xfrm>
              <a:custGeom>
                <a:avLst/>
                <a:gdLst>
                  <a:gd name="T0" fmla="*/ 33 w 66"/>
                  <a:gd name="T1" fmla="*/ 16 h 65"/>
                  <a:gd name="T2" fmla="*/ 66 w 66"/>
                  <a:gd name="T3" fmla="*/ 0 h 65"/>
                  <a:gd name="T4" fmla="*/ 66 w 66"/>
                  <a:gd name="T5" fmla="*/ 65 h 65"/>
                  <a:gd name="T6" fmla="*/ 0 w 66"/>
                  <a:gd name="T7" fmla="*/ 33 h 65"/>
                  <a:gd name="T8" fmla="*/ 33 w 66"/>
                  <a:gd name="T9" fmla="*/ 16 h 65"/>
                  <a:gd name="T10" fmla="*/ 0 60000 65536"/>
                  <a:gd name="T11" fmla="*/ 0 60000 65536"/>
                  <a:gd name="T12" fmla="*/ 0 60000 65536"/>
                  <a:gd name="T13" fmla="*/ 0 60000 65536"/>
                  <a:gd name="T14" fmla="*/ 0 60000 65536"/>
                  <a:gd name="T15" fmla="*/ 0 w 66"/>
                  <a:gd name="T16" fmla="*/ 0 h 65"/>
                  <a:gd name="T17" fmla="*/ 66 w 66"/>
                  <a:gd name="T18" fmla="*/ 65 h 65"/>
                </a:gdLst>
                <a:ahLst/>
                <a:cxnLst>
                  <a:cxn ang="T10">
                    <a:pos x="T0" y="T1"/>
                  </a:cxn>
                  <a:cxn ang="T11">
                    <a:pos x="T2" y="T3"/>
                  </a:cxn>
                  <a:cxn ang="T12">
                    <a:pos x="T4" y="T5"/>
                  </a:cxn>
                  <a:cxn ang="T13">
                    <a:pos x="T6" y="T7"/>
                  </a:cxn>
                  <a:cxn ang="T14">
                    <a:pos x="T8" y="T9"/>
                  </a:cxn>
                </a:cxnLst>
                <a:rect l="T15" t="T16" r="T17" b="T18"/>
                <a:pathLst>
                  <a:path w="66" h="65">
                    <a:moveTo>
                      <a:pt x="33" y="16"/>
                    </a:moveTo>
                    <a:lnTo>
                      <a:pt x="66" y="0"/>
                    </a:lnTo>
                    <a:lnTo>
                      <a:pt x="66" y="65"/>
                    </a:lnTo>
                    <a:lnTo>
                      <a:pt x="0" y="33"/>
                    </a:lnTo>
                    <a:lnTo>
                      <a:pt x="33" y="16"/>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19" name="Freeform 177"/>
              <p:cNvSpPr>
                <a:spLocks/>
              </p:cNvSpPr>
              <p:nvPr/>
            </p:nvSpPr>
            <p:spPr bwMode="auto">
              <a:xfrm>
                <a:off x="3641" y="1428"/>
                <a:ext cx="66" cy="83"/>
              </a:xfrm>
              <a:custGeom>
                <a:avLst/>
                <a:gdLst>
                  <a:gd name="T0" fmla="*/ 0 w 66"/>
                  <a:gd name="T1" fmla="*/ 33 h 83"/>
                  <a:gd name="T2" fmla="*/ 0 w 66"/>
                  <a:gd name="T3" fmla="*/ 0 h 83"/>
                  <a:gd name="T4" fmla="*/ 66 w 66"/>
                  <a:gd name="T5" fmla="*/ 33 h 83"/>
                  <a:gd name="T6" fmla="*/ 0 w 66"/>
                  <a:gd name="T7" fmla="*/ 83 h 83"/>
                  <a:gd name="T8" fmla="*/ 0 w 66"/>
                  <a:gd name="T9" fmla="*/ 33 h 83"/>
                  <a:gd name="T10" fmla="*/ 0 60000 65536"/>
                  <a:gd name="T11" fmla="*/ 0 60000 65536"/>
                  <a:gd name="T12" fmla="*/ 0 60000 65536"/>
                  <a:gd name="T13" fmla="*/ 0 60000 65536"/>
                  <a:gd name="T14" fmla="*/ 0 60000 65536"/>
                  <a:gd name="T15" fmla="*/ 0 w 66"/>
                  <a:gd name="T16" fmla="*/ 0 h 83"/>
                  <a:gd name="T17" fmla="*/ 66 w 66"/>
                  <a:gd name="T18" fmla="*/ 83 h 83"/>
                </a:gdLst>
                <a:ahLst/>
                <a:cxnLst>
                  <a:cxn ang="T10">
                    <a:pos x="T0" y="T1"/>
                  </a:cxn>
                  <a:cxn ang="T11">
                    <a:pos x="T2" y="T3"/>
                  </a:cxn>
                  <a:cxn ang="T12">
                    <a:pos x="T4" y="T5"/>
                  </a:cxn>
                  <a:cxn ang="T13">
                    <a:pos x="T6" y="T7"/>
                  </a:cxn>
                  <a:cxn ang="T14">
                    <a:pos x="T8" y="T9"/>
                  </a:cxn>
                </a:cxnLst>
                <a:rect l="T15" t="T16" r="T17" b="T18"/>
                <a:pathLst>
                  <a:path w="66" h="83">
                    <a:moveTo>
                      <a:pt x="0" y="33"/>
                    </a:moveTo>
                    <a:lnTo>
                      <a:pt x="0" y="0"/>
                    </a:lnTo>
                    <a:lnTo>
                      <a:pt x="66" y="33"/>
                    </a:lnTo>
                    <a:lnTo>
                      <a:pt x="0" y="83"/>
                    </a:lnTo>
                    <a:lnTo>
                      <a:pt x="0" y="33"/>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20" name="Line 178"/>
              <p:cNvSpPr>
                <a:spLocks noChangeShapeType="1"/>
              </p:cNvSpPr>
              <p:nvPr/>
            </p:nvSpPr>
            <p:spPr bwMode="auto">
              <a:xfrm>
                <a:off x="3394" y="1461"/>
                <a:ext cx="247" cy="1"/>
              </a:xfrm>
              <a:prstGeom prst="line">
                <a:avLst/>
              </a:prstGeom>
              <a:noFill/>
              <a:ln w="38100">
                <a:solidFill>
                  <a:srgbClr val="000000"/>
                </a:solidFill>
                <a:round/>
                <a:headEnd/>
                <a:tailEnd/>
              </a:ln>
            </p:spPr>
            <p:txBody>
              <a:bodyPr/>
              <a:lstStyle/>
              <a:p>
                <a:endParaRPr lang="en-US"/>
              </a:p>
            </p:txBody>
          </p:sp>
          <p:sp>
            <p:nvSpPr>
              <p:cNvPr id="6221" name="Freeform 179"/>
              <p:cNvSpPr>
                <a:spLocks/>
              </p:cNvSpPr>
              <p:nvPr/>
            </p:nvSpPr>
            <p:spPr bwMode="auto">
              <a:xfrm>
                <a:off x="3641" y="2349"/>
                <a:ext cx="66" cy="66"/>
              </a:xfrm>
              <a:custGeom>
                <a:avLst/>
                <a:gdLst>
                  <a:gd name="T0" fmla="*/ 0 w 66"/>
                  <a:gd name="T1" fmla="*/ 33 h 66"/>
                  <a:gd name="T2" fmla="*/ 0 w 66"/>
                  <a:gd name="T3" fmla="*/ 0 h 66"/>
                  <a:gd name="T4" fmla="*/ 66 w 66"/>
                  <a:gd name="T5" fmla="*/ 33 h 66"/>
                  <a:gd name="T6" fmla="*/ 0 w 66"/>
                  <a:gd name="T7" fmla="*/ 66 h 66"/>
                  <a:gd name="T8" fmla="*/ 0 w 66"/>
                  <a:gd name="T9" fmla="*/ 33 h 66"/>
                  <a:gd name="T10" fmla="*/ 0 60000 65536"/>
                  <a:gd name="T11" fmla="*/ 0 60000 65536"/>
                  <a:gd name="T12" fmla="*/ 0 60000 65536"/>
                  <a:gd name="T13" fmla="*/ 0 60000 65536"/>
                  <a:gd name="T14" fmla="*/ 0 60000 65536"/>
                  <a:gd name="T15" fmla="*/ 0 w 66"/>
                  <a:gd name="T16" fmla="*/ 0 h 66"/>
                  <a:gd name="T17" fmla="*/ 66 w 66"/>
                  <a:gd name="T18" fmla="*/ 66 h 66"/>
                </a:gdLst>
                <a:ahLst/>
                <a:cxnLst>
                  <a:cxn ang="T10">
                    <a:pos x="T0" y="T1"/>
                  </a:cxn>
                  <a:cxn ang="T11">
                    <a:pos x="T2" y="T3"/>
                  </a:cxn>
                  <a:cxn ang="T12">
                    <a:pos x="T4" y="T5"/>
                  </a:cxn>
                  <a:cxn ang="T13">
                    <a:pos x="T6" y="T7"/>
                  </a:cxn>
                  <a:cxn ang="T14">
                    <a:pos x="T8" y="T9"/>
                  </a:cxn>
                </a:cxnLst>
                <a:rect l="T15" t="T16" r="T17" b="T18"/>
                <a:pathLst>
                  <a:path w="66" h="66">
                    <a:moveTo>
                      <a:pt x="0" y="33"/>
                    </a:moveTo>
                    <a:lnTo>
                      <a:pt x="0" y="0"/>
                    </a:lnTo>
                    <a:lnTo>
                      <a:pt x="66" y="33"/>
                    </a:lnTo>
                    <a:lnTo>
                      <a:pt x="0" y="66"/>
                    </a:lnTo>
                    <a:lnTo>
                      <a:pt x="0" y="33"/>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22" name="Line 180"/>
              <p:cNvSpPr>
                <a:spLocks noChangeShapeType="1"/>
              </p:cNvSpPr>
              <p:nvPr/>
            </p:nvSpPr>
            <p:spPr bwMode="auto">
              <a:xfrm>
                <a:off x="3394" y="2382"/>
                <a:ext cx="247" cy="1"/>
              </a:xfrm>
              <a:prstGeom prst="line">
                <a:avLst/>
              </a:prstGeom>
              <a:noFill/>
              <a:ln w="38100">
                <a:solidFill>
                  <a:srgbClr val="000000"/>
                </a:solidFill>
                <a:round/>
                <a:headEnd/>
                <a:tailEnd/>
              </a:ln>
            </p:spPr>
            <p:txBody>
              <a:bodyPr/>
              <a:lstStyle/>
              <a:p>
                <a:endParaRPr lang="en-US"/>
              </a:p>
            </p:txBody>
          </p:sp>
          <p:sp>
            <p:nvSpPr>
              <p:cNvPr id="6223" name="Freeform 181"/>
              <p:cNvSpPr>
                <a:spLocks/>
              </p:cNvSpPr>
              <p:nvPr/>
            </p:nvSpPr>
            <p:spPr bwMode="auto">
              <a:xfrm>
                <a:off x="3641" y="3122"/>
                <a:ext cx="49" cy="65"/>
              </a:xfrm>
              <a:custGeom>
                <a:avLst/>
                <a:gdLst>
                  <a:gd name="T0" fmla="*/ 0 w 49"/>
                  <a:gd name="T1" fmla="*/ 33 h 65"/>
                  <a:gd name="T2" fmla="*/ 0 w 49"/>
                  <a:gd name="T3" fmla="*/ 0 h 65"/>
                  <a:gd name="T4" fmla="*/ 49 w 49"/>
                  <a:gd name="T5" fmla="*/ 33 h 65"/>
                  <a:gd name="T6" fmla="*/ 0 w 49"/>
                  <a:gd name="T7" fmla="*/ 65 h 65"/>
                  <a:gd name="T8" fmla="*/ 0 w 49"/>
                  <a:gd name="T9" fmla="*/ 33 h 65"/>
                  <a:gd name="T10" fmla="*/ 0 60000 65536"/>
                  <a:gd name="T11" fmla="*/ 0 60000 65536"/>
                  <a:gd name="T12" fmla="*/ 0 60000 65536"/>
                  <a:gd name="T13" fmla="*/ 0 60000 65536"/>
                  <a:gd name="T14" fmla="*/ 0 60000 65536"/>
                  <a:gd name="T15" fmla="*/ 0 w 49"/>
                  <a:gd name="T16" fmla="*/ 0 h 65"/>
                  <a:gd name="T17" fmla="*/ 49 w 49"/>
                  <a:gd name="T18" fmla="*/ 65 h 65"/>
                </a:gdLst>
                <a:ahLst/>
                <a:cxnLst>
                  <a:cxn ang="T10">
                    <a:pos x="T0" y="T1"/>
                  </a:cxn>
                  <a:cxn ang="T11">
                    <a:pos x="T2" y="T3"/>
                  </a:cxn>
                  <a:cxn ang="T12">
                    <a:pos x="T4" y="T5"/>
                  </a:cxn>
                  <a:cxn ang="T13">
                    <a:pos x="T6" y="T7"/>
                  </a:cxn>
                  <a:cxn ang="T14">
                    <a:pos x="T8" y="T9"/>
                  </a:cxn>
                </a:cxnLst>
                <a:rect l="T15" t="T16" r="T17" b="T18"/>
                <a:pathLst>
                  <a:path w="49" h="65">
                    <a:moveTo>
                      <a:pt x="0" y="33"/>
                    </a:moveTo>
                    <a:lnTo>
                      <a:pt x="0" y="0"/>
                    </a:lnTo>
                    <a:lnTo>
                      <a:pt x="49" y="33"/>
                    </a:lnTo>
                    <a:lnTo>
                      <a:pt x="0" y="65"/>
                    </a:lnTo>
                    <a:lnTo>
                      <a:pt x="0" y="33"/>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24" name="Line 182"/>
              <p:cNvSpPr>
                <a:spLocks noChangeShapeType="1"/>
              </p:cNvSpPr>
              <p:nvPr/>
            </p:nvSpPr>
            <p:spPr bwMode="auto">
              <a:xfrm>
                <a:off x="3378" y="3155"/>
                <a:ext cx="247" cy="1"/>
              </a:xfrm>
              <a:prstGeom prst="line">
                <a:avLst/>
              </a:prstGeom>
              <a:noFill/>
              <a:ln w="38100">
                <a:solidFill>
                  <a:srgbClr val="000000"/>
                </a:solidFill>
                <a:round/>
                <a:headEnd/>
                <a:tailEnd/>
              </a:ln>
            </p:spPr>
            <p:txBody>
              <a:bodyPr/>
              <a:lstStyle/>
              <a:p>
                <a:endParaRPr lang="en-US"/>
              </a:p>
            </p:txBody>
          </p:sp>
          <p:sp>
            <p:nvSpPr>
              <p:cNvPr id="6225" name="Freeform 183"/>
              <p:cNvSpPr>
                <a:spLocks/>
              </p:cNvSpPr>
              <p:nvPr/>
            </p:nvSpPr>
            <p:spPr bwMode="auto">
              <a:xfrm>
                <a:off x="3625" y="3401"/>
                <a:ext cx="65" cy="66"/>
              </a:xfrm>
              <a:custGeom>
                <a:avLst/>
                <a:gdLst>
                  <a:gd name="T0" fmla="*/ 0 w 65"/>
                  <a:gd name="T1" fmla="*/ 33 h 66"/>
                  <a:gd name="T2" fmla="*/ 0 w 65"/>
                  <a:gd name="T3" fmla="*/ 0 h 66"/>
                  <a:gd name="T4" fmla="*/ 65 w 65"/>
                  <a:gd name="T5" fmla="*/ 33 h 66"/>
                  <a:gd name="T6" fmla="*/ 0 w 65"/>
                  <a:gd name="T7" fmla="*/ 66 h 66"/>
                  <a:gd name="T8" fmla="*/ 0 w 65"/>
                  <a:gd name="T9" fmla="*/ 33 h 66"/>
                  <a:gd name="T10" fmla="*/ 0 60000 65536"/>
                  <a:gd name="T11" fmla="*/ 0 60000 65536"/>
                  <a:gd name="T12" fmla="*/ 0 60000 65536"/>
                  <a:gd name="T13" fmla="*/ 0 60000 65536"/>
                  <a:gd name="T14" fmla="*/ 0 60000 65536"/>
                  <a:gd name="T15" fmla="*/ 0 w 65"/>
                  <a:gd name="T16" fmla="*/ 0 h 66"/>
                  <a:gd name="T17" fmla="*/ 65 w 65"/>
                  <a:gd name="T18" fmla="*/ 66 h 66"/>
                </a:gdLst>
                <a:ahLst/>
                <a:cxnLst>
                  <a:cxn ang="T10">
                    <a:pos x="T0" y="T1"/>
                  </a:cxn>
                  <a:cxn ang="T11">
                    <a:pos x="T2" y="T3"/>
                  </a:cxn>
                  <a:cxn ang="T12">
                    <a:pos x="T4" y="T5"/>
                  </a:cxn>
                  <a:cxn ang="T13">
                    <a:pos x="T6" y="T7"/>
                  </a:cxn>
                  <a:cxn ang="T14">
                    <a:pos x="T8" y="T9"/>
                  </a:cxn>
                </a:cxnLst>
                <a:rect l="T15" t="T16" r="T17" b="T18"/>
                <a:pathLst>
                  <a:path w="65" h="66">
                    <a:moveTo>
                      <a:pt x="0" y="33"/>
                    </a:moveTo>
                    <a:lnTo>
                      <a:pt x="0" y="0"/>
                    </a:lnTo>
                    <a:lnTo>
                      <a:pt x="65" y="33"/>
                    </a:lnTo>
                    <a:lnTo>
                      <a:pt x="0" y="66"/>
                    </a:lnTo>
                    <a:lnTo>
                      <a:pt x="0" y="33"/>
                    </a:lnTo>
                    <a:close/>
                  </a:path>
                </a:pathLst>
              </a:custGeom>
              <a:solidFill>
                <a:srgbClr val="000000"/>
              </a:solidFill>
              <a:ln w="38100">
                <a:solidFill>
                  <a:srgbClr val="000000"/>
                </a:solidFill>
                <a:round/>
                <a:headEnd/>
                <a:tailEnd/>
              </a:ln>
            </p:spPr>
            <p:txBody>
              <a:bodyPr/>
              <a:lstStyle/>
              <a:p>
                <a:pPr eaLnBrk="0" hangingPunct="0"/>
                <a:endParaRPr lang="en-US"/>
              </a:p>
            </p:txBody>
          </p:sp>
          <p:sp>
            <p:nvSpPr>
              <p:cNvPr id="6226" name="Line 184"/>
              <p:cNvSpPr>
                <a:spLocks noChangeShapeType="1"/>
              </p:cNvSpPr>
              <p:nvPr/>
            </p:nvSpPr>
            <p:spPr bwMode="auto">
              <a:xfrm>
                <a:off x="3378" y="3434"/>
                <a:ext cx="247" cy="1"/>
              </a:xfrm>
              <a:prstGeom prst="line">
                <a:avLst/>
              </a:prstGeom>
              <a:noFill/>
              <a:ln w="38100">
                <a:solidFill>
                  <a:srgbClr val="000000"/>
                </a:solidFill>
                <a:round/>
                <a:headEnd/>
                <a:tailEnd/>
              </a:ln>
            </p:spPr>
            <p:txBody>
              <a:bodyPr/>
              <a:lstStyle/>
              <a:p>
                <a:endParaRPr lang="en-US"/>
              </a:p>
            </p:txBody>
          </p:sp>
          <p:sp>
            <p:nvSpPr>
              <p:cNvPr id="6227" name="Rectangle 185"/>
              <p:cNvSpPr>
                <a:spLocks noChangeArrowheads="1"/>
              </p:cNvSpPr>
              <p:nvPr/>
            </p:nvSpPr>
            <p:spPr bwMode="auto">
              <a:xfrm>
                <a:off x="3407" y="1157"/>
                <a:ext cx="91"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X</a:t>
                </a:r>
                <a:endParaRPr lang="en-GB"/>
              </a:p>
            </p:txBody>
          </p:sp>
          <p:sp>
            <p:nvSpPr>
              <p:cNvPr id="6228" name="Rectangle 186"/>
              <p:cNvSpPr>
                <a:spLocks noChangeArrowheads="1"/>
              </p:cNvSpPr>
              <p:nvPr/>
            </p:nvSpPr>
            <p:spPr bwMode="auto">
              <a:xfrm>
                <a:off x="3398" y="2044"/>
                <a:ext cx="91"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Y</a:t>
                </a:r>
                <a:endParaRPr lang="en-GB"/>
              </a:p>
            </p:txBody>
          </p:sp>
          <p:sp>
            <p:nvSpPr>
              <p:cNvPr id="6229" name="Rectangle 187"/>
              <p:cNvSpPr>
                <a:spLocks noChangeArrowheads="1"/>
              </p:cNvSpPr>
              <p:nvPr/>
            </p:nvSpPr>
            <p:spPr bwMode="auto">
              <a:xfrm>
                <a:off x="3400" y="2834"/>
                <a:ext cx="83"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Z</a:t>
                </a:r>
                <a:endParaRPr lang="en-GB"/>
              </a:p>
            </p:txBody>
          </p:sp>
          <p:sp>
            <p:nvSpPr>
              <p:cNvPr id="6230" name="Rectangle 193"/>
              <p:cNvSpPr>
                <a:spLocks noChangeArrowheads="1"/>
              </p:cNvSpPr>
              <p:nvPr/>
            </p:nvSpPr>
            <p:spPr bwMode="auto">
              <a:xfrm>
                <a:off x="372" y="2103"/>
                <a:ext cx="238"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T</a:t>
                </a:r>
                <a:r>
                  <a:rPr lang="en-GB" sz="1700">
                    <a:solidFill>
                      <a:srgbClr val="000000"/>
                    </a:solidFill>
                    <a:latin typeface="Arial" pitchFamily="34" charset="0"/>
                  </a:rPr>
                  <a:t> = </a:t>
                </a:r>
                <a:endParaRPr lang="en-GB"/>
              </a:p>
            </p:txBody>
          </p:sp>
          <p:sp>
            <p:nvSpPr>
              <p:cNvPr id="6231" name="Rectangle 194"/>
              <p:cNvSpPr>
                <a:spLocks noChangeArrowheads="1"/>
              </p:cNvSpPr>
              <p:nvPr/>
            </p:nvSpPr>
            <p:spPr bwMode="auto">
              <a:xfrm>
                <a:off x="597" y="2103"/>
                <a:ext cx="1016"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openTransaction</a:t>
                </a:r>
                <a:endParaRPr lang="en-GB"/>
              </a:p>
            </p:txBody>
          </p:sp>
          <p:sp>
            <p:nvSpPr>
              <p:cNvPr id="6232" name="Rectangle 195"/>
              <p:cNvSpPr>
                <a:spLocks noChangeArrowheads="1"/>
              </p:cNvSpPr>
              <p:nvPr/>
            </p:nvSpPr>
            <p:spPr bwMode="auto">
              <a:xfrm>
                <a:off x="413" y="2312"/>
                <a:ext cx="190"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     </a:t>
                </a:r>
                <a:endParaRPr lang="en-GB"/>
              </a:p>
            </p:txBody>
          </p:sp>
          <p:sp>
            <p:nvSpPr>
              <p:cNvPr id="6233" name="Rectangle 196"/>
              <p:cNvSpPr>
                <a:spLocks noChangeArrowheads="1"/>
              </p:cNvSpPr>
              <p:nvPr/>
            </p:nvSpPr>
            <p:spPr bwMode="auto">
              <a:xfrm>
                <a:off x="592" y="2264"/>
                <a:ext cx="38"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C Helvetica Condensed"/>
                  </a:rPr>
                  <a:t> </a:t>
                </a:r>
                <a:endParaRPr lang="en-GB"/>
              </a:p>
            </p:txBody>
          </p:sp>
          <p:sp>
            <p:nvSpPr>
              <p:cNvPr id="6234" name="Rectangle 197"/>
              <p:cNvSpPr>
                <a:spLocks noChangeArrowheads="1"/>
              </p:cNvSpPr>
              <p:nvPr/>
            </p:nvSpPr>
            <p:spPr bwMode="auto">
              <a:xfrm>
                <a:off x="628" y="2312"/>
                <a:ext cx="1259"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openSubTransaction</a:t>
                </a:r>
                <a:endParaRPr lang="en-GB"/>
              </a:p>
            </p:txBody>
          </p:sp>
          <p:sp>
            <p:nvSpPr>
              <p:cNvPr id="6235" name="Rectangle 198"/>
              <p:cNvSpPr>
                <a:spLocks noChangeArrowheads="1"/>
              </p:cNvSpPr>
              <p:nvPr/>
            </p:nvSpPr>
            <p:spPr bwMode="auto">
              <a:xfrm>
                <a:off x="792" y="2457"/>
                <a:ext cx="931"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a.withdraw(10);</a:t>
                </a:r>
                <a:endParaRPr lang="en-GB"/>
              </a:p>
            </p:txBody>
          </p:sp>
          <p:sp>
            <p:nvSpPr>
              <p:cNvPr id="6236" name="Rectangle 199"/>
              <p:cNvSpPr>
                <a:spLocks noChangeArrowheads="1"/>
              </p:cNvSpPr>
              <p:nvPr/>
            </p:nvSpPr>
            <p:spPr bwMode="auto">
              <a:xfrm>
                <a:off x="353" y="3615"/>
                <a:ext cx="1258"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      </a:t>
                </a:r>
                <a:r>
                  <a:rPr lang="en-GB" sz="1700" i="1">
                    <a:solidFill>
                      <a:srgbClr val="000000"/>
                    </a:solidFill>
                    <a:latin typeface="Arial" pitchFamily="34" charset="0"/>
                  </a:rPr>
                  <a:t>closeTransaction</a:t>
                </a:r>
                <a:endParaRPr lang="en-GB"/>
              </a:p>
            </p:txBody>
          </p:sp>
          <p:sp>
            <p:nvSpPr>
              <p:cNvPr id="6237" name="Rectangle 200"/>
              <p:cNvSpPr>
                <a:spLocks noChangeArrowheads="1"/>
              </p:cNvSpPr>
              <p:nvPr/>
            </p:nvSpPr>
            <p:spPr bwMode="auto">
              <a:xfrm>
                <a:off x="413" y="2634"/>
                <a:ext cx="190"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     </a:t>
                </a:r>
                <a:endParaRPr lang="en-GB"/>
              </a:p>
            </p:txBody>
          </p:sp>
          <p:sp>
            <p:nvSpPr>
              <p:cNvPr id="6238" name="Rectangle 201"/>
              <p:cNvSpPr>
                <a:spLocks noChangeArrowheads="1"/>
              </p:cNvSpPr>
              <p:nvPr/>
            </p:nvSpPr>
            <p:spPr bwMode="auto">
              <a:xfrm>
                <a:off x="592" y="2586"/>
                <a:ext cx="38" cy="182"/>
              </a:xfrm>
              <a:prstGeom prst="rect">
                <a:avLst/>
              </a:prstGeom>
              <a:noFill/>
              <a:ln w="9525">
                <a:noFill/>
                <a:miter lim="800000"/>
                <a:headEnd/>
                <a:tailEnd/>
              </a:ln>
            </p:spPr>
            <p:txBody>
              <a:bodyPr wrap="none" lIns="0" tIns="0" rIns="0" bIns="0">
                <a:spAutoFit/>
              </a:bodyPr>
              <a:lstStyle/>
              <a:p>
                <a:pPr eaLnBrk="0" hangingPunct="0"/>
                <a:r>
                  <a:rPr lang="en-GB" sz="1900" i="1">
                    <a:solidFill>
                      <a:srgbClr val="000000"/>
                    </a:solidFill>
                    <a:latin typeface="C Helvetica Condensed"/>
                  </a:rPr>
                  <a:t> </a:t>
                </a:r>
                <a:endParaRPr lang="en-GB"/>
              </a:p>
            </p:txBody>
          </p:sp>
          <p:sp>
            <p:nvSpPr>
              <p:cNvPr id="6239" name="Rectangle 202"/>
              <p:cNvSpPr>
                <a:spLocks noChangeArrowheads="1"/>
              </p:cNvSpPr>
              <p:nvPr/>
            </p:nvSpPr>
            <p:spPr bwMode="auto">
              <a:xfrm>
                <a:off x="628" y="2634"/>
                <a:ext cx="1259" cy="163"/>
              </a:xfrm>
              <a:prstGeom prst="rect">
                <a:avLst/>
              </a:prstGeom>
              <a:noFill/>
              <a:ln w="9525">
                <a:noFill/>
                <a:miter lim="800000"/>
                <a:headEnd/>
                <a:tailEnd/>
              </a:ln>
            </p:spPr>
            <p:txBody>
              <a:bodyPr wrap="none" lIns="0" tIns="0" rIns="0" bIns="0">
                <a:spAutoFit/>
              </a:bodyPr>
              <a:lstStyle/>
              <a:p>
                <a:pPr eaLnBrk="0" hangingPunct="0"/>
                <a:r>
                  <a:rPr lang="en-GB" sz="1700" i="1">
                    <a:solidFill>
                      <a:srgbClr val="000000"/>
                    </a:solidFill>
                    <a:latin typeface="Arial" pitchFamily="34" charset="0"/>
                  </a:rPr>
                  <a:t>openSubTransaction</a:t>
                </a:r>
                <a:endParaRPr lang="en-GB"/>
              </a:p>
            </p:txBody>
          </p:sp>
          <p:sp>
            <p:nvSpPr>
              <p:cNvPr id="6240" name="Rectangle 203"/>
              <p:cNvSpPr>
                <a:spLocks noChangeArrowheads="1"/>
              </p:cNvSpPr>
              <p:nvPr/>
            </p:nvSpPr>
            <p:spPr bwMode="auto">
              <a:xfrm>
                <a:off x="792" y="2779"/>
                <a:ext cx="931"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b.withdraw(20);</a:t>
                </a:r>
                <a:endParaRPr lang="en-GB"/>
              </a:p>
            </p:txBody>
          </p:sp>
          <p:sp>
            <p:nvSpPr>
              <p:cNvPr id="6241" name="Rectangle 204"/>
              <p:cNvSpPr>
                <a:spLocks noChangeArrowheads="1"/>
              </p:cNvSpPr>
              <p:nvPr/>
            </p:nvSpPr>
            <p:spPr bwMode="auto">
              <a:xfrm>
                <a:off x="413" y="2972"/>
                <a:ext cx="1449"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     </a:t>
                </a:r>
                <a:r>
                  <a:rPr lang="en-GB" sz="1700" i="1">
                    <a:solidFill>
                      <a:srgbClr val="000000"/>
                    </a:solidFill>
                    <a:latin typeface="Arial" pitchFamily="34" charset="0"/>
                  </a:rPr>
                  <a:t>openSubTransaction</a:t>
                </a:r>
                <a:endParaRPr lang="en-GB"/>
              </a:p>
            </p:txBody>
          </p:sp>
          <p:sp>
            <p:nvSpPr>
              <p:cNvPr id="6242" name="Rectangle 205"/>
              <p:cNvSpPr>
                <a:spLocks noChangeArrowheads="1"/>
              </p:cNvSpPr>
              <p:nvPr/>
            </p:nvSpPr>
            <p:spPr bwMode="auto">
              <a:xfrm>
                <a:off x="792" y="3117"/>
                <a:ext cx="826"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c.deposit(10);</a:t>
                </a:r>
                <a:endParaRPr lang="en-GB"/>
              </a:p>
            </p:txBody>
          </p:sp>
          <p:sp>
            <p:nvSpPr>
              <p:cNvPr id="6243" name="Rectangle 206"/>
              <p:cNvSpPr>
                <a:spLocks noChangeArrowheads="1"/>
              </p:cNvSpPr>
              <p:nvPr/>
            </p:nvSpPr>
            <p:spPr bwMode="auto">
              <a:xfrm>
                <a:off x="413" y="3278"/>
                <a:ext cx="1487"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      </a:t>
                </a:r>
                <a:r>
                  <a:rPr lang="en-GB" sz="1700" i="1">
                    <a:solidFill>
                      <a:srgbClr val="000000"/>
                    </a:solidFill>
                    <a:latin typeface="Arial" pitchFamily="34" charset="0"/>
                  </a:rPr>
                  <a:t>openSubTransaction</a:t>
                </a:r>
                <a:endParaRPr lang="en-GB"/>
              </a:p>
            </p:txBody>
          </p:sp>
          <p:sp>
            <p:nvSpPr>
              <p:cNvPr id="6244" name="Rectangle 207"/>
              <p:cNvSpPr>
                <a:spLocks noChangeArrowheads="1"/>
              </p:cNvSpPr>
              <p:nvPr/>
            </p:nvSpPr>
            <p:spPr bwMode="auto">
              <a:xfrm>
                <a:off x="792" y="3422"/>
                <a:ext cx="834" cy="163"/>
              </a:xfrm>
              <a:prstGeom prst="rect">
                <a:avLst/>
              </a:prstGeom>
              <a:noFill/>
              <a:ln w="9525">
                <a:noFill/>
                <a:miter lim="800000"/>
                <a:headEnd/>
                <a:tailEnd/>
              </a:ln>
            </p:spPr>
            <p:txBody>
              <a:bodyPr wrap="none" lIns="0" tIns="0" rIns="0" bIns="0">
                <a:spAutoFit/>
              </a:bodyPr>
              <a:lstStyle/>
              <a:p>
                <a:pPr eaLnBrk="0" hangingPunct="0"/>
                <a:r>
                  <a:rPr lang="en-GB" sz="1700">
                    <a:solidFill>
                      <a:srgbClr val="000000"/>
                    </a:solidFill>
                    <a:latin typeface="Arial" pitchFamily="34" charset="0"/>
                  </a:rPr>
                  <a:t>d.deposit(20);</a:t>
                </a:r>
                <a:endParaRPr lang="en-GB"/>
              </a:p>
            </p:txBody>
          </p:sp>
        </p:grpSp>
        <p:sp>
          <p:nvSpPr>
            <p:cNvPr id="6153" name="Rectangle 211"/>
            <p:cNvSpPr>
              <a:spLocks noChangeArrowheads="1"/>
            </p:cNvSpPr>
            <p:nvPr/>
          </p:nvSpPr>
          <p:spPr bwMode="auto">
            <a:xfrm>
              <a:off x="4438" y="2073"/>
              <a:ext cx="1252" cy="327"/>
            </a:xfrm>
            <a:prstGeom prst="rect">
              <a:avLst/>
            </a:prstGeom>
            <a:noFill/>
            <a:ln w="9525">
              <a:noFill/>
              <a:miter lim="800000"/>
              <a:headEnd/>
              <a:tailEnd/>
            </a:ln>
          </p:spPr>
          <p:txBody>
            <a:bodyPr wrap="none">
              <a:spAutoFit/>
            </a:bodyPr>
            <a:lstStyle/>
            <a:p>
              <a:pPr eaLnBrk="0" hangingPunct="0"/>
              <a:r>
                <a:rPr kumimoji="1" lang="en-GB" sz="2800">
                  <a:solidFill>
                    <a:schemeClr val="accent1"/>
                  </a:solidFill>
                  <a:latin typeface="Arial" pitchFamily="34" charset="0"/>
                </a:rPr>
                <a:t>Figure 13.2</a:t>
              </a:r>
            </a:p>
          </p:txBody>
        </p:sp>
      </p:grpSp>
      <p:sp>
        <p:nvSpPr>
          <p:cNvPr id="27861" name="Text Box 213"/>
          <p:cNvSpPr txBox="1">
            <a:spLocks noChangeArrowheads="1"/>
          </p:cNvSpPr>
          <p:nvPr/>
        </p:nvSpPr>
        <p:spPr bwMode="auto">
          <a:xfrm>
            <a:off x="395288" y="2832100"/>
            <a:ext cx="2566987" cy="2647950"/>
          </a:xfrm>
          <a:prstGeom prst="rect">
            <a:avLst/>
          </a:prstGeom>
          <a:solidFill>
            <a:schemeClr val="accent2"/>
          </a:solidFill>
          <a:ln w="9525">
            <a:noFill/>
            <a:miter lim="800000"/>
            <a:headEnd/>
            <a:tailEnd/>
          </a:ln>
        </p:spPr>
        <p:txBody>
          <a:bodyPr>
            <a:spAutoFit/>
          </a:bodyPr>
          <a:lstStyle/>
          <a:p>
            <a:pPr eaLnBrk="0" hangingPunct="0"/>
            <a:r>
              <a:rPr lang="en-GB">
                <a:latin typeface="Helvetica"/>
              </a:rPr>
              <a:t>requests can be run in parallel -</a:t>
            </a:r>
          </a:p>
          <a:p>
            <a:pPr eaLnBrk="0" hangingPunct="0"/>
            <a:r>
              <a:rPr lang="en-GB">
                <a:latin typeface="Helvetica"/>
              </a:rPr>
              <a:t>with several servers, the nested transaction is more efficient</a:t>
            </a:r>
            <a:endParaRPr lang="en-GB"/>
          </a:p>
        </p:txBody>
      </p:sp>
      <p:sp>
        <p:nvSpPr>
          <p:cNvPr id="27862" name="Text Box 214"/>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858">
                                            <p:txEl>
                                              <p:pRg st="0" end="0"/>
                                            </p:txEl>
                                          </p:spTgt>
                                        </p:tgtEl>
                                        <p:attrNameLst>
                                          <p:attrName>style.visibility</p:attrName>
                                        </p:attrNameLst>
                                      </p:cBhvr>
                                      <p:to>
                                        <p:strVal val="visible"/>
                                      </p:to>
                                    </p:set>
                                    <p:animEffect transition="in" filter="wipe(up)">
                                      <p:cBhvr>
                                        <p:cTn id="12" dur="500"/>
                                        <p:tgtEl>
                                          <p:spTgt spid="278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7861"/>
                                        </p:tgtEl>
                                        <p:attrNameLst>
                                          <p:attrName>style.visibility</p:attrName>
                                        </p:attrNameLst>
                                      </p:cBhvr>
                                      <p:to>
                                        <p:strVal val="visible"/>
                                      </p:to>
                                    </p:set>
                                    <p:anim calcmode="lin" valueType="num">
                                      <p:cBhvr additive="base">
                                        <p:cTn id="17" dur="500" fill="hold"/>
                                        <p:tgtEl>
                                          <p:spTgt spid="27861"/>
                                        </p:tgtEl>
                                        <p:attrNameLst>
                                          <p:attrName>ppt_x</p:attrName>
                                        </p:attrNameLst>
                                      </p:cBhvr>
                                      <p:tavLst>
                                        <p:tav tm="0">
                                          <p:val>
                                            <p:strVal val="1+#ppt_w/2"/>
                                          </p:val>
                                        </p:tav>
                                        <p:tav tm="100000">
                                          <p:val>
                                            <p:strVal val="#ppt_x"/>
                                          </p:val>
                                        </p:tav>
                                      </p:tavLst>
                                    </p:anim>
                                    <p:anim calcmode="lin" valueType="num">
                                      <p:cBhvr additive="base">
                                        <p:cTn id="18" dur="500" fill="hold"/>
                                        <p:tgtEl>
                                          <p:spTgt spid="27861"/>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7862"/>
                                        </p:tgtEl>
                                        <p:attrNameLst>
                                          <p:attrName>style.visibility</p:attrName>
                                        </p:attrNameLst>
                                      </p:cBhvr>
                                      <p:to>
                                        <p:strVal val="visible"/>
                                      </p:to>
                                    </p:set>
                                  </p:childTnLst>
                                  <p:subTnLst>
                                    <p:audio>
                                      <p:cMediaNode>
                                        <p:cTn display="0" masterRel="sameClick">
                                          <p:stCondLst>
                                            <p:cond evt="begin" delay="0">
                                              <p:tn val="20"/>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58" grpId="0" build="p" bldLvl="2" autoUpdateAnimBg="0"/>
      <p:bldP spid="27861" grpId="0" animBg="1" autoUpdateAnimBg="0"/>
      <p:bldP spid="27862"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p:txBody>
          <a:bodyPr/>
          <a:lstStyle/>
          <a:p>
            <a:pPr>
              <a:defRPr/>
            </a:pPr>
            <a:fld id="{B30FFD7E-D2F3-4830-AF0A-179F0C4210A6}" type="slidenum">
              <a:rPr lang="en-US" smtClean="0">
                <a:latin typeface="Times"/>
              </a:rPr>
              <a:pPr>
                <a:defRPr/>
              </a:pPr>
              <a:t>5</a:t>
            </a:fld>
            <a:endParaRPr lang="en-US" smtClean="0">
              <a:latin typeface="Times"/>
            </a:endParaRPr>
          </a:p>
        </p:txBody>
      </p:sp>
      <p:sp>
        <p:nvSpPr>
          <p:cNvPr id="7171" name="Rectangle 2"/>
          <p:cNvSpPr>
            <a:spLocks noGrp="1" noChangeArrowheads="1"/>
          </p:cNvSpPr>
          <p:nvPr>
            <p:ph type="title"/>
          </p:nvPr>
        </p:nvSpPr>
        <p:spPr/>
        <p:txBody>
          <a:bodyPr/>
          <a:lstStyle/>
          <a:p>
            <a:r>
              <a:rPr lang="en-GB" smtClean="0"/>
              <a:t>The coordinator of a flat distributed transaction</a:t>
            </a:r>
          </a:p>
        </p:txBody>
      </p:sp>
      <p:sp>
        <p:nvSpPr>
          <p:cNvPr id="60419" name="Rectangle 3"/>
          <p:cNvSpPr>
            <a:spLocks noGrp="1" noChangeArrowheads="1"/>
          </p:cNvSpPr>
          <p:nvPr>
            <p:ph type="body" idx="1"/>
          </p:nvPr>
        </p:nvSpPr>
        <p:spPr/>
        <p:txBody>
          <a:bodyPr/>
          <a:lstStyle/>
          <a:p>
            <a:r>
              <a:rPr lang="en-GB" smtClean="0"/>
              <a:t>Servers execute requests in a distributed transaction </a:t>
            </a:r>
          </a:p>
          <a:p>
            <a:pPr lvl="1"/>
            <a:r>
              <a:rPr lang="en-GB" smtClean="0"/>
              <a:t>when it commits they must communicate with one another to coordinate their actions</a:t>
            </a:r>
          </a:p>
          <a:p>
            <a:pPr lvl="1"/>
            <a:r>
              <a:rPr lang="en-GB" smtClean="0"/>
              <a:t>a client starts a transaction by sending an ope</a:t>
            </a:r>
            <a:r>
              <a:rPr lang="en-GB" i="1" smtClean="0"/>
              <a:t>nTransaction</a:t>
            </a:r>
            <a:r>
              <a:rPr lang="en-GB" smtClean="0"/>
              <a:t> request to a </a:t>
            </a:r>
            <a:r>
              <a:rPr lang="en-GB" i="1" smtClean="0"/>
              <a:t>coordinator</a:t>
            </a:r>
            <a:r>
              <a:rPr lang="en-GB" smtClean="0"/>
              <a:t> in any server (next slide)</a:t>
            </a:r>
          </a:p>
          <a:p>
            <a:pPr lvl="2"/>
            <a:r>
              <a:rPr lang="en-GB" smtClean="0"/>
              <a:t>it returns a TID unique in the distributed system(e.g. server ID + local transaction number)</a:t>
            </a:r>
          </a:p>
          <a:p>
            <a:pPr lvl="2"/>
            <a:r>
              <a:rPr lang="en-GB" smtClean="0"/>
              <a:t>at the end, it will be responsible for committing or aborting it</a:t>
            </a:r>
          </a:p>
          <a:p>
            <a:pPr lvl="1"/>
            <a:r>
              <a:rPr lang="en-GB" smtClean="0"/>
              <a:t>each server managing an object accessed by the transaction is a </a:t>
            </a:r>
            <a:r>
              <a:rPr lang="en-GB" i="1" smtClean="0"/>
              <a:t>participant </a:t>
            </a:r>
            <a:r>
              <a:rPr lang="en-GB" smtClean="0"/>
              <a:t>- it joins the transaction (next slide)</a:t>
            </a:r>
            <a:endParaRPr lang="en-GB" i="1" smtClean="0"/>
          </a:p>
          <a:p>
            <a:pPr lvl="2"/>
            <a:r>
              <a:rPr lang="en-GB" smtClean="0"/>
              <a:t>a participant keeps track of objects involved in the transaction</a:t>
            </a:r>
          </a:p>
          <a:p>
            <a:pPr lvl="2"/>
            <a:r>
              <a:rPr lang="en-GB" smtClean="0"/>
              <a:t>at the end it cooperates with the coordinator in carrying out the commit protocol</a:t>
            </a:r>
          </a:p>
          <a:p>
            <a:pPr lvl="1"/>
            <a:r>
              <a:rPr lang="en-GB" smtClean="0"/>
              <a:t>note that a participant can call </a:t>
            </a:r>
            <a:r>
              <a:rPr lang="en-GB" i="1" smtClean="0"/>
              <a:t>abortTransaction</a:t>
            </a:r>
            <a:r>
              <a:rPr lang="en-GB" smtClean="0"/>
              <a:t> in coordinator</a:t>
            </a:r>
          </a:p>
        </p:txBody>
      </p:sp>
      <p:sp>
        <p:nvSpPr>
          <p:cNvPr id="60420" name="Text Box 4"/>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60421" name="Text Box 5"/>
          <p:cNvSpPr txBox="1">
            <a:spLocks noChangeArrowheads="1"/>
          </p:cNvSpPr>
          <p:nvPr/>
        </p:nvSpPr>
        <p:spPr bwMode="auto">
          <a:xfrm>
            <a:off x="3756025" y="0"/>
            <a:ext cx="6149975" cy="457200"/>
          </a:xfrm>
          <a:prstGeom prst="rect">
            <a:avLst/>
          </a:prstGeom>
          <a:solidFill>
            <a:schemeClr val="accent1"/>
          </a:solidFill>
          <a:ln w="9525">
            <a:noFill/>
            <a:miter lim="800000"/>
            <a:headEnd/>
            <a:tailEnd/>
          </a:ln>
        </p:spPr>
        <p:txBody>
          <a:bodyPr wrap="none">
            <a:spAutoFit/>
          </a:bodyPr>
          <a:lstStyle/>
          <a:p>
            <a:pPr eaLnBrk="0" hangingPunct="0"/>
            <a:r>
              <a:rPr lang="en-GB">
                <a:latin typeface="Helvetica"/>
              </a:rPr>
              <a:t>Why might a participant abort a transaction?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0419">
                                            <p:txEl>
                                              <p:pRg st="0" end="0"/>
                                            </p:txEl>
                                          </p:spTgt>
                                        </p:tgtEl>
                                        <p:attrNameLst>
                                          <p:attrName>style.visibility</p:attrName>
                                        </p:attrNameLst>
                                      </p:cBhvr>
                                      <p:to>
                                        <p:strVal val="visible"/>
                                      </p:to>
                                    </p:set>
                                    <p:animEffect transition="in" filter="wipe(up)">
                                      <p:cBhvr>
                                        <p:cTn id="7" dur="500"/>
                                        <p:tgtEl>
                                          <p:spTgt spid="604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0419">
                                            <p:txEl>
                                              <p:pRg st="1" end="1"/>
                                            </p:txEl>
                                          </p:spTgt>
                                        </p:tgtEl>
                                        <p:attrNameLst>
                                          <p:attrName>style.visibility</p:attrName>
                                        </p:attrNameLst>
                                      </p:cBhvr>
                                      <p:to>
                                        <p:strVal val="visible"/>
                                      </p:to>
                                    </p:set>
                                    <p:animEffect transition="in" filter="wipe(up)">
                                      <p:cBhvr>
                                        <p:cTn id="12" dur="500"/>
                                        <p:tgtEl>
                                          <p:spTgt spid="604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0419">
                                            <p:txEl>
                                              <p:pRg st="2" end="2"/>
                                            </p:txEl>
                                          </p:spTgt>
                                        </p:tgtEl>
                                        <p:attrNameLst>
                                          <p:attrName>style.visibility</p:attrName>
                                        </p:attrNameLst>
                                      </p:cBhvr>
                                      <p:to>
                                        <p:strVal val="visible"/>
                                      </p:to>
                                    </p:set>
                                    <p:animEffect transition="in" filter="wipe(up)">
                                      <p:cBhvr>
                                        <p:cTn id="17" dur="500"/>
                                        <p:tgtEl>
                                          <p:spTgt spid="60419">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60419">
                                            <p:txEl>
                                              <p:pRg st="3" end="3"/>
                                            </p:txEl>
                                          </p:spTgt>
                                        </p:tgtEl>
                                        <p:attrNameLst>
                                          <p:attrName>style.visibility</p:attrName>
                                        </p:attrNameLst>
                                      </p:cBhvr>
                                      <p:to>
                                        <p:strVal val="visible"/>
                                      </p:to>
                                    </p:set>
                                    <p:animEffect transition="in" filter="wipe(up)">
                                      <p:cBhvr>
                                        <p:cTn id="20" dur="500"/>
                                        <p:tgtEl>
                                          <p:spTgt spid="60419">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60419">
                                            <p:txEl>
                                              <p:pRg st="4" end="4"/>
                                            </p:txEl>
                                          </p:spTgt>
                                        </p:tgtEl>
                                        <p:attrNameLst>
                                          <p:attrName>style.visibility</p:attrName>
                                        </p:attrNameLst>
                                      </p:cBhvr>
                                      <p:to>
                                        <p:strVal val="visible"/>
                                      </p:to>
                                    </p:set>
                                    <p:animEffect transition="in" filter="wipe(up)">
                                      <p:cBhvr>
                                        <p:cTn id="23" dur="500"/>
                                        <p:tgtEl>
                                          <p:spTgt spid="60419">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60419">
                                            <p:txEl>
                                              <p:pRg st="5" end="5"/>
                                            </p:txEl>
                                          </p:spTgt>
                                        </p:tgtEl>
                                        <p:attrNameLst>
                                          <p:attrName>style.visibility</p:attrName>
                                        </p:attrNameLst>
                                      </p:cBhvr>
                                      <p:to>
                                        <p:strVal val="visible"/>
                                      </p:to>
                                    </p:set>
                                    <p:animEffect transition="in" filter="wipe(up)">
                                      <p:cBhvr>
                                        <p:cTn id="28" dur="500"/>
                                        <p:tgtEl>
                                          <p:spTgt spid="60419">
                                            <p:txEl>
                                              <p:pRg st="5" end="5"/>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60419">
                                            <p:txEl>
                                              <p:pRg st="6" end="6"/>
                                            </p:txEl>
                                          </p:spTgt>
                                        </p:tgtEl>
                                        <p:attrNameLst>
                                          <p:attrName>style.visibility</p:attrName>
                                        </p:attrNameLst>
                                      </p:cBhvr>
                                      <p:to>
                                        <p:strVal val="visible"/>
                                      </p:to>
                                    </p:set>
                                    <p:animEffect transition="in" filter="wipe(up)">
                                      <p:cBhvr>
                                        <p:cTn id="31" dur="500"/>
                                        <p:tgtEl>
                                          <p:spTgt spid="60419">
                                            <p:txEl>
                                              <p:pRg st="6" end="6"/>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60419">
                                            <p:txEl>
                                              <p:pRg st="7" end="7"/>
                                            </p:txEl>
                                          </p:spTgt>
                                        </p:tgtEl>
                                        <p:attrNameLst>
                                          <p:attrName>style.visibility</p:attrName>
                                        </p:attrNameLst>
                                      </p:cBhvr>
                                      <p:to>
                                        <p:strVal val="visible"/>
                                      </p:to>
                                    </p:set>
                                    <p:animEffect transition="in" filter="wipe(up)">
                                      <p:cBhvr>
                                        <p:cTn id="34" dur="500"/>
                                        <p:tgtEl>
                                          <p:spTgt spid="60419">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60419">
                                            <p:txEl>
                                              <p:pRg st="8" end="8"/>
                                            </p:txEl>
                                          </p:spTgt>
                                        </p:tgtEl>
                                        <p:attrNameLst>
                                          <p:attrName>style.visibility</p:attrName>
                                        </p:attrNameLst>
                                      </p:cBhvr>
                                      <p:to>
                                        <p:strVal val="visible"/>
                                      </p:to>
                                    </p:set>
                                    <p:animEffect transition="in" filter="wipe(up)">
                                      <p:cBhvr>
                                        <p:cTn id="39" dur="500"/>
                                        <p:tgtEl>
                                          <p:spTgt spid="60419">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499"/>
                                          </p:stCondLst>
                                        </p:cTn>
                                        <p:tgtEl>
                                          <p:spTgt spid="60421"/>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grpId="0" nodeType="afterEffect">
                                  <p:stCondLst>
                                    <p:cond delay="0"/>
                                  </p:stCondLst>
                                  <p:childTnLst>
                                    <p:set>
                                      <p:cBhvr>
                                        <p:cTn id="46" dur="1" fill="hold">
                                          <p:stCondLst>
                                            <p:cond delay="499"/>
                                          </p:stCondLst>
                                        </p:cTn>
                                        <p:tgtEl>
                                          <p:spTgt spid="60420"/>
                                        </p:tgtEl>
                                        <p:attrNameLst>
                                          <p:attrName>style.visibility</p:attrName>
                                        </p:attrNameLst>
                                      </p:cBhvr>
                                      <p:to>
                                        <p:strVal val="visible"/>
                                      </p:to>
                                    </p:set>
                                  </p:childTnLst>
                                  <p:subTnLst>
                                    <p:audio>
                                      <p:cMediaNode>
                                        <p:cTn display="0" masterRel="sameClick">
                                          <p:stCondLst>
                                            <p:cond evt="begin" delay="0">
                                              <p:tn val="45"/>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2" autoUpdateAnimBg="0"/>
      <p:bldP spid="60420" grpId="0" autoUpdateAnimBg="0"/>
      <p:bldP spid="60421"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Footer Placeholder 4"/>
          <p:cNvSpPr>
            <a:spLocks noGrp="1"/>
          </p:cNvSpPr>
          <p:nvPr>
            <p:ph type="ftr" sz="quarter" idx="11"/>
          </p:nvPr>
        </p:nvSpPr>
        <p:spPr/>
        <p:txBody>
          <a:bodyPr/>
          <a:lstStyle/>
          <a:p>
            <a:pPr>
              <a:defRPr/>
            </a:pPr>
            <a:fld id="{235D9EDE-62A4-4C3F-9044-6705046A6D0D}" type="slidenum">
              <a:rPr lang="en-US" smtClean="0">
                <a:latin typeface="Times"/>
              </a:rPr>
              <a:pPr>
                <a:defRPr/>
              </a:pPr>
              <a:t>6</a:t>
            </a:fld>
            <a:endParaRPr lang="en-US" smtClean="0">
              <a:latin typeface="Times"/>
            </a:endParaRPr>
          </a:p>
        </p:txBody>
      </p:sp>
      <p:sp>
        <p:nvSpPr>
          <p:cNvPr id="8195" name="Rectangle 2"/>
          <p:cNvSpPr>
            <a:spLocks noGrp="1" noChangeArrowheads="1"/>
          </p:cNvSpPr>
          <p:nvPr>
            <p:ph type="title"/>
          </p:nvPr>
        </p:nvSpPr>
        <p:spPr/>
        <p:txBody>
          <a:bodyPr/>
          <a:lstStyle/>
          <a:p>
            <a:r>
              <a:rPr lang="en-GB" smtClean="0"/>
              <a:t/>
            </a:r>
            <a:br>
              <a:rPr lang="en-GB" smtClean="0"/>
            </a:br>
            <a:r>
              <a:rPr lang="en-GB" smtClean="0"/>
              <a:t>A flat distributed banking transaction</a:t>
            </a:r>
          </a:p>
        </p:txBody>
      </p:sp>
      <p:sp>
        <p:nvSpPr>
          <p:cNvPr id="28785" name="Rectangle 113"/>
          <p:cNvSpPr>
            <a:spLocks noGrp="1" noChangeArrowheads="1"/>
          </p:cNvSpPr>
          <p:nvPr>
            <p:ph type="body" idx="1"/>
          </p:nvPr>
        </p:nvSpPr>
        <p:spPr>
          <a:xfrm>
            <a:off x="520700" y="6183313"/>
            <a:ext cx="8859838" cy="385762"/>
          </a:xfrm>
        </p:spPr>
        <p:txBody>
          <a:bodyPr/>
          <a:lstStyle/>
          <a:p>
            <a:r>
              <a:rPr lang="en-GB" sz="1800" smtClean="0"/>
              <a:t>Note that the TID (</a:t>
            </a:r>
            <a:r>
              <a:rPr lang="en-GB" sz="1800" i="1" smtClean="0"/>
              <a:t>T</a:t>
            </a:r>
            <a:r>
              <a:rPr lang="en-GB" sz="1800" smtClean="0"/>
              <a:t>) is passed with each request e.g. withdraw(T,3)</a:t>
            </a:r>
            <a:endParaRPr lang="en-GB" smtClean="0"/>
          </a:p>
        </p:txBody>
      </p:sp>
      <p:grpSp>
        <p:nvGrpSpPr>
          <p:cNvPr id="2" name="Group 115"/>
          <p:cNvGrpSpPr>
            <a:grpSpLocks/>
          </p:cNvGrpSpPr>
          <p:nvPr/>
        </p:nvGrpSpPr>
        <p:grpSpPr bwMode="auto">
          <a:xfrm>
            <a:off x="722313" y="1293813"/>
            <a:ext cx="9009062" cy="4716462"/>
            <a:chOff x="233" y="1124"/>
            <a:chExt cx="5675" cy="2971"/>
          </a:xfrm>
        </p:grpSpPr>
        <p:grpSp>
          <p:nvGrpSpPr>
            <p:cNvPr id="8204" name="Group 112"/>
            <p:cNvGrpSpPr>
              <a:grpSpLocks/>
            </p:cNvGrpSpPr>
            <p:nvPr/>
          </p:nvGrpSpPr>
          <p:grpSpPr bwMode="auto">
            <a:xfrm>
              <a:off x="233" y="1124"/>
              <a:ext cx="5675" cy="2971"/>
              <a:chOff x="233" y="864"/>
              <a:chExt cx="5675" cy="2971"/>
            </a:xfrm>
          </p:grpSpPr>
          <p:sp>
            <p:nvSpPr>
              <p:cNvPr id="8206" name="Rectangle 60"/>
              <p:cNvSpPr>
                <a:spLocks noChangeArrowheads="1"/>
              </p:cNvSpPr>
              <p:nvPr/>
            </p:nvSpPr>
            <p:spPr bwMode="auto">
              <a:xfrm>
                <a:off x="1535" y="1385"/>
                <a:ext cx="935" cy="1041"/>
              </a:xfrm>
              <a:prstGeom prst="rect">
                <a:avLst/>
              </a:prstGeom>
              <a:solidFill>
                <a:srgbClr val="FFDC99"/>
              </a:solidFill>
              <a:ln w="9525">
                <a:noFill/>
                <a:miter lim="800000"/>
                <a:headEnd/>
                <a:tailEnd/>
              </a:ln>
            </p:spPr>
            <p:txBody>
              <a:bodyPr/>
              <a:lstStyle/>
              <a:p>
                <a:pPr eaLnBrk="0" hangingPunct="0"/>
                <a:endParaRPr lang="en-US"/>
              </a:p>
            </p:txBody>
          </p:sp>
          <p:sp>
            <p:nvSpPr>
              <p:cNvPr id="8207" name="Rectangle 97"/>
              <p:cNvSpPr>
                <a:spLocks noChangeArrowheads="1"/>
              </p:cNvSpPr>
              <p:nvPr/>
            </p:nvSpPr>
            <p:spPr bwMode="auto">
              <a:xfrm>
                <a:off x="1848" y="1825"/>
                <a:ext cx="304" cy="248"/>
              </a:xfrm>
              <a:prstGeom prst="rect">
                <a:avLst/>
              </a:prstGeom>
              <a:solidFill>
                <a:schemeClr val="bg1"/>
              </a:solidFill>
              <a:ln w="28575">
                <a:solidFill>
                  <a:schemeClr val="tx1"/>
                </a:solidFill>
                <a:miter lim="800000"/>
                <a:headEnd/>
                <a:tailEnd/>
              </a:ln>
            </p:spPr>
            <p:txBody>
              <a:bodyPr wrap="none" anchor="ctr"/>
              <a:lstStyle/>
              <a:p>
                <a:pPr eaLnBrk="0" hangingPunct="0"/>
                <a:endParaRPr lang="en-US"/>
              </a:p>
            </p:txBody>
          </p:sp>
          <p:sp>
            <p:nvSpPr>
              <p:cNvPr id="8208" name="AutoShape 4"/>
              <p:cNvSpPr>
                <a:spLocks noChangeArrowheads="1"/>
              </p:cNvSpPr>
              <p:nvPr/>
            </p:nvSpPr>
            <p:spPr bwMode="auto">
              <a:xfrm>
                <a:off x="2546" y="864"/>
                <a:ext cx="153" cy="214"/>
              </a:xfrm>
              <a:prstGeom prst="roundRect">
                <a:avLst>
                  <a:gd name="adj" fmla="val 42481"/>
                </a:avLst>
              </a:prstGeom>
              <a:solidFill>
                <a:srgbClr val="FFDC99"/>
              </a:solidFill>
              <a:ln w="9525">
                <a:noFill/>
                <a:round/>
                <a:headEnd/>
                <a:tailEnd/>
              </a:ln>
            </p:spPr>
            <p:txBody>
              <a:bodyPr/>
              <a:lstStyle/>
              <a:p>
                <a:pPr eaLnBrk="0" hangingPunct="0"/>
                <a:endParaRPr lang="en-US"/>
              </a:p>
            </p:txBody>
          </p:sp>
          <p:sp>
            <p:nvSpPr>
              <p:cNvPr id="8209" name="AutoShape 5"/>
              <p:cNvSpPr>
                <a:spLocks noChangeArrowheads="1"/>
              </p:cNvSpPr>
              <p:nvPr/>
            </p:nvSpPr>
            <p:spPr bwMode="auto">
              <a:xfrm>
                <a:off x="2546" y="864"/>
                <a:ext cx="169" cy="230"/>
              </a:xfrm>
              <a:prstGeom prst="roundRect">
                <a:avLst>
                  <a:gd name="adj" fmla="val 38463"/>
                </a:avLst>
              </a:prstGeom>
              <a:noFill/>
              <a:ln w="34925">
                <a:solidFill>
                  <a:srgbClr val="FFDC99"/>
                </a:solidFill>
                <a:round/>
                <a:headEnd/>
                <a:tailEnd/>
              </a:ln>
            </p:spPr>
            <p:txBody>
              <a:bodyPr/>
              <a:lstStyle/>
              <a:p>
                <a:pPr eaLnBrk="0" hangingPunct="0"/>
                <a:endParaRPr lang="en-US"/>
              </a:p>
            </p:txBody>
          </p:sp>
          <p:sp>
            <p:nvSpPr>
              <p:cNvPr id="8210" name="Rectangle 6"/>
              <p:cNvSpPr>
                <a:spLocks noChangeArrowheads="1"/>
              </p:cNvSpPr>
              <p:nvPr/>
            </p:nvSpPr>
            <p:spPr bwMode="auto">
              <a:xfrm>
                <a:off x="2561" y="864"/>
                <a:ext cx="138" cy="107"/>
              </a:xfrm>
              <a:prstGeom prst="rect">
                <a:avLst/>
              </a:prstGeom>
              <a:solidFill>
                <a:srgbClr val="FFFFFF"/>
              </a:solidFill>
              <a:ln w="9525">
                <a:noFill/>
                <a:miter lim="800000"/>
                <a:headEnd/>
                <a:tailEnd/>
              </a:ln>
            </p:spPr>
            <p:txBody>
              <a:bodyPr/>
              <a:lstStyle/>
              <a:p>
                <a:pPr eaLnBrk="0" hangingPunct="0"/>
                <a:endParaRPr lang="en-US"/>
              </a:p>
            </p:txBody>
          </p:sp>
          <p:sp>
            <p:nvSpPr>
              <p:cNvPr id="8211" name="Rectangle 7"/>
              <p:cNvSpPr>
                <a:spLocks noChangeArrowheads="1"/>
              </p:cNvSpPr>
              <p:nvPr/>
            </p:nvSpPr>
            <p:spPr bwMode="auto">
              <a:xfrm>
                <a:off x="2561" y="864"/>
                <a:ext cx="154" cy="122"/>
              </a:xfrm>
              <a:prstGeom prst="rect">
                <a:avLst/>
              </a:prstGeom>
              <a:noFill/>
              <a:ln w="34925">
                <a:solidFill>
                  <a:srgbClr val="FFFFFF"/>
                </a:solidFill>
                <a:miter lim="800000"/>
                <a:headEnd/>
                <a:tailEnd/>
              </a:ln>
            </p:spPr>
            <p:txBody>
              <a:bodyPr/>
              <a:lstStyle/>
              <a:p>
                <a:pPr eaLnBrk="0" hangingPunct="0"/>
                <a:endParaRPr lang="en-US"/>
              </a:p>
            </p:txBody>
          </p:sp>
          <p:sp>
            <p:nvSpPr>
              <p:cNvPr id="8212" name="AutoShape 8"/>
              <p:cNvSpPr>
                <a:spLocks noChangeArrowheads="1"/>
              </p:cNvSpPr>
              <p:nvPr/>
            </p:nvSpPr>
            <p:spPr bwMode="auto">
              <a:xfrm>
                <a:off x="2546" y="864"/>
                <a:ext cx="169" cy="230"/>
              </a:xfrm>
              <a:prstGeom prst="roundRect">
                <a:avLst>
                  <a:gd name="adj" fmla="val 38463"/>
                </a:avLst>
              </a:prstGeom>
              <a:noFill/>
              <a:ln w="34925">
                <a:solidFill>
                  <a:srgbClr val="000000"/>
                </a:solidFill>
                <a:round/>
                <a:headEnd/>
                <a:tailEnd/>
              </a:ln>
            </p:spPr>
            <p:txBody>
              <a:bodyPr/>
              <a:lstStyle/>
              <a:p>
                <a:pPr eaLnBrk="0" hangingPunct="0"/>
                <a:endParaRPr lang="en-US"/>
              </a:p>
            </p:txBody>
          </p:sp>
          <p:sp>
            <p:nvSpPr>
              <p:cNvPr id="8213" name="Line 9"/>
              <p:cNvSpPr>
                <a:spLocks noChangeShapeType="1"/>
              </p:cNvSpPr>
              <p:nvPr/>
            </p:nvSpPr>
            <p:spPr bwMode="auto">
              <a:xfrm>
                <a:off x="2546" y="971"/>
                <a:ext cx="153" cy="1"/>
              </a:xfrm>
              <a:prstGeom prst="line">
                <a:avLst/>
              </a:prstGeom>
              <a:noFill/>
              <a:ln w="34925">
                <a:solidFill>
                  <a:srgbClr val="000000"/>
                </a:solidFill>
                <a:round/>
                <a:headEnd/>
                <a:tailEnd/>
              </a:ln>
            </p:spPr>
            <p:txBody>
              <a:bodyPr/>
              <a:lstStyle/>
              <a:p>
                <a:endParaRPr lang="en-US"/>
              </a:p>
            </p:txBody>
          </p:sp>
          <p:sp>
            <p:nvSpPr>
              <p:cNvPr id="8214" name="Rectangle 10"/>
              <p:cNvSpPr>
                <a:spLocks noChangeArrowheads="1"/>
              </p:cNvSpPr>
              <p:nvPr/>
            </p:nvSpPr>
            <p:spPr bwMode="auto">
              <a:xfrm>
                <a:off x="4093" y="1905"/>
                <a:ext cx="934" cy="904"/>
              </a:xfrm>
              <a:prstGeom prst="rect">
                <a:avLst/>
              </a:prstGeom>
              <a:solidFill>
                <a:srgbClr val="FFDC99"/>
              </a:solidFill>
              <a:ln w="9525">
                <a:noFill/>
                <a:miter lim="800000"/>
                <a:headEnd/>
                <a:tailEnd/>
              </a:ln>
            </p:spPr>
            <p:txBody>
              <a:bodyPr/>
              <a:lstStyle/>
              <a:p>
                <a:pPr eaLnBrk="0" hangingPunct="0"/>
                <a:endParaRPr lang="en-US"/>
              </a:p>
            </p:txBody>
          </p:sp>
          <p:sp>
            <p:nvSpPr>
              <p:cNvPr id="8215" name="Rectangle 12"/>
              <p:cNvSpPr>
                <a:spLocks noChangeArrowheads="1"/>
              </p:cNvSpPr>
              <p:nvPr/>
            </p:nvSpPr>
            <p:spPr bwMode="auto">
              <a:xfrm>
                <a:off x="4093" y="2916"/>
                <a:ext cx="934" cy="904"/>
              </a:xfrm>
              <a:prstGeom prst="rect">
                <a:avLst/>
              </a:prstGeom>
              <a:solidFill>
                <a:srgbClr val="FFDC99"/>
              </a:solidFill>
              <a:ln w="9525">
                <a:noFill/>
                <a:miter lim="800000"/>
                <a:headEnd/>
                <a:tailEnd/>
              </a:ln>
            </p:spPr>
            <p:txBody>
              <a:bodyPr/>
              <a:lstStyle/>
              <a:p>
                <a:pPr eaLnBrk="0" hangingPunct="0"/>
                <a:endParaRPr lang="en-US"/>
              </a:p>
            </p:txBody>
          </p:sp>
          <p:sp>
            <p:nvSpPr>
              <p:cNvPr id="8216" name="Rectangle 14"/>
              <p:cNvSpPr>
                <a:spLocks noChangeArrowheads="1"/>
              </p:cNvSpPr>
              <p:nvPr/>
            </p:nvSpPr>
            <p:spPr bwMode="auto">
              <a:xfrm>
                <a:off x="4093" y="925"/>
                <a:ext cx="934" cy="888"/>
              </a:xfrm>
              <a:prstGeom prst="rect">
                <a:avLst/>
              </a:prstGeom>
              <a:solidFill>
                <a:srgbClr val="FFDC99"/>
              </a:solidFill>
              <a:ln w="9525">
                <a:noFill/>
                <a:miter lim="800000"/>
                <a:headEnd/>
                <a:tailEnd/>
              </a:ln>
            </p:spPr>
            <p:txBody>
              <a:bodyPr/>
              <a:lstStyle/>
              <a:p>
                <a:pPr eaLnBrk="0" hangingPunct="0"/>
                <a:endParaRPr lang="en-US"/>
              </a:p>
            </p:txBody>
          </p:sp>
          <p:sp>
            <p:nvSpPr>
              <p:cNvPr id="8217" name="AutoShape 16"/>
              <p:cNvSpPr>
                <a:spLocks noChangeArrowheads="1"/>
              </p:cNvSpPr>
              <p:nvPr/>
            </p:nvSpPr>
            <p:spPr bwMode="auto">
              <a:xfrm>
                <a:off x="4154" y="1140"/>
                <a:ext cx="138" cy="199"/>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18" name="AutoShape 17"/>
              <p:cNvSpPr>
                <a:spLocks noChangeArrowheads="1"/>
              </p:cNvSpPr>
              <p:nvPr/>
            </p:nvSpPr>
            <p:spPr bwMode="auto">
              <a:xfrm>
                <a:off x="4154" y="1140"/>
                <a:ext cx="153" cy="214"/>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19" name="Rectangle 18"/>
              <p:cNvSpPr>
                <a:spLocks noChangeArrowheads="1"/>
              </p:cNvSpPr>
              <p:nvPr/>
            </p:nvSpPr>
            <p:spPr bwMode="auto">
              <a:xfrm>
                <a:off x="4154" y="1247"/>
                <a:ext cx="138" cy="107"/>
              </a:xfrm>
              <a:prstGeom prst="rect">
                <a:avLst/>
              </a:prstGeom>
              <a:solidFill>
                <a:srgbClr val="FFDC99"/>
              </a:solidFill>
              <a:ln w="9525">
                <a:noFill/>
                <a:miter lim="800000"/>
                <a:headEnd/>
                <a:tailEnd/>
              </a:ln>
            </p:spPr>
            <p:txBody>
              <a:bodyPr/>
              <a:lstStyle/>
              <a:p>
                <a:pPr eaLnBrk="0" hangingPunct="0"/>
                <a:endParaRPr lang="en-US"/>
              </a:p>
            </p:txBody>
          </p:sp>
          <p:sp>
            <p:nvSpPr>
              <p:cNvPr id="8220" name="Rectangle 19"/>
              <p:cNvSpPr>
                <a:spLocks noChangeArrowheads="1"/>
              </p:cNvSpPr>
              <p:nvPr/>
            </p:nvSpPr>
            <p:spPr bwMode="auto">
              <a:xfrm>
                <a:off x="4154" y="1247"/>
                <a:ext cx="153" cy="122"/>
              </a:xfrm>
              <a:prstGeom prst="rect">
                <a:avLst/>
              </a:prstGeom>
              <a:noFill/>
              <a:ln w="34925">
                <a:solidFill>
                  <a:srgbClr val="FFDC99"/>
                </a:solidFill>
                <a:miter lim="800000"/>
                <a:headEnd/>
                <a:tailEnd/>
              </a:ln>
            </p:spPr>
            <p:txBody>
              <a:bodyPr/>
              <a:lstStyle/>
              <a:p>
                <a:pPr eaLnBrk="0" hangingPunct="0"/>
                <a:endParaRPr lang="en-US"/>
              </a:p>
            </p:txBody>
          </p:sp>
          <p:sp>
            <p:nvSpPr>
              <p:cNvPr id="8221" name="AutoShape 20"/>
              <p:cNvSpPr>
                <a:spLocks noChangeArrowheads="1"/>
              </p:cNvSpPr>
              <p:nvPr/>
            </p:nvSpPr>
            <p:spPr bwMode="auto">
              <a:xfrm>
                <a:off x="4154" y="1140"/>
                <a:ext cx="153" cy="214"/>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22" name="Line 21"/>
              <p:cNvSpPr>
                <a:spLocks noChangeShapeType="1"/>
              </p:cNvSpPr>
              <p:nvPr/>
            </p:nvSpPr>
            <p:spPr bwMode="auto">
              <a:xfrm>
                <a:off x="4154" y="1247"/>
                <a:ext cx="138" cy="1"/>
              </a:xfrm>
              <a:prstGeom prst="line">
                <a:avLst/>
              </a:prstGeom>
              <a:noFill/>
              <a:ln w="34925">
                <a:solidFill>
                  <a:srgbClr val="000000"/>
                </a:solidFill>
                <a:round/>
                <a:headEnd/>
                <a:tailEnd/>
              </a:ln>
            </p:spPr>
            <p:txBody>
              <a:bodyPr/>
              <a:lstStyle/>
              <a:p>
                <a:endParaRPr lang="en-US"/>
              </a:p>
            </p:txBody>
          </p:sp>
          <p:sp>
            <p:nvSpPr>
              <p:cNvPr id="8223" name="AutoShape 22"/>
              <p:cNvSpPr>
                <a:spLocks noChangeArrowheads="1"/>
              </p:cNvSpPr>
              <p:nvPr/>
            </p:nvSpPr>
            <p:spPr bwMode="auto">
              <a:xfrm>
                <a:off x="4736" y="1170"/>
                <a:ext cx="138" cy="199"/>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24" name="AutoShape 23"/>
              <p:cNvSpPr>
                <a:spLocks noChangeArrowheads="1"/>
              </p:cNvSpPr>
              <p:nvPr/>
            </p:nvSpPr>
            <p:spPr bwMode="auto">
              <a:xfrm>
                <a:off x="4736" y="1170"/>
                <a:ext cx="153" cy="215"/>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25" name="Rectangle 24"/>
              <p:cNvSpPr>
                <a:spLocks noChangeArrowheads="1"/>
              </p:cNvSpPr>
              <p:nvPr/>
            </p:nvSpPr>
            <p:spPr bwMode="auto">
              <a:xfrm>
                <a:off x="4736" y="1277"/>
                <a:ext cx="138" cy="108"/>
              </a:xfrm>
              <a:prstGeom prst="rect">
                <a:avLst/>
              </a:prstGeom>
              <a:solidFill>
                <a:srgbClr val="FFDC99"/>
              </a:solidFill>
              <a:ln w="9525">
                <a:noFill/>
                <a:miter lim="800000"/>
                <a:headEnd/>
                <a:tailEnd/>
              </a:ln>
            </p:spPr>
            <p:txBody>
              <a:bodyPr/>
              <a:lstStyle/>
              <a:p>
                <a:pPr eaLnBrk="0" hangingPunct="0"/>
                <a:endParaRPr lang="en-US"/>
              </a:p>
            </p:txBody>
          </p:sp>
          <p:sp>
            <p:nvSpPr>
              <p:cNvPr id="8226" name="Rectangle 25"/>
              <p:cNvSpPr>
                <a:spLocks noChangeArrowheads="1"/>
              </p:cNvSpPr>
              <p:nvPr/>
            </p:nvSpPr>
            <p:spPr bwMode="auto">
              <a:xfrm>
                <a:off x="4736" y="1277"/>
                <a:ext cx="153" cy="123"/>
              </a:xfrm>
              <a:prstGeom prst="rect">
                <a:avLst/>
              </a:prstGeom>
              <a:noFill/>
              <a:ln w="34925">
                <a:solidFill>
                  <a:srgbClr val="FFDC99"/>
                </a:solidFill>
                <a:miter lim="800000"/>
                <a:headEnd/>
                <a:tailEnd/>
              </a:ln>
            </p:spPr>
            <p:txBody>
              <a:bodyPr/>
              <a:lstStyle/>
              <a:p>
                <a:pPr eaLnBrk="0" hangingPunct="0"/>
                <a:endParaRPr lang="en-US"/>
              </a:p>
            </p:txBody>
          </p:sp>
          <p:sp>
            <p:nvSpPr>
              <p:cNvPr id="8227" name="AutoShape 26"/>
              <p:cNvSpPr>
                <a:spLocks noChangeArrowheads="1"/>
              </p:cNvSpPr>
              <p:nvPr/>
            </p:nvSpPr>
            <p:spPr bwMode="auto">
              <a:xfrm>
                <a:off x="4736" y="1170"/>
                <a:ext cx="153" cy="215"/>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28" name="Line 27"/>
              <p:cNvSpPr>
                <a:spLocks noChangeShapeType="1"/>
              </p:cNvSpPr>
              <p:nvPr/>
            </p:nvSpPr>
            <p:spPr bwMode="auto">
              <a:xfrm>
                <a:off x="4736" y="1277"/>
                <a:ext cx="138" cy="1"/>
              </a:xfrm>
              <a:prstGeom prst="line">
                <a:avLst/>
              </a:prstGeom>
              <a:noFill/>
              <a:ln w="34925">
                <a:solidFill>
                  <a:srgbClr val="000000"/>
                </a:solidFill>
                <a:round/>
                <a:headEnd/>
                <a:tailEnd/>
              </a:ln>
            </p:spPr>
            <p:txBody>
              <a:bodyPr/>
              <a:lstStyle/>
              <a:p>
                <a:endParaRPr lang="en-US"/>
              </a:p>
            </p:txBody>
          </p:sp>
          <p:sp>
            <p:nvSpPr>
              <p:cNvPr id="8229" name="AutoShape 28"/>
              <p:cNvSpPr>
                <a:spLocks noChangeArrowheads="1"/>
              </p:cNvSpPr>
              <p:nvPr/>
            </p:nvSpPr>
            <p:spPr bwMode="auto">
              <a:xfrm>
                <a:off x="4154" y="2104"/>
                <a:ext cx="138" cy="200"/>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30" name="AutoShape 29"/>
              <p:cNvSpPr>
                <a:spLocks noChangeArrowheads="1"/>
              </p:cNvSpPr>
              <p:nvPr/>
            </p:nvSpPr>
            <p:spPr bwMode="auto">
              <a:xfrm>
                <a:off x="4154" y="2104"/>
                <a:ext cx="153" cy="215"/>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31" name="Rectangle 30"/>
              <p:cNvSpPr>
                <a:spLocks noChangeArrowheads="1"/>
              </p:cNvSpPr>
              <p:nvPr/>
            </p:nvSpPr>
            <p:spPr bwMode="auto">
              <a:xfrm>
                <a:off x="4154" y="2212"/>
                <a:ext cx="138" cy="92"/>
              </a:xfrm>
              <a:prstGeom prst="rect">
                <a:avLst/>
              </a:prstGeom>
              <a:solidFill>
                <a:srgbClr val="FFDC99"/>
              </a:solidFill>
              <a:ln w="9525">
                <a:noFill/>
                <a:miter lim="800000"/>
                <a:headEnd/>
                <a:tailEnd/>
              </a:ln>
            </p:spPr>
            <p:txBody>
              <a:bodyPr/>
              <a:lstStyle/>
              <a:p>
                <a:pPr eaLnBrk="0" hangingPunct="0"/>
                <a:endParaRPr lang="en-US"/>
              </a:p>
            </p:txBody>
          </p:sp>
          <p:sp>
            <p:nvSpPr>
              <p:cNvPr id="8232" name="Rectangle 31"/>
              <p:cNvSpPr>
                <a:spLocks noChangeArrowheads="1"/>
              </p:cNvSpPr>
              <p:nvPr/>
            </p:nvSpPr>
            <p:spPr bwMode="auto">
              <a:xfrm>
                <a:off x="4154" y="2212"/>
                <a:ext cx="153" cy="107"/>
              </a:xfrm>
              <a:prstGeom prst="rect">
                <a:avLst/>
              </a:prstGeom>
              <a:noFill/>
              <a:ln w="34925">
                <a:solidFill>
                  <a:srgbClr val="FFDC99"/>
                </a:solidFill>
                <a:miter lim="800000"/>
                <a:headEnd/>
                <a:tailEnd/>
              </a:ln>
            </p:spPr>
            <p:txBody>
              <a:bodyPr/>
              <a:lstStyle/>
              <a:p>
                <a:pPr eaLnBrk="0" hangingPunct="0"/>
                <a:endParaRPr lang="en-US"/>
              </a:p>
            </p:txBody>
          </p:sp>
          <p:sp>
            <p:nvSpPr>
              <p:cNvPr id="8233" name="AutoShape 32"/>
              <p:cNvSpPr>
                <a:spLocks noChangeArrowheads="1"/>
              </p:cNvSpPr>
              <p:nvPr/>
            </p:nvSpPr>
            <p:spPr bwMode="auto">
              <a:xfrm>
                <a:off x="4154" y="2104"/>
                <a:ext cx="153" cy="215"/>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34" name="Line 33"/>
              <p:cNvSpPr>
                <a:spLocks noChangeShapeType="1"/>
              </p:cNvSpPr>
              <p:nvPr/>
            </p:nvSpPr>
            <p:spPr bwMode="auto">
              <a:xfrm>
                <a:off x="4154" y="2196"/>
                <a:ext cx="138" cy="1"/>
              </a:xfrm>
              <a:prstGeom prst="line">
                <a:avLst/>
              </a:prstGeom>
              <a:noFill/>
              <a:ln w="34925">
                <a:solidFill>
                  <a:srgbClr val="000000"/>
                </a:solidFill>
                <a:round/>
                <a:headEnd/>
                <a:tailEnd/>
              </a:ln>
            </p:spPr>
            <p:txBody>
              <a:bodyPr/>
              <a:lstStyle/>
              <a:p>
                <a:endParaRPr lang="en-US"/>
              </a:p>
            </p:txBody>
          </p:sp>
          <p:sp>
            <p:nvSpPr>
              <p:cNvPr id="8235" name="AutoShape 34"/>
              <p:cNvSpPr>
                <a:spLocks noChangeArrowheads="1"/>
              </p:cNvSpPr>
              <p:nvPr/>
            </p:nvSpPr>
            <p:spPr bwMode="auto">
              <a:xfrm>
                <a:off x="4752" y="2227"/>
                <a:ext cx="137" cy="214"/>
              </a:xfrm>
              <a:prstGeom prst="roundRect">
                <a:avLst>
                  <a:gd name="adj" fmla="val 47444"/>
                </a:avLst>
              </a:prstGeom>
              <a:solidFill>
                <a:srgbClr val="FFFFFF"/>
              </a:solidFill>
              <a:ln w="9525">
                <a:noFill/>
                <a:round/>
                <a:headEnd/>
                <a:tailEnd/>
              </a:ln>
            </p:spPr>
            <p:txBody>
              <a:bodyPr/>
              <a:lstStyle/>
              <a:p>
                <a:pPr eaLnBrk="0" hangingPunct="0"/>
                <a:endParaRPr lang="en-US"/>
              </a:p>
            </p:txBody>
          </p:sp>
          <p:sp>
            <p:nvSpPr>
              <p:cNvPr id="8236" name="AutoShape 35"/>
              <p:cNvSpPr>
                <a:spLocks noChangeArrowheads="1"/>
              </p:cNvSpPr>
              <p:nvPr/>
            </p:nvSpPr>
            <p:spPr bwMode="auto">
              <a:xfrm>
                <a:off x="4752" y="2227"/>
                <a:ext cx="153" cy="230"/>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37" name="Rectangle 36"/>
              <p:cNvSpPr>
                <a:spLocks noChangeArrowheads="1"/>
              </p:cNvSpPr>
              <p:nvPr/>
            </p:nvSpPr>
            <p:spPr bwMode="auto">
              <a:xfrm>
                <a:off x="4752" y="2349"/>
                <a:ext cx="137" cy="92"/>
              </a:xfrm>
              <a:prstGeom prst="rect">
                <a:avLst/>
              </a:prstGeom>
              <a:solidFill>
                <a:srgbClr val="FFDC99"/>
              </a:solidFill>
              <a:ln w="9525">
                <a:noFill/>
                <a:miter lim="800000"/>
                <a:headEnd/>
                <a:tailEnd/>
              </a:ln>
            </p:spPr>
            <p:txBody>
              <a:bodyPr/>
              <a:lstStyle/>
              <a:p>
                <a:pPr eaLnBrk="0" hangingPunct="0"/>
                <a:endParaRPr lang="en-US"/>
              </a:p>
            </p:txBody>
          </p:sp>
          <p:sp>
            <p:nvSpPr>
              <p:cNvPr id="8238" name="Rectangle 37"/>
              <p:cNvSpPr>
                <a:spLocks noChangeArrowheads="1"/>
              </p:cNvSpPr>
              <p:nvPr/>
            </p:nvSpPr>
            <p:spPr bwMode="auto">
              <a:xfrm>
                <a:off x="4752" y="2349"/>
                <a:ext cx="153" cy="108"/>
              </a:xfrm>
              <a:prstGeom prst="rect">
                <a:avLst/>
              </a:prstGeom>
              <a:noFill/>
              <a:ln w="34925">
                <a:solidFill>
                  <a:srgbClr val="FFDC99"/>
                </a:solidFill>
                <a:miter lim="800000"/>
                <a:headEnd/>
                <a:tailEnd/>
              </a:ln>
            </p:spPr>
            <p:txBody>
              <a:bodyPr/>
              <a:lstStyle/>
              <a:p>
                <a:pPr eaLnBrk="0" hangingPunct="0"/>
                <a:endParaRPr lang="en-US"/>
              </a:p>
            </p:txBody>
          </p:sp>
          <p:sp>
            <p:nvSpPr>
              <p:cNvPr id="8239" name="AutoShape 38"/>
              <p:cNvSpPr>
                <a:spLocks noChangeArrowheads="1"/>
              </p:cNvSpPr>
              <p:nvPr/>
            </p:nvSpPr>
            <p:spPr bwMode="auto">
              <a:xfrm>
                <a:off x="4752" y="2227"/>
                <a:ext cx="153" cy="230"/>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40" name="Line 39"/>
              <p:cNvSpPr>
                <a:spLocks noChangeShapeType="1"/>
              </p:cNvSpPr>
              <p:nvPr/>
            </p:nvSpPr>
            <p:spPr bwMode="auto">
              <a:xfrm>
                <a:off x="4752" y="2334"/>
                <a:ext cx="137" cy="1"/>
              </a:xfrm>
              <a:prstGeom prst="line">
                <a:avLst/>
              </a:prstGeom>
              <a:noFill/>
              <a:ln w="34925">
                <a:solidFill>
                  <a:srgbClr val="000000"/>
                </a:solidFill>
                <a:round/>
                <a:headEnd/>
                <a:tailEnd/>
              </a:ln>
            </p:spPr>
            <p:txBody>
              <a:bodyPr/>
              <a:lstStyle/>
              <a:p>
                <a:endParaRPr lang="en-US"/>
              </a:p>
            </p:txBody>
          </p:sp>
          <p:sp>
            <p:nvSpPr>
              <p:cNvPr id="8241" name="AutoShape 40"/>
              <p:cNvSpPr>
                <a:spLocks noChangeArrowheads="1"/>
              </p:cNvSpPr>
              <p:nvPr/>
            </p:nvSpPr>
            <p:spPr bwMode="auto">
              <a:xfrm>
                <a:off x="4154" y="3069"/>
                <a:ext cx="138" cy="199"/>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42" name="AutoShape 41"/>
              <p:cNvSpPr>
                <a:spLocks noChangeArrowheads="1"/>
              </p:cNvSpPr>
              <p:nvPr/>
            </p:nvSpPr>
            <p:spPr bwMode="auto">
              <a:xfrm>
                <a:off x="4154" y="3069"/>
                <a:ext cx="153" cy="215"/>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43" name="Rectangle 42"/>
              <p:cNvSpPr>
                <a:spLocks noChangeArrowheads="1"/>
              </p:cNvSpPr>
              <p:nvPr/>
            </p:nvSpPr>
            <p:spPr bwMode="auto">
              <a:xfrm>
                <a:off x="4154" y="3176"/>
                <a:ext cx="138" cy="92"/>
              </a:xfrm>
              <a:prstGeom prst="rect">
                <a:avLst/>
              </a:prstGeom>
              <a:solidFill>
                <a:srgbClr val="FFDC99"/>
              </a:solidFill>
              <a:ln w="9525">
                <a:noFill/>
                <a:miter lim="800000"/>
                <a:headEnd/>
                <a:tailEnd/>
              </a:ln>
            </p:spPr>
            <p:txBody>
              <a:bodyPr/>
              <a:lstStyle/>
              <a:p>
                <a:pPr eaLnBrk="0" hangingPunct="0"/>
                <a:endParaRPr lang="en-US"/>
              </a:p>
            </p:txBody>
          </p:sp>
          <p:sp>
            <p:nvSpPr>
              <p:cNvPr id="8244" name="Rectangle 43"/>
              <p:cNvSpPr>
                <a:spLocks noChangeArrowheads="1"/>
              </p:cNvSpPr>
              <p:nvPr/>
            </p:nvSpPr>
            <p:spPr bwMode="auto">
              <a:xfrm>
                <a:off x="4154" y="3176"/>
                <a:ext cx="153" cy="108"/>
              </a:xfrm>
              <a:prstGeom prst="rect">
                <a:avLst/>
              </a:prstGeom>
              <a:noFill/>
              <a:ln w="34925">
                <a:solidFill>
                  <a:srgbClr val="FFDC99"/>
                </a:solidFill>
                <a:miter lim="800000"/>
                <a:headEnd/>
                <a:tailEnd/>
              </a:ln>
            </p:spPr>
            <p:txBody>
              <a:bodyPr/>
              <a:lstStyle/>
              <a:p>
                <a:pPr eaLnBrk="0" hangingPunct="0"/>
                <a:endParaRPr lang="en-US"/>
              </a:p>
            </p:txBody>
          </p:sp>
          <p:sp>
            <p:nvSpPr>
              <p:cNvPr id="8245" name="AutoShape 44"/>
              <p:cNvSpPr>
                <a:spLocks noChangeArrowheads="1"/>
              </p:cNvSpPr>
              <p:nvPr/>
            </p:nvSpPr>
            <p:spPr bwMode="auto">
              <a:xfrm>
                <a:off x="4154" y="3069"/>
                <a:ext cx="153" cy="215"/>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46" name="Line 45"/>
              <p:cNvSpPr>
                <a:spLocks noChangeShapeType="1"/>
              </p:cNvSpPr>
              <p:nvPr/>
            </p:nvSpPr>
            <p:spPr bwMode="auto">
              <a:xfrm>
                <a:off x="4154" y="3161"/>
                <a:ext cx="138" cy="1"/>
              </a:xfrm>
              <a:prstGeom prst="line">
                <a:avLst/>
              </a:prstGeom>
              <a:noFill/>
              <a:ln w="34925">
                <a:solidFill>
                  <a:srgbClr val="000000"/>
                </a:solidFill>
                <a:round/>
                <a:headEnd/>
                <a:tailEnd/>
              </a:ln>
            </p:spPr>
            <p:txBody>
              <a:bodyPr/>
              <a:lstStyle/>
              <a:p>
                <a:endParaRPr lang="en-US"/>
              </a:p>
            </p:txBody>
          </p:sp>
          <p:sp>
            <p:nvSpPr>
              <p:cNvPr id="8247" name="AutoShape 46"/>
              <p:cNvSpPr>
                <a:spLocks noChangeArrowheads="1"/>
              </p:cNvSpPr>
              <p:nvPr/>
            </p:nvSpPr>
            <p:spPr bwMode="auto">
              <a:xfrm>
                <a:off x="4736" y="3069"/>
                <a:ext cx="138" cy="215"/>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48" name="AutoShape 47"/>
              <p:cNvSpPr>
                <a:spLocks noChangeArrowheads="1"/>
              </p:cNvSpPr>
              <p:nvPr/>
            </p:nvSpPr>
            <p:spPr bwMode="auto">
              <a:xfrm>
                <a:off x="4736" y="3069"/>
                <a:ext cx="153" cy="230"/>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49" name="Rectangle 48"/>
              <p:cNvSpPr>
                <a:spLocks noChangeArrowheads="1"/>
              </p:cNvSpPr>
              <p:nvPr/>
            </p:nvSpPr>
            <p:spPr bwMode="auto">
              <a:xfrm>
                <a:off x="4736" y="3192"/>
                <a:ext cx="138" cy="92"/>
              </a:xfrm>
              <a:prstGeom prst="rect">
                <a:avLst/>
              </a:prstGeom>
              <a:solidFill>
                <a:srgbClr val="FFDC99"/>
              </a:solidFill>
              <a:ln w="9525">
                <a:noFill/>
                <a:miter lim="800000"/>
                <a:headEnd/>
                <a:tailEnd/>
              </a:ln>
            </p:spPr>
            <p:txBody>
              <a:bodyPr/>
              <a:lstStyle/>
              <a:p>
                <a:pPr eaLnBrk="0" hangingPunct="0"/>
                <a:endParaRPr lang="en-US"/>
              </a:p>
            </p:txBody>
          </p:sp>
          <p:sp>
            <p:nvSpPr>
              <p:cNvPr id="8250" name="Rectangle 49"/>
              <p:cNvSpPr>
                <a:spLocks noChangeArrowheads="1"/>
              </p:cNvSpPr>
              <p:nvPr/>
            </p:nvSpPr>
            <p:spPr bwMode="auto">
              <a:xfrm>
                <a:off x="4736" y="3192"/>
                <a:ext cx="153" cy="107"/>
              </a:xfrm>
              <a:prstGeom prst="rect">
                <a:avLst/>
              </a:prstGeom>
              <a:noFill/>
              <a:ln w="34925">
                <a:solidFill>
                  <a:srgbClr val="FFDC99"/>
                </a:solidFill>
                <a:miter lim="800000"/>
                <a:headEnd/>
                <a:tailEnd/>
              </a:ln>
            </p:spPr>
            <p:txBody>
              <a:bodyPr/>
              <a:lstStyle/>
              <a:p>
                <a:pPr eaLnBrk="0" hangingPunct="0"/>
                <a:endParaRPr lang="en-US"/>
              </a:p>
            </p:txBody>
          </p:sp>
          <p:sp>
            <p:nvSpPr>
              <p:cNvPr id="8251" name="AutoShape 50"/>
              <p:cNvSpPr>
                <a:spLocks noChangeArrowheads="1"/>
              </p:cNvSpPr>
              <p:nvPr/>
            </p:nvSpPr>
            <p:spPr bwMode="auto">
              <a:xfrm>
                <a:off x="4736" y="3069"/>
                <a:ext cx="153" cy="230"/>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52" name="Line 51"/>
              <p:cNvSpPr>
                <a:spLocks noChangeShapeType="1"/>
              </p:cNvSpPr>
              <p:nvPr/>
            </p:nvSpPr>
            <p:spPr bwMode="auto">
              <a:xfrm>
                <a:off x="4736" y="3176"/>
                <a:ext cx="138" cy="1"/>
              </a:xfrm>
              <a:prstGeom prst="line">
                <a:avLst/>
              </a:prstGeom>
              <a:noFill/>
              <a:ln w="34925">
                <a:solidFill>
                  <a:srgbClr val="000000"/>
                </a:solidFill>
                <a:round/>
                <a:headEnd/>
                <a:tailEnd/>
              </a:ln>
            </p:spPr>
            <p:txBody>
              <a:bodyPr/>
              <a:lstStyle/>
              <a:p>
                <a:endParaRPr lang="en-US"/>
              </a:p>
            </p:txBody>
          </p:sp>
          <p:sp>
            <p:nvSpPr>
              <p:cNvPr id="8253" name="AutoShape 52"/>
              <p:cNvSpPr>
                <a:spLocks noChangeArrowheads="1"/>
              </p:cNvSpPr>
              <p:nvPr/>
            </p:nvSpPr>
            <p:spPr bwMode="auto">
              <a:xfrm>
                <a:off x="4721" y="3376"/>
                <a:ext cx="138" cy="214"/>
              </a:xfrm>
              <a:prstGeom prst="roundRect">
                <a:avLst>
                  <a:gd name="adj" fmla="val 47102"/>
                </a:avLst>
              </a:prstGeom>
              <a:solidFill>
                <a:srgbClr val="FFFFFF"/>
              </a:solidFill>
              <a:ln w="9525">
                <a:noFill/>
                <a:round/>
                <a:headEnd/>
                <a:tailEnd/>
              </a:ln>
            </p:spPr>
            <p:txBody>
              <a:bodyPr/>
              <a:lstStyle/>
              <a:p>
                <a:pPr eaLnBrk="0" hangingPunct="0"/>
                <a:endParaRPr lang="en-US"/>
              </a:p>
            </p:txBody>
          </p:sp>
          <p:sp>
            <p:nvSpPr>
              <p:cNvPr id="8254" name="AutoShape 53"/>
              <p:cNvSpPr>
                <a:spLocks noChangeArrowheads="1"/>
              </p:cNvSpPr>
              <p:nvPr/>
            </p:nvSpPr>
            <p:spPr bwMode="auto">
              <a:xfrm>
                <a:off x="4721" y="3376"/>
                <a:ext cx="153" cy="229"/>
              </a:xfrm>
              <a:prstGeom prst="roundRect">
                <a:avLst>
                  <a:gd name="adj" fmla="val 42481"/>
                </a:avLst>
              </a:prstGeom>
              <a:noFill/>
              <a:ln w="34925">
                <a:solidFill>
                  <a:srgbClr val="FFFFFF"/>
                </a:solidFill>
                <a:round/>
                <a:headEnd/>
                <a:tailEnd/>
              </a:ln>
            </p:spPr>
            <p:txBody>
              <a:bodyPr/>
              <a:lstStyle/>
              <a:p>
                <a:pPr eaLnBrk="0" hangingPunct="0"/>
                <a:endParaRPr lang="en-US"/>
              </a:p>
            </p:txBody>
          </p:sp>
          <p:sp>
            <p:nvSpPr>
              <p:cNvPr id="8255" name="Rectangle 54"/>
              <p:cNvSpPr>
                <a:spLocks noChangeArrowheads="1"/>
              </p:cNvSpPr>
              <p:nvPr/>
            </p:nvSpPr>
            <p:spPr bwMode="auto">
              <a:xfrm>
                <a:off x="4736" y="3498"/>
                <a:ext cx="123" cy="92"/>
              </a:xfrm>
              <a:prstGeom prst="rect">
                <a:avLst/>
              </a:prstGeom>
              <a:solidFill>
                <a:srgbClr val="FFDC99"/>
              </a:solidFill>
              <a:ln w="9525">
                <a:noFill/>
                <a:miter lim="800000"/>
                <a:headEnd/>
                <a:tailEnd/>
              </a:ln>
            </p:spPr>
            <p:txBody>
              <a:bodyPr/>
              <a:lstStyle/>
              <a:p>
                <a:pPr eaLnBrk="0" hangingPunct="0"/>
                <a:endParaRPr lang="en-US"/>
              </a:p>
            </p:txBody>
          </p:sp>
          <p:sp>
            <p:nvSpPr>
              <p:cNvPr id="8256" name="Rectangle 55"/>
              <p:cNvSpPr>
                <a:spLocks noChangeArrowheads="1"/>
              </p:cNvSpPr>
              <p:nvPr/>
            </p:nvSpPr>
            <p:spPr bwMode="auto">
              <a:xfrm>
                <a:off x="4736" y="3498"/>
                <a:ext cx="138" cy="107"/>
              </a:xfrm>
              <a:prstGeom prst="rect">
                <a:avLst/>
              </a:prstGeom>
              <a:noFill/>
              <a:ln w="34925">
                <a:solidFill>
                  <a:srgbClr val="FFDC99"/>
                </a:solidFill>
                <a:miter lim="800000"/>
                <a:headEnd/>
                <a:tailEnd/>
              </a:ln>
            </p:spPr>
            <p:txBody>
              <a:bodyPr/>
              <a:lstStyle/>
              <a:p>
                <a:pPr eaLnBrk="0" hangingPunct="0"/>
                <a:endParaRPr lang="en-US"/>
              </a:p>
            </p:txBody>
          </p:sp>
          <p:sp>
            <p:nvSpPr>
              <p:cNvPr id="8257" name="AutoShape 56"/>
              <p:cNvSpPr>
                <a:spLocks noChangeArrowheads="1"/>
              </p:cNvSpPr>
              <p:nvPr/>
            </p:nvSpPr>
            <p:spPr bwMode="auto">
              <a:xfrm>
                <a:off x="4721" y="3376"/>
                <a:ext cx="153" cy="229"/>
              </a:xfrm>
              <a:prstGeom prst="roundRect">
                <a:avLst>
                  <a:gd name="adj" fmla="val 42481"/>
                </a:avLst>
              </a:prstGeom>
              <a:noFill/>
              <a:ln w="34925">
                <a:solidFill>
                  <a:srgbClr val="000000"/>
                </a:solidFill>
                <a:round/>
                <a:headEnd/>
                <a:tailEnd/>
              </a:ln>
            </p:spPr>
            <p:txBody>
              <a:bodyPr/>
              <a:lstStyle/>
              <a:p>
                <a:pPr eaLnBrk="0" hangingPunct="0"/>
                <a:endParaRPr lang="en-US"/>
              </a:p>
            </p:txBody>
          </p:sp>
          <p:sp>
            <p:nvSpPr>
              <p:cNvPr id="8258" name="Line 57"/>
              <p:cNvSpPr>
                <a:spLocks noChangeShapeType="1"/>
              </p:cNvSpPr>
              <p:nvPr/>
            </p:nvSpPr>
            <p:spPr bwMode="auto">
              <a:xfrm>
                <a:off x="4721" y="3483"/>
                <a:ext cx="138" cy="1"/>
              </a:xfrm>
              <a:prstGeom prst="line">
                <a:avLst/>
              </a:prstGeom>
              <a:noFill/>
              <a:ln w="34925">
                <a:solidFill>
                  <a:srgbClr val="000000"/>
                </a:solidFill>
                <a:round/>
                <a:headEnd/>
                <a:tailEnd/>
              </a:ln>
            </p:spPr>
            <p:txBody>
              <a:bodyPr/>
              <a:lstStyle/>
              <a:p>
                <a:endParaRPr lang="en-US"/>
              </a:p>
            </p:txBody>
          </p:sp>
          <p:sp>
            <p:nvSpPr>
              <p:cNvPr id="8259" name="Rectangle 58"/>
              <p:cNvSpPr>
                <a:spLocks noChangeArrowheads="1"/>
              </p:cNvSpPr>
              <p:nvPr/>
            </p:nvSpPr>
            <p:spPr bwMode="auto">
              <a:xfrm>
                <a:off x="3282" y="1331"/>
                <a:ext cx="36"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a:t>
                </a:r>
                <a:endParaRPr lang="en-GB"/>
              </a:p>
            </p:txBody>
          </p:sp>
          <p:sp>
            <p:nvSpPr>
              <p:cNvPr id="8260" name="Rectangle 59"/>
              <p:cNvSpPr>
                <a:spLocks noChangeArrowheads="1"/>
              </p:cNvSpPr>
              <p:nvPr/>
            </p:nvSpPr>
            <p:spPr bwMode="auto">
              <a:xfrm>
                <a:off x="3282" y="1331"/>
                <a:ext cx="36"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a:t>
                </a:r>
                <a:endParaRPr lang="en-GB"/>
              </a:p>
            </p:txBody>
          </p:sp>
          <p:sp>
            <p:nvSpPr>
              <p:cNvPr id="8261" name="Rectangle 62"/>
              <p:cNvSpPr>
                <a:spLocks noChangeArrowheads="1"/>
              </p:cNvSpPr>
              <p:nvPr/>
            </p:nvSpPr>
            <p:spPr bwMode="auto">
              <a:xfrm>
                <a:off x="4446" y="3674"/>
                <a:ext cx="483"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BranchZ</a:t>
                </a:r>
                <a:endParaRPr lang="en-GB"/>
              </a:p>
            </p:txBody>
          </p:sp>
          <p:sp>
            <p:nvSpPr>
              <p:cNvPr id="8262" name="Rectangle 63"/>
              <p:cNvSpPr>
                <a:spLocks noChangeArrowheads="1"/>
              </p:cNvSpPr>
              <p:nvPr/>
            </p:nvSpPr>
            <p:spPr bwMode="auto">
              <a:xfrm>
                <a:off x="4431" y="1652"/>
                <a:ext cx="490"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BranchX</a:t>
                </a:r>
                <a:endParaRPr lang="en-GB"/>
              </a:p>
            </p:txBody>
          </p:sp>
          <p:sp>
            <p:nvSpPr>
              <p:cNvPr id="8263" name="Rectangle 64"/>
              <p:cNvSpPr>
                <a:spLocks noChangeArrowheads="1"/>
              </p:cNvSpPr>
              <p:nvPr/>
            </p:nvSpPr>
            <p:spPr bwMode="auto">
              <a:xfrm>
                <a:off x="4137" y="1959"/>
                <a:ext cx="590"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participant</a:t>
                </a:r>
                <a:endParaRPr lang="en-GB"/>
              </a:p>
            </p:txBody>
          </p:sp>
          <p:sp>
            <p:nvSpPr>
              <p:cNvPr id="8264" name="Rectangle 65"/>
              <p:cNvSpPr>
                <a:spLocks noChangeArrowheads="1"/>
              </p:cNvSpPr>
              <p:nvPr/>
            </p:nvSpPr>
            <p:spPr bwMode="auto">
              <a:xfrm>
                <a:off x="4113" y="2939"/>
                <a:ext cx="590"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participant</a:t>
                </a:r>
                <a:endParaRPr lang="en-GB"/>
              </a:p>
            </p:txBody>
          </p:sp>
          <p:sp>
            <p:nvSpPr>
              <p:cNvPr id="8265" name="Rectangle 66"/>
              <p:cNvSpPr>
                <a:spLocks noChangeArrowheads="1"/>
              </p:cNvSpPr>
              <p:nvPr/>
            </p:nvSpPr>
            <p:spPr bwMode="auto">
              <a:xfrm>
                <a:off x="4507" y="3214"/>
                <a:ext cx="92"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C</a:t>
                </a:r>
                <a:endParaRPr lang="en-GB"/>
              </a:p>
            </p:txBody>
          </p:sp>
          <p:sp>
            <p:nvSpPr>
              <p:cNvPr id="8266" name="Rectangle 67"/>
              <p:cNvSpPr>
                <a:spLocks noChangeArrowheads="1"/>
              </p:cNvSpPr>
              <p:nvPr/>
            </p:nvSpPr>
            <p:spPr bwMode="auto">
              <a:xfrm>
                <a:off x="4507" y="3444"/>
                <a:ext cx="92"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D</a:t>
                </a:r>
                <a:endParaRPr lang="en-GB"/>
              </a:p>
            </p:txBody>
          </p:sp>
          <p:sp>
            <p:nvSpPr>
              <p:cNvPr id="8267" name="Rectangle 68"/>
              <p:cNvSpPr>
                <a:spLocks noChangeArrowheads="1"/>
              </p:cNvSpPr>
              <p:nvPr/>
            </p:nvSpPr>
            <p:spPr bwMode="auto">
              <a:xfrm>
                <a:off x="1639" y="2280"/>
                <a:ext cx="326"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Client</a:t>
                </a:r>
                <a:endParaRPr lang="en-GB"/>
              </a:p>
            </p:txBody>
          </p:sp>
          <p:sp>
            <p:nvSpPr>
              <p:cNvPr id="8268" name="Rectangle 69"/>
              <p:cNvSpPr>
                <a:spLocks noChangeArrowheads="1"/>
              </p:cNvSpPr>
              <p:nvPr/>
            </p:nvSpPr>
            <p:spPr bwMode="auto">
              <a:xfrm>
                <a:off x="4431" y="2648"/>
                <a:ext cx="490"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BranchY</a:t>
                </a:r>
                <a:endParaRPr lang="en-GB"/>
              </a:p>
            </p:txBody>
          </p:sp>
          <p:sp>
            <p:nvSpPr>
              <p:cNvPr id="8269" name="Rectangle 70"/>
              <p:cNvSpPr>
                <a:spLocks noChangeArrowheads="1"/>
              </p:cNvSpPr>
              <p:nvPr/>
            </p:nvSpPr>
            <p:spPr bwMode="auto">
              <a:xfrm>
                <a:off x="4507" y="2311"/>
                <a:ext cx="85"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B</a:t>
                </a:r>
                <a:endParaRPr lang="en-GB"/>
              </a:p>
            </p:txBody>
          </p:sp>
          <p:sp>
            <p:nvSpPr>
              <p:cNvPr id="8270" name="Rectangle 71"/>
              <p:cNvSpPr>
                <a:spLocks noChangeArrowheads="1"/>
              </p:cNvSpPr>
              <p:nvPr/>
            </p:nvSpPr>
            <p:spPr bwMode="auto">
              <a:xfrm>
                <a:off x="4507" y="1254"/>
                <a:ext cx="85"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A</a:t>
                </a:r>
                <a:endParaRPr lang="en-GB"/>
              </a:p>
            </p:txBody>
          </p:sp>
          <p:sp>
            <p:nvSpPr>
              <p:cNvPr id="8271" name="Rectangle 72"/>
              <p:cNvSpPr>
                <a:spLocks noChangeArrowheads="1"/>
              </p:cNvSpPr>
              <p:nvPr/>
            </p:nvSpPr>
            <p:spPr bwMode="auto">
              <a:xfrm>
                <a:off x="4107" y="994"/>
                <a:ext cx="590"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participant</a:t>
                </a:r>
                <a:endParaRPr lang="en-GB"/>
              </a:p>
            </p:txBody>
          </p:sp>
          <p:sp>
            <p:nvSpPr>
              <p:cNvPr id="8272" name="Freeform 73"/>
              <p:cNvSpPr>
                <a:spLocks/>
              </p:cNvSpPr>
              <p:nvPr/>
            </p:nvSpPr>
            <p:spPr bwMode="auto">
              <a:xfrm>
                <a:off x="2699" y="941"/>
                <a:ext cx="62" cy="61"/>
              </a:xfrm>
              <a:custGeom>
                <a:avLst/>
                <a:gdLst>
                  <a:gd name="T0" fmla="*/ 62 w 62"/>
                  <a:gd name="T1" fmla="*/ 30 h 61"/>
                  <a:gd name="T2" fmla="*/ 46 w 62"/>
                  <a:gd name="T3" fmla="*/ 61 h 61"/>
                  <a:gd name="T4" fmla="*/ 0 w 62"/>
                  <a:gd name="T5" fmla="*/ 15 h 61"/>
                  <a:gd name="T6" fmla="*/ 62 w 62"/>
                  <a:gd name="T7" fmla="*/ 0 h 61"/>
                  <a:gd name="T8" fmla="*/ 62 w 62"/>
                  <a:gd name="T9" fmla="*/ 30 h 61"/>
                  <a:gd name="T10" fmla="*/ 0 60000 65536"/>
                  <a:gd name="T11" fmla="*/ 0 60000 65536"/>
                  <a:gd name="T12" fmla="*/ 0 60000 65536"/>
                  <a:gd name="T13" fmla="*/ 0 60000 65536"/>
                  <a:gd name="T14" fmla="*/ 0 60000 65536"/>
                  <a:gd name="T15" fmla="*/ 0 w 62"/>
                  <a:gd name="T16" fmla="*/ 0 h 61"/>
                  <a:gd name="T17" fmla="*/ 62 w 62"/>
                  <a:gd name="T18" fmla="*/ 61 h 61"/>
                </a:gdLst>
                <a:ahLst/>
                <a:cxnLst>
                  <a:cxn ang="T10">
                    <a:pos x="T0" y="T1"/>
                  </a:cxn>
                  <a:cxn ang="T11">
                    <a:pos x="T2" y="T3"/>
                  </a:cxn>
                  <a:cxn ang="T12">
                    <a:pos x="T4" y="T5"/>
                  </a:cxn>
                  <a:cxn ang="T13">
                    <a:pos x="T6" y="T7"/>
                  </a:cxn>
                  <a:cxn ang="T14">
                    <a:pos x="T8" y="T9"/>
                  </a:cxn>
                </a:cxnLst>
                <a:rect l="T15" t="T16" r="T17" b="T18"/>
                <a:pathLst>
                  <a:path w="62" h="61">
                    <a:moveTo>
                      <a:pt x="62" y="30"/>
                    </a:moveTo>
                    <a:lnTo>
                      <a:pt x="46" y="61"/>
                    </a:lnTo>
                    <a:lnTo>
                      <a:pt x="0" y="15"/>
                    </a:lnTo>
                    <a:lnTo>
                      <a:pt x="62" y="0"/>
                    </a:lnTo>
                    <a:lnTo>
                      <a:pt x="62" y="30"/>
                    </a:lnTo>
                    <a:close/>
                  </a:path>
                </a:pathLst>
              </a:custGeom>
              <a:solidFill>
                <a:srgbClr val="000000"/>
              </a:solidFill>
              <a:ln w="34925">
                <a:solidFill>
                  <a:srgbClr val="000000"/>
                </a:solidFill>
                <a:round/>
                <a:headEnd/>
                <a:tailEnd/>
              </a:ln>
            </p:spPr>
            <p:txBody>
              <a:bodyPr/>
              <a:lstStyle/>
              <a:p>
                <a:pPr eaLnBrk="0" hangingPunct="0"/>
                <a:endParaRPr lang="en-US"/>
              </a:p>
            </p:txBody>
          </p:sp>
          <p:sp>
            <p:nvSpPr>
              <p:cNvPr id="8273" name="Line 74"/>
              <p:cNvSpPr>
                <a:spLocks noChangeShapeType="1"/>
              </p:cNvSpPr>
              <p:nvPr/>
            </p:nvSpPr>
            <p:spPr bwMode="auto">
              <a:xfrm flipH="1" flipV="1">
                <a:off x="2761" y="971"/>
                <a:ext cx="1393" cy="260"/>
              </a:xfrm>
              <a:prstGeom prst="line">
                <a:avLst/>
              </a:prstGeom>
              <a:noFill/>
              <a:ln w="34925">
                <a:solidFill>
                  <a:srgbClr val="000000"/>
                </a:solidFill>
                <a:round/>
                <a:headEnd/>
                <a:tailEnd/>
              </a:ln>
            </p:spPr>
            <p:txBody>
              <a:bodyPr/>
              <a:lstStyle/>
              <a:p>
                <a:endParaRPr lang="en-US"/>
              </a:p>
            </p:txBody>
          </p:sp>
          <p:sp>
            <p:nvSpPr>
              <p:cNvPr id="8274" name="Freeform 75"/>
              <p:cNvSpPr>
                <a:spLocks/>
              </p:cNvSpPr>
              <p:nvPr/>
            </p:nvSpPr>
            <p:spPr bwMode="auto">
              <a:xfrm>
                <a:off x="2699" y="1048"/>
                <a:ext cx="62" cy="61"/>
              </a:xfrm>
              <a:custGeom>
                <a:avLst/>
                <a:gdLst>
                  <a:gd name="T0" fmla="*/ 46 w 62"/>
                  <a:gd name="T1" fmla="*/ 30 h 61"/>
                  <a:gd name="T2" fmla="*/ 16 w 62"/>
                  <a:gd name="T3" fmla="*/ 61 h 61"/>
                  <a:gd name="T4" fmla="*/ 0 w 62"/>
                  <a:gd name="T5" fmla="*/ 0 h 61"/>
                  <a:gd name="T6" fmla="*/ 62 w 62"/>
                  <a:gd name="T7" fmla="*/ 0 h 61"/>
                  <a:gd name="T8" fmla="*/ 46 w 62"/>
                  <a:gd name="T9" fmla="*/ 30 h 61"/>
                  <a:gd name="T10" fmla="*/ 0 60000 65536"/>
                  <a:gd name="T11" fmla="*/ 0 60000 65536"/>
                  <a:gd name="T12" fmla="*/ 0 60000 65536"/>
                  <a:gd name="T13" fmla="*/ 0 60000 65536"/>
                  <a:gd name="T14" fmla="*/ 0 60000 65536"/>
                  <a:gd name="T15" fmla="*/ 0 w 62"/>
                  <a:gd name="T16" fmla="*/ 0 h 61"/>
                  <a:gd name="T17" fmla="*/ 62 w 62"/>
                  <a:gd name="T18" fmla="*/ 61 h 61"/>
                </a:gdLst>
                <a:ahLst/>
                <a:cxnLst>
                  <a:cxn ang="T10">
                    <a:pos x="T0" y="T1"/>
                  </a:cxn>
                  <a:cxn ang="T11">
                    <a:pos x="T2" y="T3"/>
                  </a:cxn>
                  <a:cxn ang="T12">
                    <a:pos x="T4" y="T5"/>
                  </a:cxn>
                  <a:cxn ang="T13">
                    <a:pos x="T6" y="T7"/>
                  </a:cxn>
                  <a:cxn ang="T14">
                    <a:pos x="T8" y="T9"/>
                  </a:cxn>
                </a:cxnLst>
                <a:rect l="T15" t="T16" r="T17" b="T18"/>
                <a:pathLst>
                  <a:path w="62" h="61">
                    <a:moveTo>
                      <a:pt x="46" y="30"/>
                    </a:moveTo>
                    <a:lnTo>
                      <a:pt x="16" y="61"/>
                    </a:lnTo>
                    <a:lnTo>
                      <a:pt x="0" y="0"/>
                    </a:lnTo>
                    <a:lnTo>
                      <a:pt x="62" y="0"/>
                    </a:lnTo>
                    <a:lnTo>
                      <a:pt x="46" y="30"/>
                    </a:lnTo>
                    <a:close/>
                  </a:path>
                </a:pathLst>
              </a:custGeom>
              <a:solidFill>
                <a:srgbClr val="000000"/>
              </a:solidFill>
              <a:ln w="34925">
                <a:solidFill>
                  <a:srgbClr val="000000"/>
                </a:solidFill>
                <a:round/>
                <a:headEnd/>
                <a:tailEnd/>
              </a:ln>
            </p:spPr>
            <p:txBody>
              <a:bodyPr/>
              <a:lstStyle/>
              <a:p>
                <a:pPr eaLnBrk="0" hangingPunct="0"/>
                <a:endParaRPr lang="en-US"/>
              </a:p>
            </p:txBody>
          </p:sp>
          <p:sp>
            <p:nvSpPr>
              <p:cNvPr id="8275" name="Line 76"/>
              <p:cNvSpPr>
                <a:spLocks noChangeShapeType="1"/>
              </p:cNvSpPr>
              <p:nvPr/>
            </p:nvSpPr>
            <p:spPr bwMode="auto">
              <a:xfrm flipH="1" flipV="1">
                <a:off x="2745" y="1078"/>
                <a:ext cx="1409" cy="1134"/>
              </a:xfrm>
              <a:prstGeom prst="line">
                <a:avLst/>
              </a:prstGeom>
              <a:noFill/>
              <a:ln w="34925">
                <a:solidFill>
                  <a:srgbClr val="000000"/>
                </a:solidFill>
                <a:round/>
                <a:headEnd/>
                <a:tailEnd/>
              </a:ln>
            </p:spPr>
            <p:txBody>
              <a:bodyPr/>
              <a:lstStyle/>
              <a:p>
                <a:endParaRPr lang="en-US"/>
              </a:p>
            </p:txBody>
          </p:sp>
          <p:sp>
            <p:nvSpPr>
              <p:cNvPr id="8276" name="Freeform 77"/>
              <p:cNvSpPr>
                <a:spLocks/>
              </p:cNvSpPr>
              <p:nvPr/>
            </p:nvSpPr>
            <p:spPr bwMode="auto">
              <a:xfrm>
                <a:off x="2638" y="1078"/>
                <a:ext cx="61" cy="62"/>
              </a:xfrm>
              <a:custGeom>
                <a:avLst/>
                <a:gdLst>
                  <a:gd name="T0" fmla="*/ 31 w 61"/>
                  <a:gd name="T1" fmla="*/ 46 h 62"/>
                  <a:gd name="T2" fmla="*/ 0 w 61"/>
                  <a:gd name="T3" fmla="*/ 62 h 62"/>
                  <a:gd name="T4" fmla="*/ 0 w 61"/>
                  <a:gd name="T5" fmla="*/ 0 h 62"/>
                  <a:gd name="T6" fmla="*/ 61 w 61"/>
                  <a:gd name="T7" fmla="*/ 31 h 62"/>
                  <a:gd name="T8" fmla="*/ 31 w 61"/>
                  <a:gd name="T9" fmla="*/ 46 h 62"/>
                  <a:gd name="T10" fmla="*/ 0 60000 65536"/>
                  <a:gd name="T11" fmla="*/ 0 60000 65536"/>
                  <a:gd name="T12" fmla="*/ 0 60000 65536"/>
                  <a:gd name="T13" fmla="*/ 0 60000 65536"/>
                  <a:gd name="T14" fmla="*/ 0 60000 65536"/>
                  <a:gd name="T15" fmla="*/ 0 w 61"/>
                  <a:gd name="T16" fmla="*/ 0 h 62"/>
                  <a:gd name="T17" fmla="*/ 61 w 61"/>
                  <a:gd name="T18" fmla="*/ 62 h 62"/>
                </a:gdLst>
                <a:ahLst/>
                <a:cxnLst>
                  <a:cxn ang="T10">
                    <a:pos x="T0" y="T1"/>
                  </a:cxn>
                  <a:cxn ang="T11">
                    <a:pos x="T2" y="T3"/>
                  </a:cxn>
                  <a:cxn ang="T12">
                    <a:pos x="T4" y="T5"/>
                  </a:cxn>
                  <a:cxn ang="T13">
                    <a:pos x="T6" y="T7"/>
                  </a:cxn>
                  <a:cxn ang="T14">
                    <a:pos x="T8" y="T9"/>
                  </a:cxn>
                </a:cxnLst>
                <a:rect l="T15" t="T16" r="T17" b="T18"/>
                <a:pathLst>
                  <a:path w="61" h="62">
                    <a:moveTo>
                      <a:pt x="31" y="46"/>
                    </a:moveTo>
                    <a:lnTo>
                      <a:pt x="0" y="62"/>
                    </a:lnTo>
                    <a:lnTo>
                      <a:pt x="0" y="0"/>
                    </a:lnTo>
                    <a:lnTo>
                      <a:pt x="61" y="31"/>
                    </a:lnTo>
                    <a:lnTo>
                      <a:pt x="31" y="46"/>
                    </a:lnTo>
                    <a:close/>
                  </a:path>
                </a:pathLst>
              </a:custGeom>
              <a:solidFill>
                <a:srgbClr val="000000"/>
              </a:solidFill>
              <a:ln w="34925">
                <a:solidFill>
                  <a:srgbClr val="000000"/>
                </a:solidFill>
                <a:round/>
                <a:headEnd/>
                <a:tailEnd/>
              </a:ln>
            </p:spPr>
            <p:txBody>
              <a:bodyPr/>
              <a:lstStyle/>
              <a:p>
                <a:pPr eaLnBrk="0" hangingPunct="0"/>
                <a:endParaRPr lang="en-US"/>
              </a:p>
            </p:txBody>
          </p:sp>
          <p:sp>
            <p:nvSpPr>
              <p:cNvPr id="8277" name="Line 78"/>
              <p:cNvSpPr>
                <a:spLocks noChangeShapeType="1"/>
              </p:cNvSpPr>
              <p:nvPr/>
            </p:nvSpPr>
            <p:spPr bwMode="auto">
              <a:xfrm flipH="1" flipV="1">
                <a:off x="2669" y="1124"/>
                <a:ext cx="1470" cy="2037"/>
              </a:xfrm>
              <a:prstGeom prst="line">
                <a:avLst/>
              </a:prstGeom>
              <a:noFill/>
              <a:ln w="34925">
                <a:solidFill>
                  <a:srgbClr val="000000"/>
                </a:solidFill>
                <a:round/>
                <a:headEnd/>
                <a:tailEnd/>
              </a:ln>
            </p:spPr>
            <p:txBody>
              <a:bodyPr/>
              <a:lstStyle/>
              <a:p>
                <a:endParaRPr lang="en-US"/>
              </a:p>
            </p:txBody>
          </p:sp>
          <p:sp>
            <p:nvSpPr>
              <p:cNvPr id="8278" name="Rectangle 79"/>
              <p:cNvSpPr>
                <a:spLocks noChangeArrowheads="1"/>
              </p:cNvSpPr>
              <p:nvPr/>
            </p:nvSpPr>
            <p:spPr bwMode="auto">
              <a:xfrm>
                <a:off x="3291" y="948"/>
                <a:ext cx="342"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    </a:t>
                </a:r>
                <a:r>
                  <a:rPr lang="en-GB" sz="1600" i="1">
                    <a:solidFill>
                      <a:srgbClr val="000000"/>
                    </a:solidFill>
                    <a:latin typeface="Arial" pitchFamily="34" charset="0"/>
                  </a:rPr>
                  <a:t>join</a:t>
                </a:r>
                <a:endParaRPr lang="en-GB"/>
              </a:p>
            </p:txBody>
          </p:sp>
          <p:sp>
            <p:nvSpPr>
              <p:cNvPr id="8279" name="Rectangle 80"/>
              <p:cNvSpPr>
                <a:spLocks noChangeArrowheads="1"/>
              </p:cNvSpPr>
              <p:nvPr/>
            </p:nvSpPr>
            <p:spPr bwMode="auto">
              <a:xfrm>
                <a:off x="3282" y="1464"/>
                <a:ext cx="342"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    </a:t>
                </a:r>
                <a:r>
                  <a:rPr lang="en-GB" sz="1600" i="1">
                    <a:solidFill>
                      <a:srgbClr val="000000"/>
                    </a:solidFill>
                    <a:latin typeface="Arial" pitchFamily="34" charset="0"/>
                  </a:rPr>
                  <a:t>join</a:t>
                </a:r>
                <a:endParaRPr lang="en-GB"/>
              </a:p>
            </p:txBody>
          </p:sp>
          <p:sp>
            <p:nvSpPr>
              <p:cNvPr id="8280" name="Rectangle 81"/>
              <p:cNvSpPr>
                <a:spLocks noChangeArrowheads="1"/>
              </p:cNvSpPr>
              <p:nvPr/>
            </p:nvSpPr>
            <p:spPr bwMode="auto">
              <a:xfrm>
                <a:off x="3470" y="2709"/>
                <a:ext cx="342"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    </a:t>
                </a:r>
                <a:r>
                  <a:rPr lang="en-GB" sz="1600" i="1">
                    <a:solidFill>
                      <a:srgbClr val="000000"/>
                    </a:solidFill>
                    <a:latin typeface="Arial" pitchFamily="34" charset="0"/>
                  </a:rPr>
                  <a:t>join</a:t>
                </a:r>
                <a:endParaRPr lang="en-GB"/>
              </a:p>
            </p:txBody>
          </p:sp>
          <p:sp>
            <p:nvSpPr>
              <p:cNvPr id="8281" name="Rectangle 86"/>
              <p:cNvSpPr>
                <a:spLocks noChangeArrowheads="1"/>
              </p:cNvSpPr>
              <p:nvPr/>
            </p:nvSpPr>
            <p:spPr bwMode="auto">
              <a:xfrm>
                <a:off x="1968" y="1882"/>
                <a:ext cx="78" cy="154"/>
              </a:xfrm>
              <a:prstGeom prst="rect">
                <a:avLst/>
              </a:prstGeom>
              <a:noFill/>
              <a:ln w="9525">
                <a:noFill/>
                <a:miter lim="800000"/>
                <a:headEnd/>
                <a:tailEnd/>
              </a:ln>
            </p:spPr>
            <p:txBody>
              <a:bodyPr wrap="none" lIns="0" tIns="0" rIns="0" bIns="0">
                <a:spAutoFit/>
              </a:bodyPr>
              <a:lstStyle/>
              <a:p>
                <a:pPr eaLnBrk="0" hangingPunct="0"/>
                <a:r>
                  <a:rPr lang="en-GB" sz="1600">
                    <a:solidFill>
                      <a:srgbClr val="000000"/>
                    </a:solidFill>
                    <a:latin typeface="Arial" pitchFamily="34" charset="0"/>
                  </a:rPr>
                  <a:t>T</a:t>
                </a:r>
                <a:endParaRPr lang="en-GB"/>
              </a:p>
            </p:txBody>
          </p:sp>
          <p:sp>
            <p:nvSpPr>
              <p:cNvPr id="8282" name="Rectangle 87"/>
              <p:cNvSpPr>
                <a:spLocks noChangeArrowheads="1"/>
              </p:cNvSpPr>
              <p:nvPr/>
            </p:nvSpPr>
            <p:spPr bwMode="auto">
              <a:xfrm>
                <a:off x="4888" y="1254"/>
                <a:ext cx="1020"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      a.withdraw(4);</a:t>
                </a:r>
                <a:endParaRPr lang="en-GB" i="1"/>
              </a:p>
            </p:txBody>
          </p:sp>
          <p:sp>
            <p:nvSpPr>
              <p:cNvPr id="8283" name="Rectangle 88"/>
              <p:cNvSpPr>
                <a:spLocks noChangeArrowheads="1"/>
              </p:cNvSpPr>
              <p:nvPr/>
            </p:nvSpPr>
            <p:spPr bwMode="auto">
              <a:xfrm>
                <a:off x="4921" y="3153"/>
                <a:ext cx="921"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      c.deposit(4);</a:t>
                </a:r>
                <a:endParaRPr lang="en-GB" i="1"/>
              </a:p>
            </p:txBody>
          </p:sp>
          <p:sp>
            <p:nvSpPr>
              <p:cNvPr id="8284" name="Rectangle 89"/>
              <p:cNvSpPr>
                <a:spLocks noChangeArrowheads="1"/>
              </p:cNvSpPr>
              <p:nvPr/>
            </p:nvSpPr>
            <p:spPr bwMode="auto">
              <a:xfrm>
                <a:off x="4888" y="2311"/>
                <a:ext cx="1020"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      b.withdraw(3);</a:t>
                </a:r>
                <a:endParaRPr lang="en-GB" i="1"/>
              </a:p>
            </p:txBody>
          </p:sp>
          <p:sp>
            <p:nvSpPr>
              <p:cNvPr id="8285" name="Rectangle 90"/>
              <p:cNvSpPr>
                <a:spLocks noChangeArrowheads="1"/>
              </p:cNvSpPr>
              <p:nvPr/>
            </p:nvSpPr>
            <p:spPr bwMode="auto">
              <a:xfrm>
                <a:off x="4877" y="3459"/>
                <a:ext cx="928"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      d.deposit(3);</a:t>
                </a:r>
                <a:endParaRPr lang="en-GB" i="1"/>
              </a:p>
            </p:txBody>
          </p:sp>
          <p:sp>
            <p:nvSpPr>
              <p:cNvPr id="8286" name="Freeform 91"/>
              <p:cNvSpPr>
                <a:spLocks/>
              </p:cNvSpPr>
              <p:nvPr/>
            </p:nvSpPr>
            <p:spPr bwMode="auto">
              <a:xfrm>
                <a:off x="2822" y="2058"/>
                <a:ext cx="76" cy="62"/>
              </a:xfrm>
              <a:custGeom>
                <a:avLst/>
                <a:gdLst>
                  <a:gd name="T0" fmla="*/ 15 w 76"/>
                  <a:gd name="T1" fmla="*/ 31 h 62"/>
                  <a:gd name="T2" fmla="*/ 15 w 76"/>
                  <a:gd name="T3" fmla="*/ 0 h 62"/>
                  <a:gd name="T4" fmla="*/ 76 w 76"/>
                  <a:gd name="T5" fmla="*/ 46 h 62"/>
                  <a:gd name="T6" fmla="*/ 0 w 76"/>
                  <a:gd name="T7" fmla="*/ 62 h 62"/>
                  <a:gd name="T8" fmla="*/ 15 w 76"/>
                  <a:gd name="T9" fmla="*/ 31 h 62"/>
                  <a:gd name="T10" fmla="*/ 0 60000 65536"/>
                  <a:gd name="T11" fmla="*/ 0 60000 65536"/>
                  <a:gd name="T12" fmla="*/ 0 60000 65536"/>
                  <a:gd name="T13" fmla="*/ 0 60000 65536"/>
                  <a:gd name="T14" fmla="*/ 0 60000 65536"/>
                  <a:gd name="T15" fmla="*/ 0 w 76"/>
                  <a:gd name="T16" fmla="*/ 0 h 62"/>
                  <a:gd name="T17" fmla="*/ 76 w 76"/>
                  <a:gd name="T18" fmla="*/ 62 h 62"/>
                </a:gdLst>
                <a:ahLst/>
                <a:cxnLst>
                  <a:cxn ang="T10">
                    <a:pos x="T0" y="T1"/>
                  </a:cxn>
                  <a:cxn ang="T11">
                    <a:pos x="T2" y="T3"/>
                  </a:cxn>
                  <a:cxn ang="T12">
                    <a:pos x="T4" y="T5"/>
                  </a:cxn>
                  <a:cxn ang="T13">
                    <a:pos x="T6" y="T7"/>
                  </a:cxn>
                  <a:cxn ang="T14">
                    <a:pos x="T8" y="T9"/>
                  </a:cxn>
                </a:cxnLst>
                <a:rect l="T15" t="T16" r="T17" b="T18"/>
                <a:pathLst>
                  <a:path w="76" h="62">
                    <a:moveTo>
                      <a:pt x="15" y="31"/>
                    </a:moveTo>
                    <a:lnTo>
                      <a:pt x="15" y="0"/>
                    </a:lnTo>
                    <a:lnTo>
                      <a:pt x="76" y="46"/>
                    </a:lnTo>
                    <a:lnTo>
                      <a:pt x="0" y="62"/>
                    </a:lnTo>
                    <a:lnTo>
                      <a:pt x="15" y="31"/>
                    </a:lnTo>
                    <a:close/>
                  </a:path>
                </a:pathLst>
              </a:custGeom>
              <a:solidFill>
                <a:srgbClr val="000000"/>
              </a:solidFill>
              <a:ln w="34925">
                <a:solidFill>
                  <a:srgbClr val="000000"/>
                </a:solidFill>
                <a:round/>
                <a:headEnd/>
                <a:tailEnd/>
              </a:ln>
            </p:spPr>
            <p:txBody>
              <a:bodyPr/>
              <a:lstStyle/>
              <a:p>
                <a:pPr eaLnBrk="0" hangingPunct="0"/>
                <a:endParaRPr lang="en-US"/>
              </a:p>
            </p:txBody>
          </p:sp>
          <p:sp>
            <p:nvSpPr>
              <p:cNvPr id="8287" name="Line 92"/>
              <p:cNvSpPr>
                <a:spLocks noChangeShapeType="1"/>
              </p:cNvSpPr>
              <p:nvPr/>
            </p:nvSpPr>
            <p:spPr bwMode="auto">
              <a:xfrm>
                <a:off x="2179" y="1936"/>
                <a:ext cx="643" cy="153"/>
              </a:xfrm>
              <a:prstGeom prst="line">
                <a:avLst/>
              </a:prstGeom>
              <a:noFill/>
              <a:ln w="34925">
                <a:solidFill>
                  <a:srgbClr val="000000"/>
                </a:solidFill>
                <a:round/>
                <a:headEnd/>
                <a:tailEnd/>
              </a:ln>
            </p:spPr>
            <p:txBody>
              <a:bodyPr/>
              <a:lstStyle/>
              <a:p>
                <a:endParaRPr lang="en-US"/>
              </a:p>
            </p:txBody>
          </p:sp>
          <p:sp>
            <p:nvSpPr>
              <p:cNvPr id="8288" name="Freeform 93"/>
              <p:cNvSpPr>
                <a:spLocks/>
              </p:cNvSpPr>
              <p:nvPr/>
            </p:nvSpPr>
            <p:spPr bwMode="auto">
              <a:xfrm>
                <a:off x="2485" y="986"/>
                <a:ext cx="61" cy="62"/>
              </a:xfrm>
              <a:custGeom>
                <a:avLst/>
                <a:gdLst>
                  <a:gd name="T0" fmla="*/ 30 w 61"/>
                  <a:gd name="T1" fmla="*/ 46 h 62"/>
                  <a:gd name="T2" fmla="*/ 0 w 61"/>
                  <a:gd name="T3" fmla="*/ 16 h 62"/>
                  <a:gd name="T4" fmla="*/ 61 w 61"/>
                  <a:gd name="T5" fmla="*/ 0 h 62"/>
                  <a:gd name="T6" fmla="*/ 46 w 61"/>
                  <a:gd name="T7" fmla="*/ 62 h 62"/>
                  <a:gd name="T8" fmla="*/ 30 w 61"/>
                  <a:gd name="T9" fmla="*/ 46 h 62"/>
                  <a:gd name="T10" fmla="*/ 0 60000 65536"/>
                  <a:gd name="T11" fmla="*/ 0 60000 65536"/>
                  <a:gd name="T12" fmla="*/ 0 60000 65536"/>
                  <a:gd name="T13" fmla="*/ 0 60000 65536"/>
                  <a:gd name="T14" fmla="*/ 0 60000 65536"/>
                  <a:gd name="T15" fmla="*/ 0 w 61"/>
                  <a:gd name="T16" fmla="*/ 0 h 62"/>
                  <a:gd name="T17" fmla="*/ 61 w 61"/>
                  <a:gd name="T18" fmla="*/ 62 h 62"/>
                </a:gdLst>
                <a:ahLst/>
                <a:cxnLst>
                  <a:cxn ang="T10">
                    <a:pos x="T0" y="T1"/>
                  </a:cxn>
                  <a:cxn ang="T11">
                    <a:pos x="T2" y="T3"/>
                  </a:cxn>
                  <a:cxn ang="T12">
                    <a:pos x="T4" y="T5"/>
                  </a:cxn>
                  <a:cxn ang="T13">
                    <a:pos x="T6" y="T7"/>
                  </a:cxn>
                  <a:cxn ang="T14">
                    <a:pos x="T8" y="T9"/>
                  </a:cxn>
                </a:cxnLst>
                <a:rect l="T15" t="T16" r="T17" b="T18"/>
                <a:pathLst>
                  <a:path w="61" h="62">
                    <a:moveTo>
                      <a:pt x="30" y="46"/>
                    </a:moveTo>
                    <a:lnTo>
                      <a:pt x="0" y="16"/>
                    </a:lnTo>
                    <a:lnTo>
                      <a:pt x="61" y="0"/>
                    </a:lnTo>
                    <a:lnTo>
                      <a:pt x="46" y="62"/>
                    </a:lnTo>
                    <a:lnTo>
                      <a:pt x="30" y="46"/>
                    </a:lnTo>
                    <a:close/>
                  </a:path>
                </a:pathLst>
              </a:custGeom>
              <a:solidFill>
                <a:srgbClr val="000000"/>
              </a:solidFill>
              <a:ln w="34925">
                <a:solidFill>
                  <a:srgbClr val="000000"/>
                </a:solidFill>
                <a:round/>
                <a:headEnd/>
                <a:tailEnd/>
              </a:ln>
            </p:spPr>
            <p:txBody>
              <a:bodyPr/>
              <a:lstStyle/>
              <a:p>
                <a:pPr eaLnBrk="0" hangingPunct="0"/>
                <a:endParaRPr lang="en-US"/>
              </a:p>
            </p:txBody>
          </p:sp>
          <p:sp>
            <p:nvSpPr>
              <p:cNvPr id="8289" name="Line 94"/>
              <p:cNvSpPr>
                <a:spLocks noChangeShapeType="1"/>
              </p:cNvSpPr>
              <p:nvPr/>
            </p:nvSpPr>
            <p:spPr bwMode="auto">
              <a:xfrm flipV="1">
                <a:off x="1995" y="1032"/>
                <a:ext cx="505" cy="751"/>
              </a:xfrm>
              <a:prstGeom prst="line">
                <a:avLst/>
              </a:prstGeom>
              <a:noFill/>
              <a:ln w="34925">
                <a:solidFill>
                  <a:srgbClr val="000000"/>
                </a:solidFill>
                <a:round/>
                <a:headEnd/>
                <a:tailEnd/>
              </a:ln>
            </p:spPr>
            <p:txBody>
              <a:bodyPr/>
              <a:lstStyle/>
              <a:p>
                <a:endParaRPr lang="en-US"/>
              </a:p>
            </p:txBody>
          </p:sp>
          <p:sp>
            <p:nvSpPr>
              <p:cNvPr id="8290" name="Rectangle 95"/>
              <p:cNvSpPr>
                <a:spLocks noChangeArrowheads="1"/>
              </p:cNvSpPr>
              <p:nvPr/>
            </p:nvSpPr>
            <p:spPr bwMode="auto">
              <a:xfrm>
                <a:off x="1358" y="960"/>
                <a:ext cx="952"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openTransaction</a:t>
                </a:r>
                <a:endParaRPr lang="en-GB"/>
              </a:p>
            </p:txBody>
          </p:sp>
          <p:sp>
            <p:nvSpPr>
              <p:cNvPr id="8291" name="Rectangle 96"/>
              <p:cNvSpPr>
                <a:spLocks noChangeArrowheads="1"/>
              </p:cNvSpPr>
              <p:nvPr/>
            </p:nvSpPr>
            <p:spPr bwMode="auto">
              <a:xfrm>
                <a:off x="2297" y="2188"/>
                <a:ext cx="1170" cy="154"/>
              </a:xfrm>
              <a:prstGeom prst="rect">
                <a:avLst/>
              </a:prstGeom>
              <a:noFill/>
              <a:ln w="9525">
                <a:noFill/>
                <a:miter lim="800000"/>
                <a:headEnd/>
                <a:tailEnd/>
              </a:ln>
            </p:spPr>
            <p:txBody>
              <a:bodyPr wrap="none" lIns="0" tIns="0" rIns="0" bIns="0">
                <a:spAutoFit/>
              </a:bodyPr>
              <a:lstStyle/>
              <a:p>
                <a:pPr eaLnBrk="0" hangingPunct="0"/>
                <a:r>
                  <a:rPr lang="en-GB" sz="1600" i="1">
                    <a:solidFill>
                      <a:srgbClr val="000000"/>
                    </a:solidFill>
                    <a:latin typeface="Arial" pitchFamily="34" charset="0"/>
                  </a:rPr>
                  <a:t>      b.withdraw(T, 3);</a:t>
                </a:r>
                <a:endParaRPr lang="en-GB" i="1"/>
              </a:p>
            </p:txBody>
          </p:sp>
          <p:sp>
            <p:nvSpPr>
              <p:cNvPr id="8292" name="Rectangle 98"/>
              <p:cNvSpPr>
                <a:spLocks noChangeArrowheads="1"/>
              </p:cNvSpPr>
              <p:nvPr/>
            </p:nvSpPr>
            <p:spPr bwMode="auto">
              <a:xfrm>
                <a:off x="1292" y="1089"/>
                <a:ext cx="1082" cy="212"/>
              </a:xfrm>
              <a:prstGeom prst="rect">
                <a:avLst/>
              </a:prstGeom>
              <a:noFill/>
              <a:ln w="9525">
                <a:noFill/>
                <a:miter lim="800000"/>
                <a:headEnd/>
                <a:tailEnd/>
              </a:ln>
            </p:spPr>
            <p:txBody>
              <a:bodyPr wrap="none">
                <a:spAutoFit/>
              </a:bodyPr>
              <a:lstStyle/>
              <a:p>
                <a:pPr eaLnBrk="0" hangingPunct="0"/>
                <a:r>
                  <a:rPr lang="en-GB" sz="1600" i="1">
                    <a:latin typeface="Arial" pitchFamily="34" charset="0"/>
                  </a:rPr>
                  <a:t>closeTransaction</a:t>
                </a:r>
                <a:endParaRPr lang="en-GB">
                  <a:latin typeface="Arial" pitchFamily="34" charset="0"/>
                </a:endParaRPr>
              </a:p>
            </p:txBody>
          </p:sp>
          <p:sp>
            <p:nvSpPr>
              <p:cNvPr id="8293" name="Rectangle 101"/>
              <p:cNvSpPr>
                <a:spLocks noChangeArrowheads="1"/>
              </p:cNvSpPr>
              <p:nvPr/>
            </p:nvSpPr>
            <p:spPr bwMode="auto">
              <a:xfrm>
                <a:off x="396" y="2592"/>
                <a:ext cx="209"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T </a:t>
                </a:r>
                <a:r>
                  <a:rPr lang="en-GB" sz="1500">
                    <a:solidFill>
                      <a:srgbClr val="000000"/>
                    </a:solidFill>
                    <a:latin typeface="Arial" pitchFamily="34" charset="0"/>
                  </a:rPr>
                  <a:t>= </a:t>
                </a:r>
                <a:endParaRPr lang="en-GB"/>
              </a:p>
            </p:txBody>
          </p:sp>
          <p:sp>
            <p:nvSpPr>
              <p:cNvPr id="8294" name="Rectangle 102"/>
              <p:cNvSpPr>
                <a:spLocks noChangeArrowheads="1"/>
              </p:cNvSpPr>
              <p:nvPr/>
            </p:nvSpPr>
            <p:spPr bwMode="auto">
              <a:xfrm>
                <a:off x="605" y="2592"/>
                <a:ext cx="896"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openTransaction</a:t>
                </a:r>
                <a:endParaRPr lang="en-GB" i="1"/>
              </a:p>
            </p:txBody>
          </p:sp>
          <p:sp>
            <p:nvSpPr>
              <p:cNvPr id="8295" name="Rectangle 103"/>
              <p:cNvSpPr>
                <a:spLocks noChangeArrowheads="1"/>
              </p:cNvSpPr>
              <p:nvPr/>
            </p:nvSpPr>
            <p:spPr bwMode="auto">
              <a:xfrm>
                <a:off x="439" y="2742"/>
                <a:ext cx="95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      a.withdraw(4);</a:t>
                </a:r>
                <a:endParaRPr lang="en-GB" i="1"/>
              </a:p>
            </p:txBody>
          </p:sp>
          <p:sp>
            <p:nvSpPr>
              <p:cNvPr id="8296" name="Rectangle 104"/>
              <p:cNvSpPr>
                <a:spLocks noChangeArrowheads="1"/>
              </p:cNvSpPr>
              <p:nvPr/>
            </p:nvSpPr>
            <p:spPr bwMode="auto">
              <a:xfrm>
                <a:off x="439" y="2906"/>
                <a:ext cx="859"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      c.deposit(4);</a:t>
                </a:r>
                <a:endParaRPr lang="en-GB" i="1"/>
              </a:p>
            </p:txBody>
          </p:sp>
          <p:sp>
            <p:nvSpPr>
              <p:cNvPr id="8297" name="Rectangle 105"/>
              <p:cNvSpPr>
                <a:spLocks noChangeArrowheads="1"/>
              </p:cNvSpPr>
              <p:nvPr/>
            </p:nvSpPr>
            <p:spPr bwMode="auto">
              <a:xfrm>
                <a:off x="439" y="3040"/>
                <a:ext cx="953"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      b.withdraw(3);</a:t>
                </a:r>
                <a:endParaRPr lang="en-GB" i="1"/>
              </a:p>
            </p:txBody>
          </p:sp>
          <p:sp>
            <p:nvSpPr>
              <p:cNvPr id="8298" name="Rectangle 106"/>
              <p:cNvSpPr>
                <a:spLocks noChangeArrowheads="1"/>
              </p:cNvSpPr>
              <p:nvPr/>
            </p:nvSpPr>
            <p:spPr bwMode="auto">
              <a:xfrm>
                <a:off x="439" y="3175"/>
                <a:ext cx="866" cy="144"/>
              </a:xfrm>
              <a:prstGeom prst="rect">
                <a:avLst/>
              </a:prstGeom>
              <a:noFill/>
              <a:ln w="9525">
                <a:noFill/>
                <a:miter lim="800000"/>
                <a:headEnd/>
                <a:tailEnd/>
              </a:ln>
            </p:spPr>
            <p:txBody>
              <a:bodyPr wrap="none" lIns="0" tIns="0" rIns="0" bIns="0">
                <a:spAutoFit/>
              </a:bodyPr>
              <a:lstStyle/>
              <a:p>
                <a:pPr eaLnBrk="0" hangingPunct="0"/>
                <a:r>
                  <a:rPr lang="en-GB" sz="1500" i="1">
                    <a:solidFill>
                      <a:srgbClr val="000000"/>
                    </a:solidFill>
                    <a:latin typeface="Arial" pitchFamily="34" charset="0"/>
                  </a:rPr>
                  <a:t>      d.deposit(3);</a:t>
                </a:r>
                <a:endParaRPr lang="en-GB" i="1"/>
              </a:p>
            </p:txBody>
          </p:sp>
          <p:sp>
            <p:nvSpPr>
              <p:cNvPr id="8299" name="Rectangle 107"/>
              <p:cNvSpPr>
                <a:spLocks noChangeArrowheads="1"/>
              </p:cNvSpPr>
              <p:nvPr/>
            </p:nvSpPr>
            <p:spPr bwMode="auto">
              <a:xfrm>
                <a:off x="364" y="3324"/>
                <a:ext cx="1107" cy="144"/>
              </a:xfrm>
              <a:prstGeom prst="rect">
                <a:avLst/>
              </a:prstGeom>
              <a:noFill/>
              <a:ln w="9525">
                <a:noFill/>
                <a:miter lim="800000"/>
                <a:headEnd/>
                <a:tailEnd/>
              </a:ln>
            </p:spPr>
            <p:txBody>
              <a:bodyPr wrap="none" lIns="0" tIns="0" rIns="0" bIns="0">
                <a:spAutoFit/>
              </a:bodyPr>
              <a:lstStyle/>
              <a:p>
                <a:pPr eaLnBrk="0" hangingPunct="0"/>
                <a:r>
                  <a:rPr lang="en-GB" sz="1500">
                    <a:solidFill>
                      <a:srgbClr val="000000"/>
                    </a:solidFill>
                    <a:latin typeface="Arial" pitchFamily="34" charset="0"/>
                  </a:rPr>
                  <a:t>      </a:t>
                </a:r>
                <a:r>
                  <a:rPr lang="en-GB" sz="1500" i="1">
                    <a:solidFill>
                      <a:srgbClr val="000000"/>
                    </a:solidFill>
                    <a:latin typeface="Arial" pitchFamily="34" charset="0"/>
                  </a:rPr>
                  <a:t>closeTransaction</a:t>
                </a:r>
                <a:endParaRPr lang="en-GB"/>
              </a:p>
            </p:txBody>
          </p:sp>
          <p:sp>
            <p:nvSpPr>
              <p:cNvPr id="8300" name="Rectangle 100"/>
              <p:cNvSpPr>
                <a:spLocks noChangeArrowheads="1"/>
              </p:cNvSpPr>
              <p:nvPr/>
            </p:nvSpPr>
            <p:spPr bwMode="auto">
              <a:xfrm>
                <a:off x="233" y="3547"/>
                <a:ext cx="3497" cy="288"/>
              </a:xfrm>
              <a:prstGeom prst="rect">
                <a:avLst/>
              </a:prstGeom>
              <a:noFill/>
              <a:ln w="9525">
                <a:noFill/>
                <a:miter lim="800000"/>
                <a:headEnd/>
                <a:tailEnd/>
              </a:ln>
            </p:spPr>
            <p:txBody>
              <a:bodyPr wrap="none">
                <a:spAutoFit/>
              </a:bodyPr>
              <a:lstStyle/>
              <a:p>
                <a:pPr eaLnBrk="0" hangingPunct="0"/>
                <a:r>
                  <a:rPr lang="en-GB"/>
                  <a:t> </a:t>
                </a:r>
                <a:r>
                  <a:rPr lang="en-GB" sz="1600">
                    <a:latin typeface="Arial" pitchFamily="34" charset="0"/>
                  </a:rPr>
                  <a:t>Note: the coordinator is in one of the servers, e.g. BranchX</a:t>
                </a:r>
                <a:endParaRPr lang="en-GB"/>
              </a:p>
            </p:txBody>
          </p:sp>
        </p:grpSp>
        <p:sp>
          <p:nvSpPr>
            <p:cNvPr id="8205" name="Rectangle 114"/>
            <p:cNvSpPr>
              <a:spLocks noChangeArrowheads="1"/>
            </p:cNvSpPr>
            <p:nvPr/>
          </p:nvSpPr>
          <p:spPr bwMode="auto">
            <a:xfrm>
              <a:off x="1985" y="3428"/>
              <a:ext cx="925" cy="250"/>
            </a:xfrm>
            <a:prstGeom prst="rect">
              <a:avLst/>
            </a:prstGeom>
            <a:noFill/>
            <a:ln w="9525">
              <a:noFill/>
              <a:miter lim="800000"/>
              <a:headEnd/>
              <a:tailEnd/>
            </a:ln>
          </p:spPr>
          <p:txBody>
            <a:bodyPr wrap="none">
              <a:spAutoFit/>
            </a:bodyPr>
            <a:lstStyle/>
            <a:p>
              <a:pPr eaLnBrk="0" hangingPunct="0"/>
              <a:r>
                <a:rPr kumimoji="1" lang="en-GB" sz="2000">
                  <a:solidFill>
                    <a:schemeClr val="accent1"/>
                  </a:solidFill>
                  <a:latin typeface="Arial" pitchFamily="34" charset="0"/>
                </a:rPr>
                <a:t>Figure 13.3</a:t>
              </a:r>
            </a:p>
          </p:txBody>
        </p:sp>
      </p:grpSp>
      <p:sp>
        <p:nvSpPr>
          <p:cNvPr id="28788" name="Rectangle 116"/>
          <p:cNvSpPr>
            <a:spLocks noChangeArrowheads="1"/>
          </p:cNvSpPr>
          <p:nvPr/>
        </p:nvSpPr>
        <p:spPr bwMode="auto">
          <a:xfrm>
            <a:off x="171450" y="1208088"/>
            <a:ext cx="2151063" cy="2289175"/>
          </a:xfrm>
          <a:prstGeom prst="rect">
            <a:avLst/>
          </a:prstGeom>
          <a:solidFill>
            <a:schemeClr val="accent2"/>
          </a:solidFill>
          <a:ln w="9525">
            <a:noFill/>
            <a:miter lim="800000"/>
            <a:headEnd/>
            <a:tailEnd/>
          </a:ln>
        </p:spPr>
        <p:txBody>
          <a:bodyPr>
            <a:spAutoFit/>
          </a:bodyPr>
          <a:lstStyle/>
          <a:p>
            <a:pPr eaLnBrk="0" hangingPunct="0"/>
            <a:r>
              <a:rPr lang="en-GB" sz="1800">
                <a:latin typeface="Helvetica"/>
              </a:rPr>
              <a:t>a client’s (flat) banking transaction involves accounts </a:t>
            </a:r>
            <a:r>
              <a:rPr lang="en-GB" sz="1800" i="1">
                <a:latin typeface="Helvetica"/>
              </a:rPr>
              <a:t>A</a:t>
            </a:r>
            <a:r>
              <a:rPr lang="en-GB" sz="1800">
                <a:latin typeface="Helvetica"/>
              </a:rPr>
              <a:t>, </a:t>
            </a:r>
            <a:r>
              <a:rPr lang="en-GB" sz="1800" i="1">
                <a:latin typeface="Helvetica"/>
              </a:rPr>
              <a:t>B</a:t>
            </a:r>
            <a:r>
              <a:rPr lang="en-GB" sz="1800">
                <a:latin typeface="Helvetica"/>
              </a:rPr>
              <a:t>, </a:t>
            </a:r>
            <a:r>
              <a:rPr lang="en-GB" sz="1800" i="1">
                <a:latin typeface="Helvetica"/>
              </a:rPr>
              <a:t>C</a:t>
            </a:r>
            <a:r>
              <a:rPr lang="en-GB" sz="1800">
                <a:latin typeface="Helvetica"/>
              </a:rPr>
              <a:t> and </a:t>
            </a:r>
            <a:r>
              <a:rPr lang="en-GB" sz="1800" i="1">
                <a:latin typeface="Helvetica"/>
              </a:rPr>
              <a:t>D</a:t>
            </a:r>
            <a:r>
              <a:rPr lang="en-GB" sz="1800">
                <a:latin typeface="Helvetica"/>
              </a:rPr>
              <a:t> at servers </a:t>
            </a:r>
            <a:r>
              <a:rPr lang="en-GB" sz="1800" i="1">
                <a:latin typeface="Helvetica"/>
              </a:rPr>
              <a:t>BranchX</a:t>
            </a:r>
            <a:r>
              <a:rPr lang="en-GB" sz="1800">
                <a:latin typeface="Helvetica"/>
              </a:rPr>
              <a:t>, </a:t>
            </a:r>
            <a:r>
              <a:rPr lang="en-GB" sz="1800" i="1">
                <a:latin typeface="Helvetica"/>
              </a:rPr>
              <a:t>BranchY</a:t>
            </a:r>
            <a:r>
              <a:rPr lang="en-GB" sz="1800">
                <a:latin typeface="Helvetica"/>
              </a:rPr>
              <a:t> and </a:t>
            </a:r>
            <a:r>
              <a:rPr lang="en-GB" sz="1800" i="1">
                <a:latin typeface="Helvetica"/>
              </a:rPr>
              <a:t>BranchZ</a:t>
            </a:r>
            <a:endParaRPr lang="en-GB" sz="2000">
              <a:latin typeface="Helvetica"/>
            </a:endParaRPr>
          </a:p>
        </p:txBody>
      </p:sp>
      <p:grpSp>
        <p:nvGrpSpPr>
          <p:cNvPr id="4" name="Group 120"/>
          <p:cNvGrpSpPr>
            <a:grpSpLocks/>
          </p:cNvGrpSpPr>
          <p:nvPr/>
        </p:nvGrpSpPr>
        <p:grpSpPr bwMode="auto">
          <a:xfrm>
            <a:off x="4489450" y="366713"/>
            <a:ext cx="5416550" cy="965200"/>
            <a:chOff x="2828" y="231"/>
            <a:chExt cx="3412" cy="608"/>
          </a:xfrm>
        </p:grpSpPr>
        <p:sp>
          <p:nvSpPr>
            <p:cNvPr id="8202" name="Rectangle 117"/>
            <p:cNvSpPr>
              <a:spLocks noChangeArrowheads="1"/>
            </p:cNvSpPr>
            <p:nvPr/>
          </p:nvSpPr>
          <p:spPr bwMode="auto">
            <a:xfrm>
              <a:off x="3786" y="231"/>
              <a:ext cx="2454" cy="404"/>
            </a:xfrm>
            <a:prstGeom prst="rect">
              <a:avLst/>
            </a:prstGeom>
            <a:solidFill>
              <a:schemeClr val="accent2"/>
            </a:solidFill>
            <a:ln w="9525">
              <a:noFill/>
              <a:miter lim="800000"/>
              <a:headEnd/>
              <a:tailEnd/>
            </a:ln>
          </p:spPr>
          <p:txBody>
            <a:bodyPr>
              <a:spAutoFit/>
            </a:bodyPr>
            <a:lstStyle/>
            <a:p>
              <a:pPr eaLnBrk="0" hangingPunct="0"/>
              <a:r>
                <a:rPr lang="en-GB" sz="1800" i="1">
                  <a:latin typeface="Helvetica"/>
                </a:rPr>
                <a:t>openTransaction</a:t>
              </a:r>
              <a:r>
                <a:rPr lang="en-GB" sz="1800">
                  <a:latin typeface="Helvetica"/>
                </a:rPr>
                <a:t> goes to the coordinator</a:t>
              </a:r>
              <a:endParaRPr lang="en-GB" sz="2000">
                <a:latin typeface="Helvetica"/>
              </a:endParaRPr>
            </a:p>
          </p:txBody>
        </p:sp>
        <p:sp>
          <p:nvSpPr>
            <p:cNvPr id="8203" name="Line 118"/>
            <p:cNvSpPr>
              <a:spLocks noChangeShapeType="1"/>
            </p:cNvSpPr>
            <p:nvPr/>
          </p:nvSpPr>
          <p:spPr bwMode="auto">
            <a:xfrm flipH="1">
              <a:off x="2828" y="449"/>
              <a:ext cx="999" cy="390"/>
            </a:xfrm>
            <a:prstGeom prst="line">
              <a:avLst/>
            </a:prstGeom>
            <a:noFill/>
            <a:ln w="9525">
              <a:solidFill>
                <a:schemeClr val="accent1"/>
              </a:solidFill>
              <a:round/>
              <a:headEnd/>
              <a:tailEnd type="triangle" w="med" len="med"/>
            </a:ln>
          </p:spPr>
          <p:txBody>
            <a:bodyPr wrap="none" anchor="ctr"/>
            <a:lstStyle/>
            <a:p>
              <a:endParaRPr lang="en-US"/>
            </a:p>
          </p:txBody>
        </p:sp>
      </p:grpSp>
      <p:sp>
        <p:nvSpPr>
          <p:cNvPr id="28793" name="Rectangle 121"/>
          <p:cNvSpPr>
            <a:spLocks noChangeArrowheads="1"/>
          </p:cNvSpPr>
          <p:nvPr/>
        </p:nvSpPr>
        <p:spPr bwMode="auto">
          <a:xfrm>
            <a:off x="366713" y="3908425"/>
            <a:ext cx="3098800" cy="1616075"/>
          </a:xfrm>
          <a:prstGeom prst="rect">
            <a:avLst/>
          </a:prstGeom>
          <a:solidFill>
            <a:schemeClr val="accent2"/>
          </a:solidFill>
          <a:ln w="9525">
            <a:noFill/>
            <a:miter lim="800000"/>
            <a:headEnd/>
            <a:tailEnd/>
          </a:ln>
        </p:spPr>
        <p:txBody>
          <a:bodyPr>
            <a:spAutoFit/>
          </a:bodyPr>
          <a:lstStyle/>
          <a:p>
            <a:pPr eaLnBrk="0" hangingPunct="0"/>
            <a:r>
              <a:rPr lang="en-GB" sz="2000">
                <a:latin typeface="Helvetica"/>
              </a:rPr>
              <a:t>Each server is shown with a </a:t>
            </a:r>
            <a:r>
              <a:rPr lang="en-GB" sz="2000" i="1">
                <a:latin typeface="Helvetica"/>
              </a:rPr>
              <a:t>participant</a:t>
            </a:r>
            <a:r>
              <a:rPr lang="en-GB" sz="2000">
                <a:latin typeface="Helvetica"/>
              </a:rPr>
              <a:t>, which joins the transaction by invoking the </a:t>
            </a:r>
            <a:r>
              <a:rPr lang="en-GB" sz="2000" i="1">
                <a:latin typeface="Helvetica"/>
              </a:rPr>
              <a:t>join</a:t>
            </a:r>
            <a:r>
              <a:rPr lang="en-GB" sz="2000">
                <a:latin typeface="Helvetica"/>
              </a:rPr>
              <a:t> method in the coordinator</a:t>
            </a:r>
          </a:p>
        </p:txBody>
      </p:sp>
      <p:sp>
        <p:nvSpPr>
          <p:cNvPr id="28794" name="Text Box 122"/>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8785">
                                            <p:txEl>
                                              <p:pRg st="0" end="0"/>
                                            </p:txEl>
                                          </p:spTgt>
                                        </p:tgtEl>
                                        <p:attrNameLst>
                                          <p:attrName>style.visibility</p:attrName>
                                        </p:attrNameLst>
                                      </p:cBhvr>
                                      <p:to>
                                        <p:strVal val="visible"/>
                                      </p:to>
                                    </p:set>
                                    <p:animEffect transition="in" filter="wipe(up)">
                                      <p:cBhvr>
                                        <p:cTn id="12" dur="500"/>
                                        <p:tgtEl>
                                          <p:spTgt spid="287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28788"/>
                                        </p:tgtEl>
                                        <p:attrNameLst>
                                          <p:attrName>style.visibility</p:attrName>
                                        </p:attrNameLst>
                                      </p:cBhvr>
                                      <p:to>
                                        <p:strVal val="visible"/>
                                      </p:to>
                                    </p:set>
                                    <p:anim calcmode="lin" valueType="num">
                                      <p:cBhvr additive="base">
                                        <p:cTn id="17" dur="500" fill="hold"/>
                                        <p:tgtEl>
                                          <p:spTgt spid="28788"/>
                                        </p:tgtEl>
                                        <p:attrNameLst>
                                          <p:attrName>ppt_x</p:attrName>
                                        </p:attrNameLst>
                                      </p:cBhvr>
                                      <p:tavLst>
                                        <p:tav tm="0">
                                          <p:val>
                                            <p:strVal val="1+#ppt_w/2"/>
                                          </p:val>
                                        </p:tav>
                                        <p:tav tm="100000">
                                          <p:val>
                                            <p:strVal val="#ppt_x"/>
                                          </p:val>
                                        </p:tav>
                                      </p:tavLst>
                                    </p:anim>
                                    <p:anim calcmode="lin" valueType="num">
                                      <p:cBhvr additive="base">
                                        <p:cTn id="18" dur="500" fill="hold"/>
                                        <p:tgtEl>
                                          <p:spTgt spid="28788"/>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1+#ppt_w/2"/>
                                          </p:val>
                                        </p:tav>
                                        <p:tav tm="100000">
                                          <p:val>
                                            <p:strVal val="#ppt_x"/>
                                          </p:val>
                                        </p:tav>
                                      </p:tavLst>
                                    </p:anim>
                                    <p:anim calcmode="lin" valueType="num">
                                      <p:cBhvr additive="base">
                                        <p:cTn id="24"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28793"/>
                                        </p:tgtEl>
                                        <p:attrNameLst>
                                          <p:attrName>style.visibility</p:attrName>
                                        </p:attrNameLst>
                                      </p:cBhvr>
                                      <p:to>
                                        <p:strVal val="visible"/>
                                      </p:to>
                                    </p:set>
                                    <p:anim calcmode="lin" valueType="num">
                                      <p:cBhvr additive="base">
                                        <p:cTn id="29" dur="500" fill="hold"/>
                                        <p:tgtEl>
                                          <p:spTgt spid="28793"/>
                                        </p:tgtEl>
                                        <p:attrNameLst>
                                          <p:attrName>ppt_x</p:attrName>
                                        </p:attrNameLst>
                                      </p:cBhvr>
                                      <p:tavLst>
                                        <p:tav tm="0">
                                          <p:val>
                                            <p:strVal val="1+#ppt_w/2"/>
                                          </p:val>
                                        </p:tav>
                                        <p:tav tm="100000">
                                          <p:val>
                                            <p:strVal val="#ppt_x"/>
                                          </p:val>
                                        </p:tav>
                                      </p:tavLst>
                                    </p:anim>
                                    <p:anim calcmode="lin" valueType="num">
                                      <p:cBhvr additive="base">
                                        <p:cTn id="30" dur="500" fill="hold"/>
                                        <p:tgtEl>
                                          <p:spTgt spid="28793"/>
                                        </p:tgtEl>
                                        <p:attrNameLst>
                                          <p:attrName>ppt_y</p:attrName>
                                        </p:attrNameLst>
                                      </p:cBhvr>
                                      <p:tavLst>
                                        <p:tav tm="0">
                                          <p:val>
                                            <p:strVal val="#ppt_y"/>
                                          </p:val>
                                        </p:tav>
                                        <p:tav tm="100000">
                                          <p:val>
                                            <p:strVal val="#ppt_y"/>
                                          </p:val>
                                        </p:tav>
                                      </p:tavLst>
                                    </p:anim>
                                  </p:childTnLst>
                                </p:cTn>
                              </p:par>
                            </p:childTnLst>
                          </p:cTn>
                        </p:par>
                        <p:par>
                          <p:cTn id="31" fill="hold">
                            <p:stCondLst>
                              <p:cond delay="500"/>
                            </p:stCondLst>
                            <p:childTnLst>
                              <p:par>
                                <p:cTn id="32" presetID="1" presetClass="entr" presetSubtype="0" fill="hold" grpId="0" nodeType="afterEffect">
                                  <p:stCondLst>
                                    <p:cond delay="0"/>
                                  </p:stCondLst>
                                  <p:childTnLst>
                                    <p:set>
                                      <p:cBhvr>
                                        <p:cTn id="33" dur="1" fill="hold">
                                          <p:stCondLst>
                                            <p:cond delay="499"/>
                                          </p:stCondLst>
                                        </p:cTn>
                                        <p:tgtEl>
                                          <p:spTgt spid="28794"/>
                                        </p:tgtEl>
                                        <p:attrNameLst>
                                          <p:attrName>style.visibility</p:attrName>
                                        </p:attrNameLst>
                                      </p:cBhvr>
                                      <p:to>
                                        <p:strVal val="visible"/>
                                      </p:to>
                                    </p:set>
                                  </p:childTnLst>
                                  <p:subTnLst>
                                    <p:audio>
                                      <p:cMediaNode>
                                        <p:cTn display="0" masterRel="sameClick">
                                          <p:stCondLst>
                                            <p:cond evt="begin" delay="0">
                                              <p:tn val="32"/>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85" grpId="0" build="p" autoUpdateAnimBg="0"/>
      <p:bldP spid="28788" grpId="0" animBg="1" autoUpdateAnimBg="0"/>
      <p:bldP spid="28793" grpId="0" animBg="1" autoUpdateAnimBg="0"/>
      <p:bldP spid="2879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Footer Placeholder 4"/>
          <p:cNvSpPr>
            <a:spLocks noGrp="1"/>
          </p:cNvSpPr>
          <p:nvPr>
            <p:ph type="ftr" sz="quarter" idx="11"/>
          </p:nvPr>
        </p:nvSpPr>
        <p:spPr/>
        <p:txBody>
          <a:bodyPr/>
          <a:lstStyle/>
          <a:p>
            <a:pPr>
              <a:defRPr/>
            </a:pPr>
            <a:fld id="{1F370CE1-9ED5-47E4-969B-549A14071EA8}" type="slidenum">
              <a:rPr lang="en-US" smtClean="0">
                <a:latin typeface="Times"/>
              </a:rPr>
              <a:pPr>
                <a:defRPr/>
              </a:pPr>
              <a:t>7</a:t>
            </a:fld>
            <a:endParaRPr lang="en-US" smtClean="0">
              <a:latin typeface="Times"/>
            </a:endParaRPr>
          </a:p>
        </p:txBody>
      </p:sp>
      <p:sp>
        <p:nvSpPr>
          <p:cNvPr id="9219" name="Rectangle 2"/>
          <p:cNvSpPr>
            <a:spLocks noGrp="1" noChangeArrowheads="1"/>
          </p:cNvSpPr>
          <p:nvPr>
            <p:ph type="title"/>
          </p:nvPr>
        </p:nvSpPr>
        <p:spPr/>
        <p:txBody>
          <a:bodyPr/>
          <a:lstStyle/>
          <a:p>
            <a:r>
              <a:rPr lang="en-GB" smtClean="0"/>
              <a:t>The join operation</a:t>
            </a:r>
          </a:p>
        </p:txBody>
      </p:sp>
      <p:sp>
        <p:nvSpPr>
          <p:cNvPr id="63491" name="Rectangle 3"/>
          <p:cNvSpPr>
            <a:spLocks noGrp="1" noChangeArrowheads="1"/>
          </p:cNvSpPr>
          <p:nvPr>
            <p:ph type="body" idx="1"/>
          </p:nvPr>
        </p:nvSpPr>
        <p:spPr/>
        <p:txBody>
          <a:bodyPr/>
          <a:lstStyle/>
          <a:p>
            <a:r>
              <a:rPr lang="en-GB" sz="2400" smtClean="0"/>
              <a:t>The interface for </a:t>
            </a:r>
            <a:r>
              <a:rPr lang="en-GB" sz="2400" i="1" smtClean="0"/>
              <a:t>Coordinator</a:t>
            </a:r>
            <a:r>
              <a:rPr lang="en-GB" sz="2400" smtClean="0"/>
              <a:t> is shown in Figure 12.3</a:t>
            </a:r>
          </a:p>
          <a:p>
            <a:pPr lvl="1"/>
            <a:r>
              <a:rPr lang="en-GB" sz="1800" smtClean="0"/>
              <a:t>it has </a:t>
            </a:r>
            <a:r>
              <a:rPr lang="en-GB" sz="1800" i="1" smtClean="0"/>
              <a:t>openTransaction</a:t>
            </a:r>
            <a:r>
              <a:rPr lang="en-GB" sz="1800" smtClean="0"/>
              <a:t>, </a:t>
            </a:r>
            <a:r>
              <a:rPr lang="en-GB" sz="1800" i="1" smtClean="0"/>
              <a:t>closeTransaction</a:t>
            </a:r>
            <a:r>
              <a:rPr lang="en-GB" sz="1800" smtClean="0"/>
              <a:t> and </a:t>
            </a:r>
            <a:r>
              <a:rPr lang="en-GB" sz="1800" i="1" smtClean="0"/>
              <a:t>abortTransaction</a:t>
            </a:r>
            <a:r>
              <a:rPr lang="en-GB" sz="1800" smtClean="0"/>
              <a:t> </a:t>
            </a:r>
          </a:p>
          <a:p>
            <a:pPr lvl="1"/>
            <a:r>
              <a:rPr lang="en-GB" sz="1800" i="1" smtClean="0"/>
              <a:t>openTransaction</a:t>
            </a:r>
            <a:r>
              <a:rPr lang="en-GB" sz="1800" smtClean="0"/>
              <a:t> returns a </a:t>
            </a:r>
            <a:r>
              <a:rPr lang="en-GB" sz="1800" i="1" smtClean="0"/>
              <a:t>TID</a:t>
            </a:r>
            <a:r>
              <a:rPr lang="en-GB" sz="1800" smtClean="0"/>
              <a:t> which is passed with each operation so that servers know which transaction is accessing its objects</a:t>
            </a:r>
          </a:p>
          <a:p>
            <a:r>
              <a:rPr lang="en-GB" sz="2400" smtClean="0"/>
              <a:t>The </a:t>
            </a:r>
            <a:r>
              <a:rPr lang="en-GB" sz="2400" i="1" smtClean="0"/>
              <a:t>Coordinator</a:t>
            </a:r>
            <a:r>
              <a:rPr lang="en-GB" sz="2400" smtClean="0"/>
              <a:t> interface provides an additional method, </a:t>
            </a:r>
            <a:r>
              <a:rPr lang="en-GB" sz="2400" i="1" smtClean="0"/>
              <a:t>join</a:t>
            </a:r>
            <a:r>
              <a:rPr lang="en-GB" sz="2400" smtClean="0"/>
              <a:t>, which is used whenever a new participant joins the transaction:</a:t>
            </a:r>
          </a:p>
          <a:p>
            <a:pPr lvl="1"/>
            <a:r>
              <a:rPr lang="en-GB" sz="1800" i="1" smtClean="0"/>
              <a:t>join</a:t>
            </a:r>
            <a:r>
              <a:rPr lang="en-GB" sz="1800" smtClean="0"/>
              <a:t>(</a:t>
            </a:r>
            <a:r>
              <a:rPr lang="en-GB" sz="1800" i="1" smtClean="0"/>
              <a:t>Trans, reference to participant</a:t>
            </a:r>
            <a:r>
              <a:rPr lang="en-GB" sz="1800" smtClean="0"/>
              <a:t>)</a:t>
            </a:r>
          </a:p>
          <a:p>
            <a:pPr lvl="1"/>
            <a:r>
              <a:rPr lang="en-GB" sz="1800" smtClean="0"/>
              <a:t>informs a coordinator that a new participant has joined the transaction </a:t>
            </a:r>
            <a:r>
              <a:rPr lang="en-GB" sz="1800" i="1" smtClean="0"/>
              <a:t>Trans</a:t>
            </a:r>
            <a:r>
              <a:rPr lang="en-GB" sz="1800" smtClean="0"/>
              <a:t>. </a:t>
            </a:r>
          </a:p>
          <a:p>
            <a:pPr lvl="1"/>
            <a:r>
              <a:rPr lang="en-GB" sz="1800" smtClean="0"/>
              <a:t>the coordinator records the new participant in its participant list. </a:t>
            </a:r>
          </a:p>
          <a:p>
            <a:pPr lvl="1"/>
            <a:r>
              <a:rPr lang="en-GB" sz="1800" smtClean="0"/>
              <a:t>the fact that the coordinator knows all the participants and each participant knows the coordinator will enable them to collect the information that will be needed at commit time. </a:t>
            </a:r>
          </a:p>
        </p:txBody>
      </p:sp>
      <p:sp>
        <p:nvSpPr>
          <p:cNvPr id="63492" name="Text Box 4"/>
          <p:cNvSpPr txBox="1">
            <a:spLocks noChangeArrowheads="1"/>
          </p:cNvSpPr>
          <p:nvPr/>
        </p:nvSpPr>
        <p:spPr bwMode="auto">
          <a:xfrm>
            <a:off x="9321800" y="6400800"/>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wipe(up)">
                                      <p:cBhvr>
                                        <p:cTn id="7" dur="500"/>
                                        <p:tgtEl>
                                          <p:spTgt spid="63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wipe(up)">
                                      <p:cBhvr>
                                        <p:cTn id="12" dur="500"/>
                                        <p:tgtEl>
                                          <p:spTgt spid="634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3491">
                                            <p:txEl>
                                              <p:pRg st="2" end="2"/>
                                            </p:txEl>
                                          </p:spTgt>
                                        </p:tgtEl>
                                        <p:attrNameLst>
                                          <p:attrName>style.visibility</p:attrName>
                                        </p:attrNameLst>
                                      </p:cBhvr>
                                      <p:to>
                                        <p:strVal val="visible"/>
                                      </p:to>
                                    </p:set>
                                    <p:animEffect transition="in" filter="wipe(up)">
                                      <p:cBhvr>
                                        <p:cTn id="17" dur="500"/>
                                        <p:tgtEl>
                                          <p:spTgt spid="634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3491">
                                            <p:txEl>
                                              <p:pRg st="3" end="3"/>
                                            </p:txEl>
                                          </p:spTgt>
                                        </p:tgtEl>
                                        <p:attrNameLst>
                                          <p:attrName>style.visibility</p:attrName>
                                        </p:attrNameLst>
                                      </p:cBhvr>
                                      <p:to>
                                        <p:strVal val="visible"/>
                                      </p:to>
                                    </p:set>
                                    <p:animEffect transition="in" filter="wipe(up)">
                                      <p:cBhvr>
                                        <p:cTn id="22" dur="500"/>
                                        <p:tgtEl>
                                          <p:spTgt spid="634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3491">
                                            <p:txEl>
                                              <p:pRg st="4" end="4"/>
                                            </p:txEl>
                                          </p:spTgt>
                                        </p:tgtEl>
                                        <p:attrNameLst>
                                          <p:attrName>style.visibility</p:attrName>
                                        </p:attrNameLst>
                                      </p:cBhvr>
                                      <p:to>
                                        <p:strVal val="visible"/>
                                      </p:to>
                                    </p:set>
                                    <p:animEffect transition="in" filter="wipe(up)">
                                      <p:cBhvr>
                                        <p:cTn id="27" dur="500"/>
                                        <p:tgtEl>
                                          <p:spTgt spid="6349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3491">
                                            <p:txEl>
                                              <p:pRg st="5" end="5"/>
                                            </p:txEl>
                                          </p:spTgt>
                                        </p:tgtEl>
                                        <p:attrNameLst>
                                          <p:attrName>style.visibility</p:attrName>
                                        </p:attrNameLst>
                                      </p:cBhvr>
                                      <p:to>
                                        <p:strVal val="visible"/>
                                      </p:to>
                                    </p:set>
                                    <p:animEffect transition="in" filter="wipe(up)">
                                      <p:cBhvr>
                                        <p:cTn id="32" dur="500"/>
                                        <p:tgtEl>
                                          <p:spTgt spid="6349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3491">
                                            <p:txEl>
                                              <p:pRg st="6" end="6"/>
                                            </p:txEl>
                                          </p:spTgt>
                                        </p:tgtEl>
                                        <p:attrNameLst>
                                          <p:attrName>style.visibility</p:attrName>
                                        </p:attrNameLst>
                                      </p:cBhvr>
                                      <p:to>
                                        <p:strVal val="visible"/>
                                      </p:to>
                                    </p:set>
                                    <p:animEffect transition="in" filter="wipe(up)">
                                      <p:cBhvr>
                                        <p:cTn id="37" dur="500"/>
                                        <p:tgtEl>
                                          <p:spTgt spid="6349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3491">
                                            <p:txEl>
                                              <p:pRg st="7" end="7"/>
                                            </p:txEl>
                                          </p:spTgt>
                                        </p:tgtEl>
                                        <p:attrNameLst>
                                          <p:attrName>style.visibility</p:attrName>
                                        </p:attrNameLst>
                                      </p:cBhvr>
                                      <p:to>
                                        <p:strVal val="visible"/>
                                      </p:to>
                                    </p:set>
                                    <p:animEffect transition="in" filter="wipe(up)">
                                      <p:cBhvr>
                                        <p:cTn id="42" dur="500"/>
                                        <p:tgtEl>
                                          <p:spTgt spid="63491">
                                            <p:txEl>
                                              <p:pRg st="7" end="7"/>
                                            </p:txEl>
                                          </p:spTgt>
                                        </p:tgtEl>
                                      </p:cBhvr>
                                    </p:animEffect>
                                  </p:childTnLst>
                                </p:cTn>
                              </p:par>
                            </p:childTnLst>
                          </p:cTn>
                        </p:par>
                        <p:par>
                          <p:cTn id="43" fill="hold">
                            <p:stCondLst>
                              <p:cond delay="500"/>
                            </p:stCondLst>
                            <p:childTnLst>
                              <p:par>
                                <p:cTn id="44" presetID="1" presetClass="entr" presetSubtype="0" fill="hold" grpId="0" nodeType="afterEffect">
                                  <p:stCondLst>
                                    <p:cond delay="0"/>
                                  </p:stCondLst>
                                  <p:childTnLst>
                                    <p:set>
                                      <p:cBhvr>
                                        <p:cTn id="45" dur="1" fill="hold">
                                          <p:stCondLst>
                                            <p:cond delay="499"/>
                                          </p:stCondLst>
                                        </p:cTn>
                                        <p:tgtEl>
                                          <p:spTgt spid="63492"/>
                                        </p:tgtEl>
                                        <p:attrNameLst>
                                          <p:attrName>style.visibility</p:attrName>
                                        </p:attrNameLst>
                                      </p:cBhvr>
                                      <p:to>
                                        <p:strVal val="visible"/>
                                      </p:to>
                                    </p:set>
                                  </p:childTnLst>
                                  <p:subTnLst>
                                    <p:audio>
                                      <p:cMediaNode>
                                        <p:cTn display="0" masterRel="sameClick">
                                          <p:stCondLst>
                                            <p:cond evt="begin" delay="0">
                                              <p:tn val="4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bldLvl="2" autoUpdateAnimBg="0"/>
      <p:bldP spid="6349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4"/>
          <p:cNvSpPr>
            <a:spLocks noGrp="1"/>
          </p:cNvSpPr>
          <p:nvPr>
            <p:ph type="ftr" sz="quarter" idx="11"/>
          </p:nvPr>
        </p:nvSpPr>
        <p:spPr/>
        <p:txBody>
          <a:bodyPr/>
          <a:lstStyle/>
          <a:p>
            <a:pPr>
              <a:defRPr/>
            </a:pPr>
            <a:fld id="{3A27BE90-6934-40FF-A2B2-AFBAAE37A940}" type="slidenum">
              <a:rPr lang="en-US" smtClean="0">
                <a:latin typeface="Times"/>
              </a:rPr>
              <a:pPr>
                <a:defRPr/>
              </a:pPr>
              <a:t>8</a:t>
            </a:fld>
            <a:endParaRPr lang="en-US" smtClean="0">
              <a:latin typeface="Times"/>
            </a:endParaRPr>
          </a:p>
        </p:txBody>
      </p:sp>
      <p:sp>
        <p:nvSpPr>
          <p:cNvPr id="10243" name="Rectangle 2"/>
          <p:cNvSpPr>
            <a:spLocks noGrp="1" noChangeArrowheads="1"/>
          </p:cNvSpPr>
          <p:nvPr>
            <p:ph type="title"/>
          </p:nvPr>
        </p:nvSpPr>
        <p:spPr/>
        <p:txBody>
          <a:bodyPr/>
          <a:lstStyle/>
          <a:p>
            <a:r>
              <a:rPr lang="en-GB" smtClean="0"/>
              <a:t>Atomic commit protocols </a:t>
            </a:r>
          </a:p>
        </p:txBody>
      </p:sp>
      <p:sp>
        <p:nvSpPr>
          <p:cNvPr id="64515" name="Rectangle 3"/>
          <p:cNvSpPr>
            <a:spLocks noGrp="1" noChangeArrowheads="1"/>
          </p:cNvSpPr>
          <p:nvPr>
            <p:ph type="body" idx="1"/>
          </p:nvPr>
        </p:nvSpPr>
        <p:spPr/>
        <p:txBody>
          <a:bodyPr/>
          <a:lstStyle/>
          <a:p>
            <a:pPr>
              <a:lnSpc>
                <a:spcPct val="90000"/>
              </a:lnSpc>
            </a:pPr>
            <a:r>
              <a:rPr lang="en-GB" sz="2400" smtClean="0"/>
              <a:t>transaction atomicity requires that at the end, </a:t>
            </a:r>
          </a:p>
          <a:p>
            <a:pPr lvl="1">
              <a:lnSpc>
                <a:spcPct val="90000"/>
              </a:lnSpc>
            </a:pPr>
            <a:r>
              <a:rPr lang="en-GB" sz="1800" smtClean="0"/>
              <a:t>either all of its operations are carried out or none of them. </a:t>
            </a:r>
          </a:p>
          <a:p>
            <a:pPr>
              <a:lnSpc>
                <a:spcPct val="90000"/>
              </a:lnSpc>
            </a:pPr>
            <a:r>
              <a:rPr lang="en-GB" sz="2400" smtClean="0"/>
              <a:t>in a distributed transaction, the client has requested the operations at more than one server</a:t>
            </a:r>
          </a:p>
          <a:p>
            <a:pPr>
              <a:lnSpc>
                <a:spcPct val="90000"/>
              </a:lnSpc>
            </a:pPr>
            <a:r>
              <a:rPr lang="en-GB" sz="2400" smtClean="0"/>
              <a:t>one-phase atomic commit protocol</a:t>
            </a:r>
          </a:p>
          <a:p>
            <a:pPr lvl="1">
              <a:lnSpc>
                <a:spcPct val="90000"/>
              </a:lnSpc>
            </a:pPr>
            <a:r>
              <a:rPr lang="en-GB" sz="1800" smtClean="0"/>
              <a:t>the coordinator tells the participants whether to commit or abort</a:t>
            </a:r>
          </a:p>
          <a:p>
            <a:pPr lvl="1">
              <a:lnSpc>
                <a:spcPct val="90000"/>
              </a:lnSpc>
            </a:pPr>
            <a:r>
              <a:rPr lang="en-GB" sz="1800" smtClean="0">
                <a:solidFill>
                  <a:schemeClr val="accent1"/>
                </a:solidFill>
              </a:rPr>
              <a:t>what is the problem with that?</a:t>
            </a:r>
          </a:p>
          <a:p>
            <a:pPr lvl="1">
              <a:lnSpc>
                <a:spcPct val="90000"/>
              </a:lnSpc>
            </a:pPr>
            <a:r>
              <a:rPr lang="en-GB" sz="1800" smtClean="0"/>
              <a:t>this does not allow one of the servers to decide to abort – it may have discovered a deadlock or it may have crashed and been restarted</a:t>
            </a:r>
          </a:p>
          <a:p>
            <a:pPr>
              <a:lnSpc>
                <a:spcPct val="90000"/>
              </a:lnSpc>
            </a:pPr>
            <a:r>
              <a:rPr lang="en-GB" sz="2400" smtClean="0"/>
              <a:t>two-phase atomic commit protocol</a:t>
            </a:r>
          </a:p>
          <a:p>
            <a:pPr lvl="1">
              <a:lnSpc>
                <a:spcPct val="90000"/>
              </a:lnSpc>
            </a:pPr>
            <a:r>
              <a:rPr lang="en-GB" sz="1800" smtClean="0"/>
              <a:t>is designed to allow any participant to choose to abort a transaction</a:t>
            </a:r>
          </a:p>
          <a:p>
            <a:pPr lvl="1">
              <a:lnSpc>
                <a:spcPct val="90000"/>
              </a:lnSpc>
            </a:pPr>
            <a:r>
              <a:rPr lang="en-GB" sz="1800" i="1" smtClean="0"/>
              <a:t>phase 1</a:t>
            </a:r>
            <a:r>
              <a:rPr lang="en-GB" sz="1800" smtClean="0"/>
              <a:t> - each participant votes. If it votes to commit, it is </a:t>
            </a:r>
            <a:r>
              <a:rPr lang="en-GB" sz="1800" i="1" smtClean="0"/>
              <a:t>prepared. </a:t>
            </a:r>
            <a:r>
              <a:rPr lang="en-GB" sz="1800" smtClean="0"/>
              <a:t>It cannot change its mind. In case it crashes, it must save updates in permanent store</a:t>
            </a:r>
          </a:p>
          <a:p>
            <a:pPr lvl="1">
              <a:lnSpc>
                <a:spcPct val="90000"/>
              </a:lnSpc>
            </a:pPr>
            <a:r>
              <a:rPr lang="en-GB" sz="1800" smtClean="0"/>
              <a:t>phase 2 - the participants carry out the joint decision</a:t>
            </a:r>
          </a:p>
        </p:txBody>
      </p:sp>
      <p:sp>
        <p:nvSpPr>
          <p:cNvPr id="64516" name="Text Box 4"/>
          <p:cNvSpPr txBox="1">
            <a:spLocks noChangeArrowheads="1"/>
          </p:cNvSpPr>
          <p:nvPr/>
        </p:nvSpPr>
        <p:spPr bwMode="auto">
          <a:xfrm>
            <a:off x="9321800" y="6396038"/>
            <a:ext cx="290513" cy="457200"/>
          </a:xfrm>
          <a:prstGeom prst="rect">
            <a:avLst/>
          </a:prstGeom>
          <a:noFill/>
          <a:ln w="9525">
            <a:noFill/>
            <a:miter lim="800000"/>
            <a:headEnd/>
            <a:tailEnd/>
          </a:ln>
        </p:spPr>
        <p:txBody>
          <a:bodyPr wrap="none">
            <a:spAutoFit/>
          </a:bodyPr>
          <a:lstStyle/>
          <a:p>
            <a:pPr eaLnBrk="0" hangingPunct="0"/>
            <a:r>
              <a:rPr lang="en-GB"/>
              <a:t>•</a:t>
            </a:r>
          </a:p>
        </p:txBody>
      </p:sp>
      <p:sp>
        <p:nvSpPr>
          <p:cNvPr id="64517" name="Text Box 5"/>
          <p:cNvSpPr txBox="1">
            <a:spLocks noChangeArrowheads="1"/>
          </p:cNvSpPr>
          <p:nvPr/>
        </p:nvSpPr>
        <p:spPr bwMode="auto">
          <a:xfrm>
            <a:off x="246063" y="6221413"/>
            <a:ext cx="9248775" cy="396875"/>
          </a:xfrm>
          <a:prstGeom prst="rect">
            <a:avLst/>
          </a:prstGeom>
          <a:solidFill>
            <a:schemeClr val="accent2"/>
          </a:solidFill>
          <a:ln w="9525">
            <a:noFill/>
            <a:miter lim="800000"/>
            <a:headEnd/>
            <a:tailEnd/>
          </a:ln>
        </p:spPr>
        <p:txBody>
          <a:bodyPr wrap="none">
            <a:spAutoFit/>
          </a:bodyPr>
          <a:lstStyle/>
          <a:p>
            <a:pPr eaLnBrk="0" hangingPunct="0"/>
            <a:r>
              <a:rPr lang="en-GB" sz="2000">
                <a:latin typeface="Helvetica"/>
              </a:rPr>
              <a:t>The decision could be </a:t>
            </a:r>
            <a:r>
              <a:rPr lang="en-GB" sz="2000" i="1">
                <a:latin typeface="Helvetica"/>
              </a:rPr>
              <a:t>commit</a:t>
            </a:r>
            <a:r>
              <a:rPr lang="en-GB" sz="2000">
                <a:latin typeface="Helvetica"/>
              </a:rPr>
              <a:t> or </a:t>
            </a:r>
            <a:r>
              <a:rPr lang="en-GB" sz="2000" i="1">
                <a:latin typeface="Helvetica"/>
              </a:rPr>
              <a:t>abort</a:t>
            </a:r>
            <a:r>
              <a:rPr lang="en-GB" sz="2000">
                <a:latin typeface="Helvetica"/>
              </a:rPr>
              <a:t> - participants record it in permanent store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wipe(up)">
                                      <p:cBhvr>
                                        <p:cTn id="7" dur="5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wipe(up)">
                                      <p:cBhvr>
                                        <p:cTn id="12" dur="500"/>
                                        <p:tgtEl>
                                          <p:spTgt spid="645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wipe(up)">
                                      <p:cBhvr>
                                        <p:cTn id="17" dur="500"/>
                                        <p:tgtEl>
                                          <p:spTgt spid="645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Effect transition="in" filter="wipe(up)">
                                      <p:cBhvr>
                                        <p:cTn id="22" dur="500"/>
                                        <p:tgtEl>
                                          <p:spTgt spid="645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animEffect transition="in" filter="wipe(up)">
                                      <p:cBhvr>
                                        <p:cTn id="27" dur="500"/>
                                        <p:tgtEl>
                                          <p:spTgt spid="645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4515">
                                            <p:txEl>
                                              <p:pRg st="5" end="5"/>
                                            </p:txEl>
                                          </p:spTgt>
                                        </p:tgtEl>
                                        <p:attrNameLst>
                                          <p:attrName>style.visibility</p:attrName>
                                        </p:attrNameLst>
                                      </p:cBhvr>
                                      <p:to>
                                        <p:strVal val="visible"/>
                                      </p:to>
                                    </p:set>
                                    <p:animEffect transition="in" filter="wipe(up)">
                                      <p:cBhvr>
                                        <p:cTn id="32" dur="500"/>
                                        <p:tgtEl>
                                          <p:spTgt spid="645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4515">
                                            <p:txEl>
                                              <p:pRg st="6" end="6"/>
                                            </p:txEl>
                                          </p:spTgt>
                                        </p:tgtEl>
                                        <p:attrNameLst>
                                          <p:attrName>style.visibility</p:attrName>
                                        </p:attrNameLst>
                                      </p:cBhvr>
                                      <p:to>
                                        <p:strVal val="visible"/>
                                      </p:to>
                                    </p:set>
                                    <p:animEffect transition="in" filter="wipe(up)">
                                      <p:cBhvr>
                                        <p:cTn id="37" dur="500"/>
                                        <p:tgtEl>
                                          <p:spTgt spid="645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4515">
                                            <p:txEl>
                                              <p:pRg st="7" end="7"/>
                                            </p:txEl>
                                          </p:spTgt>
                                        </p:tgtEl>
                                        <p:attrNameLst>
                                          <p:attrName>style.visibility</p:attrName>
                                        </p:attrNameLst>
                                      </p:cBhvr>
                                      <p:to>
                                        <p:strVal val="visible"/>
                                      </p:to>
                                    </p:set>
                                    <p:animEffect transition="in" filter="wipe(up)">
                                      <p:cBhvr>
                                        <p:cTn id="42" dur="500"/>
                                        <p:tgtEl>
                                          <p:spTgt spid="645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64515">
                                            <p:txEl>
                                              <p:pRg st="8" end="8"/>
                                            </p:txEl>
                                          </p:spTgt>
                                        </p:tgtEl>
                                        <p:attrNameLst>
                                          <p:attrName>style.visibility</p:attrName>
                                        </p:attrNameLst>
                                      </p:cBhvr>
                                      <p:to>
                                        <p:strVal val="visible"/>
                                      </p:to>
                                    </p:set>
                                    <p:animEffect transition="in" filter="wipe(up)">
                                      <p:cBhvr>
                                        <p:cTn id="47" dur="500"/>
                                        <p:tgtEl>
                                          <p:spTgt spid="645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4515">
                                            <p:txEl>
                                              <p:pRg st="9" end="9"/>
                                            </p:txEl>
                                          </p:spTgt>
                                        </p:tgtEl>
                                        <p:attrNameLst>
                                          <p:attrName>style.visibility</p:attrName>
                                        </p:attrNameLst>
                                      </p:cBhvr>
                                      <p:to>
                                        <p:strVal val="visible"/>
                                      </p:to>
                                    </p:set>
                                    <p:animEffect transition="in" filter="wipe(up)">
                                      <p:cBhvr>
                                        <p:cTn id="52" dur="500"/>
                                        <p:tgtEl>
                                          <p:spTgt spid="6451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64515">
                                            <p:txEl>
                                              <p:pRg st="10" end="10"/>
                                            </p:txEl>
                                          </p:spTgt>
                                        </p:tgtEl>
                                        <p:attrNameLst>
                                          <p:attrName>style.visibility</p:attrName>
                                        </p:attrNameLst>
                                      </p:cBhvr>
                                      <p:to>
                                        <p:strVal val="visible"/>
                                      </p:to>
                                    </p:set>
                                    <p:animEffect transition="in" filter="wipe(up)">
                                      <p:cBhvr>
                                        <p:cTn id="57" dur="500"/>
                                        <p:tgtEl>
                                          <p:spTgt spid="6451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grpId="0" nodeType="clickEffect">
                                  <p:stCondLst>
                                    <p:cond delay="0"/>
                                  </p:stCondLst>
                                  <p:childTnLst>
                                    <p:set>
                                      <p:cBhvr>
                                        <p:cTn id="61" dur="1" fill="hold">
                                          <p:stCondLst>
                                            <p:cond delay="0"/>
                                          </p:stCondLst>
                                        </p:cTn>
                                        <p:tgtEl>
                                          <p:spTgt spid="64517"/>
                                        </p:tgtEl>
                                        <p:attrNameLst>
                                          <p:attrName>style.visibility</p:attrName>
                                        </p:attrNameLst>
                                      </p:cBhvr>
                                      <p:to>
                                        <p:strVal val="visible"/>
                                      </p:to>
                                    </p:set>
                                    <p:anim calcmode="lin" valueType="num">
                                      <p:cBhvr additive="base">
                                        <p:cTn id="62" dur="500" fill="hold"/>
                                        <p:tgtEl>
                                          <p:spTgt spid="64517"/>
                                        </p:tgtEl>
                                        <p:attrNameLst>
                                          <p:attrName>ppt_x</p:attrName>
                                        </p:attrNameLst>
                                      </p:cBhvr>
                                      <p:tavLst>
                                        <p:tav tm="0">
                                          <p:val>
                                            <p:strVal val="1+#ppt_w/2"/>
                                          </p:val>
                                        </p:tav>
                                        <p:tav tm="100000">
                                          <p:val>
                                            <p:strVal val="#ppt_x"/>
                                          </p:val>
                                        </p:tav>
                                      </p:tavLst>
                                    </p:anim>
                                    <p:anim calcmode="lin" valueType="num">
                                      <p:cBhvr additive="base">
                                        <p:cTn id="63" dur="500" fill="hold"/>
                                        <p:tgtEl>
                                          <p:spTgt spid="64517"/>
                                        </p:tgtEl>
                                        <p:attrNameLst>
                                          <p:attrName>ppt_y</p:attrName>
                                        </p:attrNameLst>
                                      </p:cBhvr>
                                      <p:tavLst>
                                        <p:tav tm="0">
                                          <p:val>
                                            <p:strVal val="#ppt_y"/>
                                          </p:val>
                                        </p:tav>
                                        <p:tav tm="100000">
                                          <p:val>
                                            <p:strVal val="#ppt_y"/>
                                          </p:val>
                                        </p:tav>
                                      </p:tavLst>
                                    </p:anim>
                                  </p:childTnLst>
                                </p:cTn>
                              </p:par>
                            </p:childTnLst>
                          </p:cTn>
                        </p:par>
                        <p:par>
                          <p:cTn id="64" fill="hold">
                            <p:stCondLst>
                              <p:cond delay="500"/>
                            </p:stCondLst>
                            <p:childTnLst>
                              <p:par>
                                <p:cTn id="65" presetID="1" presetClass="entr" presetSubtype="0" fill="hold" grpId="0" nodeType="afterEffect">
                                  <p:stCondLst>
                                    <p:cond delay="0"/>
                                  </p:stCondLst>
                                  <p:childTnLst>
                                    <p:set>
                                      <p:cBhvr>
                                        <p:cTn id="66" dur="1" fill="hold">
                                          <p:stCondLst>
                                            <p:cond delay="499"/>
                                          </p:stCondLst>
                                        </p:cTn>
                                        <p:tgtEl>
                                          <p:spTgt spid="64516"/>
                                        </p:tgtEl>
                                        <p:attrNameLst>
                                          <p:attrName>style.visibility</p:attrName>
                                        </p:attrNameLst>
                                      </p:cBhvr>
                                      <p:to>
                                        <p:strVal val="visible"/>
                                      </p:to>
                                    </p:set>
                                  </p:childTnLst>
                                  <p:subTnLst>
                                    <p:audio>
                                      <p:cMediaNode>
                                        <p:cTn display="0" masterRel="sameClick">
                                          <p:stCondLst>
                                            <p:cond evt="begin" delay="0">
                                              <p:tn val="65"/>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build="p" bldLvl="2" autoUpdateAnimBg="0"/>
      <p:bldP spid="64516" grpId="0" autoUpdateAnimBg="0"/>
      <p:bldP spid="64517"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4"/>
          <p:cNvSpPr>
            <a:spLocks noGrp="1"/>
          </p:cNvSpPr>
          <p:nvPr>
            <p:ph type="ftr" sz="quarter" idx="11"/>
          </p:nvPr>
        </p:nvSpPr>
        <p:spPr/>
        <p:txBody>
          <a:bodyPr/>
          <a:lstStyle/>
          <a:p>
            <a:pPr>
              <a:defRPr/>
            </a:pPr>
            <a:fld id="{A614C914-0868-4855-8CFE-828A94B5D4A5}" type="slidenum">
              <a:rPr lang="en-US" smtClean="0">
                <a:latin typeface="Times"/>
              </a:rPr>
              <a:pPr>
                <a:defRPr/>
              </a:pPr>
              <a:t>9</a:t>
            </a:fld>
            <a:endParaRPr lang="en-US" smtClean="0">
              <a:latin typeface="Times"/>
            </a:endParaRPr>
          </a:p>
        </p:txBody>
      </p:sp>
      <p:sp>
        <p:nvSpPr>
          <p:cNvPr id="11267" name="Rectangle 2"/>
          <p:cNvSpPr>
            <a:spLocks noGrp="1" noChangeArrowheads="1"/>
          </p:cNvSpPr>
          <p:nvPr>
            <p:ph type="title"/>
          </p:nvPr>
        </p:nvSpPr>
        <p:spPr/>
        <p:txBody>
          <a:bodyPr/>
          <a:lstStyle/>
          <a:p>
            <a:r>
              <a:rPr lang="en-GB" smtClean="0"/>
              <a:t>Failure model for the commit protocols</a:t>
            </a:r>
          </a:p>
        </p:txBody>
      </p:sp>
      <p:sp>
        <p:nvSpPr>
          <p:cNvPr id="65539" name="Rectangle 3"/>
          <p:cNvSpPr>
            <a:spLocks noGrp="1" noChangeArrowheads="1"/>
          </p:cNvSpPr>
          <p:nvPr>
            <p:ph type="body" idx="1"/>
          </p:nvPr>
        </p:nvSpPr>
        <p:spPr/>
        <p:txBody>
          <a:bodyPr/>
          <a:lstStyle/>
          <a:p>
            <a:pPr>
              <a:lnSpc>
                <a:spcPct val="90000"/>
              </a:lnSpc>
            </a:pPr>
            <a:r>
              <a:rPr lang="en-GB" sz="2400" smtClean="0"/>
              <a:t>Failure model for transactions</a:t>
            </a:r>
          </a:p>
          <a:p>
            <a:pPr lvl="1">
              <a:lnSpc>
                <a:spcPct val="90000"/>
              </a:lnSpc>
            </a:pPr>
            <a:r>
              <a:rPr lang="en-GB" sz="1800" smtClean="0"/>
              <a:t>this applies to the two-phase commit protocol</a:t>
            </a:r>
          </a:p>
          <a:p>
            <a:pPr>
              <a:lnSpc>
                <a:spcPct val="90000"/>
              </a:lnSpc>
            </a:pPr>
            <a:r>
              <a:rPr lang="en-GB" sz="2400" smtClean="0"/>
              <a:t>Commit protocols are designed to work in</a:t>
            </a:r>
          </a:p>
          <a:p>
            <a:pPr lvl="1">
              <a:lnSpc>
                <a:spcPct val="90000"/>
              </a:lnSpc>
            </a:pPr>
            <a:r>
              <a:rPr lang="en-GB" sz="1800" smtClean="0"/>
              <a:t>synchronous system, system failure when a msg does not arrive on time.</a:t>
            </a:r>
          </a:p>
          <a:p>
            <a:pPr lvl="1">
              <a:lnSpc>
                <a:spcPct val="90000"/>
              </a:lnSpc>
            </a:pPr>
            <a:r>
              <a:rPr lang="en-GB" sz="1800" smtClean="0"/>
              <a:t>servers may crash but </a:t>
            </a:r>
            <a:r>
              <a:rPr lang="en-GB" sz="1800" i="1" smtClean="0"/>
              <a:t>a new process whose state is set from information saved in permanent storage and information held by other processes</a:t>
            </a:r>
            <a:r>
              <a:rPr lang="en-GB" sz="1800" smtClean="0"/>
              <a:t>.</a:t>
            </a:r>
          </a:p>
          <a:p>
            <a:pPr lvl="1">
              <a:lnSpc>
                <a:spcPct val="90000"/>
              </a:lnSpc>
            </a:pPr>
            <a:r>
              <a:rPr lang="en-GB" sz="1800" smtClean="0"/>
              <a:t>messages may NOT be lost. </a:t>
            </a:r>
          </a:p>
          <a:p>
            <a:pPr lvl="1">
              <a:lnSpc>
                <a:spcPct val="90000"/>
              </a:lnSpc>
            </a:pPr>
            <a:r>
              <a:rPr lang="en-GB" sz="1800" smtClean="0"/>
              <a:t>assume corrupt and duplicated messages are removed. </a:t>
            </a:r>
          </a:p>
          <a:p>
            <a:pPr lvl="1">
              <a:lnSpc>
                <a:spcPct val="90000"/>
              </a:lnSpc>
            </a:pPr>
            <a:r>
              <a:rPr lang="en-GB" sz="1800" smtClean="0"/>
              <a:t>no byzantine faults – servers either crash or they obey their requests </a:t>
            </a:r>
          </a:p>
          <a:p>
            <a:pPr>
              <a:lnSpc>
                <a:spcPct val="90000"/>
              </a:lnSpc>
            </a:pPr>
            <a:r>
              <a:rPr lang="en-GB" sz="2400" smtClean="0"/>
              <a:t>2PC is an example of a protocol for reaching a consensus. </a:t>
            </a:r>
          </a:p>
          <a:p>
            <a:pPr lvl="1">
              <a:lnSpc>
                <a:spcPct val="90000"/>
              </a:lnSpc>
            </a:pPr>
            <a:r>
              <a:rPr lang="en-GB" sz="1800" smtClean="0"/>
              <a:t>Chapter 11 says consensus cannot be reached in an asynchronous system if processes sometimes fail.</a:t>
            </a:r>
          </a:p>
          <a:p>
            <a:pPr lvl="1">
              <a:lnSpc>
                <a:spcPct val="90000"/>
              </a:lnSpc>
            </a:pPr>
            <a:r>
              <a:rPr lang="en-GB" sz="1800" smtClean="0"/>
              <a:t>however, 2PC does reach consensus under those conditions. </a:t>
            </a:r>
          </a:p>
          <a:p>
            <a:pPr lvl="1">
              <a:lnSpc>
                <a:spcPct val="90000"/>
              </a:lnSpc>
            </a:pPr>
            <a:r>
              <a:rPr lang="en-GB" sz="1800" smtClean="0"/>
              <a:t>because crash failures of processes are masked by replacing a crashed process with a new process whose state is set from information saved in permanent storage and information held by other processes.</a:t>
            </a:r>
          </a:p>
          <a:p>
            <a:pPr lvl="1">
              <a:lnSpc>
                <a:spcPct val="90000"/>
              </a:lnSpc>
            </a:pPr>
            <a:endParaRPr lang="en-GB" sz="1800" smtClean="0"/>
          </a:p>
        </p:txBody>
      </p:sp>
      <p:sp>
        <p:nvSpPr>
          <p:cNvPr id="65540" name="Text Box 4"/>
          <p:cNvSpPr txBox="1">
            <a:spLocks noChangeArrowheads="1"/>
          </p:cNvSpPr>
          <p:nvPr/>
        </p:nvSpPr>
        <p:spPr bwMode="auto">
          <a:xfrm>
            <a:off x="9321800" y="6396038"/>
            <a:ext cx="290513" cy="457200"/>
          </a:xfrm>
          <a:prstGeom prst="rect">
            <a:avLst/>
          </a:prstGeom>
          <a:noFill/>
          <a:ln w="9525">
            <a:noFill/>
            <a:miter lim="800000"/>
            <a:headEnd/>
            <a:tailEnd/>
          </a:ln>
        </p:spPr>
        <p:txBody>
          <a:bodyPr wrap="none">
            <a:spAutoFit/>
          </a:bodyPr>
          <a:lstStyle/>
          <a:p>
            <a:pPr eaLnBrk="0" hangingPunct="0"/>
            <a:r>
              <a:rPr lang="en-GB"/>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wipe(up)">
                                      <p:cBhvr>
                                        <p:cTn id="7" dur="500"/>
                                        <p:tgtEl>
                                          <p:spTgt spid="655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wipe(up)">
                                      <p:cBhvr>
                                        <p:cTn id="12" dur="500"/>
                                        <p:tgtEl>
                                          <p:spTgt spid="655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5539">
                                            <p:txEl>
                                              <p:pRg st="2" end="2"/>
                                            </p:txEl>
                                          </p:spTgt>
                                        </p:tgtEl>
                                        <p:attrNameLst>
                                          <p:attrName>style.visibility</p:attrName>
                                        </p:attrNameLst>
                                      </p:cBhvr>
                                      <p:to>
                                        <p:strVal val="visible"/>
                                      </p:to>
                                    </p:set>
                                    <p:animEffect transition="in" filter="wipe(up)">
                                      <p:cBhvr>
                                        <p:cTn id="17" dur="500"/>
                                        <p:tgtEl>
                                          <p:spTgt spid="655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5539">
                                            <p:txEl>
                                              <p:pRg st="3" end="3"/>
                                            </p:txEl>
                                          </p:spTgt>
                                        </p:tgtEl>
                                        <p:attrNameLst>
                                          <p:attrName>style.visibility</p:attrName>
                                        </p:attrNameLst>
                                      </p:cBhvr>
                                      <p:to>
                                        <p:strVal val="visible"/>
                                      </p:to>
                                    </p:set>
                                    <p:animEffect transition="in" filter="wipe(up)">
                                      <p:cBhvr>
                                        <p:cTn id="22" dur="500"/>
                                        <p:tgtEl>
                                          <p:spTgt spid="655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5539">
                                            <p:txEl>
                                              <p:pRg st="4" end="4"/>
                                            </p:txEl>
                                          </p:spTgt>
                                        </p:tgtEl>
                                        <p:attrNameLst>
                                          <p:attrName>style.visibility</p:attrName>
                                        </p:attrNameLst>
                                      </p:cBhvr>
                                      <p:to>
                                        <p:strVal val="visible"/>
                                      </p:to>
                                    </p:set>
                                    <p:animEffect transition="in" filter="wipe(up)">
                                      <p:cBhvr>
                                        <p:cTn id="27" dur="500"/>
                                        <p:tgtEl>
                                          <p:spTgt spid="655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5539">
                                            <p:txEl>
                                              <p:pRg st="5" end="5"/>
                                            </p:txEl>
                                          </p:spTgt>
                                        </p:tgtEl>
                                        <p:attrNameLst>
                                          <p:attrName>style.visibility</p:attrName>
                                        </p:attrNameLst>
                                      </p:cBhvr>
                                      <p:to>
                                        <p:strVal val="visible"/>
                                      </p:to>
                                    </p:set>
                                    <p:animEffect transition="in" filter="wipe(up)">
                                      <p:cBhvr>
                                        <p:cTn id="32" dur="500"/>
                                        <p:tgtEl>
                                          <p:spTgt spid="655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5539">
                                            <p:txEl>
                                              <p:pRg st="6" end="6"/>
                                            </p:txEl>
                                          </p:spTgt>
                                        </p:tgtEl>
                                        <p:attrNameLst>
                                          <p:attrName>style.visibility</p:attrName>
                                        </p:attrNameLst>
                                      </p:cBhvr>
                                      <p:to>
                                        <p:strVal val="visible"/>
                                      </p:to>
                                    </p:set>
                                    <p:animEffect transition="in" filter="wipe(up)">
                                      <p:cBhvr>
                                        <p:cTn id="37" dur="500"/>
                                        <p:tgtEl>
                                          <p:spTgt spid="655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5539">
                                            <p:txEl>
                                              <p:pRg st="7" end="7"/>
                                            </p:txEl>
                                          </p:spTgt>
                                        </p:tgtEl>
                                        <p:attrNameLst>
                                          <p:attrName>style.visibility</p:attrName>
                                        </p:attrNameLst>
                                      </p:cBhvr>
                                      <p:to>
                                        <p:strVal val="visible"/>
                                      </p:to>
                                    </p:set>
                                    <p:animEffect transition="in" filter="wipe(up)">
                                      <p:cBhvr>
                                        <p:cTn id="42" dur="500"/>
                                        <p:tgtEl>
                                          <p:spTgt spid="6553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65539">
                                            <p:txEl>
                                              <p:pRg st="8" end="8"/>
                                            </p:txEl>
                                          </p:spTgt>
                                        </p:tgtEl>
                                        <p:attrNameLst>
                                          <p:attrName>style.visibility</p:attrName>
                                        </p:attrNameLst>
                                      </p:cBhvr>
                                      <p:to>
                                        <p:strVal val="visible"/>
                                      </p:to>
                                    </p:set>
                                    <p:animEffect transition="in" filter="wipe(up)">
                                      <p:cBhvr>
                                        <p:cTn id="47" dur="500"/>
                                        <p:tgtEl>
                                          <p:spTgt spid="6553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5539">
                                            <p:txEl>
                                              <p:pRg st="9" end="9"/>
                                            </p:txEl>
                                          </p:spTgt>
                                        </p:tgtEl>
                                        <p:attrNameLst>
                                          <p:attrName>style.visibility</p:attrName>
                                        </p:attrNameLst>
                                      </p:cBhvr>
                                      <p:to>
                                        <p:strVal val="visible"/>
                                      </p:to>
                                    </p:set>
                                    <p:animEffect transition="in" filter="wipe(up)">
                                      <p:cBhvr>
                                        <p:cTn id="52" dur="500"/>
                                        <p:tgtEl>
                                          <p:spTgt spid="6553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65539">
                                            <p:txEl>
                                              <p:pRg st="10" end="10"/>
                                            </p:txEl>
                                          </p:spTgt>
                                        </p:tgtEl>
                                        <p:attrNameLst>
                                          <p:attrName>style.visibility</p:attrName>
                                        </p:attrNameLst>
                                      </p:cBhvr>
                                      <p:to>
                                        <p:strVal val="visible"/>
                                      </p:to>
                                    </p:set>
                                    <p:animEffect transition="in" filter="wipe(up)">
                                      <p:cBhvr>
                                        <p:cTn id="57" dur="500"/>
                                        <p:tgtEl>
                                          <p:spTgt spid="6553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65539">
                                            <p:txEl>
                                              <p:pRg st="11" end="11"/>
                                            </p:txEl>
                                          </p:spTgt>
                                        </p:tgtEl>
                                        <p:attrNameLst>
                                          <p:attrName>style.visibility</p:attrName>
                                        </p:attrNameLst>
                                      </p:cBhvr>
                                      <p:to>
                                        <p:strVal val="visible"/>
                                      </p:to>
                                    </p:set>
                                    <p:animEffect transition="in" filter="wipe(up)">
                                      <p:cBhvr>
                                        <p:cTn id="62" dur="500"/>
                                        <p:tgtEl>
                                          <p:spTgt spid="65539">
                                            <p:txEl>
                                              <p:pRg st="11" end="11"/>
                                            </p:txEl>
                                          </p:spTgt>
                                        </p:tgtEl>
                                      </p:cBhvr>
                                    </p:animEffect>
                                  </p:childTnLst>
                                </p:cTn>
                              </p:par>
                            </p:childTnLst>
                          </p:cTn>
                        </p:par>
                        <p:par>
                          <p:cTn id="63" fill="hold">
                            <p:stCondLst>
                              <p:cond delay="500"/>
                            </p:stCondLst>
                            <p:childTnLst>
                              <p:par>
                                <p:cTn id="64" presetID="1" presetClass="entr" presetSubtype="0" fill="hold" grpId="0" nodeType="afterEffect">
                                  <p:stCondLst>
                                    <p:cond delay="0"/>
                                  </p:stCondLst>
                                  <p:childTnLst>
                                    <p:set>
                                      <p:cBhvr>
                                        <p:cTn id="65" dur="1" fill="hold">
                                          <p:stCondLst>
                                            <p:cond delay="499"/>
                                          </p:stCondLst>
                                        </p:cTn>
                                        <p:tgtEl>
                                          <p:spTgt spid="65540"/>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bldLvl="2" autoUpdateAnimBg="0"/>
      <p:bldP spid="65540" grpId="0" autoUpdateAnimBg="0"/>
    </p:bldLst>
  </p:timing>
</p:sld>
</file>

<file path=ppt/theme/theme1.xml><?xml version="1.0" encoding="utf-8"?>
<a:theme xmlns:a="http://schemas.openxmlformats.org/drawingml/2006/main" name="CORBA 1">
  <a:themeElements>
    <a:clrScheme name="">
      <a:dk1>
        <a:srgbClr val="000000"/>
      </a:dk1>
      <a:lt1>
        <a:srgbClr val="FFFFFF"/>
      </a:lt1>
      <a:dk2>
        <a:srgbClr val="000000"/>
      </a:dk2>
      <a:lt2>
        <a:srgbClr val="5E574E"/>
      </a:lt2>
      <a:accent1>
        <a:srgbClr val="FF3300"/>
      </a:accent1>
      <a:accent2>
        <a:srgbClr val="FFCC00"/>
      </a:accent2>
      <a:accent3>
        <a:srgbClr val="FFFFFF"/>
      </a:accent3>
      <a:accent4>
        <a:srgbClr val="000000"/>
      </a:accent4>
      <a:accent5>
        <a:srgbClr val="FFADAA"/>
      </a:accent5>
      <a:accent6>
        <a:srgbClr val="E7B900"/>
      </a:accent6>
      <a:hlink>
        <a:srgbClr val="663300"/>
      </a:hlink>
      <a:folHlink>
        <a:srgbClr val="808000"/>
      </a:folHlink>
    </a:clrScheme>
    <a:fontScheme name="CORBA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CORBA 1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RBA 1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RBA 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RBA 1 4">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RBA 1 5">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RBA 1 6">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RBA 1 7">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ECB6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Jean's HD:China 2001:CORBA 1.ppt</Template>
  <TotalTime>7816</TotalTime>
  <Words>3218</Words>
  <Application>Microsoft Office PowerPoint</Application>
  <PresentationFormat>A4 Paper (210x297 mm)</PresentationFormat>
  <Paragraphs>543</Paragraphs>
  <Slides>27</Slides>
  <Notes>9</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CORBA 1</vt:lpstr>
      <vt:lpstr> Distributed Systems Course  Distributed transactions</vt:lpstr>
      <vt:lpstr>Commitment of distributed transactions - introduction</vt:lpstr>
      <vt:lpstr> Distributed transactions</vt:lpstr>
      <vt:lpstr>Nested banking transaction</vt:lpstr>
      <vt:lpstr>The coordinator of a flat distributed transaction</vt:lpstr>
      <vt:lpstr> A flat distributed banking transaction</vt:lpstr>
      <vt:lpstr>The join operation</vt:lpstr>
      <vt:lpstr>Atomic commit protocols </vt:lpstr>
      <vt:lpstr>Failure model for the commit protocols</vt:lpstr>
      <vt:lpstr> Operations for two-phase commit protocol</vt:lpstr>
      <vt:lpstr> The two-phase commit protocol</vt:lpstr>
      <vt:lpstr>Two-Phase Commit Protocol</vt:lpstr>
      <vt:lpstr>TimeOut Protocol</vt:lpstr>
      <vt:lpstr>TimeOut Protocol</vt:lpstr>
      <vt:lpstr>Restart Protocol</vt:lpstr>
      <vt:lpstr>Blocking</vt:lpstr>
      <vt:lpstr>Three-Phase Commit Protocol</vt:lpstr>
      <vt:lpstr>Three-phase commit protocol</vt:lpstr>
      <vt:lpstr>Performance of the two-phase commit protocol</vt:lpstr>
      <vt:lpstr>13.3.2 Two-phase commit protocol for nested transactions</vt:lpstr>
      <vt:lpstr>Figure 13.7 Operations in coordinator for nested transactions</vt:lpstr>
      <vt:lpstr>Transaction T decides whether to commit</vt:lpstr>
      <vt:lpstr> Information held by coordinators of nested transactions</vt:lpstr>
      <vt:lpstr> canCommit?  for hierarchic two-phase commit protocol</vt:lpstr>
      <vt:lpstr> canCommit? for flat two-phase commit protocol</vt:lpstr>
      <vt:lpstr>Time-out actions in nested 2PC</vt:lpstr>
      <vt:lpstr>Summary of 2PC</vt:lpstr>
    </vt:vector>
  </TitlesOfParts>
  <Company>G&amp;J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15.1 A distributed multimedia system</dc:title>
  <dc:creator>George Coulouris</dc:creator>
  <cp:lastModifiedBy>tsigas</cp:lastModifiedBy>
  <cp:revision>265</cp:revision>
  <cp:lastPrinted>2000-11-12T21:05:10Z</cp:lastPrinted>
  <dcterms:created xsi:type="dcterms:W3CDTF">2000-06-18T21:59:47Z</dcterms:created>
  <dcterms:modified xsi:type="dcterms:W3CDTF">2011-02-09T09:47:39Z</dcterms:modified>
</cp:coreProperties>
</file>