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517" r:id="rId2"/>
    <p:sldId id="380" r:id="rId3"/>
    <p:sldId id="330" r:id="rId4"/>
    <p:sldId id="332" r:id="rId5"/>
    <p:sldId id="521" r:id="rId6"/>
    <p:sldId id="522" r:id="rId7"/>
    <p:sldId id="258" r:id="rId8"/>
    <p:sldId id="259" r:id="rId9"/>
    <p:sldId id="590" r:id="rId10"/>
    <p:sldId id="466" r:id="rId11"/>
    <p:sldId id="519" r:id="rId12"/>
    <p:sldId id="520" r:id="rId13"/>
    <p:sldId id="471" r:id="rId14"/>
    <p:sldId id="591" r:id="rId15"/>
    <p:sldId id="431" r:id="rId16"/>
    <p:sldId id="432" r:id="rId17"/>
    <p:sldId id="433" r:id="rId18"/>
    <p:sldId id="435" r:id="rId19"/>
    <p:sldId id="592" r:id="rId20"/>
    <p:sldId id="523" r:id="rId21"/>
    <p:sldId id="304" r:id="rId22"/>
    <p:sldId id="339" r:id="rId23"/>
    <p:sldId id="476" r:id="rId24"/>
    <p:sldId id="477" r:id="rId25"/>
    <p:sldId id="478" r:id="rId26"/>
    <p:sldId id="479" r:id="rId27"/>
    <p:sldId id="558" r:id="rId28"/>
    <p:sldId id="559" r:id="rId29"/>
    <p:sldId id="481" r:id="rId30"/>
    <p:sldId id="482" r:id="rId31"/>
    <p:sldId id="483" r:id="rId32"/>
    <p:sldId id="484" r:id="rId33"/>
    <p:sldId id="485" r:id="rId34"/>
    <p:sldId id="486" r:id="rId35"/>
    <p:sldId id="281" r:id="rId36"/>
    <p:sldId id="487" r:id="rId37"/>
    <p:sldId id="514" r:id="rId38"/>
    <p:sldId id="508" r:id="rId39"/>
    <p:sldId id="509" r:id="rId40"/>
    <p:sldId id="511" r:id="rId41"/>
    <p:sldId id="512" r:id="rId42"/>
    <p:sldId id="488" r:id="rId43"/>
    <p:sldId id="309" r:id="rId44"/>
    <p:sldId id="593" r:id="rId45"/>
    <p:sldId id="351" r:id="rId46"/>
    <p:sldId id="496" r:id="rId47"/>
    <p:sldId id="497" r:id="rId48"/>
    <p:sldId id="499" r:id="rId49"/>
    <p:sldId id="527" r:id="rId50"/>
    <p:sldId id="358" r:id="rId51"/>
    <p:sldId id="498" r:id="rId52"/>
    <p:sldId id="526" r:id="rId53"/>
    <p:sldId id="515" r:id="rId54"/>
    <p:sldId id="530" r:id="rId55"/>
    <p:sldId id="601" r:id="rId56"/>
    <p:sldId id="364" r:id="rId57"/>
    <p:sldId id="560" r:id="rId58"/>
    <p:sldId id="501" r:id="rId59"/>
    <p:sldId id="531" r:id="rId60"/>
    <p:sldId id="532" r:id="rId61"/>
    <p:sldId id="503" r:id="rId62"/>
    <p:sldId id="451" r:id="rId63"/>
    <p:sldId id="505" r:id="rId64"/>
    <p:sldId id="506" r:id="rId65"/>
    <p:sldId id="377" r:id="rId66"/>
    <p:sldId id="561" r:id="rId67"/>
    <p:sldId id="563" r:id="rId68"/>
    <p:sldId id="564" r:id="rId69"/>
    <p:sldId id="565" r:id="rId70"/>
    <p:sldId id="566" r:id="rId71"/>
    <p:sldId id="567" r:id="rId72"/>
    <p:sldId id="602" r:id="rId73"/>
    <p:sldId id="595" r:id="rId74"/>
    <p:sldId id="596" r:id="rId75"/>
    <p:sldId id="597" r:id="rId76"/>
    <p:sldId id="598" r:id="rId77"/>
    <p:sldId id="599" r:id="rId78"/>
    <p:sldId id="600" r:id="rId79"/>
    <p:sldId id="603" r:id="rId80"/>
    <p:sldId id="402" r:id="rId81"/>
    <p:sldId id="403" r:id="rId82"/>
    <p:sldId id="404" r:id="rId83"/>
    <p:sldId id="405" r:id="rId84"/>
    <p:sldId id="407" r:id="rId85"/>
    <p:sldId id="408" r:id="rId86"/>
    <p:sldId id="604" r:id="rId87"/>
    <p:sldId id="568" r:id="rId88"/>
    <p:sldId id="569" r:id="rId89"/>
    <p:sldId id="570" r:id="rId90"/>
    <p:sldId id="571" r:id="rId91"/>
    <p:sldId id="572" r:id="rId92"/>
    <p:sldId id="573" r:id="rId93"/>
    <p:sldId id="574" r:id="rId94"/>
    <p:sldId id="575" r:id="rId95"/>
    <p:sldId id="605" r:id="rId96"/>
    <p:sldId id="577" r:id="rId97"/>
    <p:sldId id="578" r:id="rId98"/>
    <p:sldId id="579" r:id="rId99"/>
    <p:sldId id="580" r:id="rId100"/>
    <p:sldId id="581" r:id="rId101"/>
    <p:sldId id="582" r:id="rId102"/>
    <p:sldId id="583" r:id="rId103"/>
    <p:sldId id="584" r:id="rId104"/>
    <p:sldId id="585" r:id="rId105"/>
    <p:sldId id="586" r:id="rId106"/>
    <p:sldId id="587" r:id="rId107"/>
    <p:sldId id="588" r:id="rId108"/>
    <p:sldId id="507" r:id="rId10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00"/>
    <a:srgbClr val="DDDDDD"/>
    <a:srgbClr val="FFCCFF"/>
    <a:srgbClr val="FF99CC"/>
    <a:srgbClr val="FF0000"/>
    <a:srgbClr val="00CC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57" autoAdjust="0"/>
  </p:normalViewPr>
  <p:slideViewPr>
    <p:cSldViewPr snapToGrid="0">
      <p:cViewPr varScale="1">
        <p:scale>
          <a:sx n="65" d="100"/>
          <a:sy n="65" d="100"/>
        </p:scale>
        <p:origin x="-3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58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t" anchorCtr="0" compatLnSpc="1">
            <a:prstTxWarp prst="textNoShape">
              <a:avLst/>
            </a:prstTxWarp>
          </a:bodyPr>
          <a:lstStyle>
            <a:lvl1pPr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t" anchorCtr="0" compatLnSpc="1">
            <a:prstTxWarp prst="textNoShape">
              <a:avLst/>
            </a:prstTxWarp>
          </a:bodyPr>
          <a:lstStyle>
            <a:lvl1pPr algn="r"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1375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b" anchorCtr="0" compatLnSpc="1">
            <a:prstTxWarp prst="textNoShape">
              <a:avLst/>
            </a:prstTxWarp>
          </a:bodyPr>
          <a:lstStyle>
            <a:lvl1pPr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9731375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b" anchorCtr="0" compatLnSpc="1">
            <a:prstTxWarp prst="textNoShape">
              <a:avLst/>
            </a:prstTxWarp>
          </a:bodyPr>
          <a:lstStyle>
            <a:lvl1pPr algn="r" defTabSz="969071">
              <a:defRPr sz="1300"/>
            </a:lvl1pPr>
          </a:lstStyle>
          <a:p>
            <a:pPr>
              <a:defRPr/>
            </a:pPr>
            <a:fld id="{314C3DC4-BA8E-4E6F-8BF5-A1D0FC06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F910145-469C-4DAB-9B1B-18F157A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AE56396-21D3-4ADA-B572-58B3C567F7B3}" type="slidenum">
              <a:rPr lang="en-US" smtClean="0"/>
              <a:pPr defTabSz="990600"/>
              <a:t>5</a:t>
            </a:fld>
            <a:endParaRPr lang="en-US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905F7C5-5B3D-4E7F-A40C-25DECF0ABA83}" type="slidenum">
              <a:rPr lang="en-US" smtClean="0"/>
              <a:pPr defTabSz="990600"/>
              <a:t>39</a:t>
            </a:fld>
            <a:endParaRPr lang="en-US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5DBDE9D1-2269-4608-B060-745A00769B01}" type="slidenum">
              <a:rPr lang="en-US" smtClean="0"/>
              <a:pPr defTabSz="990600"/>
              <a:t>40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D9A1B52-EFB8-4559-833A-A2AD307CCB43}" type="slidenum">
              <a:rPr lang="en-US" smtClean="0"/>
              <a:pPr defTabSz="990600"/>
              <a:t>49</a:t>
            </a:fld>
            <a:endParaRPr lang="en-US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22D7B9A-6B83-47EB-8F94-78124F154667}" type="slidenum">
              <a:rPr lang="en-US" smtClean="0"/>
              <a:pPr defTabSz="990600"/>
              <a:t>52</a:t>
            </a:fld>
            <a:endParaRPr lang="en-US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11AEAED-C8C1-4523-9A5A-97B9D13A2CFC}" type="slidenum">
              <a:rPr lang="en-US" smtClean="0"/>
              <a:pPr defTabSz="990600"/>
              <a:t>54</a:t>
            </a:fld>
            <a:endParaRPr lang="en-US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DC58BEB-C495-49B1-ACFE-7209F3785121}" type="slidenum">
              <a:rPr lang="en-US" smtClean="0"/>
              <a:pPr defTabSz="990600"/>
              <a:t>57</a:t>
            </a:fld>
            <a:endParaRPr lang="en-US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076A24EF-2F3F-4771-B492-B17B1DF60458}" type="slidenum">
              <a:rPr lang="en-US" smtClean="0"/>
              <a:pPr defTabSz="990600"/>
              <a:t>59</a:t>
            </a:fld>
            <a:endParaRPr 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FA037780-0234-4279-A002-333EAD44F3FF}" type="slidenum">
              <a:rPr lang="en-US" smtClean="0"/>
              <a:pPr defTabSz="990600"/>
              <a:t>60</a:t>
            </a:fld>
            <a:endParaRPr 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F8DDB569-F3A7-4A7C-A679-2EF84B7B5213}" type="slidenum">
              <a:rPr lang="en-US" smtClean="0"/>
              <a:pPr defTabSz="990600"/>
              <a:t>66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B3107B64-6F09-4A70-9E0F-710CFBB7D8AE}" type="slidenum">
              <a:rPr lang="en-US" smtClean="0"/>
              <a:pPr defTabSz="990600"/>
              <a:t>77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8EEDF447-080B-4E4E-9E3B-8134B0639BFB}" type="slidenum">
              <a:rPr lang="en-US" smtClean="0"/>
              <a:pPr defTabSz="990600"/>
              <a:t>6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712DAE02-A152-4BE3-A67C-8EAA48E47EB2}" type="slidenum">
              <a:rPr lang="en-US" smtClean="0"/>
              <a:pPr defTabSz="990600"/>
              <a:t>78</a:t>
            </a:fld>
            <a:endParaRPr lang="en-US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/>
              <a:pPr defTabSz="990600"/>
              <a:t>96</a:t>
            </a:fld>
            <a:endParaRPr lang="en-US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/>
              <a:pPr defTabSz="990600"/>
              <a:t>97</a:t>
            </a:fld>
            <a:endParaRPr lang="en-US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/>
              <a:pPr defTabSz="990600"/>
              <a:t>98</a:t>
            </a:fld>
            <a:endParaRPr lang="en-US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5621D65-682C-48D5-81C0-46AC764F5694}" type="slidenum">
              <a:rPr lang="en-US" smtClean="0"/>
              <a:pPr defTabSz="990600"/>
              <a:t>99</a:t>
            </a:fld>
            <a:endParaRPr lang="en-US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CC8BA0F-A1BA-4971-A4E7-72DA76588BD2}" type="slidenum">
              <a:rPr lang="en-US" smtClean="0"/>
              <a:pPr defTabSz="990600"/>
              <a:t>101</a:t>
            </a:fld>
            <a:endParaRPr lang="en-US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7F67FCA-379B-41FA-9305-3B71027BD35F}" type="slidenum">
              <a:rPr lang="en-US" smtClean="0"/>
              <a:pPr defTabSz="990600"/>
              <a:t>102</a:t>
            </a:fld>
            <a:endParaRPr lang="en-US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670A7C61-2154-4275-952F-E5D7C4F625DF}" type="slidenum">
              <a:rPr lang="en-US" smtClean="0"/>
              <a:pPr defTabSz="990600"/>
              <a:t>103</a:t>
            </a:fld>
            <a:endParaRPr lang="en-US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EB4ABD87-0683-4EB7-AB19-A8C192F84BD8}" type="slidenum">
              <a:rPr lang="en-US" smtClean="0"/>
              <a:pPr defTabSz="990600"/>
              <a:t>104</a:t>
            </a:fld>
            <a:endParaRPr lang="en-US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306027D-57F8-4169-8918-777657995929}" type="slidenum">
              <a:rPr lang="en-US" smtClean="0"/>
              <a:pPr defTabSz="990600"/>
              <a:t>105</a:t>
            </a:fld>
            <a:endParaRPr lang="en-US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FB19BFA-D795-48D9-A74C-4E0970F81B3C}" type="slidenum">
              <a:rPr lang="en-US" smtClean="0"/>
              <a:pPr defTabSz="990600"/>
              <a:t>10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8350"/>
            <a:ext cx="5110163" cy="3833813"/>
          </a:xfrm>
          <a:ln w="12700"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7617" tIns="48807" rIns="97617" bIns="4880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35FDC84-0FC4-4C38-AF14-DDD195D8774D}" type="slidenum">
              <a:rPr lang="en-US" smtClean="0"/>
              <a:pPr defTabSz="990600"/>
              <a:t>106</a:t>
            </a:fld>
            <a:endParaRPr lang="en-US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815FBEB3-BEB0-4EA4-9755-68AB20B91E27}" type="slidenum">
              <a:rPr lang="en-US" smtClean="0"/>
              <a:pPr defTabSz="990600"/>
              <a:t>107</a:t>
            </a:fld>
            <a:endParaRPr lang="en-US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684904A6-B681-442F-A252-6B039B6A68CE}" type="slidenum">
              <a:rPr lang="en-US" smtClean="0"/>
              <a:pPr defTabSz="990600"/>
              <a:t>12</a:t>
            </a:fld>
            <a:endParaRPr lang="en-US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8350"/>
            <a:ext cx="5110163" cy="3833813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7617" tIns="48807" rIns="97617" bIns="4880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FB4ED03-BDF9-40CE-99CD-1F3B31BF6BB3}" type="slidenum">
              <a:rPr lang="en-US" smtClean="0"/>
              <a:pPr defTabSz="990600"/>
              <a:t>20</a:t>
            </a:fld>
            <a:endParaRPr lang="en-US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958D5B2-2F72-44B8-A9BC-3110FE8C2C90}" type="slidenum">
              <a:rPr lang="en-US" smtClean="0"/>
              <a:pPr defTabSz="990600"/>
              <a:t>25</a:t>
            </a:fld>
            <a:endParaRPr lang="en-US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ln w="12700"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8961" tIns="49482" rIns="98961" bIns="4948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F24C578-10C3-41ED-B934-155167A2240D}" type="slidenum">
              <a:rPr lang="en-US" smtClean="0"/>
              <a:pPr defTabSz="990600"/>
              <a:t>27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F8194F7-0A4A-42DB-9D8B-CBBEDA720AF7}" type="slidenum">
              <a:rPr lang="en-US" smtClean="0"/>
              <a:pPr defTabSz="990600"/>
              <a:t>28</a:t>
            </a:fld>
            <a:endParaRPr lang="en-US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890BF4B4-3FC9-4755-802D-2D8CC9C4DACF}" type="slidenum">
              <a:rPr lang="en-US" smtClean="0"/>
              <a:pPr defTabSz="990600"/>
              <a:t>38</a:t>
            </a:fld>
            <a:endParaRPr lang="en-US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C9010420-758E-4D0D-A0BC-47A7DCACE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E63F519-F0D7-4296-B7CA-81ADD70C4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A87704C6-E3A6-4EDE-82E7-132D7673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0C1C380-0914-4714-A46E-5ACAEDB34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B61AFF2-67D7-4B1F-A453-9FBFA1B1C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4CCF5D8-9E1C-41D2-9B4E-4EB2D36B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603E4D9B-766E-4883-ABB8-988C9B836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683D6FD-D2E2-49D6-A460-575A0E94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D543C63-90B1-4D2D-AB6E-014D26777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E1FDCE83-515E-4079-8996-081090E35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C28C576-611F-4B87-8931-792B284E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CAC4A12-D239-4979-AE5B-EEDCDF8F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CC28B234-E2DC-43BA-8780-E3BEA41B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oleObject" Target="../embeddings/oleObject12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21.bin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0.bin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19.bin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3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7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2319818-2313-4AC6-B074-854CD94B766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Chapter 5: DataLink Layer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019300"/>
            <a:ext cx="7181850" cy="40005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3200" smtClean="0"/>
              <a:t>Course on Computer Communication and Networks,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sz="32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400" smtClean="0"/>
              <a:t>The slides are adaptation of the slides made available by the authors of the course’s main  textbook</a:t>
            </a:r>
            <a:endParaRPr lang="en-US" sz="2400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630488" y="4240213"/>
            <a:ext cx="27305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accent2"/>
                </a:solidFill>
              </a:rPr>
              <a:t>Computer Networking: A Top Down Approach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5</a:t>
            </a:r>
            <a:r>
              <a:rPr lang="en-US" baseline="30000">
                <a:solidFill>
                  <a:schemeClr val="accent2"/>
                </a:solidFill>
              </a:rPr>
              <a:t>th</a:t>
            </a:r>
            <a:r>
              <a:rPr lang="en-US">
                <a:solidFill>
                  <a:schemeClr val="accent2"/>
                </a:solidFill>
              </a:rPr>
              <a:t> edition.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Jim Kurose, Keith Ross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Addison-Wesley, 2009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657711D-8882-47AE-978A-B148B2F73B9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mtClean="0"/>
              <a:t>Framing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z="2400" smtClean="0"/>
              <a:t>to detect possible bit stream errors in the physical layer, the data link layer groups bits from the network layer into discrete </a:t>
            </a:r>
            <a:r>
              <a:rPr lang="sv-SE" sz="2400" b="1" smtClean="0"/>
              <a:t>frames</a:t>
            </a:r>
            <a:endParaRPr lang="sv-SE" sz="2400" smtClean="0"/>
          </a:p>
          <a:p>
            <a:r>
              <a:rPr lang="sv-SE" sz="2400" smtClean="0"/>
              <a:t>the receiver must be able to detect the beginning and the end of the frame</a:t>
            </a:r>
          </a:p>
          <a:p>
            <a:endParaRPr lang="sv-SE" sz="2400" smtClean="0"/>
          </a:p>
          <a:p>
            <a:pPr>
              <a:buFont typeface="ZapfDingbats" pitchFamily="82" charset="2"/>
              <a:buNone/>
            </a:pPr>
            <a:r>
              <a:rPr lang="sv-SE" sz="2400" smtClean="0"/>
              <a:t>Example methods:</a:t>
            </a:r>
          </a:p>
          <a:p>
            <a:r>
              <a:rPr lang="sv-SE" sz="2400" smtClean="0"/>
              <a:t> </a:t>
            </a:r>
            <a:r>
              <a:rPr lang="sv-SE" sz="2400" b="1" smtClean="0">
                <a:solidFill>
                  <a:srgbClr val="FF0000"/>
                </a:solidFill>
              </a:rPr>
              <a:t>Clock-based + Character count </a:t>
            </a:r>
            <a:r>
              <a:rPr lang="sv-SE" sz="2400" b="1" smtClean="0"/>
              <a:t>: </a:t>
            </a:r>
            <a:r>
              <a:rPr lang="sv-SE" sz="2400" smtClean="0"/>
              <a:t>physical-clock synchronization: much dependent on clock drifts + the counter could be garbled up during transmission</a:t>
            </a:r>
          </a:p>
          <a:p>
            <a:endParaRPr lang="sv-SE" sz="2400" smtClean="0"/>
          </a:p>
          <a:p>
            <a:endParaRPr lang="sv-S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1: Introduction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64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11C63-188B-4583-BE1A-E1B8D8F44B31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6275" cy="1143000"/>
          </a:xfrm>
        </p:spPr>
        <p:txBody>
          <a:bodyPr/>
          <a:lstStyle/>
          <a:p>
            <a:r>
              <a:rPr lang="en-US" sz="2800" smtClean="0"/>
              <a:t>On ATM: Asynchronous Transfer Mode nets</a:t>
            </a:r>
            <a:endParaRPr lang="en-US" sz="3600" smtClean="0"/>
          </a:p>
        </p:txBody>
      </p:sp>
      <p:sp>
        <p:nvSpPr>
          <p:cNvPr id="1065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6713" y="1474788"/>
            <a:ext cx="8056562" cy="4843462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1980’s telco’s proposal for future networking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Smart core, simple terminals</a:t>
            </a:r>
          </a:p>
          <a:p>
            <a:endParaRPr lang="en-US" sz="2400" smtClean="0"/>
          </a:p>
          <a:p>
            <a:r>
              <a:rPr lang="en-US" sz="2000" smtClean="0"/>
              <a:t>small (48 byte payload, 5 byte header) fixed length </a:t>
            </a:r>
            <a:r>
              <a:rPr lang="en-US" sz="2000" i="1" smtClean="0">
                <a:solidFill>
                  <a:srgbClr val="FF0000"/>
                </a:solidFill>
              </a:rPr>
              <a:t>cells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(like packets)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</a:rPr>
              <a:t>fast switching (pipelined/cut-through)</a:t>
            </a:r>
          </a:p>
          <a:p>
            <a:pPr lvl="1"/>
            <a:r>
              <a:rPr lang="en-US" sz="1800" smtClean="0"/>
              <a:t>small size good for voice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virtual-circuit network</a:t>
            </a:r>
            <a:r>
              <a:rPr lang="en-US" sz="2000" smtClean="0"/>
              <a:t>: switches maintain state for each “call”</a:t>
            </a:r>
          </a:p>
          <a:p>
            <a:endParaRPr lang="en-US" sz="2000" smtClean="0"/>
          </a:p>
          <a:p>
            <a:r>
              <a:rPr lang="en-US" sz="2000" smtClean="0"/>
              <a:t>well-defined interface between “network” and “user” (think of telephone company): </a:t>
            </a:r>
          </a:p>
          <a:p>
            <a:pPr lvl="1"/>
            <a:r>
              <a:rPr lang="en-US" sz="1600" smtClean="0">
                <a:solidFill>
                  <a:srgbClr val="FF0000"/>
                </a:solidFill>
              </a:rPr>
              <a:t>several transport (Adaptation)-layer protocols, one per expected type of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5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D2FF595-F310-4E5F-9512-BBFC3AB637F7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5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077913"/>
            <a:ext cx="3397250" cy="542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Classic IP only</a:t>
            </a:r>
            <a:r>
              <a:rPr lang="en-US" sz="2400" smtClean="0"/>
              <a:t> </a:t>
            </a:r>
          </a:p>
          <a:p>
            <a:r>
              <a:rPr lang="en-US" sz="2400" smtClean="0"/>
              <a:t>3 “networks” (e.g., LAN segments)</a:t>
            </a:r>
          </a:p>
          <a:p>
            <a:r>
              <a:rPr lang="en-US" sz="2400" smtClean="0"/>
              <a:t>MAC (802.3) and IP addresses</a:t>
            </a:r>
          </a:p>
        </p:txBody>
      </p:sp>
      <p:grpSp>
        <p:nvGrpSpPr>
          <p:cNvPr id="25616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25695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96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97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98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25722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23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24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25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25726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5727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3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3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5728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30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31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p:oleObj spid="_x0000_s25607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p:oleObj spid="_x0000_s25608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p:oleObj spid="_x0000_s25609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p:oleObj spid="_x0000_s25610" name="Clip" r:id="rId7" imgW="1305000" imgH="1085760" progId="MS_ClipArt_Gallery.2">
                <p:embed/>
              </p:oleObj>
            </a:graphicData>
          </a:graphic>
        </p:graphicFrame>
        <p:sp>
          <p:nvSpPr>
            <p:cNvPr id="25699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700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701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702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703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704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25709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10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11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12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25713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5714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20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21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571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1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1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1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5705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706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p:oleObj spid="_x0000_s25611" name="Clip" r:id="rId8" imgW="1305000" imgH="1085760" progId="MS_ClipArt_Gallery.2">
                <p:embed/>
              </p:oleObj>
            </a:graphicData>
          </a:graphic>
        </p:graphicFrame>
        <p:sp>
          <p:nvSpPr>
            <p:cNvPr id="25707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708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5617" name="Rectangle 50"/>
          <p:cNvSpPr>
            <a:spLocks noChangeArrowheads="1"/>
          </p:cNvSpPr>
          <p:nvPr/>
        </p:nvSpPr>
        <p:spPr bwMode="auto">
          <a:xfrm>
            <a:off x="4587875" y="673100"/>
            <a:ext cx="372268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IP over ATM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replace “network” (e.g., LAN segment) with ATM network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ATM addresses, IP addresses</a:t>
            </a:r>
          </a:p>
        </p:txBody>
      </p:sp>
      <p:sp>
        <p:nvSpPr>
          <p:cNvPr id="25618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19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20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5621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8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8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568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8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8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p:oleObj spid="_x0000_s25602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p:oleObj spid="_x0000_s25603" name="Clip" r:id="rId10" imgW="1305000" imgH="1085760" progId="MS_ClipArt_Gallery.2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p:oleObj spid="_x0000_s25604" name="Clip" r:id="rId11" imgW="1305000" imgH="1085760" progId="MS_ClipArt_Gallery.2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p:oleObj spid="_x0000_s25605" name="Clip" r:id="rId12" imgW="1305000" imgH="1085760" progId="MS_ClipArt_Gallery.2">
              <p:embed/>
            </p:oleObj>
          </a:graphicData>
        </a:graphic>
      </p:graphicFrame>
      <p:sp>
        <p:nvSpPr>
          <p:cNvPr id="25622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23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24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25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26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5627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25669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0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1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5673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74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79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80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81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75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7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5628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p:oleObj spid="_x0000_s25606" name="Clip" r:id="rId13" imgW="1305000" imgH="1085760" progId="MS_ClipArt_Gallery.2">
              <p:embed/>
            </p:oleObj>
          </a:graphicData>
        </a:graphic>
      </p:graphicFrame>
      <p:sp>
        <p:nvSpPr>
          <p:cNvPr id="25629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30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5631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25657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8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59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66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67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68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0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63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64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65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5661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2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3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25645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6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47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54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55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56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48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5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5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5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5649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0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5633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34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35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36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ATM</a:t>
            </a:r>
          </a:p>
          <a:p>
            <a:r>
              <a:rPr lang="en-US">
                <a:solidFill>
                  <a:srgbClr val="FF0000"/>
                </a:solidFill>
              </a:rPr>
              <a:t>network</a:t>
            </a:r>
            <a:endParaRPr lang="en-US"/>
          </a:p>
        </p:txBody>
      </p:sp>
      <p:sp>
        <p:nvSpPr>
          <p:cNvPr id="25637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38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Ethernet</a:t>
            </a:r>
          </a:p>
          <a:p>
            <a:r>
              <a:rPr lang="en-US">
                <a:solidFill>
                  <a:srgbClr val="FF0000"/>
                </a:solidFill>
              </a:rPr>
              <a:t>LANs</a:t>
            </a:r>
            <a:endParaRPr lang="en-US"/>
          </a:p>
        </p:txBody>
      </p:sp>
      <p:sp>
        <p:nvSpPr>
          <p:cNvPr id="25639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40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41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42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Ethernet</a:t>
            </a:r>
          </a:p>
          <a:p>
            <a:r>
              <a:rPr lang="en-US">
                <a:solidFill>
                  <a:srgbClr val="FF0000"/>
                </a:solidFill>
              </a:rPr>
              <a:t>LANs</a:t>
            </a:r>
            <a:endParaRPr lang="en-US"/>
          </a:p>
        </p:txBody>
      </p:sp>
      <p:sp>
        <p:nvSpPr>
          <p:cNvPr id="25643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44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E6742D9-D168-4A4C-BD0A-D0438E7BCF7A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6634" name="Freeform 3"/>
          <p:cNvSpPr>
            <a:spLocks/>
          </p:cNvSpPr>
          <p:nvPr/>
        </p:nvSpPr>
        <p:spPr bwMode="auto">
          <a:xfrm>
            <a:off x="4976813" y="5456238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5" name="Freeform 4"/>
          <p:cNvSpPr>
            <a:spLocks/>
          </p:cNvSpPr>
          <p:nvPr/>
        </p:nvSpPr>
        <p:spPr bwMode="auto">
          <a:xfrm>
            <a:off x="3878263" y="3333750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6" name="Freeform 5"/>
          <p:cNvSpPr>
            <a:spLocks/>
          </p:cNvSpPr>
          <p:nvPr/>
        </p:nvSpPr>
        <p:spPr bwMode="auto">
          <a:xfrm>
            <a:off x="3084513" y="360997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6637" name="Group 6"/>
          <p:cNvGrpSpPr>
            <a:grpSpLocks/>
          </p:cNvGrpSpPr>
          <p:nvPr/>
        </p:nvGrpSpPr>
        <p:grpSpPr bwMode="auto">
          <a:xfrm>
            <a:off x="5803900" y="5165725"/>
            <a:ext cx="623888" cy="317500"/>
            <a:chOff x="3600" y="219"/>
            <a:chExt cx="360" cy="175"/>
          </a:xfrm>
        </p:grpSpPr>
        <p:sp>
          <p:nvSpPr>
            <p:cNvPr id="26747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48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49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50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6751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675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57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58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59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75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54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55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56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00325" y="4876800"/>
          <a:ext cx="525463" cy="455613"/>
        </p:xfrm>
        <a:graphic>
          <a:graphicData uri="http://schemas.openxmlformats.org/presentationml/2006/ole">
            <p:oleObj spid="_x0000_s26626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445250" y="2974975"/>
          <a:ext cx="523875" cy="454025"/>
        </p:xfrm>
        <a:graphic>
          <a:graphicData uri="http://schemas.openxmlformats.org/presentationml/2006/ole">
            <p:oleObj spid="_x0000_s26627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870450" y="5862638"/>
          <a:ext cx="523875" cy="454025"/>
        </p:xfrm>
        <a:graphic>
          <a:graphicData uri="http://schemas.openxmlformats.org/presentationml/2006/ole">
            <p:oleObj spid="_x0000_s26628" name="Clip" r:id="rId6" imgW="1305000" imgH="1085760" progId="MS_ClipArt_Gallery.2">
              <p:embed/>
            </p:oleObj>
          </a:graphicData>
        </a:graphic>
      </p:graphicFrame>
      <p:sp>
        <p:nvSpPr>
          <p:cNvPr id="26638" name="Freeform 23"/>
          <p:cNvSpPr>
            <a:spLocks/>
          </p:cNvSpPr>
          <p:nvPr/>
        </p:nvSpPr>
        <p:spPr bwMode="auto">
          <a:xfrm>
            <a:off x="3081338" y="375920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9" name="Line 24"/>
          <p:cNvSpPr>
            <a:spLocks noChangeShapeType="1"/>
          </p:cNvSpPr>
          <p:nvPr/>
        </p:nvSpPr>
        <p:spPr bwMode="auto">
          <a:xfrm>
            <a:off x="3235325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0" name="Oval 25"/>
          <p:cNvSpPr>
            <a:spLocks noChangeArrowheads="1"/>
          </p:cNvSpPr>
          <p:nvPr/>
        </p:nvSpPr>
        <p:spPr bwMode="auto">
          <a:xfrm>
            <a:off x="2886075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1" name="Oval 26"/>
          <p:cNvSpPr>
            <a:spLocks noChangeArrowheads="1"/>
          </p:cNvSpPr>
          <p:nvPr/>
        </p:nvSpPr>
        <p:spPr bwMode="auto">
          <a:xfrm>
            <a:off x="2886075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2" name="Oval 27"/>
          <p:cNvSpPr>
            <a:spLocks noChangeArrowheads="1"/>
          </p:cNvSpPr>
          <p:nvPr/>
        </p:nvSpPr>
        <p:spPr bwMode="auto">
          <a:xfrm>
            <a:off x="2886075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6643" name="Group 28"/>
          <p:cNvGrpSpPr>
            <a:grpSpLocks/>
          </p:cNvGrpSpPr>
          <p:nvPr/>
        </p:nvGrpSpPr>
        <p:grpSpPr bwMode="auto">
          <a:xfrm>
            <a:off x="3354388" y="4127500"/>
            <a:ext cx="622300" cy="315913"/>
            <a:chOff x="3600" y="219"/>
            <a:chExt cx="360" cy="175"/>
          </a:xfrm>
        </p:grpSpPr>
        <p:sp>
          <p:nvSpPr>
            <p:cNvPr id="26734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35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36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37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6738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6739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4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4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4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74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4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4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4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6644" name="Freeform 42"/>
          <p:cNvSpPr>
            <a:spLocks/>
          </p:cNvSpPr>
          <p:nvPr/>
        </p:nvSpPr>
        <p:spPr bwMode="auto">
          <a:xfrm>
            <a:off x="5446713" y="4206875"/>
            <a:ext cx="495300" cy="20320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059488" y="5824538"/>
          <a:ext cx="523875" cy="455612"/>
        </p:xfrm>
        <a:graphic>
          <a:graphicData uri="http://schemas.openxmlformats.org/presentationml/2006/ole">
            <p:oleObj spid="_x0000_s26629" name="Clip" r:id="rId7" imgW="1305000" imgH="1085760" progId="MS_ClipArt_Gallery.2">
              <p:embed/>
            </p:oleObj>
          </a:graphicData>
        </a:graphic>
      </p:graphicFrame>
      <p:sp>
        <p:nvSpPr>
          <p:cNvPr id="26645" name="Freeform 44"/>
          <p:cNvSpPr>
            <a:spLocks/>
          </p:cNvSpPr>
          <p:nvPr/>
        </p:nvSpPr>
        <p:spPr bwMode="auto">
          <a:xfrm rot="-5389902">
            <a:off x="5675313" y="5129213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6" name="Line 45"/>
          <p:cNvSpPr>
            <a:spLocks noChangeShapeType="1"/>
          </p:cNvSpPr>
          <p:nvPr/>
        </p:nvSpPr>
        <p:spPr bwMode="auto">
          <a:xfrm rot="5292605">
            <a:off x="5898357" y="5590381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6647" name="Group 46"/>
          <p:cNvGrpSpPr>
            <a:grpSpLocks/>
          </p:cNvGrpSpPr>
          <p:nvPr/>
        </p:nvGrpSpPr>
        <p:grpSpPr bwMode="auto">
          <a:xfrm>
            <a:off x="5937250" y="3749675"/>
            <a:ext cx="554038" cy="468313"/>
            <a:chOff x="4238" y="2709"/>
            <a:chExt cx="349" cy="295"/>
          </a:xfrm>
        </p:grpSpPr>
        <p:sp>
          <p:nvSpPr>
            <p:cNvPr id="26722" name="Rectangle 47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23" name="Rectangle 48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6724" name="Group 49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3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3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3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725" name="Group 53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2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2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3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726" name="Freeform 57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27" name="Freeform 58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6648" name="Group 59"/>
          <p:cNvGrpSpPr>
            <a:grpSpLocks/>
          </p:cNvGrpSpPr>
          <p:nvPr/>
        </p:nvGrpSpPr>
        <p:grpSpPr bwMode="auto">
          <a:xfrm>
            <a:off x="6215063" y="4562475"/>
            <a:ext cx="554037" cy="468313"/>
            <a:chOff x="4238" y="2709"/>
            <a:chExt cx="349" cy="295"/>
          </a:xfrm>
        </p:grpSpPr>
        <p:sp>
          <p:nvSpPr>
            <p:cNvPr id="26710" name="Rectangle 60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11" name="Rectangle 61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6712" name="Group 62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713" name="Group 66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16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17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18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714" name="Freeform 70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15" name="Freeform 71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49" name="Freeform 72"/>
          <p:cNvSpPr>
            <a:spLocks/>
          </p:cNvSpPr>
          <p:nvPr/>
        </p:nvSpPr>
        <p:spPr bwMode="auto">
          <a:xfrm>
            <a:off x="6232525" y="3365500"/>
            <a:ext cx="463550" cy="373063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50" name="Freeform 73"/>
          <p:cNvSpPr>
            <a:spLocks/>
          </p:cNvSpPr>
          <p:nvPr/>
        </p:nvSpPr>
        <p:spPr bwMode="auto">
          <a:xfrm>
            <a:off x="6299200" y="5029200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51" name="Freeform 74"/>
          <p:cNvSpPr>
            <a:spLocks/>
          </p:cNvSpPr>
          <p:nvPr/>
        </p:nvSpPr>
        <p:spPr bwMode="auto">
          <a:xfrm flipH="1">
            <a:off x="6265863" y="4224338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6652" name="Group 75"/>
          <p:cNvGrpSpPr>
            <a:grpSpLocks/>
          </p:cNvGrpSpPr>
          <p:nvPr/>
        </p:nvGrpSpPr>
        <p:grpSpPr bwMode="auto">
          <a:xfrm>
            <a:off x="4927600" y="4230688"/>
            <a:ext cx="554038" cy="468312"/>
            <a:chOff x="4238" y="2709"/>
            <a:chExt cx="349" cy="295"/>
          </a:xfrm>
        </p:grpSpPr>
        <p:sp>
          <p:nvSpPr>
            <p:cNvPr id="26698" name="Rectangle 7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99" name="Rectangle 7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6700" name="Group 7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07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08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09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701" name="Group 8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04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05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706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702" name="Freeform 8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703" name="Freeform 8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53" name="Freeform 88"/>
          <p:cNvSpPr>
            <a:spLocks/>
          </p:cNvSpPr>
          <p:nvPr/>
        </p:nvSpPr>
        <p:spPr bwMode="auto">
          <a:xfrm flipV="1">
            <a:off x="5457825" y="4503738"/>
            <a:ext cx="754063" cy="32385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54" name="Freeform 89"/>
          <p:cNvSpPr>
            <a:spLocks/>
          </p:cNvSpPr>
          <p:nvPr/>
        </p:nvSpPr>
        <p:spPr bwMode="auto">
          <a:xfrm flipV="1">
            <a:off x="3968750" y="4295775"/>
            <a:ext cx="954088" cy="147638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1619250" y="1203325"/>
            <a:ext cx="6781800" cy="3036888"/>
            <a:chOff x="63" y="572"/>
            <a:chExt cx="4272" cy="1913"/>
          </a:xfrm>
        </p:grpSpPr>
        <p:sp>
          <p:nvSpPr>
            <p:cNvPr id="26656" name="Freeform 91"/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>
                <a:gd name="T0" fmla="*/ 303 w 834"/>
                <a:gd name="T1" fmla="*/ 584 h 591"/>
                <a:gd name="T2" fmla="*/ 0 w 834"/>
                <a:gd name="T3" fmla="*/ 0 h 591"/>
                <a:gd name="T4" fmla="*/ 834 w 834"/>
                <a:gd name="T5" fmla="*/ 0 h 591"/>
                <a:gd name="T6" fmla="*/ 532 w 834"/>
                <a:gd name="T7" fmla="*/ 591 h 591"/>
                <a:gd name="T8" fmla="*/ 303 w 834"/>
                <a:gd name="T9" fmla="*/ 584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591"/>
                <a:gd name="T17" fmla="*/ 834 w 834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6657" name="Group 92"/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26688" name="Rectangle 93"/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9" name="Rectangle 94"/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0" name="Text Box 95"/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AAL</a:t>
                </a:r>
              </a:p>
              <a:p>
                <a:pPr algn="ctr"/>
                <a:r>
                  <a:rPr lang="en-US" sz="2000"/>
                  <a:t>ATM</a:t>
                </a:r>
              </a:p>
              <a:p>
                <a:pPr algn="ctr"/>
                <a:r>
                  <a:rPr lang="en-US" sz="2000"/>
                  <a:t>phy</a:t>
                </a:r>
              </a:p>
            </p:txBody>
          </p:sp>
          <p:sp>
            <p:nvSpPr>
              <p:cNvPr id="26691" name="Line 96"/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92" name="Line 97"/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93" name="Line 98"/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94" name="Line 99"/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95" name="Text Box 100"/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phy</a:t>
                </a:r>
              </a:p>
            </p:txBody>
          </p:sp>
          <p:sp>
            <p:nvSpPr>
              <p:cNvPr id="26696" name="Text Box 101"/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Eth</a:t>
                </a:r>
              </a:p>
            </p:txBody>
          </p:sp>
          <p:sp>
            <p:nvSpPr>
              <p:cNvPr id="26697" name="Text Box 102"/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IP</a:t>
                </a:r>
              </a:p>
            </p:txBody>
          </p:sp>
        </p:grpSp>
        <p:sp>
          <p:nvSpPr>
            <p:cNvPr id="26658" name="Freeform 103"/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>
                <a:gd name="T0" fmla="*/ 310 w 551"/>
                <a:gd name="T1" fmla="*/ 180 h 183"/>
                <a:gd name="T2" fmla="*/ 0 w 551"/>
                <a:gd name="T3" fmla="*/ 32 h 183"/>
                <a:gd name="T4" fmla="*/ 480 w 551"/>
                <a:gd name="T5" fmla="*/ 24 h 183"/>
                <a:gd name="T6" fmla="*/ 428 w 551"/>
                <a:gd name="T7" fmla="*/ 179 h 183"/>
                <a:gd name="T8" fmla="*/ 310 w 551"/>
                <a:gd name="T9" fmla="*/ 18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3"/>
                <a:gd name="T17" fmla="*/ 551 w 55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6659" name="Group 104"/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26684" name="Rectangle 105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5" name="Rectangle 106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6" name="Text Box 107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2000"/>
              </a:p>
              <a:p>
                <a:pPr algn="ctr"/>
                <a:r>
                  <a:rPr lang="en-US" sz="2000"/>
                  <a:t>ATM</a:t>
                </a:r>
              </a:p>
              <a:p>
                <a:pPr algn="ctr"/>
                <a:r>
                  <a:rPr lang="en-US" sz="2000"/>
                  <a:t>phy</a:t>
                </a:r>
              </a:p>
            </p:txBody>
          </p:sp>
          <p:sp>
            <p:nvSpPr>
              <p:cNvPr id="26687" name="Line 108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6660" name="Freeform 109"/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>
                <a:gd name="T0" fmla="*/ 310 w 568"/>
                <a:gd name="T1" fmla="*/ 177 h 180"/>
                <a:gd name="T2" fmla="*/ 0 w 568"/>
                <a:gd name="T3" fmla="*/ 29 h 180"/>
                <a:gd name="T4" fmla="*/ 480 w 568"/>
                <a:gd name="T5" fmla="*/ 21 h 180"/>
                <a:gd name="T6" fmla="*/ 531 w 568"/>
                <a:gd name="T7" fmla="*/ 162 h 180"/>
                <a:gd name="T8" fmla="*/ 310 w 568"/>
                <a:gd name="T9" fmla="*/ 177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80"/>
                <a:gd name="T17" fmla="*/ 568 w 5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6661" name="Group 110"/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26680" name="Rectangle 111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1" name="Rectangle 112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2" name="Text Box 113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2000"/>
              </a:p>
              <a:p>
                <a:pPr algn="ctr"/>
                <a:r>
                  <a:rPr lang="en-US" sz="2000"/>
                  <a:t>ATM</a:t>
                </a:r>
              </a:p>
              <a:p>
                <a:pPr algn="ctr"/>
                <a:r>
                  <a:rPr lang="en-US" sz="2000"/>
                  <a:t>phy</a:t>
                </a:r>
              </a:p>
            </p:txBody>
          </p:sp>
          <p:sp>
            <p:nvSpPr>
              <p:cNvPr id="26683" name="Line 114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6662" name="Freeform 115"/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>
                <a:gd name="T0" fmla="*/ 0 w 1063"/>
                <a:gd name="T1" fmla="*/ 185 h 192"/>
                <a:gd name="T2" fmla="*/ 243 w 1063"/>
                <a:gd name="T3" fmla="*/ 0 h 192"/>
                <a:gd name="T4" fmla="*/ 1063 w 1063"/>
                <a:gd name="T5" fmla="*/ 15 h 192"/>
                <a:gd name="T6" fmla="*/ 229 w 1063"/>
                <a:gd name="T7" fmla="*/ 192 h 192"/>
                <a:gd name="T8" fmla="*/ 0 w 1063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192"/>
                <a:gd name="T17" fmla="*/ 1063 w 106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6663" name="Group 116"/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26672" name="Rectangle 117"/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73" name="Rectangle 118"/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74" name="Text Box 119"/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app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/>
                  <a:t>IP</a:t>
                </a:r>
              </a:p>
              <a:p>
                <a:pPr algn="ctr"/>
                <a:r>
                  <a:rPr lang="en-US" sz="2000"/>
                  <a:t>AAL</a:t>
                </a:r>
              </a:p>
              <a:p>
                <a:pPr algn="ctr"/>
                <a:r>
                  <a:rPr lang="en-US" sz="2000"/>
                  <a:t>ATM</a:t>
                </a:r>
              </a:p>
              <a:p>
                <a:pPr algn="ctr"/>
                <a:r>
                  <a:rPr lang="en-US" sz="2000"/>
                  <a:t>phy</a:t>
                </a:r>
              </a:p>
            </p:txBody>
          </p:sp>
          <p:sp>
            <p:nvSpPr>
              <p:cNvPr id="26675" name="Line 120"/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76" name="Line 121"/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77" name="Line 122"/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78" name="Line 123"/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79" name="Line 124"/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6664" name="Freeform 125"/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>
                <a:gd name="T0" fmla="*/ 635 w 920"/>
                <a:gd name="T1" fmla="*/ 406 h 409"/>
                <a:gd name="T2" fmla="*/ 0 w 920"/>
                <a:gd name="T3" fmla="*/ 58 h 409"/>
                <a:gd name="T4" fmla="*/ 797 w 920"/>
                <a:gd name="T5" fmla="*/ 52 h 409"/>
                <a:gd name="T6" fmla="*/ 738 w 920"/>
                <a:gd name="T7" fmla="*/ 251 h 409"/>
                <a:gd name="T8" fmla="*/ 635 w 920"/>
                <a:gd name="T9" fmla="*/ 406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409"/>
                <a:gd name="T17" fmla="*/ 920 w 920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6665" name="Group 126"/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26666" name="Rectangle 127"/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67" name="Text Box 128"/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app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/>
                  <a:t>IP</a:t>
                </a:r>
              </a:p>
              <a:p>
                <a:pPr algn="ctr"/>
                <a:r>
                  <a:rPr lang="en-US" sz="2000"/>
                  <a:t>Eth</a:t>
                </a:r>
              </a:p>
              <a:p>
                <a:pPr algn="ctr"/>
                <a:r>
                  <a:rPr lang="en-US" sz="2000"/>
                  <a:t>phy</a:t>
                </a:r>
              </a:p>
            </p:txBody>
          </p:sp>
          <p:sp>
            <p:nvSpPr>
              <p:cNvPr id="26668" name="Line 129"/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69" name="Line 130"/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70" name="Line 131"/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6671" name="Line 132"/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573338" y="3403600"/>
          <a:ext cx="523875" cy="454025"/>
        </p:xfrm>
        <a:graphic>
          <a:graphicData uri="http://schemas.openxmlformats.org/presentationml/2006/ole">
            <p:oleObj spid="_x0000_s26630" name="Clip" r:id="rId8" imgW="1305000" imgH="10857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018C0E9-77DC-4168-9C4D-4739AFE54D4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15900"/>
            <a:ext cx="8866187" cy="1143000"/>
          </a:xfrm>
        </p:spPr>
        <p:txBody>
          <a:bodyPr/>
          <a:lstStyle/>
          <a:p>
            <a:r>
              <a:rPr lang="en-US" sz="3200" smtClean="0"/>
              <a:t>Datagram Journey in IP-over-ATM Network</a:t>
            </a:r>
            <a:r>
              <a:rPr lang="en-US" smtClean="0"/>
              <a:t> 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61060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at Source Host:</a:t>
            </a:r>
            <a:endParaRPr lang="en-US" sz="2400" smtClean="0"/>
          </a:p>
          <a:p>
            <a:pPr lvl="1"/>
            <a:r>
              <a:rPr lang="en-US" sz="2000" smtClean="0"/>
              <a:t>IP layer maps between IP, ATM dest address (using ARP)</a:t>
            </a:r>
          </a:p>
          <a:p>
            <a:pPr lvl="1"/>
            <a:r>
              <a:rPr lang="en-US" sz="2000" smtClean="0"/>
              <a:t>passes datagram to AAL5</a:t>
            </a:r>
          </a:p>
          <a:p>
            <a:pPr lvl="1"/>
            <a:r>
              <a:rPr lang="en-US" sz="2000" smtClean="0"/>
              <a:t>AAL5 encapsulates data, segments cells, passes to ATM layer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ATM network:</a:t>
            </a:r>
            <a:r>
              <a:rPr lang="en-US" sz="2400" b="1" smtClean="0"/>
              <a:t> </a:t>
            </a:r>
            <a:r>
              <a:rPr lang="en-US" sz="2400" smtClean="0"/>
              <a:t>moves cell along VC to destination</a:t>
            </a:r>
            <a:endParaRPr lang="en-US" sz="2400" b="1" smtClean="0"/>
          </a:p>
          <a:p>
            <a:r>
              <a:rPr lang="en-US" sz="2400" smtClean="0">
                <a:solidFill>
                  <a:srgbClr val="FF0000"/>
                </a:solidFill>
              </a:rPr>
              <a:t>at Destination Host:</a:t>
            </a:r>
            <a:endParaRPr lang="en-US" sz="2400" b="1" smtClean="0"/>
          </a:p>
          <a:p>
            <a:pPr lvl="1"/>
            <a:r>
              <a:rPr lang="en-US" smtClean="0"/>
              <a:t>AAL5  reassembles cells into original datagram</a:t>
            </a:r>
          </a:p>
          <a:p>
            <a:pPr lvl="1"/>
            <a:r>
              <a:rPr lang="en-US" smtClean="0"/>
              <a:t>if CRC OK, datagram is passed to 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76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1B10A81-DB7A-4C35-A2EC-0F61EAAE3394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7658" name="Rectangle 3"/>
          <p:cNvSpPr>
            <a:spLocks noChangeArrowheads="1"/>
          </p:cNvSpPr>
          <p:nvPr/>
        </p:nvSpPr>
        <p:spPr bwMode="auto">
          <a:xfrm>
            <a:off x="638175" y="1704975"/>
            <a:ext cx="35544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Issues:</a:t>
            </a:r>
            <a:endParaRPr lang="en-US" sz="24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IP datagrams into ATM AAL5 PDUs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from IP addresses to ATM addresses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/>
              <a:t>just like IP addresses to 802.3 MAC addresses!</a:t>
            </a:r>
          </a:p>
        </p:txBody>
      </p:sp>
      <p:sp>
        <p:nvSpPr>
          <p:cNvPr id="27659" name="Freeform 4"/>
          <p:cNvSpPr>
            <a:spLocks/>
          </p:cNvSpPr>
          <p:nvPr/>
        </p:nvSpPr>
        <p:spPr bwMode="auto">
          <a:xfrm>
            <a:off x="5653088" y="4144963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0" name="Freeform 5"/>
          <p:cNvSpPr>
            <a:spLocks/>
          </p:cNvSpPr>
          <p:nvPr/>
        </p:nvSpPr>
        <p:spPr bwMode="auto">
          <a:xfrm>
            <a:off x="6127750" y="2112963"/>
            <a:ext cx="1500188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1" name="Freeform 6"/>
          <p:cNvSpPr>
            <a:spLocks/>
          </p:cNvSpPr>
          <p:nvPr/>
        </p:nvSpPr>
        <p:spPr bwMode="auto">
          <a:xfrm>
            <a:off x="5308600" y="2287588"/>
            <a:ext cx="287338" cy="1868487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7662" name="Group 7"/>
          <p:cNvGrpSpPr>
            <a:grpSpLocks/>
          </p:cNvGrpSpPr>
          <p:nvPr/>
        </p:nvGrpSpPr>
        <p:grpSpPr bwMode="auto">
          <a:xfrm>
            <a:off x="6480175" y="3854450"/>
            <a:ext cx="623888" cy="317500"/>
            <a:chOff x="3600" y="219"/>
            <a:chExt cx="360" cy="175"/>
          </a:xfrm>
        </p:grpSpPr>
        <p:sp>
          <p:nvSpPr>
            <p:cNvPr id="27719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20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21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22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7723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7724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2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30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3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25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26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8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797425" y="2081213"/>
          <a:ext cx="523875" cy="454025"/>
        </p:xfrm>
        <a:graphic>
          <a:graphicData uri="http://schemas.openxmlformats.org/presentationml/2006/ole">
            <p:oleObj spid="_x0000_s27650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824413" y="3554413"/>
          <a:ext cx="525462" cy="455612"/>
        </p:xfrm>
        <a:graphic>
          <a:graphicData uri="http://schemas.openxmlformats.org/presentationml/2006/ole">
            <p:oleObj spid="_x0000_s27651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699250" y="1744663"/>
          <a:ext cx="523875" cy="454025"/>
        </p:xfrm>
        <a:graphic>
          <a:graphicData uri="http://schemas.openxmlformats.org/presentationml/2006/ole">
            <p:oleObj spid="_x0000_s27652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546725" y="4551363"/>
          <a:ext cx="523875" cy="454025"/>
        </p:xfrm>
        <a:graphic>
          <a:graphicData uri="http://schemas.openxmlformats.org/presentationml/2006/ole">
            <p:oleObj spid="_x0000_s27653" name="Clip" r:id="rId7" imgW="1305000" imgH="1085760" progId="MS_ClipArt_Gallery.2">
              <p:embed/>
            </p:oleObj>
          </a:graphicData>
        </a:graphic>
      </p:graphicFrame>
      <p:sp>
        <p:nvSpPr>
          <p:cNvPr id="27663" name="Freeform 25"/>
          <p:cNvSpPr>
            <a:spLocks/>
          </p:cNvSpPr>
          <p:nvPr/>
        </p:nvSpPr>
        <p:spPr bwMode="auto">
          <a:xfrm>
            <a:off x="5305425" y="2436813"/>
            <a:ext cx="153988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4" name="Line 26"/>
          <p:cNvSpPr>
            <a:spLocks noChangeShapeType="1"/>
          </p:cNvSpPr>
          <p:nvPr/>
        </p:nvSpPr>
        <p:spPr bwMode="auto">
          <a:xfrm>
            <a:off x="5459413" y="2973388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5" name="Oval 27"/>
          <p:cNvSpPr>
            <a:spLocks noChangeArrowheads="1"/>
          </p:cNvSpPr>
          <p:nvPr/>
        </p:nvSpPr>
        <p:spPr bwMode="auto">
          <a:xfrm>
            <a:off x="5110163" y="2798763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6" name="Oval 28"/>
          <p:cNvSpPr>
            <a:spLocks noChangeArrowheads="1"/>
          </p:cNvSpPr>
          <p:nvPr/>
        </p:nvSpPr>
        <p:spPr bwMode="auto">
          <a:xfrm>
            <a:off x="5110163" y="3011488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7" name="Oval 29"/>
          <p:cNvSpPr>
            <a:spLocks noChangeArrowheads="1"/>
          </p:cNvSpPr>
          <p:nvPr/>
        </p:nvSpPr>
        <p:spPr bwMode="auto">
          <a:xfrm>
            <a:off x="5110163" y="3198813"/>
            <a:ext cx="9366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7668" name="Group 30"/>
          <p:cNvGrpSpPr>
            <a:grpSpLocks/>
          </p:cNvGrpSpPr>
          <p:nvPr/>
        </p:nvGrpSpPr>
        <p:grpSpPr bwMode="auto">
          <a:xfrm>
            <a:off x="5578475" y="2805113"/>
            <a:ext cx="622300" cy="315912"/>
            <a:chOff x="3600" y="219"/>
            <a:chExt cx="360" cy="175"/>
          </a:xfrm>
        </p:grpSpPr>
        <p:sp>
          <p:nvSpPr>
            <p:cNvPr id="27706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7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8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9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7710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7711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16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7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8" name="Line 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12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1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7669" name="Freeform 44"/>
          <p:cNvSpPr>
            <a:spLocks/>
          </p:cNvSpPr>
          <p:nvPr/>
        </p:nvSpPr>
        <p:spPr bwMode="auto">
          <a:xfrm>
            <a:off x="6184900" y="2813050"/>
            <a:ext cx="433388" cy="1857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735763" y="4513263"/>
          <a:ext cx="523875" cy="455612"/>
        </p:xfrm>
        <a:graphic>
          <a:graphicData uri="http://schemas.openxmlformats.org/presentationml/2006/ole">
            <p:oleObj spid="_x0000_s27654" name="Clip" r:id="rId8" imgW="1305000" imgH="1085760" progId="MS_ClipArt_Gallery.2">
              <p:embed/>
            </p:oleObj>
          </a:graphicData>
        </a:graphic>
      </p:graphicFrame>
      <p:sp>
        <p:nvSpPr>
          <p:cNvPr id="27670" name="Freeform 46"/>
          <p:cNvSpPr>
            <a:spLocks/>
          </p:cNvSpPr>
          <p:nvPr/>
        </p:nvSpPr>
        <p:spPr bwMode="auto">
          <a:xfrm rot="-5389902">
            <a:off x="6351588" y="3817938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71" name="Line 47"/>
          <p:cNvSpPr>
            <a:spLocks noChangeShapeType="1"/>
          </p:cNvSpPr>
          <p:nvPr/>
        </p:nvSpPr>
        <p:spPr bwMode="auto">
          <a:xfrm rot="5292605">
            <a:off x="6574632" y="4279106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7672" name="Group 48"/>
          <p:cNvGrpSpPr>
            <a:grpSpLocks/>
          </p:cNvGrpSpPr>
          <p:nvPr/>
        </p:nvGrpSpPr>
        <p:grpSpPr bwMode="auto">
          <a:xfrm>
            <a:off x="6613525" y="2438400"/>
            <a:ext cx="554038" cy="468313"/>
            <a:chOff x="4238" y="2709"/>
            <a:chExt cx="349" cy="295"/>
          </a:xfrm>
        </p:grpSpPr>
        <p:sp>
          <p:nvSpPr>
            <p:cNvPr id="27694" name="Rectangle 4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5" name="Rectangle 5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7696" name="Group 5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77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697" name="Group 5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77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7698" name="Freeform 5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9" name="Freeform 6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7673" name="Group 61"/>
          <p:cNvGrpSpPr>
            <a:grpSpLocks/>
          </p:cNvGrpSpPr>
          <p:nvPr/>
        </p:nvGrpSpPr>
        <p:grpSpPr bwMode="auto">
          <a:xfrm>
            <a:off x="6891338" y="3251200"/>
            <a:ext cx="554037" cy="468313"/>
            <a:chOff x="4238" y="2709"/>
            <a:chExt cx="349" cy="295"/>
          </a:xfrm>
        </p:grpSpPr>
        <p:sp>
          <p:nvSpPr>
            <p:cNvPr id="27682" name="Rectangle 62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83" name="Rectangle 63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7684" name="Group 64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769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685" name="Group 68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768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7686" name="Freeform 72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87" name="Freeform 73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7674" name="Freeform 74"/>
          <p:cNvSpPr>
            <a:spLocks/>
          </p:cNvSpPr>
          <p:nvPr/>
        </p:nvSpPr>
        <p:spPr bwMode="auto">
          <a:xfrm>
            <a:off x="6908800" y="2184400"/>
            <a:ext cx="100013" cy="2428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75" name="Freeform 75"/>
          <p:cNvSpPr>
            <a:spLocks/>
          </p:cNvSpPr>
          <p:nvPr/>
        </p:nvSpPr>
        <p:spPr bwMode="auto">
          <a:xfrm>
            <a:off x="6975475" y="3717925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76" name="Freeform 76"/>
          <p:cNvSpPr>
            <a:spLocks/>
          </p:cNvSpPr>
          <p:nvPr/>
        </p:nvSpPr>
        <p:spPr bwMode="auto">
          <a:xfrm flipH="1">
            <a:off x="6942138" y="2913063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77" name="Text Box 77"/>
          <p:cNvSpPr txBox="1">
            <a:spLocks noChangeArrowheads="1"/>
          </p:cNvSpPr>
          <p:nvPr/>
        </p:nvSpPr>
        <p:spPr bwMode="auto">
          <a:xfrm>
            <a:off x="7778750" y="18605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ATM</a:t>
            </a:r>
          </a:p>
          <a:p>
            <a:r>
              <a:rPr lang="en-US">
                <a:solidFill>
                  <a:srgbClr val="FF0000"/>
                </a:solidFill>
              </a:rPr>
              <a:t>network</a:t>
            </a:r>
            <a:endParaRPr lang="en-US"/>
          </a:p>
        </p:txBody>
      </p:sp>
      <p:sp>
        <p:nvSpPr>
          <p:cNvPr id="27678" name="Line 78"/>
          <p:cNvSpPr>
            <a:spLocks noChangeShapeType="1"/>
          </p:cNvSpPr>
          <p:nvPr/>
        </p:nvSpPr>
        <p:spPr bwMode="auto">
          <a:xfrm flipH="1">
            <a:off x="7451725" y="2219325"/>
            <a:ext cx="398463" cy="439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79" name="Text Box 79"/>
          <p:cNvSpPr txBox="1">
            <a:spLocks noChangeArrowheads="1"/>
          </p:cNvSpPr>
          <p:nvPr/>
        </p:nvSpPr>
        <p:spPr bwMode="auto">
          <a:xfrm>
            <a:off x="4246563" y="4429125"/>
            <a:ext cx="1154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Ethernet</a:t>
            </a:r>
          </a:p>
          <a:p>
            <a:r>
              <a:rPr lang="en-US">
                <a:solidFill>
                  <a:srgbClr val="FF0000"/>
                </a:solidFill>
              </a:rPr>
              <a:t>LANs</a:t>
            </a:r>
            <a:endParaRPr lang="en-US"/>
          </a:p>
        </p:txBody>
      </p:sp>
      <p:sp>
        <p:nvSpPr>
          <p:cNvPr id="27680" name="Line 80"/>
          <p:cNvSpPr>
            <a:spLocks noChangeShapeType="1"/>
          </p:cNvSpPr>
          <p:nvPr/>
        </p:nvSpPr>
        <p:spPr bwMode="auto">
          <a:xfrm flipV="1">
            <a:off x="5243513" y="4022725"/>
            <a:ext cx="141287" cy="452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81" name="Line 81"/>
          <p:cNvSpPr>
            <a:spLocks noChangeShapeType="1"/>
          </p:cNvSpPr>
          <p:nvPr/>
        </p:nvSpPr>
        <p:spPr bwMode="auto">
          <a:xfrm flipV="1">
            <a:off x="5237163" y="4365625"/>
            <a:ext cx="449262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7943DA5-0E2A-482F-A324-BB3C3B9E41F9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Multiprotocol label switching (MPLS)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initial goal: speed up IP forwarding by using fixed length label (instead of IP address) to do forwarding </a:t>
            </a:r>
          </a:p>
          <a:p>
            <a:pPr lvl="1"/>
            <a:r>
              <a:rPr lang="en-US" sz="2000" smtClean="0"/>
              <a:t>borrowing ideas from Virtual Circuit (VC) approach</a:t>
            </a:r>
          </a:p>
          <a:p>
            <a:pPr lvl="1"/>
            <a:r>
              <a:rPr lang="en-US" sz="2000" smtClean="0"/>
              <a:t>but IP datagram still keeps IP address!</a:t>
            </a:r>
          </a:p>
          <a:p>
            <a:pPr lvl="1"/>
            <a:endParaRPr lang="en-US" sz="2000" smtClean="0"/>
          </a:p>
        </p:txBody>
      </p:sp>
      <p:sp>
        <p:nvSpPr>
          <p:cNvPr id="108550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51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552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PPP or Ethernet </a:t>
            </a:r>
          </a:p>
          <a:p>
            <a:pPr algn="ctr" eaLnBrk="1" hangingPunct="1"/>
            <a:r>
              <a:rPr lang="en-US">
                <a:latin typeface="Arial" charset="0"/>
              </a:rPr>
              <a:t>header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IP header</a:t>
            </a:r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remainder of link-layer frame</a:t>
            </a:r>
          </a:p>
        </p:txBody>
      </p:sp>
      <p:sp>
        <p:nvSpPr>
          <p:cNvPr id="108558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559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MPLS header</a:t>
            </a:r>
          </a:p>
        </p:txBody>
      </p:sp>
      <p:sp>
        <p:nvSpPr>
          <p:cNvPr id="108560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sv-SE">
              <a:latin typeface="Arial" charset="0"/>
            </a:endParaRPr>
          </a:p>
        </p:txBody>
      </p:sp>
      <p:sp>
        <p:nvSpPr>
          <p:cNvPr id="108561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label</a:t>
            </a:r>
          </a:p>
        </p:txBody>
      </p:sp>
      <p:sp>
        <p:nvSpPr>
          <p:cNvPr id="108562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Exp</a:t>
            </a:r>
          </a:p>
        </p:txBody>
      </p:sp>
      <p:sp>
        <p:nvSpPr>
          <p:cNvPr id="108563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108564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108565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66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67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8568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20</a:t>
            </a:r>
          </a:p>
        </p:txBody>
      </p:sp>
      <p:sp>
        <p:nvSpPr>
          <p:cNvPr id="108569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108570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108571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BBFEBAA-4B8E-49C0-93B0-13E270AD302E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capable routers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a.k.a</a:t>
            </a:r>
            <a:r>
              <a:rPr lang="en-US" smtClean="0">
                <a:solidFill>
                  <a:srgbClr val="FF0000"/>
                </a:solidFill>
              </a:rPr>
              <a:t>. label-switched router</a:t>
            </a:r>
          </a:p>
          <a:p>
            <a:pPr>
              <a:lnSpc>
                <a:spcPct val="90000"/>
              </a:lnSpc>
            </a:pPr>
            <a:r>
              <a:rPr lang="en-US" smtClean="0"/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MPLS forwarding table distinct from IP forwarding tables</a:t>
            </a:r>
          </a:p>
          <a:p>
            <a:pPr>
              <a:lnSpc>
                <a:spcPct val="90000"/>
              </a:lnSpc>
            </a:pPr>
            <a:r>
              <a:rPr lang="en-US" smtClean="0"/>
              <a:t>signaling protocol needed to set up forwarding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RSVP-TE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forwarding possible along paths that IP alone would not allow (e.g., source-specific routing) !!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MPLS for traffic engineering </a:t>
            </a:r>
          </a:p>
          <a:p>
            <a:pPr>
              <a:lnSpc>
                <a:spcPct val="90000"/>
              </a:lnSpc>
            </a:pPr>
            <a:r>
              <a:rPr lang="en-US" smtClean="0"/>
              <a:t>must co-exist with IP-only routers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2CDA5BD-D82E-465A-8F11-588B4AA24E80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1"/>
              <a:gd name="T16" fmla="*/ 0 h 264"/>
              <a:gd name="T17" fmla="*/ 1551 w 1551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597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364"/>
              <a:gd name="T17" fmla="*/ 1542 w 1542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598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503"/>
              <a:gd name="T17" fmla="*/ 1533 w 1533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599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1"/>
              <a:gd name="T16" fmla="*/ 0 h 322"/>
              <a:gd name="T17" fmla="*/ 1631 w 1631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10600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110728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29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30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31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10732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073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38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39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40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073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35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36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37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0601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110715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16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17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18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10719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072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25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26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27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072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22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23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24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0602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110702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03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04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05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10706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070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712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13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14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070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709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10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11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0603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110689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90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91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92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10693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069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699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00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701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069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0696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97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98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0604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110676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77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78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79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10680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068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110686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87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88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068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110683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84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85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0605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06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07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08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09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10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11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12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R1</a:t>
            </a:r>
          </a:p>
        </p:txBody>
      </p:sp>
      <p:sp>
        <p:nvSpPr>
          <p:cNvPr id="110613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R2</a:t>
            </a:r>
          </a:p>
        </p:txBody>
      </p:sp>
      <p:sp>
        <p:nvSpPr>
          <p:cNvPr id="110614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110615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R3</a:t>
            </a:r>
          </a:p>
        </p:txBody>
      </p:sp>
      <p:sp>
        <p:nvSpPr>
          <p:cNvPr id="110616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R4</a:t>
            </a:r>
          </a:p>
        </p:txBody>
      </p:sp>
      <p:grpSp>
        <p:nvGrpSpPr>
          <p:cNvPr id="110617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110663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64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65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66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10667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066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110673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74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75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066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110670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71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672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0618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R5</a:t>
            </a:r>
          </a:p>
        </p:txBody>
      </p:sp>
      <p:sp>
        <p:nvSpPr>
          <p:cNvPr id="110619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110620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110621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110622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23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110624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10625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R6</a:t>
            </a:r>
          </a:p>
        </p:txBody>
      </p:sp>
      <p:grpSp>
        <p:nvGrpSpPr>
          <p:cNvPr id="110626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110656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57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  in         out                 out</a:t>
              </a:r>
            </a:p>
            <a:p>
              <a:pPr eaLnBrk="1" hangingPunct="1"/>
              <a:r>
                <a:rPr lang="en-US" sz="140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110658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59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 6        -      A       0</a:t>
              </a:r>
            </a:p>
          </p:txBody>
        </p:sp>
        <p:sp>
          <p:nvSpPr>
            <p:cNvPr id="110660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61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62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0627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110648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49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  in         out                 out</a:t>
              </a:r>
            </a:p>
            <a:p>
              <a:pPr eaLnBrk="1" hangingPunct="1"/>
              <a:r>
                <a:rPr lang="en-US" sz="140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110650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51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10      6      A       1</a:t>
              </a:r>
            </a:p>
          </p:txBody>
        </p:sp>
        <p:sp>
          <p:nvSpPr>
            <p:cNvPr id="110652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53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12      9      D       0</a:t>
              </a:r>
            </a:p>
          </p:txBody>
        </p:sp>
        <p:sp>
          <p:nvSpPr>
            <p:cNvPr id="110654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55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0628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629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  in         out                 out</a:t>
            </a:r>
          </a:p>
          <a:p>
            <a:pPr eaLnBrk="1" hangingPunct="1"/>
            <a:r>
              <a:rPr lang="en-US" sz="1400">
                <a:latin typeface="Arial" charset="0"/>
              </a:rPr>
              <a:t>label     label   dest    interface</a:t>
            </a:r>
          </a:p>
        </p:txBody>
      </p:sp>
      <p:sp>
        <p:nvSpPr>
          <p:cNvPr id="110630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31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       10      A       0</a:t>
            </a:r>
          </a:p>
        </p:txBody>
      </p:sp>
      <p:sp>
        <p:nvSpPr>
          <p:cNvPr id="110632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33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       12      D       0</a:t>
            </a:r>
          </a:p>
        </p:txBody>
      </p:sp>
      <p:sp>
        <p:nvSpPr>
          <p:cNvPr id="110634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35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0636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</a:t>
            </a:r>
          </a:p>
        </p:txBody>
      </p:sp>
      <p:grpSp>
        <p:nvGrpSpPr>
          <p:cNvPr id="110637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110641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642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  in         out                 out</a:t>
              </a:r>
            </a:p>
            <a:p>
              <a:pPr eaLnBrk="1" hangingPunct="1"/>
              <a:r>
                <a:rPr lang="en-US" sz="140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110643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44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 8        6      A       0</a:t>
              </a:r>
            </a:p>
          </p:txBody>
        </p:sp>
        <p:sp>
          <p:nvSpPr>
            <p:cNvPr id="110645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46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0647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10638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110639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         8      A       1</a:t>
            </a:r>
          </a:p>
        </p:txBody>
      </p:sp>
      <p:sp>
        <p:nvSpPr>
          <p:cNvPr id="110640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forwarding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892AFA5-268E-45B1-9857-7DB17A033786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5: Summary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 sz="2400" smtClean="0"/>
              <a:t> principles behind data link layer services:</a:t>
            </a:r>
          </a:p>
          <a:p>
            <a:pPr lvl="1"/>
            <a:r>
              <a:rPr lang="en-US" sz="2000" smtClean="0"/>
              <a:t>error detection, correction</a:t>
            </a:r>
          </a:p>
          <a:p>
            <a:pPr lvl="1"/>
            <a:r>
              <a:rPr lang="en-US" sz="2000" smtClean="0"/>
              <a:t>sharing a broadcast channel: multiple access</a:t>
            </a:r>
          </a:p>
          <a:p>
            <a:pPr lvl="1"/>
            <a:r>
              <a:rPr lang="en-US" sz="2000" smtClean="0"/>
              <a:t>link layer addressing</a:t>
            </a:r>
          </a:p>
          <a:p>
            <a:r>
              <a:rPr lang="en-US" sz="2400" smtClean="0"/>
              <a:t>instantiation and implementation of various link layer technologies</a:t>
            </a:r>
          </a:p>
          <a:p>
            <a:pPr lvl="1"/>
            <a:r>
              <a:rPr lang="en-US" smtClean="0"/>
              <a:t>Ethernet</a:t>
            </a:r>
          </a:p>
          <a:p>
            <a:pPr lvl="1"/>
            <a:r>
              <a:rPr lang="en-US" smtClean="0"/>
              <a:t>switched LANS</a:t>
            </a:r>
          </a:p>
          <a:p>
            <a:pPr lvl="1"/>
            <a:r>
              <a:rPr lang="en-US" smtClean="0"/>
              <a:t>PPP</a:t>
            </a:r>
          </a:p>
          <a:p>
            <a:pPr lvl="1"/>
            <a:r>
              <a:rPr lang="en-US" sz="2000" smtClean="0">
                <a:solidFill>
                  <a:schemeClr val="bg2"/>
                </a:solidFill>
              </a:rPr>
              <a:t>Link Virtualization: ATM and MPLS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23C648D-42D6-42CC-9F09-BE04A81821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102600" cy="114300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Byte Stuffing</a:t>
            </a:r>
          </a:p>
        </p:txBody>
      </p:sp>
      <p:pic>
        <p:nvPicPr>
          <p:cNvPr id="38917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963" y="341313"/>
            <a:ext cx="4364037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330575" y="420688"/>
            <a:ext cx="1350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flag byte</a:t>
            </a:r>
          </a:p>
          <a:p>
            <a:r>
              <a:rPr lang="en-US">
                <a:solidFill>
                  <a:schemeClr val="accent2"/>
                </a:solidFill>
              </a:rPr>
              <a:t>pattern</a:t>
            </a:r>
          </a:p>
          <a:p>
            <a:r>
              <a:rPr lang="en-US">
                <a:solidFill>
                  <a:schemeClr val="accent2"/>
                </a:solidFill>
              </a:rPr>
              <a:t>in data</a:t>
            </a:r>
          </a:p>
          <a:p>
            <a:r>
              <a:rPr lang="en-US">
                <a:solidFill>
                  <a:schemeClr val="accent2"/>
                </a:solidFill>
              </a:rPr>
              <a:t>to send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6371304" y="3643313"/>
            <a:ext cx="2540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flag byte pattern plus</a:t>
            </a:r>
          </a:p>
          <a:p>
            <a:r>
              <a:rPr lang="en-US">
                <a:solidFill>
                  <a:schemeClr val="accent2"/>
                </a:solidFill>
              </a:rPr>
              <a:t>stuffed byte in transmitted  data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H="1" flipV="1">
            <a:off x="6270625" y="3194050"/>
            <a:ext cx="504825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V="1">
            <a:off x="7362825" y="3157538"/>
            <a:ext cx="423863" cy="52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4625" y="1524000"/>
            <a:ext cx="45720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400" kern="0" dirty="0">
                <a:latin typeface="+mn-lt"/>
              </a:rPr>
              <a:t>&lt;01111110&gt; delimits beginning, end of frame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400" kern="0" dirty="0">
                <a:solidFill>
                  <a:srgbClr val="C00000"/>
                </a:solidFill>
                <a:latin typeface="+mn-lt"/>
              </a:rPr>
              <a:t>“data transparency</a:t>
            </a:r>
            <a:r>
              <a:rPr lang="en-US" sz="2400" kern="0" dirty="0">
                <a:latin typeface="+mn-lt"/>
              </a:rPr>
              <a:t>”: data field must be allowed to include  &lt;01111110&gt;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+mn-lt"/>
              </a:rPr>
              <a:t>Q:</a:t>
            </a:r>
            <a:r>
              <a:rPr lang="en-US" sz="2400" kern="0" dirty="0">
                <a:latin typeface="+mn-lt"/>
              </a:rPr>
              <a:t> is received &lt;01111110&gt; data or flag?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Sender:</a:t>
            </a:r>
            <a:r>
              <a:rPr lang="en-US" sz="2400" kern="0" dirty="0">
                <a:latin typeface="+mn-lt"/>
              </a:rPr>
              <a:t> adds (“stuffs”) extra &lt;01111110&gt; byte after each &lt;01111110&gt; </a:t>
            </a:r>
            <a:r>
              <a:rPr lang="en-US" sz="2400" i="1" kern="0" dirty="0">
                <a:solidFill>
                  <a:srgbClr val="FF0000"/>
                </a:solidFill>
                <a:latin typeface="+mn-lt"/>
              </a:rPr>
              <a:t>data  </a:t>
            </a:r>
            <a:r>
              <a:rPr lang="en-US" sz="2400" kern="0" dirty="0">
                <a:latin typeface="+mn-lt"/>
              </a:rPr>
              <a:t>byte</a:t>
            </a:r>
          </a:p>
        </p:txBody>
      </p:sp>
      <p:sp>
        <p:nvSpPr>
          <p:cNvPr id="38923" name="Line 8"/>
          <p:cNvSpPr>
            <a:spLocks noChangeShapeType="1"/>
          </p:cNvSpPr>
          <p:nvPr/>
        </p:nvSpPr>
        <p:spPr bwMode="auto">
          <a:xfrm flipV="1">
            <a:off x="4462463" y="998538"/>
            <a:ext cx="423862" cy="52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4760913" y="4498975"/>
            <a:ext cx="4383087" cy="2290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400" kern="0" dirty="0">
                <a:solidFill>
                  <a:schemeClr val="accent2"/>
                </a:solidFill>
              </a:rPr>
              <a:t>Receiver:</a:t>
            </a:r>
            <a:r>
              <a:rPr lang="en-US" sz="2400" kern="0" dirty="0"/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/>
              <a:t>two 01111110 bytes in a row: discard first byte, continue data reception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/>
              <a:t>single 01111110: flag byte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193675" y="4489450"/>
            <a:ext cx="8770938" cy="1993900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6946490" y="2964431"/>
            <a:ext cx="128915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01 1 1 1 1 10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4E07213-E4A7-4D90-BE8B-9D754059C68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200" smtClean="0"/>
              <a:t>Framing techniques: examples (cont)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b="1" smtClean="0">
                <a:solidFill>
                  <a:srgbClr val="FF0000"/>
                </a:solidFill>
              </a:rPr>
              <a:t>... </a:t>
            </a:r>
          </a:p>
          <a:p>
            <a:pPr>
              <a:buFont typeface="ZapfDingbats" pitchFamily="82" charset="2"/>
              <a:buNone/>
            </a:pPr>
            <a:r>
              <a:rPr lang="sv-SE" b="1" smtClean="0">
                <a:solidFill>
                  <a:srgbClr val="FF0000"/>
                </a:solidFill>
              </a:rPr>
              <a:t>Physical layer coding violation</a:t>
            </a:r>
            <a:r>
              <a:rPr lang="sv-SE" b="1" smtClean="0"/>
              <a:t>:</a:t>
            </a:r>
            <a:r>
              <a:rPr lang="sv-SE" smtClean="0"/>
              <a:t> exploits special encodings at the physical layer, e.g. </a:t>
            </a:r>
            <a:r>
              <a:rPr lang="sv-SE" smtClean="0">
                <a:solidFill>
                  <a:schemeClr val="accent2"/>
                </a:solidFill>
              </a:rPr>
              <a:t>Manchester encoding</a:t>
            </a:r>
            <a:r>
              <a:rPr lang="sv-SE" smtClean="0"/>
              <a:t> (see next …)</a:t>
            </a:r>
          </a:p>
          <a:p>
            <a:pPr lvl="1"/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46CED03-15C0-4762-A979-D1D672E49AD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04850"/>
          </a:xfrm>
        </p:spPr>
        <p:txBody>
          <a:bodyPr/>
          <a:lstStyle/>
          <a:p>
            <a:r>
              <a:rPr lang="sv-SE" smtClean="0"/>
              <a:t>Encoding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1131888"/>
            <a:ext cx="8389937" cy="36782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sz="2400" b="1" smtClean="0">
                <a:solidFill>
                  <a:srgbClr val="FF0000"/>
                </a:solidFill>
              </a:rPr>
              <a:t>Problem</a:t>
            </a:r>
            <a:r>
              <a:rPr lang="sv-SE" sz="2400" b="1" smtClean="0"/>
              <a:t>:</a:t>
            </a:r>
            <a:r>
              <a:rPr lang="sv-SE" smtClean="0"/>
              <a:t> </a:t>
            </a:r>
            <a:r>
              <a:rPr lang="sv-SE" sz="2400" smtClean="0"/>
              <a:t>Simple binary encoding (aka Non-Return to Zero, NRZ) introduces problems:</a:t>
            </a:r>
            <a:endParaRPr lang="sv-SE" smtClean="0"/>
          </a:p>
          <a:p>
            <a:r>
              <a:rPr lang="sv-SE" sz="2400" smtClean="0"/>
              <a:t>consecutive 0’s or 1’s can lead to a situation called </a:t>
            </a:r>
            <a:r>
              <a:rPr lang="sv-SE" sz="2400" i="1" smtClean="0"/>
              <a:t>baseline wander </a:t>
            </a:r>
            <a:r>
              <a:rPr lang="sv-SE" sz="2400" smtClean="0"/>
              <a:t>(hard to distinguish signal values)</a:t>
            </a:r>
          </a:p>
          <a:p>
            <a:r>
              <a:rPr lang="sv-SE" sz="2400" smtClean="0"/>
              <a:t>hard to recover the clock</a:t>
            </a:r>
          </a:p>
          <a:p>
            <a:pPr>
              <a:buFont typeface="ZapfDingbats" pitchFamily="82" charset="2"/>
              <a:buNone/>
            </a:pPr>
            <a:r>
              <a:rPr lang="sv-SE" sz="2400" b="1" smtClean="0">
                <a:solidFill>
                  <a:srgbClr val="FF0000"/>
                </a:solidFill>
              </a:rPr>
              <a:t>More robust encoding</a:t>
            </a:r>
            <a:r>
              <a:rPr lang="sv-SE" sz="2400" smtClean="0"/>
              <a:t>:</a:t>
            </a:r>
            <a:r>
              <a:rPr lang="sv-SE" smtClean="0"/>
              <a:t> </a:t>
            </a:r>
          </a:p>
          <a:p>
            <a:r>
              <a:rPr lang="sv-SE" sz="2400" b="1" smtClean="0"/>
              <a:t>Manchester:</a:t>
            </a:r>
            <a:r>
              <a:rPr lang="sv-SE" sz="2400" smtClean="0"/>
              <a:t> XOR  NRZ with clock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144713" y="5137150"/>
          <a:ext cx="4751387" cy="2141538"/>
        </p:xfrm>
        <a:graphic>
          <a:graphicData uri="http://schemas.openxmlformats.org/presentationml/2006/ole">
            <p:oleObj spid="_x0000_s2050" name="Photo Editor-foto" r:id="rId3" imgW="3304762" imgH="142894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F9FB178-867C-4596-9288-493721FBC85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>
                <a:solidFill>
                  <a:srgbClr val="C00000"/>
                </a:solidFill>
              </a:rPr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/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17F628C-69C8-4DD9-AFA3-846CF433A63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Detection</a:t>
            </a:r>
          </a:p>
        </p:txBody>
      </p:sp>
      <p:pic>
        <p:nvPicPr>
          <p:cNvPr id="41989" name="Picture 3" descr="521 Error Det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EDC= Error Detection and Correction bits (redundancy)</a:t>
            </a:r>
          </a:p>
          <a:p>
            <a:r>
              <a:rPr lang="en-US" sz="2000"/>
              <a:t>D    = Data protected by error checking, may include header fields </a:t>
            </a:r>
            <a:br>
              <a:rPr lang="en-US" sz="2000"/>
            </a:br>
            <a:endParaRPr lang="en-US" sz="2000"/>
          </a:p>
          <a:p>
            <a:pPr>
              <a:buFontTx/>
              <a:buChar char="•"/>
            </a:pPr>
            <a:r>
              <a:rPr lang="en-US" sz="2000"/>
              <a:t> Error detection not 100% reliable!</a:t>
            </a:r>
          </a:p>
          <a:p>
            <a:pPr lvl="1">
              <a:buFontTx/>
              <a:buChar char="•"/>
            </a:pPr>
            <a:r>
              <a:rPr lang="en-US" sz="2000"/>
              <a:t> protocol may miss some errors, but this should happen only rarely</a:t>
            </a:r>
          </a:p>
          <a:p>
            <a:pPr lvl="1">
              <a:buFontTx/>
              <a:buChar char="•"/>
            </a:pPr>
            <a:r>
              <a:rPr lang="en-US" sz="2000"/>
              <a:t> larger EDC field yields better detection and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ED95BB8-5858-46E3-97BA-6E4C795EFDB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n-US" smtClean="0"/>
              <a:t>Parity Checking</a:t>
            </a:r>
          </a:p>
        </p:txBody>
      </p:sp>
      <p:pic>
        <p:nvPicPr>
          <p:cNvPr id="43013" name="Picture 3" descr="522 Single Bit P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Single Bit Parity:</a:t>
            </a:r>
            <a:endParaRPr lang="en-US" sz="2400" b="1"/>
          </a:p>
          <a:p>
            <a:r>
              <a:rPr lang="en-US" sz="1600" b="1"/>
              <a:t>Detect single bit errors</a:t>
            </a:r>
            <a:endParaRPr lang="en-US" sz="3200" b="1"/>
          </a:p>
        </p:txBody>
      </p:sp>
      <p:pic>
        <p:nvPicPr>
          <p:cNvPr id="43015" name="Picture 5" descr="523 Double Bit P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09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Two Dimensional Bit Parity</a:t>
            </a:r>
            <a:r>
              <a:rPr lang="en-US" sz="2400" b="1" u="sng">
                <a:solidFill>
                  <a:srgbClr val="FF0000"/>
                </a:solidFill>
              </a:rPr>
              <a:t>:</a:t>
            </a:r>
            <a:endParaRPr lang="en-US" sz="2400" b="1"/>
          </a:p>
          <a:p>
            <a:r>
              <a:rPr lang="en-US" sz="1600" b="1"/>
              <a:t>Detect </a:t>
            </a:r>
            <a:r>
              <a:rPr lang="en-US" sz="1600" b="1" i="1"/>
              <a:t>and correct</a:t>
            </a:r>
            <a:r>
              <a:rPr lang="en-US" sz="1600" b="1"/>
              <a:t> single bit errors</a:t>
            </a:r>
            <a:endParaRPr lang="en-US" sz="3200" b="1"/>
          </a:p>
        </p:txBody>
      </p:sp>
      <p:sp>
        <p:nvSpPr>
          <p:cNvPr id="43017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43019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020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urier New" pitchFamily="49" charset="0"/>
              </a:rPr>
              <a:t>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A56DCBE-E9F2-4F32-967C-C184DB3F111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checksums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93825"/>
            <a:ext cx="3730625" cy="47212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TCP (UDP)’s checksum:</a:t>
            </a:r>
            <a:endParaRPr lang="en-US" sz="2400" smtClean="0"/>
          </a:p>
          <a:p>
            <a:r>
              <a:rPr lang="en-US" sz="2000" smtClean="0"/>
              <a:t>segment contents = sequence of 16-bit integers</a:t>
            </a:r>
          </a:p>
          <a:p>
            <a:r>
              <a:rPr lang="en-US" sz="2000" smtClean="0"/>
              <a:t>checksum: addition (1’s complement sum) of segment contents</a:t>
            </a:r>
          </a:p>
          <a:p>
            <a:r>
              <a:rPr lang="en-US" sz="2000" smtClean="0"/>
              <a:t>sender puts checksum value into UDP (TCP) checksum field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rot="10800000" flipV="1">
            <a:off x="3468688" y="1450975"/>
            <a:ext cx="54133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+mn-lt"/>
              </a:rPr>
              <a:t>Cyclic redundancy check (CRC)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data bits, 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kern="0" dirty="0">
                <a:latin typeface="+mn-lt"/>
              </a:rPr>
              <a:t> = binary number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consider </a:t>
            </a:r>
            <a:r>
              <a:rPr lang="en-US" sz="2000" kern="0" dirty="0">
                <a:solidFill>
                  <a:srgbClr val="C00000"/>
                </a:solidFill>
                <a:latin typeface="+mn-lt"/>
              </a:rPr>
              <a:t>r+1 bit pattern </a:t>
            </a:r>
            <a:r>
              <a:rPr lang="en-US" sz="2000" kern="0" dirty="0">
                <a:latin typeface="+mn-lt"/>
              </a:rPr>
              <a:t>(generator), 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20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goal: compute </a:t>
            </a:r>
            <a:r>
              <a:rPr lang="en-US" sz="2000" kern="0" dirty="0">
                <a:solidFill>
                  <a:srgbClr val="C00000"/>
                </a:solidFill>
                <a:latin typeface="+mn-lt"/>
              </a:rPr>
              <a:t>r CRC bits</a:t>
            </a:r>
            <a:r>
              <a:rPr lang="en-US" sz="2000" kern="0" dirty="0">
                <a:latin typeface="+mn-lt"/>
              </a:rPr>
              <a:t>, 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000" kern="0" dirty="0">
                <a:latin typeface="+mn-lt"/>
              </a:rPr>
              <a:t>, such that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kern="0" dirty="0">
                <a:latin typeface="+mn-lt"/>
              </a:rPr>
              <a:t> </a:t>
            </a:r>
            <a:r>
              <a:rPr lang="en-US" kern="0" dirty="0">
                <a:solidFill>
                  <a:srgbClr val="C00000"/>
                </a:solidFill>
                <a:latin typeface="+mn-lt"/>
              </a:rPr>
              <a:t>&lt;D,R&gt; exactly divisible by G (modulo 2)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kern="0" dirty="0">
                <a:latin typeface="+mn-lt"/>
              </a:rPr>
              <a:t>receiver knows G, divides &lt;D,R&gt; by G.  If non-zero remainder: error detected!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kern="0" dirty="0">
                <a:latin typeface="+mn-lt"/>
              </a:rPr>
              <a:t>can detect </a:t>
            </a:r>
            <a:r>
              <a:rPr lang="en-US" kern="0" dirty="0">
                <a:latin typeface="+mn-lt"/>
              </a:rPr>
              <a:t>errors on less </a:t>
            </a:r>
            <a:r>
              <a:rPr lang="en-US" kern="0" dirty="0">
                <a:latin typeface="+mn-lt"/>
              </a:rPr>
              <a:t>than r+1 </a:t>
            </a:r>
            <a:r>
              <a:rPr lang="en-US" kern="0" dirty="0">
                <a:latin typeface="+mn-lt"/>
              </a:rPr>
              <a:t>bits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endParaRPr lang="sv-SE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sv-SE" kern="0" dirty="0">
                <a:latin typeface="+mn-lt"/>
              </a:rPr>
              <a:t>International </a:t>
            </a:r>
            <a:r>
              <a:rPr lang="sv-SE" kern="0" dirty="0">
                <a:latin typeface="+mn-lt"/>
              </a:rPr>
              <a:t>standards for G (CRC polynomials)</a:t>
            </a:r>
            <a:endParaRPr lang="en-US" kern="0" dirty="0">
              <a:latin typeface="+mn-lt"/>
            </a:endParaRPr>
          </a:p>
        </p:txBody>
      </p:sp>
      <p:pic>
        <p:nvPicPr>
          <p:cNvPr id="44039" name="Picture 4" descr="524 CRC c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5475288"/>
            <a:ext cx="49196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4AF2FA5-B8CE-4D41-8B6C-F5D2E633F693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45060" name="Picture 2" descr="525 CRC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150" y="1770063"/>
            <a:ext cx="35861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CRC Example</a:t>
            </a:r>
            <a:endParaRPr lang="en-US" smtClean="0"/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2448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Recall we want:</a:t>
            </a:r>
            <a:endParaRPr lang="en-US" smtClean="0"/>
          </a:p>
          <a:p>
            <a:pPr lvl="1">
              <a:buFont typeface="ZapfDingbats" pitchFamily="82" charset="2"/>
              <a:buNone/>
            </a:pPr>
            <a:r>
              <a:rPr lang="en-US" smtClean="0"/>
              <a:t>D</a:t>
            </a:r>
            <a:r>
              <a:rPr lang="en-US" baseline="26000" smtClean="0"/>
              <a:t>.</a:t>
            </a:r>
            <a:r>
              <a:rPr lang="en-US" smtClean="0"/>
              <a:t>2</a:t>
            </a:r>
            <a:r>
              <a:rPr lang="en-US" baseline="30000" smtClean="0"/>
              <a:t>r</a:t>
            </a:r>
            <a:r>
              <a:rPr lang="en-US" smtClean="0"/>
              <a:t> XOR R = nG</a:t>
            </a:r>
          </a:p>
          <a:p>
            <a:pPr>
              <a:buFont typeface="ZapfDingbats" pitchFamily="82" charset="2"/>
              <a:buNone/>
            </a:pPr>
            <a:r>
              <a:rPr lang="en-US" sz="2400" i="1" smtClean="0">
                <a:solidFill>
                  <a:schemeClr val="accent2"/>
                </a:solidFill>
              </a:rPr>
              <a:t>equivalently:</a:t>
            </a:r>
            <a:endParaRPr lang="en-US" smtClean="0"/>
          </a:p>
          <a:p>
            <a:pPr lvl="1">
              <a:buFont typeface="ZapfDingbats" pitchFamily="82" charset="2"/>
              <a:buNone/>
            </a:pPr>
            <a:r>
              <a:rPr lang="en-US" smtClean="0"/>
              <a:t>if we divide D</a:t>
            </a:r>
            <a:r>
              <a:rPr lang="en-US" baseline="26000" smtClean="0"/>
              <a:t>.</a:t>
            </a:r>
            <a:r>
              <a:rPr lang="en-US" smtClean="0"/>
              <a:t>2</a:t>
            </a:r>
            <a:r>
              <a:rPr lang="en-US" baseline="30000" smtClean="0"/>
              <a:t>r</a:t>
            </a:r>
            <a:r>
              <a:rPr lang="en-US" smtClean="0"/>
              <a:t> by G, want remainder R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82675" y="5213350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</a:t>
            </a:r>
            <a:r>
              <a:rPr lang="en-US"/>
              <a:t> = remainder[           ]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2497138" y="5053013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D</a:t>
            </a:r>
            <a:r>
              <a:rPr lang="en-US" sz="2400" baseline="26000"/>
              <a:t>.</a:t>
            </a:r>
            <a:r>
              <a:rPr lang="en-US" sz="2400"/>
              <a:t>2</a:t>
            </a:r>
            <a:r>
              <a:rPr lang="en-US" sz="2400" baseline="30000"/>
              <a:t>r</a:t>
            </a:r>
          </a:p>
          <a:p>
            <a:pPr algn="ctr"/>
            <a:r>
              <a:rPr lang="en-US" sz="2400"/>
              <a:t>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840038" y="5468938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911225" y="487838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051675" y="2813050"/>
            <a:ext cx="152400" cy="234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580188" y="3048000"/>
            <a:ext cx="623887" cy="263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7467600" y="3851275"/>
            <a:ext cx="152400" cy="2365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983413" y="4156075"/>
            <a:ext cx="733425" cy="249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cxnSp>
        <p:nvCxnSpPr>
          <p:cNvPr id="45071" name="Straight Arrow Connector 16"/>
          <p:cNvCxnSpPr>
            <a:cxnSpLocks noChangeShapeType="1"/>
          </p:cNvCxnSpPr>
          <p:nvPr/>
        </p:nvCxnSpPr>
        <p:spPr bwMode="auto">
          <a:xfrm rot="5400000">
            <a:off x="6621462" y="2840038"/>
            <a:ext cx="957263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072" name="Straight Arrow Connector 17"/>
          <p:cNvCxnSpPr>
            <a:cxnSpLocks noChangeShapeType="1"/>
          </p:cNvCxnSpPr>
          <p:nvPr/>
        </p:nvCxnSpPr>
        <p:spPr bwMode="auto">
          <a:xfrm rot="5400000">
            <a:off x="6830219" y="2812257"/>
            <a:ext cx="955675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073" name="Straight Arrow Connector 18"/>
          <p:cNvCxnSpPr>
            <a:cxnSpLocks noChangeShapeType="1"/>
          </p:cNvCxnSpPr>
          <p:nvPr/>
        </p:nvCxnSpPr>
        <p:spPr bwMode="auto">
          <a:xfrm rot="5400000">
            <a:off x="6476207" y="3386931"/>
            <a:ext cx="2065338" cy="28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074" name="Straight Arrow Connector 20"/>
          <p:cNvCxnSpPr>
            <a:cxnSpLocks noChangeShapeType="1"/>
          </p:cNvCxnSpPr>
          <p:nvPr/>
        </p:nvCxnSpPr>
        <p:spPr bwMode="auto">
          <a:xfrm rot="5400000">
            <a:off x="6712744" y="3386932"/>
            <a:ext cx="2022475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075" name="Straight Arrow Connector 22"/>
          <p:cNvCxnSpPr>
            <a:cxnSpLocks noChangeShapeType="1"/>
          </p:cNvCxnSpPr>
          <p:nvPr/>
        </p:nvCxnSpPr>
        <p:spPr bwMode="auto">
          <a:xfrm rot="5400000">
            <a:off x="6636544" y="3685382"/>
            <a:ext cx="26050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9B4BB86-B164-4DE6-A2F4-17FC7E0F1F0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5.3Multiple access protocols</a:t>
            </a: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/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4BB347B-7867-49CA-B724-7F08C87535C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5: The Data Link Layer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905125"/>
            <a:ext cx="7305675" cy="355441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Our goals: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understand principles behind data link layer services: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error detection, correction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sharing a broadcast channel: multiple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link layer addressing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reliable data transfer, flow control: </a:t>
            </a:r>
            <a:r>
              <a:rPr lang="en-US" sz="2000" i="1" smtClean="0">
                <a:solidFill>
                  <a:schemeClr val="accent2"/>
                </a:solidFill>
              </a:rPr>
              <a:t>done!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instantiation and implementation of various link layer technologies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1347788" y="1423988"/>
            <a:ext cx="5995987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data-link layer</a:t>
            </a:r>
            <a:r>
              <a:rPr lang="en-US" sz="2400"/>
              <a:t> has responsibility of </a:t>
            </a:r>
          </a:p>
          <a:p>
            <a:r>
              <a:rPr lang="en-US" sz="2400"/>
              <a:t>transferring frames from one node </a:t>
            </a:r>
          </a:p>
          <a:p>
            <a:r>
              <a:rPr lang="en-US" sz="2400"/>
              <a:t>to adjacent node over a link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F83D091-C719-418F-B1F6-497573E656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 smtClean="0"/>
              <a:t>Multiple Access Links and Protocols</a:t>
            </a:r>
            <a:endParaRPr lang="en-US" smtClean="0"/>
          </a:p>
        </p:txBody>
      </p:sp>
      <p:sp>
        <p:nvSpPr>
          <p:cNvPr id="3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/>
              <a:t>Two types of “links”:</a:t>
            </a:r>
          </a:p>
          <a:p>
            <a:r>
              <a:rPr lang="en-US" sz="2400" smtClean="0"/>
              <a:t>point-to-point</a:t>
            </a:r>
          </a:p>
          <a:p>
            <a:pPr lvl="1"/>
            <a:r>
              <a:rPr lang="en-US" sz="2000" smtClean="0"/>
              <a:t>PPP for dial-up access</a:t>
            </a:r>
          </a:p>
          <a:p>
            <a:pPr lvl="1"/>
            <a:r>
              <a:rPr lang="en-US" sz="2000" smtClean="0"/>
              <a:t>point-to-point link between Ethernet switch and host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broadcast</a:t>
            </a:r>
            <a:r>
              <a:rPr lang="en-US" sz="2400" smtClean="0"/>
              <a:t> (shared wire or medium)</a:t>
            </a:r>
          </a:p>
          <a:p>
            <a:pPr lvl="1"/>
            <a:r>
              <a:rPr lang="en-US" sz="2000" smtClean="0"/>
              <a:t>Ethernet</a:t>
            </a:r>
          </a:p>
          <a:p>
            <a:pPr lvl="1"/>
            <a:r>
              <a:rPr lang="en-US" sz="2000" smtClean="0"/>
              <a:t>upstream HFC</a:t>
            </a:r>
          </a:p>
          <a:p>
            <a:pPr lvl="1"/>
            <a:r>
              <a:rPr lang="en-US" sz="2000" smtClean="0"/>
              <a:t>802.11 wireless LAN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3093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shared wire (e.g., </a:t>
            </a:r>
          </a:p>
          <a:p>
            <a:pPr algn="ctr"/>
            <a:r>
              <a:rPr lang="en-US" sz="1400"/>
              <a:t>cabled Ethernet)</a:t>
            </a:r>
          </a:p>
        </p:txBody>
      </p:sp>
      <p:sp>
        <p:nvSpPr>
          <p:cNvPr id="3094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shared RF</a:t>
            </a:r>
          </a:p>
          <a:p>
            <a:pPr algn="ctr"/>
            <a:r>
              <a:rPr lang="en-US" sz="1400"/>
              <a:t> (e.g., 802.11 WiFi)</a:t>
            </a:r>
          </a:p>
        </p:txBody>
      </p:sp>
      <p:sp>
        <p:nvSpPr>
          <p:cNvPr id="3095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shared RF</a:t>
            </a:r>
          </a:p>
          <a:p>
            <a:pPr algn="ctr"/>
            <a:r>
              <a:rPr lang="en-US" sz="1400"/>
              <a:t>(satellite) </a:t>
            </a:r>
          </a:p>
        </p:txBody>
      </p:sp>
      <p:sp>
        <p:nvSpPr>
          <p:cNvPr id="3096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humans at a</a:t>
            </a:r>
          </a:p>
          <a:p>
            <a:pPr algn="ctr"/>
            <a:r>
              <a:rPr lang="en-US" sz="1400"/>
              <a:t>cocktail party </a:t>
            </a:r>
          </a:p>
          <a:p>
            <a:pPr algn="ctr"/>
            <a:r>
              <a:rPr lang="en-US" sz="1400"/>
              <a:t>(shared air, acoustical)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p:oleObj spid="_x0000_s3074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p:oleObj spid="_x0000_s3075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p:oleObj spid="_x0000_s3076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p:oleObj spid="_x0000_s3077" name="Clip" r:id="rId7" imgW="1305000" imgH="1085760" progId="MS_ClipArt_Gallery.2">
              <p:embed/>
            </p:oleObj>
          </a:graphicData>
        </a:graphic>
      </p:graphicFrame>
      <p:grpSp>
        <p:nvGrpSpPr>
          <p:cNvPr id="3097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87" name="Clip" r:id="rId8" imgW="819000" imgH="847800" progId="MS_ClipArt_Gallery.2">
                <p:embed/>
              </p:oleObj>
            </a:graphicData>
          </a:graphic>
        </p:graphicFrame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88" name="Clip" r:id="rId9" imgW="1266840" imgH="1200240" progId="MS_ClipArt_Gallery.2">
                <p:embed/>
              </p:oleObj>
            </a:graphicData>
          </a:graphic>
        </p:graphicFrame>
      </p:grpSp>
      <p:grpSp>
        <p:nvGrpSpPr>
          <p:cNvPr id="3098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3085" name="Object 1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85" name="Clip" r:id="rId10" imgW="819000" imgH="847800" progId="MS_ClipArt_Gallery.2">
                <p:embed/>
              </p:oleObj>
            </a:graphicData>
          </a:graphic>
        </p:graphicFrame>
        <p:graphicFrame>
          <p:nvGraphicFramePr>
            <p:cNvPr id="3086" name="Object 1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86" name="Clip" r:id="rId11" imgW="1266840" imgH="1200240" progId="MS_ClipArt_Gallery.2">
                <p:embed/>
              </p:oleObj>
            </a:graphicData>
          </a:graphic>
        </p:graphicFrame>
      </p:grpSp>
      <p:sp>
        <p:nvSpPr>
          <p:cNvPr id="3099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00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01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02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103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3157" name="Picture 181" descr="31u_bnrz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8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9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0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1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2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3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4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5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6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7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8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69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70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71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72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73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04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83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3084" name="Object 1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84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3105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81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82" name="Clip" r:id="rId16" imgW="1266840" imgH="1200240" progId="MS_ClipArt_Gallery.2">
                <p:embed/>
              </p:oleObj>
            </a:graphicData>
          </a:graphic>
        </p:graphicFrame>
      </p:grpSp>
      <p:grpSp>
        <p:nvGrpSpPr>
          <p:cNvPr id="3106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9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80" name="Clip" r:id="rId18" imgW="1266840" imgH="1200240" progId="MS_ClipArt_Gallery.2">
                <p:embed/>
              </p:oleObj>
            </a:graphicData>
          </a:graphic>
        </p:graphicFrame>
      </p:grpSp>
      <p:grpSp>
        <p:nvGrpSpPr>
          <p:cNvPr id="3107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314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3 w 430"/>
                <a:gd name="T1" fmla="*/ 3 h 50"/>
                <a:gd name="T2" fmla="*/ 0 w 430"/>
                <a:gd name="T3" fmla="*/ 3 h 50"/>
                <a:gd name="T4" fmla="*/ 0 w 430"/>
                <a:gd name="T5" fmla="*/ 6 h 50"/>
                <a:gd name="T6" fmla="*/ 54 w 430"/>
                <a:gd name="T7" fmla="*/ 6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3 w 430"/>
                <a:gd name="T15" fmla="*/ 0 h 50"/>
                <a:gd name="T16" fmla="*/ 3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3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3 w 430"/>
                <a:gd name="T1" fmla="*/ 3 h 50"/>
                <a:gd name="T2" fmla="*/ 0 w 430"/>
                <a:gd name="T3" fmla="*/ 3 h 50"/>
                <a:gd name="T4" fmla="*/ 0 w 430"/>
                <a:gd name="T5" fmla="*/ 6 h 50"/>
                <a:gd name="T6" fmla="*/ 54 w 430"/>
                <a:gd name="T7" fmla="*/ 6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3 w 430"/>
                <a:gd name="T15" fmla="*/ 0 h 50"/>
                <a:gd name="T16" fmla="*/ 3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3 h 350"/>
                <a:gd name="T8" fmla="*/ 13 w 415"/>
                <a:gd name="T9" fmla="*/ 29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7 h 350"/>
                <a:gd name="T34" fmla="*/ 16 w 415"/>
                <a:gd name="T35" fmla="*/ 22 h 350"/>
                <a:gd name="T36" fmla="*/ 10 w 415"/>
                <a:gd name="T37" fmla="*/ 17 h 350"/>
                <a:gd name="T38" fmla="*/ 5 w 415"/>
                <a:gd name="T39" fmla="*/ 11 h 350"/>
                <a:gd name="T40" fmla="*/ 2 w 415"/>
                <a:gd name="T41" fmla="*/ 6 h 350"/>
                <a:gd name="T42" fmla="*/ 1 w 415"/>
                <a:gd name="T43" fmla="*/ 3 h 350"/>
                <a:gd name="T44" fmla="*/ 1 w 415"/>
                <a:gd name="T45" fmla="*/ 1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5 h 350"/>
                <a:gd name="T54" fmla="*/ 27 w 415"/>
                <a:gd name="T55" fmla="*/ 10 h 350"/>
                <a:gd name="T56" fmla="*/ 34 w 415"/>
                <a:gd name="T57" fmla="*/ 14 h 350"/>
                <a:gd name="T58" fmla="*/ 41 w 415"/>
                <a:gd name="T59" fmla="*/ 20 h 350"/>
                <a:gd name="T60" fmla="*/ 46 w 415"/>
                <a:gd name="T61" fmla="*/ 25 h 350"/>
                <a:gd name="T62" fmla="*/ 50 w 415"/>
                <a:gd name="T63" fmla="*/ 30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4 h 350"/>
                <a:gd name="T80" fmla="*/ 13 w 415"/>
                <a:gd name="T81" fmla="*/ 20 h 350"/>
                <a:gd name="T82" fmla="*/ 7 w 415"/>
                <a:gd name="T83" fmla="*/ 13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1 h 80"/>
                <a:gd name="T10" fmla="*/ 7 w 101"/>
                <a:gd name="T11" fmla="*/ 3 h 80"/>
                <a:gd name="T12" fmla="*/ 9 w 101"/>
                <a:gd name="T13" fmla="*/ 3 h 80"/>
                <a:gd name="T14" fmla="*/ 10 w 101"/>
                <a:gd name="T15" fmla="*/ 5 h 80"/>
                <a:gd name="T16" fmla="*/ 12 w 101"/>
                <a:gd name="T17" fmla="*/ 6 h 80"/>
                <a:gd name="T18" fmla="*/ 13 w 101"/>
                <a:gd name="T19" fmla="*/ 7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7 h 80"/>
                <a:gd name="T34" fmla="*/ 5 w 101"/>
                <a:gd name="T35" fmla="*/ 6 h 80"/>
                <a:gd name="T36" fmla="*/ 3 w 101"/>
                <a:gd name="T37" fmla="*/ 5 h 80"/>
                <a:gd name="T38" fmla="*/ 2 w 101"/>
                <a:gd name="T39" fmla="*/ 3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08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312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3 w 430"/>
                <a:gd name="T1" fmla="*/ 3 h 50"/>
                <a:gd name="T2" fmla="*/ 0 w 430"/>
                <a:gd name="T3" fmla="*/ 3 h 50"/>
                <a:gd name="T4" fmla="*/ 0 w 430"/>
                <a:gd name="T5" fmla="*/ 6 h 50"/>
                <a:gd name="T6" fmla="*/ 54 w 430"/>
                <a:gd name="T7" fmla="*/ 6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3 w 430"/>
                <a:gd name="T15" fmla="*/ 0 h 50"/>
                <a:gd name="T16" fmla="*/ 3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3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3 w 430"/>
                <a:gd name="T1" fmla="*/ 3 h 50"/>
                <a:gd name="T2" fmla="*/ 0 w 430"/>
                <a:gd name="T3" fmla="*/ 3 h 50"/>
                <a:gd name="T4" fmla="*/ 0 w 430"/>
                <a:gd name="T5" fmla="*/ 6 h 50"/>
                <a:gd name="T6" fmla="*/ 54 w 430"/>
                <a:gd name="T7" fmla="*/ 6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3 w 430"/>
                <a:gd name="T15" fmla="*/ 0 h 50"/>
                <a:gd name="T16" fmla="*/ 3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3 h 350"/>
                <a:gd name="T8" fmla="*/ 13 w 415"/>
                <a:gd name="T9" fmla="*/ 29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7 h 350"/>
                <a:gd name="T34" fmla="*/ 16 w 415"/>
                <a:gd name="T35" fmla="*/ 22 h 350"/>
                <a:gd name="T36" fmla="*/ 10 w 415"/>
                <a:gd name="T37" fmla="*/ 17 h 350"/>
                <a:gd name="T38" fmla="*/ 5 w 415"/>
                <a:gd name="T39" fmla="*/ 11 h 350"/>
                <a:gd name="T40" fmla="*/ 2 w 415"/>
                <a:gd name="T41" fmla="*/ 6 h 350"/>
                <a:gd name="T42" fmla="*/ 1 w 415"/>
                <a:gd name="T43" fmla="*/ 3 h 350"/>
                <a:gd name="T44" fmla="*/ 1 w 415"/>
                <a:gd name="T45" fmla="*/ 1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5 h 350"/>
                <a:gd name="T54" fmla="*/ 27 w 415"/>
                <a:gd name="T55" fmla="*/ 10 h 350"/>
                <a:gd name="T56" fmla="*/ 34 w 415"/>
                <a:gd name="T57" fmla="*/ 14 h 350"/>
                <a:gd name="T58" fmla="*/ 41 w 415"/>
                <a:gd name="T59" fmla="*/ 20 h 350"/>
                <a:gd name="T60" fmla="*/ 46 w 415"/>
                <a:gd name="T61" fmla="*/ 25 h 350"/>
                <a:gd name="T62" fmla="*/ 50 w 415"/>
                <a:gd name="T63" fmla="*/ 30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4 h 350"/>
                <a:gd name="T80" fmla="*/ 13 w 415"/>
                <a:gd name="T81" fmla="*/ 20 h 350"/>
                <a:gd name="T82" fmla="*/ 7 w 415"/>
                <a:gd name="T83" fmla="*/ 13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1 h 80"/>
                <a:gd name="T10" fmla="*/ 7 w 101"/>
                <a:gd name="T11" fmla="*/ 3 h 80"/>
                <a:gd name="T12" fmla="*/ 9 w 101"/>
                <a:gd name="T13" fmla="*/ 3 h 80"/>
                <a:gd name="T14" fmla="*/ 10 w 101"/>
                <a:gd name="T15" fmla="*/ 5 h 80"/>
                <a:gd name="T16" fmla="*/ 12 w 101"/>
                <a:gd name="T17" fmla="*/ 6 h 80"/>
                <a:gd name="T18" fmla="*/ 13 w 101"/>
                <a:gd name="T19" fmla="*/ 7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7 h 80"/>
                <a:gd name="T34" fmla="*/ 5 w 101"/>
                <a:gd name="T35" fmla="*/ 6 h 80"/>
                <a:gd name="T36" fmla="*/ 3 w 101"/>
                <a:gd name="T37" fmla="*/ 5 h 80"/>
                <a:gd name="T38" fmla="*/ 2 w 101"/>
                <a:gd name="T39" fmla="*/ 3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09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311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3 w 430"/>
                <a:gd name="T1" fmla="*/ 3 h 50"/>
                <a:gd name="T2" fmla="*/ 0 w 430"/>
                <a:gd name="T3" fmla="*/ 3 h 50"/>
                <a:gd name="T4" fmla="*/ 0 w 430"/>
                <a:gd name="T5" fmla="*/ 6 h 50"/>
                <a:gd name="T6" fmla="*/ 54 w 430"/>
                <a:gd name="T7" fmla="*/ 6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3 w 430"/>
                <a:gd name="T15" fmla="*/ 0 h 50"/>
                <a:gd name="T16" fmla="*/ 3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3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3 w 430"/>
                <a:gd name="T1" fmla="*/ 3 h 50"/>
                <a:gd name="T2" fmla="*/ 0 w 430"/>
                <a:gd name="T3" fmla="*/ 3 h 50"/>
                <a:gd name="T4" fmla="*/ 0 w 430"/>
                <a:gd name="T5" fmla="*/ 6 h 50"/>
                <a:gd name="T6" fmla="*/ 54 w 430"/>
                <a:gd name="T7" fmla="*/ 6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3 w 430"/>
                <a:gd name="T15" fmla="*/ 0 h 50"/>
                <a:gd name="T16" fmla="*/ 3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3 h 350"/>
                <a:gd name="T8" fmla="*/ 13 w 415"/>
                <a:gd name="T9" fmla="*/ 29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7 h 350"/>
                <a:gd name="T34" fmla="*/ 16 w 415"/>
                <a:gd name="T35" fmla="*/ 22 h 350"/>
                <a:gd name="T36" fmla="*/ 10 w 415"/>
                <a:gd name="T37" fmla="*/ 17 h 350"/>
                <a:gd name="T38" fmla="*/ 5 w 415"/>
                <a:gd name="T39" fmla="*/ 11 h 350"/>
                <a:gd name="T40" fmla="*/ 2 w 415"/>
                <a:gd name="T41" fmla="*/ 6 h 350"/>
                <a:gd name="T42" fmla="*/ 1 w 415"/>
                <a:gd name="T43" fmla="*/ 3 h 350"/>
                <a:gd name="T44" fmla="*/ 1 w 415"/>
                <a:gd name="T45" fmla="*/ 1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5 h 350"/>
                <a:gd name="T54" fmla="*/ 27 w 415"/>
                <a:gd name="T55" fmla="*/ 10 h 350"/>
                <a:gd name="T56" fmla="*/ 34 w 415"/>
                <a:gd name="T57" fmla="*/ 14 h 350"/>
                <a:gd name="T58" fmla="*/ 41 w 415"/>
                <a:gd name="T59" fmla="*/ 20 h 350"/>
                <a:gd name="T60" fmla="*/ 46 w 415"/>
                <a:gd name="T61" fmla="*/ 25 h 350"/>
                <a:gd name="T62" fmla="*/ 50 w 415"/>
                <a:gd name="T63" fmla="*/ 30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4 h 350"/>
                <a:gd name="T80" fmla="*/ 13 w 415"/>
                <a:gd name="T81" fmla="*/ 20 h 350"/>
                <a:gd name="T82" fmla="*/ 7 w 415"/>
                <a:gd name="T83" fmla="*/ 13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1 h 80"/>
                <a:gd name="T10" fmla="*/ 7 w 101"/>
                <a:gd name="T11" fmla="*/ 3 h 80"/>
                <a:gd name="T12" fmla="*/ 9 w 101"/>
                <a:gd name="T13" fmla="*/ 3 h 80"/>
                <a:gd name="T14" fmla="*/ 10 w 101"/>
                <a:gd name="T15" fmla="*/ 5 h 80"/>
                <a:gd name="T16" fmla="*/ 12 w 101"/>
                <a:gd name="T17" fmla="*/ 6 h 80"/>
                <a:gd name="T18" fmla="*/ 13 w 101"/>
                <a:gd name="T19" fmla="*/ 7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7 h 80"/>
                <a:gd name="T34" fmla="*/ 5 w 101"/>
                <a:gd name="T35" fmla="*/ 6 h 80"/>
                <a:gd name="T36" fmla="*/ 3 w 101"/>
                <a:gd name="T37" fmla="*/ 5 h 80"/>
                <a:gd name="T38" fmla="*/ 2 w 101"/>
                <a:gd name="T39" fmla="*/ 3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3110" name="Picture 429" descr="MMj03957750000[1]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432" descr="cocktai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p:oleObj spid="_x0000_s3078" name="Clip" r:id="rId21" imgW="1305000" imgH="1085760" progId="MS_ClipArt_Gallery.2">
              <p:embed/>
            </p:oleObj>
          </a:graphicData>
        </a:graphic>
      </p:graphicFrame>
      <p:sp>
        <p:nvSpPr>
          <p:cNvPr id="3112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13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14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D711A16-EA1A-4945-AB1E-9CBD0B8F7F1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Access protocols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smtClean="0"/>
              <a:t>single shared broadcast channel </a:t>
            </a:r>
          </a:p>
          <a:p>
            <a:r>
              <a:rPr lang="en-US" sz="2400" smtClean="0"/>
              <a:t>two or more simultaneous transmissions by nodes: interference 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collision</a:t>
            </a:r>
            <a:r>
              <a:rPr lang="en-US" sz="2000" smtClean="0"/>
              <a:t> if node receives two or more signals at the same time</a:t>
            </a:r>
          </a:p>
          <a:p>
            <a:pPr>
              <a:buFont typeface="ZapfDingbats" pitchFamily="82" charset="2"/>
              <a:buNone/>
            </a:pPr>
            <a:r>
              <a:rPr lang="en-US" sz="2400" i="1" u="sng" smtClean="0">
                <a:solidFill>
                  <a:srgbClr val="FF0000"/>
                </a:solidFill>
              </a:rPr>
              <a:t>multiple access protocol</a:t>
            </a:r>
            <a:endParaRPr lang="en-US" sz="2400" smtClean="0"/>
          </a:p>
          <a:p>
            <a:r>
              <a:rPr lang="en-US" sz="2400" smtClean="0"/>
              <a:t>distributed algorithm that determines how nodes share channel, i.e., determine when node can transmit</a:t>
            </a:r>
          </a:p>
          <a:p>
            <a:pPr lvl="1"/>
            <a:r>
              <a:rPr lang="en-US" sz="2000" smtClean="0">
                <a:solidFill>
                  <a:srgbClr val="C00000"/>
                </a:solidFill>
              </a:rPr>
              <a:t>communication about channel sharing must use channel itself! </a:t>
            </a:r>
          </a:p>
          <a:p>
            <a:pPr lvl="2"/>
            <a:r>
              <a:rPr lang="en-US" sz="1600" smtClean="0"/>
              <a:t>no out-of-band channel for coordination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438D6FC-6811-43E0-8E43-D594981C381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Mulitple Access Protocol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Broadcast channel of rate R bps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smtClean="0"/>
              <a:t>1. When one node wants to transmit, it can send at rate R.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2. When M nodes want to transmit, each can send at average rate R/M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3. Fully decentralized:</a:t>
            </a:r>
          </a:p>
          <a:p>
            <a:pPr lvl="1"/>
            <a:r>
              <a:rPr lang="en-US" sz="2000" smtClean="0"/>
              <a:t>no special node to coordinate transmissions</a:t>
            </a:r>
            <a:endParaRPr lang="en-US" smtClean="0"/>
          </a:p>
          <a:p>
            <a:pPr>
              <a:buFont typeface="ZapfDingbats" pitchFamily="82" charset="2"/>
              <a:buNone/>
            </a:pPr>
            <a:r>
              <a:rPr lang="en-US" sz="2400" smtClean="0"/>
              <a:t>4. Simple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E29517F-D8EE-49F9-9301-7ED3CDEC56B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 smtClean="0"/>
              <a:t>MAC Protocols: a taxonomy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84232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/>
              <a:t>Three broad classes:</a:t>
            </a:r>
          </a:p>
          <a:p>
            <a:r>
              <a:rPr lang="en-US" smtClean="0">
                <a:solidFill>
                  <a:srgbClr val="FF0000"/>
                </a:solidFill>
              </a:rPr>
              <a:t>Channel Partitioning</a:t>
            </a:r>
            <a:endParaRPr lang="en-US" sz="3200" smtClean="0"/>
          </a:p>
          <a:p>
            <a:pPr lvl="1"/>
            <a:r>
              <a:rPr lang="en-US" smtClean="0"/>
              <a:t>divide channel into smaller “pieces” (time slots, frequency); allocate piece to node for exclusive use</a:t>
            </a:r>
            <a:endParaRPr lang="en-US" sz="2800" smtClean="0"/>
          </a:p>
          <a:p>
            <a:r>
              <a:rPr lang="en-US" smtClean="0">
                <a:solidFill>
                  <a:srgbClr val="FF0000"/>
                </a:solidFill>
              </a:rPr>
              <a:t>Random Access</a:t>
            </a:r>
            <a:endParaRPr lang="en-US" sz="3200" smtClean="0"/>
          </a:p>
          <a:p>
            <a:pPr lvl="1"/>
            <a:r>
              <a:rPr lang="en-US" smtClean="0"/>
              <a:t>allow collisions; “recover” from collisions</a:t>
            </a:r>
          </a:p>
          <a:p>
            <a:r>
              <a:rPr lang="en-US" smtClean="0">
                <a:solidFill>
                  <a:srgbClr val="FF0000"/>
                </a:solidFill>
              </a:rPr>
              <a:t>“Taking turns”</a:t>
            </a:r>
            <a:endParaRPr lang="en-US" sz="3200" smtClean="0"/>
          </a:p>
          <a:p>
            <a:pPr lvl="1"/>
            <a:r>
              <a:rPr lang="en-US" smtClean="0"/>
              <a:t>tightly coordinate shared access to avoid collisions</a:t>
            </a:r>
            <a:endParaRPr lang="en-US" sz="2800" smtClean="0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96863" y="5834063"/>
            <a:ext cx="8847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Recall goal:</a:t>
            </a:r>
            <a:r>
              <a:rPr lang="en-US" sz="2800"/>
              <a:t> efficient, fair, simple, decentralized</a:t>
            </a: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E743705-BD09-4801-8A34-A1D3D0ECDCE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pPr algn="ctr"/>
            <a:r>
              <a:rPr lang="en-US" sz="3200" smtClean="0"/>
              <a:t>Channel Partitioning MAC protocols: </a:t>
            </a:r>
            <a:br>
              <a:rPr lang="en-US" sz="3200" smtClean="0"/>
            </a:br>
            <a:r>
              <a:rPr lang="en-US" sz="3200" smtClean="0"/>
              <a:t>TDMA, FDMA </a:t>
            </a:r>
            <a:endParaRPr lang="en-US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2400"/>
            <a:ext cx="42656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TDMA: time division multiple access</a:t>
            </a:r>
            <a:r>
              <a:rPr lang="en-US" sz="2400" smtClean="0"/>
              <a:t> </a:t>
            </a:r>
          </a:p>
          <a:p>
            <a:r>
              <a:rPr lang="en-US" sz="2000" smtClean="0"/>
              <a:t>access to channel in "rounds" </a:t>
            </a:r>
          </a:p>
          <a:p>
            <a:r>
              <a:rPr lang="en-US" sz="2000" smtClean="0"/>
              <a:t>each station gets </a:t>
            </a:r>
            <a:r>
              <a:rPr lang="en-US" sz="2000" smtClean="0">
                <a:solidFill>
                  <a:srgbClr val="FF0000"/>
                </a:solidFill>
              </a:rPr>
              <a:t>fixed length slot</a:t>
            </a:r>
            <a:r>
              <a:rPr lang="en-US" sz="2000" smtClean="0"/>
              <a:t> (length = pkt trans time) in each round 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unused slots go idle </a:t>
            </a:r>
          </a:p>
          <a:p>
            <a:pPr lvl="1"/>
            <a:r>
              <a:rPr lang="en-US" sz="1800" smtClean="0"/>
              <a:t>example: 6-station LAN, 1,3,4 have pkt, slots 2,5,6 idle </a:t>
            </a:r>
            <a:endParaRPr lang="en-US" smtClean="0"/>
          </a:p>
          <a:p>
            <a:endParaRPr lang="en-US" smtClean="0"/>
          </a:p>
        </p:txBody>
      </p:sp>
      <p:pic>
        <p:nvPicPr>
          <p:cNvPr id="50182" name="Picture 4" descr="IMG0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5056188"/>
            <a:ext cx="41989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4510088" y="1370013"/>
            <a:ext cx="463391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FDMA: frequency division multiple access</a:t>
            </a:r>
            <a:r>
              <a:rPr lang="en-US" sz="2400"/>
              <a:t> 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each station assigned fixed frequency band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C00000"/>
                </a:solidFill>
              </a:rPr>
              <a:t>unused transmission time in frequency bands goes idle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/>
              <a:t>example: 6-station LAN, 1,3,4 have pkt, frequency bands 2,5,6 idle</a:t>
            </a:r>
            <a:r>
              <a:rPr lang="en-US" sz="2400"/>
              <a:t> </a:t>
            </a:r>
            <a:endParaRPr lang="en-US" sz="2800"/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049838" y="4606925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85" name="Line 7"/>
          <p:cNvSpPr>
            <a:spLocks noChangeShapeType="1"/>
          </p:cNvSpPr>
          <p:nvPr/>
        </p:nvSpPr>
        <p:spPr bwMode="auto">
          <a:xfrm flipV="1">
            <a:off x="5048250" y="5711825"/>
            <a:ext cx="622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86" name="Line 8"/>
          <p:cNvSpPr>
            <a:spLocks noChangeShapeType="1"/>
          </p:cNvSpPr>
          <p:nvPr/>
        </p:nvSpPr>
        <p:spPr bwMode="auto">
          <a:xfrm flipV="1">
            <a:off x="5043488" y="610393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87" name="Line 9"/>
          <p:cNvSpPr>
            <a:spLocks noChangeShapeType="1"/>
          </p:cNvSpPr>
          <p:nvPr/>
        </p:nvSpPr>
        <p:spPr bwMode="auto">
          <a:xfrm flipV="1">
            <a:off x="5048250" y="6489700"/>
            <a:ext cx="6270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88" name="Line 10"/>
          <p:cNvSpPr>
            <a:spLocks noChangeShapeType="1"/>
          </p:cNvSpPr>
          <p:nvPr/>
        </p:nvSpPr>
        <p:spPr bwMode="auto">
          <a:xfrm flipV="1">
            <a:off x="5043488" y="5326063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89" name="Line 11"/>
          <p:cNvSpPr>
            <a:spLocks noChangeShapeType="1"/>
          </p:cNvSpPr>
          <p:nvPr/>
        </p:nvSpPr>
        <p:spPr bwMode="auto">
          <a:xfrm flipV="1">
            <a:off x="5048250" y="494030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0190" name="Group 12"/>
          <p:cNvGrpSpPr>
            <a:grpSpLocks/>
          </p:cNvGrpSpPr>
          <p:nvPr/>
        </p:nvGrpSpPr>
        <p:grpSpPr bwMode="auto">
          <a:xfrm>
            <a:off x="5768975" y="4760913"/>
            <a:ext cx="2228850" cy="119062"/>
            <a:chOff x="1884" y="2826"/>
            <a:chExt cx="1404" cy="75"/>
          </a:xfrm>
        </p:grpSpPr>
        <p:sp>
          <p:nvSpPr>
            <p:cNvPr id="50201" name="Line 13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02" name="Freeform 14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5816600" y="5283200"/>
            <a:ext cx="2228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5816600" y="5562600"/>
            <a:ext cx="2228850" cy="119063"/>
            <a:chOff x="1884" y="2826"/>
            <a:chExt cx="1404" cy="75"/>
          </a:xfrm>
        </p:grpSpPr>
        <p:sp>
          <p:nvSpPr>
            <p:cNvPr id="50199" name="Line 17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00" name="Freeform 18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0193" name="Group 19"/>
          <p:cNvGrpSpPr>
            <a:grpSpLocks/>
          </p:cNvGrpSpPr>
          <p:nvPr/>
        </p:nvGrpSpPr>
        <p:grpSpPr bwMode="auto">
          <a:xfrm>
            <a:off x="5834063" y="5967413"/>
            <a:ext cx="2228850" cy="119062"/>
            <a:chOff x="1884" y="2826"/>
            <a:chExt cx="1404" cy="75"/>
          </a:xfrm>
        </p:grpSpPr>
        <p:sp>
          <p:nvSpPr>
            <p:cNvPr id="50197" name="Line 20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98" name="Freeform 21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0194" name="Line 22"/>
          <p:cNvSpPr>
            <a:spLocks noChangeShapeType="1"/>
          </p:cNvSpPr>
          <p:nvPr/>
        </p:nvSpPr>
        <p:spPr bwMode="auto">
          <a:xfrm>
            <a:off x="5864225" y="6492875"/>
            <a:ext cx="2228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95" name="Line 23"/>
          <p:cNvSpPr>
            <a:spLocks noChangeShapeType="1"/>
          </p:cNvSpPr>
          <p:nvPr/>
        </p:nvSpPr>
        <p:spPr bwMode="auto">
          <a:xfrm>
            <a:off x="5870575" y="6823075"/>
            <a:ext cx="22288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96" name="Text Box 24"/>
          <p:cNvSpPr txBox="1">
            <a:spLocks noChangeArrowheads="1"/>
          </p:cNvSpPr>
          <p:nvPr/>
        </p:nvSpPr>
        <p:spPr bwMode="auto">
          <a:xfrm rot="-5400000">
            <a:off x="3443288" y="5364163"/>
            <a:ext cx="2620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frequency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75318C0-FAC0-4D69-9A08-BBE84201F96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5275"/>
            <a:ext cx="7772400" cy="1143000"/>
          </a:xfrm>
        </p:spPr>
        <p:txBody>
          <a:bodyPr lIns="92075" tIns="46038" rIns="92075" bIns="46038"/>
          <a:lstStyle/>
          <a:p>
            <a:r>
              <a:rPr lang="en-US" smtClean="0"/>
              <a:t>Channel Partitioning</a:t>
            </a:r>
            <a:r>
              <a:rPr lang="sv-SE" smtClean="0"/>
              <a:t> CDMA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00200"/>
            <a:ext cx="8548687" cy="477043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smtClean="0">
                <a:solidFill>
                  <a:srgbClr val="FF0000"/>
                </a:solidFill>
              </a:rPr>
              <a:t>CDMA: Code Division Multiple Access</a:t>
            </a:r>
          </a:p>
          <a:p>
            <a:pPr>
              <a:lnSpc>
                <a:spcPct val="90000"/>
              </a:lnSpc>
            </a:pPr>
            <a:r>
              <a:rPr lang="sv-SE" sz="2000" smtClean="0"/>
              <a:t>allows each station to transmit over the entire frequency spectrum all the time.</a:t>
            </a:r>
          </a:p>
          <a:p>
            <a:pPr>
              <a:lnSpc>
                <a:spcPct val="90000"/>
              </a:lnSpc>
            </a:pPr>
            <a:r>
              <a:rPr lang="sv-SE" sz="2000" smtClean="0">
                <a:solidFill>
                  <a:srgbClr val="FF0000"/>
                </a:solidFill>
              </a:rPr>
              <a:t>simultaneous transmissions are separated using coding theory</a:t>
            </a:r>
            <a:r>
              <a:rPr lang="sv-SE" sz="200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used mostly in wireless broadcast channels (cellular, satellite, etc) – we will study it in the wireless context</a:t>
            </a:r>
          </a:p>
          <a:p>
            <a:pPr>
              <a:lnSpc>
                <a:spcPct val="90000"/>
              </a:lnSpc>
            </a:pPr>
            <a:r>
              <a:rPr lang="sv-SE" sz="2000" smtClean="0"/>
              <a:t>has been ”traditionally” used in the military</a:t>
            </a:r>
            <a:endParaRPr lang="en-US" sz="1800" smtClean="0"/>
          </a:p>
          <a:p>
            <a:pPr>
              <a:lnSpc>
                <a:spcPct val="90000"/>
              </a:lnSpc>
            </a:pPr>
            <a:endParaRPr lang="sv-SE" sz="20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smtClean="0"/>
              <a:t>Observe: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MUX</a:t>
            </a:r>
            <a:r>
              <a:rPr lang="sv-SE" sz="2000" b="1" smtClean="0"/>
              <a:t> </a:t>
            </a:r>
            <a:r>
              <a:rPr lang="sv-SE" sz="2000" smtClean="0"/>
              <a:t>= speak person-to-person in designated space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CDMA</a:t>
            </a:r>
            <a:r>
              <a:rPr lang="sv-SE" sz="2000" b="1" smtClean="0"/>
              <a:t> </a:t>
            </a:r>
            <a:r>
              <a:rPr lang="sv-SE" sz="2000" smtClean="0"/>
              <a:t>= ”shout” using different languages: the ones who know the language will get what you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E76D25C-9B77-4C50-996B-0D850F4016A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Access Protocols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When node has packet to send</a:t>
            </a:r>
          </a:p>
          <a:p>
            <a:pPr lvl="1"/>
            <a:r>
              <a:rPr lang="en-US" sz="2000" smtClean="0"/>
              <a:t>transmit at full channel data rate R.</a:t>
            </a:r>
          </a:p>
          <a:p>
            <a:pPr lvl="1"/>
            <a:r>
              <a:rPr lang="en-US" sz="2000" smtClean="0"/>
              <a:t>no </a:t>
            </a:r>
            <a:r>
              <a:rPr lang="en-US" sz="2000" i="1" smtClean="0"/>
              <a:t>a priori</a:t>
            </a:r>
            <a:r>
              <a:rPr lang="en-US" sz="2000" smtClean="0"/>
              <a:t> coordination among nodes</a:t>
            </a:r>
          </a:p>
          <a:p>
            <a:r>
              <a:rPr lang="en-US" sz="2400" smtClean="0"/>
              <a:t>two or more transmitting nodes </a:t>
            </a:r>
            <a:r>
              <a:rPr lang="en-US" sz="2400" smtClean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 smtClean="0"/>
              <a:t> “collision”,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random access MAC protocol</a:t>
            </a:r>
            <a:r>
              <a:rPr lang="en-US" sz="2400" smtClean="0"/>
              <a:t> specifies: </a:t>
            </a:r>
          </a:p>
          <a:p>
            <a:pPr lvl="1"/>
            <a:r>
              <a:rPr lang="en-US" sz="2000" smtClean="0"/>
              <a:t>how to detect collisions</a:t>
            </a:r>
          </a:p>
          <a:p>
            <a:pPr lvl="1"/>
            <a:r>
              <a:rPr lang="en-US" sz="2000" smtClean="0"/>
              <a:t>how to recover from collisions (e.g., via delayed retransmissions)</a:t>
            </a:r>
          </a:p>
          <a:p>
            <a:r>
              <a:rPr lang="en-US" sz="2400" smtClean="0"/>
              <a:t>Examples of random access MAC protocols:</a:t>
            </a:r>
          </a:p>
          <a:p>
            <a:pPr lvl="1"/>
            <a:r>
              <a:rPr lang="en-US" sz="2000" smtClean="0"/>
              <a:t>slotted ALOHA</a:t>
            </a:r>
          </a:p>
          <a:p>
            <a:pPr lvl="1"/>
            <a:r>
              <a:rPr lang="en-US" sz="2000" smtClean="0"/>
              <a:t>ALOHA</a:t>
            </a:r>
          </a:p>
          <a:p>
            <a:pPr lvl="1"/>
            <a:r>
              <a:rPr lang="en-US" sz="2000" smtClean="0"/>
              <a:t>CSMA, CSMA/CD, CSMA/CA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156FF6A-244E-4D9D-A835-731A0E70C2F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Slotted ALOHA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Assumptions: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all frames same size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time divided into equal size slots (time to transmit 1 frame)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nodes start to transmit only at slot beginning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nodes are synchronized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Operation: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when node obtains fresh frame, transmits in next slot</a:t>
            </a:r>
          </a:p>
          <a:p>
            <a:pPr lvl="1">
              <a:lnSpc>
                <a:spcPct val="90000"/>
              </a:lnSpc>
            </a:pPr>
            <a:r>
              <a:rPr lang="en-US" i="1" smtClean="0"/>
              <a:t>if no collision:</a:t>
            </a:r>
            <a:r>
              <a:rPr lang="en-US" smtClean="0"/>
              <a:t> node can send new frame in next slot</a:t>
            </a:r>
          </a:p>
          <a:p>
            <a:pPr lvl="1">
              <a:lnSpc>
                <a:spcPct val="90000"/>
              </a:lnSpc>
            </a:pPr>
            <a:r>
              <a:rPr lang="en-US" i="1" smtClean="0"/>
              <a:t>if collision:</a:t>
            </a:r>
            <a:r>
              <a:rPr lang="en-US" smtClean="0"/>
              <a:t> node retransmits frame in each subsequent slot with prob. p until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819D3ED-A4D6-4A64-A49C-A9516041F23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n-US" smtClean="0"/>
              <a:t>Slotted ALOHA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Pros</a:t>
            </a:r>
            <a:endParaRPr lang="en-US" sz="2400" smtClean="0"/>
          </a:p>
          <a:p>
            <a:r>
              <a:rPr lang="en-US" sz="2400" smtClean="0"/>
              <a:t>single active node can continuously transmit at full rate of channel</a:t>
            </a:r>
          </a:p>
          <a:p>
            <a:r>
              <a:rPr lang="en-US" sz="2400" smtClean="0"/>
              <a:t>highly decentralized: only slots in nodes need to be in sync</a:t>
            </a:r>
          </a:p>
          <a:p>
            <a:r>
              <a:rPr lang="en-US" sz="2400" smtClean="0"/>
              <a:t>simple</a:t>
            </a:r>
          </a:p>
          <a:p>
            <a:endParaRPr lang="en-US" sz="2400" smtClean="0"/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Cons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collisions, wasting slots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idle slots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nodes may be able to detect collision in less than time to transmit packet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clock synchronization</a:t>
            </a:r>
          </a:p>
        </p:txBody>
      </p:sp>
      <p:pic>
        <p:nvPicPr>
          <p:cNvPr id="54279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C222C74-E985-4BED-8160-959C9B13543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79475"/>
          </a:xfrm>
        </p:spPr>
        <p:txBody>
          <a:bodyPr/>
          <a:lstStyle/>
          <a:p>
            <a:r>
              <a:rPr lang="en-US" smtClean="0"/>
              <a:t>Slotted Aloha efficiency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422400"/>
            <a:ext cx="6556375" cy="3321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Q:</a:t>
            </a:r>
            <a:r>
              <a:rPr lang="en-US" smtClean="0"/>
              <a:t> max fraction of </a:t>
            </a:r>
          </a:p>
          <a:p>
            <a:pPr>
              <a:buFont typeface="ZapfDingbats" pitchFamily="82" charset="2"/>
              <a:buNone/>
            </a:pPr>
            <a:r>
              <a:rPr lang="en-US" smtClean="0"/>
              <a:t>successful transmissions?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A:</a:t>
            </a:r>
            <a:r>
              <a:rPr lang="en-US" sz="2400" smtClean="0"/>
              <a:t> </a:t>
            </a:r>
            <a:r>
              <a:rPr lang="en-US" sz="2600" smtClean="0"/>
              <a:t>Suppose N stations, each transmits in slot with probability </a:t>
            </a:r>
            <a:r>
              <a:rPr lang="en-US" sz="2600" i="1" smtClean="0"/>
              <a:t>p</a:t>
            </a:r>
          </a:p>
          <a:p>
            <a:pPr lvl="1"/>
            <a:r>
              <a:rPr lang="en-US" smtClean="0"/>
              <a:t>prob. successful transmission is: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	       </a:t>
            </a:r>
          </a:p>
          <a:p>
            <a:pPr lvl="1">
              <a:buFont typeface="ZapfDingbats" pitchFamily="82" charset="2"/>
              <a:buNone/>
            </a:pPr>
            <a:r>
              <a:rPr lang="en-US" sz="1800" smtClean="0"/>
              <a:t>P[specific node succeeds]</a:t>
            </a:r>
            <a:r>
              <a:rPr lang="en-US" sz="1600" smtClean="0"/>
              <a:t>=</a:t>
            </a:r>
            <a:r>
              <a:rPr lang="en-US" sz="1800" smtClean="0"/>
              <a:t> </a:t>
            </a:r>
            <a:r>
              <a:rPr lang="en-US" sz="1800" i="1" smtClean="0"/>
              <a:t>p (1-p)</a:t>
            </a:r>
            <a:r>
              <a:rPr lang="en-US" sz="1800" b="1" i="1" baseline="30000" smtClean="0"/>
              <a:t>(N-1)</a:t>
            </a:r>
            <a:endParaRPr lang="en-US" sz="1800" smtClean="0"/>
          </a:p>
          <a:p>
            <a:pPr lvl="1">
              <a:buFont typeface="ZapfDingbats" pitchFamily="82" charset="2"/>
              <a:buNone/>
            </a:pPr>
            <a:endParaRPr lang="en-US" sz="2000" smtClean="0"/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P[any of N nodes succeeds]</a:t>
            </a:r>
            <a:endParaRPr lang="en-US" sz="2000" i="1" smtClean="0"/>
          </a:p>
          <a:p>
            <a:pPr>
              <a:buFont typeface="ZapfDingbats" pitchFamily="82" charset="2"/>
              <a:buNone/>
            </a:pPr>
            <a:r>
              <a:rPr lang="en-US" sz="2000" i="1" smtClean="0"/>
              <a:t>            = N p (1-p)</a:t>
            </a:r>
            <a:r>
              <a:rPr lang="en-US" sz="2000" b="1" i="1" baseline="30000" smtClean="0"/>
              <a:t>(N-1)</a:t>
            </a:r>
          </a:p>
          <a:p>
            <a:pPr>
              <a:buFont typeface="ZapfDingbats" pitchFamily="82" charset="2"/>
              <a:buNone/>
            </a:pPr>
            <a:endParaRPr lang="en-US" sz="2000" b="1" i="1" baseline="30000" smtClean="0"/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Efficiency </a:t>
            </a:r>
            <a:r>
              <a:rPr lang="en-US" sz="2000" i="1" smtClean="0"/>
              <a:t>= 1/e = .37  LARGE  N                                    </a:t>
            </a:r>
            <a:endParaRPr lang="en-US" sz="2400" i="1" smtClean="0"/>
          </a:p>
        </p:txBody>
      </p:sp>
      <p:grpSp>
        <p:nvGrpSpPr>
          <p:cNvPr id="55302" name="Group 4"/>
          <p:cNvGrpSpPr>
            <a:grpSpLocks/>
          </p:cNvGrpSpPr>
          <p:nvPr/>
        </p:nvGrpSpPr>
        <p:grpSpPr bwMode="auto">
          <a:xfrm>
            <a:off x="6299200" y="4700588"/>
            <a:ext cx="2185988" cy="1308100"/>
            <a:chOff x="4153" y="2288"/>
            <a:chExt cx="1377" cy="824"/>
          </a:xfrm>
        </p:grpSpPr>
        <p:sp>
          <p:nvSpPr>
            <p:cNvPr id="55304" name="Rectangle 5"/>
            <p:cNvSpPr>
              <a:spLocks noChangeArrowheads="1"/>
            </p:cNvSpPr>
            <p:nvPr/>
          </p:nvSpPr>
          <p:spPr bwMode="auto">
            <a:xfrm>
              <a:off x="4153" y="2288"/>
              <a:ext cx="1352" cy="8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4168" y="2320"/>
              <a:ext cx="136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At best:</a:t>
              </a:r>
              <a:r>
                <a:rPr lang="en-US"/>
                <a:t> channel</a:t>
              </a:r>
            </a:p>
            <a:p>
              <a:r>
                <a:rPr lang="en-US"/>
                <a:t>use for useful </a:t>
              </a:r>
            </a:p>
            <a:p>
              <a:r>
                <a:rPr lang="en-US"/>
                <a:t>transmissions 37%</a:t>
              </a:r>
            </a:p>
            <a:p>
              <a:r>
                <a:rPr lang="en-US"/>
                <a:t>of time!</a:t>
              </a:r>
            </a:p>
          </p:txBody>
        </p:sp>
      </p:grp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4738688" y="969963"/>
            <a:ext cx="4144962" cy="1570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Efficiency</a:t>
            </a:r>
            <a:r>
              <a:rPr lang="en-US" sz="2400"/>
              <a:t> : long-run </a:t>
            </a:r>
            <a:br>
              <a:rPr lang="en-US" sz="2400"/>
            </a:br>
            <a:r>
              <a:rPr lang="en-US" sz="2400"/>
              <a:t>fraction of successful slots </a:t>
            </a:r>
            <a:br>
              <a:rPr lang="en-US" sz="2400"/>
            </a:br>
            <a:r>
              <a:rPr lang="en-US" sz="2400"/>
              <a:t>(many nodes, all with many frames to send)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/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C5B3FA0-5D83-4FE3-91BB-C41042CEE21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(unslotted) ALOHA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648200"/>
          </a:xfrm>
        </p:spPr>
        <p:txBody>
          <a:bodyPr/>
          <a:lstStyle/>
          <a:p>
            <a:r>
              <a:rPr lang="en-US" sz="2400" smtClean="0"/>
              <a:t>unslotted Aloha: simpler, no synchronization</a:t>
            </a:r>
          </a:p>
          <a:p>
            <a:r>
              <a:rPr lang="en-US" sz="2400" smtClean="0"/>
              <a:t>pkt needs transmission:</a:t>
            </a:r>
          </a:p>
          <a:p>
            <a:pPr lvl="1"/>
            <a:r>
              <a:rPr lang="en-US" sz="2000" smtClean="0"/>
              <a:t> send without awaiting for beginning of slot</a:t>
            </a:r>
          </a:p>
          <a:p>
            <a:r>
              <a:rPr lang="en-US" sz="2400" smtClean="0"/>
              <a:t>collision probability increases:</a:t>
            </a:r>
          </a:p>
          <a:p>
            <a:pPr lvl="1"/>
            <a:r>
              <a:rPr lang="en-US" sz="2000" smtClean="0"/>
              <a:t>pkt sent at t</a:t>
            </a:r>
            <a:r>
              <a:rPr lang="en-US" sz="2000" baseline="-25000" smtClean="0"/>
              <a:t>0</a:t>
            </a:r>
            <a:r>
              <a:rPr lang="en-US" sz="2000" smtClean="0"/>
              <a:t> collide with other pkts sent in [t</a:t>
            </a:r>
            <a:r>
              <a:rPr lang="en-US" sz="2000" baseline="-25000" smtClean="0"/>
              <a:t>0</a:t>
            </a:r>
            <a:r>
              <a:rPr lang="en-US" sz="2000" smtClean="0"/>
              <a:t>-1, t</a:t>
            </a:r>
            <a:r>
              <a:rPr lang="en-US" sz="2000" baseline="-25000" smtClean="0"/>
              <a:t>0</a:t>
            </a:r>
            <a:r>
              <a:rPr lang="en-US" sz="2000" smtClean="0"/>
              <a:t>+1]</a:t>
            </a:r>
          </a:p>
        </p:txBody>
      </p:sp>
      <p:pic>
        <p:nvPicPr>
          <p:cNvPr id="56326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3838575"/>
            <a:ext cx="6280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CC88510-6360-4041-B719-8E6EA543A19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Pure Aloha (cont.)</a:t>
            </a:r>
            <a:endParaRPr lang="en-US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611313"/>
            <a:ext cx="8264525" cy="971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/>
              <a:t>P(success by any of N nodes) = N p </a:t>
            </a:r>
            <a:r>
              <a:rPr lang="en-US" baseline="16000" smtClean="0"/>
              <a:t>. </a:t>
            </a:r>
            <a:r>
              <a:rPr lang="en-US" sz="2000" smtClean="0"/>
              <a:t>(1-p)</a:t>
            </a:r>
            <a:r>
              <a:rPr lang="en-US" sz="2000" baseline="30000" smtClean="0"/>
              <a:t>2N</a:t>
            </a:r>
            <a:r>
              <a:rPr lang="en-US" baseline="16000" smtClean="0"/>
              <a:t> = 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       i.e. N p P(no other node transmits in [p0-1,p0] .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        P(no other node transmits in [p0,p0+1] 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                 =(as n -&gt; infty …)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                  1/(2e) = .18 </a:t>
            </a:r>
            <a:r>
              <a:rPr lang="en-US" sz="2000" smtClean="0"/>
              <a:t>	</a:t>
            </a:r>
            <a:endParaRPr lang="en-US" sz="2400" b="1" i="1" smtClean="0"/>
          </a:p>
          <a:p>
            <a:endParaRPr lang="en-US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 rot="-5391161">
            <a:off x="-685005" y="4466431"/>
            <a:ext cx="2976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 = throughput = “goodput” </a:t>
            </a:r>
          </a:p>
          <a:p>
            <a:r>
              <a:rPr lang="en-US" sz="1600"/>
              <a:t>     (success rate)</a:t>
            </a:r>
            <a:endParaRPr lang="en-US"/>
          </a:p>
        </p:txBody>
      </p:sp>
      <p:grpSp>
        <p:nvGrpSpPr>
          <p:cNvPr id="57351" name="Group 5"/>
          <p:cNvGrpSpPr>
            <a:grpSpLocks/>
          </p:cNvGrpSpPr>
          <p:nvPr/>
        </p:nvGrpSpPr>
        <p:grpSpPr bwMode="auto">
          <a:xfrm>
            <a:off x="1006475" y="3709988"/>
            <a:ext cx="5564188" cy="2833687"/>
            <a:chOff x="1359" y="2330"/>
            <a:chExt cx="3505" cy="1785"/>
          </a:xfrm>
        </p:grpSpPr>
        <p:sp>
          <p:nvSpPr>
            <p:cNvPr id="57355" name="Line 6"/>
            <p:cNvSpPr>
              <a:spLocks noChangeShapeType="1"/>
            </p:cNvSpPr>
            <p:nvPr/>
          </p:nvSpPr>
          <p:spPr bwMode="auto">
            <a:xfrm>
              <a:off x="1648" y="3758"/>
              <a:ext cx="26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6" name="Line 7"/>
            <p:cNvSpPr>
              <a:spLocks noChangeShapeType="1"/>
            </p:cNvSpPr>
            <p:nvPr/>
          </p:nvSpPr>
          <p:spPr bwMode="auto">
            <a:xfrm flipH="1" flipV="1">
              <a:off x="1645" y="2330"/>
              <a:ext cx="0" cy="1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7" name="Line 8"/>
            <p:cNvSpPr>
              <a:spLocks noChangeShapeType="1"/>
            </p:cNvSpPr>
            <p:nvPr/>
          </p:nvSpPr>
          <p:spPr bwMode="auto">
            <a:xfrm>
              <a:off x="2083" y="3719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8" name="Line 9"/>
            <p:cNvSpPr>
              <a:spLocks noChangeShapeType="1"/>
            </p:cNvSpPr>
            <p:nvPr/>
          </p:nvSpPr>
          <p:spPr bwMode="auto">
            <a:xfrm>
              <a:off x="2538" y="3717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9" name="Line 10"/>
            <p:cNvSpPr>
              <a:spLocks noChangeShapeType="1"/>
            </p:cNvSpPr>
            <p:nvPr/>
          </p:nvSpPr>
          <p:spPr bwMode="auto">
            <a:xfrm>
              <a:off x="2981" y="3712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3419" y="3715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4306" y="3713"/>
              <a:ext cx="0" cy="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>
              <a:off x="1602" y="254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>
              <a:off x="1598" y="2861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1603" y="316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5" name="Line 16"/>
            <p:cNvSpPr>
              <a:spLocks noChangeShapeType="1"/>
            </p:cNvSpPr>
            <p:nvPr/>
          </p:nvSpPr>
          <p:spPr bwMode="auto">
            <a:xfrm>
              <a:off x="1605" y="3453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6" name="Freeform 17"/>
            <p:cNvSpPr>
              <a:spLocks/>
            </p:cNvSpPr>
            <p:nvPr/>
          </p:nvSpPr>
          <p:spPr bwMode="auto">
            <a:xfrm>
              <a:off x="1641" y="3198"/>
              <a:ext cx="2693" cy="554"/>
            </a:xfrm>
            <a:custGeom>
              <a:avLst/>
              <a:gdLst>
                <a:gd name="T0" fmla="*/ 0 w 2693"/>
                <a:gd name="T1" fmla="*/ 554 h 554"/>
                <a:gd name="T2" fmla="*/ 145 w 2693"/>
                <a:gd name="T3" fmla="*/ 238 h 554"/>
                <a:gd name="T4" fmla="*/ 297 w 2693"/>
                <a:gd name="T5" fmla="*/ 60 h 554"/>
                <a:gd name="T6" fmla="*/ 404 w 2693"/>
                <a:gd name="T7" fmla="*/ 11 h 554"/>
                <a:gd name="T8" fmla="*/ 508 w 2693"/>
                <a:gd name="T9" fmla="*/ 7 h 554"/>
                <a:gd name="T10" fmla="*/ 673 w 2693"/>
                <a:gd name="T11" fmla="*/ 53 h 554"/>
                <a:gd name="T12" fmla="*/ 904 w 2693"/>
                <a:gd name="T13" fmla="*/ 152 h 554"/>
                <a:gd name="T14" fmla="*/ 1174 w 2693"/>
                <a:gd name="T15" fmla="*/ 271 h 554"/>
                <a:gd name="T16" fmla="*/ 1438 w 2693"/>
                <a:gd name="T17" fmla="*/ 389 h 554"/>
                <a:gd name="T18" fmla="*/ 1708 w 2693"/>
                <a:gd name="T19" fmla="*/ 475 h 554"/>
                <a:gd name="T20" fmla="*/ 1972 w 2693"/>
                <a:gd name="T21" fmla="*/ 521 h 554"/>
                <a:gd name="T22" fmla="*/ 2275 w 2693"/>
                <a:gd name="T23" fmla="*/ 528 h 554"/>
                <a:gd name="T24" fmla="*/ 2532 w 2693"/>
                <a:gd name="T25" fmla="*/ 528 h 554"/>
                <a:gd name="T26" fmla="*/ 2693 w 2693"/>
                <a:gd name="T27" fmla="*/ 527 h 5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93"/>
                <a:gd name="T43" fmla="*/ 0 h 554"/>
                <a:gd name="T44" fmla="*/ 2693 w 2693"/>
                <a:gd name="T45" fmla="*/ 554 h 5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93" h="554">
                  <a:moveTo>
                    <a:pt x="0" y="554"/>
                  </a:moveTo>
                  <a:cubicBezTo>
                    <a:pt x="48" y="437"/>
                    <a:pt x="96" y="320"/>
                    <a:pt x="145" y="238"/>
                  </a:cubicBezTo>
                  <a:cubicBezTo>
                    <a:pt x="194" y="156"/>
                    <a:pt x="254" y="98"/>
                    <a:pt x="297" y="60"/>
                  </a:cubicBezTo>
                  <a:cubicBezTo>
                    <a:pt x="340" y="22"/>
                    <a:pt x="369" y="20"/>
                    <a:pt x="404" y="11"/>
                  </a:cubicBezTo>
                  <a:cubicBezTo>
                    <a:pt x="439" y="2"/>
                    <a:pt x="463" y="0"/>
                    <a:pt x="508" y="7"/>
                  </a:cubicBezTo>
                  <a:cubicBezTo>
                    <a:pt x="553" y="14"/>
                    <a:pt x="607" y="29"/>
                    <a:pt x="673" y="53"/>
                  </a:cubicBezTo>
                  <a:cubicBezTo>
                    <a:pt x="739" y="77"/>
                    <a:pt x="821" y="116"/>
                    <a:pt x="904" y="152"/>
                  </a:cubicBezTo>
                  <a:cubicBezTo>
                    <a:pt x="987" y="188"/>
                    <a:pt x="1085" y="232"/>
                    <a:pt x="1174" y="271"/>
                  </a:cubicBezTo>
                  <a:cubicBezTo>
                    <a:pt x="1263" y="310"/>
                    <a:pt x="1349" y="355"/>
                    <a:pt x="1438" y="389"/>
                  </a:cubicBezTo>
                  <a:cubicBezTo>
                    <a:pt x="1527" y="423"/>
                    <a:pt x="1619" y="453"/>
                    <a:pt x="1708" y="475"/>
                  </a:cubicBezTo>
                  <a:cubicBezTo>
                    <a:pt x="1797" y="497"/>
                    <a:pt x="1878" y="512"/>
                    <a:pt x="1972" y="521"/>
                  </a:cubicBezTo>
                  <a:cubicBezTo>
                    <a:pt x="2066" y="530"/>
                    <a:pt x="2182" y="527"/>
                    <a:pt x="2275" y="528"/>
                  </a:cubicBezTo>
                  <a:cubicBezTo>
                    <a:pt x="2368" y="529"/>
                    <a:pt x="2462" y="528"/>
                    <a:pt x="2532" y="528"/>
                  </a:cubicBezTo>
                  <a:cubicBezTo>
                    <a:pt x="2602" y="528"/>
                    <a:pt x="2660" y="527"/>
                    <a:pt x="2693" y="52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7" name="Freeform 18"/>
            <p:cNvSpPr>
              <a:spLocks/>
            </p:cNvSpPr>
            <p:nvPr/>
          </p:nvSpPr>
          <p:spPr bwMode="auto">
            <a:xfrm>
              <a:off x="1648" y="2655"/>
              <a:ext cx="2696" cy="1104"/>
            </a:xfrm>
            <a:custGeom>
              <a:avLst/>
              <a:gdLst>
                <a:gd name="T0" fmla="*/ 0 w 2696"/>
                <a:gd name="T1" fmla="*/ 1104 h 1104"/>
                <a:gd name="T2" fmla="*/ 125 w 2696"/>
                <a:gd name="T3" fmla="*/ 702 h 1104"/>
                <a:gd name="T4" fmla="*/ 268 w 2696"/>
                <a:gd name="T5" fmla="*/ 419 h 1104"/>
                <a:gd name="T6" fmla="*/ 406 w 2696"/>
                <a:gd name="T7" fmla="*/ 239 h 1104"/>
                <a:gd name="T8" fmla="*/ 547 w 2696"/>
                <a:gd name="T9" fmla="*/ 110 h 1104"/>
                <a:gd name="T10" fmla="*/ 719 w 2696"/>
                <a:gd name="T11" fmla="*/ 22 h 1104"/>
                <a:gd name="T12" fmla="*/ 877 w 2696"/>
                <a:gd name="T13" fmla="*/ 2 h 1104"/>
                <a:gd name="T14" fmla="*/ 1027 w 2696"/>
                <a:gd name="T15" fmla="*/ 11 h 1104"/>
                <a:gd name="T16" fmla="*/ 1183 w 2696"/>
                <a:gd name="T17" fmla="*/ 59 h 1104"/>
                <a:gd name="T18" fmla="*/ 1351 w 2696"/>
                <a:gd name="T19" fmla="*/ 115 h 1104"/>
                <a:gd name="T20" fmla="*/ 1589 w 2696"/>
                <a:gd name="T21" fmla="*/ 227 h 1104"/>
                <a:gd name="T22" fmla="*/ 1833 w 2696"/>
                <a:gd name="T23" fmla="*/ 345 h 1104"/>
                <a:gd name="T24" fmla="*/ 2064 w 2696"/>
                <a:gd name="T25" fmla="*/ 464 h 1104"/>
                <a:gd name="T26" fmla="*/ 2294 w 2696"/>
                <a:gd name="T27" fmla="*/ 570 h 1104"/>
                <a:gd name="T28" fmla="*/ 2532 w 2696"/>
                <a:gd name="T29" fmla="*/ 669 h 1104"/>
                <a:gd name="T30" fmla="*/ 2696 w 2696"/>
                <a:gd name="T31" fmla="*/ 708 h 1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6"/>
                <a:gd name="T49" fmla="*/ 0 h 1104"/>
                <a:gd name="T50" fmla="*/ 2696 w 2696"/>
                <a:gd name="T51" fmla="*/ 1104 h 1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6" h="1104">
                  <a:moveTo>
                    <a:pt x="0" y="1104"/>
                  </a:moveTo>
                  <a:cubicBezTo>
                    <a:pt x="37" y="964"/>
                    <a:pt x="80" y="816"/>
                    <a:pt x="125" y="702"/>
                  </a:cubicBezTo>
                  <a:cubicBezTo>
                    <a:pt x="170" y="588"/>
                    <a:pt x="221" y="496"/>
                    <a:pt x="268" y="419"/>
                  </a:cubicBezTo>
                  <a:cubicBezTo>
                    <a:pt x="315" y="342"/>
                    <a:pt x="360" y="290"/>
                    <a:pt x="406" y="239"/>
                  </a:cubicBezTo>
                  <a:cubicBezTo>
                    <a:pt x="452" y="188"/>
                    <a:pt x="495" y="146"/>
                    <a:pt x="547" y="110"/>
                  </a:cubicBezTo>
                  <a:cubicBezTo>
                    <a:pt x="599" y="74"/>
                    <a:pt x="664" y="40"/>
                    <a:pt x="719" y="22"/>
                  </a:cubicBezTo>
                  <a:cubicBezTo>
                    <a:pt x="774" y="4"/>
                    <a:pt x="826" y="4"/>
                    <a:pt x="877" y="2"/>
                  </a:cubicBezTo>
                  <a:cubicBezTo>
                    <a:pt x="928" y="0"/>
                    <a:pt x="976" y="2"/>
                    <a:pt x="1027" y="11"/>
                  </a:cubicBezTo>
                  <a:cubicBezTo>
                    <a:pt x="1078" y="20"/>
                    <a:pt x="1129" y="42"/>
                    <a:pt x="1183" y="59"/>
                  </a:cubicBezTo>
                  <a:cubicBezTo>
                    <a:pt x="1237" y="76"/>
                    <a:pt x="1283" y="87"/>
                    <a:pt x="1351" y="115"/>
                  </a:cubicBezTo>
                  <a:cubicBezTo>
                    <a:pt x="1419" y="143"/>
                    <a:pt x="1509" y="189"/>
                    <a:pt x="1589" y="227"/>
                  </a:cubicBezTo>
                  <a:cubicBezTo>
                    <a:pt x="1669" y="265"/>
                    <a:pt x="1754" y="306"/>
                    <a:pt x="1833" y="345"/>
                  </a:cubicBezTo>
                  <a:cubicBezTo>
                    <a:pt x="1912" y="384"/>
                    <a:pt x="1987" y="427"/>
                    <a:pt x="2064" y="464"/>
                  </a:cubicBezTo>
                  <a:cubicBezTo>
                    <a:pt x="2141" y="501"/>
                    <a:pt x="2216" y="536"/>
                    <a:pt x="2294" y="570"/>
                  </a:cubicBezTo>
                  <a:cubicBezTo>
                    <a:pt x="2372" y="604"/>
                    <a:pt x="2465" y="646"/>
                    <a:pt x="2532" y="669"/>
                  </a:cubicBezTo>
                  <a:cubicBezTo>
                    <a:pt x="2599" y="692"/>
                    <a:pt x="2647" y="700"/>
                    <a:pt x="2696" y="7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8" name="Line 19"/>
            <p:cNvSpPr>
              <a:spLocks noChangeShapeType="1"/>
            </p:cNvSpPr>
            <p:nvPr/>
          </p:nvSpPr>
          <p:spPr bwMode="auto">
            <a:xfrm flipV="1">
              <a:off x="1648" y="3211"/>
              <a:ext cx="435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9" name="Line 20"/>
            <p:cNvSpPr>
              <a:spLocks noChangeShapeType="1"/>
            </p:cNvSpPr>
            <p:nvPr/>
          </p:nvSpPr>
          <p:spPr bwMode="auto">
            <a:xfrm>
              <a:off x="2073" y="3208"/>
              <a:ext cx="7" cy="5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0" name="Line 21"/>
            <p:cNvSpPr>
              <a:spLocks noChangeShapeType="1"/>
            </p:cNvSpPr>
            <p:nvPr/>
          </p:nvSpPr>
          <p:spPr bwMode="auto">
            <a:xfrm>
              <a:off x="2531" y="2690"/>
              <a:ext cx="7" cy="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1" name="Line 22"/>
            <p:cNvSpPr>
              <a:spLocks noChangeShapeType="1"/>
            </p:cNvSpPr>
            <p:nvPr/>
          </p:nvSpPr>
          <p:spPr bwMode="auto">
            <a:xfrm flipV="1">
              <a:off x="1664" y="2648"/>
              <a:ext cx="864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2" name="Text Box 23"/>
            <p:cNvSpPr txBox="1">
              <a:spLocks noChangeArrowheads="1"/>
            </p:cNvSpPr>
            <p:nvPr/>
          </p:nvSpPr>
          <p:spPr bwMode="auto">
            <a:xfrm>
              <a:off x="2136" y="3903"/>
              <a:ext cx="27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 = offered load = #frames per frame-time</a:t>
              </a:r>
              <a:endParaRPr lang="en-US"/>
            </a:p>
          </p:txBody>
        </p:sp>
        <p:sp>
          <p:nvSpPr>
            <p:cNvPr id="57373" name="Text Box 24"/>
            <p:cNvSpPr txBox="1">
              <a:spLocks noChangeArrowheads="1"/>
            </p:cNvSpPr>
            <p:nvPr/>
          </p:nvSpPr>
          <p:spPr bwMode="auto">
            <a:xfrm>
              <a:off x="1960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57374" name="Text Box 25"/>
            <p:cNvSpPr txBox="1">
              <a:spLocks noChangeArrowheads="1"/>
            </p:cNvSpPr>
            <p:nvPr/>
          </p:nvSpPr>
          <p:spPr bwMode="auto">
            <a:xfrm>
              <a:off x="2398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1.0</a:t>
              </a:r>
              <a:endParaRPr lang="en-US"/>
            </a:p>
          </p:txBody>
        </p:sp>
        <p:sp>
          <p:nvSpPr>
            <p:cNvPr id="57375" name="Text Box 26"/>
            <p:cNvSpPr txBox="1">
              <a:spLocks noChangeArrowheads="1"/>
            </p:cNvSpPr>
            <p:nvPr/>
          </p:nvSpPr>
          <p:spPr bwMode="auto">
            <a:xfrm>
              <a:off x="2845" y="376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1.5</a:t>
              </a:r>
              <a:endParaRPr lang="en-US"/>
            </a:p>
          </p:txBody>
        </p:sp>
        <p:sp>
          <p:nvSpPr>
            <p:cNvPr id="57376" name="Text Box 27"/>
            <p:cNvSpPr txBox="1">
              <a:spLocks noChangeArrowheads="1"/>
            </p:cNvSpPr>
            <p:nvPr/>
          </p:nvSpPr>
          <p:spPr bwMode="auto">
            <a:xfrm>
              <a:off x="3289" y="3774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2.0</a:t>
              </a:r>
              <a:endParaRPr lang="en-US"/>
            </a:p>
          </p:txBody>
        </p:sp>
        <p:sp>
          <p:nvSpPr>
            <p:cNvPr id="57377" name="Text Box 28"/>
            <p:cNvSpPr txBox="1">
              <a:spLocks noChangeArrowheads="1"/>
            </p:cNvSpPr>
            <p:nvPr/>
          </p:nvSpPr>
          <p:spPr bwMode="auto">
            <a:xfrm>
              <a:off x="1371" y="3352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0.1</a:t>
              </a:r>
              <a:endParaRPr lang="en-US"/>
            </a:p>
          </p:txBody>
        </p:sp>
        <p:sp>
          <p:nvSpPr>
            <p:cNvPr id="57378" name="Text Box 29"/>
            <p:cNvSpPr txBox="1">
              <a:spLocks noChangeArrowheads="1"/>
            </p:cNvSpPr>
            <p:nvPr/>
          </p:nvSpPr>
          <p:spPr bwMode="auto">
            <a:xfrm>
              <a:off x="1375" y="305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0.2</a:t>
              </a:r>
              <a:endParaRPr lang="en-US"/>
            </a:p>
          </p:txBody>
        </p:sp>
        <p:sp>
          <p:nvSpPr>
            <p:cNvPr id="57379" name="Text Box 30"/>
            <p:cNvSpPr txBox="1">
              <a:spLocks noChangeArrowheads="1"/>
            </p:cNvSpPr>
            <p:nvPr/>
          </p:nvSpPr>
          <p:spPr bwMode="auto">
            <a:xfrm>
              <a:off x="1359" y="277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0.3</a:t>
              </a:r>
              <a:endParaRPr lang="en-US"/>
            </a:p>
          </p:txBody>
        </p:sp>
        <p:sp>
          <p:nvSpPr>
            <p:cNvPr id="57380" name="Text Box 31"/>
            <p:cNvSpPr txBox="1">
              <a:spLocks noChangeArrowheads="1"/>
            </p:cNvSpPr>
            <p:nvPr/>
          </p:nvSpPr>
          <p:spPr bwMode="auto">
            <a:xfrm>
              <a:off x="1363" y="2459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0.4</a:t>
              </a:r>
              <a:endParaRPr lang="en-US"/>
            </a:p>
          </p:txBody>
        </p:sp>
        <p:sp>
          <p:nvSpPr>
            <p:cNvPr id="57381" name="Text Box 32"/>
            <p:cNvSpPr txBox="1">
              <a:spLocks noChangeArrowheads="1"/>
            </p:cNvSpPr>
            <p:nvPr/>
          </p:nvSpPr>
          <p:spPr bwMode="auto">
            <a:xfrm>
              <a:off x="3380" y="3472"/>
              <a:ext cx="7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Pure Aloha</a:t>
              </a:r>
              <a:endParaRPr lang="en-US"/>
            </a:p>
          </p:txBody>
        </p:sp>
        <p:sp>
          <p:nvSpPr>
            <p:cNvPr id="57382" name="Text Box 33"/>
            <p:cNvSpPr txBox="1">
              <a:spLocks noChangeArrowheads="1"/>
            </p:cNvSpPr>
            <p:nvPr/>
          </p:nvSpPr>
          <p:spPr bwMode="auto">
            <a:xfrm>
              <a:off x="3635" y="2935"/>
              <a:ext cx="9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Slotted Aloha</a:t>
              </a:r>
              <a:endParaRPr lang="en-US"/>
            </a:p>
          </p:txBody>
        </p:sp>
      </p:grpSp>
      <p:grpSp>
        <p:nvGrpSpPr>
          <p:cNvPr id="57352" name="Group 34"/>
          <p:cNvGrpSpPr>
            <a:grpSpLocks/>
          </p:cNvGrpSpPr>
          <p:nvPr/>
        </p:nvGrpSpPr>
        <p:grpSpPr bwMode="auto">
          <a:xfrm>
            <a:off x="6435725" y="4460875"/>
            <a:ext cx="2462213" cy="1004888"/>
            <a:chOff x="3909" y="2961"/>
            <a:chExt cx="1551" cy="633"/>
          </a:xfrm>
        </p:grpSpPr>
        <p:sp>
          <p:nvSpPr>
            <p:cNvPr id="57353" name="Rectangle 35"/>
            <p:cNvSpPr>
              <a:spLocks noChangeArrowheads="1"/>
            </p:cNvSpPr>
            <p:nvPr/>
          </p:nvSpPr>
          <p:spPr bwMode="auto">
            <a:xfrm>
              <a:off x="3909" y="2961"/>
              <a:ext cx="1551" cy="6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4" name="Text Box 36"/>
            <p:cNvSpPr txBox="1">
              <a:spLocks noChangeArrowheads="1"/>
            </p:cNvSpPr>
            <p:nvPr/>
          </p:nvSpPr>
          <p:spPr bwMode="auto">
            <a:xfrm>
              <a:off x="3984" y="2991"/>
              <a:ext cx="140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protocol</a:t>
              </a:r>
              <a:r>
                <a:rPr lang="en-US"/>
                <a:t> constrains</a:t>
              </a:r>
            </a:p>
            <a:p>
              <a:r>
                <a:rPr lang="en-US"/>
                <a:t>effective channel</a:t>
              </a:r>
            </a:p>
            <a:p>
              <a:r>
                <a:rPr lang="en-US"/>
                <a:t>throughput!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FD177C2-A54A-4787-8345-2CF6619F5FE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 smtClean="0"/>
              <a:t>CSMA: Carrier Sense Multiple Access</a:t>
            </a:r>
            <a:endParaRPr lang="en-US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51000"/>
            <a:ext cx="8296275" cy="44497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CSMA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listen before transmit: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 channel sensed </a:t>
            </a:r>
            <a:r>
              <a:rPr lang="en-US" sz="2400" smtClean="0">
                <a:solidFill>
                  <a:srgbClr val="FF0000"/>
                </a:solidFill>
              </a:rPr>
              <a:t>busy</a:t>
            </a:r>
            <a:r>
              <a:rPr lang="en-US" sz="2400" smtClean="0"/>
              <a:t>, defer transmission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back-off, random interval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If/when channel sensed </a:t>
            </a:r>
            <a:r>
              <a:rPr lang="en-US" sz="2400" smtClean="0">
                <a:solidFill>
                  <a:srgbClr val="FF0000"/>
                </a:solidFill>
              </a:rPr>
              <a:t>idle</a:t>
            </a:r>
            <a:r>
              <a:rPr lang="en-US" sz="240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p-persistent CSMA: </a:t>
            </a:r>
            <a:r>
              <a:rPr lang="en-US" smtClean="0"/>
              <a:t>transmit immediately with probability p; with probablility 1-p retry after random interval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non-persistent CSMA:</a:t>
            </a:r>
            <a:r>
              <a:rPr lang="en-US" smtClean="0"/>
              <a:t> transmit after random interval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human analogy</a:t>
            </a:r>
            <a:r>
              <a:rPr lang="en-US" sz="2400" smtClean="0"/>
              <a:t>: don’t interrupt others!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260D4FF-2B79-4345-852F-892B878C7ED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 collisions</a:t>
            </a:r>
          </a:p>
        </p:txBody>
      </p:sp>
      <p:pic>
        <p:nvPicPr>
          <p:cNvPr id="59397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573088" y="1536700"/>
            <a:ext cx="3100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collisions </a:t>
            </a:r>
            <a:r>
              <a:rPr lang="en-US" sz="2400" i="1">
                <a:solidFill>
                  <a:schemeClr val="accent2"/>
                </a:solidFill>
              </a:rPr>
              <a:t>can</a:t>
            </a:r>
            <a:r>
              <a:rPr lang="en-US" sz="2400">
                <a:solidFill>
                  <a:schemeClr val="accent2"/>
                </a:solidFill>
              </a:rPr>
              <a:t> occur:</a:t>
            </a:r>
            <a:endParaRPr lang="en-US" sz="2400"/>
          </a:p>
          <a:p>
            <a:r>
              <a:rPr lang="en-US" sz="2000"/>
              <a:t>Due to propagation delay, two nodes may not hear each other’s transmission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587375" y="3559175"/>
            <a:ext cx="3498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collision:</a:t>
            </a:r>
            <a:endParaRPr lang="en-US" sz="2400"/>
          </a:p>
          <a:p>
            <a:r>
              <a:rPr lang="en-US" sz="2000"/>
              <a:t>entire packet transmission </a:t>
            </a:r>
          </a:p>
          <a:p>
            <a:r>
              <a:rPr lang="en-US" sz="2000"/>
              <a:t>time wasted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4759325" y="874713"/>
            <a:ext cx="411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spatial layout of nodes along ethernet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1" name="Rectangle 7"/>
          <p:cNvSpPr>
            <a:spLocks noChangeArrowheads="1"/>
          </p:cNvSpPr>
          <p:nvPr/>
        </p:nvSpPr>
        <p:spPr bwMode="auto">
          <a:xfrm>
            <a:off x="263525" y="4852988"/>
            <a:ext cx="3838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note:</a:t>
            </a:r>
            <a:endParaRPr lang="en-US" sz="2400"/>
          </a:p>
          <a:p>
            <a:r>
              <a:rPr lang="en-US" sz="2000"/>
              <a:t>role of distance and propagation delay (d)in determining collision </a:t>
            </a:r>
          </a:p>
          <a:p>
            <a:r>
              <a:rPr lang="en-US" sz="2000"/>
              <a:t>(</a:t>
            </a:r>
            <a:r>
              <a:rPr lang="en-US" sz="2000">
                <a:solidFill>
                  <a:srgbClr val="FF0000"/>
                </a:solidFill>
              </a:rPr>
              <a:t>collision-detection delay</a:t>
            </a:r>
            <a:r>
              <a:rPr lang="en-US" sz="2000"/>
              <a:t> = 2d)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CD1AD8D-763B-49B4-94C5-AF1A75527B0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CSMA/CD (Collision Detection)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131888"/>
            <a:ext cx="8540750" cy="49498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CSMA/CD:</a:t>
            </a:r>
            <a:r>
              <a:rPr lang="en-US" sz="2400" smtClean="0"/>
              <a:t> carrier sensing, deferral as in CSMA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smtClean="0"/>
              <a:t>colliding transmissions </a:t>
            </a:r>
            <a:r>
              <a:rPr lang="en-US" sz="2000" smtClean="0">
                <a:solidFill>
                  <a:srgbClr val="FF0000"/>
                </a:solidFill>
              </a:rPr>
              <a:t>aborted</a:t>
            </a:r>
            <a:r>
              <a:rPr lang="en-US" sz="2000" smtClean="0"/>
              <a:t>, reducing channel wastage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smtClean="0"/>
              <a:t>persistent or non-persistent retransmission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collision detection</a:t>
            </a:r>
            <a:r>
              <a:rPr lang="en-US" sz="2400" smtClean="0"/>
              <a:t>:</a:t>
            </a:r>
            <a:r>
              <a:rPr lang="en-US" sz="2000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smtClean="0"/>
              <a:t>easy in wired LANs: measure signal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strengths, compare transmitted,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 received signals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smtClean="0"/>
              <a:t>different in wireless LANs: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transmitter/receiver not “on”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simultaneously; collision at the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receiver matters, not the sender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human analogy</a:t>
            </a:r>
            <a:r>
              <a:rPr lang="en-US" sz="2400" smtClean="0"/>
              <a:t>: the polite 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/>
              <a:t>conversationalist </a:t>
            </a:r>
          </a:p>
        </p:txBody>
      </p:sp>
      <p:pic>
        <p:nvPicPr>
          <p:cNvPr id="6042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987675"/>
            <a:ext cx="44338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41B64D9-D31A-412D-8B5B-4AE7DC1D630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“Taking Turns” MAC protocols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channel partitioning MAC protocols:</a:t>
            </a:r>
            <a:endParaRPr lang="en-US" smtClean="0"/>
          </a:p>
          <a:p>
            <a:pPr lvl="1"/>
            <a:r>
              <a:rPr lang="en-US" smtClean="0"/>
              <a:t>share channel efficiently and fairly at high load</a:t>
            </a:r>
          </a:p>
          <a:p>
            <a:pPr lvl="1"/>
            <a:r>
              <a:rPr lang="en-US" smtClean="0"/>
              <a:t>inefficient at low load: delay in channel access, 1/N bandwidth allocated even if only 1 active node!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Random access MAC protocols</a:t>
            </a:r>
            <a:endParaRPr lang="en-US" smtClean="0"/>
          </a:p>
          <a:p>
            <a:pPr lvl="1"/>
            <a:r>
              <a:rPr lang="en-US" smtClean="0"/>
              <a:t>efficient at low load: single node can fully utilize channel</a:t>
            </a:r>
          </a:p>
          <a:p>
            <a:pPr lvl="1"/>
            <a:r>
              <a:rPr lang="en-US" smtClean="0"/>
              <a:t>high 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“taking turns” protocols</a:t>
            </a:r>
            <a:endParaRPr lang="en-US" smtClean="0"/>
          </a:p>
          <a:p>
            <a:pPr lvl="1">
              <a:buFont typeface="ZapfDingbats" pitchFamily="82" charset="2"/>
              <a:buNone/>
            </a:pPr>
            <a:r>
              <a:rPr lang="en-US" smtClean="0"/>
              <a:t>look for best of both worlds!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88A3AEA-DC16-4266-A833-97CF22167D2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“Taking Turns” MAC protocols</a:t>
            </a: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730250" y="1376363"/>
            <a:ext cx="8413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Token passing:</a:t>
            </a:r>
            <a:endParaRPr lang="en-US" sz="2800" b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control </a:t>
            </a:r>
            <a:r>
              <a:rPr lang="en-US" sz="2400" b="1"/>
              <a:t>token-frame </a:t>
            </a:r>
            <a:r>
              <a:rPr lang="en-US" sz="2400"/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not pure broadcast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single point of failure (token)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/>
              <a:t> </a:t>
            </a:r>
          </a:p>
        </p:txBody>
      </p:sp>
      <p:pic>
        <p:nvPicPr>
          <p:cNvPr id="62470" name="Picture 4" descr="IMG0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5002213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FFA7527-0101-4776-840B-F896F16A41A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309688"/>
          </a:xfrm>
        </p:spPr>
        <p:txBody>
          <a:bodyPr/>
          <a:lstStyle/>
          <a:p>
            <a:r>
              <a:rPr lang="sv-SE" sz="3600" smtClean="0"/>
              <a:t>IEEE 802.4 Standard </a:t>
            </a:r>
            <a:br>
              <a:rPr lang="sv-SE" sz="3600" smtClean="0"/>
            </a:br>
            <a:r>
              <a:rPr lang="sv-SE" sz="3600" smtClean="0"/>
              <a:t>(General Motors Token Bus)</a:t>
            </a:r>
            <a:br>
              <a:rPr lang="sv-SE" sz="3600" smtClean="0"/>
            </a:br>
            <a:r>
              <a:rPr lang="sv-SE" sz="2000" smtClean="0"/>
              <a:t>(not in must-study material)</a:t>
            </a:r>
            <a:endParaRPr lang="sv-SE" sz="3600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41488"/>
            <a:ext cx="7772400" cy="45069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sz="2400" b="1" smtClean="0"/>
              <a:t>Contention systems limitation</a:t>
            </a:r>
            <a:r>
              <a:rPr lang="sv-SE" sz="2400" smtClean="0"/>
              <a:t>: worst-case delay until successful transmission is unlimited =&gt; </a:t>
            </a:r>
            <a:r>
              <a:rPr lang="sv-SE" sz="2400" smtClean="0">
                <a:solidFill>
                  <a:schemeClr val="accent2"/>
                </a:solidFill>
              </a:rPr>
              <a:t>not suitable</a:t>
            </a:r>
            <a:r>
              <a:rPr lang="sv-SE" sz="2400" smtClean="0"/>
              <a:t> </a:t>
            </a:r>
            <a:r>
              <a:rPr lang="sv-SE" sz="2400" smtClean="0">
                <a:solidFill>
                  <a:schemeClr val="accent2"/>
                </a:solidFill>
              </a:rPr>
              <a:t>for real-time traffic</a:t>
            </a:r>
          </a:p>
          <a:p>
            <a:pPr>
              <a:buFont typeface="ZapfDingbats" pitchFamily="82" charset="2"/>
              <a:buNone/>
            </a:pPr>
            <a:r>
              <a:rPr lang="sv-SE" sz="2400" b="1" smtClean="0"/>
              <a:t>Solution</a:t>
            </a:r>
            <a:r>
              <a:rPr lang="sv-SE" sz="2400" smtClean="0"/>
              <a:t>: token-passing, round robin</a:t>
            </a:r>
          </a:p>
          <a:p>
            <a:r>
              <a:rPr lang="sv-SE" sz="2400" i="1" smtClean="0"/>
              <a:t>token </a:t>
            </a:r>
            <a:r>
              <a:rPr lang="sv-SE" sz="2400" smtClean="0"/>
              <a:t>= special control frame; only  the holding station can transmit; then it passes it to another station, i.e. for token bus,  the next in the </a:t>
            </a:r>
            <a:r>
              <a:rPr lang="sv-SE" sz="2400" smtClean="0">
                <a:solidFill>
                  <a:schemeClr val="accent2"/>
                </a:solidFill>
              </a:rPr>
              <a:t>logical ring</a:t>
            </a:r>
            <a:endParaRPr lang="sv-SE" sz="2400" smtClean="0"/>
          </a:p>
          <a:p>
            <a:r>
              <a:rPr lang="sv-SE" sz="2400" smtClean="0"/>
              <a:t>4 priority classes of traffic, using timers</a:t>
            </a:r>
          </a:p>
          <a:p>
            <a:r>
              <a:rPr lang="sv-SE" sz="2400" smtClean="0"/>
              <a:t>Logical ring-maintenance: </a:t>
            </a:r>
            <a:r>
              <a:rPr lang="sv-SE" sz="2400" smtClean="0">
                <a:solidFill>
                  <a:schemeClr val="accent2"/>
                </a:solidFill>
              </a:rPr>
              <a:t>distributed strategy</a:t>
            </a:r>
          </a:p>
          <a:p>
            <a:pPr lvl="1"/>
            <a:r>
              <a:rPr lang="sv-SE" sz="2000" smtClean="0"/>
              <a:t>Robust, somehow complicated though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A086C81-7703-4EA4-94C5-F7C55C92399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600" smtClean="0"/>
              <a:t>IEEE Standard 802.5 (Token Ring)</a:t>
            </a:r>
            <a:br>
              <a:rPr lang="sv-SE" sz="3600" smtClean="0"/>
            </a:br>
            <a:r>
              <a:rPr lang="sv-SE" sz="3600" smtClean="0"/>
              <a:t> </a:t>
            </a:r>
            <a:r>
              <a:rPr lang="sv-SE" sz="2400" smtClean="0"/>
              <a:t>(not in must-study material)</a:t>
            </a:r>
            <a:endParaRPr lang="sv-SE" sz="360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0325"/>
            <a:ext cx="8286750" cy="1887538"/>
          </a:xfrm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Motivation</a:t>
            </a:r>
            <a:r>
              <a:rPr lang="sv-SE" sz="2000" i="1" smtClean="0"/>
              <a:t>: </a:t>
            </a:r>
            <a:r>
              <a:rPr lang="sv-SE" sz="2000" smtClean="0"/>
              <a:t>instead of complicated token-bus, have a physical ring</a:t>
            </a:r>
            <a:endParaRPr lang="sv-SE" sz="2000" i="1" smtClean="0"/>
          </a:p>
          <a:p>
            <a:pPr>
              <a:buFont typeface="ZapfDingbats" pitchFamily="82" charset="2"/>
              <a:buNone/>
            </a:pPr>
            <a:r>
              <a:rPr lang="sv-SE" sz="2000" smtClean="0">
                <a:solidFill>
                  <a:srgbClr val="FF0000"/>
                </a:solidFill>
              </a:rPr>
              <a:t>Principle: </a:t>
            </a:r>
            <a:r>
              <a:rPr lang="sv-SE" sz="2000" smtClean="0"/>
              <a:t>Each bit arriving at an interface is copied into a 1-bit buffer (inspected and/or modified); then copied out to the ring again. </a:t>
            </a:r>
          </a:p>
          <a:p>
            <a:pPr lvl="1"/>
            <a:r>
              <a:rPr lang="sv-SE" sz="1800" smtClean="0"/>
              <a:t>copying step introduces a 1-bit delay at each interface.</a:t>
            </a:r>
          </a:p>
        </p:txBody>
      </p:sp>
      <p:pic>
        <p:nvPicPr>
          <p:cNvPr id="64518" name="Picture 4" descr="4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089275"/>
            <a:ext cx="61150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2916A3E-01C8-47E0-BD08-09000067018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Token Ring operation 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>
                <a:solidFill>
                  <a:srgbClr val="FF0000"/>
                </a:solidFill>
              </a:rPr>
              <a:t>to transmit</a:t>
            </a:r>
            <a:r>
              <a:rPr lang="sv-SE" smtClean="0"/>
              <a:t> a frame, a station is required to seize the </a:t>
            </a:r>
            <a:r>
              <a:rPr lang="sv-SE" smtClean="0">
                <a:solidFill>
                  <a:srgbClr val="FF0000"/>
                </a:solidFill>
              </a:rPr>
              <a:t>token </a:t>
            </a:r>
            <a:r>
              <a:rPr lang="sv-SE" smtClean="0"/>
              <a:t>and remove it from the ring before transmitting. </a:t>
            </a:r>
          </a:p>
          <a:p>
            <a:r>
              <a:rPr lang="sv-SE" smtClean="0"/>
              <a:t>bits that have propagated around the ring are removed from the ring by the sender (the receiver in FDDI). </a:t>
            </a:r>
          </a:p>
          <a:p>
            <a:r>
              <a:rPr lang="sv-SE" smtClean="0"/>
              <a:t>After a station has finished transmitting the last bit of its frame, it must </a:t>
            </a:r>
            <a:r>
              <a:rPr lang="sv-SE" smtClean="0">
                <a:solidFill>
                  <a:srgbClr val="FF0000"/>
                </a:solidFill>
              </a:rPr>
              <a:t>regenerate the token</a:t>
            </a:r>
            <a:r>
              <a:rPr lang="sv-SE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1634BDB-55A7-4EB9-AAC9-7458B56A1CF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 smtClean="0"/>
              <a:t>Link layer: context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233488"/>
            <a:ext cx="3995738" cy="232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Datagram transferred by different link protocols over different links: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e.g., Ethernet on first link, frame relay on intermediate links, 802.11 on last link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Each  link protocol provides different services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e.g., may or may not provide rdt over link</a:t>
            </a:r>
          </a:p>
        </p:txBody>
      </p:sp>
      <p:pic>
        <p:nvPicPr>
          <p:cNvPr id="32774" name="Picture 8" descr="linkin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3541713"/>
            <a:ext cx="6948488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1176338"/>
            <a:ext cx="3565525" cy="27527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u="sng" smtClean="0"/>
              <a:t>transportation analogy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trip from Princeton to Lausanne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limo: Princeton to JFK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plane: JFK to Geneva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train: Geneva to Lausanne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tourist = datagram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transport segment = communication link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transportation mode = link layer protocol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travel agent = routing algorithm</a:t>
            </a:r>
          </a:p>
          <a:p>
            <a:pPr>
              <a:lnSpc>
                <a:spcPct val="8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E671151-E861-482B-A257-FA38E0DD6D3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600" smtClean="0"/>
              <a:t>IEEE 802.5 Ring: Maintenance</a:t>
            </a:r>
            <a:br>
              <a:rPr lang="sv-SE" sz="3600" smtClean="0"/>
            </a:br>
            <a:r>
              <a:rPr lang="sv-SE" sz="2400" smtClean="0"/>
              <a:t> (not in must-study material)</a:t>
            </a:r>
            <a:endParaRPr lang="sv-SE" sz="360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sz="2400" b="1" smtClean="0"/>
              <a:t>Centralised</a:t>
            </a:r>
            <a:r>
              <a:rPr lang="sv-SE" sz="2400" smtClean="0"/>
              <a:t>: a “monitor” station oversees the ring:</a:t>
            </a:r>
          </a:p>
          <a:p>
            <a:r>
              <a:rPr lang="sv-SE" sz="2400" smtClean="0"/>
              <a:t>generates token when  lost</a:t>
            </a:r>
          </a:p>
          <a:p>
            <a:r>
              <a:rPr lang="sv-SE" sz="2400" smtClean="0"/>
              <a:t>cleans the ring when garbled/orphan frames appear</a:t>
            </a:r>
          </a:p>
          <a:p>
            <a:pPr lvl="1">
              <a:buFont typeface="ZapfDingbats" pitchFamily="82" charset="2"/>
              <a:buNone/>
            </a:pPr>
            <a:endParaRPr lang="sv-SE" sz="2000" smtClean="0"/>
          </a:p>
          <a:p>
            <a:pPr>
              <a:buFont typeface="ZapfDingbats" pitchFamily="82" charset="2"/>
              <a:buNone/>
            </a:pPr>
            <a:r>
              <a:rPr lang="sv-SE" sz="2400" b="1" smtClean="0"/>
              <a:t>If</a:t>
            </a:r>
            <a:r>
              <a:rPr lang="sv-SE" sz="2400" smtClean="0"/>
              <a:t> the monitor goes away, a convention protocol ensures that another station is </a:t>
            </a:r>
            <a:r>
              <a:rPr lang="sv-SE" sz="2400" i="1" smtClean="0"/>
              <a:t>elected</a:t>
            </a:r>
            <a:r>
              <a:rPr lang="sv-SE" sz="2400" smtClean="0"/>
              <a:t> as a monitor (e.g. the one with  highest  identity)</a:t>
            </a:r>
          </a:p>
          <a:p>
            <a:pPr>
              <a:buFont typeface="ZapfDingbats" pitchFamily="82" charset="2"/>
              <a:buNone/>
            </a:pPr>
            <a:r>
              <a:rPr lang="sv-SE" sz="2400" b="1" smtClean="0"/>
              <a:t>If</a:t>
            </a:r>
            <a:r>
              <a:rPr lang="sv-SE" sz="2400" smtClean="0"/>
              <a:t> the monitor gets ”mad”, though…..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C77B783-F474-49E4-A67E-E9D0F0F613E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IEEE 802.5 Ring: Priority Algorithm</a:t>
            </a:r>
            <a:br>
              <a:rPr lang="sv-SE" sz="3200" smtClean="0"/>
            </a:br>
            <a:r>
              <a:rPr lang="sv-SE" sz="2400" smtClean="0"/>
              <a:t> (not in must-study material)</a:t>
            </a:r>
            <a:endParaRPr lang="sv-SE" sz="320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smtClean="0"/>
              <a:t>Station S</a:t>
            </a:r>
          </a:p>
          <a:p>
            <a:pPr>
              <a:buFont typeface="ZapfDingbats" pitchFamily="82" charset="2"/>
              <a:buNone/>
            </a:pPr>
            <a:r>
              <a:rPr lang="sv-SE" b="1" smtClean="0"/>
              <a:t>upon arrival of frame f:</a:t>
            </a:r>
            <a:endParaRPr lang="sv-SE" smtClean="0"/>
          </a:p>
          <a:p>
            <a:pPr lvl="1">
              <a:buFont typeface="ZapfDingbats" pitchFamily="82" charset="2"/>
              <a:buNone/>
            </a:pPr>
            <a:r>
              <a:rPr lang="sv-SE" smtClean="0"/>
              <a:t>set prior(f) := max{prior(f), prior(S)} </a:t>
            </a:r>
          </a:p>
          <a:p>
            <a:pPr lvl="1">
              <a:buFont typeface="ZapfDingbats" pitchFamily="82" charset="2"/>
              <a:buNone/>
            </a:pPr>
            <a:r>
              <a:rPr lang="sv-SE" smtClean="0"/>
              <a:t>forward(f)</a:t>
            </a:r>
          </a:p>
          <a:p>
            <a:pPr>
              <a:buFont typeface="ZapfDingbats" pitchFamily="82" charset="2"/>
              <a:buNone/>
            </a:pPr>
            <a:r>
              <a:rPr lang="sv-SE" b="1" smtClean="0"/>
              <a:t>upon arrival of T</a:t>
            </a:r>
            <a:endParaRPr lang="sv-SE" smtClean="0"/>
          </a:p>
          <a:p>
            <a:pPr lvl="1">
              <a:buFont typeface="ZapfDingbats" pitchFamily="82" charset="2"/>
              <a:buNone/>
            </a:pPr>
            <a:r>
              <a:rPr lang="sv-SE" smtClean="0"/>
              <a:t>if prior(T)&gt;prior(S) then forward(T)</a:t>
            </a:r>
          </a:p>
          <a:p>
            <a:pPr lvl="1">
              <a:buFont typeface="ZapfDingbats" pitchFamily="82" charset="2"/>
              <a:buNone/>
            </a:pPr>
            <a:r>
              <a:rPr lang="sv-SE" smtClean="0"/>
              <a:t>else send own frame f with prior(f):=0</a:t>
            </a:r>
          </a:p>
          <a:p>
            <a:pPr lvl="2">
              <a:buFontTx/>
              <a:buNone/>
            </a:pPr>
            <a:r>
              <a:rPr lang="sv-SE" smtClean="0"/>
              <a:t>wait until f comes back</a:t>
            </a:r>
          </a:p>
          <a:p>
            <a:pPr lvl="2">
              <a:buFontTx/>
              <a:buNone/>
            </a:pPr>
            <a:r>
              <a:rPr lang="sv-SE" smtClean="0"/>
              <a:t>prior(T):=prior(f)</a:t>
            </a:r>
          </a:p>
          <a:p>
            <a:pPr lvl="2">
              <a:buFontTx/>
              <a:buNone/>
            </a:pPr>
            <a:r>
              <a:rPr lang="sv-SE" smtClean="0"/>
              <a:t>forward(T)</a:t>
            </a:r>
          </a:p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2F31274-D325-47A8-864A-12A742B8654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Reservation-based protocols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90650"/>
            <a:ext cx="8334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Distributed Polling – Bit-map protocol:</a:t>
            </a:r>
            <a:r>
              <a:rPr lang="en-US" sz="2400" b="1" smtClean="0"/>
              <a:t> </a:t>
            </a:r>
            <a:endParaRPr lang="en-US" sz="2400" smtClean="0"/>
          </a:p>
          <a:p>
            <a:r>
              <a:rPr lang="en-US" sz="2000" smtClean="0"/>
              <a:t>time divided into slots</a:t>
            </a:r>
          </a:p>
          <a:p>
            <a:r>
              <a:rPr lang="en-US" sz="2000" smtClean="0"/>
              <a:t>begins with N short </a:t>
            </a:r>
            <a:r>
              <a:rPr lang="en-US" sz="2000" smtClean="0">
                <a:solidFill>
                  <a:srgbClr val="FF0000"/>
                </a:solidFill>
              </a:rPr>
              <a:t>reservation slots</a:t>
            </a:r>
            <a:r>
              <a:rPr lang="en-US" sz="2000" smtClean="0"/>
              <a:t> </a:t>
            </a:r>
            <a:endParaRPr lang="en-US" sz="2400" smtClean="0"/>
          </a:p>
          <a:p>
            <a:pPr lvl="1"/>
            <a:r>
              <a:rPr lang="en-US" sz="2000" smtClean="0"/>
              <a:t>station with message to send posts reservation during </a:t>
            </a:r>
            <a:r>
              <a:rPr lang="en-US" sz="2000" smtClean="0">
                <a:solidFill>
                  <a:srgbClr val="FF0000"/>
                </a:solidFill>
              </a:rPr>
              <a:t>its</a:t>
            </a:r>
            <a:r>
              <a:rPr lang="en-US" sz="2000" smtClean="0"/>
              <a:t> slot</a:t>
            </a:r>
          </a:p>
          <a:p>
            <a:pPr lvl="1"/>
            <a:r>
              <a:rPr lang="en-US" sz="2000" smtClean="0"/>
              <a:t>reservation seen by all stations</a:t>
            </a:r>
          </a:p>
          <a:p>
            <a:pPr lvl="1"/>
            <a:r>
              <a:rPr lang="en-US" sz="2000" smtClean="0"/>
              <a:t>reservation slot time equal to channel end-end propagation delay (why?) </a:t>
            </a:r>
          </a:p>
          <a:p>
            <a:r>
              <a:rPr lang="en-US" sz="2000" smtClean="0"/>
              <a:t>after reservation slots, message transmissions ordered by known priority</a:t>
            </a:r>
            <a:r>
              <a:rPr lang="en-US" smtClean="0"/>
              <a:t> </a:t>
            </a:r>
          </a:p>
        </p:txBody>
      </p:sp>
      <p:pic>
        <p:nvPicPr>
          <p:cNvPr id="68614" name="Picture 4" descr="IMG0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4743450"/>
            <a:ext cx="55308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8B97B0E-371C-4BD1-8F89-114C7E47908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Summary of MAC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 you do with a shared media?</a:t>
            </a:r>
          </a:p>
          <a:p>
            <a:pPr lvl="1"/>
            <a:r>
              <a:rPr lang="en-US" smtClean="0"/>
              <a:t>Channel Partitioning, by time, frequency or code</a:t>
            </a:r>
          </a:p>
          <a:p>
            <a:pPr lvl="2"/>
            <a:r>
              <a:rPr lang="en-US" smtClean="0"/>
              <a:t>Time Division, Frequency Division</a:t>
            </a:r>
          </a:p>
          <a:p>
            <a:pPr lvl="1"/>
            <a:r>
              <a:rPr lang="en-US" smtClean="0"/>
              <a:t>Random partitioning (dynamic), </a:t>
            </a:r>
          </a:p>
          <a:p>
            <a:pPr lvl="2"/>
            <a:r>
              <a:rPr lang="en-US" smtClean="0"/>
              <a:t>ALOHA, S-ALOHA, CSMA, CSMA/CD</a:t>
            </a:r>
          </a:p>
          <a:p>
            <a:pPr lvl="2"/>
            <a:r>
              <a:rPr lang="en-US" smtClean="0"/>
              <a:t>carrier sensing: easy in some technologies (wire), hard in others (wireless)</a:t>
            </a:r>
          </a:p>
          <a:p>
            <a:pPr lvl="2"/>
            <a:r>
              <a:rPr lang="en-US" smtClean="0"/>
              <a:t>CSMA/CD used in Ethernet</a:t>
            </a:r>
          </a:p>
          <a:p>
            <a:pPr lvl="2"/>
            <a:r>
              <a:rPr lang="en-US" smtClean="0"/>
              <a:t>CSMA/CA used in 802.11</a:t>
            </a:r>
          </a:p>
          <a:p>
            <a:pPr lvl="1"/>
            <a:r>
              <a:rPr lang="en-US" smtClean="0"/>
              <a:t>Taking Turns</a:t>
            </a:r>
          </a:p>
          <a:p>
            <a:pPr lvl="2"/>
            <a:r>
              <a:rPr lang="en-US" smtClean="0"/>
              <a:t>polling, token passing</a:t>
            </a:r>
          </a:p>
          <a:p>
            <a:pPr lvl="2"/>
            <a:r>
              <a:rPr lang="en-US" smtClean="0"/>
              <a:t>Bluetooth, FDDI, IBM Token Ring </a:t>
            </a:r>
          </a:p>
          <a:p>
            <a:pPr lvl="2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B0C6ECD-06AB-4B79-9532-E8C1699AD8B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C00000"/>
                </a:solidFill>
              </a:rPr>
              <a:t>LAN technology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C45842D-CBA3-42C3-BFE7-7C104034E70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“dominant” wired LAN technology: </a:t>
            </a:r>
          </a:p>
          <a:p>
            <a:r>
              <a:rPr lang="en-US" sz="2400" smtClean="0"/>
              <a:t>cheap $20 for 100Mbs!</a:t>
            </a:r>
          </a:p>
          <a:p>
            <a:r>
              <a:rPr lang="en-US" sz="2400" smtClean="0"/>
              <a:t>first widely used LAN technology</a:t>
            </a:r>
          </a:p>
          <a:p>
            <a:r>
              <a:rPr lang="en-US" sz="2400" smtClean="0"/>
              <a:t>Simpler, cheaper than token LANs and ATM</a:t>
            </a:r>
          </a:p>
          <a:p>
            <a:r>
              <a:rPr lang="en-US" sz="2400" smtClean="0"/>
              <a:t>Kept up with speed race: 10 Mbps – 10 Gbps </a:t>
            </a:r>
            <a:endParaRPr lang="en-US" smtClean="0"/>
          </a:p>
          <a:p>
            <a:endParaRPr lang="en-US" smtClean="0"/>
          </a:p>
        </p:txBody>
      </p:sp>
      <p:pic>
        <p:nvPicPr>
          <p:cNvPr id="71686" name="Picture 4" descr="551 metcalfe-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Metcalfe’s Ethernet</a:t>
            </a:r>
          </a:p>
          <a:p>
            <a:r>
              <a:rPr lang="en-US"/>
              <a:t>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C8A3D5-9171-4214-8580-E2BBC6208E0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Ethernet: uses CSMA/CD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74788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smtClean="0"/>
              <a:t>A</a:t>
            </a:r>
            <a:r>
              <a:rPr lang="en-US" sz="2400" smtClean="0"/>
              <a:t>: sense channel, </a:t>
            </a:r>
            <a:r>
              <a:rPr lang="en-US" sz="2400" b="1" smtClean="0"/>
              <a:t>if</a:t>
            </a:r>
            <a:r>
              <a:rPr lang="en-US" sz="2400" smtClean="0"/>
              <a:t> idle </a:t>
            </a:r>
          </a:p>
          <a:p>
            <a:pPr lvl="1">
              <a:buFont typeface="ZapfDingbats" pitchFamily="8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then</a:t>
            </a:r>
            <a:r>
              <a:rPr lang="en-US" sz="2000" smtClean="0"/>
              <a:t> {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		      transmit and monitor the channel; </a:t>
            </a:r>
          </a:p>
          <a:p>
            <a:pPr lvl="3">
              <a:buFontTx/>
              <a:buNone/>
            </a:pP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If</a:t>
            </a:r>
            <a:r>
              <a:rPr lang="en-US" sz="1800" smtClean="0">
                <a:latin typeface="Comic Sans MS" pitchFamily="66" charset="0"/>
              </a:rPr>
              <a:t> detect another transmission </a:t>
            </a:r>
          </a:p>
          <a:p>
            <a:pPr lvl="3">
              <a:buFontTx/>
              <a:buNone/>
            </a:pPr>
            <a:r>
              <a:rPr lang="en-US" sz="1800" b="1" smtClean="0">
                <a:latin typeface="Comic Sans MS" pitchFamily="66" charset="0"/>
              </a:rPr>
              <a:t>  </a:t>
            </a: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then</a:t>
            </a:r>
            <a:r>
              <a:rPr lang="en-US" sz="1800" smtClean="0">
                <a:latin typeface="Comic Sans MS" pitchFamily="66" charset="0"/>
              </a:rPr>
              <a:t> { </a:t>
            </a:r>
          </a:p>
          <a:p>
            <a:pPr lvl="3">
              <a:buFontTx/>
              <a:buNone/>
            </a:pPr>
            <a:r>
              <a:rPr lang="en-US" sz="1800" smtClean="0">
                <a:latin typeface="Comic Sans MS" pitchFamily="66" charset="0"/>
              </a:rPr>
              <a:t>       abort and send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jam signal</a:t>
            </a:r>
            <a:r>
              <a:rPr lang="en-US" sz="1800" smtClean="0">
                <a:latin typeface="Comic Sans MS" pitchFamily="66" charset="0"/>
              </a:rPr>
              <a:t>; 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update # collisions; 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delay as required by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exponential backoff</a:t>
            </a:r>
            <a:r>
              <a:rPr lang="en-US" sz="1800" smtClean="0">
                <a:latin typeface="Comic Sans MS" pitchFamily="66" charset="0"/>
              </a:rPr>
              <a:t> algorithm; </a:t>
            </a:r>
          </a:p>
          <a:p>
            <a:pPr lvl="4">
              <a:buFontTx/>
              <a:buNone/>
            </a:pPr>
            <a:r>
              <a:rPr lang="en-US" sz="1800" smtClean="0">
                <a:solidFill>
                  <a:schemeClr val="accent2"/>
                </a:solidFill>
                <a:latin typeface="Comic Sans MS" pitchFamily="66" charset="0"/>
              </a:rPr>
              <a:t>goto A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}</a:t>
            </a:r>
          </a:p>
          <a:p>
            <a:pPr lvl="3">
              <a:buFontTx/>
              <a:buNone/>
            </a:pPr>
            <a:r>
              <a:rPr lang="en-US" sz="1800" b="1" smtClean="0">
                <a:latin typeface="Comic Sans MS" pitchFamily="66" charset="0"/>
              </a:rPr>
              <a:t> </a:t>
            </a: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else</a:t>
            </a:r>
            <a:r>
              <a:rPr lang="en-US" sz="1800" smtClean="0">
                <a:latin typeface="Comic Sans MS" pitchFamily="66" charset="0"/>
              </a:rPr>
              <a:t> {done with the frame; set collisions to zero}</a:t>
            </a:r>
          </a:p>
          <a:p>
            <a:pPr lvl="2">
              <a:buFontTx/>
              <a:buNone/>
            </a:pPr>
            <a:r>
              <a:rPr lang="en-US" sz="1800" smtClean="0"/>
              <a:t>}</a:t>
            </a:r>
          </a:p>
          <a:p>
            <a:pPr lvl="1">
              <a:buFont typeface="ZapfDingbats" pitchFamily="8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else</a:t>
            </a:r>
            <a:r>
              <a:rPr lang="en-US" sz="2000" smtClean="0"/>
              <a:t> {wait until ongoing transmission is over and </a:t>
            </a:r>
            <a:r>
              <a:rPr lang="en-US" sz="2000" smtClean="0">
                <a:solidFill>
                  <a:schemeClr val="accent2"/>
                </a:solidFill>
              </a:rPr>
              <a:t>goto A</a:t>
            </a:r>
            <a:r>
              <a:rPr lang="en-US" sz="2000" smtClean="0"/>
              <a:t>}</a:t>
            </a: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C8BF327-4FC7-47BB-B4CD-B51BF9C70C3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Ethernet’s CSMA/CD (more)</a:t>
            </a:r>
            <a:endParaRPr lang="en-US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Jam Signal:</a:t>
            </a:r>
            <a:r>
              <a:rPr lang="en-US" sz="2400" smtClean="0"/>
              <a:t> make sure all other transmitters are aware of collision; 48 bits;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Exponential Backoff:</a:t>
            </a:r>
            <a:r>
              <a:rPr lang="en-US" sz="2400" smtClean="0"/>
              <a:t> </a:t>
            </a:r>
          </a:p>
          <a:p>
            <a:r>
              <a:rPr lang="en-US" sz="2400" i="1" smtClean="0">
                <a:solidFill>
                  <a:schemeClr val="accent2"/>
                </a:solidFill>
              </a:rPr>
              <a:t>Goal</a:t>
            </a:r>
            <a:r>
              <a:rPr lang="en-US" sz="2400" smtClean="0"/>
              <a:t>: adapt retransmission attempts to estimated current load</a:t>
            </a:r>
          </a:p>
          <a:p>
            <a:pPr lvl="1"/>
            <a:r>
              <a:rPr lang="en-US" sz="2000" smtClean="0"/>
              <a:t>heavy load: random wait will be longer</a:t>
            </a:r>
          </a:p>
          <a:p>
            <a:r>
              <a:rPr lang="en-US" sz="2400" smtClean="0"/>
              <a:t>first collision: choose K from {0,1} </a:t>
            </a:r>
          </a:p>
          <a:p>
            <a:pPr lvl="1"/>
            <a:r>
              <a:rPr lang="en-US" sz="2000" smtClean="0"/>
              <a:t>(delay is K x  frame-transmission time)</a:t>
            </a:r>
          </a:p>
          <a:p>
            <a:r>
              <a:rPr lang="en-US" sz="2400" smtClean="0"/>
              <a:t>after m (&lt;10) collisions: choose K from {0,…, 2^m}…</a:t>
            </a:r>
          </a:p>
          <a:p>
            <a:r>
              <a:rPr lang="en-US" sz="2400" smtClean="0"/>
              <a:t>after ten or more collisions, choose K from {0,1,2,3,4,…,1023}</a:t>
            </a: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222250" y="3962400"/>
            <a:ext cx="8561388" cy="2368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F01960E-B6B6-4DFD-9199-E6C2585CBAD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smtClean="0"/>
              <a:t>Recall:  collision detection interval = 2*Propagation delay along the LAN</a:t>
            </a:r>
          </a:p>
          <a:p>
            <a:r>
              <a:rPr lang="sv-SE" sz="2400" smtClean="0"/>
              <a:t>This implies a </a:t>
            </a:r>
            <a:r>
              <a:rPr lang="sv-SE" sz="2400" smtClean="0">
                <a:solidFill>
                  <a:srgbClr val="FF0000"/>
                </a:solidFill>
              </a:rPr>
              <a:t>minimum</a:t>
            </a:r>
            <a:r>
              <a:rPr lang="sv-SE" sz="2400" smtClean="0"/>
              <a:t> frame size and/or a </a:t>
            </a:r>
            <a:r>
              <a:rPr lang="sv-SE" sz="2400" smtClean="0">
                <a:solidFill>
                  <a:srgbClr val="FF0000"/>
                </a:solidFill>
              </a:rPr>
              <a:t>maximum</a:t>
            </a:r>
            <a:r>
              <a:rPr lang="sv-SE" sz="2400" smtClean="0"/>
              <a:t> wire length</a:t>
            </a:r>
          </a:p>
          <a:p>
            <a:endParaRPr lang="sv-SE" sz="2400" smtClean="0"/>
          </a:p>
          <a:p>
            <a:endParaRPr lang="sv-SE" sz="2400" smtClean="0"/>
          </a:p>
          <a:p>
            <a:endParaRPr lang="sv-SE" sz="2400" smtClean="0"/>
          </a:p>
          <a:p>
            <a:pPr algn="ctr">
              <a:buFont typeface="ZapfDingbats" pitchFamily="82" charset="2"/>
              <a:buNone/>
            </a:pPr>
            <a:r>
              <a:rPr lang="sv-SE" i="1" smtClean="0">
                <a:solidFill>
                  <a:srgbClr val="FF0000"/>
                </a:solidFill>
              </a:rPr>
              <a:t>Critical factor</a:t>
            </a:r>
            <a:r>
              <a:rPr lang="sv-SE" smtClean="0"/>
              <a:t>:</a:t>
            </a:r>
          </a:p>
          <a:p>
            <a:pPr lvl="1" algn="ctr">
              <a:buFont typeface="ZapfDingbats" pitchFamily="82" charset="2"/>
              <a:buNone/>
            </a:pPr>
            <a:r>
              <a:rPr lang="sv-SE" sz="2000" i="1" smtClean="0"/>
              <a:t>a = 2 * propagation_delay /frame_transmission_delay</a:t>
            </a:r>
            <a:endParaRPr lang="sv-SE" smtClean="0"/>
          </a:p>
          <a:p>
            <a:pPr lvl="1">
              <a:buFont typeface="ZapfDingbats" pitchFamily="82" charset="2"/>
              <a:buNone/>
            </a:pPr>
            <a:r>
              <a:rPr lang="sv-SE" smtClean="0"/>
              <a:t> </a:t>
            </a:r>
          </a:p>
          <a:p>
            <a:pPr>
              <a:buFont typeface="ZapfDingbats" pitchFamily="82" charset="2"/>
              <a:buNone/>
            </a:pPr>
            <a:endParaRPr lang="sv-SE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smtClean="0"/>
              <a:t>Ethernet (CSMA/CD) Limitation </a:t>
            </a:r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1162050" y="4438650"/>
            <a:ext cx="6972300" cy="133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740E8F0-79F7-4B3C-92D2-92FD959AFFA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09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Star topology</a:t>
            </a:r>
          </a:p>
        </p:txBody>
      </p:sp>
      <p:sp>
        <p:nvSpPr>
          <p:cNvPr id="4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7772400" cy="2449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bus topology popular through mid 90s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all nodes in same collision domain (can collide with each other)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today: star topology prevails </a:t>
            </a:r>
            <a:r>
              <a:rPr lang="en-US" sz="2400" smtClean="0">
                <a:solidFill>
                  <a:srgbClr val="C00000"/>
                </a:solidFill>
              </a:rPr>
              <a:t>(more bps, shorter distances)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</a:rPr>
              <a:t>Hub</a:t>
            </a:r>
            <a:r>
              <a:rPr lang="en-US" sz="2000" smtClean="0"/>
              <a:t> or active </a:t>
            </a:r>
            <a:r>
              <a:rPr lang="en-US" sz="2000" i="1" smtClean="0">
                <a:solidFill>
                  <a:srgbClr val="FF0000"/>
                </a:solidFill>
              </a:rPr>
              <a:t>switch</a:t>
            </a:r>
            <a:r>
              <a:rPr lang="en-US" sz="2000" smtClean="0"/>
              <a:t> in center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(more in a while)</a:t>
            </a: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p:oleObj spid="_x0000_s4098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p:oleObj spid="_x0000_s4099" name="Clip" r:id="rId5" imgW="1305000" imgH="1085760" progId="MS_ClipArt_Gallery.2">
              <p:embed/>
            </p:oleObj>
          </a:graphicData>
        </a:graphic>
      </p:graphicFrame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switch</a:t>
            </a:r>
          </a:p>
        </p:txBody>
      </p:sp>
      <p:sp>
        <p:nvSpPr>
          <p:cNvPr id="4119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2147483647 h 63"/>
              <a:gd name="T2" fmla="*/ 2147483647 w 280"/>
              <a:gd name="T3" fmla="*/ 2147483647 h 63"/>
              <a:gd name="T4" fmla="*/ 2147483647 w 280"/>
              <a:gd name="T5" fmla="*/ 0 h 63"/>
              <a:gd name="T6" fmla="*/ 2147483647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21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2147483647 w 148"/>
              <a:gd name="T3" fmla="*/ 0 h 74"/>
              <a:gd name="T4" fmla="*/ 2147483647 w 148"/>
              <a:gd name="T5" fmla="*/ 2147483647 h 74"/>
              <a:gd name="T6" fmla="*/ 2147483647 w 148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4122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p:oleObj spid="_x0000_s4102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p:oleObj spid="_x0000_s4103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p:oleObj spid="_x0000_s4104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p:oleObj spid="_x0000_s4105" name="Clip" r:id="rId9" imgW="1305000" imgH="1085760" progId="MS_ClipArt_Gallery.2">
                <p:embed/>
              </p:oleObj>
            </a:graphicData>
          </a:graphic>
        </p:graphicFrame>
        <p:sp>
          <p:nvSpPr>
            <p:cNvPr id="4127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8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p:oleObj spid="_x0000_s4106" name="Clip" r:id="rId10" imgW="1305000" imgH="1085760" progId="MS_ClipArt_Gallery.2">
                <p:embed/>
              </p:oleObj>
            </a:graphicData>
          </a:graphic>
        </p:graphicFrame>
        <p:sp>
          <p:nvSpPr>
            <p:cNvPr id="413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p:oleObj spid="_x0000_s4100" name="Clip" r:id="rId11" imgW="1305000" imgH="1085760" progId="MS_ClipArt_Gallery.2">
              <p:embed/>
            </p:oleObj>
          </a:graphicData>
        </a:graphic>
      </p:graphicFrame>
      <p:sp>
        <p:nvSpPr>
          <p:cNvPr id="4123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p:oleObj spid="_x0000_s4101" name="Clip" r:id="rId12" imgW="1305000" imgH="1085760" progId="MS_ClipArt_Gallery.2">
              <p:embed/>
            </p:oleObj>
          </a:graphicData>
        </a:graphic>
      </p:graphicFrame>
      <p:sp>
        <p:nvSpPr>
          <p:cNvPr id="4124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25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bus: coaxial cable</a:t>
            </a:r>
          </a:p>
        </p:txBody>
      </p:sp>
      <p:sp>
        <p:nvSpPr>
          <p:cNvPr id="4126" name="Text Box 42"/>
          <p:cNvSpPr txBox="1">
            <a:spLocks noChangeArrowheads="1"/>
          </p:cNvSpPr>
          <p:nvPr/>
        </p:nvSpPr>
        <p:spPr bwMode="auto">
          <a:xfrm>
            <a:off x="5178425" y="6022975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4E081FE-E244-4AEC-8B5F-DD3DA84CD24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sz="3600" smtClean="0"/>
              <a:t>Where is the link layer implemented?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/>
          <a:lstStyle/>
          <a:p>
            <a:r>
              <a:rPr lang="en-US" sz="2400" dirty="0" smtClean="0"/>
              <a:t>in each and every host</a:t>
            </a:r>
          </a:p>
          <a:p>
            <a:r>
              <a:rPr lang="en-US" sz="2400" dirty="0" smtClean="0"/>
              <a:t>link layer implemented in “adaptor” (aka </a:t>
            </a:r>
            <a:r>
              <a:rPr lang="en-US" sz="2400" i="1" dirty="0" smtClean="0">
                <a:solidFill>
                  <a:srgbClr val="FF0000"/>
                </a:solidFill>
              </a:rPr>
              <a:t>network interface card</a:t>
            </a:r>
            <a:r>
              <a:rPr lang="en-US" sz="2400" dirty="0" smtClean="0"/>
              <a:t> NIC)</a:t>
            </a:r>
          </a:p>
          <a:p>
            <a:pPr lvl="1"/>
            <a:r>
              <a:rPr lang="en-US" sz="2000" dirty="0" smtClean="0"/>
              <a:t>E.g. Ethernet </a:t>
            </a:r>
            <a:r>
              <a:rPr lang="en-US" sz="2000" dirty="0" smtClean="0"/>
              <a:t>card, 802.11 card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implements link, physical layer</a:t>
            </a:r>
          </a:p>
          <a:p>
            <a:r>
              <a:rPr lang="en-US" sz="2400" dirty="0" smtClean="0"/>
              <a:t>attaches into host’s system buses</a:t>
            </a:r>
          </a:p>
          <a:p>
            <a:r>
              <a:rPr lang="en-US" sz="2400" dirty="0" smtClean="0"/>
              <a:t>combination of hardware, software, firmware</a:t>
            </a:r>
          </a:p>
          <a:p>
            <a:pPr lvl="1"/>
            <a:endParaRPr lang="en-US" sz="2000" dirty="0" smtClean="0"/>
          </a:p>
        </p:txBody>
      </p:sp>
      <p:sp>
        <p:nvSpPr>
          <p:cNvPr id="1031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2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controller</a:t>
            </a:r>
          </a:p>
        </p:txBody>
      </p:sp>
      <p:sp>
        <p:nvSpPr>
          <p:cNvPr id="1034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physical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transmission</a:t>
            </a:r>
          </a:p>
        </p:txBody>
      </p:sp>
      <p:sp>
        <p:nvSpPr>
          <p:cNvPr id="1035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036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37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38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cpu</a:t>
            </a:r>
          </a:p>
        </p:txBody>
      </p:sp>
      <p:sp>
        <p:nvSpPr>
          <p:cNvPr id="1039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memory</a:t>
            </a:r>
          </a:p>
        </p:txBody>
      </p:sp>
      <p:sp>
        <p:nvSpPr>
          <p:cNvPr id="1040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1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2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</a:t>
            </a:r>
          </a:p>
          <a:p>
            <a:pPr eaLnBrk="1" hangingPunct="1"/>
            <a:r>
              <a:rPr lang="en-US" sz="1200">
                <a:latin typeface="Arial" charset="0"/>
              </a:rPr>
              <a:t>bus </a:t>
            </a:r>
          </a:p>
          <a:p>
            <a:pPr eaLnBrk="1" hangingPunct="1"/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1043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044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045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6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network adapter</a:t>
            </a:r>
          </a:p>
          <a:p>
            <a:pPr eaLnBrk="1" hangingPunct="1"/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1047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8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98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schematic</a:t>
            </a:r>
          </a:p>
        </p:txBody>
      </p:sp>
      <p:sp>
        <p:nvSpPr>
          <p:cNvPr id="1049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105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5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6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link</a:t>
              </a:r>
            </a:p>
          </p:txBody>
        </p:sp>
        <p:sp>
          <p:nvSpPr>
            <p:cNvPr id="1057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8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9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0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1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2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3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4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5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200">
                <a:latin typeface="Arial" charset="0"/>
              </a:endParaRPr>
            </a:p>
            <a:p>
              <a:pPr algn="ctr" eaLnBrk="1" hangingPunct="1"/>
              <a:endParaRPr lang="en-US" sz="1200">
                <a:latin typeface="Arial" charset="0"/>
              </a:endParaRPr>
            </a:p>
            <a:p>
              <a:pPr algn="ctr" eaLnBrk="1" hangingPunct="1"/>
              <a:endParaRPr lang="en-US" sz="12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physical</a:t>
              </a:r>
            </a:p>
          </p:txBody>
        </p:sp>
        <p:sp>
          <p:nvSpPr>
            <p:cNvPr id="1066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7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8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69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0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1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2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73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4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p:oleObj spid="_x0000_s1026" name="Clip" r:id="rId4" imgW="1305000" imgH="1085760" progId="MS_ClipArt_Gallery.2">
              <p:embed/>
            </p:oleObj>
          </a:graphicData>
        </a:graphic>
      </p:graphicFrame>
      <p:pic>
        <p:nvPicPr>
          <p:cNvPr id="1051" name="Picture 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7952D49-444B-4046-ABD1-93FD450D1DD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CSMA/CD efficiency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r>
              <a:rPr lang="en-US" sz="2400" smtClean="0"/>
              <a:t>T</a:t>
            </a:r>
            <a:r>
              <a:rPr lang="en-US" sz="2400" baseline="-25000" smtClean="0"/>
              <a:t>prop</a:t>
            </a:r>
            <a:r>
              <a:rPr lang="en-US" sz="2400" smtClean="0"/>
              <a:t> = max prop between 2 nodes in LAN</a:t>
            </a:r>
          </a:p>
          <a:p>
            <a:r>
              <a:rPr lang="en-US" sz="2400" smtClean="0"/>
              <a:t>t</a:t>
            </a:r>
            <a:r>
              <a:rPr lang="en-US" sz="2400" baseline="-25000" smtClean="0"/>
              <a:t>trans</a:t>
            </a:r>
            <a:r>
              <a:rPr lang="en-US" sz="2400" smtClean="0"/>
              <a:t> = time to transmit max-size frame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2400" smtClean="0"/>
              <a:t>Much better than ALOHA, but still decentralized, simple, and cheap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493963" y="2795588"/>
          <a:ext cx="4176712" cy="1111250"/>
        </p:xfrm>
        <a:graphic>
          <a:graphicData uri="http://schemas.openxmlformats.org/presentationml/2006/ole">
            <p:oleObj spid="_x0000_s5122" name="Equation" r:id="rId3" imgW="16635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54F8BB9-CE80-4A79-BA2C-74132720EDE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n-US" smtClean="0"/>
              <a:t>Ethernet Frame Structure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/>
              <a:t>Sending adapter encapsulates IP datagram (or other network layer protocol packet) in </a:t>
            </a:r>
            <a:r>
              <a:rPr lang="en-US" sz="2400" smtClean="0">
                <a:solidFill>
                  <a:srgbClr val="FF0000"/>
                </a:solidFill>
              </a:rPr>
              <a:t>Ethernet frame</a:t>
            </a:r>
            <a:endParaRPr lang="en-US" sz="2400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Preamble:</a:t>
            </a:r>
            <a:r>
              <a:rPr lang="en-US" sz="2000" smtClean="0"/>
              <a:t> 7 bytes with pattern 10101010 followed by one byte with pattern 10101011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to synchronize receiver, sender clock rates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Addresses:</a:t>
            </a:r>
            <a:r>
              <a:rPr lang="en-US" sz="2000" smtClean="0"/>
              <a:t> 6 bytes, frame is received by all adapters on a LAN and dropped if address does not match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Type:</a:t>
            </a:r>
            <a:r>
              <a:rPr lang="en-US" sz="2000" smtClean="0"/>
              <a:t> indicates the higher layer protocol, mostly IP but others may be supported (such as Novell IPX and AppleTalk)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CRC:</a:t>
            </a:r>
            <a:r>
              <a:rPr lang="en-US" sz="2000" smtClean="0"/>
              <a:t> checked at receiver, if error is detected, the frame is simply dropped</a:t>
            </a: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75782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525" y="2190750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057A7C1-5A3C-437D-B9EC-166DE6A754E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n-US" sz="2800" smtClean="0"/>
              <a:t>802.3 Ethernet Standards: Link &amp; Physical Layers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many</a:t>
            </a:r>
            <a:r>
              <a:rPr lang="en-US" smtClean="0"/>
              <a:t> different Ethernet standards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common MAC protocol and frame format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physical layer media: fiber, cable</a:t>
            </a:r>
          </a:p>
          <a:p>
            <a:pPr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76806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6807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27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76828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29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0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1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2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3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6808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809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6810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MAC protocol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and frame format</a:t>
            </a:r>
          </a:p>
        </p:txBody>
      </p:sp>
      <p:sp>
        <p:nvSpPr>
          <p:cNvPr id="76811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100BASE-TX</a:t>
            </a:r>
          </a:p>
        </p:txBody>
      </p:sp>
      <p:sp>
        <p:nvSpPr>
          <p:cNvPr id="76812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100BASE-T4</a:t>
            </a:r>
          </a:p>
        </p:txBody>
      </p:sp>
      <p:sp>
        <p:nvSpPr>
          <p:cNvPr id="76813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100BASE-FX</a:t>
            </a:r>
          </a:p>
        </p:txBody>
      </p:sp>
      <p:sp>
        <p:nvSpPr>
          <p:cNvPr id="76814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6815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100BASE-T2</a:t>
            </a:r>
          </a:p>
        </p:txBody>
      </p:sp>
      <p:sp>
        <p:nvSpPr>
          <p:cNvPr id="76816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100BASE-SX</a:t>
            </a:r>
          </a:p>
        </p:txBody>
      </p:sp>
      <p:sp>
        <p:nvSpPr>
          <p:cNvPr id="76817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3" y="4743450"/>
            <a:ext cx="2921000" cy="1562100"/>
            <a:chOff x="3579" y="2988"/>
            <a:chExt cx="1840" cy="984"/>
          </a:xfrm>
        </p:grpSpPr>
        <p:sp>
          <p:nvSpPr>
            <p:cNvPr id="76823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4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5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fiber physical layer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689350" y="4733925"/>
            <a:ext cx="3303588" cy="1870075"/>
            <a:chOff x="2324" y="2982"/>
            <a:chExt cx="2081" cy="1178"/>
          </a:xfrm>
        </p:grpSpPr>
        <p:sp>
          <p:nvSpPr>
            <p:cNvPr id="76820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1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2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copper (twister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pair) physical 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482C877-BB29-4BA8-BDE3-B50B8EDE127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19075"/>
            <a:ext cx="7772400" cy="1143000"/>
          </a:xfrm>
        </p:spPr>
        <p:txBody>
          <a:bodyPr/>
          <a:lstStyle/>
          <a:p>
            <a:r>
              <a:rPr lang="en-US" smtClean="0"/>
              <a:t>Manchester encoding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3883025"/>
            <a:ext cx="7772400" cy="2009775"/>
          </a:xfrm>
        </p:spPr>
        <p:txBody>
          <a:bodyPr/>
          <a:lstStyle/>
          <a:p>
            <a:r>
              <a:rPr lang="en-US" sz="2400" smtClean="0"/>
              <a:t>Used in 10BaseT</a:t>
            </a:r>
          </a:p>
          <a:p>
            <a:r>
              <a:rPr lang="en-US" sz="2400" smtClean="0"/>
              <a:t>Each bit has a transition</a:t>
            </a:r>
          </a:p>
          <a:p>
            <a:r>
              <a:rPr lang="en-US" sz="2400" smtClean="0"/>
              <a:t>Allows clocks in sending and receiving nodes to synchronize to each other</a:t>
            </a:r>
          </a:p>
          <a:p>
            <a:pPr lvl="1"/>
            <a:r>
              <a:rPr lang="en-US" sz="2000" smtClean="0"/>
              <a:t>no need for a centralized, global clock among nodes!</a:t>
            </a:r>
          </a:p>
          <a:p>
            <a:r>
              <a:rPr lang="en-US" sz="2400" smtClean="0"/>
              <a:t>Hey, this is physical-layer stuff!</a:t>
            </a:r>
          </a:p>
        </p:txBody>
      </p:sp>
      <p:pic>
        <p:nvPicPr>
          <p:cNvPr id="77830" name="Picture 4" descr="manche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1408113"/>
            <a:ext cx="58356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97F3413-9880-4B76-9435-F76EC33BED8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en-US" sz="3600" smtClean="0"/>
              <a:t>Ethernet: Unreliable, connectionless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connectionless:</a:t>
            </a:r>
            <a:r>
              <a:rPr lang="en-US" sz="2400" smtClean="0"/>
              <a:t> No handshaking between sending and receiving NICs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unreliable:</a:t>
            </a:r>
            <a:r>
              <a:rPr lang="en-US" sz="2400" smtClean="0"/>
              <a:t> receiving NIC doesn’t send acks or nacks to sending NIC</a:t>
            </a:r>
            <a:endParaRPr lang="en-US" smtClean="0"/>
          </a:p>
          <a:p>
            <a:pPr lvl="1"/>
            <a:r>
              <a:rPr lang="en-US" sz="2000" smtClean="0"/>
              <a:t>stream of datagrams passed to network layer can have gaps (missing datagrams)</a:t>
            </a:r>
          </a:p>
          <a:p>
            <a:pPr lvl="1"/>
            <a:r>
              <a:rPr lang="en-US" sz="2000" smtClean="0"/>
              <a:t>gaps will be filled if app is using TCP</a:t>
            </a:r>
          </a:p>
          <a:p>
            <a:pPr lvl="1"/>
            <a:r>
              <a:rPr lang="en-US" sz="2000" smtClean="0"/>
              <a:t>otherwise, app will see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4DD381F-6AC8-4BE4-886C-99BF4E9F910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798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C00000"/>
                </a:solidFill>
              </a:rPr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B31C0CD0-DA96-4621-8235-E37A403488B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772400" cy="1143000"/>
          </a:xfrm>
        </p:spPr>
        <p:txBody>
          <a:bodyPr/>
          <a:lstStyle/>
          <a:p>
            <a:r>
              <a:rPr lang="en-US" smtClean="0"/>
              <a:t>Interconnecting with hubs</a:t>
            </a:r>
          </a:p>
        </p:txBody>
      </p:sp>
      <p:sp>
        <p:nvSpPr>
          <p:cNvPr id="6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104900"/>
            <a:ext cx="8383587" cy="27051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Hubs are essentially physical-layer repeaters: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bits coming from one link go out all other links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at the same rate (no frame buffering)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</a:rPr>
              <a:t>no CSMA/CD at hub: adapters detect collisions (one large collision domain)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provides net management functionality (monitoring, statistics)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Extends distance between nodes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Can’t interconnect e.g. 10BaseT &amp; 100BaseT</a:t>
            </a:r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3692525" y="5334000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082675" y="5684838"/>
          <a:ext cx="520700" cy="376237"/>
        </p:xfrm>
        <a:graphic>
          <a:graphicData uri="http://schemas.openxmlformats.org/presentationml/2006/ole">
            <p:oleObj spid="_x0000_s6146" name="Clip" r:id="rId3" imgW="1305000" imgH="1085760" progId="MS_ClipArt_Gallery.2">
              <p:embed/>
            </p:oleObj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168775" y="5699125"/>
          <a:ext cx="522288" cy="376238"/>
        </p:xfrm>
        <a:graphic>
          <a:graphicData uri="http://schemas.openxmlformats.org/presentationml/2006/ole">
            <p:oleObj spid="_x0000_s6147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5097463" y="5648325"/>
          <a:ext cx="520700" cy="376238"/>
        </p:xfrm>
        <a:graphic>
          <a:graphicData uri="http://schemas.openxmlformats.org/presentationml/2006/ole">
            <p:oleObj spid="_x0000_s6148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1835150" y="5711825"/>
          <a:ext cx="522288" cy="376238"/>
        </p:xfrm>
        <a:graphic>
          <a:graphicData uri="http://schemas.openxmlformats.org/presentationml/2006/ole">
            <p:oleObj spid="_x0000_s6149" name="Clip" r:id="rId6" imgW="1305000" imgH="1085760" progId="MS_ClipArt_Gallery.2">
              <p:embed/>
            </p:oleObj>
          </a:graphicData>
        </a:graphic>
      </p:graphicFrame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5794375" y="5343525"/>
            <a:ext cx="360363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1646238" y="5330825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2908300" y="5529263"/>
          <a:ext cx="522288" cy="376237"/>
        </p:xfrm>
        <a:graphic>
          <a:graphicData uri="http://schemas.openxmlformats.org/presentationml/2006/ole">
            <p:oleObj spid="_x0000_s6150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6151" name="Object 14"/>
          <p:cNvGraphicFramePr>
            <a:graphicFrameLocks noChangeAspect="1"/>
          </p:cNvGraphicFramePr>
          <p:nvPr/>
        </p:nvGraphicFramePr>
        <p:xfrm>
          <a:off x="3408363" y="6059488"/>
          <a:ext cx="522287" cy="376237"/>
        </p:xfrm>
        <a:graphic>
          <a:graphicData uri="http://schemas.openxmlformats.org/presentationml/2006/ole">
            <p:oleObj spid="_x0000_s6151" name="Clip" r:id="rId8" imgW="1305000" imgH="1085760" progId="MS_ClipArt_Gallery.2">
              <p:embed/>
            </p:oleObj>
          </a:graphicData>
        </a:graphic>
      </p:graphicFrame>
      <p:graphicFrame>
        <p:nvGraphicFramePr>
          <p:cNvPr id="6152" name="Object 15"/>
          <p:cNvGraphicFramePr>
            <a:graphicFrameLocks noChangeAspect="1"/>
          </p:cNvGraphicFramePr>
          <p:nvPr/>
        </p:nvGraphicFramePr>
        <p:xfrm>
          <a:off x="6762750" y="5494338"/>
          <a:ext cx="522288" cy="376237"/>
        </p:xfrm>
        <a:graphic>
          <a:graphicData uri="http://schemas.openxmlformats.org/presentationml/2006/ole">
            <p:oleObj spid="_x0000_s6152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5902325" y="5905500"/>
          <a:ext cx="522288" cy="376238"/>
        </p:xfrm>
        <a:graphic>
          <a:graphicData uri="http://schemas.openxmlformats.org/presentationml/2006/ole">
            <p:oleObj spid="_x0000_s6153" name="Clip" r:id="rId10" imgW="1305000" imgH="1085760" progId="MS_ClipArt_Gallery.2">
              <p:embed/>
            </p:oleObj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581025" y="5153025"/>
          <a:ext cx="522288" cy="376238"/>
        </p:xfrm>
        <a:graphic>
          <a:graphicData uri="http://schemas.openxmlformats.org/presentationml/2006/ole">
            <p:oleObj spid="_x0000_s6154" name="Clip" r:id="rId11" imgW="1305000" imgH="1085760" progId="MS_ClipArt_Gallery.2">
              <p:embed/>
            </p:oleObj>
          </a:graphicData>
        </a:graphic>
      </p:graphicFrame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009650" y="5335588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1450975" y="5387975"/>
            <a:ext cx="34131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930400" y="5419725"/>
            <a:ext cx="9048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3352800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3709988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57650" y="5335588"/>
            <a:ext cx="287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5516563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6089650" y="5387975"/>
            <a:ext cx="142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6232525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H="1">
            <a:off x="1919288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>
            <a:off x="3997325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H="1" flipV="1">
            <a:off x="4176713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4" name="Text Box 36"/>
          <p:cNvSpPr txBox="1">
            <a:spLocks noChangeArrowheads="1"/>
          </p:cNvSpPr>
          <p:nvPr/>
        </p:nvSpPr>
        <p:spPr bwMode="auto">
          <a:xfrm>
            <a:off x="2120900" y="511333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5" name="Text Box 37"/>
          <p:cNvSpPr txBox="1">
            <a:spLocks noChangeArrowheads="1"/>
          </p:cNvSpPr>
          <p:nvPr/>
        </p:nvSpPr>
        <p:spPr bwMode="auto">
          <a:xfrm>
            <a:off x="4176713" y="5122863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6" name="Text Box 38"/>
          <p:cNvSpPr txBox="1">
            <a:spLocks noChangeArrowheads="1"/>
          </p:cNvSpPr>
          <p:nvPr/>
        </p:nvSpPr>
        <p:spPr bwMode="auto">
          <a:xfrm>
            <a:off x="6265863" y="4983163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7" name="Text Box 39"/>
          <p:cNvSpPr txBox="1">
            <a:spLocks noChangeArrowheads="1"/>
          </p:cNvSpPr>
          <p:nvPr/>
        </p:nvSpPr>
        <p:spPr bwMode="auto">
          <a:xfrm>
            <a:off x="4330700" y="365125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8" name="Rectangle 40"/>
          <p:cNvSpPr>
            <a:spLocks noChangeArrowheads="1"/>
          </p:cNvSpPr>
          <p:nvPr/>
        </p:nvSpPr>
        <p:spPr bwMode="auto">
          <a:xfrm>
            <a:off x="3795713" y="3944938"/>
            <a:ext cx="361950" cy="746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E7E8B26-16DC-4957-ABAC-CE8B92DC566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smtClean="0"/>
              <a:t>Switch:  allows </a:t>
            </a:r>
            <a:r>
              <a:rPr lang="en-US" sz="3200" i="1" smtClean="0"/>
              <a:t>multiple</a:t>
            </a:r>
            <a:r>
              <a:rPr lang="en-US" sz="3200" smtClean="0"/>
              <a:t> simultaneous transmissions</a:t>
            </a:r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hosts may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Ethernet protocol used on </a:t>
            </a:r>
            <a:r>
              <a:rPr lang="en-US" sz="2400" i="1" smtClean="0"/>
              <a:t>each</a:t>
            </a:r>
            <a:r>
              <a:rPr lang="en-US" sz="2400" smtClean="0"/>
              <a:t> incoming link, but no collisions; full duplex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switching: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A-to-A’ and B-to-B’ simultaneously, without collisions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not possible with dumb hub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7170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7171" name="Clip" r:id="rId5" imgW="1305000" imgH="1085760" progId="MS_ClipArt_Gallery.2">
              <p:embed/>
            </p:oleObj>
          </a:graphicData>
        </a:graphic>
      </p:graphicFrame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7172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7173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7174" name="Clip" r:id="rId8" imgW="1305000" imgH="1085760" progId="MS_ClipArt_Gallery.2">
              <p:embed/>
            </p:oleObj>
          </a:graphicData>
        </a:graphic>
      </p:graphicFrame>
      <p:sp>
        <p:nvSpPr>
          <p:cNvPr id="7184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7175" name="Clip" r:id="rId9" imgW="1305000" imgH="1085760" progId="MS_ClipArt_Gallery.2">
              <p:embed/>
            </p:oleObj>
          </a:graphicData>
        </a:graphic>
      </p:graphicFrame>
      <p:sp>
        <p:nvSpPr>
          <p:cNvPr id="7185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A’</a:t>
            </a:r>
          </a:p>
        </p:txBody>
      </p:sp>
      <p:sp>
        <p:nvSpPr>
          <p:cNvPr id="7188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189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B’</a:t>
            </a:r>
          </a:p>
        </p:txBody>
      </p:sp>
      <p:sp>
        <p:nvSpPr>
          <p:cNvPr id="7190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191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C’</a:t>
            </a:r>
          </a:p>
        </p:txBody>
      </p:sp>
      <p:grpSp>
        <p:nvGrpSpPr>
          <p:cNvPr id="7192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7200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7201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202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7193" name="Text Box 34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switch with six interfaces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  </a:t>
            </a:r>
          </a:p>
        </p:txBody>
      </p:sp>
      <p:sp>
        <p:nvSpPr>
          <p:cNvPr id="7194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95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96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97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98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99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03E87CF-BA56-4D32-9820-10A16C568B0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92150"/>
          </a:xfrm>
        </p:spPr>
        <p:txBody>
          <a:bodyPr/>
          <a:lstStyle/>
          <a:p>
            <a:pPr algn="ctr"/>
            <a:r>
              <a:rPr lang="en-US" smtClean="0"/>
              <a:t>Switches (bridges): cont.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898525"/>
            <a:ext cx="8948737" cy="3978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Link Layer devices:</a:t>
            </a:r>
            <a:r>
              <a:rPr lang="en-US" sz="2400" smtClean="0"/>
              <a:t> operate on frames, examining header and </a:t>
            </a:r>
            <a:r>
              <a:rPr lang="en-US" sz="2400" smtClean="0">
                <a:solidFill>
                  <a:srgbClr val="FF0000"/>
                </a:solidFill>
              </a:rPr>
              <a:t>selectively forwarding</a:t>
            </a:r>
            <a:r>
              <a:rPr lang="en-US" sz="2400" smtClean="0"/>
              <a:t> frame based on its destination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filtering</a:t>
            </a:r>
            <a:r>
              <a:rPr lang="en-US" sz="2000" smtClean="0"/>
              <a:t>: same-LAN-segment frames not forwarded to other seg’s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Isolates collision domains: 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higher total max throughput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no limit on number of nodes nor distances</a:t>
            </a:r>
            <a:endParaRPr lang="en-US" sz="1600" smtClean="0"/>
          </a:p>
          <a:p>
            <a:pPr lvl="1">
              <a:lnSpc>
                <a:spcPct val="80000"/>
              </a:lnSpc>
            </a:pPr>
            <a:r>
              <a:rPr lang="en-US" sz="2000" smtClean="0"/>
              <a:t>Can connect different net-types (translational, …)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Transparent: no need for any change to hosts LAN adapters</a:t>
            </a:r>
          </a:p>
          <a:p>
            <a:pPr lvl="1"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forwarding</a:t>
            </a:r>
            <a:r>
              <a:rPr lang="en-US" sz="2400" smtClean="0"/>
              <a:t>: how to know LAN segment on which to forward frame?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looks like a routing problem…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smtClean="0"/>
          </a:p>
        </p:txBody>
      </p:sp>
      <p:pic>
        <p:nvPicPr>
          <p:cNvPr id="80902" name="Picture 4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4837113"/>
            <a:ext cx="53435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099175" y="4784725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851275"/>
            <a:ext cx="9144000" cy="1039813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E17013B-256A-4814-B61D-B3BC8CFDF3B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Switch: self-learning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4114800"/>
          </a:xfrm>
        </p:spPr>
        <p:txBody>
          <a:bodyPr/>
          <a:lstStyle/>
          <a:p>
            <a:r>
              <a:rPr lang="en-US" sz="2400" smtClean="0"/>
              <a:t>switch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i="1" smtClean="0">
                <a:solidFill>
                  <a:srgbClr val="FF0000"/>
                </a:solidFill>
              </a:rPr>
              <a:t>learns</a:t>
            </a:r>
            <a:r>
              <a:rPr lang="en-US" sz="2400" smtClean="0"/>
              <a:t> which hosts can be reached through which interfaces</a:t>
            </a:r>
          </a:p>
          <a:p>
            <a:pPr lvl="1"/>
            <a:r>
              <a:rPr lang="en-US" sz="2000" smtClean="0"/>
              <a:t>when frame received, switch “learns”  location of sender: incoming LAN segment</a:t>
            </a:r>
          </a:p>
          <a:p>
            <a:pPr lvl="1"/>
            <a:r>
              <a:rPr lang="en-US" sz="2000" smtClean="0"/>
              <a:t>records sender/location pair in switch table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8194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8195" name="Clip" r:id="rId5" imgW="1305000" imgH="1085760" progId="MS_ClipArt_Gallery.2">
              <p:embed/>
            </p:oleObj>
          </a:graphicData>
        </a:graphic>
      </p:graphicFrame>
      <p:sp>
        <p:nvSpPr>
          <p:cNvPr id="8204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5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6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7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8196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8197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8198" name="Clip" r:id="rId8" imgW="1305000" imgH="1085760" progId="MS_ClipArt_Gallery.2">
              <p:embed/>
            </p:oleObj>
          </a:graphicData>
        </a:graphic>
      </p:graphicFrame>
      <p:sp>
        <p:nvSpPr>
          <p:cNvPr id="8208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8199" name="Clip" r:id="rId9" imgW="1305000" imgH="1085760" progId="MS_ClipArt_Gallery.2">
              <p:embed/>
            </p:oleObj>
          </a:graphicData>
        </a:graphic>
      </p:graphicFrame>
      <p:sp>
        <p:nvSpPr>
          <p:cNvPr id="8209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10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211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A’</a:t>
            </a:r>
          </a:p>
        </p:txBody>
      </p:sp>
      <p:sp>
        <p:nvSpPr>
          <p:cNvPr id="8212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B’</a:t>
            </a:r>
          </a:p>
        </p:txBody>
      </p:sp>
      <p:sp>
        <p:nvSpPr>
          <p:cNvPr id="8214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8215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C’</a:t>
            </a:r>
          </a:p>
        </p:txBody>
      </p:sp>
      <p:grpSp>
        <p:nvGrpSpPr>
          <p:cNvPr id="8216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82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82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8217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19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20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8240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1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8242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43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8236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37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38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Source: A</a:t>
              </a:r>
            </a:p>
          </p:txBody>
        </p:sp>
        <p:sp>
          <p:nvSpPr>
            <p:cNvPr id="8239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Dest: A’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8231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32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MAC addr  interface   TTL</a:t>
              </a:r>
            </a:p>
          </p:txBody>
        </p:sp>
        <p:sp>
          <p:nvSpPr>
            <p:cNvPr id="8233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34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35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00800" y="5326063"/>
            <a:ext cx="185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Switch table </a:t>
            </a:r>
          </a:p>
          <a:p>
            <a:pPr algn="ctr"/>
            <a:r>
              <a:rPr lang="en-US"/>
              <a:t>(initially empty)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8228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8229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230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B102575-C19A-4902-BF3F-F39BC4C04A3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Adaptors Communicating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r>
              <a:rPr lang="en-US" sz="2400" smtClean="0"/>
              <a:t>sending side:</a:t>
            </a:r>
          </a:p>
          <a:p>
            <a:pPr lvl="1"/>
            <a:r>
              <a:rPr lang="en-US" sz="2000" smtClean="0"/>
              <a:t>encapsulates datagram in frame</a:t>
            </a:r>
          </a:p>
          <a:p>
            <a:pPr lvl="1"/>
            <a:r>
              <a:rPr lang="en-US" sz="2000" smtClean="0"/>
              <a:t>adds error checking bits, rdt, flow control, etc.</a:t>
            </a: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n-US" sz="2400" smtClean="0"/>
              <a:t>receiving side</a:t>
            </a:r>
          </a:p>
          <a:p>
            <a:pPr lvl="1"/>
            <a:r>
              <a:rPr lang="en-US" sz="2000" smtClean="0"/>
              <a:t>looks for errors, rdt, flow control, etc</a:t>
            </a:r>
          </a:p>
          <a:p>
            <a:pPr lvl="1"/>
            <a:r>
              <a:rPr lang="en-US" sz="2000" smtClean="0"/>
              <a:t>extracts datagram, passes to upper layer at receiving side</a:t>
            </a:r>
          </a:p>
          <a:p>
            <a:endParaRPr lang="en-US" sz="2400" smtClean="0"/>
          </a:p>
        </p:txBody>
      </p:sp>
      <p:sp>
        <p:nvSpPr>
          <p:cNvPr id="33799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00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01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3802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03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04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controller</a:t>
            </a:r>
          </a:p>
        </p:txBody>
      </p:sp>
      <p:sp>
        <p:nvSpPr>
          <p:cNvPr id="33805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06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07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sv-SE" sz="1400">
              <a:latin typeface="Arial" charset="0"/>
            </a:endParaRPr>
          </a:p>
        </p:txBody>
      </p:sp>
      <p:sp>
        <p:nvSpPr>
          <p:cNvPr id="33808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sv-SE" sz="1400">
              <a:latin typeface="Arial" charset="0"/>
            </a:endParaRPr>
          </a:p>
        </p:txBody>
      </p:sp>
      <p:sp>
        <p:nvSpPr>
          <p:cNvPr id="33809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10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11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12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13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14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latin typeface="Arial" charset="0"/>
              </a:rPr>
              <a:t>controller</a:t>
            </a:r>
          </a:p>
        </p:txBody>
      </p:sp>
      <p:sp>
        <p:nvSpPr>
          <p:cNvPr id="33815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16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17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sv-SE" sz="1400">
              <a:latin typeface="Arial" charset="0"/>
            </a:endParaRPr>
          </a:p>
        </p:txBody>
      </p:sp>
      <p:sp>
        <p:nvSpPr>
          <p:cNvPr id="33818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sv-SE" sz="1400">
              <a:latin typeface="Arial" charset="0"/>
            </a:endParaRPr>
          </a:p>
        </p:txBody>
      </p:sp>
      <p:sp>
        <p:nvSpPr>
          <p:cNvPr id="33819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20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21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33822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33823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24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datagram</a:t>
            </a:r>
          </a:p>
        </p:txBody>
      </p:sp>
      <p:sp>
        <p:nvSpPr>
          <p:cNvPr id="33825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3826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27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datagram</a:t>
            </a: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3829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30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datagram</a:t>
            </a:r>
          </a:p>
        </p:txBody>
      </p:sp>
      <p:sp>
        <p:nvSpPr>
          <p:cNvPr id="33831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3832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frame</a:t>
            </a:r>
          </a:p>
        </p:txBody>
      </p:sp>
      <p:sp>
        <p:nvSpPr>
          <p:cNvPr id="33833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1293DE8-21A1-4E58-9A89-7CDC75D19A0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z="3600" smtClean="0"/>
              <a:t>Switch: frame filtering/forwarding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37480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When  frame received:</a:t>
            </a:r>
            <a:br>
              <a:rPr lang="en-US" sz="2400" u="sng" smtClean="0">
                <a:solidFill>
                  <a:srgbClr val="FF0000"/>
                </a:solidFill>
              </a:rPr>
            </a:br>
            <a:endParaRPr lang="en-US" sz="2400" u="sng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smtClean="0"/>
              <a:t>1. record link associated with sending host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2. index switch table using MAC dest address</a:t>
            </a:r>
            <a:endParaRPr lang="en-US" sz="2400" b="1" smtClean="0">
              <a:solidFill>
                <a:schemeClr val="accent2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3. if </a:t>
            </a:r>
            <a:r>
              <a:rPr lang="en-US" sz="2400" smtClean="0"/>
              <a:t>entry found for destination</a:t>
            </a:r>
            <a:br>
              <a:rPr lang="en-US" sz="2400" smtClean="0"/>
            </a:br>
            <a:r>
              <a:rPr lang="en-US" sz="2400" smtClean="0"/>
              <a:t>  </a:t>
            </a:r>
            <a:r>
              <a:rPr lang="en-US" sz="2400" b="1" smtClean="0">
                <a:solidFill>
                  <a:schemeClr val="accent2"/>
                </a:solidFill>
              </a:rPr>
              <a:t>then {</a:t>
            </a:r>
          </a:p>
          <a:p>
            <a:pPr>
              <a:buFont typeface="ZapfDingbats" pitchFamily="82" charset="2"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     if </a:t>
            </a:r>
            <a:r>
              <a:rPr lang="en-US" sz="2400" smtClean="0"/>
              <a:t>dest on segment from which frame arrived</a:t>
            </a:r>
            <a:br>
              <a:rPr lang="en-US" sz="2400" smtClean="0"/>
            </a:br>
            <a:r>
              <a:rPr lang="en-US" sz="2400" smtClean="0"/>
              <a:t>       </a:t>
            </a:r>
            <a:r>
              <a:rPr lang="en-US" sz="2400" b="1" smtClean="0">
                <a:solidFill>
                  <a:schemeClr val="accent2"/>
                </a:solidFill>
              </a:rPr>
              <a:t>then</a:t>
            </a:r>
            <a:r>
              <a:rPr lang="en-US" sz="2400" smtClean="0"/>
              <a:t> drop the frame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     </a:t>
            </a:r>
            <a:r>
              <a:rPr lang="en-US" sz="2400" b="1" smtClean="0">
                <a:solidFill>
                  <a:schemeClr val="accent2"/>
                </a:solidFill>
              </a:rPr>
              <a:t>else</a:t>
            </a:r>
            <a:r>
              <a:rPr lang="en-US" sz="2400" smtClean="0"/>
              <a:t> forward the frame on interface indicated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</a:t>
            </a:r>
            <a:r>
              <a:rPr lang="en-US" sz="2400" b="1" smtClean="0">
                <a:solidFill>
                  <a:schemeClr val="accent2"/>
                </a:solidFill>
              </a:rPr>
              <a:t>  }   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</a:t>
            </a:r>
            <a:r>
              <a:rPr lang="en-US" sz="2400" b="1" smtClean="0">
                <a:solidFill>
                  <a:schemeClr val="accent2"/>
                </a:solidFill>
              </a:rPr>
              <a:t>else</a:t>
            </a:r>
            <a:r>
              <a:rPr lang="en-US" sz="2400" smtClean="0"/>
              <a:t> flood</a:t>
            </a:r>
            <a:endParaRPr lang="en-US" smtClean="0"/>
          </a:p>
          <a:p>
            <a:pPr lvl="3">
              <a:buFontTx/>
              <a:buNone/>
            </a:pPr>
            <a:r>
              <a:rPr lang="en-US" smtClean="0"/>
              <a:t>  </a:t>
            </a:r>
          </a:p>
        </p:txBody>
      </p:sp>
      <p:sp>
        <p:nvSpPr>
          <p:cNvPr id="81926" name="Text Box 4"/>
          <p:cNvSpPr txBox="1">
            <a:spLocks noChangeArrowheads="1"/>
          </p:cNvSpPr>
          <p:nvPr/>
        </p:nvSpPr>
        <p:spPr bwMode="auto">
          <a:xfrm>
            <a:off x="3094038" y="5453063"/>
            <a:ext cx="4840287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forward on all but the interface </a:t>
            </a:r>
          </a:p>
          <a:p>
            <a:r>
              <a:rPr lang="en-US" sz="2400">
                <a:solidFill>
                  <a:schemeClr val="accent2"/>
                </a:solidFill>
              </a:rPr>
              <a:t>on which the frame arrived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27" name="Line 5"/>
          <p:cNvSpPr>
            <a:spLocks noChangeShapeType="1"/>
          </p:cNvSpPr>
          <p:nvPr/>
        </p:nvSpPr>
        <p:spPr bwMode="auto">
          <a:xfrm flipH="1" flipV="1">
            <a:off x="2514600" y="5641975"/>
            <a:ext cx="525463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9754BAD-2CB2-44E7-B3EC-955F5693395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Switch Learning: example</a:t>
            </a:r>
            <a:endParaRPr lang="en-US" smtClean="0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4588"/>
            <a:ext cx="9144000" cy="400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Suppose C sends a frame to D and D replies with a frame to C</a:t>
            </a:r>
            <a:endParaRPr lang="en-US" sz="2400" smtClean="0">
              <a:solidFill>
                <a:srgbClr val="FF0000"/>
              </a:solidFill>
            </a:endParaRPr>
          </a:p>
          <a:p>
            <a:endParaRPr lang="en-US" sz="2400" smtClean="0"/>
          </a:p>
        </p:txBody>
      </p:sp>
      <p:pic>
        <p:nvPicPr>
          <p:cNvPr id="82950" name="Picture 4" descr="IMG0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17650"/>
            <a:ext cx="50577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5"/>
          <p:cNvSpPr>
            <a:spLocks noChangeArrowheads="1"/>
          </p:cNvSpPr>
          <p:nvPr/>
        </p:nvSpPr>
        <p:spPr bwMode="auto">
          <a:xfrm>
            <a:off x="152400" y="3636963"/>
            <a:ext cx="8774113" cy="3221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 sends frame, switch has no info about D, so </a:t>
            </a:r>
            <a:r>
              <a:rPr lang="en-US" sz="2000">
                <a:solidFill>
                  <a:srgbClr val="FF0000"/>
                </a:solidFill>
              </a:rPr>
              <a:t>floods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switch </a:t>
            </a:r>
            <a:r>
              <a:rPr lang="en-US">
                <a:solidFill>
                  <a:srgbClr val="FF0000"/>
                </a:solidFill>
              </a:rPr>
              <a:t>notes that C is on port 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frame ignored on upper LAN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frame received by 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 generates reply to C, sends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sees frame from 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</a:t>
            </a:r>
            <a:r>
              <a:rPr lang="en-US" sz="2000">
                <a:solidFill>
                  <a:srgbClr val="FF0000"/>
                </a:solidFill>
              </a:rPr>
              <a:t>notes that D is on interface 2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knows C on interface 1, so </a:t>
            </a:r>
            <a:r>
              <a:rPr lang="en-US" sz="2000" i="1">
                <a:solidFill>
                  <a:srgbClr val="FF0000"/>
                </a:solidFill>
              </a:rPr>
              <a:t>selectively</a:t>
            </a:r>
            <a:r>
              <a:rPr lang="en-US" sz="2000"/>
              <a:t> forwards frame out via interface 1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82952" name="Text Box 6"/>
          <p:cNvSpPr txBox="1">
            <a:spLocks noChangeArrowheads="1"/>
          </p:cNvSpPr>
          <p:nvPr/>
        </p:nvSpPr>
        <p:spPr bwMode="auto">
          <a:xfrm>
            <a:off x="3127375" y="2555875"/>
            <a:ext cx="873125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CA2926A-53C0-4E06-93AB-6FC6A309F68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9229" name="Freeform 82"/>
          <p:cNvSpPr>
            <a:spLocks/>
          </p:cNvSpPr>
          <p:nvPr/>
        </p:nvSpPr>
        <p:spPr bwMode="auto">
          <a:xfrm>
            <a:off x="4211638" y="3992563"/>
            <a:ext cx="2781300" cy="2574925"/>
          </a:xfrm>
          <a:custGeom>
            <a:avLst/>
            <a:gdLst>
              <a:gd name="T0" fmla="*/ 0 w 1752"/>
              <a:gd name="T1" fmla="*/ 0 h 1622"/>
              <a:gd name="T2" fmla="*/ 2147483647 w 1752"/>
              <a:gd name="T3" fmla="*/ 2147483647 h 1622"/>
              <a:gd name="T4" fmla="*/ 2147483647 w 1752"/>
              <a:gd name="T5" fmla="*/ 2147483647 h 1622"/>
              <a:gd name="T6" fmla="*/ 2147483647 w 1752"/>
              <a:gd name="T7" fmla="*/ 2147483647 h 1622"/>
              <a:gd name="T8" fmla="*/ 2147483647 w 1752"/>
              <a:gd name="T9" fmla="*/ 2147483647 h 1622"/>
              <a:gd name="T10" fmla="*/ 2147483647 w 1752"/>
              <a:gd name="T11" fmla="*/ 2147483647 h 1622"/>
              <a:gd name="T12" fmla="*/ 2147483647 w 1752"/>
              <a:gd name="T13" fmla="*/ 2147483647 h 1622"/>
              <a:gd name="T14" fmla="*/ 2147483647 w 1752"/>
              <a:gd name="T15" fmla="*/ 2147483647 h 1622"/>
              <a:gd name="T16" fmla="*/ 2147483647 w 1752"/>
              <a:gd name="T17" fmla="*/ 2147483647 h 1622"/>
              <a:gd name="T18" fmla="*/ 2147483647 w 1752"/>
              <a:gd name="T19" fmla="*/ 2147483647 h 1622"/>
              <a:gd name="T20" fmla="*/ 2147483647 w 1752"/>
              <a:gd name="T21" fmla="*/ 2147483647 h 1622"/>
              <a:gd name="T22" fmla="*/ 2147483647 w 1752"/>
              <a:gd name="T23" fmla="*/ 2147483647 h 1622"/>
              <a:gd name="T24" fmla="*/ 2147483647 w 1752"/>
              <a:gd name="T25" fmla="*/ 2147483647 h 1622"/>
              <a:gd name="T26" fmla="*/ 2147483647 w 1752"/>
              <a:gd name="T27" fmla="*/ 2147483647 h 1622"/>
              <a:gd name="T28" fmla="*/ 2147483647 w 1752"/>
              <a:gd name="T29" fmla="*/ 2147483647 h 1622"/>
              <a:gd name="T30" fmla="*/ 2147483647 w 1752"/>
              <a:gd name="T31" fmla="*/ 2147483647 h 1622"/>
              <a:gd name="T32" fmla="*/ 2147483647 w 1752"/>
              <a:gd name="T33" fmla="*/ 2147483647 h 1622"/>
              <a:gd name="T34" fmla="*/ 2147483647 w 1752"/>
              <a:gd name="T35" fmla="*/ 2147483647 h 1622"/>
              <a:gd name="T36" fmla="*/ 2147483647 w 1752"/>
              <a:gd name="T37" fmla="*/ 2147483647 h 1622"/>
              <a:gd name="T38" fmla="*/ 2147483647 w 1752"/>
              <a:gd name="T39" fmla="*/ 2147483647 h 1622"/>
              <a:gd name="T40" fmla="*/ 2147483647 w 1752"/>
              <a:gd name="T41" fmla="*/ 2147483647 h 1622"/>
              <a:gd name="T42" fmla="*/ 2147483647 w 1752"/>
              <a:gd name="T43" fmla="*/ 2147483647 h 1622"/>
              <a:gd name="T44" fmla="*/ 2147483647 w 1752"/>
              <a:gd name="T45" fmla="*/ 2147483647 h 1622"/>
              <a:gd name="T46" fmla="*/ 2147483647 w 1752"/>
              <a:gd name="T47" fmla="*/ 2147483647 h 1622"/>
              <a:gd name="T48" fmla="*/ 2147483647 w 1752"/>
              <a:gd name="T49" fmla="*/ 2147483647 h 1622"/>
              <a:gd name="T50" fmla="*/ 2147483647 w 1752"/>
              <a:gd name="T51" fmla="*/ 2147483647 h 1622"/>
              <a:gd name="T52" fmla="*/ 2147483647 w 1752"/>
              <a:gd name="T53" fmla="*/ 2147483647 h 1622"/>
              <a:gd name="T54" fmla="*/ 2147483647 w 1752"/>
              <a:gd name="T55" fmla="*/ 2147483647 h 1622"/>
              <a:gd name="T56" fmla="*/ 2147483647 w 1752"/>
              <a:gd name="T57" fmla="*/ 2147483647 h 1622"/>
              <a:gd name="T58" fmla="*/ 2147483647 w 1752"/>
              <a:gd name="T59" fmla="*/ 2147483647 h 1622"/>
              <a:gd name="T60" fmla="*/ 2147483647 w 1752"/>
              <a:gd name="T61" fmla="*/ 2147483647 h 1622"/>
              <a:gd name="T62" fmla="*/ 0 w 1752"/>
              <a:gd name="T63" fmla="*/ 0 h 16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52"/>
              <a:gd name="T97" fmla="*/ 0 h 1622"/>
              <a:gd name="T98" fmla="*/ 1752 w 1752"/>
              <a:gd name="T99" fmla="*/ 1622 h 16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52" h="1622">
                <a:moveTo>
                  <a:pt x="0" y="0"/>
                </a:moveTo>
                <a:cubicBezTo>
                  <a:pt x="66" y="66"/>
                  <a:pt x="98" y="149"/>
                  <a:pt x="146" y="227"/>
                </a:cubicBezTo>
                <a:cubicBezTo>
                  <a:pt x="170" y="265"/>
                  <a:pt x="202" y="295"/>
                  <a:pt x="227" y="333"/>
                </a:cubicBezTo>
                <a:cubicBezTo>
                  <a:pt x="257" y="379"/>
                  <a:pt x="287" y="424"/>
                  <a:pt x="316" y="470"/>
                </a:cubicBezTo>
                <a:cubicBezTo>
                  <a:pt x="326" y="487"/>
                  <a:pt x="349" y="519"/>
                  <a:pt x="349" y="519"/>
                </a:cubicBezTo>
                <a:cubicBezTo>
                  <a:pt x="363" y="561"/>
                  <a:pt x="385" y="601"/>
                  <a:pt x="405" y="641"/>
                </a:cubicBezTo>
                <a:cubicBezTo>
                  <a:pt x="421" y="673"/>
                  <a:pt x="419" y="687"/>
                  <a:pt x="446" y="714"/>
                </a:cubicBezTo>
                <a:cubicBezTo>
                  <a:pt x="454" y="764"/>
                  <a:pt x="469" y="813"/>
                  <a:pt x="487" y="860"/>
                </a:cubicBezTo>
                <a:cubicBezTo>
                  <a:pt x="490" y="917"/>
                  <a:pt x="489" y="974"/>
                  <a:pt x="495" y="1030"/>
                </a:cubicBezTo>
                <a:cubicBezTo>
                  <a:pt x="500" y="1075"/>
                  <a:pt x="529" y="1134"/>
                  <a:pt x="543" y="1176"/>
                </a:cubicBezTo>
                <a:cubicBezTo>
                  <a:pt x="557" y="1219"/>
                  <a:pt x="563" y="1295"/>
                  <a:pt x="592" y="1330"/>
                </a:cubicBezTo>
                <a:cubicBezTo>
                  <a:pt x="619" y="1362"/>
                  <a:pt x="626" y="1349"/>
                  <a:pt x="657" y="1371"/>
                </a:cubicBezTo>
                <a:cubicBezTo>
                  <a:pt x="666" y="1378"/>
                  <a:pt x="671" y="1389"/>
                  <a:pt x="681" y="1395"/>
                </a:cubicBezTo>
                <a:cubicBezTo>
                  <a:pt x="745" y="1435"/>
                  <a:pt x="821" y="1458"/>
                  <a:pt x="892" y="1485"/>
                </a:cubicBezTo>
                <a:cubicBezTo>
                  <a:pt x="926" y="1519"/>
                  <a:pt x="966" y="1569"/>
                  <a:pt x="1014" y="1590"/>
                </a:cubicBezTo>
                <a:cubicBezTo>
                  <a:pt x="1045" y="1604"/>
                  <a:pt x="1111" y="1622"/>
                  <a:pt x="1111" y="1622"/>
                </a:cubicBezTo>
                <a:cubicBezTo>
                  <a:pt x="1144" y="1619"/>
                  <a:pt x="1177" y="1622"/>
                  <a:pt x="1209" y="1614"/>
                </a:cubicBezTo>
                <a:cubicBezTo>
                  <a:pt x="1220" y="1611"/>
                  <a:pt x="1224" y="1596"/>
                  <a:pt x="1233" y="1590"/>
                </a:cubicBezTo>
                <a:cubicBezTo>
                  <a:pt x="1263" y="1570"/>
                  <a:pt x="1291" y="1556"/>
                  <a:pt x="1322" y="1533"/>
                </a:cubicBezTo>
                <a:cubicBezTo>
                  <a:pt x="1422" y="1458"/>
                  <a:pt x="1496" y="1368"/>
                  <a:pt x="1566" y="1266"/>
                </a:cubicBezTo>
                <a:cubicBezTo>
                  <a:pt x="1631" y="1172"/>
                  <a:pt x="1715" y="1101"/>
                  <a:pt x="1752" y="990"/>
                </a:cubicBezTo>
                <a:cubicBezTo>
                  <a:pt x="1751" y="981"/>
                  <a:pt x="1744" y="897"/>
                  <a:pt x="1736" y="876"/>
                </a:cubicBezTo>
                <a:cubicBezTo>
                  <a:pt x="1723" y="842"/>
                  <a:pt x="1698" y="814"/>
                  <a:pt x="1687" y="779"/>
                </a:cubicBezTo>
                <a:cubicBezTo>
                  <a:pt x="1675" y="742"/>
                  <a:pt x="1667" y="709"/>
                  <a:pt x="1630" y="681"/>
                </a:cubicBezTo>
                <a:cubicBezTo>
                  <a:pt x="1594" y="654"/>
                  <a:pt x="1540" y="603"/>
                  <a:pt x="1517" y="568"/>
                </a:cubicBezTo>
                <a:cubicBezTo>
                  <a:pt x="1469" y="497"/>
                  <a:pt x="1420" y="413"/>
                  <a:pt x="1347" y="365"/>
                </a:cubicBezTo>
                <a:cubicBezTo>
                  <a:pt x="1325" y="324"/>
                  <a:pt x="1289" y="268"/>
                  <a:pt x="1249" y="243"/>
                </a:cubicBezTo>
                <a:cubicBezTo>
                  <a:pt x="1223" y="227"/>
                  <a:pt x="1190" y="226"/>
                  <a:pt x="1160" y="219"/>
                </a:cubicBezTo>
                <a:cubicBezTo>
                  <a:pt x="1098" y="204"/>
                  <a:pt x="1037" y="194"/>
                  <a:pt x="973" y="187"/>
                </a:cubicBezTo>
                <a:cubicBezTo>
                  <a:pt x="851" y="141"/>
                  <a:pt x="749" y="136"/>
                  <a:pt x="616" y="130"/>
                </a:cubicBezTo>
                <a:cubicBezTo>
                  <a:pt x="516" y="97"/>
                  <a:pt x="434" y="23"/>
                  <a:pt x="324" y="16"/>
                </a:cubicBezTo>
                <a:cubicBezTo>
                  <a:pt x="216" y="9"/>
                  <a:pt x="108" y="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0" name="Freeform 81"/>
          <p:cNvSpPr>
            <a:spLocks/>
          </p:cNvSpPr>
          <p:nvPr/>
        </p:nvSpPr>
        <p:spPr bwMode="auto">
          <a:xfrm>
            <a:off x="2998788" y="4030663"/>
            <a:ext cx="1779587" cy="2370137"/>
          </a:xfrm>
          <a:custGeom>
            <a:avLst/>
            <a:gdLst>
              <a:gd name="T0" fmla="*/ 2147483647 w 1121"/>
              <a:gd name="T1" fmla="*/ 0 h 1493"/>
              <a:gd name="T2" fmla="*/ 2147483647 w 1121"/>
              <a:gd name="T3" fmla="*/ 2147483647 h 1493"/>
              <a:gd name="T4" fmla="*/ 2147483647 w 1121"/>
              <a:gd name="T5" fmla="*/ 2147483647 h 1493"/>
              <a:gd name="T6" fmla="*/ 2147483647 w 1121"/>
              <a:gd name="T7" fmla="*/ 2147483647 h 1493"/>
              <a:gd name="T8" fmla="*/ 2147483647 w 1121"/>
              <a:gd name="T9" fmla="*/ 2147483647 h 1493"/>
              <a:gd name="T10" fmla="*/ 2147483647 w 1121"/>
              <a:gd name="T11" fmla="*/ 2147483647 h 1493"/>
              <a:gd name="T12" fmla="*/ 2147483647 w 1121"/>
              <a:gd name="T13" fmla="*/ 2147483647 h 1493"/>
              <a:gd name="T14" fmla="*/ 2147483647 w 1121"/>
              <a:gd name="T15" fmla="*/ 2147483647 h 1493"/>
              <a:gd name="T16" fmla="*/ 2147483647 w 1121"/>
              <a:gd name="T17" fmla="*/ 2147483647 h 1493"/>
              <a:gd name="T18" fmla="*/ 2147483647 w 1121"/>
              <a:gd name="T19" fmla="*/ 2147483647 h 1493"/>
              <a:gd name="T20" fmla="*/ 2147483647 w 1121"/>
              <a:gd name="T21" fmla="*/ 2147483647 h 1493"/>
              <a:gd name="T22" fmla="*/ 2147483647 w 1121"/>
              <a:gd name="T23" fmla="*/ 2147483647 h 1493"/>
              <a:gd name="T24" fmla="*/ 2147483647 w 1121"/>
              <a:gd name="T25" fmla="*/ 2147483647 h 1493"/>
              <a:gd name="T26" fmla="*/ 2147483647 w 1121"/>
              <a:gd name="T27" fmla="*/ 2147483647 h 1493"/>
              <a:gd name="T28" fmla="*/ 2147483647 w 1121"/>
              <a:gd name="T29" fmla="*/ 2147483647 h 1493"/>
              <a:gd name="T30" fmla="*/ 2147483647 w 1121"/>
              <a:gd name="T31" fmla="*/ 2147483647 h 1493"/>
              <a:gd name="T32" fmla="*/ 2147483647 w 1121"/>
              <a:gd name="T33" fmla="*/ 2147483647 h 1493"/>
              <a:gd name="T34" fmla="*/ 2147483647 w 1121"/>
              <a:gd name="T35" fmla="*/ 2147483647 h 1493"/>
              <a:gd name="T36" fmla="*/ 2147483647 w 1121"/>
              <a:gd name="T37" fmla="*/ 2147483647 h 1493"/>
              <a:gd name="T38" fmla="*/ 2147483647 w 1121"/>
              <a:gd name="T39" fmla="*/ 2147483647 h 1493"/>
              <a:gd name="T40" fmla="*/ 2147483647 w 1121"/>
              <a:gd name="T41" fmla="*/ 2147483647 h 1493"/>
              <a:gd name="T42" fmla="*/ 2147483647 w 1121"/>
              <a:gd name="T43" fmla="*/ 2147483647 h 1493"/>
              <a:gd name="T44" fmla="*/ 2147483647 w 1121"/>
              <a:gd name="T45" fmla="*/ 2147483647 h 1493"/>
              <a:gd name="T46" fmla="*/ 2147483647 w 1121"/>
              <a:gd name="T47" fmla="*/ 2147483647 h 1493"/>
              <a:gd name="T48" fmla="*/ 2147483647 w 1121"/>
              <a:gd name="T49" fmla="*/ 2147483647 h 1493"/>
              <a:gd name="T50" fmla="*/ 2147483647 w 1121"/>
              <a:gd name="T51" fmla="*/ 2147483647 h 1493"/>
              <a:gd name="T52" fmla="*/ 2147483647 w 1121"/>
              <a:gd name="T53" fmla="*/ 2147483647 h 1493"/>
              <a:gd name="T54" fmla="*/ 2147483647 w 1121"/>
              <a:gd name="T55" fmla="*/ 2147483647 h 1493"/>
              <a:gd name="T56" fmla="*/ 2147483647 w 1121"/>
              <a:gd name="T57" fmla="*/ 2147483647 h 1493"/>
              <a:gd name="T58" fmla="*/ 2147483647 w 1121"/>
              <a:gd name="T59" fmla="*/ 2147483647 h 1493"/>
              <a:gd name="T60" fmla="*/ 2147483647 w 1121"/>
              <a:gd name="T61" fmla="*/ 2147483647 h 1493"/>
              <a:gd name="T62" fmla="*/ 2147483647 w 1121"/>
              <a:gd name="T63" fmla="*/ 2147483647 h 1493"/>
              <a:gd name="T64" fmla="*/ 2147483647 w 1121"/>
              <a:gd name="T65" fmla="*/ 0 h 14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1"/>
              <a:gd name="T100" fmla="*/ 0 h 1493"/>
              <a:gd name="T101" fmla="*/ 1121 w 1121"/>
              <a:gd name="T102" fmla="*/ 1493 h 14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1" h="1493">
                <a:moveTo>
                  <a:pt x="642" y="0"/>
                </a:moveTo>
                <a:cubicBezTo>
                  <a:pt x="632" y="30"/>
                  <a:pt x="628" y="55"/>
                  <a:pt x="610" y="81"/>
                </a:cubicBezTo>
                <a:cubicBezTo>
                  <a:pt x="601" y="118"/>
                  <a:pt x="582" y="155"/>
                  <a:pt x="561" y="187"/>
                </a:cubicBezTo>
                <a:cubicBezTo>
                  <a:pt x="543" y="261"/>
                  <a:pt x="522" y="330"/>
                  <a:pt x="488" y="398"/>
                </a:cubicBezTo>
                <a:cubicBezTo>
                  <a:pt x="483" y="408"/>
                  <a:pt x="466" y="445"/>
                  <a:pt x="456" y="455"/>
                </a:cubicBezTo>
                <a:cubicBezTo>
                  <a:pt x="446" y="465"/>
                  <a:pt x="433" y="470"/>
                  <a:pt x="423" y="479"/>
                </a:cubicBezTo>
                <a:cubicBezTo>
                  <a:pt x="394" y="504"/>
                  <a:pt x="372" y="539"/>
                  <a:pt x="350" y="568"/>
                </a:cubicBezTo>
                <a:cubicBezTo>
                  <a:pt x="319" y="609"/>
                  <a:pt x="298" y="661"/>
                  <a:pt x="261" y="698"/>
                </a:cubicBezTo>
                <a:cubicBezTo>
                  <a:pt x="249" y="710"/>
                  <a:pt x="233" y="718"/>
                  <a:pt x="220" y="730"/>
                </a:cubicBezTo>
                <a:cubicBezTo>
                  <a:pt x="201" y="788"/>
                  <a:pt x="151" y="801"/>
                  <a:pt x="115" y="844"/>
                </a:cubicBezTo>
                <a:cubicBezTo>
                  <a:pt x="109" y="851"/>
                  <a:pt x="106" y="862"/>
                  <a:pt x="99" y="868"/>
                </a:cubicBezTo>
                <a:cubicBezTo>
                  <a:pt x="84" y="881"/>
                  <a:pt x="50" y="901"/>
                  <a:pt x="50" y="901"/>
                </a:cubicBezTo>
                <a:cubicBezTo>
                  <a:pt x="34" y="926"/>
                  <a:pt x="18" y="938"/>
                  <a:pt x="9" y="966"/>
                </a:cubicBezTo>
                <a:cubicBezTo>
                  <a:pt x="6" y="985"/>
                  <a:pt x="0" y="1003"/>
                  <a:pt x="1" y="1022"/>
                </a:cubicBezTo>
                <a:cubicBezTo>
                  <a:pt x="3" y="1074"/>
                  <a:pt x="6" y="1126"/>
                  <a:pt x="17" y="1177"/>
                </a:cubicBezTo>
                <a:cubicBezTo>
                  <a:pt x="20" y="1192"/>
                  <a:pt x="34" y="1203"/>
                  <a:pt x="42" y="1217"/>
                </a:cubicBezTo>
                <a:cubicBezTo>
                  <a:pt x="77" y="1279"/>
                  <a:pt x="121" y="1320"/>
                  <a:pt x="172" y="1371"/>
                </a:cubicBezTo>
                <a:cubicBezTo>
                  <a:pt x="204" y="1403"/>
                  <a:pt x="242" y="1447"/>
                  <a:pt x="285" y="1461"/>
                </a:cubicBezTo>
                <a:cubicBezTo>
                  <a:pt x="328" y="1475"/>
                  <a:pt x="372" y="1479"/>
                  <a:pt x="415" y="1493"/>
                </a:cubicBezTo>
                <a:cubicBezTo>
                  <a:pt x="528" y="1482"/>
                  <a:pt x="644" y="1479"/>
                  <a:pt x="756" y="1461"/>
                </a:cubicBezTo>
                <a:cubicBezTo>
                  <a:pt x="803" y="1444"/>
                  <a:pt x="847" y="1422"/>
                  <a:pt x="894" y="1404"/>
                </a:cubicBezTo>
                <a:cubicBezTo>
                  <a:pt x="914" y="1388"/>
                  <a:pt x="939" y="1379"/>
                  <a:pt x="959" y="1363"/>
                </a:cubicBezTo>
                <a:cubicBezTo>
                  <a:pt x="978" y="1347"/>
                  <a:pt x="988" y="1322"/>
                  <a:pt x="1007" y="1306"/>
                </a:cubicBezTo>
                <a:cubicBezTo>
                  <a:pt x="1040" y="1277"/>
                  <a:pt x="1070" y="1253"/>
                  <a:pt x="1096" y="1217"/>
                </a:cubicBezTo>
                <a:cubicBezTo>
                  <a:pt x="1107" y="1057"/>
                  <a:pt x="1115" y="899"/>
                  <a:pt x="1121" y="739"/>
                </a:cubicBezTo>
                <a:cubicBezTo>
                  <a:pt x="1112" y="665"/>
                  <a:pt x="1093" y="588"/>
                  <a:pt x="1048" y="528"/>
                </a:cubicBezTo>
                <a:cubicBezTo>
                  <a:pt x="1028" y="468"/>
                  <a:pt x="1000" y="425"/>
                  <a:pt x="967" y="373"/>
                </a:cubicBezTo>
                <a:cubicBezTo>
                  <a:pt x="922" y="303"/>
                  <a:pt x="907" y="249"/>
                  <a:pt x="845" y="187"/>
                </a:cubicBezTo>
                <a:cubicBezTo>
                  <a:pt x="842" y="179"/>
                  <a:pt x="843" y="169"/>
                  <a:pt x="837" y="163"/>
                </a:cubicBezTo>
                <a:cubicBezTo>
                  <a:pt x="831" y="157"/>
                  <a:pt x="820" y="158"/>
                  <a:pt x="813" y="154"/>
                </a:cubicBezTo>
                <a:cubicBezTo>
                  <a:pt x="798" y="145"/>
                  <a:pt x="786" y="132"/>
                  <a:pt x="772" y="122"/>
                </a:cubicBezTo>
                <a:cubicBezTo>
                  <a:pt x="750" y="90"/>
                  <a:pt x="719" y="45"/>
                  <a:pt x="683" y="33"/>
                </a:cubicBezTo>
                <a:cubicBezTo>
                  <a:pt x="652" y="12"/>
                  <a:pt x="665" y="23"/>
                  <a:pt x="642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1" name="Freeform 80"/>
          <p:cNvSpPr>
            <a:spLocks/>
          </p:cNvSpPr>
          <p:nvPr/>
        </p:nvSpPr>
        <p:spPr bwMode="auto">
          <a:xfrm>
            <a:off x="785813" y="3789363"/>
            <a:ext cx="3128962" cy="2560637"/>
          </a:xfrm>
          <a:custGeom>
            <a:avLst/>
            <a:gdLst>
              <a:gd name="T0" fmla="*/ 2147483647 w 1971"/>
              <a:gd name="T1" fmla="*/ 2147483647 h 1613"/>
              <a:gd name="T2" fmla="*/ 2147483647 w 1971"/>
              <a:gd name="T3" fmla="*/ 2147483647 h 1613"/>
              <a:gd name="T4" fmla="*/ 2147483647 w 1971"/>
              <a:gd name="T5" fmla="*/ 2147483647 h 1613"/>
              <a:gd name="T6" fmla="*/ 2147483647 w 1971"/>
              <a:gd name="T7" fmla="*/ 2147483647 h 1613"/>
              <a:gd name="T8" fmla="*/ 2147483647 w 1971"/>
              <a:gd name="T9" fmla="*/ 2147483647 h 1613"/>
              <a:gd name="T10" fmla="*/ 2147483647 w 1971"/>
              <a:gd name="T11" fmla="*/ 2147483647 h 1613"/>
              <a:gd name="T12" fmla="*/ 2147483647 w 1971"/>
              <a:gd name="T13" fmla="*/ 2147483647 h 1613"/>
              <a:gd name="T14" fmla="*/ 2147483647 w 1971"/>
              <a:gd name="T15" fmla="*/ 2147483647 h 1613"/>
              <a:gd name="T16" fmla="*/ 2147483647 w 1971"/>
              <a:gd name="T17" fmla="*/ 2147483647 h 1613"/>
              <a:gd name="T18" fmla="*/ 2147483647 w 1971"/>
              <a:gd name="T19" fmla="*/ 2147483647 h 1613"/>
              <a:gd name="T20" fmla="*/ 2147483647 w 1971"/>
              <a:gd name="T21" fmla="*/ 2147483647 h 1613"/>
              <a:gd name="T22" fmla="*/ 2147483647 w 1971"/>
              <a:gd name="T23" fmla="*/ 2147483647 h 1613"/>
              <a:gd name="T24" fmla="*/ 2147483647 w 1971"/>
              <a:gd name="T25" fmla="*/ 2147483647 h 1613"/>
              <a:gd name="T26" fmla="*/ 2147483647 w 1971"/>
              <a:gd name="T27" fmla="*/ 2147483647 h 1613"/>
              <a:gd name="T28" fmla="*/ 2147483647 w 1971"/>
              <a:gd name="T29" fmla="*/ 2147483647 h 1613"/>
              <a:gd name="T30" fmla="*/ 2147483647 w 1971"/>
              <a:gd name="T31" fmla="*/ 2147483647 h 1613"/>
              <a:gd name="T32" fmla="*/ 2147483647 w 1971"/>
              <a:gd name="T33" fmla="*/ 2147483647 h 1613"/>
              <a:gd name="T34" fmla="*/ 2147483647 w 1971"/>
              <a:gd name="T35" fmla="*/ 2147483647 h 1613"/>
              <a:gd name="T36" fmla="*/ 2147483647 w 1971"/>
              <a:gd name="T37" fmla="*/ 2147483647 h 1613"/>
              <a:gd name="T38" fmla="*/ 2147483647 w 1971"/>
              <a:gd name="T39" fmla="*/ 2147483647 h 1613"/>
              <a:gd name="T40" fmla="*/ 0 w 1971"/>
              <a:gd name="T41" fmla="*/ 2147483647 h 1613"/>
              <a:gd name="T42" fmla="*/ 2147483647 w 1971"/>
              <a:gd name="T43" fmla="*/ 2147483647 h 1613"/>
              <a:gd name="T44" fmla="*/ 2147483647 w 1971"/>
              <a:gd name="T45" fmla="*/ 2147483647 h 1613"/>
              <a:gd name="T46" fmla="*/ 2147483647 w 1971"/>
              <a:gd name="T47" fmla="*/ 2147483647 h 1613"/>
              <a:gd name="T48" fmla="*/ 2147483647 w 1971"/>
              <a:gd name="T49" fmla="*/ 2147483647 h 1613"/>
              <a:gd name="T50" fmla="*/ 2147483647 w 1971"/>
              <a:gd name="T51" fmla="*/ 2147483647 h 1613"/>
              <a:gd name="T52" fmla="*/ 2147483647 w 1971"/>
              <a:gd name="T53" fmla="*/ 2147483647 h 1613"/>
              <a:gd name="T54" fmla="*/ 2147483647 w 1971"/>
              <a:gd name="T55" fmla="*/ 2147483647 h 1613"/>
              <a:gd name="T56" fmla="*/ 2147483647 w 1971"/>
              <a:gd name="T57" fmla="*/ 2147483647 h 1613"/>
              <a:gd name="T58" fmla="*/ 2147483647 w 1971"/>
              <a:gd name="T59" fmla="*/ 2147483647 h 1613"/>
              <a:gd name="T60" fmla="*/ 2147483647 w 1971"/>
              <a:gd name="T61" fmla="*/ 2147483647 h 1613"/>
              <a:gd name="T62" fmla="*/ 2147483647 w 1971"/>
              <a:gd name="T63" fmla="*/ 2147483647 h 1613"/>
              <a:gd name="T64" fmla="*/ 2147483647 w 1971"/>
              <a:gd name="T65" fmla="*/ 2147483647 h 1613"/>
              <a:gd name="T66" fmla="*/ 2147483647 w 1971"/>
              <a:gd name="T67" fmla="*/ 2147483647 h 1613"/>
              <a:gd name="T68" fmla="*/ 2147483647 w 1971"/>
              <a:gd name="T69" fmla="*/ 2147483647 h 1613"/>
              <a:gd name="T70" fmla="*/ 2147483647 w 1971"/>
              <a:gd name="T71" fmla="*/ 2147483647 h 1613"/>
              <a:gd name="T72" fmla="*/ 2147483647 w 1971"/>
              <a:gd name="T73" fmla="*/ 2147483647 h 1613"/>
              <a:gd name="T74" fmla="*/ 2147483647 w 1971"/>
              <a:gd name="T75" fmla="*/ 2147483647 h 1613"/>
              <a:gd name="T76" fmla="*/ 2147483647 w 1971"/>
              <a:gd name="T77" fmla="*/ 2147483647 h 1613"/>
              <a:gd name="T78" fmla="*/ 2147483647 w 1971"/>
              <a:gd name="T79" fmla="*/ 2147483647 h 1613"/>
              <a:gd name="T80" fmla="*/ 2147483647 w 1971"/>
              <a:gd name="T81" fmla="*/ 2147483647 h 1613"/>
              <a:gd name="T82" fmla="*/ 2147483647 w 1971"/>
              <a:gd name="T83" fmla="*/ 2147483647 h 1613"/>
              <a:gd name="T84" fmla="*/ 2147483647 w 1971"/>
              <a:gd name="T85" fmla="*/ 2147483647 h 1613"/>
              <a:gd name="T86" fmla="*/ 2147483647 w 1971"/>
              <a:gd name="T87" fmla="*/ 2147483647 h 1613"/>
              <a:gd name="T88" fmla="*/ 2147483647 w 1971"/>
              <a:gd name="T89" fmla="*/ 2147483647 h 1613"/>
              <a:gd name="T90" fmla="*/ 2147483647 w 1971"/>
              <a:gd name="T91" fmla="*/ 2147483647 h 16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71"/>
              <a:gd name="T139" fmla="*/ 0 h 1613"/>
              <a:gd name="T140" fmla="*/ 1971 w 1971"/>
              <a:gd name="T141" fmla="*/ 1613 h 16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71" h="1613">
                <a:moveTo>
                  <a:pt x="1947" y="71"/>
                </a:moveTo>
                <a:cubicBezTo>
                  <a:pt x="1826" y="47"/>
                  <a:pt x="1753" y="61"/>
                  <a:pt x="1614" y="71"/>
                </a:cubicBezTo>
                <a:cubicBezTo>
                  <a:pt x="1480" y="116"/>
                  <a:pt x="1622" y="71"/>
                  <a:pt x="1249" y="87"/>
                </a:cubicBezTo>
                <a:cubicBezTo>
                  <a:pt x="1195" y="89"/>
                  <a:pt x="1145" y="119"/>
                  <a:pt x="1095" y="136"/>
                </a:cubicBezTo>
                <a:cubicBezTo>
                  <a:pt x="1044" y="187"/>
                  <a:pt x="1097" y="144"/>
                  <a:pt x="982" y="168"/>
                </a:cubicBezTo>
                <a:cubicBezTo>
                  <a:pt x="970" y="170"/>
                  <a:pt x="960" y="180"/>
                  <a:pt x="949" y="185"/>
                </a:cubicBezTo>
                <a:cubicBezTo>
                  <a:pt x="933" y="191"/>
                  <a:pt x="900" y="201"/>
                  <a:pt x="900" y="201"/>
                </a:cubicBezTo>
                <a:cubicBezTo>
                  <a:pt x="880" y="215"/>
                  <a:pt x="850" y="233"/>
                  <a:pt x="835" y="250"/>
                </a:cubicBezTo>
                <a:cubicBezTo>
                  <a:pt x="822" y="264"/>
                  <a:pt x="821" y="291"/>
                  <a:pt x="803" y="298"/>
                </a:cubicBezTo>
                <a:cubicBezTo>
                  <a:pt x="765" y="312"/>
                  <a:pt x="722" y="303"/>
                  <a:pt x="681" y="306"/>
                </a:cubicBezTo>
                <a:cubicBezTo>
                  <a:pt x="654" y="316"/>
                  <a:pt x="627" y="322"/>
                  <a:pt x="600" y="331"/>
                </a:cubicBezTo>
                <a:cubicBezTo>
                  <a:pt x="572" y="350"/>
                  <a:pt x="538" y="358"/>
                  <a:pt x="511" y="379"/>
                </a:cubicBezTo>
                <a:cubicBezTo>
                  <a:pt x="500" y="387"/>
                  <a:pt x="492" y="399"/>
                  <a:pt x="479" y="404"/>
                </a:cubicBezTo>
                <a:cubicBezTo>
                  <a:pt x="456" y="413"/>
                  <a:pt x="430" y="414"/>
                  <a:pt x="406" y="420"/>
                </a:cubicBezTo>
                <a:cubicBezTo>
                  <a:pt x="389" y="424"/>
                  <a:pt x="373" y="431"/>
                  <a:pt x="357" y="436"/>
                </a:cubicBezTo>
                <a:cubicBezTo>
                  <a:pt x="349" y="439"/>
                  <a:pt x="332" y="444"/>
                  <a:pt x="332" y="444"/>
                </a:cubicBezTo>
                <a:cubicBezTo>
                  <a:pt x="262" y="519"/>
                  <a:pt x="376" y="403"/>
                  <a:pt x="292" y="469"/>
                </a:cubicBezTo>
                <a:cubicBezTo>
                  <a:pt x="251" y="501"/>
                  <a:pt x="212" y="550"/>
                  <a:pt x="178" y="590"/>
                </a:cubicBezTo>
                <a:cubicBezTo>
                  <a:pt x="143" y="632"/>
                  <a:pt x="98" y="685"/>
                  <a:pt x="73" y="736"/>
                </a:cubicBezTo>
                <a:cubicBezTo>
                  <a:pt x="54" y="776"/>
                  <a:pt x="66" y="761"/>
                  <a:pt x="40" y="785"/>
                </a:cubicBezTo>
                <a:cubicBezTo>
                  <a:pt x="25" y="831"/>
                  <a:pt x="8" y="867"/>
                  <a:pt x="0" y="915"/>
                </a:cubicBezTo>
                <a:cubicBezTo>
                  <a:pt x="3" y="996"/>
                  <a:pt x="1" y="1077"/>
                  <a:pt x="8" y="1158"/>
                </a:cubicBezTo>
                <a:cubicBezTo>
                  <a:pt x="13" y="1214"/>
                  <a:pt x="61" y="1252"/>
                  <a:pt x="97" y="1288"/>
                </a:cubicBezTo>
                <a:cubicBezTo>
                  <a:pt x="143" y="1334"/>
                  <a:pt x="107" y="1291"/>
                  <a:pt x="162" y="1369"/>
                </a:cubicBezTo>
                <a:cubicBezTo>
                  <a:pt x="179" y="1393"/>
                  <a:pt x="300" y="1455"/>
                  <a:pt x="332" y="1475"/>
                </a:cubicBezTo>
                <a:cubicBezTo>
                  <a:pt x="435" y="1540"/>
                  <a:pt x="310" y="1456"/>
                  <a:pt x="389" y="1499"/>
                </a:cubicBezTo>
                <a:cubicBezTo>
                  <a:pt x="434" y="1524"/>
                  <a:pt x="471" y="1559"/>
                  <a:pt x="519" y="1580"/>
                </a:cubicBezTo>
                <a:cubicBezTo>
                  <a:pt x="532" y="1586"/>
                  <a:pt x="546" y="1592"/>
                  <a:pt x="560" y="1596"/>
                </a:cubicBezTo>
                <a:cubicBezTo>
                  <a:pt x="587" y="1603"/>
                  <a:pt x="641" y="1613"/>
                  <a:pt x="641" y="1613"/>
                </a:cubicBezTo>
                <a:cubicBezTo>
                  <a:pt x="681" y="1610"/>
                  <a:pt x="722" y="1609"/>
                  <a:pt x="762" y="1604"/>
                </a:cubicBezTo>
                <a:cubicBezTo>
                  <a:pt x="784" y="1601"/>
                  <a:pt x="851" y="1565"/>
                  <a:pt x="852" y="1564"/>
                </a:cubicBezTo>
                <a:cubicBezTo>
                  <a:pt x="914" y="1534"/>
                  <a:pt x="982" y="1520"/>
                  <a:pt x="1046" y="1499"/>
                </a:cubicBezTo>
                <a:cubicBezTo>
                  <a:pt x="1078" y="1469"/>
                  <a:pt x="1109" y="1445"/>
                  <a:pt x="1136" y="1410"/>
                </a:cubicBezTo>
                <a:cubicBezTo>
                  <a:pt x="1172" y="1362"/>
                  <a:pt x="1190" y="1305"/>
                  <a:pt x="1225" y="1256"/>
                </a:cubicBezTo>
                <a:cubicBezTo>
                  <a:pt x="1268" y="1196"/>
                  <a:pt x="1312" y="1137"/>
                  <a:pt x="1355" y="1077"/>
                </a:cubicBezTo>
                <a:cubicBezTo>
                  <a:pt x="1380" y="1043"/>
                  <a:pt x="1398" y="1003"/>
                  <a:pt x="1428" y="972"/>
                </a:cubicBezTo>
                <a:cubicBezTo>
                  <a:pt x="1460" y="939"/>
                  <a:pt x="1473" y="901"/>
                  <a:pt x="1501" y="866"/>
                </a:cubicBezTo>
                <a:cubicBezTo>
                  <a:pt x="1513" y="851"/>
                  <a:pt x="1529" y="841"/>
                  <a:pt x="1541" y="826"/>
                </a:cubicBezTo>
                <a:cubicBezTo>
                  <a:pt x="1567" y="794"/>
                  <a:pt x="1614" y="728"/>
                  <a:pt x="1614" y="728"/>
                </a:cubicBezTo>
                <a:cubicBezTo>
                  <a:pt x="1636" y="641"/>
                  <a:pt x="1665" y="518"/>
                  <a:pt x="1728" y="452"/>
                </a:cubicBezTo>
                <a:cubicBezTo>
                  <a:pt x="1743" y="407"/>
                  <a:pt x="1768" y="356"/>
                  <a:pt x="1801" y="323"/>
                </a:cubicBezTo>
                <a:cubicBezTo>
                  <a:pt x="1813" y="273"/>
                  <a:pt x="1852" y="250"/>
                  <a:pt x="1882" y="209"/>
                </a:cubicBezTo>
                <a:cubicBezTo>
                  <a:pt x="1890" y="178"/>
                  <a:pt x="1893" y="150"/>
                  <a:pt x="1923" y="136"/>
                </a:cubicBezTo>
                <a:cubicBezTo>
                  <a:pt x="1915" y="139"/>
                  <a:pt x="1902" y="152"/>
                  <a:pt x="1898" y="144"/>
                </a:cubicBezTo>
                <a:cubicBezTo>
                  <a:pt x="1893" y="136"/>
                  <a:pt x="1910" y="129"/>
                  <a:pt x="1914" y="120"/>
                </a:cubicBezTo>
                <a:cubicBezTo>
                  <a:pt x="1923" y="103"/>
                  <a:pt x="1971" y="0"/>
                  <a:pt x="1947" y="71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Switch: traffic isolation</a:t>
            </a:r>
          </a:p>
        </p:txBody>
      </p:sp>
      <p:sp>
        <p:nvSpPr>
          <p:cNvPr id="92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090613"/>
            <a:ext cx="7881938" cy="2351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switch installation breaks subnet into LAN segments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switch </a:t>
            </a:r>
            <a:r>
              <a:rPr lang="en-US" sz="2400" smtClean="0">
                <a:solidFill>
                  <a:srgbClr val="FF0000"/>
                </a:solidFill>
              </a:rPr>
              <a:t>filters</a:t>
            </a:r>
            <a:r>
              <a:rPr lang="en-US" sz="2400" smtClean="0"/>
              <a:t> packets: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same-LAN-segment frames not usually forwarded onto other LAN segments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segments become separate </a:t>
            </a:r>
            <a:r>
              <a:rPr lang="en-US" smtClean="0">
                <a:solidFill>
                  <a:srgbClr val="FF0000"/>
                </a:solidFill>
              </a:rPr>
              <a:t>collision  domains</a:t>
            </a:r>
            <a:endParaRPr lang="en-US" sz="2000" smtClean="0"/>
          </a:p>
        </p:txBody>
      </p:sp>
      <p:grpSp>
        <p:nvGrpSpPr>
          <p:cNvPr id="9234" name="Group 78"/>
          <p:cNvGrpSpPr>
            <a:grpSpLocks/>
          </p:cNvGrpSpPr>
          <p:nvPr/>
        </p:nvGrpSpPr>
        <p:grpSpPr bwMode="auto">
          <a:xfrm>
            <a:off x="1046163" y="3727450"/>
            <a:ext cx="5835650" cy="2514600"/>
            <a:chOff x="602" y="2283"/>
            <a:chExt cx="3676" cy="1584"/>
          </a:xfrm>
        </p:grpSpPr>
        <p:sp>
          <p:nvSpPr>
            <p:cNvPr id="9239" name="Rectangle 44"/>
            <p:cNvSpPr>
              <a:spLocks noChangeArrowheads="1"/>
            </p:cNvSpPr>
            <p:nvPr/>
          </p:nvSpPr>
          <p:spPr bwMode="auto">
            <a:xfrm>
              <a:off x="2320" y="3240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graphicFrame>
          <p:nvGraphicFramePr>
            <p:cNvPr id="9218" name="Object 45"/>
            <p:cNvGraphicFramePr>
              <a:graphicFrameLocks noChangeAspect="1"/>
            </p:cNvGraphicFramePr>
            <p:nvPr/>
          </p:nvGraphicFramePr>
          <p:xfrm>
            <a:off x="879" y="3440"/>
            <a:ext cx="262" cy="214"/>
          </p:xfrm>
          <a:graphic>
            <a:graphicData uri="http://schemas.openxmlformats.org/presentationml/2006/ole">
              <p:oleObj spid="_x0000_s9218" name="Clip" r:id="rId3" imgW="1305000" imgH="1085760" progId="MS_ClipArt_Gallery.2">
                <p:embed/>
              </p:oleObj>
            </a:graphicData>
          </a:graphic>
        </p:graphicFrame>
        <p:graphicFrame>
          <p:nvGraphicFramePr>
            <p:cNvPr id="9219" name="Object 46"/>
            <p:cNvGraphicFramePr>
              <a:graphicFrameLocks noChangeAspect="1"/>
            </p:cNvGraphicFramePr>
            <p:nvPr/>
          </p:nvGraphicFramePr>
          <p:xfrm>
            <a:off x="2583" y="3448"/>
            <a:ext cx="263" cy="214"/>
          </p:xfrm>
          <a:graphic>
            <a:graphicData uri="http://schemas.openxmlformats.org/presentationml/2006/ole">
              <p:oleObj spid="_x0000_s9219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9220" name="Object 47"/>
            <p:cNvGraphicFramePr>
              <a:graphicFrameLocks noChangeAspect="1"/>
            </p:cNvGraphicFramePr>
            <p:nvPr/>
          </p:nvGraphicFramePr>
          <p:xfrm>
            <a:off x="3095" y="3419"/>
            <a:ext cx="263" cy="214"/>
          </p:xfrm>
          <a:graphic>
            <a:graphicData uri="http://schemas.openxmlformats.org/presentationml/2006/ole">
              <p:oleObj spid="_x0000_s9220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9221" name="Object 48"/>
            <p:cNvGraphicFramePr>
              <a:graphicFrameLocks noChangeAspect="1"/>
            </p:cNvGraphicFramePr>
            <p:nvPr/>
          </p:nvGraphicFramePr>
          <p:xfrm>
            <a:off x="1294" y="3456"/>
            <a:ext cx="263" cy="214"/>
          </p:xfrm>
          <a:graphic>
            <a:graphicData uri="http://schemas.openxmlformats.org/presentationml/2006/ole">
              <p:oleObj spid="_x0000_s9221" name="Clip" r:id="rId6" imgW="1305000" imgH="1085760" progId="MS_ClipArt_Gallery.2">
                <p:embed/>
              </p:oleObj>
            </a:graphicData>
          </a:graphic>
        </p:graphicFrame>
        <p:sp>
          <p:nvSpPr>
            <p:cNvPr id="9240" name="Rectangle 49"/>
            <p:cNvSpPr>
              <a:spLocks noChangeArrowheads="1"/>
            </p:cNvSpPr>
            <p:nvPr/>
          </p:nvSpPr>
          <p:spPr bwMode="auto">
            <a:xfrm>
              <a:off x="3480" y="3245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9241" name="Rectangle 50"/>
            <p:cNvSpPr>
              <a:spLocks noChangeArrowheads="1"/>
            </p:cNvSpPr>
            <p:nvPr/>
          </p:nvSpPr>
          <p:spPr bwMode="auto">
            <a:xfrm>
              <a:off x="1190" y="3239"/>
              <a:ext cx="182" cy="4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graphicFrame>
          <p:nvGraphicFramePr>
            <p:cNvPr id="9222" name="Object 51"/>
            <p:cNvGraphicFramePr>
              <a:graphicFrameLocks noChangeAspect="1"/>
            </p:cNvGraphicFramePr>
            <p:nvPr/>
          </p:nvGraphicFramePr>
          <p:xfrm>
            <a:off x="1887" y="3352"/>
            <a:ext cx="263" cy="214"/>
          </p:xfrm>
          <a:graphic>
            <a:graphicData uri="http://schemas.openxmlformats.org/presentationml/2006/ole">
              <p:oleObj spid="_x0000_s9222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9223" name="Object 52"/>
            <p:cNvGraphicFramePr>
              <a:graphicFrameLocks noChangeAspect="1"/>
            </p:cNvGraphicFramePr>
            <p:nvPr/>
          </p:nvGraphicFramePr>
          <p:xfrm>
            <a:off x="2163" y="3653"/>
            <a:ext cx="263" cy="214"/>
          </p:xfrm>
          <a:graphic>
            <a:graphicData uri="http://schemas.openxmlformats.org/presentationml/2006/ole">
              <p:oleObj spid="_x0000_s9223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9224" name="Object 53"/>
            <p:cNvGraphicFramePr>
              <a:graphicFrameLocks noChangeAspect="1"/>
            </p:cNvGraphicFramePr>
            <p:nvPr/>
          </p:nvGraphicFramePr>
          <p:xfrm>
            <a:off x="4015" y="3332"/>
            <a:ext cx="263" cy="214"/>
          </p:xfrm>
          <a:graphic>
            <a:graphicData uri="http://schemas.openxmlformats.org/presentationml/2006/ole">
              <p:oleObj spid="_x0000_s9224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9225" name="Object 54"/>
            <p:cNvGraphicFramePr>
              <a:graphicFrameLocks noChangeAspect="1"/>
            </p:cNvGraphicFramePr>
            <p:nvPr/>
          </p:nvGraphicFramePr>
          <p:xfrm>
            <a:off x="3540" y="3565"/>
            <a:ext cx="263" cy="214"/>
          </p:xfrm>
          <a:graphic>
            <a:graphicData uri="http://schemas.openxmlformats.org/presentationml/2006/ole">
              <p:oleObj spid="_x0000_s9225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9226" name="Object 55"/>
            <p:cNvGraphicFramePr>
              <a:graphicFrameLocks noChangeAspect="1"/>
            </p:cNvGraphicFramePr>
            <p:nvPr/>
          </p:nvGraphicFramePr>
          <p:xfrm>
            <a:off x="602" y="3138"/>
            <a:ext cx="263" cy="214"/>
          </p:xfrm>
          <a:graphic>
            <a:graphicData uri="http://schemas.openxmlformats.org/presentationml/2006/ole">
              <p:oleObj spid="_x0000_s9226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9242" name="Line 56"/>
            <p:cNvSpPr>
              <a:spLocks noChangeShapeType="1"/>
            </p:cNvSpPr>
            <p:nvPr/>
          </p:nvSpPr>
          <p:spPr bwMode="auto">
            <a:xfrm flipH="1">
              <a:off x="839" y="3241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3" name="Line 57"/>
            <p:cNvSpPr>
              <a:spLocks noChangeShapeType="1"/>
            </p:cNvSpPr>
            <p:nvPr/>
          </p:nvSpPr>
          <p:spPr bwMode="auto">
            <a:xfrm flipH="1">
              <a:off x="1083" y="3271"/>
              <a:ext cx="171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4" name="Line 58"/>
            <p:cNvSpPr>
              <a:spLocks noChangeShapeType="1"/>
            </p:cNvSpPr>
            <p:nvPr/>
          </p:nvSpPr>
          <p:spPr bwMode="auto">
            <a:xfrm>
              <a:off x="1347" y="3289"/>
              <a:ext cx="4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5" name="Line 59"/>
            <p:cNvSpPr>
              <a:spLocks noChangeShapeType="1"/>
            </p:cNvSpPr>
            <p:nvPr/>
          </p:nvSpPr>
          <p:spPr bwMode="auto">
            <a:xfrm flipH="1">
              <a:off x="2132" y="3265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6" name="Line 60"/>
            <p:cNvSpPr>
              <a:spLocks noChangeShapeType="1"/>
            </p:cNvSpPr>
            <p:nvPr/>
          </p:nvSpPr>
          <p:spPr bwMode="auto">
            <a:xfrm flipH="1">
              <a:off x="2330" y="3277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7" name="Line 61"/>
            <p:cNvSpPr>
              <a:spLocks noChangeShapeType="1"/>
            </p:cNvSpPr>
            <p:nvPr/>
          </p:nvSpPr>
          <p:spPr bwMode="auto">
            <a:xfrm>
              <a:off x="2522" y="3241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8" name="Line 62"/>
            <p:cNvSpPr>
              <a:spLocks noChangeShapeType="1"/>
            </p:cNvSpPr>
            <p:nvPr/>
          </p:nvSpPr>
          <p:spPr bwMode="auto">
            <a:xfrm flipH="1">
              <a:off x="3327" y="3289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9" name="Line 63"/>
            <p:cNvSpPr>
              <a:spLocks noChangeShapeType="1"/>
            </p:cNvSpPr>
            <p:nvPr/>
          </p:nvSpPr>
          <p:spPr bwMode="auto">
            <a:xfrm flipH="1">
              <a:off x="3644" y="3271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0" name="Line 64"/>
            <p:cNvSpPr>
              <a:spLocks noChangeShapeType="1"/>
            </p:cNvSpPr>
            <p:nvPr/>
          </p:nvSpPr>
          <p:spPr bwMode="auto">
            <a:xfrm>
              <a:off x="3722" y="3222"/>
              <a:ext cx="324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9251" name="Group 65"/>
            <p:cNvGrpSpPr>
              <a:grpSpLocks/>
            </p:cNvGrpSpPr>
            <p:nvPr/>
          </p:nvGrpSpPr>
          <p:grpSpPr bwMode="auto">
            <a:xfrm>
              <a:off x="2353" y="2317"/>
              <a:ext cx="234" cy="159"/>
              <a:chOff x="620" y="1640"/>
              <a:chExt cx="288" cy="209"/>
            </a:xfrm>
          </p:grpSpPr>
          <p:sp>
            <p:nvSpPr>
              <p:cNvPr id="9259" name="Line 66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9260" name="Rectangle 67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grpSp>
            <p:nvGrpSpPr>
              <p:cNvPr id="9261" name="Group 68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9262" name="Line 69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9263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9252" name="Line 71"/>
            <p:cNvSpPr>
              <a:spLocks noChangeShapeType="1"/>
            </p:cNvSpPr>
            <p:nvPr/>
          </p:nvSpPr>
          <p:spPr bwMode="auto">
            <a:xfrm flipH="1">
              <a:off x="1341" y="2477"/>
              <a:ext cx="1049" cy="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3" name="Line 72"/>
            <p:cNvSpPr>
              <a:spLocks noChangeShapeType="1"/>
            </p:cNvSpPr>
            <p:nvPr/>
          </p:nvSpPr>
          <p:spPr bwMode="auto">
            <a:xfrm>
              <a:off x="2488" y="2471"/>
              <a:ext cx="0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4" name="Line 73"/>
            <p:cNvSpPr>
              <a:spLocks noChangeShapeType="1"/>
            </p:cNvSpPr>
            <p:nvPr/>
          </p:nvSpPr>
          <p:spPr bwMode="auto">
            <a:xfrm flipH="1" flipV="1">
              <a:off x="2588" y="2440"/>
              <a:ext cx="943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5" name="Text Box 74"/>
            <p:cNvSpPr txBox="1">
              <a:spLocks noChangeArrowheads="1"/>
            </p:cNvSpPr>
            <p:nvPr/>
          </p:nvSpPr>
          <p:spPr bwMode="auto">
            <a:xfrm>
              <a:off x="1452" y="3115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6" name="Text Box 75"/>
            <p:cNvSpPr txBox="1">
              <a:spLocks noChangeArrowheads="1"/>
            </p:cNvSpPr>
            <p:nvPr/>
          </p:nvSpPr>
          <p:spPr bwMode="auto">
            <a:xfrm>
              <a:off x="2587" y="3120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7" name="Text Box 76"/>
            <p:cNvSpPr txBox="1">
              <a:spLocks noChangeArrowheads="1"/>
            </p:cNvSpPr>
            <p:nvPr/>
          </p:nvSpPr>
          <p:spPr bwMode="auto">
            <a:xfrm>
              <a:off x="3741" y="3040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8" name="Text Box 77"/>
            <p:cNvSpPr txBox="1">
              <a:spLocks noChangeArrowheads="1"/>
            </p:cNvSpPr>
            <p:nvPr/>
          </p:nvSpPr>
          <p:spPr bwMode="auto">
            <a:xfrm>
              <a:off x="2672" y="2283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switch</a:t>
              </a:r>
            </a:p>
          </p:txBody>
        </p:sp>
      </p:grpSp>
      <p:sp>
        <p:nvSpPr>
          <p:cNvPr id="9235" name="Text Box 83"/>
          <p:cNvSpPr txBox="1">
            <a:spLocks noChangeArrowheads="1"/>
          </p:cNvSpPr>
          <p:nvPr/>
        </p:nvSpPr>
        <p:spPr bwMode="auto">
          <a:xfrm>
            <a:off x="720725" y="6291263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domain</a:t>
            </a:r>
          </a:p>
        </p:txBody>
      </p:sp>
      <p:sp>
        <p:nvSpPr>
          <p:cNvPr id="9236" name="Text Box 84"/>
          <p:cNvSpPr txBox="1">
            <a:spLocks noChangeArrowheads="1"/>
          </p:cNvSpPr>
          <p:nvPr/>
        </p:nvSpPr>
        <p:spPr bwMode="auto">
          <a:xfrm>
            <a:off x="2779713" y="6365875"/>
            <a:ext cx="182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domain</a:t>
            </a:r>
          </a:p>
        </p:txBody>
      </p:sp>
      <p:sp>
        <p:nvSpPr>
          <p:cNvPr id="9237" name="Text Box 85"/>
          <p:cNvSpPr txBox="1">
            <a:spLocks noChangeArrowheads="1"/>
          </p:cNvSpPr>
          <p:nvPr/>
        </p:nvSpPr>
        <p:spPr bwMode="auto">
          <a:xfrm>
            <a:off x="3295650" y="635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9238" name="Text Box 86"/>
          <p:cNvSpPr txBox="1">
            <a:spLocks noChangeArrowheads="1"/>
          </p:cNvSpPr>
          <p:nvPr/>
        </p:nvSpPr>
        <p:spPr bwMode="auto">
          <a:xfrm>
            <a:off x="6500813" y="4186238"/>
            <a:ext cx="109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</a:t>
            </a:r>
            <a:br>
              <a:rPr lang="en-US"/>
            </a:br>
            <a:r>
              <a:rPr lang="en-US"/>
              <a:t>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5D36F4D-DD9A-4395-9FE8-FDD73E22BA9A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 smtClean="0"/>
              <a:t>Switches vs. Routers</a:t>
            </a:r>
            <a:endParaRPr lang="en-US" smtClean="0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/>
          <a:lstStyle/>
          <a:p>
            <a:r>
              <a:rPr lang="en-US" sz="2400" smtClean="0"/>
              <a:t>both store-and-forward devices</a:t>
            </a:r>
          </a:p>
          <a:p>
            <a:pPr lvl="1"/>
            <a:r>
              <a:rPr lang="en-US" sz="2000" smtClean="0"/>
              <a:t>routers: network layer devices (examine network layer headers)</a:t>
            </a:r>
          </a:p>
          <a:p>
            <a:pPr lvl="1"/>
            <a:r>
              <a:rPr lang="en-US" sz="2000" smtClean="0"/>
              <a:t>Switches (bridges) are Link Layer devices</a:t>
            </a:r>
          </a:p>
          <a:p>
            <a:r>
              <a:rPr lang="en-US" sz="2400" smtClean="0"/>
              <a:t>routers maintain routing tables, implement routing algorithms</a:t>
            </a:r>
          </a:p>
          <a:p>
            <a:r>
              <a:rPr lang="en-US" sz="2400" smtClean="0"/>
              <a:t>switches maintain filtering tables, implement filtering, learning (and spanning tree) algorithms</a:t>
            </a:r>
            <a:r>
              <a:rPr lang="en-US" smtClean="0"/>
              <a:t> </a:t>
            </a:r>
          </a:p>
        </p:txBody>
      </p:sp>
      <p:pic>
        <p:nvPicPr>
          <p:cNvPr id="83974" name="Picture 4" descr="566 Bridge and router sta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308225" y="6234113"/>
            <a:ext cx="920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DBC8294-0A4E-4575-ABFF-83FEB9A1296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Routers vs. Bridges/Switches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802063" cy="41465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Bridges/Switches</a:t>
            </a:r>
            <a:endParaRPr lang="en-US" sz="20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+ Bridge operation is simpler requiring less processing bandwidth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-  Topologies are restricted with bridges  (a spanning tree must be built to avoid cycle)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smtClean="0"/>
              <a:t>-  Bridges do not offer protection from broadcast storms (endless broadcasting by a host will be forwarded by a bridge)</a:t>
            </a:r>
          </a:p>
        </p:txBody>
      </p:sp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4603750" y="1600200"/>
            <a:ext cx="41005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Routers</a:t>
            </a:r>
            <a:endParaRPr lang="en-US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+ </a:t>
            </a:r>
            <a:r>
              <a:rPr lang="en-US" sz="2000"/>
              <a:t>arbitrary topologies can be supported, cycling is limited by good routing protocols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+ provide firewall protection against broadcast storms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-  require detailed configuration (not plug and play) and higher processing capacity</a:t>
            </a:r>
            <a:endParaRPr lang="en-US" sz="2800"/>
          </a:p>
        </p:txBody>
      </p:sp>
      <p:sp>
        <p:nvSpPr>
          <p:cNvPr id="84999" name="Text Box 5"/>
          <p:cNvSpPr txBox="1">
            <a:spLocks noChangeArrowheads="1"/>
          </p:cNvSpPr>
          <p:nvPr/>
        </p:nvSpPr>
        <p:spPr bwMode="auto">
          <a:xfrm>
            <a:off x="509588" y="5937250"/>
            <a:ext cx="81422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Bridges/switches do well in small (few hundred hosts) while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routers used in large networks (thousands of hosts)</a:t>
            </a:r>
          </a:p>
          <a:p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6B2A68A-E3E4-446A-934A-0536239729A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comparison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66713" y="1797050"/>
          <a:ext cx="9182100" cy="4768850"/>
        </p:xfrm>
        <a:graphic>
          <a:graphicData uri="http://schemas.openxmlformats.org/presentationml/2006/ole">
            <p:oleObj spid="_x0000_s10242" name="Document" r:id="rId3" imgW="9205981" imgH="4782143" progId="Word.Document.8">
              <p:embed/>
            </p:oleObj>
          </a:graphicData>
        </a:graphic>
      </p:graphicFrame>
      <p:sp>
        <p:nvSpPr>
          <p:cNvPr id="10246" name="Line 4"/>
          <p:cNvSpPr>
            <a:spLocks noChangeShapeType="1"/>
          </p:cNvSpPr>
          <p:nvPr/>
        </p:nvSpPr>
        <p:spPr bwMode="auto">
          <a:xfrm flipV="1">
            <a:off x="317500" y="3529013"/>
            <a:ext cx="854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341313" y="4346575"/>
            <a:ext cx="859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415925" y="5434013"/>
            <a:ext cx="843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442913" y="5445125"/>
            <a:ext cx="8701087" cy="996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1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045DCD9-C156-41EB-B945-7405BA0E669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1277" name="Freeform 81"/>
          <p:cNvSpPr>
            <a:spLocks/>
          </p:cNvSpPr>
          <p:nvPr/>
        </p:nvSpPr>
        <p:spPr bwMode="auto">
          <a:xfrm rot="5400000">
            <a:off x="2404269" y="-116681"/>
            <a:ext cx="4632325" cy="8434387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Institutional network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249363" y="5400675"/>
          <a:ext cx="512762" cy="447675"/>
        </p:xfrm>
        <a:graphic>
          <a:graphicData uri="http://schemas.openxmlformats.org/presentationml/2006/ole">
            <p:oleObj spid="_x0000_s11266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575175" y="5418138"/>
          <a:ext cx="512763" cy="447675"/>
        </p:xfrm>
        <a:graphic>
          <a:graphicData uri="http://schemas.openxmlformats.org/presentationml/2006/ole">
            <p:oleObj spid="_x0000_s11267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575300" y="5357813"/>
          <a:ext cx="512763" cy="447675"/>
        </p:xfrm>
        <a:graphic>
          <a:graphicData uri="http://schemas.openxmlformats.org/presentationml/2006/ole">
            <p:oleObj spid="_x0000_s11268" name="Clip" r:id="rId6" imgW="1305000" imgH="1085760" progId="MS_ClipArt_Gallery.2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060575" y="5434013"/>
          <a:ext cx="512763" cy="447675"/>
        </p:xfrm>
        <a:graphic>
          <a:graphicData uri="http://schemas.openxmlformats.org/presentationml/2006/ole">
            <p:oleObj spid="_x0000_s11269" name="Clip" r:id="rId7" imgW="1305000" imgH="1085760" progId="MS_ClipArt_Gallery.2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217863" y="5216525"/>
          <a:ext cx="512762" cy="447675"/>
        </p:xfrm>
        <a:graphic>
          <a:graphicData uri="http://schemas.openxmlformats.org/presentationml/2006/ole">
            <p:oleObj spid="_x0000_s11270" name="Clip" r:id="rId8" imgW="1305000" imgH="1085760" progId="MS_ClipArt_Gallery.2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756025" y="5846763"/>
          <a:ext cx="512763" cy="447675"/>
        </p:xfrm>
        <a:graphic>
          <a:graphicData uri="http://schemas.openxmlformats.org/presentationml/2006/ole">
            <p:oleObj spid="_x0000_s11271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7370763" y="5175250"/>
          <a:ext cx="512762" cy="447675"/>
        </p:xfrm>
        <a:graphic>
          <a:graphicData uri="http://schemas.openxmlformats.org/presentationml/2006/ole">
            <p:oleObj spid="_x0000_s11272" name="Clip" r:id="rId10" imgW="1305000" imgH="1085760" progId="MS_ClipArt_Gallery.2">
              <p:embed/>
            </p:oleObj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6443663" y="5662613"/>
          <a:ext cx="512762" cy="447675"/>
        </p:xfrm>
        <a:graphic>
          <a:graphicData uri="http://schemas.openxmlformats.org/presentationml/2006/ole">
            <p:oleObj spid="_x0000_s11273" name="Clip" r:id="rId11" imgW="1305000" imgH="1085760" progId="MS_ClipArt_Gallery.2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709613" y="4768850"/>
          <a:ext cx="512762" cy="447675"/>
        </p:xfrm>
        <a:graphic>
          <a:graphicData uri="http://schemas.openxmlformats.org/presentationml/2006/ole">
            <p:oleObj spid="_x0000_s11274" name="Clip" r:id="rId12" imgW="1305000" imgH="1085760" progId="MS_ClipArt_Gallery.2">
              <p:embed/>
            </p:oleObj>
          </a:graphicData>
        </a:graphic>
      </p:graphicFrame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1171575" y="498475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 flipH="1">
            <a:off x="1647825" y="5048250"/>
            <a:ext cx="334963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2163763" y="5086350"/>
            <a:ext cx="889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 flipH="1">
            <a:off x="3695700" y="5035550"/>
            <a:ext cx="4254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 flipH="1">
            <a:off x="4081463" y="5060950"/>
            <a:ext cx="155575" cy="77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4" name="Line 23"/>
          <p:cNvSpPr>
            <a:spLocks noChangeShapeType="1"/>
          </p:cNvSpPr>
          <p:nvPr/>
        </p:nvSpPr>
        <p:spPr bwMode="auto">
          <a:xfrm>
            <a:off x="4456113" y="4984750"/>
            <a:ext cx="2825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5" name="Line 24"/>
          <p:cNvSpPr>
            <a:spLocks noChangeShapeType="1"/>
          </p:cNvSpPr>
          <p:nvPr/>
        </p:nvSpPr>
        <p:spPr bwMode="auto">
          <a:xfrm flipH="1">
            <a:off x="6027738" y="5086350"/>
            <a:ext cx="5270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6" name="Line 25"/>
          <p:cNvSpPr>
            <a:spLocks noChangeShapeType="1"/>
          </p:cNvSpPr>
          <p:nvPr/>
        </p:nvSpPr>
        <p:spPr bwMode="auto">
          <a:xfrm flipH="1">
            <a:off x="6645275" y="5048250"/>
            <a:ext cx="1270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7" name="Line 26"/>
          <p:cNvSpPr>
            <a:spLocks noChangeShapeType="1"/>
          </p:cNvSpPr>
          <p:nvPr/>
        </p:nvSpPr>
        <p:spPr bwMode="auto">
          <a:xfrm>
            <a:off x="6799263" y="4945063"/>
            <a:ext cx="631825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8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89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90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1291" name="Group 40"/>
          <p:cNvGrpSpPr>
            <a:grpSpLocks/>
          </p:cNvGrpSpPr>
          <p:nvPr/>
        </p:nvGrpSpPr>
        <p:grpSpPr bwMode="auto">
          <a:xfrm>
            <a:off x="5910263" y="2484438"/>
            <a:ext cx="238125" cy="484187"/>
            <a:chOff x="4180" y="783"/>
            <a:chExt cx="150" cy="307"/>
          </a:xfrm>
        </p:grpSpPr>
        <p:sp>
          <p:nvSpPr>
            <p:cNvPr id="11342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3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4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5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6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7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8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292" name="Group 50"/>
          <p:cNvGrpSpPr>
            <a:grpSpLocks/>
          </p:cNvGrpSpPr>
          <p:nvPr/>
        </p:nvGrpSpPr>
        <p:grpSpPr bwMode="auto">
          <a:xfrm>
            <a:off x="5149850" y="1992313"/>
            <a:ext cx="238125" cy="484187"/>
            <a:chOff x="4180" y="783"/>
            <a:chExt cx="150" cy="307"/>
          </a:xfrm>
        </p:grpSpPr>
        <p:sp>
          <p:nvSpPr>
            <p:cNvPr id="11334" name="AutoShape 5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5" name="Rectangle 5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Rectangle 5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7" name="AutoShape 5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8" name="Line 5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9" name="Line 5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0" name="Rectangle 5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1" name="Rectangle 5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1293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94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1295" name="Group 61"/>
          <p:cNvGrpSpPr>
            <a:grpSpLocks/>
          </p:cNvGrpSpPr>
          <p:nvPr/>
        </p:nvGrpSpPr>
        <p:grpSpPr bwMode="auto">
          <a:xfrm>
            <a:off x="2843213" y="2312988"/>
            <a:ext cx="569912" cy="285750"/>
            <a:chOff x="533" y="321"/>
            <a:chExt cx="359" cy="180"/>
          </a:xfrm>
        </p:grpSpPr>
        <p:grpSp>
          <p:nvGrpSpPr>
            <p:cNvPr id="11319" name="Group 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1321" name="Oval 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2" name="Line 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3" name="Line 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4" name="Rectangle 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1325" name="Oval 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1326" name="Group 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133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2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3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327" name="Group 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1328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29" name="Line 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0" name="Line 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320" name="Line 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1296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97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1298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382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 external</a:t>
            </a:r>
          </a:p>
          <a:p>
            <a:r>
              <a:rPr lang="en-US"/>
              <a:t>network</a:t>
            </a:r>
          </a:p>
        </p:txBody>
      </p:sp>
      <p:sp>
        <p:nvSpPr>
          <p:cNvPr id="11299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router</a:t>
            </a:r>
          </a:p>
        </p:txBody>
      </p:sp>
      <p:sp>
        <p:nvSpPr>
          <p:cNvPr id="11300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IP subnet</a:t>
            </a:r>
          </a:p>
        </p:txBody>
      </p:sp>
      <p:sp>
        <p:nvSpPr>
          <p:cNvPr id="11301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mail server</a:t>
            </a:r>
          </a:p>
        </p:txBody>
      </p:sp>
      <p:sp>
        <p:nvSpPr>
          <p:cNvPr id="11302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grpSp>
        <p:nvGrpSpPr>
          <p:cNvPr id="11303" name="Group 85"/>
          <p:cNvGrpSpPr>
            <a:grpSpLocks/>
          </p:cNvGrpSpPr>
          <p:nvPr/>
        </p:nvGrpSpPr>
        <p:grpSpPr bwMode="auto">
          <a:xfrm>
            <a:off x="4068763" y="3100388"/>
            <a:ext cx="720725" cy="279400"/>
            <a:chOff x="3913" y="3140"/>
            <a:chExt cx="454" cy="176"/>
          </a:xfrm>
        </p:grpSpPr>
        <p:sp>
          <p:nvSpPr>
            <p:cNvPr id="11316" name="Rectangle 8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11317" name="Freeform 8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1318" name="Freeform 8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1304" name="Group 89"/>
          <p:cNvGrpSpPr>
            <a:grpSpLocks/>
          </p:cNvGrpSpPr>
          <p:nvPr/>
        </p:nvGrpSpPr>
        <p:grpSpPr bwMode="auto">
          <a:xfrm>
            <a:off x="1693863" y="4784725"/>
            <a:ext cx="720725" cy="279400"/>
            <a:chOff x="3913" y="3140"/>
            <a:chExt cx="454" cy="176"/>
          </a:xfrm>
        </p:grpSpPr>
        <p:sp>
          <p:nvSpPr>
            <p:cNvPr id="11313" name="Rectangle 9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11314" name="Freeform 9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1315" name="Freeform 9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1305" name="Group 93"/>
          <p:cNvGrpSpPr>
            <a:grpSpLocks/>
          </p:cNvGrpSpPr>
          <p:nvPr/>
        </p:nvGrpSpPr>
        <p:grpSpPr bwMode="auto">
          <a:xfrm>
            <a:off x="3914775" y="4810125"/>
            <a:ext cx="720725" cy="279400"/>
            <a:chOff x="3913" y="3140"/>
            <a:chExt cx="454" cy="176"/>
          </a:xfrm>
        </p:grpSpPr>
        <p:sp>
          <p:nvSpPr>
            <p:cNvPr id="11310" name="Rectangle 94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11311" name="Freeform 95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1312" name="Freeform 96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1306" name="Group 97"/>
          <p:cNvGrpSpPr>
            <a:grpSpLocks/>
          </p:cNvGrpSpPr>
          <p:nvPr/>
        </p:nvGrpSpPr>
        <p:grpSpPr bwMode="auto">
          <a:xfrm>
            <a:off x="6215063" y="4848225"/>
            <a:ext cx="720725" cy="279400"/>
            <a:chOff x="3913" y="3140"/>
            <a:chExt cx="454" cy="176"/>
          </a:xfrm>
        </p:grpSpPr>
        <p:sp>
          <p:nvSpPr>
            <p:cNvPr id="11307" name="Rectangle 98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11308" name="Freeform 99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1309" name="Freeform 100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40 w 148"/>
                <a:gd name="T3" fmla="*/ 0 h 74"/>
                <a:gd name="T4" fmla="*/ 102 w 148"/>
                <a:gd name="T5" fmla="*/ 74 h 74"/>
                <a:gd name="T6" fmla="*/ 148 w 148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2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7EB2D79-5104-412C-9CE7-77EE68611D0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VLANs: motivation</a:t>
            </a:r>
          </a:p>
        </p:txBody>
      </p:sp>
      <p:sp>
        <p:nvSpPr>
          <p:cNvPr id="12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7613" y="1822450"/>
            <a:ext cx="3911600" cy="3895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What happens if:</a:t>
            </a:r>
          </a:p>
          <a:p>
            <a:r>
              <a:rPr lang="en-US" sz="2000" dirty="0" smtClean="0"/>
              <a:t>CS user moves office to EE, but wants connect to CS switch?</a:t>
            </a:r>
          </a:p>
          <a:p>
            <a:r>
              <a:rPr lang="en-US" sz="2000" dirty="0" smtClean="0"/>
              <a:t>What if single </a:t>
            </a:r>
            <a:r>
              <a:rPr lang="en-US" sz="2000" dirty="0" smtClean="0"/>
              <a:t>broadcast </a:t>
            </a:r>
            <a:r>
              <a:rPr lang="en-US" sz="2000" dirty="0" smtClean="0"/>
              <a:t>domain?</a:t>
            </a:r>
            <a:endParaRPr lang="en-US" sz="2000" dirty="0" smtClean="0"/>
          </a:p>
          <a:p>
            <a:pPr lvl="1"/>
            <a:r>
              <a:rPr lang="en-US" sz="1800" dirty="0" smtClean="0"/>
              <a:t>all layer-2 broadcast </a:t>
            </a:r>
            <a:r>
              <a:rPr lang="en-US" sz="1800" smtClean="0"/>
              <a:t>traffic </a:t>
            </a:r>
            <a:r>
              <a:rPr lang="en-US" sz="1800" smtClean="0"/>
              <a:t>crosses </a:t>
            </a:r>
            <a:r>
              <a:rPr lang="en-US" sz="1800" dirty="0" smtClean="0"/>
              <a:t>entire LAN (security/privacy, efficiency issues)</a:t>
            </a:r>
          </a:p>
          <a:p>
            <a:r>
              <a:rPr lang="en-US" sz="2000" dirty="0" smtClean="0"/>
              <a:t>each lowest level switch has only few ports in use</a:t>
            </a:r>
          </a:p>
          <a:p>
            <a:endParaRPr lang="en-US" sz="2000" dirty="0" smtClean="0"/>
          </a:p>
        </p:txBody>
      </p:sp>
      <p:grpSp>
        <p:nvGrpSpPr>
          <p:cNvPr id="12303" name="Group 85"/>
          <p:cNvGrpSpPr>
            <a:grpSpLocks/>
          </p:cNvGrpSpPr>
          <p:nvPr/>
        </p:nvGrpSpPr>
        <p:grpSpPr bwMode="auto">
          <a:xfrm>
            <a:off x="220663" y="2498725"/>
            <a:ext cx="3702050" cy="2260600"/>
            <a:chOff x="317" y="1124"/>
            <a:chExt cx="5313" cy="2918"/>
          </a:xfrm>
        </p:grpSpPr>
        <p:sp>
          <p:nvSpPr>
            <p:cNvPr id="12308" name="Freeform 4"/>
            <p:cNvSpPr>
              <a:spLocks/>
            </p:cNvSpPr>
            <p:nvPr/>
          </p:nvSpPr>
          <p:spPr bwMode="auto">
            <a:xfrm rot="5400000">
              <a:off x="1515" y="-74"/>
              <a:ext cx="2918" cy="5313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787" y="3402"/>
            <a:ext cx="323" cy="282"/>
          </p:xfrm>
          <a:graphic>
            <a:graphicData uri="http://schemas.openxmlformats.org/presentationml/2006/ole">
              <p:oleObj spid="_x0000_s12290" name="Clip" r:id="rId3" imgW="1305000" imgH="1085760" progId="MS_ClipArt_Gallery.2">
                <p:embed/>
              </p:oleObj>
            </a:graphicData>
          </a:graphic>
        </p:graphicFrame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2882" y="3413"/>
            <a:ext cx="323" cy="282"/>
          </p:xfrm>
          <a:graphic>
            <a:graphicData uri="http://schemas.openxmlformats.org/presentationml/2006/ole">
              <p:oleObj spid="_x0000_s12291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3512" y="3375"/>
            <a:ext cx="323" cy="282"/>
          </p:xfrm>
          <a:graphic>
            <a:graphicData uri="http://schemas.openxmlformats.org/presentationml/2006/ole">
              <p:oleObj spid="_x0000_s12292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1298" y="3423"/>
            <a:ext cx="323" cy="282"/>
          </p:xfrm>
          <a:graphic>
            <a:graphicData uri="http://schemas.openxmlformats.org/presentationml/2006/ole">
              <p:oleObj spid="_x0000_s12293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2027" y="3286"/>
            <a:ext cx="323" cy="282"/>
          </p:xfrm>
          <a:graphic>
            <a:graphicData uri="http://schemas.openxmlformats.org/presentationml/2006/ole">
              <p:oleObj spid="_x0000_s12294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2366" y="3683"/>
            <a:ext cx="323" cy="282"/>
          </p:xfrm>
          <a:graphic>
            <a:graphicData uri="http://schemas.openxmlformats.org/presentationml/2006/ole">
              <p:oleObj spid="_x0000_s12295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4643" y="3260"/>
            <a:ext cx="323" cy="282"/>
          </p:xfrm>
          <a:graphic>
            <a:graphicData uri="http://schemas.openxmlformats.org/presentationml/2006/ole">
              <p:oleObj spid="_x0000_s12296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4059" y="3567"/>
            <a:ext cx="323" cy="282"/>
          </p:xfrm>
          <a:graphic>
            <a:graphicData uri="http://schemas.openxmlformats.org/presentationml/2006/ole">
              <p:oleObj spid="_x0000_s12297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447" y="3004"/>
            <a:ext cx="323" cy="282"/>
          </p:xfrm>
          <a:graphic>
            <a:graphicData uri="http://schemas.openxmlformats.org/presentationml/2006/ole">
              <p:oleObj spid="_x0000_s12298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12309" name="Line 14"/>
            <p:cNvSpPr>
              <a:spLocks noChangeShapeType="1"/>
            </p:cNvSpPr>
            <p:nvPr/>
          </p:nvSpPr>
          <p:spPr bwMode="auto">
            <a:xfrm flipH="1">
              <a:off x="738" y="3140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0" name="Line 15"/>
            <p:cNvSpPr>
              <a:spLocks noChangeShapeType="1"/>
            </p:cNvSpPr>
            <p:nvPr/>
          </p:nvSpPr>
          <p:spPr bwMode="auto">
            <a:xfrm flipH="1">
              <a:off x="1038" y="3180"/>
              <a:ext cx="2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1363" y="3204"/>
              <a:ext cx="56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2" name="Line 17"/>
            <p:cNvSpPr>
              <a:spLocks noChangeShapeType="1"/>
            </p:cNvSpPr>
            <p:nvPr/>
          </p:nvSpPr>
          <p:spPr bwMode="auto">
            <a:xfrm flipH="1">
              <a:off x="2328" y="3172"/>
              <a:ext cx="26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3" name="Line 18"/>
            <p:cNvSpPr>
              <a:spLocks noChangeShapeType="1"/>
            </p:cNvSpPr>
            <p:nvPr/>
          </p:nvSpPr>
          <p:spPr bwMode="auto">
            <a:xfrm flipH="1">
              <a:off x="2571" y="3188"/>
              <a:ext cx="98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4" name="Line 19"/>
            <p:cNvSpPr>
              <a:spLocks noChangeShapeType="1"/>
            </p:cNvSpPr>
            <p:nvPr/>
          </p:nvSpPr>
          <p:spPr bwMode="auto">
            <a:xfrm>
              <a:off x="2807" y="3140"/>
              <a:ext cx="17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5" name="Line 20"/>
            <p:cNvSpPr>
              <a:spLocks noChangeShapeType="1"/>
            </p:cNvSpPr>
            <p:nvPr/>
          </p:nvSpPr>
          <p:spPr bwMode="auto">
            <a:xfrm flipH="1">
              <a:off x="3797" y="3204"/>
              <a:ext cx="332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6" name="Line 21"/>
            <p:cNvSpPr>
              <a:spLocks noChangeShapeType="1"/>
            </p:cNvSpPr>
            <p:nvPr/>
          </p:nvSpPr>
          <p:spPr bwMode="auto">
            <a:xfrm flipH="1">
              <a:off x="4186" y="3180"/>
              <a:ext cx="8" cy="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7" name="Line 22"/>
            <p:cNvSpPr>
              <a:spLocks noChangeShapeType="1"/>
            </p:cNvSpPr>
            <p:nvPr/>
          </p:nvSpPr>
          <p:spPr bwMode="auto">
            <a:xfrm>
              <a:off x="4283" y="3115"/>
              <a:ext cx="398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8" name="Line 23"/>
            <p:cNvSpPr>
              <a:spLocks noChangeShapeType="1"/>
            </p:cNvSpPr>
            <p:nvPr/>
          </p:nvSpPr>
          <p:spPr bwMode="auto">
            <a:xfrm flipH="1">
              <a:off x="1355" y="2134"/>
              <a:ext cx="129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19" name="Line 24"/>
            <p:cNvSpPr>
              <a:spLocks noChangeShapeType="1"/>
            </p:cNvSpPr>
            <p:nvPr/>
          </p:nvSpPr>
          <p:spPr bwMode="auto">
            <a:xfrm>
              <a:off x="2766" y="2126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20" name="Line 25"/>
            <p:cNvSpPr>
              <a:spLocks noChangeShapeType="1"/>
            </p:cNvSpPr>
            <p:nvPr/>
          </p:nvSpPr>
          <p:spPr bwMode="auto">
            <a:xfrm flipH="1" flipV="1">
              <a:off x="2888" y="2085"/>
              <a:ext cx="116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2321" name="Group 26"/>
            <p:cNvGrpSpPr>
              <a:grpSpLocks/>
            </p:cNvGrpSpPr>
            <p:nvPr/>
          </p:nvGrpSpPr>
          <p:grpSpPr bwMode="auto">
            <a:xfrm>
              <a:off x="3723" y="1565"/>
              <a:ext cx="150" cy="305"/>
              <a:chOff x="4180" y="783"/>
              <a:chExt cx="150" cy="307"/>
            </a:xfrm>
          </p:grpSpPr>
          <p:sp>
            <p:nvSpPr>
              <p:cNvPr id="12367" name="AutoShape 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8" name="Rectangle 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9" name="Rectangle 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70" name="AutoShape 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71" name="Line 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72" name="Line 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73" name="Rectangle 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74" name="Rectangle 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2" name="Group 35"/>
            <p:cNvGrpSpPr>
              <a:grpSpLocks/>
            </p:cNvGrpSpPr>
            <p:nvPr/>
          </p:nvGrpSpPr>
          <p:grpSpPr bwMode="auto">
            <a:xfrm>
              <a:off x="3244" y="1255"/>
              <a:ext cx="150" cy="305"/>
              <a:chOff x="4180" y="783"/>
              <a:chExt cx="150" cy="307"/>
            </a:xfrm>
          </p:grpSpPr>
          <p:sp>
            <p:nvSpPr>
              <p:cNvPr id="12359" name="AutoShape 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0" name="Rectangle 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1" name="Rectangle 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2" name="AutoShape 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3" name="Line 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4" name="Line 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5" name="Rectangle 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66" name="Rectangle 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2323" name="Line 44"/>
            <p:cNvSpPr>
              <a:spLocks noChangeShapeType="1"/>
            </p:cNvSpPr>
            <p:nvPr/>
          </p:nvSpPr>
          <p:spPr bwMode="auto">
            <a:xfrm flipV="1">
              <a:off x="2953" y="1696"/>
              <a:ext cx="771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24" name="Line 45"/>
            <p:cNvSpPr>
              <a:spLocks noChangeShapeType="1"/>
            </p:cNvSpPr>
            <p:nvPr/>
          </p:nvSpPr>
          <p:spPr bwMode="auto">
            <a:xfrm flipV="1">
              <a:off x="2823" y="1493"/>
              <a:ext cx="42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2325" name="Group 46"/>
            <p:cNvGrpSpPr>
              <a:grpSpLocks/>
            </p:cNvGrpSpPr>
            <p:nvPr/>
          </p:nvGrpSpPr>
          <p:grpSpPr bwMode="auto">
            <a:xfrm>
              <a:off x="1791" y="1457"/>
              <a:ext cx="359" cy="180"/>
              <a:chOff x="533" y="321"/>
              <a:chExt cx="359" cy="180"/>
            </a:xfrm>
          </p:grpSpPr>
          <p:grpSp>
            <p:nvGrpSpPr>
              <p:cNvPr id="12344" name="Group 47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2346" name="Oval 48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7" name="Line 49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8" name="Line 50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9" name="Rectangle 51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2400">
                    <a:latin typeface="Times New Roman" pitchFamily="18" charset="0"/>
                  </a:endParaRPr>
                </a:p>
              </p:txBody>
            </p:sp>
            <p:sp>
              <p:nvSpPr>
                <p:cNvPr id="12350" name="Oval 52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2351" name="Group 53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2356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235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235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2352" name="Group 57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2353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2354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235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2345" name="Line 61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2326" name="Line 62"/>
            <p:cNvSpPr>
              <a:spLocks noChangeShapeType="1"/>
            </p:cNvSpPr>
            <p:nvPr/>
          </p:nvSpPr>
          <p:spPr bwMode="auto">
            <a:xfrm>
              <a:off x="2134" y="1590"/>
              <a:ext cx="543" cy="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2327" name="Line 63"/>
            <p:cNvSpPr>
              <a:spLocks noChangeShapeType="1"/>
            </p:cNvSpPr>
            <p:nvPr/>
          </p:nvSpPr>
          <p:spPr bwMode="auto">
            <a:xfrm flipH="1">
              <a:off x="1257" y="1525"/>
              <a:ext cx="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2328" name="Group 69"/>
            <p:cNvGrpSpPr>
              <a:grpSpLocks/>
            </p:cNvGrpSpPr>
            <p:nvPr/>
          </p:nvGrpSpPr>
          <p:grpSpPr bwMode="auto">
            <a:xfrm>
              <a:off x="2563" y="1953"/>
              <a:ext cx="454" cy="176"/>
              <a:chOff x="3913" y="3140"/>
              <a:chExt cx="454" cy="176"/>
            </a:xfrm>
          </p:grpSpPr>
          <p:sp>
            <p:nvSpPr>
              <p:cNvPr id="12341" name="Rectangle 70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sp>
            <p:nvSpPr>
              <p:cNvPr id="12342" name="Freeform 71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2343" name="Freeform 72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329" name="Group 73"/>
            <p:cNvGrpSpPr>
              <a:grpSpLocks/>
            </p:cNvGrpSpPr>
            <p:nvPr/>
          </p:nvGrpSpPr>
          <p:grpSpPr bwMode="auto">
            <a:xfrm>
              <a:off x="1067" y="3014"/>
              <a:ext cx="454" cy="176"/>
              <a:chOff x="3913" y="3140"/>
              <a:chExt cx="454" cy="176"/>
            </a:xfrm>
          </p:grpSpPr>
          <p:sp>
            <p:nvSpPr>
              <p:cNvPr id="12338" name="Rectangle 74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sp>
            <p:nvSpPr>
              <p:cNvPr id="12339" name="Freeform 75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2340" name="Freeform 76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330" name="Group 77"/>
            <p:cNvGrpSpPr>
              <a:grpSpLocks/>
            </p:cNvGrpSpPr>
            <p:nvPr/>
          </p:nvGrpSpPr>
          <p:grpSpPr bwMode="auto">
            <a:xfrm>
              <a:off x="2466" y="3030"/>
              <a:ext cx="454" cy="176"/>
              <a:chOff x="3913" y="3140"/>
              <a:chExt cx="454" cy="176"/>
            </a:xfrm>
          </p:grpSpPr>
          <p:sp>
            <p:nvSpPr>
              <p:cNvPr id="12335" name="Rectangle 7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sp>
            <p:nvSpPr>
              <p:cNvPr id="12336" name="Freeform 7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2337" name="Freeform 8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2331" name="Group 81"/>
            <p:cNvGrpSpPr>
              <a:grpSpLocks/>
            </p:cNvGrpSpPr>
            <p:nvPr/>
          </p:nvGrpSpPr>
          <p:grpSpPr bwMode="auto">
            <a:xfrm>
              <a:off x="3915" y="3054"/>
              <a:ext cx="454" cy="176"/>
              <a:chOff x="3913" y="3140"/>
              <a:chExt cx="454" cy="176"/>
            </a:xfrm>
          </p:grpSpPr>
          <p:sp>
            <p:nvSpPr>
              <p:cNvPr id="12332" name="Rectangle 8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sp>
            <p:nvSpPr>
              <p:cNvPr id="12333" name="Freeform 8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2334" name="Freeform 8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40 w 148"/>
                  <a:gd name="T3" fmla="*/ 0 h 74"/>
                  <a:gd name="T4" fmla="*/ 102 w 148"/>
                  <a:gd name="T5" fmla="*/ 74 h 74"/>
                  <a:gd name="T6" fmla="*/ 148 w 148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12304" name="Text Box 86"/>
          <p:cNvSpPr txBox="1">
            <a:spLocks noChangeArrowheads="1"/>
          </p:cNvSpPr>
          <p:nvPr/>
        </p:nvSpPr>
        <p:spPr bwMode="auto">
          <a:xfrm>
            <a:off x="138113" y="4438650"/>
            <a:ext cx="1028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Computer </a:t>
            </a:r>
          </a:p>
          <a:p>
            <a:r>
              <a:rPr lang="en-US" sz="1400"/>
              <a:t>Science</a:t>
            </a:r>
            <a:endParaRPr lang="en-US"/>
          </a:p>
        </p:txBody>
      </p:sp>
      <p:sp>
        <p:nvSpPr>
          <p:cNvPr id="12305" name="Text Box 87"/>
          <p:cNvSpPr txBox="1">
            <a:spLocks noChangeArrowheads="1"/>
          </p:cNvSpPr>
          <p:nvPr/>
        </p:nvSpPr>
        <p:spPr bwMode="auto">
          <a:xfrm>
            <a:off x="1385888" y="4629150"/>
            <a:ext cx="1141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Electrical</a:t>
            </a:r>
          </a:p>
          <a:p>
            <a:r>
              <a:rPr lang="en-US" sz="1400"/>
              <a:t>Engineering</a:t>
            </a:r>
            <a:endParaRPr lang="en-US"/>
          </a:p>
        </p:txBody>
      </p:sp>
      <p:sp>
        <p:nvSpPr>
          <p:cNvPr id="12306" name="Text Box 88"/>
          <p:cNvSpPr txBox="1">
            <a:spLocks noChangeArrowheads="1"/>
          </p:cNvSpPr>
          <p:nvPr/>
        </p:nvSpPr>
        <p:spPr bwMode="auto">
          <a:xfrm>
            <a:off x="2692400" y="4551363"/>
            <a:ext cx="1141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Computer</a:t>
            </a:r>
          </a:p>
          <a:p>
            <a:r>
              <a:rPr lang="en-US" sz="1400"/>
              <a:t>Engineering</a:t>
            </a:r>
            <a:endParaRPr lang="en-US"/>
          </a:p>
        </p:txBody>
      </p:sp>
      <p:sp>
        <p:nvSpPr>
          <p:cNvPr id="12307" name="Text Box 89"/>
          <p:cNvSpPr txBox="1">
            <a:spLocks noChangeArrowheads="1"/>
          </p:cNvSpPr>
          <p:nvPr/>
        </p:nvSpPr>
        <p:spPr bwMode="auto">
          <a:xfrm>
            <a:off x="511175" y="1876425"/>
            <a:ext cx="381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What’s “wrong” with this picture?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3995A21-1CDB-44EA-A973-297FCA251617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6020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0440" name="Cloud"/>
          <p:cNvSpPr>
            <a:spLocks noChangeAspect="1" noEditPoints="1" noChangeArrowheads="1"/>
          </p:cNvSpPr>
          <p:nvPr/>
        </p:nvSpPr>
        <p:spPr bwMode="auto">
          <a:xfrm>
            <a:off x="4560888" y="4090988"/>
            <a:ext cx="4516437" cy="1214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6022" name="Rectangle 263"/>
          <p:cNvSpPr>
            <a:spLocks noChangeArrowheads="1"/>
          </p:cNvSpPr>
          <p:nvPr/>
        </p:nvSpPr>
        <p:spPr bwMode="auto">
          <a:xfrm>
            <a:off x="5135563" y="4583113"/>
            <a:ext cx="269875" cy="2047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023" name="Rectangle 262"/>
          <p:cNvSpPr>
            <a:spLocks noChangeArrowheads="1"/>
          </p:cNvSpPr>
          <p:nvPr/>
        </p:nvSpPr>
        <p:spPr bwMode="auto">
          <a:xfrm>
            <a:off x="8064500" y="4811713"/>
            <a:ext cx="279400" cy="23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024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VLANs</a:t>
            </a:r>
          </a:p>
        </p:txBody>
      </p:sp>
      <p:sp>
        <p:nvSpPr>
          <p:cNvPr id="86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482600"/>
            <a:ext cx="4926012" cy="1625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Port-based VLAN</a:t>
            </a:r>
            <a:r>
              <a:rPr lang="en-US" sz="2000" smtClean="0"/>
              <a:t>: switch ports grouped (by switch management software) so that </a:t>
            </a:r>
            <a:r>
              <a:rPr lang="en-US" sz="2000" i="1" smtClean="0">
                <a:solidFill>
                  <a:srgbClr val="FF0000"/>
                </a:solidFill>
              </a:rPr>
              <a:t>single</a:t>
            </a:r>
            <a:r>
              <a:rPr lang="en-US" sz="2000" smtClean="0"/>
              <a:t> physical switch ……</a:t>
            </a:r>
          </a:p>
          <a:p>
            <a:endParaRPr lang="en-US" sz="2000" smtClean="0"/>
          </a:p>
        </p:txBody>
      </p:sp>
      <p:sp>
        <p:nvSpPr>
          <p:cNvPr id="86027" name="Text Box 85"/>
          <p:cNvSpPr txBox="1">
            <a:spLocks noChangeArrowheads="1"/>
          </p:cNvSpPr>
          <p:nvPr/>
        </p:nvSpPr>
        <p:spPr bwMode="auto">
          <a:xfrm>
            <a:off x="681038" y="2749550"/>
            <a:ext cx="29448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Switch(es) supporting VLAN capabilities can be configured to define multiple </a:t>
            </a:r>
            <a:r>
              <a:rPr lang="en-US" sz="2000" b="1" u="sng">
                <a:solidFill>
                  <a:srgbClr val="FF0000"/>
                </a:solidFill>
              </a:rPr>
              <a:t>virtual </a:t>
            </a:r>
            <a:r>
              <a:rPr lang="en-US" sz="2000"/>
              <a:t>LANS over single physical LAN infrastructure.</a:t>
            </a:r>
          </a:p>
        </p:txBody>
      </p:sp>
      <p:sp>
        <p:nvSpPr>
          <p:cNvPr id="86028" name="Rectangle 86"/>
          <p:cNvSpPr>
            <a:spLocks noChangeArrowheads="1"/>
          </p:cNvSpPr>
          <p:nvPr/>
        </p:nvSpPr>
        <p:spPr bwMode="auto">
          <a:xfrm>
            <a:off x="482600" y="2300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029" name="Text Box 87"/>
          <p:cNvSpPr txBox="1">
            <a:spLocks noChangeArrowheads="1"/>
          </p:cNvSpPr>
          <p:nvPr/>
        </p:nvSpPr>
        <p:spPr bwMode="auto">
          <a:xfrm>
            <a:off x="642938" y="1924050"/>
            <a:ext cx="19161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Virtual Local </a:t>
            </a:r>
          </a:p>
          <a:p>
            <a:r>
              <a:rPr lang="en-US" sz="2000" b="1">
                <a:solidFill>
                  <a:srgbClr val="FF0000"/>
                </a:solidFill>
              </a:rPr>
              <a:t>Area Network</a:t>
            </a:r>
          </a:p>
        </p:txBody>
      </p:sp>
      <p:sp>
        <p:nvSpPr>
          <p:cNvPr id="86030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31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32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33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34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35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36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</a:t>
            </a:r>
          </a:p>
        </p:txBody>
      </p:sp>
      <p:sp>
        <p:nvSpPr>
          <p:cNvPr id="86037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38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39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720725 h 454"/>
              <a:gd name="T2" fmla="*/ 763587 w 232"/>
              <a:gd name="T3" fmla="*/ 434975 h 454"/>
              <a:gd name="T4" fmla="*/ 753713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0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150812 h 110"/>
              <a:gd name="T2" fmla="*/ 486534 w 678"/>
              <a:gd name="T3" fmla="*/ 148070 h 110"/>
              <a:gd name="T4" fmla="*/ 1863950 w 678"/>
              <a:gd name="T5" fmla="*/ 0 h 110"/>
              <a:gd name="T6" fmla="*/ 2228850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1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79558 w 432"/>
              <a:gd name="T3" fmla="*/ 0 h 105"/>
              <a:gd name="T4" fmla="*/ 1009698 w 432"/>
              <a:gd name="T5" fmla="*/ 166687 h 105"/>
              <a:gd name="T6" fmla="*/ 1420813 w 432"/>
              <a:gd name="T7" fmla="*/ 16668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2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3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4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5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6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7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8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9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8</a:t>
            </a:r>
          </a:p>
        </p:txBody>
      </p:sp>
      <p:sp>
        <p:nvSpPr>
          <p:cNvPr id="86050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9</a:t>
            </a:r>
          </a:p>
        </p:txBody>
      </p:sp>
      <p:sp>
        <p:nvSpPr>
          <p:cNvPr id="86051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16</a:t>
            </a:r>
          </a:p>
        </p:txBody>
      </p:sp>
      <p:sp>
        <p:nvSpPr>
          <p:cNvPr id="86052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10</a:t>
            </a:r>
          </a:p>
        </p:txBody>
      </p:sp>
      <p:sp>
        <p:nvSpPr>
          <p:cNvPr id="86053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2</a:t>
            </a:r>
          </a:p>
        </p:txBody>
      </p:sp>
      <p:sp>
        <p:nvSpPr>
          <p:cNvPr id="86054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7</a:t>
            </a:r>
          </a:p>
        </p:txBody>
      </p:sp>
      <p:pic>
        <p:nvPicPr>
          <p:cNvPr id="86055" name="Picture 58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213" y="2474913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6" name="Picture 59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913" y="2614613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7" name="Picture 60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925" y="2570163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8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59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60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61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pic>
        <p:nvPicPr>
          <p:cNvPr id="86062" name="Picture 65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775" y="2532063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63" name="Picture 66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813" y="2566988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64" name="Picture 67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2395538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65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66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67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68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1-8)</a:t>
            </a:r>
          </a:p>
        </p:txBody>
      </p:sp>
      <p:sp>
        <p:nvSpPr>
          <p:cNvPr id="86069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9-15)</a:t>
            </a:r>
          </a:p>
        </p:txBody>
      </p:sp>
      <p:sp>
        <p:nvSpPr>
          <p:cNvPr id="86070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15</a:t>
            </a:r>
          </a:p>
        </p:txBody>
      </p:sp>
      <p:sp>
        <p:nvSpPr>
          <p:cNvPr id="86071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72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73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74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75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76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6077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pic>
        <p:nvPicPr>
          <p:cNvPr id="86078" name="Picture 58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075" y="5175250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79" name="Picture 59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775" y="5314950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80" name="Picture 60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88" y="5270500"/>
            <a:ext cx="4968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81" name="Line 61"/>
          <p:cNvSpPr>
            <a:spLocks noChangeShapeType="1"/>
          </p:cNvSpPr>
          <p:nvPr/>
        </p:nvSpPr>
        <p:spPr bwMode="auto">
          <a:xfrm flipH="1">
            <a:off x="4364038" y="4911725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82" name="Line 62"/>
          <p:cNvSpPr>
            <a:spLocks noChangeShapeType="1"/>
          </p:cNvSpPr>
          <p:nvPr/>
        </p:nvSpPr>
        <p:spPr bwMode="auto">
          <a:xfrm flipH="1">
            <a:off x="4749800" y="4911725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83" name="Line 63"/>
          <p:cNvSpPr>
            <a:spLocks noChangeShapeType="1"/>
          </p:cNvSpPr>
          <p:nvPr/>
        </p:nvSpPr>
        <p:spPr bwMode="auto">
          <a:xfrm flipH="1">
            <a:off x="5468938" y="4921250"/>
            <a:ext cx="6842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84" name="Text Box 72"/>
          <p:cNvSpPr txBox="1">
            <a:spLocks noChangeArrowheads="1"/>
          </p:cNvSpPr>
          <p:nvPr/>
        </p:nvSpPr>
        <p:spPr bwMode="auto">
          <a:xfrm>
            <a:off x="4354513" y="5832475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1-8)</a:t>
            </a:r>
          </a:p>
        </p:txBody>
      </p:sp>
      <p:sp>
        <p:nvSpPr>
          <p:cNvPr id="86085" name="Text Box 45"/>
          <p:cNvSpPr txBox="1">
            <a:spLocks noChangeArrowheads="1"/>
          </p:cNvSpPr>
          <p:nvPr/>
        </p:nvSpPr>
        <p:spPr bwMode="auto">
          <a:xfrm>
            <a:off x="4903788" y="52562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86086" name="Group 186"/>
          <p:cNvGrpSpPr>
            <a:grpSpLocks/>
          </p:cNvGrpSpPr>
          <p:nvPr/>
        </p:nvGrpSpPr>
        <p:grpSpPr bwMode="auto">
          <a:xfrm>
            <a:off x="5041900" y="4316413"/>
            <a:ext cx="1684338" cy="738187"/>
            <a:chOff x="3479" y="2610"/>
            <a:chExt cx="1061" cy="465"/>
          </a:xfrm>
        </p:grpSpPr>
        <p:sp>
          <p:nvSpPr>
            <p:cNvPr id="86116" name="Rectangle 80"/>
            <p:cNvSpPr>
              <a:spLocks noChangeArrowheads="1"/>
            </p:cNvSpPr>
            <p:nvPr/>
          </p:nvSpPr>
          <p:spPr bwMode="auto">
            <a:xfrm>
              <a:off x="3531" y="2914"/>
              <a:ext cx="183" cy="15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17" name="Rectangle 75"/>
            <p:cNvSpPr>
              <a:spLocks noChangeArrowheads="1"/>
            </p:cNvSpPr>
            <p:nvPr/>
          </p:nvSpPr>
          <p:spPr bwMode="auto">
            <a:xfrm>
              <a:off x="3711" y="2779"/>
              <a:ext cx="567" cy="28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18" name="Rectangle 2"/>
            <p:cNvSpPr>
              <a:spLocks noChangeArrowheads="1"/>
            </p:cNvSpPr>
            <p:nvPr/>
          </p:nvSpPr>
          <p:spPr bwMode="auto">
            <a:xfrm>
              <a:off x="3531" y="2774"/>
              <a:ext cx="745" cy="2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19" name="Line 3"/>
            <p:cNvSpPr>
              <a:spLocks noChangeShapeType="1"/>
            </p:cNvSpPr>
            <p:nvPr/>
          </p:nvSpPr>
          <p:spPr bwMode="auto">
            <a:xfrm>
              <a:off x="3532" y="2910"/>
              <a:ext cx="74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20" name="Text Box 6"/>
            <p:cNvSpPr txBox="1">
              <a:spLocks noChangeArrowheads="1"/>
            </p:cNvSpPr>
            <p:nvPr/>
          </p:nvSpPr>
          <p:spPr bwMode="auto">
            <a:xfrm>
              <a:off x="3479" y="274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Arial" charset="0"/>
                </a:rPr>
                <a:t>1</a:t>
              </a:r>
            </a:p>
          </p:txBody>
        </p:sp>
        <p:sp>
          <p:nvSpPr>
            <p:cNvPr id="86121" name="AutoShape 8"/>
            <p:cNvSpPr>
              <a:spLocks noChangeArrowheads="1"/>
            </p:cNvSpPr>
            <p:nvPr/>
          </p:nvSpPr>
          <p:spPr bwMode="auto">
            <a:xfrm>
              <a:off x="3513" y="2611"/>
              <a:ext cx="1027" cy="165"/>
            </a:xfrm>
            <a:prstGeom prst="parallelogram">
              <a:avLst>
                <a:gd name="adj" fmla="val 155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22" name="Freeform 10"/>
            <p:cNvSpPr>
              <a:spLocks/>
            </p:cNvSpPr>
            <p:nvPr/>
          </p:nvSpPr>
          <p:spPr bwMode="auto">
            <a:xfrm>
              <a:off x="3628" y="2639"/>
              <a:ext cx="746" cy="105"/>
            </a:xfrm>
            <a:custGeom>
              <a:avLst/>
              <a:gdLst>
                <a:gd name="T0" fmla="*/ 0 w 678"/>
                <a:gd name="T1" fmla="*/ 105 h 110"/>
                <a:gd name="T2" fmla="*/ 163 w 678"/>
                <a:gd name="T3" fmla="*/ 103 h 110"/>
                <a:gd name="T4" fmla="*/ 624 w 678"/>
                <a:gd name="T5" fmla="*/ 0 h 110"/>
                <a:gd name="T6" fmla="*/ 746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23" name="Line 18"/>
            <p:cNvSpPr>
              <a:spLocks noChangeShapeType="1"/>
            </p:cNvSpPr>
            <p:nvPr/>
          </p:nvSpPr>
          <p:spPr bwMode="auto">
            <a:xfrm>
              <a:off x="3897" y="2777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24" name="Line 21"/>
            <p:cNvSpPr>
              <a:spLocks noChangeShapeType="1"/>
            </p:cNvSpPr>
            <p:nvPr/>
          </p:nvSpPr>
          <p:spPr bwMode="auto">
            <a:xfrm>
              <a:off x="3714" y="2775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25" name="Line 22"/>
            <p:cNvSpPr>
              <a:spLocks noChangeShapeType="1"/>
            </p:cNvSpPr>
            <p:nvPr/>
          </p:nvSpPr>
          <p:spPr bwMode="auto">
            <a:xfrm>
              <a:off x="3531" y="2783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26" name="Line 23"/>
            <p:cNvSpPr>
              <a:spLocks noChangeShapeType="1"/>
            </p:cNvSpPr>
            <p:nvPr/>
          </p:nvSpPr>
          <p:spPr bwMode="auto">
            <a:xfrm>
              <a:off x="4074" y="2780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27" name="Text Box 26"/>
            <p:cNvSpPr txBox="1">
              <a:spLocks noChangeArrowheads="1"/>
            </p:cNvSpPr>
            <p:nvPr/>
          </p:nvSpPr>
          <p:spPr bwMode="auto">
            <a:xfrm>
              <a:off x="4034" y="288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Arial" charset="0"/>
                </a:rPr>
                <a:t>8</a:t>
              </a:r>
            </a:p>
          </p:txBody>
        </p:sp>
        <p:sp>
          <p:nvSpPr>
            <p:cNvPr id="86128" name="Text Box 30"/>
            <p:cNvSpPr txBox="1">
              <a:spLocks noChangeArrowheads="1"/>
            </p:cNvSpPr>
            <p:nvPr/>
          </p:nvSpPr>
          <p:spPr bwMode="auto">
            <a:xfrm>
              <a:off x="3485" y="287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Arial" charset="0"/>
                </a:rPr>
                <a:t>2</a:t>
              </a:r>
            </a:p>
          </p:txBody>
        </p:sp>
        <p:sp>
          <p:nvSpPr>
            <p:cNvPr id="86129" name="Text Box 57"/>
            <p:cNvSpPr txBox="1">
              <a:spLocks noChangeArrowheads="1"/>
            </p:cNvSpPr>
            <p:nvPr/>
          </p:nvSpPr>
          <p:spPr bwMode="auto">
            <a:xfrm>
              <a:off x="4031" y="2745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Arial" charset="0"/>
                </a:rPr>
                <a:t>7</a:t>
              </a:r>
            </a:p>
          </p:txBody>
        </p:sp>
        <p:sp>
          <p:nvSpPr>
            <p:cNvPr id="86130" name="Oval 81"/>
            <p:cNvSpPr>
              <a:spLocks noChangeArrowheads="1"/>
            </p:cNvSpPr>
            <p:nvPr/>
          </p:nvSpPr>
          <p:spPr bwMode="auto">
            <a:xfrm>
              <a:off x="3604" y="2972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31" name="Oval 82"/>
            <p:cNvSpPr>
              <a:spLocks noChangeArrowheads="1"/>
            </p:cNvSpPr>
            <p:nvPr/>
          </p:nvSpPr>
          <p:spPr bwMode="auto">
            <a:xfrm>
              <a:off x="3788" y="2970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32" name="Oval 83"/>
            <p:cNvSpPr>
              <a:spLocks noChangeArrowheads="1"/>
            </p:cNvSpPr>
            <p:nvPr/>
          </p:nvSpPr>
          <p:spPr bwMode="auto">
            <a:xfrm>
              <a:off x="4158" y="2973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133" name="Freeform 10"/>
            <p:cNvSpPr>
              <a:spLocks/>
            </p:cNvSpPr>
            <p:nvPr/>
          </p:nvSpPr>
          <p:spPr bwMode="auto">
            <a:xfrm flipV="1">
              <a:off x="3754" y="2639"/>
              <a:ext cx="550" cy="105"/>
            </a:xfrm>
            <a:custGeom>
              <a:avLst/>
              <a:gdLst>
                <a:gd name="T0" fmla="*/ 0 w 678"/>
                <a:gd name="T1" fmla="*/ 105 h 110"/>
                <a:gd name="T2" fmla="*/ 120 w 678"/>
                <a:gd name="T3" fmla="*/ 103 h 110"/>
                <a:gd name="T4" fmla="*/ 460 w 678"/>
                <a:gd name="T5" fmla="*/ 0 h 110"/>
                <a:gd name="T6" fmla="*/ 550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  <p:sp>
          <p:nvSpPr>
            <p:cNvPr id="86134" name="Freeform 185"/>
            <p:cNvSpPr>
              <a:spLocks/>
            </p:cNvSpPr>
            <p:nvPr/>
          </p:nvSpPr>
          <p:spPr bwMode="auto">
            <a:xfrm>
              <a:off x="4274" y="2610"/>
              <a:ext cx="264" cy="456"/>
            </a:xfrm>
            <a:custGeom>
              <a:avLst/>
              <a:gdLst>
                <a:gd name="T0" fmla="*/ 264 w 264"/>
                <a:gd name="T1" fmla="*/ 0 h 456"/>
                <a:gd name="T2" fmla="*/ 262 w 264"/>
                <a:gd name="T3" fmla="*/ 248 h 456"/>
                <a:gd name="T4" fmla="*/ 0 w 264"/>
                <a:gd name="T5" fmla="*/ 456 h 456"/>
                <a:gd name="T6" fmla="*/ 0 60000 65536"/>
                <a:gd name="T7" fmla="*/ 0 60000 65536"/>
                <a:gd name="T8" fmla="*/ 0 60000 65536"/>
                <a:gd name="T9" fmla="*/ 0 w 264"/>
                <a:gd name="T10" fmla="*/ 0 h 456"/>
                <a:gd name="T11" fmla="*/ 264 w 264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456">
                  <a:moveTo>
                    <a:pt x="264" y="0"/>
                  </a:moveTo>
                  <a:lnTo>
                    <a:pt x="262" y="248"/>
                  </a:lnTo>
                  <a:lnTo>
                    <a:pt x="0" y="45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6087" name="Group 210"/>
          <p:cNvGrpSpPr>
            <a:grpSpLocks/>
          </p:cNvGrpSpPr>
          <p:nvPr/>
        </p:nvGrpSpPr>
        <p:grpSpPr bwMode="auto">
          <a:xfrm>
            <a:off x="7080250" y="4318000"/>
            <a:ext cx="1698625" cy="742950"/>
            <a:chOff x="1003" y="3585"/>
            <a:chExt cx="1070" cy="468"/>
          </a:xfrm>
        </p:grpSpPr>
        <p:grpSp>
          <p:nvGrpSpPr>
            <p:cNvPr id="86097" name="Group 207"/>
            <p:cNvGrpSpPr>
              <a:grpSpLocks/>
            </p:cNvGrpSpPr>
            <p:nvPr/>
          </p:nvGrpSpPr>
          <p:grpSpPr bwMode="auto">
            <a:xfrm>
              <a:off x="1003" y="3723"/>
              <a:ext cx="796" cy="330"/>
              <a:chOff x="2444" y="3759"/>
              <a:chExt cx="796" cy="330"/>
            </a:xfrm>
          </p:grpSpPr>
          <p:sp>
            <p:nvSpPr>
              <p:cNvPr id="86104" name="Rectangle 77"/>
              <p:cNvSpPr>
                <a:spLocks noChangeArrowheads="1"/>
              </p:cNvSpPr>
              <p:nvPr/>
            </p:nvSpPr>
            <p:spPr bwMode="auto">
              <a:xfrm>
                <a:off x="3057" y="3793"/>
                <a:ext cx="183" cy="1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6105" name="Rectangle 76"/>
              <p:cNvSpPr>
                <a:spLocks noChangeArrowheads="1"/>
              </p:cNvSpPr>
              <p:nvPr/>
            </p:nvSpPr>
            <p:spPr bwMode="auto">
              <a:xfrm>
                <a:off x="2496" y="3796"/>
                <a:ext cx="561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6106" name="Line 17"/>
              <p:cNvSpPr>
                <a:spLocks noChangeShapeType="1"/>
              </p:cNvSpPr>
              <p:nvPr/>
            </p:nvSpPr>
            <p:spPr bwMode="auto">
              <a:xfrm>
                <a:off x="2874" y="379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107" name="Line 24"/>
              <p:cNvSpPr>
                <a:spLocks noChangeShapeType="1"/>
              </p:cNvSpPr>
              <p:nvPr/>
            </p:nvSpPr>
            <p:spPr bwMode="auto">
              <a:xfrm>
                <a:off x="2688" y="3794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108" name="Line 25"/>
              <p:cNvSpPr>
                <a:spLocks noChangeShapeType="1"/>
              </p:cNvSpPr>
              <p:nvPr/>
            </p:nvSpPr>
            <p:spPr bwMode="auto">
              <a:xfrm>
                <a:off x="3060" y="3791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109" name="Text Box 27"/>
              <p:cNvSpPr txBox="1">
                <a:spLocks noChangeArrowheads="1"/>
              </p:cNvSpPr>
              <p:nvPr/>
            </p:nvSpPr>
            <p:spPr bwMode="auto">
              <a:xfrm>
                <a:off x="2456" y="376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Arial" charset="0"/>
                  </a:rPr>
                  <a:t>9</a:t>
                </a:r>
              </a:p>
            </p:txBody>
          </p:sp>
          <p:sp>
            <p:nvSpPr>
              <p:cNvPr id="86110" name="Text Box 28"/>
              <p:cNvSpPr txBox="1">
                <a:spLocks noChangeArrowheads="1"/>
              </p:cNvSpPr>
              <p:nvPr/>
            </p:nvSpPr>
            <p:spPr bwMode="auto">
              <a:xfrm>
                <a:off x="3008" y="3900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Arial" charset="0"/>
                  </a:rPr>
                  <a:t>16</a:t>
                </a:r>
              </a:p>
            </p:txBody>
          </p:sp>
          <p:sp>
            <p:nvSpPr>
              <p:cNvPr id="86111" name="Text Box 29"/>
              <p:cNvSpPr txBox="1">
                <a:spLocks noChangeArrowheads="1"/>
              </p:cNvSpPr>
              <p:nvPr/>
            </p:nvSpPr>
            <p:spPr bwMode="auto">
              <a:xfrm>
                <a:off x="2444" y="3900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Arial" charset="0"/>
                  </a:rPr>
                  <a:t>10</a:t>
                </a:r>
              </a:p>
            </p:txBody>
          </p:sp>
          <p:sp>
            <p:nvSpPr>
              <p:cNvPr id="86112" name="Text Box 74"/>
              <p:cNvSpPr txBox="1">
                <a:spLocks noChangeArrowheads="1"/>
              </p:cNvSpPr>
              <p:nvPr/>
            </p:nvSpPr>
            <p:spPr bwMode="auto">
              <a:xfrm>
                <a:off x="3005" y="3759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Arial" charset="0"/>
                  </a:rPr>
                  <a:t>15</a:t>
                </a:r>
              </a:p>
            </p:txBody>
          </p:sp>
          <p:sp>
            <p:nvSpPr>
              <p:cNvPr id="86113" name="Oval 84"/>
              <p:cNvSpPr>
                <a:spLocks noChangeArrowheads="1"/>
              </p:cNvSpPr>
              <p:nvPr/>
            </p:nvSpPr>
            <p:spPr bwMode="auto">
              <a:xfrm>
                <a:off x="2588" y="3988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6114" name="Oval 85"/>
              <p:cNvSpPr>
                <a:spLocks noChangeArrowheads="1"/>
              </p:cNvSpPr>
              <p:nvPr/>
            </p:nvSpPr>
            <p:spPr bwMode="auto">
              <a:xfrm>
                <a:off x="2580" y="385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6115" name="Oval 86"/>
              <p:cNvSpPr>
                <a:spLocks noChangeArrowheads="1"/>
              </p:cNvSpPr>
              <p:nvPr/>
            </p:nvSpPr>
            <p:spPr bwMode="auto">
              <a:xfrm>
                <a:off x="3131" y="3851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</p:grpSp>
        <p:sp>
          <p:nvSpPr>
            <p:cNvPr id="86098" name="AutoShape 8"/>
            <p:cNvSpPr>
              <a:spLocks noChangeArrowheads="1"/>
            </p:cNvSpPr>
            <p:nvPr/>
          </p:nvSpPr>
          <p:spPr bwMode="auto">
            <a:xfrm>
              <a:off x="1046" y="3586"/>
              <a:ext cx="1027" cy="165"/>
            </a:xfrm>
            <a:prstGeom prst="parallelogram">
              <a:avLst>
                <a:gd name="adj" fmla="val 155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6099" name="Freeform 10"/>
            <p:cNvSpPr>
              <a:spLocks/>
            </p:cNvSpPr>
            <p:nvPr/>
          </p:nvSpPr>
          <p:spPr bwMode="auto">
            <a:xfrm>
              <a:off x="1161" y="3614"/>
              <a:ext cx="746" cy="105"/>
            </a:xfrm>
            <a:custGeom>
              <a:avLst/>
              <a:gdLst>
                <a:gd name="T0" fmla="*/ 0 w 678"/>
                <a:gd name="T1" fmla="*/ 105 h 110"/>
                <a:gd name="T2" fmla="*/ 163 w 678"/>
                <a:gd name="T3" fmla="*/ 103 h 110"/>
                <a:gd name="T4" fmla="*/ 624 w 678"/>
                <a:gd name="T5" fmla="*/ 0 h 110"/>
                <a:gd name="T6" fmla="*/ 746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6100" name="Freeform 10"/>
            <p:cNvSpPr>
              <a:spLocks/>
            </p:cNvSpPr>
            <p:nvPr/>
          </p:nvSpPr>
          <p:spPr bwMode="auto">
            <a:xfrm flipV="1">
              <a:off x="1287" y="3614"/>
              <a:ext cx="550" cy="105"/>
            </a:xfrm>
            <a:custGeom>
              <a:avLst/>
              <a:gdLst>
                <a:gd name="T0" fmla="*/ 0 w 678"/>
                <a:gd name="T1" fmla="*/ 105 h 110"/>
                <a:gd name="T2" fmla="*/ 120 w 678"/>
                <a:gd name="T3" fmla="*/ 103 h 110"/>
                <a:gd name="T4" fmla="*/ 460 w 678"/>
                <a:gd name="T5" fmla="*/ 0 h 110"/>
                <a:gd name="T6" fmla="*/ 550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  <p:sp>
          <p:nvSpPr>
            <p:cNvPr id="86101" name="Freeform 206"/>
            <p:cNvSpPr>
              <a:spLocks/>
            </p:cNvSpPr>
            <p:nvPr/>
          </p:nvSpPr>
          <p:spPr bwMode="auto">
            <a:xfrm>
              <a:off x="1807" y="3585"/>
              <a:ext cx="264" cy="456"/>
            </a:xfrm>
            <a:custGeom>
              <a:avLst/>
              <a:gdLst>
                <a:gd name="T0" fmla="*/ 264 w 264"/>
                <a:gd name="T1" fmla="*/ 0 h 456"/>
                <a:gd name="T2" fmla="*/ 262 w 264"/>
                <a:gd name="T3" fmla="*/ 248 h 456"/>
                <a:gd name="T4" fmla="*/ 0 w 264"/>
                <a:gd name="T5" fmla="*/ 456 h 456"/>
                <a:gd name="T6" fmla="*/ 0 60000 65536"/>
                <a:gd name="T7" fmla="*/ 0 60000 65536"/>
                <a:gd name="T8" fmla="*/ 0 60000 65536"/>
                <a:gd name="T9" fmla="*/ 0 w 264"/>
                <a:gd name="T10" fmla="*/ 0 h 456"/>
                <a:gd name="T11" fmla="*/ 264 w 264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456">
                  <a:moveTo>
                    <a:pt x="264" y="0"/>
                  </a:moveTo>
                  <a:lnTo>
                    <a:pt x="262" y="248"/>
                  </a:lnTo>
                  <a:lnTo>
                    <a:pt x="0" y="45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6102" name="Freeform 208"/>
            <p:cNvSpPr>
              <a:spLocks/>
            </p:cNvSpPr>
            <p:nvPr/>
          </p:nvSpPr>
          <p:spPr bwMode="auto">
            <a:xfrm>
              <a:off x="1044" y="3747"/>
              <a:ext cx="762" cy="303"/>
            </a:xfrm>
            <a:custGeom>
              <a:avLst/>
              <a:gdLst>
                <a:gd name="T0" fmla="*/ 0 w 762"/>
                <a:gd name="T1" fmla="*/ 3 h 303"/>
                <a:gd name="T2" fmla="*/ 0 w 762"/>
                <a:gd name="T3" fmla="*/ 303 h 303"/>
                <a:gd name="T4" fmla="*/ 762 w 762"/>
                <a:gd name="T5" fmla="*/ 303 h 303"/>
                <a:gd name="T6" fmla="*/ 762 w 7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2"/>
                <a:gd name="T13" fmla="*/ 0 h 303"/>
                <a:gd name="T14" fmla="*/ 762 w 762"/>
                <a:gd name="T15" fmla="*/ 303 h 3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2" h="303">
                  <a:moveTo>
                    <a:pt x="0" y="3"/>
                  </a:moveTo>
                  <a:lnTo>
                    <a:pt x="0" y="303"/>
                  </a:lnTo>
                  <a:lnTo>
                    <a:pt x="762" y="303"/>
                  </a:lnTo>
                  <a:lnTo>
                    <a:pt x="76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6103" name="Line 209"/>
            <p:cNvSpPr>
              <a:spLocks noChangeShapeType="1"/>
            </p:cNvSpPr>
            <p:nvPr/>
          </p:nvSpPr>
          <p:spPr bwMode="auto">
            <a:xfrm flipV="1">
              <a:off x="1044" y="3888"/>
              <a:ext cx="76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86088" name="Text Box 64"/>
          <p:cNvSpPr txBox="1">
            <a:spLocks noChangeArrowheads="1"/>
          </p:cNvSpPr>
          <p:nvPr/>
        </p:nvSpPr>
        <p:spPr bwMode="auto">
          <a:xfrm>
            <a:off x="8037513" y="52974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pic>
        <p:nvPicPr>
          <p:cNvPr id="86089" name="Picture 65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363" y="5240338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90" name="Picture 66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400" y="5275263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91" name="Picture 67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8838" y="5103813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92" name="Line 69"/>
          <p:cNvSpPr>
            <a:spLocks noChangeShapeType="1"/>
          </p:cNvSpPr>
          <p:nvPr/>
        </p:nvSpPr>
        <p:spPr bwMode="auto">
          <a:xfrm>
            <a:off x="7324725" y="4922838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93" name="Line 70"/>
          <p:cNvSpPr>
            <a:spLocks noChangeShapeType="1"/>
          </p:cNvSpPr>
          <p:nvPr/>
        </p:nvSpPr>
        <p:spPr bwMode="auto">
          <a:xfrm>
            <a:off x="7315200" y="4721225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94" name="Line 71"/>
          <p:cNvSpPr>
            <a:spLocks noChangeShapeType="1"/>
          </p:cNvSpPr>
          <p:nvPr/>
        </p:nvSpPr>
        <p:spPr bwMode="auto">
          <a:xfrm>
            <a:off x="8170863" y="4665663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95" name="Text Box 73"/>
          <p:cNvSpPr txBox="1">
            <a:spLocks noChangeArrowheads="1"/>
          </p:cNvSpPr>
          <p:nvPr/>
        </p:nvSpPr>
        <p:spPr bwMode="auto">
          <a:xfrm>
            <a:off x="7364413" y="582771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9-16)</a:t>
            </a:r>
          </a:p>
        </p:txBody>
      </p:sp>
      <p:sp>
        <p:nvSpPr>
          <p:cNvPr id="86096" name="Rectangle 211"/>
          <p:cNvSpPr>
            <a:spLocks noChangeArrowheads="1"/>
          </p:cNvSpPr>
          <p:nvPr/>
        </p:nvSpPr>
        <p:spPr bwMode="auto">
          <a:xfrm>
            <a:off x="4095750" y="3695700"/>
            <a:ext cx="48371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… operates as </a:t>
            </a:r>
            <a:r>
              <a:rPr lang="en-US" sz="2000">
                <a:solidFill>
                  <a:srgbClr val="FF0000"/>
                </a:solidFill>
              </a:rPr>
              <a:t>multiple</a:t>
            </a:r>
            <a:r>
              <a:rPr lang="en-US" sz="2000"/>
              <a:t> virtual switches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AF159F7-3207-4D7F-B383-C6FA72FB686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7044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0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Port-based VLAN: </a:t>
            </a:r>
          </a:p>
        </p:txBody>
      </p:sp>
      <p:sp>
        <p:nvSpPr>
          <p:cNvPr id="87047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48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49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50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51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52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53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</a:t>
            </a:r>
          </a:p>
        </p:txBody>
      </p:sp>
      <p:sp>
        <p:nvSpPr>
          <p:cNvPr id="87054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55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56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720725 h 454"/>
              <a:gd name="T2" fmla="*/ 763587 w 232"/>
              <a:gd name="T3" fmla="*/ 434975 h 454"/>
              <a:gd name="T4" fmla="*/ 753713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57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150812 h 110"/>
              <a:gd name="T2" fmla="*/ 486534 w 678"/>
              <a:gd name="T3" fmla="*/ 148070 h 110"/>
              <a:gd name="T4" fmla="*/ 1863950 w 678"/>
              <a:gd name="T5" fmla="*/ 0 h 110"/>
              <a:gd name="T6" fmla="*/ 2228850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58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79558 w 432"/>
              <a:gd name="T3" fmla="*/ 0 h 105"/>
              <a:gd name="T4" fmla="*/ 1009698 w 432"/>
              <a:gd name="T5" fmla="*/ 166687 h 105"/>
              <a:gd name="T6" fmla="*/ 1420813 w 432"/>
              <a:gd name="T7" fmla="*/ 16668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59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0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8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9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16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10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2</a:t>
            </a:r>
          </a:p>
        </p:txBody>
      </p:sp>
      <p:sp>
        <p:nvSpPr>
          <p:cNvPr id="87071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7</a:t>
            </a:r>
          </a:p>
        </p:txBody>
      </p:sp>
      <p:pic>
        <p:nvPicPr>
          <p:cNvPr id="87072" name="Picture 58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3443288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3" name="Picture 59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3582988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4" name="Picture 60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529013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75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76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77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78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pic>
        <p:nvPicPr>
          <p:cNvPr id="87079" name="Picture 65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3490913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80" name="Picture 66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138" y="3525838"/>
            <a:ext cx="4968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81" name="Picture 67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354388"/>
            <a:ext cx="4968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82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83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84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7085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1-8)</a:t>
            </a:r>
          </a:p>
        </p:txBody>
      </p:sp>
      <p:sp>
        <p:nvSpPr>
          <p:cNvPr id="87086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9-15)</a:t>
            </a:r>
          </a:p>
        </p:txBody>
      </p:sp>
      <p:sp>
        <p:nvSpPr>
          <p:cNvPr id="87087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15</a:t>
            </a:r>
          </a:p>
        </p:txBody>
      </p:sp>
      <p:sp>
        <p:nvSpPr>
          <p:cNvPr id="87088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89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90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91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92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93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7094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87095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traffic isolation:</a:t>
            </a:r>
            <a:r>
              <a:rPr lang="en-US" sz="2400" smtClean="0"/>
              <a:t> frames to/from ports 1-8 can </a:t>
            </a:r>
            <a:r>
              <a:rPr lang="en-US" sz="2400" i="1" smtClean="0"/>
              <a:t>only</a:t>
            </a:r>
            <a:r>
              <a:rPr lang="en-US" sz="2400" smtClean="0"/>
              <a:t> reach ports 1-8</a:t>
            </a:r>
          </a:p>
          <a:p>
            <a:pPr lvl="1"/>
            <a:r>
              <a:rPr lang="en-US" sz="1800" smtClean="0"/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>
                <a:solidFill>
                  <a:srgbClr val="FF0000"/>
                </a:solidFill>
              </a:rPr>
              <a:t>dynamic membership:</a:t>
            </a:r>
            <a:r>
              <a:rPr lang="en-US" sz="2400"/>
              <a:t> ports can be dynamically (</a:t>
            </a:r>
            <a:r>
              <a:rPr lang="en-US" sz="2400" i="1"/>
              <a:t>by the administrator</a:t>
            </a:r>
            <a:r>
              <a:rPr lang="en-US" sz="2400"/>
              <a:t>)  assigned among VLANs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4906963" y="2632075"/>
            <a:ext cx="1317625" cy="525463"/>
            <a:chOff x="2973" y="1054"/>
            <a:chExt cx="830" cy="331"/>
          </a:xfrm>
        </p:grpSpPr>
        <p:sp>
          <p:nvSpPr>
            <p:cNvPr id="87124" name="Rectangle 118"/>
            <p:cNvSpPr>
              <a:spLocks noChangeArrowheads="1"/>
            </p:cNvSpPr>
            <p:nvPr/>
          </p:nvSpPr>
          <p:spPr bwMode="auto">
            <a:xfrm>
              <a:off x="3627" y="1188"/>
              <a:ext cx="176" cy="13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87125" name="Picture 67" descr="termin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3" y="1054"/>
              <a:ext cx="31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126" name="Line 120"/>
            <p:cNvSpPr>
              <a:spLocks noChangeShapeType="1"/>
            </p:cNvSpPr>
            <p:nvPr/>
          </p:nvSpPr>
          <p:spPr bwMode="auto">
            <a:xfrm flipH="1" flipV="1">
              <a:off x="3204" y="1136"/>
              <a:ext cx="50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7127" name="Oval 82"/>
            <p:cNvSpPr>
              <a:spLocks noChangeArrowheads="1"/>
            </p:cNvSpPr>
            <p:nvPr/>
          </p:nvSpPr>
          <p:spPr bwMode="auto">
            <a:xfrm>
              <a:off x="3692" y="1248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router</a:t>
            </a:r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87100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endParaRPr lang="en-US" sz="2400">
                <a:solidFill>
                  <a:srgbClr val="FF0000"/>
                </a:solidFill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400">
                  <a:solidFill>
                    <a:srgbClr val="FF0000"/>
                  </a:solidFill>
                </a:rPr>
                <a:t>forwarding between VLANS:</a:t>
              </a:r>
              <a:r>
                <a:rPr lang="en-US" sz="2400"/>
                <a:t> done via routing (just as with separate switches)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in practice vendors sell combined switches plus routers</a:t>
              </a:r>
            </a:p>
          </p:txBody>
        </p:sp>
        <p:grpSp>
          <p:nvGrpSpPr>
            <p:cNvPr id="87101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87102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87109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87111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711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711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7114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sv-SE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15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grpSp>
                <p:nvGrpSpPr>
                  <p:cNvPr id="87116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87121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87122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87123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</p:grpSp>
              <p:grpSp>
                <p:nvGrpSpPr>
                  <p:cNvPr id="87117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87118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87119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87120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</p:grpSp>
            </p:grpSp>
            <p:sp>
              <p:nvSpPr>
                <p:cNvPr id="87110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87103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7104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7105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87106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87107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87108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89BDD96-09A8-44A9-8D30-87A88F10631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 Services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8180387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Framing, link access:</a:t>
            </a:r>
            <a:r>
              <a:rPr lang="en-US" smtClean="0"/>
              <a:t> </a:t>
            </a:r>
          </a:p>
          <a:p>
            <a:pPr lvl="1"/>
            <a:r>
              <a:rPr lang="en-US" sz="2000" smtClean="0"/>
              <a:t>encapsulate datagram into frame, adding header, trailer</a:t>
            </a:r>
          </a:p>
          <a:p>
            <a:pPr lvl="1"/>
            <a:r>
              <a:rPr lang="en-US" sz="2000" smtClean="0"/>
              <a:t>channel access if shared medium</a:t>
            </a:r>
          </a:p>
          <a:p>
            <a:pPr lvl="1"/>
            <a:r>
              <a:rPr lang="en-US" sz="2000" smtClean="0"/>
              <a:t>“MAC” addresses used in frame headers to identify source, dest  </a:t>
            </a:r>
          </a:p>
          <a:p>
            <a:pPr lvl="2"/>
            <a:r>
              <a:rPr lang="en-US" smtClean="0"/>
              <a:t>different from IP address!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Reliable delivery between adjacent nodes, flow ctrl</a:t>
            </a:r>
          </a:p>
          <a:p>
            <a:pPr lvl="1"/>
            <a:r>
              <a:rPr lang="en-US" sz="2000" smtClean="0"/>
              <a:t>Control when errors + pace between adjacent sending and receiving nodes</a:t>
            </a:r>
          </a:p>
          <a:p>
            <a:pPr lvl="2"/>
            <a:r>
              <a:rPr lang="en-US" sz="1600" smtClean="0"/>
              <a:t>we learned how to do this already (chapter 3)!</a:t>
            </a:r>
          </a:p>
          <a:p>
            <a:pPr lvl="1"/>
            <a:r>
              <a:rPr lang="en-US" sz="2000" smtClean="0"/>
              <a:t>seldom used on low bit error link (fiber, some twisted pair)</a:t>
            </a:r>
          </a:p>
          <a:p>
            <a:pPr lvl="1"/>
            <a:r>
              <a:rPr lang="en-US" sz="2000" smtClean="0"/>
              <a:t>wireless links: high error rates</a:t>
            </a:r>
          </a:p>
          <a:p>
            <a:pPr lvl="1"/>
            <a:r>
              <a:rPr lang="en-US" smtClean="0"/>
              <a:t>Q: why both link-level and end-end reliability?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8A95EDE-DCC5-414C-8E61-237849616457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8068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069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70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71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72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073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trunk port:</a:t>
            </a:r>
            <a:r>
              <a:rPr lang="en-US" sz="2400" smtClean="0"/>
              <a:t> carries frames between VLANS defined over multiple physical switches</a:t>
            </a:r>
          </a:p>
          <a:p>
            <a:pPr lvl="1"/>
            <a:r>
              <a:rPr lang="en-US" sz="2000" smtClean="0"/>
              <a:t>frames forwarded within VLAN between switches can’t be vanilla 802.1 frames (must carry VLAN ID info)</a:t>
            </a:r>
          </a:p>
          <a:p>
            <a:pPr lvl="1"/>
            <a:r>
              <a:rPr lang="en-US" sz="2000" smtClean="0"/>
              <a:t>802.1q protocol adds/removed additional header fields for frames forwarded between trunk ports</a:t>
            </a:r>
          </a:p>
        </p:txBody>
      </p:sp>
      <p:sp>
        <p:nvSpPr>
          <p:cNvPr id="88076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077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78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79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80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81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82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83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</a:t>
            </a:r>
          </a:p>
        </p:txBody>
      </p:sp>
      <p:sp>
        <p:nvSpPr>
          <p:cNvPr id="88084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85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086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720725 h 454"/>
              <a:gd name="T2" fmla="*/ 763588 w 232"/>
              <a:gd name="T3" fmla="*/ 434975 h 454"/>
              <a:gd name="T4" fmla="*/ 753714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87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150813 h 110"/>
              <a:gd name="T2" fmla="*/ 486534 w 678"/>
              <a:gd name="T3" fmla="*/ 148071 h 110"/>
              <a:gd name="T4" fmla="*/ 1863950 w 678"/>
              <a:gd name="T5" fmla="*/ 0 h 110"/>
              <a:gd name="T6" fmla="*/ 2228850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88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79558 w 432"/>
              <a:gd name="T3" fmla="*/ 0 h 105"/>
              <a:gd name="T4" fmla="*/ 1009698 w 432"/>
              <a:gd name="T5" fmla="*/ 166688 h 105"/>
              <a:gd name="T6" fmla="*/ 1420812 w 432"/>
              <a:gd name="T7" fmla="*/ 166688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89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0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1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2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3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4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5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096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8</a:t>
            </a:r>
          </a:p>
        </p:txBody>
      </p:sp>
      <p:sp>
        <p:nvSpPr>
          <p:cNvPr id="88097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9</a:t>
            </a:r>
          </a:p>
        </p:txBody>
      </p:sp>
      <p:sp>
        <p:nvSpPr>
          <p:cNvPr id="88098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10</a:t>
            </a:r>
          </a:p>
        </p:txBody>
      </p:sp>
      <p:sp>
        <p:nvSpPr>
          <p:cNvPr id="88099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2</a:t>
            </a:r>
          </a:p>
        </p:txBody>
      </p:sp>
      <p:sp>
        <p:nvSpPr>
          <p:cNvPr id="88100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7</a:t>
            </a:r>
          </a:p>
        </p:txBody>
      </p:sp>
      <p:pic>
        <p:nvPicPr>
          <p:cNvPr id="88101" name="Picture 58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473325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2" name="Picture 59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2613025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3" name="Picture 60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2568575"/>
            <a:ext cx="4968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4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05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06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07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pic>
        <p:nvPicPr>
          <p:cNvPr id="88108" name="Picture 65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2530475"/>
            <a:ext cx="4968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09" name="Picture 66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725" y="2565400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10" name="Picture 67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163" y="2393950"/>
            <a:ext cx="4968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11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12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13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14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1-8)</a:t>
            </a:r>
          </a:p>
        </p:txBody>
      </p:sp>
      <p:sp>
        <p:nvSpPr>
          <p:cNvPr id="88115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(VLAN ports 9-15)</a:t>
            </a:r>
          </a:p>
        </p:txBody>
      </p:sp>
      <p:sp>
        <p:nvSpPr>
          <p:cNvPr id="88116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15</a:t>
            </a:r>
          </a:p>
        </p:txBody>
      </p:sp>
      <p:sp>
        <p:nvSpPr>
          <p:cNvPr id="88117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18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19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20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21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22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23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88124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125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26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27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28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29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30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2</a:t>
            </a:r>
          </a:p>
        </p:txBody>
      </p:sp>
      <p:sp>
        <p:nvSpPr>
          <p:cNvPr id="88131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7</a:t>
            </a:r>
          </a:p>
        </p:txBody>
      </p:sp>
      <p:sp>
        <p:nvSpPr>
          <p:cNvPr id="88132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33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34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35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166688 h 110"/>
              <a:gd name="T2" fmla="*/ 258514 w 678"/>
              <a:gd name="T3" fmla="*/ 163657 h 110"/>
              <a:gd name="T4" fmla="*/ 990389 w 678"/>
              <a:gd name="T5" fmla="*/ 0 h 110"/>
              <a:gd name="T6" fmla="*/ 1184275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36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166688 h 110"/>
              <a:gd name="T2" fmla="*/ 190594 w 678"/>
              <a:gd name="T3" fmla="*/ 163657 h 110"/>
              <a:gd name="T4" fmla="*/ 730180 w 678"/>
              <a:gd name="T5" fmla="*/ 0 h 110"/>
              <a:gd name="T6" fmla="*/ 873125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sv-SE"/>
          </a:p>
        </p:txBody>
      </p:sp>
      <p:sp>
        <p:nvSpPr>
          <p:cNvPr id="88137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64 w 264"/>
              <a:gd name="T1" fmla="*/ 0 h 456"/>
              <a:gd name="T2" fmla="*/ 262 w 264"/>
              <a:gd name="T3" fmla="*/ 248 h 456"/>
              <a:gd name="T4" fmla="*/ 0 w 264"/>
              <a:gd name="T5" fmla="*/ 456 h 456"/>
              <a:gd name="T6" fmla="*/ 0 60000 65536"/>
              <a:gd name="T7" fmla="*/ 0 60000 65536"/>
              <a:gd name="T8" fmla="*/ 0 60000 65536"/>
              <a:gd name="T9" fmla="*/ 0 w 264"/>
              <a:gd name="T10" fmla="*/ 0 h 456"/>
              <a:gd name="T11" fmla="*/ 264 w 264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8138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3 h 303"/>
              <a:gd name="T2" fmla="*/ 0 w 762"/>
              <a:gd name="T3" fmla="*/ 303 h 303"/>
              <a:gd name="T4" fmla="*/ 762 w 762"/>
              <a:gd name="T5" fmla="*/ 303 h 303"/>
              <a:gd name="T6" fmla="*/ 762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  <a:gd name="T12" fmla="*/ 0 w 762"/>
              <a:gd name="T13" fmla="*/ 0 h 303"/>
              <a:gd name="T14" fmla="*/ 762 w 762"/>
              <a:gd name="T15" fmla="*/ 303 h 3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8139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pic>
        <p:nvPicPr>
          <p:cNvPr id="88140" name="Picture 65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2514600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41" name="Picture 66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2568575"/>
            <a:ext cx="4968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42" name="Picture 67" descr="term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0" y="2397125"/>
            <a:ext cx="4968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43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44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45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8146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8147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3</a:t>
            </a:r>
          </a:p>
        </p:txBody>
      </p:sp>
      <p:sp>
        <p:nvSpPr>
          <p:cNvPr id="88148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149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>
                <a:latin typeface="Arial" charset="0"/>
              </a:rPr>
              <a:t>Ports 4,6,7,8 belong to CS VLAN</a:t>
            </a:r>
          </a:p>
        </p:txBody>
      </p:sp>
      <p:sp>
        <p:nvSpPr>
          <p:cNvPr id="88150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5</a:t>
            </a:r>
          </a:p>
        </p:txBody>
      </p:sp>
      <p:sp>
        <p:nvSpPr>
          <p:cNvPr id="88151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4</a:t>
            </a:r>
          </a:p>
        </p:txBody>
      </p:sp>
      <p:sp>
        <p:nvSpPr>
          <p:cNvPr id="88152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6</a:t>
            </a:r>
          </a:p>
        </p:txBody>
      </p:sp>
      <p:sp>
        <p:nvSpPr>
          <p:cNvPr id="88153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">
                <a:latin typeface="Arial" charset="0"/>
              </a:rPr>
              <a:t>8</a:t>
            </a:r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88155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88156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88157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88158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88159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88160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4"/>
                  <a:gd name="T13" fmla="*/ 0 h 135"/>
                  <a:gd name="T14" fmla="*/ 1644 w 1644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0BF73C1-4692-4C16-B069-7923FE61C906}" type="slidenum">
              <a:rPr lang="en-US" smtClean="0"/>
              <a:pPr/>
              <a:t>71</a:t>
            </a:fld>
            <a:endParaRPr lang="en-US" smtClean="0"/>
          </a:p>
        </p:txBody>
      </p:sp>
      <p:grpSp>
        <p:nvGrpSpPr>
          <p:cNvPr id="89092" name="Group 28"/>
          <p:cNvGrpSpPr>
            <a:grpSpLocks/>
          </p:cNvGrpSpPr>
          <p:nvPr/>
        </p:nvGrpSpPr>
        <p:grpSpPr bwMode="auto">
          <a:xfrm>
            <a:off x="863600" y="1468438"/>
            <a:ext cx="5530850" cy="1079500"/>
            <a:chOff x="544" y="925"/>
            <a:chExt cx="3484" cy="680"/>
          </a:xfrm>
        </p:grpSpPr>
        <p:pic>
          <p:nvPicPr>
            <p:cNvPr id="891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" y="1006"/>
              <a:ext cx="3484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12" name="Rectangle 8"/>
            <p:cNvSpPr>
              <a:spLocks noChangeArrowheads="1"/>
            </p:cNvSpPr>
            <p:nvPr/>
          </p:nvSpPr>
          <p:spPr bwMode="auto">
            <a:xfrm>
              <a:off x="2166" y="1340"/>
              <a:ext cx="172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9113" name="Rectangle 7"/>
            <p:cNvSpPr>
              <a:spLocks noChangeArrowheads="1"/>
            </p:cNvSpPr>
            <p:nvPr/>
          </p:nvSpPr>
          <p:spPr bwMode="auto">
            <a:xfrm>
              <a:off x="2186" y="1124"/>
              <a:ext cx="132" cy="232"/>
            </a:xfrm>
            <a:prstGeom prst="rect">
              <a:avLst/>
            </a:prstGeom>
            <a:solidFill>
              <a:srgbClr val="CCE8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89114" name="Text Box 9"/>
            <p:cNvSpPr txBox="1">
              <a:spLocks noChangeArrowheads="1"/>
            </p:cNvSpPr>
            <p:nvPr/>
          </p:nvSpPr>
          <p:spPr bwMode="auto">
            <a:xfrm>
              <a:off x="2124" y="925"/>
              <a:ext cx="2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latin typeface="Arial" charset="0"/>
                </a:rPr>
                <a:t>Type</a:t>
              </a:r>
            </a:p>
          </p:txBody>
        </p:sp>
        <p:sp>
          <p:nvSpPr>
            <p:cNvPr id="89115" name="Line 10"/>
            <p:cNvSpPr>
              <a:spLocks noChangeShapeType="1"/>
            </p:cNvSpPr>
            <p:nvPr/>
          </p:nvSpPr>
          <p:spPr bwMode="auto">
            <a:xfrm>
              <a:off x="2234" y="1056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89093" name="Picture 29" descr="eth_head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2913063"/>
            <a:ext cx="2547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30" descr="eth_head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538" y="2709863"/>
            <a:ext cx="27781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096" name="Rectangle 32"/>
          <p:cNvSpPr>
            <a:spLocks noChangeArrowheads="1"/>
          </p:cNvSpPr>
          <p:nvPr/>
        </p:nvSpPr>
        <p:spPr bwMode="auto">
          <a:xfrm>
            <a:off x="3465513" y="2989263"/>
            <a:ext cx="333375" cy="373062"/>
          </a:xfrm>
          <a:prstGeom prst="rect">
            <a:avLst/>
          </a:prstGeom>
          <a:solidFill>
            <a:srgbClr val="CCE8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9097" name="Rectangle 33"/>
          <p:cNvSpPr>
            <a:spLocks noChangeArrowheads="1"/>
          </p:cNvSpPr>
          <p:nvPr/>
        </p:nvSpPr>
        <p:spPr bwMode="auto">
          <a:xfrm>
            <a:off x="3832225" y="2989263"/>
            <a:ext cx="333375" cy="373062"/>
          </a:xfrm>
          <a:prstGeom prst="rect">
            <a:avLst/>
          </a:prstGeom>
          <a:solidFill>
            <a:srgbClr val="CCE8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89098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099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100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101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102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>
                <a:latin typeface="Arial" charset="0"/>
                <a:ea typeface="Gulim" pitchFamily="34" charset="-127"/>
              </a:rPr>
              <a:t>2-byte Tag Protocol Identifier</a:t>
            </a:r>
          </a:p>
          <a:p>
            <a:pPr eaLnBrk="1" hangingPunct="1"/>
            <a:r>
              <a:rPr lang="en-US" altLang="ko-KR" sz="1400">
                <a:latin typeface="Arial" charset="0"/>
                <a:ea typeface="Gulim" pitchFamily="34" charset="-127"/>
              </a:rPr>
              <a:t>                        (value: 81-00) </a:t>
            </a:r>
          </a:p>
        </p:txBody>
      </p:sp>
      <p:sp>
        <p:nvSpPr>
          <p:cNvPr id="89103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>
                <a:latin typeface="Arial" charset="0"/>
                <a:ea typeface="Gulim" pitchFamily="34" charset="-127"/>
              </a:rPr>
              <a:t>Tag Control Information (12 bit VLAN ID field, </a:t>
            </a:r>
          </a:p>
          <a:p>
            <a:pPr eaLnBrk="1" hangingPunct="1"/>
            <a:r>
              <a:rPr lang="en-US" altLang="ko-KR" sz="1400">
                <a:latin typeface="Arial" charset="0"/>
                <a:ea typeface="Gulim" pitchFamily="34" charset="-127"/>
              </a:rPr>
              <a:t>                          3 bit priority field like IP TOS)</a:t>
            </a:r>
            <a:r>
              <a:rPr lang="en-US" altLang="ko-KR">
                <a:latin typeface="Arial" charset="0"/>
                <a:ea typeface="Gulim" pitchFamily="34" charset="-127"/>
              </a:rPr>
              <a:t> </a:t>
            </a:r>
          </a:p>
        </p:txBody>
      </p:sp>
      <p:sp>
        <p:nvSpPr>
          <p:cNvPr id="89104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105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106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9107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>
                <a:latin typeface="Arial" charset="0"/>
                <a:ea typeface="Gulim" pitchFamily="34" charset="-127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>
                <a:latin typeface="Arial" charset="0"/>
                <a:ea typeface="Gulim" pitchFamily="34" charset="-127"/>
              </a:rPr>
              <a:t>CRC</a:t>
            </a:r>
            <a:r>
              <a:rPr lang="en-US" altLang="ko-KR">
                <a:latin typeface="Arial" charset="0"/>
                <a:ea typeface="Gulim" pitchFamily="34" charset="-127"/>
              </a:rPr>
              <a:t> </a:t>
            </a:r>
          </a:p>
        </p:txBody>
      </p:sp>
      <p:sp>
        <p:nvSpPr>
          <p:cNvPr id="89108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802.1Q VLAN frame format</a:t>
            </a:r>
          </a:p>
        </p:txBody>
      </p:sp>
      <p:sp>
        <p:nvSpPr>
          <p:cNvPr id="89109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802.1 frame</a:t>
            </a:r>
          </a:p>
        </p:txBody>
      </p:sp>
      <p:sp>
        <p:nvSpPr>
          <p:cNvPr id="89110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802.1Q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01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C0D7ACC-5750-4A17-867A-903C53061224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901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C00000"/>
                </a:solidFill>
              </a:rPr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41372AE-0B92-4536-B9EC-B263FD616445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41388"/>
          </a:xfrm>
        </p:spPr>
        <p:txBody>
          <a:bodyPr/>
          <a:lstStyle/>
          <a:p>
            <a:r>
              <a:rPr lang="en-US" smtClean="0"/>
              <a:t>LAN Addresses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6638"/>
            <a:ext cx="8731250" cy="52117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32-bit IP address: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i="1" smtClean="0"/>
              <a:t>network-layer</a:t>
            </a:r>
            <a:r>
              <a:rPr lang="en-US" sz="2400" smtClean="0"/>
              <a:t> address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used to get datagram to destination network (recall IP network definition)</a:t>
            </a:r>
            <a:endParaRPr lang="en-US" sz="2400" b="1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LAN (or MAC or physical) address: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 get datagram from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/>
              <a:t>one interface to another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/>
              <a:t>physically-connected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/>
              <a:t>interface (same network)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48 bit MAC address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/>
              <a:t>(for most LANs)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/>
              <a:t>burned in NIC’s  ROM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/>
              <a:t>(sometimes resettable)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9114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350" y="3338513"/>
            <a:ext cx="46926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632575" y="2657475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 address =</a:t>
            </a:r>
          </a:p>
          <a:p>
            <a:r>
              <a:rPr lang="en-US">
                <a:solidFill>
                  <a:srgbClr val="FF0000"/>
                </a:solidFill>
              </a:rPr>
              <a:t>FF-FF-FF-FF-FF-FF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362A07B-D966-402D-A9E5-1A76C53ADD5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Address (more)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600200"/>
            <a:ext cx="8824912" cy="4648200"/>
          </a:xfrm>
        </p:spPr>
        <p:txBody>
          <a:bodyPr/>
          <a:lstStyle/>
          <a:p>
            <a:r>
              <a:rPr lang="en-US" sz="2400" smtClean="0"/>
              <a:t>MAC address allocation administered by IEEE</a:t>
            </a:r>
          </a:p>
          <a:p>
            <a:r>
              <a:rPr lang="en-US" sz="2400" smtClean="0"/>
              <a:t>manufacturer buys portion of MAC address space (to assure uniqueness)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Analogy</a:t>
            </a:r>
            <a:r>
              <a:rPr lang="en-US" sz="2400" smtClean="0"/>
              <a:t>: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   (a) MAC address: like People’s Names or PersonalNum’s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   (b) IP address: like postal address</a:t>
            </a:r>
          </a:p>
          <a:p>
            <a:r>
              <a:rPr lang="en-US" sz="2400" smtClean="0"/>
              <a:t> MAC flat address  =&gt; portability </a:t>
            </a:r>
          </a:p>
          <a:p>
            <a:pPr lvl="1"/>
            <a:r>
              <a:rPr lang="en-US" sz="2000" smtClean="0"/>
              <a:t>can move LAN card from one LAN to another</a:t>
            </a:r>
          </a:p>
          <a:p>
            <a:r>
              <a:rPr lang="en-US" sz="2400" smtClean="0"/>
              <a:t>IP hierarchical address NOT portable</a:t>
            </a:r>
          </a:p>
          <a:p>
            <a:pPr lvl="1"/>
            <a:r>
              <a:rPr lang="en-US" sz="2000" smtClean="0"/>
              <a:t> depends on network to which one attaches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3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72745B-580A-42DA-BD70-647A275A0DB6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3323" name="Rectangle 2"/>
          <p:cNvSpPr>
            <a:spLocks noChangeArrowheads="1"/>
          </p:cNvSpPr>
          <p:nvPr/>
        </p:nvSpPr>
        <p:spPr bwMode="auto">
          <a:xfrm>
            <a:off x="3097213" y="4826000"/>
            <a:ext cx="3402012" cy="669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220663"/>
            <a:ext cx="8105775" cy="1143000"/>
          </a:xfrm>
        </p:spPr>
        <p:txBody>
          <a:bodyPr/>
          <a:lstStyle/>
          <a:p>
            <a:r>
              <a:rPr lang="en-US" sz="3200" smtClean="0"/>
              <a:t>Recall earlier routing discussion</a:t>
            </a:r>
            <a:endParaRPr lang="en-US" smtClean="0"/>
          </a:p>
        </p:txBody>
      </p:sp>
      <p:grpSp>
        <p:nvGrpSpPr>
          <p:cNvPr id="13325" name="Group 4"/>
          <p:cNvGrpSpPr>
            <a:grpSpLocks/>
          </p:cNvGrpSpPr>
          <p:nvPr/>
        </p:nvGrpSpPr>
        <p:grpSpPr bwMode="auto">
          <a:xfrm>
            <a:off x="4618038" y="1460500"/>
            <a:ext cx="4192587" cy="2998788"/>
            <a:chOff x="2896" y="749"/>
            <a:chExt cx="2786" cy="1987"/>
          </a:xfrm>
        </p:grpSpPr>
        <p:sp>
          <p:nvSpPr>
            <p:cNvPr id="13352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4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p:oleObj spid="_x0000_s13314" name="Clip" r:id="rId3" imgW="1305000" imgH="1085760" progId="MS_ClipArt_Gallery.2">
                <p:embed/>
              </p:oleObj>
            </a:graphicData>
          </a:graphic>
        </p:graphicFrame>
        <p:sp>
          <p:nvSpPr>
            <p:cNvPr id="13355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5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p:oleObj spid="_x0000_s13315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13316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p:oleObj spid="_x0000_s13316" name="Clip" r:id="rId5" imgW="1305000" imgH="1085760" progId="MS_ClipArt_Gallery.2">
                <p:embed/>
              </p:oleObj>
            </a:graphicData>
          </a:graphic>
        </p:graphicFrame>
        <p:sp>
          <p:nvSpPr>
            <p:cNvPr id="13359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3392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3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4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5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396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97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0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3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4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98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9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0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1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3361" name="Text Box 30"/>
            <p:cNvSpPr txBox="1">
              <a:spLocks noChangeArrowheads="1"/>
            </p:cNvSpPr>
            <p:nvPr/>
          </p:nvSpPr>
          <p:spPr bwMode="auto">
            <a:xfrm>
              <a:off x="3270" y="845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223.1.1.1</a:t>
              </a:r>
              <a:endParaRPr lang="en-US"/>
            </a:p>
          </p:txBody>
        </p:sp>
        <p:sp>
          <p:nvSpPr>
            <p:cNvPr id="13362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3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  <p:sp>
          <p:nvSpPr>
            <p:cNvPr id="13364" name="Text Box 33"/>
            <p:cNvSpPr txBox="1">
              <a:spLocks noChangeArrowheads="1"/>
            </p:cNvSpPr>
            <p:nvPr/>
          </p:nvSpPr>
          <p:spPr bwMode="auto">
            <a:xfrm>
              <a:off x="3200" y="1840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223.1.1.3</a:t>
              </a:r>
              <a:endParaRPr lang="en-US"/>
            </a:p>
          </p:txBody>
        </p:sp>
        <p:sp>
          <p:nvSpPr>
            <p:cNvPr id="13365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223.1.1.4</a:t>
              </a:r>
              <a:endParaRPr lang="en-US"/>
            </a:p>
          </p:txBody>
        </p:sp>
        <p:sp>
          <p:nvSpPr>
            <p:cNvPr id="13366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7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223.1.2.9</a:t>
              </a:r>
              <a:endParaRPr lang="en-US"/>
            </a:p>
          </p:txBody>
        </p:sp>
        <p:sp>
          <p:nvSpPr>
            <p:cNvPr id="13368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7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p:oleObj spid="_x0000_s13317" name="Clip" r:id="rId6" imgW="1305000" imgH="1085760" progId="MS_ClipArt_Gallery.2">
                <p:embed/>
              </p:oleObj>
            </a:graphicData>
          </a:graphic>
        </p:graphicFrame>
        <p:sp>
          <p:nvSpPr>
            <p:cNvPr id="13369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8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p:oleObj spid="_x0000_s13318" name="Clip" r:id="rId7" imgW="1305000" imgH="1085760" progId="MS_ClipArt_Gallery.2">
                <p:embed/>
              </p:oleObj>
            </a:graphicData>
          </a:graphic>
        </p:graphicFrame>
        <p:sp>
          <p:nvSpPr>
            <p:cNvPr id="13370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1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2" name="Text Box 43"/>
            <p:cNvSpPr txBox="1">
              <a:spLocks noChangeArrowheads="1"/>
            </p:cNvSpPr>
            <p:nvPr/>
          </p:nvSpPr>
          <p:spPr bwMode="auto">
            <a:xfrm>
              <a:off x="4681" y="1739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  <p:sp>
          <p:nvSpPr>
            <p:cNvPr id="13373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4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  <p:sp>
          <p:nvSpPr>
            <p:cNvPr id="13375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6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7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8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9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p:oleObj spid="_x0000_s13319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13320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p:oleObj spid="_x0000_s13320" name="Clip" r:id="rId9" imgW="1305000" imgH="1085760" progId="MS_ClipArt_Gallery.2">
                <p:embed/>
              </p:oleObj>
            </a:graphicData>
          </a:graphic>
        </p:graphicFrame>
        <p:sp>
          <p:nvSpPr>
            <p:cNvPr id="13379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  <p:sp>
          <p:nvSpPr>
            <p:cNvPr id="13380" name="Text Box 53"/>
            <p:cNvSpPr txBox="1">
              <a:spLocks noChangeArrowheads="1"/>
            </p:cNvSpPr>
            <p:nvPr/>
          </p:nvSpPr>
          <p:spPr bwMode="auto">
            <a:xfrm>
              <a:off x="3264" y="2180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  <p:sp>
          <p:nvSpPr>
            <p:cNvPr id="13381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82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6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  <p:grpSp>
          <p:nvGrpSpPr>
            <p:cNvPr id="13383" name="Group 56"/>
            <p:cNvGrpSpPr>
              <a:grpSpLocks/>
            </p:cNvGrpSpPr>
            <p:nvPr/>
          </p:nvGrpSpPr>
          <p:grpSpPr bwMode="auto">
            <a:xfrm>
              <a:off x="3008" y="791"/>
              <a:ext cx="246" cy="263"/>
              <a:chOff x="2822" y="1181"/>
              <a:chExt cx="246" cy="263"/>
            </a:xfrm>
          </p:grpSpPr>
          <p:sp>
            <p:nvSpPr>
              <p:cNvPr id="13390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1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4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84" name="Group 59"/>
            <p:cNvGrpSpPr>
              <a:grpSpLocks/>
            </p:cNvGrpSpPr>
            <p:nvPr/>
          </p:nvGrpSpPr>
          <p:grpSpPr bwMode="auto">
            <a:xfrm>
              <a:off x="3001" y="1571"/>
              <a:ext cx="229" cy="262"/>
              <a:chOff x="2821" y="1181"/>
              <a:chExt cx="229" cy="262"/>
            </a:xfrm>
          </p:grpSpPr>
          <p:sp>
            <p:nvSpPr>
              <p:cNvPr id="13388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89" name="Text Box 61"/>
              <p:cNvSpPr txBox="1">
                <a:spLocks noChangeArrowheads="1"/>
              </p:cNvSpPr>
              <p:nvPr/>
            </p:nvSpPr>
            <p:spPr bwMode="auto">
              <a:xfrm>
                <a:off x="2821" y="1181"/>
                <a:ext cx="22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85" name="Group 62"/>
            <p:cNvGrpSpPr>
              <a:grpSpLocks/>
            </p:cNvGrpSpPr>
            <p:nvPr/>
          </p:nvGrpSpPr>
          <p:grpSpPr bwMode="auto">
            <a:xfrm>
              <a:off x="5276" y="1798"/>
              <a:ext cx="228" cy="263"/>
              <a:chOff x="2822" y="1180"/>
              <a:chExt cx="228" cy="263"/>
            </a:xfrm>
          </p:grpSpPr>
          <p:sp>
            <p:nvSpPr>
              <p:cNvPr id="13386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87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0"/>
                <a:ext cx="22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326" name="Rectangle 65"/>
          <p:cNvSpPr>
            <a:spLocks noChangeArrowheads="1"/>
          </p:cNvSpPr>
          <p:nvPr/>
        </p:nvSpPr>
        <p:spPr bwMode="auto">
          <a:xfrm>
            <a:off x="328613" y="1373188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net. address of B, find B on same net. as 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 send datagram to B inside link-layer frame</a:t>
            </a:r>
            <a:r>
              <a:rPr lang="en-US" sz="2400"/>
              <a:t> </a:t>
            </a:r>
          </a:p>
        </p:txBody>
      </p:sp>
      <p:sp>
        <p:nvSpPr>
          <p:cNvPr id="13327" name="Text Box 66"/>
          <p:cNvSpPr txBox="1">
            <a:spLocks noChangeArrowheads="1"/>
          </p:cNvSpPr>
          <p:nvPr/>
        </p:nvSpPr>
        <p:spPr bwMode="auto">
          <a:xfrm>
            <a:off x="639763" y="4843463"/>
            <a:ext cx="1077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28" name="Text Box 67"/>
          <p:cNvSpPr txBox="1">
            <a:spLocks noChangeArrowheads="1"/>
          </p:cNvSpPr>
          <p:nvPr/>
        </p:nvSpPr>
        <p:spPr bwMode="auto">
          <a:xfrm>
            <a:off x="1703388" y="4843463"/>
            <a:ext cx="105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29" name="Text Box 68"/>
          <p:cNvSpPr txBox="1">
            <a:spLocks noChangeArrowheads="1"/>
          </p:cNvSpPr>
          <p:nvPr/>
        </p:nvSpPr>
        <p:spPr bwMode="auto">
          <a:xfrm>
            <a:off x="3213100" y="4826000"/>
            <a:ext cx="81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30" name="Text Box 69"/>
          <p:cNvSpPr txBox="1">
            <a:spLocks noChangeArrowheads="1"/>
          </p:cNvSpPr>
          <p:nvPr/>
        </p:nvSpPr>
        <p:spPr bwMode="auto">
          <a:xfrm>
            <a:off x="4179888" y="483235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31" name="Text Box 70"/>
          <p:cNvSpPr txBox="1">
            <a:spLocks noChangeArrowheads="1"/>
          </p:cNvSpPr>
          <p:nvPr/>
        </p:nvSpPr>
        <p:spPr bwMode="auto">
          <a:xfrm>
            <a:off x="5178425" y="4964113"/>
            <a:ext cx="129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IP payload</a:t>
            </a:r>
          </a:p>
        </p:txBody>
      </p:sp>
      <p:sp>
        <p:nvSpPr>
          <p:cNvPr id="13332" name="Rectangle 71"/>
          <p:cNvSpPr>
            <a:spLocks noChangeArrowheads="1"/>
          </p:cNvSpPr>
          <p:nvPr/>
        </p:nvSpPr>
        <p:spPr bwMode="auto">
          <a:xfrm>
            <a:off x="438150" y="4824413"/>
            <a:ext cx="60610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72"/>
          <p:cNvSpPr>
            <a:spLocks noChangeShapeType="1"/>
          </p:cNvSpPr>
          <p:nvPr/>
        </p:nvSpPr>
        <p:spPr bwMode="auto">
          <a:xfrm>
            <a:off x="1736725" y="4835525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4" name="Line 73"/>
          <p:cNvSpPr>
            <a:spLocks noChangeShapeType="1"/>
          </p:cNvSpPr>
          <p:nvPr/>
        </p:nvSpPr>
        <p:spPr bwMode="auto">
          <a:xfrm>
            <a:off x="2832100" y="483076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5" name="Line 74"/>
          <p:cNvSpPr>
            <a:spLocks noChangeShapeType="1"/>
          </p:cNvSpPr>
          <p:nvPr/>
        </p:nvSpPr>
        <p:spPr bwMode="auto">
          <a:xfrm>
            <a:off x="3100388" y="483711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6" name="Rectangle 75"/>
          <p:cNvSpPr>
            <a:spLocks noChangeArrowheads="1"/>
          </p:cNvSpPr>
          <p:nvPr/>
        </p:nvSpPr>
        <p:spPr bwMode="auto">
          <a:xfrm>
            <a:off x="576263" y="4773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7" name="Rectangle 76"/>
          <p:cNvSpPr>
            <a:spLocks noChangeArrowheads="1"/>
          </p:cNvSpPr>
          <p:nvPr/>
        </p:nvSpPr>
        <p:spPr bwMode="auto">
          <a:xfrm>
            <a:off x="550863" y="5408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8" name="Rectangle 77"/>
          <p:cNvSpPr>
            <a:spLocks noChangeArrowheads="1"/>
          </p:cNvSpPr>
          <p:nvPr/>
        </p:nvSpPr>
        <p:spPr bwMode="auto">
          <a:xfrm>
            <a:off x="2922588" y="4776788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9" name="Rectangle 78"/>
          <p:cNvSpPr>
            <a:spLocks noChangeArrowheads="1"/>
          </p:cNvSpPr>
          <p:nvPr/>
        </p:nvSpPr>
        <p:spPr bwMode="auto">
          <a:xfrm>
            <a:off x="2940050" y="5422900"/>
            <a:ext cx="7461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0" name="Text Box 79"/>
          <p:cNvSpPr txBox="1">
            <a:spLocks noChangeArrowheads="1"/>
          </p:cNvSpPr>
          <p:nvPr/>
        </p:nvSpPr>
        <p:spPr bwMode="auto">
          <a:xfrm>
            <a:off x="4105275" y="561975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datagram</a:t>
            </a:r>
          </a:p>
        </p:txBody>
      </p:sp>
      <p:sp>
        <p:nvSpPr>
          <p:cNvPr id="13341" name="Text Box 80"/>
          <p:cNvSpPr txBox="1">
            <a:spLocks noChangeArrowheads="1"/>
          </p:cNvSpPr>
          <p:nvPr/>
        </p:nvSpPr>
        <p:spPr bwMode="auto">
          <a:xfrm>
            <a:off x="2635250" y="5949950"/>
            <a:ext cx="83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</a:t>
            </a:r>
          </a:p>
        </p:txBody>
      </p:sp>
      <p:sp>
        <p:nvSpPr>
          <p:cNvPr id="13342" name="Line 81"/>
          <p:cNvSpPr>
            <a:spLocks noChangeShapeType="1"/>
          </p:cNvSpPr>
          <p:nvPr/>
        </p:nvSpPr>
        <p:spPr bwMode="auto">
          <a:xfrm>
            <a:off x="5264150" y="5810250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3" name="Line 82"/>
          <p:cNvSpPr>
            <a:spLocks noChangeShapeType="1"/>
          </p:cNvSpPr>
          <p:nvPr/>
        </p:nvSpPr>
        <p:spPr bwMode="auto">
          <a:xfrm flipH="1">
            <a:off x="3140075" y="5819775"/>
            <a:ext cx="98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4" name="Line 83"/>
          <p:cNvSpPr>
            <a:spLocks noChangeShapeType="1"/>
          </p:cNvSpPr>
          <p:nvPr/>
        </p:nvSpPr>
        <p:spPr bwMode="auto">
          <a:xfrm flipH="1">
            <a:off x="412750" y="6108700"/>
            <a:ext cx="223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5" name="Line 84"/>
          <p:cNvSpPr>
            <a:spLocks noChangeShapeType="1"/>
          </p:cNvSpPr>
          <p:nvPr/>
        </p:nvSpPr>
        <p:spPr bwMode="auto">
          <a:xfrm>
            <a:off x="3427413" y="6130925"/>
            <a:ext cx="302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6" name="Text Box 85"/>
          <p:cNvSpPr txBox="1">
            <a:spLocks noChangeArrowheads="1"/>
          </p:cNvSpPr>
          <p:nvPr/>
        </p:nvSpPr>
        <p:spPr bwMode="auto">
          <a:xfrm>
            <a:off x="1092200" y="3813175"/>
            <a:ext cx="166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source,</a:t>
            </a:r>
          </a:p>
          <a:p>
            <a:r>
              <a:rPr lang="en-US"/>
              <a:t>dest address</a:t>
            </a:r>
          </a:p>
        </p:txBody>
      </p:sp>
      <p:sp>
        <p:nvSpPr>
          <p:cNvPr id="13347" name="Text Box 86"/>
          <p:cNvSpPr txBox="1">
            <a:spLocks noChangeArrowheads="1"/>
          </p:cNvSpPr>
          <p:nvPr/>
        </p:nvSpPr>
        <p:spPr bwMode="auto">
          <a:xfrm>
            <a:off x="3233738" y="3840163"/>
            <a:ext cx="202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datagram source,</a:t>
            </a:r>
          </a:p>
          <a:p>
            <a:pPr algn="ctr"/>
            <a:r>
              <a:rPr lang="en-US"/>
              <a:t>dest address</a:t>
            </a:r>
          </a:p>
        </p:txBody>
      </p:sp>
      <p:sp>
        <p:nvSpPr>
          <p:cNvPr id="13348" name="Line 87"/>
          <p:cNvSpPr>
            <a:spLocks noChangeShapeType="1"/>
          </p:cNvSpPr>
          <p:nvPr/>
        </p:nvSpPr>
        <p:spPr bwMode="auto">
          <a:xfrm flipH="1">
            <a:off x="1182688" y="4448175"/>
            <a:ext cx="492125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9" name="Line 88"/>
          <p:cNvSpPr>
            <a:spLocks noChangeShapeType="1"/>
          </p:cNvSpPr>
          <p:nvPr/>
        </p:nvSpPr>
        <p:spPr bwMode="auto">
          <a:xfrm>
            <a:off x="1838325" y="4443413"/>
            <a:ext cx="439738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50" name="Line 89"/>
          <p:cNvSpPr>
            <a:spLocks noChangeShapeType="1"/>
          </p:cNvSpPr>
          <p:nvPr/>
        </p:nvSpPr>
        <p:spPr bwMode="auto">
          <a:xfrm flipH="1">
            <a:off x="3522663" y="4452938"/>
            <a:ext cx="49212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51" name="Line 90"/>
          <p:cNvSpPr>
            <a:spLocks noChangeShapeType="1"/>
          </p:cNvSpPr>
          <p:nvPr/>
        </p:nvSpPr>
        <p:spPr bwMode="auto">
          <a:xfrm>
            <a:off x="4178300" y="4448175"/>
            <a:ext cx="43973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82688D0-F133-451A-87ED-8DCE6FAF1FE7}" type="slidenum">
              <a:rPr lang="en-US" smtClean="0"/>
              <a:pPr/>
              <a:t>76</a:t>
            </a:fld>
            <a:endParaRPr lang="en-US" smtClean="0"/>
          </a:p>
        </p:txBody>
      </p:sp>
      <p:pic>
        <p:nvPicPr>
          <p:cNvPr id="93188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6825"/>
            <a:ext cx="44672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endParaRPr lang="en-US" smtClean="0"/>
          </a:p>
        </p:txBody>
      </p:sp>
      <p:sp>
        <p:nvSpPr>
          <p:cNvPr id="931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17925" y="1000125"/>
            <a:ext cx="5426075" cy="5857875"/>
          </a:xfrm>
        </p:spPr>
        <p:txBody>
          <a:bodyPr/>
          <a:lstStyle/>
          <a:p>
            <a:r>
              <a:rPr lang="en-US" sz="2400" smtClean="0"/>
              <a:t>Each IP node (Host, Router) on LAN has  </a:t>
            </a:r>
            <a:r>
              <a:rPr lang="en-US" sz="2400" smtClean="0">
                <a:solidFill>
                  <a:srgbClr val="FF0000"/>
                </a:solidFill>
              </a:rPr>
              <a:t>ARP </a:t>
            </a:r>
            <a:r>
              <a:rPr lang="en-US" sz="2400" smtClean="0"/>
              <a:t>module, table</a:t>
            </a:r>
          </a:p>
          <a:p>
            <a:pPr lvl="1"/>
            <a:r>
              <a:rPr lang="en-US" sz="2000" smtClean="0"/>
              <a:t>ARP Table: IP/MAC address mappings </a:t>
            </a:r>
          </a:p>
          <a:p>
            <a:pPr lvl="2">
              <a:buFontTx/>
              <a:buNone/>
            </a:pPr>
            <a:r>
              <a:rPr lang="en-US" sz="1400" smtClean="0"/>
              <a:t>&lt; IP address; MAC address; TTL&gt;</a:t>
            </a:r>
          </a:p>
          <a:p>
            <a:pPr lvl="1">
              <a:buFont typeface="ZapfDingbats" pitchFamily="82" charset="2"/>
              <a:buNone/>
            </a:pPr>
            <a:r>
              <a:rPr lang="en-US" sz="1600" smtClean="0"/>
              <a:t>     &lt;      …………………………..   &gt;</a:t>
            </a:r>
            <a:endParaRPr lang="en-US" sz="1800" smtClean="0"/>
          </a:p>
          <a:p>
            <a:pPr lvl="2"/>
            <a:r>
              <a:rPr lang="en-US" sz="1800" smtClean="0"/>
              <a:t>TTL (Time To Live): time to cache (typically 20 min); </a:t>
            </a:r>
            <a:r>
              <a:rPr lang="en-US" sz="1800" smtClean="0">
                <a:solidFill>
                  <a:srgbClr val="FF0000"/>
                </a:solidFill>
              </a:rPr>
              <a:t>afterwards</a:t>
            </a:r>
            <a:r>
              <a:rPr lang="en-US" sz="1800" smtClean="0"/>
              <a:t>: </a:t>
            </a:r>
          </a:p>
          <a:p>
            <a:pPr lvl="1"/>
            <a:r>
              <a:rPr lang="en-US" sz="1800" smtClean="0"/>
              <a:t>A </a:t>
            </a:r>
            <a:r>
              <a:rPr lang="en-US" sz="1800" smtClean="0">
                <a:solidFill>
                  <a:srgbClr val="FF0000"/>
                </a:solidFill>
              </a:rPr>
              <a:t>broadcasts</a:t>
            </a:r>
            <a:r>
              <a:rPr lang="en-US" sz="1800" smtClean="0"/>
              <a:t> ARP query pkt, containing B's IP address </a:t>
            </a:r>
          </a:p>
          <a:p>
            <a:pPr lvl="1"/>
            <a:r>
              <a:rPr lang="en-US" sz="1800" smtClean="0"/>
              <a:t>B receives ARP packet, replies to A with its (B's) physical layer address </a:t>
            </a:r>
          </a:p>
          <a:p>
            <a:pPr lvl="1"/>
            <a:r>
              <a:rPr lang="en-US" sz="1800" smtClean="0"/>
              <a:t>A caches (saves) IP-to-physical address pairs until they time out</a:t>
            </a:r>
          </a:p>
          <a:p>
            <a:pPr lvl="2"/>
            <a:r>
              <a:rPr lang="en-US" sz="1800" smtClean="0"/>
              <a:t>soft state: information that times out (goes away) unless refreshed</a:t>
            </a:r>
          </a:p>
        </p:txBody>
      </p:sp>
      <p:grpSp>
        <p:nvGrpSpPr>
          <p:cNvPr id="93191" name="Group 5"/>
          <p:cNvGrpSpPr>
            <a:grpSpLocks/>
          </p:cNvGrpSpPr>
          <p:nvPr/>
        </p:nvGrpSpPr>
        <p:grpSpPr bwMode="auto">
          <a:xfrm>
            <a:off x="200025" y="1074738"/>
            <a:ext cx="3594100" cy="1277937"/>
            <a:chOff x="297" y="3336"/>
            <a:chExt cx="2918" cy="805"/>
          </a:xfrm>
        </p:grpSpPr>
        <p:sp>
          <p:nvSpPr>
            <p:cNvPr id="93193" name="Text Box 6"/>
            <p:cNvSpPr txBox="1">
              <a:spLocks noChangeArrowheads="1"/>
            </p:cNvSpPr>
            <p:nvPr/>
          </p:nvSpPr>
          <p:spPr bwMode="auto">
            <a:xfrm>
              <a:off x="390" y="3380"/>
              <a:ext cx="28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Question: how to determine</a:t>
              </a:r>
            </a:p>
            <a:p>
              <a:r>
                <a:rPr lang="en-US" sz="2000"/>
                <a:t>MAC address of B</a:t>
              </a:r>
            </a:p>
            <a:p>
              <a:r>
                <a:rPr lang="en-US" sz="2000"/>
                <a:t>given B’s IP address?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938213" y="271303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 address =</a:t>
            </a:r>
          </a:p>
          <a:p>
            <a:r>
              <a:rPr lang="en-US">
                <a:solidFill>
                  <a:srgbClr val="FF0000"/>
                </a:solidFill>
              </a:rPr>
              <a:t>FF-FF-FF-FF-FF-FF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20AD292-7D54-4EED-BDD2-75153AA4B159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 smtClean="0"/>
              <a:t>Addressing: routing to another LAN</a:t>
            </a:r>
          </a:p>
        </p:txBody>
      </p:sp>
      <p:grpSp>
        <p:nvGrpSpPr>
          <p:cNvPr id="14345" name="Group 66"/>
          <p:cNvGrpSpPr>
            <a:grpSpLocks/>
          </p:cNvGrpSpPr>
          <p:nvPr/>
        </p:nvGrpSpPr>
        <p:grpSpPr bwMode="auto">
          <a:xfrm>
            <a:off x="798513" y="2027238"/>
            <a:ext cx="7321550" cy="2744787"/>
            <a:chOff x="449" y="1367"/>
            <a:chExt cx="4918" cy="2016"/>
          </a:xfrm>
        </p:grpSpPr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endParaRPr lang="en-US"/>
            </a:p>
          </p:txBody>
        </p:sp>
        <p:grpSp>
          <p:nvGrpSpPr>
            <p:cNvPr id="14348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14385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7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4389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0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1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3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4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4349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0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1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1A-23-F9-CD-06-9B</a:t>
              </a:r>
            </a:p>
          </p:txBody>
        </p:sp>
        <p:sp>
          <p:nvSpPr>
            <p:cNvPr id="14352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222.222.222.220</a:t>
              </a:r>
            </a:p>
          </p:txBody>
        </p:sp>
        <p:sp>
          <p:nvSpPr>
            <p:cNvPr id="14353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111.111.111.110</a:t>
              </a:r>
            </a:p>
          </p:txBody>
        </p:sp>
        <p:sp>
          <p:nvSpPr>
            <p:cNvPr id="14354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E6-E9-00-17-BB-4B</a:t>
              </a:r>
            </a:p>
          </p:txBody>
        </p:sp>
        <p:sp>
          <p:nvSpPr>
            <p:cNvPr id="14355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CC-49-DE-D0-AB-7D</a:t>
              </a:r>
            </a:p>
          </p:txBody>
        </p:sp>
        <p:sp>
          <p:nvSpPr>
            <p:cNvPr id="14356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p:oleObj spid="_x0000_s14338" name="Clip" r:id="rId4" imgW="1305000" imgH="1085760" progId="MS_ClipArt_Gallery.2">
                <p:embed/>
              </p:oleObj>
            </a:graphicData>
          </a:graphic>
        </p:graphicFrame>
        <p:sp>
          <p:nvSpPr>
            <p:cNvPr id="14357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8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111.111.111.111</a:t>
              </a:r>
            </a:p>
          </p:txBody>
        </p:sp>
        <p:grpSp>
          <p:nvGrpSpPr>
            <p:cNvPr id="14359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14341" name="Clip" r:id="rId5" imgW="1305000" imgH="1085760" progId="MS_ClipArt_Gallery.2">
                  <p:embed/>
                </p:oleObj>
              </a:graphicData>
            </a:graphic>
          </p:graphicFrame>
          <p:sp>
            <p:nvSpPr>
              <p:cNvPr id="14384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360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1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p:oleObj spid="_x0000_s14339" name="Clip" r:id="rId6" imgW="1305000" imgH="1085760" progId="MS_ClipArt_Gallery.2">
                <p:embed/>
              </p:oleObj>
            </a:graphicData>
          </a:graphic>
        </p:graphicFrame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3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222.222.222.221</a:t>
              </a:r>
            </a:p>
          </p:txBody>
        </p:sp>
        <p:sp>
          <p:nvSpPr>
            <p:cNvPr id="14364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88-B2-2F-54-1A-0F</a:t>
              </a:r>
            </a:p>
          </p:txBody>
        </p:sp>
        <p:grpSp>
          <p:nvGrpSpPr>
            <p:cNvPr id="14365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14340" name="Clip" r:id="rId7" imgW="1305000" imgH="1085760" progId="MS_ClipArt_Gallery.2">
                  <p:embed/>
                </p:oleObj>
              </a:graphicData>
            </a:graphic>
          </p:graphicFrame>
          <p:sp>
            <p:nvSpPr>
              <p:cNvPr id="14383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366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222.222.222.222</a:t>
              </a:r>
            </a:p>
          </p:txBody>
        </p:sp>
        <p:sp>
          <p:nvSpPr>
            <p:cNvPr id="14367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49-BD-D2-C7-56-2A</a:t>
              </a:r>
            </a:p>
          </p:txBody>
        </p:sp>
        <p:sp>
          <p:nvSpPr>
            <p:cNvPr id="14368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9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>
                <a:gd name="T0" fmla="*/ 223 w 1005"/>
                <a:gd name="T1" fmla="*/ 83 h 996"/>
                <a:gd name="T2" fmla="*/ 97 w 1005"/>
                <a:gd name="T3" fmla="*/ 227 h 996"/>
                <a:gd name="T4" fmla="*/ 13 w 1005"/>
                <a:gd name="T5" fmla="*/ 507 h 996"/>
                <a:gd name="T6" fmla="*/ 13 w 1005"/>
                <a:gd name="T7" fmla="*/ 716 h 996"/>
                <a:gd name="T8" fmla="*/ 60 w 1005"/>
                <a:gd name="T9" fmla="*/ 918 h 996"/>
                <a:gd name="T10" fmla="*/ 145 w 1005"/>
                <a:gd name="T11" fmla="*/ 990 h 996"/>
                <a:gd name="T12" fmla="*/ 285 w 1005"/>
                <a:gd name="T13" fmla="*/ 954 h 996"/>
                <a:gd name="T14" fmla="*/ 505 w 1005"/>
                <a:gd name="T15" fmla="*/ 947 h 996"/>
                <a:gd name="T16" fmla="*/ 641 w 1005"/>
                <a:gd name="T17" fmla="*/ 831 h 996"/>
                <a:gd name="T18" fmla="*/ 724 w 1005"/>
                <a:gd name="T19" fmla="*/ 543 h 996"/>
                <a:gd name="T20" fmla="*/ 672 w 1005"/>
                <a:gd name="T21" fmla="*/ 227 h 996"/>
                <a:gd name="T22" fmla="*/ 483 w 1005"/>
                <a:gd name="T23" fmla="*/ 25 h 996"/>
                <a:gd name="T24" fmla="*/ 223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0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>
                <a:gd name="T0" fmla="*/ 307 w 1005"/>
                <a:gd name="T1" fmla="*/ 83 h 996"/>
                <a:gd name="T2" fmla="*/ 134 w 1005"/>
                <a:gd name="T3" fmla="*/ 227 h 996"/>
                <a:gd name="T4" fmla="*/ 19 w 1005"/>
                <a:gd name="T5" fmla="*/ 507 h 996"/>
                <a:gd name="T6" fmla="*/ 19 w 1005"/>
                <a:gd name="T7" fmla="*/ 716 h 996"/>
                <a:gd name="T8" fmla="*/ 84 w 1005"/>
                <a:gd name="T9" fmla="*/ 918 h 996"/>
                <a:gd name="T10" fmla="*/ 199 w 1005"/>
                <a:gd name="T11" fmla="*/ 990 h 996"/>
                <a:gd name="T12" fmla="*/ 393 w 1005"/>
                <a:gd name="T13" fmla="*/ 954 h 996"/>
                <a:gd name="T14" fmla="*/ 696 w 1005"/>
                <a:gd name="T15" fmla="*/ 947 h 996"/>
                <a:gd name="T16" fmla="*/ 883 w 1005"/>
                <a:gd name="T17" fmla="*/ 831 h 996"/>
                <a:gd name="T18" fmla="*/ 998 w 1005"/>
                <a:gd name="T19" fmla="*/ 543 h 996"/>
                <a:gd name="T20" fmla="*/ 926 w 1005"/>
                <a:gd name="T21" fmla="*/ 227 h 996"/>
                <a:gd name="T22" fmla="*/ 667 w 1005"/>
                <a:gd name="T23" fmla="*/ 25 h 996"/>
                <a:gd name="T24" fmla="*/ 307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1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2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3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4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5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6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7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8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9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0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1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2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14346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33400" y="1095375"/>
            <a:ext cx="7772400" cy="464820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walkthrough: </a:t>
            </a:r>
            <a:r>
              <a:rPr lang="en-US" sz="2400" smtClean="0">
                <a:solidFill>
                  <a:srgbClr val="FF0000"/>
                </a:solidFill>
              </a:rPr>
              <a:t>send datagram from A to B via R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               assume  A knows B’s IP address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2400" smtClean="0"/>
          </a:p>
          <a:p>
            <a:r>
              <a:rPr lang="en-US" sz="2400" smtClean="0"/>
              <a:t>two ARP tables in  router R, one for each IP network (LAN)</a:t>
            </a:r>
            <a:endParaRPr lang="en-US" smtClean="0"/>
          </a:p>
          <a:p>
            <a:pPr>
              <a:buFont typeface="ZapfDingbats" pitchFamily="82" charset="2"/>
              <a:buNone/>
            </a:pPr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83BF11F-B8D2-40B0-AE55-DBD636A4D5FF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sz="2000" smtClean="0"/>
              <a:t>A creates IP datagram with source A, destination B </a:t>
            </a:r>
          </a:p>
          <a:p>
            <a:r>
              <a:rPr lang="en-US" sz="2000" smtClean="0"/>
              <a:t>A uses ARP to get R’s MAC address for </a:t>
            </a:r>
            <a:r>
              <a:rPr lang="en-US" sz="1800" smtClean="0"/>
              <a:t>111.111.111.110</a:t>
            </a:r>
            <a:endParaRPr lang="en-US" sz="2000" smtClean="0"/>
          </a:p>
          <a:p>
            <a:r>
              <a:rPr lang="en-US" sz="2000" smtClean="0"/>
              <a:t>A creates link-layer frame with R's MAC address as dest, frame contains A-to-B IP datagram</a:t>
            </a:r>
          </a:p>
          <a:p>
            <a:r>
              <a:rPr lang="en-US" sz="2000" smtClean="0"/>
              <a:t>A’s NIC sends frame </a:t>
            </a:r>
          </a:p>
          <a:p>
            <a:r>
              <a:rPr lang="en-US" sz="2000" smtClean="0"/>
              <a:t>R’s NIC receives frame </a:t>
            </a:r>
          </a:p>
          <a:p>
            <a:r>
              <a:rPr lang="en-US" sz="2000" smtClean="0"/>
              <a:t>R removes IP datagram from Ethernet frame, sees its destined to B</a:t>
            </a:r>
          </a:p>
          <a:p>
            <a:r>
              <a:rPr lang="en-US" sz="2000" smtClean="0"/>
              <a:t>R uses ARP to get B’s MAC address </a:t>
            </a:r>
          </a:p>
          <a:p>
            <a:r>
              <a:rPr lang="en-US" sz="2000" smtClean="0"/>
              <a:t>R creates frame containing A-to-B IP datagram; sends to B</a:t>
            </a:r>
            <a:endParaRPr lang="en-US" smtClean="0"/>
          </a:p>
        </p:txBody>
      </p:sp>
      <p:grpSp>
        <p:nvGrpSpPr>
          <p:cNvPr id="15369" name="Group 63"/>
          <p:cNvGrpSpPr>
            <a:grpSpLocks/>
          </p:cNvGrpSpPr>
          <p:nvPr/>
        </p:nvGrpSpPr>
        <p:grpSpPr bwMode="auto">
          <a:xfrm>
            <a:off x="927100" y="3908425"/>
            <a:ext cx="6894513" cy="2546350"/>
            <a:chOff x="410" y="2462"/>
            <a:chExt cx="4518" cy="1721"/>
          </a:xfrm>
        </p:grpSpPr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endParaRPr lang="en-US"/>
            </a:p>
          </p:txBody>
        </p:sp>
        <p:grpSp>
          <p:nvGrpSpPr>
            <p:cNvPr id="15372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15409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0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1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2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5413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5414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1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2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2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5415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1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17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18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5373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75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1A-23-F9-CD-06-9B</a:t>
              </a:r>
            </a:p>
          </p:txBody>
        </p:sp>
        <p:sp>
          <p:nvSpPr>
            <p:cNvPr id="15376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222.222.222.220</a:t>
              </a:r>
            </a:p>
          </p:txBody>
        </p:sp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111.111.111.110</a:t>
              </a:r>
            </a:p>
          </p:txBody>
        </p:sp>
        <p:sp>
          <p:nvSpPr>
            <p:cNvPr id="15378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E6-E9-00-17-BB-4B</a:t>
              </a:r>
            </a:p>
          </p:txBody>
        </p:sp>
        <p:sp>
          <p:nvSpPr>
            <p:cNvPr id="15379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CC-49-DE-D0-AB-7D</a:t>
              </a:r>
            </a:p>
          </p:txBody>
        </p:sp>
        <p:sp>
          <p:nvSpPr>
            <p:cNvPr id="15380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p:oleObj spid="_x0000_s15362" name="Clip" r:id="rId4" imgW="1305000" imgH="1085760" progId="MS_ClipArt_Gallery.2">
                <p:embed/>
              </p:oleObj>
            </a:graphicData>
          </a:graphic>
        </p:graphicFrame>
        <p:sp>
          <p:nvSpPr>
            <p:cNvPr id="15381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2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111.111.111.111</a:t>
              </a:r>
            </a:p>
          </p:txBody>
        </p:sp>
        <p:grpSp>
          <p:nvGrpSpPr>
            <p:cNvPr id="15383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15365" name="Clip" r:id="rId5" imgW="1305000" imgH="1085760" progId="MS_ClipArt_Gallery.2">
                  <p:embed/>
                </p:oleObj>
              </a:graphicData>
            </a:graphic>
          </p:graphicFrame>
          <p:sp>
            <p:nvSpPr>
              <p:cNvPr id="15408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5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p:oleObj spid="_x0000_s15363" name="Clip" r:id="rId6" imgW="1305000" imgH="1085760" progId="MS_ClipArt_Gallery.2">
                <p:embed/>
              </p:oleObj>
            </a:graphicData>
          </a:graphic>
        </p:graphicFrame>
        <p:sp>
          <p:nvSpPr>
            <p:cNvPr id="15386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7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222.222.222.221</a:t>
              </a:r>
            </a:p>
          </p:txBody>
        </p:sp>
        <p:sp>
          <p:nvSpPr>
            <p:cNvPr id="15388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88-B2-2F-54-1A-0F</a:t>
              </a:r>
            </a:p>
          </p:txBody>
        </p:sp>
        <p:grpSp>
          <p:nvGrpSpPr>
            <p:cNvPr id="15389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15364" name="Clip" r:id="rId7" imgW="1305000" imgH="1085760" progId="MS_ClipArt_Gallery.2">
                  <p:embed/>
                </p:oleObj>
              </a:graphicData>
            </a:graphic>
          </p:graphicFrame>
          <p:sp>
            <p:nvSpPr>
              <p:cNvPr id="15407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5390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222.222.222.222</a:t>
              </a:r>
            </a:p>
          </p:txBody>
        </p:sp>
        <p:sp>
          <p:nvSpPr>
            <p:cNvPr id="15391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49-BD-D2-C7-56-2A</a:t>
              </a:r>
            </a:p>
          </p:txBody>
        </p:sp>
        <p:sp>
          <p:nvSpPr>
            <p:cNvPr id="15392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3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>
                <a:gd name="T0" fmla="*/ 184 w 1005"/>
                <a:gd name="T1" fmla="*/ 52 h 996"/>
                <a:gd name="T2" fmla="*/ 80 w 1005"/>
                <a:gd name="T3" fmla="*/ 143 h 996"/>
                <a:gd name="T4" fmla="*/ 11 w 1005"/>
                <a:gd name="T5" fmla="*/ 320 h 996"/>
                <a:gd name="T6" fmla="*/ 11 w 1005"/>
                <a:gd name="T7" fmla="*/ 451 h 996"/>
                <a:gd name="T8" fmla="*/ 51 w 1005"/>
                <a:gd name="T9" fmla="*/ 579 h 996"/>
                <a:gd name="T10" fmla="*/ 120 w 1005"/>
                <a:gd name="T11" fmla="*/ 624 h 996"/>
                <a:gd name="T12" fmla="*/ 235 w 1005"/>
                <a:gd name="T13" fmla="*/ 601 h 996"/>
                <a:gd name="T14" fmla="*/ 417 w 1005"/>
                <a:gd name="T15" fmla="*/ 597 h 996"/>
                <a:gd name="T16" fmla="*/ 528 w 1005"/>
                <a:gd name="T17" fmla="*/ 524 h 996"/>
                <a:gd name="T18" fmla="*/ 598 w 1005"/>
                <a:gd name="T19" fmla="*/ 343 h 996"/>
                <a:gd name="T20" fmla="*/ 554 w 1005"/>
                <a:gd name="T21" fmla="*/ 143 h 996"/>
                <a:gd name="T22" fmla="*/ 399 w 1005"/>
                <a:gd name="T23" fmla="*/ 15 h 996"/>
                <a:gd name="T24" fmla="*/ 184 w 1005"/>
                <a:gd name="T25" fmla="*/ 52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4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>
                <a:gd name="T0" fmla="*/ 253 w 1005"/>
                <a:gd name="T1" fmla="*/ 52 h 996"/>
                <a:gd name="T2" fmla="*/ 111 w 1005"/>
                <a:gd name="T3" fmla="*/ 143 h 996"/>
                <a:gd name="T4" fmla="*/ 16 w 1005"/>
                <a:gd name="T5" fmla="*/ 320 h 996"/>
                <a:gd name="T6" fmla="*/ 16 w 1005"/>
                <a:gd name="T7" fmla="*/ 451 h 996"/>
                <a:gd name="T8" fmla="*/ 69 w 1005"/>
                <a:gd name="T9" fmla="*/ 579 h 996"/>
                <a:gd name="T10" fmla="*/ 164 w 1005"/>
                <a:gd name="T11" fmla="*/ 624 h 996"/>
                <a:gd name="T12" fmla="*/ 325 w 1005"/>
                <a:gd name="T13" fmla="*/ 601 h 996"/>
                <a:gd name="T14" fmla="*/ 575 w 1005"/>
                <a:gd name="T15" fmla="*/ 597 h 996"/>
                <a:gd name="T16" fmla="*/ 730 w 1005"/>
                <a:gd name="T17" fmla="*/ 524 h 996"/>
                <a:gd name="T18" fmla="*/ 824 w 1005"/>
                <a:gd name="T19" fmla="*/ 343 h 996"/>
                <a:gd name="T20" fmla="*/ 765 w 1005"/>
                <a:gd name="T21" fmla="*/ 143 h 996"/>
                <a:gd name="T22" fmla="*/ 551 w 1005"/>
                <a:gd name="T23" fmla="*/ 15 h 996"/>
                <a:gd name="T24" fmla="*/ 253 w 1005"/>
                <a:gd name="T25" fmla="*/ 52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5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6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7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8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9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0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1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2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3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4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5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6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02496" name="Text Box 64"/>
          <p:cNvSpPr txBox="1">
            <a:spLocks noChangeArrowheads="1"/>
          </p:cNvSpPr>
          <p:nvPr/>
        </p:nvSpPr>
        <p:spPr bwMode="auto">
          <a:xfrm>
            <a:off x="5781675" y="1473200"/>
            <a:ext cx="2862263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This is a </a:t>
            </a:r>
            <a:r>
              <a:rPr lang="en-US">
                <a:solidFill>
                  <a:srgbClr val="FF0000"/>
                </a:solidFill>
              </a:rPr>
              <a:t>really</a:t>
            </a:r>
            <a:r>
              <a:rPr lang="en-US">
                <a:solidFill>
                  <a:schemeClr val="accent2"/>
                </a:solidFill>
              </a:rPr>
              <a:t> important</a:t>
            </a:r>
          </a:p>
          <a:p>
            <a:r>
              <a:rPr lang="en-US">
                <a:solidFill>
                  <a:schemeClr val="accent2"/>
                </a:solidFill>
              </a:rPr>
              <a:t>example – make sure you</a:t>
            </a:r>
          </a:p>
          <a:p>
            <a:r>
              <a:rPr lang="en-US">
                <a:solidFill>
                  <a:schemeClr val="accent2"/>
                </a:solidFill>
              </a:rPr>
              <a:t>understand!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96" grpId="0" animBg="1"/>
      <p:bldP spid="402496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BA09BC54-C251-4649-957F-CDFC7194F4C9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942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C00000"/>
                </a:solidFill>
              </a:rPr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8E70806-4B63-4784-8BF0-2449FC1AAA9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 Services (more)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Error Detection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</a:p>
          <a:p>
            <a:pPr lvl="1"/>
            <a:r>
              <a:rPr lang="en-US" sz="2000" smtClean="0"/>
              <a:t>errors caused by signal attenuation, noise. </a:t>
            </a:r>
          </a:p>
          <a:p>
            <a:pPr lvl="1"/>
            <a:r>
              <a:rPr lang="en-US" sz="2000" smtClean="0"/>
              <a:t>receiver detects presence of errors: </a:t>
            </a:r>
          </a:p>
          <a:p>
            <a:pPr lvl="2"/>
            <a:r>
              <a:rPr lang="en-US" smtClean="0"/>
              <a:t>signals sender for retransmission or drops frame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Error Correction:</a:t>
            </a:r>
            <a:r>
              <a:rPr lang="en-US" smtClean="0"/>
              <a:t> </a:t>
            </a:r>
          </a:p>
          <a:p>
            <a:pPr lvl="1"/>
            <a:r>
              <a:rPr lang="en-US" sz="2000" smtClean="0"/>
              <a:t>receiver identifies </a:t>
            </a:r>
            <a:r>
              <a:rPr lang="en-US" sz="2000" i="1" smtClean="0">
                <a:solidFill>
                  <a:srgbClr val="FF0000"/>
                </a:solidFill>
              </a:rPr>
              <a:t>and corrects</a:t>
            </a:r>
            <a:r>
              <a:rPr lang="en-US" sz="2000" smtClean="0"/>
              <a:t> bit error(s) without resorting to retransmission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9459514-E9BB-49F0-B1DA-86B29CDF9419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to Point Data Link Control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446213"/>
            <a:ext cx="7772400" cy="4953000"/>
          </a:xfrm>
        </p:spPr>
        <p:txBody>
          <a:bodyPr/>
          <a:lstStyle/>
          <a:p>
            <a:r>
              <a:rPr lang="en-US" sz="2400" smtClean="0"/>
              <a:t>one sender, one receiver, one link: easier than broadcast link:</a:t>
            </a:r>
          </a:p>
          <a:p>
            <a:pPr lvl="1"/>
            <a:r>
              <a:rPr lang="en-US" smtClean="0"/>
              <a:t>no Media Access Control</a:t>
            </a:r>
          </a:p>
          <a:p>
            <a:pPr lvl="1"/>
            <a:r>
              <a:rPr lang="en-US" smtClean="0"/>
              <a:t>no need for explicit MAC addressing</a:t>
            </a:r>
          </a:p>
          <a:p>
            <a:pPr lvl="1"/>
            <a:r>
              <a:rPr lang="en-US" smtClean="0"/>
              <a:t>e.g., dialup link, ISDN line</a:t>
            </a:r>
          </a:p>
          <a:p>
            <a:r>
              <a:rPr lang="en-US" sz="2400" smtClean="0"/>
              <a:t>popular  point-to-point DLC protocols:</a:t>
            </a:r>
          </a:p>
          <a:p>
            <a:pPr lvl="1"/>
            <a:r>
              <a:rPr lang="en-US" smtClean="0"/>
              <a:t>PPP (point-to-point protocol)</a:t>
            </a:r>
          </a:p>
          <a:p>
            <a:pPr lvl="1"/>
            <a:r>
              <a:rPr lang="en-US" smtClean="0"/>
              <a:t>HDLC: High level data link control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DA71C14-8D4F-452D-ADBD-A1F948B297B6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200" smtClean="0"/>
              <a:t>PPP Design Requirements [RFC 1557]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777240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packet framing:</a:t>
            </a:r>
            <a:r>
              <a:rPr lang="en-US" sz="2400" smtClean="0"/>
              <a:t> encapsulation of network-layer datagram in data link frame </a:t>
            </a:r>
          </a:p>
          <a:p>
            <a:r>
              <a:rPr lang="en-US" sz="2400" smtClean="0"/>
              <a:t>carry network layer data of any network layer protocol (not just IP)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error detection</a:t>
            </a:r>
            <a:r>
              <a:rPr lang="en-US" sz="2400" smtClean="0"/>
              <a:t> (no correction)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connection liveness:</a:t>
            </a:r>
            <a:r>
              <a:rPr lang="en-US" sz="2400" smtClean="0"/>
              <a:t> detect, signal link failure to network layer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network layer address negotiation:</a:t>
            </a:r>
            <a:r>
              <a:rPr lang="en-US" sz="2400" smtClean="0"/>
              <a:t> endpoint can learn/configure each other’s network address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BC1C3A2F-14BA-4868-A0EF-26A616BBD9B0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PPP non-requirements</a:t>
            </a:r>
            <a:endParaRPr lang="en-US" smtClean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585913"/>
            <a:ext cx="7772400" cy="4908550"/>
          </a:xfrm>
        </p:spPr>
        <p:txBody>
          <a:bodyPr/>
          <a:lstStyle/>
          <a:p>
            <a:r>
              <a:rPr lang="en-US" sz="2400" smtClean="0"/>
              <a:t>no error correction/recovery</a:t>
            </a:r>
          </a:p>
          <a:p>
            <a:r>
              <a:rPr lang="en-US" sz="2400" smtClean="0"/>
              <a:t>no flow control</a:t>
            </a:r>
          </a:p>
          <a:p>
            <a:r>
              <a:rPr lang="en-US" sz="2400" smtClean="0"/>
              <a:t>“out of order” delivery OK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1241425" y="4189413"/>
            <a:ext cx="683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Error recovery, flow control, data re-ordering 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all relegated to higher layers!</a:t>
            </a:r>
            <a:endParaRPr lang="en-US" sz="2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F031FA3-C71D-4526-A022-3A31BF581198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PPP Data Frame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8610600" cy="375285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Flag:</a:t>
            </a:r>
            <a:r>
              <a:rPr lang="en-US" sz="2400" smtClean="0"/>
              <a:t> delimiter (framing; hence “stuffing” in payload)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Address:</a:t>
            </a:r>
            <a:r>
              <a:rPr lang="en-US" sz="2400" smtClean="0"/>
              <a:t>  does nothing (only one option)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Control:</a:t>
            </a:r>
            <a:r>
              <a:rPr lang="en-US" sz="2400" smtClean="0"/>
              <a:t> does nothing; in the future possible multiple control fields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Protocol:</a:t>
            </a:r>
            <a:r>
              <a:rPr lang="en-US" sz="2400" smtClean="0"/>
              <a:t> upper layer protocol to which frame delivered (eg, PPP-LCP, IP, IPCP, etc)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info:</a:t>
            </a:r>
            <a:r>
              <a:rPr lang="en-US" sz="2400" smtClean="0"/>
              <a:t> upper layer data being carried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check:</a:t>
            </a:r>
            <a:r>
              <a:rPr lang="en-US" sz="2400" smtClean="0"/>
              <a:t>  cyclic redundancy check for error detection</a:t>
            </a:r>
          </a:p>
        </p:txBody>
      </p:sp>
      <p:pic>
        <p:nvPicPr>
          <p:cNvPr id="9831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4957763"/>
            <a:ext cx="72104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3C12FC1-CF93-4659-887D-74E4B21E76C5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method: Byte Stuffing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43013"/>
            <a:ext cx="7772400" cy="490855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2400" smtClean="0"/>
              <a:t>“data transparency” requirement: data field must be allowed to include flag pattern  &lt;01111110&gt;</a:t>
            </a:r>
          </a:p>
          <a:p>
            <a:pPr lvl="1"/>
            <a:r>
              <a:rPr lang="en-US" u="sng" smtClean="0">
                <a:solidFill>
                  <a:srgbClr val="FF0000"/>
                </a:solidFill>
              </a:rPr>
              <a:t>Q:</a:t>
            </a:r>
            <a:r>
              <a:rPr lang="en-US" smtClean="0"/>
              <a:t> is received &lt;01111110&gt; data or flag?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</a:rPr>
              <a:t>Sender:</a:t>
            </a:r>
            <a:r>
              <a:rPr lang="en-US" sz="2400" smtClean="0"/>
              <a:t> adds (“stuffs”) extra &lt; 01111110&gt; byte after each &lt; 01111110&gt; </a:t>
            </a:r>
            <a:r>
              <a:rPr lang="en-US" sz="2400" i="1" smtClean="0">
                <a:solidFill>
                  <a:srgbClr val="FF0000"/>
                </a:solidFill>
              </a:rPr>
              <a:t>data  </a:t>
            </a:r>
            <a:r>
              <a:rPr lang="en-US" sz="2400" smtClean="0"/>
              <a:t>byte</a:t>
            </a:r>
          </a:p>
          <a:p>
            <a:r>
              <a:rPr lang="en-US" sz="2400" smtClean="0">
                <a:solidFill>
                  <a:schemeClr val="accent2"/>
                </a:solidFill>
              </a:rPr>
              <a:t>Receiver:</a:t>
            </a:r>
            <a:r>
              <a:rPr lang="en-US" sz="2400" smtClean="0"/>
              <a:t> </a:t>
            </a:r>
          </a:p>
          <a:p>
            <a:pPr lvl="1"/>
            <a:r>
              <a:rPr lang="en-US" smtClean="0"/>
              <a:t>two 01111110 bytes in a row: discard first byte, continue data reception</a:t>
            </a:r>
          </a:p>
          <a:p>
            <a:pPr lvl="1"/>
            <a:r>
              <a:rPr lang="en-US" smtClean="0"/>
              <a:t>single 01111110: flag byte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0CC269C-9EE2-49EF-8BA6-5E1C07072D6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Byte Stuffing</a:t>
            </a:r>
          </a:p>
        </p:txBody>
      </p:sp>
      <p:pic>
        <p:nvPicPr>
          <p:cNvPr id="100357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1695450"/>
            <a:ext cx="599598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4"/>
          <p:cNvSpPr txBox="1">
            <a:spLocks noChangeArrowheads="1"/>
          </p:cNvSpPr>
          <p:nvPr/>
        </p:nvSpPr>
        <p:spPr bwMode="auto">
          <a:xfrm>
            <a:off x="403225" y="1924050"/>
            <a:ext cx="1155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flag byte</a:t>
            </a:r>
          </a:p>
          <a:p>
            <a:r>
              <a:rPr lang="en-US"/>
              <a:t>pattern</a:t>
            </a:r>
          </a:p>
          <a:p>
            <a:r>
              <a:rPr lang="en-US"/>
              <a:t>in data</a:t>
            </a:r>
          </a:p>
          <a:p>
            <a:r>
              <a:rPr lang="en-US"/>
              <a:t>to send</a:t>
            </a:r>
          </a:p>
        </p:txBody>
      </p:sp>
      <p:sp>
        <p:nvSpPr>
          <p:cNvPr id="100359" name="Line 5"/>
          <p:cNvSpPr>
            <a:spLocks noChangeShapeType="1"/>
          </p:cNvSpPr>
          <p:nvPr/>
        </p:nvSpPr>
        <p:spPr bwMode="auto">
          <a:xfrm>
            <a:off x="1481138" y="2152650"/>
            <a:ext cx="917575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0360" name="Text Box 6"/>
          <p:cNvSpPr txBox="1">
            <a:spLocks noChangeArrowheads="1"/>
          </p:cNvSpPr>
          <p:nvPr/>
        </p:nvSpPr>
        <p:spPr bwMode="auto">
          <a:xfrm>
            <a:off x="4013200" y="5203825"/>
            <a:ext cx="2824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flag byte pattern plus</a:t>
            </a:r>
          </a:p>
          <a:p>
            <a:r>
              <a:rPr lang="en-US"/>
              <a:t>stuffed byte in transmitted  data</a:t>
            </a:r>
          </a:p>
        </p:txBody>
      </p:sp>
      <p:sp>
        <p:nvSpPr>
          <p:cNvPr id="100361" name="Line 7"/>
          <p:cNvSpPr>
            <a:spLocks noChangeShapeType="1"/>
          </p:cNvSpPr>
          <p:nvPr/>
        </p:nvSpPr>
        <p:spPr bwMode="auto">
          <a:xfrm flipH="1" flipV="1">
            <a:off x="4021138" y="4833938"/>
            <a:ext cx="50482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0362" name="Line 8"/>
          <p:cNvSpPr>
            <a:spLocks noChangeShapeType="1"/>
          </p:cNvSpPr>
          <p:nvPr/>
        </p:nvSpPr>
        <p:spPr bwMode="auto">
          <a:xfrm flipV="1">
            <a:off x="5491163" y="4740275"/>
            <a:ext cx="423862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13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38269D8-C97E-4D5D-8B33-7B07709B6047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C00000"/>
                </a:solidFill>
              </a:rPr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569457F-D67F-4396-8B85-00BF6F087104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sz="2800" u="none" smtClean="0">
                <a:solidFill>
                  <a:srgbClr val="FF0000"/>
                </a:solidFill>
              </a:rPr>
              <a:t>Synthesis:</a:t>
            </a:r>
            <a:r>
              <a:rPr lang="en-US" sz="2800" u="none" smtClean="0"/>
              <a:t> a day in the life of a web request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r>
              <a:rPr lang="en-US" smtClean="0"/>
              <a:t>journey down protocol stack complete!</a:t>
            </a:r>
          </a:p>
          <a:p>
            <a:pPr lvl="1"/>
            <a:r>
              <a:rPr lang="en-US" smtClean="0"/>
              <a:t>application, transport, network, link</a:t>
            </a:r>
          </a:p>
          <a:p>
            <a:r>
              <a:rPr lang="en-US" smtClean="0"/>
              <a:t>putting-it-all-together: synthesis!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goal:</a:t>
            </a:r>
            <a:r>
              <a:rPr lang="en-US" smtClean="0"/>
              <a:t> identify, review, understand protocols (at all layers) involved in seemingly simple scenario: requesting www page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scenario:</a:t>
            </a:r>
            <a:r>
              <a:rPr lang="en-US" smtClean="0"/>
              <a:t> student attaches laptop to campus network, requests/receives www.google.com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914270D-B2FC-4850-BAB9-0558C6EAF395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6389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84 w 2453"/>
              <a:gd name="T1" fmla="*/ 632 h 2011"/>
              <a:gd name="T2" fmla="*/ 16 w 2453"/>
              <a:gd name="T3" fmla="*/ 809 h 2011"/>
              <a:gd name="T4" fmla="*/ 9 w 2453"/>
              <a:gd name="T5" fmla="*/ 1005 h 2011"/>
              <a:gd name="T6" fmla="*/ 70 w 2453"/>
              <a:gd name="T7" fmla="*/ 1147 h 2011"/>
              <a:gd name="T8" fmla="*/ 165 w 2453"/>
              <a:gd name="T9" fmla="*/ 1364 h 2011"/>
              <a:gd name="T10" fmla="*/ 280 w 2453"/>
              <a:gd name="T11" fmla="*/ 1446 h 2011"/>
              <a:gd name="T12" fmla="*/ 549 w 2453"/>
              <a:gd name="T13" fmla="*/ 1627 h 2011"/>
              <a:gd name="T14" fmla="*/ 1152 w 2453"/>
              <a:gd name="T15" fmla="*/ 1687 h 2011"/>
              <a:gd name="T16" fmla="*/ 1542 w 2453"/>
              <a:gd name="T17" fmla="*/ 1965 h 2011"/>
              <a:gd name="T18" fmla="*/ 1675 w 2453"/>
              <a:gd name="T19" fmla="*/ 1965 h 2011"/>
              <a:gd name="T20" fmla="*/ 1933 w 2453"/>
              <a:gd name="T21" fmla="*/ 1945 h 2011"/>
              <a:gd name="T22" fmla="*/ 2376 w 2453"/>
              <a:gd name="T23" fmla="*/ 1793 h 2011"/>
              <a:gd name="T24" fmla="*/ 2396 w 2453"/>
              <a:gd name="T25" fmla="*/ 1508 h 2011"/>
              <a:gd name="T26" fmla="*/ 2293 w 2453"/>
              <a:gd name="T27" fmla="*/ 1297 h 2011"/>
              <a:gd name="T28" fmla="*/ 2347 w 2453"/>
              <a:gd name="T29" fmla="*/ 843 h 2011"/>
              <a:gd name="T30" fmla="*/ 2340 w 2453"/>
              <a:gd name="T31" fmla="*/ 653 h 2011"/>
              <a:gd name="T32" fmla="*/ 2177 w 2453"/>
              <a:gd name="T33" fmla="*/ 456 h 2011"/>
              <a:gd name="T34" fmla="*/ 1920 w 2453"/>
              <a:gd name="T35" fmla="*/ 165 h 2011"/>
              <a:gd name="T36" fmla="*/ 1601 w 2453"/>
              <a:gd name="T37" fmla="*/ 36 h 2011"/>
              <a:gd name="T38" fmla="*/ 1229 w 2453"/>
              <a:gd name="T39" fmla="*/ 16 h 2011"/>
              <a:gd name="T40" fmla="*/ 917 w 2453"/>
              <a:gd name="T41" fmla="*/ 131 h 2011"/>
              <a:gd name="T42" fmla="*/ 477 w 2453"/>
              <a:gd name="T43" fmla="*/ 260 h 2011"/>
              <a:gd name="T44" fmla="*/ 212 w 2453"/>
              <a:gd name="T45" fmla="*/ 375 h 2011"/>
              <a:gd name="T46" fmla="*/ 84 w 2453"/>
              <a:gd name="T47" fmla="*/ 632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life: scenario</a:t>
            </a:r>
          </a:p>
        </p:txBody>
      </p:sp>
      <p:sp>
        <p:nvSpPr>
          <p:cNvPr id="1639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39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1656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6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656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656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7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6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6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56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39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1654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4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654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655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5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5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5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55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5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639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6396" name="Group 38"/>
          <p:cNvGrpSpPr>
            <a:grpSpLocks/>
          </p:cNvGrpSpPr>
          <p:nvPr/>
        </p:nvGrpSpPr>
        <p:grpSpPr bwMode="auto">
          <a:xfrm>
            <a:off x="3094038" y="2459038"/>
            <a:ext cx="742950" cy="311150"/>
            <a:chOff x="1935" y="960"/>
            <a:chExt cx="468" cy="196"/>
          </a:xfrm>
        </p:grpSpPr>
        <p:sp>
          <p:nvSpPr>
            <p:cNvPr id="1654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654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4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16397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98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2241550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16400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6401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1652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2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652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652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1652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653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1653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653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4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4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3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653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1653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02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6403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1651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1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1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651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651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2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1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1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51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1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04" name="Group 84"/>
          <p:cNvGrpSpPr>
            <a:grpSpLocks/>
          </p:cNvGrpSpPr>
          <p:nvPr/>
        </p:nvGrpSpPr>
        <p:grpSpPr bwMode="auto">
          <a:xfrm>
            <a:off x="7307263" y="1511300"/>
            <a:ext cx="306387" cy="647700"/>
            <a:chOff x="4180" y="783"/>
            <a:chExt cx="150" cy="307"/>
          </a:xfrm>
        </p:grpSpPr>
        <p:sp>
          <p:nvSpPr>
            <p:cNvPr id="1650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0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0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0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0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51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16405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06" name="Freeform 94"/>
          <p:cNvSpPr>
            <a:spLocks/>
          </p:cNvSpPr>
          <p:nvPr/>
        </p:nvSpPr>
        <p:spPr bwMode="auto">
          <a:xfrm>
            <a:off x="1089025" y="4157663"/>
            <a:ext cx="6419850" cy="1620837"/>
          </a:xfrm>
          <a:custGeom>
            <a:avLst/>
            <a:gdLst>
              <a:gd name="T0" fmla="*/ 5848841 w 2406"/>
              <a:gd name="T1" fmla="*/ 463580 h 958"/>
              <a:gd name="T2" fmla="*/ 4954971 w 2406"/>
              <a:gd name="T3" fmla="*/ 130276 h 958"/>
              <a:gd name="T4" fmla="*/ 3716895 w 2406"/>
              <a:gd name="T5" fmla="*/ 11843 h 958"/>
              <a:gd name="T6" fmla="*/ 1902474 w 2406"/>
              <a:gd name="T7" fmla="*/ 206411 h 958"/>
              <a:gd name="T8" fmla="*/ 747115 w 2406"/>
              <a:gd name="T9" fmla="*/ 395904 h 958"/>
              <a:gd name="T10" fmla="*/ 69375 w 2406"/>
              <a:gd name="T11" fmla="*/ 883170 h 958"/>
              <a:gd name="T12" fmla="*/ 325529 w 2406"/>
              <a:gd name="T13" fmla="*/ 1307836 h 958"/>
              <a:gd name="T14" fmla="*/ 728437 w 2406"/>
              <a:gd name="T15" fmla="*/ 1512556 h 958"/>
              <a:gd name="T16" fmla="*/ 3119204 w 2406"/>
              <a:gd name="T17" fmla="*/ 1482102 h 958"/>
              <a:gd name="T18" fmla="*/ 4426654 w 2406"/>
              <a:gd name="T19" fmla="*/ 1614069 h 958"/>
              <a:gd name="T20" fmla="*/ 5680740 w 2406"/>
              <a:gd name="T21" fmla="*/ 1517631 h 958"/>
              <a:gd name="T22" fmla="*/ 6270427 w 2406"/>
              <a:gd name="T23" fmla="*/ 999911 h 958"/>
              <a:gd name="T24" fmla="*/ 5848841 w 2406"/>
              <a:gd name="T25" fmla="*/ 463580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07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1648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9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649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649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0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9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9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08" name="Group 125"/>
          <p:cNvGrpSpPr>
            <a:grpSpLocks/>
          </p:cNvGrpSpPr>
          <p:nvPr/>
        </p:nvGrpSpPr>
        <p:grpSpPr bwMode="auto">
          <a:xfrm>
            <a:off x="2736850" y="4446588"/>
            <a:ext cx="306388" cy="647700"/>
            <a:chOff x="4180" y="783"/>
            <a:chExt cx="150" cy="307"/>
          </a:xfrm>
        </p:grpSpPr>
        <p:sp>
          <p:nvSpPr>
            <p:cNvPr id="1648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8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8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8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8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8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1640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1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Google’s network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641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1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641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641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41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16467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6468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9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6470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6471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47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8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72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7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73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4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16386" name="Object 142"/>
          <p:cNvGraphicFramePr>
            <a:graphicFrameLocks noChangeAspect="1"/>
          </p:cNvGraphicFramePr>
          <p:nvPr/>
        </p:nvGraphicFramePr>
        <p:xfrm>
          <a:off x="1628775" y="2141538"/>
          <a:ext cx="652463" cy="658812"/>
        </p:xfrm>
        <a:graphic>
          <a:graphicData uri="http://schemas.openxmlformats.org/presentationml/2006/ole">
            <p:oleObj spid="_x0000_s16386" name="Clip" r:id="rId3" imgW="1266840" imgH="1200240" progId="MS_ClipArt_Gallery.2">
              <p:embed/>
            </p:oleObj>
          </a:graphicData>
        </a:graphic>
      </p:graphicFrame>
      <p:grpSp>
        <p:nvGrpSpPr>
          <p:cNvPr id="1641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1646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6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1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1646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6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1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1646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6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1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1645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6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16457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58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1645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5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16453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54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1645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5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16449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50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16447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48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16445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46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164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2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16441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42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42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16434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6436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643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6439" name="Picture 39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40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16438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35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F771057-A4C8-4060-9E77-660DD2676550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r>
              <a:rPr lang="en-US" sz="2000" smtClean="0"/>
              <a:t>connecting laptop needs to get its own IP address, addr of first-hop router, addr of DNS server: use </a:t>
            </a:r>
            <a:r>
              <a:rPr lang="en-US" sz="2000" b="1" i="1" smtClean="0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16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756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56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6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56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1741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1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2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1742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7422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754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4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754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754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1754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54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755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1755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75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5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6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55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755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5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5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1755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55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741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17410" name="Clip" r:id="rId3" imgW="1266840" imgH="1200240" progId="MS_ClipArt_Gallery.2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424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753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3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3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3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4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54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54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754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17425" name="Text Box 240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router</a:t>
            </a:r>
          </a:p>
          <a:p>
            <a:r>
              <a:rPr lang="en-US"/>
              <a:t>(runs DHCP)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528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7529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17530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531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17532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7533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7534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7535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17526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527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17494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496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521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524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525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5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23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97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515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51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52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516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51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51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1749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513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14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9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50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504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50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511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512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50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50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51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1750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50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sp>
              <p:nvSpPr>
                <p:cNvPr id="17501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0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503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7495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17481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485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488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9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93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89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9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9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7486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7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7482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83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84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17473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7474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7475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6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17477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7478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7479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7480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17438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443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468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47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72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46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7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462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66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67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63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64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65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17445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4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46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447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45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454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458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59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455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456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57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17452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53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sp>
              <p:nvSpPr>
                <p:cNvPr id="17448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49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50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7439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40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7441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42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7436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7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733675"/>
            <a:ext cx="38925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DHCP request </a:t>
            </a:r>
            <a:r>
              <a:rPr lang="en-US" sz="2000" b="1">
                <a:solidFill>
                  <a:schemeClr val="accent2"/>
                </a:solidFill>
              </a:rPr>
              <a:t>encapsulated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in </a:t>
            </a:r>
            <a:r>
              <a:rPr lang="en-US" sz="2000" b="1">
                <a:solidFill>
                  <a:srgbClr val="FF0000"/>
                </a:solidFill>
              </a:rPr>
              <a:t>UDP</a:t>
            </a:r>
            <a:r>
              <a:rPr lang="en-US" sz="2000"/>
              <a:t>, encapsulated in </a:t>
            </a:r>
            <a:r>
              <a:rPr lang="en-US" sz="2000" b="1">
                <a:solidFill>
                  <a:srgbClr val="FF0000"/>
                </a:solidFill>
              </a:rPr>
              <a:t>IP</a:t>
            </a:r>
            <a:r>
              <a:rPr lang="en-US" sz="2000"/>
              <a:t>, encapsulated in </a:t>
            </a:r>
            <a:r>
              <a:rPr lang="en-US" sz="2000" b="1">
                <a:solidFill>
                  <a:srgbClr val="FF0000"/>
                </a:solidFill>
              </a:rPr>
              <a:t>802.1</a:t>
            </a:r>
            <a:r>
              <a:rPr lang="en-US" sz="2000"/>
              <a:t>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Ethernet frame </a:t>
            </a:r>
            <a:r>
              <a:rPr lang="en-US" sz="2000" b="1">
                <a:solidFill>
                  <a:schemeClr val="accent2"/>
                </a:solidFill>
              </a:rPr>
              <a:t>broadcast</a:t>
            </a:r>
            <a:r>
              <a:rPr lang="en-US" sz="2000"/>
              <a:t> (dest: </a:t>
            </a:r>
            <a:r>
              <a:rPr lang="en-US" sz="1600"/>
              <a:t>FFFFFFFFFFFF</a:t>
            </a:r>
            <a:r>
              <a:rPr lang="en-US" sz="2000"/>
              <a:t>) on LAN, received at router running </a:t>
            </a:r>
            <a:r>
              <a:rPr lang="en-US" sz="2000" b="1">
                <a:solidFill>
                  <a:srgbClr val="FF0000"/>
                </a:solidFill>
              </a:rPr>
              <a:t>DHCP</a:t>
            </a:r>
            <a:r>
              <a:rPr lang="en-US" sz="2000"/>
              <a:t> 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Ethernet </a:t>
            </a:r>
            <a:r>
              <a:rPr lang="en-US" sz="2000" b="1">
                <a:solidFill>
                  <a:schemeClr val="accent2"/>
                </a:solidFill>
              </a:rPr>
              <a:t>demux’ed</a:t>
            </a:r>
            <a:r>
              <a:rPr lang="en-US" sz="2000"/>
              <a:t> to IP demux’ed, UDP demux’ed to DHCP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678898E-74D1-46F8-B0F6-9EB04DD401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>
                <a:solidFill>
                  <a:srgbClr val="C00000"/>
                </a:solidFill>
              </a:rPr>
              <a:t>Framing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/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bg2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050E840-AFA8-43D6-BC17-BC1F5F8087FB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DHCP server formulates </a:t>
            </a:r>
            <a:r>
              <a:rPr lang="en-US" sz="1800" b="1" i="1" smtClean="0">
                <a:solidFill>
                  <a:srgbClr val="FF0000"/>
                </a:solidFill>
              </a:rPr>
              <a:t>DHCP ACK</a:t>
            </a:r>
            <a:r>
              <a:rPr lang="en-US" sz="1800" smtClean="0"/>
              <a:t> containing client’s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0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858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58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8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58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18442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43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44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18445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8446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856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6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856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856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1856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6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857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1857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85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7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8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57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857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7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7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1857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7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8434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18434" name="Clip" r:id="rId3" imgW="1266840" imgH="1200240" progId="MS_ClipArt_Gallery.2">
              <p:embed/>
            </p:oleObj>
          </a:graphicData>
        </a:graphic>
      </p:graphicFrame>
      <p:grpSp>
        <p:nvGrpSpPr>
          <p:cNvPr id="1844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855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5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5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5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6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6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6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856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18448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router</a:t>
            </a:r>
          </a:p>
          <a:p>
            <a:r>
              <a:rPr lang="en-US"/>
              <a:t>(runs DHCP)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854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854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1855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51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1855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55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55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55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18516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8518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54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54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5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544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45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519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537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4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542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38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3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54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18520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535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36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521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522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52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52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53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8534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530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531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8532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1852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52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sp>
              <p:nvSpPr>
                <p:cNvPr id="18523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24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25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8517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18503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8507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8510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1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5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11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1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51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8508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9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8504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05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06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18495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8496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8497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98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18499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500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501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502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18460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8465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490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49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9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4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466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484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48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89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485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48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8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18467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482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83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468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46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47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4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48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8481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47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478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8479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1847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sp>
              <p:nvSpPr>
                <p:cNvPr id="184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8461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8462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8463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64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20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8458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9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641600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/>
              <a:t>encapsulation at DHCP server, frame forwarded (</a:t>
            </a:r>
            <a:r>
              <a:rPr lang="en-US" b="1">
                <a:solidFill>
                  <a:schemeClr val="accent2"/>
                </a:solidFill>
              </a:rPr>
              <a:t>switch learning</a:t>
            </a:r>
            <a:r>
              <a:rPr lang="en-US"/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723900" y="5260975"/>
            <a:ext cx="7954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Client now has IP address, knows name &amp; addr of DNS </a:t>
            </a:r>
          </a:p>
          <a:p>
            <a:pPr algn="ctr"/>
            <a:r>
              <a:rPr lang="en-US" sz="2400"/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49825" y="3927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/>
              <a:t>DHCP client receives DHCP ACK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8C1695A-A0A3-44BA-8457-9BB3089C8203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143000"/>
          </a:xfrm>
        </p:spPr>
        <p:txBody>
          <a:bodyPr/>
          <a:lstStyle/>
          <a:p>
            <a:r>
              <a:rPr lang="en-US" sz="2800" u="none" smtClean="0"/>
              <a:t>A day in the life… ARP (before DNS, before HTTP)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r>
              <a:rPr lang="en-US" sz="2000" smtClean="0"/>
              <a:t>before sending </a:t>
            </a:r>
            <a:r>
              <a:rPr lang="en-US" sz="2000" b="1" i="1" smtClean="0">
                <a:solidFill>
                  <a:srgbClr val="FF0000"/>
                </a:solidFill>
              </a:rPr>
              <a:t>HTTP</a:t>
            </a:r>
            <a:r>
              <a:rPr lang="en-US" sz="2000" b="1" i="1" smtClean="0"/>
              <a:t> </a:t>
            </a:r>
            <a:r>
              <a:rPr lang="en-US" sz="2000" smtClean="0"/>
              <a:t>request, need IP address of </a:t>
            </a:r>
            <a:r>
              <a:rPr lang="en-US" sz="1800" smtClean="0"/>
              <a:t>www.google.com:</a:t>
            </a:r>
            <a:r>
              <a:rPr lang="en-US" sz="2000" smtClean="0"/>
              <a:t>  </a:t>
            </a:r>
            <a:r>
              <a:rPr lang="en-US" sz="2000" b="1" i="1" smtClean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19463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9465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954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54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954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54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19466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467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468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9470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9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19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1953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9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19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9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1953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95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4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4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953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953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4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4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1953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3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9458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19458" name="Clip" r:id="rId3" imgW="1266840" imgH="1200240" progId="MS_ClipArt_Gallery.2">
              <p:embed/>
            </p:oleObj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952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952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1952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2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1952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952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952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952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1950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1951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950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951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1951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1951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950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950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1951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1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950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950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1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950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950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50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01838"/>
            <a:ext cx="45862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DNS query created, encapsulated in UDP, encapsulated in IP, encasulated in Eth.  In order to send frame to router, need MAC address of router interface: </a:t>
            </a:r>
            <a:r>
              <a:rPr lang="en-US" sz="2000" b="1">
                <a:solidFill>
                  <a:srgbClr val="FF0000"/>
                </a:solidFill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 b="1"/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587750"/>
            <a:ext cx="4386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b="1">
                <a:solidFill>
                  <a:srgbClr val="FF0000"/>
                </a:solidFill>
              </a:rPr>
              <a:t>ARP query</a:t>
            </a:r>
            <a:r>
              <a:rPr lang="en-US" sz="2000"/>
              <a:t> broadcast, received by router, which replies with </a:t>
            </a:r>
            <a:r>
              <a:rPr lang="en-US" sz="2000" b="1">
                <a:solidFill>
                  <a:srgbClr val="FF0000"/>
                </a:solidFill>
              </a:rPr>
              <a:t>ARP reply</a:t>
            </a:r>
            <a:r>
              <a:rPr lang="en-US" sz="2000"/>
              <a:t> 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4845050"/>
            <a:ext cx="4286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client now knows MAC address of first hop router, so can now send frame containing DNS query </a:t>
            </a:r>
          </a:p>
        </p:txBody>
      </p: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1949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19487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8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Eth</a:t>
              </a:r>
            </a:p>
            <a:p>
              <a:pPr algn="ctr"/>
              <a:r>
                <a:rPr lang="en-US" sz="1600">
                  <a:latin typeface="Arial" charset="0"/>
                </a:rPr>
                <a:t>Phy</a:t>
              </a:r>
            </a:p>
          </p:txBody>
        </p:sp>
        <p:sp>
          <p:nvSpPr>
            <p:cNvPr id="1949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9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9492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1949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20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1948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ARP</a:t>
              </a:r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1948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ARP reply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729D12C-9D18-44D6-AC45-03A7DFDA23E4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0485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84 w 2368"/>
              <a:gd name="T1" fmla="*/ 632 h 1558"/>
              <a:gd name="T2" fmla="*/ 16 w 2368"/>
              <a:gd name="T3" fmla="*/ 809 h 1558"/>
              <a:gd name="T4" fmla="*/ 9 w 2368"/>
              <a:gd name="T5" fmla="*/ 1005 h 1558"/>
              <a:gd name="T6" fmla="*/ 70 w 2368"/>
              <a:gd name="T7" fmla="*/ 1147 h 1558"/>
              <a:gd name="T8" fmla="*/ 165 w 2368"/>
              <a:gd name="T9" fmla="*/ 1364 h 1558"/>
              <a:gd name="T10" fmla="*/ 280 w 2368"/>
              <a:gd name="T11" fmla="*/ 1446 h 1558"/>
              <a:gd name="T12" fmla="*/ 510 w 2368"/>
              <a:gd name="T13" fmla="*/ 1473 h 1558"/>
              <a:gd name="T14" fmla="*/ 958 w 2368"/>
              <a:gd name="T15" fmla="*/ 1452 h 1558"/>
              <a:gd name="T16" fmla="*/ 1134 w 2368"/>
              <a:gd name="T17" fmla="*/ 1446 h 1558"/>
              <a:gd name="T18" fmla="*/ 1371 w 2368"/>
              <a:gd name="T19" fmla="*/ 1486 h 1558"/>
              <a:gd name="T20" fmla="*/ 1601 w 2368"/>
              <a:gd name="T21" fmla="*/ 1554 h 1558"/>
              <a:gd name="T22" fmla="*/ 2008 w 2368"/>
              <a:gd name="T23" fmla="*/ 1513 h 1558"/>
              <a:gd name="T24" fmla="*/ 2293 w 2368"/>
              <a:gd name="T25" fmla="*/ 1297 h 1558"/>
              <a:gd name="T26" fmla="*/ 2347 w 2368"/>
              <a:gd name="T27" fmla="*/ 843 h 1558"/>
              <a:gd name="T28" fmla="*/ 2340 w 2368"/>
              <a:gd name="T29" fmla="*/ 653 h 1558"/>
              <a:gd name="T30" fmla="*/ 2177 w 2368"/>
              <a:gd name="T31" fmla="*/ 456 h 1558"/>
              <a:gd name="T32" fmla="*/ 1920 w 2368"/>
              <a:gd name="T33" fmla="*/ 165 h 1558"/>
              <a:gd name="T34" fmla="*/ 1601 w 2368"/>
              <a:gd name="T35" fmla="*/ 36 h 1558"/>
              <a:gd name="T36" fmla="*/ 1229 w 2368"/>
              <a:gd name="T37" fmla="*/ 16 h 1558"/>
              <a:gd name="T38" fmla="*/ 917 w 2368"/>
              <a:gd name="T39" fmla="*/ 131 h 1558"/>
              <a:gd name="T40" fmla="*/ 477 w 2368"/>
              <a:gd name="T41" fmla="*/ 260 h 1558"/>
              <a:gd name="T42" fmla="*/ 212 w 2368"/>
              <a:gd name="T43" fmla="*/ 375 h 1558"/>
              <a:gd name="T44" fmla="*/ 84 w 2368"/>
              <a:gd name="T45" fmla="*/ 632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8"/>
              <a:gd name="T70" fmla="*/ 0 h 1558"/>
              <a:gd name="T71" fmla="*/ 2368 w 2368"/>
              <a:gd name="T72" fmla="*/ 1558 h 15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using DNS</a:t>
            </a:r>
          </a:p>
        </p:txBody>
      </p:sp>
      <p:sp>
        <p:nvSpPr>
          <p:cNvPr id="20487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88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070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070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70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1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20490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491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492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20493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0494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069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9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069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069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2069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9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2069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2069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070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70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70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69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070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70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70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2069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70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0482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20482" name="Clip" r:id="rId3" imgW="1266840" imgH="1200240" progId="MS_ClipArt_Gallery.2">
              <p:embed/>
            </p:oleObj>
          </a:graphicData>
        </a:graphic>
      </p:graphicFrame>
      <p:grpSp>
        <p:nvGrpSpPr>
          <p:cNvPr id="20495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2068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8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8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8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8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8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8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8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grpSp>
        <p:nvGrpSpPr>
          <p:cNvPr id="20496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067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0675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2067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77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2067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67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68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68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20672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73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0498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0667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20670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71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2066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6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499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0661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20665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66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0662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20663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64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500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20659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60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1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0646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50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53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5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658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54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5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65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20651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52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647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48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49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2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063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37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40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4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6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41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4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64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20638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39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634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35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36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IP datagram containing DNS query forwarded via LAN switch from client to 1</a:t>
            </a:r>
            <a:r>
              <a:rPr lang="en-US" sz="2000" baseline="30000"/>
              <a:t>st</a:t>
            </a:r>
            <a:r>
              <a:rPr lang="en-US" sz="2000"/>
              <a:t> hop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IP datagram forwarded from campus network into comcast network, routed (tables created by </a:t>
            </a:r>
            <a:r>
              <a:rPr lang="en-US" sz="2000" b="1">
                <a:solidFill>
                  <a:srgbClr val="FF0000"/>
                </a:solidFill>
              </a:rPr>
              <a:t>RIP, OSPF </a:t>
            </a:r>
            <a:r>
              <a:rPr lang="en-US" sz="2000"/>
              <a:t>and </a:t>
            </a:r>
            <a:r>
              <a:rPr lang="en-US" sz="2000" b="1">
                <a:solidFill>
                  <a:srgbClr val="FF0000"/>
                </a:solidFill>
              </a:rPr>
              <a:t>BGP</a:t>
            </a:r>
            <a:r>
              <a:rPr lang="en-US" sz="2000"/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394325"/>
            <a:ext cx="3802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demux’ed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DNS server replies to client with IP address of www.google.com </a:t>
            </a:r>
          </a:p>
        </p:txBody>
      </p:sp>
      <p:grpSp>
        <p:nvGrpSpPr>
          <p:cNvPr id="20507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061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2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2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062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062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3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3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3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62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2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2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2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62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2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8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060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60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0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060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060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1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1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1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61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1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1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1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61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1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0510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059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59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9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059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059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0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0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0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9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59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0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60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59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9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11" name="Group 84"/>
          <p:cNvGrpSpPr>
            <a:grpSpLocks/>
          </p:cNvGrpSpPr>
          <p:nvPr/>
        </p:nvGrpSpPr>
        <p:grpSpPr bwMode="auto">
          <a:xfrm>
            <a:off x="7097713" y="873125"/>
            <a:ext cx="306387" cy="647700"/>
            <a:chOff x="4180" y="783"/>
            <a:chExt cx="150" cy="307"/>
          </a:xfrm>
        </p:grpSpPr>
        <p:sp>
          <p:nvSpPr>
            <p:cNvPr id="2058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58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58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58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58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8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8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059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20512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13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1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0581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82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15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0579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80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16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057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7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17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0575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76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18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0573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74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19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0571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72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20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0569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70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521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0567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68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0559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056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2056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6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2056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56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56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56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052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0529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055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2055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2055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5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530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0548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55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549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55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0531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054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4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532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0533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0537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0540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2054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2054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0541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054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2054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2053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05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052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52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2052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2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FFA9558-6F1D-457D-9951-3171DC4CCF0D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1509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1510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TCP connection carrying HTTP</a:t>
            </a:r>
          </a:p>
        </p:txBody>
      </p:sp>
      <p:sp>
        <p:nvSpPr>
          <p:cNvPr id="2151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1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1514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173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73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73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73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21515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16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17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21518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171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71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171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71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2171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2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2172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2172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72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3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3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72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72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2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2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2172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2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1506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21506" name="Clip" r:id="rId3" imgW="1266840" imgH="1200240" progId="MS_ClipArt_Gallery.2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707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170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21709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10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21711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712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713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714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703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1705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06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1704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to send HTTP request, client first opens </a:t>
            </a:r>
            <a:r>
              <a:rPr lang="en-US" sz="2000" b="1">
                <a:solidFill>
                  <a:srgbClr val="FF0000"/>
                </a:solidFill>
              </a:rPr>
              <a:t>TCP socket</a:t>
            </a:r>
            <a:r>
              <a:rPr lang="en-US" sz="2000"/>
              <a:t> to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TCP </a:t>
            </a:r>
            <a:r>
              <a:rPr lang="en-US" sz="2000" b="1">
                <a:solidFill>
                  <a:srgbClr val="FF0000"/>
                </a:solidFill>
              </a:rPr>
              <a:t>SYN segment</a:t>
            </a:r>
            <a:r>
              <a:rPr lang="en-US" sz="2000"/>
              <a:t> (step 1 in 3-way handshake) </a:t>
            </a:r>
            <a:r>
              <a:rPr lang="en-US" sz="2000" b="1"/>
              <a:t>inter-domain routed</a:t>
            </a:r>
            <a:r>
              <a:rPr lang="en-US" sz="2000"/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TCP </a:t>
            </a:r>
            <a:r>
              <a:rPr lang="en-US" sz="2000" b="1">
                <a:solidFill>
                  <a:srgbClr val="FF0000"/>
                </a:solidFill>
              </a:rPr>
              <a:t>connection established!</a:t>
            </a:r>
          </a:p>
        </p:txBody>
      </p:sp>
      <p:grpSp>
        <p:nvGrpSpPr>
          <p:cNvPr id="21525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68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9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9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169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169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70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0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0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9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9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9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9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169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9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152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87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688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2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6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2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83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684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2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6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7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7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167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167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8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8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8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7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7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7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7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167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7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1530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166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6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6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6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6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6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6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166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21531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32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33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34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5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66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35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65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65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536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55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656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1537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21646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47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48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49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50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651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21652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53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54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625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44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45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26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41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42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43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7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38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39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40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29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30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31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32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33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63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35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3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3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17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1618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21619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20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600">
                  <a:latin typeface="Arial" charset="0"/>
                </a:endParaRPr>
              </a:p>
              <a:p>
                <a:pPr algn="ctr"/>
                <a:r>
                  <a:rPr lang="en-US" sz="160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21621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22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23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24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9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15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6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97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1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09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0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1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9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0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605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0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0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0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21542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 sz="1000"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76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21594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95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77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21591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92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93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78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79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80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81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82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83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21588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89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90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84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21585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86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87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56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2157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7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57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21571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72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73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58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59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60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61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62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63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21568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9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70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64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21565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6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7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21547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8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9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50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51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5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21553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54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55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web server responds with </a:t>
            </a:r>
            <a:r>
              <a:rPr lang="en-US" sz="2000" b="1">
                <a:solidFill>
                  <a:srgbClr val="FF0000"/>
                </a:solidFill>
              </a:rPr>
              <a:t>TCP SYNACK</a:t>
            </a:r>
            <a:r>
              <a:rPr lang="en-US" sz="2000"/>
              <a:t> (step 2 in 3-way handshake)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EEE4782-FF6E-45EF-9D6C-51D4198A653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2533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534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HTTP request/reply </a:t>
            </a:r>
          </a:p>
        </p:txBody>
      </p:sp>
      <p:sp>
        <p:nvSpPr>
          <p:cNvPr id="22536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2538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277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277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7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78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v-SE"/>
            </a:p>
          </p:txBody>
        </p:sp>
      </p:grpSp>
      <p:sp>
        <p:nvSpPr>
          <p:cNvPr id="22539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40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41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latin typeface="Arial" charset="0"/>
            </a:endParaRPr>
          </a:p>
        </p:txBody>
      </p:sp>
      <p:sp>
        <p:nvSpPr>
          <p:cNvPr id="22542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254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276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6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276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276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sp>
            <p:nvSpPr>
              <p:cNvPr id="2276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6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2276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v-SE">
                  <a:latin typeface="Arial" charset="0"/>
                </a:endParaRPr>
              </a:p>
            </p:txBody>
          </p:sp>
          <p:grpSp>
            <p:nvGrpSpPr>
              <p:cNvPr id="2276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27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7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7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76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277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7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7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2276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7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253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22530" name="Clip" r:id="rId3" imgW="1266840" imgH="1200240" progId="MS_ClipArt_Gallery.2">
              <p:embed/>
            </p:oleObj>
          </a:graphicData>
        </a:graphic>
      </p:graphicFrame>
      <p:grpSp>
        <p:nvGrpSpPr>
          <p:cNvPr id="22544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2752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2753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22754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55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22756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2757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2758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2759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2748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2750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51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2749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b="1">
                <a:solidFill>
                  <a:srgbClr val="FF0000"/>
                </a:solidFill>
              </a:rPr>
              <a:t>HTTP request</a:t>
            </a:r>
            <a:r>
              <a:rPr lang="en-US" sz="2000"/>
              <a:t> 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IP datgram containing HTTP reply routed back to client</a:t>
            </a:r>
          </a:p>
        </p:txBody>
      </p:sp>
      <p:grpSp>
        <p:nvGrpSpPr>
          <p:cNvPr id="22549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273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3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3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273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273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4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4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4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73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74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4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2550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273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73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551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273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73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552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272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72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553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271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1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1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271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grpSp>
          <p:nvGrpSpPr>
            <p:cNvPr id="227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2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2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2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7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2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2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2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72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2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2554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27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  <p:sp>
          <p:nvSpPr>
            <p:cNvPr id="227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sv-SE">
                <a:latin typeface="Arial" charset="0"/>
              </a:endParaRPr>
            </a:p>
          </p:txBody>
        </p:sp>
      </p:grpSp>
      <p:sp>
        <p:nvSpPr>
          <p:cNvPr id="22555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56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2557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558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270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70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559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270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70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2560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22561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2694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22695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22696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97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>
                    <a:latin typeface="Arial" charset="0"/>
                  </a:rPr>
                  <a:t>Phy</a:t>
                </a:r>
              </a:p>
            </p:txBody>
          </p:sp>
          <p:sp>
            <p:nvSpPr>
              <p:cNvPr id="22698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2699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2700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2701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web server responds with </a:t>
            </a:r>
            <a:r>
              <a:rPr lang="en-US" sz="2000" b="1">
                <a:solidFill>
                  <a:srgbClr val="FF0000"/>
                </a:solidFill>
              </a:rPr>
              <a:t>HTTP reply</a:t>
            </a:r>
            <a:r>
              <a:rPr lang="en-US" sz="2000"/>
              <a:t> (containing web page)</a:t>
            </a:r>
          </a:p>
        </p:txBody>
      </p:sp>
      <p:grpSp>
        <p:nvGrpSpPr>
          <p:cNvPr id="25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2663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2689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92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93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90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91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664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683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87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88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84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85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86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2665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681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82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666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2668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2672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675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679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22680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676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677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22678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</p:grpSp>
            </p:grpSp>
            <p:sp>
              <p:nvSpPr>
                <p:cNvPr id="22673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74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22669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70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71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667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08046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22650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651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2654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657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61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2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58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59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0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22655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56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652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653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08060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261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262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264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2264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2264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4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62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26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4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4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4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262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2263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3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62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262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262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263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2263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2263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263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263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2263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2262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262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2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2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261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261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1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76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2583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2611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1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12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13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584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2605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09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10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06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07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08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2585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2603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4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586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22601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2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2587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2588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589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2592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595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599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22600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596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59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2259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v-SE"/>
                    </a:p>
                  </p:txBody>
                </p:sp>
              </p:grpSp>
            </p:grpSp>
            <p:sp>
              <p:nvSpPr>
                <p:cNvPr id="22593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94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22590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91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08089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22570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571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2574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577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58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58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578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57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580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22575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76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572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3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94088" y="8636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web page </a:t>
            </a:r>
            <a:r>
              <a:rPr lang="en-US" sz="2000" b="1">
                <a:solidFill>
                  <a:srgbClr val="FF0000"/>
                </a:solidFill>
              </a:rPr>
              <a:t>finally (!!!)</a:t>
            </a:r>
            <a:r>
              <a:rPr lang="en-US" sz="2000"/>
              <a:t> displayed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A1119EE-293F-475B-BC9A-5F47A5CD3809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5.1 Introduction and services</a:t>
            </a:r>
          </a:p>
          <a:p>
            <a:r>
              <a:rPr lang="sv-SE" sz="2400" smtClean="0"/>
              <a:t>Framing</a:t>
            </a:r>
            <a:endParaRPr lang="en-US" sz="2400" smtClean="0"/>
          </a:p>
          <a:p>
            <a:r>
              <a:rPr lang="en-US" sz="2400" smtClean="0"/>
              <a:t>5.2 Error detection and correction </a:t>
            </a:r>
          </a:p>
          <a:p>
            <a:r>
              <a:rPr lang="en-US" sz="2400" smtClean="0"/>
              <a:t>5.3Multiple access protocols</a:t>
            </a:r>
          </a:p>
        </p:txBody>
      </p:sp>
      <p:sp>
        <p:nvSpPr>
          <p:cNvPr id="1034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C00000"/>
                </a:solidFill>
              </a:rPr>
              <a:t>LAN technology</a:t>
            </a:r>
          </a:p>
          <a:p>
            <a:r>
              <a:rPr lang="en-US" sz="2400" smtClean="0"/>
              <a:t>5.5 Ethernet</a:t>
            </a:r>
          </a:p>
          <a:p>
            <a:r>
              <a:rPr lang="en-US" sz="2400" smtClean="0"/>
              <a:t>5.6 Interconnection</a:t>
            </a:r>
          </a:p>
          <a:p>
            <a:r>
              <a:rPr lang="en-US" sz="2400" smtClean="0"/>
              <a:t>5.4 Link-Layer Addressing</a:t>
            </a:r>
          </a:p>
          <a:p>
            <a:r>
              <a:rPr lang="en-US" sz="2400" smtClean="0"/>
              <a:t>5.7 PPP</a:t>
            </a:r>
          </a:p>
          <a:p>
            <a:r>
              <a:rPr lang="en-US" sz="2400" smtClean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C00000"/>
                </a:solidFill>
              </a:rPr>
              <a:t>(5.8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C235827-82B8-47A8-8E68-A49BA4C324D2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 smtClean="0"/>
              <a:t>The Internet: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6213"/>
            <a:ext cx="4675187" cy="464820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4962525" y="1446213"/>
            <a:ext cx="394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… differing in:</a:t>
            </a:r>
          </a:p>
          <a:p>
            <a:pPr marL="338138" lvl="1" indent="-223838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addressing conventions</a:t>
            </a:r>
          </a:p>
          <a:p>
            <a:pPr marL="338138" lvl="1" indent="-223838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packet formats</a:t>
            </a:r>
          </a:p>
          <a:p>
            <a:pPr marL="338138" lvl="1" indent="-223838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error recovery</a:t>
            </a:r>
          </a:p>
          <a:p>
            <a:pPr marL="338138" lvl="1" indent="-223838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routing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400"/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p:oleObj spid="_x0000_s23554" name="Clip" r:id="rId4" imgW="1305000" imgH="1085760" progId="MS_ClipArt_Gallery.5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p:oleObj spid="_x0000_s23555" name="Clip" r:id="rId5" imgW="1305000" imgH="1085760" progId="MS_ClipArt_Gallery.2">
              <p:embed/>
            </p:oleObj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p:oleObj spid="_x0000_s23563" name="Clip" r:id="rId6" imgW="981000" imgH="1209600" progId="MS_ClipArt_Gallery.2">
                <p:embed/>
              </p:oleObj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p:oleObj spid="_x0000_s23556" name="Clip" r:id="rId7" imgW="1305000" imgH="1085760" progId="MS_ClipArt_Gallery.2">
              <p:embed/>
            </p:oleObj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p:oleObj spid="_x0000_s23562" name="Clip" r:id="rId8" imgW="981000" imgH="1209600" progId="MS_ClipArt_Gallery.2">
                <p:embed/>
              </p:oleObj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p:oleObj spid="_x0000_s23557" name="Clip" r:id="rId9" imgW="1305000" imgH="1085760" progId="MS_ClipArt_Gallery.2">
              <p:embed/>
            </p:oleObj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p:oleObj spid="_x0000_s23561" name="Clip" r:id="rId10" imgW="981000" imgH="1209600" progId="MS_ClipArt_Gallery.2">
                <p:embed/>
              </p:oleObj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p:oleObj spid="_x0000_s23558" name="Clip" r:id="rId11" imgW="1305000" imgH="1085760" progId="MS_ClipArt_Gallery.5">
              <p:embed/>
            </p:oleObj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ARPAnet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p:oleObj spid="_x0000_s23559" name="Clip" r:id="rId12" imgW="1305000" imgH="1085760" progId="MS_ClipArt_Gallery.2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p:oleObj spid="_x0000_s23560" name="Clip" r:id="rId13" imgW="1305000" imgH="1085760" progId="MS_ClipArt_Gallery.2">
              <p:embed/>
            </p:oleObj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58763" y="6130925"/>
            <a:ext cx="4067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"A Protocol for Packet Network Intercommunication", </a:t>
            </a:r>
          </a:p>
          <a:p>
            <a:r>
              <a:rPr lang="en-US" sz="1200">
                <a:latin typeface="Arial" charset="0"/>
                <a:cs typeface="Arial" charset="0"/>
              </a:rPr>
              <a:t>V. Cerf, R. Kahn, IEEE Transactions on Communications,</a:t>
            </a:r>
          </a:p>
          <a:p>
            <a:r>
              <a:rPr lang="en-US" sz="1200">
                <a:latin typeface="Arial" charset="0"/>
                <a:cs typeface="Arial" charset="0"/>
              </a:rPr>
              <a:t> May, 1974, pp. 637-648.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5AA38A4-849E-4A1C-A516-9D43C52A2F24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 smtClean="0"/>
              <a:t>The Internet: virtualizing networks</a:t>
            </a: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p:oleObj spid="_x0000_s24578" name="Clip" r:id="rId4" imgW="1305000" imgH="1085760" progId="MS_ClipArt_Gallery.5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p:oleObj spid="_x0000_s24579" name="Clip" r:id="rId5" imgW="1305000" imgH="1085760" progId="MS_ClipArt_Gallery.2">
              <p:embed/>
            </p:oleObj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p:oleObj spid="_x0000_s24587" name="Clip" r:id="rId6" imgW="981000" imgH="1209600" progId="MS_ClipArt_Gallery.2">
                <p:embed/>
              </p:oleObj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p:oleObj spid="_x0000_s24580" name="Clip" r:id="rId7" imgW="1305000" imgH="1085760" progId="MS_ClipArt_Gallery.2">
              <p:embed/>
            </p:oleObj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p:oleObj spid="_x0000_s24586" name="Clip" r:id="rId8" imgW="981000" imgH="1209600" progId="MS_ClipArt_Gallery.2">
                <p:embed/>
              </p:oleObj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p:oleObj spid="_x0000_s24581" name="Clip" r:id="rId9" imgW="1305000" imgH="1085760" progId="MS_ClipArt_Gallery.2">
              <p:embed/>
            </p:oleObj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p:oleObj spid="_x0000_s24585" name="Clip" r:id="rId10" imgW="981000" imgH="1209600" progId="MS_ClipArt_Gallery.2">
                <p:embed/>
              </p:oleObj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p:oleObj spid="_x0000_s24582" name="Clip" r:id="rId11" imgW="1305000" imgH="1085760" progId="MS_ClipArt_Gallery.5">
              <p:embed/>
            </p:oleObj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p:oleObj spid="_x0000_s24583" name="Clip" r:id="rId12" imgW="1305000" imgH="1085760" progId="MS_ClipArt_Gallery.2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p:oleObj spid="_x0000_s24584" name="Clip" r:id="rId13" imgW="1305000" imgH="1085760" progId="MS_ClipArt_Gallery.2">
              <p:embed/>
            </p:oleObj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/>
                <a:t>Internetwork layer (IP):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/>
                <a:t>addressing: internetwork appears as single, uniform entity, despite underlying local network heterogeneity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/>
                <a:t>network of networks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endParaRPr lang="en-US"/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24618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4279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“embed internetwork packets in local packet format or extract them”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7D1418A-7089-4377-8890-FEAC8C63DF28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1143000"/>
          </a:xfrm>
        </p:spPr>
        <p:txBody>
          <a:bodyPr/>
          <a:lstStyle/>
          <a:p>
            <a:r>
              <a:rPr lang="en-US" sz="3200" smtClean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27635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/>
              <a:t>What is virtualized?</a:t>
            </a:r>
          </a:p>
          <a:p>
            <a:r>
              <a:rPr lang="en-US" sz="2400" smtClean="0"/>
              <a:t>two layers of addressing: internetwork and local network</a:t>
            </a:r>
          </a:p>
          <a:p>
            <a:r>
              <a:rPr lang="en-US" sz="2400" smtClean="0"/>
              <a:t>new layer (IP) makes everything homogeneous at internetwork layer</a:t>
            </a:r>
          </a:p>
          <a:p>
            <a:r>
              <a:rPr lang="en-US" sz="2400" smtClean="0"/>
              <a:t>underlying local network technology </a:t>
            </a:r>
          </a:p>
          <a:p>
            <a:pPr lvl="1"/>
            <a:r>
              <a:rPr lang="en-US" smtClean="0"/>
              <a:t>cable</a:t>
            </a:r>
          </a:p>
          <a:p>
            <a:pPr lvl="1"/>
            <a:r>
              <a:rPr lang="en-US" smtClean="0"/>
              <a:t>satellite</a:t>
            </a:r>
          </a:p>
          <a:p>
            <a:pPr lvl="1"/>
            <a:r>
              <a:rPr lang="en-US" smtClean="0"/>
              <a:t>56K telephone modem</a:t>
            </a:r>
          </a:p>
          <a:p>
            <a:pPr lvl="1"/>
            <a:r>
              <a:rPr lang="en-US" smtClean="0"/>
              <a:t>today: ATM, MPLS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… “invisible” at internetwork layer. Looks like a link layer technology to IP!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3D3E805-C631-4E76-9E69-E3ED63B279C0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 and MPLS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31163" cy="4648200"/>
          </a:xfrm>
        </p:spPr>
        <p:txBody>
          <a:bodyPr/>
          <a:lstStyle/>
          <a:p>
            <a:r>
              <a:rPr lang="en-US" smtClean="0"/>
              <a:t>ATM, MPLS separate networks in their own right</a:t>
            </a:r>
          </a:p>
          <a:p>
            <a:pPr lvl="1"/>
            <a:r>
              <a:rPr lang="en-US" smtClean="0"/>
              <a:t> different service models, addressing, routing from Internet</a:t>
            </a:r>
          </a:p>
          <a:p>
            <a:r>
              <a:rPr lang="en-US" smtClean="0"/>
              <a:t>viewed by Internet as logical link connecting IP routers</a:t>
            </a:r>
          </a:p>
          <a:p>
            <a:pPr lvl="1"/>
            <a:r>
              <a:rPr lang="en-US" smtClean="0"/>
              <a:t>just like dialup link is really part of separate network (telephone network)</a:t>
            </a:r>
          </a:p>
          <a:p>
            <a:r>
              <a:rPr lang="en-US" smtClean="0"/>
              <a:t>ATM, MPLS: of technical interest in their own right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21581</TotalTime>
  <Words>7174</Words>
  <Application>Microsoft Office PowerPoint</Application>
  <PresentationFormat>On-screen Show (4:3)</PresentationFormat>
  <Paragraphs>1636</Paragraphs>
  <Slides>108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108</vt:i4>
      </vt:variant>
    </vt:vector>
  </HeadingPairs>
  <TitlesOfParts>
    <vt:vector size="120" baseType="lpstr">
      <vt:lpstr>Comic Sans MS</vt:lpstr>
      <vt:lpstr>Arial</vt:lpstr>
      <vt:lpstr>ZapfDingbats</vt:lpstr>
      <vt:lpstr>Times New Roman</vt:lpstr>
      <vt:lpstr>Courier New</vt:lpstr>
      <vt:lpstr>MS Mincho</vt:lpstr>
      <vt:lpstr>Gulim</vt:lpstr>
      <vt:lpstr>Default Design</vt:lpstr>
      <vt:lpstr>Microsoft Clip Gallery</vt:lpstr>
      <vt:lpstr>Photo Editor 3.0 - foto</vt:lpstr>
      <vt:lpstr>Microsoft Equation 3.0</vt:lpstr>
      <vt:lpstr>Microsoft Word Document</vt:lpstr>
      <vt:lpstr>Chapter 5: DataLink Layer</vt:lpstr>
      <vt:lpstr>Chapter 5: The Data Link Layer</vt:lpstr>
      <vt:lpstr>Link Layer</vt:lpstr>
      <vt:lpstr>Link layer: context</vt:lpstr>
      <vt:lpstr>Where is the link layer implemented?</vt:lpstr>
      <vt:lpstr>Adaptors Communicating</vt:lpstr>
      <vt:lpstr>Link Layer Services</vt:lpstr>
      <vt:lpstr>Link Layer Services (more)</vt:lpstr>
      <vt:lpstr>Link Layer</vt:lpstr>
      <vt:lpstr>Framing</vt:lpstr>
      <vt:lpstr>Byte Stuffing</vt:lpstr>
      <vt:lpstr>Framing techniques: examples (cont)</vt:lpstr>
      <vt:lpstr>Encoding</vt:lpstr>
      <vt:lpstr>Link Layer</vt:lpstr>
      <vt:lpstr>Error Detection</vt:lpstr>
      <vt:lpstr>Parity Checking</vt:lpstr>
      <vt:lpstr>Internet checksums</vt:lpstr>
      <vt:lpstr>CRC Example</vt:lpstr>
      <vt:lpstr>Link Layer</vt:lpstr>
      <vt:lpstr>Multiple Access Links and Protocols</vt:lpstr>
      <vt:lpstr>Multiple Access protocols</vt:lpstr>
      <vt:lpstr>Ideal Mulitple Access Protocol</vt:lpstr>
      <vt:lpstr>MAC Protocols: a taxonomy</vt:lpstr>
      <vt:lpstr>Channel Partitioning MAC protocols:  TDMA, FDMA </vt:lpstr>
      <vt:lpstr>Channel Partitioning CDMA</vt:lpstr>
      <vt:lpstr>Random Access Protocols</vt:lpstr>
      <vt:lpstr>Slotted ALOHA</vt:lpstr>
      <vt:lpstr>Slotted ALOHA</vt:lpstr>
      <vt:lpstr>Slotted Aloha efficiency</vt:lpstr>
      <vt:lpstr>Pure (unslotted) ALOHA</vt:lpstr>
      <vt:lpstr>Pure Aloha (cont.)</vt:lpstr>
      <vt:lpstr>CSMA: Carrier Sense Multiple Access</vt:lpstr>
      <vt:lpstr>CSMA collisions</vt:lpstr>
      <vt:lpstr>CSMA/CD (Collision Detection)</vt:lpstr>
      <vt:lpstr>“Taking Turns” MAC protocols</vt:lpstr>
      <vt:lpstr>“Taking Turns” MAC protocols</vt:lpstr>
      <vt:lpstr>IEEE 802.4 Standard  (General Motors Token Bus) (not in must-study material)</vt:lpstr>
      <vt:lpstr>IEEE Standard 802.5 (Token Ring)  (not in must-study material)</vt:lpstr>
      <vt:lpstr>Token Ring operation </vt:lpstr>
      <vt:lpstr>IEEE 802.5 Ring: Maintenance  (not in must-study material)</vt:lpstr>
      <vt:lpstr>IEEE 802.5 Ring: Priority Algorithm  (not in must-study material)</vt:lpstr>
      <vt:lpstr>Reservation-based protocols</vt:lpstr>
      <vt:lpstr> Summary of MAC protocols</vt:lpstr>
      <vt:lpstr>Link Layer</vt:lpstr>
      <vt:lpstr>Ethernet</vt:lpstr>
      <vt:lpstr>Ethernet: uses CSMA/CD</vt:lpstr>
      <vt:lpstr>Ethernet’s CSMA/CD (more)</vt:lpstr>
      <vt:lpstr>Ethernet (CSMA/CD) Limitation </vt:lpstr>
      <vt:lpstr>Star topology</vt:lpstr>
      <vt:lpstr>CSMA/CD efficiency</vt:lpstr>
      <vt:lpstr>Ethernet Frame Structure</vt:lpstr>
      <vt:lpstr>802.3 Ethernet Standards: Link &amp; Physical Layers</vt:lpstr>
      <vt:lpstr>Manchester encoding</vt:lpstr>
      <vt:lpstr>Ethernet: Unreliable, connectionless</vt:lpstr>
      <vt:lpstr>Link Layer</vt:lpstr>
      <vt:lpstr>Interconnecting with hubs</vt:lpstr>
      <vt:lpstr>Switch:  allows multiple simultaneous transmissions</vt:lpstr>
      <vt:lpstr>Switches (bridges): cont.</vt:lpstr>
      <vt:lpstr>Switch: self-learning</vt:lpstr>
      <vt:lpstr>Switch: frame filtering/forwarding</vt:lpstr>
      <vt:lpstr>Switch Learning: example</vt:lpstr>
      <vt:lpstr>Switch: traffic isolation</vt:lpstr>
      <vt:lpstr>Switches vs. Routers</vt:lpstr>
      <vt:lpstr>Routers vs. Bridges/Switches</vt:lpstr>
      <vt:lpstr>Summary comparison</vt:lpstr>
      <vt:lpstr>Institutional network</vt:lpstr>
      <vt:lpstr>VLANs: motivation</vt:lpstr>
      <vt:lpstr>VLANs</vt:lpstr>
      <vt:lpstr>Port-based VLAN: </vt:lpstr>
      <vt:lpstr>VLANS spanning multiple switches</vt:lpstr>
      <vt:lpstr>Slide 71</vt:lpstr>
      <vt:lpstr>Link Layer</vt:lpstr>
      <vt:lpstr>LAN Addresses</vt:lpstr>
      <vt:lpstr>LAN Address (more)</vt:lpstr>
      <vt:lpstr>Recall earlier routing discussion</vt:lpstr>
      <vt:lpstr>ARP: Address Resolution Protocol</vt:lpstr>
      <vt:lpstr>Addressing: routing to another LAN</vt:lpstr>
      <vt:lpstr>Slide 78</vt:lpstr>
      <vt:lpstr>Link Layer</vt:lpstr>
      <vt:lpstr>Point to Point Data Link Control</vt:lpstr>
      <vt:lpstr>PPP Design Requirements [RFC 1557]</vt:lpstr>
      <vt:lpstr>PPP non-requirements</vt:lpstr>
      <vt:lpstr>PPP Data Frame</vt:lpstr>
      <vt:lpstr>Framing method: Byte Stuffing</vt:lpstr>
      <vt:lpstr>Byte Stuffing</vt:lpstr>
      <vt:lpstr>Link Layer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 TCP connection carrying HTTP</vt:lpstr>
      <vt:lpstr>A day in the life… HTTP request/reply </vt:lpstr>
      <vt:lpstr>Link Layer</vt:lpstr>
      <vt:lpstr>The Internet: virtualizing networks</vt:lpstr>
      <vt:lpstr>The Internet: virtualizing networks</vt:lpstr>
      <vt:lpstr>Cerf &amp; Kahn’s Internetwork Architecture</vt:lpstr>
      <vt:lpstr>ATM and MPLS</vt:lpstr>
      <vt:lpstr>On ATM: Asynchronous Transfer Mode nets</vt:lpstr>
      <vt:lpstr>IP-Over-ATM</vt:lpstr>
      <vt:lpstr>IP-Over-ATM</vt:lpstr>
      <vt:lpstr>Datagram Journey in IP-over-ATM Network </vt:lpstr>
      <vt:lpstr>IP-Over-ATM</vt:lpstr>
      <vt:lpstr>Multiprotocol label switching (MPLS)</vt:lpstr>
      <vt:lpstr>MPLS capable routers</vt:lpstr>
      <vt:lpstr>MPLS forwarding tables</vt:lpstr>
      <vt:lpstr>Chapter 5: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Ross, adapted by M. Papatriantafilou</dc:creator>
  <cp:lastModifiedBy>marina</cp:lastModifiedBy>
  <cp:revision>293</cp:revision>
  <cp:lastPrinted>2000-10-23T11:49:35Z</cp:lastPrinted>
  <dcterms:created xsi:type="dcterms:W3CDTF">1999-10-08T19:08:27Z</dcterms:created>
  <dcterms:modified xsi:type="dcterms:W3CDTF">2010-11-22T20:55:13Z</dcterms:modified>
</cp:coreProperties>
</file>