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84" r:id="rId4"/>
    <p:sldId id="302" r:id="rId5"/>
    <p:sldId id="291" r:id="rId6"/>
    <p:sldId id="270" r:id="rId7"/>
    <p:sldId id="292" r:id="rId8"/>
    <p:sldId id="271" r:id="rId9"/>
    <p:sldId id="293" r:id="rId10"/>
    <p:sldId id="290" r:id="rId11"/>
    <p:sldId id="272" r:id="rId12"/>
    <p:sldId id="273" r:id="rId13"/>
    <p:sldId id="297" r:id="rId14"/>
    <p:sldId id="276" r:id="rId15"/>
    <p:sldId id="298" r:id="rId16"/>
    <p:sldId id="277" r:id="rId17"/>
    <p:sldId id="299" r:id="rId18"/>
    <p:sldId id="278" r:id="rId19"/>
    <p:sldId id="301" r:id="rId20"/>
    <p:sldId id="279" r:id="rId21"/>
    <p:sldId id="303" r:id="rId22"/>
    <p:sldId id="275" r:id="rId23"/>
  </p:sldIdLst>
  <p:sldSz cx="9144000" cy="6858000" type="screen4x3"/>
  <p:notesSz cx="6845300" cy="93964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5CE8445-C47C-44BF-A2D0-62D8A780F3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4738" y="706438"/>
            <a:ext cx="4695825" cy="3521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2463"/>
            <a:ext cx="50196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3" tIns="46646" rIns="93293" bIns="46646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602A97E3-571D-41EF-AE43-E7842EFDD5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17E3B-9CFA-43AC-A42D-FAF5C1401435}" type="slidenum">
              <a:rPr lang="sv-SE" smtClean="0">
                <a:latin typeface="Times New Roman" pitchFamily="18" charset="0"/>
              </a:rPr>
              <a:pPr/>
              <a:t>1</a:t>
            </a:fld>
            <a:endParaRPr lang="sv-SE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402E-36CF-4EDC-A9ED-310DAA6EF7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4BF3-9FB7-435A-9448-849A58A8A9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9946-F288-455E-A57C-4158AB5DAD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AE0D-3C1C-48AF-9FF5-AF18ABEA33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1A34-0AB9-4005-98E4-7003C1FC4B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850F-FB7C-4B4E-A9F8-68DAD84A66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81630-2695-4069-9A22-08B96C4949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DED2-AE41-47FA-B11A-CA130CFD7C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86E9-AE2F-4915-82BE-FCAFCFD3CB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77FB-4842-49EA-B0EA-E8A1DF4E7D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32E1-174E-4CEF-9884-7F8E54C897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924800" cy="9906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fld id="{A8B6524A-A3D2-4C24-8F18-4245F84D14C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85081-4EE3-4901-92CC-20FAEF4689D5}" type="slidenum">
              <a:rPr lang="sv-SE" smtClean="0">
                <a:latin typeface="Arial" pitchFamily="34" charset="0"/>
              </a:rPr>
              <a:pPr/>
              <a:t>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Computer Communications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0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6CB0B4-30D7-458D-8742-D2E7684E666C}" type="slidenum">
              <a:rPr lang="sv-SE" smtClean="0">
                <a:latin typeface="Arial" pitchFamily="34" charset="0"/>
              </a:rPr>
              <a:pPr/>
              <a:t>10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D</a:t>
            </a:r>
            <a:r>
              <a:rPr lang="en-GB" smtClean="0">
                <a:solidFill>
                  <a:schemeClr val="accent2"/>
                </a:solidFill>
              </a:rPr>
              <a:t>atagram vs VC </a:t>
            </a:r>
            <a:r>
              <a:rPr lang="sv-SE" smtClean="0">
                <a:solidFill>
                  <a:schemeClr val="accent2"/>
                </a:solidFill>
              </a:rPr>
              <a:t/>
            </a:r>
            <a:br>
              <a:rPr lang="sv-SE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>end-to-end communication</a:t>
            </a:r>
            <a:endParaRPr lang="en-US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652463" y="1828800"/>
            <a:ext cx="35544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>
                <a:latin typeface="Comic Sans MS" pitchFamily="66" charset="0"/>
              </a:rPr>
              <a:t>Conceptual differences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>
                <a:latin typeface="Comic Sans MS" pitchFamily="66" charset="0"/>
              </a:rPr>
              <a:t>Example technologies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>
                <a:latin typeface="Comic Sans MS" pitchFamily="66" charset="0"/>
              </a:rPr>
              <a:t>Decisions, comparison, why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>
                <a:latin typeface="Comic Sans MS" pitchFamily="66" charset="0"/>
              </a:rPr>
              <a:t>Redundancy in current networks (internet; eg IP over ATM, MPLS)</a:t>
            </a:r>
          </a:p>
        </p:txBody>
      </p:sp>
      <p:sp>
        <p:nvSpPr>
          <p:cNvPr id="2059" name="Freeform 4"/>
          <p:cNvSpPr>
            <a:spLocks/>
          </p:cNvSpPr>
          <p:nvPr/>
        </p:nvSpPr>
        <p:spPr bwMode="auto">
          <a:xfrm>
            <a:off x="5653088" y="4144963"/>
            <a:ext cx="1624012" cy="403225"/>
          </a:xfrm>
          <a:custGeom>
            <a:avLst/>
            <a:gdLst>
              <a:gd name="T0" fmla="*/ 2147483647 w 824"/>
              <a:gd name="T1" fmla="*/ 2147483647 h 187"/>
              <a:gd name="T2" fmla="*/ 2147483647 w 824"/>
              <a:gd name="T3" fmla="*/ 2147483647 h 187"/>
              <a:gd name="T4" fmla="*/ 2147483647 w 824"/>
              <a:gd name="T5" fmla="*/ 2147483647 h 187"/>
              <a:gd name="T6" fmla="*/ 2147483647 w 824"/>
              <a:gd name="T7" fmla="*/ 2147483647 h 187"/>
              <a:gd name="T8" fmla="*/ 2147483647 w 824"/>
              <a:gd name="T9" fmla="*/ 2147483647 h 187"/>
              <a:gd name="T10" fmla="*/ 2147483647 w 824"/>
              <a:gd name="T11" fmla="*/ 2147483647 h 187"/>
              <a:gd name="T12" fmla="*/ 2147483647 w 824"/>
              <a:gd name="T13" fmla="*/ 2147483647 h 187"/>
              <a:gd name="T14" fmla="*/ 2147483647 w 824"/>
              <a:gd name="T15" fmla="*/ 2147483647 h 187"/>
              <a:gd name="T16" fmla="*/ 2147483647 w 824"/>
              <a:gd name="T17" fmla="*/ 2147483647 h 187"/>
              <a:gd name="T18" fmla="*/ 2147483647 w 824"/>
              <a:gd name="T19" fmla="*/ 2147483647 h 187"/>
              <a:gd name="T20" fmla="*/ 2147483647 w 824"/>
              <a:gd name="T21" fmla="*/ 2147483647 h 1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4"/>
              <a:gd name="T34" fmla="*/ 0 h 187"/>
              <a:gd name="T35" fmla="*/ 824 w 824"/>
              <a:gd name="T36" fmla="*/ 187 h 1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4" h="187">
                <a:moveTo>
                  <a:pt x="333" y="184"/>
                </a:moveTo>
                <a:cubicBezTo>
                  <a:pt x="189" y="187"/>
                  <a:pt x="84" y="183"/>
                  <a:pt x="42" y="164"/>
                </a:cubicBezTo>
                <a:cubicBezTo>
                  <a:pt x="0" y="144"/>
                  <a:pt x="40" y="79"/>
                  <a:pt x="80" y="64"/>
                </a:cubicBezTo>
                <a:cubicBezTo>
                  <a:pt x="119" y="50"/>
                  <a:pt x="217" y="74"/>
                  <a:pt x="281" y="76"/>
                </a:cubicBezTo>
                <a:cubicBezTo>
                  <a:pt x="345" y="78"/>
                  <a:pt x="431" y="85"/>
                  <a:pt x="466" y="74"/>
                </a:cubicBezTo>
                <a:cubicBezTo>
                  <a:pt x="501" y="63"/>
                  <a:pt x="476" y="16"/>
                  <a:pt x="493" y="8"/>
                </a:cubicBezTo>
                <a:cubicBezTo>
                  <a:pt x="510" y="0"/>
                  <a:pt x="557" y="12"/>
                  <a:pt x="568" y="23"/>
                </a:cubicBezTo>
                <a:cubicBezTo>
                  <a:pt x="579" y="34"/>
                  <a:pt x="529" y="63"/>
                  <a:pt x="559" y="74"/>
                </a:cubicBezTo>
                <a:cubicBezTo>
                  <a:pt x="589" y="85"/>
                  <a:pt x="719" y="70"/>
                  <a:pt x="751" y="86"/>
                </a:cubicBezTo>
                <a:cubicBezTo>
                  <a:pt x="783" y="102"/>
                  <a:pt x="824" y="154"/>
                  <a:pt x="754" y="170"/>
                </a:cubicBezTo>
                <a:cubicBezTo>
                  <a:pt x="684" y="186"/>
                  <a:pt x="421" y="181"/>
                  <a:pt x="333" y="18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0" name="Freeform 5"/>
          <p:cNvSpPr>
            <a:spLocks/>
          </p:cNvSpPr>
          <p:nvPr/>
        </p:nvSpPr>
        <p:spPr bwMode="auto">
          <a:xfrm>
            <a:off x="6127750" y="2112963"/>
            <a:ext cx="1500188" cy="1806575"/>
          </a:xfrm>
          <a:custGeom>
            <a:avLst/>
            <a:gdLst>
              <a:gd name="T0" fmla="*/ 2147483647 w 945"/>
              <a:gd name="T1" fmla="*/ 2147483647 h 1138"/>
              <a:gd name="T2" fmla="*/ 2147483647 w 945"/>
              <a:gd name="T3" fmla="*/ 2147483647 h 1138"/>
              <a:gd name="T4" fmla="*/ 2147483647 w 945"/>
              <a:gd name="T5" fmla="*/ 2147483647 h 1138"/>
              <a:gd name="T6" fmla="*/ 2147483647 w 945"/>
              <a:gd name="T7" fmla="*/ 2147483647 h 1138"/>
              <a:gd name="T8" fmla="*/ 2147483647 w 945"/>
              <a:gd name="T9" fmla="*/ 2147483647 h 1138"/>
              <a:gd name="T10" fmla="*/ 2147483647 w 945"/>
              <a:gd name="T11" fmla="*/ 2147483647 h 1138"/>
              <a:gd name="T12" fmla="*/ 2147483647 w 945"/>
              <a:gd name="T13" fmla="*/ 2147483647 h 1138"/>
              <a:gd name="T14" fmla="*/ 2147483647 w 945"/>
              <a:gd name="T15" fmla="*/ 2147483647 h 1138"/>
              <a:gd name="T16" fmla="*/ 2147483647 w 945"/>
              <a:gd name="T17" fmla="*/ 2147483647 h 1138"/>
              <a:gd name="T18" fmla="*/ 2147483647 w 945"/>
              <a:gd name="T19" fmla="*/ 2147483647 h 1138"/>
              <a:gd name="T20" fmla="*/ 2147483647 w 945"/>
              <a:gd name="T21" fmla="*/ 2147483647 h 1138"/>
              <a:gd name="T22" fmla="*/ 2147483647 w 945"/>
              <a:gd name="T23" fmla="*/ 2147483647 h 1138"/>
              <a:gd name="T24" fmla="*/ 2147483647 w 945"/>
              <a:gd name="T25" fmla="*/ 2147483647 h 1138"/>
              <a:gd name="T26" fmla="*/ 2147483647 w 945"/>
              <a:gd name="T27" fmla="*/ 2147483647 h 1138"/>
              <a:gd name="T28" fmla="*/ 2147483647 w 945"/>
              <a:gd name="T29" fmla="*/ 2147483647 h 1138"/>
              <a:gd name="T30" fmla="*/ 2147483647 w 945"/>
              <a:gd name="T31" fmla="*/ 2147483647 h 1138"/>
              <a:gd name="T32" fmla="*/ 2147483647 w 945"/>
              <a:gd name="T33" fmla="*/ 2147483647 h 1138"/>
              <a:gd name="T34" fmla="*/ 2147483647 w 945"/>
              <a:gd name="T35" fmla="*/ 2147483647 h 1138"/>
              <a:gd name="T36" fmla="*/ 2147483647 w 945"/>
              <a:gd name="T37" fmla="*/ 2147483647 h 11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5"/>
              <a:gd name="T58" fmla="*/ 0 h 1138"/>
              <a:gd name="T59" fmla="*/ 945 w 945"/>
              <a:gd name="T60" fmla="*/ 1138 h 11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5" h="1138">
                <a:moveTo>
                  <a:pt x="18" y="525"/>
                </a:moveTo>
                <a:cubicBezTo>
                  <a:pt x="44" y="497"/>
                  <a:pt x="135" y="488"/>
                  <a:pt x="192" y="429"/>
                </a:cubicBezTo>
                <a:cubicBezTo>
                  <a:pt x="249" y="370"/>
                  <a:pt x="306" y="239"/>
                  <a:pt x="357" y="174"/>
                </a:cubicBezTo>
                <a:cubicBezTo>
                  <a:pt x="408" y="109"/>
                  <a:pt x="457" y="64"/>
                  <a:pt x="498" y="39"/>
                </a:cubicBezTo>
                <a:cubicBezTo>
                  <a:pt x="539" y="14"/>
                  <a:pt x="589" y="0"/>
                  <a:pt x="600" y="27"/>
                </a:cubicBezTo>
                <a:cubicBezTo>
                  <a:pt x="611" y="54"/>
                  <a:pt x="521" y="182"/>
                  <a:pt x="567" y="201"/>
                </a:cubicBezTo>
                <a:cubicBezTo>
                  <a:pt x="613" y="220"/>
                  <a:pt x="815" y="95"/>
                  <a:pt x="876" y="144"/>
                </a:cubicBezTo>
                <a:cubicBezTo>
                  <a:pt x="937" y="193"/>
                  <a:pt x="926" y="366"/>
                  <a:pt x="930" y="495"/>
                </a:cubicBezTo>
                <a:cubicBezTo>
                  <a:pt x="934" y="624"/>
                  <a:pt x="945" y="830"/>
                  <a:pt x="903" y="921"/>
                </a:cubicBezTo>
                <a:cubicBezTo>
                  <a:pt x="861" y="1012"/>
                  <a:pt x="729" y="1007"/>
                  <a:pt x="678" y="1041"/>
                </a:cubicBezTo>
                <a:cubicBezTo>
                  <a:pt x="627" y="1075"/>
                  <a:pt x="621" y="1118"/>
                  <a:pt x="594" y="1128"/>
                </a:cubicBezTo>
                <a:cubicBezTo>
                  <a:pt x="567" y="1138"/>
                  <a:pt x="522" y="1115"/>
                  <a:pt x="513" y="1101"/>
                </a:cubicBezTo>
                <a:cubicBezTo>
                  <a:pt x="504" y="1087"/>
                  <a:pt x="545" y="1055"/>
                  <a:pt x="537" y="1041"/>
                </a:cubicBezTo>
                <a:cubicBezTo>
                  <a:pt x="529" y="1027"/>
                  <a:pt x="491" y="1038"/>
                  <a:pt x="462" y="1014"/>
                </a:cubicBezTo>
                <a:cubicBezTo>
                  <a:pt x="433" y="990"/>
                  <a:pt x="383" y="944"/>
                  <a:pt x="360" y="897"/>
                </a:cubicBezTo>
                <a:cubicBezTo>
                  <a:pt x="337" y="850"/>
                  <a:pt x="341" y="776"/>
                  <a:pt x="321" y="729"/>
                </a:cubicBezTo>
                <a:cubicBezTo>
                  <a:pt x="301" y="682"/>
                  <a:pt x="284" y="633"/>
                  <a:pt x="237" y="612"/>
                </a:cubicBezTo>
                <a:cubicBezTo>
                  <a:pt x="190" y="591"/>
                  <a:pt x="72" y="614"/>
                  <a:pt x="36" y="600"/>
                </a:cubicBezTo>
                <a:cubicBezTo>
                  <a:pt x="0" y="586"/>
                  <a:pt x="3" y="549"/>
                  <a:pt x="18" y="525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1" name="Freeform 6"/>
          <p:cNvSpPr>
            <a:spLocks/>
          </p:cNvSpPr>
          <p:nvPr/>
        </p:nvSpPr>
        <p:spPr bwMode="auto">
          <a:xfrm>
            <a:off x="5308600" y="2287588"/>
            <a:ext cx="287338" cy="1868487"/>
          </a:xfrm>
          <a:custGeom>
            <a:avLst/>
            <a:gdLst>
              <a:gd name="T0" fmla="*/ 2147483647 w 146"/>
              <a:gd name="T1" fmla="*/ 2147483647 h 867"/>
              <a:gd name="T2" fmla="*/ 2147483647 w 146"/>
              <a:gd name="T3" fmla="*/ 2147483647 h 867"/>
              <a:gd name="T4" fmla="*/ 2147483647 w 146"/>
              <a:gd name="T5" fmla="*/ 2147483647 h 867"/>
              <a:gd name="T6" fmla="*/ 2147483647 w 146"/>
              <a:gd name="T7" fmla="*/ 2147483647 h 867"/>
              <a:gd name="T8" fmla="*/ 2147483647 w 146"/>
              <a:gd name="T9" fmla="*/ 2147483647 h 867"/>
              <a:gd name="T10" fmla="*/ 2147483647 w 146"/>
              <a:gd name="T11" fmla="*/ 2147483647 h 867"/>
              <a:gd name="T12" fmla="*/ 2147483647 w 146"/>
              <a:gd name="T13" fmla="*/ 2147483647 h 867"/>
              <a:gd name="T14" fmla="*/ 2147483647 w 146"/>
              <a:gd name="T15" fmla="*/ 2147483647 h 8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6"/>
              <a:gd name="T25" fmla="*/ 0 h 867"/>
              <a:gd name="T26" fmla="*/ 146 w 146"/>
              <a:gd name="T27" fmla="*/ 867 h 8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62" name="Group 7"/>
          <p:cNvGrpSpPr>
            <a:grpSpLocks/>
          </p:cNvGrpSpPr>
          <p:nvPr/>
        </p:nvGrpSpPr>
        <p:grpSpPr bwMode="auto">
          <a:xfrm>
            <a:off x="6480175" y="3854450"/>
            <a:ext cx="623888" cy="317500"/>
            <a:chOff x="3600" y="219"/>
            <a:chExt cx="360" cy="175"/>
          </a:xfrm>
        </p:grpSpPr>
        <p:sp>
          <p:nvSpPr>
            <p:cNvPr id="2119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0" name="Line 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1" name="Line 1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2" name="Rectangle 1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2123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24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29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0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1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25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26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7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8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4797425" y="2081213"/>
          <a:ext cx="523875" cy="454025"/>
        </p:xfrm>
        <a:graphic>
          <a:graphicData uri="http://schemas.openxmlformats.org/presentationml/2006/ole">
            <p:oleObj spid="_x0000_s2050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4824413" y="3554413"/>
          <a:ext cx="525462" cy="455612"/>
        </p:xfrm>
        <a:graphic>
          <a:graphicData uri="http://schemas.openxmlformats.org/presentationml/2006/ole">
            <p:oleObj spid="_x0000_s2051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2052" name="Object 23"/>
          <p:cNvGraphicFramePr>
            <a:graphicFrameLocks noChangeAspect="1"/>
          </p:cNvGraphicFramePr>
          <p:nvPr/>
        </p:nvGraphicFramePr>
        <p:xfrm>
          <a:off x="6699250" y="1744663"/>
          <a:ext cx="523875" cy="454025"/>
        </p:xfrm>
        <a:graphic>
          <a:graphicData uri="http://schemas.openxmlformats.org/presentationml/2006/ole">
            <p:oleObj spid="_x0000_s2052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2053" name="Object 24"/>
          <p:cNvGraphicFramePr>
            <a:graphicFrameLocks noChangeAspect="1"/>
          </p:cNvGraphicFramePr>
          <p:nvPr/>
        </p:nvGraphicFramePr>
        <p:xfrm>
          <a:off x="5546725" y="4551363"/>
          <a:ext cx="523875" cy="454025"/>
        </p:xfrm>
        <a:graphic>
          <a:graphicData uri="http://schemas.openxmlformats.org/presentationml/2006/ole">
            <p:oleObj spid="_x0000_s2053" name="Clip" r:id="rId6" imgW="1305000" imgH="1085760" progId="MS_ClipArt_Gallery.2">
              <p:embed/>
            </p:oleObj>
          </a:graphicData>
        </a:graphic>
      </p:graphicFrame>
      <p:sp>
        <p:nvSpPr>
          <p:cNvPr id="2063" name="Freeform 25"/>
          <p:cNvSpPr>
            <a:spLocks/>
          </p:cNvSpPr>
          <p:nvPr/>
        </p:nvSpPr>
        <p:spPr bwMode="auto">
          <a:xfrm>
            <a:off x="5305425" y="2436813"/>
            <a:ext cx="153988" cy="1447800"/>
          </a:xfrm>
          <a:custGeom>
            <a:avLst/>
            <a:gdLst>
              <a:gd name="T0" fmla="*/ 0 w 51"/>
              <a:gd name="T1" fmla="*/ 2147483647 h 672"/>
              <a:gd name="T2" fmla="*/ 2147483647 w 51"/>
              <a:gd name="T3" fmla="*/ 0 h 672"/>
              <a:gd name="T4" fmla="*/ 2147483647 w 51"/>
              <a:gd name="T5" fmla="*/ 2147483647 h 672"/>
              <a:gd name="T6" fmla="*/ 2147483647 w 51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672"/>
              <a:gd name="T14" fmla="*/ 51 w 51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4" name="Line 26"/>
          <p:cNvSpPr>
            <a:spLocks noChangeShapeType="1"/>
          </p:cNvSpPr>
          <p:nvPr/>
        </p:nvSpPr>
        <p:spPr bwMode="auto">
          <a:xfrm>
            <a:off x="5459413" y="2973388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5" name="Oval 27"/>
          <p:cNvSpPr>
            <a:spLocks noChangeArrowheads="1"/>
          </p:cNvSpPr>
          <p:nvPr/>
        </p:nvSpPr>
        <p:spPr bwMode="auto">
          <a:xfrm>
            <a:off x="5110163" y="279876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6" name="Oval 28"/>
          <p:cNvSpPr>
            <a:spLocks noChangeArrowheads="1"/>
          </p:cNvSpPr>
          <p:nvPr/>
        </p:nvSpPr>
        <p:spPr bwMode="auto">
          <a:xfrm>
            <a:off x="5110163" y="3011488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7" name="Oval 29"/>
          <p:cNvSpPr>
            <a:spLocks noChangeArrowheads="1"/>
          </p:cNvSpPr>
          <p:nvPr/>
        </p:nvSpPr>
        <p:spPr bwMode="auto">
          <a:xfrm>
            <a:off x="5110163" y="319881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68" name="Group 30"/>
          <p:cNvGrpSpPr>
            <a:grpSpLocks/>
          </p:cNvGrpSpPr>
          <p:nvPr/>
        </p:nvGrpSpPr>
        <p:grpSpPr bwMode="auto">
          <a:xfrm>
            <a:off x="5578475" y="2805113"/>
            <a:ext cx="622300" cy="315912"/>
            <a:chOff x="3600" y="219"/>
            <a:chExt cx="360" cy="175"/>
          </a:xfrm>
        </p:grpSpPr>
        <p:sp>
          <p:nvSpPr>
            <p:cNvPr id="2106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7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8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9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2110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11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16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7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8" name="Line 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12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1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069" name="Freeform 44"/>
          <p:cNvSpPr>
            <a:spLocks/>
          </p:cNvSpPr>
          <p:nvPr/>
        </p:nvSpPr>
        <p:spPr bwMode="auto">
          <a:xfrm>
            <a:off x="6184900" y="2813050"/>
            <a:ext cx="433388" cy="18573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2054" name="Object 45"/>
          <p:cNvGraphicFramePr>
            <a:graphicFrameLocks noChangeAspect="1"/>
          </p:cNvGraphicFramePr>
          <p:nvPr/>
        </p:nvGraphicFramePr>
        <p:xfrm>
          <a:off x="6735763" y="4513263"/>
          <a:ext cx="523875" cy="455612"/>
        </p:xfrm>
        <a:graphic>
          <a:graphicData uri="http://schemas.openxmlformats.org/presentationml/2006/ole">
            <p:oleObj spid="_x0000_s2054" name="Clip" r:id="rId7" imgW="1305000" imgH="1085760" progId="MS_ClipArt_Gallery.2">
              <p:embed/>
            </p:oleObj>
          </a:graphicData>
        </a:graphic>
      </p:graphicFrame>
      <p:sp>
        <p:nvSpPr>
          <p:cNvPr id="2070" name="Freeform 46"/>
          <p:cNvSpPr>
            <a:spLocks/>
          </p:cNvSpPr>
          <p:nvPr/>
        </p:nvSpPr>
        <p:spPr bwMode="auto">
          <a:xfrm rot="-5389902">
            <a:off x="6351588" y="3817938"/>
            <a:ext cx="168275" cy="1323975"/>
          </a:xfrm>
          <a:custGeom>
            <a:avLst/>
            <a:gdLst>
              <a:gd name="T0" fmla="*/ 0 w 51"/>
              <a:gd name="T1" fmla="*/ 2147483647 h 672"/>
              <a:gd name="T2" fmla="*/ 2147483647 w 51"/>
              <a:gd name="T3" fmla="*/ 0 h 672"/>
              <a:gd name="T4" fmla="*/ 2147483647 w 51"/>
              <a:gd name="T5" fmla="*/ 2147483647 h 672"/>
              <a:gd name="T6" fmla="*/ 2147483647 w 51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672"/>
              <a:gd name="T14" fmla="*/ 51 w 51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1" name="Line 47"/>
          <p:cNvSpPr>
            <a:spLocks noChangeShapeType="1"/>
          </p:cNvSpPr>
          <p:nvPr/>
        </p:nvSpPr>
        <p:spPr bwMode="auto">
          <a:xfrm rot="5292605">
            <a:off x="6574632" y="4279106"/>
            <a:ext cx="215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72" name="Group 48"/>
          <p:cNvGrpSpPr>
            <a:grpSpLocks/>
          </p:cNvGrpSpPr>
          <p:nvPr/>
        </p:nvGrpSpPr>
        <p:grpSpPr bwMode="auto">
          <a:xfrm>
            <a:off x="6613525" y="2438400"/>
            <a:ext cx="554038" cy="468313"/>
            <a:chOff x="4238" y="2709"/>
            <a:chExt cx="349" cy="295"/>
          </a:xfrm>
        </p:grpSpPr>
        <p:sp>
          <p:nvSpPr>
            <p:cNvPr id="2094" name="Rectangle 49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95" name="Rectangle 50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96" name="Group 51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2103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4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5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097" name="Group 55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2100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1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2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098" name="Freeform 59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>
                <a:gd name="T0" fmla="*/ 0 w 348"/>
                <a:gd name="T1" fmla="*/ 44 h 44"/>
                <a:gd name="T2" fmla="*/ 76 w 348"/>
                <a:gd name="T3" fmla="*/ 0 h 44"/>
                <a:gd name="T4" fmla="*/ 348 w 348"/>
                <a:gd name="T5" fmla="*/ 0 h 44"/>
                <a:gd name="T6" fmla="*/ 276 w 348"/>
                <a:gd name="T7" fmla="*/ 44 h 44"/>
                <a:gd name="T8" fmla="*/ 0 w 348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8"/>
                <a:gd name="T16" fmla="*/ 0 h 44"/>
                <a:gd name="T17" fmla="*/ 348 w 3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99" name="Freeform 60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>
                <a:gd name="T0" fmla="*/ 0 w 82"/>
                <a:gd name="T1" fmla="*/ 47 h 294"/>
                <a:gd name="T2" fmla="*/ 82 w 82"/>
                <a:gd name="T3" fmla="*/ 0 h 294"/>
                <a:gd name="T4" fmla="*/ 82 w 82"/>
                <a:gd name="T5" fmla="*/ 254 h 294"/>
                <a:gd name="T6" fmla="*/ 0 w 82"/>
                <a:gd name="T7" fmla="*/ 294 h 294"/>
                <a:gd name="T8" fmla="*/ 0 w 82"/>
                <a:gd name="T9" fmla="*/ 4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94"/>
                <a:gd name="T17" fmla="*/ 82 w 82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3" name="Group 61"/>
          <p:cNvGrpSpPr>
            <a:grpSpLocks/>
          </p:cNvGrpSpPr>
          <p:nvPr/>
        </p:nvGrpSpPr>
        <p:grpSpPr bwMode="auto">
          <a:xfrm>
            <a:off x="6891338" y="3251200"/>
            <a:ext cx="554037" cy="468313"/>
            <a:chOff x="4238" y="2709"/>
            <a:chExt cx="349" cy="295"/>
          </a:xfrm>
        </p:grpSpPr>
        <p:sp>
          <p:nvSpPr>
            <p:cNvPr id="2082" name="Rectangle 62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83" name="Rectangle 63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84" name="Group 64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2091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2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3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085" name="Group 68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2088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9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0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086" name="Freeform 72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>
                <a:gd name="T0" fmla="*/ 0 w 348"/>
                <a:gd name="T1" fmla="*/ 44 h 44"/>
                <a:gd name="T2" fmla="*/ 76 w 348"/>
                <a:gd name="T3" fmla="*/ 0 h 44"/>
                <a:gd name="T4" fmla="*/ 348 w 348"/>
                <a:gd name="T5" fmla="*/ 0 h 44"/>
                <a:gd name="T6" fmla="*/ 276 w 348"/>
                <a:gd name="T7" fmla="*/ 44 h 44"/>
                <a:gd name="T8" fmla="*/ 0 w 348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8"/>
                <a:gd name="T16" fmla="*/ 0 h 44"/>
                <a:gd name="T17" fmla="*/ 348 w 3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87" name="Freeform 73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>
                <a:gd name="T0" fmla="*/ 0 w 82"/>
                <a:gd name="T1" fmla="*/ 47 h 294"/>
                <a:gd name="T2" fmla="*/ 82 w 82"/>
                <a:gd name="T3" fmla="*/ 0 h 294"/>
                <a:gd name="T4" fmla="*/ 82 w 82"/>
                <a:gd name="T5" fmla="*/ 254 h 294"/>
                <a:gd name="T6" fmla="*/ 0 w 82"/>
                <a:gd name="T7" fmla="*/ 294 h 294"/>
                <a:gd name="T8" fmla="*/ 0 w 82"/>
                <a:gd name="T9" fmla="*/ 4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94"/>
                <a:gd name="T17" fmla="*/ 82 w 82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74" name="Freeform 74"/>
          <p:cNvSpPr>
            <a:spLocks/>
          </p:cNvSpPr>
          <p:nvPr/>
        </p:nvSpPr>
        <p:spPr bwMode="auto">
          <a:xfrm>
            <a:off x="6908800" y="2184400"/>
            <a:ext cx="100013" cy="24288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5" name="Freeform 75"/>
          <p:cNvSpPr>
            <a:spLocks/>
          </p:cNvSpPr>
          <p:nvPr/>
        </p:nvSpPr>
        <p:spPr bwMode="auto">
          <a:xfrm>
            <a:off x="6975475" y="3717925"/>
            <a:ext cx="123825" cy="16668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6" name="Freeform 76"/>
          <p:cNvSpPr>
            <a:spLocks/>
          </p:cNvSpPr>
          <p:nvPr/>
        </p:nvSpPr>
        <p:spPr bwMode="auto">
          <a:xfrm flipH="1">
            <a:off x="6942138" y="2913063"/>
            <a:ext cx="271462" cy="338137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7" name="Text Box 77"/>
          <p:cNvSpPr txBox="1">
            <a:spLocks noChangeArrowheads="1"/>
          </p:cNvSpPr>
          <p:nvPr/>
        </p:nvSpPr>
        <p:spPr bwMode="auto">
          <a:xfrm>
            <a:off x="7778750" y="1860550"/>
            <a:ext cx="12398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ATM</a:t>
            </a:r>
          </a:p>
          <a:p>
            <a:pPr eaLnBrk="0" hangingPunct="0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Network/</a:t>
            </a:r>
          </a:p>
          <a:p>
            <a:pPr eaLnBrk="0" hangingPunct="0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MPLS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2078" name="Line 78"/>
          <p:cNvSpPr>
            <a:spLocks noChangeShapeType="1"/>
          </p:cNvSpPr>
          <p:nvPr/>
        </p:nvSpPr>
        <p:spPr bwMode="auto">
          <a:xfrm flipH="1">
            <a:off x="7451725" y="2219325"/>
            <a:ext cx="398463" cy="43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9" name="Text Box 79"/>
          <p:cNvSpPr txBox="1">
            <a:spLocks noChangeArrowheads="1"/>
          </p:cNvSpPr>
          <p:nvPr/>
        </p:nvSpPr>
        <p:spPr bwMode="auto">
          <a:xfrm>
            <a:off x="4246563" y="4429125"/>
            <a:ext cx="115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Ethernet</a:t>
            </a:r>
          </a:p>
          <a:p>
            <a:pPr eaLnBrk="0" hangingPunct="0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LANs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2080" name="Line 80"/>
          <p:cNvSpPr>
            <a:spLocks noChangeShapeType="1"/>
          </p:cNvSpPr>
          <p:nvPr/>
        </p:nvSpPr>
        <p:spPr bwMode="auto">
          <a:xfrm flipV="1">
            <a:off x="5243513" y="4022725"/>
            <a:ext cx="14128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1" name="Line 81"/>
          <p:cNvSpPr>
            <a:spLocks noChangeShapeType="1"/>
          </p:cNvSpPr>
          <p:nvPr/>
        </p:nvSpPr>
        <p:spPr bwMode="auto">
          <a:xfrm flipV="1">
            <a:off x="5237163" y="4365625"/>
            <a:ext cx="449262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B6B07-BE0A-45D0-BB42-327A13EC173E}" type="slidenum">
              <a:rPr lang="sv-SE" smtClean="0">
                <a:latin typeface="Arial" pitchFamily="34" charset="0"/>
              </a:rPr>
              <a:pPr/>
              <a:t>11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C</a:t>
            </a:r>
            <a:r>
              <a:rPr lang="en-GB" smtClean="0">
                <a:solidFill>
                  <a:schemeClr val="accent2"/>
                </a:solidFill>
              </a:rPr>
              <a:t>ongestion control</a:t>
            </a:r>
            <a:r>
              <a:rPr lang="sv-SE" smtClean="0">
                <a:solidFill>
                  <a:schemeClr val="accent2"/>
                </a:solidFill>
              </a:rPr>
              <a:t> (CC)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324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why, how congestion occurs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CC in TCP and performance; implied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CC in other ways, e.g. VC-based networks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RT-traffic resource reservation: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traffic shaping and policing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rate-based </a:t>
            </a:r>
            <a:endParaRPr lang="en-US" sz="2000" dirty="0" smtClean="0"/>
          </a:p>
        </p:txBody>
      </p:sp>
      <p:pic>
        <p:nvPicPr>
          <p:cNvPr id="3079" name="Picture 4" descr="congesti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3962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" descr="667 Token buck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946650"/>
            <a:ext cx="4465638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96000" y="1981200"/>
          <a:ext cx="3886200" cy="3306763"/>
        </p:xfrm>
        <a:graphic>
          <a:graphicData uri="http://schemas.openxmlformats.org/presentationml/2006/ole">
            <p:oleObj spid="_x0000_s3074" name="VISIO" r:id="rId5" imgW="8266320" imgH="7030800" progId="Visio.Drawing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F1492-EC97-4F57-88AD-FCC0E522DB87}" type="slidenum">
              <a:rPr lang="sv-SE" smtClean="0">
                <a:latin typeface="Arial" pitchFamily="34" charset="0"/>
              </a:rPr>
              <a:pPr/>
              <a:t>12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Q</a:t>
            </a:r>
            <a:r>
              <a:rPr lang="en-GB" smtClean="0">
                <a:solidFill>
                  <a:schemeClr val="accent2"/>
                </a:solidFill>
              </a:rPr>
              <a:t>uality-of-service</a:t>
            </a:r>
            <a:r>
              <a:rPr lang="sv-SE" smtClean="0">
                <a:solidFill>
                  <a:schemeClr val="accent2"/>
                </a:solidFill>
              </a:rPr>
              <a:t> and RT traffic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6482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CC0000"/>
                </a:solidFill>
              </a:rPr>
              <a:t>Conceptual needs</a:t>
            </a:r>
            <a:r>
              <a:rPr lang="en-US" smtClean="0"/>
              <a:t>:</a:t>
            </a:r>
          </a:p>
          <a:p>
            <a:pPr eaLnBrk="1" hangingPunct="1"/>
            <a:r>
              <a:rPr lang="en-US" smtClean="0"/>
              <a:t>packet/flow marking</a:t>
            </a:r>
          </a:p>
          <a:p>
            <a:pPr eaLnBrk="1" hangingPunct="1"/>
            <a:r>
              <a:rPr lang="en-US" smtClean="0"/>
              <a:t>Admission control</a:t>
            </a:r>
          </a:p>
          <a:p>
            <a:pPr eaLnBrk="1" hangingPunct="1"/>
            <a:r>
              <a:rPr lang="en-US" smtClean="0"/>
              <a:t>Traffic shaping &amp; policing</a:t>
            </a:r>
          </a:p>
          <a:p>
            <a:pPr eaLnBrk="1" hangingPunct="1"/>
            <a:r>
              <a:rPr lang="en-US" smtClean="0"/>
              <a:t>Packet scheduling (switches)</a:t>
            </a:r>
          </a:p>
        </p:txBody>
      </p:sp>
      <p:pic>
        <p:nvPicPr>
          <p:cNvPr id="15366" name="Picture 4" descr="666 W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3675" y="4495800"/>
            <a:ext cx="5140325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667 Token bu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3733800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57800" y="13716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CC0000"/>
                </a:solidFill>
                <a:latin typeface="+mn-lt"/>
              </a:rPr>
              <a:t>Internet context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Application-level solutions (FEC, </a:t>
            </a:r>
            <a:r>
              <a:rPr lang="en-US" sz="2400" b="0" kern="0" dirty="0" err="1">
                <a:latin typeface="+mn-lt"/>
              </a:rPr>
              <a:t>playout</a:t>
            </a:r>
            <a:r>
              <a:rPr lang="en-US" sz="2400" b="0" kern="0" dirty="0">
                <a:latin typeface="+mn-lt"/>
              </a:rPr>
              <a:t> </a:t>
            </a:r>
            <a:r>
              <a:rPr lang="en-US" sz="2400" b="0" kern="0" dirty="0">
                <a:latin typeface="+mn-lt"/>
              </a:rPr>
              <a:t>delay, caching-CDN)</a:t>
            </a:r>
            <a:endParaRPr lang="en-US" sz="24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 err="1">
                <a:latin typeface="+mn-lt"/>
              </a:rPr>
              <a:t>Intserv</a:t>
            </a:r>
            <a:r>
              <a:rPr lang="en-US" sz="2400" b="0" kern="0" dirty="0">
                <a:latin typeface="+mn-lt"/>
              </a:rPr>
              <a:t>, </a:t>
            </a:r>
            <a:r>
              <a:rPr lang="en-US" sz="2400" b="0" kern="0" dirty="0" err="1">
                <a:latin typeface="+mn-lt"/>
              </a:rPr>
              <a:t>Diffserv</a:t>
            </a:r>
            <a:endParaRPr lang="en-US" sz="24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2F3C2-DCC1-4E35-A3E4-C70CB24DDF35}" type="slidenum">
              <a:rPr lang="sv-SE" smtClean="0">
                <a:latin typeface="Arial" pitchFamily="34" charset="0"/>
              </a:rPr>
              <a:pPr/>
              <a:t>13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outing, also with mobility</a:t>
            </a:r>
            <a:endParaRPr lang="en-GB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9A400-780F-410E-8E55-AE32BEE6F809}" type="slidenum">
              <a:rPr lang="sv-SE" smtClean="0">
                <a:latin typeface="Arial" pitchFamily="34" charset="0"/>
              </a:rPr>
              <a:pPr/>
              <a:t>14</a:t>
            </a:fld>
            <a:endParaRPr lang="sv-SE" smtClean="0">
              <a:latin typeface="Arial" pitchFamily="34" charset="0"/>
            </a:endParaRPr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5019675" y="1700213"/>
            <a:ext cx="3571875" cy="2236787"/>
            <a:chOff x="3066" y="1107"/>
            <a:chExt cx="2250" cy="1409"/>
          </a:xfrm>
        </p:grpSpPr>
        <p:sp>
          <p:nvSpPr>
            <p:cNvPr id="4496" name="Freeform 5"/>
            <p:cNvSpPr>
              <a:spLocks/>
            </p:cNvSpPr>
            <p:nvPr/>
          </p:nvSpPr>
          <p:spPr bwMode="auto">
            <a:xfrm>
              <a:off x="3066" y="1107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7" name="Freeform 6"/>
            <p:cNvSpPr>
              <a:spLocks/>
            </p:cNvSpPr>
            <p:nvPr/>
          </p:nvSpPr>
          <p:spPr bwMode="auto">
            <a:xfrm>
              <a:off x="3402" y="1656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8" name="Oval 7"/>
            <p:cNvSpPr>
              <a:spLocks noChangeArrowheads="1"/>
            </p:cNvSpPr>
            <p:nvPr/>
          </p:nvSpPr>
          <p:spPr bwMode="auto">
            <a:xfrm>
              <a:off x="3142" y="18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9" name="Line 8"/>
            <p:cNvSpPr>
              <a:spLocks noChangeShapeType="1"/>
            </p:cNvSpPr>
            <p:nvPr/>
          </p:nvSpPr>
          <p:spPr bwMode="auto">
            <a:xfrm>
              <a:off x="3142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0" name="Line 9"/>
            <p:cNvSpPr>
              <a:spLocks noChangeShapeType="1"/>
            </p:cNvSpPr>
            <p:nvPr/>
          </p:nvSpPr>
          <p:spPr bwMode="auto">
            <a:xfrm>
              <a:off x="3455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1" name="Rectangle 10"/>
            <p:cNvSpPr>
              <a:spLocks noChangeArrowheads="1"/>
            </p:cNvSpPr>
            <p:nvPr/>
          </p:nvSpPr>
          <p:spPr bwMode="auto">
            <a:xfrm>
              <a:off x="3142" y="18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02" name="Oval 11"/>
            <p:cNvSpPr>
              <a:spLocks noChangeArrowheads="1"/>
            </p:cNvSpPr>
            <p:nvPr/>
          </p:nvSpPr>
          <p:spPr bwMode="auto">
            <a:xfrm>
              <a:off x="3139" y="18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3" name="Oval 12"/>
            <p:cNvSpPr>
              <a:spLocks noChangeArrowheads="1"/>
            </p:cNvSpPr>
            <p:nvPr/>
          </p:nvSpPr>
          <p:spPr bwMode="auto">
            <a:xfrm>
              <a:off x="3616" y="228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4" name="Line 13"/>
            <p:cNvSpPr>
              <a:spLocks noChangeShapeType="1"/>
            </p:cNvSpPr>
            <p:nvPr/>
          </p:nvSpPr>
          <p:spPr bwMode="auto">
            <a:xfrm>
              <a:off x="3616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5" name="Line 14"/>
            <p:cNvSpPr>
              <a:spLocks noChangeShapeType="1"/>
            </p:cNvSpPr>
            <p:nvPr/>
          </p:nvSpPr>
          <p:spPr bwMode="auto">
            <a:xfrm>
              <a:off x="3929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6" name="Rectangle 15"/>
            <p:cNvSpPr>
              <a:spLocks noChangeArrowheads="1"/>
            </p:cNvSpPr>
            <p:nvPr/>
          </p:nvSpPr>
          <p:spPr bwMode="auto">
            <a:xfrm>
              <a:off x="3616" y="227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07" name="Oval 16"/>
            <p:cNvSpPr>
              <a:spLocks noChangeArrowheads="1"/>
            </p:cNvSpPr>
            <p:nvPr/>
          </p:nvSpPr>
          <p:spPr bwMode="auto">
            <a:xfrm>
              <a:off x="3613" y="22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8" name="Oval 17"/>
            <p:cNvSpPr>
              <a:spLocks noChangeArrowheads="1"/>
            </p:cNvSpPr>
            <p:nvPr/>
          </p:nvSpPr>
          <p:spPr bwMode="auto">
            <a:xfrm>
              <a:off x="3612" y="15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9" name="Line 18"/>
            <p:cNvSpPr>
              <a:spLocks noChangeShapeType="1"/>
            </p:cNvSpPr>
            <p:nvPr/>
          </p:nvSpPr>
          <p:spPr bwMode="auto">
            <a:xfrm>
              <a:off x="3612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0" name="Line 19"/>
            <p:cNvSpPr>
              <a:spLocks noChangeShapeType="1"/>
            </p:cNvSpPr>
            <p:nvPr/>
          </p:nvSpPr>
          <p:spPr bwMode="auto">
            <a:xfrm>
              <a:off x="3925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1" name="Rectangle 20"/>
            <p:cNvSpPr>
              <a:spLocks noChangeArrowheads="1"/>
            </p:cNvSpPr>
            <p:nvPr/>
          </p:nvSpPr>
          <p:spPr bwMode="auto">
            <a:xfrm>
              <a:off x="3612" y="158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12" name="Oval 21"/>
            <p:cNvSpPr>
              <a:spLocks noChangeArrowheads="1"/>
            </p:cNvSpPr>
            <p:nvPr/>
          </p:nvSpPr>
          <p:spPr bwMode="auto">
            <a:xfrm>
              <a:off x="3609" y="15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3" name="Oval 22"/>
            <p:cNvSpPr>
              <a:spLocks noChangeArrowheads="1"/>
            </p:cNvSpPr>
            <p:nvPr/>
          </p:nvSpPr>
          <p:spPr bwMode="auto">
            <a:xfrm>
              <a:off x="4295" y="1591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4" name="Line 23"/>
            <p:cNvSpPr>
              <a:spLocks noChangeShapeType="1"/>
            </p:cNvSpPr>
            <p:nvPr/>
          </p:nvSpPr>
          <p:spPr bwMode="auto">
            <a:xfrm>
              <a:off x="4295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5" name="Line 24"/>
            <p:cNvSpPr>
              <a:spLocks noChangeShapeType="1"/>
            </p:cNvSpPr>
            <p:nvPr/>
          </p:nvSpPr>
          <p:spPr bwMode="auto">
            <a:xfrm>
              <a:off x="4607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6" name="Rectangle 25"/>
            <p:cNvSpPr>
              <a:spLocks noChangeArrowheads="1"/>
            </p:cNvSpPr>
            <p:nvPr/>
          </p:nvSpPr>
          <p:spPr bwMode="auto">
            <a:xfrm>
              <a:off x="4295" y="1584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17" name="Oval 26"/>
            <p:cNvSpPr>
              <a:spLocks noChangeArrowheads="1"/>
            </p:cNvSpPr>
            <p:nvPr/>
          </p:nvSpPr>
          <p:spPr bwMode="auto">
            <a:xfrm>
              <a:off x="4298" y="1528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8" name="Oval 27"/>
            <p:cNvSpPr>
              <a:spLocks noChangeArrowheads="1"/>
            </p:cNvSpPr>
            <p:nvPr/>
          </p:nvSpPr>
          <p:spPr bwMode="auto">
            <a:xfrm>
              <a:off x="4305" y="22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9" name="Line 28"/>
            <p:cNvSpPr>
              <a:spLocks noChangeShapeType="1"/>
            </p:cNvSpPr>
            <p:nvPr/>
          </p:nvSpPr>
          <p:spPr bwMode="auto">
            <a:xfrm>
              <a:off x="4305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0" name="Line 29"/>
            <p:cNvSpPr>
              <a:spLocks noChangeShapeType="1"/>
            </p:cNvSpPr>
            <p:nvPr/>
          </p:nvSpPr>
          <p:spPr bwMode="auto">
            <a:xfrm>
              <a:off x="4618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1" name="Rectangle 30"/>
            <p:cNvSpPr>
              <a:spLocks noChangeArrowheads="1"/>
            </p:cNvSpPr>
            <p:nvPr/>
          </p:nvSpPr>
          <p:spPr bwMode="auto">
            <a:xfrm>
              <a:off x="4305" y="227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22" name="Oval 31"/>
            <p:cNvSpPr>
              <a:spLocks noChangeArrowheads="1"/>
            </p:cNvSpPr>
            <p:nvPr/>
          </p:nvSpPr>
          <p:spPr bwMode="auto">
            <a:xfrm>
              <a:off x="4302" y="221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3" name="Oval 32"/>
            <p:cNvSpPr>
              <a:spLocks noChangeArrowheads="1"/>
            </p:cNvSpPr>
            <p:nvPr/>
          </p:nvSpPr>
          <p:spPr bwMode="auto">
            <a:xfrm>
              <a:off x="4870" y="194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4" name="Line 33"/>
            <p:cNvSpPr>
              <a:spLocks noChangeShapeType="1"/>
            </p:cNvSpPr>
            <p:nvPr/>
          </p:nvSpPr>
          <p:spPr bwMode="auto">
            <a:xfrm>
              <a:off x="4870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5" name="Line 34"/>
            <p:cNvSpPr>
              <a:spLocks noChangeShapeType="1"/>
            </p:cNvSpPr>
            <p:nvPr/>
          </p:nvSpPr>
          <p:spPr bwMode="auto">
            <a:xfrm>
              <a:off x="5183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6" name="Rectangle 35"/>
            <p:cNvSpPr>
              <a:spLocks noChangeArrowheads="1"/>
            </p:cNvSpPr>
            <p:nvPr/>
          </p:nvSpPr>
          <p:spPr bwMode="auto">
            <a:xfrm>
              <a:off x="4870" y="193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27" name="Oval 36"/>
            <p:cNvSpPr>
              <a:spLocks noChangeArrowheads="1"/>
            </p:cNvSpPr>
            <p:nvPr/>
          </p:nvSpPr>
          <p:spPr bwMode="auto">
            <a:xfrm>
              <a:off x="4867" y="187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8" name="Freeform 37"/>
            <p:cNvSpPr>
              <a:spLocks/>
            </p:cNvSpPr>
            <p:nvPr/>
          </p:nvSpPr>
          <p:spPr bwMode="auto">
            <a:xfrm>
              <a:off x="4461" y="1683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9" name="Freeform 38"/>
            <p:cNvSpPr>
              <a:spLocks/>
            </p:cNvSpPr>
            <p:nvPr/>
          </p:nvSpPr>
          <p:spPr bwMode="auto">
            <a:xfrm>
              <a:off x="3768" y="1689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0" name="Freeform 39"/>
            <p:cNvSpPr>
              <a:spLocks/>
            </p:cNvSpPr>
            <p:nvPr/>
          </p:nvSpPr>
          <p:spPr bwMode="auto">
            <a:xfrm>
              <a:off x="3933" y="1674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1" name="Freeform 40"/>
            <p:cNvSpPr>
              <a:spLocks/>
            </p:cNvSpPr>
            <p:nvPr/>
          </p:nvSpPr>
          <p:spPr bwMode="auto">
            <a:xfrm>
              <a:off x="4620" y="202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2" name="Freeform 41"/>
            <p:cNvSpPr>
              <a:spLocks/>
            </p:cNvSpPr>
            <p:nvPr/>
          </p:nvSpPr>
          <p:spPr bwMode="auto">
            <a:xfrm>
              <a:off x="3939" y="230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3" name="Freeform 42"/>
            <p:cNvSpPr>
              <a:spLocks/>
            </p:cNvSpPr>
            <p:nvPr/>
          </p:nvSpPr>
          <p:spPr bwMode="auto">
            <a:xfrm>
              <a:off x="3348" y="1980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4" name="Freeform 43"/>
            <p:cNvSpPr>
              <a:spLocks/>
            </p:cNvSpPr>
            <p:nvPr/>
          </p:nvSpPr>
          <p:spPr bwMode="auto">
            <a:xfrm>
              <a:off x="3933" y="161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5" name="Freeform 44"/>
            <p:cNvSpPr>
              <a:spLocks/>
            </p:cNvSpPr>
            <p:nvPr/>
          </p:nvSpPr>
          <p:spPr bwMode="auto">
            <a:xfrm>
              <a:off x="4608" y="1611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6" name="Freeform 45"/>
            <p:cNvSpPr>
              <a:spLocks/>
            </p:cNvSpPr>
            <p:nvPr/>
          </p:nvSpPr>
          <p:spPr bwMode="auto">
            <a:xfrm>
              <a:off x="3291" y="1182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537" name="Group 46"/>
            <p:cNvGrpSpPr>
              <a:grpSpLocks/>
            </p:cNvGrpSpPr>
            <p:nvPr/>
          </p:nvGrpSpPr>
          <p:grpSpPr bwMode="auto">
            <a:xfrm>
              <a:off x="3177" y="1784"/>
              <a:ext cx="233" cy="250"/>
              <a:chOff x="2940" y="2429"/>
              <a:chExt cx="236" cy="250"/>
            </a:xfrm>
          </p:grpSpPr>
          <p:sp>
            <p:nvSpPr>
              <p:cNvPr id="4563" name="Rectangle 4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4" name="Text Box 4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A</a:t>
                </a:r>
                <a:endParaRPr lang="en-US" sz="2400" b="0"/>
              </a:p>
            </p:txBody>
          </p:sp>
        </p:grpSp>
        <p:grpSp>
          <p:nvGrpSpPr>
            <p:cNvPr id="4538" name="Group 49"/>
            <p:cNvGrpSpPr>
              <a:grpSpLocks/>
            </p:cNvGrpSpPr>
            <p:nvPr/>
          </p:nvGrpSpPr>
          <p:grpSpPr bwMode="auto">
            <a:xfrm>
              <a:off x="4355" y="2168"/>
              <a:ext cx="216" cy="250"/>
              <a:chOff x="2948" y="2429"/>
              <a:chExt cx="219" cy="250"/>
            </a:xfrm>
          </p:grpSpPr>
          <p:sp>
            <p:nvSpPr>
              <p:cNvPr id="4561" name="Rectangle 5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2" name="Text Box 51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E</a:t>
                </a:r>
                <a:endParaRPr lang="en-US" sz="2400" b="0"/>
              </a:p>
            </p:txBody>
          </p:sp>
        </p:grpSp>
        <p:grpSp>
          <p:nvGrpSpPr>
            <p:cNvPr id="4539" name="Group 52"/>
            <p:cNvGrpSpPr>
              <a:grpSpLocks/>
            </p:cNvGrpSpPr>
            <p:nvPr/>
          </p:nvGrpSpPr>
          <p:grpSpPr bwMode="auto">
            <a:xfrm>
              <a:off x="3667" y="2165"/>
              <a:ext cx="231" cy="250"/>
              <a:chOff x="2941" y="2429"/>
              <a:chExt cx="234" cy="250"/>
            </a:xfrm>
          </p:grpSpPr>
          <p:sp>
            <p:nvSpPr>
              <p:cNvPr id="4559" name="Rectangle 5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0" name="Text Box 54"/>
              <p:cNvSpPr txBox="1">
                <a:spLocks noChangeArrowheads="1"/>
              </p:cNvSpPr>
              <p:nvPr/>
            </p:nvSpPr>
            <p:spPr bwMode="auto">
              <a:xfrm>
                <a:off x="2941" y="2429"/>
                <a:ext cx="2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D</a:t>
                </a:r>
                <a:endParaRPr lang="en-US" sz="2400" b="0"/>
              </a:p>
            </p:txBody>
          </p:sp>
        </p:grpSp>
        <p:grpSp>
          <p:nvGrpSpPr>
            <p:cNvPr id="4540" name="Group 55"/>
            <p:cNvGrpSpPr>
              <a:grpSpLocks/>
            </p:cNvGrpSpPr>
            <p:nvPr/>
          </p:nvGrpSpPr>
          <p:grpSpPr bwMode="auto">
            <a:xfrm>
              <a:off x="4351" y="1478"/>
              <a:ext cx="212" cy="250"/>
              <a:chOff x="2950" y="2429"/>
              <a:chExt cx="215" cy="250"/>
            </a:xfrm>
          </p:grpSpPr>
          <p:sp>
            <p:nvSpPr>
              <p:cNvPr id="4557" name="Rectangle 5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8" name="Text Box 57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C</a:t>
                </a:r>
                <a:endParaRPr lang="en-US" sz="2400" b="0"/>
              </a:p>
            </p:txBody>
          </p:sp>
        </p:grpSp>
        <p:grpSp>
          <p:nvGrpSpPr>
            <p:cNvPr id="4541" name="Group 58"/>
            <p:cNvGrpSpPr>
              <a:grpSpLocks/>
            </p:cNvGrpSpPr>
            <p:nvPr/>
          </p:nvGrpSpPr>
          <p:grpSpPr bwMode="auto">
            <a:xfrm>
              <a:off x="3665" y="1478"/>
              <a:ext cx="217" cy="250"/>
              <a:chOff x="2948" y="2429"/>
              <a:chExt cx="220" cy="250"/>
            </a:xfrm>
          </p:grpSpPr>
          <p:sp>
            <p:nvSpPr>
              <p:cNvPr id="4555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6" name="Text Box 6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B</a:t>
                </a:r>
                <a:endParaRPr lang="en-US" sz="2400" b="0"/>
              </a:p>
            </p:txBody>
          </p:sp>
        </p:grpSp>
        <p:grpSp>
          <p:nvGrpSpPr>
            <p:cNvPr id="4542" name="Group 61"/>
            <p:cNvGrpSpPr>
              <a:grpSpLocks/>
            </p:cNvGrpSpPr>
            <p:nvPr/>
          </p:nvGrpSpPr>
          <p:grpSpPr bwMode="auto">
            <a:xfrm>
              <a:off x="4929" y="1826"/>
              <a:ext cx="213" cy="250"/>
              <a:chOff x="2949" y="2429"/>
              <a:chExt cx="216" cy="250"/>
            </a:xfrm>
          </p:grpSpPr>
          <p:sp>
            <p:nvSpPr>
              <p:cNvPr id="4553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4" name="Text Box 63"/>
              <p:cNvSpPr txBox="1">
                <a:spLocks noChangeArrowheads="1"/>
              </p:cNvSpPr>
              <p:nvPr/>
            </p:nvSpPr>
            <p:spPr bwMode="auto">
              <a:xfrm>
                <a:off x="2949" y="2429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F</a:t>
                </a:r>
                <a:endParaRPr lang="en-US" sz="2400" b="0"/>
              </a:p>
            </p:txBody>
          </p:sp>
        </p:grpSp>
        <p:sp>
          <p:nvSpPr>
            <p:cNvPr id="4543" name="Text Box 64"/>
            <p:cNvSpPr txBox="1">
              <a:spLocks noChangeArrowheads="1"/>
            </p:cNvSpPr>
            <p:nvPr/>
          </p:nvSpPr>
          <p:spPr bwMode="auto">
            <a:xfrm>
              <a:off x="3393" y="160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44" name="Text Box 65"/>
            <p:cNvSpPr txBox="1">
              <a:spLocks noChangeArrowheads="1"/>
            </p:cNvSpPr>
            <p:nvPr/>
          </p:nvSpPr>
          <p:spPr bwMode="auto">
            <a:xfrm>
              <a:off x="3741" y="18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45" name="Text Box 66"/>
            <p:cNvSpPr txBox="1">
              <a:spLocks noChangeArrowheads="1"/>
            </p:cNvSpPr>
            <p:nvPr/>
          </p:nvSpPr>
          <p:spPr bwMode="auto">
            <a:xfrm>
              <a:off x="3317" y="2039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6" name="Text Box 67"/>
            <p:cNvSpPr txBox="1">
              <a:spLocks noChangeArrowheads="1"/>
            </p:cNvSpPr>
            <p:nvPr/>
          </p:nvSpPr>
          <p:spPr bwMode="auto">
            <a:xfrm>
              <a:off x="4125" y="1919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3</a:t>
              </a:r>
              <a:endParaRPr lang="en-US" sz="2400" b="0"/>
            </a:p>
          </p:txBody>
        </p:sp>
        <p:sp>
          <p:nvSpPr>
            <p:cNvPr id="4547" name="Text Box 68"/>
            <p:cNvSpPr txBox="1">
              <a:spLocks noChangeArrowheads="1"/>
            </p:cNvSpPr>
            <p:nvPr/>
          </p:nvSpPr>
          <p:spPr bwMode="auto">
            <a:xfrm>
              <a:off x="4073" y="227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8" name="Text Box 69"/>
            <p:cNvSpPr txBox="1">
              <a:spLocks noChangeArrowheads="1"/>
            </p:cNvSpPr>
            <p:nvPr/>
          </p:nvSpPr>
          <p:spPr bwMode="auto">
            <a:xfrm>
              <a:off x="4433" y="184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9" name="Text Box 70"/>
            <p:cNvSpPr txBox="1">
              <a:spLocks noChangeArrowheads="1"/>
            </p:cNvSpPr>
            <p:nvPr/>
          </p:nvSpPr>
          <p:spPr bwMode="auto">
            <a:xfrm>
              <a:off x="4782" y="210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50" name="Text Box 71"/>
            <p:cNvSpPr txBox="1">
              <a:spLocks noChangeArrowheads="1"/>
            </p:cNvSpPr>
            <p:nvPr/>
          </p:nvSpPr>
          <p:spPr bwMode="auto">
            <a:xfrm>
              <a:off x="4755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5</a:t>
              </a:r>
              <a:endParaRPr lang="en-US" sz="2400" b="0"/>
            </a:p>
          </p:txBody>
        </p:sp>
        <p:sp>
          <p:nvSpPr>
            <p:cNvPr id="4551" name="Text Box 72"/>
            <p:cNvSpPr txBox="1">
              <a:spLocks noChangeArrowheads="1"/>
            </p:cNvSpPr>
            <p:nvPr/>
          </p:nvSpPr>
          <p:spPr bwMode="auto">
            <a:xfrm>
              <a:off x="4020" y="142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3</a:t>
              </a:r>
              <a:endParaRPr lang="en-US" sz="2400" b="0"/>
            </a:p>
          </p:txBody>
        </p:sp>
        <p:sp>
          <p:nvSpPr>
            <p:cNvPr id="4552" name="Text Box 73"/>
            <p:cNvSpPr txBox="1">
              <a:spLocks noChangeArrowheads="1"/>
            </p:cNvSpPr>
            <p:nvPr/>
          </p:nvSpPr>
          <p:spPr bwMode="auto">
            <a:xfrm>
              <a:off x="3669" y="115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5</a:t>
              </a:r>
              <a:endParaRPr lang="en-US" sz="2400" b="0"/>
            </a:p>
          </p:txBody>
        </p:sp>
      </p:grp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outing,  also with mobility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Routing </a:t>
            </a:r>
            <a:r>
              <a:rPr lang="sv-SE" dirty="0" smtClean="0"/>
              <a:t>algorithms</a:t>
            </a:r>
          </a:p>
          <a:p>
            <a:pPr eaLnBrk="1" hangingPunct="1"/>
            <a:r>
              <a:rPr lang="sv-SE" dirty="0" smtClean="0"/>
              <a:t>Forwarding</a:t>
            </a:r>
            <a:endParaRPr lang="sv-SE" dirty="0" smtClean="0"/>
          </a:p>
          <a:p>
            <a:pPr eaLnBrk="1" hangingPunct="1"/>
            <a:r>
              <a:rPr lang="sv-SE" dirty="0" smtClean="0"/>
              <a:t>Resource, policy issues</a:t>
            </a:r>
          </a:p>
          <a:p>
            <a:pPr eaLnBrk="1" hangingPunct="1"/>
            <a:r>
              <a:rPr lang="sv-SE" dirty="0" smtClean="0"/>
              <a:t>Addressing mobility, tunneling</a:t>
            </a:r>
          </a:p>
        </p:txBody>
      </p:sp>
      <p:grpSp>
        <p:nvGrpSpPr>
          <p:cNvPr id="4106" name="Group 74"/>
          <p:cNvGrpSpPr>
            <a:grpSpLocks/>
          </p:cNvGrpSpPr>
          <p:nvPr/>
        </p:nvGrpSpPr>
        <p:grpSpPr bwMode="auto">
          <a:xfrm>
            <a:off x="0" y="2895600"/>
            <a:ext cx="4267200" cy="2514600"/>
            <a:chOff x="958" y="1566"/>
            <a:chExt cx="4242" cy="2155"/>
          </a:xfrm>
        </p:grpSpPr>
        <p:sp>
          <p:nvSpPr>
            <p:cNvPr id="4363" name="Freeform 7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>
                <a:gd name="T0" fmla="*/ 372 w 1340"/>
                <a:gd name="T1" fmla="*/ 24 h 1191"/>
                <a:gd name="T2" fmla="*/ 55 w 1340"/>
                <a:gd name="T3" fmla="*/ 35 h 1191"/>
                <a:gd name="T4" fmla="*/ 39 w 1340"/>
                <a:gd name="T5" fmla="*/ 239 h 1191"/>
                <a:gd name="T6" fmla="*/ 19 w 1340"/>
                <a:gd name="T7" fmla="*/ 427 h 1191"/>
                <a:gd name="T8" fmla="*/ 75 w 1340"/>
                <a:gd name="T9" fmla="*/ 516 h 1191"/>
                <a:gd name="T10" fmla="*/ 363 w 1340"/>
                <a:gd name="T11" fmla="*/ 520 h 1191"/>
                <a:gd name="T12" fmla="*/ 433 w 1340"/>
                <a:gd name="T13" fmla="*/ 670 h 1191"/>
                <a:gd name="T14" fmla="*/ 834 w 1340"/>
                <a:gd name="T15" fmla="*/ 652 h 1191"/>
                <a:gd name="T16" fmla="*/ 863 w 1340"/>
                <a:gd name="T17" fmla="*/ 339 h 1191"/>
                <a:gd name="T18" fmla="*/ 814 w 1340"/>
                <a:gd name="T19" fmla="*/ 203 h 1191"/>
                <a:gd name="T20" fmla="*/ 513 w 1340"/>
                <a:gd name="T21" fmla="*/ 171 h 1191"/>
                <a:gd name="T22" fmla="*/ 372 w 1340"/>
                <a:gd name="T23" fmla="*/ 24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64" name="Group 7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83" name="Oval 7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4" name="Line 7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5" name="Line 7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6" name="Rectangle 8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4487" name="Oval 8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488" name="Group 8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93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4" name="Line 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5" name="Line 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489" name="Group 8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9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1" name="Line 8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2" name="Line 8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365" name="Group 9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80" name="Line 9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81" name="Line 9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82" name="Line 9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366" name="Group 9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10" name="Oval 9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411" name="Group 9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12" name="Freeform 9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>
                    <a:gd name="T0" fmla="*/ 11 w 788"/>
                    <a:gd name="T1" fmla="*/ 0 h 1138"/>
                    <a:gd name="T2" fmla="*/ 10 w 788"/>
                    <a:gd name="T3" fmla="*/ 0 h 1138"/>
                    <a:gd name="T4" fmla="*/ 8 w 788"/>
                    <a:gd name="T5" fmla="*/ 0 h 1138"/>
                    <a:gd name="T6" fmla="*/ 6 w 788"/>
                    <a:gd name="T7" fmla="*/ 0 h 1138"/>
                    <a:gd name="T8" fmla="*/ 4 w 788"/>
                    <a:gd name="T9" fmla="*/ 1 h 1138"/>
                    <a:gd name="T10" fmla="*/ 2 w 788"/>
                    <a:gd name="T11" fmla="*/ 2 h 1138"/>
                    <a:gd name="T12" fmla="*/ 1 w 788"/>
                    <a:gd name="T13" fmla="*/ 3 h 1138"/>
                    <a:gd name="T14" fmla="*/ 0 w 788"/>
                    <a:gd name="T15" fmla="*/ 4 h 1138"/>
                    <a:gd name="T16" fmla="*/ 0 w 788"/>
                    <a:gd name="T17" fmla="*/ 5 h 1138"/>
                    <a:gd name="T18" fmla="*/ 0 w 788"/>
                    <a:gd name="T19" fmla="*/ 6 h 1138"/>
                    <a:gd name="T20" fmla="*/ 0 w 788"/>
                    <a:gd name="T21" fmla="*/ 7 h 1138"/>
                    <a:gd name="T22" fmla="*/ 1 w 788"/>
                    <a:gd name="T23" fmla="*/ 11 h 1138"/>
                    <a:gd name="T24" fmla="*/ 3 w 788"/>
                    <a:gd name="T25" fmla="*/ 15 h 1138"/>
                    <a:gd name="T26" fmla="*/ 5 w 788"/>
                    <a:gd name="T27" fmla="*/ 20 h 1138"/>
                    <a:gd name="T28" fmla="*/ 7 w 788"/>
                    <a:gd name="T29" fmla="*/ 25 h 1138"/>
                    <a:gd name="T30" fmla="*/ 9 w 788"/>
                    <a:gd name="T31" fmla="*/ 30 h 1138"/>
                    <a:gd name="T32" fmla="*/ 11 w 788"/>
                    <a:gd name="T33" fmla="*/ 35 h 1138"/>
                    <a:gd name="T34" fmla="*/ 13 w 788"/>
                    <a:gd name="T35" fmla="*/ 39 h 1138"/>
                    <a:gd name="T36" fmla="*/ 14 w 788"/>
                    <a:gd name="T37" fmla="*/ 41 h 1138"/>
                    <a:gd name="T38" fmla="*/ 15 w 788"/>
                    <a:gd name="T39" fmla="*/ 42 h 1138"/>
                    <a:gd name="T40" fmla="*/ 16 w 788"/>
                    <a:gd name="T41" fmla="*/ 42 h 1138"/>
                    <a:gd name="T42" fmla="*/ 18 w 788"/>
                    <a:gd name="T43" fmla="*/ 41 h 1138"/>
                    <a:gd name="T44" fmla="*/ 20 w 788"/>
                    <a:gd name="T45" fmla="*/ 40 h 1138"/>
                    <a:gd name="T46" fmla="*/ 23 w 788"/>
                    <a:gd name="T47" fmla="*/ 40 h 1138"/>
                    <a:gd name="T48" fmla="*/ 25 w 788"/>
                    <a:gd name="T49" fmla="*/ 39 h 1138"/>
                    <a:gd name="T50" fmla="*/ 27 w 788"/>
                    <a:gd name="T51" fmla="*/ 38 h 1138"/>
                    <a:gd name="T52" fmla="*/ 28 w 788"/>
                    <a:gd name="T53" fmla="*/ 37 h 1138"/>
                    <a:gd name="T54" fmla="*/ 29 w 788"/>
                    <a:gd name="T55" fmla="*/ 36 h 1138"/>
                    <a:gd name="T56" fmla="*/ 28 w 788"/>
                    <a:gd name="T57" fmla="*/ 34 h 1138"/>
                    <a:gd name="T58" fmla="*/ 25 w 788"/>
                    <a:gd name="T59" fmla="*/ 30 h 1138"/>
                    <a:gd name="T60" fmla="*/ 23 w 788"/>
                    <a:gd name="T61" fmla="*/ 26 h 1138"/>
                    <a:gd name="T62" fmla="*/ 20 w 788"/>
                    <a:gd name="T63" fmla="*/ 21 h 1138"/>
                    <a:gd name="T64" fmla="*/ 17 w 788"/>
                    <a:gd name="T65" fmla="*/ 16 h 1138"/>
                    <a:gd name="T66" fmla="*/ 15 w 788"/>
                    <a:gd name="T67" fmla="*/ 11 h 1138"/>
                    <a:gd name="T68" fmla="*/ 13 w 788"/>
                    <a:gd name="T69" fmla="*/ 6 h 1138"/>
                    <a:gd name="T70" fmla="*/ 12 w 788"/>
                    <a:gd name="T71" fmla="*/ 2 h 113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788"/>
                    <a:gd name="T109" fmla="*/ 0 h 1138"/>
                    <a:gd name="T110" fmla="*/ 788 w 788"/>
                    <a:gd name="T111" fmla="*/ 1138 h 113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3" name="Freeform 9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>
                    <a:gd name="T0" fmla="*/ 2 w 425"/>
                    <a:gd name="T1" fmla="*/ 0 h 936"/>
                    <a:gd name="T2" fmla="*/ 2 w 425"/>
                    <a:gd name="T3" fmla="*/ 0 h 936"/>
                    <a:gd name="T4" fmla="*/ 2 w 425"/>
                    <a:gd name="T5" fmla="*/ 0 h 936"/>
                    <a:gd name="T6" fmla="*/ 2 w 425"/>
                    <a:gd name="T7" fmla="*/ 0 h 936"/>
                    <a:gd name="T8" fmla="*/ 2 w 425"/>
                    <a:gd name="T9" fmla="*/ 1 h 936"/>
                    <a:gd name="T10" fmla="*/ 1 w 425"/>
                    <a:gd name="T11" fmla="*/ 1 h 936"/>
                    <a:gd name="T12" fmla="*/ 1 w 425"/>
                    <a:gd name="T13" fmla="*/ 2 h 936"/>
                    <a:gd name="T14" fmla="*/ 1 w 425"/>
                    <a:gd name="T15" fmla="*/ 3 h 936"/>
                    <a:gd name="T16" fmla="*/ 0 w 425"/>
                    <a:gd name="T17" fmla="*/ 4 h 936"/>
                    <a:gd name="T18" fmla="*/ 0 w 425"/>
                    <a:gd name="T19" fmla="*/ 5 h 936"/>
                    <a:gd name="T20" fmla="*/ 0 w 425"/>
                    <a:gd name="T21" fmla="*/ 7 h 936"/>
                    <a:gd name="T22" fmla="*/ 0 w 425"/>
                    <a:gd name="T23" fmla="*/ 8 h 936"/>
                    <a:gd name="T24" fmla="*/ 0 w 425"/>
                    <a:gd name="T25" fmla="*/ 10 h 936"/>
                    <a:gd name="T26" fmla="*/ 1 w 425"/>
                    <a:gd name="T27" fmla="*/ 12 h 936"/>
                    <a:gd name="T28" fmla="*/ 2 w 425"/>
                    <a:gd name="T29" fmla="*/ 14 h 936"/>
                    <a:gd name="T30" fmla="*/ 2 w 425"/>
                    <a:gd name="T31" fmla="*/ 17 h 936"/>
                    <a:gd name="T32" fmla="*/ 3 w 425"/>
                    <a:gd name="T33" fmla="*/ 19 h 936"/>
                    <a:gd name="T34" fmla="*/ 4 w 425"/>
                    <a:gd name="T35" fmla="*/ 21 h 936"/>
                    <a:gd name="T36" fmla="*/ 4 w 425"/>
                    <a:gd name="T37" fmla="*/ 23 h 936"/>
                    <a:gd name="T38" fmla="*/ 5 w 425"/>
                    <a:gd name="T39" fmla="*/ 25 h 936"/>
                    <a:gd name="T40" fmla="*/ 6 w 425"/>
                    <a:gd name="T41" fmla="*/ 27 h 936"/>
                    <a:gd name="T42" fmla="*/ 6 w 425"/>
                    <a:gd name="T43" fmla="*/ 29 h 936"/>
                    <a:gd name="T44" fmla="*/ 7 w 425"/>
                    <a:gd name="T45" fmla="*/ 30 h 936"/>
                    <a:gd name="T46" fmla="*/ 7 w 425"/>
                    <a:gd name="T47" fmla="*/ 31 h 936"/>
                    <a:gd name="T48" fmla="*/ 8 w 425"/>
                    <a:gd name="T49" fmla="*/ 31 h 936"/>
                    <a:gd name="T50" fmla="*/ 8 w 425"/>
                    <a:gd name="T51" fmla="*/ 32 h 936"/>
                    <a:gd name="T52" fmla="*/ 9 w 425"/>
                    <a:gd name="T53" fmla="*/ 32 h 936"/>
                    <a:gd name="T54" fmla="*/ 10 w 425"/>
                    <a:gd name="T55" fmla="*/ 32 h 936"/>
                    <a:gd name="T56" fmla="*/ 10 w 425"/>
                    <a:gd name="T57" fmla="*/ 33 h 936"/>
                    <a:gd name="T58" fmla="*/ 12 w 425"/>
                    <a:gd name="T59" fmla="*/ 33 h 936"/>
                    <a:gd name="T60" fmla="*/ 13 w 425"/>
                    <a:gd name="T61" fmla="*/ 34 h 936"/>
                    <a:gd name="T62" fmla="*/ 14 w 425"/>
                    <a:gd name="T63" fmla="*/ 34 h 936"/>
                    <a:gd name="T64" fmla="*/ 16 w 425"/>
                    <a:gd name="T65" fmla="*/ 35 h 936"/>
                    <a:gd name="T66" fmla="*/ 15 w 425"/>
                    <a:gd name="T67" fmla="*/ 33 h 936"/>
                    <a:gd name="T68" fmla="*/ 14 w 425"/>
                    <a:gd name="T69" fmla="*/ 31 h 936"/>
                    <a:gd name="T70" fmla="*/ 13 w 425"/>
                    <a:gd name="T71" fmla="*/ 29 h 936"/>
                    <a:gd name="T72" fmla="*/ 11 w 425"/>
                    <a:gd name="T73" fmla="*/ 27 h 936"/>
                    <a:gd name="T74" fmla="*/ 10 w 425"/>
                    <a:gd name="T75" fmla="*/ 24 h 936"/>
                    <a:gd name="T76" fmla="*/ 9 w 425"/>
                    <a:gd name="T77" fmla="*/ 22 h 936"/>
                    <a:gd name="T78" fmla="*/ 8 w 425"/>
                    <a:gd name="T79" fmla="*/ 19 h 936"/>
                    <a:gd name="T80" fmla="*/ 7 w 425"/>
                    <a:gd name="T81" fmla="*/ 17 h 936"/>
                    <a:gd name="T82" fmla="*/ 6 w 425"/>
                    <a:gd name="T83" fmla="*/ 14 h 936"/>
                    <a:gd name="T84" fmla="*/ 5 w 425"/>
                    <a:gd name="T85" fmla="*/ 12 h 936"/>
                    <a:gd name="T86" fmla="*/ 4 w 425"/>
                    <a:gd name="T87" fmla="*/ 9 h 936"/>
                    <a:gd name="T88" fmla="*/ 4 w 425"/>
                    <a:gd name="T89" fmla="*/ 7 h 936"/>
                    <a:gd name="T90" fmla="*/ 3 w 425"/>
                    <a:gd name="T91" fmla="*/ 5 h 936"/>
                    <a:gd name="T92" fmla="*/ 3 w 425"/>
                    <a:gd name="T93" fmla="*/ 3 h 936"/>
                    <a:gd name="T94" fmla="*/ 2 w 425"/>
                    <a:gd name="T95" fmla="*/ 1 h 936"/>
                    <a:gd name="T96" fmla="*/ 2 w 425"/>
                    <a:gd name="T97" fmla="*/ 0 h 9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25"/>
                    <a:gd name="T148" fmla="*/ 0 h 936"/>
                    <a:gd name="T149" fmla="*/ 425 w 425"/>
                    <a:gd name="T150" fmla="*/ 936 h 9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4" name="Freeform 9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>
                    <a:gd name="T0" fmla="*/ 1 w 192"/>
                    <a:gd name="T1" fmla="*/ 0 h 208"/>
                    <a:gd name="T2" fmla="*/ 0 w 192"/>
                    <a:gd name="T3" fmla="*/ 1 h 208"/>
                    <a:gd name="T4" fmla="*/ 0 w 192"/>
                    <a:gd name="T5" fmla="*/ 2 h 208"/>
                    <a:gd name="T6" fmla="*/ 0 w 192"/>
                    <a:gd name="T7" fmla="*/ 2 h 208"/>
                    <a:gd name="T8" fmla="*/ 0 w 192"/>
                    <a:gd name="T9" fmla="*/ 3 h 208"/>
                    <a:gd name="T10" fmla="*/ 0 w 192"/>
                    <a:gd name="T11" fmla="*/ 4 h 208"/>
                    <a:gd name="T12" fmla="*/ 0 w 192"/>
                    <a:gd name="T13" fmla="*/ 5 h 208"/>
                    <a:gd name="T14" fmla="*/ 1 w 192"/>
                    <a:gd name="T15" fmla="*/ 6 h 208"/>
                    <a:gd name="T16" fmla="*/ 1 w 192"/>
                    <a:gd name="T17" fmla="*/ 7 h 208"/>
                    <a:gd name="T18" fmla="*/ 2 w 192"/>
                    <a:gd name="T19" fmla="*/ 7 h 208"/>
                    <a:gd name="T20" fmla="*/ 3 w 192"/>
                    <a:gd name="T21" fmla="*/ 8 h 208"/>
                    <a:gd name="T22" fmla="*/ 3 w 192"/>
                    <a:gd name="T23" fmla="*/ 8 h 208"/>
                    <a:gd name="T24" fmla="*/ 4 w 192"/>
                    <a:gd name="T25" fmla="*/ 8 h 208"/>
                    <a:gd name="T26" fmla="*/ 5 w 192"/>
                    <a:gd name="T27" fmla="*/ 7 h 208"/>
                    <a:gd name="T28" fmla="*/ 5 w 192"/>
                    <a:gd name="T29" fmla="*/ 7 h 208"/>
                    <a:gd name="T30" fmla="*/ 6 w 192"/>
                    <a:gd name="T31" fmla="*/ 6 h 208"/>
                    <a:gd name="T32" fmla="*/ 6 w 192"/>
                    <a:gd name="T33" fmla="*/ 6 h 208"/>
                    <a:gd name="T34" fmla="*/ 7 w 192"/>
                    <a:gd name="T35" fmla="*/ 5 h 208"/>
                    <a:gd name="T36" fmla="*/ 7 w 192"/>
                    <a:gd name="T37" fmla="*/ 3 h 208"/>
                    <a:gd name="T38" fmla="*/ 7 w 192"/>
                    <a:gd name="T39" fmla="*/ 2 h 208"/>
                    <a:gd name="T40" fmla="*/ 6 w 192"/>
                    <a:gd name="T41" fmla="*/ 1 h 208"/>
                    <a:gd name="T42" fmla="*/ 6 w 192"/>
                    <a:gd name="T43" fmla="*/ 1 h 208"/>
                    <a:gd name="T44" fmla="*/ 5 w 192"/>
                    <a:gd name="T45" fmla="*/ 1 h 208"/>
                    <a:gd name="T46" fmla="*/ 5 w 192"/>
                    <a:gd name="T47" fmla="*/ 0 h 208"/>
                    <a:gd name="T48" fmla="*/ 4 w 192"/>
                    <a:gd name="T49" fmla="*/ 0 h 208"/>
                    <a:gd name="T50" fmla="*/ 3 w 192"/>
                    <a:gd name="T51" fmla="*/ 0 h 208"/>
                    <a:gd name="T52" fmla="*/ 2 w 192"/>
                    <a:gd name="T53" fmla="*/ 0 h 208"/>
                    <a:gd name="T54" fmla="*/ 2 w 192"/>
                    <a:gd name="T55" fmla="*/ 0 h 208"/>
                    <a:gd name="T56" fmla="*/ 1 w 192"/>
                    <a:gd name="T57" fmla="*/ 0 h 20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92"/>
                    <a:gd name="T88" fmla="*/ 0 h 208"/>
                    <a:gd name="T89" fmla="*/ 192 w 192"/>
                    <a:gd name="T90" fmla="*/ 208 h 20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5" name="Freeform 10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>
                    <a:gd name="T0" fmla="*/ 1 w 247"/>
                    <a:gd name="T1" fmla="*/ 1 h 251"/>
                    <a:gd name="T2" fmla="*/ 1 w 247"/>
                    <a:gd name="T3" fmla="*/ 2 h 251"/>
                    <a:gd name="T4" fmla="*/ 0 w 247"/>
                    <a:gd name="T5" fmla="*/ 2 h 251"/>
                    <a:gd name="T6" fmla="*/ 0 w 247"/>
                    <a:gd name="T7" fmla="*/ 3 h 251"/>
                    <a:gd name="T8" fmla="*/ 0 w 247"/>
                    <a:gd name="T9" fmla="*/ 4 h 251"/>
                    <a:gd name="T10" fmla="*/ 0 w 247"/>
                    <a:gd name="T11" fmla="*/ 4 h 251"/>
                    <a:gd name="T12" fmla="*/ 0 w 247"/>
                    <a:gd name="T13" fmla="*/ 5 h 251"/>
                    <a:gd name="T14" fmla="*/ 0 w 247"/>
                    <a:gd name="T15" fmla="*/ 6 h 251"/>
                    <a:gd name="T16" fmla="*/ 1 w 247"/>
                    <a:gd name="T17" fmla="*/ 6 h 251"/>
                    <a:gd name="T18" fmla="*/ 2 w 247"/>
                    <a:gd name="T19" fmla="*/ 7 h 251"/>
                    <a:gd name="T20" fmla="*/ 2 w 247"/>
                    <a:gd name="T21" fmla="*/ 8 h 251"/>
                    <a:gd name="T22" fmla="*/ 3 w 247"/>
                    <a:gd name="T23" fmla="*/ 8 h 251"/>
                    <a:gd name="T24" fmla="*/ 4 w 247"/>
                    <a:gd name="T25" fmla="*/ 9 h 251"/>
                    <a:gd name="T26" fmla="*/ 4 w 247"/>
                    <a:gd name="T27" fmla="*/ 9 h 251"/>
                    <a:gd name="T28" fmla="*/ 5 w 247"/>
                    <a:gd name="T29" fmla="*/ 9 h 251"/>
                    <a:gd name="T30" fmla="*/ 5 w 247"/>
                    <a:gd name="T31" fmla="*/ 9 h 251"/>
                    <a:gd name="T32" fmla="*/ 6 w 247"/>
                    <a:gd name="T33" fmla="*/ 9 h 251"/>
                    <a:gd name="T34" fmla="*/ 7 w 247"/>
                    <a:gd name="T35" fmla="*/ 9 h 251"/>
                    <a:gd name="T36" fmla="*/ 7 w 247"/>
                    <a:gd name="T37" fmla="*/ 8 h 251"/>
                    <a:gd name="T38" fmla="*/ 8 w 247"/>
                    <a:gd name="T39" fmla="*/ 8 h 251"/>
                    <a:gd name="T40" fmla="*/ 8 w 247"/>
                    <a:gd name="T41" fmla="*/ 8 h 251"/>
                    <a:gd name="T42" fmla="*/ 9 w 247"/>
                    <a:gd name="T43" fmla="*/ 8 h 251"/>
                    <a:gd name="T44" fmla="*/ 9 w 247"/>
                    <a:gd name="T45" fmla="*/ 7 h 251"/>
                    <a:gd name="T46" fmla="*/ 9 w 247"/>
                    <a:gd name="T47" fmla="*/ 7 h 251"/>
                    <a:gd name="T48" fmla="*/ 9 w 247"/>
                    <a:gd name="T49" fmla="*/ 6 h 251"/>
                    <a:gd name="T50" fmla="*/ 9 w 247"/>
                    <a:gd name="T51" fmla="*/ 5 h 251"/>
                    <a:gd name="T52" fmla="*/ 9 w 247"/>
                    <a:gd name="T53" fmla="*/ 4 h 251"/>
                    <a:gd name="T54" fmla="*/ 8 w 247"/>
                    <a:gd name="T55" fmla="*/ 4 h 251"/>
                    <a:gd name="T56" fmla="*/ 8 w 247"/>
                    <a:gd name="T57" fmla="*/ 3 h 251"/>
                    <a:gd name="T58" fmla="*/ 7 w 247"/>
                    <a:gd name="T59" fmla="*/ 2 h 251"/>
                    <a:gd name="T60" fmla="*/ 7 w 247"/>
                    <a:gd name="T61" fmla="*/ 1 h 251"/>
                    <a:gd name="T62" fmla="*/ 6 w 247"/>
                    <a:gd name="T63" fmla="*/ 1 h 251"/>
                    <a:gd name="T64" fmla="*/ 5 w 247"/>
                    <a:gd name="T65" fmla="*/ 0 h 251"/>
                    <a:gd name="T66" fmla="*/ 5 w 247"/>
                    <a:gd name="T67" fmla="*/ 0 h 251"/>
                    <a:gd name="T68" fmla="*/ 4 w 247"/>
                    <a:gd name="T69" fmla="*/ 0 h 251"/>
                    <a:gd name="T70" fmla="*/ 3 w 247"/>
                    <a:gd name="T71" fmla="*/ 0 h 251"/>
                    <a:gd name="T72" fmla="*/ 3 w 247"/>
                    <a:gd name="T73" fmla="*/ 0 h 251"/>
                    <a:gd name="T74" fmla="*/ 2 w 247"/>
                    <a:gd name="T75" fmla="*/ 0 h 251"/>
                    <a:gd name="T76" fmla="*/ 2 w 247"/>
                    <a:gd name="T77" fmla="*/ 0 h 251"/>
                    <a:gd name="T78" fmla="*/ 2 w 247"/>
                    <a:gd name="T79" fmla="*/ 1 h 251"/>
                    <a:gd name="T80" fmla="*/ 1 w 247"/>
                    <a:gd name="T81" fmla="*/ 1 h 25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47"/>
                    <a:gd name="T124" fmla="*/ 0 h 251"/>
                    <a:gd name="T125" fmla="*/ 247 w 247"/>
                    <a:gd name="T126" fmla="*/ 251 h 25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6" name="Freeform 10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>
                    <a:gd name="T0" fmla="*/ 4 w 226"/>
                    <a:gd name="T1" fmla="*/ 0 h 240"/>
                    <a:gd name="T2" fmla="*/ 3 w 226"/>
                    <a:gd name="T3" fmla="*/ 0 h 240"/>
                    <a:gd name="T4" fmla="*/ 2 w 226"/>
                    <a:gd name="T5" fmla="*/ 0 h 240"/>
                    <a:gd name="T6" fmla="*/ 2 w 226"/>
                    <a:gd name="T7" fmla="*/ 0 h 240"/>
                    <a:gd name="T8" fmla="*/ 1 w 226"/>
                    <a:gd name="T9" fmla="*/ 1 h 240"/>
                    <a:gd name="T10" fmla="*/ 0 w 226"/>
                    <a:gd name="T11" fmla="*/ 3 h 240"/>
                    <a:gd name="T12" fmla="*/ 0 w 226"/>
                    <a:gd name="T13" fmla="*/ 5 h 240"/>
                    <a:gd name="T14" fmla="*/ 1 w 226"/>
                    <a:gd name="T15" fmla="*/ 6 h 240"/>
                    <a:gd name="T16" fmla="*/ 1 w 226"/>
                    <a:gd name="T17" fmla="*/ 7 h 240"/>
                    <a:gd name="T18" fmla="*/ 2 w 226"/>
                    <a:gd name="T19" fmla="*/ 8 h 240"/>
                    <a:gd name="T20" fmla="*/ 3 w 226"/>
                    <a:gd name="T21" fmla="*/ 9 h 240"/>
                    <a:gd name="T22" fmla="*/ 4 w 226"/>
                    <a:gd name="T23" fmla="*/ 9 h 240"/>
                    <a:gd name="T24" fmla="*/ 6 w 226"/>
                    <a:gd name="T25" fmla="*/ 8 h 240"/>
                    <a:gd name="T26" fmla="*/ 7 w 226"/>
                    <a:gd name="T27" fmla="*/ 8 h 240"/>
                    <a:gd name="T28" fmla="*/ 8 w 226"/>
                    <a:gd name="T29" fmla="*/ 6 h 240"/>
                    <a:gd name="T30" fmla="*/ 8 w 226"/>
                    <a:gd name="T31" fmla="*/ 5 h 240"/>
                    <a:gd name="T32" fmla="*/ 8 w 226"/>
                    <a:gd name="T33" fmla="*/ 4 h 240"/>
                    <a:gd name="T34" fmla="*/ 8 w 226"/>
                    <a:gd name="T35" fmla="*/ 4 h 240"/>
                    <a:gd name="T36" fmla="*/ 7 w 226"/>
                    <a:gd name="T37" fmla="*/ 4 h 240"/>
                    <a:gd name="T38" fmla="*/ 7 w 226"/>
                    <a:gd name="T39" fmla="*/ 4 h 240"/>
                    <a:gd name="T40" fmla="*/ 7 w 226"/>
                    <a:gd name="T41" fmla="*/ 5 h 240"/>
                    <a:gd name="T42" fmla="*/ 7 w 226"/>
                    <a:gd name="T43" fmla="*/ 6 h 240"/>
                    <a:gd name="T44" fmla="*/ 6 w 226"/>
                    <a:gd name="T45" fmla="*/ 7 h 240"/>
                    <a:gd name="T46" fmla="*/ 5 w 226"/>
                    <a:gd name="T47" fmla="*/ 7 h 240"/>
                    <a:gd name="T48" fmla="*/ 3 w 226"/>
                    <a:gd name="T49" fmla="*/ 7 h 240"/>
                    <a:gd name="T50" fmla="*/ 2 w 226"/>
                    <a:gd name="T51" fmla="*/ 7 h 240"/>
                    <a:gd name="T52" fmla="*/ 2 w 226"/>
                    <a:gd name="T53" fmla="*/ 5 h 240"/>
                    <a:gd name="T54" fmla="*/ 1 w 226"/>
                    <a:gd name="T55" fmla="*/ 4 h 240"/>
                    <a:gd name="T56" fmla="*/ 1 w 226"/>
                    <a:gd name="T57" fmla="*/ 3 h 240"/>
                    <a:gd name="T58" fmla="*/ 2 w 226"/>
                    <a:gd name="T59" fmla="*/ 2 h 240"/>
                    <a:gd name="T60" fmla="*/ 2 w 226"/>
                    <a:gd name="T61" fmla="*/ 1 h 240"/>
                    <a:gd name="T62" fmla="*/ 3 w 226"/>
                    <a:gd name="T63" fmla="*/ 1 h 240"/>
                    <a:gd name="T64" fmla="*/ 3 w 226"/>
                    <a:gd name="T65" fmla="*/ 1 h 240"/>
                    <a:gd name="T66" fmla="*/ 4 w 226"/>
                    <a:gd name="T67" fmla="*/ 1 h 240"/>
                    <a:gd name="T68" fmla="*/ 5 w 226"/>
                    <a:gd name="T69" fmla="*/ 1 h 240"/>
                    <a:gd name="T70" fmla="*/ 5 w 226"/>
                    <a:gd name="T71" fmla="*/ 0 h 24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26"/>
                    <a:gd name="T109" fmla="*/ 0 h 240"/>
                    <a:gd name="T110" fmla="*/ 226 w 226"/>
                    <a:gd name="T111" fmla="*/ 240 h 24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7" name="Freeform 10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>
                    <a:gd name="T0" fmla="*/ 2 w 279"/>
                    <a:gd name="T1" fmla="*/ 0 h 270"/>
                    <a:gd name="T2" fmla="*/ 1 w 279"/>
                    <a:gd name="T3" fmla="*/ 1 h 270"/>
                    <a:gd name="T4" fmla="*/ 1 w 279"/>
                    <a:gd name="T5" fmla="*/ 2 h 270"/>
                    <a:gd name="T6" fmla="*/ 0 w 279"/>
                    <a:gd name="T7" fmla="*/ 3 h 270"/>
                    <a:gd name="T8" fmla="*/ 0 w 279"/>
                    <a:gd name="T9" fmla="*/ 4 h 270"/>
                    <a:gd name="T10" fmla="*/ 0 w 279"/>
                    <a:gd name="T11" fmla="*/ 5 h 270"/>
                    <a:gd name="T12" fmla="*/ 1 w 279"/>
                    <a:gd name="T13" fmla="*/ 6 h 270"/>
                    <a:gd name="T14" fmla="*/ 1 w 279"/>
                    <a:gd name="T15" fmla="*/ 8 h 270"/>
                    <a:gd name="T16" fmla="*/ 2 w 279"/>
                    <a:gd name="T17" fmla="*/ 9 h 270"/>
                    <a:gd name="T18" fmla="*/ 4 w 279"/>
                    <a:gd name="T19" fmla="*/ 10 h 270"/>
                    <a:gd name="T20" fmla="*/ 5 w 279"/>
                    <a:gd name="T21" fmla="*/ 10 h 270"/>
                    <a:gd name="T22" fmla="*/ 7 w 279"/>
                    <a:gd name="T23" fmla="*/ 10 h 270"/>
                    <a:gd name="T24" fmla="*/ 8 w 279"/>
                    <a:gd name="T25" fmla="*/ 9 h 270"/>
                    <a:gd name="T26" fmla="*/ 9 w 279"/>
                    <a:gd name="T27" fmla="*/ 8 h 270"/>
                    <a:gd name="T28" fmla="*/ 10 w 279"/>
                    <a:gd name="T29" fmla="*/ 7 h 270"/>
                    <a:gd name="T30" fmla="*/ 10 w 279"/>
                    <a:gd name="T31" fmla="*/ 6 h 270"/>
                    <a:gd name="T32" fmla="*/ 10 w 279"/>
                    <a:gd name="T33" fmla="*/ 5 h 270"/>
                    <a:gd name="T34" fmla="*/ 10 w 279"/>
                    <a:gd name="T35" fmla="*/ 4 h 270"/>
                    <a:gd name="T36" fmla="*/ 10 w 279"/>
                    <a:gd name="T37" fmla="*/ 4 h 270"/>
                    <a:gd name="T38" fmla="*/ 9 w 279"/>
                    <a:gd name="T39" fmla="*/ 5 h 270"/>
                    <a:gd name="T40" fmla="*/ 9 w 279"/>
                    <a:gd name="T41" fmla="*/ 5 h 270"/>
                    <a:gd name="T42" fmla="*/ 9 w 279"/>
                    <a:gd name="T43" fmla="*/ 6 h 270"/>
                    <a:gd name="T44" fmla="*/ 8 w 279"/>
                    <a:gd name="T45" fmla="*/ 7 h 270"/>
                    <a:gd name="T46" fmla="*/ 7 w 279"/>
                    <a:gd name="T47" fmla="*/ 7 h 270"/>
                    <a:gd name="T48" fmla="*/ 6 w 279"/>
                    <a:gd name="T49" fmla="*/ 8 h 270"/>
                    <a:gd name="T50" fmla="*/ 4 w 279"/>
                    <a:gd name="T51" fmla="*/ 7 h 270"/>
                    <a:gd name="T52" fmla="*/ 2 w 279"/>
                    <a:gd name="T53" fmla="*/ 6 h 270"/>
                    <a:gd name="T54" fmla="*/ 1 w 279"/>
                    <a:gd name="T55" fmla="*/ 4 h 270"/>
                    <a:gd name="T56" fmla="*/ 2 w 279"/>
                    <a:gd name="T57" fmla="*/ 3 h 270"/>
                    <a:gd name="T58" fmla="*/ 2 w 279"/>
                    <a:gd name="T59" fmla="*/ 2 h 270"/>
                    <a:gd name="T60" fmla="*/ 3 w 279"/>
                    <a:gd name="T61" fmla="*/ 1 h 270"/>
                    <a:gd name="T62" fmla="*/ 4 w 279"/>
                    <a:gd name="T63" fmla="*/ 1 h 270"/>
                    <a:gd name="T64" fmla="*/ 4 w 279"/>
                    <a:gd name="T65" fmla="*/ 0 h 270"/>
                    <a:gd name="T66" fmla="*/ 3 w 279"/>
                    <a:gd name="T67" fmla="*/ 0 h 27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79"/>
                    <a:gd name="T103" fmla="*/ 0 h 270"/>
                    <a:gd name="T104" fmla="*/ 279 w 279"/>
                    <a:gd name="T105" fmla="*/ 270 h 27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8" name="Freeform 10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>
                    <a:gd name="T0" fmla="*/ 0 w 72"/>
                    <a:gd name="T1" fmla="*/ 2 h 75"/>
                    <a:gd name="T2" fmla="*/ 1 w 72"/>
                    <a:gd name="T3" fmla="*/ 3 h 75"/>
                    <a:gd name="T4" fmla="*/ 1 w 72"/>
                    <a:gd name="T5" fmla="*/ 3 h 75"/>
                    <a:gd name="T6" fmla="*/ 1 w 72"/>
                    <a:gd name="T7" fmla="*/ 3 h 75"/>
                    <a:gd name="T8" fmla="*/ 1 w 72"/>
                    <a:gd name="T9" fmla="*/ 3 h 75"/>
                    <a:gd name="T10" fmla="*/ 1 w 72"/>
                    <a:gd name="T11" fmla="*/ 3 h 75"/>
                    <a:gd name="T12" fmla="*/ 2 w 72"/>
                    <a:gd name="T13" fmla="*/ 3 h 75"/>
                    <a:gd name="T14" fmla="*/ 2 w 72"/>
                    <a:gd name="T15" fmla="*/ 2 h 75"/>
                    <a:gd name="T16" fmla="*/ 2 w 72"/>
                    <a:gd name="T17" fmla="*/ 2 h 75"/>
                    <a:gd name="T18" fmla="*/ 3 w 72"/>
                    <a:gd name="T19" fmla="*/ 2 h 75"/>
                    <a:gd name="T20" fmla="*/ 3 w 72"/>
                    <a:gd name="T21" fmla="*/ 2 h 75"/>
                    <a:gd name="T22" fmla="*/ 3 w 72"/>
                    <a:gd name="T23" fmla="*/ 2 h 75"/>
                    <a:gd name="T24" fmla="*/ 3 w 72"/>
                    <a:gd name="T25" fmla="*/ 2 h 75"/>
                    <a:gd name="T26" fmla="*/ 2 w 72"/>
                    <a:gd name="T27" fmla="*/ 1 h 75"/>
                    <a:gd name="T28" fmla="*/ 2 w 72"/>
                    <a:gd name="T29" fmla="*/ 1 h 75"/>
                    <a:gd name="T30" fmla="*/ 2 w 72"/>
                    <a:gd name="T31" fmla="*/ 1 h 75"/>
                    <a:gd name="T32" fmla="*/ 2 w 72"/>
                    <a:gd name="T33" fmla="*/ 1 h 75"/>
                    <a:gd name="T34" fmla="*/ 2 w 72"/>
                    <a:gd name="T35" fmla="*/ 2 h 75"/>
                    <a:gd name="T36" fmla="*/ 1 w 72"/>
                    <a:gd name="T37" fmla="*/ 2 h 75"/>
                    <a:gd name="T38" fmla="*/ 1 w 72"/>
                    <a:gd name="T39" fmla="*/ 2 h 75"/>
                    <a:gd name="T40" fmla="*/ 1 w 72"/>
                    <a:gd name="T41" fmla="*/ 2 h 75"/>
                    <a:gd name="T42" fmla="*/ 1 w 72"/>
                    <a:gd name="T43" fmla="*/ 2 h 75"/>
                    <a:gd name="T44" fmla="*/ 1 w 72"/>
                    <a:gd name="T45" fmla="*/ 1 h 75"/>
                    <a:gd name="T46" fmla="*/ 0 w 72"/>
                    <a:gd name="T47" fmla="*/ 0 h 75"/>
                    <a:gd name="T48" fmla="*/ 0 w 72"/>
                    <a:gd name="T49" fmla="*/ 0 h 75"/>
                    <a:gd name="T50" fmla="*/ 0 w 72"/>
                    <a:gd name="T51" fmla="*/ 1 h 75"/>
                    <a:gd name="T52" fmla="*/ 0 w 72"/>
                    <a:gd name="T53" fmla="*/ 1 h 75"/>
                    <a:gd name="T54" fmla="*/ 0 w 72"/>
                    <a:gd name="T55" fmla="*/ 2 h 75"/>
                    <a:gd name="T56" fmla="*/ 0 w 72"/>
                    <a:gd name="T57" fmla="*/ 2 h 7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2"/>
                    <a:gd name="T88" fmla="*/ 0 h 75"/>
                    <a:gd name="T89" fmla="*/ 72 w 72"/>
                    <a:gd name="T90" fmla="*/ 75 h 7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9" name="Freeform 10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>
                    <a:gd name="T0" fmla="*/ 1 w 70"/>
                    <a:gd name="T1" fmla="*/ 2 h 59"/>
                    <a:gd name="T2" fmla="*/ 1 w 70"/>
                    <a:gd name="T3" fmla="*/ 2 h 59"/>
                    <a:gd name="T4" fmla="*/ 1 w 70"/>
                    <a:gd name="T5" fmla="*/ 2 h 59"/>
                    <a:gd name="T6" fmla="*/ 1 w 70"/>
                    <a:gd name="T7" fmla="*/ 2 h 59"/>
                    <a:gd name="T8" fmla="*/ 1 w 70"/>
                    <a:gd name="T9" fmla="*/ 2 h 59"/>
                    <a:gd name="T10" fmla="*/ 1 w 70"/>
                    <a:gd name="T11" fmla="*/ 2 h 59"/>
                    <a:gd name="T12" fmla="*/ 2 w 70"/>
                    <a:gd name="T13" fmla="*/ 2 h 59"/>
                    <a:gd name="T14" fmla="*/ 2 w 70"/>
                    <a:gd name="T15" fmla="*/ 2 h 59"/>
                    <a:gd name="T16" fmla="*/ 2 w 70"/>
                    <a:gd name="T17" fmla="*/ 2 h 59"/>
                    <a:gd name="T18" fmla="*/ 2 w 70"/>
                    <a:gd name="T19" fmla="*/ 2 h 59"/>
                    <a:gd name="T20" fmla="*/ 3 w 70"/>
                    <a:gd name="T21" fmla="*/ 2 h 59"/>
                    <a:gd name="T22" fmla="*/ 3 w 70"/>
                    <a:gd name="T23" fmla="*/ 2 h 59"/>
                    <a:gd name="T24" fmla="*/ 3 w 70"/>
                    <a:gd name="T25" fmla="*/ 1 h 59"/>
                    <a:gd name="T26" fmla="*/ 2 w 70"/>
                    <a:gd name="T27" fmla="*/ 1 h 59"/>
                    <a:gd name="T28" fmla="*/ 2 w 70"/>
                    <a:gd name="T29" fmla="*/ 1 h 59"/>
                    <a:gd name="T30" fmla="*/ 1 w 70"/>
                    <a:gd name="T31" fmla="*/ 1 h 59"/>
                    <a:gd name="T32" fmla="*/ 1 w 70"/>
                    <a:gd name="T33" fmla="*/ 2 h 59"/>
                    <a:gd name="T34" fmla="*/ 1 w 70"/>
                    <a:gd name="T35" fmla="*/ 1 h 59"/>
                    <a:gd name="T36" fmla="*/ 1 w 70"/>
                    <a:gd name="T37" fmla="*/ 1 h 59"/>
                    <a:gd name="T38" fmla="*/ 0 w 70"/>
                    <a:gd name="T39" fmla="*/ 0 h 59"/>
                    <a:gd name="T40" fmla="*/ 0 w 70"/>
                    <a:gd name="T41" fmla="*/ 0 h 59"/>
                    <a:gd name="T42" fmla="*/ 0 w 70"/>
                    <a:gd name="T43" fmla="*/ 1 h 59"/>
                    <a:gd name="T44" fmla="*/ 0 w 70"/>
                    <a:gd name="T45" fmla="*/ 1 h 59"/>
                    <a:gd name="T46" fmla="*/ 0 w 70"/>
                    <a:gd name="T47" fmla="*/ 2 h 59"/>
                    <a:gd name="T48" fmla="*/ 1 w 70"/>
                    <a:gd name="T49" fmla="*/ 2 h 5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0"/>
                    <a:gd name="T76" fmla="*/ 0 h 59"/>
                    <a:gd name="T77" fmla="*/ 70 w 70"/>
                    <a:gd name="T78" fmla="*/ 59 h 5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0" name="Freeform 10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>
                    <a:gd name="T0" fmla="*/ 0 w 65"/>
                    <a:gd name="T1" fmla="*/ 2 h 60"/>
                    <a:gd name="T2" fmla="*/ 0 w 65"/>
                    <a:gd name="T3" fmla="*/ 2 h 60"/>
                    <a:gd name="T4" fmla="*/ 1 w 65"/>
                    <a:gd name="T5" fmla="*/ 2 h 60"/>
                    <a:gd name="T6" fmla="*/ 1 w 65"/>
                    <a:gd name="T7" fmla="*/ 2 h 60"/>
                    <a:gd name="T8" fmla="*/ 1 w 65"/>
                    <a:gd name="T9" fmla="*/ 2 h 60"/>
                    <a:gd name="T10" fmla="*/ 2 w 65"/>
                    <a:gd name="T11" fmla="*/ 2 h 60"/>
                    <a:gd name="T12" fmla="*/ 2 w 65"/>
                    <a:gd name="T13" fmla="*/ 2 h 60"/>
                    <a:gd name="T14" fmla="*/ 2 w 65"/>
                    <a:gd name="T15" fmla="*/ 2 h 60"/>
                    <a:gd name="T16" fmla="*/ 2 w 65"/>
                    <a:gd name="T17" fmla="*/ 1 h 60"/>
                    <a:gd name="T18" fmla="*/ 2 w 65"/>
                    <a:gd name="T19" fmla="*/ 1 h 60"/>
                    <a:gd name="T20" fmla="*/ 2 w 65"/>
                    <a:gd name="T21" fmla="*/ 1 h 60"/>
                    <a:gd name="T22" fmla="*/ 2 w 65"/>
                    <a:gd name="T23" fmla="*/ 1 h 60"/>
                    <a:gd name="T24" fmla="*/ 2 w 65"/>
                    <a:gd name="T25" fmla="*/ 1 h 60"/>
                    <a:gd name="T26" fmla="*/ 1 w 65"/>
                    <a:gd name="T27" fmla="*/ 1 h 60"/>
                    <a:gd name="T28" fmla="*/ 1 w 65"/>
                    <a:gd name="T29" fmla="*/ 1 h 60"/>
                    <a:gd name="T30" fmla="*/ 1 w 65"/>
                    <a:gd name="T31" fmla="*/ 1 h 60"/>
                    <a:gd name="T32" fmla="*/ 0 w 65"/>
                    <a:gd name="T33" fmla="*/ 0 h 60"/>
                    <a:gd name="T34" fmla="*/ 0 w 65"/>
                    <a:gd name="T35" fmla="*/ 0 h 60"/>
                    <a:gd name="T36" fmla="*/ 0 w 65"/>
                    <a:gd name="T37" fmla="*/ 1 h 60"/>
                    <a:gd name="T38" fmla="*/ 0 w 65"/>
                    <a:gd name="T39" fmla="*/ 1 h 60"/>
                    <a:gd name="T40" fmla="*/ 0 w 65"/>
                    <a:gd name="T41" fmla="*/ 2 h 60"/>
                    <a:gd name="T42" fmla="*/ 0 w 65"/>
                    <a:gd name="T43" fmla="*/ 2 h 6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5"/>
                    <a:gd name="T67" fmla="*/ 0 h 60"/>
                    <a:gd name="T68" fmla="*/ 65 w 65"/>
                    <a:gd name="T69" fmla="*/ 60 h 6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1" name="Freeform 10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>
                    <a:gd name="T0" fmla="*/ 0 w 69"/>
                    <a:gd name="T1" fmla="*/ 2 h 47"/>
                    <a:gd name="T2" fmla="*/ 0 w 69"/>
                    <a:gd name="T3" fmla="*/ 2 h 47"/>
                    <a:gd name="T4" fmla="*/ 1 w 69"/>
                    <a:gd name="T5" fmla="*/ 2 h 47"/>
                    <a:gd name="T6" fmla="*/ 1 w 69"/>
                    <a:gd name="T7" fmla="*/ 2 h 47"/>
                    <a:gd name="T8" fmla="*/ 1 w 69"/>
                    <a:gd name="T9" fmla="*/ 2 h 47"/>
                    <a:gd name="T10" fmla="*/ 1 w 69"/>
                    <a:gd name="T11" fmla="*/ 2 h 47"/>
                    <a:gd name="T12" fmla="*/ 1 w 69"/>
                    <a:gd name="T13" fmla="*/ 2 h 47"/>
                    <a:gd name="T14" fmla="*/ 2 w 69"/>
                    <a:gd name="T15" fmla="*/ 2 h 47"/>
                    <a:gd name="T16" fmla="*/ 2 w 69"/>
                    <a:gd name="T17" fmla="*/ 1 h 47"/>
                    <a:gd name="T18" fmla="*/ 2 w 69"/>
                    <a:gd name="T19" fmla="*/ 1 h 47"/>
                    <a:gd name="T20" fmla="*/ 2 w 69"/>
                    <a:gd name="T21" fmla="*/ 1 h 47"/>
                    <a:gd name="T22" fmla="*/ 3 w 69"/>
                    <a:gd name="T23" fmla="*/ 1 h 47"/>
                    <a:gd name="T24" fmla="*/ 2 w 69"/>
                    <a:gd name="T25" fmla="*/ 1 h 47"/>
                    <a:gd name="T26" fmla="*/ 2 w 69"/>
                    <a:gd name="T27" fmla="*/ 1 h 47"/>
                    <a:gd name="T28" fmla="*/ 2 w 69"/>
                    <a:gd name="T29" fmla="*/ 1 h 47"/>
                    <a:gd name="T30" fmla="*/ 2 w 69"/>
                    <a:gd name="T31" fmla="*/ 1 h 47"/>
                    <a:gd name="T32" fmla="*/ 1 w 69"/>
                    <a:gd name="T33" fmla="*/ 1 h 47"/>
                    <a:gd name="T34" fmla="*/ 1 w 69"/>
                    <a:gd name="T35" fmla="*/ 1 h 47"/>
                    <a:gd name="T36" fmla="*/ 1 w 69"/>
                    <a:gd name="T37" fmla="*/ 1 h 47"/>
                    <a:gd name="T38" fmla="*/ 1 w 69"/>
                    <a:gd name="T39" fmla="*/ 1 h 47"/>
                    <a:gd name="T40" fmla="*/ 1 w 69"/>
                    <a:gd name="T41" fmla="*/ 1 h 47"/>
                    <a:gd name="T42" fmla="*/ 1 w 69"/>
                    <a:gd name="T43" fmla="*/ 1 h 47"/>
                    <a:gd name="T44" fmla="*/ 1 w 69"/>
                    <a:gd name="T45" fmla="*/ 1 h 47"/>
                    <a:gd name="T46" fmla="*/ 0 w 69"/>
                    <a:gd name="T47" fmla="*/ 0 h 47"/>
                    <a:gd name="T48" fmla="*/ 0 w 69"/>
                    <a:gd name="T49" fmla="*/ 0 h 47"/>
                    <a:gd name="T50" fmla="*/ 0 w 69"/>
                    <a:gd name="T51" fmla="*/ 0 h 47"/>
                    <a:gd name="T52" fmla="*/ 0 w 69"/>
                    <a:gd name="T53" fmla="*/ 0 h 47"/>
                    <a:gd name="T54" fmla="*/ 0 w 69"/>
                    <a:gd name="T55" fmla="*/ 0 h 47"/>
                    <a:gd name="T56" fmla="*/ 0 w 69"/>
                    <a:gd name="T57" fmla="*/ 0 h 47"/>
                    <a:gd name="T58" fmla="*/ 0 w 69"/>
                    <a:gd name="T59" fmla="*/ 0 h 47"/>
                    <a:gd name="T60" fmla="*/ 0 w 69"/>
                    <a:gd name="T61" fmla="*/ 1 h 47"/>
                    <a:gd name="T62" fmla="*/ 0 w 69"/>
                    <a:gd name="T63" fmla="*/ 2 h 47"/>
                    <a:gd name="T64" fmla="*/ 0 w 69"/>
                    <a:gd name="T65" fmla="*/ 2 h 4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9"/>
                    <a:gd name="T100" fmla="*/ 0 h 47"/>
                    <a:gd name="T101" fmla="*/ 69 w 69"/>
                    <a:gd name="T102" fmla="*/ 47 h 4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2" name="Freeform 10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>
                    <a:gd name="T0" fmla="*/ 0 w 60"/>
                    <a:gd name="T1" fmla="*/ 2 h 58"/>
                    <a:gd name="T2" fmla="*/ 1 w 60"/>
                    <a:gd name="T3" fmla="*/ 2 h 58"/>
                    <a:gd name="T4" fmla="*/ 1 w 60"/>
                    <a:gd name="T5" fmla="*/ 2 h 58"/>
                    <a:gd name="T6" fmla="*/ 2 w 60"/>
                    <a:gd name="T7" fmla="*/ 2 h 58"/>
                    <a:gd name="T8" fmla="*/ 2 w 60"/>
                    <a:gd name="T9" fmla="*/ 2 h 58"/>
                    <a:gd name="T10" fmla="*/ 2 w 60"/>
                    <a:gd name="T11" fmla="*/ 2 h 58"/>
                    <a:gd name="T12" fmla="*/ 2 w 60"/>
                    <a:gd name="T13" fmla="*/ 2 h 58"/>
                    <a:gd name="T14" fmla="*/ 2 w 60"/>
                    <a:gd name="T15" fmla="*/ 2 h 58"/>
                    <a:gd name="T16" fmla="*/ 2 w 60"/>
                    <a:gd name="T17" fmla="*/ 1 h 58"/>
                    <a:gd name="T18" fmla="*/ 2 w 60"/>
                    <a:gd name="T19" fmla="*/ 1 h 58"/>
                    <a:gd name="T20" fmla="*/ 2 w 60"/>
                    <a:gd name="T21" fmla="*/ 1 h 58"/>
                    <a:gd name="T22" fmla="*/ 2 w 60"/>
                    <a:gd name="T23" fmla="*/ 1 h 58"/>
                    <a:gd name="T24" fmla="*/ 2 w 60"/>
                    <a:gd name="T25" fmla="*/ 1 h 58"/>
                    <a:gd name="T26" fmla="*/ 1 w 60"/>
                    <a:gd name="T27" fmla="*/ 1 h 58"/>
                    <a:gd name="T28" fmla="*/ 1 w 60"/>
                    <a:gd name="T29" fmla="*/ 1 h 58"/>
                    <a:gd name="T30" fmla="*/ 1 w 60"/>
                    <a:gd name="T31" fmla="*/ 1 h 58"/>
                    <a:gd name="T32" fmla="*/ 1 w 60"/>
                    <a:gd name="T33" fmla="*/ 1 h 58"/>
                    <a:gd name="T34" fmla="*/ 1 w 60"/>
                    <a:gd name="T35" fmla="*/ 1 h 58"/>
                    <a:gd name="T36" fmla="*/ 1 w 60"/>
                    <a:gd name="T37" fmla="*/ 1 h 58"/>
                    <a:gd name="T38" fmla="*/ 1 w 60"/>
                    <a:gd name="T39" fmla="*/ 0 h 58"/>
                    <a:gd name="T40" fmla="*/ 0 w 60"/>
                    <a:gd name="T41" fmla="*/ 0 h 58"/>
                    <a:gd name="T42" fmla="*/ 0 w 60"/>
                    <a:gd name="T43" fmla="*/ 0 h 58"/>
                    <a:gd name="T44" fmla="*/ 0 w 60"/>
                    <a:gd name="T45" fmla="*/ 1 h 58"/>
                    <a:gd name="T46" fmla="*/ 0 w 60"/>
                    <a:gd name="T47" fmla="*/ 2 h 58"/>
                    <a:gd name="T48" fmla="*/ 0 w 60"/>
                    <a:gd name="T49" fmla="*/ 2 h 5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0"/>
                    <a:gd name="T76" fmla="*/ 0 h 58"/>
                    <a:gd name="T77" fmla="*/ 60 w 60"/>
                    <a:gd name="T78" fmla="*/ 58 h 5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3" name="Freeform 10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>
                    <a:gd name="T0" fmla="*/ 1 w 59"/>
                    <a:gd name="T1" fmla="*/ 2 h 55"/>
                    <a:gd name="T2" fmla="*/ 1 w 59"/>
                    <a:gd name="T3" fmla="*/ 2 h 55"/>
                    <a:gd name="T4" fmla="*/ 2 w 59"/>
                    <a:gd name="T5" fmla="*/ 2 h 55"/>
                    <a:gd name="T6" fmla="*/ 2 w 59"/>
                    <a:gd name="T7" fmla="*/ 2 h 55"/>
                    <a:gd name="T8" fmla="*/ 2 w 59"/>
                    <a:gd name="T9" fmla="*/ 1 h 55"/>
                    <a:gd name="T10" fmla="*/ 2 w 59"/>
                    <a:gd name="T11" fmla="*/ 1 h 55"/>
                    <a:gd name="T12" fmla="*/ 2 w 59"/>
                    <a:gd name="T13" fmla="*/ 1 h 55"/>
                    <a:gd name="T14" fmla="*/ 2 w 59"/>
                    <a:gd name="T15" fmla="*/ 1 h 55"/>
                    <a:gd name="T16" fmla="*/ 2 w 59"/>
                    <a:gd name="T17" fmla="*/ 1 h 55"/>
                    <a:gd name="T18" fmla="*/ 2 w 59"/>
                    <a:gd name="T19" fmla="*/ 1 h 55"/>
                    <a:gd name="T20" fmla="*/ 1 w 59"/>
                    <a:gd name="T21" fmla="*/ 1 h 55"/>
                    <a:gd name="T22" fmla="*/ 1 w 59"/>
                    <a:gd name="T23" fmla="*/ 1 h 55"/>
                    <a:gd name="T24" fmla="*/ 1 w 59"/>
                    <a:gd name="T25" fmla="*/ 1 h 55"/>
                    <a:gd name="T26" fmla="*/ 1 w 59"/>
                    <a:gd name="T27" fmla="*/ 1 h 55"/>
                    <a:gd name="T28" fmla="*/ 1 w 59"/>
                    <a:gd name="T29" fmla="*/ 1 h 55"/>
                    <a:gd name="T30" fmla="*/ 0 w 59"/>
                    <a:gd name="T31" fmla="*/ 0 h 55"/>
                    <a:gd name="T32" fmla="*/ 0 w 59"/>
                    <a:gd name="T33" fmla="*/ 0 h 55"/>
                    <a:gd name="T34" fmla="*/ 0 w 59"/>
                    <a:gd name="T35" fmla="*/ 1 h 55"/>
                    <a:gd name="T36" fmla="*/ 0 w 59"/>
                    <a:gd name="T37" fmla="*/ 1 h 55"/>
                    <a:gd name="T38" fmla="*/ 1 w 59"/>
                    <a:gd name="T39" fmla="*/ 2 h 55"/>
                    <a:gd name="T40" fmla="*/ 1 w 59"/>
                    <a:gd name="T41" fmla="*/ 2 h 5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"/>
                    <a:gd name="T64" fmla="*/ 0 h 55"/>
                    <a:gd name="T65" fmla="*/ 59 w 59"/>
                    <a:gd name="T66" fmla="*/ 55 h 5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4" name="Freeform 10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>
                    <a:gd name="T0" fmla="*/ 1 w 82"/>
                    <a:gd name="T1" fmla="*/ 3 h 76"/>
                    <a:gd name="T2" fmla="*/ 1 w 82"/>
                    <a:gd name="T3" fmla="*/ 3 h 76"/>
                    <a:gd name="T4" fmla="*/ 2 w 82"/>
                    <a:gd name="T5" fmla="*/ 3 h 76"/>
                    <a:gd name="T6" fmla="*/ 2 w 82"/>
                    <a:gd name="T7" fmla="*/ 3 h 76"/>
                    <a:gd name="T8" fmla="*/ 2 w 82"/>
                    <a:gd name="T9" fmla="*/ 3 h 76"/>
                    <a:gd name="T10" fmla="*/ 2 w 82"/>
                    <a:gd name="T11" fmla="*/ 3 h 76"/>
                    <a:gd name="T12" fmla="*/ 2 w 82"/>
                    <a:gd name="T13" fmla="*/ 2 h 76"/>
                    <a:gd name="T14" fmla="*/ 3 w 82"/>
                    <a:gd name="T15" fmla="*/ 2 h 76"/>
                    <a:gd name="T16" fmla="*/ 3 w 82"/>
                    <a:gd name="T17" fmla="*/ 2 h 76"/>
                    <a:gd name="T18" fmla="*/ 3 w 82"/>
                    <a:gd name="T19" fmla="*/ 2 h 76"/>
                    <a:gd name="T20" fmla="*/ 3 w 82"/>
                    <a:gd name="T21" fmla="*/ 2 h 76"/>
                    <a:gd name="T22" fmla="*/ 3 w 82"/>
                    <a:gd name="T23" fmla="*/ 2 h 76"/>
                    <a:gd name="T24" fmla="*/ 3 w 82"/>
                    <a:gd name="T25" fmla="*/ 2 h 76"/>
                    <a:gd name="T26" fmla="*/ 3 w 82"/>
                    <a:gd name="T27" fmla="*/ 1 h 76"/>
                    <a:gd name="T28" fmla="*/ 2 w 82"/>
                    <a:gd name="T29" fmla="*/ 1 h 76"/>
                    <a:gd name="T30" fmla="*/ 2 w 82"/>
                    <a:gd name="T31" fmla="*/ 1 h 76"/>
                    <a:gd name="T32" fmla="*/ 2 w 82"/>
                    <a:gd name="T33" fmla="*/ 1 h 76"/>
                    <a:gd name="T34" fmla="*/ 1 w 82"/>
                    <a:gd name="T35" fmla="*/ 2 h 76"/>
                    <a:gd name="T36" fmla="*/ 1 w 82"/>
                    <a:gd name="T37" fmla="*/ 2 h 76"/>
                    <a:gd name="T38" fmla="*/ 1 w 82"/>
                    <a:gd name="T39" fmla="*/ 2 h 76"/>
                    <a:gd name="T40" fmla="*/ 1 w 82"/>
                    <a:gd name="T41" fmla="*/ 2 h 76"/>
                    <a:gd name="T42" fmla="*/ 1 w 82"/>
                    <a:gd name="T43" fmla="*/ 2 h 76"/>
                    <a:gd name="T44" fmla="*/ 1 w 82"/>
                    <a:gd name="T45" fmla="*/ 1 h 76"/>
                    <a:gd name="T46" fmla="*/ 1 w 82"/>
                    <a:gd name="T47" fmla="*/ 0 h 76"/>
                    <a:gd name="T48" fmla="*/ 0 w 82"/>
                    <a:gd name="T49" fmla="*/ 0 h 76"/>
                    <a:gd name="T50" fmla="*/ 0 w 82"/>
                    <a:gd name="T51" fmla="*/ 1 h 76"/>
                    <a:gd name="T52" fmla="*/ 0 w 82"/>
                    <a:gd name="T53" fmla="*/ 1 h 76"/>
                    <a:gd name="T54" fmla="*/ 0 w 82"/>
                    <a:gd name="T55" fmla="*/ 2 h 76"/>
                    <a:gd name="T56" fmla="*/ 0 w 82"/>
                    <a:gd name="T57" fmla="*/ 2 h 76"/>
                    <a:gd name="T58" fmla="*/ 1 w 82"/>
                    <a:gd name="T59" fmla="*/ 2 h 76"/>
                    <a:gd name="T60" fmla="*/ 1 w 82"/>
                    <a:gd name="T61" fmla="*/ 3 h 76"/>
                    <a:gd name="T62" fmla="*/ 1 w 82"/>
                    <a:gd name="T63" fmla="*/ 3 h 76"/>
                    <a:gd name="T64" fmla="*/ 1 w 82"/>
                    <a:gd name="T65" fmla="*/ 3 h 7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2"/>
                    <a:gd name="T100" fmla="*/ 0 h 76"/>
                    <a:gd name="T101" fmla="*/ 82 w 82"/>
                    <a:gd name="T102" fmla="*/ 76 h 7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5" name="Freeform 11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>
                    <a:gd name="T0" fmla="*/ 0 w 75"/>
                    <a:gd name="T1" fmla="*/ 2 h 66"/>
                    <a:gd name="T2" fmla="*/ 1 w 75"/>
                    <a:gd name="T3" fmla="*/ 2 h 66"/>
                    <a:gd name="T4" fmla="*/ 1 w 75"/>
                    <a:gd name="T5" fmla="*/ 2 h 66"/>
                    <a:gd name="T6" fmla="*/ 1 w 75"/>
                    <a:gd name="T7" fmla="*/ 2 h 66"/>
                    <a:gd name="T8" fmla="*/ 1 w 75"/>
                    <a:gd name="T9" fmla="*/ 2 h 66"/>
                    <a:gd name="T10" fmla="*/ 1 w 75"/>
                    <a:gd name="T11" fmla="*/ 2 h 66"/>
                    <a:gd name="T12" fmla="*/ 1 w 75"/>
                    <a:gd name="T13" fmla="*/ 2 h 66"/>
                    <a:gd name="T14" fmla="*/ 2 w 75"/>
                    <a:gd name="T15" fmla="*/ 2 h 66"/>
                    <a:gd name="T16" fmla="*/ 2 w 75"/>
                    <a:gd name="T17" fmla="*/ 2 h 66"/>
                    <a:gd name="T18" fmla="*/ 2 w 75"/>
                    <a:gd name="T19" fmla="*/ 2 h 66"/>
                    <a:gd name="T20" fmla="*/ 3 w 75"/>
                    <a:gd name="T21" fmla="*/ 2 h 66"/>
                    <a:gd name="T22" fmla="*/ 3 w 75"/>
                    <a:gd name="T23" fmla="*/ 2 h 66"/>
                    <a:gd name="T24" fmla="*/ 3 w 75"/>
                    <a:gd name="T25" fmla="*/ 2 h 66"/>
                    <a:gd name="T26" fmla="*/ 3 w 75"/>
                    <a:gd name="T27" fmla="*/ 1 h 66"/>
                    <a:gd name="T28" fmla="*/ 2 w 75"/>
                    <a:gd name="T29" fmla="*/ 1 h 66"/>
                    <a:gd name="T30" fmla="*/ 2 w 75"/>
                    <a:gd name="T31" fmla="*/ 1 h 66"/>
                    <a:gd name="T32" fmla="*/ 2 w 75"/>
                    <a:gd name="T33" fmla="*/ 1 h 66"/>
                    <a:gd name="T34" fmla="*/ 2 w 75"/>
                    <a:gd name="T35" fmla="*/ 1 h 66"/>
                    <a:gd name="T36" fmla="*/ 1 w 75"/>
                    <a:gd name="T37" fmla="*/ 1 h 66"/>
                    <a:gd name="T38" fmla="*/ 1 w 75"/>
                    <a:gd name="T39" fmla="*/ 1 h 66"/>
                    <a:gd name="T40" fmla="*/ 1 w 75"/>
                    <a:gd name="T41" fmla="*/ 1 h 66"/>
                    <a:gd name="T42" fmla="*/ 1 w 75"/>
                    <a:gd name="T43" fmla="*/ 1 h 66"/>
                    <a:gd name="T44" fmla="*/ 1 w 75"/>
                    <a:gd name="T45" fmla="*/ 1 h 66"/>
                    <a:gd name="T46" fmla="*/ 0 w 75"/>
                    <a:gd name="T47" fmla="*/ 0 h 66"/>
                    <a:gd name="T48" fmla="*/ 0 w 75"/>
                    <a:gd name="T49" fmla="*/ 0 h 66"/>
                    <a:gd name="T50" fmla="*/ 0 w 75"/>
                    <a:gd name="T51" fmla="*/ 1 h 66"/>
                    <a:gd name="T52" fmla="*/ 0 w 75"/>
                    <a:gd name="T53" fmla="*/ 1 h 66"/>
                    <a:gd name="T54" fmla="*/ 0 w 75"/>
                    <a:gd name="T55" fmla="*/ 2 h 66"/>
                    <a:gd name="T56" fmla="*/ 0 w 75"/>
                    <a:gd name="T57" fmla="*/ 2 h 6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66"/>
                    <a:gd name="T89" fmla="*/ 75 w 75"/>
                    <a:gd name="T90" fmla="*/ 66 h 6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6" name="Freeform 11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>
                    <a:gd name="T0" fmla="*/ 0 w 75"/>
                    <a:gd name="T1" fmla="*/ 2 h 63"/>
                    <a:gd name="T2" fmla="*/ 0 w 75"/>
                    <a:gd name="T3" fmla="*/ 2 h 63"/>
                    <a:gd name="T4" fmla="*/ 0 w 75"/>
                    <a:gd name="T5" fmla="*/ 2 h 63"/>
                    <a:gd name="T6" fmla="*/ 1 w 75"/>
                    <a:gd name="T7" fmla="*/ 2 h 63"/>
                    <a:gd name="T8" fmla="*/ 1 w 75"/>
                    <a:gd name="T9" fmla="*/ 2 h 63"/>
                    <a:gd name="T10" fmla="*/ 1 w 75"/>
                    <a:gd name="T11" fmla="*/ 2 h 63"/>
                    <a:gd name="T12" fmla="*/ 1 w 75"/>
                    <a:gd name="T13" fmla="*/ 2 h 63"/>
                    <a:gd name="T14" fmla="*/ 2 w 75"/>
                    <a:gd name="T15" fmla="*/ 2 h 63"/>
                    <a:gd name="T16" fmla="*/ 2 w 75"/>
                    <a:gd name="T17" fmla="*/ 2 h 63"/>
                    <a:gd name="T18" fmla="*/ 2 w 75"/>
                    <a:gd name="T19" fmla="*/ 2 h 63"/>
                    <a:gd name="T20" fmla="*/ 3 w 75"/>
                    <a:gd name="T21" fmla="*/ 2 h 63"/>
                    <a:gd name="T22" fmla="*/ 3 w 75"/>
                    <a:gd name="T23" fmla="*/ 2 h 63"/>
                    <a:gd name="T24" fmla="*/ 3 w 75"/>
                    <a:gd name="T25" fmla="*/ 1 h 63"/>
                    <a:gd name="T26" fmla="*/ 2 w 75"/>
                    <a:gd name="T27" fmla="*/ 1 h 63"/>
                    <a:gd name="T28" fmla="*/ 2 w 75"/>
                    <a:gd name="T29" fmla="*/ 1 h 63"/>
                    <a:gd name="T30" fmla="*/ 2 w 75"/>
                    <a:gd name="T31" fmla="*/ 1 h 63"/>
                    <a:gd name="T32" fmla="*/ 2 w 75"/>
                    <a:gd name="T33" fmla="*/ 1 h 63"/>
                    <a:gd name="T34" fmla="*/ 1 w 75"/>
                    <a:gd name="T35" fmla="*/ 1 h 63"/>
                    <a:gd name="T36" fmla="*/ 1 w 75"/>
                    <a:gd name="T37" fmla="*/ 1 h 63"/>
                    <a:gd name="T38" fmla="*/ 1 w 75"/>
                    <a:gd name="T39" fmla="*/ 1 h 63"/>
                    <a:gd name="T40" fmla="*/ 1 w 75"/>
                    <a:gd name="T41" fmla="*/ 1 h 63"/>
                    <a:gd name="T42" fmla="*/ 1 w 75"/>
                    <a:gd name="T43" fmla="*/ 1 h 63"/>
                    <a:gd name="T44" fmla="*/ 1 w 75"/>
                    <a:gd name="T45" fmla="*/ 1 h 63"/>
                    <a:gd name="T46" fmla="*/ 0 w 75"/>
                    <a:gd name="T47" fmla="*/ 0 h 63"/>
                    <a:gd name="T48" fmla="*/ 0 w 75"/>
                    <a:gd name="T49" fmla="*/ 0 h 63"/>
                    <a:gd name="T50" fmla="*/ 0 w 75"/>
                    <a:gd name="T51" fmla="*/ 1 h 63"/>
                    <a:gd name="T52" fmla="*/ 0 w 75"/>
                    <a:gd name="T53" fmla="*/ 1 h 63"/>
                    <a:gd name="T54" fmla="*/ 0 w 75"/>
                    <a:gd name="T55" fmla="*/ 1 h 63"/>
                    <a:gd name="T56" fmla="*/ 0 w 75"/>
                    <a:gd name="T57" fmla="*/ 2 h 6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63"/>
                    <a:gd name="T89" fmla="*/ 75 w 75"/>
                    <a:gd name="T90" fmla="*/ 63 h 6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7" name="Freeform 11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>
                    <a:gd name="T0" fmla="*/ 3 w 250"/>
                    <a:gd name="T1" fmla="*/ 1 h 290"/>
                    <a:gd name="T2" fmla="*/ 3 w 250"/>
                    <a:gd name="T3" fmla="*/ 2 h 290"/>
                    <a:gd name="T4" fmla="*/ 2 w 250"/>
                    <a:gd name="T5" fmla="*/ 2 h 290"/>
                    <a:gd name="T6" fmla="*/ 1 w 250"/>
                    <a:gd name="T7" fmla="*/ 3 h 290"/>
                    <a:gd name="T8" fmla="*/ 1 w 250"/>
                    <a:gd name="T9" fmla="*/ 4 h 290"/>
                    <a:gd name="T10" fmla="*/ 1 w 250"/>
                    <a:gd name="T11" fmla="*/ 4 h 290"/>
                    <a:gd name="T12" fmla="*/ 0 w 250"/>
                    <a:gd name="T13" fmla="*/ 5 h 290"/>
                    <a:gd name="T14" fmla="*/ 0 w 250"/>
                    <a:gd name="T15" fmla="*/ 6 h 290"/>
                    <a:gd name="T16" fmla="*/ 0 w 250"/>
                    <a:gd name="T17" fmla="*/ 7 h 290"/>
                    <a:gd name="T18" fmla="*/ 0 w 250"/>
                    <a:gd name="T19" fmla="*/ 8 h 290"/>
                    <a:gd name="T20" fmla="*/ 1 w 250"/>
                    <a:gd name="T21" fmla="*/ 9 h 290"/>
                    <a:gd name="T22" fmla="*/ 1 w 250"/>
                    <a:gd name="T23" fmla="*/ 9 h 290"/>
                    <a:gd name="T24" fmla="*/ 2 w 250"/>
                    <a:gd name="T25" fmla="*/ 10 h 290"/>
                    <a:gd name="T26" fmla="*/ 3 w 250"/>
                    <a:gd name="T27" fmla="*/ 11 h 290"/>
                    <a:gd name="T28" fmla="*/ 4 w 250"/>
                    <a:gd name="T29" fmla="*/ 11 h 290"/>
                    <a:gd name="T30" fmla="*/ 5 w 250"/>
                    <a:gd name="T31" fmla="*/ 11 h 290"/>
                    <a:gd name="T32" fmla="*/ 6 w 250"/>
                    <a:gd name="T33" fmla="*/ 11 h 290"/>
                    <a:gd name="T34" fmla="*/ 6 w 250"/>
                    <a:gd name="T35" fmla="*/ 11 h 290"/>
                    <a:gd name="T36" fmla="*/ 7 w 250"/>
                    <a:gd name="T37" fmla="*/ 11 h 290"/>
                    <a:gd name="T38" fmla="*/ 7 w 250"/>
                    <a:gd name="T39" fmla="*/ 10 h 290"/>
                    <a:gd name="T40" fmla="*/ 7 w 250"/>
                    <a:gd name="T41" fmla="*/ 10 h 290"/>
                    <a:gd name="T42" fmla="*/ 7 w 250"/>
                    <a:gd name="T43" fmla="*/ 10 h 290"/>
                    <a:gd name="T44" fmla="*/ 6 w 250"/>
                    <a:gd name="T45" fmla="*/ 10 h 290"/>
                    <a:gd name="T46" fmla="*/ 6 w 250"/>
                    <a:gd name="T47" fmla="*/ 9 h 290"/>
                    <a:gd name="T48" fmla="*/ 6 w 250"/>
                    <a:gd name="T49" fmla="*/ 9 h 290"/>
                    <a:gd name="T50" fmla="*/ 5 w 250"/>
                    <a:gd name="T51" fmla="*/ 9 h 290"/>
                    <a:gd name="T52" fmla="*/ 5 w 250"/>
                    <a:gd name="T53" fmla="*/ 9 h 290"/>
                    <a:gd name="T54" fmla="*/ 4 w 250"/>
                    <a:gd name="T55" fmla="*/ 9 h 290"/>
                    <a:gd name="T56" fmla="*/ 4 w 250"/>
                    <a:gd name="T57" fmla="*/ 9 h 290"/>
                    <a:gd name="T58" fmla="*/ 3 w 250"/>
                    <a:gd name="T59" fmla="*/ 9 h 290"/>
                    <a:gd name="T60" fmla="*/ 3 w 250"/>
                    <a:gd name="T61" fmla="*/ 9 h 290"/>
                    <a:gd name="T62" fmla="*/ 2 w 250"/>
                    <a:gd name="T63" fmla="*/ 8 h 290"/>
                    <a:gd name="T64" fmla="*/ 2 w 250"/>
                    <a:gd name="T65" fmla="*/ 8 h 290"/>
                    <a:gd name="T66" fmla="*/ 2 w 250"/>
                    <a:gd name="T67" fmla="*/ 6 h 290"/>
                    <a:gd name="T68" fmla="*/ 2 w 250"/>
                    <a:gd name="T69" fmla="*/ 4 h 290"/>
                    <a:gd name="T70" fmla="*/ 3 w 250"/>
                    <a:gd name="T71" fmla="*/ 3 h 290"/>
                    <a:gd name="T72" fmla="*/ 4 w 250"/>
                    <a:gd name="T73" fmla="*/ 2 h 290"/>
                    <a:gd name="T74" fmla="*/ 6 w 250"/>
                    <a:gd name="T75" fmla="*/ 2 h 290"/>
                    <a:gd name="T76" fmla="*/ 7 w 250"/>
                    <a:gd name="T77" fmla="*/ 1 h 290"/>
                    <a:gd name="T78" fmla="*/ 8 w 250"/>
                    <a:gd name="T79" fmla="*/ 1 h 290"/>
                    <a:gd name="T80" fmla="*/ 9 w 250"/>
                    <a:gd name="T81" fmla="*/ 0 h 290"/>
                    <a:gd name="T82" fmla="*/ 9 w 250"/>
                    <a:gd name="T83" fmla="*/ 0 h 290"/>
                    <a:gd name="T84" fmla="*/ 8 w 250"/>
                    <a:gd name="T85" fmla="*/ 0 h 290"/>
                    <a:gd name="T86" fmla="*/ 7 w 250"/>
                    <a:gd name="T87" fmla="*/ 0 h 290"/>
                    <a:gd name="T88" fmla="*/ 6 w 250"/>
                    <a:gd name="T89" fmla="*/ 0 h 290"/>
                    <a:gd name="T90" fmla="*/ 6 w 250"/>
                    <a:gd name="T91" fmla="*/ 0 h 290"/>
                    <a:gd name="T92" fmla="*/ 5 w 250"/>
                    <a:gd name="T93" fmla="*/ 1 h 290"/>
                    <a:gd name="T94" fmla="*/ 4 w 250"/>
                    <a:gd name="T95" fmla="*/ 1 h 290"/>
                    <a:gd name="T96" fmla="*/ 3 w 250"/>
                    <a:gd name="T97" fmla="*/ 1 h 29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50"/>
                    <a:gd name="T148" fmla="*/ 0 h 290"/>
                    <a:gd name="T149" fmla="*/ 250 w 250"/>
                    <a:gd name="T150" fmla="*/ 290 h 29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8" name="Freeform 11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>
                    <a:gd name="T0" fmla="*/ 5 w 160"/>
                    <a:gd name="T1" fmla="*/ 3 h 225"/>
                    <a:gd name="T2" fmla="*/ 5 w 160"/>
                    <a:gd name="T3" fmla="*/ 4 h 225"/>
                    <a:gd name="T4" fmla="*/ 5 w 160"/>
                    <a:gd name="T5" fmla="*/ 4 h 225"/>
                    <a:gd name="T6" fmla="*/ 5 w 160"/>
                    <a:gd name="T7" fmla="*/ 5 h 225"/>
                    <a:gd name="T8" fmla="*/ 4 w 160"/>
                    <a:gd name="T9" fmla="*/ 6 h 225"/>
                    <a:gd name="T10" fmla="*/ 4 w 160"/>
                    <a:gd name="T11" fmla="*/ 6 h 225"/>
                    <a:gd name="T12" fmla="*/ 3 w 160"/>
                    <a:gd name="T13" fmla="*/ 7 h 225"/>
                    <a:gd name="T14" fmla="*/ 2 w 160"/>
                    <a:gd name="T15" fmla="*/ 7 h 225"/>
                    <a:gd name="T16" fmla="*/ 1 w 160"/>
                    <a:gd name="T17" fmla="*/ 8 h 225"/>
                    <a:gd name="T18" fmla="*/ 1 w 160"/>
                    <a:gd name="T19" fmla="*/ 8 h 225"/>
                    <a:gd name="T20" fmla="*/ 1 w 160"/>
                    <a:gd name="T21" fmla="*/ 8 h 225"/>
                    <a:gd name="T22" fmla="*/ 1 w 160"/>
                    <a:gd name="T23" fmla="*/ 8 h 225"/>
                    <a:gd name="T24" fmla="*/ 1 w 160"/>
                    <a:gd name="T25" fmla="*/ 8 h 225"/>
                    <a:gd name="T26" fmla="*/ 1 w 160"/>
                    <a:gd name="T27" fmla="*/ 8 h 225"/>
                    <a:gd name="T28" fmla="*/ 2 w 160"/>
                    <a:gd name="T29" fmla="*/ 8 h 225"/>
                    <a:gd name="T30" fmla="*/ 2 w 160"/>
                    <a:gd name="T31" fmla="*/ 8 h 225"/>
                    <a:gd name="T32" fmla="*/ 2 w 160"/>
                    <a:gd name="T33" fmla="*/ 8 h 225"/>
                    <a:gd name="T34" fmla="*/ 3 w 160"/>
                    <a:gd name="T35" fmla="*/ 8 h 225"/>
                    <a:gd name="T36" fmla="*/ 4 w 160"/>
                    <a:gd name="T37" fmla="*/ 7 h 225"/>
                    <a:gd name="T38" fmla="*/ 4 w 160"/>
                    <a:gd name="T39" fmla="*/ 7 h 225"/>
                    <a:gd name="T40" fmla="*/ 5 w 160"/>
                    <a:gd name="T41" fmla="*/ 6 h 225"/>
                    <a:gd name="T42" fmla="*/ 6 w 160"/>
                    <a:gd name="T43" fmla="*/ 5 h 225"/>
                    <a:gd name="T44" fmla="*/ 6 w 160"/>
                    <a:gd name="T45" fmla="*/ 4 h 225"/>
                    <a:gd name="T46" fmla="*/ 6 w 160"/>
                    <a:gd name="T47" fmla="*/ 4 h 225"/>
                    <a:gd name="T48" fmla="*/ 6 w 160"/>
                    <a:gd name="T49" fmla="*/ 3 h 225"/>
                    <a:gd name="T50" fmla="*/ 5 w 160"/>
                    <a:gd name="T51" fmla="*/ 2 h 225"/>
                    <a:gd name="T52" fmla="*/ 4 w 160"/>
                    <a:gd name="T53" fmla="*/ 1 h 225"/>
                    <a:gd name="T54" fmla="*/ 4 w 160"/>
                    <a:gd name="T55" fmla="*/ 1 h 225"/>
                    <a:gd name="T56" fmla="*/ 3 w 160"/>
                    <a:gd name="T57" fmla="*/ 0 h 225"/>
                    <a:gd name="T58" fmla="*/ 2 w 160"/>
                    <a:gd name="T59" fmla="*/ 0 h 225"/>
                    <a:gd name="T60" fmla="*/ 1 w 160"/>
                    <a:gd name="T61" fmla="*/ 0 h 225"/>
                    <a:gd name="T62" fmla="*/ 0 w 160"/>
                    <a:gd name="T63" fmla="*/ 0 h 225"/>
                    <a:gd name="T64" fmla="*/ 0 w 160"/>
                    <a:gd name="T65" fmla="*/ 0 h 225"/>
                    <a:gd name="T66" fmla="*/ 1 w 160"/>
                    <a:gd name="T67" fmla="*/ 0 h 225"/>
                    <a:gd name="T68" fmla="*/ 1 w 160"/>
                    <a:gd name="T69" fmla="*/ 1 h 225"/>
                    <a:gd name="T70" fmla="*/ 2 w 160"/>
                    <a:gd name="T71" fmla="*/ 1 h 225"/>
                    <a:gd name="T72" fmla="*/ 3 w 160"/>
                    <a:gd name="T73" fmla="*/ 1 h 225"/>
                    <a:gd name="T74" fmla="*/ 3 w 160"/>
                    <a:gd name="T75" fmla="*/ 1 h 225"/>
                    <a:gd name="T76" fmla="*/ 4 w 160"/>
                    <a:gd name="T77" fmla="*/ 2 h 225"/>
                    <a:gd name="T78" fmla="*/ 5 w 160"/>
                    <a:gd name="T79" fmla="*/ 2 h 225"/>
                    <a:gd name="T80" fmla="*/ 5 w 160"/>
                    <a:gd name="T81" fmla="*/ 3 h 22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60"/>
                    <a:gd name="T124" fmla="*/ 0 h 225"/>
                    <a:gd name="T125" fmla="*/ 160 w 160"/>
                    <a:gd name="T126" fmla="*/ 225 h 22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9" name="Freeform 11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>
                    <a:gd name="T0" fmla="*/ 5 w 404"/>
                    <a:gd name="T1" fmla="*/ 3 h 472"/>
                    <a:gd name="T2" fmla="*/ 3 w 404"/>
                    <a:gd name="T3" fmla="*/ 5 h 472"/>
                    <a:gd name="T4" fmla="*/ 1 w 404"/>
                    <a:gd name="T5" fmla="*/ 8 h 472"/>
                    <a:gd name="T6" fmla="*/ 0 w 404"/>
                    <a:gd name="T7" fmla="*/ 11 h 472"/>
                    <a:gd name="T8" fmla="*/ 0 w 404"/>
                    <a:gd name="T9" fmla="*/ 12 h 472"/>
                    <a:gd name="T10" fmla="*/ 0 w 404"/>
                    <a:gd name="T11" fmla="*/ 13 h 472"/>
                    <a:gd name="T12" fmla="*/ 1 w 404"/>
                    <a:gd name="T13" fmla="*/ 14 h 472"/>
                    <a:gd name="T14" fmla="*/ 2 w 404"/>
                    <a:gd name="T15" fmla="*/ 15 h 472"/>
                    <a:gd name="T16" fmla="*/ 3 w 404"/>
                    <a:gd name="T17" fmla="*/ 15 h 472"/>
                    <a:gd name="T18" fmla="*/ 4 w 404"/>
                    <a:gd name="T19" fmla="*/ 16 h 472"/>
                    <a:gd name="T20" fmla="*/ 6 w 404"/>
                    <a:gd name="T21" fmla="*/ 16 h 472"/>
                    <a:gd name="T22" fmla="*/ 7 w 404"/>
                    <a:gd name="T23" fmla="*/ 17 h 472"/>
                    <a:gd name="T24" fmla="*/ 9 w 404"/>
                    <a:gd name="T25" fmla="*/ 17 h 472"/>
                    <a:gd name="T26" fmla="*/ 10 w 404"/>
                    <a:gd name="T27" fmla="*/ 17 h 472"/>
                    <a:gd name="T28" fmla="*/ 12 w 404"/>
                    <a:gd name="T29" fmla="*/ 18 h 472"/>
                    <a:gd name="T30" fmla="*/ 13 w 404"/>
                    <a:gd name="T31" fmla="*/ 18 h 472"/>
                    <a:gd name="T32" fmla="*/ 15 w 404"/>
                    <a:gd name="T33" fmla="*/ 18 h 472"/>
                    <a:gd name="T34" fmla="*/ 15 w 404"/>
                    <a:gd name="T35" fmla="*/ 17 h 472"/>
                    <a:gd name="T36" fmla="*/ 15 w 404"/>
                    <a:gd name="T37" fmla="*/ 17 h 472"/>
                    <a:gd name="T38" fmla="*/ 15 w 404"/>
                    <a:gd name="T39" fmla="*/ 17 h 472"/>
                    <a:gd name="T40" fmla="*/ 14 w 404"/>
                    <a:gd name="T41" fmla="*/ 16 h 472"/>
                    <a:gd name="T42" fmla="*/ 12 w 404"/>
                    <a:gd name="T43" fmla="*/ 16 h 472"/>
                    <a:gd name="T44" fmla="*/ 11 w 404"/>
                    <a:gd name="T45" fmla="*/ 16 h 472"/>
                    <a:gd name="T46" fmla="*/ 9 w 404"/>
                    <a:gd name="T47" fmla="*/ 16 h 472"/>
                    <a:gd name="T48" fmla="*/ 8 w 404"/>
                    <a:gd name="T49" fmla="*/ 15 h 472"/>
                    <a:gd name="T50" fmla="*/ 6 w 404"/>
                    <a:gd name="T51" fmla="*/ 15 h 472"/>
                    <a:gd name="T52" fmla="*/ 5 w 404"/>
                    <a:gd name="T53" fmla="*/ 14 h 472"/>
                    <a:gd name="T54" fmla="*/ 4 w 404"/>
                    <a:gd name="T55" fmla="*/ 14 h 472"/>
                    <a:gd name="T56" fmla="*/ 3 w 404"/>
                    <a:gd name="T57" fmla="*/ 13 h 472"/>
                    <a:gd name="T58" fmla="*/ 2 w 404"/>
                    <a:gd name="T59" fmla="*/ 12 h 472"/>
                    <a:gd name="T60" fmla="*/ 2 w 404"/>
                    <a:gd name="T61" fmla="*/ 11 h 472"/>
                    <a:gd name="T62" fmla="*/ 2 w 404"/>
                    <a:gd name="T63" fmla="*/ 9 h 472"/>
                    <a:gd name="T64" fmla="*/ 2 w 404"/>
                    <a:gd name="T65" fmla="*/ 8 h 472"/>
                    <a:gd name="T66" fmla="*/ 3 w 404"/>
                    <a:gd name="T67" fmla="*/ 6 h 472"/>
                    <a:gd name="T68" fmla="*/ 4 w 404"/>
                    <a:gd name="T69" fmla="*/ 5 h 472"/>
                    <a:gd name="T70" fmla="*/ 6 w 404"/>
                    <a:gd name="T71" fmla="*/ 4 h 472"/>
                    <a:gd name="T72" fmla="*/ 7 w 404"/>
                    <a:gd name="T73" fmla="*/ 3 h 472"/>
                    <a:gd name="T74" fmla="*/ 9 w 404"/>
                    <a:gd name="T75" fmla="*/ 2 h 472"/>
                    <a:gd name="T76" fmla="*/ 11 w 404"/>
                    <a:gd name="T77" fmla="*/ 1 h 472"/>
                    <a:gd name="T78" fmla="*/ 12 w 404"/>
                    <a:gd name="T79" fmla="*/ 0 h 472"/>
                    <a:gd name="T80" fmla="*/ 12 w 404"/>
                    <a:gd name="T81" fmla="*/ 0 h 472"/>
                    <a:gd name="T82" fmla="*/ 10 w 404"/>
                    <a:gd name="T83" fmla="*/ 0 h 472"/>
                    <a:gd name="T84" fmla="*/ 8 w 404"/>
                    <a:gd name="T85" fmla="*/ 1 h 472"/>
                    <a:gd name="T86" fmla="*/ 7 w 404"/>
                    <a:gd name="T87" fmla="*/ 2 h 47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04"/>
                    <a:gd name="T133" fmla="*/ 0 h 472"/>
                    <a:gd name="T134" fmla="*/ 404 w 404"/>
                    <a:gd name="T135" fmla="*/ 472 h 47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0" name="Freeform 11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>
                    <a:gd name="T0" fmla="*/ 11 w 354"/>
                    <a:gd name="T1" fmla="*/ 4 h 315"/>
                    <a:gd name="T2" fmla="*/ 11 w 354"/>
                    <a:gd name="T3" fmla="*/ 4 h 315"/>
                    <a:gd name="T4" fmla="*/ 12 w 354"/>
                    <a:gd name="T5" fmla="*/ 5 h 315"/>
                    <a:gd name="T6" fmla="*/ 12 w 354"/>
                    <a:gd name="T7" fmla="*/ 6 h 315"/>
                    <a:gd name="T8" fmla="*/ 12 w 354"/>
                    <a:gd name="T9" fmla="*/ 7 h 315"/>
                    <a:gd name="T10" fmla="*/ 12 w 354"/>
                    <a:gd name="T11" fmla="*/ 7 h 315"/>
                    <a:gd name="T12" fmla="*/ 12 w 354"/>
                    <a:gd name="T13" fmla="*/ 8 h 315"/>
                    <a:gd name="T14" fmla="*/ 11 w 354"/>
                    <a:gd name="T15" fmla="*/ 8 h 315"/>
                    <a:gd name="T16" fmla="*/ 11 w 354"/>
                    <a:gd name="T17" fmla="*/ 9 h 315"/>
                    <a:gd name="T18" fmla="*/ 10 w 354"/>
                    <a:gd name="T19" fmla="*/ 9 h 315"/>
                    <a:gd name="T20" fmla="*/ 10 w 354"/>
                    <a:gd name="T21" fmla="*/ 10 h 315"/>
                    <a:gd name="T22" fmla="*/ 9 w 354"/>
                    <a:gd name="T23" fmla="*/ 10 h 315"/>
                    <a:gd name="T24" fmla="*/ 9 w 354"/>
                    <a:gd name="T25" fmla="*/ 11 h 315"/>
                    <a:gd name="T26" fmla="*/ 9 w 354"/>
                    <a:gd name="T27" fmla="*/ 11 h 315"/>
                    <a:gd name="T28" fmla="*/ 9 w 354"/>
                    <a:gd name="T29" fmla="*/ 11 h 315"/>
                    <a:gd name="T30" fmla="*/ 9 w 354"/>
                    <a:gd name="T31" fmla="*/ 11 h 315"/>
                    <a:gd name="T32" fmla="*/ 9 w 354"/>
                    <a:gd name="T33" fmla="*/ 11 h 315"/>
                    <a:gd name="T34" fmla="*/ 9 w 354"/>
                    <a:gd name="T35" fmla="*/ 12 h 315"/>
                    <a:gd name="T36" fmla="*/ 9 w 354"/>
                    <a:gd name="T37" fmla="*/ 12 h 315"/>
                    <a:gd name="T38" fmla="*/ 10 w 354"/>
                    <a:gd name="T39" fmla="*/ 12 h 315"/>
                    <a:gd name="T40" fmla="*/ 10 w 354"/>
                    <a:gd name="T41" fmla="*/ 11 h 315"/>
                    <a:gd name="T42" fmla="*/ 11 w 354"/>
                    <a:gd name="T43" fmla="*/ 11 h 315"/>
                    <a:gd name="T44" fmla="*/ 12 w 354"/>
                    <a:gd name="T45" fmla="*/ 10 h 315"/>
                    <a:gd name="T46" fmla="*/ 12 w 354"/>
                    <a:gd name="T47" fmla="*/ 9 h 315"/>
                    <a:gd name="T48" fmla="*/ 13 w 354"/>
                    <a:gd name="T49" fmla="*/ 8 h 315"/>
                    <a:gd name="T50" fmla="*/ 13 w 354"/>
                    <a:gd name="T51" fmla="*/ 7 h 315"/>
                    <a:gd name="T52" fmla="*/ 13 w 354"/>
                    <a:gd name="T53" fmla="*/ 5 h 315"/>
                    <a:gd name="T54" fmla="*/ 13 w 354"/>
                    <a:gd name="T55" fmla="*/ 4 h 315"/>
                    <a:gd name="T56" fmla="*/ 12 w 354"/>
                    <a:gd name="T57" fmla="*/ 3 h 315"/>
                    <a:gd name="T58" fmla="*/ 11 w 354"/>
                    <a:gd name="T59" fmla="*/ 3 h 315"/>
                    <a:gd name="T60" fmla="*/ 10 w 354"/>
                    <a:gd name="T61" fmla="*/ 2 h 315"/>
                    <a:gd name="T62" fmla="*/ 9 w 354"/>
                    <a:gd name="T63" fmla="*/ 2 h 315"/>
                    <a:gd name="T64" fmla="*/ 9 w 354"/>
                    <a:gd name="T65" fmla="*/ 1 h 315"/>
                    <a:gd name="T66" fmla="*/ 8 w 354"/>
                    <a:gd name="T67" fmla="*/ 1 h 315"/>
                    <a:gd name="T68" fmla="*/ 7 w 354"/>
                    <a:gd name="T69" fmla="*/ 1 h 315"/>
                    <a:gd name="T70" fmla="*/ 6 w 354"/>
                    <a:gd name="T71" fmla="*/ 1 h 315"/>
                    <a:gd name="T72" fmla="*/ 5 w 354"/>
                    <a:gd name="T73" fmla="*/ 0 h 315"/>
                    <a:gd name="T74" fmla="*/ 4 w 354"/>
                    <a:gd name="T75" fmla="*/ 0 h 315"/>
                    <a:gd name="T76" fmla="*/ 3 w 354"/>
                    <a:gd name="T77" fmla="*/ 0 h 315"/>
                    <a:gd name="T78" fmla="*/ 2 w 354"/>
                    <a:gd name="T79" fmla="*/ 0 h 315"/>
                    <a:gd name="T80" fmla="*/ 2 w 354"/>
                    <a:gd name="T81" fmla="*/ 0 h 315"/>
                    <a:gd name="T82" fmla="*/ 1 w 354"/>
                    <a:gd name="T83" fmla="*/ 0 h 315"/>
                    <a:gd name="T84" fmla="*/ 1 w 354"/>
                    <a:gd name="T85" fmla="*/ 0 h 315"/>
                    <a:gd name="T86" fmla="*/ 0 w 354"/>
                    <a:gd name="T87" fmla="*/ 0 h 315"/>
                    <a:gd name="T88" fmla="*/ 0 w 354"/>
                    <a:gd name="T89" fmla="*/ 0 h 315"/>
                    <a:gd name="T90" fmla="*/ 1 w 354"/>
                    <a:gd name="T91" fmla="*/ 0 h 315"/>
                    <a:gd name="T92" fmla="*/ 1 w 354"/>
                    <a:gd name="T93" fmla="*/ 0 h 315"/>
                    <a:gd name="T94" fmla="*/ 2 w 354"/>
                    <a:gd name="T95" fmla="*/ 0 h 315"/>
                    <a:gd name="T96" fmla="*/ 2 w 354"/>
                    <a:gd name="T97" fmla="*/ 1 h 315"/>
                    <a:gd name="T98" fmla="*/ 3 w 354"/>
                    <a:gd name="T99" fmla="*/ 1 h 315"/>
                    <a:gd name="T100" fmla="*/ 4 w 354"/>
                    <a:gd name="T101" fmla="*/ 1 h 315"/>
                    <a:gd name="T102" fmla="*/ 5 w 354"/>
                    <a:gd name="T103" fmla="*/ 1 h 315"/>
                    <a:gd name="T104" fmla="*/ 5 w 354"/>
                    <a:gd name="T105" fmla="*/ 1 h 315"/>
                    <a:gd name="T106" fmla="*/ 6 w 354"/>
                    <a:gd name="T107" fmla="*/ 1 h 315"/>
                    <a:gd name="T108" fmla="*/ 7 w 354"/>
                    <a:gd name="T109" fmla="*/ 2 h 315"/>
                    <a:gd name="T110" fmla="*/ 8 w 354"/>
                    <a:gd name="T111" fmla="*/ 2 h 315"/>
                    <a:gd name="T112" fmla="*/ 8 w 354"/>
                    <a:gd name="T113" fmla="*/ 2 h 315"/>
                    <a:gd name="T114" fmla="*/ 9 w 354"/>
                    <a:gd name="T115" fmla="*/ 2 h 315"/>
                    <a:gd name="T116" fmla="*/ 10 w 354"/>
                    <a:gd name="T117" fmla="*/ 3 h 315"/>
                    <a:gd name="T118" fmla="*/ 10 w 354"/>
                    <a:gd name="T119" fmla="*/ 3 h 315"/>
                    <a:gd name="T120" fmla="*/ 11 w 354"/>
                    <a:gd name="T121" fmla="*/ 4 h 315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54"/>
                    <a:gd name="T184" fmla="*/ 0 h 315"/>
                    <a:gd name="T185" fmla="*/ 354 w 354"/>
                    <a:gd name="T186" fmla="*/ 315 h 315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1" name="Freeform 11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>
                    <a:gd name="T0" fmla="*/ 0 w 143"/>
                    <a:gd name="T1" fmla="*/ 6 h 297"/>
                    <a:gd name="T2" fmla="*/ 0 w 143"/>
                    <a:gd name="T3" fmla="*/ 7 h 297"/>
                    <a:gd name="T4" fmla="*/ 0 w 143"/>
                    <a:gd name="T5" fmla="*/ 8 h 297"/>
                    <a:gd name="T6" fmla="*/ 1 w 143"/>
                    <a:gd name="T7" fmla="*/ 9 h 297"/>
                    <a:gd name="T8" fmla="*/ 1 w 143"/>
                    <a:gd name="T9" fmla="*/ 9 h 297"/>
                    <a:gd name="T10" fmla="*/ 2 w 143"/>
                    <a:gd name="T11" fmla="*/ 10 h 297"/>
                    <a:gd name="T12" fmla="*/ 3 w 143"/>
                    <a:gd name="T13" fmla="*/ 10 h 297"/>
                    <a:gd name="T14" fmla="*/ 3 w 143"/>
                    <a:gd name="T15" fmla="*/ 11 h 297"/>
                    <a:gd name="T16" fmla="*/ 4 w 143"/>
                    <a:gd name="T17" fmla="*/ 11 h 297"/>
                    <a:gd name="T18" fmla="*/ 4 w 143"/>
                    <a:gd name="T19" fmla="*/ 11 h 297"/>
                    <a:gd name="T20" fmla="*/ 5 w 143"/>
                    <a:gd name="T21" fmla="*/ 11 h 297"/>
                    <a:gd name="T22" fmla="*/ 5 w 143"/>
                    <a:gd name="T23" fmla="*/ 11 h 297"/>
                    <a:gd name="T24" fmla="*/ 5 w 143"/>
                    <a:gd name="T25" fmla="*/ 11 h 297"/>
                    <a:gd name="T26" fmla="*/ 5 w 143"/>
                    <a:gd name="T27" fmla="*/ 10 h 297"/>
                    <a:gd name="T28" fmla="*/ 5 w 143"/>
                    <a:gd name="T29" fmla="*/ 10 h 297"/>
                    <a:gd name="T30" fmla="*/ 5 w 143"/>
                    <a:gd name="T31" fmla="*/ 10 h 297"/>
                    <a:gd name="T32" fmla="*/ 4 w 143"/>
                    <a:gd name="T33" fmla="*/ 10 h 297"/>
                    <a:gd name="T34" fmla="*/ 4 w 143"/>
                    <a:gd name="T35" fmla="*/ 9 h 297"/>
                    <a:gd name="T36" fmla="*/ 3 w 143"/>
                    <a:gd name="T37" fmla="*/ 9 h 297"/>
                    <a:gd name="T38" fmla="*/ 2 w 143"/>
                    <a:gd name="T39" fmla="*/ 8 h 297"/>
                    <a:gd name="T40" fmla="*/ 2 w 143"/>
                    <a:gd name="T41" fmla="*/ 8 h 297"/>
                    <a:gd name="T42" fmla="*/ 1 w 143"/>
                    <a:gd name="T43" fmla="*/ 7 h 297"/>
                    <a:gd name="T44" fmla="*/ 1 w 143"/>
                    <a:gd name="T45" fmla="*/ 6 h 297"/>
                    <a:gd name="T46" fmla="*/ 1 w 143"/>
                    <a:gd name="T47" fmla="*/ 5 h 297"/>
                    <a:gd name="T48" fmla="*/ 2 w 143"/>
                    <a:gd name="T49" fmla="*/ 4 h 297"/>
                    <a:gd name="T50" fmla="*/ 2 w 143"/>
                    <a:gd name="T51" fmla="*/ 4 h 297"/>
                    <a:gd name="T52" fmla="*/ 2 w 143"/>
                    <a:gd name="T53" fmla="*/ 3 h 297"/>
                    <a:gd name="T54" fmla="*/ 3 w 143"/>
                    <a:gd name="T55" fmla="*/ 2 h 297"/>
                    <a:gd name="T56" fmla="*/ 3 w 143"/>
                    <a:gd name="T57" fmla="*/ 2 h 297"/>
                    <a:gd name="T58" fmla="*/ 4 w 143"/>
                    <a:gd name="T59" fmla="*/ 1 h 297"/>
                    <a:gd name="T60" fmla="*/ 4 w 143"/>
                    <a:gd name="T61" fmla="*/ 1 h 297"/>
                    <a:gd name="T62" fmla="*/ 5 w 143"/>
                    <a:gd name="T63" fmla="*/ 0 h 297"/>
                    <a:gd name="T64" fmla="*/ 5 w 143"/>
                    <a:gd name="T65" fmla="*/ 0 h 297"/>
                    <a:gd name="T66" fmla="*/ 5 w 143"/>
                    <a:gd name="T67" fmla="*/ 0 h 297"/>
                    <a:gd name="T68" fmla="*/ 4 w 143"/>
                    <a:gd name="T69" fmla="*/ 0 h 297"/>
                    <a:gd name="T70" fmla="*/ 3 w 143"/>
                    <a:gd name="T71" fmla="*/ 1 h 297"/>
                    <a:gd name="T72" fmla="*/ 3 w 143"/>
                    <a:gd name="T73" fmla="*/ 2 h 297"/>
                    <a:gd name="T74" fmla="*/ 2 w 143"/>
                    <a:gd name="T75" fmla="*/ 3 h 297"/>
                    <a:gd name="T76" fmla="*/ 1 w 143"/>
                    <a:gd name="T77" fmla="*/ 4 h 297"/>
                    <a:gd name="T78" fmla="*/ 0 w 143"/>
                    <a:gd name="T79" fmla="*/ 5 h 297"/>
                    <a:gd name="T80" fmla="*/ 0 w 143"/>
                    <a:gd name="T81" fmla="*/ 6 h 29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43"/>
                    <a:gd name="T124" fmla="*/ 0 h 297"/>
                    <a:gd name="T125" fmla="*/ 143 w 143"/>
                    <a:gd name="T126" fmla="*/ 297 h 29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2" name="Freeform 11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>
                    <a:gd name="T0" fmla="*/ 10 w 309"/>
                    <a:gd name="T1" fmla="*/ 6 h 388"/>
                    <a:gd name="T2" fmla="*/ 10 w 309"/>
                    <a:gd name="T3" fmla="*/ 7 h 388"/>
                    <a:gd name="T4" fmla="*/ 10 w 309"/>
                    <a:gd name="T5" fmla="*/ 8 h 388"/>
                    <a:gd name="T6" fmla="*/ 10 w 309"/>
                    <a:gd name="T7" fmla="*/ 9 h 388"/>
                    <a:gd name="T8" fmla="*/ 10 w 309"/>
                    <a:gd name="T9" fmla="*/ 10 h 388"/>
                    <a:gd name="T10" fmla="*/ 9 w 309"/>
                    <a:gd name="T11" fmla="*/ 11 h 388"/>
                    <a:gd name="T12" fmla="*/ 8 w 309"/>
                    <a:gd name="T13" fmla="*/ 11 h 388"/>
                    <a:gd name="T14" fmla="*/ 7 w 309"/>
                    <a:gd name="T15" fmla="*/ 12 h 388"/>
                    <a:gd name="T16" fmla="*/ 6 w 309"/>
                    <a:gd name="T17" fmla="*/ 13 h 388"/>
                    <a:gd name="T18" fmla="*/ 6 w 309"/>
                    <a:gd name="T19" fmla="*/ 13 h 388"/>
                    <a:gd name="T20" fmla="*/ 6 w 309"/>
                    <a:gd name="T21" fmla="*/ 14 h 388"/>
                    <a:gd name="T22" fmla="*/ 6 w 309"/>
                    <a:gd name="T23" fmla="*/ 14 h 388"/>
                    <a:gd name="T24" fmla="*/ 6 w 309"/>
                    <a:gd name="T25" fmla="*/ 14 h 388"/>
                    <a:gd name="T26" fmla="*/ 6 w 309"/>
                    <a:gd name="T27" fmla="*/ 14 h 388"/>
                    <a:gd name="T28" fmla="*/ 7 w 309"/>
                    <a:gd name="T29" fmla="*/ 14 h 388"/>
                    <a:gd name="T30" fmla="*/ 8 w 309"/>
                    <a:gd name="T31" fmla="*/ 12 h 388"/>
                    <a:gd name="T32" fmla="*/ 10 w 309"/>
                    <a:gd name="T33" fmla="*/ 11 h 388"/>
                    <a:gd name="T34" fmla="*/ 11 w 309"/>
                    <a:gd name="T35" fmla="*/ 10 h 388"/>
                    <a:gd name="T36" fmla="*/ 11 w 309"/>
                    <a:gd name="T37" fmla="*/ 9 h 388"/>
                    <a:gd name="T38" fmla="*/ 11 w 309"/>
                    <a:gd name="T39" fmla="*/ 7 h 388"/>
                    <a:gd name="T40" fmla="*/ 11 w 309"/>
                    <a:gd name="T41" fmla="*/ 6 h 388"/>
                    <a:gd name="T42" fmla="*/ 9 w 309"/>
                    <a:gd name="T43" fmla="*/ 4 h 388"/>
                    <a:gd name="T44" fmla="*/ 8 w 309"/>
                    <a:gd name="T45" fmla="*/ 3 h 388"/>
                    <a:gd name="T46" fmla="*/ 7 w 309"/>
                    <a:gd name="T47" fmla="*/ 3 h 388"/>
                    <a:gd name="T48" fmla="*/ 6 w 309"/>
                    <a:gd name="T49" fmla="*/ 2 h 388"/>
                    <a:gd name="T50" fmla="*/ 5 w 309"/>
                    <a:gd name="T51" fmla="*/ 1 h 388"/>
                    <a:gd name="T52" fmla="*/ 3 w 309"/>
                    <a:gd name="T53" fmla="*/ 1 h 388"/>
                    <a:gd name="T54" fmla="*/ 2 w 309"/>
                    <a:gd name="T55" fmla="*/ 0 h 388"/>
                    <a:gd name="T56" fmla="*/ 1 w 309"/>
                    <a:gd name="T57" fmla="*/ 0 h 388"/>
                    <a:gd name="T58" fmla="*/ 0 w 309"/>
                    <a:gd name="T59" fmla="*/ 0 h 388"/>
                    <a:gd name="T60" fmla="*/ 0 w 309"/>
                    <a:gd name="T61" fmla="*/ 0 h 388"/>
                    <a:gd name="T62" fmla="*/ 1 w 309"/>
                    <a:gd name="T63" fmla="*/ 1 h 388"/>
                    <a:gd name="T64" fmla="*/ 2 w 309"/>
                    <a:gd name="T65" fmla="*/ 1 h 388"/>
                    <a:gd name="T66" fmla="*/ 4 w 309"/>
                    <a:gd name="T67" fmla="*/ 2 h 388"/>
                    <a:gd name="T68" fmla="*/ 5 w 309"/>
                    <a:gd name="T69" fmla="*/ 2 h 388"/>
                    <a:gd name="T70" fmla="*/ 6 w 309"/>
                    <a:gd name="T71" fmla="*/ 3 h 388"/>
                    <a:gd name="T72" fmla="*/ 8 w 309"/>
                    <a:gd name="T73" fmla="*/ 4 h 388"/>
                    <a:gd name="T74" fmla="*/ 9 w 309"/>
                    <a:gd name="T75" fmla="*/ 5 h 3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09"/>
                    <a:gd name="T115" fmla="*/ 0 h 388"/>
                    <a:gd name="T116" fmla="*/ 309 w 309"/>
                    <a:gd name="T117" fmla="*/ 388 h 3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3" name="Freeform 11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>
                    <a:gd name="T0" fmla="*/ 12 w 406"/>
                    <a:gd name="T1" fmla="*/ 2 h 292"/>
                    <a:gd name="T2" fmla="*/ 13 w 406"/>
                    <a:gd name="T3" fmla="*/ 5 h 292"/>
                    <a:gd name="T4" fmla="*/ 14 w 406"/>
                    <a:gd name="T5" fmla="*/ 7 h 292"/>
                    <a:gd name="T6" fmla="*/ 15 w 406"/>
                    <a:gd name="T7" fmla="*/ 9 h 292"/>
                    <a:gd name="T8" fmla="*/ 15 w 406"/>
                    <a:gd name="T9" fmla="*/ 10 h 292"/>
                    <a:gd name="T10" fmla="*/ 15 w 406"/>
                    <a:gd name="T11" fmla="*/ 10 h 292"/>
                    <a:gd name="T12" fmla="*/ 15 w 406"/>
                    <a:gd name="T13" fmla="*/ 11 h 292"/>
                    <a:gd name="T14" fmla="*/ 14 w 406"/>
                    <a:gd name="T15" fmla="*/ 11 h 292"/>
                    <a:gd name="T16" fmla="*/ 13 w 406"/>
                    <a:gd name="T17" fmla="*/ 9 h 292"/>
                    <a:gd name="T18" fmla="*/ 13 w 406"/>
                    <a:gd name="T19" fmla="*/ 6 h 292"/>
                    <a:gd name="T20" fmla="*/ 12 w 406"/>
                    <a:gd name="T21" fmla="*/ 3 h 292"/>
                    <a:gd name="T22" fmla="*/ 11 w 406"/>
                    <a:gd name="T23" fmla="*/ 2 h 292"/>
                    <a:gd name="T24" fmla="*/ 10 w 406"/>
                    <a:gd name="T25" fmla="*/ 1 h 292"/>
                    <a:gd name="T26" fmla="*/ 9 w 406"/>
                    <a:gd name="T27" fmla="*/ 1 h 292"/>
                    <a:gd name="T28" fmla="*/ 7 w 406"/>
                    <a:gd name="T29" fmla="*/ 2 h 292"/>
                    <a:gd name="T30" fmla="*/ 5 w 406"/>
                    <a:gd name="T31" fmla="*/ 2 h 292"/>
                    <a:gd name="T32" fmla="*/ 4 w 406"/>
                    <a:gd name="T33" fmla="*/ 3 h 292"/>
                    <a:gd name="T34" fmla="*/ 2 w 406"/>
                    <a:gd name="T35" fmla="*/ 4 h 292"/>
                    <a:gd name="T36" fmla="*/ 1 w 406"/>
                    <a:gd name="T37" fmla="*/ 5 h 292"/>
                    <a:gd name="T38" fmla="*/ 0 w 406"/>
                    <a:gd name="T39" fmla="*/ 5 h 292"/>
                    <a:gd name="T40" fmla="*/ 0 w 406"/>
                    <a:gd name="T41" fmla="*/ 5 h 292"/>
                    <a:gd name="T42" fmla="*/ 1 w 406"/>
                    <a:gd name="T43" fmla="*/ 4 h 292"/>
                    <a:gd name="T44" fmla="*/ 2 w 406"/>
                    <a:gd name="T45" fmla="*/ 3 h 292"/>
                    <a:gd name="T46" fmla="*/ 3 w 406"/>
                    <a:gd name="T47" fmla="*/ 2 h 292"/>
                    <a:gd name="T48" fmla="*/ 5 w 406"/>
                    <a:gd name="T49" fmla="*/ 1 h 292"/>
                    <a:gd name="T50" fmla="*/ 8 w 406"/>
                    <a:gd name="T51" fmla="*/ 0 h 292"/>
                    <a:gd name="T52" fmla="*/ 10 w 406"/>
                    <a:gd name="T53" fmla="*/ 0 h 292"/>
                    <a:gd name="T54" fmla="*/ 12 w 406"/>
                    <a:gd name="T55" fmla="*/ 0 h 292"/>
                    <a:gd name="T56" fmla="*/ 12 w 406"/>
                    <a:gd name="T57" fmla="*/ 0 h 292"/>
                    <a:gd name="T58" fmla="*/ 13 w 406"/>
                    <a:gd name="T59" fmla="*/ 0 h 292"/>
                    <a:gd name="T60" fmla="*/ 13 w 406"/>
                    <a:gd name="T61" fmla="*/ 1 h 292"/>
                    <a:gd name="T62" fmla="*/ 12 w 406"/>
                    <a:gd name="T63" fmla="*/ 1 h 29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406"/>
                    <a:gd name="T97" fmla="*/ 0 h 292"/>
                    <a:gd name="T98" fmla="*/ 406 w 406"/>
                    <a:gd name="T99" fmla="*/ 292 h 29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4" name="Freeform 11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>
                    <a:gd name="T0" fmla="*/ 3 w 439"/>
                    <a:gd name="T1" fmla="*/ 11 h 960"/>
                    <a:gd name="T2" fmla="*/ 3 w 439"/>
                    <a:gd name="T3" fmla="*/ 12 h 960"/>
                    <a:gd name="T4" fmla="*/ 4 w 439"/>
                    <a:gd name="T5" fmla="*/ 14 h 960"/>
                    <a:gd name="T6" fmla="*/ 5 w 439"/>
                    <a:gd name="T7" fmla="*/ 17 h 960"/>
                    <a:gd name="T8" fmla="*/ 6 w 439"/>
                    <a:gd name="T9" fmla="*/ 20 h 960"/>
                    <a:gd name="T10" fmla="*/ 8 w 439"/>
                    <a:gd name="T11" fmla="*/ 23 h 960"/>
                    <a:gd name="T12" fmla="*/ 9 w 439"/>
                    <a:gd name="T13" fmla="*/ 25 h 960"/>
                    <a:gd name="T14" fmla="*/ 11 w 439"/>
                    <a:gd name="T15" fmla="*/ 28 h 960"/>
                    <a:gd name="T16" fmla="*/ 12 w 439"/>
                    <a:gd name="T17" fmla="*/ 31 h 960"/>
                    <a:gd name="T18" fmla="*/ 14 w 439"/>
                    <a:gd name="T19" fmla="*/ 34 h 960"/>
                    <a:gd name="T20" fmla="*/ 14 w 439"/>
                    <a:gd name="T21" fmla="*/ 35 h 960"/>
                    <a:gd name="T22" fmla="*/ 15 w 439"/>
                    <a:gd name="T23" fmla="*/ 36 h 960"/>
                    <a:gd name="T24" fmla="*/ 16 w 439"/>
                    <a:gd name="T25" fmla="*/ 36 h 960"/>
                    <a:gd name="T26" fmla="*/ 16 w 439"/>
                    <a:gd name="T27" fmla="*/ 35 h 960"/>
                    <a:gd name="T28" fmla="*/ 16 w 439"/>
                    <a:gd name="T29" fmla="*/ 35 h 960"/>
                    <a:gd name="T30" fmla="*/ 16 w 439"/>
                    <a:gd name="T31" fmla="*/ 35 h 960"/>
                    <a:gd name="T32" fmla="*/ 15 w 439"/>
                    <a:gd name="T33" fmla="*/ 33 h 960"/>
                    <a:gd name="T34" fmla="*/ 14 w 439"/>
                    <a:gd name="T35" fmla="*/ 31 h 960"/>
                    <a:gd name="T36" fmla="*/ 13 w 439"/>
                    <a:gd name="T37" fmla="*/ 29 h 960"/>
                    <a:gd name="T38" fmla="*/ 12 w 439"/>
                    <a:gd name="T39" fmla="*/ 27 h 960"/>
                    <a:gd name="T40" fmla="*/ 10 w 439"/>
                    <a:gd name="T41" fmla="*/ 24 h 960"/>
                    <a:gd name="T42" fmla="*/ 8 w 439"/>
                    <a:gd name="T43" fmla="*/ 20 h 960"/>
                    <a:gd name="T44" fmla="*/ 6 w 439"/>
                    <a:gd name="T45" fmla="*/ 16 h 960"/>
                    <a:gd name="T46" fmla="*/ 5 w 439"/>
                    <a:gd name="T47" fmla="*/ 12 h 960"/>
                    <a:gd name="T48" fmla="*/ 3 w 439"/>
                    <a:gd name="T49" fmla="*/ 8 h 960"/>
                    <a:gd name="T50" fmla="*/ 2 w 439"/>
                    <a:gd name="T51" fmla="*/ 5 h 960"/>
                    <a:gd name="T52" fmla="*/ 1 w 439"/>
                    <a:gd name="T53" fmla="*/ 2 h 960"/>
                    <a:gd name="T54" fmla="*/ 1 w 439"/>
                    <a:gd name="T55" fmla="*/ 0 h 960"/>
                    <a:gd name="T56" fmla="*/ 0 w 439"/>
                    <a:gd name="T57" fmla="*/ 0 h 960"/>
                    <a:gd name="T58" fmla="*/ 0 w 439"/>
                    <a:gd name="T59" fmla="*/ 0 h 960"/>
                    <a:gd name="T60" fmla="*/ 0 w 439"/>
                    <a:gd name="T61" fmla="*/ 2 h 960"/>
                    <a:gd name="T62" fmla="*/ 1 w 439"/>
                    <a:gd name="T63" fmla="*/ 4 h 960"/>
                    <a:gd name="T64" fmla="*/ 1 w 439"/>
                    <a:gd name="T65" fmla="*/ 7 h 960"/>
                    <a:gd name="T66" fmla="*/ 2 w 439"/>
                    <a:gd name="T67" fmla="*/ 9 h 96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39"/>
                    <a:gd name="T103" fmla="*/ 0 h 960"/>
                    <a:gd name="T104" fmla="*/ 439 w 439"/>
                    <a:gd name="T105" fmla="*/ 960 h 96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5" name="Freeform 12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>
                    <a:gd name="T0" fmla="*/ 0 w 382"/>
                    <a:gd name="T1" fmla="*/ 7 h 198"/>
                    <a:gd name="T2" fmla="*/ 0 w 382"/>
                    <a:gd name="T3" fmla="*/ 7 h 198"/>
                    <a:gd name="T4" fmla="*/ 0 w 382"/>
                    <a:gd name="T5" fmla="*/ 7 h 198"/>
                    <a:gd name="T6" fmla="*/ 0 w 382"/>
                    <a:gd name="T7" fmla="*/ 7 h 198"/>
                    <a:gd name="T8" fmla="*/ 0 w 382"/>
                    <a:gd name="T9" fmla="*/ 7 h 198"/>
                    <a:gd name="T10" fmla="*/ 1 w 382"/>
                    <a:gd name="T11" fmla="*/ 7 h 198"/>
                    <a:gd name="T12" fmla="*/ 2 w 382"/>
                    <a:gd name="T13" fmla="*/ 7 h 198"/>
                    <a:gd name="T14" fmla="*/ 3 w 382"/>
                    <a:gd name="T15" fmla="*/ 6 h 198"/>
                    <a:gd name="T16" fmla="*/ 4 w 382"/>
                    <a:gd name="T17" fmla="*/ 6 h 198"/>
                    <a:gd name="T18" fmla="*/ 5 w 382"/>
                    <a:gd name="T19" fmla="*/ 5 h 198"/>
                    <a:gd name="T20" fmla="*/ 5 w 382"/>
                    <a:gd name="T21" fmla="*/ 5 h 198"/>
                    <a:gd name="T22" fmla="*/ 6 w 382"/>
                    <a:gd name="T23" fmla="*/ 5 h 198"/>
                    <a:gd name="T24" fmla="*/ 7 w 382"/>
                    <a:gd name="T25" fmla="*/ 4 h 198"/>
                    <a:gd name="T26" fmla="*/ 8 w 382"/>
                    <a:gd name="T27" fmla="*/ 4 h 198"/>
                    <a:gd name="T28" fmla="*/ 9 w 382"/>
                    <a:gd name="T29" fmla="*/ 4 h 198"/>
                    <a:gd name="T30" fmla="*/ 10 w 382"/>
                    <a:gd name="T31" fmla="*/ 3 h 198"/>
                    <a:gd name="T32" fmla="*/ 11 w 382"/>
                    <a:gd name="T33" fmla="*/ 3 h 198"/>
                    <a:gd name="T34" fmla="*/ 12 w 382"/>
                    <a:gd name="T35" fmla="*/ 2 h 198"/>
                    <a:gd name="T36" fmla="*/ 12 w 382"/>
                    <a:gd name="T37" fmla="*/ 2 h 198"/>
                    <a:gd name="T38" fmla="*/ 13 w 382"/>
                    <a:gd name="T39" fmla="*/ 2 h 198"/>
                    <a:gd name="T40" fmla="*/ 14 w 382"/>
                    <a:gd name="T41" fmla="*/ 1 h 198"/>
                    <a:gd name="T42" fmla="*/ 14 w 382"/>
                    <a:gd name="T43" fmla="*/ 1 h 198"/>
                    <a:gd name="T44" fmla="*/ 14 w 382"/>
                    <a:gd name="T45" fmla="*/ 1 h 198"/>
                    <a:gd name="T46" fmla="*/ 14 w 382"/>
                    <a:gd name="T47" fmla="*/ 0 h 198"/>
                    <a:gd name="T48" fmla="*/ 14 w 382"/>
                    <a:gd name="T49" fmla="*/ 0 h 198"/>
                    <a:gd name="T50" fmla="*/ 14 w 382"/>
                    <a:gd name="T51" fmla="*/ 0 h 198"/>
                    <a:gd name="T52" fmla="*/ 14 w 382"/>
                    <a:gd name="T53" fmla="*/ 0 h 198"/>
                    <a:gd name="T54" fmla="*/ 14 w 382"/>
                    <a:gd name="T55" fmla="*/ 0 h 198"/>
                    <a:gd name="T56" fmla="*/ 13 w 382"/>
                    <a:gd name="T57" fmla="*/ 0 h 198"/>
                    <a:gd name="T58" fmla="*/ 13 w 382"/>
                    <a:gd name="T59" fmla="*/ 1 h 198"/>
                    <a:gd name="T60" fmla="*/ 12 w 382"/>
                    <a:gd name="T61" fmla="*/ 1 h 198"/>
                    <a:gd name="T62" fmla="*/ 10 w 382"/>
                    <a:gd name="T63" fmla="*/ 2 h 198"/>
                    <a:gd name="T64" fmla="*/ 9 w 382"/>
                    <a:gd name="T65" fmla="*/ 2 h 198"/>
                    <a:gd name="T66" fmla="*/ 8 w 382"/>
                    <a:gd name="T67" fmla="*/ 3 h 198"/>
                    <a:gd name="T68" fmla="*/ 7 w 382"/>
                    <a:gd name="T69" fmla="*/ 3 h 198"/>
                    <a:gd name="T70" fmla="*/ 6 w 382"/>
                    <a:gd name="T71" fmla="*/ 4 h 198"/>
                    <a:gd name="T72" fmla="*/ 5 w 382"/>
                    <a:gd name="T73" fmla="*/ 4 h 198"/>
                    <a:gd name="T74" fmla="*/ 4 w 382"/>
                    <a:gd name="T75" fmla="*/ 5 h 198"/>
                    <a:gd name="T76" fmla="*/ 3 w 382"/>
                    <a:gd name="T77" fmla="*/ 5 h 198"/>
                    <a:gd name="T78" fmla="*/ 2 w 382"/>
                    <a:gd name="T79" fmla="*/ 5 h 198"/>
                    <a:gd name="T80" fmla="*/ 1 w 382"/>
                    <a:gd name="T81" fmla="*/ 6 h 198"/>
                    <a:gd name="T82" fmla="*/ 1 w 382"/>
                    <a:gd name="T83" fmla="*/ 6 h 198"/>
                    <a:gd name="T84" fmla="*/ 0 w 382"/>
                    <a:gd name="T85" fmla="*/ 6 h 198"/>
                    <a:gd name="T86" fmla="*/ 0 w 382"/>
                    <a:gd name="T87" fmla="*/ 7 h 198"/>
                    <a:gd name="T88" fmla="*/ 0 w 382"/>
                    <a:gd name="T89" fmla="*/ 7 h 198"/>
                    <a:gd name="T90" fmla="*/ 0 w 382"/>
                    <a:gd name="T91" fmla="*/ 7 h 19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82"/>
                    <a:gd name="T139" fmla="*/ 0 h 198"/>
                    <a:gd name="T140" fmla="*/ 382 w 382"/>
                    <a:gd name="T141" fmla="*/ 198 h 19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6" name="Freeform 12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>
                    <a:gd name="T0" fmla="*/ 4 w 229"/>
                    <a:gd name="T1" fmla="*/ 0 h 240"/>
                    <a:gd name="T2" fmla="*/ 4 w 229"/>
                    <a:gd name="T3" fmla="*/ 0 h 240"/>
                    <a:gd name="T4" fmla="*/ 3 w 229"/>
                    <a:gd name="T5" fmla="*/ 0 h 240"/>
                    <a:gd name="T6" fmla="*/ 3 w 229"/>
                    <a:gd name="T7" fmla="*/ 0 h 240"/>
                    <a:gd name="T8" fmla="*/ 2 w 229"/>
                    <a:gd name="T9" fmla="*/ 0 h 240"/>
                    <a:gd name="T10" fmla="*/ 2 w 229"/>
                    <a:gd name="T11" fmla="*/ 0 h 240"/>
                    <a:gd name="T12" fmla="*/ 1 w 229"/>
                    <a:gd name="T13" fmla="*/ 1 h 240"/>
                    <a:gd name="T14" fmla="*/ 0 w 229"/>
                    <a:gd name="T15" fmla="*/ 3 h 240"/>
                    <a:gd name="T16" fmla="*/ 0 w 229"/>
                    <a:gd name="T17" fmla="*/ 4 h 240"/>
                    <a:gd name="T18" fmla="*/ 1 w 229"/>
                    <a:gd name="T19" fmla="*/ 6 h 240"/>
                    <a:gd name="T20" fmla="*/ 1 w 229"/>
                    <a:gd name="T21" fmla="*/ 7 h 240"/>
                    <a:gd name="T22" fmla="*/ 2 w 229"/>
                    <a:gd name="T23" fmla="*/ 8 h 240"/>
                    <a:gd name="T24" fmla="*/ 3 w 229"/>
                    <a:gd name="T25" fmla="*/ 9 h 240"/>
                    <a:gd name="T26" fmla="*/ 4 w 229"/>
                    <a:gd name="T27" fmla="*/ 9 h 240"/>
                    <a:gd name="T28" fmla="*/ 6 w 229"/>
                    <a:gd name="T29" fmla="*/ 8 h 240"/>
                    <a:gd name="T30" fmla="*/ 7 w 229"/>
                    <a:gd name="T31" fmla="*/ 8 h 240"/>
                    <a:gd name="T32" fmla="*/ 8 w 229"/>
                    <a:gd name="T33" fmla="*/ 6 h 240"/>
                    <a:gd name="T34" fmla="*/ 8 w 229"/>
                    <a:gd name="T35" fmla="*/ 5 h 240"/>
                    <a:gd name="T36" fmla="*/ 8 w 229"/>
                    <a:gd name="T37" fmla="*/ 4 h 240"/>
                    <a:gd name="T38" fmla="*/ 8 w 229"/>
                    <a:gd name="T39" fmla="*/ 4 h 240"/>
                    <a:gd name="T40" fmla="*/ 8 w 229"/>
                    <a:gd name="T41" fmla="*/ 4 h 240"/>
                    <a:gd name="T42" fmla="*/ 7 w 229"/>
                    <a:gd name="T43" fmla="*/ 4 h 240"/>
                    <a:gd name="T44" fmla="*/ 7 w 229"/>
                    <a:gd name="T45" fmla="*/ 5 h 240"/>
                    <a:gd name="T46" fmla="*/ 7 w 229"/>
                    <a:gd name="T47" fmla="*/ 6 h 240"/>
                    <a:gd name="T48" fmla="*/ 6 w 229"/>
                    <a:gd name="T49" fmla="*/ 7 h 240"/>
                    <a:gd name="T50" fmla="*/ 5 w 229"/>
                    <a:gd name="T51" fmla="*/ 7 h 240"/>
                    <a:gd name="T52" fmla="*/ 3 w 229"/>
                    <a:gd name="T53" fmla="*/ 7 h 240"/>
                    <a:gd name="T54" fmla="*/ 2 w 229"/>
                    <a:gd name="T55" fmla="*/ 7 h 240"/>
                    <a:gd name="T56" fmla="*/ 2 w 229"/>
                    <a:gd name="T57" fmla="*/ 5 h 240"/>
                    <a:gd name="T58" fmla="*/ 1 w 229"/>
                    <a:gd name="T59" fmla="*/ 4 h 240"/>
                    <a:gd name="T60" fmla="*/ 1 w 229"/>
                    <a:gd name="T61" fmla="*/ 3 h 240"/>
                    <a:gd name="T62" fmla="*/ 2 w 229"/>
                    <a:gd name="T63" fmla="*/ 2 h 240"/>
                    <a:gd name="T64" fmla="*/ 2 w 229"/>
                    <a:gd name="T65" fmla="*/ 1 h 240"/>
                    <a:gd name="T66" fmla="*/ 3 w 229"/>
                    <a:gd name="T67" fmla="*/ 1 h 240"/>
                    <a:gd name="T68" fmla="*/ 4 w 229"/>
                    <a:gd name="T69" fmla="*/ 1 h 240"/>
                    <a:gd name="T70" fmla="*/ 4 w 229"/>
                    <a:gd name="T71" fmla="*/ 1 h 240"/>
                    <a:gd name="T72" fmla="*/ 5 w 229"/>
                    <a:gd name="T73" fmla="*/ 1 h 240"/>
                    <a:gd name="T74" fmla="*/ 5 w 229"/>
                    <a:gd name="T75" fmla="*/ 0 h 24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29"/>
                    <a:gd name="T115" fmla="*/ 0 h 240"/>
                    <a:gd name="T116" fmla="*/ 229 w 229"/>
                    <a:gd name="T117" fmla="*/ 240 h 24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7" name="Freeform 12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>
                    <a:gd name="T0" fmla="*/ 2 w 281"/>
                    <a:gd name="T1" fmla="*/ 0 h 270"/>
                    <a:gd name="T2" fmla="*/ 1 w 281"/>
                    <a:gd name="T3" fmla="*/ 1 h 270"/>
                    <a:gd name="T4" fmla="*/ 1 w 281"/>
                    <a:gd name="T5" fmla="*/ 2 h 270"/>
                    <a:gd name="T6" fmla="*/ 0 w 281"/>
                    <a:gd name="T7" fmla="*/ 3 h 270"/>
                    <a:gd name="T8" fmla="*/ 0 w 281"/>
                    <a:gd name="T9" fmla="*/ 4 h 270"/>
                    <a:gd name="T10" fmla="*/ 0 w 281"/>
                    <a:gd name="T11" fmla="*/ 5 h 270"/>
                    <a:gd name="T12" fmla="*/ 1 w 281"/>
                    <a:gd name="T13" fmla="*/ 7 h 270"/>
                    <a:gd name="T14" fmla="*/ 1 w 281"/>
                    <a:gd name="T15" fmla="*/ 8 h 270"/>
                    <a:gd name="T16" fmla="*/ 2 w 281"/>
                    <a:gd name="T17" fmla="*/ 9 h 270"/>
                    <a:gd name="T18" fmla="*/ 4 w 281"/>
                    <a:gd name="T19" fmla="*/ 10 h 270"/>
                    <a:gd name="T20" fmla="*/ 5 w 281"/>
                    <a:gd name="T21" fmla="*/ 10 h 270"/>
                    <a:gd name="T22" fmla="*/ 7 w 281"/>
                    <a:gd name="T23" fmla="*/ 10 h 270"/>
                    <a:gd name="T24" fmla="*/ 8 w 281"/>
                    <a:gd name="T25" fmla="*/ 9 h 270"/>
                    <a:gd name="T26" fmla="*/ 9 w 281"/>
                    <a:gd name="T27" fmla="*/ 8 h 270"/>
                    <a:gd name="T28" fmla="*/ 10 w 281"/>
                    <a:gd name="T29" fmla="*/ 7 h 270"/>
                    <a:gd name="T30" fmla="*/ 10 w 281"/>
                    <a:gd name="T31" fmla="*/ 6 h 270"/>
                    <a:gd name="T32" fmla="*/ 10 w 281"/>
                    <a:gd name="T33" fmla="*/ 5 h 270"/>
                    <a:gd name="T34" fmla="*/ 10 w 281"/>
                    <a:gd name="T35" fmla="*/ 4 h 270"/>
                    <a:gd name="T36" fmla="*/ 9 w 281"/>
                    <a:gd name="T37" fmla="*/ 4 h 270"/>
                    <a:gd name="T38" fmla="*/ 9 w 281"/>
                    <a:gd name="T39" fmla="*/ 5 h 270"/>
                    <a:gd name="T40" fmla="*/ 9 w 281"/>
                    <a:gd name="T41" fmla="*/ 5 h 270"/>
                    <a:gd name="T42" fmla="*/ 9 w 281"/>
                    <a:gd name="T43" fmla="*/ 6 h 270"/>
                    <a:gd name="T44" fmla="*/ 8 w 281"/>
                    <a:gd name="T45" fmla="*/ 7 h 270"/>
                    <a:gd name="T46" fmla="*/ 7 w 281"/>
                    <a:gd name="T47" fmla="*/ 8 h 270"/>
                    <a:gd name="T48" fmla="*/ 6 w 281"/>
                    <a:gd name="T49" fmla="*/ 8 h 270"/>
                    <a:gd name="T50" fmla="*/ 4 w 281"/>
                    <a:gd name="T51" fmla="*/ 7 h 270"/>
                    <a:gd name="T52" fmla="*/ 2 w 281"/>
                    <a:gd name="T53" fmla="*/ 6 h 270"/>
                    <a:gd name="T54" fmla="*/ 1 w 281"/>
                    <a:gd name="T55" fmla="*/ 4 h 270"/>
                    <a:gd name="T56" fmla="*/ 2 w 281"/>
                    <a:gd name="T57" fmla="*/ 3 h 270"/>
                    <a:gd name="T58" fmla="*/ 2 w 281"/>
                    <a:gd name="T59" fmla="*/ 2 h 270"/>
                    <a:gd name="T60" fmla="*/ 3 w 281"/>
                    <a:gd name="T61" fmla="*/ 1 h 270"/>
                    <a:gd name="T62" fmla="*/ 4 w 281"/>
                    <a:gd name="T63" fmla="*/ 1 h 270"/>
                    <a:gd name="T64" fmla="*/ 4 w 281"/>
                    <a:gd name="T65" fmla="*/ 0 h 270"/>
                    <a:gd name="T66" fmla="*/ 3 w 281"/>
                    <a:gd name="T67" fmla="*/ 0 h 27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81"/>
                    <a:gd name="T103" fmla="*/ 0 h 270"/>
                    <a:gd name="T104" fmla="*/ 281 w 281"/>
                    <a:gd name="T105" fmla="*/ 270 h 27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8" name="Freeform 12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>
                    <a:gd name="T0" fmla="*/ 0 w 15"/>
                    <a:gd name="T1" fmla="*/ 0 h 13"/>
                    <a:gd name="T2" fmla="*/ 0 w 15"/>
                    <a:gd name="T3" fmla="*/ 0 h 13"/>
                    <a:gd name="T4" fmla="*/ 0 w 15"/>
                    <a:gd name="T5" fmla="*/ 0 h 13"/>
                    <a:gd name="T6" fmla="*/ 0 w 15"/>
                    <a:gd name="T7" fmla="*/ 0 h 13"/>
                    <a:gd name="T8" fmla="*/ 0 w 15"/>
                    <a:gd name="T9" fmla="*/ 0 h 13"/>
                    <a:gd name="T10" fmla="*/ 0 w 15"/>
                    <a:gd name="T11" fmla="*/ 0 h 13"/>
                    <a:gd name="T12" fmla="*/ 1 w 15"/>
                    <a:gd name="T13" fmla="*/ 0 h 13"/>
                    <a:gd name="T14" fmla="*/ 1 w 15"/>
                    <a:gd name="T15" fmla="*/ 0 h 13"/>
                    <a:gd name="T16" fmla="*/ 1 w 15"/>
                    <a:gd name="T17" fmla="*/ 0 h 13"/>
                    <a:gd name="T18" fmla="*/ 1 w 15"/>
                    <a:gd name="T19" fmla="*/ 0 h 13"/>
                    <a:gd name="T20" fmla="*/ 1 w 15"/>
                    <a:gd name="T21" fmla="*/ 0 h 13"/>
                    <a:gd name="T22" fmla="*/ 0 w 15"/>
                    <a:gd name="T23" fmla="*/ 0 h 13"/>
                    <a:gd name="T24" fmla="*/ 0 w 15"/>
                    <a:gd name="T25" fmla="*/ 0 h 13"/>
                    <a:gd name="T26" fmla="*/ 0 w 15"/>
                    <a:gd name="T27" fmla="*/ 0 h 13"/>
                    <a:gd name="T28" fmla="*/ 0 w 15"/>
                    <a:gd name="T29" fmla="*/ 0 h 13"/>
                    <a:gd name="T30" fmla="*/ 0 w 15"/>
                    <a:gd name="T31" fmla="*/ 0 h 13"/>
                    <a:gd name="T32" fmla="*/ 0 w 15"/>
                    <a:gd name="T33" fmla="*/ 0 h 13"/>
                    <a:gd name="T34" fmla="*/ 0 w 15"/>
                    <a:gd name="T35" fmla="*/ 0 h 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5"/>
                    <a:gd name="T55" fmla="*/ 0 h 13"/>
                    <a:gd name="T56" fmla="*/ 15 w 15"/>
                    <a:gd name="T57" fmla="*/ 13 h 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9" name="Freeform 12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 h 17"/>
                    <a:gd name="T4" fmla="*/ 0 w 17"/>
                    <a:gd name="T5" fmla="*/ 1 h 17"/>
                    <a:gd name="T6" fmla="*/ 0 w 17"/>
                    <a:gd name="T7" fmla="*/ 1 h 17"/>
                    <a:gd name="T8" fmla="*/ 0 w 17"/>
                    <a:gd name="T9" fmla="*/ 1 h 17"/>
                    <a:gd name="T10" fmla="*/ 1 w 17"/>
                    <a:gd name="T11" fmla="*/ 1 h 17"/>
                    <a:gd name="T12" fmla="*/ 1 w 17"/>
                    <a:gd name="T13" fmla="*/ 1 h 17"/>
                    <a:gd name="T14" fmla="*/ 1 w 17"/>
                    <a:gd name="T15" fmla="*/ 1 h 17"/>
                    <a:gd name="T16" fmla="*/ 1 w 17"/>
                    <a:gd name="T17" fmla="*/ 0 h 17"/>
                    <a:gd name="T18" fmla="*/ 1 w 17"/>
                    <a:gd name="T19" fmla="*/ 0 h 17"/>
                    <a:gd name="T20" fmla="*/ 1 w 17"/>
                    <a:gd name="T21" fmla="*/ 0 h 17"/>
                    <a:gd name="T22" fmla="*/ 1 w 17"/>
                    <a:gd name="T23" fmla="*/ 0 h 17"/>
                    <a:gd name="T24" fmla="*/ 0 w 17"/>
                    <a:gd name="T25" fmla="*/ 0 h 17"/>
                    <a:gd name="T26" fmla="*/ 0 w 17"/>
                    <a:gd name="T27" fmla="*/ 0 h 17"/>
                    <a:gd name="T28" fmla="*/ 0 w 17"/>
                    <a:gd name="T29" fmla="*/ 0 h 17"/>
                    <a:gd name="T30" fmla="*/ 0 w 17"/>
                    <a:gd name="T31" fmla="*/ 0 h 17"/>
                    <a:gd name="T32" fmla="*/ 0 w 17"/>
                    <a:gd name="T33" fmla="*/ 0 h 17"/>
                    <a:gd name="T34" fmla="*/ 0 w 17"/>
                    <a:gd name="T35" fmla="*/ 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0" name="Freeform 12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>
                    <a:gd name="T0" fmla="*/ 0 w 9"/>
                    <a:gd name="T1" fmla="*/ 0 h 9"/>
                    <a:gd name="T2" fmla="*/ 0 w 9"/>
                    <a:gd name="T3" fmla="*/ 0 h 9"/>
                    <a:gd name="T4" fmla="*/ 0 w 9"/>
                    <a:gd name="T5" fmla="*/ 0 h 9"/>
                    <a:gd name="T6" fmla="*/ 0 w 9"/>
                    <a:gd name="T7" fmla="*/ 0 h 9"/>
                    <a:gd name="T8" fmla="*/ 0 w 9"/>
                    <a:gd name="T9" fmla="*/ 0 h 9"/>
                    <a:gd name="T10" fmla="*/ 0 w 9"/>
                    <a:gd name="T11" fmla="*/ 0 h 9"/>
                    <a:gd name="T12" fmla="*/ 0 w 9"/>
                    <a:gd name="T13" fmla="*/ 0 h 9"/>
                    <a:gd name="T14" fmla="*/ 0 w 9"/>
                    <a:gd name="T15" fmla="*/ 0 h 9"/>
                    <a:gd name="T16" fmla="*/ 0 w 9"/>
                    <a:gd name="T17" fmla="*/ 0 h 9"/>
                    <a:gd name="T18" fmla="*/ 0 w 9"/>
                    <a:gd name="T19" fmla="*/ 0 h 9"/>
                    <a:gd name="T20" fmla="*/ 0 w 9"/>
                    <a:gd name="T21" fmla="*/ 0 h 9"/>
                    <a:gd name="T22" fmla="*/ 0 w 9"/>
                    <a:gd name="T23" fmla="*/ 0 h 9"/>
                    <a:gd name="T24" fmla="*/ 0 w 9"/>
                    <a:gd name="T25" fmla="*/ 0 h 9"/>
                    <a:gd name="T26" fmla="*/ 0 w 9"/>
                    <a:gd name="T27" fmla="*/ 0 h 9"/>
                    <a:gd name="T28" fmla="*/ 0 w 9"/>
                    <a:gd name="T29" fmla="*/ 0 h 9"/>
                    <a:gd name="T30" fmla="*/ 0 w 9"/>
                    <a:gd name="T31" fmla="*/ 0 h 9"/>
                    <a:gd name="T32" fmla="*/ 0 w 9"/>
                    <a:gd name="T33" fmla="*/ 0 h 9"/>
                    <a:gd name="T34" fmla="*/ 0 w 9"/>
                    <a:gd name="T35" fmla="*/ 0 h 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"/>
                    <a:gd name="T55" fmla="*/ 0 h 9"/>
                    <a:gd name="T56" fmla="*/ 9 w 9"/>
                    <a:gd name="T57" fmla="*/ 9 h 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1" name="Freeform 12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>
                    <a:gd name="T0" fmla="*/ 0 w 7"/>
                    <a:gd name="T1" fmla="*/ 0 h 8"/>
                    <a:gd name="T2" fmla="*/ 0 w 7"/>
                    <a:gd name="T3" fmla="*/ 0 h 8"/>
                    <a:gd name="T4" fmla="*/ 0 w 7"/>
                    <a:gd name="T5" fmla="*/ 0 h 8"/>
                    <a:gd name="T6" fmla="*/ 0 w 7"/>
                    <a:gd name="T7" fmla="*/ 0 h 8"/>
                    <a:gd name="T8" fmla="*/ 0 w 7"/>
                    <a:gd name="T9" fmla="*/ 0 h 8"/>
                    <a:gd name="T10" fmla="*/ 0 w 7"/>
                    <a:gd name="T11" fmla="*/ 0 h 8"/>
                    <a:gd name="T12" fmla="*/ 0 w 7"/>
                    <a:gd name="T13" fmla="*/ 0 h 8"/>
                    <a:gd name="T14" fmla="*/ 0 w 7"/>
                    <a:gd name="T15" fmla="*/ 0 h 8"/>
                    <a:gd name="T16" fmla="*/ 0 w 7"/>
                    <a:gd name="T17" fmla="*/ 0 h 8"/>
                    <a:gd name="T18" fmla="*/ 0 w 7"/>
                    <a:gd name="T19" fmla="*/ 0 h 8"/>
                    <a:gd name="T20" fmla="*/ 0 w 7"/>
                    <a:gd name="T21" fmla="*/ 0 h 8"/>
                    <a:gd name="T22" fmla="*/ 0 w 7"/>
                    <a:gd name="T23" fmla="*/ 0 h 8"/>
                    <a:gd name="T24" fmla="*/ 0 w 7"/>
                    <a:gd name="T25" fmla="*/ 0 h 8"/>
                    <a:gd name="T26" fmla="*/ 0 w 7"/>
                    <a:gd name="T27" fmla="*/ 0 h 8"/>
                    <a:gd name="T28" fmla="*/ 0 w 7"/>
                    <a:gd name="T29" fmla="*/ 0 h 8"/>
                    <a:gd name="T30" fmla="*/ 0 w 7"/>
                    <a:gd name="T31" fmla="*/ 0 h 8"/>
                    <a:gd name="T32" fmla="*/ 0 w 7"/>
                    <a:gd name="T33" fmla="*/ 0 h 8"/>
                    <a:gd name="T34" fmla="*/ 0 w 7"/>
                    <a:gd name="T35" fmla="*/ 0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8"/>
                    <a:gd name="T56" fmla="*/ 7 w 7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2" name="Freeform 12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>
                    <a:gd name="T0" fmla="*/ 0 w 7"/>
                    <a:gd name="T1" fmla="*/ 0 h 9"/>
                    <a:gd name="T2" fmla="*/ 0 w 7"/>
                    <a:gd name="T3" fmla="*/ 0 h 9"/>
                    <a:gd name="T4" fmla="*/ 0 w 7"/>
                    <a:gd name="T5" fmla="*/ 0 h 9"/>
                    <a:gd name="T6" fmla="*/ 0 w 7"/>
                    <a:gd name="T7" fmla="*/ 0 h 9"/>
                    <a:gd name="T8" fmla="*/ 0 w 7"/>
                    <a:gd name="T9" fmla="*/ 0 h 9"/>
                    <a:gd name="T10" fmla="*/ 0 w 7"/>
                    <a:gd name="T11" fmla="*/ 0 h 9"/>
                    <a:gd name="T12" fmla="*/ 0 w 7"/>
                    <a:gd name="T13" fmla="*/ 0 h 9"/>
                    <a:gd name="T14" fmla="*/ 0 w 7"/>
                    <a:gd name="T15" fmla="*/ 0 h 9"/>
                    <a:gd name="T16" fmla="*/ 0 w 7"/>
                    <a:gd name="T17" fmla="*/ 0 h 9"/>
                    <a:gd name="T18" fmla="*/ 0 w 7"/>
                    <a:gd name="T19" fmla="*/ 0 h 9"/>
                    <a:gd name="T20" fmla="*/ 0 w 7"/>
                    <a:gd name="T21" fmla="*/ 0 h 9"/>
                    <a:gd name="T22" fmla="*/ 0 w 7"/>
                    <a:gd name="T23" fmla="*/ 0 h 9"/>
                    <a:gd name="T24" fmla="*/ 0 w 7"/>
                    <a:gd name="T25" fmla="*/ 0 h 9"/>
                    <a:gd name="T26" fmla="*/ 0 w 7"/>
                    <a:gd name="T27" fmla="*/ 0 h 9"/>
                    <a:gd name="T28" fmla="*/ 0 w 7"/>
                    <a:gd name="T29" fmla="*/ 0 h 9"/>
                    <a:gd name="T30" fmla="*/ 0 w 7"/>
                    <a:gd name="T31" fmla="*/ 0 h 9"/>
                    <a:gd name="T32" fmla="*/ 0 w 7"/>
                    <a:gd name="T33" fmla="*/ 0 h 9"/>
                    <a:gd name="T34" fmla="*/ 0 w 7"/>
                    <a:gd name="T35" fmla="*/ 0 h 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9"/>
                    <a:gd name="T56" fmla="*/ 7 w 7"/>
                    <a:gd name="T57" fmla="*/ 9 h 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3" name="Freeform 12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>
                    <a:gd name="T0" fmla="*/ 0 w 20"/>
                    <a:gd name="T1" fmla="*/ 0 h 20"/>
                    <a:gd name="T2" fmla="*/ 0 w 20"/>
                    <a:gd name="T3" fmla="*/ 0 h 20"/>
                    <a:gd name="T4" fmla="*/ 0 w 20"/>
                    <a:gd name="T5" fmla="*/ 1 h 20"/>
                    <a:gd name="T6" fmla="*/ 0 w 20"/>
                    <a:gd name="T7" fmla="*/ 1 h 20"/>
                    <a:gd name="T8" fmla="*/ 0 w 20"/>
                    <a:gd name="T9" fmla="*/ 1 h 20"/>
                    <a:gd name="T10" fmla="*/ 1 w 20"/>
                    <a:gd name="T11" fmla="*/ 1 h 20"/>
                    <a:gd name="T12" fmla="*/ 1 w 20"/>
                    <a:gd name="T13" fmla="*/ 1 h 20"/>
                    <a:gd name="T14" fmla="*/ 1 w 20"/>
                    <a:gd name="T15" fmla="*/ 0 h 20"/>
                    <a:gd name="T16" fmla="*/ 1 w 20"/>
                    <a:gd name="T17" fmla="*/ 0 h 20"/>
                    <a:gd name="T18" fmla="*/ 1 w 20"/>
                    <a:gd name="T19" fmla="*/ 0 h 20"/>
                    <a:gd name="T20" fmla="*/ 1 w 20"/>
                    <a:gd name="T21" fmla="*/ 0 h 20"/>
                    <a:gd name="T22" fmla="*/ 1 w 20"/>
                    <a:gd name="T23" fmla="*/ 0 h 20"/>
                    <a:gd name="T24" fmla="*/ 0 w 20"/>
                    <a:gd name="T25" fmla="*/ 0 h 20"/>
                    <a:gd name="T26" fmla="*/ 0 w 20"/>
                    <a:gd name="T27" fmla="*/ 0 h 20"/>
                    <a:gd name="T28" fmla="*/ 0 w 20"/>
                    <a:gd name="T29" fmla="*/ 0 h 20"/>
                    <a:gd name="T30" fmla="*/ 0 w 20"/>
                    <a:gd name="T31" fmla="*/ 0 h 20"/>
                    <a:gd name="T32" fmla="*/ 0 w 20"/>
                    <a:gd name="T33" fmla="*/ 0 h 20"/>
                    <a:gd name="T34" fmla="*/ 0 w 20"/>
                    <a:gd name="T35" fmla="*/ 0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0"/>
                    <a:gd name="T55" fmla="*/ 0 h 20"/>
                    <a:gd name="T56" fmla="*/ 20 w 20"/>
                    <a:gd name="T57" fmla="*/ 20 h 2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4" name="Freeform 12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>
                    <a:gd name="T0" fmla="*/ 0 w 12"/>
                    <a:gd name="T1" fmla="*/ 0 h 13"/>
                    <a:gd name="T2" fmla="*/ 0 w 12"/>
                    <a:gd name="T3" fmla="*/ 0 h 13"/>
                    <a:gd name="T4" fmla="*/ 0 w 12"/>
                    <a:gd name="T5" fmla="*/ 0 h 13"/>
                    <a:gd name="T6" fmla="*/ 0 w 12"/>
                    <a:gd name="T7" fmla="*/ 0 h 13"/>
                    <a:gd name="T8" fmla="*/ 0 w 12"/>
                    <a:gd name="T9" fmla="*/ 0 h 13"/>
                    <a:gd name="T10" fmla="*/ 0 w 12"/>
                    <a:gd name="T11" fmla="*/ 0 h 13"/>
                    <a:gd name="T12" fmla="*/ 0 w 12"/>
                    <a:gd name="T13" fmla="*/ 0 h 13"/>
                    <a:gd name="T14" fmla="*/ 0 w 12"/>
                    <a:gd name="T15" fmla="*/ 0 h 13"/>
                    <a:gd name="T16" fmla="*/ 0 w 12"/>
                    <a:gd name="T17" fmla="*/ 0 h 13"/>
                    <a:gd name="T18" fmla="*/ 0 w 12"/>
                    <a:gd name="T19" fmla="*/ 0 h 13"/>
                    <a:gd name="T20" fmla="*/ 0 w 12"/>
                    <a:gd name="T21" fmla="*/ 0 h 13"/>
                    <a:gd name="T22" fmla="*/ 0 w 12"/>
                    <a:gd name="T23" fmla="*/ 0 h 13"/>
                    <a:gd name="T24" fmla="*/ 0 w 12"/>
                    <a:gd name="T25" fmla="*/ 0 h 13"/>
                    <a:gd name="T26" fmla="*/ 0 w 12"/>
                    <a:gd name="T27" fmla="*/ 0 h 13"/>
                    <a:gd name="T28" fmla="*/ 0 w 12"/>
                    <a:gd name="T29" fmla="*/ 0 h 13"/>
                    <a:gd name="T30" fmla="*/ 0 w 12"/>
                    <a:gd name="T31" fmla="*/ 0 h 13"/>
                    <a:gd name="T32" fmla="*/ 0 w 12"/>
                    <a:gd name="T33" fmla="*/ 0 h 13"/>
                    <a:gd name="T34" fmla="*/ 0 w 12"/>
                    <a:gd name="T35" fmla="*/ 0 h 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2"/>
                    <a:gd name="T55" fmla="*/ 0 h 13"/>
                    <a:gd name="T56" fmla="*/ 12 w 12"/>
                    <a:gd name="T57" fmla="*/ 13 h 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5" name="Freeform 13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>
                    <a:gd name="T0" fmla="*/ 0 w 13"/>
                    <a:gd name="T1" fmla="*/ 0 h 12"/>
                    <a:gd name="T2" fmla="*/ 0 w 13"/>
                    <a:gd name="T3" fmla="*/ 0 h 12"/>
                    <a:gd name="T4" fmla="*/ 0 w 13"/>
                    <a:gd name="T5" fmla="*/ 0 h 12"/>
                    <a:gd name="T6" fmla="*/ 0 w 13"/>
                    <a:gd name="T7" fmla="*/ 0 h 12"/>
                    <a:gd name="T8" fmla="*/ 0 w 13"/>
                    <a:gd name="T9" fmla="*/ 0 h 12"/>
                    <a:gd name="T10" fmla="*/ 0 w 13"/>
                    <a:gd name="T11" fmla="*/ 0 h 12"/>
                    <a:gd name="T12" fmla="*/ 1 w 13"/>
                    <a:gd name="T13" fmla="*/ 0 h 12"/>
                    <a:gd name="T14" fmla="*/ 1 w 13"/>
                    <a:gd name="T15" fmla="*/ 0 h 12"/>
                    <a:gd name="T16" fmla="*/ 1 w 13"/>
                    <a:gd name="T17" fmla="*/ 0 h 12"/>
                    <a:gd name="T18" fmla="*/ 1 w 13"/>
                    <a:gd name="T19" fmla="*/ 0 h 12"/>
                    <a:gd name="T20" fmla="*/ 1 w 13"/>
                    <a:gd name="T21" fmla="*/ 0 h 12"/>
                    <a:gd name="T22" fmla="*/ 0 w 13"/>
                    <a:gd name="T23" fmla="*/ 0 h 12"/>
                    <a:gd name="T24" fmla="*/ 0 w 13"/>
                    <a:gd name="T25" fmla="*/ 0 h 12"/>
                    <a:gd name="T26" fmla="*/ 0 w 13"/>
                    <a:gd name="T27" fmla="*/ 0 h 12"/>
                    <a:gd name="T28" fmla="*/ 0 w 13"/>
                    <a:gd name="T29" fmla="*/ 0 h 12"/>
                    <a:gd name="T30" fmla="*/ 0 w 13"/>
                    <a:gd name="T31" fmla="*/ 0 h 12"/>
                    <a:gd name="T32" fmla="*/ 0 w 13"/>
                    <a:gd name="T33" fmla="*/ 0 h 12"/>
                    <a:gd name="T34" fmla="*/ 0 w 13"/>
                    <a:gd name="T35" fmla="*/ 0 h 1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"/>
                    <a:gd name="T55" fmla="*/ 0 h 12"/>
                    <a:gd name="T56" fmla="*/ 13 w 13"/>
                    <a:gd name="T57" fmla="*/ 12 h 1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6" name="Freeform 13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>
                    <a:gd name="T0" fmla="*/ 0 w 8"/>
                    <a:gd name="T1" fmla="*/ 0 h 7"/>
                    <a:gd name="T2" fmla="*/ 0 w 8"/>
                    <a:gd name="T3" fmla="*/ 0 h 7"/>
                    <a:gd name="T4" fmla="*/ 0 w 8"/>
                    <a:gd name="T5" fmla="*/ 0 h 7"/>
                    <a:gd name="T6" fmla="*/ 0 w 8"/>
                    <a:gd name="T7" fmla="*/ 0 h 7"/>
                    <a:gd name="T8" fmla="*/ 0 w 8"/>
                    <a:gd name="T9" fmla="*/ 0 h 7"/>
                    <a:gd name="T10" fmla="*/ 0 w 8"/>
                    <a:gd name="T11" fmla="*/ 0 h 7"/>
                    <a:gd name="T12" fmla="*/ 0 w 8"/>
                    <a:gd name="T13" fmla="*/ 0 h 7"/>
                    <a:gd name="T14" fmla="*/ 0 w 8"/>
                    <a:gd name="T15" fmla="*/ 0 h 7"/>
                    <a:gd name="T16" fmla="*/ 0 w 8"/>
                    <a:gd name="T17" fmla="*/ 0 h 7"/>
                    <a:gd name="T18" fmla="*/ 0 w 8"/>
                    <a:gd name="T19" fmla="*/ 0 h 7"/>
                    <a:gd name="T20" fmla="*/ 0 w 8"/>
                    <a:gd name="T21" fmla="*/ 0 h 7"/>
                    <a:gd name="T22" fmla="*/ 0 w 8"/>
                    <a:gd name="T23" fmla="*/ 0 h 7"/>
                    <a:gd name="T24" fmla="*/ 0 w 8"/>
                    <a:gd name="T25" fmla="*/ 0 h 7"/>
                    <a:gd name="T26" fmla="*/ 0 w 8"/>
                    <a:gd name="T27" fmla="*/ 0 h 7"/>
                    <a:gd name="T28" fmla="*/ 0 w 8"/>
                    <a:gd name="T29" fmla="*/ 0 h 7"/>
                    <a:gd name="T30" fmla="*/ 0 w 8"/>
                    <a:gd name="T31" fmla="*/ 0 h 7"/>
                    <a:gd name="T32" fmla="*/ 0 w 8"/>
                    <a:gd name="T33" fmla="*/ 0 h 7"/>
                    <a:gd name="T34" fmla="*/ 0 w 8"/>
                    <a:gd name="T35" fmla="*/ 0 h 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"/>
                    <a:gd name="T55" fmla="*/ 0 h 7"/>
                    <a:gd name="T56" fmla="*/ 8 w 8"/>
                    <a:gd name="T57" fmla="*/ 7 h 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7" name="Freeform 13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>
                    <a:gd name="T0" fmla="*/ 0 w 7"/>
                    <a:gd name="T1" fmla="*/ 0 h 8"/>
                    <a:gd name="T2" fmla="*/ 0 w 7"/>
                    <a:gd name="T3" fmla="*/ 0 h 8"/>
                    <a:gd name="T4" fmla="*/ 0 w 7"/>
                    <a:gd name="T5" fmla="*/ 0 h 8"/>
                    <a:gd name="T6" fmla="*/ 0 w 7"/>
                    <a:gd name="T7" fmla="*/ 0 h 8"/>
                    <a:gd name="T8" fmla="*/ 0 w 7"/>
                    <a:gd name="T9" fmla="*/ 0 h 8"/>
                    <a:gd name="T10" fmla="*/ 0 w 7"/>
                    <a:gd name="T11" fmla="*/ 0 h 8"/>
                    <a:gd name="T12" fmla="*/ 0 w 7"/>
                    <a:gd name="T13" fmla="*/ 0 h 8"/>
                    <a:gd name="T14" fmla="*/ 0 w 7"/>
                    <a:gd name="T15" fmla="*/ 0 h 8"/>
                    <a:gd name="T16" fmla="*/ 0 w 7"/>
                    <a:gd name="T17" fmla="*/ 0 h 8"/>
                    <a:gd name="T18" fmla="*/ 0 w 7"/>
                    <a:gd name="T19" fmla="*/ 0 h 8"/>
                    <a:gd name="T20" fmla="*/ 0 w 7"/>
                    <a:gd name="T21" fmla="*/ 0 h 8"/>
                    <a:gd name="T22" fmla="*/ 0 w 7"/>
                    <a:gd name="T23" fmla="*/ 0 h 8"/>
                    <a:gd name="T24" fmla="*/ 0 w 7"/>
                    <a:gd name="T25" fmla="*/ 0 h 8"/>
                    <a:gd name="T26" fmla="*/ 0 w 7"/>
                    <a:gd name="T27" fmla="*/ 0 h 8"/>
                    <a:gd name="T28" fmla="*/ 0 w 7"/>
                    <a:gd name="T29" fmla="*/ 0 h 8"/>
                    <a:gd name="T30" fmla="*/ 0 w 7"/>
                    <a:gd name="T31" fmla="*/ 0 h 8"/>
                    <a:gd name="T32" fmla="*/ 0 w 7"/>
                    <a:gd name="T33" fmla="*/ 0 h 8"/>
                    <a:gd name="T34" fmla="*/ 0 w 7"/>
                    <a:gd name="T35" fmla="*/ 0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8"/>
                    <a:gd name="T56" fmla="*/ 7 w 7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8" name="Freeform 13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>
                    <a:gd name="T0" fmla="*/ 0 w 16"/>
                    <a:gd name="T1" fmla="*/ 0 h 17"/>
                    <a:gd name="T2" fmla="*/ 0 w 16"/>
                    <a:gd name="T3" fmla="*/ 0 h 17"/>
                    <a:gd name="T4" fmla="*/ 0 w 16"/>
                    <a:gd name="T5" fmla="*/ 1 h 17"/>
                    <a:gd name="T6" fmla="*/ 0 w 16"/>
                    <a:gd name="T7" fmla="*/ 1 h 17"/>
                    <a:gd name="T8" fmla="*/ 0 w 16"/>
                    <a:gd name="T9" fmla="*/ 1 h 17"/>
                    <a:gd name="T10" fmla="*/ 1 w 16"/>
                    <a:gd name="T11" fmla="*/ 1 h 17"/>
                    <a:gd name="T12" fmla="*/ 1 w 16"/>
                    <a:gd name="T13" fmla="*/ 1 h 17"/>
                    <a:gd name="T14" fmla="*/ 1 w 16"/>
                    <a:gd name="T15" fmla="*/ 0 h 17"/>
                    <a:gd name="T16" fmla="*/ 1 w 16"/>
                    <a:gd name="T17" fmla="*/ 0 h 17"/>
                    <a:gd name="T18" fmla="*/ 1 w 16"/>
                    <a:gd name="T19" fmla="*/ 0 h 17"/>
                    <a:gd name="T20" fmla="*/ 1 w 16"/>
                    <a:gd name="T21" fmla="*/ 0 h 17"/>
                    <a:gd name="T22" fmla="*/ 1 w 16"/>
                    <a:gd name="T23" fmla="*/ 0 h 17"/>
                    <a:gd name="T24" fmla="*/ 0 w 16"/>
                    <a:gd name="T25" fmla="*/ 0 h 17"/>
                    <a:gd name="T26" fmla="*/ 0 w 16"/>
                    <a:gd name="T27" fmla="*/ 0 h 17"/>
                    <a:gd name="T28" fmla="*/ 0 w 16"/>
                    <a:gd name="T29" fmla="*/ 0 h 17"/>
                    <a:gd name="T30" fmla="*/ 0 w 16"/>
                    <a:gd name="T31" fmla="*/ 0 h 17"/>
                    <a:gd name="T32" fmla="*/ 0 w 16"/>
                    <a:gd name="T33" fmla="*/ 0 h 17"/>
                    <a:gd name="T34" fmla="*/ 0 w 16"/>
                    <a:gd name="T35" fmla="*/ 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6"/>
                    <a:gd name="T55" fmla="*/ 0 h 17"/>
                    <a:gd name="T56" fmla="*/ 16 w 16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9" name="Freeform 13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>
                    <a:gd name="T0" fmla="*/ 0 w 12"/>
                    <a:gd name="T1" fmla="*/ 0 h 12"/>
                    <a:gd name="T2" fmla="*/ 0 w 12"/>
                    <a:gd name="T3" fmla="*/ 0 h 12"/>
                    <a:gd name="T4" fmla="*/ 0 w 12"/>
                    <a:gd name="T5" fmla="*/ 0 h 12"/>
                    <a:gd name="T6" fmla="*/ 0 w 12"/>
                    <a:gd name="T7" fmla="*/ 0 h 12"/>
                    <a:gd name="T8" fmla="*/ 0 w 12"/>
                    <a:gd name="T9" fmla="*/ 0 h 12"/>
                    <a:gd name="T10" fmla="*/ 0 w 12"/>
                    <a:gd name="T11" fmla="*/ 0 h 12"/>
                    <a:gd name="T12" fmla="*/ 0 w 12"/>
                    <a:gd name="T13" fmla="*/ 0 h 12"/>
                    <a:gd name="T14" fmla="*/ 0 w 12"/>
                    <a:gd name="T15" fmla="*/ 0 h 12"/>
                    <a:gd name="T16" fmla="*/ 0 w 12"/>
                    <a:gd name="T17" fmla="*/ 0 h 12"/>
                    <a:gd name="T18" fmla="*/ 0 w 12"/>
                    <a:gd name="T19" fmla="*/ 0 h 12"/>
                    <a:gd name="T20" fmla="*/ 0 w 12"/>
                    <a:gd name="T21" fmla="*/ 0 h 12"/>
                    <a:gd name="T22" fmla="*/ 0 w 12"/>
                    <a:gd name="T23" fmla="*/ 0 h 12"/>
                    <a:gd name="T24" fmla="*/ 0 w 12"/>
                    <a:gd name="T25" fmla="*/ 0 h 12"/>
                    <a:gd name="T26" fmla="*/ 0 w 12"/>
                    <a:gd name="T27" fmla="*/ 0 h 12"/>
                    <a:gd name="T28" fmla="*/ 0 w 12"/>
                    <a:gd name="T29" fmla="*/ 0 h 12"/>
                    <a:gd name="T30" fmla="*/ 0 w 12"/>
                    <a:gd name="T31" fmla="*/ 0 h 12"/>
                    <a:gd name="T32" fmla="*/ 0 w 12"/>
                    <a:gd name="T33" fmla="*/ 0 h 12"/>
                    <a:gd name="T34" fmla="*/ 0 w 12"/>
                    <a:gd name="T35" fmla="*/ 0 h 1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2"/>
                    <a:gd name="T55" fmla="*/ 0 h 12"/>
                    <a:gd name="T56" fmla="*/ 12 w 12"/>
                    <a:gd name="T57" fmla="*/ 12 h 1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0" name="Freeform 13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>
                    <a:gd name="T0" fmla="*/ 0 w 74"/>
                    <a:gd name="T1" fmla="*/ 2 h 75"/>
                    <a:gd name="T2" fmla="*/ 1 w 74"/>
                    <a:gd name="T3" fmla="*/ 3 h 75"/>
                    <a:gd name="T4" fmla="*/ 1 w 74"/>
                    <a:gd name="T5" fmla="*/ 3 h 75"/>
                    <a:gd name="T6" fmla="*/ 1 w 74"/>
                    <a:gd name="T7" fmla="*/ 3 h 75"/>
                    <a:gd name="T8" fmla="*/ 1 w 74"/>
                    <a:gd name="T9" fmla="*/ 3 h 75"/>
                    <a:gd name="T10" fmla="*/ 1 w 74"/>
                    <a:gd name="T11" fmla="*/ 3 h 75"/>
                    <a:gd name="T12" fmla="*/ 2 w 74"/>
                    <a:gd name="T13" fmla="*/ 3 h 75"/>
                    <a:gd name="T14" fmla="*/ 2 w 74"/>
                    <a:gd name="T15" fmla="*/ 3 h 75"/>
                    <a:gd name="T16" fmla="*/ 2 w 74"/>
                    <a:gd name="T17" fmla="*/ 2 h 75"/>
                    <a:gd name="T18" fmla="*/ 2 w 74"/>
                    <a:gd name="T19" fmla="*/ 2 h 75"/>
                    <a:gd name="T20" fmla="*/ 3 w 74"/>
                    <a:gd name="T21" fmla="*/ 2 h 75"/>
                    <a:gd name="T22" fmla="*/ 3 w 74"/>
                    <a:gd name="T23" fmla="*/ 2 h 75"/>
                    <a:gd name="T24" fmla="*/ 3 w 74"/>
                    <a:gd name="T25" fmla="*/ 2 h 75"/>
                    <a:gd name="T26" fmla="*/ 2 w 74"/>
                    <a:gd name="T27" fmla="*/ 1 h 75"/>
                    <a:gd name="T28" fmla="*/ 2 w 74"/>
                    <a:gd name="T29" fmla="*/ 1 h 75"/>
                    <a:gd name="T30" fmla="*/ 1 w 74"/>
                    <a:gd name="T31" fmla="*/ 2 h 75"/>
                    <a:gd name="T32" fmla="*/ 1 w 74"/>
                    <a:gd name="T33" fmla="*/ 2 h 75"/>
                    <a:gd name="T34" fmla="*/ 1 w 74"/>
                    <a:gd name="T35" fmla="*/ 2 h 75"/>
                    <a:gd name="T36" fmla="*/ 1 w 74"/>
                    <a:gd name="T37" fmla="*/ 1 h 75"/>
                    <a:gd name="T38" fmla="*/ 0 w 74"/>
                    <a:gd name="T39" fmla="*/ 0 h 75"/>
                    <a:gd name="T40" fmla="*/ 0 w 74"/>
                    <a:gd name="T41" fmla="*/ 0 h 75"/>
                    <a:gd name="T42" fmla="*/ 0 w 74"/>
                    <a:gd name="T43" fmla="*/ 1 h 75"/>
                    <a:gd name="T44" fmla="*/ 0 w 74"/>
                    <a:gd name="T45" fmla="*/ 1 h 75"/>
                    <a:gd name="T46" fmla="*/ 0 w 74"/>
                    <a:gd name="T47" fmla="*/ 2 h 75"/>
                    <a:gd name="T48" fmla="*/ 0 w 74"/>
                    <a:gd name="T49" fmla="*/ 2 h 7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4"/>
                    <a:gd name="T76" fmla="*/ 0 h 75"/>
                    <a:gd name="T77" fmla="*/ 74 w 74"/>
                    <a:gd name="T78" fmla="*/ 75 h 7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1" name="Freeform 13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>
                    <a:gd name="T0" fmla="*/ 1 w 69"/>
                    <a:gd name="T1" fmla="*/ 2 h 59"/>
                    <a:gd name="T2" fmla="*/ 1 w 69"/>
                    <a:gd name="T3" fmla="*/ 2 h 59"/>
                    <a:gd name="T4" fmla="*/ 1 w 69"/>
                    <a:gd name="T5" fmla="*/ 2 h 59"/>
                    <a:gd name="T6" fmla="*/ 2 w 69"/>
                    <a:gd name="T7" fmla="*/ 2 h 59"/>
                    <a:gd name="T8" fmla="*/ 2 w 69"/>
                    <a:gd name="T9" fmla="*/ 2 h 59"/>
                    <a:gd name="T10" fmla="*/ 2 w 69"/>
                    <a:gd name="T11" fmla="*/ 2 h 59"/>
                    <a:gd name="T12" fmla="*/ 3 w 69"/>
                    <a:gd name="T13" fmla="*/ 2 h 59"/>
                    <a:gd name="T14" fmla="*/ 3 w 69"/>
                    <a:gd name="T15" fmla="*/ 2 h 59"/>
                    <a:gd name="T16" fmla="*/ 2 w 69"/>
                    <a:gd name="T17" fmla="*/ 1 h 59"/>
                    <a:gd name="T18" fmla="*/ 2 w 69"/>
                    <a:gd name="T19" fmla="*/ 1 h 59"/>
                    <a:gd name="T20" fmla="*/ 2 w 69"/>
                    <a:gd name="T21" fmla="*/ 1 h 59"/>
                    <a:gd name="T22" fmla="*/ 1 w 69"/>
                    <a:gd name="T23" fmla="*/ 1 h 59"/>
                    <a:gd name="T24" fmla="*/ 1 w 69"/>
                    <a:gd name="T25" fmla="*/ 2 h 59"/>
                    <a:gd name="T26" fmla="*/ 1 w 69"/>
                    <a:gd name="T27" fmla="*/ 1 h 59"/>
                    <a:gd name="T28" fmla="*/ 1 w 69"/>
                    <a:gd name="T29" fmla="*/ 0 h 59"/>
                    <a:gd name="T30" fmla="*/ 1 w 69"/>
                    <a:gd name="T31" fmla="*/ 0 h 59"/>
                    <a:gd name="T32" fmla="*/ 0 w 69"/>
                    <a:gd name="T33" fmla="*/ 0 h 59"/>
                    <a:gd name="T34" fmla="*/ 0 w 69"/>
                    <a:gd name="T35" fmla="*/ 1 h 59"/>
                    <a:gd name="T36" fmla="*/ 0 w 69"/>
                    <a:gd name="T37" fmla="*/ 2 h 59"/>
                    <a:gd name="T38" fmla="*/ 1 w 69"/>
                    <a:gd name="T39" fmla="*/ 2 h 59"/>
                    <a:gd name="T40" fmla="*/ 1 w 69"/>
                    <a:gd name="T41" fmla="*/ 2 h 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9"/>
                    <a:gd name="T64" fmla="*/ 0 h 59"/>
                    <a:gd name="T65" fmla="*/ 69 w 69"/>
                    <a:gd name="T66" fmla="*/ 59 h 5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2" name="Freeform 13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>
                    <a:gd name="T0" fmla="*/ 0 w 69"/>
                    <a:gd name="T1" fmla="*/ 2 h 60"/>
                    <a:gd name="T2" fmla="*/ 1 w 69"/>
                    <a:gd name="T3" fmla="*/ 2 h 60"/>
                    <a:gd name="T4" fmla="*/ 1 w 69"/>
                    <a:gd name="T5" fmla="*/ 2 h 60"/>
                    <a:gd name="T6" fmla="*/ 1 w 69"/>
                    <a:gd name="T7" fmla="*/ 2 h 60"/>
                    <a:gd name="T8" fmla="*/ 1 w 69"/>
                    <a:gd name="T9" fmla="*/ 2 h 60"/>
                    <a:gd name="T10" fmla="*/ 2 w 69"/>
                    <a:gd name="T11" fmla="*/ 2 h 60"/>
                    <a:gd name="T12" fmla="*/ 2 w 69"/>
                    <a:gd name="T13" fmla="*/ 2 h 60"/>
                    <a:gd name="T14" fmla="*/ 2 w 69"/>
                    <a:gd name="T15" fmla="*/ 2 h 60"/>
                    <a:gd name="T16" fmla="*/ 2 w 69"/>
                    <a:gd name="T17" fmla="*/ 2 h 60"/>
                    <a:gd name="T18" fmla="*/ 2 w 69"/>
                    <a:gd name="T19" fmla="*/ 2 h 60"/>
                    <a:gd name="T20" fmla="*/ 2 w 69"/>
                    <a:gd name="T21" fmla="*/ 2 h 60"/>
                    <a:gd name="T22" fmla="*/ 3 w 69"/>
                    <a:gd name="T23" fmla="*/ 2 h 60"/>
                    <a:gd name="T24" fmla="*/ 2 w 69"/>
                    <a:gd name="T25" fmla="*/ 1 h 60"/>
                    <a:gd name="T26" fmla="*/ 2 w 69"/>
                    <a:gd name="T27" fmla="*/ 1 h 60"/>
                    <a:gd name="T28" fmla="*/ 2 w 69"/>
                    <a:gd name="T29" fmla="*/ 1 h 60"/>
                    <a:gd name="T30" fmla="*/ 1 w 69"/>
                    <a:gd name="T31" fmla="*/ 1 h 60"/>
                    <a:gd name="T32" fmla="*/ 1 w 69"/>
                    <a:gd name="T33" fmla="*/ 1 h 60"/>
                    <a:gd name="T34" fmla="*/ 1 w 69"/>
                    <a:gd name="T35" fmla="*/ 1 h 60"/>
                    <a:gd name="T36" fmla="*/ 1 w 69"/>
                    <a:gd name="T37" fmla="*/ 1 h 60"/>
                    <a:gd name="T38" fmla="*/ 0 w 69"/>
                    <a:gd name="T39" fmla="*/ 0 h 60"/>
                    <a:gd name="T40" fmla="*/ 0 w 69"/>
                    <a:gd name="T41" fmla="*/ 0 h 60"/>
                    <a:gd name="T42" fmla="*/ 0 w 69"/>
                    <a:gd name="T43" fmla="*/ 1 h 60"/>
                    <a:gd name="T44" fmla="*/ 0 w 69"/>
                    <a:gd name="T45" fmla="*/ 1 h 60"/>
                    <a:gd name="T46" fmla="*/ 0 w 69"/>
                    <a:gd name="T47" fmla="*/ 2 h 60"/>
                    <a:gd name="T48" fmla="*/ 0 w 69"/>
                    <a:gd name="T49" fmla="*/ 2 h 6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9"/>
                    <a:gd name="T76" fmla="*/ 0 h 60"/>
                    <a:gd name="T77" fmla="*/ 69 w 69"/>
                    <a:gd name="T78" fmla="*/ 60 h 6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3" name="Freeform 13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>
                    <a:gd name="T0" fmla="*/ 0 w 75"/>
                    <a:gd name="T1" fmla="*/ 2 h 48"/>
                    <a:gd name="T2" fmla="*/ 1 w 75"/>
                    <a:gd name="T3" fmla="*/ 2 h 48"/>
                    <a:gd name="T4" fmla="*/ 1 w 75"/>
                    <a:gd name="T5" fmla="*/ 2 h 48"/>
                    <a:gd name="T6" fmla="*/ 2 w 75"/>
                    <a:gd name="T7" fmla="*/ 2 h 48"/>
                    <a:gd name="T8" fmla="*/ 2 w 75"/>
                    <a:gd name="T9" fmla="*/ 2 h 48"/>
                    <a:gd name="T10" fmla="*/ 2 w 75"/>
                    <a:gd name="T11" fmla="*/ 2 h 48"/>
                    <a:gd name="T12" fmla="*/ 3 w 75"/>
                    <a:gd name="T13" fmla="*/ 1 h 48"/>
                    <a:gd name="T14" fmla="*/ 3 w 75"/>
                    <a:gd name="T15" fmla="*/ 1 h 48"/>
                    <a:gd name="T16" fmla="*/ 3 w 75"/>
                    <a:gd name="T17" fmla="*/ 1 h 48"/>
                    <a:gd name="T18" fmla="*/ 2 w 75"/>
                    <a:gd name="T19" fmla="*/ 1 h 48"/>
                    <a:gd name="T20" fmla="*/ 2 w 75"/>
                    <a:gd name="T21" fmla="*/ 1 h 48"/>
                    <a:gd name="T22" fmla="*/ 2 w 75"/>
                    <a:gd name="T23" fmla="*/ 1 h 48"/>
                    <a:gd name="T24" fmla="*/ 2 w 75"/>
                    <a:gd name="T25" fmla="*/ 1 h 48"/>
                    <a:gd name="T26" fmla="*/ 1 w 75"/>
                    <a:gd name="T27" fmla="*/ 1 h 48"/>
                    <a:gd name="T28" fmla="*/ 1 w 75"/>
                    <a:gd name="T29" fmla="*/ 1 h 48"/>
                    <a:gd name="T30" fmla="*/ 1 w 75"/>
                    <a:gd name="T31" fmla="*/ 1 h 48"/>
                    <a:gd name="T32" fmla="*/ 1 w 75"/>
                    <a:gd name="T33" fmla="*/ 1 h 48"/>
                    <a:gd name="T34" fmla="*/ 1 w 75"/>
                    <a:gd name="T35" fmla="*/ 1 h 48"/>
                    <a:gd name="T36" fmla="*/ 1 w 75"/>
                    <a:gd name="T37" fmla="*/ 0 h 48"/>
                    <a:gd name="T38" fmla="*/ 1 w 75"/>
                    <a:gd name="T39" fmla="*/ 0 h 48"/>
                    <a:gd name="T40" fmla="*/ 1 w 75"/>
                    <a:gd name="T41" fmla="*/ 0 h 48"/>
                    <a:gd name="T42" fmla="*/ 0 w 75"/>
                    <a:gd name="T43" fmla="*/ 0 h 48"/>
                    <a:gd name="T44" fmla="*/ 0 w 75"/>
                    <a:gd name="T45" fmla="*/ 0 h 48"/>
                    <a:gd name="T46" fmla="*/ 0 w 75"/>
                    <a:gd name="T47" fmla="*/ 0 h 48"/>
                    <a:gd name="T48" fmla="*/ 0 w 75"/>
                    <a:gd name="T49" fmla="*/ 0 h 48"/>
                    <a:gd name="T50" fmla="*/ 0 w 75"/>
                    <a:gd name="T51" fmla="*/ 0 h 48"/>
                    <a:gd name="T52" fmla="*/ 0 w 75"/>
                    <a:gd name="T53" fmla="*/ 1 h 48"/>
                    <a:gd name="T54" fmla="*/ 0 w 75"/>
                    <a:gd name="T55" fmla="*/ 1 h 48"/>
                    <a:gd name="T56" fmla="*/ 0 w 75"/>
                    <a:gd name="T57" fmla="*/ 2 h 4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48"/>
                    <a:gd name="T89" fmla="*/ 75 w 75"/>
                    <a:gd name="T90" fmla="*/ 48 h 4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4" name="Freeform 13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>
                    <a:gd name="T0" fmla="*/ 1 w 63"/>
                    <a:gd name="T1" fmla="*/ 2 h 57"/>
                    <a:gd name="T2" fmla="*/ 1 w 63"/>
                    <a:gd name="T3" fmla="*/ 2 h 57"/>
                    <a:gd name="T4" fmla="*/ 1 w 63"/>
                    <a:gd name="T5" fmla="*/ 2 h 57"/>
                    <a:gd name="T6" fmla="*/ 2 w 63"/>
                    <a:gd name="T7" fmla="*/ 2 h 57"/>
                    <a:gd name="T8" fmla="*/ 2 w 63"/>
                    <a:gd name="T9" fmla="*/ 2 h 57"/>
                    <a:gd name="T10" fmla="*/ 2 w 63"/>
                    <a:gd name="T11" fmla="*/ 2 h 57"/>
                    <a:gd name="T12" fmla="*/ 2 w 63"/>
                    <a:gd name="T13" fmla="*/ 2 h 57"/>
                    <a:gd name="T14" fmla="*/ 2 w 63"/>
                    <a:gd name="T15" fmla="*/ 2 h 57"/>
                    <a:gd name="T16" fmla="*/ 2 w 63"/>
                    <a:gd name="T17" fmla="*/ 1 h 57"/>
                    <a:gd name="T18" fmla="*/ 2 w 63"/>
                    <a:gd name="T19" fmla="*/ 1 h 57"/>
                    <a:gd name="T20" fmla="*/ 2 w 63"/>
                    <a:gd name="T21" fmla="*/ 1 h 57"/>
                    <a:gd name="T22" fmla="*/ 2 w 63"/>
                    <a:gd name="T23" fmla="*/ 1 h 57"/>
                    <a:gd name="T24" fmla="*/ 2 w 63"/>
                    <a:gd name="T25" fmla="*/ 1 h 57"/>
                    <a:gd name="T26" fmla="*/ 1 w 63"/>
                    <a:gd name="T27" fmla="*/ 1 h 57"/>
                    <a:gd name="T28" fmla="*/ 1 w 63"/>
                    <a:gd name="T29" fmla="*/ 1 h 57"/>
                    <a:gd name="T30" fmla="*/ 1 w 63"/>
                    <a:gd name="T31" fmla="*/ 1 h 57"/>
                    <a:gd name="T32" fmla="*/ 1 w 63"/>
                    <a:gd name="T33" fmla="*/ 1 h 57"/>
                    <a:gd name="T34" fmla="*/ 1 w 63"/>
                    <a:gd name="T35" fmla="*/ 1 h 57"/>
                    <a:gd name="T36" fmla="*/ 1 w 63"/>
                    <a:gd name="T37" fmla="*/ 1 h 57"/>
                    <a:gd name="T38" fmla="*/ 1 w 63"/>
                    <a:gd name="T39" fmla="*/ 0 h 57"/>
                    <a:gd name="T40" fmla="*/ 0 w 63"/>
                    <a:gd name="T41" fmla="*/ 0 h 57"/>
                    <a:gd name="T42" fmla="*/ 0 w 63"/>
                    <a:gd name="T43" fmla="*/ 1 h 57"/>
                    <a:gd name="T44" fmla="*/ 0 w 63"/>
                    <a:gd name="T45" fmla="*/ 1 h 57"/>
                    <a:gd name="T46" fmla="*/ 0 w 63"/>
                    <a:gd name="T47" fmla="*/ 2 h 57"/>
                    <a:gd name="T48" fmla="*/ 1 w 63"/>
                    <a:gd name="T49" fmla="*/ 2 h 5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3"/>
                    <a:gd name="T76" fmla="*/ 0 h 57"/>
                    <a:gd name="T77" fmla="*/ 63 w 63"/>
                    <a:gd name="T78" fmla="*/ 57 h 5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5" name="Freeform 14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>
                    <a:gd name="T0" fmla="*/ 1 w 65"/>
                    <a:gd name="T1" fmla="*/ 2 h 57"/>
                    <a:gd name="T2" fmla="*/ 1 w 65"/>
                    <a:gd name="T3" fmla="*/ 2 h 57"/>
                    <a:gd name="T4" fmla="*/ 1 w 65"/>
                    <a:gd name="T5" fmla="*/ 2 h 57"/>
                    <a:gd name="T6" fmla="*/ 2 w 65"/>
                    <a:gd name="T7" fmla="*/ 2 h 57"/>
                    <a:gd name="T8" fmla="*/ 2 w 65"/>
                    <a:gd name="T9" fmla="*/ 2 h 57"/>
                    <a:gd name="T10" fmla="*/ 2 w 65"/>
                    <a:gd name="T11" fmla="*/ 2 h 57"/>
                    <a:gd name="T12" fmla="*/ 2 w 65"/>
                    <a:gd name="T13" fmla="*/ 2 h 57"/>
                    <a:gd name="T14" fmla="*/ 2 w 65"/>
                    <a:gd name="T15" fmla="*/ 1 h 57"/>
                    <a:gd name="T16" fmla="*/ 2 w 65"/>
                    <a:gd name="T17" fmla="*/ 1 h 57"/>
                    <a:gd name="T18" fmla="*/ 2 w 65"/>
                    <a:gd name="T19" fmla="*/ 1 h 57"/>
                    <a:gd name="T20" fmla="*/ 2 w 65"/>
                    <a:gd name="T21" fmla="*/ 1 h 57"/>
                    <a:gd name="T22" fmla="*/ 1 w 65"/>
                    <a:gd name="T23" fmla="*/ 1 h 57"/>
                    <a:gd name="T24" fmla="*/ 1 w 65"/>
                    <a:gd name="T25" fmla="*/ 1 h 57"/>
                    <a:gd name="T26" fmla="*/ 1 w 65"/>
                    <a:gd name="T27" fmla="*/ 1 h 57"/>
                    <a:gd name="T28" fmla="*/ 1 w 65"/>
                    <a:gd name="T29" fmla="*/ 1 h 57"/>
                    <a:gd name="T30" fmla="*/ 1 w 65"/>
                    <a:gd name="T31" fmla="*/ 0 h 57"/>
                    <a:gd name="T32" fmla="*/ 0 w 65"/>
                    <a:gd name="T33" fmla="*/ 0 h 57"/>
                    <a:gd name="T34" fmla="*/ 0 w 65"/>
                    <a:gd name="T35" fmla="*/ 1 h 57"/>
                    <a:gd name="T36" fmla="*/ 0 w 65"/>
                    <a:gd name="T37" fmla="*/ 1 h 57"/>
                    <a:gd name="T38" fmla="*/ 1 w 65"/>
                    <a:gd name="T39" fmla="*/ 2 h 57"/>
                    <a:gd name="T40" fmla="*/ 1 w 65"/>
                    <a:gd name="T41" fmla="*/ 2 h 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5"/>
                    <a:gd name="T64" fmla="*/ 0 h 57"/>
                    <a:gd name="T65" fmla="*/ 65 w 65"/>
                    <a:gd name="T66" fmla="*/ 57 h 5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6" name="Freeform 14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>
                    <a:gd name="T0" fmla="*/ 1 w 79"/>
                    <a:gd name="T1" fmla="*/ 2 h 80"/>
                    <a:gd name="T2" fmla="*/ 1 w 79"/>
                    <a:gd name="T3" fmla="*/ 2 h 80"/>
                    <a:gd name="T4" fmla="*/ 1 w 79"/>
                    <a:gd name="T5" fmla="*/ 3 h 80"/>
                    <a:gd name="T6" fmla="*/ 1 w 79"/>
                    <a:gd name="T7" fmla="*/ 3 h 80"/>
                    <a:gd name="T8" fmla="*/ 1 w 79"/>
                    <a:gd name="T9" fmla="*/ 3 h 80"/>
                    <a:gd name="T10" fmla="*/ 2 w 79"/>
                    <a:gd name="T11" fmla="*/ 3 h 80"/>
                    <a:gd name="T12" fmla="*/ 2 w 79"/>
                    <a:gd name="T13" fmla="*/ 3 h 80"/>
                    <a:gd name="T14" fmla="*/ 2 w 79"/>
                    <a:gd name="T15" fmla="*/ 2 h 80"/>
                    <a:gd name="T16" fmla="*/ 3 w 79"/>
                    <a:gd name="T17" fmla="*/ 2 h 80"/>
                    <a:gd name="T18" fmla="*/ 3 w 79"/>
                    <a:gd name="T19" fmla="*/ 2 h 80"/>
                    <a:gd name="T20" fmla="*/ 3 w 79"/>
                    <a:gd name="T21" fmla="*/ 2 h 80"/>
                    <a:gd name="T22" fmla="*/ 3 w 79"/>
                    <a:gd name="T23" fmla="*/ 2 h 80"/>
                    <a:gd name="T24" fmla="*/ 3 w 79"/>
                    <a:gd name="T25" fmla="*/ 2 h 80"/>
                    <a:gd name="T26" fmla="*/ 3 w 79"/>
                    <a:gd name="T27" fmla="*/ 1 h 80"/>
                    <a:gd name="T28" fmla="*/ 2 w 79"/>
                    <a:gd name="T29" fmla="*/ 1 h 80"/>
                    <a:gd name="T30" fmla="*/ 2 w 79"/>
                    <a:gd name="T31" fmla="*/ 1 h 80"/>
                    <a:gd name="T32" fmla="*/ 2 w 79"/>
                    <a:gd name="T33" fmla="*/ 1 h 80"/>
                    <a:gd name="T34" fmla="*/ 1 w 79"/>
                    <a:gd name="T35" fmla="*/ 2 h 80"/>
                    <a:gd name="T36" fmla="*/ 1 w 79"/>
                    <a:gd name="T37" fmla="*/ 2 h 80"/>
                    <a:gd name="T38" fmla="*/ 1 w 79"/>
                    <a:gd name="T39" fmla="*/ 2 h 80"/>
                    <a:gd name="T40" fmla="*/ 1 w 79"/>
                    <a:gd name="T41" fmla="*/ 2 h 80"/>
                    <a:gd name="T42" fmla="*/ 1 w 79"/>
                    <a:gd name="T43" fmla="*/ 2 h 80"/>
                    <a:gd name="T44" fmla="*/ 1 w 79"/>
                    <a:gd name="T45" fmla="*/ 1 h 80"/>
                    <a:gd name="T46" fmla="*/ 0 w 79"/>
                    <a:gd name="T47" fmla="*/ 0 h 80"/>
                    <a:gd name="T48" fmla="*/ 0 w 79"/>
                    <a:gd name="T49" fmla="*/ 0 h 80"/>
                    <a:gd name="T50" fmla="*/ 0 w 79"/>
                    <a:gd name="T51" fmla="*/ 1 h 80"/>
                    <a:gd name="T52" fmla="*/ 0 w 79"/>
                    <a:gd name="T53" fmla="*/ 2 h 80"/>
                    <a:gd name="T54" fmla="*/ 0 w 79"/>
                    <a:gd name="T55" fmla="*/ 2 h 80"/>
                    <a:gd name="T56" fmla="*/ 1 w 79"/>
                    <a:gd name="T57" fmla="*/ 2 h 8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9"/>
                    <a:gd name="T88" fmla="*/ 0 h 80"/>
                    <a:gd name="T89" fmla="*/ 79 w 79"/>
                    <a:gd name="T90" fmla="*/ 80 h 8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7" name="Freeform 14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>
                    <a:gd name="T0" fmla="*/ 0 w 79"/>
                    <a:gd name="T1" fmla="*/ 2 h 67"/>
                    <a:gd name="T2" fmla="*/ 1 w 79"/>
                    <a:gd name="T3" fmla="*/ 2 h 67"/>
                    <a:gd name="T4" fmla="*/ 1 w 79"/>
                    <a:gd name="T5" fmla="*/ 2 h 67"/>
                    <a:gd name="T6" fmla="*/ 1 w 79"/>
                    <a:gd name="T7" fmla="*/ 2 h 67"/>
                    <a:gd name="T8" fmla="*/ 1 w 79"/>
                    <a:gd name="T9" fmla="*/ 2 h 67"/>
                    <a:gd name="T10" fmla="*/ 2 w 79"/>
                    <a:gd name="T11" fmla="*/ 2 h 67"/>
                    <a:gd name="T12" fmla="*/ 2 w 79"/>
                    <a:gd name="T13" fmla="*/ 2 h 67"/>
                    <a:gd name="T14" fmla="*/ 2 w 79"/>
                    <a:gd name="T15" fmla="*/ 2 h 67"/>
                    <a:gd name="T16" fmla="*/ 3 w 79"/>
                    <a:gd name="T17" fmla="*/ 2 h 67"/>
                    <a:gd name="T18" fmla="*/ 3 w 79"/>
                    <a:gd name="T19" fmla="*/ 2 h 67"/>
                    <a:gd name="T20" fmla="*/ 3 w 79"/>
                    <a:gd name="T21" fmla="*/ 2 h 67"/>
                    <a:gd name="T22" fmla="*/ 3 w 79"/>
                    <a:gd name="T23" fmla="*/ 2 h 67"/>
                    <a:gd name="T24" fmla="*/ 3 w 79"/>
                    <a:gd name="T25" fmla="*/ 2 h 67"/>
                    <a:gd name="T26" fmla="*/ 3 w 79"/>
                    <a:gd name="T27" fmla="*/ 1 h 67"/>
                    <a:gd name="T28" fmla="*/ 3 w 79"/>
                    <a:gd name="T29" fmla="*/ 1 h 67"/>
                    <a:gd name="T30" fmla="*/ 2 w 79"/>
                    <a:gd name="T31" fmla="*/ 1 h 67"/>
                    <a:gd name="T32" fmla="*/ 2 w 79"/>
                    <a:gd name="T33" fmla="*/ 1 h 67"/>
                    <a:gd name="T34" fmla="*/ 2 w 79"/>
                    <a:gd name="T35" fmla="*/ 1 h 67"/>
                    <a:gd name="T36" fmla="*/ 1 w 79"/>
                    <a:gd name="T37" fmla="*/ 1 h 67"/>
                    <a:gd name="T38" fmla="*/ 1 w 79"/>
                    <a:gd name="T39" fmla="*/ 1 h 67"/>
                    <a:gd name="T40" fmla="*/ 1 w 79"/>
                    <a:gd name="T41" fmla="*/ 1 h 67"/>
                    <a:gd name="T42" fmla="*/ 1 w 79"/>
                    <a:gd name="T43" fmla="*/ 1 h 67"/>
                    <a:gd name="T44" fmla="*/ 1 w 79"/>
                    <a:gd name="T45" fmla="*/ 1 h 67"/>
                    <a:gd name="T46" fmla="*/ 1 w 79"/>
                    <a:gd name="T47" fmla="*/ 0 h 67"/>
                    <a:gd name="T48" fmla="*/ 0 w 79"/>
                    <a:gd name="T49" fmla="*/ 0 h 67"/>
                    <a:gd name="T50" fmla="*/ 0 w 79"/>
                    <a:gd name="T51" fmla="*/ 1 h 67"/>
                    <a:gd name="T52" fmla="*/ 0 w 79"/>
                    <a:gd name="T53" fmla="*/ 1 h 67"/>
                    <a:gd name="T54" fmla="*/ 0 w 79"/>
                    <a:gd name="T55" fmla="*/ 2 h 67"/>
                    <a:gd name="T56" fmla="*/ 0 w 79"/>
                    <a:gd name="T57" fmla="*/ 2 h 6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9"/>
                    <a:gd name="T88" fmla="*/ 0 h 67"/>
                    <a:gd name="T89" fmla="*/ 79 w 79"/>
                    <a:gd name="T90" fmla="*/ 67 h 6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8" name="Freeform 14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>
                    <a:gd name="T0" fmla="*/ 0 w 77"/>
                    <a:gd name="T1" fmla="*/ 2 h 62"/>
                    <a:gd name="T2" fmla="*/ 1 w 77"/>
                    <a:gd name="T3" fmla="*/ 2 h 62"/>
                    <a:gd name="T4" fmla="*/ 1 w 77"/>
                    <a:gd name="T5" fmla="*/ 2 h 62"/>
                    <a:gd name="T6" fmla="*/ 2 w 77"/>
                    <a:gd name="T7" fmla="*/ 2 h 62"/>
                    <a:gd name="T8" fmla="*/ 2 w 77"/>
                    <a:gd name="T9" fmla="*/ 2 h 62"/>
                    <a:gd name="T10" fmla="*/ 2 w 77"/>
                    <a:gd name="T11" fmla="*/ 2 h 62"/>
                    <a:gd name="T12" fmla="*/ 3 w 77"/>
                    <a:gd name="T13" fmla="*/ 2 h 62"/>
                    <a:gd name="T14" fmla="*/ 3 w 77"/>
                    <a:gd name="T15" fmla="*/ 2 h 62"/>
                    <a:gd name="T16" fmla="*/ 3 w 77"/>
                    <a:gd name="T17" fmla="*/ 2 h 62"/>
                    <a:gd name="T18" fmla="*/ 3 w 77"/>
                    <a:gd name="T19" fmla="*/ 1 h 62"/>
                    <a:gd name="T20" fmla="*/ 2 w 77"/>
                    <a:gd name="T21" fmla="*/ 1 h 62"/>
                    <a:gd name="T22" fmla="*/ 2 w 77"/>
                    <a:gd name="T23" fmla="*/ 1 h 62"/>
                    <a:gd name="T24" fmla="*/ 2 w 77"/>
                    <a:gd name="T25" fmla="*/ 1 h 62"/>
                    <a:gd name="T26" fmla="*/ 1 w 77"/>
                    <a:gd name="T27" fmla="*/ 1 h 62"/>
                    <a:gd name="T28" fmla="*/ 1 w 77"/>
                    <a:gd name="T29" fmla="*/ 1 h 62"/>
                    <a:gd name="T30" fmla="*/ 1 w 77"/>
                    <a:gd name="T31" fmla="*/ 1 h 62"/>
                    <a:gd name="T32" fmla="*/ 1 w 77"/>
                    <a:gd name="T33" fmla="*/ 1 h 62"/>
                    <a:gd name="T34" fmla="*/ 1 w 77"/>
                    <a:gd name="T35" fmla="*/ 1 h 62"/>
                    <a:gd name="T36" fmla="*/ 1 w 77"/>
                    <a:gd name="T37" fmla="*/ 1 h 62"/>
                    <a:gd name="T38" fmla="*/ 1 w 77"/>
                    <a:gd name="T39" fmla="*/ 0 h 62"/>
                    <a:gd name="T40" fmla="*/ 0 w 77"/>
                    <a:gd name="T41" fmla="*/ 0 h 62"/>
                    <a:gd name="T42" fmla="*/ 0 w 77"/>
                    <a:gd name="T43" fmla="*/ 1 h 62"/>
                    <a:gd name="T44" fmla="*/ 0 w 77"/>
                    <a:gd name="T45" fmla="*/ 1 h 62"/>
                    <a:gd name="T46" fmla="*/ 0 w 77"/>
                    <a:gd name="T47" fmla="*/ 2 h 62"/>
                    <a:gd name="T48" fmla="*/ 0 w 77"/>
                    <a:gd name="T49" fmla="*/ 2 h 6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7"/>
                    <a:gd name="T76" fmla="*/ 0 h 62"/>
                    <a:gd name="T77" fmla="*/ 77 w 77"/>
                    <a:gd name="T78" fmla="*/ 62 h 6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9" name="Freeform 14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>
                    <a:gd name="T0" fmla="*/ 0 w 366"/>
                    <a:gd name="T1" fmla="*/ 6 h 845"/>
                    <a:gd name="T2" fmla="*/ 1 w 366"/>
                    <a:gd name="T3" fmla="*/ 9 h 845"/>
                    <a:gd name="T4" fmla="*/ 2 w 366"/>
                    <a:gd name="T5" fmla="*/ 13 h 845"/>
                    <a:gd name="T6" fmla="*/ 3 w 366"/>
                    <a:gd name="T7" fmla="*/ 17 h 845"/>
                    <a:gd name="T8" fmla="*/ 5 w 366"/>
                    <a:gd name="T9" fmla="*/ 22 h 845"/>
                    <a:gd name="T10" fmla="*/ 6 w 366"/>
                    <a:gd name="T11" fmla="*/ 26 h 845"/>
                    <a:gd name="T12" fmla="*/ 7 w 366"/>
                    <a:gd name="T13" fmla="*/ 29 h 845"/>
                    <a:gd name="T14" fmla="*/ 8 w 366"/>
                    <a:gd name="T15" fmla="*/ 30 h 845"/>
                    <a:gd name="T16" fmla="*/ 10 w 366"/>
                    <a:gd name="T17" fmla="*/ 31 h 845"/>
                    <a:gd name="T18" fmla="*/ 12 w 366"/>
                    <a:gd name="T19" fmla="*/ 31 h 845"/>
                    <a:gd name="T20" fmla="*/ 13 w 366"/>
                    <a:gd name="T21" fmla="*/ 31 h 845"/>
                    <a:gd name="T22" fmla="*/ 13 w 366"/>
                    <a:gd name="T23" fmla="*/ 31 h 845"/>
                    <a:gd name="T24" fmla="*/ 14 w 366"/>
                    <a:gd name="T25" fmla="*/ 30 h 845"/>
                    <a:gd name="T26" fmla="*/ 13 w 366"/>
                    <a:gd name="T27" fmla="*/ 30 h 845"/>
                    <a:gd name="T28" fmla="*/ 12 w 366"/>
                    <a:gd name="T29" fmla="*/ 29 h 845"/>
                    <a:gd name="T30" fmla="*/ 11 w 366"/>
                    <a:gd name="T31" fmla="*/ 29 h 845"/>
                    <a:gd name="T32" fmla="*/ 10 w 366"/>
                    <a:gd name="T33" fmla="*/ 29 h 845"/>
                    <a:gd name="T34" fmla="*/ 9 w 366"/>
                    <a:gd name="T35" fmla="*/ 28 h 845"/>
                    <a:gd name="T36" fmla="*/ 8 w 366"/>
                    <a:gd name="T37" fmla="*/ 26 h 845"/>
                    <a:gd name="T38" fmla="*/ 7 w 366"/>
                    <a:gd name="T39" fmla="*/ 24 h 845"/>
                    <a:gd name="T40" fmla="*/ 6 w 366"/>
                    <a:gd name="T41" fmla="*/ 21 h 845"/>
                    <a:gd name="T42" fmla="*/ 6 w 366"/>
                    <a:gd name="T43" fmla="*/ 19 h 845"/>
                    <a:gd name="T44" fmla="*/ 5 w 366"/>
                    <a:gd name="T45" fmla="*/ 16 h 845"/>
                    <a:gd name="T46" fmla="*/ 3 w 366"/>
                    <a:gd name="T47" fmla="*/ 13 h 845"/>
                    <a:gd name="T48" fmla="*/ 2 w 366"/>
                    <a:gd name="T49" fmla="*/ 10 h 845"/>
                    <a:gd name="T50" fmla="*/ 2 w 366"/>
                    <a:gd name="T51" fmla="*/ 6 h 845"/>
                    <a:gd name="T52" fmla="*/ 2 w 366"/>
                    <a:gd name="T53" fmla="*/ 4 h 845"/>
                    <a:gd name="T54" fmla="*/ 1 w 366"/>
                    <a:gd name="T55" fmla="*/ 2 h 845"/>
                    <a:gd name="T56" fmla="*/ 1 w 366"/>
                    <a:gd name="T57" fmla="*/ 1 h 845"/>
                    <a:gd name="T58" fmla="*/ 0 w 366"/>
                    <a:gd name="T59" fmla="*/ 0 h 845"/>
                    <a:gd name="T60" fmla="*/ 0 w 366"/>
                    <a:gd name="T61" fmla="*/ 1 h 845"/>
                    <a:gd name="T62" fmla="*/ 0 w 366"/>
                    <a:gd name="T63" fmla="*/ 3 h 84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66"/>
                    <a:gd name="T97" fmla="*/ 0 h 845"/>
                    <a:gd name="T98" fmla="*/ 366 w 366"/>
                    <a:gd name="T99" fmla="*/ 845 h 84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0" name="Freeform 14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>
                    <a:gd name="T0" fmla="*/ 3 w 88"/>
                    <a:gd name="T1" fmla="*/ 1 h 87"/>
                    <a:gd name="T2" fmla="*/ 3 w 88"/>
                    <a:gd name="T3" fmla="*/ 1 h 87"/>
                    <a:gd name="T4" fmla="*/ 3 w 88"/>
                    <a:gd name="T5" fmla="*/ 0 h 87"/>
                    <a:gd name="T6" fmla="*/ 3 w 88"/>
                    <a:gd name="T7" fmla="*/ 0 h 87"/>
                    <a:gd name="T8" fmla="*/ 3 w 88"/>
                    <a:gd name="T9" fmla="*/ 0 h 87"/>
                    <a:gd name="T10" fmla="*/ 3 w 88"/>
                    <a:gd name="T11" fmla="*/ 0 h 87"/>
                    <a:gd name="T12" fmla="*/ 2 w 88"/>
                    <a:gd name="T13" fmla="*/ 0 h 87"/>
                    <a:gd name="T14" fmla="*/ 2 w 88"/>
                    <a:gd name="T15" fmla="*/ 0 h 87"/>
                    <a:gd name="T16" fmla="*/ 2 w 88"/>
                    <a:gd name="T17" fmla="*/ 0 h 87"/>
                    <a:gd name="T18" fmla="*/ 2 w 88"/>
                    <a:gd name="T19" fmla="*/ 0 h 87"/>
                    <a:gd name="T20" fmla="*/ 1 w 88"/>
                    <a:gd name="T21" fmla="*/ 1 h 87"/>
                    <a:gd name="T22" fmla="*/ 1 w 88"/>
                    <a:gd name="T23" fmla="*/ 1 h 87"/>
                    <a:gd name="T24" fmla="*/ 1 w 88"/>
                    <a:gd name="T25" fmla="*/ 2 h 87"/>
                    <a:gd name="T26" fmla="*/ 0 w 88"/>
                    <a:gd name="T27" fmla="*/ 2 h 87"/>
                    <a:gd name="T28" fmla="*/ 0 w 88"/>
                    <a:gd name="T29" fmla="*/ 3 h 87"/>
                    <a:gd name="T30" fmla="*/ 0 w 88"/>
                    <a:gd name="T31" fmla="*/ 3 h 87"/>
                    <a:gd name="T32" fmla="*/ 0 w 88"/>
                    <a:gd name="T33" fmla="*/ 3 h 87"/>
                    <a:gd name="T34" fmla="*/ 1 w 88"/>
                    <a:gd name="T35" fmla="*/ 3 h 87"/>
                    <a:gd name="T36" fmla="*/ 1 w 88"/>
                    <a:gd name="T37" fmla="*/ 3 h 87"/>
                    <a:gd name="T38" fmla="*/ 1 w 88"/>
                    <a:gd name="T39" fmla="*/ 2 h 87"/>
                    <a:gd name="T40" fmla="*/ 2 w 88"/>
                    <a:gd name="T41" fmla="*/ 2 h 87"/>
                    <a:gd name="T42" fmla="*/ 2 w 88"/>
                    <a:gd name="T43" fmla="*/ 2 h 87"/>
                    <a:gd name="T44" fmla="*/ 3 w 88"/>
                    <a:gd name="T45" fmla="*/ 1 h 87"/>
                    <a:gd name="T46" fmla="*/ 3 w 88"/>
                    <a:gd name="T47" fmla="*/ 1 h 87"/>
                    <a:gd name="T48" fmla="*/ 3 w 88"/>
                    <a:gd name="T49" fmla="*/ 1 h 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8"/>
                    <a:gd name="T76" fmla="*/ 0 h 87"/>
                    <a:gd name="T77" fmla="*/ 88 w 88"/>
                    <a:gd name="T78" fmla="*/ 87 h 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1" name="Freeform 14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>
                    <a:gd name="T0" fmla="*/ 3 w 102"/>
                    <a:gd name="T1" fmla="*/ 1 h 28"/>
                    <a:gd name="T2" fmla="*/ 4 w 102"/>
                    <a:gd name="T3" fmla="*/ 1 h 28"/>
                    <a:gd name="T4" fmla="*/ 4 w 102"/>
                    <a:gd name="T5" fmla="*/ 1 h 28"/>
                    <a:gd name="T6" fmla="*/ 4 w 102"/>
                    <a:gd name="T7" fmla="*/ 1 h 28"/>
                    <a:gd name="T8" fmla="*/ 4 w 102"/>
                    <a:gd name="T9" fmla="*/ 0 h 28"/>
                    <a:gd name="T10" fmla="*/ 4 w 102"/>
                    <a:gd name="T11" fmla="*/ 0 h 28"/>
                    <a:gd name="T12" fmla="*/ 4 w 102"/>
                    <a:gd name="T13" fmla="*/ 0 h 28"/>
                    <a:gd name="T14" fmla="*/ 3 w 102"/>
                    <a:gd name="T15" fmla="*/ 0 h 28"/>
                    <a:gd name="T16" fmla="*/ 3 w 102"/>
                    <a:gd name="T17" fmla="*/ 0 h 28"/>
                    <a:gd name="T18" fmla="*/ 3 w 102"/>
                    <a:gd name="T19" fmla="*/ 0 h 28"/>
                    <a:gd name="T20" fmla="*/ 2 w 102"/>
                    <a:gd name="T21" fmla="*/ 0 h 28"/>
                    <a:gd name="T22" fmla="*/ 2 w 102"/>
                    <a:gd name="T23" fmla="*/ 0 h 28"/>
                    <a:gd name="T24" fmla="*/ 1 w 102"/>
                    <a:gd name="T25" fmla="*/ 0 h 28"/>
                    <a:gd name="T26" fmla="*/ 1 w 102"/>
                    <a:gd name="T27" fmla="*/ 1 h 28"/>
                    <a:gd name="T28" fmla="*/ 0 w 102"/>
                    <a:gd name="T29" fmla="*/ 1 h 28"/>
                    <a:gd name="T30" fmla="*/ 0 w 102"/>
                    <a:gd name="T31" fmla="*/ 1 h 28"/>
                    <a:gd name="T32" fmla="*/ 0 w 102"/>
                    <a:gd name="T33" fmla="*/ 1 h 28"/>
                    <a:gd name="T34" fmla="*/ 0 w 102"/>
                    <a:gd name="T35" fmla="*/ 1 h 28"/>
                    <a:gd name="T36" fmla="*/ 1 w 102"/>
                    <a:gd name="T37" fmla="*/ 1 h 28"/>
                    <a:gd name="T38" fmla="*/ 1 w 102"/>
                    <a:gd name="T39" fmla="*/ 1 h 28"/>
                    <a:gd name="T40" fmla="*/ 2 w 102"/>
                    <a:gd name="T41" fmla="*/ 1 h 28"/>
                    <a:gd name="T42" fmla="*/ 2 w 102"/>
                    <a:gd name="T43" fmla="*/ 1 h 28"/>
                    <a:gd name="T44" fmla="*/ 2 w 102"/>
                    <a:gd name="T45" fmla="*/ 1 h 28"/>
                    <a:gd name="T46" fmla="*/ 3 w 102"/>
                    <a:gd name="T47" fmla="*/ 1 h 28"/>
                    <a:gd name="T48" fmla="*/ 3 w 102"/>
                    <a:gd name="T49" fmla="*/ 1 h 2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"/>
                    <a:gd name="T76" fmla="*/ 0 h 28"/>
                    <a:gd name="T77" fmla="*/ 102 w 102"/>
                    <a:gd name="T78" fmla="*/ 28 h 2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2" name="Freeform 14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>
                    <a:gd name="T0" fmla="*/ 5 w 142"/>
                    <a:gd name="T1" fmla="*/ 1 h 36"/>
                    <a:gd name="T2" fmla="*/ 5 w 142"/>
                    <a:gd name="T3" fmla="*/ 1 h 36"/>
                    <a:gd name="T4" fmla="*/ 5 w 142"/>
                    <a:gd name="T5" fmla="*/ 1 h 36"/>
                    <a:gd name="T6" fmla="*/ 5 w 142"/>
                    <a:gd name="T7" fmla="*/ 1 h 36"/>
                    <a:gd name="T8" fmla="*/ 5 w 142"/>
                    <a:gd name="T9" fmla="*/ 1 h 36"/>
                    <a:gd name="T10" fmla="*/ 5 w 142"/>
                    <a:gd name="T11" fmla="*/ 1 h 36"/>
                    <a:gd name="T12" fmla="*/ 5 w 142"/>
                    <a:gd name="T13" fmla="*/ 0 h 36"/>
                    <a:gd name="T14" fmla="*/ 5 w 142"/>
                    <a:gd name="T15" fmla="*/ 0 h 36"/>
                    <a:gd name="T16" fmla="*/ 5 w 142"/>
                    <a:gd name="T17" fmla="*/ 0 h 36"/>
                    <a:gd name="T18" fmla="*/ 4 w 142"/>
                    <a:gd name="T19" fmla="*/ 0 h 36"/>
                    <a:gd name="T20" fmla="*/ 3 w 142"/>
                    <a:gd name="T21" fmla="*/ 0 h 36"/>
                    <a:gd name="T22" fmla="*/ 2 w 142"/>
                    <a:gd name="T23" fmla="*/ 0 h 36"/>
                    <a:gd name="T24" fmla="*/ 2 w 142"/>
                    <a:gd name="T25" fmla="*/ 0 h 36"/>
                    <a:gd name="T26" fmla="*/ 1 w 142"/>
                    <a:gd name="T27" fmla="*/ 0 h 36"/>
                    <a:gd name="T28" fmla="*/ 0 w 142"/>
                    <a:gd name="T29" fmla="*/ 0 h 36"/>
                    <a:gd name="T30" fmla="*/ 0 w 142"/>
                    <a:gd name="T31" fmla="*/ 0 h 36"/>
                    <a:gd name="T32" fmla="*/ 0 w 142"/>
                    <a:gd name="T33" fmla="*/ 0 h 36"/>
                    <a:gd name="T34" fmla="*/ 0 w 142"/>
                    <a:gd name="T35" fmla="*/ 0 h 36"/>
                    <a:gd name="T36" fmla="*/ 1 w 142"/>
                    <a:gd name="T37" fmla="*/ 1 h 36"/>
                    <a:gd name="T38" fmla="*/ 1 w 142"/>
                    <a:gd name="T39" fmla="*/ 1 h 36"/>
                    <a:gd name="T40" fmla="*/ 2 w 142"/>
                    <a:gd name="T41" fmla="*/ 1 h 36"/>
                    <a:gd name="T42" fmla="*/ 3 w 142"/>
                    <a:gd name="T43" fmla="*/ 1 h 36"/>
                    <a:gd name="T44" fmla="*/ 3 w 142"/>
                    <a:gd name="T45" fmla="*/ 1 h 36"/>
                    <a:gd name="T46" fmla="*/ 4 w 142"/>
                    <a:gd name="T47" fmla="*/ 1 h 36"/>
                    <a:gd name="T48" fmla="*/ 5 w 142"/>
                    <a:gd name="T49" fmla="*/ 1 h 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2"/>
                    <a:gd name="T76" fmla="*/ 0 h 36"/>
                    <a:gd name="T77" fmla="*/ 142 w 142"/>
                    <a:gd name="T78" fmla="*/ 36 h 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3" name="Freeform 14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>
                    <a:gd name="T0" fmla="*/ 4 w 351"/>
                    <a:gd name="T1" fmla="*/ 11 h 601"/>
                    <a:gd name="T2" fmla="*/ 5 w 351"/>
                    <a:gd name="T3" fmla="*/ 12 h 601"/>
                    <a:gd name="T4" fmla="*/ 6 w 351"/>
                    <a:gd name="T5" fmla="*/ 14 h 601"/>
                    <a:gd name="T6" fmla="*/ 7 w 351"/>
                    <a:gd name="T7" fmla="*/ 15 h 601"/>
                    <a:gd name="T8" fmla="*/ 8 w 351"/>
                    <a:gd name="T9" fmla="*/ 17 h 601"/>
                    <a:gd name="T10" fmla="*/ 9 w 351"/>
                    <a:gd name="T11" fmla="*/ 18 h 601"/>
                    <a:gd name="T12" fmla="*/ 10 w 351"/>
                    <a:gd name="T13" fmla="*/ 19 h 601"/>
                    <a:gd name="T14" fmla="*/ 11 w 351"/>
                    <a:gd name="T15" fmla="*/ 21 h 601"/>
                    <a:gd name="T16" fmla="*/ 12 w 351"/>
                    <a:gd name="T17" fmla="*/ 22 h 601"/>
                    <a:gd name="T18" fmla="*/ 12 w 351"/>
                    <a:gd name="T19" fmla="*/ 22 h 601"/>
                    <a:gd name="T20" fmla="*/ 12 w 351"/>
                    <a:gd name="T21" fmla="*/ 22 h 601"/>
                    <a:gd name="T22" fmla="*/ 12 w 351"/>
                    <a:gd name="T23" fmla="*/ 22 h 601"/>
                    <a:gd name="T24" fmla="*/ 13 w 351"/>
                    <a:gd name="T25" fmla="*/ 22 h 601"/>
                    <a:gd name="T26" fmla="*/ 13 w 351"/>
                    <a:gd name="T27" fmla="*/ 22 h 601"/>
                    <a:gd name="T28" fmla="*/ 13 w 351"/>
                    <a:gd name="T29" fmla="*/ 22 h 601"/>
                    <a:gd name="T30" fmla="*/ 13 w 351"/>
                    <a:gd name="T31" fmla="*/ 22 h 601"/>
                    <a:gd name="T32" fmla="*/ 13 w 351"/>
                    <a:gd name="T33" fmla="*/ 21 h 601"/>
                    <a:gd name="T34" fmla="*/ 12 w 351"/>
                    <a:gd name="T35" fmla="*/ 20 h 601"/>
                    <a:gd name="T36" fmla="*/ 11 w 351"/>
                    <a:gd name="T37" fmla="*/ 18 h 601"/>
                    <a:gd name="T38" fmla="*/ 10 w 351"/>
                    <a:gd name="T39" fmla="*/ 17 h 601"/>
                    <a:gd name="T40" fmla="*/ 9 w 351"/>
                    <a:gd name="T41" fmla="*/ 16 h 601"/>
                    <a:gd name="T42" fmla="*/ 8 w 351"/>
                    <a:gd name="T43" fmla="*/ 14 h 601"/>
                    <a:gd name="T44" fmla="*/ 7 w 351"/>
                    <a:gd name="T45" fmla="*/ 13 h 601"/>
                    <a:gd name="T46" fmla="*/ 6 w 351"/>
                    <a:gd name="T47" fmla="*/ 12 h 601"/>
                    <a:gd name="T48" fmla="*/ 5 w 351"/>
                    <a:gd name="T49" fmla="*/ 10 h 601"/>
                    <a:gd name="T50" fmla="*/ 5 w 351"/>
                    <a:gd name="T51" fmla="*/ 9 h 601"/>
                    <a:gd name="T52" fmla="*/ 4 w 351"/>
                    <a:gd name="T53" fmla="*/ 7 h 601"/>
                    <a:gd name="T54" fmla="*/ 3 w 351"/>
                    <a:gd name="T55" fmla="*/ 6 h 601"/>
                    <a:gd name="T56" fmla="*/ 2 w 351"/>
                    <a:gd name="T57" fmla="*/ 4 h 601"/>
                    <a:gd name="T58" fmla="*/ 1 w 351"/>
                    <a:gd name="T59" fmla="*/ 2 h 601"/>
                    <a:gd name="T60" fmla="*/ 1 w 351"/>
                    <a:gd name="T61" fmla="*/ 1 h 601"/>
                    <a:gd name="T62" fmla="*/ 0 w 351"/>
                    <a:gd name="T63" fmla="*/ 0 h 601"/>
                    <a:gd name="T64" fmla="*/ 0 w 351"/>
                    <a:gd name="T65" fmla="*/ 0 h 601"/>
                    <a:gd name="T66" fmla="*/ 0 w 351"/>
                    <a:gd name="T67" fmla="*/ 1 h 601"/>
                    <a:gd name="T68" fmla="*/ 0 w 351"/>
                    <a:gd name="T69" fmla="*/ 2 h 601"/>
                    <a:gd name="T70" fmla="*/ 1 w 351"/>
                    <a:gd name="T71" fmla="*/ 3 h 601"/>
                    <a:gd name="T72" fmla="*/ 1 w 351"/>
                    <a:gd name="T73" fmla="*/ 5 h 601"/>
                    <a:gd name="T74" fmla="*/ 2 w 351"/>
                    <a:gd name="T75" fmla="*/ 6 h 601"/>
                    <a:gd name="T76" fmla="*/ 3 w 351"/>
                    <a:gd name="T77" fmla="*/ 8 h 601"/>
                    <a:gd name="T78" fmla="*/ 3 w 351"/>
                    <a:gd name="T79" fmla="*/ 10 h 601"/>
                    <a:gd name="T80" fmla="*/ 4 w 351"/>
                    <a:gd name="T81" fmla="*/ 11 h 60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51"/>
                    <a:gd name="T124" fmla="*/ 0 h 601"/>
                    <a:gd name="T125" fmla="*/ 351 w 351"/>
                    <a:gd name="T126" fmla="*/ 601 h 60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4" name="Freeform 14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>
                    <a:gd name="T0" fmla="*/ 11 w 2164"/>
                    <a:gd name="T1" fmla="*/ 0 h 1979"/>
                    <a:gd name="T2" fmla="*/ 12 w 2164"/>
                    <a:gd name="T3" fmla="*/ 0 h 1979"/>
                    <a:gd name="T4" fmla="*/ 12 w 2164"/>
                    <a:gd name="T5" fmla="*/ 0 h 1979"/>
                    <a:gd name="T6" fmla="*/ 13 w 2164"/>
                    <a:gd name="T7" fmla="*/ 0 h 1979"/>
                    <a:gd name="T8" fmla="*/ 14 w 2164"/>
                    <a:gd name="T9" fmla="*/ 0 h 1979"/>
                    <a:gd name="T10" fmla="*/ 15 w 2164"/>
                    <a:gd name="T11" fmla="*/ 0 h 1979"/>
                    <a:gd name="T12" fmla="*/ 17 w 2164"/>
                    <a:gd name="T13" fmla="*/ 0 h 1979"/>
                    <a:gd name="T14" fmla="*/ 18 w 2164"/>
                    <a:gd name="T15" fmla="*/ 1 h 1979"/>
                    <a:gd name="T16" fmla="*/ 20 w 2164"/>
                    <a:gd name="T17" fmla="*/ 1 h 1979"/>
                    <a:gd name="T18" fmla="*/ 21 w 2164"/>
                    <a:gd name="T19" fmla="*/ 1 h 1979"/>
                    <a:gd name="T20" fmla="*/ 23 w 2164"/>
                    <a:gd name="T21" fmla="*/ 1 h 1979"/>
                    <a:gd name="T22" fmla="*/ 25 w 2164"/>
                    <a:gd name="T23" fmla="*/ 2 h 1979"/>
                    <a:gd name="T24" fmla="*/ 27 w 2164"/>
                    <a:gd name="T25" fmla="*/ 2 h 1979"/>
                    <a:gd name="T26" fmla="*/ 29 w 2164"/>
                    <a:gd name="T27" fmla="*/ 3 h 1979"/>
                    <a:gd name="T28" fmla="*/ 31 w 2164"/>
                    <a:gd name="T29" fmla="*/ 3 h 1979"/>
                    <a:gd name="T30" fmla="*/ 33 w 2164"/>
                    <a:gd name="T31" fmla="*/ 4 h 1979"/>
                    <a:gd name="T32" fmla="*/ 31 w 2164"/>
                    <a:gd name="T33" fmla="*/ 19 h 1979"/>
                    <a:gd name="T34" fmla="*/ 31 w 2164"/>
                    <a:gd name="T35" fmla="*/ 19 h 1979"/>
                    <a:gd name="T36" fmla="*/ 31 w 2164"/>
                    <a:gd name="T37" fmla="*/ 19 h 1979"/>
                    <a:gd name="T38" fmla="*/ 32 w 2164"/>
                    <a:gd name="T39" fmla="*/ 20 h 1979"/>
                    <a:gd name="T40" fmla="*/ 31 w 2164"/>
                    <a:gd name="T41" fmla="*/ 22 h 1979"/>
                    <a:gd name="T42" fmla="*/ 25 w 2164"/>
                    <a:gd name="T43" fmla="*/ 29 h 1979"/>
                    <a:gd name="T44" fmla="*/ 23 w 2164"/>
                    <a:gd name="T45" fmla="*/ 31 h 1979"/>
                    <a:gd name="T46" fmla="*/ 23 w 2164"/>
                    <a:gd name="T47" fmla="*/ 31 h 1979"/>
                    <a:gd name="T48" fmla="*/ 23 w 2164"/>
                    <a:gd name="T49" fmla="*/ 31 h 1979"/>
                    <a:gd name="T50" fmla="*/ 22 w 2164"/>
                    <a:gd name="T51" fmla="*/ 31 h 1979"/>
                    <a:gd name="T52" fmla="*/ 21 w 2164"/>
                    <a:gd name="T53" fmla="*/ 31 h 1979"/>
                    <a:gd name="T54" fmla="*/ 19 w 2164"/>
                    <a:gd name="T55" fmla="*/ 31 h 1979"/>
                    <a:gd name="T56" fmla="*/ 18 w 2164"/>
                    <a:gd name="T57" fmla="*/ 30 h 1979"/>
                    <a:gd name="T58" fmla="*/ 17 w 2164"/>
                    <a:gd name="T59" fmla="*/ 30 h 1979"/>
                    <a:gd name="T60" fmla="*/ 14 w 2164"/>
                    <a:gd name="T61" fmla="*/ 30 h 1979"/>
                    <a:gd name="T62" fmla="*/ 13 w 2164"/>
                    <a:gd name="T63" fmla="*/ 29 h 1979"/>
                    <a:gd name="T64" fmla="*/ 11 w 2164"/>
                    <a:gd name="T65" fmla="*/ 29 h 1979"/>
                    <a:gd name="T66" fmla="*/ 9 w 2164"/>
                    <a:gd name="T67" fmla="*/ 28 h 1979"/>
                    <a:gd name="T68" fmla="*/ 7 w 2164"/>
                    <a:gd name="T69" fmla="*/ 27 h 1979"/>
                    <a:gd name="T70" fmla="*/ 5 w 2164"/>
                    <a:gd name="T71" fmla="*/ 27 h 1979"/>
                    <a:gd name="T72" fmla="*/ 3 w 2164"/>
                    <a:gd name="T73" fmla="*/ 26 h 1979"/>
                    <a:gd name="T74" fmla="*/ 1 w 2164"/>
                    <a:gd name="T75" fmla="*/ 25 h 1979"/>
                    <a:gd name="T76" fmla="*/ 0 w 2164"/>
                    <a:gd name="T77" fmla="*/ 24 h 1979"/>
                    <a:gd name="T78" fmla="*/ 0 w 2164"/>
                    <a:gd name="T79" fmla="*/ 24 h 1979"/>
                    <a:gd name="T80" fmla="*/ 0 w 2164"/>
                    <a:gd name="T81" fmla="*/ 23 h 1979"/>
                    <a:gd name="T82" fmla="*/ 0 w 2164"/>
                    <a:gd name="T83" fmla="*/ 22 h 1979"/>
                    <a:gd name="T84" fmla="*/ 7 w 2164"/>
                    <a:gd name="T85" fmla="*/ 16 h 1979"/>
                    <a:gd name="T86" fmla="*/ 7 w 2164"/>
                    <a:gd name="T87" fmla="*/ 16 h 1979"/>
                    <a:gd name="T88" fmla="*/ 7 w 2164"/>
                    <a:gd name="T89" fmla="*/ 15 h 1979"/>
                    <a:gd name="T90" fmla="*/ 7 w 2164"/>
                    <a:gd name="T91" fmla="*/ 14 h 1979"/>
                    <a:gd name="T92" fmla="*/ 8 w 2164"/>
                    <a:gd name="T93" fmla="*/ 13 h 197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2164"/>
                    <a:gd name="T142" fmla="*/ 0 h 1979"/>
                    <a:gd name="T143" fmla="*/ 2164 w 2164"/>
                    <a:gd name="T144" fmla="*/ 1979 h 197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5" name="Freeform 15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>
                    <a:gd name="T0" fmla="*/ 2 w 1244"/>
                    <a:gd name="T1" fmla="*/ 0 h 930"/>
                    <a:gd name="T2" fmla="*/ 19 w 1244"/>
                    <a:gd name="T3" fmla="*/ 4 h 930"/>
                    <a:gd name="T4" fmla="*/ 17 w 1244"/>
                    <a:gd name="T5" fmla="*/ 15 h 930"/>
                    <a:gd name="T6" fmla="*/ 0 w 1244"/>
                    <a:gd name="T7" fmla="*/ 11 h 930"/>
                    <a:gd name="T8" fmla="*/ 2 w 1244"/>
                    <a:gd name="T9" fmla="*/ 0 h 9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4"/>
                    <a:gd name="T16" fmla="*/ 0 h 930"/>
                    <a:gd name="T17" fmla="*/ 1244 w 1244"/>
                    <a:gd name="T18" fmla="*/ 930 h 9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6" name="Freeform 15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>
                    <a:gd name="T0" fmla="*/ 2 w 952"/>
                    <a:gd name="T1" fmla="*/ 0 h 366"/>
                    <a:gd name="T2" fmla="*/ 15 w 952"/>
                    <a:gd name="T3" fmla="*/ 2 h 366"/>
                    <a:gd name="T4" fmla="*/ 3 w 952"/>
                    <a:gd name="T5" fmla="*/ 2 h 366"/>
                    <a:gd name="T6" fmla="*/ 0 w 952"/>
                    <a:gd name="T7" fmla="*/ 6 h 366"/>
                    <a:gd name="T8" fmla="*/ 2 w 952"/>
                    <a:gd name="T9" fmla="*/ 0 h 3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2"/>
                    <a:gd name="T16" fmla="*/ 0 h 366"/>
                    <a:gd name="T17" fmla="*/ 952 w 952"/>
                    <a:gd name="T18" fmla="*/ 366 h 3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7" name="Freeform 15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>
                    <a:gd name="T0" fmla="*/ 1 w 1259"/>
                    <a:gd name="T1" fmla="*/ 0 h 337"/>
                    <a:gd name="T2" fmla="*/ 20 w 1259"/>
                    <a:gd name="T3" fmla="*/ 4 h 337"/>
                    <a:gd name="T4" fmla="*/ 19 w 1259"/>
                    <a:gd name="T5" fmla="*/ 5 h 337"/>
                    <a:gd name="T6" fmla="*/ 0 w 1259"/>
                    <a:gd name="T7" fmla="*/ 0 h 337"/>
                    <a:gd name="T8" fmla="*/ 1 w 1259"/>
                    <a:gd name="T9" fmla="*/ 0 h 3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59"/>
                    <a:gd name="T16" fmla="*/ 0 h 337"/>
                    <a:gd name="T17" fmla="*/ 1259 w 1259"/>
                    <a:gd name="T18" fmla="*/ 337 h 3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8" name="Freeform 15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>
                    <a:gd name="T0" fmla="*/ 1 w 1265"/>
                    <a:gd name="T1" fmla="*/ 0 h 342"/>
                    <a:gd name="T2" fmla="*/ 20 w 1265"/>
                    <a:gd name="T3" fmla="*/ 5 h 342"/>
                    <a:gd name="T4" fmla="*/ 19 w 1265"/>
                    <a:gd name="T5" fmla="*/ 6 h 342"/>
                    <a:gd name="T6" fmla="*/ 0 w 1265"/>
                    <a:gd name="T7" fmla="*/ 1 h 342"/>
                    <a:gd name="T8" fmla="*/ 1 w 1265"/>
                    <a:gd name="T9" fmla="*/ 0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5"/>
                    <a:gd name="T16" fmla="*/ 0 h 342"/>
                    <a:gd name="T17" fmla="*/ 1265 w 1265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9" name="Freeform 15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>
                    <a:gd name="T0" fmla="*/ 1 w 1264"/>
                    <a:gd name="T1" fmla="*/ 0 h 344"/>
                    <a:gd name="T2" fmla="*/ 20 w 1264"/>
                    <a:gd name="T3" fmla="*/ 5 h 344"/>
                    <a:gd name="T4" fmla="*/ 19 w 1264"/>
                    <a:gd name="T5" fmla="*/ 5 h 344"/>
                    <a:gd name="T6" fmla="*/ 0 w 1264"/>
                    <a:gd name="T7" fmla="*/ 1 h 344"/>
                    <a:gd name="T8" fmla="*/ 1 w 1264"/>
                    <a:gd name="T9" fmla="*/ 0 h 3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4"/>
                    <a:gd name="T16" fmla="*/ 0 h 344"/>
                    <a:gd name="T17" fmla="*/ 1264 w 1264"/>
                    <a:gd name="T18" fmla="*/ 344 h 3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0" name="Freeform 15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>
                    <a:gd name="T0" fmla="*/ 0 w 190"/>
                    <a:gd name="T1" fmla="*/ 0 h 79"/>
                    <a:gd name="T2" fmla="*/ 1 w 190"/>
                    <a:gd name="T3" fmla="*/ 0 h 79"/>
                    <a:gd name="T4" fmla="*/ 1 w 190"/>
                    <a:gd name="T5" fmla="*/ 0 h 79"/>
                    <a:gd name="T6" fmla="*/ 1 w 190"/>
                    <a:gd name="T7" fmla="*/ 0 h 79"/>
                    <a:gd name="T8" fmla="*/ 2 w 190"/>
                    <a:gd name="T9" fmla="*/ 0 h 79"/>
                    <a:gd name="T10" fmla="*/ 2 w 190"/>
                    <a:gd name="T11" fmla="*/ 0 h 79"/>
                    <a:gd name="T12" fmla="*/ 2 w 190"/>
                    <a:gd name="T13" fmla="*/ 0 h 79"/>
                    <a:gd name="T14" fmla="*/ 3 w 190"/>
                    <a:gd name="T15" fmla="*/ 0 h 79"/>
                    <a:gd name="T16" fmla="*/ 3 w 190"/>
                    <a:gd name="T17" fmla="*/ 1 h 79"/>
                    <a:gd name="T18" fmla="*/ 3 w 190"/>
                    <a:gd name="T19" fmla="*/ 1 h 79"/>
                    <a:gd name="T20" fmla="*/ 3 w 190"/>
                    <a:gd name="T21" fmla="*/ 1 h 79"/>
                    <a:gd name="T22" fmla="*/ 3 w 190"/>
                    <a:gd name="T23" fmla="*/ 1 h 79"/>
                    <a:gd name="T24" fmla="*/ 3 w 190"/>
                    <a:gd name="T25" fmla="*/ 1 h 79"/>
                    <a:gd name="T26" fmla="*/ 3 w 190"/>
                    <a:gd name="T27" fmla="*/ 1 h 79"/>
                    <a:gd name="T28" fmla="*/ 3 w 190"/>
                    <a:gd name="T29" fmla="*/ 1 h 79"/>
                    <a:gd name="T30" fmla="*/ 3 w 190"/>
                    <a:gd name="T31" fmla="*/ 1 h 79"/>
                    <a:gd name="T32" fmla="*/ 2 w 190"/>
                    <a:gd name="T33" fmla="*/ 1 h 79"/>
                    <a:gd name="T34" fmla="*/ 2 w 190"/>
                    <a:gd name="T35" fmla="*/ 1 h 79"/>
                    <a:gd name="T36" fmla="*/ 2 w 190"/>
                    <a:gd name="T37" fmla="*/ 1 h 79"/>
                    <a:gd name="T38" fmla="*/ 2 w 190"/>
                    <a:gd name="T39" fmla="*/ 1 h 79"/>
                    <a:gd name="T40" fmla="*/ 2 w 190"/>
                    <a:gd name="T41" fmla="*/ 1 h 79"/>
                    <a:gd name="T42" fmla="*/ 2 w 190"/>
                    <a:gd name="T43" fmla="*/ 0 h 79"/>
                    <a:gd name="T44" fmla="*/ 2 w 190"/>
                    <a:gd name="T45" fmla="*/ 0 h 79"/>
                    <a:gd name="T46" fmla="*/ 1 w 190"/>
                    <a:gd name="T47" fmla="*/ 0 h 79"/>
                    <a:gd name="T48" fmla="*/ 1 w 190"/>
                    <a:gd name="T49" fmla="*/ 0 h 79"/>
                    <a:gd name="T50" fmla="*/ 0 w 190"/>
                    <a:gd name="T51" fmla="*/ 0 h 79"/>
                    <a:gd name="T52" fmla="*/ 0 w 190"/>
                    <a:gd name="T53" fmla="*/ 0 h 79"/>
                    <a:gd name="T54" fmla="*/ 0 w 190"/>
                    <a:gd name="T55" fmla="*/ 0 h 79"/>
                    <a:gd name="T56" fmla="*/ 0 w 190"/>
                    <a:gd name="T57" fmla="*/ 0 h 79"/>
                    <a:gd name="T58" fmla="*/ 0 w 190"/>
                    <a:gd name="T59" fmla="*/ 0 h 79"/>
                    <a:gd name="T60" fmla="*/ 0 w 190"/>
                    <a:gd name="T61" fmla="*/ 0 h 79"/>
                    <a:gd name="T62" fmla="*/ 0 w 190"/>
                    <a:gd name="T63" fmla="*/ 0 h 79"/>
                    <a:gd name="T64" fmla="*/ 0 w 190"/>
                    <a:gd name="T65" fmla="*/ 0 h 7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0"/>
                    <a:gd name="T100" fmla="*/ 0 h 79"/>
                    <a:gd name="T101" fmla="*/ 190 w 190"/>
                    <a:gd name="T102" fmla="*/ 79 h 7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1" name="Freeform 15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>
                    <a:gd name="T0" fmla="*/ 1 w 107"/>
                    <a:gd name="T1" fmla="*/ 1 h 63"/>
                    <a:gd name="T2" fmla="*/ 1 w 107"/>
                    <a:gd name="T3" fmla="*/ 1 h 63"/>
                    <a:gd name="T4" fmla="*/ 1 w 107"/>
                    <a:gd name="T5" fmla="*/ 1 h 63"/>
                    <a:gd name="T6" fmla="*/ 1 w 107"/>
                    <a:gd name="T7" fmla="*/ 1 h 63"/>
                    <a:gd name="T8" fmla="*/ 1 w 107"/>
                    <a:gd name="T9" fmla="*/ 1 h 63"/>
                    <a:gd name="T10" fmla="*/ 2 w 107"/>
                    <a:gd name="T11" fmla="*/ 1 h 63"/>
                    <a:gd name="T12" fmla="*/ 2 w 107"/>
                    <a:gd name="T13" fmla="*/ 1 h 63"/>
                    <a:gd name="T14" fmla="*/ 2 w 107"/>
                    <a:gd name="T15" fmla="*/ 1 h 63"/>
                    <a:gd name="T16" fmla="*/ 2 w 107"/>
                    <a:gd name="T17" fmla="*/ 1 h 63"/>
                    <a:gd name="T18" fmla="*/ 2 w 107"/>
                    <a:gd name="T19" fmla="*/ 0 h 63"/>
                    <a:gd name="T20" fmla="*/ 2 w 107"/>
                    <a:gd name="T21" fmla="*/ 0 h 63"/>
                    <a:gd name="T22" fmla="*/ 2 w 107"/>
                    <a:gd name="T23" fmla="*/ 0 h 63"/>
                    <a:gd name="T24" fmla="*/ 2 w 107"/>
                    <a:gd name="T25" fmla="*/ 0 h 63"/>
                    <a:gd name="T26" fmla="*/ 2 w 107"/>
                    <a:gd name="T27" fmla="*/ 0 h 63"/>
                    <a:gd name="T28" fmla="*/ 1 w 107"/>
                    <a:gd name="T29" fmla="*/ 0 h 63"/>
                    <a:gd name="T30" fmla="*/ 1 w 107"/>
                    <a:gd name="T31" fmla="*/ 0 h 63"/>
                    <a:gd name="T32" fmla="*/ 1 w 107"/>
                    <a:gd name="T33" fmla="*/ 0 h 63"/>
                    <a:gd name="T34" fmla="*/ 1 w 107"/>
                    <a:gd name="T35" fmla="*/ 0 h 63"/>
                    <a:gd name="T36" fmla="*/ 1 w 107"/>
                    <a:gd name="T37" fmla="*/ 0 h 63"/>
                    <a:gd name="T38" fmla="*/ 1 w 107"/>
                    <a:gd name="T39" fmla="*/ 0 h 63"/>
                    <a:gd name="T40" fmla="*/ 1 w 107"/>
                    <a:gd name="T41" fmla="*/ 0 h 63"/>
                    <a:gd name="T42" fmla="*/ 0 w 107"/>
                    <a:gd name="T43" fmla="*/ 0 h 63"/>
                    <a:gd name="T44" fmla="*/ 0 w 107"/>
                    <a:gd name="T45" fmla="*/ 0 h 63"/>
                    <a:gd name="T46" fmla="*/ 0 w 107"/>
                    <a:gd name="T47" fmla="*/ 0 h 63"/>
                    <a:gd name="T48" fmla="*/ 0 w 107"/>
                    <a:gd name="T49" fmla="*/ 0 h 63"/>
                    <a:gd name="T50" fmla="*/ 0 w 107"/>
                    <a:gd name="T51" fmla="*/ 0 h 63"/>
                    <a:gd name="T52" fmla="*/ 0 w 107"/>
                    <a:gd name="T53" fmla="*/ 0 h 63"/>
                    <a:gd name="T54" fmla="*/ 0 w 107"/>
                    <a:gd name="T55" fmla="*/ 0 h 63"/>
                    <a:gd name="T56" fmla="*/ 0 w 107"/>
                    <a:gd name="T57" fmla="*/ 0 h 63"/>
                    <a:gd name="T58" fmla="*/ 0 w 107"/>
                    <a:gd name="T59" fmla="*/ 0 h 63"/>
                    <a:gd name="T60" fmla="*/ 1 w 107"/>
                    <a:gd name="T61" fmla="*/ 1 h 63"/>
                    <a:gd name="T62" fmla="*/ 1 w 107"/>
                    <a:gd name="T63" fmla="*/ 1 h 63"/>
                    <a:gd name="T64" fmla="*/ 1 w 107"/>
                    <a:gd name="T65" fmla="*/ 1 h 6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07"/>
                    <a:gd name="T100" fmla="*/ 0 h 63"/>
                    <a:gd name="T101" fmla="*/ 107 w 107"/>
                    <a:gd name="T102" fmla="*/ 63 h 6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2" name="Freeform 15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>
                    <a:gd name="T0" fmla="*/ 23 w 1469"/>
                    <a:gd name="T1" fmla="*/ 6 h 525"/>
                    <a:gd name="T2" fmla="*/ 22 w 1469"/>
                    <a:gd name="T3" fmla="*/ 6 h 525"/>
                    <a:gd name="T4" fmla="*/ 22 w 1469"/>
                    <a:gd name="T5" fmla="*/ 6 h 525"/>
                    <a:gd name="T6" fmla="*/ 21 w 1469"/>
                    <a:gd name="T7" fmla="*/ 6 h 525"/>
                    <a:gd name="T8" fmla="*/ 20 w 1469"/>
                    <a:gd name="T9" fmla="*/ 6 h 525"/>
                    <a:gd name="T10" fmla="*/ 19 w 1469"/>
                    <a:gd name="T11" fmla="*/ 6 h 525"/>
                    <a:gd name="T12" fmla="*/ 17 w 1469"/>
                    <a:gd name="T13" fmla="*/ 5 h 525"/>
                    <a:gd name="T14" fmla="*/ 16 w 1469"/>
                    <a:gd name="T15" fmla="*/ 5 h 525"/>
                    <a:gd name="T16" fmla="*/ 14 w 1469"/>
                    <a:gd name="T17" fmla="*/ 5 h 525"/>
                    <a:gd name="T18" fmla="*/ 12 w 1469"/>
                    <a:gd name="T19" fmla="*/ 4 h 525"/>
                    <a:gd name="T20" fmla="*/ 10 w 1469"/>
                    <a:gd name="T21" fmla="*/ 4 h 525"/>
                    <a:gd name="T22" fmla="*/ 8 w 1469"/>
                    <a:gd name="T23" fmla="*/ 3 h 525"/>
                    <a:gd name="T24" fmla="*/ 6 w 1469"/>
                    <a:gd name="T25" fmla="*/ 3 h 525"/>
                    <a:gd name="T26" fmla="*/ 4 w 1469"/>
                    <a:gd name="T27" fmla="*/ 2 h 525"/>
                    <a:gd name="T28" fmla="*/ 3 w 1469"/>
                    <a:gd name="T29" fmla="*/ 1 h 525"/>
                    <a:gd name="T30" fmla="*/ 1 w 1469"/>
                    <a:gd name="T31" fmla="*/ 0 h 525"/>
                    <a:gd name="T32" fmla="*/ 0 w 1469"/>
                    <a:gd name="T33" fmla="*/ 0 h 525"/>
                    <a:gd name="T34" fmla="*/ 0 w 1469"/>
                    <a:gd name="T35" fmla="*/ 0 h 525"/>
                    <a:gd name="T36" fmla="*/ 0 w 1469"/>
                    <a:gd name="T37" fmla="*/ 1 h 525"/>
                    <a:gd name="T38" fmla="*/ 0 w 1469"/>
                    <a:gd name="T39" fmla="*/ 2 h 525"/>
                    <a:gd name="T40" fmla="*/ 0 w 1469"/>
                    <a:gd name="T41" fmla="*/ 2 h 525"/>
                    <a:gd name="T42" fmla="*/ 0 w 1469"/>
                    <a:gd name="T43" fmla="*/ 2 h 525"/>
                    <a:gd name="T44" fmla="*/ 1 w 1469"/>
                    <a:gd name="T45" fmla="*/ 2 h 525"/>
                    <a:gd name="T46" fmla="*/ 1 w 1469"/>
                    <a:gd name="T47" fmla="*/ 3 h 525"/>
                    <a:gd name="T48" fmla="*/ 2 w 1469"/>
                    <a:gd name="T49" fmla="*/ 3 h 525"/>
                    <a:gd name="T50" fmla="*/ 3 w 1469"/>
                    <a:gd name="T51" fmla="*/ 3 h 525"/>
                    <a:gd name="T52" fmla="*/ 4 w 1469"/>
                    <a:gd name="T53" fmla="*/ 4 h 525"/>
                    <a:gd name="T54" fmla="*/ 5 w 1469"/>
                    <a:gd name="T55" fmla="*/ 4 h 525"/>
                    <a:gd name="T56" fmla="*/ 6 w 1469"/>
                    <a:gd name="T57" fmla="*/ 5 h 525"/>
                    <a:gd name="T58" fmla="*/ 8 w 1469"/>
                    <a:gd name="T59" fmla="*/ 5 h 525"/>
                    <a:gd name="T60" fmla="*/ 9 w 1469"/>
                    <a:gd name="T61" fmla="*/ 6 h 525"/>
                    <a:gd name="T62" fmla="*/ 11 w 1469"/>
                    <a:gd name="T63" fmla="*/ 6 h 525"/>
                    <a:gd name="T64" fmla="*/ 13 w 1469"/>
                    <a:gd name="T65" fmla="*/ 7 h 525"/>
                    <a:gd name="T66" fmla="*/ 16 w 1469"/>
                    <a:gd name="T67" fmla="*/ 7 h 525"/>
                    <a:gd name="T68" fmla="*/ 18 w 1469"/>
                    <a:gd name="T69" fmla="*/ 7 h 525"/>
                    <a:gd name="T70" fmla="*/ 21 w 1469"/>
                    <a:gd name="T71" fmla="*/ 8 h 525"/>
                    <a:gd name="T72" fmla="*/ 22 w 1469"/>
                    <a:gd name="T73" fmla="*/ 8 h 525"/>
                    <a:gd name="T74" fmla="*/ 22 w 1469"/>
                    <a:gd name="T75" fmla="*/ 8 h 525"/>
                    <a:gd name="T76" fmla="*/ 23 w 1469"/>
                    <a:gd name="T77" fmla="*/ 7 h 525"/>
                    <a:gd name="T78" fmla="*/ 23 w 1469"/>
                    <a:gd name="T79" fmla="*/ 7 h 52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469"/>
                    <a:gd name="T121" fmla="*/ 0 h 525"/>
                    <a:gd name="T122" fmla="*/ 1469 w 1469"/>
                    <a:gd name="T123" fmla="*/ 525 h 52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3" name="Freeform 15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>
                    <a:gd name="T0" fmla="*/ 1 w 170"/>
                    <a:gd name="T1" fmla="*/ 0 h 120"/>
                    <a:gd name="T2" fmla="*/ 1 w 170"/>
                    <a:gd name="T3" fmla="*/ 0 h 120"/>
                    <a:gd name="T4" fmla="*/ 0 w 170"/>
                    <a:gd name="T5" fmla="*/ 0 h 120"/>
                    <a:gd name="T6" fmla="*/ 0 w 170"/>
                    <a:gd name="T7" fmla="*/ 0 h 120"/>
                    <a:gd name="T8" fmla="*/ 0 w 170"/>
                    <a:gd name="T9" fmla="*/ 0 h 120"/>
                    <a:gd name="T10" fmla="*/ 0 w 170"/>
                    <a:gd name="T11" fmla="*/ 0 h 120"/>
                    <a:gd name="T12" fmla="*/ 0 w 170"/>
                    <a:gd name="T13" fmla="*/ 0 h 120"/>
                    <a:gd name="T14" fmla="*/ 0 w 170"/>
                    <a:gd name="T15" fmla="*/ 1 h 120"/>
                    <a:gd name="T16" fmla="*/ 0 w 170"/>
                    <a:gd name="T17" fmla="*/ 1 h 120"/>
                    <a:gd name="T18" fmla="*/ 1 w 170"/>
                    <a:gd name="T19" fmla="*/ 2 h 120"/>
                    <a:gd name="T20" fmla="*/ 1 w 170"/>
                    <a:gd name="T21" fmla="*/ 2 h 120"/>
                    <a:gd name="T22" fmla="*/ 1 w 170"/>
                    <a:gd name="T23" fmla="*/ 1 h 120"/>
                    <a:gd name="T24" fmla="*/ 1 w 170"/>
                    <a:gd name="T25" fmla="*/ 1 h 120"/>
                    <a:gd name="T26" fmla="*/ 1 w 170"/>
                    <a:gd name="T27" fmla="*/ 1 h 120"/>
                    <a:gd name="T28" fmla="*/ 2 w 170"/>
                    <a:gd name="T29" fmla="*/ 1 h 120"/>
                    <a:gd name="T30" fmla="*/ 2 w 170"/>
                    <a:gd name="T31" fmla="*/ 0 h 120"/>
                    <a:gd name="T32" fmla="*/ 2 w 170"/>
                    <a:gd name="T33" fmla="*/ 0 h 120"/>
                    <a:gd name="T34" fmla="*/ 2 w 170"/>
                    <a:gd name="T35" fmla="*/ 0 h 120"/>
                    <a:gd name="T36" fmla="*/ 1 w 170"/>
                    <a:gd name="T37" fmla="*/ 0 h 12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0"/>
                    <a:gd name="T58" fmla="*/ 0 h 120"/>
                    <a:gd name="T59" fmla="*/ 170 w 170"/>
                    <a:gd name="T60" fmla="*/ 120 h 12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4" name="Freeform 15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>
                    <a:gd name="T0" fmla="*/ 1 w 170"/>
                    <a:gd name="T1" fmla="*/ 0 h 119"/>
                    <a:gd name="T2" fmla="*/ 1 w 170"/>
                    <a:gd name="T3" fmla="*/ 0 h 119"/>
                    <a:gd name="T4" fmla="*/ 1 w 170"/>
                    <a:gd name="T5" fmla="*/ 0 h 119"/>
                    <a:gd name="T6" fmla="*/ 1 w 170"/>
                    <a:gd name="T7" fmla="*/ 0 h 119"/>
                    <a:gd name="T8" fmla="*/ 0 w 170"/>
                    <a:gd name="T9" fmla="*/ 0 h 119"/>
                    <a:gd name="T10" fmla="*/ 0 w 170"/>
                    <a:gd name="T11" fmla="*/ 0 h 119"/>
                    <a:gd name="T12" fmla="*/ 0 w 170"/>
                    <a:gd name="T13" fmla="*/ 0 h 119"/>
                    <a:gd name="T14" fmla="*/ 0 w 170"/>
                    <a:gd name="T15" fmla="*/ 1 h 119"/>
                    <a:gd name="T16" fmla="*/ 0 w 170"/>
                    <a:gd name="T17" fmla="*/ 1 h 119"/>
                    <a:gd name="T18" fmla="*/ 2 w 170"/>
                    <a:gd name="T19" fmla="*/ 2 h 119"/>
                    <a:gd name="T20" fmla="*/ 2 w 170"/>
                    <a:gd name="T21" fmla="*/ 2 h 119"/>
                    <a:gd name="T22" fmla="*/ 2 w 170"/>
                    <a:gd name="T23" fmla="*/ 1 h 119"/>
                    <a:gd name="T24" fmla="*/ 2 w 170"/>
                    <a:gd name="T25" fmla="*/ 1 h 119"/>
                    <a:gd name="T26" fmla="*/ 2 w 170"/>
                    <a:gd name="T27" fmla="*/ 1 h 119"/>
                    <a:gd name="T28" fmla="*/ 2 w 170"/>
                    <a:gd name="T29" fmla="*/ 1 h 119"/>
                    <a:gd name="T30" fmla="*/ 2 w 170"/>
                    <a:gd name="T31" fmla="*/ 0 h 119"/>
                    <a:gd name="T32" fmla="*/ 2 w 170"/>
                    <a:gd name="T33" fmla="*/ 0 h 119"/>
                    <a:gd name="T34" fmla="*/ 3 w 170"/>
                    <a:gd name="T35" fmla="*/ 0 h 119"/>
                    <a:gd name="T36" fmla="*/ 1 w 170"/>
                    <a:gd name="T37" fmla="*/ 0 h 11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0"/>
                    <a:gd name="T58" fmla="*/ 0 h 119"/>
                    <a:gd name="T59" fmla="*/ 170 w 170"/>
                    <a:gd name="T60" fmla="*/ 119 h 119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5" name="Freeform 16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>
                    <a:gd name="T0" fmla="*/ 0 w 730"/>
                    <a:gd name="T1" fmla="*/ 1 h 200"/>
                    <a:gd name="T2" fmla="*/ 11 w 730"/>
                    <a:gd name="T3" fmla="*/ 3 h 200"/>
                    <a:gd name="T4" fmla="*/ 11 w 730"/>
                    <a:gd name="T5" fmla="*/ 3 h 200"/>
                    <a:gd name="T6" fmla="*/ 0 w 730"/>
                    <a:gd name="T7" fmla="*/ 0 h 200"/>
                    <a:gd name="T8" fmla="*/ 0 w 730"/>
                    <a:gd name="T9" fmla="*/ 1 h 2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0"/>
                    <a:gd name="T16" fmla="*/ 0 h 200"/>
                    <a:gd name="T17" fmla="*/ 730 w 730"/>
                    <a:gd name="T18" fmla="*/ 200 h 2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6" name="Freeform 16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>
                    <a:gd name="T0" fmla="*/ 0 w 703"/>
                    <a:gd name="T1" fmla="*/ 1 h 187"/>
                    <a:gd name="T2" fmla="*/ 11 w 703"/>
                    <a:gd name="T3" fmla="*/ 3 h 187"/>
                    <a:gd name="T4" fmla="*/ 11 w 703"/>
                    <a:gd name="T5" fmla="*/ 3 h 187"/>
                    <a:gd name="T6" fmla="*/ 0 w 703"/>
                    <a:gd name="T7" fmla="*/ 0 h 187"/>
                    <a:gd name="T8" fmla="*/ 0 w 703"/>
                    <a:gd name="T9" fmla="*/ 1 h 1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3"/>
                    <a:gd name="T16" fmla="*/ 0 h 187"/>
                    <a:gd name="T17" fmla="*/ 703 w 703"/>
                    <a:gd name="T18" fmla="*/ 187 h 1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7" name="Freeform 16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>
                    <a:gd name="T0" fmla="*/ 0 w 424"/>
                    <a:gd name="T1" fmla="*/ 8 h 508"/>
                    <a:gd name="T2" fmla="*/ 2 w 424"/>
                    <a:gd name="T3" fmla="*/ 6 h 508"/>
                    <a:gd name="T4" fmla="*/ 2 w 424"/>
                    <a:gd name="T5" fmla="*/ 6 h 508"/>
                    <a:gd name="T6" fmla="*/ 7 w 424"/>
                    <a:gd name="T7" fmla="*/ 0 h 508"/>
                    <a:gd name="T8" fmla="*/ 2 w 424"/>
                    <a:gd name="T9" fmla="*/ 5 h 508"/>
                    <a:gd name="T10" fmla="*/ 1 w 424"/>
                    <a:gd name="T11" fmla="*/ 5 h 508"/>
                    <a:gd name="T12" fmla="*/ 0 w 424"/>
                    <a:gd name="T13" fmla="*/ 6 h 508"/>
                    <a:gd name="T14" fmla="*/ 0 w 424"/>
                    <a:gd name="T15" fmla="*/ 8 h 50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24"/>
                    <a:gd name="T25" fmla="*/ 0 h 508"/>
                    <a:gd name="T26" fmla="*/ 424 w 424"/>
                    <a:gd name="T27" fmla="*/ 508 h 50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8" name="Freeform 16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>
                    <a:gd name="T0" fmla="*/ 0 w 1186"/>
                    <a:gd name="T1" fmla="*/ 0 h 245"/>
                    <a:gd name="T2" fmla="*/ 18 w 1186"/>
                    <a:gd name="T3" fmla="*/ 4 h 245"/>
                    <a:gd name="T4" fmla="*/ 18 w 1186"/>
                    <a:gd name="T5" fmla="*/ 4 h 245"/>
                    <a:gd name="T6" fmla="*/ 18 w 1186"/>
                    <a:gd name="T7" fmla="*/ 4 h 245"/>
                    <a:gd name="T8" fmla="*/ 18 w 1186"/>
                    <a:gd name="T9" fmla="*/ 4 h 245"/>
                    <a:gd name="T10" fmla="*/ 18 w 1186"/>
                    <a:gd name="T11" fmla="*/ 3 h 245"/>
                    <a:gd name="T12" fmla="*/ 18 w 1186"/>
                    <a:gd name="T13" fmla="*/ 3 h 245"/>
                    <a:gd name="T14" fmla="*/ 17 w 1186"/>
                    <a:gd name="T15" fmla="*/ 3 h 245"/>
                    <a:gd name="T16" fmla="*/ 17 w 1186"/>
                    <a:gd name="T17" fmla="*/ 3 h 245"/>
                    <a:gd name="T18" fmla="*/ 17 w 1186"/>
                    <a:gd name="T19" fmla="*/ 3 h 245"/>
                    <a:gd name="T20" fmla="*/ 16 w 1186"/>
                    <a:gd name="T21" fmla="*/ 3 h 245"/>
                    <a:gd name="T22" fmla="*/ 16 w 1186"/>
                    <a:gd name="T23" fmla="*/ 3 h 245"/>
                    <a:gd name="T24" fmla="*/ 16 w 1186"/>
                    <a:gd name="T25" fmla="*/ 3 h 245"/>
                    <a:gd name="T26" fmla="*/ 15 w 1186"/>
                    <a:gd name="T27" fmla="*/ 2 h 245"/>
                    <a:gd name="T28" fmla="*/ 15 w 1186"/>
                    <a:gd name="T29" fmla="*/ 2 h 245"/>
                    <a:gd name="T30" fmla="*/ 14 w 1186"/>
                    <a:gd name="T31" fmla="*/ 2 h 245"/>
                    <a:gd name="T32" fmla="*/ 13 w 1186"/>
                    <a:gd name="T33" fmla="*/ 2 h 245"/>
                    <a:gd name="T34" fmla="*/ 13 w 1186"/>
                    <a:gd name="T35" fmla="*/ 2 h 245"/>
                    <a:gd name="T36" fmla="*/ 12 w 1186"/>
                    <a:gd name="T37" fmla="*/ 2 h 245"/>
                    <a:gd name="T38" fmla="*/ 11 w 1186"/>
                    <a:gd name="T39" fmla="*/ 1 h 245"/>
                    <a:gd name="T40" fmla="*/ 11 w 1186"/>
                    <a:gd name="T41" fmla="*/ 1 h 245"/>
                    <a:gd name="T42" fmla="*/ 10 w 1186"/>
                    <a:gd name="T43" fmla="*/ 1 h 245"/>
                    <a:gd name="T44" fmla="*/ 9 w 1186"/>
                    <a:gd name="T45" fmla="*/ 1 h 245"/>
                    <a:gd name="T46" fmla="*/ 9 w 1186"/>
                    <a:gd name="T47" fmla="*/ 1 h 245"/>
                    <a:gd name="T48" fmla="*/ 8 w 1186"/>
                    <a:gd name="T49" fmla="*/ 1 h 245"/>
                    <a:gd name="T50" fmla="*/ 7 w 1186"/>
                    <a:gd name="T51" fmla="*/ 0 h 245"/>
                    <a:gd name="T52" fmla="*/ 6 w 1186"/>
                    <a:gd name="T53" fmla="*/ 0 h 245"/>
                    <a:gd name="T54" fmla="*/ 5 w 1186"/>
                    <a:gd name="T55" fmla="*/ 0 h 245"/>
                    <a:gd name="T56" fmla="*/ 4 w 1186"/>
                    <a:gd name="T57" fmla="*/ 0 h 245"/>
                    <a:gd name="T58" fmla="*/ 3 w 1186"/>
                    <a:gd name="T59" fmla="*/ 0 h 245"/>
                    <a:gd name="T60" fmla="*/ 3 w 1186"/>
                    <a:gd name="T61" fmla="*/ 0 h 245"/>
                    <a:gd name="T62" fmla="*/ 2 w 1186"/>
                    <a:gd name="T63" fmla="*/ 0 h 245"/>
                    <a:gd name="T64" fmla="*/ 1 w 1186"/>
                    <a:gd name="T65" fmla="*/ 0 h 245"/>
                    <a:gd name="T66" fmla="*/ 0 w 1186"/>
                    <a:gd name="T67" fmla="*/ 0 h 24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86"/>
                    <a:gd name="T103" fmla="*/ 0 h 245"/>
                    <a:gd name="T104" fmla="*/ 1186 w 1186"/>
                    <a:gd name="T105" fmla="*/ 245 h 24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9" name="Freeform 16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>
                    <a:gd name="T0" fmla="*/ 4 w 241"/>
                    <a:gd name="T1" fmla="*/ 0 h 738"/>
                    <a:gd name="T2" fmla="*/ 1 w 241"/>
                    <a:gd name="T3" fmla="*/ 12 h 738"/>
                    <a:gd name="T4" fmla="*/ 0 w 241"/>
                    <a:gd name="T5" fmla="*/ 12 h 738"/>
                    <a:gd name="T6" fmla="*/ 2 w 241"/>
                    <a:gd name="T7" fmla="*/ 0 h 738"/>
                    <a:gd name="T8" fmla="*/ 4 w 241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1"/>
                    <a:gd name="T16" fmla="*/ 0 h 738"/>
                    <a:gd name="T17" fmla="*/ 241 w 241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  <p:sp>
          <p:nvSpPr>
            <p:cNvPr id="4367" name="Freeform 16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>
                <a:gd name="T0" fmla="*/ 0 w 2894"/>
                <a:gd name="T1" fmla="*/ 85 h 2693"/>
                <a:gd name="T2" fmla="*/ 22 w 2894"/>
                <a:gd name="T3" fmla="*/ 33 h 2693"/>
                <a:gd name="T4" fmla="*/ 89 w 2894"/>
                <a:gd name="T5" fmla="*/ 22 h 2693"/>
                <a:gd name="T6" fmla="*/ 166 w 2894"/>
                <a:gd name="T7" fmla="*/ 11 h 2693"/>
                <a:gd name="T8" fmla="*/ 185 w 2894"/>
                <a:gd name="T9" fmla="*/ 88 h 2693"/>
                <a:gd name="T10" fmla="*/ 170 w 2894"/>
                <a:gd name="T11" fmla="*/ 137 h 2693"/>
                <a:gd name="T12" fmla="*/ 135 w 2894"/>
                <a:gd name="T13" fmla="*/ 161 h 2693"/>
                <a:gd name="T14" fmla="*/ 105 w 2894"/>
                <a:gd name="T15" fmla="*/ 165 h 2693"/>
                <a:gd name="T16" fmla="*/ 67 w 2894"/>
                <a:gd name="T17" fmla="*/ 169 h 2693"/>
                <a:gd name="T18" fmla="*/ 22 w 2894"/>
                <a:gd name="T19" fmla="*/ 141 h 2693"/>
                <a:gd name="T20" fmla="*/ 0 w 2894"/>
                <a:gd name="T21" fmla="*/ 85 h 26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94"/>
                <a:gd name="T34" fmla="*/ 0 h 2693"/>
                <a:gd name="T35" fmla="*/ 2894 w 2894"/>
                <a:gd name="T36" fmla="*/ 2693 h 26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68" name="Group 16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97" name="Oval 16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98" name="Line 16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99" name="Line 16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00" name="Rectangle 17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4401" name="Oval 17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402" name="Group 17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7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8" name="Line 1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9" name="Line 1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403" name="Group 17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5" name="Line 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6" name="Line 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69" name="Line 18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370" name="Line 18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371" name="Line 18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72" name="Group 18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95" name="Oval 18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396" name="Group 18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099" name="Object 18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p:oleObj spid="_x0000_s4099" r:id="rId3" imgW="819000" imgH="847800" progId="">
                    <p:embed/>
                  </p:oleObj>
                </a:graphicData>
              </a:graphic>
            </p:graphicFrame>
            <p:graphicFrame>
              <p:nvGraphicFramePr>
                <p:cNvPr id="4100" name="Object 18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p:oleObj spid="_x0000_s4100" r:id="rId4" imgW="1266840" imgH="1200240" progId="">
                    <p:embed/>
                  </p:oleObj>
                </a:graphicData>
              </a:graphic>
            </p:graphicFrame>
          </p:grpSp>
        </p:grpSp>
        <p:sp>
          <p:nvSpPr>
            <p:cNvPr id="4373" name="Freeform 18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>
                <a:gd name="T0" fmla="*/ 38 w 3324"/>
                <a:gd name="T1" fmla="*/ 1 h 1971"/>
                <a:gd name="T2" fmla="*/ 10 w 3324"/>
                <a:gd name="T3" fmla="*/ 21 h 1971"/>
                <a:gd name="T4" fmla="*/ 0 w 3324"/>
                <a:gd name="T5" fmla="*/ 68 h 1971"/>
                <a:gd name="T6" fmla="*/ 11 w 3324"/>
                <a:gd name="T7" fmla="*/ 103 h 1971"/>
                <a:gd name="T8" fmla="*/ 39 w 3324"/>
                <a:gd name="T9" fmla="*/ 117 h 1971"/>
                <a:gd name="T10" fmla="*/ 69 w 3324"/>
                <a:gd name="T11" fmla="*/ 110 h 1971"/>
                <a:gd name="T12" fmla="*/ 99 w 3324"/>
                <a:gd name="T13" fmla="*/ 120 h 1971"/>
                <a:gd name="T14" fmla="*/ 152 w 3324"/>
                <a:gd name="T15" fmla="*/ 123 h 1971"/>
                <a:gd name="T16" fmla="*/ 208 w 3324"/>
                <a:gd name="T17" fmla="*/ 101 h 1971"/>
                <a:gd name="T18" fmla="*/ 183 w 3324"/>
                <a:gd name="T19" fmla="*/ 60 h 1971"/>
                <a:gd name="T20" fmla="*/ 174 w 3324"/>
                <a:gd name="T21" fmla="*/ 28 h 1971"/>
                <a:gd name="T22" fmla="*/ 110 w 3324"/>
                <a:gd name="T23" fmla="*/ 16 h 1971"/>
                <a:gd name="T24" fmla="*/ 38 w 3324"/>
                <a:gd name="T25" fmla="*/ 1 h 19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24"/>
                <a:gd name="T40" fmla="*/ 0 h 1971"/>
                <a:gd name="T41" fmla="*/ 3324 w 3324"/>
                <a:gd name="T42" fmla="*/ 1971 h 19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74" name="Freeform 18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>
                <a:gd name="T0" fmla="*/ 22 w 4636"/>
                <a:gd name="T1" fmla="*/ 1 h 1435"/>
                <a:gd name="T2" fmla="*/ 12 w 4636"/>
                <a:gd name="T3" fmla="*/ 41 h 1435"/>
                <a:gd name="T4" fmla="*/ 52 w 4636"/>
                <a:gd name="T5" fmla="*/ 81 h 1435"/>
                <a:gd name="T6" fmla="*/ 126 w 4636"/>
                <a:gd name="T7" fmla="*/ 91 h 1435"/>
                <a:gd name="T8" fmla="*/ 225 w 4636"/>
                <a:gd name="T9" fmla="*/ 84 h 1435"/>
                <a:gd name="T10" fmla="*/ 251 w 4636"/>
                <a:gd name="T11" fmla="*/ 62 h 1435"/>
                <a:gd name="T12" fmla="*/ 291 w 4636"/>
                <a:gd name="T13" fmla="*/ 49 h 1435"/>
                <a:gd name="T14" fmla="*/ 272 w 4636"/>
                <a:gd name="T15" fmla="*/ 18 h 1435"/>
                <a:gd name="T16" fmla="*/ 142 w 4636"/>
                <a:gd name="T17" fmla="*/ 5 h 1435"/>
                <a:gd name="T18" fmla="*/ 22 w 4636"/>
                <a:gd name="T19" fmla="*/ 1 h 14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36"/>
                <a:gd name="T31" fmla="*/ 0 h 1435"/>
                <a:gd name="T32" fmla="*/ 4636 w 4636"/>
                <a:gd name="T33" fmla="*/ 1435 h 14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4098" name="Object 19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p:oleObj spid="_x0000_s4098" r:id="rId5" imgW="1305000" imgH="1085760" progId="">
                <p:embed/>
              </p:oleObj>
            </a:graphicData>
          </a:graphic>
        </p:graphicFrame>
        <p:grpSp>
          <p:nvGrpSpPr>
            <p:cNvPr id="4375" name="Group 191"/>
            <p:cNvGrpSpPr>
              <a:grpSpLocks/>
            </p:cNvGrpSpPr>
            <p:nvPr/>
          </p:nvGrpSpPr>
          <p:grpSpPr bwMode="auto">
            <a:xfrm>
              <a:off x="4475" y="2095"/>
              <a:ext cx="320" cy="314"/>
              <a:chOff x="4475" y="2095"/>
              <a:chExt cx="320" cy="314"/>
            </a:xfrm>
          </p:grpSpPr>
          <p:sp>
            <p:nvSpPr>
              <p:cNvPr id="4391" name="Line 19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92" name="Group 19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314"/>
                <a:chOff x="563" y="3500"/>
                <a:chExt cx="257" cy="314"/>
              </a:xfrm>
            </p:grpSpPr>
            <p:sp>
              <p:nvSpPr>
                <p:cNvPr id="4393" name="Oval 19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94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4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6" name="Group 196"/>
            <p:cNvGrpSpPr>
              <a:grpSpLocks/>
            </p:cNvGrpSpPr>
            <p:nvPr/>
          </p:nvGrpSpPr>
          <p:grpSpPr bwMode="auto">
            <a:xfrm>
              <a:off x="2004" y="2418"/>
              <a:ext cx="2196" cy="485"/>
              <a:chOff x="2004" y="2418"/>
              <a:chExt cx="2196" cy="485"/>
            </a:xfrm>
          </p:grpSpPr>
          <p:sp>
            <p:nvSpPr>
              <p:cNvPr id="4387" name="Freeform 19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>
                  <a:gd name="T0" fmla="*/ 0 w 2196"/>
                  <a:gd name="T1" fmla="*/ 0 h 318"/>
                  <a:gd name="T2" fmla="*/ 1194 w 2196"/>
                  <a:gd name="T3" fmla="*/ 306 h 318"/>
                  <a:gd name="T4" fmla="*/ 2196 w 2196"/>
                  <a:gd name="T5" fmla="*/ 30 h 318"/>
                  <a:gd name="T6" fmla="*/ 0 60000 65536"/>
                  <a:gd name="T7" fmla="*/ 0 60000 65536"/>
                  <a:gd name="T8" fmla="*/ 0 60000 65536"/>
                  <a:gd name="T9" fmla="*/ 0 w 2196"/>
                  <a:gd name="T10" fmla="*/ 0 h 318"/>
                  <a:gd name="T11" fmla="*/ 2196 w 2196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8" name="Group 19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314"/>
                <a:chOff x="562" y="3500"/>
                <a:chExt cx="258" cy="314"/>
              </a:xfrm>
            </p:grpSpPr>
            <p:sp>
              <p:nvSpPr>
                <p:cNvPr id="4389" name="Oval 19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9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184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7" name="Group 20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83" name="Freeform 20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>
                  <a:gd name="T0" fmla="*/ 1955 w 1955"/>
                  <a:gd name="T1" fmla="*/ 0 h 1270"/>
                  <a:gd name="T2" fmla="*/ 1077 w 1955"/>
                  <a:gd name="T3" fmla="*/ 765 h 1270"/>
                  <a:gd name="T4" fmla="*/ 0 w 1955"/>
                  <a:gd name="T5" fmla="*/ 1270 h 1270"/>
                  <a:gd name="T6" fmla="*/ 0 60000 65536"/>
                  <a:gd name="T7" fmla="*/ 0 60000 65536"/>
                  <a:gd name="T8" fmla="*/ 0 60000 65536"/>
                  <a:gd name="T9" fmla="*/ 0 w 1955"/>
                  <a:gd name="T10" fmla="*/ 0 h 1270"/>
                  <a:gd name="T11" fmla="*/ 1955 w 1955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4" name="Group 20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314"/>
                <a:chOff x="563" y="3500"/>
                <a:chExt cx="257" cy="314"/>
              </a:xfrm>
            </p:grpSpPr>
            <p:sp>
              <p:nvSpPr>
                <p:cNvPr id="4385" name="Oval 20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86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3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8" name="Group 20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79" name="Line 20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0" name="Group 20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314"/>
                <a:chOff x="563" y="3500"/>
                <a:chExt cx="257" cy="314"/>
              </a:xfrm>
            </p:grpSpPr>
            <p:sp>
              <p:nvSpPr>
                <p:cNvPr id="4381" name="Oval 20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8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3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4107" name="Group 372"/>
          <p:cNvGrpSpPr>
            <a:grpSpLocks/>
          </p:cNvGrpSpPr>
          <p:nvPr/>
        </p:nvGrpSpPr>
        <p:grpSpPr bwMode="auto">
          <a:xfrm>
            <a:off x="4572000" y="3962400"/>
            <a:ext cx="4572000" cy="2895600"/>
            <a:chOff x="1820" y="1536"/>
            <a:chExt cx="3382" cy="2304"/>
          </a:xfrm>
        </p:grpSpPr>
        <p:sp>
          <p:nvSpPr>
            <p:cNvPr id="410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9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0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1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2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3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4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15" name="Group 11"/>
            <p:cNvGrpSpPr>
              <a:grpSpLocks/>
            </p:cNvGrpSpPr>
            <p:nvPr/>
          </p:nvGrpSpPr>
          <p:grpSpPr bwMode="auto">
            <a:xfrm>
              <a:off x="2620" y="3236"/>
              <a:ext cx="1146" cy="879"/>
              <a:chOff x="1018" y="599"/>
              <a:chExt cx="6421" cy="3541"/>
            </a:xfrm>
          </p:grpSpPr>
          <p:sp>
            <p:nvSpPr>
              <p:cNvPr id="4333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4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5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6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7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8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9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0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1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2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3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4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5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6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7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48" name="Group 27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359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0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1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2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49" name="Group 32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355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6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7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8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50" name="Group 37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351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2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3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4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6" name="Group 42"/>
            <p:cNvGrpSpPr>
              <a:grpSpLocks/>
            </p:cNvGrpSpPr>
            <p:nvPr/>
          </p:nvGrpSpPr>
          <p:grpSpPr bwMode="auto">
            <a:xfrm>
              <a:off x="2100" y="2399"/>
              <a:ext cx="1146" cy="879"/>
              <a:chOff x="1018" y="599"/>
              <a:chExt cx="6421" cy="3541"/>
            </a:xfrm>
          </p:grpSpPr>
          <p:sp>
            <p:nvSpPr>
              <p:cNvPr id="4303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4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5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6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7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8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9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0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1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2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3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4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5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6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7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18" name="Group 58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329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0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1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2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19" name="Group 63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325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6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7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8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20" name="Group 68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321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2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3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4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7" name="Group 73"/>
            <p:cNvGrpSpPr>
              <a:grpSpLocks/>
            </p:cNvGrpSpPr>
            <p:nvPr/>
          </p:nvGrpSpPr>
          <p:grpSpPr bwMode="auto">
            <a:xfrm>
              <a:off x="2106" y="2966"/>
              <a:ext cx="1146" cy="879"/>
              <a:chOff x="1018" y="599"/>
              <a:chExt cx="6421" cy="3541"/>
            </a:xfrm>
          </p:grpSpPr>
          <p:sp>
            <p:nvSpPr>
              <p:cNvPr id="4273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4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5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6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7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8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9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0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1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2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3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4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5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6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7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88" name="Group 89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99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0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1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2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89" name="Group 94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95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6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7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8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90" name="Group 99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91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2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3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4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8" name="Group 135"/>
            <p:cNvGrpSpPr>
              <a:grpSpLocks/>
            </p:cNvGrpSpPr>
            <p:nvPr/>
          </p:nvGrpSpPr>
          <p:grpSpPr bwMode="auto">
            <a:xfrm>
              <a:off x="1605" y="1539"/>
              <a:ext cx="1146" cy="879"/>
              <a:chOff x="1018" y="599"/>
              <a:chExt cx="6421" cy="3541"/>
            </a:xfrm>
          </p:grpSpPr>
          <p:sp>
            <p:nvSpPr>
              <p:cNvPr id="4243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4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5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6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7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8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9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0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1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2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3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4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5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6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7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58" name="Group 151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69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0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1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2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59" name="Group 156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65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6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7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8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60" name="Group 161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61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2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3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4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9" name="Group 197"/>
            <p:cNvGrpSpPr>
              <a:grpSpLocks/>
            </p:cNvGrpSpPr>
            <p:nvPr/>
          </p:nvGrpSpPr>
          <p:grpSpPr bwMode="auto">
            <a:xfrm>
              <a:off x="2089" y="1831"/>
              <a:ext cx="1146" cy="879"/>
              <a:chOff x="1018" y="599"/>
              <a:chExt cx="6421" cy="3541"/>
            </a:xfrm>
          </p:grpSpPr>
          <p:sp>
            <p:nvSpPr>
              <p:cNvPr id="4213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4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5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6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7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8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9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0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1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2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3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4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5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6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7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28" name="Group 213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39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0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1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2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29" name="Group 218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30" name="Group 223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31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2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3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4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20" name="Group 228"/>
            <p:cNvGrpSpPr>
              <a:grpSpLocks/>
            </p:cNvGrpSpPr>
            <p:nvPr/>
          </p:nvGrpSpPr>
          <p:grpSpPr bwMode="auto">
            <a:xfrm>
              <a:off x="1618" y="2680"/>
              <a:ext cx="1146" cy="879"/>
              <a:chOff x="1018" y="599"/>
              <a:chExt cx="6421" cy="3541"/>
            </a:xfrm>
          </p:grpSpPr>
          <p:sp>
            <p:nvSpPr>
              <p:cNvPr id="4183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4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5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6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7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8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9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0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1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2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3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4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5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6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7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198" name="Group 244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09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0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1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2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99" name="Group 249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05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6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7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8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00" name="Group 254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0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21" name="Group 259"/>
            <p:cNvGrpSpPr>
              <a:grpSpLocks/>
            </p:cNvGrpSpPr>
            <p:nvPr/>
          </p:nvGrpSpPr>
          <p:grpSpPr bwMode="auto">
            <a:xfrm>
              <a:off x="1601" y="2111"/>
              <a:ext cx="1146" cy="879"/>
              <a:chOff x="1018" y="599"/>
              <a:chExt cx="6421" cy="3541"/>
            </a:xfrm>
          </p:grpSpPr>
          <p:sp>
            <p:nvSpPr>
              <p:cNvPr id="4153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4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5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6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7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8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9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0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1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2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3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4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5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6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7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168" name="Group 275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179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0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1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2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69" name="Group 280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175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6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7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8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70" name="Group 285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171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2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3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4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sp>
          <p:nvSpPr>
            <p:cNvPr id="4122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3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4" name="Line 293"/>
            <p:cNvSpPr>
              <a:spLocks noChangeShapeType="1"/>
            </p:cNvSpPr>
            <p:nvPr/>
          </p:nvSpPr>
          <p:spPr bwMode="auto">
            <a:xfrm flipV="1">
              <a:off x="2225" y="2957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5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6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7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8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29" name="Group 299"/>
            <p:cNvGrpSpPr>
              <a:grpSpLocks/>
            </p:cNvGrpSpPr>
            <p:nvPr/>
          </p:nvGrpSpPr>
          <p:grpSpPr bwMode="auto">
            <a:xfrm>
              <a:off x="3174" y="2654"/>
              <a:ext cx="622" cy="460"/>
              <a:chOff x="2197" y="1155"/>
              <a:chExt cx="622" cy="460"/>
            </a:xfrm>
          </p:grpSpPr>
          <p:grpSp>
            <p:nvGrpSpPr>
              <p:cNvPr id="4149" name="Group 300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5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52" name="Text Box 302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zh-CN" altLang="en-US">
                    <a:latin typeface="Arial" pitchFamily="34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4150" name="Text Box 303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16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Mobile </a:t>
                </a:r>
              </a:p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Switching </a:t>
                </a:r>
              </a:p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Center</a:t>
                </a:r>
              </a:p>
            </p:txBody>
          </p:sp>
        </p:grpSp>
        <p:sp>
          <p:nvSpPr>
            <p:cNvPr id="413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>
                <a:gd name="T0" fmla="*/ 139 w 1292"/>
                <a:gd name="T1" fmla="*/ 10 h 1255"/>
                <a:gd name="T2" fmla="*/ 20 w 1292"/>
                <a:gd name="T3" fmla="*/ 232 h 1255"/>
                <a:gd name="T4" fmla="*/ 17 w 1292"/>
                <a:gd name="T5" fmla="*/ 774 h 1255"/>
                <a:gd name="T6" fmla="*/ 31 w 1292"/>
                <a:gd name="T7" fmla="*/ 1227 h 1255"/>
                <a:gd name="T8" fmla="*/ 142 w 1292"/>
                <a:gd name="T9" fmla="*/ 1288 h 1255"/>
                <a:gd name="T10" fmla="*/ 376 w 1292"/>
                <a:gd name="T11" fmla="*/ 1669 h 1255"/>
                <a:gd name="T12" fmla="*/ 578 w 1292"/>
                <a:gd name="T13" fmla="*/ 1829 h 1255"/>
                <a:gd name="T14" fmla="*/ 696 w 1292"/>
                <a:gd name="T15" fmla="*/ 1510 h 1255"/>
                <a:gd name="T16" fmla="*/ 738 w 1292"/>
                <a:gd name="T17" fmla="*/ 659 h 1255"/>
                <a:gd name="T18" fmla="*/ 700 w 1292"/>
                <a:gd name="T19" fmla="*/ 311 h 1255"/>
                <a:gd name="T20" fmla="*/ 435 w 1292"/>
                <a:gd name="T21" fmla="*/ 170 h 1255"/>
                <a:gd name="T22" fmla="*/ 139 w 1292"/>
                <a:gd name="T23" fmla="*/ 10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SimSun" pitchFamily="2" charset="-122"/>
                </a:rPr>
                <a:t>Public telephone</a:t>
              </a:r>
            </a:p>
            <a:p>
              <a:r>
                <a:rPr lang="en-US" altLang="zh-CN">
                  <a:ea typeface="SimSun" pitchFamily="2" charset="-122"/>
                </a:rPr>
                <a:t>network, and</a:t>
              </a:r>
            </a:p>
            <a:p>
              <a:r>
                <a:rPr lang="en-US" altLang="zh-CN">
                  <a:ea typeface="SimSun" pitchFamily="2" charset="-122"/>
                </a:rPr>
                <a:t>Internet</a:t>
              </a:r>
            </a:p>
          </p:txBody>
        </p:sp>
        <p:pic>
          <p:nvPicPr>
            <p:cNvPr id="4132" name="Picture 309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3" name="Picture 310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4" name="Picture 311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5" name="Picture 312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6" name="Picture 313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7" name="Picture 316" descr="imgyjavg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38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46" name="Picture 318" descr="lgv_fqmg[1]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47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48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139" name="Group 321"/>
            <p:cNvGrpSpPr>
              <a:grpSpLocks/>
            </p:cNvGrpSpPr>
            <p:nvPr/>
          </p:nvGrpSpPr>
          <p:grpSpPr bwMode="auto">
            <a:xfrm>
              <a:off x="3270" y="1758"/>
              <a:ext cx="622" cy="460"/>
              <a:chOff x="2197" y="1155"/>
              <a:chExt cx="622" cy="460"/>
            </a:xfrm>
          </p:grpSpPr>
          <p:grpSp>
            <p:nvGrpSpPr>
              <p:cNvPr id="414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44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45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zh-CN" altLang="en-US">
                    <a:latin typeface="Arial" pitchFamily="34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4143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16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Mobile </a:t>
                </a:r>
              </a:p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Switching </a:t>
                </a:r>
              </a:p>
              <a:p>
                <a:pPr algn="ctr"/>
                <a:r>
                  <a:rPr lang="en-US" altLang="zh-CN" sz="1400">
                    <a:latin typeface="Arial" pitchFamily="34" charset="0"/>
                    <a:ea typeface="SimSun" pitchFamily="2" charset="-122"/>
                  </a:rPr>
                  <a:t>Center</a:t>
                </a:r>
              </a:p>
            </p:txBody>
          </p:sp>
        </p:grpSp>
        <p:sp>
          <p:nvSpPr>
            <p:cNvPr id="4140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1" name="Line 327"/>
            <p:cNvSpPr>
              <a:spLocks noChangeShapeType="1"/>
            </p:cNvSpPr>
            <p:nvPr/>
          </p:nvSpPr>
          <p:spPr bwMode="auto">
            <a:xfrm flipV="1">
              <a:off x="3793" y="2715"/>
              <a:ext cx="32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779F9-060F-4BD0-9C1A-20E8FA014A72}" type="slidenum">
              <a:rPr lang="sv-SE" smtClean="0">
                <a:latin typeface="Arial" pitchFamily="34" charset="0"/>
              </a:rPr>
              <a:pPr/>
              <a:t>15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Multi</a:t>
            </a:r>
            <a:r>
              <a:rPr lang="sv-SE" smtClean="0">
                <a:solidFill>
                  <a:schemeClr val="accent2"/>
                </a:solidFill>
              </a:rPr>
              <a:t>ple </a:t>
            </a:r>
            <a:r>
              <a:rPr lang="en-GB" smtClean="0">
                <a:solidFill>
                  <a:schemeClr val="accent2"/>
                </a:solidFill>
              </a:rPr>
              <a:t>access </a:t>
            </a:r>
            <a:r>
              <a:rPr lang="sv-SE" smtClean="0">
                <a:solidFill>
                  <a:schemeClr val="accent2"/>
                </a:solidFill>
              </a:rPr>
              <a:t>algorithms</a:t>
            </a:r>
            <a:endParaRPr lang="en-GB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5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FB32C4-6678-4C6E-868E-94C52A765B06}" type="slidenum">
              <a:rPr lang="sv-SE" smtClean="0">
                <a:latin typeface="Arial" pitchFamily="34" charset="0"/>
              </a:rPr>
              <a:pPr/>
              <a:t>16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</a:rPr>
              <a:t>Medium access: multi</a:t>
            </a:r>
            <a:r>
              <a:rPr lang="sv-SE" dirty="0" smtClean="0">
                <a:solidFill>
                  <a:schemeClr val="accent2"/>
                </a:solidFill>
              </a:rPr>
              <a:t>ple </a:t>
            </a:r>
            <a:r>
              <a:rPr lang="en-GB" dirty="0" smtClean="0">
                <a:solidFill>
                  <a:schemeClr val="accent2"/>
                </a:solidFill>
              </a:rPr>
              <a:t>access methods</a:t>
            </a:r>
            <a:endParaRPr lang="sv-SE" dirty="0" smtClean="0">
              <a:solidFill>
                <a:schemeClr val="accent2"/>
              </a:solidFill>
            </a:endParaRP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CC0000"/>
                </a:solidFill>
              </a:rPr>
              <a:t>Strategies</a:t>
            </a:r>
            <a:r>
              <a:rPr lang="en-US" b="1" smtClean="0"/>
              <a:t>: </a:t>
            </a:r>
            <a:r>
              <a:rPr lang="en-US" smtClean="0"/>
              <a:t>(functionality, appropriateness)</a:t>
            </a:r>
            <a:endParaRPr lang="en-US" b="1" smtClean="0"/>
          </a:p>
          <a:p>
            <a:pPr eaLnBrk="1" hangingPunct="1"/>
            <a:r>
              <a:rPr lang="en-US" sz="2000" b="1" smtClean="0"/>
              <a:t>Contention-based (random access), wired/wireless: </a:t>
            </a:r>
          </a:p>
          <a:p>
            <a:pPr lvl="1" eaLnBrk="1" hangingPunct="1"/>
            <a:r>
              <a:rPr lang="en-US" sz="2000" smtClean="0"/>
              <a:t>Aloha, CSMA(CD/CA)  (collision-delay trade-off)</a:t>
            </a:r>
          </a:p>
          <a:p>
            <a:pPr eaLnBrk="1" hangingPunct="1"/>
            <a:r>
              <a:rPr lang="en-US" sz="2000" b="1" smtClean="0"/>
              <a:t>Collision-free:</a:t>
            </a:r>
            <a:endParaRPr lang="en-US" sz="2000" smtClean="0"/>
          </a:p>
          <a:p>
            <a:pPr lvl="1" eaLnBrk="1" hangingPunct="1"/>
            <a:r>
              <a:rPr lang="en-US" sz="2000" b="1" smtClean="0"/>
              <a:t>Channel partitioning: </a:t>
            </a:r>
            <a:r>
              <a:rPr lang="en-US" sz="2000" smtClean="0"/>
              <a:t>TDMA, FDMA, CDMA</a:t>
            </a:r>
          </a:p>
          <a:p>
            <a:pPr lvl="1" eaLnBrk="1" hangingPunct="1"/>
            <a:r>
              <a:rPr lang="en-US" sz="2000" b="1" smtClean="0"/>
              <a:t>Taking turns: </a:t>
            </a:r>
            <a:r>
              <a:rPr lang="en-US" sz="2000" smtClean="0"/>
              <a:t>token-passing, reservation-based</a:t>
            </a:r>
            <a:endParaRPr lang="en-GB" smtClean="0"/>
          </a:p>
        </p:txBody>
      </p:sp>
      <p:pic>
        <p:nvPicPr>
          <p:cNvPr id="5132" name="Picture 4" descr="IMG000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24000"/>
            <a:ext cx="17414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5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98888"/>
            <a:ext cx="350520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6" descr="IMG000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733800"/>
            <a:ext cx="41989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5" name="Group 72"/>
          <p:cNvGrpSpPr>
            <a:grpSpLocks/>
          </p:cNvGrpSpPr>
          <p:nvPr/>
        </p:nvGrpSpPr>
        <p:grpSpPr bwMode="auto">
          <a:xfrm>
            <a:off x="4876800" y="4576763"/>
            <a:ext cx="3625850" cy="2281237"/>
            <a:chOff x="3264" y="1698"/>
            <a:chExt cx="2284" cy="1437"/>
          </a:xfrm>
        </p:grpSpPr>
        <p:grpSp>
          <p:nvGrpSpPr>
            <p:cNvPr id="5136" name="Group 54"/>
            <p:cNvGrpSpPr>
              <a:grpSpLocks/>
            </p:cNvGrpSpPr>
            <p:nvPr/>
          </p:nvGrpSpPr>
          <p:grpSpPr bwMode="auto">
            <a:xfrm>
              <a:off x="3264" y="1698"/>
              <a:ext cx="2150" cy="455"/>
              <a:chOff x="3256" y="1911"/>
              <a:chExt cx="2150" cy="455"/>
            </a:xfrm>
          </p:grpSpPr>
          <p:grpSp>
            <p:nvGrpSpPr>
              <p:cNvPr id="5147" name="Group 39"/>
              <p:cNvGrpSpPr>
                <a:grpSpLocks/>
              </p:cNvGrpSpPr>
              <p:nvPr/>
            </p:nvGrpSpPr>
            <p:grpSpPr bwMode="auto">
              <a:xfrm>
                <a:off x="3303" y="1911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6" name="Object 1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p:oleObj spid="_x0000_s5126" name="Clip" r:id="rId6" imgW="819000" imgH="847800" progId="MS_ClipArt_Gallery.2">
                    <p:embed/>
                  </p:oleObj>
                </a:graphicData>
              </a:graphic>
            </p:graphicFrame>
            <p:graphicFrame>
              <p:nvGraphicFramePr>
                <p:cNvPr id="5127" name="Object 2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p:oleObj spid="_x0000_s5127" name="Clip" r:id="rId7" imgW="1266840" imgH="1200240" progId="MS_ClipArt_Gallery.2">
                    <p:embed/>
                  </p:oleObj>
                </a:graphicData>
              </a:graphic>
            </p:graphicFrame>
          </p:grpSp>
          <p:grpSp>
            <p:nvGrpSpPr>
              <p:cNvPr id="5148" name="Group 42"/>
              <p:cNvGrpSpPr>
                <a:grpSpLocks/>
              </p:cNvGrpSpPr>
              <p:nvPr/>
            </p:nvGrpSpPr>
            <p:grpSpPr bwMode="auto">
              <a:xfrm>
                <a:off x="4037" y="1919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4" name="Object 3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p:oleObj spid="_x0000_s5124" name="Clip" r:id="rId8" imgW="819000" imgH="847800" progId="MS_ClipArt_Gallery.2">
                    <p:embed/>
                  </p:oleObj>
                </a:graphicData>
              </a:graphic>
            </p:graphicFrame>
            <p:graphicFrame>
              <p:nvGraphicFramePr>
                <p:cNvPr id="5125" name="Object 4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p:oleObj spid="_x0000_s5125" name="Clip" r:id="rId9" imgW="1266840" imgH="1200240" progId="MS_ClipArt_Gallery.2">
                    <p:embed/>
                  </p:oleObj>
                </a:graphicData>
              </a:graphic>
            </p:graphicFrame>
          </p:grpSp>
          <p:sp>
            <p:nvSpPr>
              <p:cNvPr id="5149" name="Text Box 47"/>
              <p:cNvSpPr txBox="1">
                <a:spLocks noChangeArrowheads="1"/>
              </p:cNvSpPr>
              <p:nvPr/>
            </p:nvSpPr>
            <p:spPr bwMode="auto">
              <a:xfrm>
                <a:off x="3256" y="2029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rgbClr val="FF0000"/>
                    </a:solidFill>
                    <a:ea typeface="SimSun" pitchFamily="2" charset="-122"/>
                  </a:rPr>
                  <a:t>A</a:t>
                </a:r>
              </a:p>
            </p:txBody>
          </p:sp>
          <p:sp>
            <p:nvSpPr>
              <p:cNvPr id="5150" name="Text Box 48"/>
              <p:cNvSpPr txBox="1">
                <a:spLocks noChangeArrowheads="1"/>
              </p:cNvSpPr>
              <p:nvPr/>
            </p:nvSpPr>
            <p:spPr bwMode="auto">
              <a:xfrm>
                <a:off x="4459" y="2027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>
                    <a:ea typeface="SimSun" pitchFamily="2" charset="-122"/>
                  </a:rPr>
                  <a:t>B</a:t>
                </a:r>
              </a:p>
            </p:txBody>
          </p:sp>
          <p:sp>
            <p:nvSpPr>
              <p:cNvPr id="5151" name="Text Box 49"/>
              <p:cNvSpPr txBox="1">
                <a:spLocks noChangeArrowheads="1"/>
              </p:cNvSpPr>
              <p:nvPr/>
            </p:nvSpPr>
            <p:spPr bwMode="auto">
              <a:xfrm>
                <a:off x="5203" y="2054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a typeface="SimSun" pitchFamily="2" charset="-122"/>
                  </a:rPr>
                  <a:t>C</a:t>
                </a:r>
              </a:p>
            </p:txBody>
          </p:sp>
          <p:grpSp>
            <p:nvGrpSpPr>
              <p:cNvPr id="5152" name="Group 51"/>
              <p:cNvGrpSpPr>
                <a:grpSpLocks/>
              </p:cNvGrpSpPr>
              <p:nvPr/>
            </p:nvGrpSpPr>
            <p:grpSpPr bwMode="auto">
              <a:xfrm>
                <a:off x="4726" y="1927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2" name="Object 5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p:oleObj spid="_x0000_s5122" name="Clip" r:id="rId10" imgW="819000" imgH="847800" progId="MS_ClipArt_Gallery.2">
                    <p:embed/>
                  </p:oleObj>
                </a:graphicData>
              </a:graphic>
            </p:graphicFrame>
            <p:graphicFrame>
              <p:nvGraphicFramePr>
                <p:cNvPr id="5123" name="Object 6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p:oleObj spid="_x0000_s5123" name="Clip" r:id="rId11" imgW="1266840" imgH="1200240" progId="MS_ClipArt_Gallery.2">
                    <p:embed/>
                  </p:oleObj>
                </a:graphicData>
              </a:graphic>
            </p:graphicFrame>
          </p:grpSp>
        </p:grpSp>
        <p:sp>
          <p:nvSpPr>
            <p:cNvPr id="5137" name="Text Box 55"/>
            <p:cNvSpPr txBox="1">
              <a:spLocks noChangeArrowheads="1"/>
            </p:cNvSpPr>
            <p:nvPr/>
          </p:nvSpPr>
          <p:spPr bwMode="auto">
            <a:xfrm>
              <a:off x="3310" y="2337"/>
              <a:ext cx="5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FF0000"/>
                  </a:solidFill>
                  <a:ea typeface="SimSun" pitchFamily="2" charset="-122"/>
                </a:rPr>
                <a:t>A’s signal</a:t>
              </a:r>
            </a:p>
            <a:p>
              <a:r>
                <a:rPr lang="en-US" altLang="zh-CN" sz="1400">
                  <a:solidFill>
                    <a:srgbClr val="FF0000"/>
                  </a:solidFill>
                  <a:ea typeface="SimSun" pitchFamily="2" charset="-122"/>
                </a:rPr>
                <a:t>strength</a:t>
              </a:r>
            </a:p>
          </p:txBody>
        </p:sp>
        <p:sp>
          <p:nvSpPr>
            <p:cNvPr id="5138" name="Line 60"/>
            <p:cNvSpPr>
              <a:spLocks noChangeShapeType="1"/>
            </p:cNvSpPr>
            <p:nvPr/>
          </p:nvSpPr>
          <p:spPr bwMode="auto">
            <a:xfrm>
              <a:off x="3349" y="2985"/>
              <a:ext cx="2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39" name="Line 61"/>
            <p:cNvSpPr>
              <a:spLocks noChangeShapeType="1"/>
            </p:cNvSpPr>
            <p:nvPr/>
          </p:nvSpPr>
          <p:spPr bwMode="auto">
            <a:xfrm>
              <a:off x="3315" y="2242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0" name="Freeform 62"/>
            <p:cNvSpPr>
              <a:spLocks/>
            </p:cNvSpPr>
            <p:nvPr/>
          </p:nvSpPr>
          <p:spPr bwMode="auto">
            <a:xfrm>
              <a:off x="3367" y="2277"/>
              <a:ext cx="1887" cy="681"/>
            </a:xfrm>
            <a:custGeom>
              <a:avLst/>
              <a:gdLst>
                <a:gd name="T0" fmla="*/ 0 w 1887"/>
                <a:gd name="T1" fmla="*/ 0 h 681"/>
                <a:gd name="T2" fmla="*/ 966 w 1887"/>
                <a:gd name="T3" fmla="*/ 151 h 681"/>
                <a:gd name="T4" fmla="*/ 1373 w 1887"/>
                <a:gd name="T5" fmla="*/ 594 h 681"/>
                <a:gd name="T6" fmla="*/ 1887 w 1887"/>
                <a:gd name="T7" fmla="*/ 673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1" name="Text Box 63"/>
            <p:cNvSpPr txBox="1">
              <a:spLocks noChangeArrowheads="1"/>
            </p:cNvSpPr>
            <p:nvPr/>
          </p:nvSpPr>
          <p:spPr bwMode="auto">
            <a:xfrm>
              <a:off x="4158" y="2962"/>
              <a:ext cx="3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>
                  <a:ea typeface="SimSun" pitchFamily="2" charset="-122"/>
                </a:rPr>
                <a:t>space</a:t>
              </a:r>
            </a:p>
          </p:txBody>
        </p:sp>
        <p:sp>
          <p:nvSpPr>
            <p:cNvPr id="5142" name="Freeform 65"/>
            <p:cNvSpPr>
              <a:spLocks/>
            </p:cNvSpPr>
            <p:nvPr/>
          </p:nvSpPr>
          <p:spPr bwMode="auto">
            <a:xfrm flipH="1">
              <a:off x="3427" y="2258"/>
              <a:ext cx="1887" cy="681"/>
            </a:xfrm>
            <a:custGeom>
              <a:avLst/>
              <a:gdLst>
                <a:gd name="T0" fmla="*/ 0 w 1887"/>
                <a:gd name="T1" fmla="*/ 0 h 681"/>
                <a:gd name="T2" fmla="*/ 966 w 1887"/>
                <a:gd name="T3" fmla="*/ 151 h 681"/>
                <a:gd name="T4" fmla="*/ 1373 w 1887"/>
                <a:gd name="T5" fmla="*/ 594 h 681"/>
                <a:gd name="T6" fmla="*/ 1887 w 1887"/>
                <a:gd name="T7" fmla="*/ 673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3" name="Text Box 66"/>
            <p:cNvSpPr txBox="1">
              <a:spLocks noChangeArrowheads="1"/>
            </p:cNvSpPr>
            <p:nvPr/>
          </p:nvSpPr>
          <p:spPr bwMode="auto">
            <a:xfrm>
              <a:off x="4965" y="2292"/>
              <a:ext cx="58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chemeClr val="accent2"/>
                  </a:solidFill>
                  <a:ea typeface="SimSun" pitchFamily="2" charset="-122"/>
                </a:rPr>
                <a:t>C’s signal</a:t>
              </a:r>
            </a:p>
            <a:p>
              <a:r>
                <a:rPr lang="en-US" altLang="zh-CN" sz="1400">
                  <a:solidFill>
                    <a:schemeClr val="accent2"/>
                  </a:solidFill>
                  <a:ea typeface="SimSun" pitchFamily="2" charset="-122"/>
                </a:rPr>
                <a:t>strength</a:t>
              </a:r>
            </a:p>
          </p:txBody>
        </p:sp>
        <p:sp>
          <p:nvSpPr>
            <p:cNvPr id="5144" name="Line 67"/>
            <p:cNvSpPr>
              <a:spLocks noChangeShapeType="1"/>
            </p:cNvSpPr>
            <p:nvPr/>
          </p:nvSpPr>
          <p:spPr bwMode="auto">
            <a:xfrm flipH="1">
              <a:off x="3554" y="2171"/>
              <a:ext cx="17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5" name="Line 68"/>
            <p:cNvSpPr>
              <a:spLocks noChangeShapeType="1"/>
            </p:cNvSpPr>
            <p:nvPr/>
          </p:nvSpPr>
          <p:spPr bwMode="auto">
            <a:xfrm>
              <a:off x="4323" y="2214"/>
              <a:ext cx="0" cy="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6" name="Line 69"/>
            <p:cNvSpPr>
              <a:spLocks noChangeShapeType="1"/>
            </p:cNvSpPr>
            <p:nvPr/>
          </p:nvSpPr>
          <p:spPr bwMode="auto">
            <a:xfrm>
              <a:off x="5004" y="2204"/>
              <a:ext cx="0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A88F0-ABFB-4E96-9AD8-FE57311DA7AF}" type="slidenum">
              <a:rPr lang="sv-SE" smtClean="0">
                <a:latin typeface="Arial" pitchFamily="34" charset="0"/>
              </a:rPr>
              <a:pPr/>
              <a:t>17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LANs</a:t>
            </a:r>
            <a:r>
              <a:rPr lang="sv-SE" smtClean="0">
                <a:solidFill>
                  <a:schemeClr val="accent2"/>
                </a:solidFill>
              </a:rPr>
              <a:t> &amp; related technologies</a:t>
            </a:r>
            <a:endParaRPr lang="sv-SE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08FDB-E7D1-47A9-982B-A69EF3245B8D}" type="slidenum">
              <a:rPr lang="sv-SE" smtClean="0">
                <a:latin typeface="Arial" pitchFamily="34" charset="0"/>
              </a:rPr>
              <a:pPr/>
              <a:t>18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550863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LANs</a:t>
            </a:r>
            <a:r>
              <a:rPr lang="sv-SE" smtClean="0">
                <a:solidFill>
                  <a:schemeClr val="accent2"/>
                </a:solidFill>
              </a:rPr>
              <a:t> &amp; related link technologies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3429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</a:rPr>
              <a:t>Protocol Examples</a:t>
            </a:r>
            <a:r>
              <a:rPr lang="en-US" sz="2000" b="1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sz="2000" b="1" smtClean="0"/>
              <a:t>Ethernet, 802.11 (+ 802.16 wimax), GSM:</a:t>
            </a:r>
            <a:endParaRPr lang="en-US" sz="2000" smtClean="0"/>
          </a:p>
          <a:p>
            <a:pPr lvl="2" eaLnBrk="1" hangingPunct="1">
              <a:buFontTx/>
              <a:buNone/>
            </a:pPr>
            <a:r>
              <a:rPr lang="en-US" sz="2000" smtClean="0"/>
              <a:t>Functionality, performance under low/high load</a:t>
            </a:r>
          </a:p>
          <a:p>
            <a:pPr eaLnBrk="1" hangingPunct="1"/>
            <a:r>
              <a:rPr lang="en-US" b="1" smtClean="0">
                <a:solidFill>
                  <a:srgbClr val="CC0000"/>
                </a:solidFill>
              </a:rPr>
              <a:t>Connecting devices</a:t>
            </a:r>
            <a:r>
              <a:rPr lang="en-US" smtClean="0"/>
              <a:t>; </a:t>
            </a:r>
          </a:p>
          <a:p>
            <a:pPr lvl="1" eaLnBrk="1" hangingPunct="1"/>
            <a:r>
              <a:rPr lang="en-US" sz="2000" smtClean="0"/>
              <a:t>functionalities and differences (Hubs, switches)</a:t>
            </a:r>
          </a:p>
          <a:p>
            <a:pPr lvl="1" eaLnBrk="1" hangingPunct="1"/>
            <a:r>
              <a:rPr lang="en-US" sz="2000" smtClean="0"/>
              <a:t>Algorithms for switch-”routing</a:t>
            </a:r>
            <a:r>
              <a:rPr lang="en-US" sz="2000" b="1" smtClean="0"/>
              <a:t>”:</a:t>
            </a:r>
            <a:r>
              <a:rPr lang="en-US" sz="2000" smtClean="0"/>
              <a:t> learning&amp; forwarding of packets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b="1" smtClean="0">
                <a:solidFill>
                  <a:srgbClr val="CC0000"/>
                </a:solidFill>
              </a:rPr>
              <a:t>ARP</a:t>
            </a:r>
          </a:p>
        </p:txBody>
      </p:sp>
      <p:pic>
        <p:nvPicPr>
          <p:cNvPr id="21510" name="Picture 5" descr="562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475" y="4114800"/>
            <a:ext cx="4886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551 metcalfe-e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10063"/>
            <a:ext cx="4046538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6265863" y="4114800"/>
            <a:ext cx="744537" cy="3381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1A485-D4E1-4E62-8E4B-E33BD4E63D88}" type="slidenum">
              <a:rPr lang="sv-SE" smtClean="0">
                <a:latin typeface="Arial" pitchFamily="34" charset="0"/>
              </a:rPr>
              <a:pPr/>
              <a:t>19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S</a:t>
            </a:r>
            <a:r>
              <a:rPr lang="en-GB" smtClean="0">
                <a:solidFill>
                  <a:schemeClr val="accent2"/>
                </a:solidFill>
              </a:rPr>
              <a:t>ecurity issues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92BDE-3AC6-4B10-A0BB-8A5EA87BB5C2}" type="slidenum">
              <a:rPr lang="sv-SE" smtClean="0">
                <a:latin typeface="Arial" pitchFamily="34" charset="0"/>
              </a:rPr>
              <a:pPr/>
              <a:t>2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Important for the exam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When/</a:t>
            </a:r>
            <a:r>
              <a:rPr lang="en-US" sz="2000" b="1" dirty="0" err="1" smtClean="0">
                <a:solidFill>
                  <a:srgbClr val="CC0000"/>
                </a:solidFill>
              </a:rPr>
              <a:t>where</a:t>
            </a:r>
            <a:r>
              <a:rPr lang="en-US" sz="2000" dirty="0" err="1" smtClean="0"/>
              <a:t>:Thursday</a:t>
            </a:r>
            <a:r>
              <a:rPr lang="en-US" sz="2000" dirty="0" smtClean="0"/>
              <a:t> Dec </a:t>
            </a:r>
            <a:r>
              <a:rPr lang="en-US" sz="2000" dirty="0" smtClean="0"/>
              <a:t>16, </a:t>
            </a:r>
            <a:r>
              <a:rPr lang="en-US" sz="2000" dirty="0" smtClean="0"/>
              <a:t>14.00-18.00  	</a:t>
            </a:r>
            <a:r>
              <a:rPr lang="en-US" sz="2000" dirty="0" smtClean="0"/>
              <a:t>M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You may have with you</a:t>
            </a:r>
            <a:r>
              <a:rPr lang="en-US" sz="2000" dirty="0" smtClean="0"/>
              <a:t>:</a:t>
            </a:r>
          </a:p>
          <a:p>
            <a:pPr eaLnBrk="1" hangingPunct="1"/>
            <a:r>
              <a:rPr lang="en-US" sz="2000" dirty="0" smtClean="0"/>
              <a:t>English-X </a:t>
            </a:r>
            <a:r>
              <a:rPr lang="en-US" sz="2000" dirty="0" smtClean="0"/>
              <a:t>dictionary</a:t>
            </a:r>
          </a:p>
          <a:p>
            <a:pPr eaLnBrk="1" hangingPunct="1"/>
            <a:r>
              <a:rPr lang="en-US" sz="2000" dirty="0" smtClean="0"/>
              <a:t>no calculators, PDAs, etc (if/where numbers  matter, do rounding</a:t>
            </a:r>
            <a:r>
              <a:rPr lang="en-US" sz="2000" dirty="0" smtClean="0"/>
              <a:t>)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sv-SE" sz="2000" b="1" dirty="0" smtClean="0">
                <a:solidFill>
                  <a:srgbClr val="CC0000"/>
                </a:solidFill>
              </a:rPr>
              <a:t>Grading </a:t>
            </a:r>
          </a:p>
          <a:p>
            <a:pPr eaLnBrk="1" hangingPunct="1"/>
            <a:r>
              <a:rPr lang="sv-SE" sz="2000" dirty="0" smtClean="0"/>
              <a:t>30,40,48 (out of 60)= 3, 4, 5 (CTH)</a:t>
            </a:r>
          </a:p>
          <a:p>
            <a:pPr eaLnBrk="1" hangingPunct="1"/>
            <a:r>
              <a:rPr lang="sv-SE" sz="2000" dirty="0" smtClean="0"/>
              <a:t>30-48 (out of 60) = G, VG (GU</a:t>
            </a:r>
            <a:r>
              <a:rPr lang="sv-SE" sz="2000" dirty="0" smtClean="0"/>
              <a:t>)</a:t>
            </a:r>
          </a:p>
          <a:p>
            <a:pPr eaLnBrk="1" hangingPunct="1"/>
            <a:endParaRPr lang="sv-SE" sz="2000" dirty="0" smtClean="0"/>
          </a:p>
          <a:p>
            <a:pPr eaLnBrk="1" hangingPunct="1">
              <a:buNone/>
            </a:pPr>
            <a:r>
              <a:rPr lang="sv-SE" sz="2000" b="1" dirty="0" smtClean="0">
                <a:solidFill>
                  <a:srgbClr val="C00000"/>
                </a:solidFill>
              </a:rPr>
              <a:t>To think during last, summary-study</a:t>
            </a:r>
            <a:endParaRPr lang="sv-SE" sz="2000" b="1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r>
              <a:rPr lang="sv-SE" sz="2000" dirty="0" smtClean="0"/>
              <a:t>   </a:t>
            </a:r>
            <a:r>
              <a:rPr lang="en-US" sz="2000" dirty="0" smtClean="0"/>
              <a:t>Overview; critical eye; explain: why is this so? / How does it work?</a:t>
            </a:r>
          </a:p>
          <a:p>
            <a:pPr eaLnBrk="1" hangingPunct="1">
              <a:buFontTx/>
              <a:buNone/>
            </a:pPr>
            <a:r>
              <a:rPr lang="sv-SE" sz="2000" dirty="0" smtClean="0"/>
              <a:t>             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ECBC5B-26CD-4726-8C15-6E092450C59D}" type="slidenum">
              <a:rPr lang="sv-SE" smtClean="0">
                <a:latin typeface="Arial" pitchFamily="34" charset="0"/>
              </a:rPr>
              <a:pPr/>
              <a:t>20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S</a:t>
            </a:r>
            <a:r>
              <a:rPr lang="en-GB" smtClean="0">
                <a:solidFill>
                  <a:schemeClr val="accent2"/>
                </a:solidFill>
              </a:rPr>
              <a:t>ecurity issues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</a:rPr>
              <a:t>C, I, A</a:t>
            </a:r>
            <a:r>
              <a:rPr lang="en-US" b="1" smtClean="0"/>
              <a:t> </a:t>
            </a:r>
            <a:r>
              <a:rPr lang="en-US" smtClean="0"/>
              <a:t>and methods to achieve them</a:t>
            </a:r>
          </a:p>
          <a:p>
            <a:pPr eaLnBrk="1" hangingPunct="1"/>
            <a:r>
              <a:rPr lang="en-US" smtClean="0"/>
              <a:t>Instantiation in Internet: PGP, IPsec, SSL  </a:t>
            </a:r>
          </a:p>
          <a:p>
            <a:pPr eaLnBrk="1" hangingPunct="1"/>
            <a:r>
              <a:rPr lang="en-US" smtClean="0"/>
              <a:t>Firewalls and packet filtering </a:t>
            </a:r>
          </a:p>
          <a:p>
            <a:pPr eaLnBrk="1" hangingPunct="1"/>
            <a:endParaRPr lang="en-GB" b="1" smtClean="0"/>
          </a:p>
        </p:txBody>
      </p:sp>
      <p:pic>
        <p:nvPicPr>
          <p:cNvPr id="23558" name="Picture 4" descr="07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560070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3ABF82-F114-47C8-850C-BBC5DD1932D7}" type="slidenum">
              <a:rPr lang="sv-SE" smtClean="0">
                <a:latin typeface="Arial" pitchFamily="34" charset="0"/>
              </a:rPr>
              <a:pPr/>
              <a:t>21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solidFill>
                  <a:schemeClr val="accent2"/>
                </a:solidFill>
              </a:rPr>
              <a:t>TCP/IP protocol stack (also applications), evolution</a:t>
            </a:r>
            <a:endParaRPr lang="sv-SE" sz="2800" smtClean="0">
              <a:solidFill>
                <a:schemeClr val="accent2"/>
              </a:solidFill>
            </a:endParaRPr>
          </a:p>
        </p:txBody>
      </p:sp>
      <p:sp>
        <p:nvSpPr>
          <p:cNvPr id="18437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EEBBE-0AED-4C49-891B-37FFE9238BD7}" type="slidenum">
              <a:rPr lang="sv-SE" smtClean="0">
                <a:latin typeface="Arial" pitchFamily="34" charset="0"/>
              </a:rPr>
              <a:pPr/>
              <a:t>22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solidFill>
                  <a:schemeClr val="accent2"/>
                </a:solidFill>
              </a:rPr>
              <a:t>TCP/IP protocol stack (also applications), evolution</a:t>
            </a:r>
            <a:endParaRPr lang="sv-SE" sz="2800" smtClean="0">
              <a:solidFill>
                <a:schemeClr val="accent2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019800" cy="5029200"/>
          </a:xfrm>
        </p:spPr>
        <p:txBody>
          <a:bodyPr/>
          <a:lstStyle/>
          <a:p>
            <a:pPr eaLnBrk="1" hangingPunct="1"/>
            <a:r>
              <a:rPr lang="sv-SE" dirty="0" smtClean="0"/>
              <a:t>Instantiation of network-</a:t>
            </a:r>
          </a:p>
          <a:p>
            <a:pPr eaLnBrk="1" hangingPunct="1">
              <a:buFontTx/>
              <a:buNone/>
            </a:pPr>
            <a:r>
              <a:rPr lang="sv-SE" dirty="0" smtClean="0"/>
              <a:t>solutions (Routing, Congestion </a:t>
            </a:r>
          </a:p>
          <a:p>
            <a:pPr eaLnBrk="1" hangingPunct="1">
              <a:buFontTx/>
              <a:buNone/>
            </a:pPr>
            <a:r>
              <a:rPr lang="sv-SE" dirty="0" smtClean="0"/>
              <a:t>Control,  </a:t>
            </a:r>
            <a:r>
              <a:rPr lang="sv-SE" dirty="0" smtClean="0"/>
              <a:t>Flow &amp; error </a:t>
            </a:r>
            <a:r>
              <a:rPr lang="sv-SE" dirty="0" smtClean="0"/>
              <a:t>control, applications, link layer technologies)</a:t>
            </a:r>
            <a:endParaRPr lang="sv-SE" dirty="0" smtClean="0"/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/>
            <a:r>
              <a:rPr lang="sv-SE" dirty="0" smtClean="0"/>
              <a:t>Limitations, advantages, updates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Application-layer networking</a:t>
            </a:r>
          </a:p>
          <a:p>
            <a:pPr eaLnBrk="1" hangingPunct="1">
              <a:buFontTx/>
              <a:buNone/>
            </a:pPr>
            <a:r>
              <a:rPr lang="sv-SE" dirty="0" smtClean="0"/>
              <a:t>(P2P applications, overlays, multimedia-</a:t>
            </a:r>
          </a:p>
          <a:p>
            <a:pPr eaLnBrk="1" hangingPunct="1">
              <a:buFontTx/>
              <a:buNone/>
            </a:pPr>
            <a:r>
              <a:rPr lang="sv-SE" dirty="0" smtClean="0"/>
              <a:t>application protocols)</a:t>
            </a:r>
          </a:p>
        </p:txBody>
      </p: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transport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link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9465" name="Line 7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7" name="Line 9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8" name="Line 10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0A2000-596A-441D-AD68-60E3B6B04FEE}" type="slidenum">
              <a:rPr lang="sv-SE" smtClean="0">
                <a:latin typeface="Arial" pitchFamily="34" charset="0"/>
              </a:rPr>
              <a:pPr/>
              <a:t>3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Principles, Organisation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CC0000"/>
                </a:solidFill>
              </a:rPr>
              <a:t>Network Problems (in the order faced in the 1st intro)</a:t>
            </a:r>
            <a:r>
              <a:rPr lang="en-US" sz="2000" b="1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managing communication links (&amp; connections)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manage access to  shared (broadcast) transmission media 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transmission errors,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producer-consumer problems, flow and error control,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routing,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congestion,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connecting transparently different networks,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performance,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serving different types of traffic, </a:t>
            </a:r>
          </a:p>
          <a:p>
            <a:pPr eaLnBrk="1" hangingPunct="1">
              <a:lnSpc>
                <a:spcPct val="90000"/>
              </a:lnSpc>
            </a:pPr>
            <a:r>
              <a:rPr lang="sv-SE" sz="2000" smtClean="0"/>
              <a:t>mobility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security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CC0000"/>
                </a:solidFill>
              </a:rPr>
              <a:t>Layering</a:t>
            </a:r>
            <a:r>
              <a:rPr lang="en-US" sz="2000" b="1" smtClean="0"/>
              <a:t> : </a:t>
            </a:r>
            <a:r>
              <a:rPr lang="en-US" sz="2000" smtClean="0"/>
              <a:t>principle</a:t>
            </a:r>
            <a:r>
              <a:rPr lang="en-US" sz="2000" b="1" smtClean="0"/>
              <a:t>,  </a:t>
            </a:r>
            <a:r>
              <a:rPr lang="en-US" sz="2000" smtClean="0"/>
              <a:t>why </a:t>
            </a:r>
            <a:endParaRPr lang="sv-S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09B88-BD50-4A38-A43D-E1FEE6FE1275}" type="slidenum">
              <a:rPr lang="sv-SE" smtClean="0">
                <a:latin typeface="Arial" pitchFamily="34" charset="0"/>
              </a:rPr>
              <a:pPr/>
              <a:t>4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/>
            </a:r>
            <a:br>
              <a:rPr lang="en-GB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>Highlights</a:t>
            </a:r>
            <a:r>
              <a:rPr lang="en-GB" smtClean="0"/>
              <a:t> </a:t>
            </a:r>
            <a:br>
              <a:rPr lang="en-GB" smtClean="0"/>
            </a:br>
            <a:endParaRPr lang="en-GB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 eaLnBrk="1" hangingPunct="1"/>
            <a:r>
              <a:rPr lang="en-GB" dirty="0" smtClean="0"/>
              <a:t>types of delay</a:t>
            </a:r>
            <a:r>
              <a:rPr lang="sv-SE" dirty="0" smtClean="0"/>
              <a:t>; performance</a:t>
            </a:r>
            <a:endParaRPr lang="en-GB" dirty="0" smtClean="0"/>
          </a:p>
          <a:p>
            <a:pPr eaLnBrk="1" hangingPunct="1"/>
            <a:r>
              <a:rPr lang="en-GB" dirty="0" smtClean="0"/>
              <a:t>reliable data transfer (flow, error control)</a:t>
            </a:r>
          </a:p>
          <a:p>
            <a:pPr eaLnBrk="1" hangingPunct="1"/>
            <a:r>
              <a:rPr lang="en-GB" dirty="0" smtClean="0"/>
              <a:t>datagram </a:t>
            </a:r>
            <a:r>
              <a:rPr lang="en-GB" dirty="0" err="1" smtClean="0"/>
              <a:t>vs</a:t>
            </a:r>
            <a:r>
              <a:rPr lang="en-GB" dirty="0" smtClean="0"/>
              <a:t> VC end-to-end communication, congestion control, quality-of-service</a:t>
            </a:r>
            <a:r>
              <a:rPr lang="sv-SE" dirty="0" smtClean="0"/>
              <a:t> and RT traffic</a:t>
            </a:r>
            <a:endParaRPr lang="en-GB" dirty="0" smtClean="0"/>
          </a:p>
          <a:p>
            <a:pPr eaLnBrk="1" hangingPunct="1"/>
            <a:r>
              <a:rPr lang="en-GB" dirty="0" smtClean="0"/>
              <a:t>routing, also with mobility</a:t>
            </a:r>
          </a:p>
          <a:p>
            <a:pPr eaLnBrk="1" hangingPunct="1"/>
            <a:r>
              <a:rPr lang="sv-SE" dirty="0" smtClean="0"/>
              <a:t>multiple </a:t>
            </a:r>
            <a:r>
              <a:rPr lang="en-GB" dirty="0" smtClean="0"/>
              <a:t>access protocols (wired, wireless)</a:t>
            </a:r>
          </a:p>
          <a:p>
            <a:pPr eaLnBrk="1" hangingPunct="1"/>
            <a:r>
              <a:rPr lang="en-GB" dirty="0" smtClean="0"/>
              <a:t>LANs</a:t>
            </a:r>
            <a:r>
              <a:rPr lang="sv-SE" dirty="0" smtClean="0"/>
              <a:t> </a:t>
            </a:r>
            <a:r>
              <a:rPr lang="sv-SE" dirty="0" smtClean="0"/>
              <a:t>and related technologies</a:t>
            </a:r>
            <a:endParaRPr lang="en-GB" dirty="0" smtClean="0"/>
          </a:p>
          <a:p>
            <a:pPr eaLnBrk="1" hangingPunct="1"/>
            <a:r>
              <a:rPr lang="en-GB" dirty="0" smtClean="0"/>
              <a:t>network security issues </a:t>
            </a:r>
            <a:r>
              <a:rPr lang="en-GB" dirty="0" smtClean="0"/>
              <a:t>covered</a:t>
            </a:r>
          </a:p>
          <a:p>
            <a:pPr eaLnBrk="1" hangingPunct="1"/>
            <a:r>
              <a:rPr lang="en-GB" dirty="0" smtClean="0"/>
              <a:t>TCP/IP protocol stack (also applications), evolution (p2p applications, overlays, NAT, streaming apps)</a:t>
            </a:r>
          </a:p>
          <a:p>
            <a:pPr eaLnBrk="1" hangingPunct="1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E66B9-78F5-44A9-A2A6-A2E4BB82FA0C}" type="slidenum">
              <a:rPr lang="sv-SE" smtClean="0">
                <a:latin typeface="Arial" pitchFamily="34" charset="0"/>
              </a:rPr>
              <a:pPr/>
              <a:t>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T</a:t>
            </a:r>
            <a:r>
              <a:rPr lang="en-GB" smtClean="0">
                <a:solidFill>
                  <a:schemeClr val="accent2"/>
                </a:solidFill>
              </a:rPr>
              <a:t>ypes of delay</a:t>
            </a:r>
            <a:r>
              <a:rPr lang="sv-SE" smtClean="0">
                <a:solidFill>
                  <a:schemeClr val="accent2"/>
                </a:solidFill>
              </a:rPr>
              <a:t>; performance</a:t>
            </a:r>
            <a:endParaRPr lang="sv-SE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8B99E-94F1-4876-8372-8A200AC915C4}" type="slidenum">
              <a:rPr lang="sv-SE" smtClean="0">
                <a:latin typeface="Arial" pitchFamily="34" charset="0"/>
              </a:rPr>
              <a:pPr/>
              <a:t>6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T</a:t>
            </a:r>
            <a:r>
              <a:rPr lang="en-GB" smtClean="0">
                <a:solidFill>
                  <a:schemeClr val="accent2"/>
                </a:solidFill>
              </a:rPr>
              <a:t>ypes of delay</a:t>
            </a:r>
            <a:r>
              <a:rPr lang="sv-SE" smtClean="0">
                <a:solidFill>
                  <a:schemeClr val="accent2"/>
                </a:solidFill>
              </a:rPr>
              <a:t>; performance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5715000" cy="3657600"/>
          </a:xfrm>
        </p:spPr>
        <p:txBody>
          <a:bodyPr/>
          <a:lstStyle/>
          <a:p>
            <a:pPr eaLnBrk="1" hangingPunct="1"/>
            <a:r>
              <a:rPr lang="sv-SE" sz="2000" dirty="0" smtClean="0"/>
              <a:t>Propagation, transmission, queueing, processing</a:t>
            </a:r>
          </a:p>
          <a:p>
            <a:pPr eaLnBrk="1" hangingPunct="1"/>
            <a:r>
              <a:rPr lang="sv-SE" sz="2000" dirty="0" smtClean="0"/>
              <a:t>Throughput (effective bandwidth) </a:t>
            </a:r>
          </a:p>
          <a:p>
            <a:pPr eaLnBrk="1" hangingPunct="1"/>
            <a:r>
              <a:rPr lang="sv-SE" sz="2000" dirty="0" smtClean="0"/>
              <a:t>Utilization (efficiency)</a:t>
            </a:r>
          </a:p>
          <a:p>
            <a:pPr eaLnBrk="1" hangingPunct="1"/>
            <a:r>
              <a:rPr lang="sv-SE" sz="2000" dirty="0" smtClean="0"/>
              <a:t>Packet-switching: impact of store&amp;forward</a:t>
            </a:r>
          </a:p>
          <a:p>
            <a:pPr eaLnBrk="1" hangingPunct="1"/>
            <a:r>
              <a:rPr lang="sv-SE" sz="2000" dirty="0" smtClean="0"/>
              <a:t>TCP’s slow start</a:t>
            </a:r>
          </a:p>
          <a:p>
            <a:pPr eaLnBrk="1" hangingPunct="1"/>
            <a:r>
              <a:rPr lang="sv-SE" sz="2000" dirty="0" smtClean="0"/>
              <a:t>Sliding windows </a:t>
            </a:r>
            <a:r>
              <a:rPr lang="sv-SE" sz="2000" dirty="0" smtClean="0"/>
              <a:t>performance</a:t>
            </a:r>
            <a:endParaRPr lang="sv-SE" sz="2000" dirty="0" smtClean="0"/>
          </a:p>
        </p:txBody>
      </p:sp>
      <p:grpSp>
        <p:nvGrpSpPr>
          <p:cNvPr id="1033" name="Group 4"/>
          <p:cNvGrpSpPr>
            <a:grpSpLocks/>
          </p:cNvGrpSpPr>
          <p:nvPr/>
        </p:nvGrpSpPr>
        <p:grpSpPr bwMode="auto">
          <a:xfrm>
            <a:off x="152400" y="4572000"/>
            <a:ext cx="5181600" cy="2019300"/>
            <a:chOff x="494" y="2702"/>
            <a:chExt cx="3793" cy="1414"/>
          </a:xfrm>
        </p:grpSpPr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p:oleObj spid="_x0000_s1027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035" name="Oval 6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38" name="Group 9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076" name="Group 10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8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2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3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077" name="Group 14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9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0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039" name="Oval 18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0" name="Line 19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1" name="Rectangle 20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1042" name="Oval 21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028" name="Object 22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p:oleObj spid="_x0000_s1028" name="Clip" r:id="rId4" imgW="1305000" imgH="1085760" progId="MS_ClipArt_Gallery.2">
                <p:embed/>
              </p:oleObj>
            </a:graphicData>
          </a:graphic>
        </p:graphicFrame>
        <p:sp>
          <p:nvSpPr>
            <p:cNvPr id="1043" name="Line 23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" name="Line 24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5" name="Line 25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6" name="Line 26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7" name="Line 27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8" name="Rectangle 28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9" name="Rectangle 29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0" name="Rectangle 30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1" name="Rectangle 31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2" name="Line 32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3" name="Line 33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" name="Line 34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5" name="Text Box 35"/>
            <p:cNvSpPr txBox="1">
              <a:spLocks noChangeArrowheads="1"/>
            </p:cNvSpPr>
            <p:nvPr/>
          </p:nvSpPr>
          <p:spPr bwMode="auto">
            <a:xfrm>
              <a:off x="494" y="2831"/>
              <a:ext cx="297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solidFill>
                    <a:schemeClr val="accent1"/>
                  </a:solidFill>
                  <a:latin typeface="Comic Sans MS" pitchFamily="66" charset="0"/>
                </a:rPr>
                <a:t>A</a:t>
              </a:r>
              <a:endParaRPr 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56" name="Text Box 36"/>
            <p:cNvSpPr txBox="1">
              <a:spLocks noChangeArrowheads="1"/>
            </p:cNvSpPr>
            <p:nvPr/>
          </p:nvSpPr>
          <p:spPr bwMode="auto">
            <a:xfrm>
              <a:off x="668" y="3473"/>
              <a:ext cx="276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57" name="Rectangle 37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8" name="Text Box 38"/>
            <p:cNvSpPr txBox="1">
              <a:spLocks noChangeArrowheads="1"/>
            </p:cNvSpPr>
            <p:nvPr/>
          </p:nvSpPr>
          <p:spPr bwMode="auto">
            <a:xfrm>
              <a:off x="2540" y="2965"/>
              <a:ext cx="104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 b="0"/>
            </a:p>
          </p:txBody>
        </p:sp>
        <p:sp>
          <p:nvSpPr>
            <p:cNvPr id="1059" name="Line 39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0" name="Text Box 40"/>
            <p:cNvSpPr txBox="1">
              <a:spLocks noChangeArrowheads="1"/>
            </p:cNvSpPr>
            <p:nvPr/>
          </p:nvSpPr>
          <p:spPr bwMode="auto">
            <a:xfrm>
              <a:off x="1346" y="2702"/>
              <a:ext cx="1110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 b="0"/>
            </a:p>
          </p:txBody>
        </p:sp>
        <p:sp>
          <p:nvSpPr>
            <p:cNvPr id="1061" name="Line 41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2" name="Text Box 42"/>
            <p:cNvSpPr txBox="1">
              <a:spLocks noChangeArrowheads="1"/>
            </p:cNvSpPr>
            <p:nvPr/>
          </p:nvSpPr>
          <p:spPr bwMode="auto">
            <a:xfrm>
              <a:off x="1357" y="3667"/>
              <a:ext cx="95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 b="0"/>
            </a:p>
          </p:txBody>
        </p:sp>
        <p:sp>
          <p:nvSpPr>
            <p:cNvPr id="1063" name="Line 43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4" name="Line 44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5" name="Text Box 45"/>
            <p:cNvSpPr txBox="1">
              <a:spLocks noChangeArrowheads="1"/>
            </p:cNvSpPr>
            <p:nvPr/>
          </p:nvSpPr>
          <p:spPr bwMode="auto">
            <a:xfrm>
              <a:off x="2354" y="3830"/>
              <a:ext cx="71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queuing</a:t>
              </a:r>
              <a:endParaRPr lang="en-US" sz="1800" b="0"/>
            </a:p>
          </p:txBody>
        </p:sp>
        <p:sp>
          <p:nvSpPr>
            <p:cNvPr id="1066" name="Line 46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67" name="Group 47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068" name="Group 48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069" name="Group 52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1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2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</p:grpSp>
      <p:graphicFrame>
        <p:nvGraphicFramePr>
          <p:cNvPr id="1026" name="Object 56"/>
          <p:cNvGraphicFramePr>
            <a:graphicFrameLocks noChangeAspect="1"/>
          </p:cNvGraphicFramePr>
          <p:nvPr/>
        </p:nvGraphicFramePr>
        <p:xfrm>
          <a:off x="5486400" y="1447800"/>
          <a:ext cx="3886200" cy="3306763"/>
        </p:xfrm>
        <a:graphic>
          <a:graphicData uri="http://schemas.openxmlformats.org/presentationml/2006/ole">
            <p:oleObj spid="_x0000_s1026" name="VISIO" r:id="rId5" imgW="8266320" imgH="7030800" progId="Visio.Drawing.5">
              <p:embed/>
            </p:oleObj>
          </a:graphicData>
        </a:graphic>
      </p:graphicFrame>
      <p:pic>
        <p:nvPicPr>
          <p:cNvPr id="1034" name="Picture 57" descr="461 swtch component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841875"/>
            <a:ext cx="3657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63031-8013-4F2E-B03A-769763E687F4}" type="slidenum">
              <a:rPr lang="sv-SE" smtClean="0">
                <a:latin typeface="Arial" pitchFamily="34" charset="0"/>
              </a:rPr>
              <a:pPr/>
              <a:t>7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eliable data transfer</a:t>
            </a:r>
            <a:endParaRPr lang="en-GB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E65B6B-0989-455D-A59D-09C3F4F81AC8}" type="slidenum">
              <a:rPr lang="sv-SE" smtClean="0">
                <a:latin typeface="Arial" pitchFamily="34" charset="0"/>
              </a:rPr>
              <a:pPr/>
              <a:t>8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eliable data transfer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3058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b="1" smtClean="0">
                <a:solidFill>
                  <a:srgbClr val="CC0000"/>
                </a:solidFill>
              </a:rPr>
              <a:t>Guaranteed, in-order, correct delivery</a:t>
            </a:r>
            <a:r>
              <a:rPr lang="sv-SE" smtClean="0"/>
              <a:t>:</a:t>
            </a:r>
          </a:p>
          <a:p>
            <a:pPr eaLnBrk="1" hangingPunct="1"/>
            <a:r>
              <a:rPr lang="sv-SE" b="1" smtClean="0"/>
              <a:t>Flow control</a:t>
            </a:r>
            <a:r>
              <a:rPr lang="sv-SE" smtClean="0"/>
              <a:t>: </a:t>
            </a:r>
          </a:p>
          <a:p>
            <a:pPr lvl="1" eaLnBrk="1" hangingPunct="1"/>
            <a:r>
              <a:rPr lang="sv-SE" smtClean="0"/>
              <a:t>stop&amp;wait</a:t>
            </a:r>
          </a:p>
          <a:p>
            <a:pPr lvl="1" eaLnBrk="1" hangingPunct="1"/>
            <a:r>
              <a:rPr lang="sv-SE" smtClean="0"/>
              <a:t>sliding windows</a:t>
            </a:r>
          </a:p>
          <a:p>
            <a:pPr lvl="1" eaLnBrk="1" hangingPunct="1"/>
            <a:r>
              <a:rPr lang="sv-SE" smtClean="0"/>
              <a:t>sequence  numbers</a:t>
            </a:r>
          </a:p>
          <a:p>
            <a:pPr lvl="1" eaLnBrk="1" hangingPunct="1"/>
            <a:r>
              <a:rPr lang="sv-SE" smtClean="0"/>
              <a:t>window sizes</a:t>
            </a:r>
          </a:p>
          <a:p>
            <a:pPr lvl="1" eaLnBrk="1" hangingPunct="1"/>
            <a:r>
              <a:rPr lang="sv-SE" smtClean="0"/>
              <a:t>dynamic windows (TCP)</a:t>
            </a:r>
          </a:p>
          <a:p>
            <a:pPr lvl="1" eaLnBrk="1" hangingPunct="1"/>
            <a:r>
              <a:rPr lang="sv-SE" smtClean="0"/>
              <a:t>performance </a:t>
            </a:r>
          </a:p>
          <a:p>
            <a:pPr eaLnBrk="1" hangingPunct="1"/>
            <a:r>
              <a:rPr lang="sv-SE" b="1" smtClean="0"/>
              <a:t>Error detection</a:t>
            </a:r>
            <a:r>
              <a:rPr lang="sv-SE" smtClean="0"/>
              <a:t>: checksums, CRC</a:t>
            </a:r>
          </a:p>
          <a:p>
            <a:pPr eaLnBrk="1" hangingPunct="1"/>
            <a:r>
              <a:rPr lang="sv-SE" b="1" smtClean="0"/>
              <a:t>Error control</a:t>
            </a:r>
            <a:r>
              <a:rPr lang="sv-SE" smtClean="0"/>
              <a:t>: go-back-n, selective repeat, FEC methods</a:t>
            </a:r>
          </a:p>
        </p:txBody>
      </p:sp>
      <p:pic>
        <p:nvPicPr>
          <p:cNvPr id="13318" name="Picture 4" descr="sr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39737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28600" y="2362200"/>
            <a:ext cx="5181600" cy="3581400"/>
          </a:xfrm>
          <a:prstGeom prst="ellipse">
            <a:avLst/>
          </a:prstGeom>
          <a:solidFill>
            <a:srgbClr val="00FFFF">
              <a:alpha val="5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Congestion </a:t>
            </a:r>
          </a:p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Control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33B38-EA45-4E74-BB24-9A1573E021CD}" type="slidenum">
              <a:rPr lang="sv-SE" smtClean="0">
                <a:latin typeface="Arial" pitchFamily="34" charset="0"/>
              </a:rPr>
              <a:pPr/>
              <a:t>9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86200" y="2514600"/>
            <a:ext cx="5105400" cy="3581400"/>
          </a:xfrm>
          <a:prstGeom prst="ellipse">
            <a:avLst/>
          </a:prstGeom>
          <a:solidFill>
            <a:srgbClr val="00FFFF">
              <a:alpha val="5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Q</a:t>
            </a:r>
            <a:r>
              <a:rPr lang="en-GB" sz="2800" dirty="0" err="1">
                <a:solidFill>
                  <a:schemeClr val="accent2"/>
                </a:solidFill>
                <a:latin typeface="+mj-lt"/>
              </a:rPr>
              <a:t>uality</a:t>
            </a:r>
            <a:r>
              <a:rPr lang="en-GB" sz="2800" dirty="0">
                <a:solidFill>
                  <a:schemeClr val="accent2"/>
                </a:solidFill>
                <a:latin typeface="+mj-lt"/>
              </a:rPr>
              <a:t>-of-service</a:t>
            </a:r>
            <a:r>
              <a:rPr lang="sv-SE" sz="2800" dirty="0">
                <a:solidFill>
                  <a:schemeClr val="accent2"/>
                </a:solidFill>
                <a:latin typeface="+mj-lt"/>
              </a:rPr>
              <a:t> and RT traffic</a:t>
            </a:r>
            <a:endParaRPr lang="sv-SE" sz="2800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86000" y="304800"/>
            <a:ext cx="4876800" cy="3048000"/>
          </a:xfrm>
          <a:prstGeom prst="ellipse">
            <a:avLst/>
          </a:prstGeom>
          <a:solidFill>
            <a:srgbClr val="00FFFF">
              <a:alpha val="5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D</a:t>
            </a:r>
            <a:r>
              <a:rPr lang="en-GB" sz="2800" dirty="0" err="1">
                <a:solidFill>
                  <a:schemeClr val="accent2"/>
                </a:solidFill>
                <a:latin typeface="+mj-lt"/>
              </a:rPr>
              <a:t>atagram</a:t>
            </a:r>
            <a:r>
              <a:rPr lang="en-GB" sz="28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2800" dirty="0" err="1">
                <a:solidFill>
                  <a:schemeClr val="accent2"/>
                </a:solidFill>
                <a:latin typeface="+mj-lt"/>
              </a:rPr>
              <a:t>vs</a:t>
            </a:r>
            <a:r>
              <a:rPr lang="en-GB" sz="2800" dirty="0">
                <a:solidFill>
                  <a:schemeClr val="accent2"/>
                </a:solidFill>
                <a:latin typeface="+mj-lt"/>
              </a:rPr>
              <a:t> VC </a:t>
            </a:r>
            <a:r>
              <a:rPr lang="sv-SE" sz="2800" dirty="0">
                <a:solidFill>
                  <a:schemeClr val="accent2"/>
                </a:solidFill>
                <a:latin typeface="+mj-lt"/>
              </a:rPr>
              <a:t>end-to-end comm.</a:t>
            </a:r>
            <a:br>
              <a:rPr lang="sv-SE" sz="2800" dirty="0">
                <a:solidFill>
                  <a:schemeClr val="accent2"/>
                </a:solidFill>
                <a:latin typeface="+mj-lt"/>
              </a:rPr>
            </a:br>
            <a:endParaRPr lang="sv-SE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673</Words>
  <Application>Microsoft Office PowerPoint</Application>
  <PresentationFormat>On-screen Show (4:3)</PresentationFormat>
  <Paragraphs>230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Comic Sans MS</vt:lpstr>
      <vt:lpstr>SimSun</vt:lpstr>
      <vt:lpstr>Default Design</vt:lpstr>
      <vt:lpstr>VISIO 5 Drawing</vt:lpstr>
      <vt:lpstr>Microsoft Clip Gallery</vt:lpstr>
      <vt:lpstr>Computer Communications</vt:lpstr>
      <vt:lpstr>Important for the exam</vt:lpstr>
      <vt:lpstr>Principles, Organisation</vt:lpstr>
      <vt:lpstr> Highlights  </vt:lpstr>
      <vt:lpstr>Types of delay; performance</vt:lpstr>
      <vt:lpstr>Types of delay; performance</vt:lpstr>
      <vt:lpstr>Reliable data transfer</vt:lpstr>
      <vt:lpstr>Reliable data transfer</vt:lpstr>
      <vt:lpstr>Slide 9</vt:lpstr>
      <vt:lpstr>Datagram vs VC  end-to-end communication</vt:lpstr>
      <vt:lpstr>Congestion control (CC)</vt:lpstr>
      <vt:lpstr>Quality-of-service and RT traffic</vt:lpstr>
      <vt:lpstr>Routing, also with mobility</vt:lpstr>
      <vt:lpstr>Routing,  also with mobility</vt:lpstr>
      <vt:lpstr>Multiple access algorithms</vt:lpstr>
      <vt:lpstr>Medium access: multiple access methods</vt:lpstr>
      <vt:lpstr>LANs &amp; related technologies</vt:lpstr>
      <vt:lpstr>LANs &amp; related link technologies</vt:lpstr>
      <vt:lpstr>Security issues</vt:lpstr>
      <vt:lpstr>Security issues</vt:lpstr>
      <vt:lpstr>TCP/IP protocol stack (also applications), evolution</vt:lpstr>
      <vt:lpstr>TCP/IP protocol stack (also applications), evolution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ptrianta</dc:creator>
  <cp:lastModifiedBy>marina</cp:lastModifiedBy>
  <cp:revision>235</cp:revision>
  <cp:lastPrinted>2000-03-02T14:36:26Z</cp:lastPrinted>
  <dcterms:created xsi:type="dcterms:W3CDTF">1998-01-19T01:01:50Z</dcterms:created>
  <dcterms:modified xsi:type="dcterms:W3CDTF">2010-12-10T13:47:34Z</dcterms:modified>
</cp:coreProperties>
</file>