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35" r:id="rId2"/>
    <p:sldId id="293" r:id="rId3"/>
    <p:sldId id="294" r:id="rId4"/>
    <p:sldId id="295" r:id="rId5"/>
    <p:sldId id="296" r:id="rId6"/>
    <p:sldId id="340" r:id="rId7"/>
    <p:sldId id="320" r:id="rId8"/>
    <p:sldId id="321" r:id="rId9"/>
    <p:sldId id="322" r:id="rId10"/>
    <p:sldId id="323" r:id="rId11"/>
    <p:sldId id="324" r:id="rId12"/>
    <p:sldId id="325" r:id="rId13"/>
    <p:sldId id="315" r:id="rId14"/>
    <p:sldId id="316" r:id="rId15"/>
    <p:sldId id="339" r:id="rId16"/>
    <p:sldId id="317" r:id="rId17"/>
    <p:sldId id="318" r:id="rId18"/>
    <p:sldId id="319" r:id="rId19"/>
    <p:sldId id="341" r:id="rId20"/>
    <p:sldId id="342" r:id="rId21"/>
    <p:sldId id="343" r:id="rId22"/>
    <p:sldId id="344" r:id="rId23"/>
    <p:sldId id="345" r:id="rId24"/>
    <p:sldId id="357" r:id="rId25"/>
    <p:sldId id="358" r:id="rId26"/>
    <p:sldId id="337" r:id="rId27"/>
    <p:sldId id="338" r:id="rId28"/>
    <p:sldId id="369" r:id="rId29"/>
    <p:sldId id="370" r:id="rId30"/>
    <p:sldId id="326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68" r:id="rId51"/>
    <p:sldId id="356" r:id="rId52"/>
    <p:sldId id="371" r:id="rId53"/>
    <p:sldId id="372" r:id="rId54"/>
  </p:sldIdLst>
  <p:sldSz cx="9144000" cy="6858000" type="screen4x3"/>
  <p:notesSz cx="6858000" cy="9144000"/>
  <p:defaultTextStyle>
    <a:defPPr>
      <a:defRPr lang="en-US"/>
    </a:defPPr>
    <a:lvl1pPr marL="0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4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104787"/>
    <a:srgbClr val="114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8" autoAdjust="0"/>
    <p:restoredTop sz="93554"/>
  </p:normalViewPr>
  <p:slideViewPr>
    <p:cSldViewPr snapToGrid="0" snapToObjects="1">
      <p:cViewPr>
        <p:scale>
          <a:sx n="97" d="100"/>
          <a:sy n="97" d="100"/>
        </p:scale>
        <p:origin x="7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109F2-1CED-9B42-BFAA-0D0ADAB429E8}" type="datetimeFigureOut">
              <a:rPr lang="en-US" smtClean="0"/>
              <a:pPr/>
              <a:t>4/28/16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8CF01-2CC6-D648-86AC-4C95EFCA2E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250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5D11A-A745-2046-99ED-E18C5B1A5F0E}" type="datetimeFigureOut">
              <a:rPr lang="en-US" smtClean="0"/>
              <a:pPr/>
              <a:t>4/28/16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4A888-C281-CC4C-A573-82E220C552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2033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4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4A888-C281-CC4C-A573-82E220C55217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0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4A888-C281-CC4C-A573-82E220C55217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0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rgbClr val="114B8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ight Triangle 7"/>
          <p:cNvSpPr/>
          <p:nvPr userDrawn="1"/>
        </p:nvSpPr>
        <p:spPr>
          <a:xfrm rot="16200000">
            <a:off x="5923325" y="3635746"/>
            <a:ext cx="894738" cy="5527787"/>
          </a:xfrm>
          <a:prstGeom prst="rt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4" indent="0">
              <a:buNone/>
              <a:defRPr sz="2000"/>
            </a:lvl5pPr>
            <a:lvl6pPr marL="2285717" indent="0">
              <a:buNone/>
              <a:defRPr sz="2000"/>
            </a:lvl6pPr>
            <a:lvl7pPr marL="2742861" indent="0">
              <a:buNone/>
              <a:defRPr sz="2000"/>
            </a:lvl7pPr>
            <a:lvl8pPr marL="3200004" indent="0">
              <a:buNone/>
              <a:defRPr sz="2000"/>
            </a:lvl8pPr>
            <a:lvl9pPr marL="365714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rot="16200000">
            <a:off x="5923325" y="3635746"/>
            <a:ext cx="894738" cy="5527787"/>
          </a:xfrm>
          <a:prstGeom prst="rtTriangle">
            <a:avLst/>
          </a:prstGeom>
          <a:solidFill>
            <a:srgbClr val="114B8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Scalperf '11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90FC6BF-46A9-1D48-9D5B-F25E5EEBD28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mac_colour.EPS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952707" y="1590"/>
            <a:ext cx="1536700" cy="1181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1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45714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8" indent="-285715" algn="l" defTabSz="45714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9" indent="-228571" algn="l" defTabSz="45714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2" indent="-228571" algn="l" defTabSz="45714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6" indent="-228571" algn="l" defTabSz="45714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3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6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emf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11.emf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2.emf"/><Relationship Id="rId9" Type="http://schemas.openxmlformats.org/officeDocument/2006/relationships/image" Target="../media/image10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4.emf"/><Relationship Id="rId9" Type="http://schemas.openxmlformats.org/officeDocument/2006/relationships/image" Target="../media/image10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ac-home.org/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9125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SaC</a:t>
            </a:r>
            <a:r>
              <a:rPr lang="en-US" sz="3600" dirty="0" smtClean="0"/>
              <a:t> – Functional Programming for HP</a:t>
            </a:r>
            <a:r>
              <a:rPr lang="en-US" sz="3600" baseline="30000" dirty="0" smtClean="0"/>
              <a:t>3</a:t>
            </a:r>
            <a:endParaRPr lang="en-GB" sz="3600" baseline="3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321929"/>
          </a:xfrm>
        </p:spPr>
        <p:txBody>
          <a:bodyPr>
            <a:normAutofit/>
          </a:bodyPr>
          <a:lstStyle/>
          <a:p>
            <a:r>
              <a:rPr lang="en-GB" dirty="0" smtClean="0"/>
              <a:t>Chalmers </a:t>
            </a:r>
            <a:r>
              <a:rPr lang="en-GB" dirty="0" err="1" smtClean="0"/>
              <a:t>Tekniska</a:t>
            </a:r>
            <a:r>
              <a:rPr lang="en-GB" dirty="0" smtClean="0"/>
              <a:t> </a:t>
            </a:r>
            <a:r>
              <a:rPr lang="en-GB" dirty="0" err="1" smtClean="0"/>
              <a:t>Högskola</a:t>
            </a:r>
            <a:endParaRPr lang="en-GB" dirty="0" smtClean="0"/>
          </a:p>
          <a:p>
            <a:r>
              <a:rPr lang="en-GB" dirty="0" smtClean="0"/>
              <a:t>29.4.2016</a:t>
            </a:r>
            <a:endParaRPr lang="en-GB" dirty="0" smtClean="0"/>
          </a:p>
          <a:p>
            <a:endParaRPr lang="en-GB" dirty="0" smtClean="0"/>
          </a:p>
          <a:p>
            <a:r>
              <a:rPr lang="en-GB" sz="2800" dirty="0" smtClean="0"/>
              <a:t>Sven-Bodo Scholz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647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27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Another Example: Fibonacci Numbers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41062" y="2599821"/>
            <a:ext cx="3063844" cy="22802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smtClean="0"/>
              <a:t>if( </a:t>
            </a:r>
            <a:r>
              <a:rPr lang="en-US" dirty="0" err="1" smtClean="0"/>
              <a:t>n</a:t>
            </a:r>
            <a:r>
              <a:rPr lang="en-US" dirty="0" smtClean="0"/>
              <a:t>&lt;=1)</a:t>
            </a:r>
          </a:p>
          <a:p>
            <a:r>
              <a:rPr lang="en-US" dirty="0" smtClean="0"/>
              <a:t>  return </a:t>
            </a:r>
            <a:r>
              <a:rPr lang="en-US" dirty="0" err="1" smtClean="0"/>
              <a:t>n</a:t>
            </a:r>
            <a:r>
              <a:rPr lang="en-US" dirty="0" smtClean="0"/>
              <a:t>;</a:t>
            </a:r>
          </a:p>
          <a:p>
            <a:r>
              <a:rPr lang="en-US" dirty="0" smtClean="0"/>
              <a:t>} else {</a:t>
            </a:r>
          </a:p>
          <a:p>
            <a:r>
              <a:rPr lang="en-US" dirty="0" smtClean="0"/>
              <a:t>  return  fib( n-1) + fib( n-2);</a:t>
            </a:r>
          </a:p>
          <a:p>
            <a:r>
              <a:rPr lang="en-US" dirty="0" smtClean="0"/>
              <a:t>}</a:t>
            </a:r>
            <a:endParaRPr lang="en-GB" dirty="0"/>
          </a:p>
        </p:txBody>
      </p:sp>
      <p:pic>
        <p:nvPicPr>
          <p:cNvPr id="20" name="Picture 19" descr="fib_dc_p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248" y="2599821"/>
            <a:ext cx="4030938" cy="4087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27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Fibonacci Numbers – now </a:t>
            </a:r>
            <a:r>
              <a:rPr lang="en-GB" dirty="0" err="1" smtClean="0"/>
              <a:t>linearised</a:t>
            </a:r>
            <a:r>
              <a:rPr lang="en-GB" dirty="0" smtClean="0"/>
              <a:t>!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41062" y="2599821"/>
            <a:ext cx="3063844" cy="22802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smtClean="0"/>
              <a:t>if( </a:t>
            </a:r>
            <a:r>
              <a:rPr lang="en-US" dirty="0" err="1" smtClean="0"/>
              <a:t>n</a:t>
            </a:r>
            <a:r>
              <a:rPr lang="en-US" dirty="0" smtClean="0"/>
              <a:t>== 0)</a:t>
            </a:r>
          </a:p>
          <a:p>
            <a:r>
              <a:rPr lang="en-US" dirty="0" smtClean="0"/>
              <a:t>  return </a:t>
            </a:r>
            <a:r>
              <a:rPr lang="en-US" dirty="0" err="1" smtClean="0"/>
              <a:t>fst</a:t>
            </a:r>
            <a:r>
              <a:rPr lang="en-US" dirty="0" smtClean="0"/>
              <a:t>;</a:t>
            </a:r>
          </a:p>
          <a:p>
            <a:r>
              <a:rPr lang="en-US" dirty="0" smtClean="0"/>
              <a:t>else </a:t>
            </a:r>
          </a:p>
          <a:p>
            <a:r>
              <a:rPr lang="en-US" dirty="0" smtClean="0"/>
              <a:t>  return fib( </a:t>
            </a:r>
            <a:r>
              <a:rPr lang="en-US" dirty="0" err="1" smtClean="0"/>
              <a:t>snd</a:t>
            </a:r>
            <a:r>
              <a:rPr lang="en-US" dirty="0" smtClean="0"/>
              <a:t>, </a:t>
            </a:r>
            <a:r>
              <a:rPr lang="en-US" dirty="0" err="1" smtClean="0"/>
              <a:t>fst+snd</a:t>
            </a:r>
            <a:r>
              <a:rPr lang="en-US" dirty="0" smtClean="0"/>
              <a:t>, n-1)</a:t>
            </a:r>
            <a:endParaRPr lang="en-GB" dirty="0"/>
          </a:p>
        </p:txBody>
      </p:sp>
      <p:pic>
        <p:nvPicPr>
          <p:cNvPr id="8" name="Picture 7" descr="fib_seq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565" y="1738973"/>
            <a:ext cx="2020833" cy="4623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405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Fibonacci Numbers – now data-parallel!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834097" y="2047035"/>
            <a:ext cx="5660643" cy="11055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err="1" smtClean="0"/>
              <a:t>matprod</a:t>
            </a:r>
            <a:r>
              <a:rPr lang="en-US" dirty="0" smtClean="0"/>
              <a:t>( </a:t>
            </a:r>
            <a:r>
              <a:rPr lang="en-US" dirty="0" err="1" smtClean="0"/>
              <a:t>genarray</a:t>
            </a:r>
            <a:r>
              <a:rPr lang="en-US" dirty="0" smtClean="0"/>
              <a:t>( [</a:t>
            </a:r>
            <a:r>
              <a:rPr lang="en-US" dirty="0" err="1" smtClean="0"/>
              <a:t>n</a:t>
            </a:r>
            <a:r>
              <a:rPr lang="en-US" dirty="0" smtClean="0"/>
              <a:t>], [[1, 1], [1, 0]])) [0,0]</a:t>
            </a:r>
            <a:endParaRPr lang="en-GB" dirty="0"/>
          </a:p>
        </p:txBody>
      </p:sp>
      <p:pic>
        <p:nvPicPr>
          <p:cNvPr id="7" name="Picture 6" descr="fib_dp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591" y="3429000"/>
            <a:ext cx="6568819" cy="2425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659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Everything is an Array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55603" y="2315330"/>
            <a:ext cx="3370957" cy="804224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GB" sz="4700" dirty="0" smtClean="0">
                <a:solidFill>
                  <a:srgbClr val="F16369"/>
                </a:solidFill>
              </a:rPr>
              <a:t>Think Arrays!</a:t>
            </a:r>
            <a:endParaRPr lang="en-GB" sz="4700" dirty="0">
              <a:solidFill>
                <a:srgbClr val="F1636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412" y="3648009"/>
            <a:ext cx="2970357" cy="1665998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500" dirty="0" smtClean="0"/>
              <a:t>Vectors are arrays.</a:t>
            </a:r>
          </a:p>
          <a:p>
            <a:pPr>
              <a:buFont typeface="Wingdings" charset="2"/>
              <a:buChar char="Ø"/>
            </a:pPr>
            <a:r>
              <a:rPr lang="en-US" sz="2500" dirty="0" smtClean="0"/>
              <a:t>Matrices are arrays.</a:t>
            </a:r>
          </a:p>
          <a:p>
            <a:pPr>
              <a:buFont typeface="Wingdings" charset="2"/>
              <a:buChar char="Ø"/>
            </a:pPr>
            <a:r>
              <a:rPr lang="en-US" sz="2500" dirty="0" smtClean="0"/>
              <a:t>Tensors are arrays.</a:t>
            </a:r>
          </a:p>
          <a:p>
            <a:pPr>
              <a:buFont typeface="Wingdings" charset="2"/>
              <a:buChar char="Ø"/>
            </a:pPr>
            <a:r>
              <a:rPr lang="en-US" sz="2500" dirty="0" smtClean="0"/>
              <a:t>........ are arrays.</a:t>
            </a:r>
            <a:endParaRPr lang="en-GB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151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Everything is an Array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55603" y="2315330"/>
            <a:ext cx="3370957" cy="804224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GB" sz="4700" dirty="0" smtClean="0">
                <a:solidFill>
                  <a:srgbClr val="F16369"/>
                </a:solidFill>
              </a:rPr>
              <a:t>Think Arrays!</a:t>
            </a:r>
            <a:endParaRPr lang="en-GB" sz="4700" dirty="0">
              <a:solidFill>
                <a:srgbClr val="F1636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412" y="3648009"/>
            <a:ext cx="2970357" cy="1665998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500" dirty="0" smtClean="0"/>
              <a:t>Vectors are arrays.</a:t>
            </a:r>
          </a:p>
          <a:p>
            <a:pPr>
              <a:buFont typeface="Wingdings" charset="2"/>
              <a:buChar char="Ø"/>
            </a:pPr>
            <a:r>
              <a:rPr lang="en-US" sz="2500" dirty="0" smtClean="0"/>
              <a:t>Matrices are arrays.</a:t>
            </a:r>
          </a:p>
          <a:p>
            <a:pPr>
              <a:buFont typeface="Wingdings" charset="2"/>
              <a:buChar char="Ø"/>
            </a:pPr>
            <a:r>
              <a:rPr lang="en-US" sz="2500" dirty="0" smtClean="0"/>
              <a:t>Tensors are arrays.</a:t>
            </a:r>
          </a:p>
          <a:p>
            <a:pPr>
              <a:buFont typeface="Wingdings" charset="2"/>
              <a:buChar char="Ø"/>
            </a:pPr>
            <a:r>
              <a:rPr lang="en-US" sz="2500" dirty="0" smtClean="0"/>
              <a:t>........ are arrays.</a:t>
            </a:r>
            <a:endParaRPr lang="en-GB" sz="2500" dirty="0"/>
          </a:p>
        </p:txBody>
      </p:sp>
      <p:sp>
        <p:nvSpPr>
          <p:cNvPr id="10" name="TextBox 9"/>
          <p:cNvSpPr txBox="1"/>
          <p:nvPr/>
        </p:nvSpPr>
        <p:spPr>
          <a:xfrm>
            <a:off x="3806203" y="3648009"/>
            <a:ext cx="5116943" cy="1619832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500" dirty="0" smtClean="0"/>
              <a:t>Even scalars are arrays.</a:t>
            </a:r>
          </a:p>
          <a:p>
            <a:pPr>
              <a:buFont typeface="Wingdings" charset="2"/>
              <a:buChar char="Ø"/>
            </a:pPr>
            <a:r>
              <a:rPr lang="en-US" sz="2500" dirty="0" smtClean="0"/>
              <a:t>Any operation maps arrays to arrays.</a:t>
            </a:r>
          </a:p>
          <a:p>
            <a:pPr>
              <a:buFont typeface="Wingdings" charset="2"/>
              <a:buChar char="Ø"/>
            </a:pPr>
            <a:r>
              <a:rPr lang="en-US" sz="2500" dirty="0" smtClean="0"/>
              <a:t>Even iteration spaces are arrays</a:t>
            </a:r>
          </a:p>
          <a:p>
            <a:pPr>
              <a:buFont typeface="Wingdings" charset="2"/>
              <a:buChar char="Ø"/>
            </a:pPr>
            <a:endParaRPr lang="en-GB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9"/>
            <a:ext cx="6553200" cy="1143000"/>
          </a:xfrm>
        </p:spPr>
        <p:txBody>
          <a:bodyPr/>
          <a:lstStyle/>
          <a:p>
            <a:r>
              <a:rPr lang="en-US" dirty="0" smtClean="0"/>
              <a:t>Multi-Dimensional Arrays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1349376"/>
            <a:ext cx="6654801" cy="48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659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Index-Free </a:t>
            </a:r>
            <a:r>
              <a:rPr lang="en-GB" dirty="0" err="1" smtClean="0"/>
              <a:t>Combinator</a:t>
            </a:r>
            <a:r>
              <a:rPr lang="en-GB" dirty="0" smtClean="0"/>
              <a:t>-Style Computations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5146" y="2323429"/>
            <a:ext cx="1842306" cy="3681935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dirty="0" smtClean="0"/>
              <a:t>L2 norm: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Convolution step: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Convergence test: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2485978" y="2116133"/>
            <a:ext cx="4367608" cy="8291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err="1" smtClean="0"/>
              <a:t>sqrt</a:t>
            </a:r>
            <a:r>
              <a:rPr lang="en-US" dirty="0" smtClean="0"/>
              <a:t>( sum( square( A)))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85978" y="3498098"/>
            <a:ext cx="4367608" cy="8291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smtClean="0"/>
              <a:t>W1 * shift(-1, A) + W2 * A + W1 * shift( 1, A)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485978" y="5025515"/>
            <a:ext cx="4367608" cy="8291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smtClean="0"/>
              <a:t>all( abs( A-B) &lt; </a:t>
            </a:r>
            <a:r>
              <a:rPr lang="en-US" dirty="0" err="1" smtClean="0"/>
              <a:t>eps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Shape-Invariant Programming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072984" y="2047035"/>
            <a:ext cx="4367608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smtClean="0">
                <a:latin typeface="Courier New"/>
                <a:cs typeface="Courier New"/>
              </a:rPr>
              <a:t>l2norm( [1,2,3,4] 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72984" y="2876214"/>
            <a:ext cx="4367608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err="1" smtClean="0">
                <a:latin typeface="Courier New"/>
                <a:cs typeface="Courier New"/>
              </a:rPr>
              <a:t>sqrt</a:t>
            </a:r>
            <a:r>
              <a:rPr lang="en-US" dirty="0" smtClean="0">
                <a:latin typeface="Courier New"/>
                <a:cs typeface="Courier New"/>
              </a:rPr>
              <a:t>( sum( </a:t>
            </a:r>
            <a:r>
              <a:rPr lang="en-US" dirty="0" err="1" smtClean="0">
                <a:latin typeface="Courier New"/>
                <a:cs typeface="Courier New"/>
              </a:rPr>
              <a:t>sqr</a:t>
            </a:r>
            <a:r>
              <a:rPr lang="en-US" dirty="0" smtClean="0">
                <a:latin typeface="Courier New"/>
                <a:cs typeface="Courier New"/>
              </a:rPr>
              <a:t>( [1,2,3,4])))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72984" y="3705393"/>
            <a:ext cx="4367608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err="1" smtClean="0">
                <a:latin typeface="Courier New"/>
                <a:cs typeface="Courier New"/>
              </a:rPr>
              <a:t>sqrt</a:t>
            </a:r>
            <a:r>
              <a:rPr lang="en-US" dirty="0" smtClean="0">
                <a:latin typeface="Courier New"/>
                <a:cs typeface="Courier New"/>
              </a:rPr>
              <a:t>( sum( [1,4,9,16]))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072984" y="4534572"/>
            <a:ext cx="4367608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err="1" smtClean="0">
                <a:latin typeface="Courier New"/>
                <a:cs typeface="Courier New"/>
              </a:rPr>
              <a:t>sqrt</a:t>
            </a:r>
            <a:r>
              <a:rPr lang="en-US" dirty="0" smtClean="0">
                <a:latin typeface="Courier New"/>
                <a:cs typeface="Courier New"/>
              </a:rPr>
              <a:t>( 30)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72984" y="5363751"/>
            <a:ext cx="4367608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smtClean="0">
                <a:latin typeface="Courier New"/>
                <a:cs typeface="Courier New"/>
              </a:rPr>
              <a:t>5.4772</a:t>
            </a:r>
          </a:p>
        </p:txBody>
      </p:sp>
      <p:cxnSp>
        <p:nvCxnSpPr>
          <p:cNvPr id="19" name="Straight Arrow Connector 18"/>
          <p:cNvCxnSpPr>
            <a:stCxn id="10" idx="2"/>
            <a:endCxn id="12" idx="0"/>
          </p:cNvCxnSpPr>
          <p:nvPr/>
        </p:nvCxnSpPr>
        <p:spPr>
          <a:xfrm rot="5400000">
            <a:off x="4049493" y="2668960"/>
            <a:ext cx="414589" cy="1359"/>
          </a:xfrm>
          <a:prstGeom prst="straightConnector1">
            <a:avLst/>
          </a:prstGeom>
          <a:ln w="50800">
            <a:solidFill>
              <a:srgbClr val="F1636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052210" y="3497419"/>
            <a:ext cx="414589" cy="1359"/>
          </a:xfrm>
          <a:prstGeom prst="straightConnector1">
            <a:avLst/>
          </a:prstGeom>
          <a:ln w="50800">
            <a:solidFill>
              <a:srgbClr val="F1636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050852" y="4326598"/>
            <a:ext cx="414589" cy="1359"/>
          </a:xfrm>
          <a:prstGeom prst="straightConnector1">
            <a:avLst/>
          </a:prstGeom>
          <a:ln w="50800">
            <a:solidFill>
              <a:srgbClr val="F1636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048135" y="5155776"/>
            <a:ext cx="414589" cy="1359"/>
          </a:xfrm>
          <a:prstGeom prst="straightConnector1">
            <a:avLst/>
          </a:prstGeom>
          <a:ln w="50800">
            <a:solidFill>
              <a:srgbClr val="F1636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46157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Shape-Invariant Programming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072984" y="2047035"/>
            <a:ext cx="4845789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smtClean="0">
                <a:latin typeface="Courier New"/>
                <a:cs typeface="Courier New"/>
              </a:rPr>
              <a:t>l2norm( [[1,2],[3,4]] 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72984" y="2876214"/>
            <a:ext cx="4845790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err="1" smtClean="0">
                <a:latin typeface="Courier New"/>
                <a:cs typeface="Courier New"/>
              </a:rPr>
              <a:t>sqrt</a:t>
            </a:r>
            <a:r>
              <a:rPr lang="en-US" dirty="0" smtClean="0">
                <a:latin typeface="Courier New"/>
                <a:cs typeface="Courier New"/>
              </a:rPr>
              <a:t>( sum( </a:t>
            </a:r>
            <a:r>
              <a:rPr lang="en-US" dirty="0" err="1" smtClean="0">
                <a:latin typeface="Courier New"/>
                <a:cs typeface="Courier New"/>
              </a:rPr>
              <a:t>sqr</a:t>
            </a:r>
            <a:r>
              <a:rPr lang="en-US" dirty="0" smtClean="0">
                <a:latin typeface="Courier New"/>
                <a:cs typeface="Courier New"/>
              </a:rPr>
              <a:t>( [[1,2],[3,4]])))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72984" y="3705393"/>
            <a:ext cx="4845789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err="1" smtClean="0">
                <a:latin typeface="Courier New"/>
                <a:cs typeface="Courier New"/>
              </a:rPr>
              <a:t>sqrt</a:t>
            </a:r>
            <a:r>
              <a:rPr lang="en-US" dirty="0" smtClean="0">
                <a:latin typeface="Courier New"/>
                <a:cs typeface="Courier New"/>
              </a:rPr>
              <a:t>( sum( [[1,4],[9,16]]))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072984" y="4534572"/>
            <a:ext cx="4845789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err="1" smtClean="0">
                <a:latin typeface="Courier New"/>
                <a:cs typeface="Courier New"/>
              </a:rPr>
              <a:t>sqrt</a:t>
            </a:r>
            <a:r>
              <a:rPr lang="en-US" dirty="0" smtClean="0">
                <a:latin typeface="Courier New"/>
                <a:cs typeface="Courier New"/>
              </a:rPr>
              <a:t>( [5,25])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72984" y="5363751"/>
            <a:ext cx="4845789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smtClean="0"/>
              <a:t>[2.2361, 5]</a:t>
            </a:r>
            <a:endParaRPr lang="en-US" dirty="0" smtClean="0">
              <a:latin typeface="Courier New"/>
              <a:cs typeface="Courier New"/>
            </a:endParaRPr>
          </a:p>
        </p:txBody>
      </p:sp>
      <p:cxnSp>
        <p:nvCxnSpPr>
          <p:cNvPr id="19" name="Straight Arrow Connector 18"/>
          <p:cNvCxnSpPr>
            <a:stCxn id="10" idx="2"/>
            <a:endCxn id="12" idx="0"/>
          </p:cNvCxnSpPr>
          <p:nvPr/>
        </p:nvCxnSpPr>
        <p:spPr>
          <a:xfrm rot="5400000">
            <a:off x="4288584" y="2668960"/>
            <a:ext cx="414589" cy="1359"/>
          </a:xfrm>
          <a:prstGeom prst="straightConnector1">
            <a:avLst/>
          </a:prstGeom>
          <a:ln w="50800">
            <a:solidFill>
              <a:srgbClr val="F1636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287226" y="3497419"/>
            <a:ext cx="414589" cy="1359"/>
          </a:xfrm>
          <a:prstGeom prst="straightConnector1">
            <a:avLst/>
          </a:prstGeom>
          <a:ln w="50800">
            <a:solidFill>
              <a:srgbClr val="F1636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285867" y="4326598"/>
            <a:ext cx="414589" cy="1359"/>
          </a:xfrm>
          <a:prstGeom prst="straightConnector1">
            <a:avLst/>
          </a:prstGeom>
          <a:ln w="50800">
            <a:solidFill>
              <a:srgbClr val="F1636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284509" y="5155776"/>
            <a:ext cx="414589" cy="1359"/>
          </a:xfrm>
          <a:prstGeom prst="straightConnector1">
            <a:avLst/>
          </a:prstGeom>
          <a:ln w="50800">
            <a:solidFill>
              <a:srgbClr val="F1636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Where do these Operations Come from?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double l2norm( double[*] A)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  return( </a:t>
            </a:r>
            <a:r>
              <a:rPr lang="en-US" dirty="0" err="1" smtClean="0">
                <a:latin typeface="Courier New"/>
                <a:cs typeface="Courier New"/>
              </a:rPr>
              <a:t>sqrt</a:t>
            </a:r>
            <a:r>
              <a:rPr lang="en-US" dirty="0" smtClean="0">
                <a:latin typeface="Courier New"/>
                <a:cs typeface="Courier New"/>
              </a:rPr>
              <a:t>( sum( square( A)));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</a:p>
          <a:p>
            <a:pPr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double square( double A)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  return( A*A);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7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Callout 23"/>
          <p:cNvSpPr/>
          <p:nvPr/>
        </p:nvSpPr>
        <p:spPr>
          <a:xfrm>
            <a:off x="713786" y="1521274"/>
            <a:ext cx="2618549" cy="1314228"/>
          </a:xfrm>
          <a:prstGeom prst="cloudCallout">
            <a:avLst>
              <a:gd name="adj1" fmla="val -5169"/>
              <a:gd name="adj2" fmla="val 9199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9" tIns="45674" rIns="91349" bIns="45674" rtlCol="0" anchor="ctr"/>
          <a:lstStyle/>
          <a:p>
            <a:pPr algn="ctr"/>
            <a:r>
              <a:rPr lang="en-US" sz="1600" dirty="0">
                <a:sym typeface="Wingdings"/>
              </a:rPr>
              <a:t>performance?</a:t>
            </a:r>
          </a:p>
          <a:p>
            <a:pPr algn="ctr"/>
            <a:r>
              <a:rPr lang="en-US" sz="1600" dirty="0">
                <a:sym typeface="Wingdings"/>
              </a:rPr>
              <a:t>sustainability?</a:t>
            </a:r>
          </a:p>
          <a:p>
            <a:pPr algn="ctr"/>
            <a:r>
              <a:rPr lang="en-US" sz="1600" dirty="0">
                <a:sym typeface="Wingdings"/>
              </a:rPr>
              <a:t>affordability?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6506944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Multicore</a:t>
            </a:r>
            <a:r>
              <a:rPr lang="en-US" dirty="0" smtClean="0"/>
              <a:t> Challenge</a:t>
            </a:r>
            <a:endParaRPr lang="en-US" cap="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422" y="3328271"/>
            <a:ext cx="1193796" cy="1676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773" y="1617566"/>
            <a:ext cx="1085454" cy="931208"/>
          </a:xfrm>
          <a:prstGeom prst="rect">
            <a:avLst/>
          </a:prstGeom>
        </p:spPr>
      </p:pic>
      <p:pic>
        <p:nvPicPr>
          <p:cNvPr id="8" name="Picture 7" descr="color-schlier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52" y="2679773"/>
            <a:ext cx="904473" cy="1015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6575" y="3695505"/>
            <a:ext cx="995415" cy="1676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3076" y="1484800"/>
            <a:ext cx="871068" cy="8025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5403" y="5004501"/>
            <a:ext cx="955356" cy="10943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9977" y="5172828"/>
            <a:ext cx="432956" cy="621160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endCxn id="6" idx="1"/>
          </p:cNvCxnSpPr>
          <p:nvPr/>
        </p:nvCxnSpPr>
        <p:spPr>
          <a:xfrm>
            <a:off x="943280" y="3780135"/>
            <a:ext cx="504142" cy="386534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7" idx="2"/>
          </p:cNvCxnSpPr>
          <p:nvPr/>
        </p:nvCxnSpPr>
        <p:spPr>
          <a:xfrm flipV="1">
            <a:off x="2641220" y="2548774"/>
            <a:ext cx="1105281" cy="1617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  <a:endCxn id="21" idx="1"/>
          </p:cNvCxnSpPr>
          <p:nvPr/>
        </p:nvCxnSpPr>
        <p:spPr>
          <a:xfrm flipV="1">
            <a:off x="2641220" y="2733620"/>
            <a:ext cx="4932263" cy="14330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9" idx="1"/>
          </p:cNvCxnSpPr>
          <p:nvPr/>
        </p:nvCxnSpPr>
        <p:spPr>
          <a:xfrm>
            <a:off x="2641220" y="4166668"/>
            <a:ext cx="4625355" cy="367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  <a:endCxn id="12" idx="0"/>
          </p:cNvCxnSpPr>
          <p:nvPr/>
        </p:nvCxnSpPr>
        <p:spPr>
          <a:xfrm>
            <a:off x="2641221" y="4166672"/>
            <a:ext cx="2445237" cy="1006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3"/>
            <a:endCxn id="11" idx="0"/>
          </p:cNvCxnSpPr>
          <p:nvPr/>
        </p:nvCxnSpPr>
        <p:spPr>
          <a:xfrm>
            <a:off x="2641224" y="4166670"/>
            <a:ext cx="3921861" cy="837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microgrid3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3483" y="2138970"/>
            <a:ext cx="1113319" cy="11893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3817" y="1513935"/>
            <a:ext cx="1185278" cy="911752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6" idx="3"/>
            <a:endCxn id="22" idx="2"/>
          </p:cNvCxnSpPr>
          <p:nvPr/>
        </p:nvCxnSpPr>
        <p:spPr>
          <a:xfrm flipV="1">
            <a:off x="2641218" y="2425687"/>
            <a:ext cx="2445238" cy="1740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3"/>
            <a:endCxn id="10" idx="2"/>
          </p:cNvCxnSpPr>
          <p:nvPr/>
        </p:nvCxnSpPr>
        <p:spPr>
          <a:xfrm flipV="1">
            <a:off x="2641218" y="2287359"/>
            <a:ext cx="3887392" cy="1879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7065" y="5201101"/>
            <a:ext cx="2477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H</a:t>
            </a:r>
            <a:r>
              <a:rPr lang="en-US" sz="2400" dirty="0" smtClean="0">
                <a:solidFill>
                  <a:srgbClr val="FF0000"/>
                </a:solidFill>
              </a:rPr>
              <a:t>igh </a:t>
            </a:r>
            <a:r>
              <a:rPr lang="en-US" sz="2400" b="1" i="1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erformance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H</a:t>
            </a:r>
            <a:r>
              <a:rPr lang="en-US" sz="2400" dirty="0" smtClean="0">
                <a:solidFill>
                  <a:srgbClr val="FF0000"/>
                </a:solidFill>
              </a:rPr>
              <a:t>igh </a:t>
            </a:r>
            <a:r>
              <a:rPr lang="en-US" sz="2400" b="1" i="1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ortability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H</a:t>
            </a:r>
            <a:r>
              <a:rPr lang="en-US" sz="2400" dirty="0" smtClean="0">
                <a:solidFill>
                  <a:srgbClr val="FF0000"/>
                </a:solidFill>
              </a:rPr>
              <a:t>igh </a:t>
            </a:r>
            <a:r>
              <a:rPr lang="en-US" sz="2400" b="1" i="1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roductivity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Where do these Operations Come from?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501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double square( double A)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  return( A*A);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</a:p>
          <a:p>
            <a:pPr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double[+] square( double[+] A)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  res = with {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          (. &lt;= iv &lt;= .) : square( </a:t>
            </a:r>
            <a:r>
              <a:rPr lang="en-US" dirty="0" err="1" smtClean="0">
                <a:latin typeface="Courier New"/>
                <a:cs typeface="Courier New"/>
              </a:rPr>
              <a:t>A[iv</a:t>
            </a:r>
            <a:r>
              <a:rPr lang="en-US" dirty="0" smtClean="0">
                <a:latin typeface="Courier New"/>
                <a:cs typeface="Courier New"/>
              </a:rPr>
              <a:t>]);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        } : </a:t>
            </a:r>
            <a:r>
              <a:rPr lang="en-US" dirty="0" err="1" smtClean="0">
                <a:latin typeface="Courier New"/>
                <a:cs typeface="Courier New"/>
              </a:rPr>
              <a:t>modarray</a:t>
            </a:r>
            <a:r>
              <a:rPr lang="en-US" dirty="0" smtClean="0">
                <a:latin typeface="Courier New"/>
                <a:cs typeface="Courier New"/>
              </a:rPr>
              <a:t>( A);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  return( res);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19</a:t>
            </a:fld>
            <a:endParaRPr lang="en-GB"/>
          </a:p>
        </p:txBody>
      </p:sp>
      <p:cxnSp>
        <p:nvCxnSpPr>
          <p:cNvPr id="6" name="Curved Connector 5"/>
          <p:cNvCxnSpPr/>
          <p:nvPr/>
        </p:nvCxnSpPr>
        <p:spPr>
          <a:xfrm rot="10800000">
            <a:off x="2895600" y="1854200"/>
            <a:ext cx="2755903" cy="2451100"/>
          </a:xfrm>
          <a:prstGeom prst="curvedConnector3">
            <a:avLst>
              <a:gd name="adj1" fmla="val 230"/>
            </a:avLst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57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4770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With-Loops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501"/>
            <a:ext cx="7327900" cy="12318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with {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  ([0,0] &lt;= iv &lt; [3,4]) : square( iv[0]);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} : </a:t>
            </a:r>
            <a:r>
              <a:rPr lang="en-US" dirty="0" err="1" smtClean="0">
                <a:latin typeface="Courier New"/>
                <a:cs typeface="Courier New"/>
              </a:rPr>
              <a:t>genarray</a:t>
            </a:r>
            <a:r>
              <a:rPr lang="en-US" dirty="0" smtClean="0">
                <a:latin typeface="Courier New"/>
                <a:cs typeface="Courier New"/>
              </a:rPr>
              <a:t>( [3,4], 42);</a:t>
            </a:r>
          </a:p>
          <a:p>
            <a:pPr>
              <a:buNone/>
            </a:pP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20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263900"/>
          <a:ext cx="2616200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54050"/>
                <a:gridCol w="654050"/>
                <a:gridCol w="654050"/>
                <a:gridCol w="65405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[0,0]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[0,1]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[0,2]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[0,3]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[1,0]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[1,1]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[1,2]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[1,3]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[2,0]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[2,1]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[2,2]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[2,3]</a:t>
                      </a:r>
                      <a:endParaRPr lang="en-GB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41900" y="3263900"/>
          <a:ext cx="2616200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54050"/>
                <a:gridCol w="654050"/>
                <a:gridCol w="654050"/>
                <a:gridCol w="65405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4</a:t>
                      </a:r>
                      <a:endParaRPr lang="en-GB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81100" y="5156200"/>
            <a:ext cx="1052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indices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961758" y="5156200"/>
            <a:ext cx="972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values</a:t>
            </a:r>
            <a:endParaRPr lang="en-GB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41700" y="3784600"/>
            <a:ext cx="1244600" cy="1588"/>
          </a:xfrm>
          <a:prstGeom prst="straightConnector1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96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4770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With-Loops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501"/>
            <a:ext cx="7327900" cy="20700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with {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([0,0] &lt;= iv &lt;= [1,1]) : square( iv[0]);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  </a:t>
            </a:r>
            <a:r>
              <a:rPr lang="en-US" dirty="0" smtClean="0">
                <a:solidFill>
                  <a:srgbClr val="3366FF"/>
                </a:solidFill>
                <a:latin typeface="Courier New"/>
                <a:cs typeface="Courier New"/>
              </a:rPr>
              <a:t>([0,2] &lt;= iv &lt;= [1,3]) : 42;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  </a:t>
            </a:r>
            <a:r>
              <a:rPr lang="en-US" dirty="0" smtClean="0">
                <a:solidFill>
                  <a:srgbClr val="008000"/>
                </a:solidFill>
                <a:latin typeface="Courier New"/>
                <a:cs typeface="Courier New"/>
              </a:rPr>
              <a:t>([2,0] &lt;= iv &lt;= [2,2]) : 0;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} : </a:t>
            </a:r>
            <a:r>
              <a:rPr lang="en-US" dirty="0" err="1" smtClean="0">
                <a:latin typeface="Courier New"/>
                <a:cs typeface="Courier New"/>
              </a:rPr>
              <a:t>genarray</a:t>
            </a:r>
            <a:r>
              <a:rPr lang="en-US" dirty="0" smtClean="0">
                <a:latin typeface="Courier New"/>
                <a:cs typeface="Courier New"/>
              </a:rPr>
              <a:t>( [3,4], </a:t>
            </a:r>
            <a:r>
              <a:rPr lang="en-US" dirty="0" smtClean="0">
                <a:solidFill>
                  <a:srgbClr val="FFFF00"/>
                </a:solidFill>
                <a:latin typeface="Courier New"/>
                <a:cs typeface="Courier New"/>
              </a:rPr>
              <a:t>21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21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873500"/>
          <a:ext cx="2616200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54050"/>
                <a:gridCol w="654050"/>
                <a:gridCol w="654050"/>
                <a:gridCol w="65405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[0,0]</a:t>
                      </a:r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[0,1]</a:t>
                      </a:r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[0,2]</a:t>
                      </a:r>
                      <a:endParaRPr lang="en-GB" b="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[0,3]</a:t>
                      </a:r>
                      <a:endParaRPr lang="en-GB" b="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[1,0]</a:t>
                      </a:r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[1,1]</a:t>
                      </a:r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[1,2]</a:t>
                      </a:r>
                      <a:endParaRPr lang="en-GB" b="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[1,3]</a:t>
                      </a:r>
                      <a:endParaRPr lang="en-GB" b="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[2,0]</a:t>
                      </a:r>
                      <a:endParaRPr lang="en-GB" b="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[2,1]</a:t>
                      </a:r>
                      <a:endParaRPr lang="en-GB" b="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[2,2]</a:t>
                      </a:r>
                      <a:endParaRPr lang="en-GB" b="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[2,3]</a:t>
                      </a:r>
                      <a:endParaRPr lang="en-GB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41900" y="3873500"/>
          <a:ext cx="2616200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54050"/>
                <a:gridCol w="654050"/>
                <a:gridCol w="654050"/>
                <a:gridCol w="65405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0</a:t>
                      </a:r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0</a:t>
                      </a:r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42</a:t>
                      </a:r>
                      <a:endParaRPr lang="en-GB" b="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42</a:t>
                      </a:r>
                      <a:endParaRPr lang="en-GB" b="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1</a:t>
                      </a:r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1</a:t>
                      </a:r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42</a:t>
                      </a:r>
                      <a:endParaRPr lang="en-GB" b="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42</a:t>
                      </a:r>
                      <a:endParaRPr lang="en-GB" b="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0</a:t>
                      </a:r>
                      <a:endParaRPr lang="en-GB" b="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0</a:t>
                      </a:r>
                      <a:endParaRPr lang="en-GB" b="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0</a:t>
                      </a:r>
                      <a:endParaRPr lang="en-GB" b="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21</a:t>
                      </a:r>
                      <a:endParaRPr lang="en-GB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81100" y="5765800"/>
            <a:ext cx="1052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indices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961758" y="5765800"/>
            <a:ext cx="972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values</a:t>
            </a:r>
            <a:endParaRPr lang="en-GB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41700" y="4394200"/>
            <a:ext cx="1244600" cy="1588"/>
          </a:xfrm>
          <a:prstGeom prst="straightConnector1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4770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With-Loops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501"/>
            <a:ext cx="7327900" cy="20700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with {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([0,0] &lt;= iv &lt;= [1,1]) : square( iv[0]);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  </a:t>
            </a:r>
            <a:r>
              <a:rPr lang="en-US" dirty="0" smtClean="0">
                <a:solidFill>
                  <a:srgbClr val="3366FF"/>
                </a:solidFill>
                <a:latin typeface="Courier New"/>
                <a:cs typeface="Courier New"/>
              </a:rPr>
              <a:t>([0,2] &lt;= iv &lt;= [1,3]) : 42;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  </a:t>
            </a:r>
            <a:r>
              <a:rPr lang="en-US" dirty="0" smtClean="0">
                <a:solidFill>
                  <a:srgbClr val="008000"/>
                </a:solidFill>
                <a:latin typeface="Courier New"/>
                <a:cs typeface="Courier New"/>
              </a:rPr>
              <a:t>([2,0] &lt;= iv &lt;= [2,3]) : 0;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} : fold( +, 0);</a:t>
            </a:r>
          </a:p>
          <a:p>
            <a:pPr>
              <a:buNone/>
            </a:pP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22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873500"/>
          <a:ext cx="2616200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54050"/>
                <a:gridCol w="654050"/>
                <a:gridCol w="654050"/>
                <a:gridCol w="65405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[0,0]</a:t>
                      </a:r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[0,1]</a:t>
                      </a:r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[0,2]</a:t>
                      </a:r>
                      <a:endParaRPr lang="en-GB" b="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[0,3]</a:t>
                      </a:r>
                      <a:endParaRPr lang="en-GB" b="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[1,0]</a:t>
                      </a:r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[1,1]</a:t>
                      </a:r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[1,2]</a:t>
                      </a:r>
                      <a:endParaRPr lang="en-GB" b="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[1,3]</a:t>
                      </a:r>
                      <a:endParaRPr lang="en-GB" b="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[2,0]</a:t>
                      </a:r>
                      <a:endParaRPr lang="en-GB" b="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[2,1]</a:t>
                      </a:r>
                      <a:endParaRPr lang="en-GB" b="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[2,2]</a:t>
                      </a:r>
                      <a:endParaRPr lang="en-GB" b="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[2,3]</a:t>
                      </a:r>
                      <a:endParaRPr lang="en-GB" b="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78300" y="3822700"/>
          <a:ext cx="2616200" cy="1163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54050"/>
                <a:gridCol w="654050"/>
                <a:gridCol w="654050"/>
                <a:gridCol w="654050"/>
              </a:tblGrid>
              <a:tr h="4216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0</a:t>
                      </a:r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0</a:t>
                      </a:r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42</a:t>
                      </a:r>
                      <a:endParaRPr lang="en-GB" b="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42</a:t>
                      </a:r>
                      <a:endParaRPr lang="en-GB" b="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1</a:t>
                      </a:r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1</a:t>
                      </a:r>
                      <a:endParaRPr lang="en-GB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42</a:t>
                      </a:r>
                      <a:endParaRPr lang="en-GB" b="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42</a:t>
                      </a:r>
                      <a:endParaRPr lang="en-GB" b="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0</a:t>
                      </a:r>
                      <a:endParaRPr lang="en-GB" b="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0</a:t>
                      </a:r>
                      <a:endParaRPr lang="en-GB" b="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0</a:t>
                      </a:r>
                      <a:endParaRPr lang="en-GB" b="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0</a:t>
                      </a:r>
                      <a:endParaRPr lang="en-GB" b="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81100" y="5765800"/>
            <a:ext cx="1052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indices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98158" y="5765800"/>
            <a:ext cx="972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values</a:t>
            </a:r>
            <a:endParaRPr lang="en-GB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225800" y="3808968"/>
            <a:ext cx="757654" cy="586820"/>
            <a:chOff x="3441700" y="3808968"/>
            <a:chExt cx="757654" cy="58682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3441700" y="4394200"/>
              <a:ext cx="757654" cy="1588"/>
            </a:xfrm>
            <a:prstGeom prst="straightConnector1">
              <a:avLst/>
            </a:prstGeom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509546" y="3808968"/>
              <a:ext cx="60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map</a:t>
              </a:r>
              <a:endParaRPr lang="en-GB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16346" y="3872190"/>
            <a:ext cx="831966" cy="586820"/>
            <a:chOff x="3395246" y="3808968"/>
            <a:chExt cx="831966" cy="58682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3441700" y="4394200"/>
              <a:ext cx="609600" cy="1588"/>
            </a:xfrm>
            <a:prstGeom prst="straightConnector1">
              <a:avLst/>
            </a:prstGeom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395246" y="3808968"/>
              <a:ext cx="831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reduce</a:t>
              </a:r>
              <a:endParaRPr lang="en-GB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04200" y="4241522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170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4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9"/>
            <a:ext cx="650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Set-Notation and With-Loops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{ </a:t>
            </a:r>
            <a:r>
              <a:rPr lang="en-US" sz="2000" b="1" dirty="0" smtClean="0">
                <a:solidFill>
                  <a:srgbClr val="FF0000"/>
                </a:solidFill>
                <a:latin typeface="Courier New"/>
                <a:cs typeface="Courier New"/>
              </a:rPr>
              <a:t>iv</a:t>
            </a:r>
            <a:r>
              <a:rPr lang="en-US" sz="2000" b="1" dirty="0" smtClean="0">
                <a:latin typeface="Courier New"/>
                <a:cs typeface="Courier New"/>
              </a:rPr>
              <a:t> -&gt; </a:t>
            </a:r>
            <a:r>
              <a:rPr lang="en-US" sz="2000" b="1" dirty="0" smtClean="0">
                <a:solidFill>
                  <a:srgbClr val="FF0000"/>
                </a:solidFill>
                <a:latin typeface="Courier New"/>
                <a:cs typeface="Courier New"/>
              </a:rPr>
              <a:t>a[iv] + 1</a:t>
            </a:r>
            <a:r>
              <a:rPr lang="en-US" sz="2000" b="1" dirty="0" smtClean="0">
                <a:latin typeface="Courier New"/>
                <a:cs typeface="Courier New"/>
              </a:rPr>
              <a:t>}</a:t>
            </a:r>
          </a:p>
          <a:p>
            <a:pPr marL="0" indent="0">
              <a:buNone/>
            </a:pPr>
            <a:endParaRPr lang="en-US" sz="20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with {</a:t>
            </a:r>
          </a:p>
          <a:p>
            <a:pPr marL="0" indent="0">
              <a:buNone/>
            </a:pPr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 ( 0*shape(a) &lt;= </a:t>
            </a:r>
            <a:r>
              <a:rPr lang="en-US" sz="2000" b="1" dirty="0" smtClean="0">
                <a:solidFill>
                  <a:srgbClr val="FF0000"/>
                </a:solidFill>
                <a:latin typeface="Courier New"/>
                <a:cs typeface="Courier New"/>
              </a:rPr>
              <a:t>iv</a:t>
            </a:r>
            <a:r>
              <a:rPr lang="en-US" sz="2000" b="1" dirty="0" smtClean="0">
                <a:latin typeface="Courier New"/>
                <a:cs typeface="Courier New"/>
              </a:rPr>
              <a:t> &lt; shape(a)) : </a:t>
            </a:r>
            <a:r>
              <a:rPr lang="en-US" sz="2000" b="1" dirty="0" smtClean="0">
                <a:solidFill>
                  <a:srgbClr val="FF0000"/>
                </a:solidFill>
                <a:latin typeface="Courier New"/>
                <a:cs typeface="Courier New"/>
              </a:rPr>
              <a:t>a[iv] + 1</a:t>
            </a:r>
            <a:r>
              <a:rPr lang="en-US" sz="2000" b="1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} : </a:t>
            </a:r>
            <a:r>
              <a:rPr lang="en-US" sz="2000" b="1" dirty="0" err="1" smtClean="0">
                <a:latin typeface="Courier New"/>
                <a:cs typeface="Courier New"/>
              </a:rPr>
              <a:t>genarray</a:t>
            </a:r>
            <a:r>
              <a:rPr lang="en-US" sz="2000" b="1" dirty="0" smtClean="0">
                <a:latin typeface="Courier New"/>
                <a:cs typeface="Courier New"/>
              </a:rPr>
              <a:t>( shape( a), zero(a))</a:t>
            </a:r>
            <a:endParaRPr lang="en-US" sz="2000" b="1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1905000" y="2184400"/>
            <a:ext cx="495300" cy="1219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2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4389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Observation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86651" y="2807116"/>
            <a:ext cx="5958354" cy="850390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GB" sz="2500" dirty="0" smtClean="0"/>
              <a:t> most operations boil down to With-loops</a:t>
            </a:r>
          </a:p>
          <a:p>
            <a:pPr>
              <a:buFont typeface="Wingdings" charset="2"/>
              <a:buChar char="Ø"/>
            </a:pPr>
            <a:r>
              <a:rPr lang="en-GB" sz="2500" dirty="0" smtClean="0"/>
              <a:t> With-Loops are </a:t>
            </a:r>
            <a:r>
              <a:rPr lang="en-GB" sz="2500" b="1" dirty="0" smtClean="0"/>
              <a:t>the</a:t>
            </a:r>
            <a:r>
              <a:rPr lang="en-GB" sz="2500" dirty="0" smtClean="0"/>
              <a:t> source of concurrency</a:t>
            </a:r>
          </a:p>
        </p:txBody>
      </p:sp>
    </p:spTree>
    <p:extLst>
      <p:ext uri="{BB962C8B-B14F-4D97-AF65-F5344CB8AC3E}">
        <p14:creationId xmlns:p14="http://schemas.microsoft.com/office/powerpoint/2010/main" val="1848909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of 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3" name="Picture 2" descr="Screen Shot 2014-02-13 at 01.32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61" y="1206878"/>
            <a:ext cx="3931939" cy="5239959"/>
          </a:xfrm>
          <a:prstGeom prst="rect">
            <a:avLst/>
          </a:prstGeom>
        </p:spPr>
      </p:pic>
      <p:pic>
        <p:nvPicPr>
          <p:cNvPr id="5" name="Picture 4" descr="Screen Shot 2014-02-13 at 01.34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50" y="2114550"/>
            <a:ext cx="2959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of 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3" name="Picture 2" descr="Screen Shot 2014-02-13 at 01.32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61" y="1206878"/>
            <a:ext cx="3931939" cy="5239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700" y="1435100"/>
            <a:ext cx="60325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double f( double x)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</a:t>
            </a:r>
            <a:r>
              <a:rPr lang="en-US" dirty="0" smtClean="0"/>
              <a:t>  return </a:t>
            </a:r>
            <a:r>
              <a:rPr lang="en-US" dirty="0"/>
              <a:t>4.0 / (1.0+x*x);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</a:t>
            </a:r>
            <a:r>
              <a:rPr lang="en-US" dirty="0" err="1"/>
              <a:t>num_steps</a:t>
            </a:r>
            <a:r>
              <a:rPr lang="en-US" dirty="0"/>
              <a:t> = 10000;</a:t>
            </a:r>
          </a:p>
          <a:p>
            <a:r>
              <a:rPr lang="en-US" dirty="0"/>
              <a:t>  </a:t>
            </a:r>
            <a:r>
              <a:rPr lang="en-US" dirty="0" err="1"/>
              <a:t>step_size</a:t>
            </a:r>
            <a:r>
              <a:rPr lang="en-US" dirty="0"/>
              <a:t> = 1.0 / </a:t>
            </a:r>
            <a:r>
              <a:rPr lang="en-US" dirty="0" err="1"/>
              <a:t>tod</a:t>
            </a:r>
            <a:r>
              <a:rPr lang="en-US" dirty="0"/>
              <a:t>( </a:t>
            </a:r>
            <a:r>
              <a:rPr lang="en-US" dirty="0" err="1"/>
              <a:t>num_steps</a:t>
            </a:r>
            <a:r>
              <a:rPr lang="en-US" dirty="0"/>
              <a:t>);</a:t>
            </a:r>
          </a:p>
          <a:p>
            <a:r>
              <a:rPr lang="en-US" dirty="0"/>
              <a:t>  x = (0.5 + </a:t>
            </a:r>
            <a:r>
              <a:rPr lang="en-US" dirty="0" err="1"/>
              <a:t>tod</a:t>
            </a:r>
            <a:r>
              <a:rPr lang="en-US" dirty="0"/>
              <a:t>( iota( </a:t>
            </a:r>
            <a:r>
              <a:rPr lang="en-US" dirty="0" err="1"/>
              <a:t>num_steps</a:t>
            </a:r>
            <a:r>
              <a:rPr lang="en-US" dirty="0"/>
              <a:t>))) * </a:t>
            </a:r>
            <a:r>
              <a:rPr lang="en-US" dirty="0" err="1"/>
              <a:t>step_size</a:t>
            </a:r>
            <a:r>
              <a:rPr lang="en-US" dirty="0"/>
              <a:t>;</a:t>
            </a:r>
          </a:p>
          <a:p>
            <a:r>
              <a:rPr lang="en-US" dirty="0"/>
              <a:t>  y = { iv-&gt; f( x[iv])};</a:t>
            </a:r>
          </a:p>
          <a:p>
            <a:r>
              <a:rPr lang="en-US" dirty="0"/>
              <a:t>  pi = sum( </a:t>
            </a:r>
            <a:r>
              <a:rPr lang="en-US" dirty="0" err="1"/>
              <a:t>step_size</a:t>
            </a:r>
            <a:r>
              <a:rPr lang="en-US" dirty="0"/>
              <a:t> * y);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printf</a:t>
            </a:r>
            <a:r>
              <a:rPr lang="en-US" dirty="0"/>
              <a:t>( " ...and pi is: %f\n", pi);</a:t>
            </a:r>
          </a:p>
          <a:p>
            <a:r>
              <a:rPr lang="en-US" dirty="0"/>
              <a:t>  return(0);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449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9"/>
            <a:ext cx="6502400" cy="1143000"/>
          </a:xfrm>
        </p:spPr>
        <p:txBody>
          <a:bodyPr/>
          <a:lstStyle/>
          <a:p>
            <a:r>
              <a:rPr lang="en-US" dirty="0" smtClean="0"/>
              <a:t>Example: Matrix Multiply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214438"/>
            <a:ext cx="8553237" cy="465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39"/>
            <a:ext cx="6502400" cy="1143000"/>
          </a:xfrm>
        </p:spPr>
        <p:txBody>
          <a:bodyPr/>
          <a:lstStyle/>
          <a:p>
            <a:r>
              <a:rPr lang="en-US" dirty="0" smtClean="0"/>
              <a:t>Example: Relaxation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" y="1303339"/>
            <a:ext cx="6724650" cy="4842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77667" y="4586297"/>
            <a:ext cx="7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/ 8d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6952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6583559" cy="1143000"/>
          </a:xfrm>
        </p:spPr>
        <p:txBody>
          <a:bodyPr/>
          <a:lstStyle/>
          <a:p>
            <a:r>
              <a:rPr lang="en-US" dirty="0" smtClean="0"/>
              <a:t>Typical Scenario</a:t>
            </a:r>
            <a:endParaRPr lang="en-US" cap="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422" y="3328271"/>
            <a:ext cx="1193796" cy="1676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457" y="1280586"/>
            <a:ext cx="1085454" cy="931208"/>
          </a:xfrm>
          <a:prstGeom prst="rect">
            <a:avLst/>
          </a:prstGeom>
        </p:spPr>
      </p:pic>
      <p:pic>
        <p:nvPicPr>
          <p:cNvPr id="8" name="Picture 7" descr="color-schlier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52" y="2454219"/>
            <a:ext cx="904473" cy="1015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6575" y="3217276"/>
            <a:ext cx="995415" cy="1676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5504" y="1280586"/>
            <a:ext cx="871068" cy="8025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5403" y="5004501"/>
            <a:ext cx="955356" cy="10943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6459" y="5788253"/>
            <a:ext cx="432956" cy="62116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16200000" flipH="1">
            <a:off x="871635" y="3701673"/>
            <a:ext cx="773073" cy="340496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loud Callout 13"/>
          <p:cNvSpPr/>
          <p:nvPr/>
        </p:nvSpPr>
        <p:spPr>
          <a:xfrm>
            <a:off x="900831" y="1681867"/>
            <a:ext cx="2329305" cy="1314228"/>
          </a:xfrm>
          <a:prstGeom prst="cloudCallout">
            <a:avLst>
              <a:gd name="adj1" fmla="val -8384"/>
              <a:gd name="adj2" fmla="val 919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9" tIns="45674" rIns="91349" bIns="45674" rtlCol="0" anchor="ctr"/>
          <a:lstStyle/>
          <a:p>
            <a:pPr algn="ctr"/>
            <a:r>
              <a:rPr lang="en-US" sz="4400" dirty="0" err="1" smtClean="0">
                <a:sym typeface="Wingdings"/>
              </a:rPr>
              <a:t></a:t>
            </a:r>
            <a:endParaRPr lang="en-US" sz="4400" dirty="0" smtClean="0">
              <a:sym typeface="Wingdings"/>
            </a:endParaRPr>
          </a:p>
        </p:txBody>
      </p:sp>
      <p:cxnSp>
        <p:nvCxnSpPr>
          <p:cNvPr id="15" name="Straight Arrow Connector 14"/>
          <p:cNvCxnSpPr>
            <a:stCxn id="28" idx="0"/>
            <a:endCxn id="7" idx="2"/>
          </p:cNvCxnSpPr>
          <p:nvPr/>
        </p:nvCxnSpPr>
        <p:spPr>
          <a:xfrm rot="5400000" flipH="1" flipV="1">
            <a:off x="3658586" y="2339751"/>
            <a:ext cx="539550" cy="283641"/>
          </a:xfrm>
          <a:prstGeom prst="straightConnector1">
            <a:avLst/>
          </a:prstGeom>
          <a:ln>
            <a:solidFill>
              <a:srgbClr val="0099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0" idx="3"/>
          </p:cNvCxnSpPr>
          <p:nvPr/>
        </p:nvCxnSpPr>
        <p:spPr>
          <a:xfrm flipV="1">
            <a:off x="6700063" y="2516442"/>
            <a:ext cx="800633" cy="428263"/>
          </a:xfrm>
          <a:prstGeom prst="straightConnector1">
            <a:avLst/>
          </a:prstGeom>
          <a:ln>
            <a:solidFill>
              <a:srgbClr val="0099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7" idx="3"/>
            <a:endCxn id="9" idx="1"/>
          </p:cNvCxnSpPr>
          <p:nvPr/>
        </p:nvCxnSpPr>
        <p:spPr>
          <a:xfrm>
            <a:off x="6690345" y="3935844"/>
            <a:ext cx="576229" cy="119831"/>
          </a:xfrm>
          <a:prstGeom prst="straightConnector1">
            <a:avLst/>
          </a:prstGeom>
          <a:ln>
            <a:solidFill>
              <a:srgbClr val="0099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2"/>
            <a:endCxn id="12" idx="0"/>
          </p:cNvCxnSpPr>
          <p:nvPr/>
        </p:nvCxnSpPr>
        <p:spPr>
          <a:xfrm rot="16200000" flipH="1">
            <a:off x="3819365" y="4304683"/>
            <a:ext cx="1468834" cy="1498309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7" idx="2"/>
            <a:endCxn id="11" idx="0"/>
          </p:cNvCxnSpPr>
          <p:nvPr/>
        </p:nvCxnSpPr>
        <p:spPr>
          <a:xfrm rot="16200000" flipH="1">
            <a:off x="5976364" y="4417782"/>
            <a:ext cx="685088" cy="488348"/>
          </a:xfrm>
          <a:prstGeom prst="straightConnector1">
            <a:avLst/>
          </a:prstGeom>
          <a:ln>
            <a:solidFill>
              <a:srgbClr val="0099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microgrid3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0696" y="1617568"/>
            <a:ext cx="1113319" cy="11893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6776" y="1161690"/>
            <a:ext cx="1185278" cy="911752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28" idx="0"/>
            <a:endCxn id="22" idx="2"/>
          </p:cNvCxnSpPr>
          <p:nvPr/>
        </p:nvCxnSpPr>
        <p:spPr>
          <a:xfrm rot="5400000" flipH="1" flipV="1">
            <a:off x="4314029" y="1545957"/>
            <a:ext cx="677902" cy="1732874"/>
          </a:xfrm>
          <a:prstGeom prst="straightConnector1">
            <a:avLst/>
          </a:prstGeom>
          <a:ln>
            <a:solidFill>
              <a:srgbClr val="0099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9" idx="0"/>
            <a:endCxn id="10" idx="2"/>
          </p:cNvCxnSpPr>
          <p:nvPr/>
        </p:nvCxnSpPr>
        <p:spPr>
          <a:xfrm rot="5400000" flipH="1" flipV="1">
            <a:off x="5669432" y="1450919"/>
            <a:ext cx="529382" cy="1793830"/>
          </a:xfrm>
          <a:prstGeom prst="straightConnector1">
            <a:avLst/>
          </a:prstGeom>
          <a:ln>
            <a:solidFill>
              <a:srgbClr val="0099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2"/>
          <p:cNvGrpSpPr/>
          <p:nvPr/>
        </p:nvGrpSpPr>
        <p:grpSpPr>
          <a:xfrm>
            <a:off x="3230135" y="2561129"/>
            <a:ext cx="3469924" cy="1758291"/>
            <a:chOff x="3382171" y="3437095"/>
            <a:chExt cx="4602460" cy="2095804"/>
          </a:xfrm>
        </p:grpSpPr>
        <p:sp>
          <p:nvSpPr>
            <p:cNvPr id="26" name="Rectangle 25"/>
            <p:cNvSpPr/>
            <p:nvPr/>
          </p:nvSpPr>
          <p:spPr>
            <a:xfrm>
              <a:off x="3401221" y="4999500"/>
              <a:ext cx="1485900" cy="533399"/>
            </a:xfrm>
            <a:prstGeom prst="rect">
              <a:avLst/>
            </a:prstGeom>
            <a:solidFill>
              <a:srgbClr val="0099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1" tIns="45686" rIns="91371" bIns="45686" rtlCol="0" anchor="ctr"/>
            <a:lstStyle/>
            <a:p>
              <a:pPr algn="ctr"/>
              <a:r>
                <a:rPr lang="en-GB" dirty="0" smtClean="0"/>
                <a:t>algorithm</a:t>
              </a:r>
              <a:endParaRPr lang="en-GB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338669" y="4618492"/>
              <a:ext cx="1633068" cy="914399"/>
            </a:xfrm>
            <a:prstGeom prst="rect">
              <a:avLst/>
            </a:prstGeom>
            <a:solidFill>
              <a:srgbClr val="0099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1" tIns="45686" rIns="91371" bIns="45686" rtlCol="0" anchor="ctr"/>
            <a:lstStyle/>
            <a:p>
              <a:pPr algn="ctr"/>
              <a:r>
                <a:rPr lang="en-GB" dirty="0" smtClean="0"/>
                <a:t>MPI/</a:t>
              </a:r>
            </a:p>
            <a:p>
              <a:pPr algn="ctr"/>
              <a:r>
                <a:rPr lang="en-GB" dirty="0" err="1" smtClean="0"/>
                <a:t>OpenMP</a:t>
              </a:r>
              <a:endParaRPr lang="en-GB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82171" y="3663824"/>
              <a:ext cx="1476019" cy="741363"/>
            </a:xfrm>
            <a:prstGeom prst="rect">
              <a:avLst/>
            </a:prstGeom>
            <a:solidFill>
              <a:srgbClr val="0099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1" tIns="45686" rIns="91371" bIns="45686" rtlCol="0" anchor="ctr"/>
            <a:lstStyle/>
            <a:p>
              <a:pPr algn="ctr"/>
              <a:r>
                <a:rPr lang="en-GB" dirty="0" err="1" smtClean="0"/>
                <a:t>OpenCL</a:t>
              </a:r>
              <a:endParaRPr lang="en-GB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13297" y="3498358"/>
              <a:ext cx="1531501" cy="512421"/>
            </a:xfrm>
            <a:prstGeom prst="rect">
              <a:avLst/>
            </a:prstGeom>
            <a:solidFill>
              <a:srgbClr val="0099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1" tIns="45686" rIns="91371" bIns="45686" rtlCol="0" anchor="ctr"/>
            <a:lstStyle/>
            <a:p>
              <a:pPr algn="ctr"/>
              <a:r>
                <a:rPr lang="en-GB" dirty="0" smtClean="0"/>
                <a:t>VHDL</a:t>
              </a:r>
              <a:endParaRPr lang="en-GB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70231" y="3437095"/>
              <a:ext cx="914400" cy="914400"/>
            </a:xfrm>
            <a:prstGeom prst="rect">
              <a:avLst/>
            </a:prstGeom>
            <a:solidFill>
              <a:srgbClr val="0099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1" tIns="45686" rIns="91371" bIns="45686" rtlCol="0" anchor="ctr"/>
            <a:lstStyle/>
            <a:p>
              <a:pPr algn="ctr"/>
              <a:r>
                <a:rPr lang="en-GB" dirty="0" smtClean="0"/>
                <a:t>μTC</a:t>
              </a:r>
              <a:endParaRPr lang="en-GB" dirty="0"/>
            </a:p>
          </p:txBody>
        </p:sp>
        <p:cxnSp>
          <p:nvCxnSpPr>
            <p:cNvPr id="31" name="Straight Arrow Connector 30"/>
            <p:cNvCxnSpPr>
              <a:stCxn id="26" idx="3"/>
              <a:endCxn id="27" idx="1"/>
            </p:cNvCxnSpPr>
            <p:nvPr/>
          </p:nvCxnSpPr>
          <p:spPr>
            <a:xfrm flipV="1">
              <a:off x="4887121" y="5075692"/>
              <a:ext cx="1451549" cy="19050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0"/>
              <a:endCxn id="28" idx="2"/>
            </p:cNvCxnSpPr>
            <p:nvPr/>
          </p:nvCxnSpPr>
          <p:spPr>
            <a:xfrm rot="16200000" flipV="1">
              <a:off x="3835019" y="4690348"/>
              <a:ext cx="594314" cy="2399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6" idx="0"/>
              <a:endCxn id="29" idx="2"/>
            </p:cNvCxnSpPr>
            <p:nvPr/>
          </p:nvCxnSpPr>
          <p:spPr>
            <a:xfrm rot="5400000" flipH="1" flipV="1">
              <a:off x="4467250" y="3687703"/>
              <a:ext cx="988721" cy="163487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6" idx="0"/>
            </p:cNvCxnSpPr>
            <p:nvPr/>
          </p:nvCxnSpPr>
          <p:spPr>
            <a:xfrm rot="5400000" flipH="1" flipV="1">
              <a:off x="5192295" y="3171071"/>
              <a:ext cx="780306" cy="2876555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Arrow Connector 50"/>
          <p:cNvCxnSpPr>
            <a:stCxn id="6" idx="3"/>
            <a:endCxn id="26" idx="1"/>
          </p:cNvCxnSpPr>
          <p:nvPr/>
        </p:nvCxnSpPr>
        <p:spPr>
          <a:xfrm flipV="1">
            <a:off x="2641220" y="4095671"/>
            <a:ext cx="603280" cy="70997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405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Programming in a Data-Parallel Style - Consequences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86650" y="2807116"/>
            <a:ext cx="4855488" cy="2127663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pPr>
              <a:buFont typeface="Arial"/>
              <a:buChar char="•"/>
            </a:pPr>
            <a:r>
              <a:rPr lang="en-GB" sz="2100" dirty="0" smtClean="0"/>
              <a:t> much less error-prone indexing!</a:t>
            </a:r>
          </a:p>
          <a:p>
            <a:pPr>
              <a:buFont typeface="Arial"/>
              <a:buChar char="•"/>
            </a:pPr>
            <a:r>
              <a:rPr lang="en-GB" sz="2100" dirty="0" smtClean="0"/>
              <a:t> </a:t>
            </a:r>
            <a:r>
              <a:rPr lang="en-GB" sz="2100" dirty="0" err="1" smtClean="0"/>
              <a:t>combinator</a:t>
            </a:r>
            <a:r>
              <a:rPr lang="en-GB" sz="2100" dirty="0" smtClean="0"/>
              <a:t> style</a:t>
            </a:r>
          </a:p>
          <a:p>
            <a:pPr>
              <a:buFont typeface="Arial"/>
              <a:buChar char="•"/>
            </a:pPr>
            <a:r>
              <a:rPr lang="en-GB" sz="2100" dirty="0" smtClean="0"/>
              <a:t> increased reuse</a:t>
            </a:r>
          </a:p>
          <a:p>
            <a:pPr>
              <a:buFont typeface="Arial"/>
              <a:buChar char="•"/>
            </a:pPr>
            <a:r>
              <a:rPr lang="en-GB" sz="2100" dirty="0" smtClean="0"/>
              <a:t> better maintenance</a:t>
            </a:r>
          </a:p>
          <a:p>
            <a:pPr>
              <a:buFont typeface="Arial"/>
              <a:buChar char="•"/>
            </a:pPr>
            <a:r>
              <a:rPr lang="en-GB" sz="2100" dirty="0" smtClean="0"/>
              <a:t> easier to optimise</a:t>
            </a:r>
          </a:p>
          <a:p>
            <a:pPr>
              <a:buFont typeface="Arial"/>
              <a:buChar char="•"/>
            </a:pPr>
            <a:r>
              <a:rPr lang="en-GB" sz="2800" dirty="0" smtClean="0"/>
              <a:t> huge exposure of concurrency!</a:t>
            </a:r>
            <a:endParaRPr lang="en-GB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399792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What not How (1)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1086" y="2185232"/>
            <a:ext cx="6065906" cy="511836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2800" dirty="0" smtClean="0"/>
              <a:t>re-computation </a:t>
            </a:r>
            <a:r>
              <a:rPr lang="en-US" sz="2800" b="1" dirty="0" smtClean="0"/>
              <a:t>not </a:t>
            </a:r>
            <a:r>
              <a:rPr lang="en-US" sz="2800" dirty="0" smtClean="0"/>
              <a:t>considered harmful!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086" y="3152606"/>
            <a:ext cx="5010166" cy="634947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a = potential( </a:t>
            </a:r>
            <a:r>
              <a:rPr lang="en-US" dirty="0" err="1" smtClean="0">
                <a:latin typeface="Courier New"/>
                <a:cs typeface="Courier New"/>
              </a:rPr>
              <a:t>firstDerivative(x</a:t>
            </a:r>
            <a:r>
              <a:rPr lang="en-US" dirty="0" smtClean="0">
                <a:latin typeface="Courier New"/>
                <a:cs typeface="Courier New"/>
              </a:rPr>
              <a:t>));</a:t>
            </a:r>
          </a:p>
          <a:p>
            <a:r>
              <a:rPr lang="en-US" dirty="0" smtClean="0">
                <a:latin typeface="Courier New"/>
                <a:cs typeface="Courier New"/>
              </a:rPr>
              <a:t>a = kinetic( </a:t>
            </a:r>
            <a:r>
              <a:rPr lang="en-US" dirty="0" err="1" smtClean="0">
                <a:latin typeface="Courier New"/>
                <a:cs typeface="Courier New"/>
              </a:rPr>
              <a:t>firstDerivative(x</a:t>
            </a:r>
            <a:r>
              <a:rPr lang="en-US" dirty="0" smtClean="0">
                <a:latin typeface="Courier New"/>
                <a:cs typeface="Courier New"/>
              </a:rPr>
              <a:t>));</a:t>
            </a:r>
          </a:p>
        </p:txBody>
      </p:sp>
    </p:spTree>
    <p:extLst>
      <p:ext uri="{BB962C8B-B14F-4D97-AF65-F5344CB8AC3E}">
        <p14:creationId xmlns:p14="http://schemas.microsoft.com/office/powerpoint/2010/main" val="15560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78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What not How (1)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1086" y="2185232"/>
            <a:ext cx="6065906" cy="511836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2800" dirty="0" smtClean="0"/>
              <a:t>re-computation </a:t>
            </a:r>
            <a:r>
              <a:rPr lang="en-US" sz="2800" b="1" dirty="0" smtClean="0"/>
              <a:t>not </a:t>
            </a:r>
            <a:r>
              <a:rPr lang="en-US" sz="2800" dirty="0" smtClean="0"/>
              <a:t>considered harmful!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086" y="3152606"/>
            <a:ext cx="5010166" cy="634947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a = potential( </a:t>
            </a:r>
            <a:r>
              <a:rPr lang="en-US" dirty="0" err="1" smtClean="0">
                <a:latin typeface="Courier New"/>
                <a:cs typeface="Courier New"/>
              </a:rPr>
              <a:t>firstDerivative(x</a:t>
            </a:r>
            <a:r>
              <a:rPr lang="en-US" dirty="0" smtClean="0">
                <a:latin typeface="Courier New"/>
                <a:cs typeface="Courier New"/>
              </a:rPr>
              <a:t>));</a:t>
            </a:r>
          </a:p>
          <a:p>
            <a:r>
              <a:rPr lang="en-US" dirty="0" smtClean="0">
                <a:latin typeface="Courier New"/>
                <a:cs typeface="Courier New"/>
              </a:rPr>
              <a:t>a = kinetic( </a:t>
            </a:r>
            <a:r>
              <a:rPr lang="en-US" dirty="0" err="1" smtClean="0">
                <a:latin typeface="Courier New"/>
                <a:cs typeface="Courier New"/>
              </a:rPr>
              <a:t>firstDerivative(x</a:t>
            </a:r>
            <a:r>
              <a:rPr lang="en-US" dirty="0" smtClean="0">
                <a:latin typeface="Courier New"/>
                <a:cs typeface="Courier New"/>
              </a:rPr>
              <a:t>));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6436" y="4741867"/>
            <a:ext cx="3624946" cy="911946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tmp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firstDerivative(x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r>
              <a:rPr lang="en-US" dirty="0" smtClean="0">
                <a:latin typeface="Courier New"/>
                <a:cs typeface="Courier New"/>
              </a:rPr>
              <a:t>a = potential( </a:t>
            </a:r>
            <a:r>
              <a:rPr lang="en-US" dirty="0" err="1" smtClean="0">
                <a:latin typeface="Courier New"/>
                <a:cs typeface="Courier New"/>
              </a:rPr>
              <a:t>tmp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r>
              <a:rPr lang="en-US" dirty="0" smtClean="0">
                <a:latin typeface="Courier New"/>
                <a:cs typeface="Courier New"/>
              </a:rPr>
              <a:t>a = kinetic( </a:t>
            </a:r>
            <a:r>
              <a:rPr lang="en-US" dirty="0" err="1" smtClean="0">
                <a:latin typeface="Courier New"/>
                <a:cs typeface="Courier New"/>
              </a:rPr>
              <a:t>tmp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</p:txBody>
      </p:sp>
      <p:cxnSp>
        <p:nvCxnSpPr>
          <p:cNvPr id="13" name="Curved Connector 12"/>
          <p:cNvCxnSpPr>
            <a:stCxn id="7" idx="2"/>
            <a:endCxn id="9" idx="0"/>
          </p:cNvCxnSpPr>
          <p:nvPr/>
        </p:nvCxnSpPr>
        <p:spPr>
          <a:xfrm rot="16200000" flipH="1">
            <a:off x="4265382" y="2818340"/>
            <a:ext cx="954314" cy="289274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77170" y="4138890"/>
            <a:ext cx="986265" cy="357948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GB" dirty="0" smtClean="0"/>
              <a:t>compiler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7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151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What not How (2)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1086" y="2185232"/>
            <a:ext cx="5078807" cy="511836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2800" dirty="0" smtClean="0"/>
              <a:t>variable declaration </a:t>
            </a:r>
            <a:r>
              <a:rPr lang="en-US" sz="2800" b="1" dirty="0" smtClean="0"/>
              <a:t>not </a:t>
            </a:r>
            <a:r>
              <a:rPr lang="en-US" sz="2800" dirty="0" smtClean="0"/>
              <a:t>required!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7823" y="3201552"/>
            <a:ext cx="3624946" cy="2019941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 main()</a:t>
            </a:r>
          </a:p>
          <a:p>
            <a:r>
              <a:rPr lang="en-US" dirty="0" smtClean="0">
                <a:latin typeface="Courier New"/>
                <a:cs typeface="Courier New"/>
              </a:rPr>
              <a:t>{</a:t>
            </a:r>
          </a:p>
          <a:p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istep</a:t>
            </a:r>
            <a:r>
              <a:rPr lang="en-US" dirty="0" smtClean="0">
                <a:latin typeface="Courier New"/>
                <a:cs typeface="Courier New"/>
              </a:rPr>
              <a:t> = 0;</a:t>
            </a:r>
          </a:p>
          <a:p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nstop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istep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y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init_grid</a:t>
            </a:r>
            <a:r>
              <a:rPr lang="en-US" dirty="0" smtClean="0">
                <a:latin typeface="Courier New"/>
                <a:cs typeface="Courier New"/>
              </a:rPr>
              <a:t>();</a:t>
            </a:r>
          </a:p>
          <a:p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u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init_solv</a:t>
            </a:r>
            <a:r>
              <a:rPr lang="en-US" dirty="0" smtClean="0">
                <a:latin typeface="Courier New"/>
                <a:cs typeface="Courier New"/>
              </a:rPr>
              <a:t> (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y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r>
              <a:rPr lang="en-US" dirty="0" smtClean="0">
                <a:latin typeface="Courier New"/>
                <a:cs typeface="Courier New"/>
              </a:rPr>
              <a:t>...</a:t>
            </a:r>
            <a:endParaRPr lang="en-GB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6551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278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What not How (2)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1086" y="2185232"/>
            <a:ext cx="7321783" cy="942723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2800" dirty="0" smtClean="0"/>
              <a:t>variable declaration </a:t>
            </a:r>
            <a:r>
              <a:rPr lang="en-US" sz="2800" b="1" dirty="0" smtClean="0"/>
              <a:t>not </a:t>
            </a:r>
            <a:r>
              <a:rPr lang="en-US" sz="2800" dirty="0" smtClean="0"/>
              <a:t>required, ...</a:t>
            </a:r>
          </a:p>
          <a:p>
            <a:r>
              <a:rPr lang="en-US" sz="2800" dirty="0" smtClean="0"/>
              <a:t>                                                but sometimes useful!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7823" y="3201552"/>
            <a:ext cx="3624946" cy="2573939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 main()</a:t>
            </a:r>
          </a:p>
          <a:p>
            <a:r>
              <a:rPr lang="en-US" dirty="0" smtClean="0">
                <a:latin typeface="Courier New"/>
                <a:cs typeface="Courier New"/>
              </a:rPr>
              <a:t>{</a:t>
            </a:r>
          </a:p>
          <a:p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smtClean="0">
                <a:solidFill>
                  <a:srgbClr val="F16369"/>
                </a:solidFill>
                <a:latin typeface="Courier New"/>
                <a:cs typeface="Courier New"/>
              </a:rPr>
              <a:t>double[ 256] </a:t>
            </a:r>
            <a:r>
              <a:rPr lang="en-US" dirty="0" err="1" smtClean="0">
                <a:solidFill>
                  <a:srgbClr val="F16369"/>
                </a:solidFill>
                <a:latin typeface="Courier New"/>
                <a:cs typeface="Courier New"/>
              </a:rPr>
              <a:t>x,y</a:t>
            </a:r>
            <a:r>
              <a:rPr lang="en-US" dirty="0" smtClean="0">
                <a:solidFill>
                  <a:srgbClr val="F16369"/>
                </a:solidFill>
                <a:latin typeface="Courier New"/>
                <a:cs typeface="Courier New"/>
              </a:rPr>
              <a:t>;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istep</a:t>
            </a:r>
            <a:r>
              <a:rPr lang="en-US" dirty="0" smtClean="0">
                <a:latin typeface="Courier New"/>
                <a:cs typeface="Courier New"/>
              </a:rPr>
              <a:t> = 0;</a:t>
            </a:r>
          </a:p>
          <a:p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nstop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istep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y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init_grid</a:t>
            </a:r>
            <a:r>
              <a:rPr lang="en-US" dirty="0" smtClean="0">
                <a:latin typeface="Courier New"/>
                <a:cs typeface="Courier New"/>
              </a:rPr>
              <a:t>();</a:t>
            </a:r>
          </a:p>
          <a:p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u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init_solv</a:t>
            </a:r>
            <a:r>
              <a:rPr lang="en-US" dirty="0" smtClean="0">
                <a:latin typeface="Courier New"/>
                <a:cs typeface="Courier New"/>
              </a:rPr>
              <a:t> (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y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r>
              <a:rPr lang="en-US" dirty="0" smtClean="0">
                <a:latin typeface="Courier New"/>
                <a:cs typeface="Courier New"/>
              </a:rPr>
              <a:t>...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441624" y="3429000"/>
            <a:ext cx="4106855" cy="829179"/>
          </a:xfrm>
          <a:prstGeom prst="wedgeRoundRectCallout">
            <a:avLst>
              <a:gd name="adj1" fmla="val -60780"/>
              <a:gd name="adj2" fmla="val 1944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GB" dirty="0" smtClean="0"/>
              <a:t>acts like an assertion here!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1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024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What not How (3)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1086" y="2185232"/>
            <a:ext cx="6591540" cy="511836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2800" dirty="0" smtClean="0"/>
              <a:t>data structures do </a:t>
            </a:r>
            <a:r>
              <a:rPr lang="en-US" sz="2800" b="1" dirty="0" smtClean="0"/>
              <a:t>not </a:t>
            </a:r>
            <a:r>
              <a:rPr lang="en-US" sz="2800" dirty="0" smtClean="0"/>
              <a:t>imply memory layout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1086" y="3359902"/>
            <a:ext cx="3901990" cy="2019941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a = [1,2,3,4];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genarray</a:t>
            </a:r>
            <a:r>
              <a:rPr lang="en-US" dirty="0" smtClean="0">
                <a:latin typeface="Courier New"/>
                <a:cs typeface="Courier New"/>
              </a:rPr>
              <a:t>( [1024], 0.0);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stencilOperation</a:t>
            </a:r>
            <a:r>
              <a:rPr lang="en-US" dirty="0" smtClean="0">
                <a:latin typeface="Courier New"/>
                <a:cs typeface="Courier New"/>
              </a:rPr>
              <a:t>( a);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d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stencilOperation</a:t>
            </a:r>
            <a:r>
              <a:rPr lang="en-US" dirty="0" smtClean="0">
                <a:latin typeface="Courier New"/>
                <a:cs typeface="Courier New"/>
              </a:rPr>
              <a:t>(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9078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151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What not How (3)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1086" y="2185232"/>
            <a:ext cx="6591540" cy="511836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2800" dirty="0" smtClean="0"/>
              <a:t>data structures do </a:t>
            </a:r>
            <a:r>
              <a:rPr lang="en-US" sz="2800" b="1" dirty="0" smtClean="0"/>
              <a:t>not </a:t>
            </a:r>
            <a:r>
              <a:rPr lang="en-US" sz="2800" dirty="0" smtClean="0"/>
              <a:t>imply memory layout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1086" y="3359902"/>
            <a:ext cx="3901990" cy="2019941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a = [1,2,3,4];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genarray</a:t>
            </a:r>
            <a:r>
              <a:rPr lang="en-US" dirty="0" smtClean="0">
                <a:latin typeface="Courier New"/>
                <a:cs typeface="Courier New"/>
              </a:rPr>
              <a:t>( [1024], 0.0);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stencilOperation</a:t>
            </a:r>
            <a:r>
              <a:rPr lang="en-US" dirty="0" smtClean="0">
                <a:latin typeface="Courier New"/>
                <a:cs typeface="Courier New"/>
              </a:rPr>
              <a:t>( a);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d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stencilOperation</a:t>
            </a:r>
            <a:r>
              <a:rPr lang="en-US" dirty="0" smtClean="0">
                <a:latin typeface="Courier New"/>
                <a:cs typeface="Courier New"/>
              </a:rPr>
              <a:t>(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4897941" y="2945313"/>
            <a:ext cx="3650538" cy="2494792"/>
          </a:xfrm>
          <a:prstGeom prst="wedgeRoundRectCallout">
            <a:avLst>
              <a:gd name="adj1" fmla="val -97321"/>
              <a:gd name="adj2" fmla="val -2474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GB" dirty="0" smtClean="0"/>
              <a:t>could be implemented by:</a:t>
            </a:r>
          </a:p>
          <a:p>
            <a:pPr algn="ctr"/>
            <a:endParaRPr lang="en-GB" dirty="0" smtClean="0"/>
          </a:p>
          <a:p>
            <a:r>
              <a:rPr lang="en-GB" dirty="0" err="1" smtClean="0">
                <a:latin typeface="Courier New"/>
                <a:cs typeface="Courier New"/>
              </a:rPr>
              <a:t>int</a:t>
            </a:r>
            <a:r>
              <a:rPr lang="en-GB" dirty="0" smtClean="0">
                <a:latin typeface="Courier New"/>
                <a:cs typeface="Courier New"/>
              </a:rPr>
              <a:t> a0 = 1;</a:t>
            </a:r>
          </a:p>
          <a:p>
            <a:r>
              <a:rPr lang="en-GB" dirty="0" err="1" smtClean="0">
                <a:latin typeface="Courier New"/>
                <a:cs typeface="Courier New"/>
              </a:rPr>
              <a:t>int</a:t>
            </a:r>
            <a:r>
              <a:rPr lang="en-GB" dirty="0" smtClean="0">
                <a:latin typeface="Courier New"/>
                <a:cs typeface="Courier New"/>
              </a:rPr>
              <a:t> a1 = 2;</a:t>
            </a:r>
          </a:p>
          <a:p>
            <a:r>
              <a:rPr lang="en-GB" dirty="0" err="1" smtClean="0">
                <a:latin typeface="Courier New"/>
                <a:cs typeface="Courier New"/>
              </a:rPr>
              <a:t>int</a:t>
            </a:r>
            <a:r>
              <a:rPr lang="en-GB" dirty="0" smtClean="0">
                <a:latin typeface="Courier New"/>
                <a:cs typeface="Courier New"/>
              </a:rPr>
              <a:t> a2 = 3;</a:t>
            </a:r>
          </a:p>
          <a:p>
            <a:r>
              <a:rPr lang="en-GB" dirty="0" err="1" smtClean="0">
                <a:latin typeface="Courier New"/>
                <a:cs typeface="Courier New"/>
              </a:rPr>
              <a:t>int</a:t>
            </a:r>
            <a:r>
              <a:rPr lang="en-GB" dirty="0" smtClean="0">
                <a:latin typeface="Courier New"/>
                <a:cs typeface="Courier New"/>
              </a:rPr>
              <a:t> a3 = 4;</a:t>
            </a:r>
            <a:endParaRPr lang="en-GB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63505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151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What not How (3)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1086" y="2185232"/>
            <a:ext cx="6591540" cy="511836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2800" dirty="0" smtClean="0"/>
              <a:t>data structures do </a:t>
            </a:r>
            <a:r>
              <a:rPr lang="en-US" sz="2800" b="1" dirty="0" smtClean="0"/>
              <a:t>not </a:t>
            </a:r>
            <a:r>
              <a:rPr lang="en-US" sz="2800" dirty="0" smtClean="0"/>
              <a:t>imply memory layout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1086" y="3359902"/>
            <a:ext cx="3901990" cy="2019941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a = [1,2,3,4];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genarray</a:t>
            </a:r>
            <a:r>
              <a:rPr lang="en-US" dirty="0" smtClean="0">
                <a:latin typeface="Courier New"/>
                <a:cs typeface="Courier New"/>
              </a:rPr>
              <a:t>( [1024], 0.0);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stencilOperation</a:t>
            </a:r>
            <a:r>
              <a:rPr lang="en-US" dirty="0" smtClean="0">
                <a:latin typeface="Courier New"/>
                <a:cs typeface="Courier New"/>
              </a:rPr>
              <a:t>( a);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d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stencilOperation</a:t>
            </a:r>
            <a:r>
              <a:rPr lang="en-US" dirty="0" smtClean="0">
                <a:latin typeface="Courier New"/>
                <a:cs typeface="Courier New"/>
              </a:rPr>
              <a:t>(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4897941" y="2945313"/>
            <a:ext cx="3650538" cy="2494792"/>
          </a:xfrm>
          <a:prstGeom prst="wedgeRoundRectCallout">
            <a:avLst>
              <a:gd name="adj1" fmla="val -97321"/>
              <a:gd name="adj2" fmla="val -2474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GB" dirty="0" smtClean="0"/>
              <a:t>or by:</a:t>
            </a:r>
          </a:p>
          <a:p>
            <a:pPr algn="ctr"/>
            <a:endParaRPr lang="en-GB" dirty="0" smtClean="0"/>
          </a:p>
          <a:p>
            <a:r>
              <a:rPr lang="en-GB" dirty="0" err="1" smtClean="0">
                <a:latin typeface="Courier New"/>
                <a:cs typeface="Courier New"/>
              </a:rPr>
              <a:t>int</a:t>
            </a:r>
            <a:r>
              <a:rPr lang="en-GB" dirty="0" smtClean="0">
                <a:latin typeface="Courier New"/>
                <a:cs typeface="Courier New"/>
              </a:rPr>
              <a:t> a[4] = {1,2,3,4};</a:t>
            </a:r>
          </a:p>
        </p:txBody>
      </p:sp>
    </p:spTree>
    <p:extLst>
      <p:ext uri="{BB962C8B-B14F-4D97-AF65-F5344CB8AC3E}">
        <p14:creationId xmlns:p14="http://schemas.microsoft.com/office/powerpoint/2010/main" val="36402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151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What not How (3)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1086" y="2185232"/>
            <a:ext cx="6591540" cy="511836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2800" dirty="0" smtClean="0"/>
              <a:t>data structures do </a:t>
            </a:r>
            <a:r>
              <a:rPr lang="en-US" sz="2800" b="1" dirty="0" smtClean="0"/>
              <a:t>not </a:t>
            </a:r>
            <a:r>
              <a:rPr lang="en-US" sz="2800" dirty="0" smtClean="0"/>
              <a:t>imply memory layout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1086" y="3359902"/>
            <a:ext cx="3901990" cy="2019941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a = [1,2,3,4];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genarray</a:t>
            </a:r>
            <a:r>
              <a:rPr lang="en-US" dirty="0" smtClean="0">
                <a:latin typeface="Courier New"/>
                <a:cs typeface="Courier New"/>
              </a:rPr>
              <a:t>( [1024], 0.0);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stencilOperation</a:t>
            </a:r>
            <a:r>
              <a:rPr lang="en-US" dirty="0" smtClean="0">
                <a:latin typeface="Courier New"/>
                <a:cs typeface="Courier New"/>
              </a:rPr>
              <a:t>( a);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d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stencilOperation</a:t>
            </a:r>
            <a:r>
              <a:rPr lang="en-US" dirty="0" smtClean="0">
                <a:latin typeface="Courier New"/>
                <a:cs typeface="Courier New"/>
              </a:rPr>
              <a:t>(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4897941" y="2945313"/>
            <a:ext cx="3650538" cy="2494792"/>
          </a:xfrm>
          <a:prstGeom prst="wedgeRoundRectCallout">
            <a:avLst>
              <a:gd name="adj1" fmla="val -97321"/>
              <a:gd name="adj2" fmla="val -2474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GB" dirty="0" smtClean="0"/>
              <a:t>or by:</a:t>
            </a:r>
          </a:p>
          <a:p>
            <a:pPr algn="ctr"/>
            <a:endParaRPr lang="en-GB" dirty="0" smtClean="0"/>
          </a:p>
          <a:p>
            <a:r>
              <a:rPr lang="en-GB" dirty="0" err="1" smtClean="0">
                <a:latin typeface="Courier New"/>
                <a:cs typeface="Courier New"/>
              </a:rPr>
              <a:t>adesc_t</a:t>
            </a:r>
            <a:r>
              <a:rPr lang="en-GB" dirty="0" smtClean="0">
                <a:latin typeface="Courier New"/>
                <a:cs typeface="Courier New"/>
              </a:rPr>
              <a:t> a = </a:t>
            </a:r>
            <a:r>
              <a:rPr lang="en-GB" dirty="0" err="1" smtClean="0">
                <a:latin typeface="Courier New"/>
                <a:cs typeface="Courier New"/>
              </a:rPr>
              <a:t>malloc</a:t>
            </a:r>
            <a:r>
              <a:rPr lang="en-GB" dirty="0" smtClean="0">
                <a:latin typeface="Courier New"/>
                <a:cs typeface="Courier New"/>
              </a:rPr>
              <a:t>(...)</a:t>
            </a:r>
          </a:p>
          <a:p>
            <a:r>
              <a:rPr lang="en-GB" dirty="0" smtClean="0">
                <a:latin typeface="Courier New"/>
                <a:cs typeface="Courier New"/>
              </a:rPr>
              <a:t>a-&gt;data = </a:t>
            </a:r>
            <a:r>
              <a:rPr lang="en-GB" dirty="0" err="1" smtClean="0">
                <a:latin typeface="Courier New"/>
                <a:cs typeface="Courier New"/>
              </a:rPr>
              <a:t>malloc</a:t>
            </a:r>
            <a:r>
              <a:rPr lang="en-GB" dirty="0" smtClean="0">
                <a:latin typeface="Courier New"/>
                <a:cs typeface="Courier New"/>
              </a:rPr>
              <a:t>(...)</a:t>
            </a:r>
          </a:p>
          <a:p>
            <a:r>
              <a:rPr lang="en-GB" dirty="0" smtClean="0">
                <a:latin typeface="Courier New"/>
                <a:cs typeface="Courier New"/>
              </a:rPr>
              <a:t>a-&gt;data[0] = 1;</a:t>
            </a:r>
          </a:p>
          <a:p>
            <a:r>
              <a:rPr lang="en-GB" dirty="0" smtClean="0">
                <a:latin typeface="Courier New"/>
                <a:cs typeface="Courier New"/>
              </a:rPr>
              <a:t>a-&gt;desc[1] = 2;</a:t>
            </a:r>
          </a:p>
          <a:p>
            <a:r>
              <a:rPr lang="en-GB" dirty="0" smtClean="0">
                <a:latin typeface="Courier New"/>
                <a:cs typeface="Courier New"/>
              </a:rPr>
              <a:t>a-&gt;desc[2] = 3;</a:t>
            </a:r>
          </a:p>
          <a:p>
            <a:r>
              <a:rPr lang="en-GB" dirty="0" smtClean="0">
                <a:latin typeface="Courier New"/>
                <a:cs typeface="Courier New"/>
              </a:rPr>
              <a:t>a-&gt;desc[3] = 4;</a:t>
            </a:r>
          </a:p>
        </p:txBody>
      </p:sp>
    </p:spTree>
    <p:extLst>
      <p:ext uri="{BB962C8B-B14F-4D97-AF65-F5344CB8AC3E}">
        <p14:creationId xmlns:p14="http://schemas.microsoft.com/office/powerpoint/2010/main" val="5392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26763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What not How (4)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1087" y="2185232"/>
            <a:ext cx="7836548" cy="511836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2800" dirty="0" smtClean="0"/>
              <a:t>data modification does </a:t>
            </a:r>
            <a:r>
              <a:rPr lang="en-US" sz="2800" b="1" dirty="0" smtClean="0"/>
              <a:t>not </a:t>
            </a:r>
            <a:r>
              <a:rPr lang="en-US" sz="2800" dirty="0" smtClean="0"/>
              <a:t>imply in-place operation!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1086" y="3359902"/>
            <a:ext cx="3624946" cy="2019941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a = [1,2,3,4];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modarray</a:t>
            </a:r>
            <a:r>
              <a:rPr lang="en-US" dirty="0" smtClean="0">
                <a:latin typeface="Courier New"/>
                <a:cs typeface="Courier New"/>
              </a:rPr>
              <a:t>( a, [0], 5);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modarray</a:t>
            </a:r>
            <a:r>
              <a:rPr lang="en-US" dirty="0" smtClean="0">
                <a:latin typeface="Courier New"/>
                <a:cs typeface="Courier New"/>
              </a:rPr>
              <a:t>( a, [1], 6);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517229" y="3290804"/>
          <a:ext cx="1108200" cy="336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50"/>
                <a:gridCol w="277050"/>
                <a:gridCol w="277050"/>
                <a:gridCol w="277050"/>
              </a:tblGrid>
              <a:tr h="33627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</a:t>
                      </a:r>
                      <a:endParaRPr lang="en-GB" sz="1600" dirty="0"/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</a:t>
                      </a:r>
                      <a:endParaRPr lang="en-GB" sz="1600" dirty="0"/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</a:t>
                      </a:r>
                      <a:endParaRPr lang="en-GB" sz="1600" dirty="0"/>
                    </a:p>
                  </a:txBody>
                  <a:tcPr marL="78226" marR="78226" marT="41459" marB="41459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517229" y="5087358"/>
          <a:ext cx="1108200" cy="331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50"/>
                <a:gridCol w="277050"/>
                <a:gridCol w="277050"/>
                <a:gridCol w="277050"/>
              </a:tblGrid>
              <a:tr h="33167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</a:t>
                      </a:r>
                      <a:endParaRPr lang="en-GB" sz="1600" dirty="0"/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</a:t>
                      </a:r>
                      <a:endParaRPr lang="en-GB" sz="1600" dirty="0"/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</a:t>
                      </a:r>
                      <a:endParaRPr lang="en-GB" sz="1600" dirty="0"/>
                    </a:p>
                  </a:txBody>
                  <a:tcPr marL="78226" marR="78226" marT="41459" marB="41459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440280" y="4230540"/>
          <a:ext cx="1108200" cy="331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50"/>
                <a:gridCol w="277050"/>
                <a:gridCol w="277050"/>
                <a:gridCol w="277050"/>
              </a:tblGrid>
              <a:tr h="33167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</a:t>
                      </a:r>
                      <a:endParaRPr lang="en-GB" sz="1600" dirty="0"/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</a:t>
                      </a:r>
                      <a:endParaRPr lang="en-GB" sz="1600" dirty="0"/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</a:t>
                      </a:r>
                      <a:endParaRPr lang="en-GB" sz="1600" dirty="0"/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</a:t>
                      </a:r>
                      <a:endParaRPr lang="en-GB" sz="1600" dirty="0"/>
                    </a:p>
                  </a:txBody>
                  <a:tcPr marL="78226" marR="78226" marT="41459" marB="41459"/>
                </a:tc>
              </a:tr>
            </a:tbl>
          </a:graphicData>
        </a:graphic>
      </p:graphicFrame>
      <p:cxnSp>
        <p:nvCxnSpPr>
          <p:cNvPr id="17" name="Curved Connector 16"/>
          <p:cNvCxnSpPr/>
          <p:nvPr/>
        </p:nvCxnSpPr>
        <p:spPr>
          <a:xfrm>
            <a:off x="6625428" y="3359902"/>
            <a:ext cx="782258" cy="829179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5295467" y="4376046"/>
            <a:ext cx="1422704" cy="13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83963" y="3535914"/>
            <a:ext cx="603949" cy="357948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GB" dirty="0" smtClean="0"/>
              <a:t>copy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289070" y="4189081"/>
            <a:ext cx="1572476" cy="357948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GB" dirty="0" smtClean="0"/>
              <a:t>copy or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6518434" cy="1143000"/>
          </a:xfrm>
        </p:spPr>
        <p:txBody>
          <a:bodyPr/>
          <a:lstStyle/>
          <a:p>
            <a:r>
              <a:rPr lang="en-US" dirty="0" smtClean="0"/>
              <a:t>Tomorrow’s Scenario</a:t>
            </a:r>
            <a:endParaRPr lang="en-US" cap="none" dirty="0"/>
          </a:p>
        </p:txBody>
      </p:sp>
      <p:pic>
        <p:nvPicPr>
          <p:cNvPr id="8" name="Picture 7" descr="color-schlier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52" y="1409956"/>
            <a:ext cx="904473" cy="10157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977" y="5172828"/>
            <a:ext cx="432956" cy="62116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16200000" flipH="1">
            <a:off x="897239" y="2670508"/>
            <a:ext cx="773073" cy="340496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7" idx="3"/>
            <a:endCxn id="9" idx="1"/>
          </p:cNvCxnSpPr>
          <p:nvPr/>
        </p:nvCxnSpPr>
        <p:spPr>
          <a:xfrm flipV="1">
            <a:off x="6975633" y="4055672"/>
            <a:ext cx="576231" cy="61272"/>
          </a:xfrm>
          <a:prstGeom prst="straightConnector1">
            <a:avLst/>
          </a:prstGeom>
          <a:ln>
            <a:solidFill>
              <a:srgbClr val="0099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2"/>
            <a:endCxn id="12" idx="0"/>
          </p:cNvCxnSpPr>
          <p:nvPr/>
        </p:nvCxnSpPr>
        <p:spPr>
          <a:xfrm rot="16200000" flipH="1">
            <a:off x="4042455" y="4128828"/>
            <a:ext cx="890220" cy="1197781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212827" y="3835109"/>
            <a:ext cx="1351700" cy="447500"/>
          </a:xfrm>
          <a:prstGeom prst="rect">
            <a:avLst/>
          </a:prstGeom>
          <a:solidFill>
            <a:srgbClr val="0099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9" tIns="45674" rIns="91349" bIns="45674" rtlCol="0" anchor="ctr"/>
          <a:lstStyle/>
          <a:p>
            <a:pPr algn="ctr"/>
            <a:r>
              <a:rPr lang="en-GB" dirty="0" smtClean="0"/>
              <a:t>algorithm</a:t>
            </a:r>
            <a:endParaRPr lang="en-GB" dirty="0"/>
          </a:p>
        </p:txBody>
      </p:sp>
      <p:grpSp>
        <p:nvGrpSpPr>
          <p:cNvPr id="3" name="Group 68"/>
          <p:cNvGrpSpPr/>
          <p:nvPr/>
        </p:nvGrpSpPr>
        <p:grpSpPr>
          <a:xfrm>
            <a:off x="3784524" y="1300467"/>
            <a:ext cx="5114785" cy="4798370"/>
            <a:chOff x="3499226" y="975347"/>
            <a:chExt cx="5114785" cy="35987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9226" y="1057463"/>
              <a:ext cx="1085455" cy="69840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6569" y="2412957"/>
              <a:ext cx="995415" cy="12575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95500" y="1057243"/>
              <a:ext cx="871069" cy="60191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85401" y="3753375"/>
              <a:ext cx="955357" cy="820750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>
              <a:stCxn id="28" idx="0"/>
              <a:endCxn id="7" idx="2"/>
            </p:cNvCxnSpPr>
            <p:nvPr/>
          </p:nvCxnSpPr>
          <p:spPr>
            <a:xfrm rot="16200000" flipV="1">
              <a:off x="4873728" y="924096"/>
              <a:ext cx="149213" cy="1812760"/>
            </a:xfrm>
            <a:prstGeom prst="straightConnector1">
              <a:avLst/>
            </a:prstGeom>
            <a:ln>
              <a:solidFill>
                <a:srgbClr val="0099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30" idx="3"/>
              <a:endCxn id="21" idx="1"/>
            </p:cNvCxnSpPr>
            <p:nvPr/>
          </p:nvCxnSpPr>
          <p:spPr>
            <a:xfrm flipV="1">
              <a:off x="6682774" y="1659161"/>
              <a:ext cx="817918" cy="1120969"/>
            </a:xfrm>
            <a:prstGeom prst="straightConnector1">
              <a:avLst/>
            </a:prstGeom>
            <a:ln>
              <a:solidFill>
                <a:srgbClr val="0099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27" idx="2"/>
              <a:endCxn id="11" idx="0"/>
            </p:cNvCxnSpPr>
            <p:nvPr/>
          </p:nvCxnSpPr>
          <p:spPr>
            <a:xfrm rot="16200000" flipH="1">
              <a:off x="5953729" y="3144024"/>
              <a:ext cx="513816" cy="704886"/>
            </a:xfrm>
            <a:prstGeom prst="straightConnector1">
              <a:avLst/>
            </a:prstGeom>
            <a:ln>
              <a:solidFill>
                <a:srgbClr val="0099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microgrid3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00692" y="1213172"/>
              <a:ext cx="1113319" cy="89197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00123" y="975347"/>
              <a:ext cx="1185278" cy="683814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>
              <a:stCxn id="28" idx="0"/>
              <a:endCxn id="22" idx="2"/>
            </p:cNvCxnSpPr>
            <p:nvPr/>
          </p:nvCxnSpPr>
          <p:spPr>
            <a:xfrm rot="16200000" flipV="1">
              <a:off x="5550778" y="1601145"/>
              <a:ext cx="245921" cy="361952"/>
            </a:xfrm>
            <a:prstGeom prst="straightConnector1">
              <a:avLst/>
            </a:prstGeom>
            <a:ln>
              <a:solidFill>
                <a:srgbClr val="0099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9" idx="3"/>
              <a:endCxn id="10" idx="2"/>
            </p:cNvCxnSpPr>
            <p:nvPr/>
          </p:nvCxnSpPr>
          <p:spPr>
            <a:xfrm flipV="1">
              <a:off x="6682774" y="1659160"/>
              <a:ext cx="148261" cy="804534"/>
            </a:xfrm>
            <a:prstGeom prst="straightConnector1">
              <a:avLst/>
            </a:prstGeom>
            <a:ln>
              <a:solidFill>
                <a:srgbClr val="0099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67"/>
            <p:cNvGrpSpPr/>
            <p:nvPr/>
          </p:nvGrpSpPr>
          <p:grpSpPr>
            <a:xfrm>
              <a:off x="5024656" y="1905082"/>
              <a:ext cx="1665682" cy="1334477"/>
              <a:chOff x="4664057" y="1905082"/>
              <a:chExt cx="2026281" cy="1334477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665752" y="2935856"/>
                <a:ext cx="2024586" cy="303703"/>
              </a:xfrm>
              <a:prstGeom prst="rect">
                <a:avLst/>
              </a:prstGeom>
              <a:solidFill>
                <a:srgbClr val="00996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1" tIns="45686" rIns="91371" bIns="45686" rtlCol="0" anchor="ctr"/>
              <a:lstStyle/>
              <a:p>
                <a:pPr algn="ctr"/>
                <a:r>
                  <a:rPr lang="en-GB" dirty="0" smtClean="0"/>
                  <a:t>MPI/</a:t>
                </a:r>
                <a:r>
                  <a:rPr lang="en-GB" dirty="0" err="1" smtClean="0"/>
                  <a:t>OpenMP</a:t>
                </a:r>
                <a:endParaRPr lang="en-GB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666489" y="1905082"/>
                <a:ext cx="2014647" cy="381187"/>
              </a:xfrm>
              <a:prstGeom prst="rect">
                <a:avLst/>
              </a:prstGeom>
              <a:solidFill>
                <a:srgbClr val="00996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1" tIns="45686" rIns="91371" bIns="45686" rtlCol="0" anchor="ctr"/>
              <a:lstStyle/>
              <a:p>
                <a:pPr algn="ctr"/>
                <a:r>
                  <a:rPr lang="en-GB" dirty="0" err="1" smtClean="0"/>
                  <a:t>OpenCL</a:t>
                </a:r>
                <a:endParaRPr lang="en-GB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664333" y="2302482"/>
                <a:ext cx="2016803" cy="322425"/>
              </a:xfrm>
              <a:prstGeom prst="rect">
                <a:avLst/>
              </a:prstGeom>
              <a:solidFill>
                <a:srgbClr val="00996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1" tIns="45686" rIns="91371" bIns="45686" rtlCol="0" anchor="ctr"/>
              <a:lstStyle/>
              <a:p>
                <a:pPr algn="ctr"/>
                <a:r>
                  <a:rPr lang="en-GB" dirty="0" smtClean="0"/>
                  <a:t>VHDL</a:t>
                </a:r>
                <a:endParaRPr lang="en-GB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664057" y="2641349"/>
                <a:ext cx="2017079" cy="277561"/>
              </a:xfrm>
              <a:prstGeom prst="rect">
                <a:avLst/>
              </a:prstGeom>
              <a:solidFill>
                <a:srgbClr val="00996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1" tIns="45686" rIns="91371" bIns="45686" rtlCol="0" anchor="ctr"/>
              <a:lstStyle/>
              <a:p>
                <a:pPr algn="ctr"/>
                <a:r>
                  <a:rPr lang="en-GB" dirty="0" smtClean="0"/>
                  <a:t>μTC</a:t>
                </a:r>
                <a:endParaRPr lang="en-GB" dirty="0"/>
              </a:p>
            </p:txBody>
          </p:sp>
        </p:grpSp>
      </p:grpSp>
      <p:cxnSp>
        <p:nvCxnSpPr>
          <p:cNvPr id="51" name="Straight Arrow Connector 50"/>
          <p:cNvCxnSpPr>
            <a:endCxn id="26" idx="1"/>
          </p:cNvCxnSpPr>
          <p:nvPr/>
        </p:nvCxnSpPr>
        <p:spPr>
          <a:xfrm flipV="1">
            <a:off x="2641221" y="4058858"/>
            <a:ext cx="571605" cy="10781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Bent Arrow 70"/>
          <p:cNvSpPr/>
          <p:nvPr/>
        </p:nvSpPr>
        <p:spPr bwMode="auto">
          <a:xfrm>
            <a:off x="3846719" y="2564656"/>
            <a:ext cx="1472427" cy="1239379"/>
          </a:xfrm>
          <a:prstGeom prst="bentArrow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28543" tIns="45703" rIns="228543" bIns="45703" rtlCol="0" anchor="ctr"/>
          <a:lstStyle/>
          <a:p>
            <a:pPr marL="1588" indent="-1588" algn="ctr" defTabSz="912957"/>
            <a:endParaRPr lang="en-GB" b="1" dirty="0" smtClean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6260" y="3205814"/>
            <a:ext cx="1360176" cy="2230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45615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What not How (5)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69908" y="2185232"/>
            <a:ext cx="5532907" cy="511836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2800" b="1" dirty="0" err="1" smtClean="0"/>
              <a:t>truely</a:t>
            </a:r>
            <a:r>
              <a:rPr lang="en-US" sz="2800" b="1" dirty="0" smtClean="0"/>
              <a:t> </a:t>
            </a:r>
            <a:r>
              <a:rPr lang="en-US" sz="2800" dirty="0" smtClean="0"/>
              <a:t>implicit memory management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10853" y="2878468"/>
            <a:ext cx="3901990" cy="911946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qpt</a:t>
            </a:r>
            <a:r>
              <a:rPr lang="en-US" dirty="0" smtClean="0">
                <a:latin typeface="Courier New"/>
                <a:cs typeface="Courier New"/>
              </a:rPr>
              <a:t> = transpose( </a:t>
            </a:r>
            <a:r>
              <a:rPr lang="en-US" dirty="0" err="1" smtClean="0">
                <a:latin typeface="Courier New"/>
                <a:cs typeface="Courier New"/>
              </a:rPr>
              <a:t>qp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deriv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dfDxBoundary</a:t>
            </a:r>
            <a:r>
              <a:rPr lang="en-US" dirty="0" smtClean="0">
                <a:latin typeface="Courier New"/>
                <a:cs typeface="Courier New"/>
              </a:rPr>
              <a:t>( </a:t>
            </a:r>
            <a:r>
              <a:rPr lang="en-US" dirty="0" err="1" smtClean="0">
                <a:latin typeface="Courier New"/>
                <a:cs typeface="Courier New"/>
              </a:rPr>
              <a:t>qpt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qp</a:t>
            </a:r>
            <a:r>
              <a:rPr lang="en-US" dirty="0" smtClean="0">
                <a:latin typeface="Courier New"/>
                <a:cs typeface="Courier New"/>
              </a:rPr>
              <a:t> = transpose( </a:t>
            </a:r>
            <a:r>
              <a:rPr lang="en-US" dirty="0" err="1" smtClean="0">
                <a:latin typeface="Courier New"/>
                <a:cs typeface="Courier New"/>
              </a:rPr>
              <a:t>deriv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1086" y="4999352"/>
            <a:ext cx="7968847" cy="357948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qp</a:t>
            </a:r>
            <a:r>
              <a:rPr lang="en-US" dirty="0" smtClean="0">
                <a:latin typeface="Courier New"/>
                <a:cs typeface="Courier New"/>
              </a:rPr>
              <a:t> = transpose( </a:t>
            </a:r>
            <a:r>
              <a:rPr lang="en-US" dirty="0" err="1" smtClean="0">
                <a:latin typeface="Courier New"/>
                <a:cs typeface="Courier New"/>
              </a:rPr>
              <a:t>dfDxNoBoundary</a:t>
            </a:r>
            <a:r>
              <a:rPr lang="en-US" dirty="0" smtClean="0">
                <a:latin typeface="Courier New"/>
                <a:cs typeface="Courier New"/>
              </a:rPr>
              <a:t>( transpose( </a:t>
            </a:r>
            <a:r>
              <a:rPr lang="en-US" dirty="0" err="1" smtClean="0">
                <a:latin typeface="Courier New"/>
                <a:cs typeface="Courier New"/>
              </a:rPr>
              <a:t>qp</a:t>
            </a:r>
            <a:r>
              <a:rPr lang="en-US" dirty="0" smtClean="0">
                <a:latin typeface="Courier New"/>
                <a:cs typeface="Courier New"/>
              </a:rPr>
              <a:t>), DX));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84060" y="4119982"/>
            <a:ext cx="610737" cy="619558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GB" sz="3500" dirty="0" smtClean="0">
                <a:solidFill>
                  <a:srgbClr val="F16369"/>
                </a:solidFill>
              </a:rPr>
              <a:t>≡</a:t>
            </a:r>
            <a:endParaRPr lang="en-GB" sz="3500" dirty="0">
              <a:solidFill>
                <a:srgbClr val="F163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62611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Challenge: Memory Management: What does the </a:t>
            </a:r>
            <a:r>
              <a:rPr lang="en-GB" dirty="0" err="1" smtClean="0"/>
              <a:t>λ</a:t>
            </a:r>
            <a:r>
              <a:rPr lang="en-GB" dirty="0" smtClean="0"/>
              <a:t>-calculus teach us?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40</a:t>
            </a:fld>
            <a:endParaRPr lang="en-GB"/>
          </a:p>
        </p:txBody>
      </p:sp>
      <p:grpSp>
        <p:nvGrpSpPr>
          <p:cNvPr id="3" name="Group 5"/>
          <p:cNvGrpSpPr/>
          <p:nvPr/>
        </p:nvGrpSpPr>
        <p:grpSpPr>
          <a:xfrm>
            <a:off x="1034698" y="2473325"/>
            <a:ext cx="6877200" cy="1809929"/>
            <a:chOff x="772319" y="2333625"/>
            <a:chExt cx="6877198" cy="1809929"/>
          </a:xfrm>
        </p:grpSpPr>
        <p:sp>
          <p:nvSpPr>
            <p:cNvPr id="7" name="TextBox 6"/>
            <p:cNvSpPr txBox="1"/>
            <p:nvPr/>
          </p:nvSpPr>
          <p:spPr>
            <a:xfrm>
              <a:off x="772319" y="2943225"/>
              <a:ext cx="1048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f</a:t>
              </a:r>
              <a:r>
                <a:rPr lang="en-GB" dirty="0" smtClean="0"/>
                <a:t>( a, </a:t>
              </a:r>
              <a:r>
                <a:rPr lang="en-GB" dirty="0" err="1" smtClean="0"/>
                <a:t>b</a:t>
              </a:r>
              <a:r>
                <a:rPr lang="en-GB" dirty="0" smtClean="0"/>
                <a:t> , </a:t>
              </a:r>
              <a:r>
                <a:rPr lang="en-GB" dirty="0" err="1" smtClean="0"/>
                <a:t>c</a:t>
              </a:r>
              <a:r>
                <a:rPr lang="en-GB" dirty="0" smtClean="0"/>
                <a:t>)</a:t>
              </a:r>
              <a:endParaRPr lang="en-GB" dirty="0"/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1964773" y="2333625"/>
              <a:ext cx="3227146" cy="609600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91919" y="2943225"/>
              <a:ext cx="24575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f</a:t>
              </a:r>
              <a:r>
                <a:rPr lang="en-GB" dirty="0" smtClean="0"/>
                <a:t>( a, </a:t>
              </a:r>
              <a:r>
                <a:rPr lang="en-GB" dirty="0" err="1" smtClean="0"/>
                <a:t>b</a:t>
              </a:r>
              <a:r>
                <a:rPr lang="en-GB" dirty="0" smtClean="0"/>
                <a:t> ,</a:t>
              </a:r>
              <a:r>
                <a:rPr lang="en-GB" dirty="0" err="1" smtClean="0"/>
                <a:t>c</a:t>
              </a:r>
              <a:r>
                <a:rPr lang="en-GB" dirty="0" smtClean="0"/>
                <a:t> )</a:t>
              </a:r>
            </a:p>
            <a:p>
              <a:r>
                <a:rPr lang="en-GB" dirty="0" smtClean="0"/>
                <a:t>{</a:t>
              </a:r>
            </a:p>
            <a:p>
              <a:r>
                <a:rPr lang="en-GB" dirty="0" smtClean="0"/>
                <a:t>    ... a..... a....</a:t>
              </a:r>
              <a:r>
                <a:rPr lang="en-GB" dirty="0" err="1" smtClean="0"/>
                <a:t>b</a:t>
              </a:r>
              <a:r>
                <a:rPr lang="en-GB" dirty="0" smtClean="0"/>
                <a:t>.....</a:t>
              </a:r>
              <a:r>
                <a:rPr lang="en-GB" dirty="0" err="1" smtClean="0"/>
                <a:t>b</a:t>
              </a:r>
              <a:r>
                <a:rPr lang="en-GB" dirty="0" smtClean="0"/>
                <a:t>....</a:t>
              </a:r>
              <a:r>
                <a:rPr lang="en-GB" dirty="0" err="1" smtClean="0"/>
                <a:t>c</a:t>
              </a:r>
              <a:r>
                <a:rPr lang="en-GB" dirty="0" smtClean="0"/>
                <a:t>...</a:t>
              </a:r>
            </a:p>
            <a:p>
              <a:r>
                <a:rPr lang="en-GB" dirty="0" smtClean="0"/>
                <a:t>}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23160" y="2527728"/>
              <a:ext cx="1867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3F80CD"/>
                  </a:solidFill>
                </a:rPr>
                <a:t>conceptual copies</a:t>
              </a:r>
              <a:endParaRPr lang="en-GB" dirty="0">
                <a:solidFill>
                  <a:srgbClr val="3F80C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3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62611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do we implement this? – the scalar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41</a:t>
            </a:fld>
            <a:endParaRPr lang="en-GB"/>
          </a:p>
        </p:txBody>
      </p:sp>
      <p:grpSp>
        <p:nvGrpSpPr>
          <p:cNvPr id="3" name="Group 5"/>
          <p:cNvGrpSpPr/>
          <p:nvPr/>
        </p:nvGrpSpPr>
        <p:grpSpPr>
          <a:xfrm>
            <a:off x="1301398" y="2105024"/>
            <a:ext cx="6877200" cy="1809929"/>
            <a:chOff x="772319" y="2333625"/>
            <a:chExt cx="6877198" cy="1809929"/>
          </a:xfrm>
        </p:grpSpPr>
        <p:sp>
          <p:nvSpPr>
            <p:cNvPr id="7" name="TextBox 6"/>
            <p:cNvSpPr txBox="1"/>
            <p:nvPr/>
          </p:nvSpPr>
          <p:spPr>
            <a:xfrm>
              <a:off x="772319" y="2943225"/>
              <a:ext cx="1048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f</a:t>
              </a:r>
              <a:r>
                <a:rPr lang="en-GB" dirty="0" smtClean="0"/>
                <a:t>( a, </a:t>
              </a:r>
              <a:r>
                <a:rPr lang="en-GB" dirty="0" err="1" smtClean="0"/>
                <a:t>b</a:t>
              </a:r>
              <a:r>
                <a:rPr lang="en-GB" dirty="0" smtClean="0"/>
                <a:t> , </a:t>
              </a:r>
              <a:r>
                <a:rPr lang="en-GB" dirty="0" err="1" smtClean="0"/>
                <a:t>c</a:t>
              </a:r>
              <a:r>
                <a:rPr lang="en-GB" dirty="0" smtClean="0"/>
                <a:t>)</a:t>
              </a:r>
              <a:endParaRPr lang="en-GB" dirty="0"/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1964773" y="2333625"/>
              <a:ext cx="3227146" cy="609600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91919" y="2943225"/>
              <a:ext cx="24575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f</a:t>
              </a:r>
              <a:r>
                <a:rPr lang="en-GB" dirty="0" smtClean="0"/>
                <a:t>( a, </a:t>
              </a:r>
              <a:r>
                <a:rPr lang="en-GB" dirty="0" err="1" smtClean="0"/>
                <a:t>b</a:t>
              </a:r>
              <a:r>
                <a:rPr lang="en-GB" dirty="0" smtClean="0"/>
                <a:t> ,</a:t>
              </a:r>
              <a:r>
                <a:rPr lang="en-GB" dirty="0" err="1" smtClean="0"/>
                <a:t>c</a:t>
              </a:r>
              <a:r>
                <a:rPr lang="en-GB" dirty="0" smtClean="0"/>
                <a:t> )</a:t>
              </a:r>
            </a:p>
            <a:p>
              <a:r>
                <a:rPr lang="en-GB" dirty="0" smtClean="0"/>
                <a:t>{</a:t>
              </a:r>
            </a:p>
            <a:p>
              <a:r>
                <a:rPr lang="en-GB" dirty="0" smtClean="0"/>
                <a:t>    ... a..... a....</a:t>
              </a:r>
              <a:r>
                <a:rPr lang="en-GB" dirty="0" err="1" smtClean="0"/>
                <a:t>b</a:t>
              </a:r>
              <a:r>
                <a:rPr lang="en-GB" dirty="0" smtClean="0"/>
                <a:t>.....</a:t>
              </a:r>
              <a:r>
                <a:rPr lang="en-GB" dirty="0" err="1" smtClean="0"/>
                <a:t>b</a:t>
              </a:r>
              <a:r>
                <a:rPr lang="en-GB" dirty="0" smtClean="0"/>
                <a:t>....</a:t>
              </a:r>
              <a:r>
                <a:rPr lang="en-GB" dirty="0" err="1" smtClean="0"/>
                <a:t>c</a:t>
              </a:r>
              <a:r>
                <a:rPr lang="en-GB" dirty="0" smtClean="0"/>
                <a:t>...</a:t>
              </a:r>
            </a:p>
            <a:p>
              <a:r>
                <a:rPr lang="en-GB" dirty="0" smtClean="0"/>
                <a:t>}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23160" y="2527728"/>
              <a:ext cx="1867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3F80CD"/>
                  </a:solidFill>
                </a:rPr>
                <a:t>conceptual copies</a:t>
              </a:r>
              <a:endParaRPr lang="en-GB" dirty="0">
                <a:solidFill>
                  <a:srgbClr val="3F80CD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39902" y="4737100"/>
            <a:ext cx="184619" cy="3693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15119" y="4223385"/>
          <a:ext cx="50106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340"/>
                <a:gridCol w="250534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operation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implementation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read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read from stack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funcall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push copy</a:t>
                      </a:r>
                      <a:r>
                        <a:rPr lang="en-GB" sz="1800" baseline="0" dirty="0" smtClean="0"/>
                        <a:t> on stack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62611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do we implement this? – the non-scalar case</a:t>
            </a:r>
            <a:br>
              <a:rPr lang="en-GB" dirty="0" smtClean="0"/>
            </a:br>
            <a:r>
              <a:rPr lang="en-GB" dirty="0" smtClean="0"/>
              <a:t>naive approach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42</a:t>
            </a:fld>
            <a:endParaRPr lang="en-GB"/>
          </a:p>
        </p:txBody>
      </p:sp>
      <p:grpSp>
        <p:nvGrpSpPr>
          <p:cNvPr id="3" name="Group 5"/>
          <p:cNvGrpSpPr/>
          <p:nvPr/>
        </p:nvGrpSpPr>
        <p:grpSpPr>
          <a:xfrm>
            <a:off x="1301398" y="2105024"/>
            <a:ext cx="6877200" cy="1809929"/>
            <a:chOff x="772319" y="2333625"/>
            <a:chExt cx="6877198" cy="1809929"/>
          </a:xfrm>
        </p:grpSpPr>
        <p:sp>
          <p:nvSpPr>
            <p:cNvPr id="7" name="TextBox 6"/>
            <p:cNvSpPr txBox="1"/>
            <p:nvPr/>
          </p:nvSpPr>
          <p:spPr>
            <a:xfrm>
              <a:off x="772319" y="2943225"/>
              <a:ext cx="1048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f</a:t>
              </a:r>
              <a:r>
                <a:rPr lang="en-GB" dirty="0" smtClean="0"/>
                <a:t>( a, </a:t>
              </a:r>
              <a:r>
                <a:rPr lang="en-GB" dirty="0" err="1" smtClean="0"/>
                <a:t>b</a:t>
              </a:r>
              <a:r>
                <a:rPr lang="en-GB" dirty="0" smtClean="0"/>
                <a:t> , </a:t>
              </a:r>
              <a:r>
                <a:rPr lang="en-GB" dirty="0" err="1" smtClean="0"/>
                <a:t>c</a:t>
              </a:r>
              <a:r>
                <a:rPr lang="en-GB" dirty="0" smtClean="0"/>
                <a:t>)</a:t>
              </a:r>
              <a:endParaRPr lang="en-GB" dirty="0"/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1964773" y="2333625"/>
              <a:ext cx="3227146" cy="609600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91919" y="2943225"/>
              <a:ext cx="24575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f</a:t>
              </a:r>
              <a:r>
                <a:rPr lang="en-GB" dirty="0" smtClean="0"/>
                <a:t>( a, </a:t>
              </a:r>
              <a:r>
                <a:rPr lang="en-GB" dirty="0" err="1" smtClean="0"/>
                <a:t>b</a:t>
              </a:r>
              <a:r>
                <a:rPr lang="en-GB" dirty="0" smtClean="0"/>
                <a:t> ,</a:t>
              </a:r>
              <a:r>
                <a:rPr lang="en-GB" dirty="0" err="1" smtClean="0"/>
                <a:t>c</a:t>
              </a:r>
              <a:r>
                <a:rPr lang="en-GB" dirty="0" smtClean="0"/>
                <a:t> )</a:t>
              </a:r>
            </a:p>
            <a:p>
              <a:r>
                <a:rPr lang="en-GB" dirty="0" smtClean="0"/>
                <a:t>{</a:t>
              </a:r>
            </a:p>
            <a:p>
              <a:r>
                <a:rPr lang="en-GB" dirty="0" smtClean="0"/>
                <a:t>    ... a..... a....</a:t>
              </a:r>
              <a:r>
                <a:rPr lang="en-GB" dirty="0" err="1" smtClean="0"/>
                <a:t>b</a:t>
              </a:r>
              <a:r>
                <a:rPr lang="en-GB" dirty="0" smtClean="0"/>
                <a:t>.....</a:t>
              </a:r>
              <a:r>
                <a:rPr lang="en-GB" dirty="0" err="1" smtClean="0"/>
                <a:t>b</a:t>
              </a:r>
              <a:r>
                <a:rPr lang="en-GB" dirty="0" smtClean="0"/>
                <a:t>....</a:t>
              </a:r>
              <a:r>
                <a:rPr lang="en-GB" dirty="0" err="1" smtClean="0"/>
                <a:t>c</a:t>
              </a:r>
              <a:r>
                <a:rPr lang="en-GB" dirty="0" smtClean="0"/>
                <a:t>...</a:t>
              </a:r>
            </a:p>
            <a:p>
              <a:r>
                <a:rPr lang="en-GB" dirty="0" smtClean="0"/>
                <a:t>}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23160" y="2527728"/>
              <a:ext cx="1867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3F80CD"/>
                  </a:solidFill>
                </a:rPr>
                <a:t>conceptual copies</a:t>
              </a:r>
              <a:endParaRPr lang="en-GB" dirty="0">
                <a:solidFill>
                  <a:srgbClr val="3F80CD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883921" y="4099622"/>
          <a:ext cx="571068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5340"/>
                <a:gridCol w="285534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operation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non-delayed</a:t>
                      </a:r>
                      <a:r>
                        <a:rPr lang="en-GB" sz="1800" baseline="0" dirty="0" smtClean="0"/>
                        <a:t> copy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read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</a:t>
                      </a:r>
                      <a:r>
                        <a:rPr lang="en-GB" sz="1800" baseline="0" dirty="0" smtClean="0"/>
                        <a:t> + free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update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reuse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funcall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 / </a:t>
                      </a:r>
                      <a:r>
                        <a:rPr lang="en-GB" sz="1800" dirty="0" err="1" smtClean="0"/>
                        <a:t>O(n</a:t>
                      </a:r>
                      <a:r>
                        <a:rPr lang="en-GB" sz="1800" dirty="0" smtClean="0"/>
                        <a:t>) + </a:t>
                      </a:r>
                      <a:r>
                        <a:rPr lang="en-GB" sz="1800" dirty="0" err="1" smtClean="0"/>
                        <a:t>malloc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5099882" y="5546723"/>
            <a:ext cx="2057400" cy="483299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64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62611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do we implement this? – the non-scalar case</a:t>
            </a:r>
            <a:br>
              <a:rPr lang="en-GB" dirty="0" smtClean="0"/>
            </a:br>
            <a:r>
              <a:rPr lang="en-GB" dirty="0" smtClean="0"/>
              <a:t>widely adopted approach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43</a:t>
            </a:fld>
            <a:endParaRPr lang="en-GB"/>
          </a:p>
        </p:txBody>
      </p:sp>
      <p:grpSp>
        <p:nvGrpSpPr>
          <p:cNvPr id="3" name="Group 5"/>
          <p:cNvGrpSpPr/>
          <p:nvPr/>
        </p:nvGrpSpPr>
        <p:grpSpPr>
          <a:xfrm>
            <a:off x="1301398" y="2105024"/>
            <a:ext cx="6877200" cy="1809929"/>
            <a:chOff x="772319" y="2333625"/>
            <a:chExt cx="6877198" cy="1809929"/>
          </a:xfrm>
        </p:grpSpPr>
        <p:sp>
          <p:nvSpPr>
            <p:cNvPr id="7" name="TextBox 6"/>
            <p:cNvSpPr txBox="1"/>
            <p:nvPr/>
          </p:nvSpPr>
          <p:spPr>
            <a:xfrm>
              <a:off x="772319" y="2943225"/>
              <a:ext cx="1048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f</a:t>
              </a:r>
              <a:r>
                <a:rPr lang="en-GB" dirty="0" smtClean="0"/>
                <a:t>( a, </a:t>
              </a:r>
              <a:r>
                <a:rPr lang="en-GB" dirty="0" err="1" smtClean="0"/>
                <a:t>b</a:t>
              </a:r>
              <a:r>
                <a:rPr lang="en-GB" dirty="0" smtClean="0"/>
                <a:t> , </a:t>
              </a:r>
              <a:r>
                <a:rPr lang="en-GB" dirty="0" err="1" smtClean="0"/>
                <a:t>c</a:t>
              </a:r>
              <a:r>
                <a:rPr lang="en-GB" dirty="0" smtClean="0"/>
                <a:t>)</a:t>
              </a:r>
              <a:endParaRPr lang="en-GB" dirty="0"/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1964773" y="2333625"/>
              <a:ext cx="3227146" cy="609600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91919" y="2943225"/>
              <a:ext cx="24575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f</a:t>
              </a:r>
              <a:r>
                <a:rPr lang="en-GB" dirty="0" smtClean="0"/>
                <a:t>( a, </a:t>
              </a:r>
              <a:r>
                <a:rPr lang="en-GB" dirty="0" err="1" smtClean="0"/>
                <a:t>b</a:t>
              </a:r>
              <a:r>
                <a:rPr lang="en-GB" dirty="0" smtClean="0"/>
                <a:t> ,</a:t>
              </a:r>
              <a:r>
                <a:rPr lang="en-GB" dirty="0" err="1" smtClean="0"/>
                <a:t>c</a:t>
              </a:r>
              <a:r>
                <a:rPr lang="en-GB" dirty="0" smtClean="0"/>
                <a:t> )</a:t>
              </a:r>
            </a:p>
            <a:p>
              <a:r>
                <a:rPr lang="en-GB" dirty="0" smtClean="0"/>
                <a:t>{</a:t>
              </a:r>
            </a:p>
            <a:p>
              <a:r>
                <a:rPr lang="en-GB" dirty="0" smtClean="0"/>
                <a:t>    ... a..... a....</a:t>
              </a:r>
              <a:r>
                <a:rPr lang="en-GB" dirty="0" err="1" smtClean="0"/>
                <a:t>b</a:t>
              </a:r>
              <a:r>
                <a:rPr lang="en-GB" dirty="0" smtClean="0"/>
                <a:t>.....</a:t>
              </a:r>
              <a:r>
                <a:rPr lang="en-GB" dirty="0" err="1" smtClean="0"/>
                <a:t>b</a:t>
              </a:r>
              <a:r>
                <a:rPr lang="en-GB" dirty="0" smtClean="0"/>
                <a:t>....</a:t>
              </a:r>
              <a:r>
                <a:rPr lang="en-GB" dirty="0" err="1" smtClean="0"/>
                <a:t>c</a:t>
              </a:r>
              <a:r>
                <a:rPr lang="en-GB" dirty="0" smtClean="0"/>
                <a:t>...</a:t>
              </a:r>
            </a:p>
            <a:p>
              <a:r>
                <a:rPr lang="en-GB" dirty="0" smtClean="0"/>
                <a:t>}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23160" y="2527728"/>
              <a:ext cx="1867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3F80CD"/>
                  </a:solidFill>
                </a:rPr>
                <a:t>conceptual copies</a:t>
              </a:r>
              <a:endParaRPr lang="en-GB" dirty="0">
                <a:solidFill>
                  <a:srgbClr val="3F80CD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699417" y="3975102"/>
          <a:ext cx="551418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091"/>
                <a:gridCol w="275709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operation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delayed copy + delayed GC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read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update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O(n</a:t>
                      </a:r>
                      <a:r>
                        <a:rPr lang="en-GB" sz="1800" dirty="0" smtClean="0"/>
                        <a:t>) + </a:t>
                      </a:r>
                      <a:r>
                        <a:rPr lang="en-GB" sz="1800" dirty="0" err="1" smtClean="0"/>
                        <a:t>malloc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reuse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malloc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funcall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4071182" y="5032027"/>
            <a:ext cx="2057400" cy="483299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071182" y="4688778"/>
            <a:ext cx="2057400" cy="483299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559978" y="3374937"/>
            <a:ext cx="16207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b="1" dirty="0" smtClean="0">
                <a:solidFill>
                  <a:srgbClr val="FF0000"/>
                </a:solidFill>
              </a:rPr>
              <a:t>GC</a:t>
            </a:r>
            <a:endParaRPr lang="en-GB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6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/>
      <p:bldP spid="15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62611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do we implement this? – the non-scalar case</a:t>
            </a:r>
            <a:br>
              <a:rPr lang="en-GB" dirty="0" smtClean="0"/>
            </a:br>
            <a:r>
              <a:rPr lang="en-GB" dirty="0" smtClean="0"/>
              <a:t>reference counting approach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44</a:t>
            </a:fld>
            <a:endParaRPr lang="en-GB"/>
          </a:p>
        </p:txBody>
      </p:sp>
      <p:grpSp>
        <p:nvGrpSpPr>
          <p:cNvPr id="3" name="Group 5"/>
          <p:cNvGrpSpPr/>
          <p:nvPr/>
        </p:nvGrpSpPr>
        <p:grpSpPr>
          <a:xfrm>
            <a:off x="1301398" y="2105024"/>
            <a:ext cx="6877200" cy="1809929"/>
            <a:chOff x="772319" y="2333625"/>
            <a:chExt cx="6877198" cy="1809929"/>
          </a:xfrm>
        </p:grpSpPr>
        <p:sp>
          <p:nvSpPr>
            <p:cNvPr id="7" name="TextBox 6"/>
            <p:cNvSpPr txBox="1"/>
            <p:nvPr/>
          </p:nvSpPr>
          <p:spPr>
            <a:xfrm>
              <a:off x="772319" y="2943225"/>
              <a:ext cx="1048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f</a:t>
              </a:r>
              <a:r>
                <a:rPr lang="en-GB" dirty="0" smtClean="0"/>
                <a:t>( a, </a:t>
              </a:r>
              <a:r>
                <a:rPr lang="en-GB" dirty="0" err="1" smtClean="0"/>
                <a:t>b</a:t>
              </a:r>
              <a:r>
                <a:rPr lang="en-GB" dirty="0" smtClean="0"/>
                <a:t> , </a:t>
              </a:r>
              <a:r>
                <a:rPr lang="en-GB" dirty="0" err="1" smtClean="0"/>
                <a:t>c</a:t>
              </a:r>
              <a:r>
                <a:rPr lang="en-GB" dirty="0" smtClean="0"/>
                <a:t>)</a:t>
              </a:r>
              <a:endParaRPr lang="en-GB" dirty="0"/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1964773" y="2333625"/>
              <a:ext cx="3227146" cy="609600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91919" y="2943225"/>
              <a:ext cx="24575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f</a:t>
              </a:r>
              <a:r>
                <a:rPr lang="en-GB" dirty="0" smtClean="0"/>
                <a:t>( a, </a:t>
              </a:r>
              <a:r>
                <a:rPr lang="en-GB" dirty="0" err="1" smtClean="0"/>
                <a:t>b</a:t>
              </a:r>
              <a:r>
                <a:rPr lang="en-GB" dirty="0" smtClean="0"/>
                <a:t> ,</a:t>
              </a:r>
              <a:r>
                <a:rPr lang="en-GB" dirty="0" err="1" smtClean="0"/>
                <a:t>c</a:t>
              </a:r>
              <a:r>
                <a:rPr lang="en-GB" dirty="0" smtClean="0"/>
                <a:t> )</a:t>
              </a:r>
            </a:p>
            <a:p>
              <a:r>
                <a:rPr lang="en-GB" dirty="0" smtClean="0"/>
                <a:t>{</a:t>
              </a:r>
            </a:p>
            <a:p>
              <a:r>
                <a:rPr lang="en-GB" dirty="0" smtClean="0"/>
                <a:t>    ... a..... a....</a:t>
              </a:r>
              <a:r>
                <a:rPr lang="en-GB" dirty="0" err="1" smtClean="0"/>
                <a:t>b</a:t>
              </a:r>
              <a:r>
                <a:rPr lang="en-GB" dirty="0" smtClean="0"/>
                <a:t>.....</a:t>
              </a:r>
              <a:r>
                <a:rPr lang="en-GB" dirty="0" err="1" smtClean="0"/>
                <a:t>b</a:t>
              </a:r>
              <a:r>
                <a:rPr lang="en-GB" dirty="0" smtClean="0"/>
                <a:t>....</a:t>
              </a:r>
              <a:r>
                <a:rPr lang="en-GB" dirty="0" err="1" smtClean="0"/>
                <a:t>c</a:t>
              </a:r>
              <a:r>
                <a:rPr lang="en-GB" dirty="0" smtClean="0"/>
                <a:t>...</a:t>
              </a:r>
            </a:p>
            <a:p>
              <a:r>
                <a:rPr lang="en-GB" dirty="0" smtClean="0"/>
                <a:t>}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23160" y="2527728"/>
              <a:ext cx="1867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3F80CD"/>
                  </a:solidFill>
                </a:rPr>
                <a:t>conceptual copies</a:t>
              </a:r>
              <a:endParaRPr lang="en-GB" dirty="0">
                <a:solidFill>
                  <a:srgbClr val="3F80CD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901700" y="4099622"/>
          <a:ext cx="6477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700"/>
                <a:gridCol w="36703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operation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delayed copy + non-delayed GC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read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 + DEC_RC_FREE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update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 / </a:t>
                      </a:r>
                      <a:r>
                        <a:rPr lang="en-GB" sz="1800" dirty="0" err="1" smtClean="0"/>
                        <a:t>O(n</a:t>
                      </a:r>
                      <a:r>
                        <a:rPr lang="en-GB" sz="1800" dirty="0" smtClean="0"/>
                        <a:t>) + </a:t>
                      </a:r>
                      <a:r>
                        <a:rPr lang="en-GB" sz="1800" dirty="0" err="1" smtClean="0"/>
                        <a:t>malloc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reuse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 / </a:t>
                      </a:r>
                      <a:r>
                        <a:rPr lang="en-GB" sz="1800" dirty="0" err="1" smtClean="0"/>
                        <a:t>malloc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funcall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 + INC_RC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8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62611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do we implement this? – the non-scalar case</a:t>
            </a:r>
            <a:br>
              <a:rPr lang="en-GB" dirty="0" smtClean="0"/>
            </a:br>
            <a:r>
              <a:rPr lang="en-GB" dirty="0" smtClean="0"/>
              <a:t>a comparison of approaches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45</a:t>
            </a:fld>
            <a:endParaRPr lang="en-GB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69900" y="2692401"/>
          <a:ext cx="7824260" cy="2127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181"/>
                <a:gridCol w="2273300"/>
                <a:gridCol w="1981200"/>
                <a:gridCol w="2246579"/>
              </a:tblGrid>
              <a:tr h="64422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operation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non-delayed</a:t>
                      </a:r>
                      <a:r>
                        <a:rPr lang="en-GB" sz="1800" baseline="0" dirty="0" smtClean="0"/>
                        <a:t> copy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delayed copy + delayed GC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delayed copy + non-delayed GC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read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</a:t>
                      </a:r>
                      <a:r>
                        <a:rPr lang="en-GB" sz="1800" baseline="0" dirty="0" smtClean="0"/>
                        <a:t> + free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 + DEC_RC_FREE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update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O(n</a:t>
                      </a:r>
                      <a:r>
                        <a:rPr lang="en-GB" sz="1800" dirty="0" smtClean="0"/>
                        <a:t>) + </a:t>
                      </a:r>
                      <a:r>
                        <a:rPr lang="en-GB" sz="1800" dirty="0" err="1" smtClean="0"/>
                        <a:t>malloc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 / </a:t>
                      </a:r>
                      <a:r>
                        <a:rPr lang="en-GB" sz="1800" dirty="0" err="1" smtClean="0"/>
                        <a:t>O(n</a:t>
                      </a:r>
                      <a:r>
                        <a:rPr lang="en-GB" sz="1800" dirty="0" smtClean="0"/>
                        <a:t>) + </a:t>
                      </a:r>
                      <a:r>
                        <a:rPr lang="en-GB" sz="1800" dirty="0" err="1" smtClean="0"/>
                        <a:t>malloc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reuse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malloc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 / </a:t>
                      </a:r>
                      <a:r>
                        <a:rPr lang="en-GB" sz="1800" dirty="0" err="1" smtClean="0"/>
                        <a:t>malloc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funcall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 / </a:t>
                      </a:r>
                      <a:r>
                        <a:rPr lang="en-GB" sz="1800" dirty="0" err="1" smtClean="0"/>
                        <a:t>O(n</a:t>
                      </a:r>
                      <a:r>
                        <a:rPr lang="en-GB" sz="1800" dirty="0" smtClean="0"/>
                        <a:t>) + </a:t>
                      </a:r>
                      <a:r>
                        <a:rPr lang="en-GB" sz="1800" dirty="0" err="1" smtClean="0"/>
                        <a:t>malloc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 + INC_RC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65405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Avoiding Reference Counting Operations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56275" y="2599821"/>
            <a:ext cx="1335875" cy="2850928"/>
          </a:xfrm>
          <a:prstGeom prst="rect">
            <a:avLst/>
          </a:prstGeom>
          <a:noFill/>
        </p:spPr>
        <p:txBody>
          <a:bodyPr wrap="none" lIns="80155" tIns="40078" rIns="80155" bIns="40078" rtlCol="0">
            <a:spAutoFit/>
          </a:bodyPr>
          <a:lstStyle/>
          <a:p>
            <a:r>
              <a:rPr lang="en-GB" dirty="0" smtClean="0"/>
              <a:t>a = [1,2,3,4];</a:t>
            </a:r>
          </a:p>
          <a:p>
            <a:endParaRPr lang="en-GB" dirty="0" smtClean="0"/>
          </a:p>
          <a:p>
            <a:r>
              <a:rPr lang="en-GB" dirty="0" err="1" smtClean="0"/>
              <a:t>b</a:t>
            </a:r>
            <a:r>
              <a:rPr lang="en-GB" dirty="0" smtClean="0"/>
              <a:t> = a[1];</a:t>
            </a:r>
          </a:p>
          <a:p>
            <a:endParaRPr lang="en-GB" dirty="0" smtClean="0"/>
          </a:p>
          <a:p>
            <a:r>
              <a:rPr lang="en-GB" dirty="0" err="1" smtClean="0"/>
              <a:t>c</a:t>
            </a:r>
            <a:r>
              <a:rPr lang="en-GB" dirty="0" smtClean="0"/>
              <a:t> = </a:t>
            </a:r>
            <a:r>
              <a:rPr lang="en-GB" dirty="0" err="1" smtClean="0"/>
              <a:t>f</a:t>
            </a:r>
            <a:r>
              <a:rPr lang="en-GB" dirty="0" smtClean="0"/>
              <a:t>( a, 1);</a:t>
            </a:r>
          </a:p>
          <a:p>
            <a:endParaRPr lang="en-GB" dirty="0" smtClean="0"/>
          </a:p>
          <a:p>
            <a:r>
              <a:rPr lang="en-GB" dirty="0" err="1" smtClean="0"/>
              <a:t>d</a:t>
            </a:r>
            <a:r>
              <a:rPr lang="en-GB" dirty="0" smtClean="0"/>
              <a:t>= a[2];</a:t>
            </a:r>
          </a:p>
          <a:p>
            <a:endParaRPr lang="en-GB" dirty="0" smtClean="0"/>
          </a:p>
          <a:p>
            <a:r>
              <a:rPr lang="en-GB" dirty="0" err="1" smtClean="0"/>
              <a:t>e</a:t>
            </a:r>
            <a:r>
              <a:rPr lang="en-GB" dirty="0" smtClean="0"/>
              <a:t> = </a:t>
            </a:r>
            <a:r>
              <a:rPr lang="en-GB" dirty="0" err="1" smtClean="0"/>
              <a:t>f</a:t>
            </a:r>
            <a:r>
              <a:rPr lang="en-GB" dirty="0" smtClean="0"/>
              <a:t>( a, 2);</a:t>
            </a:r>
          </a:p>
          <a:p>
            <a:endParaRPr lang="en-GB" dirty="0"/>
          </a:p>
        </p:txBody>
      </p:sp>
      <p:grpSp>
        <p:nvGrpSpPr>
          <p:cNvPr id="3" name="Group 25"/>
          <p:cNvGrpSpPr/>
          <p:nvPr/>
        </p:nvGrpSpPr>
        <p:grpSpPr>
          <a:xfrm>
            <a:off x="1834097" y="3221705"/>
            <a:ext cx="4375894" cy="584069"/>
            <a:chOff x="2220119" y="3061127"/>
            <a:chExt cx="5115086" cy="644098"/>
          </a:xfrm>
        </p:grpSpPr>
        <p:cxnSp>
          <p:nvCxnSpPr>
            <p:cNvPr id="24" name="Straight Arrow Connector 23"/>
            <p:cNvCxnSpPr/>
            <p:nvPr/>
          </p:nvCxnSpPr>
          <p:spPr>
            <a:xfrm rot="10800000" flipV="1">
              <a:off x="2220119" y="3324225"/>
              <a:ext cx="1371600" cy="381000"/>
            </a:xfrm>
            <a:prstGeom prst="straightConnector1">
              <a:avLst/>
            </a:prstGeom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591719" y="3061127"/>
              <a:ext cx="3743486" cy="407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we would like to avoid RC here!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1899285" y="4434191"/>
            <a:ext cx="4282682" cy="584069"/>
            <a:chOff x="2220119" y="3061127"/>
            <a:chExt cx="5006128" cy="644098"/>
          </a:xfrm>
        </p:grpSpPr>
        <p:cxnSp>
          <p:nvCxnSpPr>
            <p:cNvPr id="28" name="Straight Arrow Connector 27"/>
            <p:cNvCxnSpPr/>
            <p:nvPr/>
          </p:nvCxnSpPr>
          <p:spPr>
            <a:xfrm rot="10800000" flipV="1">
              <a:off x="2220119" y="3324225"/>
              <a:ext cx="1371600" cy="381000"/>
            </a:xfrm>
            <a:prstGeom prst="straightConnector1">
              <a:avLst/>
            </a:prstGeom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591719" y="3061127"/>
              <a:ext cx="3634528" cy="407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BUT, we cannot avoid RC here!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42"/>
          <p:cNvGrpSpPr/>
          <p:nvPr/>
        </p:nvGrpSpPr>
        <p:grpSpPr>
          <a:xfrm>
            <a:off x="1839036" y="2706736"/>
            <a:ext cx="4199275" cy="1720923"/>
            <a:chOff x="2149693" y="2984927"/>
            <a:chExt cx="4908632" cy="1897796"/>
          </a:xfrm>
        </p:grpSpPr>
        <p:grpSp>
          <p:nvGrpSpPr>
            <p:cNvPr id="8" name="Group 31"/>
            <p:cNvGrpSpPr/>
            <p:nvPr/>
          </p:nvGrpSpPr>
          <p:grpSpPr>
            <a:xfrm>
              <a:off x="2149693" y="2984927"/>
              <a:ext cx="4908632" cy="644098"/>
              <a:chOff x="2067719" y="2908727"/>
              <a:chExt cx="4908632" cy="644098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rot="10800000" flipV="1">
                <a:off x="2067719" y="3171825"/>
                <a:ext cx="1371600" cy="381000"/>
              </a:xfrm>
              <a:prstGeom prst="straightConnector1">
                <a:avLst/>
              </a:prstGeom>
              <a:ln w="635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3439319" y="2908727"/>
                <a:ext cx="3537032" cy="407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008000"/>
                    </a:solidFill>
                  </a:rPr>
                  <a:t>clearly, we can avoid RC here!</a:t>
                </a:r>
                <a:endParaRPr lang="en-GB" b="1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9" name="Group 32"/>
            <p:cNvGrpSpPr/>
            <p:nvPr/>
          </p:nvGrpSpPr>
          <p:grpSpPr>
            <a:xfrm>
              <a:off x="2149693" y="4238625"/>
              <a:ext cx="2668475" cy="644098"/>
              <a:chOff x="2067719" y="2908727"/>
              <a:chExt cx="2668475" cy="644098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 rot="10800000" flipV="1">
                <a:off x="2067719" y="3171825"/>
                <a:ext cx="1371600" cy="381000"/>
              </a:xfrm>
              <a:prstGeom prst="straightConnector1">
                <a:avLst/>
              </a:prstGeom>
              <a:ln w="635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439319" y="2908727"/>
                <a:ext cx="1296875" cy="407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008000"/>
                    </a:solidFill>
                  </a:rPr>
                  <a:t>and here!</a:t>
                </a:r>
                <a:endParaRPr lang="en-GB" b="1" dirty="0">
                  <a:solidFill>
                    <a:srgbClr val="008000"/>
                  </a:solidFill>
                </a:endParaRPr>
              </a:p>
            </p:txBody>
          </p:sp>
        </p:grpSp>
      </p:grp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A41A-6061-DA4A-A2E1-39380631E484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4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62611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NB: Why don’t we have </a:t>
            </a:r>
            <a:br>
              <a:rPr lang="en-GB" dirty="0" smtClean="0"/>
            </a:br>
            <a:r>
              <a:rPr lang="en-GB" dirty="0" smtClean="0"/>
              <a:t>RC-world-domination?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47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90550" y="1974850"/>
            <a:ext cx="977900" cy="952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898650" y="2451100"/>
            <a:ext cx="977900" cy="952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200400" y="2927350"/>
            <a:ext cx="977900" cy="952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533900" y="3384550"/>
            <a:ext cx="977900" cy="952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911850" y="3860800"/>
            <a:ext cx="977900" cy="952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cxnSp>
        <p:nvCxnSpPr>
          <p:cNvPr id="14" name="Curved Connector 13"/>
          <p:cNvCxnSpPr>
            <a:stCxn id="5" idx="3"/>
            <a:endCxn id="6" idx="1"/>
          </p:cNvCxnSpPr>
          <p:nvPr/>
        </p:nvCxnSpPr>
        <p:spPr>
          <a:xfrm>
            <a:off x="1568450" y="2451100"/>
            <a:ext cx="330200" cy="4762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6" idx="3"/>
            <a:endCxn id="7" idx="1"/>
          </p:cNvCxnSpPr>
          <p:nvPr/>
        </p:nvCxnSpPr>
        <p:spPr>
          <a:xfrm>
            <a:off x="2876550" y="2927350"/>
            <a:ext cx="323850" cy="4762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7" idx="3"/>
          </p:cNvCxnSpPr>
          <p:nvPr/>
        </p:nvCxnSpPr>
        <p:spPr>
          <a:xfrm>
            <a:off x="4178301" y="3403600"/>
            <a:ext cx="355600" cy="47625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8" idx="3"/>
            <a:endCxn id="9" idx="1"/>
          </p:cNvCxnSpPr>
          <p:nvPr/>
        </p:nvCxnSpPr>
        <p:spPr>
          <a:xfrm>
            <a:off x="5511800" y="3860800"/>
            <a:ext cx="400050" cy="4762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endCxn id="8" idx="1"/>
          </p:cNvCxnSpPr>
          <p:nvPr/>
        </p:nvCxnSpPr>
        <p:spPr>
          <a:xfrm flipV="1">
            <a:off x="2108200" y="3860800"/>
            <a:ext cx="2425700" cy="13335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endCxn id="5" idx="1"/>
          </p:cNvCxnSpPr>
          <p:nvPr/>
        </p:nvCxnSpPr>
        <p:spPr>
          <a:xfrm rot="16200000" flipH="1">
            <a:off x="-119856" y="1740696"/>
            <a:ext cx="1033462" cy="38735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endCxn id="7" idx="1"/>
          </p:cNvCxnSpPr>
          <p:nvPr/>
        </p:nvCxnSpPr>
        <p:spPr>
          <a:xfrm flipV="1">
            <a:off x="977900" y="3403600"/>
            <a:ext cx="2222500" cy="1409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16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6527800" cy="1143000"/>
          </a:xfrm>
        </p:spPr>
        <p:txBody>
          <a:bodyPr/>
          <a:lstStyle/>
          <a:p>
            <a:r>
              <a:rPr lang="en-GB" dirty="0" smtClean="0"/>
              <a:t>Going Multi</a:t>
            </a:r>
            <a:r>
              <a:rPr lang="en-GB" smtClean="0"/>
              <a:t>-Core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48</a:t>
            </a:fld>
            <a:endParaRPr lang="en-GB"/>
          </a:p>
        </p:txBody>
      </p:sp>
      <p:grpSp>
        <p:nvGrpSpPr>
          <p:cNvPr id="126" name="Group 125"/>
          <p:cNvGrpSpPr/>
          <p:nvPr/>
        </p:nvGrpSpPr>
        <p:grpSpPr>
          <a:xfrm>
            <a:off x="762000" y="1447800"/>
            <a:ext cx="7603149" cy="3594100"/>
            <a:chOff x="762000" y="2070100"/>
            <a:chExt cx="7603149" cy="3594100"/>
          </a:xfrm>
        </p:grpSpPr>
        <p:grpSp>
          <p:nvGrpSpPr>
            <p:cNvPr id="81" name="Group 80"/>
            <p:cNvGrpSpPr/>
            <p:nvPr/>
          </p:nvGrpSpPr>
          <p:grpSpPr>
            <a:xfrm>
              <a:off x="762000" y="2070100"/>
              <a:ext cx="1655208" cy="3124200"/>
              <a:chOff x="762000" y="2070100"/>
              <a:chExt cx="1655208" cy="312420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rot="5400000">
                <a:off x="-177800" y="3797300"/>
                <a:ext cx="2755900" cy="381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762000" y="2070100"/>
                <a:ext cx="16552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single-threaded</a:t>
                </a:r>
                <a:endParaRPr lang="en-GB" dirty="0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219200" y="28496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1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1181100" y="3822700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76" name="Straight Arrow Connector 75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1193800" y="45768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79" name="Straight Arrow Connector 78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TextBox 79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</p:grpSp>
        <p:grpSp>
          <p:nvGrpSpPr>
            <p:cNvPr id="82" name="Group 81"/>
            <p:cNvGrpSpPr/>
            <p:nvPr/>
          </p:nvGrpSpPr>
          <p:grpSpPr>
            <a:xfrm>
              <a:off x="3327343" y="2849602"/>
              <a:ext cx="914457" cy="2344699"/>
              <a:chOff x="1181100" y="2849602"/>
              <a:chExt cx="914457" cy="2344699"/>
            </a:xfrm>
          </p:grpSpPr>
          <p:cxnSp>
            <p:nvCxnSpPr>
              <p:cNvPr id="83" name="Straight Arrow Connector 82"/>
              <p:cNvCxnSpPr/>
              <p:nvPr/>
            </p:nvCxnSpPr>
            <p:spPr>
              <a:xfrm rot="5400000">
                <a:off x="27802" y="4002901"/>
                <a:ext cx="2344698" cy="3810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5" name="Group 12"/>
              <p:cNvGrpSpPr/>
              <p:nvPr/>
            </p:nvGrpSpPr>
            <p:grpSpPr>
              <a:xfrm>
                <a:off x="1219200" y="28496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92" name="Straight Arrow Connector 6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92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86" name="Group 74"/>
              <p:cNvGrpSpPr/>
              <p:nvPr/>
            </p:nvGrpSpPr>
            <p:grpSpPr>
              <a:xfrm>
                <a:off x="1181100" y="3822700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90" name="Straight Arrow Connector 89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TextBox 90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87" name="Group 77"/>
              <p:cNvGrpSpPr/>
              <p:nvPr/>
            </p:nvGrpSpPr>
            <p:grpSpPr>
              <a:xfrm>
                <a:off x="1193800" y="45768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88" name="Straight Arrow Connector 87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TextBox 88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</p:grpSp>
        <p:grpSp>
          <p:nvGrpSpPr>
            <p:cNvPr id="94" name="Group 93"/>
            <p:cNvGrpSpPr/>
            <p:nvPr/>
          </p:nvGrpSpPr>
          <p:grpSpPr>
            <a:xfrm>
              <a:off x="4897992" y="2070100"/>
              <a:ext cx="1362047" cy="3594100"/>
              <a:chOff x="762000" y="2070100"/>
              <a:chExt cx="1362047" cy="3594100"/>
            </a:xfrm>
          </p:grpSpPr>
          <p:cxnSp>
            <p:nvCxnSpPr>
              <p:cNvPr id="95" name="Straight Arrow Connector 94"/>
              <p:cNvCxnSpPr/>
              <p:nvPr/>
            </p:nvCxnSpPr>
            <p:spPr>
              <a:xfrm rot="5400000">
                <a:off x="-412750" y="4032250"/>
                <a:ext cx="3225800" cy="381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762000" y="2070100"/>
                <a:ext cx="13620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data-parallel</a:t>
                </a:r>
                <a:endParaRPr lang="en-GB" dirty="0"/>
              </a:p>
            </p:txBody>
          </p:sp>
          <p:grpSp>
            <p:nvGrpSpPr>
              <p:cNvPr id="97" name="Group 12"/>
              <p:cNvGrpSpPr/>
              <p:nvPr/>
            </p:nvGrpSpPr>
            <p:grpSpPr>
              <a:xfrm>
                <a:off x="1219200" y="28496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104" name="Straight Arrow Connector 6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TextBox 104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98" name="Group 74"/>
              <p:cNvGrpSpPr/>
              <p:nvPr/>
            </p:nvGrpSpPr>
            <p:grpSpPr>
              <a:xfrm>
                <a:off x="1181100" y="3822700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102" name="Straight Arrow Connector 101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99" name="Group 77"/>
              <p:cNvGrpSpPr/>
              <p:nvPr/>
            </p:nvGrpSpPr>
            <p:grpSpPr>
              <a:xfrm>
                <a:off x="1193800" y="45768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100" name="Straight Arrow Connector 99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TextBox 100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</p:grpSp>
        <p:grpSp>
          <p:nvGrpSpPr>
            <p:cNvPr id="106" name="Group 105"/>
            <p:cNvGrpSpPr/>
            <p:nvPr/>
          </p:nvGrpSpPr>
          <p:grpSpPr>
            <a:xfrm>
              <a:off x="7450692" y="2849602"/>
              <a:ext cx="914457" cy="2344698"/>
              <a:chOff x="1181100" y="2849602"/>
              <a:chExt cx="914457" cy="2344698"/>
            </a:xfrm>
          </p:grpSpPr>
          <p:cxnSp>
            <p:nvCxnSpPr>
              <p:cNvPr id="107" name="Straight Arrow Connector 106"/>
              <p:cNvCxnSpPr/>
              <p:nvPr/>
            </p:nvCxnSpPr>
            <p:spPr>
              <a:xfrm rot="5400000">
                <a:off x="27801" y="4002901"/>
                <a:ext cx="2344698" cy="3810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9" name="Group 12"/>
              <p:cNvGrpSpPr/>
              <p:nvPr/>
            </p:nvGrpSpPr>
            <p:grpSpPr>
              <a:xfrm>
                <a:off x="1219200" y="28496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116" name="Straight Arrow Connector 6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TextBox 116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110" name="Group 74"/>
              <p:cNvGrpSpPr/>
              <p:nvPr/>
            </p:nvGrpSpPr>
            <p:grpSpPr>
              <a:xfrm>
                <a:off x="1181100" y="3822700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114" name="Straight Arrow Connector 113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TextBox 114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111" name="Group 77"/>
              <p:cNvGrpSpPr/>
              <p:nvPr/>
            </p:nvGrpSpPr>
            <p:grpSpPr>
              <a:xfrm>
                <a:off x="1193800" y="45768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112" name="Straight Arrow Connector 111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TextBox 112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</p:grpSp>
        <p:cxnSp>
          <p:nvCxnSpPr>
            <p:cNvPr id="121" name="Straight Connector 120"/>
            <p:cNvCxnSpPr/>
            <p:nvPr/>
          </p:nvCxnSpPr>
          <p:spPr>
            <a:xfrm>
              <a:off x="3327343" y="5194301"/>
              <a:ext cx="412334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365445" y="2849602"/>
              <a:ext cx="412334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4394200" y="3982998"/>
              <a:ext cx="431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104787"/>
                  </a:solidFill>
                </a:rPr>
                <a:t>...</a:t>
              </a:r>
              <a:endParaRPr lang="en-GB" sz="2400" b="1" dirty="0">
                <a:solidFill>
                  <a:srgbClr val="104787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769361" y="3982998"/>
              <a:ext cx="431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104787"/>
                  </a:solidFill>
                </a:rPr>
                <a:t>...</a:t>
              </a:r>
              <a:endParaRPr lang="en-GB" sz="2400" b="1" dirty="0">
                <a:solidFill>
                  <a:srgbClr val="104787"/>
                </a:solidFill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1181100" y="5016500"/>
            <a:ext cx="6225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local variables do not escape!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relatively free variables can only benefit from reuse in 1/n cases!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1219200" y="5016500"/>
            <a:ext cx="7627586" cy="1402665"/>
            <a:chOff x="1219200" y="5016500"/>
            <a:chExt cx="7627586" cy="1402665"/>
          </a:xfrm>
        </p:grpSpPr>
        <p:sp>
          <p:nvSpPr>
            <p:cNvPr id="128" name="TextBox 127"/>
            <p:cNvSpPr txBox="1"/>
            <p:nvPr/>
          </p:nvSpPr>
          <p:spPr>
            <a:xfrm>
              <a:off x="1219200" y="5772834"/>
              <a:ext cx="31658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8000"/>
                  </a:solidFill>
                </a:rPr>
                <a:t>=&gt; use thread-local heaps</a:t>
              </a:r>
            </a:p>
            <a:p>
              <a:r>
                <a:rPr lang="en-GB" dirty="0" smtClean="0">
                  <a:solidFill>
                    <a:srgbClr val="008000"/>
                  </a:solidFill>
                </a:rPr>
                <a:t>=&gt; inhibit </a:t>
              </a:r>
              <a:r>
                <a:rPr lang="en-GB" dirty="0" err="1" smtClean="0">
                  <a:solidFill>
                    <a:srgbClr val="008000"/>
                  </a:solidFill>
                </a:rPr>
                <a:t>rc</a:t>
              </a:r>
              <a:r>
                <a:rPr lang="en-GB" dirty="0" smtClean="0">
                  <a:solidFill>
                    <a:srgbClr val="008000"/>
                  </a:solidFill>
                </a:rPr>
                <a:t>-ops on </a:t>
              </a:r>
              <a:r>
                <a:rPr lang="en-GB" dirty="0" err="1" smtClean="0">
                  <a:solidFill>
                    <a:srgbClr val="008000"/>
                  </a:solidFill>
                </a:rPr>
                <a:t>rel</a:t>
              </a:r>
              <a:r>
                <a:rPr lang="en-GB" dirty="0" smtClean="0">
                  <a:solidFill>
                    <a:srgbClr val="008000"/>
                  </a:solidFill>
                </a:rPr>
                <a:t>-free </a:t>
              </a:r>
              <a:r>
                <a:rPr lang="en-GB" dirty="0" err="1" smtClean="0">
                  <a:solidFill>
                    <a:srgbClr val="008000"/>
                  </a:solidFill>
                </a:rPr>
                <a:t>vars</a:t>
              </a:r>
              <a:endParaRPr lang="en-GB" dirty="0">
                <a:solidFill>
                  <a:srgbClr val="008000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078164" y="5016500"/>
              <a:ext cx="76862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008000"/>
                  </a:solidFill>
                  <a:sym typeface="Wingdings"/>
                </a:rPr>
                <a:t></a:t>
              </a:r>
              <a:endParaRPr lang="en-GB" sz="5400" b="1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50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1734"/>
            <a:ext cx="651086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HP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 smtClean="0"/>
              <a:t>Vision</a:t>
            </a:r>
            <a:endParaRPr lang="en-US" cap="none" dirty="0"/>
          </a:p>
        </p:txBody>
      </p:sp>
      <p:pic>
        <p:nvPicPr>
          <p:cNvPr id="8" name="Picture 7" descr="color-schlier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52" y="1409956"/>
            <a:ext cx="904473" cy="10157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977" y="5172828"/>
            <a:ext cx="432956" cy="62116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16200000" flipH="1">
            <a:off x="897239" y="2670508"/>
            <a:ext cx="773073" cy="340496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7" idx="3"/>
            <a:endCxn id="9" idx="1"/>
          </p:cNvCxnSpPr>
          <p:nvPr/>
        </p:nvCxnSpPr>
        <p:spPr>
          <a:xfrm flipV="1">
            <a:off x="6975633" y="4055672"/>
            <a:ext cx="576231" cy="61272"/>
          </a:xfrm>
          <a:prstGeom prst="straightConnector1">
            <a:avLst/>
          </a:prstGeom>
          <a:ln>
            <a:solidFill>
              <a:srgbClr val="0099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2"/>
            <a:endCxn id="12" idx="0"/>
          </p:cNvCxnSpPr>
          <p:nvPr/>
        </p:nvCxnSpPr>
        <p:spPr>
          <a:xfrm rot="16200000" flipH="1">
            <a:off x="4042455" y="4128828"/>
            <a:ext cx="890220" cy="1197781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212827" y="3835109"/>
            <a:ext cx="1351700" cy="447500"/>
          </a:xfrm>
          <a:prstGeom prst="rect">
            <a:avLst/>
          </a:prstGeom>
          <a:solidFill>
            <a:srgbClr val="0099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9" tIns="45674" rIns="91349" bIns="45674" rtlCol="0" anchor="ctr"/>
          <a:lstStyle/>
          <a:p>
            <a:pPr algn="ctr"/>
            <a:r>
              <a:rPr lang="en-GB" dirty="0" smtClean="0"/>
              <a:t>algorithm</a:t>
            </a:r>
            <a:endParaRPr lang="en-GB" dirty="0"/>
          </a:p>
        </p:txBody>
      </p:sp>
      <p:grpSp>
        <p:nvGrpSpPr>
          <p:cNvPr id="3" name="Group 68"/>
          <p:cNvGrpSpPr/>
          <p:nvPr/>
        </p:nvGrpSpPr>
        <p:grpSpPr>
          <a:xfrm>
            <a:off x="3784524" y="1300467"/>
            <a:ext cx="5114785" cy="4798370"/>
            <a:chOff x="3499226" y="975347"/>
            <a:chExt cx="5114785" cy="35987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9226" y="1088022"/>
              <a:ext cx="1085455" cy="69840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6569" y="2412957"/>
              <a:ext cx="995415" cy="12575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95499" y="1088022"/>
              <a:ext cx="871069" cy="60191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85401" y="3753375"/>
              <a:ext cx="955357" cy="820750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>
              <a:stCxn id="28" idx="0"/>
              <a:endCxn id="7" idx="2"/>
            </p:cNvCxnSpPr>
            <p:nvPr/>
          </p:nvCxnSpPr>
          <p:spPr>
            <a:xfrm rot="16200000" flipV="1">
              <a:off x="4889008" y="939375"/>
              <a:ext cx="118654" cy="1812760"/>
            </a:xfrm>
            <a:prstGeom prst="straightConnector1">
              <a:avLst/>
            </a:prstGeom>
            <a:ln>
              <a:solidFill>
                <a:srgbClr val="0099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30" idx="3"/>
              <a:endCxn id="21" idx="1"/>
            </p:cNvCxnSpPr>
            <p:nvPr/>
          </p:nvCxnSpPr>
          <p:spPr>
            <a:xfrm flipV="1">
              <a:off x="6682774" y="1659161"/>
              <a:ext cx="817918" cy="1120969"/>
            </a:xfrm>
            <a:prstGeom prst="straightConnector1">
              <a:avLst/>
            </a:prstGeom>
            <a:ln>
              <a:solidFill>
                <a:srgbClr val="0099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27" idx="2"/>
              <a:endCxn id="11" idx="0"/>
            </p:cNvCxnSpPr>
            <p:nvPr/>
          </p:nvCxnSpPr>
          <p:spPr>
            <a:xfrm rot="16200000" flipH="1">
              <a:off x="5953729" y="3144024"/>
              <a:ext cx="513816" cy="704886"/>
            </a:xfrm>
            <a:prstGeom prst="straightConnector1">
              <a:avLst/>
            </a:prstGeom>
            <a:ln>
              <a:solidFill>
                <a:srgbClr val="0099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microgrid3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00692" y="1213172"/>
              <a:ext cx="1113319" cy="89197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01160" y="975347"/>
              <a:ext cx="1185278" cy="683814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>
              <a:stCxn id="28" idx="0"/>
              <a:endCxn id="22" idx="2"/>
            </p:cNvCxnSpPr>
            <p:nvPr/>
          </p:nvCxnSpPr>
          <p:spPr>
            <a:xfrm rot="16200000" flipV="1">
              <a:off x="5501297" y="1551664"/>
              <a:ext cx="245921" cy="460915"/>
            </a:xfrm>
            <a:prstGeom prst="straightConnector1">
              <a:avLst/>
            </a:prstGeom>
            <a:ln>
              <a:solidFill>
                <a:srgbClr val="0099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9" idx="3"/>
              <a:endCxn id="10" idx="2"/>
            </p:cNvCxnSpPr>
            <p:nvPr/>
          </p:nvCxnSpPr>
          <p:spPr>
            <a:xfrm flipV="1">
              <a:off x="6682774" y="1689940"/>
              <a:ext cx="148260" cy="773755"/>
            </a:xfrm>
            <a:prstGeom prst="straightConnector1">
              <a:avLst/>
            </a:prstGeom>
            <a:ln>
              <a:solidFill>
                <a:srgbClr val="0099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67"/>
            <p:cNvGrpSpPr/>
            <p:nvPr/>
          </p:nvGrpSpPr>
          <p:grpSpPr>
            <a:xfrm>
              <a:off x="5024656" y="1905082"/>
              <a:ext cx="1665682" cy="1334477"/>
              <a:chOff x="4664057" y="1905082"/>
              <a:chExt cx="2026281" cy="1334477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665752" y="2935856"/>
                <a:ext cx="2024586" cy="303703"/>
              </a:xfrm>
              <a:prstGeom prst="rect">
                <a:avLst/>
              </a:prstGeom>
              <a:solidFill>
                <a:srgbClr val="00996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1" tIns="45686" rIns="91371" bIns="45686" rtlCol="0" anchor="ctr"/>
              <a:lstStyle/>
              <a:p>
                <a:pPr algn="ctr"/>
                <a:r>
                  <a:rPr lang="en-GB" dirty="0" smtClean="0"/>
                  <a:t>MPI/</a:t>
                </a:r>
                <a:r>
                  <a:rPr lang="en-GB" dirty="0" err="1" smtClean="0"/>
                  <a:t>OpenMP</a:t>
                </a:r>
                <a:endParaRPr lang="en-GB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666489" y="1905082"/>
                <a:ext cx="2014647" cy="381187"/>
              </a:xfrm>
              <a:prstGeom prst="rect">
                <a:avLst/>
              </a:prstGeom>
              <a:solidFill>
                <a:srgbClr val="00996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1" tIns="45686" rIns="91371" bIns="45686" rtlCol="0" anchor="ctr"/>
              <a:lstStyle/>
              <a:p>
                <a:pPr algn="ctr"/>
                <a:r>
                  <a:rPr lang="en-GB" dirty="0" err="1" smtClean="0"/>
                  <a:t>OpenCL</a:t>
                </a:r>
                <a:endParaRPr lang="en-GB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664333" y="2302482"/>
                <a:ext cx="2016803" cy="322425"/>
              </a:xfrm>
              <a:prstGeom prst="rect">
                <a:avLst/>
              </a:prstGeom>
              <a:solidFill>
                <a:srgbClr val="00996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1" tIns="45686" rIns="91371" bIns="45686" rtlCol="0" anchor="ctr"/>
              <a:lstStyle/>
              <a:p>
                <a:pPr algn="ctr"/>
                <a:r>
                  <a:rPr lang="en-GB" dirty="0" smtClean="0"/>
                  <a:t>VHDL</a:t>
                </a:r>
                <a:endParaRPr lang="en-GB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664057" y="2641349"/>
                <a:ext cx="2017079" cy="277561"/>
              </a:xfrm>
              <a:prstGeom prst="rect">
                <a:avLst/>
              </a:prstGeom>
              <a:solidFill>
                <a:srgbClr val="00996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1" tIns="45686" rIns="91371" bIns="45686" rtlCol="0" anchor="ctr"/>
              <a:lstStyle/>
              <a:p>
                <a:pPr algn="ctr"/>
                <a:r>
                  <a:rPr lang="en-GB" dirty="0" smtClean="0"/>
                  <a:t>μTC</a:t>
                </a:r>
                <a:endParaRPr lang="en-GB" dirty="0"/>
              </a:p>
            </p:txBody>
          </p:sp>
        </p:grpSp>
      </p:grpSp>
      <p:cxnSp>
        <p:nvCxnSpPr>
          <p:cNvPr id="51" name="Straight Arrow Connector 50"/>
          <p:cNvCxnSpPr>
            <a:endCxn id="26" idx="1"/>
          </p:cNvCxnSpPr>
          <p:nvPr/>
        </p:nvCxnSpPr>
        <p:spPr>
          <a:xfrm flipV="1">
            <a:off x="2641221" y="4058858"/>
            <a:ext cx="571605" cy="10781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Bent Arrow 70"/>
          <p:cNvSpPr/>
          <p:nvPr/>
        </p:nvSpPr>
        <p:spPr bwMode="auto">
          <a:xfrm>
            <a:off x="3846719" y="2564656"/>
            <a:ext cx="1472427" cy="1239379"/>
          </a:xfrm>
          <a:prstGeom prst="bentArrow">
            <a:avLst/>
          </a:prstGeom>
          <a:solidFill>
            <a:schemeClr val="bg2"/>
          </a:solidFill>
          <a:ln w="25400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28543" tIns="45703" rIns="228543" bIns="45703" rtlCol="0" anchor="ctr"/>
          <a:lstStyle/>
          <a:p>
            <a:pPr marL="1588" indent="-1588" algn="ctr" defTabSz="912957"/>
            <a:endParaRPr lang="en-GB" b="1" dirty="0" smtClean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9017" y="3266921"/>
            <a:ext cx="1193796" cy="1676792"/>
          </a:xfrm>
          <a:prstGeom prst="rect">
            <a:avLst/>
          </a:prstGeom>
        </p:spPr>
      </p:pic>
      <p:sp>
        <p:nvSpPr>
          <p:cNvPr id="32" name="Cloud Callout 31"/>
          <p:cNvSpPr/>
          <p:nvPr/>
        </p:nvSpPr>
        <p:spPr>
          <a:xfrm>
            <a:off x="1204520" y="1139991"/>
            <a:ext cx="2329305" cy="1314228"/>
          </a:xfrm>
          <a:prstGeom prst="cloudCallout">
            <a:avLst>
              <a:gd name="adj1" fmla="val -16017"/>
              <a:gd name="adj2" fmla="val 1190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9" tIns="45674" rIns="91349" bIns="45674" rtlCol="0" anchor="ctr"/>
          <a:lstStyle/>
          <a:p>
            <a:pPr algn="ctr"/>
            <a:r>
              <a:rPr lang="en-US" sz="4400" dirty="0" err="1" smtClean="0">
                <a:sym typeface="Wingdings"/>
              </a:rPr>
              <a:t></a:t>
            </a:r>
            <a:endParaRPr lang="en-US" sz="4400" dirty="0" smtClean="0">
              <a:sym typeface="Wingding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53464" y="2822343"/>
            <a:ext cx="1008989" cy="3693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en-GB" dirty="0" smtClean="0">
                <a:ln>
                  <a:solidFill>
                    <a:schemeClr val="tx1"/>
                  </a:solidFill>
                </a:ln>
              </a:rPr>
              <a:t>compiler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Bi-Modal RC: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49</a:t>
            </a:fld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609600" y="2463800"/>
            <a:ext cx="7924800" cy="2209800"/>
            <a:chOff x="609600" y="1828800"/>
            <a:chExt cx="7924800" cy="2209800"/>
          </a:xfrm>
        </p:grpSpPr>
        <p:sp>
          <p:nvSpPr>
            <p:cNvPr id="7" name="Oval 6"/>
            <p:cNvSpPr/>
            <p:nvPr/>
          </p:nvSpPr>
          <p:spPr>
            <a:xfrm>
              <a:off x="609600" y="2273300"/>
              <a:ext cx="2921000" cy="11303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local</a:t>
              </a:r>
              <a:endParaRPr lang="en-US" sz="32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613400" y="2273300"/>
              <a:ext cx="2921000" cy="11303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/>
                <a:t>norc</a:t>
              </a:r>
              <a:endParaRPr lang="en-US" sz="3200" dirty="0" smtClean="0"/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3530600" y="1828800"/>
              <a:ext cx="2298700" cy="635000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urved Down Arrow 10"/>
            <p:cNvSpPr/>
            <p:nvPr/>
          </p:nvSpPr>
          <p:spPr>
            <a:xfrm rot="10800000">
              <a:off x="3530600" y="3403600"/>
              <a:ext cx="2298700" cy="635000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29100" y="1739900"/>
            <a:ext cx="8559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fork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381500" y="4749512"/>
            <a:ext cx="8090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join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19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388100" cy="1143000"/>
          </a:xfrm>
        </p:spPr>
        <p:txBody>
          <a:bodyPr/>
          <a:lstStyle/>
          <a:p>
            <a:r>
              <a:rPr lang="en-GB" dirty="0" err="1" smtClean="0"/>
              <a:t>SaC</a:t>
            </a:r>
            <a:r>
              <a:rPr lang="en-GB" dirty="0" smtClean="0"/>
              <a:t> Tool Chain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sac2c – main compiler for generating executables; try</a:t>
            </a:r>
          </a:p>
          <a:p>
            <a:pPr lvl="1"/>
            <a:r>
              <a:rPr lang="en-GB" dirty="0" smtClean="0"/>
              <a:t>sac2c –</a:t>
            </a:r>
            <a:r>
              <a:rPr lang="en-GB" dirty="0" err="1" smtClean="0"/>
              <a:t>h</a:t>
            </a:r>
            <a:endParaRPr lang="en-GB" dirty="0" smtClean="0"/>
          </a:p>
          <a:p>
            <a:pPr lvl="1"/>
            <a:r>
              <a:rPr lang="en-GB" dirty="0" smtClean="0"/>
              <a:t>sac2c –</a:t>
            </a:r>
            <a:r>
              <a:rPr lang="en-GB" dirty="0" err="1" smtClean="0"/>
              <a:t>o</a:t>
            </a:r>
            <a:r>
              <a:rPr lang="en-GB" dirty="0" smtClean="0"/>
              <a:t> </a:t>
            </a:r>
            <a:r>
              <a:rPr lang="en-GB" dirty="0" err="1" smtClean="0"/>
              <a:t>hello_world</a:t>
            </a:r>
            <a:r>
              <a:rPr lang="en-GB" dirty="0" smtClean="0"/>
              <a:t> </a:t>
            </a:r>
            <a:r>
              <a:rPr lang="en-GB" dirty="0" err="1" smtClean="0"/>
              <a:t>hello_world.sac</a:t>
            </a:r>
            <a:endParaRPr lang="en-GB" dirty="0" smtClean="0"/>
          </a:p>
          <a:p>
            <a:pPr lvl="1"/>
            <a:r>
              <a:rPr lang="en-GB" dirty="0" smtClean="0"/>
              <a:t>sac2c –t </a:t>
            </a:r>
            <a:r>
              <a:rPr lang="en-GB" dirty="0" err="1" smtClean="0"/>
              <a:t>mt_pth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sac2c –</a:t>
            </a:r>
            <a:r>
              <a:rPr lang="en-GB" dirty="0" err="1" smtClean="0"/>
              <a:t>t</a:t>
            </a:r>
            <a:r>
              <a:rPr lang="en-GB" dirty="0" smtClean="0"/>
              <a:t> </a:t>
            </a:r>
            <a:r>
              <a:rPr lang="en-GB" dirty="0" err="1" smtClean="0"/>
              <a:t>cuda</a:t>
            </a:r>
            <a:endParaRPr lang="en-GB" dirty="0" smtClean="0"/>
          </a:p>
          <a:p>
            <a:r>
              <a:rPr lang="en-GB" dirty="0" smtClean="0"/>
              <a:t>sac4c – creates </a:t>
            </a:r>
            <a:r>
              <a:rPr lang="en-GB" dirty="0" smtClean="0"/>
              <a:t>C and Fortran </a:t>
            </a:r>
            <a:r>
              <a:rPr lang="en-GB" dirty="0" smtClean="0"/>
              <a:t>libraries from </a:t>
            </a:r>
            <a:r>
              <a:rPr lang="en-GB" dirty="0" smtClean="0"/>
              <a:t>           </a:t>
            </a:r>
            <a:r>
              <a:rPr lang="en-GB" dirty="0" err="1" smtClean="0"/>
              <a:t>SaC</a:t>
            </a:r>
            <a:r>
              <a:rPr lang="en-GB" dirty="0" smtClean="0"/>
              <a:t> </a:t>
            </a:r>
            <a:r>
              <a:rPr lang="en-GB" dirty="0" smtClean="0"/>
              <a:t>libraries</a:t>
            </a:r>
          </a:p>
          <a:p>
            <a:r>
              <a:rPr lang="en-GB" dirty="0" smtClean="0"/>
              <a:t>sac2tex – creates </a:t>
            </a:r>
            <a:r>
              <a:rPr lang="en-GB" dirty="0" err="1" smtClean="0"/>
              <a:t>TeX</a:t>
            </a:r>
            <a:r>
              <a:rPr lang="en-GB" dirty="0" smtClean="0"/>
              <a:t> </a:t>
            </a:r>
            <a:r>
              <a:rPr lang="en-GB" dirty="0" err="1" smtClean="0"/>
              <a:t>docu</a:t>
            </a:r>
            <a:r>
              <a:rPr lang="en-GB" dirty="0" smtClean="0"/>
              <a:t> from </a:t>
            </a:r>
            <a:r>
              <a:rPr lang="en-GB" dirty="0" err="1" smtClean="0"/>
              <a:t>SaC</a:t>
            </a:r>
            <a:r>
              <a:rPr lang="en-GB" dirty="0" smtClean="0"/>
              <a:t> files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91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22" y="0"/>
            <a:ext cx="6672469" cy="1143000"/>
          </a:xfrm>
        </p:spPr>
        <p:txBody>
          <a:bodyPr/>
          <a:lstStyle/>
          <a:p>
            <a:r>
              <a:rPr lang="en-US" dirty="0" smtClean="0"/>
              <a:t>More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600" dirty="0" smtClean="0">
                <a:hlinkClick r:id="rId2"/>
              </a:rPr>
              <a:t>www.sac-home.org</a:t>
            </a:r>
            <a:endParaRPr lang="en-US" sz="2600" dirty="0" smtClean="0"/>
          </a:p>
          <a:p>
            <a:pPr lvl="1">
              <a:buFont typeface="Wingdings" charset="2"/>
              <a:buChar char="§"/>
            </a:pPr>
            <a:r>
              <a:rPr lang="en-US" sz="1900" dirty="0" smtClean="0"/>
              <a:t>Compiler</a:t>
            </a:r>
          </a:p>
          <a:p>
            <a:pPr lvl="1">
              <a:buFont typeface="Wingdings" charset="2"/>
              <a:buChar char="§"/>
            </a:pPr>
            <a:r>
              <a:rPr lang="en-US" sz="1900" dirty="0" smtClean="0"/>
              <a:t>Tutorial</a:t>
            </a:r>
            <a:endParaRPr lang="en-US" sz="1900" dirty="0"/>
          </a:p>
          <a:p>
            <a:pPr>
              <a:buFont typeface="Wingdings" charset="2"/>
              <a:buChar char="Ø"/>
            </a:pPr>
            <a:r>
              <a:rPr lang="en-US" sz="1900" dirty="0" smtClean="0"/>
              <a:t>[</a:t>
            </a:r>
            <a:r>
              <a:rPr lang="en-US" sz="1900" dirty="0"/>
              <a:t>GS06b]	Clemens </a:t>
            </a:r>
            <a:r>
              <a:rPr lang="en-US" sz="1900" dirty="0" err="1"/>
              <a:t>Grelck</a:t>
            </a:r>
            <a:r>
              <a:rPr lang="en-US" sz="1900" dirty="0"/>
              <a:t> and Sven-Bodo </a:t>
            </a:r>
            <a:r>
              <a:rPr lang="en-US" sz="1900" dirty="0" err="1"/>
              <a:t>Scholz</a:t>
            </a:r>
            <a:r>
              <a:rPr lang="en-US" sz="1900" dirty="0"/>
              <a:t>. SAC: A functional array language for efficient multithreaded execution. </a:t>
            </a:r>
            <a:r>
              <a:rPr lang="en-US" sz="1900" i="1" dirty="0"/>
              <a:t>International Journal of Parallel Programming</a:t>
            </a:r>
            <a:r>
              <a:rPr lang="en-US" sz="1900" dirty="0"/>
              <a:t>, 34(4):383--427, 2006</a:t>
            </a:r>
            <a:r>
              <a:rPr lang="en-US" sz="1900" dirty="0" smtClean="0"/>
              <a:t>.</a:t>
            </a:r>
          </a:p>
          <a:p>
            <a:pPr>
              <a:buFont typeface="Wingdings" charset="2"/>
              <a:buChar char="Ø"/>
            </a:pPr>
            <a:r>
              <a:rPr lang="en-US" sz="1800" dirty="0"/>
              <a:t>[WGH</a:t>
            </a:r>
            <a:r>
              <a:rPr lang="en-US" sz="1800" baseline="30000" dirty="0"/>
              <a:t>+</a:t>
            </a:r>
            <a:r>
              <a:rPr lang="en-US" sz="1800" dirty="0"/>
              <a:t>12]	V. </a:t>
            </a:r>
            <a:r>
              <a:rPr lang="en-US" sz="1800" dirty="0" err="1"/>
              <a:t>Wieser</a:t>
            </a:r>
            <a:r>
              <a:rPr lang="en-US" sz="1800" dirty="0"/>
              <a:t>, C. </a:t>
            </a:r>
            <a:r>
              <a:rPr lang="en-US" sz="1800" dirty="0" err="1"/>
              <a:t>Grelck</a:t>
            </a:r>
            <a:r>
              <a:rPr lang="en-US" sz="1800" dirty="0"/>
              <a:t>, P. </a:t>
            </a:r>
            <a:r>
              <a:rPr lang="en-US" sz="1800" dirty="0" err="1"/>
              <a:t>Haslinger</a:t>
            </a:r>
            <a:r>
              <a:rPr lang="en-US" sz="1800" dirty="0"/>
              <a:t>, J. </a:t>
            </a:r>
            <a:r>
              <a:rPr lang="en-US" sz="1800" dirty="0" err="1"/>
              <a:t>Guo</a:t>
            </a:r>
            <a:r>
              <a:rPr lang="en-US" sz="1800" dirty="0"/>
              <a:t>, F. </a:t>
            </a:r>
            <a:r>
              <a:rPr lang="en-US" sz="1800" dirty="0" err="1"/>
              <a:t>Korzeniowski</a:t>
            </a:r>
            <a:r>
              <a:rPr lang="en-US" sz="1800" dirty="0"/>
              <a:t>, R. </a:t>
            </a:r>
            <a:r>
              <a:rPr lang="en-US" sz="1800" dirty="0" err="1"/>
              <a:t>Bernecky</a:t>
            </a:r>
            <a:r>
              <a:rPr lang="en-US" sz="1800" dirty="0"/>
              <a:t>, B. Moser, and S.B. </a:t>
            </a:r>
            <a:r>
              <a:rPr lang="en-US" sz="1800" dirty="0" err="1"/>
              <a:t>Scholz</a:t>
            </a:r>
            <a:r>
              <a:rPr lang="en-US" sz="1800" dirty="0"/>
              <a:t>. Combining high productivity and high performance in image processing using Single Assignment C on multi-core CPUs and many-core GPUs. </a:t>
            </a:r>
            <a:r>
              <a:rPr lang="en-US" sz="1800" i="1" dirty="0"/>
              <a:t>Journal of Electronic Imaging</a:t>
            </a:r>
            <a:r>
              <a:rPr lang="en-US" sz="1800" dirty="0"/>
              <a:t>, 21(2), 2012.	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[</a:t>
            </a:r>
            <a:r>
              <a:rPr lang="en-US" sz="1800" dirty="0"/>
              <a:t>vSB</a:t>
            </a:r>
            <a:r>
              <a:rPr lang="en-US" sz="1800" baseline="30000" dirty="0"/>
              <a:t>+</a:t>
            </a:r>
            <a:r>
              <a:rPr lang="en-US" sz="1800" dirty="0"/>
              <a:t>13]	A. </a:t>
            </a:r>
            <a:r>
              <a:rPr lang="en-US" sz="1800" dirty="0" err="1"/>
              <a:t>Šinkarovs</a:t>
            </a:r>
            <a:r>
              <a:rPr lang="en-US" sz="1800" dirty="0"/>
              <a:t>, S.B. </a:t>
            </a:r>
            <a:r>
              <a:rPr lang="en-US" sz="1800" dirty="0" err="1"/>
              <a:t>Scholz</a:t>
            </a:r>
            <a:r>
              <a:rPr lang="en-US" sz="1800" dirty="0"/>
              <a:t>, R. </a:t>
            </a:r>
            <a:r>
              <a:rPr lang="en-US" sz="1800" dirty="0" err="1"/>
              <a:t>Bernecky</a:t>
            </a:r>
            <a:r>
              <a:rPr lang="en-US" sz="1800" dirty="0"/>
              <a:t>, R. </a:t>
            </a:r>
            <a:r>
              <a:rPr lang="en-US" sz="1800" dirty="0" err="1"/>
              <a:t>Douma</a:t>
            </a:r>
            <a:r>
              <a:rPr lang="en-US" sz="1800" dirty="0"/>
              <a:t>, and C. </a:t>
            </a:r>
            <a:r>
              <a:rPr lang="en-US" sz="1800" dirty="0" err="1"/>
              <a:t>Grelck</a:t>
            </a:r>
            <a:r>
              <a:rPr lang="en-US" sz="1800" dirty="0"/>
              <a:t>. </a:t>
            </a:r>
            <a:r>
              <a:rPr lang="en-US" sz="1800" dirty="0" smtClean="0"/>
              <a:t>SAC/C </a:t>
            </a:r>
            <a:r>
              <a:rPr lang="en-US" sz="1800" dirty="0"/>
              <a:t>formulations of the all-pairs N-body problem and their performance on SMPs </a:t>
            </a:r>
            <a:r>
              <a:rPr lang="en-US" sz="1800" dirty="0" smtClean="0"/>
              <a:t>and GPGPUs </a:t>
            </a:r>
            <a:r>
              <a:rPr lang="en-US" sz="1800" i="1" dirty="0" smtClean="0"/>
              <a:t>Concurrency </a:t>
            </a:r>
            <a:r>
              <a:rPr lang="en-US" sz="1800" i="1" dirty="0"/>
              <a:t>and Computation: Practice and Experience</a:t>
            </a:r>
            <a:r>
              <a:rPr lang="en-US" sz="1800" dirty="0"/>
              <a:t>, 2013</a:t>
            </a:r>
            <a:r>
              <a:rPr lang="en-US" sz="180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7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70643" cy="1143000"/>
          </a:xfrm>
        </p:spPr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still many challenges ahead, e.g.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Non-array data structures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Arrays on clusters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Joining data and task parallelism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Better memory management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Application </a:t>
            </a:r>
            <a:r>
              <a:rPr lang="en-US" dirty="0" smtClean="0">
                <a:solidFill>
                  <a:srgbClr val="FF0000"/>
                </a:solidFill>
              </a:rPr>
              <a:t>studies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Novel Architectures</a:t>
            </a:r>
          </a:p>
          <a:p>
            <a:pPr lvl="1">
              <a:buFont typeface="Wingdings" charset="2"/>
              <a:buChar char="Ø"/>
            </a:pPr>
            <a:r>
              <a:rPr lang="is-IS" dirty="0" smtClean="0">
                <a:solidFill>
                  <a:srgbClr val="FF0000"/>
                </a:solidFill>
              </a:rPr>
              <a:t>… and many more ...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If you are interested in joining the team: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talk to me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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04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3119" y="250482"/>
            <a:ext cx="6706481" cy="14884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US" dirty="0">
              <a:solidFill>
                <a:srgbClr val="F1636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02400" cy="1143000"/>
          </a:xfrm>
        </p:spPr>
        <p:txBody>
          <a:bodyPr>
            <a:normAutofit fontScale="90000"/>
          </a:bodyPr>
          <a:lstStyle/>
          <a:p>
            <a:r>
              <a:rPr lang="en-GB" cap="small" dirty="0" err="1" smtClean="0"/>
              <a:t>SaC</a:t>
            </a:r>
            <a:r>
              <a:rPr lang="en-GB" dirty="0" smtClean="0"/>
              <a:t>: </a:t>
            </a:r>
            <a:r>
              <a:rPr lang="en-GB" dirty="0" smtClean="0"/>
              <a:t>HP</a:t>
            </a:r>
            <a:r>
              <a:rPr lang="en-GB" baseline="30000" dirty="0"/>
              <a:t>3</a:t>
            </a:r>
            <a:r>
              <a:rPr lang="en-GB" dirty="0" smtClean="0"/>
              <a:t> </a:t>
            </a:r>
            <a:r>
              <a:rPr lang="en-GB" dirty="0" smtClean="0"/>
              <a:t>Driven Language Design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0810" y="3207745"/>
            <a:ext cx="774230" cy="1158167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GB" sz="7000" dirty="0" smtClean="0"/>
              <a:t>&amp;</a:t>
            </a:r>
            <a:endParaRPr lang="en-GB" sz="7000" dirty="0" smtClean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385" y="1738973"/>
            <a:ext cx="2970300" cy="3004826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pPr marL="233816" indent="-233816"/>
            <a:r>
              <a:rPr lang="en-GB" sz="2800" cap="small" dirty="0" smtClean="0">
                <a:solidFill>
                  <a:srgbClr val="F16369"/>
                </a:solidFill>
              </a:rPr>
              <a:t>High-Productivity</a:t>
            </a:r>
          </a:p>
          <a:p>
            <a:pPr marL="233816" indent="-233816"/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GB" dirty="0" smtClean="0"/>
          </a:p>
          <a:p>
            <a:pPr marL="233816" indent="-233816">
              <a:buFont typeface="Wingdings" charset="2"/>
              <a:buChar char="Ø"/>
            </a:pPr>
            <a:r>
              <a:rPr lang="en-GB" dirty="0" smtClean="0"/>
              <a:t>easy to learn</a:t>
            </a:r>
          </a:p>
          <a:p>
            <a:pPr lvl="1">
              <a:buFont typeface="Lucida Grande"/>
              <a:buChar char="-"/>
            </a:pPr>
            <a:r>
              <a:rPr lang="en-GB" dirty="0" smtClean="0"/>
              <a:t> C-like look and feel</a:t>
            </a:r>
          </a:p>
          <a:p>
            <a:pPr marL="233816" indent="-233816">
              <a:buFont typeface="Wingdings" charset="2"/>
              <a:buChar char="Ø"/>
            </a:pPr>
            <a:r>
              <a:rPr lang="en-GB" dirty="0" smtClean="0"/>
              <a:t>easy to program</a:t>
            </a:r>
          </a:p>
          <a:p>
            <a:pPr lvl="1">
              <a:buFont typeface="Lucida Grande"/>
              <a:buChar char="-"/>
            </a:pPr>
            <a:r>
              <a:rPr lang="en-GB" dirty="0" smtClean="0"/>
              <a:t> </a:t>
            </a:r>
            <a:r>
              <a:rPr lang="en-GB" dirty="0" err="1" smtClean="0"/>
              <a:t>Matlab</a:t>
            </a:r>
            <a:r>
              <a:rPr lang="en-GB" dirty="0" smtClean="0"/>
              <a:t>-like style</a:t>
            </a:r>
          </a:p>
          <a:p>
            <a:pPr lvl="1">
              <a:buFont typeface="Lucida Grande"/>
              <a:buChar char="-"/>
            </a:pPr>
            <a:r>
              <a:rPr lang="en-GB" dirty="0" smtClean="0"/>
              <a:t> OO-like power</a:t>
            </a:r>
          </a:p>
          <a:p>
            <a:pPr lvl="1">
              <a:buFont typeface="Lucida Grande"/>
              <a:buChar char="-"/>
            </a:pPr>
            <a:r>
              <a:rPr lang="en-GB" dirty="0" smtClean="0"/>
              <a:t> FP-like abstractions</a:t>
            </a:r>
          </a:p>
          <a:p>
            <a:pPr marL="233816" indent="-233816">
              <a:buFont typeface="Wingdings" charset="2"/>
              <a:buChar char="Ø"/>
            </a:pPr>
            <a:r>
              <a:rPr lang="en-GB" dirty="0" smtClean="0"/>
              <a:t>easy to integrate</a:t>
            </a:r>
          </a:p>
          <a:p>
            <a:pPr lvl="1">
              <a:buFont typeface="Lucida Grande"/>
              <a:buChar char="-"/>
            </a:pPr>
            <a:r>
              <a:rPr lang="en-GB" dirty="0" smtClean="0"/>
              <a:t> light-weight C interface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7565" y="1738973"/>
            <a:ext cx="3791839" cy="3004826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pPr marL="233816" indent="-233816"/>
            <a:r>
              <a:rPr lang="en-GB" sz="2800" cap="small" dirty="0" smtClean="0">
                <a:solidFill>
                  <a:srgbClr val="F16369"/>
                </a:solidFill>
              </a:rPr>
              <a:t>High-Performance </a:t>
            </a:r>
          </a:p>
          <a:p>
            <a:pPr marL="233816" indent="-233816"/>
            <a:endParaRPr lang="en-GB" dirty="0" smtClean="0"/>
          </a:p>
          <a:p>
            <a:pPr marL="233816" indent="-233816">
              <a:buFont typeface="Wingdings" charset="2"/>
              <a:buChar char="Ø"/>
            </a:pPr>
            <a:r>
              <a:rPr lang="en-GB" dirty="0" smtClean="0"/>
              <a:t>no frills</a:t>
            </a:r>
          </a:p>
          <a:p>
            <a:pPr marL="690960" lvl="1" indent="-233816">
              <a:buFont typeface="Lucida Grande"/>
              <a:buChar char="-"/>
            </a:pPr>
            <a:r>
              <a:rPr lang="en-GB" dirty="0" smtClean="0"/>
              <a:t>lean language core</a:t>
            </a:r>
          </a:p>
          <a:p>
            <a:pPr marL="233816" indent="-233816">
              <a:buFont typeface="Wingdings" charset="2"/>
              <a:buChar char="Ø"/>
            </a:pPr>
            <a:r>
              <a:rPr lang="en-GB" dirty="0" smtClean="0"/>
              <a:t>performance focus</a:t>
            </a:r>
          </a:p>
          <a:p>
            <a:pPr marL="690960" lvl="1" indent="-233816">
              <a:buFont typeface="Lucida Grande"/>
              <a:buChar char="-"/>
            </a:pPr>
            <a:r>
              <a:rPr lang="en-GB" dirty="0" smtClean="0"/>
              <a:t>strictly controlled side-effects</a:t>
            </a:r>
          </a:p>
          <a:p>
            <a:pPr marL="690960" lvl="1" indent="-233816">
              <a:buFont typeface="Lucida Grande"/>
              <a:buChar char="-"/>
            </a:pPr>
            <a:r>
              <a:rPr lang="en-GB" dirty="0" smtClean="0"/>
              <a:t>implicit memory management</a:t>
            </a:r>
          </a:p>
          <a:p>
            <a:pPr marL="233816" indent="-233816">
              <a:buFont typeface="Wingdings" charset="2"/>
              <a:buChar char="Ø"/>
            </a:pPr>
            <a:r>
              <a:rPr lang="en-GB" dirty="0" smtClean="0"/>
              <a:t>concurrency apt</a:t>
            </a:r>
          </a:p>
          <a:p>
            <a:pPr marL="690960" lvl="1" indent="-233816">
              <a:buFont typeface="Lucida Grande"/>
              <a:buChar char="-"/>
            </a:pPr>
            <a:r>
              <a:rPr lang="en-GB" dirty="0" smtClean="0"/>
              <a:t>data-parallelism at core</a:t>
            </a:r>
          </a:p>
          <a:p>
            <a:pPr marL="233816" indent="-233816">
              <a:buFont typeface="Wingdings" charset="2"/>
              <a:buChar char="Ø"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719785" y="4624562"/>
            <a:ext cx="4239815" cy="1896831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marL="233816" indent="-233816"/>
            <a:r>
              <a:rPr lang="en-GB" sz="2800" cap="small" dirty="0" smtClean="0">
                <a:solidFill>
                  <a:srgbClr val="F16369"/>
                </a:solidFill>
              </a:rPr>
              <a:t>High-Portability </a:t>
            </a:r>
            <a:endParaRPr lang="en-GB" sz="2800" cap="small" dirty="0" smtClean="0">
              <a:solidFill>
                <a:srgbClr val="F16369"/>
              </a:solidFill>
            </a:endParaRPr>
          </a:p>
          <a:p>
            <a:pPr marL="233816" indent="-233816"/>
            <a:endParaRPr lang="en-GB" dirty="0" smtClean="0"/>
          </a:p>
          <a:p>
            <a:pPr marL="233816" indent="-233816">
              <a:buFont typeface="Wingdings" charset="2"/>
              <a:buChar char="Ø"/>
            </a:pPr>
            <a:r>
              <a:rPr lang="en-GB" dirty="0" smtClean="0"/>
              <a:t>no </a:t>
            </a:r>
            <a:r>
              <a:rPr lang="en-GB" dirty="0" smtClean="0"/>
              <a:t>low-level facilities</a:t>
            </a:r>
            <a:endParaRPr lang="en-GB" dirty="0" smtClean="0"/>
          </a:p>
          <a:p>
            <a:pPr marL="690960" lvl="1" indent="-233816">
              <a:buFont typeface="Lucida Grande"/>
              <a:buChar char="-"/>
            </a:pPr>
            <a:r>
              <a:rPr lang="en-GB" dirty="0" smtClean="0"/>
              <a:t>no notion of memory</a:t>
            </a:r>
          </a:p>
          <a:p>
            <a:pPr marL="690960" lvl="1" indent="-233816">
              <a:buFont typeface="Lucida Grande"/>
              <a:buChar char="-"/>
            </a:pPr>
            <a:r>
              <a:rPr lang="en-GB" dirty="0"/>
              <a:t>n</a:t>
            </a:r>
            <a:r>
              <a:rPr lang="en-GB" dirty="0" smtClean="0"/>
              <a:t>o explicit concurrency/ parallelism</a:t>
            </a:r>
          </a:p>
          <a:p>
            <a:pPr marL="690960" lvl="1" indent="-233816">
              <a:buFont typeface="Lucida Grande"/>
              <a:buChar char="-"/>
            </a:pPr>
            <a:r>
              <a:rPr lang="en-GB" dirty="0"/>
              <a:t>n</a:t>
            </a:r>
            <a:r>
              <a:rPr lang="en-GB" dirty="0" smtClean="0"/>
              <a:t>o notion of communication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9409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9"/>
            <a:ext cx="64770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What is Data-Parallelism?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5522" y="2058291"/>
            <a:ext cx="7178390" cy="511836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GB" sz="2800" i="1" dirty="0" smtClean="0"/>
              <a:t>Formulate algorithms in </a:t>
            </a:r>
            <a:r>
              <a:rPr lang="en-GB" sz="2800" i="1" dirty="0" smtClean="0">
                <a:solidFill>
                  <a:srgbClr val="FF0000"/>
                </a:solidFill>
              </a:rPr>
              <a:t>space </a:t>
            </a:r>
            <a:r>
              <a:rPr lang="en-GB" sz="2800" i="1" dirty="0" smtClean="0"/>
              <a:t>rather than </a:t>
            </a:r>
            <a:r>
              <a:rPr lang="en-GB" sz="2800" i="1" dirty="0" smtClean="0">
                <a:solidFill>
                  <a:srgbClr val="FF0000"/>
                </a:solidFill>
              </a:rPr>
              <a:t>time</a:t>
            </a:r>
            <a:r>
              <a:rPr lang="en-GB" sz="2800" dirty="0" smtClean="0"/>
              <a:t>!</a:t>
            </a:r>
            <a:endParaRPr lang="en-GB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4767565" y="3613784"/>
            <a:ext cx="2346774" cy="15201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GB" dirty="0" smtClean="0"/>
              <a:t>prod = 1;</a:t>
            </a:r>
          </a:p>
          <a:p>
            <a:r>
              <a:rPr lang="en-GB" dirty="0" smtClean="0"/>
              <a:t>for( </a:t>
            </a:r>
            <a:r>
              <a:rPr lang="en-GB" dirty="0" err="1" smtClean="0"/>
              <a:t>i</a:t>
            </a:r>
            <a:r>
              <a:rPr lang="en-GB" dirty="0" smtClean="0"/>
              <a:t>=1; </a:t>
            </a:r>
            <a:r>
              <a:rPr lang="en-GB" dirty="0" err="1" smtClean="0"/>
              <a:t>i</a:t>
            </a:r>
            <a:r>
              <a:rPr lang="en-GB" dirty="0" smtClean="0"/>
              <a:t>&lt;=10; </a:t>
            </a:r>
            <a:r>
              <a:rPr lang="en-GB" dirty="0" err="1" smtClean="0"/>
              <a:t>i</a:t>
            </a:r>
            <a:r>
              <a:rPr lang="en-GB" dirty="0" smtClean="0"/>
              <a:t>++) {</a:t>
            </a:r>
          </a:p>
          <a:p>
            <a:r>
              <a:rPr lang="en-GB" dirty="0" smtClean="0"/>
              <a:t>  prod = prod*</a:t>
            </a:r>
            <a:r>
              <a:rPr lang="en-GB" dirty="0" err="1" smtClean="0"/>
              <a:t>i</a:t>
            </a:r>
            <a:r>
              <a:rPr lang="en-GB" dirty="0" smtClean="0"/>
              <a:t>;</a:t>
            </a:r>
          </a:p>
          <a:p>
            <a:r>
              <a:rPr lang="en-GB" dirty="0" smtClean="0"/>
              <a:t>}</a:t>
            </a:r>
          </a:p>
          <a:p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530333" y="3003155"/>
            <a:ext cx="2542339" cy="8291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GB" dirty="0" smtClean="0"/>
              <a:t>prod = prod( iota( 10)+1)</a:t>
            </a:r>
            <a:endParaRPr lang="en-GB" dirty="0"/>
          </a:p>
        </p:txBody>
      </p:sp>
      <p:pic>
        <p:nvPicPr>
          <p:cNvPr id="13" name="Picture 12" descr="seq2_fac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453" y="3003155"/>
            <a:ext cx="977823" cy="3189774"/>
          </a:xfrm>
          <a:prstGeom prst="rect">
            <a:avLst/>
          </a:prstGeom>
        </p:spPr>
      </p:pic>
      <p:pic>
        <p:nvPicPr>
          <p:cNvPr id="14" name="Picture 13" descr="par_fac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21" y="4373865"/>
            <a:ext cx="2477151" cy="12125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405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Why is Space Better than Time?</a:t>
            </a:r>
            <a:endParaRPr lang="en-US" dirty="0"/>
          </a:p>
        </p:txBody>
      </p:sp>
      <p:pic>
        <p:nvPicPr>
          <p:cNvPr id="10" name="Picture 9" descr="fac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979" y="1999614"/>
            <a:ext cx="5367296" cy="40551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27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Another Example: Fibonacci Numbers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41062" y="2599821"/>
            <a:ext cx="3063844" cy="22802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smtClean="0"/>
              <a:t>if( </a:t>
            </a:r>
            <a:r>
              <a:rPr lang="en-US" dirty="0" err="1" smtClean="0"/>
              <a:t>n</a:t>
            </a:r>
            <a:r>
              <a:rPr lang="en-US" dirty="0" smtClean="0"/>
              <a:t>&lt;=1)</a:t>
            </a:r>
          </a:p>
          <a:p>
            <a:r>
              <a:rPr lang="en-US" dirty="0" smtClean="0"/>
              <a:t>  return </a:t>
            </a:r>
            <a:r>
              <a:rPr lang="en-US" dirty="0" err="1" smtClean="0"/>
              <a:t>n</a:t>
            </a:r>
            <a:r>
              <a:rPr lang="en-US" dirty="0" smtClean="0"/>
              <a:t>;</a:t>
            </a:r>
          </a:p>
          <a:p>
            <a:r>
              <a:rPr lang="en-US" dirty="0" smtClean="0"/>
              <a:t>} else {</a:t>
            </a:r>
          </a:p>
          <a:p>
            <a:r>
              <a:rPr lang="en-US" dirty="0" smtClean="0"/>
              <a:t>  return  fib( n-1) + fib( n-2);</a:t>
            </a:r>
          </a:p>
          <a:p>
            <a:r>
              <a:rPr lang="en-US" dirty="0" smtClean="0"/>
              <a:t>}</a:t>
            </a:r>
            <a:endParaRPr lang="en-GB" dirty="0"/>
          </a:p>
        </p:txBody>
      </p:sp>
      <p:pic>
        <p:nvPicPr>
          <p:cNvPr id="16" name="Picture 15" descr="fib_dc_p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248" y="2599821"/>
            <a:ext cx="3911290" cy="2280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2152</Words>
  <Application>Microsoft Macintosh PowerPoint</Application>
  <PresentationFormat>On-screen Show (4:3)</PresentationFormat>
  <Paragraphs>600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Calibri</vt:lpstr>
      <vt:lpstr>Courier</vt:lpstr>
      <vt:lpstr>Courier New</vt:lpstr>
      <vt:lpstr>Lucida Grande</vt:lpstr>
      <vt:lpstr>Wingdings</vt:lpstr>
      <vt:lpstr>Arial</vt:lpstr>
      <vt:lpstr>Office Theme</vt:lpstr>
      <vt:lpstr>SaC – Functional Programming for HP3</vt:lpstr>
      <vt:lpstr>The Multicore Challenge</vt:lpstr>
      <vt:lpstr>Typical Scenario</vt:lpstr>
      <vt:lpstr>Tomorrow’s Scenario</vt:lpstr>
      <vt:lpstr>The HP3 Vision</vt:lpstr>
      <vt:lpstr>SaC: HP3 Driven Language Design</vt:lpstr>
      <vt:lpstr>What is Data-Parallelism?</vt:lpstr>
      <vt:lpstr>Why is Space Better than Time?</vt:lpstr>
      <vt:lpstr>Another Example: Fibonacci Numbers</vt:lpstr>
      <vt:lpstr>Another Example: Fibonacci Numbers</vt:lpstr>
      <vt:lpstr>Fibonacci Numbers – now linearised!</vt:lpstr>
      <vt:lpstr>Fibonacci Numbers – now data-parallel!</vt:lpstr>
      <vt:lpstr>Everything is an Array</vt:lpstr>
      <vt:lpstr>Everything is an Array</vt:lpstr>
      <vt:lpstr>Multi-Dimensional Arrays</vt:lpstr>
      <vt:lpstr>Index-Free Combinator-Style Computations</vt:lpstr>
      <vt:lpstr>Shape-Invariant Programming</vt:lpstr>
      <vt:lpstr>Shape-Invariant Programming</vt:lpstr>
      <vt:lpstr>Where do these Operations Come from?</vt:lpstr>
      <vt:lpstr>Where do these Operations Come from?</vt:lpstr>
      <vt:lpstr>With-Loops</vt:lpstr>
      <vt:lpstr>With-Loops</vt:lpstr>
      <vt:lpstr>With-Loops</vt:lpstr>
      <vt:lpstr>Set-Notation and With-Loops</vt:lpstr>
      <vt:lpstr>Observation</vt:lpstr>
      <vt:lpstr>Computation of π</vt:lpstr>
      <vt:lpstr>Computation of π</vt:lpstr>
      <vt:lpstr>Example: Matrix Multiply</vt:lpstr>
      <vt:lpstr>Example: Relaxation</vt:lpstr>
      <vt:lpstr>Programming in a Data-Parallel Style - Consequences</vt:lpstr>
      <vt:lpstr>What not How (1)</vt:lpstr>
      <vt:lpstr>What not How (1)</vt:lpstr>
      <vt:lpstr>What not How (2)</vt:lpstr>
      <vt:lpstr>What not How (2)</vt:lpstr>
      <vt:lpstr>What not How (3)</vt:lpstr>
      <vt:lpstr>What not How (3)</vt:lpstr>
      <vt:lpstr>What not How (3)</vt:lpstr>
      <vt:lpstr>What not How (3)</vt:lpstr>
      <vt:lpstr>What not How (4)</vt:lpstr>
      <vt:lpstr>What not How (5)</vt:lpstr>
      <vt:lpstr>Challenge: Memory Management: What does the λ-calculus teach us?</vt:lpstr>
      <vt:lpstr>How do we implement this? – the scalar case</vt:lpstr>
      <vt:lpstr>How do we implement this? – the non-scalar case naive approach</vt:lpstr>
      <vt:lpstr>How do we implement this? – the non-scalar case widely adopted approach</vt:lpstr>
      <vt:lpstr>How do we implement this? – the non-scalar case reference counting approach</vt:lpstr>
      <vt:lpstr>How do we implement this? – the non-scalar case a comparison of approaches</vt:lpstr>
      <vt:lpstr>Avoiding Reference Counting Operations</vt:lpstr>
      <vt:lpstr>NB: Why don’t we have  RC-world-domination?</vt:lpstr>
      <vt:lpstr>Going Multi-Core</vt:lpstr>
      <vt:lpstr>Bi-Modal RC:</vt:lpstr>
      <vt:lpstr>SaC Tool Chain</vt:lpstr>
      <vt:lpstr>More Material</vt:lpstr>
      <vt:lpstr>Outlook</vt:lpstr>
    </vt:vector>
  </TitlesOfParts>
  <Company>University of Hertfordshire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Sven-Bodo Scholz</dc:creator>
  <cp:lastModifiedBy>Scholz, Sven-Bodo</cp:lastModifiedBy>
  <cp:revision>48</cp:revision>
  <cp:lastPrinted>2014-03-06T09:13:29Z</cp:lastPrinted>
  <dcterms:created xsi:type="dcterms:W3CDTF">2012-07-02T11:33:25Z</dcterms:created>
  <dcterms:modified xsi:type="dcterms:W3CDTF">2016-04-28T22:32:10Z</dcterms:modified>
</cp:coreProperties>
</file>