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83" r:id="rId2"/>
    <p:sldId id="313" r:id="rId3"/>
    <p:sldId id="311" r:id="rId4"/>
    <p:sldId id="312" r:id="rId5"/>
    <p:sldId id="314" r:id="rId6"/>
    <p:sldId id="298" r:id="rId7"/>
    <p:sldId id="258" r:id="rId8"/>
    <p:sldId id="259" r:id="rId9"/>
    <p:sldId id="260" r:id="rId10"/>
    <p:sldId id="261" r:id="rId11"/>
    <p:sldId id="282" r:id="rId12"/>
    <p:sldId id="262" r:id="rId13"/>
    <p:sldId id="263" r:id="rId14"/>
    <p:sldId id="265" r:id="rId15"/>
    <p:sldId id="266" r:id="rId16"/>
    <p:sldId id="274" r:id="rId17"/>
    <p:sldId id="267" r:id="rId18"/>
    <p:sldId id="305" r:id="rId19"/>
    <p:sldId id="273" r:id="rId20"/>
    <p:sldId id="284" r:id="rId21"/>
    <p:sldId id="285" r:id="rId22"/>
    <p:sldId id="286" r:id="rId23"/>
    <p:sldId id="287" r:id="rId24"/>
    <p:sldId id="289" r:id="rId25"/>
    <p:sldId id="291" r:id="rId26"/>
    <p:sldId id="292" r:id="rId27"/>
    <p:sldId id="293" r:id="rId28"/>
    <p:sldId id="295" r:id="rId29"/>
    <p:sldId id="299" r:id="rId30"/>
    <p:sldId id="304" r:id="rId31"/>
    <p:sldId id="300" r:id="rId32"/>
  </p:sldIdLst>
  <p:sldSz cx="9144000" cy="6858000" type="screen4x3"/>
  <p:notesSz cx="7099300" cy="10234613"/>
  <p:defaultTextStyle>
    <a:defPPr>
      <a:defRPr lang="sv-SE"/>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9" autoAdjust="0"/>
    <p:restoredTop sz="77046" autoAdjust="0"/>
  </p:normalViewPr>
  <p:slideViewPr>
    <p:cSldViewPr>
      <p:cViewPr varScale="1">
        <p:scale>
          <a:sx n="87" d="100"/>
          <a:sy n="87" d="100"/>
        </p:scale>
        <p:origin x="2768"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ea typeface="+mn-ea"/>
                <a:cs typeface="+mn-cs"/>
              </a:defRPr>
            </a:lvl1pPr>
          </a:lstStyle>
          <a:p>
            <a:pPr>
              <a:defRPr/>
            </a:pPr>
            <a:endParaRPr lang="sv-SE"/>
          </a:p>
        </p:txBody>
      </p:sp>
      <p:sp>
        <p:nvSpPr>
          <p:cNvPr id="21507"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ea typeface="+mn-ea"/>
                <a:cs typeface="+mn-cs"/>
              </a:defRPr>
            </a:lvl1pPr>
          </a:lstStyle>
          <a:p>
            <a:pPr>
              <a:defRPr/>
            </a:pPr>
            <a:endParaRPr lang="sv-SE"/>
          </a:p>
        </p:txBody>
      </p:sp>
      <p:sp>
        <p:nvSpPr>
          <p:cNvPr id="21508"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ea typeface="+mn-ea"/>
                <a:cs typeface="+mn-cs"/>
              </a:defRPr>
            </a:lvl1pPr>
          </a:lstStyle>
          <a:p>
            <a:pPr>
              <a:defRPr/>
            </a:pPr>
            <a:endParaRPr lang="sv-SE"/>
          </a:p>
        </p:txBody>
      </p:sp>
      <p:sp>
        <p:nvSpPr>
          <p:cNvPr id="21509"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fld id="{62416AD8-5D59-AD41-85A3-2B70A0D9DF49}" type="slidenum">
              <a:rPr lang="sv-SE" altLang="en-US"/>
              <a:pPr/>
              <a:t>‹Nr.›</a:t>
            </a:fld>
            <a:endParaRPr lang="sv-S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en-AU"/>
          </a:p>
        </p:txBody>
      </p:sp>
      <p:sp>
        <p:nvSpPr>
          <p:cNvPr id="25603"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en-AU"/>
          </a:p>
        </p:txBody>
      </p:sp>
      <p:sp>
        <p:nvSpPr>
          <p:cNvPr id="43012"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5605"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25606"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en-AU"/>
          </a:p>
        </p:txBody>
      </p:sp>
      <p:sp>
        <p:nvSpPr>
          <p:cNvPr id="25607"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6C537D6-BE38-FE4B-943A-852EF00A4F45}" type="slidenum">
              <a:rPr lang="en-AU" altLang="en-US"/>
              <a:pPr/>
              <a:t>‹Nr.›</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53DA4C2-0C27-E848-B74B-B20912C865B8}" type="slidenum">
              <a:rPr lang="en-AU" altLang="en-US"/>
              <a:pPr eaLnBrk="1" hangingPunct="1">
                <a:spcBef>
                  <a:spcPct val="0"/>
                </a:spcBef>
              </a:pPr>
              <a:t>1</a:t>
            </a:fld>
            <a:endParaRPr lang="en-AU" alt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2007-11-14 (GK): In databases, the plural “indexes” is preferred.</a:t>
            </a:r>
          </a:p>
          <a:p>
            <a:pPr eaLnBrk="1" hangingPunct="1"/>
            <a:r>
              <a:rPr lang="en-US" altLang="en-US" dirty="0"/>
              <a:t>2011-02-23 (NB): Trim down the Indexes part to half a lecture, add another half of real-world outlook.</a:t>
            </a:r>
          </a:p>
          <a:p>
            <a:pPr eaLnBrk="1" hangingPunct="1"/>
            <a:r>
              <a:rPr lang="sv-SE" altLang="en-US" dirty="0"/>
              <a:t>2013-02-24 (NB): </a:t>
            </a:r>
            <a:r>
              <a:rPr lang="sv-SE" altLang="en-US" dirty="0" err="1"/>
              <a:t>Replace</a:t>
            </a:r>
            <a:r>
              <a:rPr lang="sv-SE" altLang="en-US" dirty="0"/>
              <a:t> the real-</a:t>
            </a:r>
            <a:r>
              <a:rPr lang="sv-SE" altLang="en-US" dirty="0" err="1"/>
              <a:t>world</a:t>
            </a:r>
            <a:r>
              <a:rPr lang="sv-SE" altLang="en-US" dirty="0"/>
              <a:t> </a:t>
            </a:r>
            <a:r>
              <a:rPr lang="sv-SE" altLang="en-US" dirty="0" err="1"/>
              <a:t>outlook</a:t>
            </a:r>
            <a:r>
              <a:rPr lang="sv-SE" altLang="en-US" dirty="0"/>
              <a:t> </a:t>
            </a:r>
            <a:r>
              <a:rPr lang="sv-SE" altLang="en-US" dirty="0" err="1"/>
              <a:t>with</a:t>
            </a:r>
            <a:r>
              <a:rPr lang="sv-SE" altLang="en-US" dirty="0"/>
              <a:t> </a:t>
            </a:r>
            <a:r>
              <a:rPr lang="sv-SE" altLang="en-US" dirty="0" err="1"/>
              <a:t>another</a:t>
            </a:r>
            <a:r>
              <a:rPr lang="sv-SE" altLang="en-US" dirty="0"/>
              <a:t> </a:t>
            </a:r>
            <a:r>
              <a:rPr lang="sv-SE" altLang="en-US" dirty="0" err="1"/>
              <a:t>half</a:t>
            </a:r>
            <a:r>
              <a:rPr lang="sv-SE" altLang="en-US" dirty="0"/>
              <a:t> </a:t>
            </a:r>
            <a:r>
              <a:rPr lang="sv-SE" altLang="en-US" dirty="0" err="1"/>
              <a:t>lecture</a:t>
            </a:r>
            <a:r>
              <a:rPr lang="sv-SE" altLang="en-US" dirty="0"/>
              <a:t> on synthetic </a:t>
            </a:r>
            <a:r>
              <a:rPr lang="sv-SE" altLang="en-US" dirty="0" err="1"/>
              <a:t>keys</a:t>
            </a:r>
            <a:r>
              <a:rPr lang="sv-SE" altLang="en-US" dirty="0"/>
              <a:t> and </a:t>
            </a:r>
            <a:r>
              <a:rPr lang="sv-SE" altLang="en-US" dirty="0" err="1"/>
              <a:t>denormalization</a:t>
            </a:r>
            <a:endParaRPr lang="en-AU"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025B5BF-1765-B143-8EB1-E1B53C49179B}" type="slidenum">
              <a:rPr lang="en-AU" altLang="en-US"/>
              <a:pPr eaLnBrk="1" hangingPunct="1">
                <a:spcBef>
                  <a:spcPct val="0"/>
                </a:spcBef>
              </a:pPr>
              <a:t>15</a:t>
            </a:fld>
            <a:endParaRPr lang="en-AU"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In databases, the plural “indexes” is preferred.</a:t>
            </a:r>
            <a:endParaRPr lang="en-AU" altLang="en-US"/>
          </a:p>
          <a:p>
            <a:pPr eaLnBrk="1" hangingPunct="1"/>
            <a:endParaRPr lang="en-AU"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850F706-6DF6-5E45-B1CA-6A25FEAB3994}" type="slidenum">
              <a:rPr lang="en-AU" altLang="en-US"/>
              <a:pPr eaLnBrk="1" hangingPunct="1">
                <a:spcBef>
                  <a:spcPct val="0"/>
                </a:spcBef>
              </a:pPr>
              <a:t>16</a:t>
            </a:fld>
            <a:endParaRPr lang="en-AU"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In databases, the plural “indexes” is preferred.</a:t>
            </a:r>
          </a:p>
          <a:p>
            <a:pPr eaLnBrk="1" hangingPunct="1"/>
            <a:r>
              <a:rPr lang="en-US" altLang="en-US"/>
              <a:t>2007-12-09 (GK): “On existing data” changed to “on existing relations”. First sub-point rewritten. “SQL-statements does” changed to “SQL statements do”. Last point rewritten.</a:t>
            </a:r>
            <a:endParaRPr lang="en-AU" altLang="en-US"/>
          </a:p>
          <a:p>
            <a:pPr eaLnBrk="1" hangingPunct="1"/>
            <a:endParaRPr lang="en-AU"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28F19F1-EE41-2545-87E0-D1B1A9D272D1}" type="slidenum">
              <a:rPr lang="en-AU" altLang="en-US"/>
              <a:pPr eaLnBrk="1" hangingPunct="1">
                <a:spcBef>
                  <a:spcPct val="0"/>
                </a:spcBef>
              </a:pPr>
              <a:t>17</a:t>
            </a:fld>
            <a:endParaRPr lang="en-AU" alt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In databases, the plural “indexes” is preferred.</a:t>
            </a:r>
          </a:p>
          <a:p>
            <a:pPr eaLnBrk="1" hangingPunct="1"/>
            <a:r>
              <a:rPr lang="en-US" altLang="en-US"/>
              <a:t>2007-12-09 (GK): “values changed to “attributes”. “an extra disk block access (most often)” changed to “extra disk block accesses”. Points revised and reordered.</a:t>
            </a:r>
            <a:endParaRPr lang="en-AU" altLang="en-US"/>
          </a:p>
          <a:p>
            <a:pPr eaLnBrk="1" hangingPunct="1"/>
            <a:endParaRPr lang="en-AU"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2013-02-25 (NB): Slide added.</a:t>
            </a:r>
            <a:endParaRPr lang="en-US" altLang="en-US"/>
          </a:p>
        </p:txBody>
      </p:sp>
      <p:sp>
        <p:nvSpPr>
          <p:cNvPr id="6042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ABAD40A-91C3-7244-BC8B-1F8824786948}" type="slidenum">
              <a:rPr lang="en-AU" altLang="en-US"/>
              <a:pPr eaLnBrk="1" hangingPunct="1">
                <a:spcBef>
                  <a:spcPct val="0"/>
                </a:spcBef>
              </a:pPr>
              <a:t>18</a:t>
            </a:fld>
            <a:endParaRPr lang="en-AU"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08B8094-743C-914E-9D67-121D92D47F6F}" type="slidenum">
              <a:rPr lang="en-AU" altLang="en-US"/>
              <a:pPr eaLnBrk="1" hangingPunct="1">
                <a:spcBef>
                  <a:spcPct val="0"/>
                </a:spcBef>
              </a:pPr>
              <a:t>19</a:t>
            </a:fld>
            <a:endParaRPr lang="en-AU" alt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In databases, the plural “indexes” is preferred.</a:t>
            </a:r>
          </a:p>
          <a:p>
            <a:pPr eaLnBrk="1" hangingPunct="1"/>
            <a:r>
              <a:rPr lang="en-US" altLang="en-US"/>
              <a:t>2007-12-09 (GK): Added point about dense, sparse, multi-level and secondary indexes. Added final line with summation.</a:t>
            </a:r>
            <a:endParaRPr lang="en-AU" altLang="en-US"/>
          </a:p>
          <a:p>
            <a:pPr eaLnBrk="1" hangingPunct="1"/>
            <a:r>
              <a:rPr lang="en-AU" altLang="en-US"/>
              <a:t>2008-12-04 (GK): Re-phrased to refer to “proportion of operations”.</a:t>
            </a:r>
          </a:p>
          <a:p>
            <a:pPr eaLnBrk="1" hangingPunct="1"/>
            <a:endParaRPr lang="en-AU"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2013-02-24 (NB): New slide added.</a:t>
            </a:r>
            <a:endParaRPr lang="en-US" altLang="en-US"/>
          </a:p>
        </p:txBody>
      </p:sp>
      <p:sp>
        <p:nvSpPr>
          <p:cNvPr id="66564"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E347D94-1E82-224A-9A1C-4EFBF0D28B00}" type="slidenum">
              <a:rPr lang="en-AU" altLang="en-US"/>
              <a:pPr eaLnBrk="1" hangingPunct="1">
                <a:spcBef>
                  <a:spcPct val="0"/>
                </a:spcBef>
              </a:pPr>
              <a:t>20</a:t>
            </a:fld>
            <a:endParaRPr lang="en-AU"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2013-02-24 (NB): New slide added.</a:t>
            </a:r>
            <a:endParaRPr lang="en-US" altLang="en-US"/>
          </a:p>
          <a:p>
            <a:endParaRPr lang="en-US" altLang="en-US"/>
          </a:p>
        </p:txBody>
      </p:sp>
      <p:sp>
        <p:nvSpPr>
          <p:cNvPr id="68612"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59EF279-2BFF-FB4D-AB87-57E01DAF81A8}" type="slidenum">
              <a:rPr lang="en-AU" altLang="en-US"/>
              <a:pPr eaLnBrk="1" hangingPunct="1">
                <a:spcBef>
                  <a:spcPct val="0"/>
                </a:spcBef>
              </a:pPr>
              <a:t>21</a:t>
            </a:fld>
            <a:endParaRPr lang="en-AU"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2013-02-24 (NB): New slide added.</a:t>
            </a:r>
            <a:endParaRPr lang="en-US" altLang="en-US"/>
          </a:p>
          <a:p>
            <a:endParaRPr lang="en-US" altLang="en-US"/>
          </a:p>
        </p:txBody>
      </p:sp>
      <p:sp>
        <p:nvSpPr>
          <p:cNvPr id="69636"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387C3B2-3C2F-0E41-B9A7-F325EC45FB2C}" type="slidenum">
              <a:rPr lang="en-AU" altLang="en-US"/>
              <a:pPr eaLnBrk="1" hangingPunct="1">
                <a:spcBef>
                  <a:spcPct val="0"/>
                </a:spcBef>
              </a:pPr>
              <a:t>22</a:t>
            </a:fld>
            <a:endParaRPr lang="en-AU"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2013-02-24 (NB): New slide added.</a:t>
            </a:r>
          </a:p>
          <a:p>
            <a:r>
              <a:rPr lang="en-GB" altLang="en-US"/>
              <a:t>2013-02-25 (GK): Extended.</a:t>
            </a:r>
            <a:endParaRPr lang="en-US" altLang="en-US"/>
          </a:p>
          <a:p>
            <a:endParaRPr lang="en-US" altLang="en-US"/>
          </a:p>
        </p:txBody>
      </p:sp>
      <p:sp>
        <p:nvSpPr>
          <p:cNvPr id="7066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42C725D-38A6-E147-9173-D6B748FE277F}" type="slidenum">
              <a:rPr lang="en-AU" altLang="en-US"/>
              <a:pPr eaLnBrk="1" hangingPunct="1">
                <a:spcBef>
                  <a:spcPct val="0"/>
                </a:spcBef>
              </a:pPr>
              <a:t>23</a:t>
            </a:fld>
            <a:endParaRPr lang="en-AU"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2013-02-24 (NB): New slide added.</a:t>
            </a:r>
            <a:endParaRPr lang="en-US" altLang="en-US"/>
          </a:p>
          <a:p>
            <a:endParaRPr lang="en-US" altLang="en-US"/>
          </a:p>
        </p:txBody>
      </p:sp>
      <p:sp>
        <p:nvSpPr>
          <p:cNvPr id="71684"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A13E5AD-5351-5649-9B88-E065AF37CFC7}" type="slidenum">
              <a:rPr lang="en-AU" altLang="en-US"/>
              <a:pPr eaLnBrk="1" hangingPunct="1">
                <a:spcBef>
                  <a:spcPct val="0"/>
                </a:spcBef>
              </a:pPr>
              <a:t>24</a:t>
            </a:fld>
            <a:endParaRPr lang="en-AU"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C537D6-BE38-FE4B-943A-852EF00A4F45}" type="slidenum">
              <a:rPr lang="en-AU" altLang="en-US" smtClean="0"/>
              <a:pPr/>
              <a:t>3</a:t>
            </a:fld>
            <a:endParaRPr lang="en-AU" altLang="en-US"/>
          </a:p>
        </p:txBody>
      </p:sp>
    </p:spTree>
    <p:extLst>
      <p:ext uri="{BB962C8B-B14F-4D97-AF65-F5344CB8AC3E}">
        <p14:creationId xmlns:p14="http://schemas.microsoft.com/office/powerpoint/2010/main" val="4664828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2013-02-24 (NB): New slide added.</a:t>
            </a:r>
            <a:endParaRPr lang="en-US" altLang="en-US"/>
          </a:p>
          <a:p>
            <a:endParaRPr lang="en-US" altLang="en-US"/>
          </a:p>
        </p:txBody>
      </p:sp>
      <p:sp>
        <p:nvSpPr>
          <p:cNvPr id="72708"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2597BF0-AC66-0E42-8825-A504280F3BE0}" type="slidenum">
              <a:rPr lang="en-AU" altLang="en-US"/>
              <a:pPr eaLnBrk="1" hangingPunct="1">
                <a:spcBef>
                  <a:spcPct val="0"/>
                </a:spcBef>
              </a:pPr>
              <a:t>25</a:t>
            </a:fld>
            <a:endParaRPr lang="en-AU"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2013-02-24 (NB): New slide added.</a:t>
            </a:r>
            <a:endParaRPr lang="en-US" altLang="en-US"/>
          </a:p>
          <a:p>
            <a:endParaRPr lang="en-US" altLang="en-US"/>
          </a:p>
        </p:txBody>
      </p:sp>
      <p:sp>
        <p:nvSpPr>
          <p:cNvPr id="73732"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82C20DE-C4E2-A64C-9F85-1860961E738A}" type="slidenum">
              <a:rPr lang="en-AU" altLang="en-US"/>
              <a:pPr eaLnBrk="1" hangingPunct="1">
                <a:spcBef>
                  <a:spcPct val="0"/>
                </a:spcBef>
              </a:pPr>
              <a:t>26</a:t>
            </a:fld>
            <a:endParaRPr lang="en-AU"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387D5B3-D830-F74E-B257-A1CBC4129A24}" type="slidenum">
              <a:rPr lang="en-AU" altLang="en-US"/>
              <a:pPr eaLnBrk="1" hangingPunct="1">
                <a:spcBef>
                  <a:spcPct val="0"/>
                </a:spcBef>
              </a:pPr>
              <a:t>27</a:t>
            </a:fld>
            <a:endParaRPr lang="en-AU" alt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sv-SE" altLang="en-US"/>
              <a:t>2013-02-24 (NB): New slide added.</a:t>
            </a:r>
            <a:endParaRPr lang="en-US" altLang="en-US"/>
          </a:p>
          <a:p>
            <a:pPr eaLnBrk="1" hangingPunct="1"/>
            <a:endParaRPr lang="en-AU"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5568D54-C039-554F-99B6-E75FBD055CEB}" type="slidenum">
              <a:rPr lang="en-AU" altLang="en-US"/>
              <a:pPr eaLnBrk="1" hangingPunct="1">
                <a:spcBef>
                  <a:spcPct val="0"/>
                </a:spcBef>
              </a:pPr>
              <a:t>28</a:t>
            </a:fld>
            <a:endParaRPr lang="en-AU" alt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sv-SE" altLang="en-US"/>
              <a:t>2013-02-24 (NB): New slide added.</a:t>
            </a:r>
            <a:endParaRPr lang="en-US" altLang="en-US"/>
          </a:p>
          <a:p>
            <a:pPr eaLnBrk="1" hangingPunct="1"/>
            <a:endParaRPr lang="en-AU"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2013-02-24 (NB): New slide added.</a:t>
            </a:r>
            <a:endParaRPr lang="en-US" altLang="en-US"/>
          </a:p>
          <a:p>
            <a:endParaRPr lang="en-US" altLang="en-US"/>
          </a:p>
        </p:txBody>
      </p:sp>
      <p:sp>
        <p:nvSpPr>
          <p:cNvPr id="77828"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304A316-6D02-F74F-8A76-64C2489F18A6}" type="slidenum">
              <a:rPr lang="en-AU" altLang="en-US"/>
              <a:pPr eaLnBrk="1" hangingPunct="1">
                <a:spcBef>
                  <a:spcPct val="0"/>
                </a:spcBef>
              </a:pPr>
              <a:t>29</a:t>
            </a:fld>
            <a:endParaRPr lang="en-AU"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2013-02-24 (NB): New slide added.</a:t>
            </a:r>
          </a:p>
          <a:p>
            <a:r>
              <a:rPr lang="en-GB" altLang="en-US"/>
              <a:t>2013-02-25 (GK): Extended.</a:t>
            </a:r>
            <a:endParaRPr lang="en-US" altLang="en-US"/>
          </a:p>
          <a:p>
            <a:endParaRPr lang="en-US" altLang="en-US"/>
          </a:p>
        </p:txBody>
      </p:sp>
      <p:sp>
        <p:nvSpPr>
          <p:cNvPr id="78852"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040A6BB-527E-1A4D-89CC-672056960E3F}" type="slidenum">
              <a:rPr lang="en-AU" altLang="en-US"/>
              <a:pPr eaLnBrk="1" hangingPunct="1">
                <a:spcBef>
                  <a:spcPct val="0"/>
                </a:spcBef>
              </a:pPr>
              <a:t>30</a:t>
            </a:fld>
            <a:endParaRPr lang="en-AU"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B9BEFBA-1079-614A-AC94-2342F9803C86}" type="slidenum">
              <a:rPr lang="en-AU" altLang="en-US"/>
              <a:pPr eaLnBrk="1" hangingPunct="1">
                <a:spcBef>
                  <a:spcPct val="0"/>
                </a:spcBef>
              </a:pPr>
              <a:t>31</a:t>
            </a:fld>
            <a:endParaRPr lang="en-AU" alt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sv-SE" altLang="en-US"/>
              <a:t>2013-02-24 (NB): New slide added.</a:t>
            </a:r>
          </a:p>
          <a:p>
            <a:pPr eaLnBrk="1" hangingPunct="1"/>
            <a:r>
              <a:rPr lang="en-GB" altLang="en-US"/>
              <a:t>2013-02-25 (GK): I think de-normalization should be presented more positively (can suit OLAP better than transaction systems).</a:t>
            </a: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2013-02-24 (NB): New slide added.</a:t>
            </a:r>
            <a:endParaRPr lang="en-US" altLang="en-US"/>
          </a:p>
        </p:txBody>
      </p:sp>
      <p:sp>
        <p:nvSpPr>
          <p:cNvPr id="4506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9BE189B-644C-6A46-BF4C-D29D44CFADA4}" type="slidenum">
              <a:rPr lang="en-AU" altLang="en-US"/>
              <a:pPr eaLnBrk="1" hangingPunct="1">
                <a:spcBef>
                  <a:spcPct val="0"/>
                </a:spcBef>
              </a:pPr>
              <a:t>6</a:t>
            </a:fld>
            <a:endParaRPr lang="en-AU"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6D84260-10F9-8F42-8803-924ED0F990F0}" type="slidenum">
              <a:rPr lang="en-AU" altLang="en-US"/>
              <a:pPr eaLnBrk="1" hangingPunct="1">
                <a:spcBef>
                  <a:spcPct val="0"/>
                </a:spcBef>
              </a:pPr>
              <a:t>7</a:t>
            </a:fld>
            <a:endParaRPr lang="en-AU" alt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Aligned SQL.</a:t>
            </a:r>
            <a:endParaRPr lang="en-AU"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6FA1C07-98BB-A146-84DD-5EE38FACC609}" type="slidenum">
              <a:rPr lang="en-AU" altLang="en-US"/>
              <a:pPr eaLnBrk="1" hangingPunct="1">
                <a:spcBef>
                  <a:spcPct val="0"/>
                </a:spcBef>
              </a:pPr>
              <a:t>8</a:t>
            </a:fld>
            <a:endParaRPr lang="en-AU" alt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Aligned SQL.</a:t>
            </a:r>
            <a:endParaRPr lang="en-AU"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34ABF1C-48E0-6B46-AAE7-B06D5926BCFB}" type="slidenum">
              <a:rPr lang="en-AU" altLang="en-US"/>
              <a:pPr eaLnBrk="1" hangingPunct="1">
                <a:spcBef>
                  <a:spcPct val="0"/>
                </a:spcBef>
              </a:pPr>
              <a:t>10</a:t>
            </a:fld>
            <a:endParaRPr lang="en-AU" alt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In databases, the plural “indexes” is preferred.</a:t>
            </a:r>
            <a:endParaRPr lang="en-AU" altLang="en-US"/>
          </a:p>
          <a:p>
            <a:pPr eaLnBrk="1" hangingPunct="1"/>
            <a:endParaRPr lang="en-AU"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t>2012-12-06 (GK): New slide</a:t>
            </a:r>
          </a:p>
          <a:p>
            <a:r>
              <a:rPr lang="sv-SE" altLang="en-US"/>
              <a:t>2013-02-24 (NB): Added ”Cheap!” and ”Costly!”</a:t>
            </a:r>
            <a:endParaRPr lang="en-US" altLang="en-US"/>
          </a:p>
          <a:p>
            <a:endParaRPr lang="sv-SE" altLang="en-US"/>
          </a:p>
        </p:txBody>
      </p:sp>
      <p:sp>
        <p:nvSpPr>
          <p:cNvPr id="49156"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B207E2D-DB95-CB48-BD18-88FF257948F3}" type="slidenum">
              <a:rPr lang="en-AU" altLang="en-US"/>
              <a:pPr eaLnBrk="1" hangingPunct="1">
                <a:spcBef>
                  <a:spcPct val="0"/>
                </a:spcBef>
              </a:pPr>
              <a:t>11</a:t>
            </a:fld>
            <a:endParaRPr lang="en-AU"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5D7D3EF-9C26-AD4B-9782-07BAD048682D}" type="slidenum">
              <a:rPr lang="en-AU" altLang="en-US"/>
              <a:pPr eaLnBrk="1" hangingPunct="1">
                <a:spcBef>
                  <a:spcPct val="0"/>
                </a:spcBef>
              </a:pPr>
              <a:t>13</a:t>
            </a:fld>
            <a:endParaRPr lang="en-AU"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Aligned SQL.</a:t>
            </a:r>
            <a:endParaRPr lang="en-AU"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C489350-972D-A844-9588-1144D3A44742}" type="slidenum">
              <a:rPr lang="en-AU" altLang="en-US"/>
              <a:pPr eaLnBrk="1" hangingPunct="1">
                <a:spcBef>
                  <a:spcPct val="0"/>
                </a:spcBef>
              </a:pPr>
              <a:t>14</a:t>
            </a:fld>
            <a:endParaRPr lang="en-AU" alt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2007-11-14 (GK): Aligned SQL.</a:t>
            </a:r>
            <a:endParaRPr lang="en-AU"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fld id="{AAFA1C22-2CDF-E443-AC34-69622D3951F4}" type="slidenum">
              <a:rPr lang="sv-SE" altLang="en-US"/>
              <a:pPr/>
              <a:t>‹Nr.›</a:t>
            </a:fld>
            <a:endParaRPr lang="sv-SE" altLang="en-US"/>
          </a:p>
        </p:txBody>
      </p:sp>
    </p:spTree>
    <p:extLst>
      <p:ext uri="{BB962C8B-B14F-4D97-AF65-F5344CB8AC3E}">
        <p14:creationId xmlns:p14="http://schemas.microsoft.com/office/powerpoint/2010/main" val="339984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fld id="{650E2910-9F8E-8945-B54B-5B118F768951}" type="slidenum">
              <a:rPr lang="sv-SE" altLang="en-US"/>
              <a:pPr/>
              <a:t>‹Nr.›</a:t>
            </a:fld>
            <a:endParaRPr lang="sv-SE" altLang="en-US"/>
          </a:p>
        </p:txBody>
      </p:sp>
    </p:spTree>
    <p:extLst>
      <p:ext uri="{BB962C8B-B14F-4D97-AF65-F5344CB8AC3E}">
        <p14:creationId xmlns:p14="http://schemas.microsoft.com/office/powerpoint/2010/main" val="574917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fld id="{F7AB3AA6-195F-2444-AE19-FD68E9022CF4}" type="slidenum">
              <a:rPr lang="sv-SE" altLang="en-US"/>
              <a:pPr/>
              <a:t>‹Nr.›</a:t>
            </a:fld>
            <a:endParaRPr lang="sv-SE" altLang="en-US"/>
          </a:p>
        </p:txBody>
      </p:sp>
    </p:spTree>
    <p:extLst>
      <p:ext uri="{BB962C8B-B14F-4D97-AF65-F5344CB8AC3E}">
        <p14:creationId xmlns:p14="http://schemas.microsoft.com/office/powerpoint/2010/main" val="111764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fld id="{60CE25A5-5645-7045-9340-AFF68B0171A7}" type="slidenum">
              <a:rPr lang="sv-SE" altLang="en-US"/>
              <a:pPr/>
              <a:t>‹Nr.›</a:t>
            </a:fld>
            <a:endParaRPr lang="sv-SE" altLang="en-US"/>
          </a:p>
        </p:txBody>
      </p:sp>
    </p:spTree>
    <p:extLst>
      <p:ext uri="{BB962C8B-B14F-4D97-AF65-F5344CB8AC3E}">
        <p14:creationId xmlns:p14="http://schemas.microsoft.com/office/powerpoint/2010/main" val="1819259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fld id="{E0F02350-C438-F54D-A0D1-8A00D4458E07}" type="slidenum">
              <a:rPr lang="sv-SE" altLang="en-US"/>
              <a:pPr/>
              <a:t>‹Nr.›</a:t>
            </a:fld>
            <a:endParaRPr lang="sv-SE" altLang="en-US"/>
          </a:p>
        </p:txBody>
      </p:sp>
    </p:spTree>
    <p:extLst>
      <p:ext uri="{BB962C8B-B14F-4D97-AF65-F5344CB8AC3E}">
        <p14:creationId xmlns:p14="http://schemas.microsoft.com/office/powerpoint/2010/main" val="422099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fld id="{7592929D-C8B6-2043-8009-922ECCAFBEC7}" type="slidenum">
              <a:rPr lang="sv-SE" altLang="en-US"/>
              <a:pPr/>
              <a:t>‹Nr.›</a:t>
            </a:fld>
            <a:endParaRPr lang="sv-SE" altLang="en-US"/>
          </a:p>
        </p:txBody>
      </p:sp>
    </p:spTree>
    <p:extLst>
      <p:ext uri="{BB962C8B-B14F-4D97-AF65-F5344CB8AC3E}">
        <p14:creationId xmlns:p14="http://schemas.microsoft.com/office/powerpoint/2010/main" val="1083625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sv-SE"/>
          </a:p>
        </p:txBody>
      </p:sp>
      <p:sp>
        <p:nvSpPr>
          <p:cNvPr id="8" name="Rectangle 5"/>
          <p:cNvSpPr>
            <a:spLocks noGrp="1" noChangeArrowheads="1"/>
          </p:cNvSpPr>
          <p:nvPr>
            <p:ph type="ftr" sz="quarter" idx="11"/>
          </p:nvPr>
        </p:nvSpPr>
        <p:spPr>
          <a:ln/>
        </p:spPr>
        <p:txBody>
          <a:bodyPr/>
          <a:lstStyle>
            <a:lvl1pPr>
              <a:defRPr/>
            </a:lvl1pPr>
          </a:lstStyle>
          <a:p>
            <a:pPr>
              <a:defRPr/>
            </a:pPr>
            <a:endParaRPr lang="sv-SE"/>
          </a:p>
        </p:txBody>
      </p:sp>
      <p:sp>
        <p:nvSpPr>
          <p:cNvPr id="9" name="Rectangle 6"/>
          <p:cNvSpPr>
            <a:spLocks noGrp="1" noChangeArrowheads="1"/>
          </p:cNvSpPr>
          <p:nvPr>
            <p:ph type="sldNum" sz="quarter" idx="12"/>
          </p:nvPr>
        </p:nvSpPr>
        <p:spPr>
          <a:ln/>
        </p:spPr>
        <p:txBody>
          <a:bodyPr/>
          <a:lstStyle>
            <a:lvl1pPr>
              <a:defRPr/>
            </a:lvl1pPr>
          </a:lstStyle>
          <a:p>
            <a:fld id="{F2E658C5-7123-1548-8C21-73514479177C}" type="slidenum">
              <a:rPr lang="sv-SE" altLang="en-US"/>
              <a:pPr/>
              <a:t>‹Nr.›</a:t>
            </a:fld>
            <a:endParaRPr lang="sv-SE" altLang="en-US"/>
          </a:p>
        </p:txBody>
      </p:sp>
    </p:spTree>
    <p:extLst>
      <p:ext uri="{BB962C8B-B14F-4D97-AF65-F5344CB8AC3E}">
        <p14:creationId xmlns:p14="http://schemas.microsoft.com/office/powerpoint/2010/main" val="1832720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sv-SE"/>
          </a:p>
        </p:txBody>
      </p:sp>
      <p:sp>
        <p:nvSpPr>
          <p:cNvPr id="4" name="Rectangle 5"/>
          <p:cNvSpPr>
            <a:spLocks noGrp="1" noChangeArrowheads="1"/>
          </p:cNvSpPr>
          <p:nvPr>
            <p:ph type="ftr" sz="quarter" idx="11"/>
          </p:nvPr>
        </p:nvSpPr>
        <p:spPr>
          <a:ln/>
        </p:spPr>
        <p:txBody>
          <a:bodyPr/>
          <a:lstStyle>
            <a:lvl1pPr>
              <a:defRPr/>
            </a:lvl1pPr>
          </a:lstStyle>
          <a:p>
            <a:pPr>
              <a:defRPr/>
            </a:pPr>
            <a:endParaRPr lang="sv-SE"/>
          </a:p>
        </p:txBody>
      </p:sp>
      <p:sp>
        <p:nvSpPr>
          <p:cNvPr id="5" name="Rectangle 6"/>
          <p:cNvSpPr>
            <a:spLocks noGrp="1" noChangeArrowheads="1"/>
          </p:cNvSpPr>
          <p:nvPr>
            <p:ph type="sldNum" sz="quarter" idx="12"/>
          </p:nvPr>
        </p:nvSpPr>
        <p:spPr>
          <a:ln/>
        </p:spPr>
        <p:txBody>
          <a:bodyPr/>
          <a:lstStyle>
            <a:lvl1pPr>
              <a:defRPr/>
            </a:lvl1pPr>
          </a:lstStyle>
          <a:p>
            <a:fld id="{7F2101B6-F368-2845-B941-3582B5D6E430}" type="slidenum">
              <a:rPr lang="sv-SE" altLang="en-US"/>
              <a:pPr/>
              <a:t>‹Nr.›</a:t>
            </a:fld>
            <a:endParaRPr lang="sv-SE" altLang="en-US"/>
          </a:p>
        </p:txBody>
      </p:sp>
    </p:spTree>
    <p:extLst>
      <p:ext uri="{BB962C8B-B14F-4D97-AF65-F5344CB8AC3E}">
        <p14:creationId xmlns:p14="http://schemas.microsoft.com/office/powerpoint/2010/main" val="1181410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p>
        </p:txBody>
      </p:sp>
      <p:sp>
        <p:nvSpPr>
          <p:cNvPr id="3" name="Rectangle 5"/>
          <p:cNvSpPr>
            <a:spLocks noGrp="1" noChangeArrowheads="1"/>
          </p:cNvSpPr>
          <p:nvPr>
            <p:ph type="ftr" sz="quarter" idx="11"/>
          </p:nvPr>
        </p:nvSpPr>
        <p:spPr>
          <a:ln/>
        </p:spPr>
        <p:txBody>
          <a:bodyPr/>
          <a:lstStyle>
            <a:lvl1pPr>
              <a:defRPr/>
            </a:lvl1pPr>
          </a:lstStyle>
          <a:p>
            <a:pPr>
              <a:defRPr/>
            </a:pPr>
            <a:endParaRPr lang="sv-SE"/>
          </a:p>
        </p:txBody>
      </p:sp>
      <p:sp>
        <p:nvSpPr>
          <p:cNvPr id="4" name="Rectangle 6"/>
          <p:cNvSpPr>
            <a:spLocks noGrp="1" noChangeArrowheads="1"/>
          </p:cNvSpPr>
          <p:nvPr>
            <p:ph type="sldNum" sz="quarter" idx="12"/>
          </p:nvPr>
        </p:nvSpPr>
        <p:spPr>
          <a:ln/>
        </p:spPr>
        <p:txBody>
          <a:bodyPr/>
          <a:lstStyle>
            <a:lvl1pPr>
              <a:defRPr/>
            </a:lvl1pPr>
          </a:lstStyle>
          <a:p>
            <a:fld id="{A91B69AE-C319-AF4A-B4AE-F15767683A05}" type="slidenum">
              <a:rPr lang="sv-SE" altLang="en-US"/>
              <a:pPr/>
              <a:t>‹Nr.›</a:t>
            </a:fld>
            <a:endParaRPr lang="sv-SE" altLang="en-US"/>
          </a:p>
        </p:txBody>
      </p:sp>
    </p:spTree>
    <p:extLst>
      <p:ext uri="{BB962C8B-B14F-4D97-AF65-F5344CB8AC3E}">
        <p14:creationId xmlns:p14="http://schemas.microsoft.com/office/powerpoint/2010/main" val="334876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fld id="{679CA6E3-52FF-C345-9688-8F841F2B3DC7}" type="slidenum">
              <a:rPr lang="sv-SE" altLang="en-US"/>
              <a:pPr/>
              <a:t>‹Nr.›</a:t>
            </a:fld>
            <a:endParaRPr lang="sv-SE" altLang="en-US"/>
          </a:p>
        </p:txBody>
      </p:sp>
    </p:spTree>
    <p:extLst>
      <p:ext uri="{BB962C8B-B14F-4D97-AF65-F5344CB8AC3E}">
        <p14:creationId xmlns:p14="http://schemas.microsoft.com/office/powerpoint/2010/main" val="1866197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fld id="{829C753B-6630-2F4C-80B1-C20CA526C20A}" type="slidenum">
              <a:rPr lang="sv-SE" altLang="en-US"/>
              <a:pPr/>
              <a:t>‹Nr.›</a:t>
            </a:fld>
            <a:endParaRPr lang="sv-SE" altLang="en-US"/>
          </a:p>
        </p:txBody>
      </p:sp>
    </p:spTree>
    <p:extLst>
      <p:ext uri="{BB962C8B-B14F-4D97-AF65-F5344CB8AC3E}">
        <p14:creationId xmlns:p14="http://schemas.microsoft.com/office/powerpoint/2010/main" val="11782305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sv-SE" altLang="en-US"/>
              <a:t>Klicka här för att ändra format</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sv-SE" altLang="en-US"/>
              <a:t>Klicka här för att ändra format på bakgrundstexten</a:t>
            </a:r>
          </a:p>
          <a:p>
            <a:pPr lvl="1"/>
            <a:r>
              <a:rPr lang="sv-SE" altLang="en-US"/>
              <a:t>Nivå två</a:t>
            </a:r>
          </a:p>
          <a:p>
            <a:pPr lvl="2"/>
            <a:r>
              <a:rPr lang="sv-SE" altLang="en-US"/>
              <a:t>Nivå tre</a:t>
            </a:r>
          </a:p>
          <a:p>
            <a:pPr lvl="3"/>
            <a:r>
              <a:rPr lang="sv-SE" altLang="en-US"/>
              <a:t>Nivå fyra</a:t>
            </a:r>
          </a:p>
          <a:p>
            <a:pPr lvl="4"/>
            <a:r>
              <a:rPr lang="sv-SE" altLang="en-US"/>
              <a:t>Nivå fem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cs typeface="+mn-cs"/>
              </a:defRPr>
            </a:lvl1pPr>
          </a:lstStyle>
          <a:p>
            <a:pPr>
              <a:defRPr/>
            </a:pPr>
            <a:endParaRPr lang="sv-S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cs typeface="+mn-cs"/>
              </a:defRPr>
            </a:lvl1pPr>
          </a:lstStyle>
          <a:p>
            <a:pPr>
              <a:defRPr/>
            </a:pPr>
            <a:endParaRPr lang="sv-SE"/>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2E9520E-314C-1749-B382-B24F761B94BD}" type="slidenum">
              <a:rPr lang="sv-SE" altLang="en-US"/>
              <a:pPr/>
              <a:t>‹Nr.›</a:t>
            </a:fld>
            <a:endParaRPr lang="sv-SE"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sv-SE" altLang="en-US">
                <a:solidFill>
                  <a:srgbClr val="92D050"/>
                </a:solidFill>
              </a:rPr>
              <a:t>Database Optimization</a:t>
            </a:r>
          </a:p>
        </p:txBody>
      </p:sp>
      <p:sp>
        <p:nvSpPr>
          <p:cNvPr id="3" name="Rectangle 3"/>
          <p:cNvSpPr>
            <a:spLocks noGrp="1" noChangeArrowheads="1"/>
          </p:cNvSpPr>
          <p:nvPr>
            <p:ph type="subTitle" idx="1"/>
          </p:nvPr>
        </p:nvSpPr>
        <p:spPr>
          <a:xfrm>
            <a:off x="755650" y="3429000"/>
            <a:ext cx="7848600" cy="1752600"/>
          </a:xfrm>
        </p:spPr>
        <p:txBody>
          <a:bodyPr/>
          <a:lstStyle/>
          <a:p>
            <a:pPr eaLnBrk="1" hangingPunct="1">
              <a:defRPr/>
            </a:pPr>
            <a:r>
              <a:rPr lang="sv-SE" dirty="0" err="1" smtClean="0">
                <a:ea typeface="+mj-ea"/>
                <a:cs typeface="+mj-cs"/>
              </a:rPr>
              <a:t>Indexes</a:t>
            </a:r>
            <a:r>
              <a:rPr lang="sv-SE" dirty="0" smtClean="0">
                <a:ea typeface="+mj-ea"/>
                <a:cs typeface="+mj-cs"/>
              </a:rPr>
              <a:t/>
            </a:r>
            <a:br>
              <a:rPr lang="sv-SE" dirty="0" smtClean="0">
                <a:ea typeface="+mj-ea"/>
                <a:cs typeface="+mj-cs"/>
              </a:rPr>
            </a:br>
            <a:r>
              <a:rPr lang="sv-SE" dirty="0" smtClean="0"/>
              <a:t>Non-</a:t>
            </a:r>
            <a:r>
              <a:rPr lang="sv-SE" dirty="0" err="1" smtClean="0"/>
              <a:t>natural</a:t>
            </a:r>
            <a:r>
              <a:rPr lang="sv-SE" dirty="0" smtClean="0"/>
              <a:t> </a:t>
            </a:r>
            <a:r>
              <a:rPr lang="sv-SE" dirty="0" err="1" smtClean="0"/>
              <a:t>keys</a:t>
            </a:r>
            <a:r>
              <a:rPr lang="sv-SE" dirty="0" smtClean="0"/>
              <a:t/>
            </a:r>
            <a:br>
              <a:rPr lang="sv-SE" dirty="0" smtClean="0"/>
            </a:br>
            <a:r>
              <a:rPr lang="sv-SE" dirty="0" err="1" smtClean="0"/>
              <a:t>Denormalization</a:t>
            </a:r>
            <a:endParaRPr lang="sv-SE" dirty="0" smtClean="0"/>
          </a:p>
        </p:txBody>
      </p:sp>
      <p:sp>
        <p:nvSpPr>
          <p:cNvPr id="4" name="TextBox 3"/>
          <p:cNvSpPr txBox="1"/>
          <p:nvPr/>
        </p:nvSpPr>
        <p:spPr>
          <a:xfrm>
            <a:off x="7740352" y="116632"/>
            <a:ext cx="1274708" cy="369332"/>
          </a:xfrm>
          <a:prstGeom prst="rect">
            <a:avLst/>
          </a:prstGeom>
          <a:solidFill>
            <a:schemeClr val="accent5">
              <a:lumMod val="90000"/>
            </a:schemeClr>
          </a:solidFill>
        </p:spPr>
        <p:txBody>
          <a:bodyPr wrap="none" rtlCol="0">
            <a:spAutoFit/>
          </a:bodyPr>
          <a:lstStyle/>
          <a:p>
            <a:r>
              <a:rPr lang="en-US" b="0" smtClean="0"/>
              <a:t>Lecture </a:t>
            </a:r>
            <a:r>
              <a:rPr lang="en-US" b="0" smtClean="0"/>
              <a:t>12</a:t>
            </a:r>
            <a:endParaRPr lang="en-US"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sv-SE" altLang="en-US"/>
              <a:t>Quiz!</a:t>
            </a:r>
          </a:p>
        </p:txBody>
      </p:sp>
      <p:sp>
        <p:nvSpPr>
          <p:cNvPr id="7171" name="Rectangle 3"/>
          <p:cNvSpPr>
            <a:spLocks noGrp="1" noChangeArrowheads="1"/>
          </p:cNvSpPr>
          <p:nvPr>
            <p:ph type="body" idx="1"/>
          </p:nvPr>
        </p:nvSpPr>
        <p:spPr>
          <a:solidFill>
            <a:schemeClr val="accent1"/>
          </a:solidFill>
          <a:ln>
            <a:solidFill>
              <a:schemeClr val="tx1"/>
            </a:solidFill>
            <a:miter lim="800000"/>
            <a:headEnd/>
            <a:tailEnd/>
          </a:ln>
        </p:spPr>
        <p:txBody>
          <a:bodyPr/>
          <a:lstStyle/>
          <a:p>
            <a:pPr eaLnBrk="1" hangingPunct="1">
              <a:buFontTx/>
              <a:buNone/>
            </a:pPr>
            <a:r>
              <a:rPr lang="sv-SE" altLang="en-US"/>
              <a:t>Asymptotic complexity (O(x) notation) is misleading here. Why?</a:t>
            </a:r>
          </a:p>
        </p:txBody>
      </p:sp>
      <p:sp>
        <p:nvSpPr>
          <p:cNvPr id="7172" name="Text Box 4"/>
          <p:cNvSpPr txBox="1">
            <a:spLocks noChangeArrowheads="1"/>
          </p:cNvSpPr>
          <p:nvPr/>
        </p:nvSpPr>
        <p:spPr bwMode="auto">
          <a:xfrm>
            <a:off x="1403350" y="2781300"/>
            <a:ext cx="6408738" cy="297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a:t>The asymptotic complexity works for data structures in main memory. But when working with stored persistent data, the running time of the data structure, once in main memory, is negligible compared to the time it takes to read data from disk. What really matters to get fast lookups in a database is to minimize the number of disk blocks accessed (could use asymptotic complexity over disk block accessing though).</a:t>
            </a:r>
          </a:p>
          <a:p>
            <a:pPr eaLnBrk="1" hangingPunct="1">
              <a:spcBef>
                <a:spcPct val="50000"/>
              </a:spcBef>
              <a:buFontTx/>
              <a:buNone/>
            </a:pPr>
            <a:r>
              <a:rPr lang="sv-SE" altLang="en-US" sz="1800"/>
              <a:t>Indexes help here too though. If a relation is stored over a number of disk blocks, knowing in which of these to look is helpful.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Flowchart: Process 245"/>
          <p:cNvSpPr/>
          <p:nvPr/>
        </p:nvSpPr>
        <p:spPr>
          <a:xfrm>
            <a:off x="771525" y="3232150"/>
            <a:ext cx="1368425" cy="1330325"/>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8195" name="Title 1"/>
          <p:cNvSpPr>
            <a:spLocks noGrp="1"/>
          </p:cNvSpPr>
          <p:nvPr>
            <p:ph type="title"/>
          </p:nvPr>
        </p:nvSpPr>
        <p:spPr/>
        <p:txBody>
          <a:bodyPr/>
          <a:lstStyle/>
          <a:p>
            <a:r>
              <a:rPr lang="en-GB" altLang="en-US"/>
              <a:t>Disk and main memory</a:t>
            </a:r>
            <a:endParaRPr lang="sv-SE" altLang="en-US"/>
          </a:p>
        </p:txBody>
      </p:sp>
      <p:sp>
        <p:nvSpPr>
          <p:cNvPr id="4" name="Flowchart: Magnetic Disk 3"/>
          <p:cNvSpPr/>
          <p:nvPr/>
        </p:nvSpPr>
        <p:spPr>
          <a:xfrm>
            <a:off x="6300788" y="1844675"/>
            <a:ext cx="2232025" cy="4105275"/>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nvGrpSpPr>
          <p:cNvPr id="8197" name="Group 42"/>
          <p:cNvGrpSpPr>
            <a:grpSpLocks/>
          </p:cNvGrpSpPr>
          <p:nvPr/>
        </p:nvGrpSpPr>
        <p:grpSpPr bwMode="auto">
          <a:xfrm>
            <a:off x="6443663" y="3284538"/>
            <a:ext cx="1233487" cy="1089025"/>
            <a:chOff x="3339480" y="2027446"/>
            <a:chExt cx="1232520" cy="1088912"/>
          </a:xfrm>
        </p:grpSpPr>
        <p:grpSp>
          <p:nvGrpSpPr>
            <p:cNvPr id="8339" name="Group 26"/>
            <p:cNvGrpSpPr>
              <a:grpSpLocks/>
            </p:cNvGrpSpPr>
            <p:nvPr/>
          </p:nvGrpSpPr>
          <p:grpSpPr bwMode="auto">
            <a:xfrm>
              <a:off x="3339480" y="2606526"/>
              <a:ext cx="1232520" cy="509832"/>
              <a:chOff x="3203848" y="1875046"/>
              <a:chExt cx="1232520" cy="509832"/>
            </a:xfrm>
          </p:grpSpPr>
          <p:grpSp>
            <p:nvGrpSpPr>
              <p:cNvPr id="8355" name="Group 11"/>
              <p:cNvGrpSpPr>
                <a:grpSpLocks/>
              </p:cNvGrpSpPr>
              <p:nvPr/>
            </p:nvGrpSpPr>
            <p:grpSpPr bwMode="auto">
              <a:xfrm>
                <a:off x="3203848" y="1875046"/>
                <a:ext cx="576064" cy="509832"/>
                <a:chOff x="3203848" y="1875046"/>
                <a:chExt cx="576064" cy="509832"/>
              </a:xfrm>
            </p:grpSpPr>
            <p:sp>
              <p:nvSpPr>
                <p:cNvPr id="6" name="Rectangle 5"/>
                <p:cNvSpPr/>
                <p:nvPr/>
              </p:nvSpPr>
              <p:spPr>
                <a:xfrm>
                  <a:off x="3419579" y="1875343"/>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 name="Rectangle 6"/>
                <p:cNvSpPr/>
                <p:nvPr/>
              </p:nvSpPr>
              <p:spPr>
                <a:xfrm>
                  <a:off x="3203848" y="1875343"/>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8" name="Rectangle 7"/>
                <p:cNvSpPr/>
                <p:nvPr/>
              </p:nvSpPr>
              <p:spPr>
                <a:xfrm>
                  <a:off x="3635309" y="1875343"/>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9" name="Rectangle 8"/>
                <p:cNvSpPr/>
                <p:nvPr/>
              </p:nvSpPr>
              <p:spPr>
                <a:xfrm>
                  <a:off x="3635309" y="2169000"/>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 name="Rectangle 9"/>
                <p:cNvSpPr/>
                <p:nvPr/>
              </p:nvSpPr>
              <p:spPr>
                <a:xfrm>
                  <a:off x="3203848" y="2169000"/>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 name="Rectangle 10"/>
                <p:cNvSpPr/>
                <p:nvPr/>
              </p:nvSpPr>
              <p:spPr>
                <a:xfrm>
                  <a:off x="3419579" y="2169000"/>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nvGrpSpPr>
              <p:cNvPr id="8356" name="Group 19"/>
              <p:cNvGrpSpPr>
                <a:grpSpLocks/>
              </p:cNvGrpSpPr>
              <p:nvPr/>
            </p:nvGrpSpPr>
            <p:grpSpPr bwMode="auto">
              <a:xfrm>
                <a:off x="3860304" y="1875046"/>
                <a:ext cx="576064" cy="509832"/>
                <a:chOff x="3203848" y="1875046"/>
                <a:chExt cx="576064" cy="509832"/>
              </a:xfrm>
            </p:grpSpPr>
            <p:sp>
              <p:nvSpPr>
                <p:cNvPr id="21" name="Rectangle 20"/>
                <p:cNvSpPr/>
                <p:nvPr/>
              </p:nvSpPr>
              <p:spPr>
                <a:xfrm>
                  <a:off x="3419833" y="1875343"/>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2" name="Rectangle 21"/>
                <p:cNvSpPr/>
                <p:nvPr/>
              </p:nvSpPr>
              <p:spPr>
                <a:xfrm>
                  <a:off x="3204102" y="1875343"/>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3" name="Rectangle 22"/>
                <p:cNvSpPr/>
                <p:nvPr/>
              </p:nvSpPr>
              <p:spPr>
                <a:xfrm>
                  <a:off x="3635563" y="1875343"/>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4" name="Rectangle 23"/>
                <p:cNvSpPr/>
                <p:nvPr/>
              </p:nvSpPr>
              <p:spPr>
                <a:xfrm>
                  <a:off x="3635563" y="2169000"/>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5" name="Rectangle 24"/>
                <p:cNvSpPr/>
                <p:nvPr/>
              </p:nvSpPr>
              <p:spPr>
                <a:xfrm>
                  <a:off x="3204102" y="2169000"/>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6" name="Rectangle 25"/>
                <p:cNvSpPr/>
                <p:nvPr/>
              </p:nvSpPr>
              <p:spPr>
                <a:xfrm>
                  <a:off x="3419833" y="2169000"/>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grpSp>
          <p:nvGrpSpPr>
            <p:cNvPr id="8340" name="Group 27"/>
            <p:cNvGrpSpPr>
              <a:grpSpLocks/>
            </p:cNvGrpSpPr>
            <p:nvPr/>
          </p:nvGrpSpPr>
          <p:grpSpPr bwMode="auto">
            <a:xfrm>
              <a:off x="3339480" y="2027446"/>
              <a:ext cx="1232520" cy="509832"/>
              <a:chOff x="3203848" y="1875046"/>
              <a:chExt cx="1232520" cy="509832"/>
            </a:xfrm>
          </p:grpSpPr>
          <p:grpSp>
            <p:nvGrpSpPr>
              <p:cNvPr id="8341" name="Group 28"/>
              <p:cNvGrpSpPr>
                <a:grpSpLocks/>
              </p:cNvGrpSpPr>
              <p:nvPr/>
            </p:nvGrpSpPr>
            <p:grpSpPr bwMode="auto">
              <a:xfrm>
                <a:off x="3203848" y="1875046"/>
                <a:ext cx="576064" cy="509832"/>
                <a:chOff x="3203848" y="1875046"/>
                <a:chExt cx="576064" cy="509832"/>
              </a:xfrm>
            </p:grpSpPr>
            <p:sp>
              <p:nvSpPr>
                <p:cNvPr id="37" name="Rectangle 36"/>
                <p:cNvSpPr/>
                <p:nvPr/>
              </p:nvSpPr>
              <p:spPr>
                <a:xfrm>
                  <a:off x="3419579" y="1875046"/>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38" name="Rectangle 37"/>
                <p:cNvSpPr/>
                <p:nvPr/>
              </p:nvSpPr>
              <p:spPr>
                <a:xfrm>
                  <a:off x="3203848" y="1875046"/>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39" name="Rectangle 38"/>
                <p:cNvSpPr/>
                <p:nvPr/>
              </p:nvSpPr>
              <p:spPr>
                <a:xfrm>
                  <a:off x="3635309" y="1875046"/>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0" name="Rectangle 39"/>
                <p:cNvSpPr/>
                <p:nvPr/>
              </p:nvSpPr>
              <p:spPr>
                <a:xfrm>
                  <a:off x="3635309" y="2168702"/>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1" name="Rectangle 40"/>
                <p:cNvSpPr/>
                <p:nvPr/>
              </p:nvSpPr>
              <p:spPr>
                <a:xfrm>
                  <a:off x="3203848" y="2168702"/>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2" name="Rectangle 41"/>
                <p:cNvSpPr/>
                <p:nvPr/>
              </p:nvSpPr>
              <p:spPr>
                <a:xfrm>
                  <a:off x="3419579" y="2168702"/>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nvGrpSpPr>
              <p:cNvPr id="8342" name="Group 29"/>
              <p:cNvGrpSpPr>
                <a:grpSpLocks/>
              </p:cNvGrpSpPr>
              <p:nvPr/>
            </p:nvGrpSpPr>
            <p:grpSpPr bwMode="auto">
              <a:xfrm>
                <a:off x="3860304" y="1875046"/>
                <a:ext cx="576064" cy="509832"/>
                <a:chOff x="3203848" y="1875046"/>
                <a:chExt cx="576064" cy="509832"/>
              </a:xfrm>
            </p:grpSpPr>
            <p:sp>
              <p:nvSpPr>
                <p:cNvPr id="31" name="Rectangle 30"/>
                <p:cNvSpPr/>
                <p:nvPr/>
              </p:nvSpPr>
              <p:spPr>
                <a:xfrm>
                  <a:off x="3419833" y="1875046"/>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32" name="Rectangle 31"/>
                <p:cNvSpPr/>
                <p:nvPr/>
              </p:nvSpPr>
              <p:spPr>
                <a:xfrm>
                  <a:off x="3204102" y="1875046"/>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33" name="Rectangle 32"/>
                <p:cNvSpPr/>
                <p:nvPr/>
              </p:nvSpPr>
              <p:spPr>
                <a:xfrm>
                  <a:off x="3635563" y="1875046"/>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34" name="Rectangle 33"/>
                <p:cNvSpPr/>
                <p:nvPr/>
              </p:nvSpPr>
              <p:spPr>
                <a:xfrm>
                  <a:off x="3635563" y="2168702"/>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35" name="Rectangle 34"/>
                <p:cNvSpPr/>
                <p:nvPr/>
              </p:nvSpPr>
              <p:spPr>
                <a:xfrm>
                  <a:off x="3204102" y="2168702"/>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36" name="Rectangle 35"/>
                <p:cNvSpPr/>
                <p:nvPr/>
              </p:nvSpPr>
              <p:spPr>
                <a:xfrm>
                  <a:off x="3419833" y="2168702"/>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grpSp>
      <p:grpSp>
        <p:nvGrpSpPr>
          <p:cNvPr id="8198" name="Group 231"/>
          <p:cNvGrpSpPr>
            <a:grpSpLocks/>
          </p:cNvGrpSpPr>
          <p:nvPr/>
        </p:nvGrpSpPr>
        <p:grpSpPr bwMode="auto">
          <a:xfrm>
            <a:off x="3644900" y="3176588"/>
            <a:ext cx="1152525" cy="1439862"/>
            <a:chOff x="3923928" y="3176972"/>
            <a:chExt cx="1152128" cy="1440160"/>
          </a:xfrm>
        </p:grpSpPr>
        <p:sp>
          <p:nvSpPr>
            <p:cNvPr id="5" name="Rectangle 4"/>
            <p:cNvSpPr/>
            <p:nvPr/>
          </p:nvSpPr>
          <p:spPr>
            <a:xfrm>
              <a:off x="3923928" y="3176972"/>
              <a:ext cx="115212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nvGrpSpPr>
            <p:cNvPr id="8309" name="Group 50"/>
            <p:cNvGrpSpPr>
              <a:grpSpLocks/>
            </p:cNvGrpSpPr>
            <p:nvPr/>
          </p:nvGrpSpPr>
          <p:grpSpPr bwMode="auto">
            <a:xfrm>
              <a:off x="3995936" y="3284984"/>
              <a:ext cx="997425" cy="515328"/>
              <a:chOff x="3995936" y="3284984"/>
              <a:chExt cx="997425" cy="515328"/>
            </a:xfrm>
          </p:grpSpPr>
          <p:grpSp>
            <p:nvGrpSpPr>
              <p:cNvPr id="8325" name="Group 12"/>
              <p:cNvGrpSpPr>
                <a:grpSpLocks/>
              </p:cNvGrpSpPr>
              <p:nvPr/>
            </p:nvGrpSpPr>
            <p:grpSpPr bwMode="auto">
              <a:xfrm>
                <a:off x="3995936" y="3284984"/>
                <a:ext cx="576064" cy="509832"/>
                <a:chOff x="3203848" y="1875046"/>
                <a:chExt cx="576064" cy="509832"/>
              </a:xfrm>
            </p:grpSpPr>
            <p:sp>
              <p:nvSpPr>
                <p:cNvPr id="14" name="Rectangle 13"/>
                <p:cNvSpPr/>
                <p:nvPr/>
              </p:nvSpPr>
              <p:spPr>
                <a:xfrm>
                  <a:off x="3419079" y="1875006"/>
                  <a:ext cx="144412"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5" name="Rectangle 14"/>
                <p:cNvSpPr/>
                <p:nvPr/>
              </p:nvSpPr>
              <p:spPr>
                <a:xfrm>
                  <a:off x="3203253" y="1875006"/>
                  <a:ext cx="144412"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6" name="Rectangle 15"/>
                <p:cNvSpPr/>
                <p:nvPr/>
              </p:nvSpPr>
              <p:spPr>
                <a:xfrm>
                  <a:off x="3634904" y="1875006"/>
                  <a:ext cx="144412"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7" name="Rectangle 16"/>
                <p:cNvSpPr/>
                <p:nvPr/>
              </p:nvSpPr>
              <p:spPr>
                <a:xfrm>
                  <a:off x="3634904" y="2183045"/>
                  <a:ext cx="144412"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8" name="Rectangle 17"/>
                <p:cNvSpPr/>
                <p:nvPr/>
              </p:nvSpPr>
              <p:spPr>
                <a:xfrm>
                  <a:off x="3203253" y="2183045"/>
                  <a:ext cx="144412"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9" name="Rectangle 18"/>
                <p:cNvSpPr/>
                <p:nvPr/>
              </p:nvSpPr>
              <p:spPr>
                <a:xfrm>
                  <a:off x="3419079" y="2183045"/>
                  <a:ext cx="144412"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nvGrpSpPr>
              <p:cNvPr id="8326" name="Group 43"/>
              <p:cNvGrpSpPr>
                <a:grpSpLocks/>
              </p:cNvGrpSpPr>
              <p:nvPr/>
            </p:nvGrpSpPr>
            <p:grpSpPr bwMode="auto">
              <a:xfrm>
                <a:off x="4417297" y="3290480"/>
                <a:ext cx="576064" cy="509832"/>
                <a:chOff x="3203848" y="1875046"/>
                <a:chExt cx="576064" cy="509832"/>
              </a:xfrm>
            </p:grpSpPr>
            <p:sp>
              <p:nvSpPr>
                <p:cNvPr id="45" name="Rectangle 44"/>
                <p:cNvSpPr/>
                <p:nvPr/>
              </p:nvSpPr>
              <p:spPr>
                <a:xfrm>
                  <a:off x="3419847" y="1874273"/>
                  <a:ext cx="144412"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6" name="Rectangle 45"/>
                <p:cNvSpPr/>
                <p:nvPr/>
              </p:nvSpPr>
              <p:spPr>
                <a:xfrm>
                  <a:off x="3204022" y="1874273"/>
                  <a:ext cx="144412"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7" name="Rectangle 46"/>
                <p:cNvSpPr/>
                <p:nvPr/>
              </p:nvSpPr>
              <p:spPr>
                <a:xfrm>
                  <a:off x="3635673" y="1874273"/>
                  <a:ext cx="144412"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8" name="Rectangle 47"/>
                <p:cNvSpPr/>
                <p:nvPr/>
              </p:nvSpPr>
              <p:spPr>
                <a:xfrm>
                  <a:off x="3635673" y="2169609"/>
                  <a:ext cx="144412"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9" name="Rectangle 48"/>
                <p:cNvSpPr/>
                <p:nvPr/>
              </p:nvSpPr>
              <p:spPr>
                <a:xfrm>
                  <a:off x="3204022" y="2169609"/>
                  <a:ext cx="144412"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0" name="Rectangle 49"/>
                <p:cNvSpPr/>
                <p:nvPr/>
              </p:nvSpPr>
              <p:spPr>
                <a:xfrm>
                  <a:off x="3419847" y="2169609"/>
                  <a:ext cx="144412"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grpSp>
          <p:nvGrpSpPr>
            <p:cNvPr id="8310" name="Group 51"/>
            <p:cNvGrpSpPr>
              <a:grpSpLocks/>
            </p:cNvGrpSpPr>
            <p:nvPr/>
          </p:nvGrpSpPr>
          <p:grpSpPr bwMode="auto">
            <a:xfrm>
              <a:off x="3990592" y="3858460"/>
              <a:ext cx="997425" cy="515328"/>
              <a:chOff x="3995936" y="3284984"/>
              <a:chExt cx="997425" cy="515328"/>
            </a:xfrm>
          </p:grpSpPr>
          <p:grpSp>
            <p:nvGrpSpPr>
              <p:cNvPr id="8311" name="Group 52"/>
              <p:cNvGrpSpPr>
                <a:grpSpLocks/>
              </p:cNvGrpSpPr>
              <p:nvPr/>
            </p:nvGrpSpPr>
            <p:grpSpPr bwMode="auto">
              <a:xfrm>
                <a:off x="3995936" y="3284984"/>
                <a:ext cx="576064" cy="509832"/>
                <a:chOff x="3203848" y="1875046"/>
                <a:chExt cx="576064" cy="509832"/>
              </a:xfrm>
            </p:grpSpPr>
            <p:sp>
              <p:nvSpPr>
                <p:cNvPr id="61" name="Rectangle 60"/>
                <p:cNvSpPr/>
                <p:nvPr/>
              </p:nvSpPr>
              <p:spPr>
                <a:xfrm>
                  <a:off x="3419661" y="1874736"/>
                  <a:ext cx="144413"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62" name="Rectangle 61"/>
                <p:cNvSpPr/>
                <p:nvPr/>
              </p:nvSpPr>
              <p:spPr>
                <a:xfrm>
                  <a:off x="3203836" y="1874736"/>
                  <a:ext cx="144413"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63" name="Rectangle 62"/>
                <p:cNvSpPr/>
                <p:nvPr/>
              </p:nvSpPr>
              <p:spPr>
                <a:xfrm>
                  <a:off x="3635487" y="1874736"/>
                  <a:ext cx="144413"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64" name="Rectangle 63"/>
                <p:cNvSpPr/>
                <p:nvPr/>
              </p:nvSpPr>
              <p:spPr>
                <a:xfrm>
                  <a:off x="3635487" y="2170072"/>
                  <a:ext cx="144413" cy="2286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65" name="Rectangle 64"/>
                <p:cNvSpPr/>
                <p:nvPr/>
              </p:nvSpPr>
              <p:spPr>
                <a:xfrm>
                  <a:off x="3203836" y="2170072"/>
                  <a:ext cx="144413" cy="2286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66" name="Rectangle 65"/>
                <p:cNvSpPr/>
                <p:nvPr/>
              </p:nvSpPr>
              <p:spPr>
                <a:xfrm>
                  <a:off x="3419661" y="2170072"/>
                  <a:ext cx="144413" cy="2286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nvGrpSpPr>
              <p:cNvPr id="8312" name="Group 53"/>
              <p:cNvGrpSpPr>
                <a:grpSpLocks/>
              </p:cNvGrpSpPr>
              <p:nvPr/>
            </p:nvGrpSpPr>
            <p:grpSpPr bwMode="auto">
              <a:xfrm>
                <a:off x="4417297" y="3290480"/>
                <a:ext cx="576064" cy="509832"/>
                <a:chOff x="3203848" y="1875046"/>
                <a:chExt cx="576064" cy="509832"/>
              </a:xfrm>
            </p:grpSpPr>
            <p:sp>
              <p:nvSpPr>
                <p:cNvPr id="55" name="Rectangle 54"/>
                <p:cNvSpPr/>
                <p:nvPr/>
              </p:nvSpPr>
              <p:spPr>
                <a:xfrm>
                  <a:off x="3420430" y="1861301"/>
                  <a:ext cx="144413" cy="2286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6" name="Rectangle 55"/>
                <p:cNvSpPr/>
                <p:nvPr/>
              </p:nvSpPr>
              <p:spPr>
                <a:xfrm>
                  <a:off x="3204605" y="1861301"/>
                  <a:ext cx="144413" cy="2286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7" name="Rectangle 56"/>
                <p:cNvSpPr/>
                <p:nvPr/>
              </p:nvSpPr>
              <p:spPr>
                <a:xfrm>
                  <a:off x="3636256" y="1861301"/>
                  <a:ext cx="144413" cy="2286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8" name="Rectangle 57"/>
                <p:cNvSpPr/>
                <p:nvPr/>
              </p:nvSpPr>
              <p:spPr>
                <a:xfrm>
                  <a:off x="3636256" y="2169340"/>
                  <a:ext cx="144413"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9" name="Rectangle 58"/>
                <p:cNvSpPr/>
                <p:nvPr/>
              </p:nvSpPr>
              <p:spPr>
                <a:xfrm>
                  <a:off x="3204605" y="2169340"/>
                  <a:ext cx="144413"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60" name="Rectangle 59"/>
                <p:cNvSpPr/>
                <p:nvPr/>
              </p:nvSpPr>
              <p:spPr>
                <a:xfrm>
                  <a:off x="3420430" y="2169340"/>
                  <a:ext cx="144413" cy="215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grpSp>
      <p:grpSp>
        <p:nvGrpSpPr>
          <p:cNvPr id="8199" name="Group 66"/>
          <p:cNvGrpSpPr>
            <a:grpSpLocks/>
          </p:cNvGrpSpPr>
          <p:nvPr/>
        </p:nvGrpSpPr>
        <p:grpSpPr bwMode="auto">
          <a:xfrm>
            <a:off x="7096125" y="3294063"/>
            <a:ext cx="1231900" cy="1089025"/>
            <a:chOff x="3339480" y="2027446"/>
            <a:chExt cx="1232520" cy="1088912"/>
          </a:xfrm>
        </p:grpSpPr>
        <p:grpSp>
          <p:nvGrpSpPr>
            <p:cNvPr id="8278" name="Group 67"/>
            <p:cNvGrpSpPr>
              <a:grpSpLocks/>
            </p:cNvGrpSpPr>
            <p:nvPr/>
          </p:nvGrpSpPr>
          <p:grpSpPr bwMode="auto">
            <a:xfrm>
              <a:off x="3339480" y="2606526"/>
              <a:ext cx="1232520" cy="509832"/>
              <a:chOff x="3203848" y="1875046"/>
              <a:chExt cx="1232520" cy="509832"/>
            </a:xfrm>
          </p:grpSpPr>
          <p:grpSp>
            <p:nvGrpSpPr>
              <p:cNvPr id="8294" name="Group 83"/>
              <p:cNvGrpSpPr>
                <a:grpSpLocks/>
              </p:cNvGrpSpPr>
              <p:nvPr/>
            </p:nvGrpSpPr>
            <p:grpSpPr bwMode="auto">
              <a:xfrm>
                <a:off x="3203848" y="1875046"/>
                <a:ext cx="576064" cy="509832"/>
                <a:chOff x="3203848" y="1875046"/>
                <a:chExt cx="576064" cy="509832"/>
              </a:xfrm>
            </p:grpSpPr>
            <p:sp>
              <p:nvSpPr>
                <p:cNvPr id="92" name="Rectangle 91"/>
                <p:cNvSpPr/>
                <p:nvPr/>
              </p:nvSpPr>
              <p:spPr>
                <a:xfrm>
                  <a:off x="3419857" y="1875343"/>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93" name="Rectangle 92"/>
                <p:cNvSpPr/>
                <p:nvPr/>
              </p:nvSpPr>
              <p:spPr>
                <a:xfrm>
                  <a:off x="3203848" y="1875343"/>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94" name="Rectangle 93"/>
                <p:cNvSpPr/>
                <p:nvPr/>
              </p:nvSpPr>
              <p:spPr>
                <a:xfrm>
                  <a:off x="3635865" y="1875343"/>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95" name="Rectangle 94"/>
                <p:cNvSpPr/>
                <p:nvPr/>
              </p:nvSpPr>
              <p:spPr>
                <a:xfrm>
                  <a:off x="3635865" y="2169000"/>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96" name="Rectangle 95"/>
                <p:cNvSpPr/>
                <p:nvPr/>
              </p:nvSpPr>
              <p:spPr>
                <a:xfrm>
                  <a:off x="3203848" y="2169000"/>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97" name="Rectangle 96"/>
                <p:cNvSpPr/>
                <p:nvPr/>
              </p:nvSpPr>
              <p:spPr>
                <a:xfrm>
                  <a:off x="3419857" y="2169000"/>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nvGrpSpPr>
              <p:cNvPr id="8295" name="Group 84"/>
              <p:cNvGrpSpPr>
                <a:grpSpLocks/>
              </p:cNvGrpSpPr>
              <p:nvPr/>
            </p:nvGrpSpPr>
            <p:grpSpPr bwMode="auto">
              <a:xfrm>
                <a:off x="3860304" y="1875046"/>
                <a:ext cx="576064" cy="509832"/>
                <a:chOff x="3203848" y="1875046"/>
                <a:chExt cx="576064" cy="509832"/>
              </a:xfrm>
            </p:grpSpPr>
            <p:sp>
              <p:nvSpPr>
                <p:cNvPr id="86" name="Rectangle 85"/>
                <p:cNvSpPr/>
                <p:nvPr/>
              </p:nvSpPr>
              <p:spPr>
                <a:xfrm>
                  <a:off x="3419368" y="1875343"/>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87" name="Rectangle 86"/>
                <p:cNvSpPr/>
                <p:nvPr/>
              </p:nvSpPr>
              <p:spPr>
                <a:xfrm>
                  <a:off x="3203360" y="1875343"/>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88" name="Rectangle 87"/>
                <p:cNvSpPr/>
                <p:nvPr/>
              </p:nvSpPr>
              <p:spPr>
                <a:xfrm>
                  <a:off x="3635377" y="1875343"/>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89" name="Rectangle 88"/>
                <p:cNvSpPr/>
                <p:nvPr/>
              </p:nvSpPr>
              <p:spPr>
                <a:xfrm>
                  <a:off x="3635377" y="2169000"/>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90" name="Rectangle 89"/>
                <p:cNvSpPr/>
                <p:nvPr/>
              </p:nvSpPr>
              <p:spPr>
                <a:xfrm>
                  <a:off x="3203360" y="2169000"/>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91" name="Rectangle 90"/>
                <p:cNvSpPr/>
                <p:nvPr/>
              </p:nvSpPr>
              <p:spPr>
                <a:xfrm>
                  <a:off x="3419368" y="2169000"/>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grpSp>
          <p:nvGrpSpPr>
            <p:cNvPr id="8279" name="Group 68"/>
            <p:cNvGrpSpPr>
              <a:grpSpLocks/>
            </p:cNvGrpSpPr>
            <p:nvPr/>
          </p:nvGrpSpPr>
          <p:grpSpPr bwMode="auto">
            <a:xfrm>
              <a:off x="3339480" y="2027446"/>
              <a:ext cx="1232520" cy="509832"/>
              <a:chOff x="3203848" y="1875046"/>
              <a:chExt cx="1232520" cy="509832"/>
            </a:xfrm>
          </p:grpSpPr>
          <p:grpSp>
            <p:nvGrpSpPr>
              <p:cNvPr id="8280" name="Group 69"/>
              <p:cNvGrpSpPr>
                <a:grpSpLocks/>
              </p:cNvGrpSpPr>
              <p:nvPr/>
            </p:nvGrpSpPr>
            <p:grpSpPr bwMode="auto">
              <a:xfrm>
                <a:off x="3203848" y="1875046"/>
                <a:ext cx="576064" cy="509832"/>
                <a:chOff x="3203848" y="1875046"/>
                <a:chExt cx="576064" cy="509832"/>
              </a:xfrm>
            </p:grpSpPr>
            <p:sp>
              <p:nvSpPr>
                <p:cNvPr id="78" name="Rectangle 77"/>
                <p:cNvSpPr/>
                <p:nvPr/>
              </p:nvSpPr>
              <p:spPr>
                <a:xfrm>
                  <a:off x="3419857" y="1875046"/>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9" name="Rectangle 78"/>
                <p:cNvSpPr/>
                <p:nvPr/>
              </p:nvSpPr>
              <p:spPr>
                <a:xfrm>
                  <a:off x="3203848" y="1875046"/>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80" name="Rectangle 79"/>
                <p:cNvSpPr/>
                <p:nvPr/>
              </p:nvSpPr>
              <p:spPr>
                <a:xfrm>
                  <a:off x="3635865" y="1875046"/>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81" name="Rectangle 80"/>
                <p:cNvSpPr/>
                <p:nvPr/>
              </p:nvSpPr>
              <p:spPr>
                <a:xfrm>
                  <a:off x="3635865" y="2168702"/>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82" name="Rectangle 81"/>
                <p:cNvSpPr/>
                <p:nvPr/>
              </p:nvSpPr>
              <p:spPr>
                <a:xfrm>
                  <a:off x="3203848" y="2168702"/>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83" name="Rectangle 82"/>
                <p:cNvSpPr/>
                <p:nvPr/>
              </p:nvSpPr>
              <p:spPr>
                <a:xfrm>
                  <a:off x="3419857" y="2168702"/>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nvGrpSpPr>
              <p:cNvPr id="8281" name="Group 70"/>
              <p:cNvGrpSpPr>
                <a:grpSpLocks/>
              </p:cNvGrpSpPr>
              <p:nvPr/>
            </p:nvGrpSpPr>
            <p:grpSpPr bwMode="auto">
              <a:xfrm>
                <a:off x="3860304" y="1875046"/>
                <a:ext cx="576064" cy="509832"/>
                <a:chOff x="3203848" y="1875046"/>
                <a:chExt cx="576064" cy="509832"/>
              </a:xfrm>
            </p:grpSpPr>
            <p:sp>
              <p:nvSpPr>
                <p:cNvPr id="72" name="Rectangle 71"/>
                <p:cNvSpPr/>
                <p:nvPr/>
              </p:nvSpPr>
              <p:spPr>
                <a:xfrm>
                  <a:off x="3419368" y="1875046"/>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3" name="Rectangle 72"/>
                <p:cNvSpPr/>
                <p:nvPr/>
              </p:nvSpPr>
              <p:spPr>
                <a:xfrm>
                  <a:off x="3203360" y="1875046"/>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4" name="Rectangle 73"/>
                <p:cNvSpPr/>
                <p:nvPr/>
              </p:nvSpPr>
              <p:spPr>
                <a:xfrm>
                  <a:off x="3635377" y="1875046"/>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5" name="Rectangle 74"/>
                <p:cNvSpPr/>
                <p:nvPr/>
              </p:nvSpPr>
              <p:spPr>
                <a:xfrm>
                  <a:off x="3635377" y="2168702"/>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6" name="Rectangle 75"/>
                <p:cNvSpPr/>
                <p:nvPr/>
              </p:nvSpPr>
              <p:spPr>
                <a:xfrm>
                  <a:off x="3203360" y="2168702"/>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77" name="Rectangle 76"/>
                <p:cNvSpPr/>
                <p:nvPr/>
              </p:nvSpPr>
              <p:spPr>
                <a:xfrm>
                  <a:off x="3419368" y="2168702"/>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grpSp>
      <p:grpSp>
        <p:nvGrpSpPr>
          <p:cNvPr id="8200" name="Group 97"/>
          <p:cNvGrpSpPr>
            <a:grpSpLocks/>
          </p:cNvGrpSpPr>
          <p:nvPr/>
        </p:nvGrpSpPr>
        <p:grpSpPr bwMode="auto">
          <a:xfrm>
            <a:off x="6443663" y="4430713"/>
            <a:ext cx="1233487" cy="1089025"/>
            <a:chOff x="3339480" y="2027446"/>
            <a:chExt cx="1232520" cy="1088912"/>
          </a:xfrm>
        </p:grpSpPr>
        <p:grpSp>
          <p:nvGrpSpPr>
            <p:cNvPr id="8248" name="Group 98"/>
            <p:cNvGrpSpPr>
              <a:grpSpLocks/>
            </p:cNvGrpSpPr>
            <p:nvPr/>
          </p:nvGrpSpPr>
          <p:grpSpPr bwMode="auto">
            <a:xfrm>
              <a:off x="3339480" y="2606526"/>
              <a:ext cx="1232520" cy="509832"/>
              <a:chOff x="3203848" y="1875046"/>
              <a:chExt cx="1232520" cy="509832"/>
            </a:xfrm>
          </p:grpSpPr>
          <p:grpSp>
            <p:nvGrpSpPr>
              <p:cNvPr id="8264" name="Group 114"/>
              <p:cNvGrpSpPr>
                <a:grpSpLocks/>
              </p:cNvGrpSpPr>
              <p:nvPr/>
            </p:nvGrpSpPr>
            <p:grpSpPr bwMode="auto">
              <a:xfrm>
                <a:off x="3203848" y="1875046"/>
                <a:ext cx="576064" cy="509832"/>
                <a:chOff x="3203848" y="1875046"/>
                <a:chExt cx="576064" cy="509832"/>
              </a:xfrm>
            </p:grpSpPr>
            <p:sp>
              <p:nvSpPr>
                <p:cNvPr id="123" name="Rectangle 122"/>
                <p:cNvSpPr/>
                <p:nvPr/>
              </p:nvSpPr>
              <p:spPr>
                <a:xfrm>
                  <a:off x="3419579" y="1875343"/>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24" name="Rectangle 123"/>
                <p:cNvSpPr/>
                <p:nvPr/>
              </p:nvSpPr>
              <p:spPr>
                <a:xfrm>
                  <a:off x="3203848" y="1875343"/>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25" name="Rectangle 124"/>
                <p:cNvSpPr/>
                <p:nvPr/>
              </p:nvSpPr>
              <p:spPr>
                <a:xfrm>
                  <a:off x="3635309" y="1875343"/>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26" name="Rectangle 125"/>
                <p:cNvSpPr/>
                <p:nvPr/>
              </p:nvSpPr>
              <p:spPr>
                <a:xfrm>
                  <a:off x="3635309" y="2169000"/>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27" name="Rectangle 126"/>
                <p:cNvSpPr/>
                <p:nvPr/>
              </p:nvSpPr>
              <p:spPr>
                <a:xfrm>
                  <a:off x="3203848" y="2169000"/>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28" name="Rectangle 127"/>
                <p:cNvSpPr/>
                <p:nvPr/>
              </p:nvSpPr>
              <p:spPr>
                <a:xfrm>
                  <a:off x="3419579" y="2169000"/>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nvGrpSpPr>
              <p:cNvPr id="8265" name="Group 115"/>
              <p:cNvGrpSpPr>
                <a:grpSpLocks/>
              </p:cNvGrpSpPr>
              <p:nvPr/>
            </p:nvGrpSpPr>
            <p:grpSpPr bwMode="auto">
              <a:xfrm>
                <a:off x="3860304" y="1875046"/>
                <a:ext cx="576064" cy="509832"/>
                <a:chOff x="3203848" y="1875046"/>
                <a:chExt cx="576064" cy="509832"/>
              </a:xfrm>
            </p:grpSpPr>
            <p:sp>
              <p:nvSpPr>
                <p:cNvPr id="117" name="Rectangle 116"/>
                <p:cNvSpPr/>
                <p:nvPr/>
              </p:nvSpPr>
              <p:spPr>
                <a:xfrm>
                  <a:off x="3419833" y="1875343"/>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8" name="Rectangle 117"/>
                <p:cNvSpPr/>
                <p:nvPr/>
              </p:nvSpPr>
              <p:spPr>
                <a:xfrm>
                  <a:off x="3204102" y="1875343"/>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9" name="Rectangle 118"/>
                <p:cNvSpPr/>
                <p:nvPr/>
              </p:nvSpPr>
              <p:spPr>
                <a:xfrm>
                  <a:off x="3635563" y="1875343"/>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20" name="Rectangle 119"/>
                <p:cNvSpPr/>
                <p:nvPr/>
              </p:nvSpPr>
              <p:spPr>
                <a:xfrm>
                  <a:off x="3635563" y="2169000"/>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21" name="Rectangle 120"/>
                <p:cNvSpPr/>
                <p:nvPr/>
              </p:nvSpPr>
              <p:spPr>
                <a:xfrm>
                  <a:off x="3204102" y="2169000"/>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22" name="Rectangle 121"/>
                <p:cNvSpPr/>
                <p:nvPr/>
              </p:nvSpPr>
              <p:spPr>
                <a:xfrm>
                  <a:off x="3419833" y="2169000"/>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grpSp>
          <p:nvGrpSpPr>
            <p:cNvPr id="8249" name="Group 99"/>
            <p:cNvGrpSpPr>
              <a:grpSpLocks/>
            </p:cNvGrpSpPr>
            <p:nvPr/>
          </p:nvGrpSpPr>
          <p:grpSpPr bwMode="auto">
            <a:xfrm>
              <a:off x="3339480" y="2027446"/>
              <a:ext cx="1232520" cy="509832"/>
              <a:chOff x="3203848" y="1875046"/>
              <a:chExt cx="1232520" cy="509832"/>
            </a:xfrm>
          </p:grpSpPr>
          <p:grpSp>
            <p:nvGrpSpPr>
              <p:cNvPr id="8250" name="Group 100"/>
              <p:cNvGrpSpPr>
                <a:grpSpLocks/>
              </p:cNvGrpSpPr>
              <p:nvPr/>
            </p:nvGrpSpPr>
            <p:grpSpPr bwMode="auto">
              <a:xfrm>
                <a:off x="3203848" y="1875046"/>
                <a:ext cx="576064" cy="509832"/>
                <a:chOff x="3203848" y="1875046"/>
                <a:chExt cx="576064" cy="509832"/>
              </a:xfrm>
            </p:grpSpPr>
            <p:sp>
              <p:nvSpPr>
                <p:cNvPr id="109" name="Rectangle 108"/>
                <p:cNvSpPr/>
                <p:nvPr/>
              </p:nvSpPr>
              <p:spPr>
                <a:xfrm>
                  <a:off x="3419579" y="1875046"/>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0" name="Rectangle 109"/>
                <p:cNvSpPr/>
                <p:nvPr/>
              </p:nvSpPr>
              <p:spPr>
                <a:xfrm>
                  <a:off x="3203848" y="1875046"/>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1" name="Rectangle 110"/>
                <p:cNvSpPr/>
                <p:nvPr/>
              </p:nvSpPr>
              <p:spPr>
                <a:xfrm>
                  <a:off x="3635309" y="1875046"/>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2" name="Rectangle 111"/>
                <p:cNvSpPr/>
                <p:nvPr/>
              </p:nvSpPr>
              <p:spPr>
                <a:xfrm>
                  <a:off x="3635309" y="2168702"/>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3" name="Rectangle 112"/>
                <p:cNvSpPr/>
                <p:nvPr/>
              </p:nvSpPr>
              <p:spPr>
                <a:xfrm>
                  <a:off x="3203848" y="2168702"/>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4" name="Rectangle 113"/>
                <p:cNvSpPr/>
                <p:nvPr/>
              </p:nvSpPr>
              <p:spPr>
                <a:xfrm>
                  <a:off x="3419579" y="2168702"/>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nvGrpSpPr>
              <p:cNvPr id="8251" name="Group 101"/>
              <p:cNvGrpSpPr>
                <a:grpSpLocks/>
              </p:cNvGrpSpPr>
              <p:nvPr/>
            </p:nvGrpSpPr>
            <p:grpSpPr bwMode="auto">
              <a:xfrm>
                <a:off x="3860304" y="1875046"/>
                <a:ext cx="576064" cy="509832"/>
                <a:chOff x="3203848" y="1875046"/>
                <a:chExt cx="576064" cy="509832"/>
              </a:xfrm>
            </p:grpSpPr>
            <p:sp>
              <p:nvSpPr>
                <p:cNvPr id="103" name="Rectangle 102"/>
                <p:cNvSpPr/>
                <p:nvPr/>
              </p:nvSpPr>
              <p:spPr>
                <a:xfrm>
                  <a:off x="3419833" y="1875046"/>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4" name="Rectangle 103"/>
                <p:cNvSpPr/>
                <p:nvPr/>
              </p:nvSpPr>
              <p:spPr>
                <a:xfrm>
                  <a:off x="3204102" y="1875046"/>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5" name="Rectangle 104"/>
                <p:cNvSpPr/>
                <p:nvPr/>
              </p:nvSpPr>
              <p:spPr>
                <a:xfrm>
                  <a:off x="3635563" y="1875046"/>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6" name="Rectangle 105"/>
                <p:cNvSpPr/>
                <p:nvPr/>
              </p:nvSpPr>
              <p:spPr>
                <a:xfrm>
                  <a:off x="3635563" y="2168702"/>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7" name="Rectangle 106"/>
                <p:cNvSpPr/>
                <p:nvPr/>
              </p:nvSpPr>
              <p:spPr>
                <a:xfrm>
                  <a:off x="3204102" y="2168702"/>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8" name="Rectangle 107"/>
                <p:cNvSpPr/>
                <p:nvPr/>
              </p:nvSpPr>
              <p:spPr>
                <a:xfrm>
                  <a:off x="3419833" y="2168702"/>
                  <a:ext cx="144349"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grpSp>
      <p:grpSp>
        <p:nvGrpSpPr>
          <p:cNvPr id="8201" name="Group 128"/>
          <p:cNvGrpSpPr>
            <a:grpSpLocks/>
          </p:cNvGrpSpPr>
          <p:nvPr/>
        </p:nvGrpSpPr>
        <p:grpSpPr bwMode="auto">
          <a:xfrm>
            <a:off x="7096125" y="4440238"/>
            <a:ext cx="1231900" cy="1089025"/>
            <a:chOff x="3339480" y="2027446"/>
            <a:chExt cx="1232520" cy="1088912"/>
          </a:xfrm>
        </p:grpSpPr>
        <p:grpSp>
          <p:nvGrpSpPr>
            <p:cNvPr id="8218" name="Group 129"/>
            <p:cNvGrpSpPr>
              <a:grpSpLocks/>
            </p:cNvGrpSpPr>
            <p:nvPr/>
          </p:nvGrpSpPr>
          <p:grpSpPr bwMode="auto">
            <a:xfrm>
              <a:off x="3339480" y="2606526"/>
              <a:ext cx="1232520" cy="509832"/>
              <a:chOff x="3203848" y="1875046"/>
              <a:chExt cx="1232520" cy="509832"/>
            </a:xfrm>
          </p:grpSpPr>
          <p:grpSp>
            <p:nvGrpSpPr>
              <p:cNvPr id="8234" name="Group 145"/>
              <p:cNvGrpSpPr>
                <a:grpSpLocks/>
              </p:cNvGrpSpPr>
              <p:nvPr/>
            </p:nvGrpSpPr>
            <p:grpSpPr bwMode="auto">
              <a:xfrm>
                <a:off x="3203848" y="1875046"/>
                <a:ext cx="576064" cy="509832"/>
                <a:chOff x="3203848" y="1875046"/>
                <a:chExt cx="576064" cy="509832"/>
              </a:xfrm>
            </p:grpSpPr>
            <p:sp>
              <p:nvSpPr>
                <p:cNvPr id="154" name="Rectangle 153"/>
                <p:cNvSpPr/>
                <p:nvPr/>
              </p:nvSpPr>
              <p:spPr>
                <a:xfrm>
                  <a:off x="3419857" y="1875343"/>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55" name="Rectangle 154"/>
                <p:cNvSpPr/>
                <p:nvPr/>
              </p:nvSpPr>
              <p:spPr>
                <a:xfrm>
                  <a:off x="3203848" y="1875343"/>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56" name="Rectangle 155"/>
                <p:cNvSpPr/>
                <p:nvPr/>
              </p:nvSpPr>
              <p:spPr>
                <a:xfrm>
                  <a:off x="3635865" y="1875343"/>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57" name="Rectangle 156"/>
                <p:cNvSpPr/>
                <p:nvPr/>
              </p:nvSpPr>
              <p:spPr>
                <a:xfrm>
                  <a:off x="3635865" y="2169000"/>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58" name="Rectangle 157"/>
                <p:cNvSpPr/>
                <p:nvPr/>
              </p:nvSpPr>
              <p:spPr>
                <a:xfrm>
                  <a:off x="3203848" y="2169000"/>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59" name="Rectangle 158"/>
                <p:cNvSpPr/>
                <p:nvPr/>
              </p:nvSpPr>
              <p:spPr>
                <a:xfrm>
                  <a:off x="3419857" y="2169000"/>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nvGrpSpPr>
              <p:cNvPr id="8235" name="Group 146"/>
              <p:cNvGrpSpPr>
                <a:grpSpLocks/>
              </p:cNvGrpSpPr>
              <p:nvPr/>
            </p:nvGrpSpPr>
            <p:grpSpPr bwMode="auto">
              <a:xfrm>
                <a:off x="3860304" y="1875046"/>
                <a:ext cx="576064" cy="509832"/>
                <a:chOff x="3203848" y="1875046"/>
                <a:chExt cx="576064" cy="509832"/>
              </a:xfrm>
            </p:grpSpPr>
            <p:sp>
              <p:nvSpPr>
                <p:cNvPr id="148" name="Rectangle 147"/>
                <p:cNvSpPr/>
                <p:nvPr/>
              </p:nvSpPr>
              <p:spPr>
                <a:xfrm>
                  <a:off x="3419368" y="1875343"/>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49" name="Rectangle 148"/>
                <p:cNvSpPr/>
                <p:nvPr/>
              </p:nvSpPr>
              <p:spPr>
                <a:xfrm>
                  <a:off x="3203360" y="1875343"/>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50" name="Rectangle 149"/>
                <p:cNvSpPr/>
                <p:nvPr/>
              </p:nvSpPr>
              <p:spPr>
                <a:xfrm>
                  <a:off x="3635377" y="1875343"/>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51" name="Rectangle 150"/>
                <p:cNvSpPr/>
                <p:nvPr/>
              </p:nvSpPr>
              <p:spPr>
                <a:xfrm>
                  <a:off x="3635377" y="2169000"/>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52" name="Rectangle 151"/>
                <p:cNvSpPr/>
                <p:nvPr/>
              </p:nvSpPr>
              <p:spPr>
                <a:xfrm>
                  <a:off x="3203360" y="2169000"/>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53" name="Rectangle 152"/>
                <p:cNvSpPr/>
                <p:nvPr/>
              </p:nvSpPr>
              <p:spPr>
                <a:xfrm>
                  <a:off x="3419368" y="2169000"/>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grpSp>
          <p:nvGrpSpPr>
            <p:cNvPr id="8219" name="Group 130"/>
            <p:cNvGrpSpPr>
              <a:grpSpLocks/>
            </p:cNvGrpSpPr>
            <p:nvPr/>
          </p:nvGrpSpPr>
          <p:grpSpPr bwMode="auto">
            <a:xfrm>
              <a:off x="3339480" y="2027446"/>
              <a:ext cx="1232520" cy="509832"/>
              <a:chOff x="3203848" y="1875046"/>
              <a:chExt cx="1232520" cy="509832"/>
            </a:xfrm>
          </p:grpSpPr>
          <p:grpSp>
            <p:nvGrpSpPr>
              <p:cNvPr id="8220" name="Group 131"/>
              <p:cNvGrpSpPr>
                <a:grpSpLocks/>
              </p:cNvGrpSpPr>
              <p:nvPr/>
            </p:nvGrpSpPr>
            <p:grpSpPr bwMode="auto">
              <a:xfrm>
                <a:off x="3203848" y="1875046"/>
                <a:ext cx="576064" cy="509832"/>
                <a:chOff x="3203848" y="1875046"/>
                <a:chExt cx="576064" cy="509832"/>
              </a:xfrm>
            </p:grpSpPr>
            <p:sp>
              <p:nvSpPr>
                <p:cNvPr id="140" name="Rectangle 139"/>
                <p:cNvSpPr/>
                <p:nvPr/>
              </p:nvSpPr>
              <p:spPr>
                <a:xfrm>
                  <a:off x="3419857" y="1875046"/>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41" name="Rectangle 140"/>
                <p:cNvSpPr/>
                <p:nvPr/>
              </p:nvSpPr>
              <p:spPr>
                <a:xfrm>
                  <a:off x="3203848" y="1875046"/>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42" name="Rectangle 141"/>
                <p:cNvSpPr/>
                <p:nvPr/>
              </p:nvSpPr>
              <p:spPr>
                <a:xfrm>
                  <a:off x="3635865" y="1875046"/>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43" name="Rectangle 142"/>
                <p:cNvSpPr/>
                <p:nvPr/>
              </p:nvSpPr>
              <p:spPr>
                <a:xfrm>
                  <a:off x="3635865" y="2168702"/>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44" name="Rectangle 143"/>
                <p:cNvSpPr/>
                <p:nvPr/>
              </p:nvSpPr>
              <p:spPr>
                <a:xfrm>
                  <a:off x="3203848" y="2168702"/>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45" name="Rectangle 144"/>
                <p:cNvSpPr/>
                <p:nvPr/>
              </p:nvSpPr>
              <p:spPr>
                <a:xfrm>
                  <a:off x="3419857" y="2168702"/>
                  <a:ext cx="144536"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nvGrpSpPr>
              <p:cNvPr id="8221" name="Group 132"/>
              <p:cNvGrpSpPr>
                <a:grpSpLocks/>
              </p:cNvGrpSpPr>
              <p:nvPr/>
            </p:nvGrpSpPr>
            <p:grpSpPr bwMode="auto">
              <a:xfrm>
                <a:off x="3860304" y="1875046"/>
                <a:ext cx="576064" cy="509832"/>
                <a:chOff x="3203848" y="1875046"/>
                <a:chExt cx="576064" cy="509832"/>
              </a:xfrm>
            </p:grpSpPr>
            <p:sp>
              <p:nvSpPr>
                <p:cNvPr id="134" name="Rectangle 133"/>
                <p:cNvSpPr/>
                <p:nvPr/>
              </p:nvSpPr>
              <p:spPr>
                <a:xfrm>
                  <a:off x="3419368" y="1875046"/>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35" name="Rectangle 134"/>
                <p:cNvSpPr/>
                <p:nvPr/>
              </p:nvSpPr>
              <p:spPr>
                <a:xfrm>
                  <a:off x="3203360" y="1875046"/>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36" name="Rectangle 135"/>
                <p:cNvSpPr/>
                <p:nvPr/>
              </p:nvSpPr>
              <p:spPr>
                <a:xfrm>
                  <a:off x="3635377" y="1875046"/>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37" name="Rectangle 136"/>
                <p:cNvSpPr/>
                <p:nvPr/>
              </p:nvSpPr>
              <p:spPr>
                <a:xfrm>
                  <a:off x="3635377" y="2168702"/>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38" name="Rectangle 137"/>
                <p:cNvSpPr/>
                <p:nvPr/>
              </p:nvSpPr>
              <p:spPr>
                <a:xfrm>
                  <a:off x="3203360" y="2168702"/>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39" name="Rectangle 138"/>
                <p:cNvSpPr/>
                <p:nvPr/>
              </p:nvSpPr>
              <p:spPr>
                <a:xfrm>
                  <a:off x="3419368" y="2168702"/>
                  <a:ext cx="144535" cy="2158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grpSp>
      </p:grpSp>
      <p:grpSp>
        <p:nvGrpSpPr>
          <p:cNvPr id="8202" name="Group 244"/>
          <p:cNvGrpSpPr>
            <a:grpSpLocks/>
          </p:cNvGrpSpPr>
          <p:nvPr/>
        </p:nvGrpSpPr>
        <p:grpSpPr bwMode="auto">
          <a:xfrm>
            <a:off x="920750" y="3348038"/>
            <a:ext cx="1069975" cy="1098550"/>
            <a:chOff x="539552" y="2708920"/>
            <a:chExt cx="1069524" cy="1098704"/>
          </a:xfrm>
        </p:grpSpPr>
        <p:sp>
          <p:nvSpPr>
            <p:cNvPr id="8215" name="TextBox 159"/>
            <p:cNvSpPr txBox="1">
              <a:spLocks noChangeArrowheads="1"/>
            </p:cNvSpPr>
            <p:nvPr/>
          </p:nvSpPr>
          <p:spPr bwMode="auto">
            <a:xfrm>
              <a:off x="755576" y="3068960"/>
              <a:ext cx="4988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GB" altLang="en-US" sz="1800"/>
                <a:t>x =</a:t>
              </a:r>
              <a:endParaRPr lang="sv-SE" altLang="en-US" sz="1800"/>
            </a:p>
          </p:txBody>
        </p:sp>
        <p:sp>
          <p:nvSpPr>
            <p:cNvPr id="8216" name="TextBox 222"/>
            <p:cNvSpPr txBox="1">
              <a:spLocks noChangeArrowheads="1"/>
            </p:cNvSpPr>
            <p:nvPr/>
          </p:nvSpPr>
          <p:spPr bwMode="auto">
            <a:xfrm>
              <a:off x="755576" y="3438292"/>
              <a:ext cx="4988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GB" altLang="en-US" sz="1800"/>
                <a:t>y =</a:t>
              </a:r>
              <a:endParaRPr lang="sv-SE" altLang="en-US" sz="1800"/>
            </a:p>
          </p:txBody>
        </p:sp>
        <p:sp>
          <p:nvSpPr>
            <p:cNvPr id="8217" name="TextBox 223"/>
            <p:cNvSpPr txBox="1">
              <a:spLocks noChangeArrowheads="1"/>
            </p:cNvSpPr>
            <p:nvPr/>
          </p:nvSpPr>
          <p:spPr bwMode="auto">
            <a:xfrm>
              <a:off x="539552" y="2708920"/>
              <a:ext cx="10695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GB" altLang="en-US" sz="1800"/>
                <a:t>Program</a:t>
              </a:r>
              <a:endParaRPr lang="sv-SE" altLang="en-US" sz="1800"/>
            </a:p>
          </p:txBody>
        </p:sp>
      </p:grpSp>
      <p:sp>
        <p:nvSpPr>
          <p:cNvPr id="8203" name="TextBox 224"/>
          <p:cNvSpPr txBox="1">
            <a:spLocks noChangeArrowheads="1"/>
          </p:cNvSpPr>
          <p:nvPr/>
        </p:nvSpPr>
        <p:spPr bwMode="auto">
          <a:xfrm>
            <a:off x="3405188" y="2519363"/>
            <a:ext cx="1600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1800"/>
              <a:t>Main memory</a:t>
            </a:r>
            <a:endParaRPr lang="sv-SE" altLang="en-US" sz="1800"/>
          </a:p>
        </p:txBody>
      </p:sp>
      <p:cxnSp>
        <p:nvCxnSpPr>
          <p:cNvPr id="229" name="Straight Arrow Connector 228"/>
          <p:cNvCxnSpPr/>
          <p:nvPr/>
        </p:nvCxnSpPr>
        <p:spPr>
          <a:xfrm>
            <a:off x="2139950" y="4081463"/>
            <a:ext cx="1512888" cy="1746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1" name="Straight Arrow Connector 230"/>
          <p:cNvCxnSpPr/>
          <p:nvPr/>
        </p:nvCxnSpPr>
        <p:spPr>
          <a:xfrm flipH="1">
            <a:off x="4797425" y="3668713"/>
            <a:ext cx="1512888" cy="635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3" name="Straight Arrow Connector 232"/>
          <p:cNvCxnSpPr/>
          <p:nvPr/>
        </p:nvCxnSpPr>
        <p:spPr>
          <a:xfrm flipH="1">
            <a:off x="2133600" y="3663950"/>
            <a:ext cx="1511300" cy="476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9" name="Straight Arrow Connector 238"/>
          <p:cNvCxnSpPr/>
          <p:nvPr/>
        </p:nvCxnSpPr>
        <p:spPr>
          <a:xfrm>
            <a:off x="4797425" y="4105275"/>
            <a:ext cx="1512888" cy="1905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208" name="TextBox 239"/>
          <p:cNvSpPr txBox="1">
            <a:spLocks noChangeArrowheads="1"/>
          </p:cNvSpPr>
          <p:nvPr/>
        </p:nvSpPr>
        <p:spPr bwMode="auto">
          <a:xfrm>
            <a:off x="5133975" y="321945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1800"/>
              <a:t>input()</a:t>
            </a:r>
            <a:endParaRPr lang="sv-SE" altLang="en-US" sz="1800"/>
          </a:p>
        </p:txBody>
      </p:sp>
      <p:sp>
        <p:nvSpPr>
          <p:cNvPr id="8209" name="TextBox 240"/>
          <p:cNvSpPr txBox="1">
            <a:spLocks noChangeArrowheads="1"/>
          </p:cNvSpPr>
          <p:nvPr/>
        </p:nvSpPr>
        <p:spPr bwMode="auto">
          <a:xfrm>
            <a:off x="5064125" y="4178300"/>
            <a:ext cx="9794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1800"/>
              <a:t>output()</a:t>
            </a:r>
            <a:endParaRPr lang="sv-SE" altLang="en-US" sz="1800"/>
          </a:p>
        </p:txBody>
      </p:sp>
      <p:sp>
        <p:nvSpPr>
          <p:cNvPr id="8210" name="TextBox 241"/>
          <p:cNvSpPr txBox="1">
            <a:spLocks noChangeArrowheads="1"/>
          </p:cNvSpPr>
          <p:nvPr/>
        </p:nvSpPr>
        <p:spPr bwMode="auto">
          <a:xfrm>
            <a:off x="2482850" y="3219450"/>
            <a:ext cx="800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1800"/>
              <a:t>read()</a:t>
            </a:r>
            <a:endParaRPr lang="sv-SE" altLang="en-US" sz="1800"/>
          </a:p>
        </p:txBody>
      </p:sp>
      <p:sp>
        <p:nvSpPr>
          <p:cNvPr id="8211" name="TextBox 242"/>
          <p:cNvSpPr txBox="1">
            <a:spLocks noChangeArrowheads="1"/>
          </p:cNvSpPr>
          <p:nvPr/>
        </p:nvSpPr>
        <p:spPr bwMode="auto">
          <a:xfrm>
            <a:off x="2482850" y="4178300"/>
            <a:ext cx="827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1800"/>
              <a:t>write()</a:t>
            </a:r>
            <a:endParaRPr lang="sv-SE" altLang="en-US" sz="1800"/>
          </a:p>
        </p:txBody>
      </p:sp>
      <p:sp>
        <p:nvSpPr>
          <p:cNvPr id="8212" name="TextBox 243"/>
          <p:cNvSpPr txBox="1">
            <a:spLocks noChangeArrowheads="1"/>
          </p:cNvSpPr>
          <p:nvPr/>
        </p:nvSpPr>
        <p:spPr bwMode="auto">
          <a:xfrm>
            <a:off x="7072313" y="1362075"/>
            <a:ext cx="6334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1800"/>
              <a:t>Disk</a:t>
            </a:r>
            <a:endParaRPr lang="sv-SE" altLang="en-US" sz="1800"/>
          </a:p>
        </p:txBody>
      </p:sp>
      <p:sp>
        <p:nvSpPr>
          <p:cNvPr id="175" name="AutoShape 8"/>
          <p:cNvSpPr>
            <a:spLocks noChangeArrowheads="1"/>
          </p:cNvSpPr>
          <p:nvPr/>
        </p:nvSpPr>
        <p:spPr bwMode="auto">
          <a:xfrm>
            <a:off x="4392613" y="5286375"/>
            <a:ext cx="1408112" cy="374650"/>
          </a:xfrm>
          <a:prstGeom prst="wedgeRectCallout">
            <a:avLst>
              <a:gd name="adj1" fmla="val 31824"/>
              <a:gd name="adj2" fmla="val -148588"/>
            </a:avLst>
          </a:prstGeom>
          <a:solidFill>
            <a:schemeClr val="accent1"/>
          </a:solidFill>
          <a:ln w="9525">
            <a:solidFill>
              <a:schemeClr val="tx1"/>
            </a:solidFill>
            <a:miter lim="800000"/>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Costly!</a:t>
            </a:r>
          </a:p>
        </p:txBody>
      </p:sp>
      <p:sp>
        <p:nvSpPr>
          <p:cNvPr id="176" name="AutoShape 8"/>
          <p:cNvSpPr>
            <a:spLocks noChangeArrowheads="1"/>
          </p:cNvSpPr>
          <p:nvPr/>
        </p:nvSpPr>
        <p:spPr bwMode="auto">
          <a:xfrm>
            <a:off x="2708275" y="5286375"/>
            <a:ext cx="1408113" cy="374650"/>
          </a:xfrm>
          <a:prstGeom prst="wedgeRectCallout">
            <a:avLst>
              <a:gd name="adj1" fmla="val -29162"/>
              <a:gd name="adj2" fmla="val -161319"/>
            </a:avLst>
          </a:prstGeom>
          <a:solidFill>
            <a:schemeClr val="accent1"/>
          </a:solidFill>
          <a:ln w="9525">
            <a:solidFill>
              <a:schemeClr val="tx1"/>
            </a:solidFill>
            <a:miter lim="800000"/>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Cheap!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 grpId="0" animBg="1"/>
      <p:bldP spid="17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sv-SE" altLang="en-US"/>
              <a:t>Typical costs</a:t>
            </a:r>
          </a:p>
        </p:txBody>
      </p:sp>
      <p:sp>
        <p:nvSpPr>
          <p:cNvPr id="9219" name="Rectangle 3"/>
          <p:cNvSpPr>
            <a:spLocks noGrp="1" noChangeArrowheads="1"/>
          </p:cNvSpPr>
          <p:nvPr>
            <p:ph type="body" idx="1"/>
          </p:nvPr>
        </p:nvSpPr>
        <p:spPr/>
        <p:txBody>
          <a:bodyPr/>
          <a:lstStyle/>
          <a:p>
            <a:pPr eaLnBrk="1" hangingPunct="1">
              <a:lnSpc>
                <a:spcPct val="90000"/>
              </a:lnSpc>
            </a:pPr>
            <a:r>
              <a:rPr lang="sv-SE" altLang="en-US"/>
              <a:t>Some (over-simplified) typical costs of disk accessing for database operations on a relation stored over n blocks:</a:t>
            </a:r>
          </a:p>
          <a:p>
            <a:pPr lvl="1" eaLnBrk="1" hangingPunct="1">
              <a:lnSpc>
                <a:spcPct val="90000"/>
              </a:lnSpc>
            </a:pPr>
            <a:r>
              <a:rPr lang="sv-SE" altLang="en-US"/>
              <a:t>Query the full relation: n (disk operations)</a:t>
            </a:r>
          </a:p>
          <a:p>
            <a:pPr lvl="1" eaLnBrk="1" hangingPunct="1">
              <a:lnSpc>
                <a:spcPct val="90000"/>
              </a:lnSpc>
            </a:pPr>
            <a:r>
              <a:rPr lang="sv-SE" altLang="en-US"/>
              <a:t>Query with the help of index: k, where k is the number of blocks pointed to (1 for key).</a:t>
            </a:r>
          </a:p>
          <a:p>
            <a:pPr lvl="1" eaLnBrk="1" hangingPunct="1">
              <a:lnSpc>
                <a:spcPct val="90000"/>
              </a:lnSpc>
            </a:pPr>
            <a:r>
              <a:rPr lang="sv-SE" altLang="en-US"/>
              <a:t>Access index: 1</a:t>
            </a:r>
          </a:p>
          <a:p>
            <a:pPr lvl="1" eaLnBrk="1" hangingPunct="1">
              <a:lnSpc>
                <a:spcPct val="90000"/>
              </a:lnSpc>
            </a:pPr>
            <a:r>
              <a:rPr lang="sv-SE" altLang="en-US"/>
              <a:t>Insert new value: 2 (one read, one write)</a:t>
            </a:r>
          </a:p>
          <a:p>
            <a:pPr lvl="1" eaLnBrk="1" hangingPunct="1">
              <a:lnSpc>
                <a:spcPct val="90000"/>
              </a:lnSpc>
            </a:pPr>
            <a:r>
              <a:rPr lang="sv-SE" altLang="en-US"/>
              <a:t>Update index: 2 (one read, one write)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68313" y="692150"/>
            <a:ext cx="8229600" cy="4525963"/>
          </a:xfrm>
        </p:spPr>
        <p:txBody>
          <a:bodyPr/>
          <a:lstStyle/>
          <a:p>
            <a:pPr eaLnBrk="1" hangingPunct="1">
              <a:buFontTx/>
              <a:buNone/>
            </a:pPr>
            <a:r>
              <a:rPr lang="sv-SE" altLang="en-US" sz="2800"/>
              <a:t>Example:</a:t>
            </a:r>
          </a:p>
        </p:txBody>
      </p:sp>
      <p:sp>
        <p:nvSpPr>
          <p:cNvPr id="10243" name="Text Box 4"/>
          <p:cNvSpPr txBox="1">
            <a:spLocks noChangeArrowheads="1"/>
          </p:cNvSpPr>
          <p:nvPr/>
        </p:nvSpPr>
        <p:spPr bwMode="auto">
          <a:xfrm>
            <a:off x="827088" y="1341438"/>
            <a:ext cx="4176712"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a:latin typeface="Courier New" charset="0"/>
              </a:rPr>
              <a:t>SELECT *</a:t>
            </a:r>
            <a:br>
              <a:rPr lang="sv-SE" altLang="en-US" sz="2000" b="1">
                <a:latin typeface="Courier New" charset="0"/>
              </a:rPr>
            </a:br>
            <a:r>
              <a:rPr lang="sv-SE" altLang="en-US" sz="2000" b="1">
                <a:latin typeface="Courier New" charset="0"/>
              </a:rPr>
              <a:t>FROM   Lectures</a:t>
            </a:r>
            <a:br>
              <a:rPr lang="sv-SE" altLang="en-US" sz="2000" b="1">
                <a:latin typeface="Courier New" charset="0"/>
              </a:rPr>
            </a:br>
            <a:r>
              <a:rPr lang="sv-SE" altLang="en-US" sz="2000" b="1">
                <a:latin typeface="Courier New" charset="0"/>
              </a:rPr>
              <a:t>WHERE  course = ’TDA357’</a:t>
            </a:r>
            <a:br>
              <a:rPr lang="sv-SE" altLang="en-US" sz="2000" b="1">
                <a:latin typeface="Courier New" charset="0"/>
              </a:rPr>
            </a:br>
            <a:r>
              <a:rPr lang="sv-SE" altLang="en-US" sz="2000" b="1">
                <a:latin typeface="Courier New" charset="0"/>
              </a:rPr>
              <a:t>       AND period = 3;</a:t>
            </a:r>
          </a:p>
        </p:txBody>
      </p:sp>
      <p:sp>
        <p:nvSpPr>
          <p:cNvPr id="10244" name="Text Box 5"/>
          <p:cNvSpPr txBox="1">
            <a:spLocks noChangeArrowheads="1"/>
          </p:cNvSpPr>
          <p:nvPr/>
        </p:nvSpPr>
        <p:spPr bwMode="auto">
          <a:xfrm>
            <a:off x="611188" y="2997200"/>
            <a:ext cx="7416800" cy="319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400"/>
              <a:t>Assume Lectures is stored in </a:t>
            </a:r>
            <a:r>
              <a:rPr lang="sv-SE" altLang="en-US" sz="2400" i="1"/>
              <a:t>n</a:t>
            </a:r>
            <a:r>
              <a:rPr lang="sv-SE" altLang="en-US" sz="2400"/>
              <a:t> disk blocks. With no index to help the lookup, we must look at all rows, which means looking in all </a:t>
            </a:r>
            <a:r>
              <a:rPr lang="sv-SE" altLang="en-US" sz="2400" i="1"/>
              <a:t>n</a:t>
            </a:r>
            <a:r>
              <a:rPr lang="sv-SE" altLang="en-US" sz="2400"/>
              <a:t> disk blocks for a total cost of </a:t>
            </a:r>
            <a:r>
              <a:rPr lang="sv-SE" altLang="en-US" sz="2400" i="1"/>
              <a:t>n</a:t>
            </a:r>
            <a:r>
              <a:rPr lang="sv-SE" altLang="en-US" sz="2400"/>
              <a:t>.</a:t>
            </a:r>
          </a:p>
          <a:p>
            <a:pPr eaLnBrk="1" hangingPunct="1">
              <a:spcBef>
                <a:spcPct val="50000"/>
              </a:spcBef>
              <a:buFontTx/>
              <a:buNone/>
            </a:pPr>
            <a:r>
              <a:rPr lang="sv-SE" altLang="en-US" sz="2400"/>
              <a:t>With an index, we find that there are 2 rows with the correct values for the course and period attributes. These are stored in two different blocks, so the total cost is 3 (2 blocks + reading index).</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sv-SE" altLang="en-US"/>
              <a:t>Quiz!</a:t>
            </a:r>
          </a:p>
        </p:txBody>
      </p:sp>
      <p:sp>
        <p:nvSpPr>
          <p:cNvPr id="11267" name="Rectangle 3"/>
          <p:cNvSpPr>
            <a:spLocks noGrp="1" noChangeArrowheads="1"/>
          </p:cNvSpPr>
          <p:nvPr>
            <p:ph type="body" idx="1"/>
          </p:nvPr>
        </p:nvSpPr>
        <p:spPr>
          <a:xfrm>
            <a:off x="457200" y="1600200"/>
            <a:ext cx="8362950" cy="4781550"/>
          </a:xfrm>
          <a:solidFill>
            <a:schemeClr val="accent1"/>
          </a:solidFill>
          <a:ln>
            <a:solidFill>
              <a:schemeClr val="tx1"/>
            </a:solidFill>
            <a:miter lim="800000"/>
            <a:headEnd/>
            <a:tailEnd/>
          </a:ln>
        </p:spPr>
        <p:txBody>
          <a:bodyPr/>
          <a:lstStyle/>
          <a:p>
            <a:pPr eaLnBrk="1" hangingPunct="1">
              <a:buFontTx/>
              <a:buNone/>
            </a:pPr>
            <a:r>
              <a:rPr lang="sv-SE" altLang="en-US"/>
              <a:t>How costly is this operation?</a:t>
            </a:r>
          </a:p>
        </p:txBody>
      </p:sp>
      <p:sp>
        <p:nvSpPr>
          <p:cNvPr id="11268" name="Text Box 4"/>
          <p:cNvSpPr txBox="1">
            <a:spLocks noChangeArrowheads="1"/>
          </p:cNvSpPr>
          <p:nvPr/>
        </p:nvSpPr>
        <p:spPr bwMode="auto">
          <a:xfrm>
            <a:off x="827088" y="2565400"/>
            <a:ext cx="3960812"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a:latin typeface="Courier New" charset="0"/>
              </a:rPr>
              <a:t>SELECT *</a:t>
            </a:r>
            <a:br>
              <a:rPr lang="sv-SE" altLang="en-US" sz="2000" b="1">
                <a:latin typeface="Courier New" charset="0"/>
              </a:rPr>
            </a:br>
            <a:r>
              <a:rPr lang="sv-SE" altLang="en-US" sz="2000" b="1">
                <a:latin typeface="Courier New" charset="0"/>
              </a:rPr>
              <a:t>FROM   Lectures, Courses</a:t>
            </a:r>
            <a:br>
              <a:rPr lang="sv-SE" altLang="en-US" sz="2000" b="1">
                <a:latin typeface="Courier New" charset="0"/>
              </a:rPr>
            </a:br>
            <a:r>
              <a:rPr lang="sv-SE" altLang="en-US" sz="2000" b="1">
                <a:latin typeface="Courier New" charset="0"/>
              </a:rPr>
              <a:t>WHERE  course = code;</a:t>
            </a:r>
          </a:p>
        </p:txBody>
      </p:sp>
      <p:sp>
        <p:nvSpPr>
          <p:cNvPr id="11350" name="Text Box 86"/>
          <p:cNvSpPr txBox="1">
            <a:spLocks noChangeArrowheads="1"/>
          </p:cNvSpPr>
          <p:nvPr/>
        </p:nvSpPr>
        <p:spPr bwMode="auto">
          <a:xfrm>
            <a:off x="684213" y="4076700"/>
            <a:ext cx="3887787" cy="183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a:t>Go through all </a:t>
            </a:r>
            <a:r>
              <a:rPr lang="sv-SE" altLang="en-US" sz="1800" i="1"/>
              <a:t>n</a:t>
            </a:r>
            <a:r>
              <a:rPr lang="sv-SE" altLang="en-US" sz="1800"/>
              <a:t> blocks in Lectures, compare the value for course from each row with the values for code in all rows of Courses, stored in all </a:t>
            </a:r>
            <a:r>
              <a:rPr lang="sv-SE" altLang="en-US" sz="1800" i="1"/>
              <a:t>m</a:t>
            </a:r>
            <a:r>
              <a:rPr lang="sv-SE" altLang="en-US" sz="1800"/>
              <a:t> blocks. The total cost is thus </a:t>
            </a:r>
            <a:r>
              <a:rPr lang="sv-SE" altLang="en-US" sz="2400" b="1" i="1"/>
              <a:t>n * m</a:t>
            </a:r>
            <a:r>
              <a:rPr lang="sv-SE" altLang="en-US" sz="2400" b="1"/>
              <a:t> </a:t>
            </a:r>
            <a:r>
              <a:rPr lang="sv-SE" altLang="en-US" sz="1800"/>
              <a:t>accessed disk blocks.</a:t>
            </a:r>
            <a:endParaRPr lang="sv-SE" altLang="en-US" sz="1800" i="1"/>
          </a:p>
        </p:txBody>
      </p:sp>
      <p:sp>
        <p:nvSpPr>
          <p:cNvPr id="11270" name="Text Box 87"/>
          <p:cNvSpPr txBox="1">
            <a:spLocks noChangeArrowheads="1"/>
          </p:cNvSpPr>
          <p:nvPr/>
        </p:nvSpPr>
        <p:spPr bwMode="auto">
          <a:xfrm>
            <a:off x="4859338" y="2565400"/>
            <a:ext cx="3743325"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a:t>Lectures: n disk blocks</a:t>
            </a:r>
          </a:p>
          <a:p>
            <a:pPr eaLnBrk="1" hangingPunct="1">
              <a:spcBef>
                <a:spcPct val="50000"/>
              </a:spcBef>
              <a:buFontTx/>
              <a:buNone/>
            </a:pPr>
            <a:r>
              <a:rPr lang="sv-SE" altLang="en-US" sz="2000"/>
              <a:t>Courses: m disk blocks</a:t>
            </a:r>
          </a:p>
        </p:txBody>
      </p:sp>
      <p:sp>
        <p:nvSpPr>
          <p:cNvPr id="11271" name="Text Box 88"/>
          <p:cNvSpPr txBox="1">
            <a:spLocks noChangeArrowheads="1"/>
          </p:cNvSpPr>
          <p:nvPr/>
        </p:nvSpPr>
        <p:spPr bwMode="auto">
          <a:xfrm>
            <a:off x="4716463" y="3789363"/>
            <a:ext cx="4032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u="sng"/>
              <a:t>Index on code in Courses:</a:t>
            </a:r>
            <a:endParaRPr lang="sv-SE" altLang="en-US" sz="1800" i="1"/>
          </a:p>
        </p:txBody>
      </p:sp>
      <p:sp>
        <p:nvSpPr>
          <p:cNvPr id="11272" name="Text Box 89"/>
          <p:cNvSpPr txBox="1">
            <a:spLocks noChangeArrowheads="1"/>
          </p:cNvSpPr>
          <p:nvPr/>
        </p:nvSpPr>
        <p:spPr bwMode="auto">
          <a:xfrm>
            <a:off x="684213" y="3789363"/>
            <a:ext cx="19446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u="sng"/>
              <a:t>No index:</a:t>
            </a:r>
          </a:p>
        </p:txBody>
      </p:sp>
      <p:sp>
        <p:nvSpPr>
          <p:cNvPr id="11354" name="Text Box 90"/>
          <p:cNvSpPr txBox="1">
            <a:spLocks noChangeArrowheads="1"/>
          </p:cNvSpPr>
          <p:nvPr/>
        </p:nvSpPr>
        <p:spPr bwMode="auto">
          <a:xfrm>
            <a:off x="4716463" y="4076700"/>
            <a:ext cx="3887787"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a:t>Go through all </a:t>
            </a:r>
            <a:r>
              <a:rPr lang="sv-SE" altLang="en-US" sz="1800" i="1"/>
              <a:t>n</a:t>
            </a:r>
            <a:r>
              <a:rPr lang="sv-SE" altLang="en-US" sz="1800"/>
              <a:t> blocks in Lectures, compare the value for course from each row with the index. Since course is a key, each value will exist at most once, so the cost is </a:t>
            </a:r>
            <a:r>
              <a:rPr lang="sv-SE" altLang="en-US" sz="1800" b="1" i="1"/>
              <a:t>2 * n + 1</a:t>
            </a:r>
            <a:r>
              <a:rPr lang="sv-SE" altLang="en-US" sz="1800"/>
              <a:t> accessed disk blocks (1 for fetching the index once).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35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5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sv-SE" altLang="en-US"/>
              <a:t>CREATE INDEX</a:t>
            </a:r>
          </a:p>
        </p:txBody>
      </p:sp>
      <p:sp>
        <p:nvSpPr>
          <p:cNvPr id="12291" name="Rectangle 3"/>
          <p:cNvSpPr>
            <a:spLocks noGrp="1" noChangeArrowheads="1"/>
          </p:cNvSpPr>
          <p:nvPr>
            <p:ph type="body" idx="1"/>
          </p:nvPr>
        </p:nvSpPr>
        <p:spPr/>
        <p:txBody>
          <a:bodyPr/>
          <a:lstStyle/>
          <a:p>
            <a:pPr eaLnBrk="1" hangingPunct="1">
              <a:lnSpc>
                <a:spcPct val="90000"/>
              </a:lnSpc>
            </a:pPr>
            <a:r>
              <a:rPr lang="sv-SE" altLang="en-US" dirty="0"/>
              <a:t>Most DBMS support the </a:t>
            </a:r>
            <a:r>
              <a:rPr lang="sv-SE" altLang="en-US" dirty="0" err="1"/>
              <a:t>statement</a:t>
            </a:r>
            <a:endParaRPr lang="sv-SE" altLang="en-US" dirty="0"/>
          </a:p>
          <a:p>
            <a:pPr lvl="1" eaLnBrk="1" hangingPunct="1">
              <a:lnSpc>
                <a:spcPct val="90000"/>
              </a:lnSpc>
              <a:buFontTx/>
              <a:buNone/>
            </a:pPr>
            <a:r>
              <a:rPr lang="sv-SE" altLang="en-US" b="1" dirty="0">
                <a:latin typeface="Courier New" charset="0"/>
              </a:rPr>
              <a:t>  CREATE INDEX </a:t>
            </a:r>
            <a:r>
              <a:rPr lang="sv-SE" altLang="en-US" b="1" i="1" dirty="0">
                <a:latin typeface="Courier New" charset="0"/>
              </a:rPr>
              <a:t>index </a:t>
            </a:r>
            <a:r>
              <a:rPr lang="sv-SE" altLang="en-US" b="1" i="1" dirty="0" err="1">
                <a:latin typeface="Courier New" charset="0"/>
              </a:rPr>
              <a:t>name</a:t>
            </a:r>
            <a:r>
              <a:rPr lang="sv-SE" altLang="en-US" b="1" dirty="0">
                <a:latin typeface="Courier New" charset="0"/>
              </a:rPr>
              <a:t> </a:t>
            </a:r>
            <a:br>
              <a:rPr lang="sv-SE" altLang="en-US" b="1" dirty="0">
                <a:latin typeface="Courier New" charset="0"/>
              </a:rPr>
            </a:br>
            <a:r>
              <a:rPr lang="sv-SE" altLang="en-US" b="1" dirty="0">
                <a:latin typeface="Courier New" charset="0"/>
              </a:rPr>
              <a:t>  ON </a:t>
            </a:r>
            <a:r>
              <a:rPr lang="sv-SE" altLang="en-US" b="1" i="1" dirty="0">
                <a:latin typeface="Courier New" charset="0"/>
              </a:rPr>
              <a:t>table</a:t>
            </a:r>
            <a:r>
              <a:rPr lang="sv-SE" altLang="en-US" b="1" dirty="0">
                <a:latin typeface="Courier New" charset="0"/>
              </a:rPr>
              <a:t> (</a:t>
            </a:r>
            <a:r>
              <a:rPr lang="sv-SE" altLang="en-US" b="1" i="1" dirty="0" err="1">
                <a:latin typeface="Courier New" charset="0"/>
              </a:rPr>
              <a:t>attributes</a:t>
            </a:r>
            <a:r>
              <a:rPr lang="sv-SE" altLang="en-US" b="1" dirty="0">
                <a:latin typeface="Courier New" charset="0"/>
              </a:rPr>
              <a:t>);</a:t>
            </a:r>
            <a:endParaRPr lang="sv-SE" altLang="en-US" dirty="0"/>
          </a:p>
          <a:p>
            <a:pPr lvl="1" eaLnBrk="1" hangingPunct="1">
              <a:lnSpc>
                <a:spcPct val="90000"/>
              </a:lnSpc>
            </a:pPr>
            <a:r>
              <a:rPr lang="sv-SE" altLang="en-US" dirty="0" err="1"/>
              <a:t>Example</a:t>
            </a:r>
            <a:r>
              <a:rPr lang="sv-SE" altLang="en-US" dirty="0"/>
              <a:t>:</a:t>
            </a:r>
          </a:p>
          <a:p>
            <a:pPr lvl="1" eaLnBrk="1" hangingPunct="1">
              <a:lnSpc>
                <a:spcPct val="90000"/>
              </a:lnSpc>
            </a:pPr>
            <a:endParaRPr lang="sv-SE" altLang="en-US" dirty="0"/>
          </a:p>
          <a:p>
            <a:pPr lvl="1" eaLnBrk="1" hangingPunct="1">
              <a:lnSpc>
                <a:spcPct val="90000"/>
              </a:lnSpc>
            </a:pPr>
            <a:endParaRPr lang="sv-SE" altLang="en-US" dirty="0"/>
          </a:p>
          <a:p>
            <a:pPr lvl="1" eaLnBrk="1" hangingPunct="1">
              <a:lnSpc>
                <a:spcPct val="90000"/>
              </a:lnSpc>
            </a:pPr>
            <a:r>
              <a:rPr lang="sv-SE" altLang="en-US" dirty="0"/>
              <a:t>Statement not in the SQL standard, </a:t>
            </a:r>
            <a:r>
              <a:rPr lang="sv-SE" altLang="en-US" dirty="0" err="1"/>
              <a:t>but</a:t>
            </a:r>
            <a:r>
              <a:rPr lang="sv-SE" altLang="en-US" dirty="0"/>
              <a:t> </a:t>
            </a:r>
            <a:r>
              <a:rPr lang="sv-SE" altLang="en-US" dirty="0" err="1"/>
              <a:t>most</a:t>
            </a:r>
            <a:r>
              <a:rPr lang="sv-SE" altLang="en-US" dirty="0"/>
              <a:t> DBMS support it </a:t>
            </a:r>
            <a:r>
              <a:rPr lang="sv-SE" altLang="en-US" dirty="0" err="1"/>
              <a:t>anyway</a:t>
            </a:r>
            <a:r>
              <a:rPr lang="sv-SE" altLang="en-US" dirty="0"/>
              <a:t>.</a:t>
            </a:r>
          </a:p>
          <a:p>
            <a:pPr lvl="1" eaLnBrk="1" hangingPunct="1">
              <a:lnSpc>
                <a:spcPct val="90000"/>
              </a:lnSpc>
            </a:pPr>
            <a:r>
              <a:rPr lang="sv-SE" altLang="en-US" dirty="0" err="1"/>
              <a:t>Primary</a:t>
            </a:r>
            <a:r>
              <a:rPr lang="sv-SE" altLang="en-US" dirty="0"/>
              <a:t> </a:t>
            </a:r>
            <a:r>
              <a:rPr lang="sv-SE" altLang="en-US" dirty="0" err="1"/>
              <a:t>keys</a:t>
            </a:r>
            <a:r>
              <a:rPr lang="sv-SE" altLang="en-US" dirty="0"/>
              <a:t> </a:t>
            </a:r>
            <a:r>
              <a:rPr lang="sv-SE" altLang="en-US" dirty="0" err="1"/>
              <a:t>are</a:t>
            </a:r>
            <a:r>
              <a:rPr lang="sv-SE" altLang="en-US" dirty="0"/>
              <a:t> given </a:t>
            </a:r>
            <a:r>
              <a:rPr lang="sv-SE" altLang="en-US" dirty="0" err="1"/>
              <a:t>indexes</a:t>
            </a:r>
            <a:r>
              <a:rPr lang="sv-SE" altLang="en-US" dirty="0"/>
              <a:t> </a:t>
            </a:r>
            <a:r>
              <a:rPr lang="sv-SE" altLang="en-US" dirty="0" err="1"/>
              <a:t>implicitly</a:t>
            </a:r>
            <a:r>
              <a:rPr lang="sv-SE" altLang="en-US" dirty="0"/>
              <a:t> (by the SQL standard</a:t>
            </a:r>
            <a:r>
              <a:rPr lang="sv-SE" altLang="en-US" dirty="0" smtClean="0"/>
              <a:t>).</a:t>
            </a:r>
          </a:p>
          <a:p>
            <a:pPr lvl="1" eaLnBrk="1" hangingPunct="1">
              <a:lnSpc>
                <a:spcPct val="90000"/>
              </a:lnSpc>
            </a:pPr>
            <a:r>
              <a:rPr lang="sv-SE" altLang="en-US" dirty="0" smtClean="0"/>
              <a:t>In </a:t>
            </a:r>
            <a:r>
              <a:rPr lang="sv-SE" altLang="en-US" dirty="0" err="1" smtClean="0"/>
              <a:t>PostgreSQL</a:t>
            </a:r>
            <a:r>
              <a:rPr lang="sv-SE" altLang="en-US" dirty="0" smtClean="0"/>
              <a:t>, </a:t>
            </a:r>
            <a:r>
              <a:rPr lang="sv-SE" altLang="en-US" dirty="0" err="1" smtClean="0"/>
              <a:t>use</a:t>
            </a:r>
            <a:r>
              <a:rPr lang="sv-SE" altLang="en-US" dirty="0" smtClean="0"/>
              <a:t> </a:t>
            </a:r>
            <a:r>
              <a:rPr lang="sv-SE" altLang="en-US" b="1" dirty="0" smtClean="0">
                <a:latin typeface="Courier New" charset="0"/>
                <a:ea typeface="Courier New" charset="0"/>
                <a:cs typeface="Courier New" charset="0"/>
              </a:rPr>
              <a:t>\di</a:t>
            </a:r>
            <a:r>
              <a:rPr lang="sv-SE" altLang="en-US" dirty="0" smtClean="0"/>
              <a:t> to list </a:t>
            </a:r>
            <a:r>
              <a:rPr lang="sv-SE" altLang="en-US" dirty="0" err="1" smtClean="0"/>
              <a:t>indexes</a:t>
            </a:r>
            <a:endParaRPr lang="sv-SE" altLang="en-US" dirty="0"/>
          </a:p>
        </p:txBody>
      </p:sp>
      <p:sp>
        <p:nvSpPr>
          <p:cNvPr id="12292" name="Text Box 4"/>
          <p:cNvSpPr txBox="1">
            <a:spLocks noChangeArrowheads="1"/>
          </p:cNvSpPr>
          <p:nvPr/>
        </p:nvSpPr>
        <p:spPr bwMode="auto">
          <a:xfrm>
            <a:off x="1476375" y="3500438"/>
            <a:ext cx="56880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400" b="1">
                <a:latin typeface="Courier New" charset="0"/>
              </a:rPr>
              <a:t>CREATE INDEX courseIndex</a:t>
            </a:r>
            <a:br>
              <a:rPr lang="sv-SE" altLang="en-US" sz="2400" b="1">
                <a:latin typeface="Courier New" charset="0"/>
              </a:rPr>
            </a:br>
            <a:r>
              <a:rPr lang="sv-SE" altLang="en-US" sz="2400" b="1">
                <a:latin typeface="Courier New" charset="0"/>
              </a:rPr>
              <a:t> ON Courses (code);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sv-SE" altLang="en-US"/>
              <a:t>Important properties</a:t>
            </a:r>
          </a:p>
        </p:txBody>
      </p:sp>
      <p:sp>
        <p:nvSpPr>
          <p:cNvPr id="13315" name="Rectangle 3"/>
          <p:cNvSpPr>
            <a:spLocks noGrp="1" noChangeArrowheads="1"/>
          </p:cNvSpPr>
          <p:nvPr>
            <p:ph type="body" idx="1"/>
          </p:nvPr>
        </p:nvSpPr>
        <p:spPr/>
        <p:txBody>
          <a:bodyPr/>
          <a:lstStyle/>
          <a:p>
            <a:pPr eaLnBrk="1" hangingPunct="1"/>
            <a:r>
              <a:rPr lang="sv-SE" altLang="en-US"/>
              <a:t>Indexes are separate data stored by itself.</a:t>
            </a:r>
          </a:p>
          <a:p>
            <a:pPr lvl="2" eaLnBrk="1" hangingPunct="1">
              <a:buFont typeface="Wingdings" charset="2"/>
              <a:buChar char="§"/>
            </a:pPr>
            <a:r>
              <a:rPr lang="sv-SE" altLang="en-US"/>
              <a:t>Can be created</a:t>
            </a:r>
          </a:p>
          <a:p>
            <a:pPr lvl="4" eaLnBrk="1" hangingPunct="1">
              <a:buFont typeface="Wingdings" charset="2"/>
              <a:buChar char="ü"/>
            </a:pPr>
            <a:r>
              <a:rPr lang="sv-SE" altLang="en-US"/>
              <a:t>on newly created relations</a:t>
            </a:r>
          </a:p>
          <a:p>
            <a:pPr lvl="4" eaLnBrk="1" hangingPunct="1">
              <a:buFont typeface="Wingdings" charset="2"/>
              <a:buChar char="ü"/>
            </a:pPr>
            <a:r>
              <a:rPr lang="sv-SE" altLang="en-US"/>
              <a:t>on existing relations</a:t>
            </a:r>
          </a:p>
          <a:p>
            <a:pPr lvl="4" eaLnBrk="1" hangingPunct="1">
              <a:buFont typeface="Wingdings" charset="2"/>
              <a:buNone/>
            </a:pPr>
            <a:r>
              <a:rPr lang="sv-SE" altLang="en-US"/>
              <a:t>    - will take a long time on large relations.</a:t>
            </a:r>
          </a:p>
          <a:p>
            <a:pPr lvl="2" eaLnBrk="1" hangingPunct="1">
              <a:buFont typeface="Wingdings" charset="2"/>
              <a:buChar char="§"/>
            </a:pPr>
            <a:r>
              <a:rPr lang="sv-SE" altLang="en-US"/>
              <a:t>Can be dropped without deleting any table data.</a:t>
            </a:r>
          </a:p>
          <a:p>
            <a:pPr eaLnBrk="1" hangingPunct="1"/>
            <a:r>
              <a:rPr lang="sv-SE" altLang="en-US"/>
              <a:t>SQL statements do not have to be changed</a:t>
            </a:r>
          </a:p>
          <a:p>
            <a:pPr lvl="1" eaLnBrk="1" hangingPunct="1"/>
            <a:r>
              <a:rPr lang="sv-SE" altLang="en-US"/>
              <a:t>a DBMS automatically uses any indexes.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sv-SE" altLang="en-US"/>
              <a:t>Quiz!</a:t>
            </a:r>
          </a:p>
        </p:txBody>
      </p:sp>
      <p:sp>
        <p:nvSpPr>
          <p:cNvPr id="13315" name="Rectangle 3"/>
          <p:cNvSpPr>
            <a:spLocks noGrp="1" noChangeArrowheads="1"/>
          </p:cNvSpPr>
          <p:nvPr>
            <p:ph type="body" idx="1"/>
          </p:nvPr>
        </p:nvSpPr>
        <p:spPr>
          <a:solidFill>
            <a:schemeClr val="accent1"/>
          </a:solidFill>
          <a:ln>
            <a:solidFill>
              <a:schemeClr val="tx1"/>
            </a:solidFill>
            <a:miter lim="800000"/>
            <a:headEnd/>
            <a:tailEnd/>
          </a:ln>
        </p:spPr>
        <p:txBody>
          <a:bodyPr/>
          <a:lstStyle/>
          <a:p>
            <a:pPr eaLnBrk="1" hangingPunct="1">
              <a:buFontTx/>
              <a:buNone/>
            </a:pPr>
            <a:r>
              <a:rPr lang="sv-SE" altLang="en-US" sz="2800"/>
              <a:t>Why don’t we have indexes on all (combinations of) attributes for faster lookups?</a:t>
            </a:r>
          </a:p>
          <a:p>
            <a:pPr eaLnBrk="1" hangingPunct="1">
              <a:buFontTx/>
              <a:buNone/>
            </a:pPr>
            <a:endParaRPr lang="sv-SE" altLang="en-US" sz="2800"/>
          </a:p>
          <a:p>
            <a:pPr lvl="1" eaLnBrk="1" hangingPunct="1"/>
            <a:r>
              <a:rPr lang="sv-SE" altLang="en-US" sz="2400"/>
              <a:t>Indexes require disk space.</a:t>
            </a:r>
          </a:p>
          <a:p>
            <a:pPr lvl="1" eaLnBrk="1" hangingPunct="1"/>
            <a:r>
              <a:rPr lang="sv-SE" altLang="en-US" sz="2400"/>
              <a:t>Modifications of tables are more expensive.</a:t>
            </a:r>
          </a:p>
          <a:p>
            <a:pPr lvl="2" eaLnBrk="1" hangingPunct="1"/>
            <a:r>
              <a:rPr lang="sv-SE" altLang="en-US" sz="2000"/>
              <a:t>Need to update both table and index.</a:t>
            </a:r>
          </a:p>
          <a:p>
            <a:pPr lvl="1" eaLnBrk="1" hangingPunct="1"/>
            <a:r>
              <a:rPr lang="sv-SE" altLang="en-US" sz="2400"/>
              <a:t>Not always useful</a:t>
            </a:r>
          </a:p>
          <a:p>
            <a:pPr lvl="2" eaLnBrk="1" hangingPunct="1"/>
            <a:r>
              <a:rPr lang="sv-SE" altLang="en-US" sz="2000"/>
              <a:t>The table is very small.</a:t>
            </a:r>
          </a:p>
          <a:p>
            <a:pPr lvl="2" eaLnBrk="1" hangingPunct="1"/>
            <a:r>
              <a:rPr lang="sv-SE" altLang="en-US" sz="2000"/>
              <a:t>We don’t perform lookups over it (Note: lookups </a:t>
            </a:r>
            <a:r>
              <a:rPr lang="sv-SE" altLang="en-US" sz="2000">
                <a:ea typeface="Arial" charset="0"/>
                <a:cs typeface="Arial" charset="0"/>
              </a:rPr>
              <a:t>≠</a:t>
            </a:r>
            <a:r>
              <a:rPr lang="sv-SE" altLang="en-US" sz="2000"/>
              <a:t> queries).</a:t>
            </a:r>
          </a:p>
          <a:p>
            <a:pPr lvl="1" eaLnBrk="1" hangingPunct="1"/>
            <a:r>
              <a:rPr lang="sv-SE" altLang="en-US" sz="2400"/>
              <a:t>Using an index costs extra disk block accesses.</a:t>
            </a:r>
          </a:p>
          <a:p>
            <a:pPr lvl="2" eaLnBrk="1" hangingPunct="1"/>
            <a:endParaRPr lang="sv-SE" altLang="en-US" sz="2000"/>
          </a:p>
          <a:p>
            <a:pPr lvl="2" eaLnBrk="1" hangingPunct="1"/>
            <a:endParaRPr lang="sv-SE"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31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31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31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315">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sv-SE" altLang="en-US"/>
              <a:t>Real world</a:t>
            </a:r>
            <a:endParaRPr lang="en-US" altLang="en-US"/>
          </a:p>
        </p:txBody>
      </p:sp>
      <p:sp>
        <p:nvSpPr>
          <p:cNvPr id="20483" name="Content Placeholder 2"/>
          <p:cNvSpPr>
            <a:spLocks noGrp="1"/>
          </p:cNvSpPr>
          <p:nvPr>
            <p:ph idx="1"/>
          </p:nvPr>
        </p:nvSpPr>
        <p:spPr/>
        <p:txBody>
          <a:bodyPr/>
          <a:lstStyle/>
          <a:p>
            <a:r>
              <a:rPr lang="sv-SE" altLang="en-US" sz="2800"/>
              <a:t>The examples given here are very simplified! In reality, many more factors matter:</a:t>
            </a:r>
          </a:p>
          <a:p>
            <a:pPr lvl="1"/>
            <a:r>
              <a:rPr lang="sv-SE" altLang="en-US" sz="2400"/>
              <a:t>Data layout on disk, storage schemes</a:t>
            </a:r>
          </a:p>
          <a:p>
            <a:pPr lvl="1"/>
            <a:r>
              <a:rPr lang="sv-SE" altLang="en-US" sz="2400"/>
              <a:t>Size of disk blocks</a:t>
            </a:r>
          </a:p>
          <a:p>
            <a:pPr lvl="1"/>
            <a:r>
              <a:rPr lang="sv-SE" altLang="en-US" sz="2400"/>
              <a:t>Size of main memory</a:t>
            </a:r>
          </a:p>
          <a:p>
            <a:pPr lvl="1"/>
            <a:r>
              <a:rPr lang="sv-SE" altLang="en-US" sz="2400"/>
              <a:t>Disk latency, bus speed, …</a:t>
            </a:r>
          </a:p>
          <a:p>
            <a:r>
              <a:rPr lang="sv-SE" altLang="en-US" sz="2800"/>
              <a:t>Indexes can be arbitrarily large!</a:t>
            </a:r>
          </a:p>
          <a:p>
            <a:pPr lvl="1"/>
            <a:r>
              <a:rPr lang="sv-SE" altLang="en-US" sz="2400"/>
              <a:t>Not uncommon for index to be larger than the data set.</a:t>
            </a:r>
          </a:p>
          <a:p>
            <a:pPr lvl="1"/>
            <a:r>
              <a:rPr lang="sv-SE" altLang="en-US" sz="2400"/>
              <a:t>Different index schemes also matter.</a:t>
            </a:r>
          </a:p>
          <a:p>
            <a:pPr lvl="1"/>
            <a:endParaRPr lang="en-US" altLang="en-US" sz="24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sv-SE" altLang="en-US"/>
              <a:t>Summary – indexes</a:t>
            </a:r>
          </a:p>
        </p:txBody>
      </p:sp>
      <p:sp>
        <p:nvSpPr>
          <p:cNvPr id="26627" name="Rectangle 3"/>
          <p:cNvSpPr>
            <a:spLocks noGrp="1" noChangeArrowheads="1"/>
          </p:cNvSpPr>
          <p:nvPr>
            <p:ph type="body" idx="1"/>
          </p:nvPr>
        </p:nvSpPr>
        <p:spPr/>
        <p:txBody>
          <a:bodyPr/>
          <a:lstStyle/>
          <a:p>
            <a:pPr eaLnBrk="1" hangingPunct="1">
              <a:lnSpc>
                <a:spcPct val="90000"/>
              </a:lnSpc>
            </a:pPr>
            <a:r>
              <a:rPr lang="sv-SE" altLang="en-US" sz="2800"/>
              <a:t>Indexes make certain lookups and joins more efficient.</a:t>
            </a:r>
          </a:p>
          <a:p>
            <a:pPr lvl="1" eaLnBrk="1" hangingPunct="1">
              <a:lnSpc>
                <a:spcPct val="90000"/>
              </a:lnSpc>
            </a:pPr>
            <a:r>
              <a:rPr lang="sv-SE" altLang="en-US" sz="2400"/>
              <a:t>Disk block access matters.</a:t>
            </a:r>
          </a:p>
          <a:p>
            <a:pPr lvl="1" eaLnBrk="1" hangingPunct="1">
              <a:lnSpc>
                <a:spcPct val="90000"/>
              </a:lnSpc>
            </a:pPr>
            <a:r>
              <a:rPr lang="sv-SE" altLang="en-US" sz="2400"/>
              <a:t>Multi-attribute indexes</a:t>
            </a:r>
          </a:p>
          <a:p>
            <a:pPr eaLnBrk="1" hangingPunct="1">
              <a:lnSpc>
                <a:spcPct val="90000"/>
              </a:lnSpc>
            </a:pPr>
            <a:r>
              <a:rPr lang="sv-SE" altLang="en-US" sz="2800" b="1">
                <a:latin typeface="Courier New" charset="0"/>
              </a:rPr>
              <a:t>CREATE INDEX</a:t>
            </a:r>
          </a:p>
          <a:p>
            <a:pPr eaLnBrk="1" hangingPunct="1">
              <a:lnSpc>
                <a:spcPct val="90000"/>
              </a:lnSpc>
            </a:pPr>
            <a:r>
              <a:rPr lang="sv-SE" altLang="en-US" sz="2800"/>
              <a:t>Usage analysis</a:t>
            </a:r>
          </a:p>
          <a:p>
            <a:pPr lvl="1" eaLnBrk="1" hangingPunct="1">
              <a:lnSpc>
                <a:spcPct val="90000"/>
              </a:lnSpc>
            </a:pPr>
            <a:r>
              <a:rPr lang="sv-SE" altLang="en-US" sz="2400"/>
              <a:t>What are the expected operations?</a:t>
            </a:r>
          </a:p>
          <a:p>
            <a:pPr lvl="1" eaLnBrk="1" hangingPunct="1">
              <a:lnSpc>
                <a:spcPct val="90000"/>
              </a:lnSpc>
            </a:pPr>
            <a:r>
              <a:rPr lang="sv-SE" altLang="en-US" sz="2400"/>
              <a:t>How much do they cost?</a:t>
            </a:r>
          </a:p>
          <a:p>
            <a:pPr lvl="2" eaLnBrk="1" hangingPunct="1">
              <a:lnSpc>
                <a:spcPct val="90000"/>
              </a:lnSpc>
              <a:buFontTx/>
              <a:buNone/>
            </a:pPr>
            <a:r>
              <a:rPr lang="el-GR" altLang="en-US">
                <a:ea typeface="Arial" charset="0"/>
                <a:cs typeface="Arial" charset="0"/>
              </a:rPr>
              <a:t>Σ</a:t>
            </a:r>
            <a:r>
              <a:rPr lang="en-US" altLang="en-US" sz="2000">
                <a:ea typeface="Arial" charset="0"/>
                <a:cs typeface="Arial" charset="0"/>
              </a:rPr>
              <a:t>(cost of operation)x(proportion of operations of that kind)</a:t>
            </a:r>
            <a:endParaRPr lang="el-GR" altLang="en-US" sz="2000">
              <a:ea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smtClean="0"/>
              <a:t>Lab: Stuck </a:t>
            </a:r>
            <a:r>
              <a:rPr lang="en-US" sz="4000" dirty="0" smtClean="0"/>
              <a:t>waiting for grading of Task X?</a:t>
            </a:r>
            <a:endParaRPr lang="en-US" sz="4000" dirty="0"/>
          </a:p>
        </p:txBody>
      </p:sp>
      <p:sp>
        <p:nvSpPr>
          <p:cNvPr id="3" name="Content Placeholder 2"/>
          <p:cNvSpPr>
            <a:spLocks noGrp="1"/>
          </p:cNvSpPr>
          <p:nvPr>
            <p:ph idx="1"/>
          </p:nvPr>
        </p:nvSpPr>
        <p:spPr/>
        <p:txBody>
          <a:bodyPr/>
          <a:lstStyle/>
          <a:p>
            <a:pPr marL="400050" lvl="1" indent="0">
              <a:buNone/>
            </a:pPr>
            <a:endParaRPr lang="en-US" sz="2000" dirty="0" smtClean="0">
              <a:latin typeface="Arial Rounded MT Bold" charset="0"/>
              <a:ea typeface="Arial Rounded MT Bold" charset="0"/>
              <a:cs typeface="Arial Rounded MT Bold" charset="0"/>
            </a:endParaRPr>
          </a:p>
          <a:p>
            <a:pPr marL="400050" lvl="1" indent="0">
              <a:buNone/>
            </a:pPr>
            <a:r>
              <a:rPr lang="en-US" sz="2400" dirty="0" smtClean="0">
                <a:latin typeface="Arial Rounded MT Bold" charset="0"/>
                <a:ea typeface="Arial Rounded MT Bold" charset="0"/>
                <a:cs typeface="Arial Rounded MT Bold" charset="0"/>
              </a:rPr>
              <a:t>“We can not continue with Task X+1 before Task X is accepted, and the TA is taking too long!!”</a:t>
            </a:r>
          </a:p>
          <a:p>
            <a:pPr marL="400050" lvl="1" indent="0">
              <a:buNone/>
            </a:pPr>
            <a:endParaRPr lang="en-US" sz="2000" dirty="0" smtClean="0">
              <a:latin typeface="Arial Rounded MT Bold" charset="0"/>
              <a:ea typeface="Arial Rounded MT Bold" charset="0"/>
              <a:cs typeface="Arial Rounded MT Bold" charset="0"/>
            </a:endParaRPr>
          </a:p>
          <a:p>
            <a:r>
              <a:rPr lang="en-US" sz="2800" dirty="0" smtClean="0"/>
              <a:t>TAs are also people with busy schedules and a lot of work.</a:t>
            </a:r>
          </a:p>
          <a:p>
            <a:r>
              <a:rPr lang="en-US" sz="2800" dirty="0" smtClean="0"/>
              <a:t>No need to wait until Task X is accepted to start working on Task X+1</a:t>
            </a:r>
          </a:p>
          <a:p>
            <a:r>
              <a:rPr lang="en-US" sz="2800" dirty="0" smtClean="0"/>
              <a:t>Any changes required for Task X must be applied to Task X+1 too, but hopefully those will be minimal</a:t>
            </a:r>
          </a:p>
          <a:p>
            <a:endParaRPr lang="en-US" sz="2800" dirty="0"/>
          </a:p>
        </p:txBody>
      </p:sp>
    </p:spTree>
    <p:extLst>
      <p:ext uri="{BB962C8B-B14F-4D97-AF65-F5344CB8AC3E}">
        <p14:creationId xmlns:p14="http://schemas.microsoft.com/office/powerpoint/2010/main" val="1915783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sv-SE" altLang="en-US" dirty="0" err="1" smtClean="0"/>
              <a:t>Natural</a:t>
            </a:r>
            <a:r>
              <a:rPr lang="sv-SE" altLang="en-US" dirty="0" smtClean="0"/>
              <a:t> </a:t>
            </a:r>
            <a:r>
              <a:rPr lang="sv-SE" altLang="en-US" dirty="0" err="1"/>
              <a:t>keys</a:t>
            </a:r>
            <a:endParaRPr lang="en-US" altLang="en-US" dirty="0"/>
          </a:p>
        </p:txBody>
      </p:sp>
      <p:sp>
        <p:nvSpPr>
          <p:cNvPr id="27651" name="Content Placeholder 2"/>
          <p:cNvSpPr>
            <a:spLocks noGrp="1"/>
          </p:cNvSpPr>
          <p:nvPr>
            <p:ph idx="1"/>
          </p:nvPr>
        </p:nvSpPr>
        <p:spPr/>
        <p:txBody>
          <a:bodyPr/>
          <a:lstStyle/>
          <a:p>
            <a:r>
              <a:rPr lang="sv-SE" altLang="en-US"/>
              <a:t>A </a:t>
            </a:r>
            <a:r>
              <a:rPr lang="sv-SE" altLang="en-US" i="1"/>
              <a:t>natural key</a:t>
            </a:r>
            <a:r>
              <a:rPr lang="sv-SE" altLang="en-US"/>
              <a:t> is a key consisting of attributes in the domain model.</a:t>
            </a:r>
          </a:p>
          <a:p>
            <a:r>
              <a:rPr lang="sv-SE" altLang="en-US"/>
              <a:t>In some cases, no suitable natural key exists.</a:t>
            </a:r>
          </a:p>
          <a:p>
            <a:pPr lvl="1"/>
            <a:r>
              <a:rPr lang="sv-SE" altLang="en-US"/>
              <a:t>No suitably unique natural candidate key.</a:t>
            </a:r>
          </a:p>
          <a:p>
            <a:pPr lvl="1"/>
            <a:r>
              <a:rPr lang="sv-SE" altLang="en-US"/>
              <a:t>Natural candidate key ”too large”.</a:t>
            </a:r>
          </a:p>
          <a:p>
            <a:pPr lvl="1"/>
            <a:r>
              <a:rPr lang="sv-SE" altLang="en-US"/>
              <a:t>Natural candidate key ”not stable”.</a:t>
            </a:r>
          </a:p>
          <a:p>
            <a:pPr lvl="1"/>
            <a:r>
              <a:rPr lang="sv-SE" altLang="en-US"/>
              <a:t>…</a:t>
            </a:r>
          </a:p>
          <a:p>
            <a:pPr lvl="1"/>
            <a:endParaRPr lang="sv-SE"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sv-SE" altLang="en-US"/>
              <a:t>Artificial key</a:t>
            </a:r>
            <a:endParaRPr lang="en-US" altLang="en-US"/>
          </a:p>
        </p:txBody>
      </p:sp>
      <p:sp>
        <p:nvSpPr>
          <p:cNvPr id="29699" name="Content Placeholder 2"/>
          <p:cNvSpPr>
            <a:spLocks noGrp="1"/>
          </p:cNvSpPr>
          <p:nvPr>
            <p:ph idx="1"/>
          </p:nvPr>
        </p:nvSpPr>
        <p:spPr/>
        <p:txBody>
          <a:bodyPr/>
          <a:lstStyle/>
          <a:p>
            <a:r>
              <a:rPr lang="sv-SE" altLang="en-US"/>
              <a:t>Extra attribute added to a table with the purpose of being the key.</a:t>
            </a:r>
          </a:p>
          <a:p>
            <a:pPr lvl="1"/>
            <a:r>
              <a:rPr lang="sv-SE" altLang="en-US"/>
              <a:t>Does not exist in ”reality”</a:t>
            </a:r>
          </a:p>
          <a:p>
            <a:pPr lvl="1"/>
            <a:r>
              <a:rPr lang="sv-SE" altLang="en-US"/>
              <a:t>Can be verified for correctness</a:t>
            </a:r>
          </a:p>
          <a:p>
            <a:pPr lvl="1"/>
            <a:r>
              <a:rPr lang="sv-SE" altLang="en-US"/>
              <a:t>Can be distinguished from artificial keys on other tables in database.</a:t>
            </a:r>
          </a:p>
          <a:p>
            <a:r>
              <a:rPr lang="sv-SE" altLang="en-US"/>
              <a:t>Examples: </a:t>
            </a:r>
          </a:p>
          <a:p>
            <a:pPr lvl="1"/>
            <a:r>
              <a:rPr lang="sv-SE" altLang="en-US"/>
              <a:t>Personal numbers, car registration numbers, course codes, etc.</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sv-SE" altLang="en-US"/>
              <a:t>Surrogate key</a:t>
            </a:r>
            <a:endParaRPr lang="en-US" altLang="en-US"/>
          </a:p>
        </p:txBody>
      </p:sp>
      <p:sp>
        <p:nvSpPr>
          <p:cNvPr id="30723" name="Content Placeholder 2"/>
          <p:cNvSpPr>
            <a:spLocks noGrp="1"/>
          </p:cNvSpPr>
          <p:nvPr>
            <p:ph idx="1"/>
          </p:nvPr>
        </p:nvSpPr>
        <p:spPr>
          <a:xfrm>
            <a:off x="457200" y="1600200"/>
            <a:ext cx="8229600" cy="4924425"/>
          </a:xfrm>
        </p:spPr>
        <p:txBody>
          <a:bodyPr/>
          <a:lstStyle/>
          <a:p>
            <a:r>
              <a:rPr lang="sv-SE" altLang="en-US" sz="2800"/>
              <a:t>System-generated key to replace the actual key behind the covers.</a:t>
            </a:r>
          </a:p>
          <a:p>
            <a:pPr lvl="1"/>
            <a:r>
              <a:rPr lang="sv-SE" altLang="en-US" sz="2400"/>
              <a:t>AUTO_INCREMENT, SEQUENCE, IDENTITY, …</a:t>
            </a:r>
          </a:p>
          <a:p>
            <a:pPr lvl="1"/>
            <a:r>
              <a:rPr lang="sv-SE" altLang="en-US" sz="2400"/>
              <a:t>Totally unrelated to domain.</a:t>
            </a:r>
          </a:p>
          <a:p>
            <a:pPr lvl="1"/>
            <a:r>
              <a:rPr lang="sv-SE" altLang="en-US" sz="2400"/>
              <a:t>NOT exposed to user modification – database consistency would be at great risk!</a:t>
            </a:r>
          </a:p>
          <a:p>
            <a:pPr lvl="2"/>
            <a:r>
              <a:rPr lang="sv-SE" altLang="en-US" sz="2000"/>
              <a:t>Remember: From the database perspective, application programmers count as users!</a:t>
            </a:r>
          </a:p>
          <a:p>
            <a:pPr lvl="1"/>
            <a:r>
              <a:rPr lang="sv-SE" altLang="en-US" sz="2400"/>
              <a:t>Example: post/comment IDs managed by Wordpress.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sv-SE" altLang="en-US"/>
              <a:t>Exposed locators</a:t>
            </a:r>
            <a:endParaRPr lang="en-US" altLang="en-US"/>
          </a:p>
        </p:txBody>
      </p:sp>
      <p:sp>
        <p:nvSpPr>
          <p:cNvPr id="31747" name="Content Placeholder 2"/>
          <p:cNvSpPr>
            <a:spLocks noGrp="1"/>
          </p:cNvSpPr>
          <p:nvPr>
            <p:ph idx="1"/>
          </p:nvPr>
        </p:nvSpPr>
        <p:spPr/>
        <p:txBody>
          <a:bodyPr/>
          <a:lstStyle/>
          <a:p>
            <a:r>
              <a:rPr lang="sv-SE" altLang="en-US" sz="2800"/>
              <a:t>Unholy mix of artificial and surrogate keys:</a:t>
            </a:r>
          </a:p>
          <a:p>
            <a:pPr lvl="1"/>
            <a:r>
              <a:rPr lang="sv-SE" altLang="en-US" sz="2400"/>
              <a:t>System-generated, non-verifiable value with no relation to data model (like a surrogate key).</a:t>
            </a:r>
          </a:p>
          <a:p>
            <a:pPr lvl="1"/>
            <a:r>
              <a:rPr lang="sv-SE" altLang="en-US" sz="2400"/>
              <a:t>… but exposed to user (like an artificial key).</a:t>
            </a:r>
            <a:endParaRPr lang="en-US" altLang="en-US" sz="2400"/>
          </a:p>
        </p:txBody>
      </p:sp>
      <p:sp>
        <p:nvSpPr>
          <p:cNvPr id="31748" name="TextBox 4"/>
          <p:cNvSpPr txBox="1">
            <a:spLocks noChangeArrowheads="1"/>
          </p:cNvSpPr>
          <p:nvPr/>
        </p:nvSpPr>
        <p:spPr bwMode="auto">
          <a:xfrm>
            <a:off x="1079500" y="3716338"/>
            <a:ext cx="7200900" cy="1570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400"/>
              <a:t>”[Exposed locators] are handy for lazy, non-RDBMS programmers who do not want to research or think! This is the worst way to program in SQL.”</a:t>
            </a:r>
          </a:p>
          <a:p>
            <a:pPr algn="r" eaLnBrk="1" hangingPunct="1">
              <a:spcBef>
                <a:spcPct val="0"/>
              </a:spcBef>
              <a:buFontTx/>
              <a:buNone/>
            </a:pPr>
            <a:r>
              <a:rPr lang="sv-SE" altLang="en-US" sz="2400" i="1"/>
              <a:t>Joe Celko, SQL programming guru</a:t>
            </a:r>
            <a:endParaRPr lang="en-US" altLang="en-US" sz="2400" i="1"/>
          </a:p>
        </p:txBody>
      </p:sp>
      <p:sp>
        <p:nvSpPr>
          <p:cNvPr id="6" name="TextBox 5"/>
          <p:cNvSpPr txBox="1"/>
          <p:nvPr/>
        </p:nvSpPr>
        <p:spPr>
          <a:xfrm>
            <a:off x="1168400" y="5445125"/>
            <a:ext cx="7021513" cy="254000"/>
          </a:xfrm>
          <a:prstGeom prst="rect">
            <a:avLst/>
          </a:prstGeom>
          <a:noFill/>
        </p:spPr>
        <p:txBody>
          <a:bodyPr>
            <a:spAutoFit/>
          </a:bodyPr>
          <a:lstStyle/>
          <a:p>
            <a:pPr>
              <a:defRPr/>
            </a:pPr>
            <a:r>
              <a:rPr lang="en-US" sz="1050" dirty="0">
                <a:ea typeface="+mn-ea"/>
                <a:cs typeface="+mn-cs"/>
              </a:rPr>
              <a:t>http://www.informationweek.com/software/business-intelligence/celko-on-sql-natural-artificial-and-surr/201806814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sv-SE" altLang="en-US"/>
              <a:t>BEWARE!</a:t>
            </a:r>
            <a:endParaRPr lang="en-US" altLang="en-US"/>
          </a:p>
        </p:txBody>
      </p:sp>
      <p:sp>
        <p:nvSpPr>
          <p:cNvPr id="32771" name="Content Placeholder 2"/>
          <p:cNvSpPr>
            <a:spLocks noGrp="1"/>
          </p:cNvSpPr>
          <p:nvPr>
            <p:ph idx="1"/>
          </p:nvPr>
        </p:nvSpPr>
        <p:spPr/>
        <p:txBody>
          <a:bodyPr/>
          <a:lstStyle/>
          <a:p>
            <a:r>
              <a:rPr lang="sv-SE" altLang="en-US" sz="2400"/>
              <a:t>In parts of industry, there is an exaggerated belief in using surrogates, or even exposed locators.</a:t>
            </a:r>
          </a:p>
          <a:p>
            <a:endParaRPr lang="sv-SE" altLang="en-US" sz="2400"/>
          </a:p>
          <a:p>
            <a:endParaRPr lang="sv-SE" altLang="en-US" sz="2400"/>
          </a:p>
          <a:p>
            <a:endParaRPr lang="sv-SE" altLang="en-US" sz="2400"/>
          </a:p>
          <a:p>
            <a:endParaRPr lang="sv-SE" altLang="en-US" sz="2400"/>
          </a:p>
          <a:p>
            <a:endParaRPr lang="sv-SE" altLang="en-US" sz="2400"/>
          </a:p>
          <a:p>
            <a:r>
              <a:rPr lang="sv-SE" altLang="en-US" sz="2400"/>
              <a:t>Don’t believe it! There is no one-size-fits-all solution to picking keys. Think for yourselves! You are better than them!</a:t>
            </a:r>
            <a:endParaRPr lang="en-US" altLang="en-US" sz="2400"/>
          </a:p>
        </p:txBody>
      </p:sp>
      <p:sp>
        <p:nvSpPr>
          <p:cNvPr id="32772" name="TextBox 3"/>
          <p:cNvSpPr txBox="1">
            <a:spLocks noChangeArrowheads="1"/>
          </p:cNvSpPr>
          <p:nvPr/>
        </p:nvSpPr>
        <p:spPr bwMode="auto">
          <a:xfrm>
            <a:off x="971550" y="2997200"/>
            <a:ext cx="72009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sv-SE" altLang="en-US" sz="2400"/>
              <a:t>”</a:t>
            </a:r>
            <a:r>
              <a:rPr lang="en-US" altLang="en-US" sz="2400"/>
              <a:t>In the real world, outside of school, it is considered insanity to have more than an integer as key.</a:t>
            </a:r>
            <a:r>
              <a:rPr lang="sv-SE" altLang="en-US" sz="2400"/>
              <a:t>”</a:t>
            </a:r>
          </a:p>
          <a:p>
            <a:pPr algn="r" eaLnBrk="1" hangingPunct="1">
              <a:spcBef>
                <a:spcPct val="0"/>
              </a:spcBef>
              <a:buFontTx/>
              <a:buNone/>
            </a:pPr>
            <a:r>
              <a:rPr lang="sv-SE" altLang="en-US" sz="2400" i="1"/>
              <a:t>Old student</a:t>
            </a:r>
            <a:endParaRPr lang="en-US" altLang="en-US" sz="2400" i="1"/>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sv-SE" altLang="en-US"/>
              <a:t>Advantages</a:t>
            </a:r>
            <a:endParaRPr lang="en-US" altLang="en-US"/>
          </a:p>
        </p:txBody>
      </p:sp>
      <p:sp>
        <p:nvSpPr>
          <p:cNvPr id="33795" name="Content Placeholder 2"/>
          <p:cNvSpPr>
            <a:spLocks noGrp="1"/>
          </p:cNvSpPr>
          <p:nvPr>
            <p:ph idx="1"/>
          </p:nvPr>
        </p:nvSpPr>
        <p:spPr/>
        <p:txBody>
          <a:bodyPr/>
          <a:lstStyle/>
          <a:p>
            <a:r>
              <a:rPr lang="sv-SE" altLang="en-US" sz="2400"/>
              <a:t>Non-natural keys can be more compact.</a:t>
            </a:r>
          </a:p>
          <a:p>
            <a:pPr lvl="1"/>
            <a:r>
              <a:rPr lang="sv-SE" altLang="en-US" sz="2000"/>
              <a:t>Smaller references, smaller indexes.</a:t>
            </a:r>
          </a:p>
          <a:p>
            <a:pPr lvl="1"/>
            <a:r>
              <a:rPr lang="sv-SE" altLang="en-US" sz="2000"/>
              <a:t>Faster comparisons, faster joins.</a:t>
            </a:r>
          </a:p>
          <a:p>
            <a:pPr lvl="1"/>
            <a:endParaRPr lang="sv-SE" altLang="en-US" sz="2000"/>
          </a:p>
          <a:p>
            <a:r>
              <a:rPr lang="sv-SE" altLang="en-US" sz="2400"/>
              <a:t>Non-natural keys are immutable.</a:t>
            </a:r>
          </a:p>
          <a:p>
            <a:pPr lvl="1"/>
            <a:r>
              <a:rPr lang="sv-SE" altLang="en-US" sz="2000"/>
              <a:t>Not tied to data in domain, so changes of the data will not cause key to change.</a:t>
            </a:r>
          </a:p>
          <a:p>
            <a:pPr lvl="2"/>
            <a:r>
              <a:rPr lang="sv-SE" altLang="en-US" sz="1600"/>
              <a:t>(Recall: Oracle does not support ON UPDATE CASCADE)</a:t>
            </a:r>
          </a:p>
          <a:p>
            <a:pPr lvl="1"/>
            <a:r>
              <a:rPr lang="sv-SE" altLang="en-US" sz="2000"/>
              <a:t>Applications never lose their reference to a particular row in the database.</a:t>
            </a:r>
          </a:p>
          <a:p>
            <a:r>
              <a:rPr lang="sv-SE" altLang="en-US" sz="2800"/>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sv-SE" altLang="en-US"/>
              <a:t>Disadvantages</a:t>
            </a:r>
            <a:endParaRPr lang="en-US" altLang="en-US"/>
          </a:p>
        </p:txBody>
      </p:sp>
      <p:sp>
        <p:nvSpPr>
          <p:cNvPr id="34819" name="Content Placeholder 2"/>
          <p:cNvSpPr>
            <a:spLocks noGrp="1"/>
          </p:cNvSpPr>
          <p:nvPr>
            <p:ph idx="1"/>
          </p:nvPr>
        </p:nvSpPr>
        <p:spPr/>
        <p:txBody>
          <a:bodyPr/>
          <a:lstStyle/>
          <a:p>
            <a:r>
              <a:rPr lang="sv-SE" altLang="en-US" sz="2400"/>
              <a:t>Non-natural keys may degrade performance.</a:t>
            </a:r>
          </a:p>
          <a:p>
            <a:pPr lvl="1"/>
            <a:r>
              <a:rPr lang="sv-SE" altLang="en-US" sz="2000"/>
              <a:t>An extra key on a table requires an extra index to handle external lookups on the natural key</a:t>
            </a:r>
          </a:p>
          <a:p>
            <a:pPr lvl="2"/>
            <a:r>
              <a:rPr lang="sv-SE" altLang="en-US" sz="1800"/>
              <a:t>extra disk space to store index</a:t>
            </a:r>
          </a:p>
          <a:p>
            <a:pPr lvl="2"/>
            <a:r>
              <a:rPr lang="sv-SE" altLang="en-US" sz="1800"/>
              <a:t>modifications become more costly</a:t>
            </a:r>
          </a:p>
          <a:p>
            <a:pPr lvl="1"/>
            <a:r>
              <a:rPr lang="sv-SE" altLang="en-US" sz="2000"/>
              <a:t>Reference to non-natural key means external lookups on the natural key in referencing table requires one or more extra joins.</a:t>
            </a:r>
          </a:p>
          <a:p>
            <a:pPr lvl="1"/>
            <a:endParaRPr lang="sv-SE" altLang="en-US" sz="2400"/>
          </a:p>
          <a:p>
            <a:r>
              <a:rPr lang="sv-SE" altLang="en-US" sz="2400"/>
              <a:t>Non-natural keys may make maintenance harder.</a:t>
            </a:r>
          </a:p>
          <a:p>
            <a:pPr lvl="1"/>
            <a:r>
              <a:rPr lang="sv-SE" altLang="en-US" sz="2000"/>
              <a:t>Harder to spot errors, in keys and in references.</a:t>
            </a:r>
          </a:p>
          <a:p>
            <a:pPr lvl="1"/>
            <a:endParaRPr lang="sv-SE" altLang="en-US" sz="2000"/>
          </a:p>
          <a:p>
            <a:r>
              <a:rPr lang="sv-SE" altLang="en-US" sz="2800"/>
              <a:t>…</a:t>
            </a:r>
            <a:endParaRPr lang="en-US" altLang="en-US" sz="28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sv-SE" altLang="en-US"/>
              <a:t>Quiz!</a:t>
            </a:r>
          </a:p>
        </p:txBody>
      </p:sp>
      <p:sp>
        <p:nvSpPr>
          <p:cNvPr id="35843" name="Rectangle 3"/>
          <p:cNvSpPr>
            <a:spLocks noGrp="1" noChangeArrowheads="1"/>
          </p:cNvSpPr>
          <p:nvPr>
            <p:ph type="body" idx="1"/>
          </p:nvPr>
        </p:nvSpPr>
        <p:spPr>
          <a:xfrm>
            <a:off x="457200" y="1600200"/>
            <a:ext cx="8229600" cy="4852988"/>
          </a:xfrm>
          <a:solidFill>
            <a:schemeClr val="accent1"/>
          </a:solidFill>
          <a:ln>
            <a:solidFill>
              <a:schemeClr val="tx1"/>
            </a:solidFill>
            <a:miter lim="800000"/>
            <a:headEnd/>
            <a:tailEnd/>
          </a:ln>
        </p:spPr>
        <p:txBody>
          <a:bodyPr/>
          <a:lstStyle/>
          <a:p>
            <a:pPr eaLnBrk="1" hangingPunct="1">
              <a:buFontTx/>
              <a:buNone/>
            </a:pPr>
            <a:r>
              <a:rPr lang="sv-SE" altLang="en-US" sz="2800"/>
              <a:t>Find all lectures for course TDA357 in period 3. How costly is this operation?</a:t>
            </a:r>
          </a:p>
        </p:txBody>
      </p:sp>
      <p:sp>
        <p:nvSpPr>
          <p:cNvPr id="35844" name="Text Box 5"/>
          <p:cNvSpPr txBox="1">
            <a:spLocks noChangeArrowheads="1"/>
          </p:cNvSpPr>
          <p:nvPr/>
        </p:nvSpPr>
        <p:spPr bwMode="auto">
          <a:xfrm>
            <a:off x="5776913" y="2636838"/>
            <a:ext cx="3743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a:t>Indexes for primary keys</a:t>
            </a:r>
          </a:p>
        </p:txBody>
      </p:sp>
      <p:sp>
        <p:nvSpPr>
          <p:cNvPr id="35845" name="Rectangle 3"/>
          <p:cNvSpPr>
            <a:spLocks noChangeArrowheads="1"/>
          </p:cNvSpPr>
          <p:nvPr/>
        </p:nvSpPr>
        <p:spPr bwMode="auto">
          <a:xfrm>
            <a:off x="539750" y="2636838"/>
            <a:ext cx="5111750" cy="19446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sv-SE" altLang="en-US" sz="1800" b="1">
                <a:latin typeface="Courier New" charset="0"/>
              </a:rPr>
              <a:t>Courses(</a:t>
            </a:r>
            <a:r>
              <a:rPr lang="sv-SE" altLang="en-US" sz="1800" b="1" u="sng">
                <a:latin typeface="Courier New" charset="0"/>
              </a:rPr>
              <a:t>code</a:t>
            </a:r>
            <a:r>
              <a:rPr lang="sv-SE" altLang="en-US" sz="1800" b="1">
                <a:latin typeface="Courier New" charset="0"/>
              </a:rPr>
              <a:t>, …)</a:t>
            </a:r>
          </a:p>
          <a:p>
            <a:pPr eaLnBrk="1" hangingPunct="1">
              <a:buFontTx/>
              <a:buNone/>
            </a:pPr>
            <a:r>
              <a:rPr lang="sv-SE" altLang="en-US" sz="1800" b="1">
                <a:latin typeface="Courier New" charset="0"/>
              </a:rPr>
              <a:t>GivenCourses(</a:t>
            </a:r>
            <a:r>
              <a:rPr lang="sv-SE" altLang="en-US" sz="1800" b="1" u="sng">
                <a:latin typeface="Courier New" charset="0"/>
              </a:rPr>
              <a:t>course</a:t>
            </a:r>
            <a:r>
              <a:rPr lang="sv-SE" altLang="en-US" sz="1800" b="1">
                <a:latin typeface="Courier New" charset="0"/>
              </a:rPr>
              <a:t>, </a:t>
            </a:r>
            <a:r>
              <a:rPr lang="sv-SE" altLang="en-US" sz="1800" b="1" u="sng">
                <a:latin typeface="Courier New" charset="0"/>
              </a:rPr>
              <a:t>period</a:t>
            </a:r>
            <a:r>
              <a:rPr lang="sv-SE" altLang="en-US" sz="1800" b="1">
                <a:latin typeface="Courier New" charset="0"/>
              </a:rPr>
              <a:t>, …)</a:t>
            </a:r>
            <a:br>
              <a:rPr lang="sv-SE" altLang="en-US" sz="1800" b="1">
                <a:latin typeface="Courier New" charset="0"/>
              </a:rPr>
            </a:br>
            <a:r>
              <a:rPr lang="sv-SE" altLang="en-US" sz="1800" b="1">
                <a:latin typeface="Courier New" charset="0"/>
              </a:rPr>
              <a:t>course -&gt; Courses.code</a:t>
            </a:r>
          </a:p>
          <a:p>
            <a:pPr eaLnBrk="1" hangingPunct="1">
              <a:buFontTx/>
              <a:buNone/>
            </a:pPr>
            <a:r>
              <a:rPr lang="sv-SE" altLang="en-US" sz="1800" b="1">
                <a:latin typeface="Courier New" charset="0"/>
              </a:rPr>
              <a:t>Lectures(</a:t>
            </a:r>
            <a:r>
              <a:rPr lang="sv-SE" altLang="en-US" sz="1800" b="1" u="sng">
                <a:latin typeface="Courier New" charset="0"/>
              </a:rPr>
              <a:t>course</a:t>
            </a:r>
            <a:r>
              <a:rPr lang="sv-SE" altLang="en-US" sz="1800" b="1">
                <a:latin typeface="Courier New" charset="0"/>
              </a:rPr>
              <a:t>, </a:t>
            </a:r>
            <a:r>
              <a:rPr lang="sv-SE" altLang="en-US" sz="1800" b="1" u="sng">
                <a:latin typeface="Courier New" charset="0"/>
              </a:rPr>
              <a:t>period</a:t>
            </a:r>
            <a:r>
              <a:rPr lang="sv-SE" altLang="en-US" sz="1800" b="1">
                <a:latin typeface="Courier New" charset="0"/>
              </a:rPr>
              <a:t>, </a:t>
            </a:r>
            <a:r>
              <a:rPr lang="sv-SE" altLang="en-US" sz="1800" b="1" u="sng">
                <a:latin typeface="Courier New" charset="0"/>
              </a:rPr>
              <a:t>weekday</a:t>
            </a:r>
            <a:r>
              <a:rPr lang="sv-SE" altLang="en-US" sz="1800" b="1">
                <a:latin typeface="Courier New" charset="0"/>
              </a:rPr>
              <a:t>, …)</a:t>
            </a:r>
            <a:br>
              <a:rPr lang="sv-SE" altLang="en-US" sz="1800" b="1">
                <a:latin typeface="Courier New" charset="0"/>
              </a:rPr>
            </a:br>
            <a:r>
              <a:rPr lang="sv-SE" altLang="en-US" sz="1800" b="1">
                <a:latin typeface="Courier New" charset="0"/>
              </a:rPr>
              <a:t>(course, period) -&gt; </a:t>
            </a:r>
            <a:br>
              <a:rPr lang="sv-SE" altLang="en-US" sz="1800" b="1">
                <a:latin typeface="Courier New" charset="0"/>
              </a:rPr>
            </a:br>
            <a:r>
              <a:rPr lang="sv-SE" altLang="en-US" sz="1800" b="1">
                <a:latin typeface="Courier New" charset="0"/>
              </a:rPr>
              <a:t>  GivenCourses.(course, period)</a:t>
            </a:r>
          </a:p>
        </p:txBody>
      </p:sp>
      <p:sp>
        <p:nvSpPr>
          <p:cNvPr id="10" name="Text Box 4"/>
          <p:cNvSpPr txBox="1">
            <a:spLocks noChangeArrowheads="1"/>
          </p:cNvSpPr>
          <p:nvPr/>
        </p:nvSpPr>
        <p:spPr bwMode="auto">
          <a:xfrm>
            <a:off x="549275" y="4724400"/>
            <a:ext cx="3887788" cy="1311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a:latin typeface="Courier New" charset="0"/>
              </a:rPr>
              <a:t>SELECT *</a:t>
            </a:r>
            <a:br>
              <a:rPr lang="sv-SE" altLang="en-US" sz="2000" b="1">
                <a:latin typeface="Courier New" charset="0"/>
              </a:rPr>
            </a:br>
            <a:r>
              <a:rPr lang="sv-SE" altLang="en-US" sz="2000" b="1">
                <a:latin typeface="Courier New" charset="0"/>
              </a:rPr>
              <a:t>FROM   Lectures</a:t>
            </a:r>
            <a:br>
              <a:rPr lang="sv-SE" altLang="en-US" sz="2000" b="1">
                <a:latin typeface="Courier New" charset="0"/>
              </a:rPr>
            </a:br>
            <a:r>
              <a:rPr lang="sv-SE" altLang="en-US" sz="2000" b="1">
                <a:latin typeface="Courier New" charset="0"/>
              </a:rPr>
              <a:t>WHERE  course = ’TDA357’</a:t>
            </a:r>
            <a:br>
              <a:rPr lang="sv-SE" altLang="en-US" sz="2000" b="1">
                <a:latin typeface="Courier New" charset="0"/>
              </a:rPr>
            </a:br>
            <a:r>
              <a:rPr lang="sv-SE" altLang="en-US" sz="2000" b="1">
                <a:latin typeface="Courier New" charset="0"/>
              </a:rPr>
              <a:t>       AND period = 3;</a:t>
            </a:r>
          </a:p>
        </p:txBody>
      </p:sp>
      <p:sp>
        <p:nvSpPr>
          <p:cNvPr id="2" name="TextBox 1"/>
          <p:cNvSpPr txBox="1"/>
          <p:nvPr/>
        </p:nvSpPr>
        <p:spPr>
          <a:xfrm>
            <a:off x="4587875" y="4725988"/>
            <a:ext cx="3871913" cy="1200150"/>
          </a:xfrm>
          <a:prstGeom prst="rect">
            <a:avLst/>
          </a:prstGeom>
          <a:noFill/>
        </p:spPr>
        <p:txBody>
          <a:bodyPr>
            <a:spAutoFit/>
          </a:bodyPr>
          <a:lstStyle/>
          <a:p>
            <a:pPr>
              <a:defRPr/>
            </a:pPr>
            <a:r>
              <a:rPr lang="sv-SE" dirty="0" err="1">
                <a:ea typeface="+mn-ea"/>
                <a:cs typeface="+mn-cs"/>
              </a:rPr>
              <a:t>Costs</a:t>
            </a:r>
            <a:r>
              <a:rPr lang="sv-SE" dirty="0">
                <a:ea typeface="+mn-ea"/>
                <a:cs typeface="+mn-cs"/>
              </a:rPr>
              <a:t> </a:t>
            </a:r>
            <a:r>
              <a:rPr lang="sv-SE" b="1" i="1" dirty="0">
                <a:ea typeface="+mn-ea"/>
                <a:cs typeface="+mn-cs"/>
              </a:rPr>
              <a:t>k + 1</a:t>
            </a:r>
            <a:r>
              <a:rPr lang="sv-SE" dirty="0">
                <a:ea typeface="+mn-ea"/>
                <a:cs typeface="+mn-cs"/>
              </a:rPr>
              <a:t> </a:t>
            </a:r>
            <a:r>
              <a:rPr lang="sv-SE" dirty="0" err="1">
                <a:ea typeface="+mn-ea"/>
                <a:cs typeface="+mn-cs"/>
              </a:rPr>
              <a:t>where</a:t>
            </a:r>
            <a:r>
              <a:rPr lang="sv-SE" dirty="0">
                <a:ea typeface="+mn-ea"/>
                <a:cs typeface="+mn-cs"/>
              </a:rPr>
              <a:t> </a:t>
            </a:r>
          </a:p>
          <a:p>
            <a:pPr marL="285750" indent="-285750">
              <a:buFont typeface="Arial" pitchFamily="34" charset="0"/>
              <a:buChar char="•"/>
              <a:defRPr/>
            </a:pPr>
            <a:r>
              <a:rPr lang="sv-SE" b="1" dirty="0">
                <a:ea typeface="+mn-ea"/>
                <a:cs typeface="+mn-cs"/>
              </a:rPr>
              <a:t>k</a:t>
            </a:r>
            <a:r>
              <a:rPr lang="sv-SE" dirty="0">
                <a:ea typeface="+mn-ea"/>
                <a:cs typeface="+mn-cs"/>
              </a:rPr>
              <a:t> is the </a:t>
            </a:r>
            <a:r>
              <a:rPr lang="sv-SE" dirty="0" err="1">
                <a:ea typeface="+mn-ea"/>
                <a:cs typeface="+mn-cs"/>
              </a:rPr>
              <a:t>number</a:t>
            </a:r>
            <a:r>
              <a:rPr lang="sv-SE" dirty="0">
                <a:ea typeface="+mn-ea"/>
                <a:cs typeface="+mn-cs"/>
              </a:rPr>
              <a:t> </a:t>
            </a:r>
            <a:r>
              <a:rPr lang="sv-SE" dirty="0" err="1">
                <a:ea typeface="+mn-ea"/>
                <a:cs typeface="+mn-cs"/>
              </a:rPr>
              <a:t>of</a:t>
            </a:r>
            <a:r>
              <a:rPr lang="sv-SE" dirty="0">
                <a:ea typeface="+mn-ea"/>
                <a:cs typeface="+mn-cs"/>
              </a:rPr>
              <a:t> blocks holding </a:t>
            </a:r>
            <a:r>
              <a:rPr lang="sv-SE" dirty="0" err="1">
                <a:ea typeface="+mn-ea"/>
                <a:cs typeface="+mn-cs"/>
              </a:rPr>
              <a:t>rows</a:t>
            </a:r>
            <a:r>
              <a:rPr lang="sv-SE" dirty="0">
                <a:ea typeface="+mn-ea"/>
                <a:cs typeface="+mn-cs"/>
              </a:rPr>
              <a:t> </a:t>
            </a:r>
            <a:r>
              <a:rPr lang="sv-SE" dirty="0" err="1">
                <a:ea typeface="+mn-ea"/>
                <a:cs typeface="+mn-cs"/>
              </a:rPr>
              <a:t>matching</a:t>
            </a:r>
            <a:r>
              <a:rPr lang="sv-SE" dirty="0">
                <a:ea typeface="+mn-ea"/>
                <a:cs typeface="+mn-cs"/>
              </a:rPr>
              <a:t> the </a:t>
            </a:r>
            <a:r>
              <a:rPr lang="sv-SE" dirty="0" err="1">
                <a:ea typeface="+mn-ea"/>
                <a:cs typeface="+mn-cs"/>
              </a:rPr>
              <a:t>values</a:t>
            </a:r>
            <a:endParaRPr lang="sv-SE" dirty="0">
              <a:ea typeface="+mn-ea"/>
              <a:cs typeface="+mn-cs"/>
            </a:endParaRPr>
          </a:p>
          <a:p>
            <a:pPr marL="285750" indent="-285750">
              <a:buFont typeface="Arial" pitchFamily="34" charset="0"/>
              <a:buChar char="•"/>
              <a:defRPr/>
            </a:pPr>
            <a:r>
              <a:rPr lang="sv-SE" b="1" dirty="0">
                <a:ea typeface="+mn-ea"/>
                <a:cs typeface="+mn-cs"/>
              </a:rPr>
              <a:t>1</a:t>
            </a:r>
            <a:r>
              <a:rPr lang="sv-SE" dirty="0">
                <a:ea typeface="+mn-ea"/>
                <a:cs typeface="+mn-cs"/>
              </a:rPr>
              <a:t> for </a:t>
            </a:r>
            <a:r>
              <a:rPr lang="sv-SE" dirty="0" err="1">
                <a:ea typeface="+mn-ea"/>
                <a:cs typeface="+mn-cs"/>
              </a:rPr>
              <a:t>reading</a:t>
            </a:r>
            <a:r>
              <a:rPr lang="sv-SE" dirty="0">
                <a:ea typeface="+mn-ea"/>
                <a:cs typeface="+mn-cs"/>
              </a:rPr>
              <a:t> index</a:t>
            </a:r>
            <a:endParaRPr lang="en-US" dirty="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sv-SE" altLang="en-US"/>
              <a:t>Quiz!</a:t>
            </a:r>
          </a:p>
        </p:txBody>
      </p:sp>
      <p:sp>
        <p:nvSpPr>
          <p:cNvPr id="36867" name="Rectangle 3"/>
          <p:cNvSpPr>
            <a:spLocks noGrp="1" noChangeArrowheads="1"/>
          </p:cNvSpPr>
          <p:nvPr>
            <p:ph type="body" idx="1"/>
          </p:nvPr>
        </p:nvSpPr>
        <p:spPr>
          <a:xfrm>
            <a:off x="457200" y="1600200"/>
            <a:ext cx="8229600" cy="4852988"/>
          </a:xfrm>
          <a:solidFill>
            <a:schemeClr val="accent1"/>
          </a:solidFill>
          <a:ln>
            <a:solidFill>
              <a:schemeClr val="tx1"/>
            </a:solidFill>
            <a:miter lim="800000"/>
            <a:headEnd/>
            <a:tailEnd/>
          </a:ln>
        </p:spPr>
        <p:txBody>
          <a:bodyPr/>
          <a:lstStyle/>
          <a:p>
            <a:pPr eaLnBrk="1" hangingPunct="1">
              <a:buFontTx/>
              <a:buNone/>
            </a:pPr>
            <a:r>
              <a:rPr lang="sv-SE" altLang="en-US" sz="2800"/>
              <a:t>Find all lectures for course TDA357 in period 3. How costly is this operation?</a:t>
            </a:r>
          </a:p>
        </p:txBody>
      </p:sp>
      <p:sp>
        <p:nvSpPr>
          <p:cNvPr id="36868" name="Text Box 5"/>
          <p:cNvSpPr txBox="1">
            <a:spLocks noChangeArrowheads="1"/>
          </p:cNvSpPr>
          <p:nvPr/>
        </p:nvSpPr>
        <p:spPr bwMode="auto">
          <a:xfrm>
            <a:off x="5795963" y="2608263"/>
            <a:ext cx="37433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a:t>Indexes for primary and</a:t>
            </a:r>
            <a:br>
              <a:rPr lang="sv-SE" altLang="en-US" sz="2000"/>
            </a:br>
            <a:r>
              <a:rPr lang="sv-SE" altLang="en-US" sz="2000"/>
              <a:t>  natural keys</a:t>
            </a:r>
          </a:p>
        </p:txBody>
      </p:sp>
      <p:sp>
        <p:nvSpPr>
          <p:cNvPr id="36869" name="Rectangle 3"/>
          <p:cNvSpPr>
            <a:spLocks noChangeArrowheads="1"/>
          </p:cNvSpPr>
          <p:nvPr/>
        </p:nvSpPr>
        <p:spPr bwMode="auto">
          <a:xfrm>
            <a:off x="539750" y="2636838"/>
            <a:ext cx="5256213" cy="16557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sv-SE" altLang="en-US" sz="1800" b="1">
                <a:latin typeface="Courier New" charset="0"/>
              </a:rPr>
              <a:t>Courses(</a:t>
            </a:r>
            <a:r>
              <a:rPr lang="sv-SE" altLang="en-US" sz="1800" b="1" u="sng">
                <a:latin typeface="Courier New" charset="0"/>
              </a:rPr>
              <a:t>cid</a:t>
            </a:r>
            <a:r>
              <a:rPr lang="sv-SE" altLang="en-US" sz="1800" b="1">
                <a:latin typeface="Courier New" charset="0"/>
              </a:rPr>
              <a:t>, code, …)</a:t>
            </a:r>
          </a:p>
          <a:p>
            <a:pPr eaLnBrk="1" hangingPunct="1">
              <a:buFontTx/>
              <a:buNone/>
            </a:pPr>
            <a:r>
              <a:rPr lang="sv-SE" altLang="en-US" sz="1800" b="1">
                <a:latin typeface="Courier New" charset="0"/>
              </a:rPr>
              <a:t>GivenCourses(</a:t>
            </a:r>
            <a:r>
              <a:rPr lang="sv-SE" altLang="en-US" sz="1800" b="1" u="sng">
                <a:latin typeface="Courier New" charset="0"/>
              </a:rPr>
              <a:t>gcid</a:t>
            </a:r>
            <a:r>
              <a:rPr lang="sv-SE" altLang="en-US" sz="1800" b="1">
                <a:latin typeface="Courier New" charset="0"/>
              </a:rPr>
              <a:t>, course, period, …)</a:t>
            </a:r>
            <a:br>
              <a:rPr lang="sv-SE" altLang="en-US" sz="1800" b="1">
                <a:latin typeface="Courier New" charset="0"/>
              </a:rPr>
            </a:br>
            <a:r>
              <a:rPr lang="sv-SE" altLang="en-US" sz="1800" b="1">
                <a:latin typeface="Courier New" charset="0"/>
              </a:rPr>
              <a:t>course -&gt; Courses.cid</a:t>
            </a:r>
          </a:p>
          <a:p>
            <a:pPr eaLnBrk="1" hangingPunct="1">
              <a:buFontTx/>
              <a:buNone/>
            </a:pPr>
            <a:r>
              <a:rPr lang="sv-SE" altLang="en-US" sz="1800" b="1">
                <a:latin typeface="Courier New" charset="0"/>
              </a:rPr>
              <a:t>Lectures(</a:t>
            </a:r>
            <a:r>
              <a:rPr lang="sv-SE" altLang="en-US" sz="1800" b="1" u="sng">
                <a:latin typeface="Courier New" charset="0"/>
              </a:rPr>
              <a:t>lid</a:t>
            </a:r>
            <a:r>
              <a:rPr lang="sv-SE" altLang="en-US" sz="1800" b="1">
                <a:latin typeface="Courier New" charset="0"/>
              </a:rPr>
              <a:t>, gcourse, weekday, …)</a:t>
            </a:r>
            <a:br>
              <a:rPr lang="sv-SE" altLang="en-US" sz="1800" b="1">
                <a:latin typeface="Courier New" charset="0"/>
              </a:rPr>
            </a:br>
            <a:r>
              <a:rPr lang="sv-SE" altLang="en-US" sz="1800" b="1">
                <a:latin typeface="Courier New" charset="0"/>
              </a:rPr>
              <a:t>gcourse -&gt; GivenCourses.gcid</a:t>
            </a:r>
          </a:p>
        </p:txBody>
      </p:sp>
      <p:sp>
        <p:nvSpPr>
          <p:cNvPr id="10" name="Text Box 4"/>
          <p:cNvSpPr txBox="1">
            <a:spLocks noChangeArrowheads="1"/>
          </p:cNvSpPr>
          <p:nvPr/>
        </p:nvSpPr>
        <p:spPr bwMode="auto">
          <a:xfrm>
            <a:off x="539750" y="4437063"/>
            <a:ext cx="3887788" cy="1816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600" b="1">
                <a:latin typeface="Courier New" charset="0"/>
              </a:rPr>
              <a:t>SELECT *</a:t>
            </a:r>
            <a:br>
              <a:rPr lang="sv-SE" altLang="en-US" sz="1600" b="1">
                <a:latin typeface="Courier New" charset="0"/>
              </a:rPr>
            </a:br>
            <a:r>
              <a:rPr lang="sv-SE" altLang="en-US" sz="1600" b="1">
                <a:latin typeface="Courier New" charset="0"/>
              </a:rPr>
              <a:t>FROM   Lectures, GivenCourses,</a:t>
            </a:r>
            <a:br>
              <a:rPr lang="sv-SE" altLang="en-US" sz="1600" b="1">
                <a:latin typeface="Courier New" charset="0"/>
              </a:rPr>
            </a:br>
            <a:r>
              <a:rPr lang="sv-SE" altLang="en-US" sz="1600" b="1">
                <a:latin typeface="Courier New" charset="0"/>
              </a:rPr>
              <a:t>       Courses</a:t>
            </a:r>
            <a:br>
              <a:rPr lang="sv-SE" altLang="en-US" sz="1600" b="1">
                <a:latin typeface="Courier New" charset="0"/>
              </a:rPr>
            </a:br>
            <a:r>
              <a:rPr lang="sv-SE" altLang="en-US" sz="1600" b="1">
                <a:latin typeface="Courier New" charset="0"/>
              </a:rPr>
              <a:t>WHERE  gcourse = gcid</a:t>
            </a:r>
            <a:br>
              <a:rPr lang="sv-SE" altLang="en-US" sz="1600" b="1">
                <a:latin typeface="Courier New" charset="0"/>
              </a:rPr>
            </a:br>
            <a:r>
              <a:rPr lang="sv-SE" altLang="en-US" sz="1600" b="1">
                <a:latin typeface="Courier New" charset="0"/>
              </a:rPr>
              <a:t>  AND  course  = cid</a:t>
            </a:r>
            <a:br>
              <a:rPr lang="sv-SE" altLang="en-US" sz="1600" b="1">
                <a:latin typeface="Courier New" charset="0"/>
              </a:rPr>
            </a:br>
            <a:r>
              <a:rPr lang="sv-SE" altLang="en-US" sz="1600" b="1">
                <a:latin typeface="Courier New" charset="0"/>
              </a:rPr>
              <a:t>  AND  code    = ’TDA357’</a:t>
            </a:r>
            <a:br>
              <a:rPr lang="sv-SE" altLang="en-US" sz="1600" b="1">
                <a:latin typeface="Courier New" charset="0"/>
              </a:rPr>
            </a:br>
            <a:r>
              <a:rPr lang="sv-SE" altLang="en-US" sz="1600" b="1">
                <a:latin typeface="Courier New" charset="0"/>
              </a:rPr>
              <a:t>  AND  period  = 3;</a:t>
            </a:r>
          </a:p>
        </p:txBody>
      </p:sp>
      <p:sp>
        <p:nvSpPr>
          <p:cNvPr id="2" name="TextBox 1"/>
          <p:cNvSpPr txBox="1"/>
          <p:nvPr/>
        </p:nvSpPr>
        <p:spPr>
          <a:xfrm>
            <a:off x="4572000" y="4292600"/>
            <a:ext cx="3960813" cy="2339975"/>
          </a:xfrm>
          <a:prstGeom prst="rect">
            <a:avLst/>
          </a:prstGeom>
          <a:noFill/>
        </p:spPr>
        <p:txBody>
          <a:bodyPr>
            <a:spAutoFit/>
          </a:bodyPr>
          <a:lstStyle/>
          <a:p>
            <a:pPr>
              <a:defRPr/>
            </a:pPr>
            <a:r>
              <a:rPr lang="sv-SE" dirty="0" err="1">
                <a:ea typeface="+mn-ea"/>
                <a:cs typeface="+mn-cs"/>
              </a:rPr>
              <a:t>Costs</a:t>
            </a:r>
            <a:r>
              <a:rPr lang="sv-SE" dirty="0">
                <a:ea typeface="+mn-ea"/>
                <a:cs typeface="+mn-cs"/>
              </a:rPr>
              <a:t> </a:t>
            </a:r>
            <a:r>
              <a:rPr lang="sv-SE" b="1" i="1" dirty="0">
                <a:ea typeface="+mn-ea"/>
                <a:cs typeface="+mn-cs"/>
              </a:rPr>
              <a:t>k + m + 1 + 3</a:t>
            </a:r>
            <a:r>
              <a:rPr lang="sv-SE" dirty="0">
                <a:ea typeface="+mn-ea"/>
                <a:cs typeface="+mn-cs"/>
              </a:rPr>
              <a:t> </a:t>
            </a:r>
            <a:r>
              <a:rPr lang="sv-SE" dirty="0" err="1">
                <a:ea typeface="+mn-ea"/>
                <a:cs typeface="+mn-cs"/>
              </a:rPr>
              <a:t>where</a:t>
            </a:r>
            <a:endParaRPr lang="sv-SE" dirty="0">
              <a:ea typeface="+mn-ea"/>
              <a:cs typeface="+mn-cs"/>
            </a:endParaRPr>
          </a:p>
          <a:p>
            <a:pPr marL="285750" indent="-285750">
              <a:buFont typeface="Arial" pitchFamily="34" charset="0"/>
              <a:buChar char="•"/>
              <a:defRPr/>
            </a:pPr>
            <a:r>
              <a:rPr lang="sv-SE" sz="1600" b="1" dirty="0">
                <a:ea typeface="+mn-ea"/>
                <a:cs typeface="+mn-cs"/>
              </a:rPr>
              <a:t>k</a:t>
            </a:r>
            <a:r>
              <a:rPr lang="sv-SE" sz="1600" dirty="0">
                <a:ea typeface="+mn-ea"/>
                <a:cs typeface="+mn-cs"/>
              </a:rPr>
              <a:t> is the </a:t>
            </a:r>
            <a:r>
              <a:rPr lang="sv-SE" sz="1600" dirty="0" err="1">
                <a:ea typeface="+mn-ea"/>
                <a:cs typeface="+mn-cs"/>
              </a:rPr>
              <a:t>number</a:t>
            </a:r>
            <a:r>
              <a:rPr lang="sv-SE" sz="1600" dirty="0">
                <a:ea typeface="+mn-ea"/>
                <a:cs typeface="+mn-cs"/>
              </a:rPr>
              <a:t> </a:t>
            </a:r>
            <a:r>
              <a:rPr lang="sv-SE" sz="1600" dirty="0" err="1">
                <a:ea typeface="+mn-ea"/>
                <a:cs typeface="+mn-cs"/>
              </a:rPr>
              <a:t>of</a:t>
            </a:r>
            <a:r>
              <a:rPr lang="sv-SE" sz="1600" dirty="0">
                <a:ea typeface="+mn-ea"/>
                <a:cs typeface="+mn-cs"/>
              </a:rPr>
              <a:t> blocks holding </a:t>
            </a:r>
            <a:r>
              <a:rPr lang="sv-SE" sz="1600" dirty="0" err="1">
                <a:ea typeface="+mn-ea"/>
                <a:cs typeface="+mn-cs"/>
              </a:rPr>
              <a:t>matching</a:t>
            </a:r>
            <a:r>
              <a:rPr lang="sv-SE" sz="1600" dirty="0">
                <a:ea typeface="+mn-ea"/>
                <a:cs typeface="+mn-cs"/>
              </a:rPr>
              <a:t> </a:t>
            </a:r>
            <a:r>
              <a:rPr lang="sv-SE" sz="1600" dirty="0" err="1">
                <a:ea typeface="+mn-ea"/>
                <a:cs typeface="+mn-cs"/>
              </a:rPr>
              <a:t>lectures</a:t>
            </a:r>
            <a:endParaRPr lang="sv-SE" sz="1600" dirty="0">
              <a:ea typeface="+mn-ea"/>
              <a:cs typeface="+mn-cs"/>
            </a:endParaRPr>
          </a:p>
          <a:p>
            <a:pPr marL="285750" indent="-285750">
              <a:buFont typeface="Arial" pitchFamily="34" charset="0"/>
              <a:buChar char="•"/>
              <a:defRPr/>
            </a:pPr>
            <a:r>
              <a:rPr lang="sv-SE" sz="1600" b="1" dirty="0">
                <a:ea typeface="+mn-ea"/>
                <a:cs typeface="+mn-cs"/>
              </a:rPr>
              <a:t>m</a:t>
            </a:r>
            <a:r>
              <a:rPr lang="sv-SE" sz="1600" dirty="0">
                <a:ea typeface="+mn-ea"/>
                <a:cs typeface="+mn-cs"/>
              </a:rPr>
              <a:t> is the </a:t>
            </a:r>
            <a:r>
              <a:rPr lang="sv-SE" sz="1600" dirty="0" err="1">
                <a:ea typeface="+mn-ea"/>
                <a:cs typeface="+mn-cs"/>
              </a:rPr>
              <a:t>number</a:t>
            </a:r>
            <a:r>
              <a:rPr lang="sv-SE" sz="1600" dirty="0">
                <a:ea typeface="+mn-ea"/>
                <a:cs typeface="+mn-cs"/>
              </a:rPr>
              <a:t> </a:t>
            </a:r>
            <a:r>
              <a:rPr lang="sv-SE" sz="1600" dirty="0" err="1">
                <a:ea typeface="+mn-ea"/>
                <a:cs typeface="+mn-cs"/>
              </a:rPr>
              <a:t>of</a:t>
            </a:r>
            <a:r>
              <a:rPr lang="sv-SE" sz="1600" dirty="0">
                <a:ea typeface="+mn-ea"/>
                <a:cs typeface="+mn-cs"/>
              </a:rPr>
              <a:t> blocks holding </a:t>
            </a:r>
            <a:r>
              <a:rPr lang="sv-SE" sz="1600" dirty="0" err="1">
                <a:ea typeface="+mn-ea"/>
                <a:cs typeface="+mn-cs"/>
              </a:rPr>
              <a:t>matching</a:t>
            </a:r>
            <a:r>
              <a:rPr lang="sv-SE" sz="1600" dirty="0">
                <a:ea typeface="+mn-ea"/>
                <a:cs typeface="+mn-cs"/>
              </a:rPr>
              <a:t> given </a:t>
            </a:r>
            <a:r>
              <a:rPr lang="sv-SE" sz="1600" dirty="0" err="1">
                <a:ea typeface="+mn-ea"/>
                <a:cs typeface="+mn-cs"/>
              </a:rPr>
              <a:t>courses</a:t>
            </a:r>
            <a:endParaRPr lang="sv-SE" sz="1600" dirty="0">
              <a:ea typeface="+mn-ea"/>
              <a:cs typeface="+mn-cs"/>
            </a:endParaRPr>
          </a:p>
          <a:p>
            <a:pPr marL="285750" indent="-285750">
              <a:buFont typeface="Arial" pitchFamily="34" charset="0"/>
              <a:buChar char="•"/>
              <a:defRPr/>
            </a:pPr>
            <a:r>
              <a:rPr lang="sv-SE" sz="1600" b="1" dirty="0">
                <a:ea typeface="+mn-ea"/>
                <a:cs typeface="+mn-cs"/>
              </a:rPr>
              <a:t>1</a:t>
            </a:r>
            <a:r>
              <a:rPr lang="sv-SE" sz="1600" dirty="0">
                <a:ea typeface="+mn-ea"/>
                <a:cs typeface="+mn-cs"/>
              </a:rPr>
              <a:t> is the block holding the </a:t>
            </a:r>
            <a:r>
              <a:rPr lang="sv-SE" sz="1600" dirty="0" err="1">
                <a:ea typeface="+mn-ea"/>
                <a:cs typeface="+mn-cs"/>
              </a:rPr>
              <a:t>matching</a:t>
            </a:r>
            <a:r>
              <a:rPr lang="sv-SE" sz="1600" dirty="0">
                <a:ea typeface="+mn-ea"/>
                <a:cs typeface="+mn-cs"/>
              </a:rPr>
              <a:t> </a:t>
            </a:r>
            <a:r>
              <a:rPr lang="sv-SE" sz="1600" dirty="0" err="1">
                <a:ea typeface="+mn-ea"/>
                <a:cs typeface="+mn-cs"/>
              </a:rPr>
              <a:t>code</a:t>
            </a:r>
            <a:r>
              <a:rPr lang="sv-SE" sz="1600" dirty="0">
                <a:ea typeface="+mn-ea"/>
                <a:cs typeface="+mn-cs"/>
              </a:rPr>
              <a:t> (</a:t>
            </a:r>
            <a:r>
              <a:rPr lang="sv-SE" sz="1600" dirty="0" err="1">
                <a:ea typeface="+mn-ea"/>
                <a:cs typeface="+mn-cs"/>
              </a:rPr>
              <a:t>natural</a:t>
            </a:r>
            <a:r>
              <a:rPr lang="sv-SE" sz="1600" dirty="0">
                <a:ea typeface="+mn-ea"/>
                <a:cs typeface="+mn-cs"/>
              </a:rPr>
              <a:t> </a:t>
            </a:r>
            <a:r>
              <a:rPr lang="sv-SE" sz="1600" dirty="0" err="1">
                <a:ea typeface="+mn-ea"/>
                <a:cs typeface="+mn-cs"/>
              </a:rPr>
              <a:t>key</a:t>
            </a:r>
            <a:r>
              <a:rPr lang="sv-SE" sz="1600" dirty="0">
                <a:ea typeface="+mn-ea"/>
                <a:cs typeface="+mn-cs"/>
              </a:rPr>
              <a:t> so </a:t>
            </a:r>
            <a:r>
              <a:rPr lang="sv-SE" sz="1600" dirty="0" err="1">
                <a:ea typeface="+mn-ea"/>
                <a:cs typeface="+mn-cs"/>
              </a:rPr>
              <a:t>only</a:t>
            </a:r>
            <a:r>
              <a:rPr lang="sv-SE" sz="1600" dirty="0">
                <a:ea typeface="+mn-ea"/>
                <a:cs typeface="+mn-cs"/>
              </a:rPr>
              <a:t> </a:t>
            </a:r>
            <a:r>
              <a:rPr lang="sv-SE" sz="1600" dirty="0" err="1">
                <a:ea typeface="+mn-ea"/>
                <a:cs typeface="+mn-cs"/>
              </a:rPr>
              <a:t>one</a:t>
            </a:r>
            <a:r>
              <a:rPr lang="sv-SE" sz="1600" dirty="0">
                <a:ea typeface="+mn-ea"/>
                <a:cs typeface="+mn-cs"/>
              </a:rPr>
              <a:t>)</a:t>
            </a:r>
          </a:p>
          <a:p>
            <a:pPr marL="285750" indent="-285750">
              <a:buFont typeface="Arial" pitchFamily="34" charset="0"/>
              <a:buChar char="•"/>
              <a:defRPr/>
            </a:pPr>
            <a:r>
              <a:rPr lang="sv-SE" sz="1600" b="1" dirty="0">
                <a:ea typeface="+mn-ea"/>
                <a:cs typeface="+mn-cs"/>
              </a:rPr>
              <a:t>3</a:t>
            </a:r>
            <a:r>
              <a:rPr lang="sv-SE" sz="1600" dirty="0">
                <a:ea typeface="+mn-ea"/>
                <a:cs typeface="+mn-cs"/>
              </a:rPr>
              <a:t> for </a:t>
            </a:r>
            <a:r>
              <a:rPr lang="sv-SE" sz="1600" dirty="0" err="1">
                <a:ea typeface="+mn-ea"/>
                <a:cs typeface="+mn-cs"/>
              </a:rPr>
              <a:t>reading</a:t>
            </a:r>
            <a:r>
              <a:rPr lang="sv-SE" sz="1600" dirty="0">
                <a:ea typeface="+mn-ea"/>
                <a:cs typeface="+mn-cs"/>
              </a:rPr>
              <a:t> </a:t>
            </a:r>
            <a:r>
              <a:rPr lang="sv-SE" sz="1600" dirty="0" err="1">
                <a:ea typeface="+mn-ea"/>
                <a:cs typeface="+mn-cs"/>
              </a:rPr>
              <a:t>three</a:t>
            </a:r>
            <a:r>
              <a:rPr lang="sv-SE" sz="1600" dirty="0">
                <a:ea typeface="+mn-ea"/>
                <a:cs typeface="+mn-cs"/>
              </a:rPr>
              <a:t> </a:t>
            </a:r>
            <a:r>
              <a:rPr lang="sv-SE" sz="1600" dirty="0" err="1">
                <a:ea typeface="+mn-ea"/>
                <a:cs typeface="+mn-cs"/>
              </a:rPr>
              <a:t>separate</a:t>
            </a:r>
            <a:r>
              <a:rPr lang="sv-SE" sz="1600" dirty="0">
                <a:ea typeface="+mn-ea"/>
                <a:cs typeface="+mn-cs"/>
              </a:rPr>
              <a:t> </a:t>
            </a:r>
            <a:r>
              <a:rPr lang="sv-SE" sz="1600" dirty="0" err="1">
                <a:ea typeface="+mn-ea"/>
                <a:cs typeface="+mn-cs"/>
              </a:rPr>
              <a:t>indexes</a:t>
            </a:r>
            <a:r>
              <a:rPr lang="sv-SE" sz="1600" dirty="0">
                <a:ea typeface="+mn-ea"/>
                <a:cs typeface="+mn-cs"/>
              </a:rPr>
              <a:t/>
            </a:r>
            <a:br>
              <a:rPr lang="sv-SE" sz="1600" dirty="0">
                <a:ea typeface="+mn-ea"/>
                <a:cs typeface="+mn-cs"/>
              </a:rPr>
            </a:br>
            <a:endParaRPr lang="en-US" sz="1600" dirty="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sv-SE" altLang="en-US"/>
              <a:t>Words of (my) advice</a:t>
            </a:r>
            <a:endParaRPr lang="en-US" altLang="en-US"/>
          </a:p>
        </p:txBody>
      </p:sp>
      <p:sp>
        <p:nvSpPr>
          <p:cNvPr id="3" name="Content Placeholder 2"/>
          <p:cNvSpPr>
            <a:spLocks noGrp="1"/>
          </p:cNvSpPr>
          <p:nvPr>
            <p:ph idx="1"/>
          </p:nvPr>
        </p:nvSpPr>
        <p:spPr>
          <a:xfrm>
            <a:off x="457200" y="1600200"/>
            <a:ext cx="8229600" cy="4924425"/>
          </a:xfrm>
        </p:spPr>
        <p:txBody>
          <a:bodyPr/>
          <a:lstStyle/>
          <a:p>
            <a:pPr marL="514350" indent="-514350">
              <a:buFontTx/>
              <a:buAutoNum type="arabicPeriod"/>
            </a:pPr>
            <a:r>
              <a:rPr lang="sv-SE" altLang="en-US" sz="2800"/>
              <a:t>Use natural keys.</a:t>
            </a:r>
          </a:p>
          <a:p>
            <a:pPr marL="514350" indent="-514350">
              <a:buFontTx/>
              <a:buAutoNum type="arabicPeriod"/>
            </a:pPr>
            <a:r>
              <a:rPr lang="sv-SE" altLang="en-US" sz="2800"/>
              <a:t>If none available, find or create an artificial key.</a:t>
            </a:r>
          </a:p>
          <a:p>
            <a:pPr marL="914400" lvl="1" indent="-514350"/>
            <a:r>
              <a:rPr lang="sv-SE" altLang="en-US" sz="2000"/>
              <a:t>For (strong and weak) entities only: all tables representing relationships will have natural (composite) keys.</a:t>
            </a:r>
          </a:p>
          <a:p>
            <a:pPr marL="914400" lvl="1" indent="-514350"/>
            <a:r>
              <a:rPr lang="sv-SE" altLang="en-US" sz="2000"/>
              <a:t>Also do this if natural key not suitably immutable.</a:t>
            </a:r>
            <a:endParaRPr lang="sv-SE" altLang="en-US" sz="2400"/>
          </a:p>
          <a:p>
            <a:pPr marL="514350" indent="-514350">
              <a:buFontTx/>
              <a:buAutoNum type="arabicPeriod"/>
            </a:pPr>
            <a:r>
              <a:rPr lang="sv-SE" altLang="en-US" sz="2800"/>
              <a:t>If, and </a:t>
            </a:r>
            <a:r>
              <a:rPr lang="sv-SE" altLang="en-US" sz="2800" b="1"/>
              <a:t>ONLY </a:t>
            </a:r>
            <a:r>
              <a:rPr lang="sv-SE" altLang="en-US" sz="2800"/>
              <a:t>if, you notice a performance problem, surrogate keys </a:t>
            </a:r>
            <a:r>
              <a:rPr lang="sv-SE" altLang="en-US" sz="2800" i="1"/>
              <a:t>might</a:t>
            </a:r>
            <a:r>
              <a:rPr lang="sv-SE" altLang="en-US" sz="2800"/>
              <a:t> help.</a:t>
            </a:r>
          </a:p>
          <a:p>
            <a:pPr marL="914400" lvl="1" indent="-514350"/>
            <a:r>
              <a:rPr lang="sv-SE" altLang="en-US" sz="2000"/>
              <a:t>Remember to mark natural keys unique.</a:t>
            </a:r>
          </a:p>
          <a:p>
            <a:pPr marL="914400" lvl="1" indent="-514350"/>
            <a:r>
              <a:rPr lang="sv-SE" altLang="en-US" sz="2000"/>
              <a:t>Remember to create index for natural key lookups, if needed.</a:t>
            </a:r>
          </a:p>
          <a:p>
            <a:pPr marL="914400" lvl="1" indent="-514350"/>
            <a:r>
              <a:rPr lang="sv-SE" altLang="en-US" sz="2000"/>
              <a:t>Use views to hide the surrogate keys from users. Avoid exposed locators.</a:t>
            </a:r>
          </a:p>
          <a:p>
            <a:pPr marL="914400" lvl="1" indent="-514350"/>
            <a:r>
              <a:rPr lang="sv-SE" altLang="en-US" sz="2000"/>
              <a:t>Never include surrogates in e.g. E-R diagram – they are an implementation detail.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5: procedure</a:t>
            </a:r>
            <a:endParaRPr lang="en-US" dirty="0"/>
          </a:p>
        </p:txBody>
      </p:sp>
      <p:sp>
        <p:nvSpPr>
          <p:cNvPr id="3" name="Content Placeholder 2"/>
          <p:cNvSpPr>
            <a:spLocks noGrp="1"/>
          </p:cNvSpPr>
          <p:nvPr>
            <p:ph idx="1"/>
          </p:nvPr>
        </p:nvSpPr>
        <p:spPr/>
        <p:txBody>
          <a:bodyPr/>
          <a:lstStyle/>
          <a:p>
            <a:r>
              <a:rPr lang="en-US" sz="2800" dirty="0" smtClean="0"/>
              <a:t>Show your finished Task 5 before or in the last lab session</a:t>
            </a:r>
          </a:p>
          <a:p>
            <a:pPr lvl="1"/>
            <a:r>
              <a:rPr lang="en-US" sz="2400" dirty="0" smtClean="0"/>
              <a:t>Prepare your demo, make it go smooth</a:t>
            </a:r>
          </a:p>
          <a:p>
            <a:pPr lvl="1"/>
            <a:r>
              <a:rPr lang="en-US" sz="2400" dirty="0" smtClean="0"/>
              <a:t>Anticipate that you need to make changes, don’t wait until last minute</a:t>
            </a:r>
          </a:p>
          <a:p>
            <a:pPr lvl="1"/>
            <a:r>
              <a:rPr lang="en-US" sz="2400" dirty="0" smtClean="0"/>
              <a:t>Only submit Task 5 to Fire after TA’s approval</a:t>
            </a:r>
          </a:p>
          <a:p>
            <a:pPr lvl="2"/>
            <a:r>
              <a:rPr lang="en-US" sz="2000" dirty="0" smtClean="0"/>
              <a:t>Mention “seen by &lt;TA’s name&gt;” in submission note</a:t>
            </a:r>
          </a:p>
          <a:p>
            <a:pPr lvl="2"/>
            <a:r>
              <a:rPr lang="en-US" sz="2000" dirty="0" smtClean="0"/>
              <a:t>Submit directly after TA approval</a:t>
            </a:r>
          </a:p>
          <a:p>
            <a:r>
              <a:rPr lang="en-US" sz="2800" dirty="0" smtClean="0"/>
              <a:t>Demo deadline: Friday 15 </a:t>
            </a:r>
            <a:r>
              <a:rPr lang="en-US" sz="2800" dirty="0"/>
              <a:t>D</a:t>
            </a:r>
            <a:r>
              <a:rPr lang="en-US" sz="2800" dirty="0" smtClean="0"/>
              <a:t>ecember 2016</a:t>
            </a:r>
          </a:p>
          <a:p>
            <a:r>
              <a:rPr lang="en-US" sz="2800" dirty="0" smtClean="0"/>
              <a:t>Fire deadline: Monday 17 </a:t>
            </a:r>
            <a:r>
              <a:rPr lang="en-US" sz="2800" dirty="0"/>
              <a:t>D</a:t>
            </a:r>
            <a:r>
              <a:rPr lang="en-US" sz="2800" dirty="0" smtClean="0"/>
              <a:t>ecember 2016</a:t>
            </a:r>
          </a:p>
          <a:p>
            <a:endParaRPr lang="en-US" sz="2800" dirty="0" smtClean="0"/>
          </a:p>
        </p:txBody>
      </p:sp>
    </p:spTree>
    <p:extLst>
      <p:ext uri="{BB962C8B-B14F-4D97-AF65-F5344CB8AC3E}">
        <p14:creationId xmlns:p14="http://schemas.microsoft.com/office/powerpoint/2010/main" val="15539441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sv-SE" altLang="en-US" dirty="0" err="1"/>
              <a:t>Denormalization</a:t>
            </a:r>
            <a:endParaRPr lang="en-US" altLang="en-US" dirty="0"/>
          </a:p>
        </p:txBody>
      </p:sp>
      <p:sp>
        <p:nvSpPr>
          <p:cNvPr id="39939" name="Content Placeholder 2"/>
          <p:cNvSpPr>
            <a:spLocks noGrp="1"/>
          </p:cNvSpPr>
          <p:nvPr>
            <p:ph idx="1"/>
          </p:nvPr>
        </p:nvSpPr>
        <p:spPr/>
        <p:txBody>
          <a:bodyPr/>
          <a:lstStyle/>
          <a:p>
            <a:r>
              <a:rPr lang="sv-SE" altLang="en-US"/>
              <a:t>”Re-compose” decomposed tables or attributes, to avoid joining.</a:t>
            </a:r>
          </a:p>
          <a:p>
            <a:pPr lvl="1"/>
            <a:r>
              <a:rPr lang="en-GB" altLang="en-US"/>
              <a:t>Can think of this as pre-computing joins</a:t>
            </a:r>
          </a:p>
          <a:p>
            <a:pPr lvl="1"/>
            <a:r>
              <a:rPr lang="en-GB" altLang="en-US"/>
              <a:t>Trade-off: query speed vs. redundancy</a:t>
            </a:r>
          </a:p>
          <a:p>
            <a:pPr lvl="1"/>
            <a:r>
              <a:rPr lang="en-GB" altLang="en-US"/>
              <a:t>Are updates frequent?</a:t>
            </a:r>
            <a:endParaRPr lang="sv-SE" altLang="en-US"/>
          </a:p>
          <a:p>
            <a:pPr lvl="1"/>
            <a:r>
              <a:rPr lang="sv-SE" altLang="en-US"/>
              <a:t>”NULLs approach” for sub-entities and many-to-at-most-one is a special case – both composed tables have the same key, so </a:t>
            </a:r>
            <a:r>
              <a:rPr lang="sv-SE" altLang="en-US" i="1"/>
              <a:t>less</a:t>
            </a:r>
            <a:r>
              <a:rPr lang="sv-SE" altLang="en-US"/>
              <a:t> data will be stored.</a:t>
            </a:r>
            <a:endParaRPr lang="en-US"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sv-SE" altLang="en-US"/>
              <a:t>Summary – optimization</a:t>
            </a:r>
          </a:p>
        </p:txBody>
      </p:sp>
      <p:sp>
        <p:nvSpPr>
          <p:cNvPr id="40963" name="Rectangle 3"/>
          <p:cNvSpPr>
            <a:spLocks noGrp="1" noChangeArrowheads="1"/>
          </p:cNvSpPr>
          <p:nvPr>
            <p:ph type="body" idx="1"/>
          </p:nvPr>
        </p:nvSpPr>
        <p:spPr/>
        <p:txBody>
          <a:bodyPr/>
          <a:lstStyle/>
          <a:p>
            <a:pPr eaLnBrk="1" hangingPunct="1">
              <a:lnSpc>
                <a:spcPct val="90000"/>
              </a:lnSpc>
            </a:pPr>
            <a:r>
              <a:rPr lang="sv-SE" altLang="en-US">
                <a:ea typeface="Arial" charset="0"/>
                <a:cs typeface="Arial" charset="0"/>
              </a:rPr>
              <a:t>Indexes</a:t>
            </a:r>
          </a:p>
          <a:p>
            <a:pPr lvl="1" eaLnBrk="1" hangingPunct="1">
              <a:lnSpc>
                <a:spcPct val="90000"/>
              </a:lnSpc>
            </a:pPr>
            <a:r>
              <a:rPr lang="sv-SE" altLang="en-US" sz="2400">
                <a:ea typeface="Arial" charset="0"/>
                <a:cs typeface="Arial" charset="0"/>
              </a:rPr>
              <a:t>(often) speed up queries and joins</a:t>
            </a:r>
          </a:p>
          <a:p>
            <a:pPr lvl="1" eaLnBrk="1" hangingPunct="1">
              <a:lnSpc>
                <a:spcPct val="90000"/>
              </a:lnSpc>
            </a:pPr>
            <a:r>
              <a:rPr lang="sv-SE" altLang="en-US" sz="2400">
                <a:ea typeface="Arial" charset="0"/>
                <a:cs typeface="Arial" charset="0"/>
              </a:rPr>
              <a:t>make modifications more costly</a:t>
            </a:r>
          </a:p>
          <a:p>
            <a:pPr eaLnBrk="1" hangingPunct="1">
              <a:lnSpc>
                <a:spcPct val="90000"/>
              </a:lnSpc>
            </a:pPr>
            <a:r>
              <a:rPr lang="sv-SE" altLang="en-US">
                <a:ea typeface="Arial" charset="0"/>
                <a:cs typeface="Arial" charset="0"/>
              </a:rPr>
              <a:t>Natural keys, artificial keys, surrogate keys</a:t>
            </a:r>
          </a:p>
          <a:p>
            <a:pPr lvl="1" eaLnBrk="1" hangingPunct="1">
              <a:lnSpc>
                <a:spcPct val="90000"/>
              </a:lnSpc>
            </a:pPr>
            <a:r>
              <a:rPr lang="sv-SE" altLang="en-US" sz="2400">
                <a:ea typeface="Arial" charset="0"/>
                <a:cs typeface="Arial" charset="0"/>
              </a:rPr>
              <a:t>Avoid exposed locators!</a:t>
            </a:r>
          </a:p>
          <a:p>
            <a:pPr lvl="1" eaLnBrk="1" hangingPunct="1">
              <a:lnSpc>
                <a:spcPct val="90000"/>
              </a:lnSpc>
            </a:pPr>
            <a:r>
              <a:rPr lang="sv-SE" altLang="en-US" sz="2400">
                <a:ea typeface="Arial" charset="0"/>
                <a:cs typeface="Arial" charset="0"/>
              </a:rPr>
              <a:t>Know when to use what.</a:t>
            </a:r>
          </a:p>
          <a:p>
            <a:pPr eaLnBrk="1" hangingPunct="1">
              <a:lnSpc>
                <a:spcPct val="90000"/>
              </a:lnSpc>
            </a:pPr>
            <a:r>
              <a:rPr lang="sv-SE" altLang="en-US">
                <a:ea typeface="Arial" charset="0"/>
                <a:cs typeface="Arial" charset="0"/>
              </a:rPr>
              <a:t>Denormalization</a:t>
            </a:r>
          </a:p>
          <a:p>
            <a:pPr lvl="1" eaLnBrk="1" hangingPunct="1">
              <a:lnSpc>
                <a:spcPct val="90000"/>
              </a:lnSpc>
            </a:pPr>
            <a:r>
              <a:rPr lang="sv-SE" altLang="en-US" sz="2400">
                <a:ea typeface="Arial" charset="0"/>
                <a:cs typeface="Arial" charset="0"/>
              </a:rPr>
              <a:t>Can be a worthwhile trade-off.</a:t>
            </a:r>
            <a:endParaRPr lang="el-GR" altLang="en-US" sz="2400">
              <a:ea typeface="Arial" charset="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use Views from JDBC</a:t>
            </a:r>
            <a:endParaRPr lang="en-US" dirty="0"/>
          </a:p>
        </p:txBody>
      </p:sp>
      <p:sp>
        <p:nvSpPr>
          <p:cNvPr id="3" name="Content Placeholder 2"/>
          <p:cNvSpPr>
            <a:spLocks noGrp="1"/>
          </p:cNvSpPr>
          <p:nvPr>
            <p:ph idx="1"/>
          </p:nvPr>
        </p:nvSpPr>
        <p:spPr/>
        <p:txBody>
          <a:bodyPr/>
          <a:lstStyle/>
          <a:p>
            <a:r>
              <a:rPr lang="en-US" sz="2400" dirty="0" smtClean="0"/>
              <a:t>Security</a:t>
            </a:r>
          </a:p>
          <a:p>
            <a:pPr lvl="1"/>
            <a:r>
              <a:rPr lang="en-US" sz="2000" dirty="0" smtClean="0"/>
              <a:t>Separate permissions on VIEW (e.g. read-only, potentially enforced with trigger)</a:t>
            </a:r>
          </a:p>
          <a:p>
            <a:r>
              <a:rPr lang="en-US" sz="2400" dirty="0" smtClean="0"/>
              <a:t>Hide data</a:t>
            </a:r>
          </a:p>
          <a:p>
            <a:pPr lvl="1"/>
            <a:r>
              <a:rPr lang="en-US" sz="2000" dirty="0" smtClean="0"/>
              <a:t>Tables may contain sensitive data that not everyone needs access to (e.g. credit card numbers)</a:t>
            </a:r>
          </a:p>
          <a:p>
            <a:r>
              <a:rPr lang="en-US" sz="2400" dirty="0" smtClean="0"/>
              <a:t>Hide complexity</a:t>
            </a:r>
          </a:p>
          <a:p>
            <a:pPr lvl="1"/>
            <a:r>
              <a:rPr lang="en-US" sz="2000" dirty="0" smtClean="0"/>
              <a:t>Queries may be complicated with joins, unions, subqueries, etc. This complexity can be hidden with a view</a:t>
            </a:r>
          </a:p>
          <a:p>
            <a:r>
              <a:rPr lang="en-US" sz="2400" dirty="0" smtClean="0"/>
              <a:t>Support legacy code</a:t>
            </a:r>
          </a:p>
          <a:p>
            <a:pPr lvl="1"/>
            <a:r>
              <a:rPr lang="en-US" sz="2000" dirty="0"/>
              <a:t>R</a:t>
            </a:r>
            <a:r>
              <a:rPr lang="en-US" sz="2000" dirty="0" smtClean="0"/>
              <a:t>efactoring a table may break a lot of code. A view can preserve the original look of a table while the latter changes in the background.</a:t>
            </a:r>
            <a:endParaRPr lang="en-US" sz="2000" dirty="0"/>
          </a:p>
        </p:txBody>
      </p:sp>
    </p:spTree>
    <p:extLst>
      <p:ext uri="{BB962C8B-B14F-4D97-AF65-F5344CB8AC3E}">
        <p14:creationId xmlns:p14="http://schemas.microsoft.com/office/powerpoint/2010/main" val="1714225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Why you should not </a:t>
            </a:r>
            <a:r>
              <a:rPr lang="en-US" sz="3200" smtClean="0"/>
              <a:t>blindly copy/paste </a:t>
            </a:r>
            <a:r>
              <a:rPr lang="en-US" sz="3200" dirty="0" smtClean="0"/>
              <a:t>from </a:t>
            </a:r>
            <a:r>
              <a:rPr lang="en-US" sz="3200" dirty="0" err="1" smtClean="0"/>
              <a:t>Stackoverflow</a:t>
            </a:r>
            <a:endParaRPr lang="en-US" sz="3200" dirty="0"/>
          </a:p>
        </p:txBody>
      </p:sp>
      <p:sp>
        <p:nvSpPr>
          <p:cNvPr id="3" name="Content Placeholder 2"/>
          <p:cNvSpPr>
            <a:spLocks noGrp="1"/>
          </p:cNvSpPr>
          <p:nvPr>
            <p:ph idx="1"/>
          </p:nvPr>
        </p:nvSpPr>
        <p:spPr/>
        <p:txBody>
          <a:bodyPr/>
          <a:lstStyle/>
          <a:p>
            <a:endParaRPr lang="en-US"/>
          </a:p>
        </p:txBody>
      </p:sp>
      <p:sp>
        <p:nvSpPr>
          <p:cNvPr id="5" name="TextBox 4"/>
          <p:cNvSpPr txBox="1"/>
          <p:nvPr/>
        </p:nvSpPr>
        <p:spPr>
          <a:xfrm>
            <a:off x="4793535" y="5877272"/>
            <a:ext cx="3954929" cy="523220"/>
          </a:xfrm>
          <a:prstGeom prst="rect">
            <a:avLst/>
          </a:prstGeom>
          <a:noFill/>
        </p:spPr>
        <p:txBody>
          <a:bodyPr wrap="none" rtlCol="0">
            <a:spAutoFit/>
          </a:bodyPr>
          <a:lstStyle/>
          <a:p>
            <a:r>
              <a:rPr lang="en-US" sz="1400" dirty="0"/>
              <a:t>Source: </a:t>
            </a:r>
            <a:r>
              <a:rPr lang="en-US" sz="1400" dirty="0" smtClean="0"/>
              <a:t>https</a:t>
            </a:r>
            <a:r>
              <a:rPr lang="en-US" sz="1400" dirty="0"/>
              <a:t>://laurent22.github.io/so-injections/</a:t>
            </a:r>
          </a:p>
          <a:p>
            <a:endParaRPr lang="en-US" sz="1400" dirty="0"/>
          </a:p>
        </p:txBody>
      </p:sp>
      <p:pic>
        <p:nvPicPr>
          <p:cNvPr id="6" name="Picture 5"/>
          <p:cNvPicPr>
            <a:picLocks noChangeAspect="1"/>
          </p:cNvPicPr>
          <p:nvPr/>
        </p:nvPicPr>
        <p:blipFill>
          <a:blip r:embed="rId2"/>
          <a:stretch>
            <a:fillRect/>
          </a:stretch>
        </p:blipFill>
        <p:spPr>
          <a:xfrm>
            <a:off x="0" y="1412776"/>
            <a:ext cx="9144000" cy="4473965"/>
          </a:xfrm>
          <a:prstGeom prst="rect">
            <a:avLst/>
          </a:prstGeom>
        </p:spPr>
      </p:pic>
      <p:sp>
        <p:nvSpPr>
          <p:cNvPr id="7" name="TextBox 6"/>
          <p:cNvSpPr txBox="1"/>
          <p:nvPr/>
        </p:nvSpPr>
        <p:spPr>
          <a:xfrm>
            <a:off x="6660232" y="1844824"/>
            <a:ext cx="2337499" cy="369332"/>
          </a:xfrm>
          <a:prstGeom prst="rect">
            <a:avLst/>
          </a:prstGeom>
          <a:noFill/>
          <a:ln w="38100">
            <a:solidFill>
              <a:schemeClr val="bg1"/>
            </a:solidFill>
          </a:ln>
        </p:spPr>
        <p:txBody>
          <a:bodyPr wrap="none" rtlCol="0">
            <a:spAutoFit/>
          </a:bodyPr>
          <a:lstStyle/>
          <a:p>
            <a:r>
              <a:rPr lang="en-US" dirty="0" smtClean="0">
                <a:solidFill>
                  <a:schemeClr val="bg1"/>
                </a:solidFill>
              </a:rPr>
              <a:t>± 45% contains </a:t>
            </a:r>
            <a:r>
              <a:rPr lang="en-US" dirty="0" err="1" smtClean="0">
                <a:solidFill>
                  <a:schemeClr val="bg1"/>
                </a:solidFill>
              </a:rPr>
              <a:t>SQLi</a:t>
            </a:r>
            <a:endParaRPr lang="en-US" dirty="0">
              <a:solidFill>
                <a:schemeClr val="bg1"/>
              </a:solidFill>
            </a:endParaRPr>
          </a:p>
        </p:txBody>
      </p:sp>
    </p:spTree>
    <p:extLst>
      <p:ext uri="{BB962C8B-B14F-4D97-AF65-F5344CB8AC3E}">
        <p14:creationId xmlns:p14="http://schemas.microsoft.com/office/powerpoint/2010/main" val="1677009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4"/>
          <p:cNvSpPr txBox="1">
            <a:spLocks noChangeArrowheads="1"/>
          </p:cNvSpPr>
          <p:nvPr/>
        </p:nvSpPr>
        <p:spPr bwMode="auto">
          <a:xfrm>
            <a:off x="1331913" y="1916113"/>
            <a:ext cx="6911975" cy="26781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a:p>
          <a:p>
            <a:pPr algn="ctr" eaLnBrk="1" hangingPunct="1">
              <a:spcBef>
                <a:spcPct val="0"/>
              </a:spcBef>
              <a:buFontTx/>
              <a:buNone/>
            </a:pPr>
            <a:r>
              <a:rPr lang="en-US" altLang="en-US" sz="2800"/>
              <a:t>"We should forget about small efficiencies, say about 97% of the time: premature optimization is the root of all evil“</a:t>
            </a:r>
          </a:p>
          <a:p>
            <a:pPr algn="ctr" eaLnBrk="1" hangingPunct="1">
              <a:spcBef>
                <a:spcPct val="0"/>
              </a:spcBef>
              <a:buFontTx/>
              <a:buNone/>
            </a:pPr>
            <a:endParaRPr lang="en-US" altLang="en-US" sz="2800"/>
          </a:p>
          <a:p>
            <a:pPr algn="r" eaLnBrk="1" hangingPunct="1">
              <a:spcBef>
                <a:spcPct val="0"/>
              </a:spcBef>
              <a:buFontTx/>
              <a:buNone/>
            </a:pPr>
            <a:r>
              <a:rPr lang="sv-SE" altLang="en-US" sz="2800" i="1"/>
              <a:t>- Donald Knuth, 1974</a:t>
            </a:r>
            <a:endParaRPr lang="en-US" altLang="en-US" sz="2800" i="1"/>
          </a:p>
        </p:txBody>
      </p:sp>
      <p:sp>
        <p:nvSpPr>
          <p:cNvPr id="2" name="TextBox 1"/>
          <p:cNvSpPr txBox="1"/>
          <p:nvPr/>
        </p:nvSpPr>
        <p:spPr>
          <a:xfrm>
            <a:off x="1403648" y="5157192"/>
            <a:ext cx="6602320" cy="646331"/>
          </a:xfrm>
          <a:prstGeom prst="rect">
            <a:avLst/>
          </a:prstGeom>
          <a:noFill/>
        </p:spPr>
        <p:txBody>
          <a:bodyPr wrap="none" rtlCol="0">
            <a:spAutoFit/>
          </a:bodyPr>
          <a:lstStyle/>
          <a:p>
            <a:r>
              <a:rPr lang="en-US" dirty="0" smtClean="0">
                <a:solidFill>
                  <a:srgbClr val="FF0000"/>
                </a:solidFill>
                <a:latin typeface="Arial Rounded MT Bold" charset="0"/>
                <a:ea typeface="Arial Rounded MT Bold" charset="0"/>
                <a:cs typeface="Arial Rounded MT Bold" charset="0"/>
              </a:rPr>
              <a:t>This does </a:t>
            </a:r>
            <a:r>
              <a:rPr lang="en-US" b="1" u="sng" dirty="0" smtClean="0">
                <a:solidFill>
                  <a:srgbClr val="FF0000"/>
                </a:solidFill>
                <a:latin typeface="Arial Rounded MT Bold" charset="0"/>
                <a:ea typeface="Arial Rounded MT Bold" charset="0"/>
                <a:cs typeface="Arial Rounded MT Bold" charset="0"/>
              </a:rPr>
              <a:t>not</a:t>
            </a:r>
            <a:r>
              <a:rPr lang="en-US" dirty="0" smtClean="0">
                <a:solidFill>
                  <a:srgbClr val="FF0000"/>
                </a:solidFill>
                <a:latin typeface="Arial Rounded MT Bold" charset="0"/>
                <a:ea typeface="Arial Rounded MT Bold" charset="0"/>
                <a:cs typeface="Arial Rounded MT Bold" charset="0"/>
              </a:rPr>
              <a:t> imply: do not optimize,</a:t>
            </a:r>
          </a:p>
          <a:p>
            <a:r>
              <a:rPr lang="en-US" dirty="0" smtClean="0">
                <a:solidFill>
                  <a:srgbClr val="FF0000"/>
                </a:solidFill>
                <a:latin typeface="Arial Rounded MT Bold" charset="0"/>
                <a:ea typeface="Arial Rounded MT Bold" charset="0"/>
                <a:cs typeface="Arial Rounded MT Bold" charset="0"/>
              </a:rPr>
              <a:t>But instead: focus on functionality first, and then optimize</a:t>
            </a:r>
            <a:endParaRPr lang="en-US" dirty="0">
              <a:solidFill>
                <a:srgbClr val="FF0000"/>
              </a:solidFill>
              <a:latin typeface="Arial Rounded MT Bold" charset="0"/>
              <a:ea typeface="Arial Rounded MT Bold" charset="0"/>
              <a:cs typeface="Arial Rounded MT Bold" charset="0"/>
            </a:endParaRPr>
          </a:p>
        </p:txBody>
      </p:sp>
      <p:sp>
        <p:nvSpPr>
          <p:cNvPr id="3" name="Oval 2"/>
          <p:cNvSpPr/>
          <p:nvPr/>
        </p:nvSpPr>
        <p:spPr>
          <a:xfrm>
            <a:off x="3347864" y="2708920"/>
            <a:ext cx="864096" cy="64807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Curved Connector 4"/>
          <p:cNvCxnSpPr>
            <a:stCxn id="3" idx="3"/>
          </p:cNvCxnSpPr>
          <p:nvPr/>
        </p:nvCxnSpPr>
        <p:spPr>
          <a:xfrm rot="5400000">
            <a:off x="2067538" y="3750322"/>
            <a:ext cx="1895108" cy="918632"/>
          </a:xfrm>
          <a:prstGeom prst="curvedConnector3">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sv-SE" altLang="en-US"/>
              <a:t>Quiz!</a:t>
            </a:r>
          </a:p>
        </p:txBody>
      </p:sp>
      <p:sp>
        <p:nvSpPr>
          <p:cNvPr id="4099" name="Rectangle 3"/>
          <p:cNvSpPr>
            <a:spLocks noGrp="1" noChangeArrowheads="1"/>
          </p:cNvSpPr>
          <p:nvPr>
            <p:ph type="body" idx="1"/>
          </p:nvPr>
        </p:nvSpPr>
        <p:spPr>
          <a:solidFill>
            <a:schemeClr val="accent1"/>
          </a:solidFill>
          <a:ln>
            <a:solidFill>
              <a:schemeClr val="tx1"/>
            </a:solidFill>
            <a:miter lim="800000"/>
            <a:headEnd/>
            <a:tailEnd/>
          </a:ln>
        </p:spPr>
        <p:txBody>
          <a:bodyPr/>
          <a:lstStyle/>
          <a:p>
            <a:pPr eaLnBrk="1" hangingPunct="1">
              <a:buFontTx/>
              <a:buNone/>
            </a:pPr>
            <a:r>
              <a:rPr lang="sv-SE" altLang="en-US"/>
              <a:t>How costly is this operation (naive solution)?</a:t>
            </a:r>
          </a:p>
        </p:txBody>
      </p:sp>
      <p:sp>
        <p:nvSpPr>
          <p:cNvPr id="4100" name="Text Box 4"/>
          <p:cNvSpPr txBox="1">
            <a:spLocks noChangeArrowheads="1"/>
          </p:cNvSpPr>
          <p:nvPr/>
        </p:nvSpPr>
        <p:spPr bwMode="auto">
          <a:xfrm>
            <a:off x="755650" y="4724400"/>
            <a:ext cx="4176713"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a:latin typeface="Courier New" charset="0"/>
              </a:rPr>
              <a:t>SELECT *</a:t>
            </a:r>
            <a:br>
              <a:rPr lang="sv-SE" altLang="en-US" sz="2000" b="1">
                <a:latin typeface="Courier New" charset="0"/>
              </a:rPr>
            </a:br>
            <a:r>
              <a:rPr lang="sv-SE" altLang="en-US" sz="2000" b="1">
                <a:latin typeface="Courier New" charset="0"/>
              </a:rPr>
              <a:t>FROM   Lectures</a:t>
            </a:r>
            <a:br>
              <a:rPr lang="sv-SE" altLang="en-US" sz="2000" b="1">
                <a:latin typeface="Courier New" charset="0"/>
              </a:rPr>
            </a:br>
            <a:r>
              <a:rPr lang="sv-SE" altLang="en-US" sz="2000" b="1">
                <a:latin typeface="Courier New" charset="0"/>
              </a:rPr>
              <a:t>WHERE  course = ’TDA357’</a:t>
            </a:r>
            <a:br>
              <a:rPr lang="sv-SE" altLang="en-US" sz="2000" b="1">
                <a:latin typeface="Courier New" charset="0"/>
              </a:rPr>
            </a:br>
            <a:r>
              <a:rPr lang="sv-SE" altLang="en-US" sz="2000" b="1">
                <a:latin typeface="Courier New" charset="0"/>
              </a:rPr>
              <a:t>       AND period = 3;</a:t>
            </a:r>
          </a:p>
        </p:txBody>
      </p:sp>
      <p:graphicFrame>
        <p:nvGraphicFramePr>
          <p:cNvPr id="4240" name="Group 144"/>
          <p:cNvGraphicFramePr>
            <a:graphicFrameLocks noGrp="1"/>
          </p:cNvGraphicFramePr>
          <p:nvPr/>
        </p:nvGraphicFramePr>
        <p:xfrm>
          <a:off x="684213" y="2205038"/>
          <a:ext cx="4630737" cy="2479678"/>
        </p:xfrm>
        <a:graphic>
          <a:graphicData uri="http://schemas.openxmlformats.org/drawingml/2006/table">
            <a:tbl>
              <a:tblPr/>
              <a:tblGrid>
                <a:gridCol w="1063625"/>
                <a:gridCol w="655637"/>
                <a:gridCol w="1085850"/>
                <a:gridCol w="1120775"/>
                <a:gridCol w="704850"/>
              </a:tblGrid>
              <a:tr h="36573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v-SE" sz="1800" b="0" i="1" u="sng" strike="noStrike" cap="none" normalizeH="0" baseline="0" smtClean="0">
                          <a:ln>
                            <a:noFill/>
                          </a:ln>
                          <a:solidFill>
                            <a:schemeClr val="tx1"/>
                          </a:solidFill>
                          <a:effectLst/>
                          <a:latin typeface="Arial" charset="0"/>
                        </a:rPr>
                        <a:t>course</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v-SE" sz="1800" b="0" i="1" u="sng" strike="noStrike" cap="none" normalizeH="0" baseline="0" smtClean="0">
                          <a:ln>
                            <a:noFill/>
                          </a:ln>
                          <a:solidFill>
                            <a:schemeClr val="tx1"/>
                          </a:solidFill>
                          <a:effectLst/>
                          <a:latin typeface="Arial" charset="0"/>
                        </a:rPr>
                        <a:t>per</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v-SE" sz="1800" b="0" i="1" u="sng" strike="noStrike" cap="none" normalizeH="0" baseline="0" smtClean="0">
                          <a:ln>
                            <a:noFill/>
                          </a:ln>
                          <a:solidFill>
                            <a:schemeClr val="tx1"/>
                          </a:solidFill>
                          <a:effectLst/>
                          <a:latin typeface="Arial" charset="0"/>
                        </a:rPr>
                        <a:t>weekday</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v-SE" sz="1800" b="0" i="1" u="none" strike="noStrike" cap="none" normalizeH="0" baseline="0" smtClean="0">
                          <a:ln>
                            <a:noFill/>
                          </a:ln>
                          <a:solidFill>
                            <a:schemeClr val="tx1"/>
                          </a:solidFill>
                          <a:effectLst/>
                          <a:latin typeface="Arial" charset="0"/>
                        </a:rPr>
                        <a:t>hour</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v-SE" sz="1800" b="0" i="1" u="none" strike="noStrike" cap="none" normalizeH="0" baseline="0" smtClean="0">
                          <a:ln>
                            <a:noFill/>
                          </a:ln>
                          <a:solidFill>
                            <a:schemeClr val="tx1"/>
                          </a:solidFill>
                          <a:effectLst/>
                          <a:latin typeface="Arial" charset="0"/>
                        </a:rPr>
                        <a:t>room</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523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TDA356</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2</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VR</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Monday</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13:15</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3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TDA356</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2</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VR</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Thursday</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08:00</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3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TDA356</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4</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HB1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Tuesday</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08:00</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3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TDA356</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4</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HB1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Friday</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13:15</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3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TIN090</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HC1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Wednesday</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08:00</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3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TIN090</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1</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HA3</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Thursday</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v-SE" sz="1400" b="0" i="0" u="none" strike="noStrike" cap="none" normalizeH="0" baseline="0" smtClean="0">
                          <a:ln>
                            <a:noFill/>
                          </a:ln>
                          <a:solidFill>
                            <a:schemeClr val="tx1"/>
                          </a:solidFill>
                          <a:effectLst/>
                          <a:latin typeface="Arial" charset="0"/>
                        </a:rPr>
                        <a:t>13:15</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151" name="AutoShape 145"/>
          <p:cNvSpPr>
            <a:spLocks/>
          </p:cNvSpPr>
          <p:nvPr/>
        </p:nvSpPr>
        <p:spPr bwMode="auto">
          <a:xfrm>
            <a:off x="5435600" y="2565400"/>
            <a:ext cx="288925" cy="2087563"/>
          </a:xfrm>
          <a:prstGeom prst="rightBrace">
            <a:avLst>
              <a:gd name="adj1" fmla="val 6021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152" name="Text Box 146"/>
          <p:cNvSpPr txBox="1">
            <a:spLocks noChangeArrowheads="1"/>
          </p:cNvSpPr>
          <p:nvPr/>
        </p:nvSpPr>
        <p:spPr bwMode="auto">
          <a:xfrm>
            <a:off x="5724525" y="3429000"/>
            <a:ext cx="3603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i="1"/>
              <a:t>n</a:t>
            </a:r>
          </a:p>
        </p:txBody>
      </p:sp>
      <p:sp>
        <p:nvSpPr>
          <p:cNvPr id="4243" name="Text Box 147"/>
          <p:cNvSpPr txBox="1">
            <a:spLocks noChangeArrowheads="1"/>
          </p:cNvSpPr>
          <p:nvPr/>
        </p:nvSpPr>
        <p:spPr bwMode="auto">
          <a:xfrm>
            <a:off x="4643438" y="4941888"/>
            <a:ext cx="37433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a:t>Go through all </a:t>
            </a:r>
            <a:r>
              <a:rPr lang="sv-SE" altLang="en-US" sz="2000" i="1"/>
              <a:t>n</a:t>
            </a:r>
            <a:r>
              <a:rPr lang="sv-SE" altLang="en-US" sz="2000"/>
              <a:t> rows, compare with the values for course and period =</a:t>
            </a:r>
            <a:r>
              <a:rPr lang="sv-SE" altLang="en-US" sz="2000">
                <a:latin typeface="Arial Unicode MS" charset="0"/>
                <a:ea typeface="Arial Unicode MS" charset="0"/>
              </a:rPr>
              <a:t> </a:t>
            </a:r>
            <a:r>
              <a:rPr lang="sv-SE" altLang="en-US" sz="2000">
                <a:ea typeface="Arial Unicode MS" charset="0"/>
              </a:rPr>
              <a:t>2</a:t>
            </a:r>
            <a:r>
              <a:rPr lang="sv-SE" altLang="en-US" sz="2000" i="1">
                <a:ea typeface="Arial Unicode MS" charset="0"/>
              </a:rPr>
              <a:t>n</a:t>
            </a:r>
            <a:r>
              <a:rPr lang="sv-SE" altLang="en-US" sz="2000">
                <a:ea typeface="Arial Unicode MS" charset="0"/>
              </a:rPr>
              <a:t> comparisons</a:t>
            </a:r>
            <a:r>
              <a:rPr lang="sv-SE" altLang="en-US" sz="20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sv-SE" altLang="en-US"/>
              <a:t>Quiz!</a:t>
            </a:r>
          </a:p>
        </p:txBody>
      </p:sp>
      <p:sp>
        <p:nvSpPr>
          <p:cNvPr id="5123" name="Rectangle 3"/>
          <p:cNvSpPr>
            <a:spLocks noGrp="1" noChangeArrowheads="1"/>
          </p:cNvSpPr>
          <p:nvPr>
            <p:ph type="body" idx="1"/>
          </p:nvPr>
        </p:nvSpPr>
        <p:spPr>
          <a:solidFill>
            <a:schemeClr val="accent1"/>
          </a:solidFill>
          <a:ln>
            <a:solidFill>
              <a:schemeClr val="tx1"/>
            </a:solidFill>
            <a:miter lim="800000"/>
            <a:headEnd/>
            <a:tailEnd/>
          </a:ln>
        </p:spPr>
        <p:txBody>
          <a:bodyPr/>
          <a:lstStyle/>
          <a:p>
            <a:pPr eaLnBrk="1" hangingPunct="1">
              <a:buFontTx/>
              <a:buNone/>
            </a:pPr>
            <a:r>
              <a:rPr lang="sv-SE" altLang="en-US"/>
              <a:t>Can you think of a way to make it faster?</a:t>
            </a:r>
          </a:p>
        </p:txBody>
      </p:sp>
      <p:sp>
        <p:nvSpPr>
          <p:cNvPr id="5124" name="Text Box 4"/>
          <p:cNvSpPr txBox="1">
            <a:spLocks noChangeArrowheads="1"/>
          </p:cNvSpPr>
          <p:nvPr/>
        </p:nvSpPr>
        <p:spPr bwMode="auto">
          <a:xfrm>
            <a:off x="827088" y="2349500"/>
            <a:ext cx="4176712"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2000" b="1">
                <a:latin typeface="Courier New" charset="0"/>
              </a:rPr>
              <a:t>SELECT *</a:t>
            </a:r>
            <a:br>
              <a:rPr lang="sv-SE" altLang="en-US" sz="2000" b="1">
                <a:latin typeface="Courier New" charset="0"/>
              </a:rPr>
            </a:br>
            <a:r>
              <a:rPr lang="sv-SE" altLang="en-US" sz="2000" b="1">
                <a:latin typeface="Courier New" charset="0"/>
              </a:rPr>
              <a:t>FROM   Lectures</a:t>
            </a:r>
            <a:br>
              <a:rPr lang="sv-SE" altLang="en-US" sz="2000" b="1">
                <a:latin typeface="Courier New" charset="0"/>
              </a:rPr>
            </a:br>
            <a:r>
              <a:rPr lang="sv-SE" altLang="en-US" sz="2000" b="1">
                <a:latin typeface="Courier New" charset="0"/>
              </a:rPr>
              <a:t>WHERE  course = ’TDA357’</a:t>
            </a:r>
            <a:br>
              <a:rPr lang="sv-SE" altLang="en-US" sz="2000" b="1">
                <a:latin typeface="Courier New" charset="0"/>
              </a:rPr>
            </a:br>
            <a:r>
              <a:rPr lang="sv-SE" altLang="en-US" sz="2000" b="1">
                <a:latin typeface="Courier New" charset="0"/>
              </a:rPr>
              <a:t>       AND period = 3;</a:t>
            </a:r>
          </a:p>
        </p:txBody>
      </p:sp>
      <p:sp>
        <p:nvSpPr>
          <p:cNvPr id="5126" name="Text Box 6"/>
          <p:cNvSpPr txBox="1">
            <a:spLocks noChangeArrowheads="1"/>
          </p:cNvSpPr>
          <p:nvPr/>
        </p:nvSpPr>
        <p:spPr bwMode="auto">
          <a:xfrm>
            <a:off x="611188" y="3789363"/>
            <a:ext cx="53276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a:t>If rows were stored sorted according to the values course and period, we could get all rows with the given values faster (O(log n) for tree structure).</a:t>
            </a:r>
          </a:p>
        </p:txBody>
      </p:sp>
      <p:sp>
        <p:nvSpPr>
          <p:cNvPr id="5127" name="Text Box 7"/>
          <p:cNvSpPr txBox="1">
            <a:spLocks noChangeArrowheads="1"/>
          </p:cNvSpPr>
          <p:nvPr/>
        </p:nvSpPr>
        <p:spPr bwMode="auto">
          <a:xfrm>
            <a:off x="611188" y="4797425"/>
            <a:ext cx="53276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sv-SE" altLang="en-US" sz="1800"/>
              <a:t>Storing rows sorted is expensive, but we can use an </a:t>
            </a:r>
            <a:r>
              <a:rPr lang="sv-SE" altLang="en-US" sz="1800" i="1"/>
              <a:t>index</a:t>
            </a:r>
            <a:r>
              <a:rPr lang="sv-SE" altLang="en-US" sz="1800"/>
              <a:t> that given values of these attributes points out all sought rows (an index could be a hash map, giving O(1) complexity to lookups).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p:bldP spid="51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sv-SE" altLang="en-US"/>
              <a:t>Index</a:t>
            </a:r>
          </a:p>
        </p:txBody>
      </p:sp>
      <p:sp>
        <p:nvSpPr>
          <p:cNvPr id="6147" name="Rectangle 3"/>
          <p:cNvSpPr>
            <a:spLocks noGrp="1" noChangeArrowheads="1"/>
          </p:cNvSpPr>
          <p:nvPr>
            <p:ph type="body" idx="1"/>
          </p:nvPr>
        </p:nvSpPr>
        <p:spPr/>
        <p:txBody>
          <a:bodyPr/>
          <a:lstStyle/>
          <a:p>
            <a:pPr eaLnBrk="1" hangingPunct="1">
              <a:lnSpc>
                <a:spcPct val="90000"/>
              </a:lnSpc>
            </a:pPr>
            <a:r>
              <a:rPr lang="sv-SE" altLang="en-US"/>
              <a:t>When relations are large, scanning all rows to find matching tuples becomes very expensive.</a:t>
            </a:r>
          </a:p>
          <a:p>
            <a:pPr eaLnBrk="1" hangingPunct="1">
              <a:lnSpc>
                <a:spcPct val="90000"/>
              </a:lnSpc>
            </a:pPr>
            <a:r>
              <a:rPr lang="sv-SE" altLang="en-US"/>
              <a:t>An </a:t>
            </a:r>
            <a:r>
              <a:rPr lang="sv-SE" altLang="en-US" i="1"/>
              <a:t>index</a:t>
            </a:r>
            <a:r>
              <a:rPr lang="sv-SE" altLang="en-US"/>
              <a:t> on an attribute A of a relation is a data structure that makes it efficient to find those tuples that have a fixed value for attribute A.</a:t>
            </a:r>
          </a:p>
          <a:p>
            <a:pPr lvl="1" eaLnBrk="1" hangingPunct="1">
              <a:lnSpc>
                <a:spcPct val="90000"/>
              </a:lnSpc>
            </a:pPr>
            <a:r>
              <a:rPr lang="sv-SE" altLang="en-US"/>
              <a:t>Example: a hash table gives amortized O(1) lookups.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formgivn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16073</TotalTime>
  <Words>2474</Words>
  <Application>Microsoft Macintosh PowerPoint</Application>
  <PresentationFormat>Presentación en pantalla (4:3)</PresentationFormat>
  <Paragraphs>336</Paragraphs>
  <Slides>31</Slides>
  <Notes>26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31</vt:i4>
      </vt:variant>
    </vt:vector>
  </HeadingPairs>
  <TitlesOfParts>
    <vt:vector size="37" baseType="lpstr">
      <vt:lpstr>Arial Rounded MT Bold</vt:lpstr>
      <vt:lpstr>Arial Unicode MS</vt:lpstr>
      <vt:lpstr>Courier New</vt:lpstr>
      <vt:lpstr>Wingdings</vt:lpstr>
      <vt:lpstr>Arial</vt:lpstr>
      <vt:lpstr>Standardformgivning</vt:lpstr>
      <vt:lpstr>Database Optimization</vt:lpstr>
      <vt:lpstr>Lab: Stuck waiting for grading of Task X?</vt:lpstr>
      <vt:lpstr>Task 5: procedure</vt:lpstr>
      <vt:lpstr>Why use Views from JDBC</vt:lpstr>
      <vt:lpstr>Why you should not blindly copy/paste from Stackoverflow</vt:lpstr>
      <vt:lpstr>Presentación de PowerPoint</vt:lpstr>
      <vt:lpstr>Quiz!</vt:lpstr>
      <vt:lpstr>Quiz!</vt:lpstr>
      <vt:lpstr>Index</vt:lpstr>
      <vt:lpstr>Quiz!</vt:lpstr>
      <vt:lpstr>Disk and main memory</vt:lpstr>
      <vt:lpstr>Typical costs</vt:lpstr>
      <vt:lpstr>Presentación de PowerPoint</vt:lpstr>
      <vt:lpstr>Quiz!</vt:lpstr>
      <vt:lpstr>CREATE INDEX</vt:lpstr>
      <vt:lpstr>Important properties</vt:lpstr>
      <vt:lpstr>Quiz!</vt:lpstr>
      <vt:lpstr>Real world</vt:lpstr>
      <vt:lpstr>Summary – indexes</vt:lpstr>
      <vt:lpstr>Natural keys</vt:lpstr>
      <vt:lpstr>Artificial key</vt:lpstr>
      <vt:lpstr>Surrogate key</vt:lpstr>
      <vt:lpstr>Exposed locators</vt:lpstr>
      <vt:lpstr>BEWARE!</vt:lpstr>
      <vt:lpstr>Advantages</vt:lpstr>
      <vt:lpstr>Disadvantages</vt:lpstr>
      <vt:lpstr>Quiz!</vt:lpstr>
      <vt:lpstr>Quiz!</vt:lpstr>
      <vt:lpstr>Words of (my) advice</vt:lpstr>
      <vt:lpstr>Denormalization</vt:lpstr>
      <vt:lpstr>Summary – optimization</vt:lpstr>
    </vt:vector>
  </TitlesOfParts>
  <Company>barbar</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Construction</dc:title>
  <dc:creator>Niklas Broberg</dc:creator>
  <cp:lastModifiedBy>Pablo Picazo-Sanchez</cp:lastModifiedBy>
  <cp:revision>102</cp:revision>
  <cp:lastPrinted>2012-12-05T23:15:54Z</cp:lastPrinted>
  <dcterms:created xsi:type="dcterms:W3CDTF">2005-11-27T13:21:23Z</dcterms:created>
  <dcterms:modified xsi:type="dcterms:W3CDTF">2017-12-04T14:43:31Z</dcterms:modified>
</cp:coreProperties>
</file>