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3" r:id="rId7"/>
    <p:sldId id="323" r:id="rId8"/>
    <p:sldId id="324" r:id="rId9"/>
    <p:sldId id="264" r:id="rId10"/>
    <p:sldId id="322" r:id="rId11"/>
    <p:sldId id="339" r:id="rId12"/>
    <p:sldId id="266" r:id="rId13"/>
    <p:sldId id="267" r:id="rId14"/>
    <p:sldId id="268" r:id="rId15"/>
    <p:sldId id="269" r:id="rId16"/>
    <p:sldId id="272" r:id="rId17"/>
    <p:sldId id="315" r:id="rId18"/>
    <p:sldId id="273" r:id="rId19"/>
    <p:sldId id="274" r:id="rId20"/>
    <p:sldId id="275" r:id="rId21"/>
    <p:sldId id="317" r:id="rId22"/>
    <p:sldId id="318" r:id="rId23"/>
    <p:sldId id="333" r:id="rId24"/>
    <p:sldId id="319" r:id="rId25"/>
    <p:sldId id="337" r:id="rId26"/>
    <p:sldId id="320" r:id="rId27"/>
    <p:sldId id="338" r:id="rId28"/>
    <p:sldId id="276" r:id="rId29"/>
    <p:sldId id="321" r:id="rId30"/>
    <p:sldId id="281" r:id="rId31"/>
    <p:sldId id="278" r:id="rId32"/>
    <p:sldId id="287" r:id="rId33"/>
    <p:sldId id="277" r:id="rId34"/>
    <p:sldId id="284" r:id="rId35"/>
    <p:sldId id="282" r:id="rId36"/>
    <p:sldId id="290" r:id="rId37"/>
    <p:sldId id="285" r:id="rId38"/>
    <p:sldId id="283" r:id="rId39"/>
    <p:sldId id="289" r:id="rId40"/>
    <p:sldId id="291" r:id="rId41"/>
    <p:sldId id="332" r:id="rId42"/>
  </p:sldIdLst>
  <p:sldSz cx="9144000" cy="6858000" type="screen4x3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80783" autoAdjust="0"/>
  </p:normalViewPr>
  <p:slideViewPr>
    <p:cSldViewPr>
      <p:cViewPr varScale="1">
        <p:scale>
          <a:sx n="91" d="100"/>
          <a:sy n="91" d="100"/>
        </p:scale>
        <p:origin x="26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E3A4B-32E4-0F48-9AC2-2560F958074A}" type="slidenum">
              <a:rPr lang="en-GB" altLang="sv-SE"/>
              <a:pPr>
                <a:defRPr/>
              </a:pPr>
              <a:t>‹Nr.›</a:t>
            </a:fld>
            <a:endParaRPr lang="en-GB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02FDE-887E-C443-AA4F-C20C520EF73B}" type="slidenum">
              <a:rPr lang="en-AU" altLang="sv-SE"/>
              <a:pPr>
                <a:defRPr/>
              </a:pPr>
              <a:t>‹Nr.›</a:t>
            </a:fld>
            <a:endParaRPr lang="en-AU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5292E0B-958F-CC49-B4E6-38F63BE833BF}" type="slidenum">
              <a:rPr lang="en-AU" altLang="en-US" sz="1300"/>
              <a:pPr>
                <a:spcBef>
                  <a:spcPct val="0"/>
                </a:spcBef>
              </a:pPr>
              <a:t>1</a:t>
            </a:fld>
            <a:endParaRPr lang="en-AU" altLang="en-US" sz="1300"/>
          </a:p>
        </p:txBody>
      </p:sp>
      <p:sp>
        <p:nvSpPr>
          <p:cNvPr id="5125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4062A32-2242-A840-A93A-FA21D9F919D6}" type="slidenum">
              <a:rPr lang="en-AU" altLang="en-US" sz="1300"/>
              <a:pPr>
                <a:spcBef>
                  <a:spcPct val="0"/>
                </a:spcBef>
              </a:pPr>
              <a:t>26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E7D56D-FD7B-9041-B5F4-1E0F7E94734F}" type="slidenum">
              <a:rPr lang="en-AU" altLang="en-US" sz="1300"/>
              <a:pPr>
                <a:spcBef>
                  <a:spcPct val="0"/>
                </a:spcBef>
              </a:pPr>
              <a:t>29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Underlined final phrase.</a:t>
            </a:r>
          </a:p>
          <a:p>
            <a:pPr eaLnBrk="1" hangingPunct="1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52228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C9D5AAF-10C3-6E40-9E45-ACEAB61C753B}" type="slidenum">
              <a:rPr lang="en-AU" altLang="en-US" sz="1300"/>
              <a:pPr>
                <a:spcBef>
                  <a:spcPct val="0"/>
                </a:spcBef>
              </a:pPr>
              <a:t>30</a:t>
            </a:fld>
            <a:endParaRPr lang="en-AU" altLang="en-US" sz="1300"/>
          </a:p>
        </p:txBody>
      </p:sp>
      <p:sp>
        <p:nvSpPr>
          <p:cNvPr id="52229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EAB2630-7A96-9B40-9FD2-3D206F338C94}" type="slidenum">
              <a:rPr lang="en-AU" altLang="en-US" sz="1300"/>
              <a:pPr>
                <a:spcBef>
                  <a:spcPct val="0"/>
                </a:spcBef>
              </a:pPr>
              <a:t>31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45F8385-5940-304C-9BA3-767070FDE01E}" type="slidenum">
              <a:rPr lang="en-AU" altLang="en-US" sz="1300"/>
              <a:pPr>
                <a:spcBef>
                  <a:spcPct val="0"/>
                </a:spcBef>
              </a:pPr>
              <a:t>32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F3B5D16-C20B-B449-A272-E563834E03DB}" type="slidenum">
              <a:rPr lang="en-AU" altLang="en-US" sz="1300"/>
              <a:pPr>
                <a:spcBef>
                  <a:spcPct val="0"/>
                </a:spcBef>
              </a:pPr>
              <a:t>33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87DBB78-3ECB-504A-8EB7-02055F5A6D2F}" type="slidenum">
              <a:rPr lang="en-AU" altLang="en-US" sz="1300"/>
              <a:pPr>
                <a:spcBef>
                  <a:spcPct val="0"/>
                </a:spcBef>
              </a:pPr>
              <a:t>34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7B3879C-C4BD-8B4F-BE3C-0C2C75F32FF5}" type="slidenum">
              <a:rPr lang="en-AU" altLang="en-US" sz="1300"/>
              <a:pPr>
                <a:spcBef>
                  <a:spcPct val="0"/>
                </a:spcBef>
              </a:pPr>
              <a:t>35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9FBE32-186A-0D41-949B-E427FA643883}" type="slidenum">
              <a:rPr lang="en-AU" altLang="en-US" sz="1300"/>
              <a:pPr>
                <a:spcBef>
                  <a:spcPct val="0"/>
                </a:spcBef>
              </a:pPr>
              <a:t>36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7829C7F-CFF0-9B4F-A412-870D1FCFDE2C}" type="slidenum">
              <a:rPr lang="en-AU" altLang="en-US" sz="1300"/>
              <a:pPr>
                <a:spcBef>
                  <a:spcPct val="0"/>
                </a:spcBef>
              </a:pPr>
              <a:t>37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/>
              <a:t>2013-02-20 (NB): Changed order of slides.</a:t>
            </a:r>
          </a:p>
          <a:p>
            <a:endParaRPr lang="en-US" altLang="en-US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562A14-BD98-4B45-9B8F-65013C3DA8A2}" type="slidenum">
              <a:rPr lang="en-AU" altLang="en-US" sz="1300"/>
              <a:pPr>
                <a:spcBef>
                  <a:spcPct val="0"/>
                </a:spcBef>
              </a:pPr>
              <a:t>6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E2637B9-B023-3648-9D1F-7AF535992164}" type="slidenum">
              <a:rPr lang="en-AU" altLang="en-US" sz="1300"/>
              <a:pPr>
                <a:spcBef>
                  <a:spcPct val="0"/>
                </a:spcBef>
              </a:pPr>
              <a:t>38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Font of keyword changed.</a:t>
            </a:r>
            <a:endParaRPr lang="sv-SE" altLang="en-US"/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12B3F77-093B-AC4F-A647-80DCA4AC3642}" type="slidenum">
              <a:rPr lang="en-AU" altLang="en-US" sz="1300"/>
              <a:pPr>
                <a:spcBef>
                  <a:spcPct val="0"/>
                </a:spcBef>
              </a:pPr>
              <a:t>39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2011-11-22 (GK): Changed “course” to “lectures” in two places.  Changed “mondays” to “Mondays” in two places.</a:t>
            </a:r>
            <a:endParaRPr lang="sv-SE" alt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427EDBE-2673-3C4D-93C5-2FFF620C3C10}" type="slidenum">
              <a:rPr lang="en-AU" altLang="en-US" sz="1300"/>
              <a:pPr>
                <a:spcBef>
                  <a:spcPct val="0"/>
                </a:spcBef>
              </a:pPr>
              <a:t>7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2012-11-28 (GK): New slide replacing earlier one.</a:t>
            </a:r>
            <a:endParaRPr lang="sv-SE" altLang="en-US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A4339C-A69A-C04B-B495-42C56D5C9C97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FEBB4C-E1E9-0549-9DC0-7022234FB994}" type="slidenum">
              <a:rPr lang="en-AU" altLang="en-US" sz="1300"/>
              <a:pPr>
                <a:spcBef>
                  <a:spcPct val="0"/>
                </a:spcBef>
              </a:pPr>
              <a:t>12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2012-11-29 (GK): Slide updated.</a:t>
            </a:r>
            <a:endParaRPr lang="sv-SE" altLang="en-US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97152-2FA3-8D42-A000-4A3276614DBD}" type="slidenum">
              <a:rPr lang="en-AU" altLang="en-US" sz="1300"/>
              <a:pPr>
                <a:spcBef>
                  <a:spcPct val="0"/>
                </a:spcBef>
              </a:pPr>
              <a:t>20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D4A5B31-EA5D-0C41-8F97-35521D9A430D}" type="slidenum">
              <a:rPr lang="en-AU" altLang="en-US" sz="1300"/>
              <a:pPr>
                <a:spcBef>
                  <a:spcPct val="0"/>
                </a:spcBef>
              </a:pPr>
              <a:t>21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0F5468A-3F00-E246-9E37-EF3613F85355}" type="slidenum">
              <a:rPr lang="en-AU" altLang="en-US" sz="1300"/>
              <a:pPr>
                <a:spcBef>
                  <a:spcPct val="0"/>
                </a:spcBef>
              </a:pPr>
              <a:t>22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6ECF249-1DA5-A640-B8CF-5B1943EF5E16}" type="slidenum">
              <a:rPr lang="en-AU" altLang="en-US" sz="1300"/>
              <a:pPr>
                <a:spcBef>
                  <a:spcPct val="0"/>
                </a:spcBef>
              </a:pPr>
              <a:t>24</a:t>
            </a:fld>
            <a:endParaRPr lang="en-AU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7CA2-8641-D441-8E94-1891EF528A18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4127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0D4E-4B83-2240-8540-298968925F0D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56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ECF9-32F5-034C-8F90-D57D2FF4F50A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5330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F697-CFDD-1049-8EAF-14D62100C29F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12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4A94-18D7-184A-B387-4104F9EC8AE4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215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952-41DA-A148-862C-366405E8350B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164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C81A-92FE-084F-BDC2-2B1D68A68017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318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5C54-7353-2C48-93FF-B1481A6075E3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326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8D4C-EA45-7C46-8269-DEBAA3D47399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5047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AD6E-4636-7B44-A99A-1C837750C419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89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930E-F475-BD40-8A85-B9A12E00BCC4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3173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1CFB4C-3689-794F-816B-0698EFFE0E26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altLang="en-US">
                <a:solidFill>
                  <a:schemeClr val="tx1"/>
                </a:solidFill>
              </a:rPr>
              <a:t>Database </a:t>
            </a:r>
            <a:r>
              <a:rPr lang="sv-SE" altLang="en-US">
                <a:solidFill>
                  <a:srgbClr val="FF3300"/>
                </a:solidFill>
              </a:rPr>
              <a:t>Usage</a:t>
            </a:r>
            <a:r>
              <a:rPr lang="sv-SE" altLang="en-US">
                <a:solidFill>
                  <a:schemeClr val="tx1"/>
                </a:solidFill>
              </a:rPr>
              <a:t> </a:t>
            </a:r>
            <a:br>
              <a:rPr lang="sv-SE" altLang="en-US">
                <a:solidFill>
                  <a:schemeClr val="tx1"/>
                </a:solidFill>
              </a:rPr>
            </a:br>
            <a:r>
              <a:rPr lang="sv-SE" altLang="en-US">
                <a:solidFill>
                  <a:schemeClr val="tx1"/>
                </a:solidFill>
              </a:rPr>
              <a:t>(and </a:t>
            </a:r>
            <a:r>
              <a:rPr lang="sv-SE" altLang="en-US">
                <a:solidFill>
                  <a:schemeClr val="folHlink"/>
                </a:solidFill>
              </a:rPr>
              <a:t>Construction</a:t>
            </a:r>
            <a:r>
              <a:rPr lang="sv-SE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848600" cy="1752600"/>
          </a:xfrm>
        </p:spPr>
        <p:txBody>
          <a:bodyPr/>
          <a:lstStyle/>
          <a:p>
            <a:pPr eaLnBrk="1" hangingPunct="1"/>
            <a:r>
              <a:rPr lang="sv-SE" altLang="en-US" dirty="0" err="1"/>
              <a:t>Transactions</a:t>
            </a:r>
            <a:endParaRPr lang="sv-SE" altLang="en-US" dirty="0"/>
          </a:p>
          <a:p>
            <a:pPr eaLnBrk="1" hangingPunct="1"/>
            <a:endParaRPr lang="sv-SE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116632"/>
            <a:ext cx="1274708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smtClean="0"/>
              <a:t>Lecture </a:t>
            </a:r>
            <a:r>
              <a:rPr lang="en-US" b="0" smtClean="0"/>
              <a:t>12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  <a:br>
              <a:rPr lang="sv-SE" altLang="en-US" sz="2800"/>
            </a:br>
            <a:r>
              <a:rPr lang="sv-SE" altLang="en-US" sz="2800"/>
              <a:t>Assume we perform the following operations to transfer 100 SEK from account X to account Y.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35290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Check account balance in account X.</a:t>
            </a:r>
            <a:endParaRPr lang="sv-SE" altLang="en-US" sz="2400" b="1">
              <a:latin typeface="Courier New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Subtract 100 from account X.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Add 100 to account Y.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59338" y="206057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SELECT balance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FROM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859338" y="3213100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- 100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859338" y="436562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+ 100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Y;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 rot="-499186">
            <a:off x="4284663" y="220503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 rot="-132368">
            <a:off x="4284663" y="3355975"/>
            <a:ext cx="358775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 rot="2193328">
            <a:off x="4284663" y="4437063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971550" y="5661025"/>
            <a:ext cx="7272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Two things can go wrong: We can have strange interleavings like before. But also, assume the program crashes after executing 1 and 2 – we’ll have lost 100 SEK!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27088" y="5445125"/>
            <a:ext cx="777716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/>
              <a:t>What could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  <a:br>
              <a:rPr lang="sv-SE" altLang="en-US" sz="2800"/>
            </a:br>
            <a:r>
              <a:rPr lang="sv-SE" altLang="en-US" sz="2800"/>
              <a:t>Assume we perform the following operations to transfer 100 SEK from account X to account Y.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35290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Check account balance in account X.</a:t>
            </a:r>
            <a:endParaRPr lang="sv-SE" altLang="en-US" sz="2400" b="1">
              <a:latin typeface="Courier New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Subtract 100 from account X.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Add 100 to account Y.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59338" y="206057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SELECT balance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FROM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859338" y="3213100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- 100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859338" y="436562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+ 100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Y;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 rot="-499186">
            <a:off x="4284663" y="220503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 rot="-132368">
            <a:off x="4284663" y="3355975"/>
            <a:ext cx="358775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 rot="2193328">
            <a:off x="4284663" y="4437063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971550" y="5661025"/>
            <a:ext cx="7272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Two things can go wrong: We can have strange interleavings like before. But also, assume the program crashes after executing 1 and 2 – we’ll have lost 100 SEK!</a:t>
            </a:r>
          </a:p>
        </p:txBody>
      </p:sp>
    </p:spTree>
    <p:extLst>
      <p:ext uri="{BB962C8B-B14F-4D97-AF65-F5344CB8AC3E}">
        <p14:creationId xmlns:p14="http://schemas.microsoft.com/office/powerpoint/2010/main" val="40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Atomicity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For many programs, we require that ”all or nothing” is executed.</a:t>
            </a:r>
          </a:p>
          <a:p>
            <a:pPr lvl="1" eaLnBrk="1" hangingPunct="1"/>
            <a:r>
              <a:rPr lang="sv-SE" altLang="en-US"/>
              <a:t>We say a sequence of actions is executed </a:t>
            </a:r>
            <a:r>
              <a:rPr lang="sv-SE" altLang="en-US" i="1"/>
              <a:t>atomically</a:t>
            </a:r>
            <a:r>
              <a:rPr lang="sv-SE" altLang="en-US"/>
              <a:t> if it is executed either in entirety, or not at all.</a:t>
            </a:r>
          </a:p>
          <a:p>
            <a:pPr lvl="2" eaLnBrk="1" hangingPunct="1"/>
            <a:r>
              <a:rPr lang="sv-SE" altLang="en-US"/>
              <a:t>The state in the middle is never visible from outside the sequence.</a:t>
            </a:r>
          </a:p>
          <a:p>
            <a:pPr lvl="2" eaLnBrk="1" hangingPunct="1"/>
            <a:r>
              <a:rPr lang="sv-SE" altLang="en-US"/>
              <a:t>cf. Greek atom = indivisible.</a:t>
            </a:r>
          </a:p>
          <a:p>
            <a:pPr lvl="2" eaLnBrk="1" hangingPunct="1"/>
            <a:r>
              <a:rPr lang="sv-SE" altLang="en-US"/>
              <a:t>In case of a crash in the middle, any changes that were made up until that point must be undone.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ACID Transactions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68888"/>
          </a:xfrm>
        </p:spPr>
        <p:txBody>
          <a:bodyPr/>
          <a:lstStyle/>
          <a:p>
            <a:pPr eaLnBrk="1" hangingPunct="1"/>
            <a:r>
              <a:rPr lang="sv-SE" altLang="en-US"/>
              <a:t>A DBMS is expected to support ”ACID transactions”, which are</a:t>
            </a:r>
          </a:p>
          <a:p>
            <a:pPr lvl="1" eaLnBrk="1" hangingPunct="1"/>
            <a:r>
              <a:rPr lang="sv-SE" altLang="en-US" b="1"/>
              <a:t>Atomic</a:t>
            </a:r>
            <a:r>
              <a:rPr lang="sv-SE" altLang="en-US"/>
              <a:t>: Either the whole transaction is run, or nothing.</a:t>
            </a:r>
          </a:p>
          <a:p>
            <a:pPr lvl="1" eaLnBrk="1" hangingPunct="1"/>
            <a:r>
              <a:rPr lang="sv-SE" altLang="en-US" b="1"/>
              <a:t>Consistent</a:t>
            </a:r>
            <a:r>
              <a:rPr lang="sv-SE" altLang="en-US"/>
              <a:t>: Database constraints are preserved.</a:t>
            </a:r>
          </a:p>
          <a:p>
            <a:pPr lvl="1" eaLnBrk="1" hangingPunct="1"/>
            <a:r>
              <a:rPr lang="sv-SE" altLang="en-US" b="1"/>
              <a:t>Isolated</a:t>
            </a:r>
            <a:r>
              <a:rPr lang="sv-SE" altLang="en-US"/>
              <a:t>: Different transactions may not interact with each other.</a:t>
            </a:r>
          </a:p>
          <a:p>
            <a:pPr lvl="1" eaLnBrk="1" hangingPunct="1"/>
            <a:r>
              <a:rPr lang="sv-SE" altLang="en-US" b="1"/>
              <a:t>Durable</a:t>
            </a:r>
            <a:r>
              <a:rPr lang="sv-SE" altLang="en-US"/>
              <a:t>: Effects of a transaction are not lost in case of a system crash.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Transactions in 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 dirty="0"/>
              <a:t>SQL supports </a:t>
            </a:r>
            <a:r>
              <a:rPr lang="sv-SE" altLang="en-US" sz="2800" dirty="0" err="1"/>
              <a:t>transactions</a:t>
            </a:r>
            <a:r>
              <a:rPr lang="sv-SE" altLang="en-US" sz="2800" dirty="0"/>
              <a:t>, </a:t>
            </a:r>
            <a:r>
              <a:rPr lang="sv-SE" altLang="en-US" sz="2800" dirty="0" err="1"/>
              <a:t>often</a:t>
            </a:r>
            <a:r>
              <a:rPr lang="sv-SE" altLang="en-US" sz="2800" dirty="0"/>
              <a:t> </a:t>
            </a:r>
            <a:r>
              <a:rPr lang="sv-SE" altLang="en-US" sz="2800" dirty="0" err="1"/>
              <a:t>behind</a:t>
            </a:r>
            <a:r>
              <a:rPr lang="sv-SE" altLang="en-US" sz="2800" dirty="0"/>
              <a:t> the </a:t>
            </a:r>
            <a:r>
              <a:rPr lang="sv-SE" altLang="en-US" sz="2800" dirty="0" err="1"/>
              <a:t>scenes</a:t>
            </a:r>
            <a:r>
              <a:rPr lang="sv-SE" altLang="en-US" sz="2800" dirty="0"/>
              <a:t>.</a:t>
            </a:r>
          </a:p>
          <a:p>
            <a:pPr lvl="1" eaLnBrk="1" hangingPunct="1"/>
            <a:r>
              <a:rPr lang="sv-SE" altLang="en-US" sz="2400" dirty="0"/>
              <a:t>An SQL </a:t>
            </a:r>
            <a:r>
              <a:rPr lang="sv-SE" altLang="en-US" sz="2400" dirty="0" err="1"/>
              <a:t>statement</a:t>
            </a:r>
            <a:r>
              <a:rPr lang="sv-SE" altLang="en-US" sz="2400" dirty="0"/>
              <a:t> is a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.</a:t>
            </a:r>
          </a:p>
          <a:p>
            <a:pPr lvl="2" eaLnBrk="1" hangingPunct="1"/>
            <a:r>
              <a:rPr lang="sv-SE" altLang="en-US" sz="2000" dirty="0" err="1"/>
              <a:t>E.g</a:t>
            </a:r>
            <a:r>
              <a:rPr lang="sv-SE" altLang="en-US" sz="2000" dirty="0"/>
              <a:t>. an </a:t>
            </a:r>
            <a:r>
              <a:rPr lang="sv-SE" altLang="en-US" sz="2000" dirty="0" err="1"/>
              <a:t>update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a table </a:t>
            </a:r>
            <a:r>
              <a:rPr lang="sv-SE" altLang="en-US" sz="2000" dirty="0" err="1"/>
              <a:t>can’t</a:t>
            </a:r>
            <a:r>
              <a:rPr lang="sv-SE" altLang="en-US" sz="2000" dirty="0"/>
              <a:t> be </a:t>
            </a:r>
            <a:r>
              <a:rPr lang="sv-SE" altLang="en-US" sz="2000" dirty="0" err="1"/>
              <a:t>interrupted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after</a:t>
            </a:r>
            <a:r>
              <a:rPr lang="sv-SE" altLang="en-US" sz="2000" dirty="0"/>
              <a:t> </a:t>
            </a:r>
            <a:r>
              <a:rPr lang="sv-SE" altLang="en-US" sz="2000" dirty="0" err="1"/>
              <a:t>half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rows</a:t>
            </a:r>
            <a:r>
              <a:rPr lang="sv-SE" altLang="en-US" sz="2000" dirty="0"/>
              <a:t>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triggers, </a:t>
            </a:r>
            <a:r>
              <a:rPr lang="sv-SE" altLang="en-US" sz="2000" dirty="0" err="1"/>
              <a:t>procedures</a:t>
            </a:r>
            <a:r>
              <a:rPr lang="sv-SE" altLang="en-US" sz="2000" dirty="0"/>
              <a:t>, </a:t>
            </a:r>
            <a:r>
              <a:rPr lang="sv-SE" altLang="en-US" sz="2000" dirty="0" err="1"/>
              <a:t>functions</a:t>
            </a:r>
            <a:r>
              <a:rPr lang="sv-SE" altLang="en-US" sz="2000" dirty="0"/>
              <a:t> etc. </a:t>
            </a:r>
            <a:r>
              <a:rPr lang="sv-SE" altLang="en-US" sz="2000" dirty="0" err="1"/>
              <a:t>that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are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started</a:t>
            </a:r>
            <a:r>
              <a:rPr lang="sv-SE" altLang="en-US" sz="2000" dirty="0"/>
              <a:t> by the </a:t>
            </a:r>
            <a:r>
              <a:rPr lang="sv-SE" altLang="en-US" sz="2000" dirty="0" err="1"/>
              <a:t>statement</a:t>
            </a:r>
            <a:r>
              <a:rPr lang="sv-SE" altLang="en-US" sz="2000" dirty="0"/>
              <a:t> is part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the same </a:t>
            </a:r>
            <a:r>
              <a:rPr lang="sv-SE" altLang="en-US" sz="2000" dirty="0" err="1"/>
              <a:t>transaction</a:t>
            </a:r>
            <a:r>
              <a:rPr lang="sv-SE" altLang="en-US" sz="2000" dirty="0" smtClean="0"/>
              <a:t>.</a:t>
            </a:r>
            <a:endParaRPr lang="sv-SE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Controlling transactions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/>
            <a:r>
              <a:rPr lang="sv-SE" altLang="en-US" sz="2800" dirty="0" err="1"/>
              <a:t>We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can</a:t>
            </a:r>
            <a:r>
              <a:rPr lang="sv-SE" altLang="en-US" sz="2800" dirty="0"/>
              <a:t> </a:t>
            </a:r>
            <a:r>
              <a:rPr lang="sv-SE" altLang="en-US" sz="2800" dirty="0" err="1"/>
              <a:t>explicitly</a:t>
            </a:r>
            <a:r>
              <a:rPr lang="sv-SE" altLang="en-US" sz="2800" dirty="0"/>
              <a:t> start </a:t>
            </a:r>
            <a:r>
              <a:rPr lang="sv-SE" altLang="en-US" sz="2800" dirty="0" err="1"/>
              <a:t>transactions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using</a:t>
            </a:r>
            <a:r>
              <a:rPr lang="sv-SE" altLang="en-US" sz="2800" dirty="0"/>
              <a:t> the </a:t>
            </a:r>
            <a:r>
              <a:rPr lang="sv-SE" altLang="en-US" sz="2800" b="1" dirty="0">
                <a:latin typeface="Courier New" charset="0"/>
              </a:rPr>
              <a:t>START TRANSACTION</a:t>
            </a:r>
            <a:r>
              <a:rPr lang="sv-SE" altLang="en-US" sz="2800" dirty="0"/>
              <a:t> </a:t>
            </a:r>
            <a:r>
              <a:rPr lang="sv-SE" altLang="en-US" sz="2800" dirty="0" smtClean="0"/>
              <a:t>or </a:t>
            </a:r>
            <a:r>
              <a:rPr lang="sv-SE" altLang="en-US" sz="2800" b="1" dirty="0" smtClean="0">
                <a:latin typeface="Courier New" charset="0"/>
              </a:rPr>
              <a:t>BEGIN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statement</a:t>
            </a:r>
            <a:r>
              <a:rPr lang="sv-SE" altLang="en-US" sz="2800" dirty="0"/>
              <a:t>, and end </a:t>
            </a:r>
            <a:r>
              <a:rPr lang="sv-SE" altLang="en-US" sz="2800" dirty="0" err="1"/>
              <a:t>them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using</a:t>
            </a:r>
            <a:r>
              <a:rPr lang="sv-SE" altLang="en-US" sz="2800" dirty="0"/>
              <a:t> </a:t>
            </a:r>
            <a:r>
              <a:rPr lang="sv-SE" altLang="en-US" sz="2800" b="1" dirty="0">
                <a:latin typeface="Courier New" charset="0"/>
              </a:rPr>
              <a:t>COMMIT</a:t>
            </a:r>
            <a:r>
              <a:rPr lang="sv-SE" altLang="en-US" sz="2800" dirty="0"/>
              <a:t> or </a:t>
            </a:r>
            <a:r>
              <a:rPr lang="sv-SE" altLang="en-US" sz="2800" b="1" dirty="0">
                <a:latin typeface="Courier New" charset="0"/>
              </a:rPr>
              <a:t>ROLLBACK</a:t>
            </a:r>
            <a:r>
              <a:rPr lang="sv-SE" altLang="en-US" sz="2800" dirty="0"/>
              <a:t>:</a:t>
            </a:r>
          </a:p>
          <a:p>
            <a:pPr lvl="1" eaLnBrk="1" hangingPunct="1"/>
            <a:r>
              <a:rPr lang="sv-SE" altLang="en-US" sz="2400" b="1" dirty="0">
                <a:latin typeface="Courier New" charset="0"/>
              </a:rPr>
              <a:t>COMMIT</a:t>
            </a:r>
            <a:r>
              <a:rPr lang="sv-SE" altLang="en-US" sz="2400" dirty="0"/>
              <a:t> </a:t>
            </a:r>
            <a:r>
              <a:rPr lang="sv-SE" altLang="en-US" sz="2400" dirty="0" err="1"/>
              <a:t>causes</a:t>
            </a:r>
            <a:r>
              <a:rPr lang="sv-SE" altLang="en-US" sz="2400" dirty="0"/>
              <a:t> an SQL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 to </a:t>
            </a:r>
            <a:r>
              <a:rPr lang="sv-SE" altLang="en-US" sz="2400" dirty="0" err="1"/>
              <a:t>complete</a:t>
            </a:r>
            <a:r>
              <a:rPr lang="sv-SE" altLang="en-US" sz="2400" dirty="0"/>
              <a:t> </a:t>
            </a:r>
            <a:r>
              <a:rPr lang="sv-SE" altLang="en-US" sz="2400" dirty="0" err="1"/>
              <a:t>successfully</a:t>
            </a:r>
            <a:r>
              <a:rPr lang="sv-SE" altLang="en-US" sz="2400" dirty="0"/>
              <a:t>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modifications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done</a:t>
            </a:r>
            <a:r>
              <a:rPr lang="sv-SE" altLang="en-US" sz="2000" dirty="0"/>
              <a:t> by the </a:t>
            </a:r>
            <a:r>
              <a:rPr lang="sv-SE" altLang="en-US" sz="2000" dirty="0" err="1"/>
              <a:t>transaction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are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now</a:t>
            </a:r>
            <a:r>
              <a:rPr lang="sv-SE" altLang="en-US" sz="2000" dirty="0"/>
              <a:t> permanent in the </a:t>
            </a:r>
            <a:r>
              <a:rPr lang="sv-SE" altLang="en-US" sz="2000" dirty="0" err="1"/>
              <a:t>database</a:t>
            </a:r>
            <a:r>
              <a:rPr lang="sv-SE" altLang="en-US" sz="2000" dirty="0"/>
              <a:t>.</a:t>
            </a:r>
          </a:p>
          <a:p>
            <a:pPr lvl="1" eaLnBrk="1" hangingPunct="1"/>
            <a:r>
              <a:rPr lang="sv-SE" altLang="en-US" sz="2400" b="1" dirty="0">
                <a:latin typeface="Courier New" charset="0"/>
              </a:rPr>
              <a:t>ROLLBACK</a:t>
            </a:r>
            <a:r>
              <a:rPr lang="sv-SE" altLang="en-US" sz="2400" dirty="0"/>
              <a:t> </a:t>
            </a:r>
            <a:r>
              <a:rPr lang="sv-SE" altLang="en-US" sz="2400" dirty="0" smtClean="0"/>
              <a:t>or </a:t>
            </a:r>
            <a:r>
              <a:rPr lang="sv-SE" altLang="en-US" sz="2400" b="1" dirty="0" smtClean="0">
                <a:latin typeface="Courier New" charset="0"/>
                <a:ea typeface="Courier New" charset="0"/>
                <a:cs typeface="Courier New" charset="0"/>
              </a:rPr>
              <a:t>ABORT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causes</a:t>
            </a:r>
            <a:r>
              <a:rPr lang="sv-SE" altLang="en-US" sz="2400" dirty="0" smtClean="0"/>
              <a:t> </a:t>
            </a:r>
            <a:r>
              <a:rPr lang="sv-SE" altLang="en-US" sz="2400" dirty="0"/>
              <a:t>an SQL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 to end by </a:t>
            </a:r>
            <a:r>
              <a:rPr lang="sv-SE" altLang="en-US" sz="2400" dirty="0" err="1"/>
              <a:t>aborting</a:t>
            </a:r>
            <a:r>
              <a:rPr lang="sv-SE" altLang="en-US" sz="2400" dirty="0"/>
              <a:t> it.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modifications</a:t>
            </a:r>
            <a:r>
              <a:rPr lang="sv-SE" altLang="en-US" sz="2000" dirty="0"/>
              <a:t> to the </a:t>
            </a:r>
            <a:r>
              <a:rPr lang="sv-SE" altLang="en-US" sz="2000" dirty="0" err="1"/>
              <a:t>database</a:t>
            </a:r>
            <a:r>
              <a:rPr lang="sv-SE" altLang="en-US" sz="2000" dirty="0"/>
              <a:t> must be </a:t>
            </a:r>
            <a:r>
              <a:rPr lang="sv-SE" altLang="en-US" sz="2000" dirty="0" err="1"/>
              <a:t>undone</a:t>
            </a:r>
            <a:r>
              <a:rPr lang="sv-SE" altLang="en-US" sz="2000" dirty="0"/>
              <a:t>.</a:t>
            </a:r>
          </a:p>
          <a:p>
            <a:pPr lvl="2" eaLnBrk="1" hangingPunct="1"/>
            <a:r>
              <a:rPr lang="sv-SE" altLang="en-US" sz="2000" dirty="0" err="1"/>
              <a:t>Rollbacks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could</a:t>
            </a:r>
            <a:r>
              <a:rPr lang="sv-SE" altLang="en-US" sz="2000" dirty="0"/>
              <a:t> be </a:t>
            </a:r>
            <a:r>
              <a:rPr lang="sv-SE" altLang="en-US" sz="2000" dirty="0" err="1"/>
              <a:t>caused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implicitly</a:t>
            </a:r>
            <a:r>
              <a:rPr lang="sv-SE" altLang="en-US" sz="2000" dirty="0"/>
              <a:t> by </a:t>
            </a:r>
            <a:r>
              <a:rPr lang="sv-SE" altLang="en-US" sz="2000" dirty="0" err="1"/>
              <a:t>errors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e.g</a:t>
            </a:r>
            <a:r>
              <a:rPr lang="sv-SE" altLang="en-US" sz="2000" dirty="0"/>
              <a:t>. division by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Read-only vs. Read-write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A transaction that does not modify the database is called </a:t>
            </a:r>
            <a:r>
              <a:rPr lang="sv-SE" altLang="en-US" sz="2800" i="1"/>
              <a:t>read-only</a:t>
            </a:r>
            <a:r>
              <a:rPr lang="sv-SE" altLang="en-US" sz="2800"/>
              <a:t>.</a:t>
            </a:r>
          </a:p>
          <a:p>
            <a:pPr lvl="1" eaLnBrk="1" hangingPunct="1"/>
            <a:r>
              <a:rPr lang="sv-SE" altLang="en-US" sz="2400"/>
              <a:t>A read-only transaction can never interfere with another transaction (but not the other way around!).</a:t>
            </a:r>
          </a:p>
          <a:p>
            <a:pPr lvl="1" eaLnBrk="1" hangingPunct="1"/>
            <a:r>
              <a:rPr lang="sv-SE" altLang="en-US" sz="2400"/>
              <a:t>Any number of read-only transactions can be run concurrently.</a:t>
            </a:r>
          </a:p>
          <a:p>
            <a:pPr eaLnBrk="1" hangingPunct="1"/>
            <a:r>
              <a:rPr lang="sv-SE" altLang="en-US" sz="2800"/>
              <a:t>A transaction that both reads and modifies the database is called </a:t>
            </a:r>
            <a:r>
              <a:rPr lang="sv-SE" altLang="en-US" sz="2800" i="1"/>
              <a:t>read-write</a:t>
            </a:r>
            <a:r>
              <a:rPr lang="sv-SE" altLang="en-US" sz="2800"/>
              <a:t>.</a:t>
            </a:r>
          </a:p>
          <a:p>
            <a:pPr lvl="1" eaLnBrk="1" hangingPunct="1"/>
            <a:r>
              <a:rPr lang="sv-SE" altLang="en-US" sz="2400"/>
              <a:t>No other transaction may write between the read and write.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SET TRANSACTION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We can hint the DBMS that a transaction only does reading, by issuing the statement:</a:t>
            </a:r>
          </a:p>
          <a:p>
            <a:pPr eaLnBrk="1" hangingPunct="1"/>
            <a:endParaRPr lang="sv-SE" altLang="en-US"/>
          </a:p>
          <a:p>
            <a:pPr eaLnBrk="1" hangingPunct="1"/>
            <a:endParaRPr lang="sv-SE" altLang="en-US"/>
          </a:p>
          <a:p>
            <a:pPr lvl="1" eaLnBrk="1" hangingPunct="1"/>
            <a:r>
              <a:rPr lang="sv-SE" altLang="en-US"/>
              <a:t>Possibly the DBMS can make use of the information and optimize scheduling.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03350" y="3500438"/>
            <a:ext cx="6767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800" b="1">
                <a:latin typeface="Courier New" charset="0"/>
              </a:rPr>
              <a:t>SET TRANSACTION READ ONLY;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Drawbacks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Serializability and atomicity are necessary, but don’t come without a cost.</a:t>
            </a:r>
          </a:p>
          <a:p>
            <a:pPr lvl="1" eaLnBrk="1" hangingPunct="1"/>
            <a:r>
              <a:rPr lang="sv-SE" altLang="en-US"/>
              <a:t>We must retain old data until the transaction commits.</a:t>
            </a:r>
          </a:p>
          <a:p>
            <a:pPr lvl="1" eaLnBrk="1" hangingPunct="1"/>
            <a:r>
              <a:rPr lang="sv-SE" altLang="en-US"/>
              <a:t>Other transactions may need to wait for one to complete.</a:t>
            </a:r>
          </a:p>
          <a:p>
            <a:pPr eaLnBrk="1" hangingPunct="1"/>
            <a:r>
              <a:rPr lang="sv-SE" altLang="en-US"/>
              <a:t>In some cases some interference may be acceptable, and could speed up the system greatly.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 Recall the first example of booking rooms:</a:t>
            </a:r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r>
              <a:rPr lang="sv-SE" altLang="en-US" sz="2800"/>
              <a:t>It could take time for the user to decide which room to choose after getting the list. If we make this a serializable transaction, all other users would have to wait as well.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The worst thing that could happen is that B is told to choose another room when he tries to book the room that A just booked.</a:t>
            </a: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611188" y="1700213"/>
            <a:ext cx="7848600" cy="1111250"/>
            <a:chOff x="431" y="2069"/>
            <a:chExt cx="4944" cy="700"/>
          </a:xfrm>
        </p:grpSpPr>
        <p:sp>
          <p:nvSpPr>
            <p:cNvPr id="28676" name="Text Box 6"/>
            <p:cNvSpPr txBox="1">
              <a:spLocks noChangeArrowheads="1"/>
            </p:cNvSpPr>
            <p:nvPr/>
          </p:nvSpPr>
          <p:spPr bwMode="auto">
            <a:xfrm>
              <a:off x="431" y="2251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  <a:t>A: (get)     (list)      (book)</a:t>
              </a:r>
              <a:b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</a:br>
              <a:r>
                <a:rPr lang="sv-SE" altLang="en-US" sz="2400" b="1">
                  <a:solidFill>
                    <a:srgbClr val="FF3300"/>
                  </a:solidFill>
                  <a:latin typeface="Courier New" charset="0"/>
                </a:rPr>
                <a:t>B:      (get)      (list)      (book)</a:t>
              </a:r>
            </a:p>
          </p:txBody>
        </p:sp>
        <p:sp>
          <p:nvSpPr>
            <p:cNvPr id="28677" name="Text Box 7"/>
            <p:cNvSpPr txBox="1">
              <a:spLocks noChangeArrowheads="1"/>
            </p:cNvSpPr>
            <p:nvPr/>
          </p:nvSpPr>
          <p:spPr bwMode="auto">
            <a:xfrm>
              <a:off x="431" y="2069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1600" b="1"/>
                <a:t>time </a:t>
              </a:r>
              <a:r>
                <a:rPr lang="sv-SE" altLang="en-US" sz="1600" b="1">
                  <a:ea typeface="Arial" charset="0"/>
                  <a:cs typeface="Arial" charset="0"/>
                </a:rPr>
                <a:t>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Setting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DBMS must allow concurrent access to databases.</a:t>
            </a:r>
          </a:p>
          <a:p>
            <a:pPr lvl="1" eaLnBrk="1" hangingPunct="1"/>
            <a:r>
              <a:rPr lang="sv-SE" altLang="en-US"/>
              <a:t>Imagine a bank where account information is stored in a database </a:t>
            </a:r>
            <a:r>
              <a:rPr lang="sv-SE" altLang="en-US" i="1"/>
              <a:t>not</a:t>
            </a:r>
            <a:r>
              <a:rPr lang="sv-SE" altLang="en-US"/>
              <a:t> allowing concurrent access. Then only one person could do a withdrawal in an ATM machine at the time – anywhere!</a:t>
            </a:r>
          </a:p>
          <a:p>
            <a:pPr eaLnBrk="1" hangingPunct="1"/>
            <a:r>
              <a:rPr lang="sv-SE" altLang="en-US"/>
              <a:t>Uncontrolled concurrent access may lead to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Isolation levels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ANSI SQL standard defines four </a:t>
            </a:r>
            <a:r>
              <a:rPr lang="en-GB" altLang="en-US" i="1"/>
              <a:t>isolation levels</a:t>
            </a:r>
            <a:r>
              <a:rPr lang="en-GB" altLang="en-US"/>
              <a:t>, which are choices about what kinds of interference are allowed between transactions.</a:t>
            </a:r>
          </a:p>
          <a:p>
            <a:pPr eaLnBrk="1" hangingPunct="1"/>
            <a:r>
              <a:rPr lang="en-GB" altLang="en-US"/>
              <a:t>Each transaction chooses </a:t>
            </a:r>
            <a:r>
              <a:rPr lang="en-GB" altLang="en-US" u="sng"/>
              <a:t>its own</a:t>
            </a:r>
            <a:r>
              <a:rPr lang="en-GB" altLang="en-US"/>
              <a:t> isolation level, deciding how other transactions may interfere with it.</a:t>
            </a:r>
          </a:p>
          <a:p>
            <a:pPr eaLnBrk="1" hangingPunct="1"/>
            <a:r>
              <a:rPr lang="en-GB" altLang="en-US"/>
              <a:t>Isolation level is defined in terms of three phenomena that can occur.</a:t>
            </a:r>
            <a:endParaRPr lang="sv-S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Kinds of interference</a:t>
            </a:r>
            <a:endParaRPr lang="sv-S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The ANSI SQL standard describes:</a:t>
            </a:r>
          </a:p>
          <a:p>
            <a:pPr marL="0" indent="0">
              <a:buFontTx/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dirty="0" smtClean="0"/>
              <a:t>Dirty read</a:t>
            </a:r>
          </a:p>
          <a:p>
            <a:pPr>
              <a:defRPr/>
            </a:pPr>
            <a:r>
              <a:rPr lang="en-GB" dirty="0" smtClean="0"/>
              <a:t>Non-repeatable read</a:t>
            </a:r>
          </a:p>
          <a:p>
            <a:pPr>
              <a:defRPr/>
            </a:pPr>
            <a:r>
              <a:rPr lang="en-GB" dirty="0" smtClean="0"/>
              <a:t>Phantom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sz="1400" dirty="0" smtClean="0"/>
              <a:t>(These, and other kinds of interference, are discussed in: Berenson, H., Bernstein, P., </a:t>
            </a:r>
            <a:r>
              <a:rPr lang="en-GB" sz="1400" dirty="0" err="1" smtClean="0"/>
              <a:t>Gray</a:t>
            </a:r>
            <a:r>
              <a:rPr lang="en-GB" sz="1400" dirty="0" smtClean="0"/>
              <a:t>, J., Melton, J., O'Neil, E., &amp; O'Neil, P. (1995). A critique of ANSI SQL isolation levels. ACM SIGMOD Record, 24(2), 1-10.)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Dirty read</a:t>
            </a:r>
            <a:endParaRPr lang="sv-SE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Transaction T1 modifies a data item.</a:t>
            </a:r>
          </a:p>
          <a:p>
            <a:r>
              <a:rPr lang="en-US" altLang="en-US"/>
              <a:t>Another transaction T2 then reads that data item before T1 performs a COMMIT or ROLLBACK.</a:t>
            </a:r>
          </a:p>
          <a:p>
            <a:r>
              <a:rPr lang="en-US" altLang="en-US"/>
              <a:t>If T1 then performs a ROLLBACK, T2 has read a data item that was never committed and so never really existed.</a:t>
            </a:r>
            <a:endParaRPr lang="sv-S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98051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read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82487"/>
              </p:ext>
            </p:extLst>
          </p:nvPr>
        </p:nvGraphicFramePr>
        <p:xfrm>
          <a:off x="3999016" y="2349583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  <a:latin typeface="Chalkduster" charset="0"/>
                          <a:ea typeface="Chalkduster" charset="0"/>
                          <a:cs typeface="Chalkduster" charset="0"/>
                        </a:rPr>
                        <a:t>19</a:t>
                      </a:r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0782">
            <a:off x="4305695" y="1591569"/>
            <a:ext cx="1429940" cy="14299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55795"/>
              </p:ext>
            </p:extLst>
          </p:nvPr>
        </p:nvGraphicFramePr>
        <p:xfrm>
          <a:off x="4005214" y="307694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203241"/>
            <a:ext cx="658499" cy="49606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693"/>
              </p:ext>
            </p:extLst>
          </p:nvPr>
        </p:nvGraphicFramePr>
        <p:xfrm>
          <a:off x="3999016" y="385015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0730">
            <a:off x="4525116" y="3646142"/>
            <a:ext cx="1644705" cy="6726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213724" y="2569634"/>
            <a:ext cx="1979078" cy="7120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57183" y="2306539"/>
            <a:ext cx="1533480" cy="2634629"/>
            <a:chOff x="6916477" y="2306539"/>
            <a:chExt cx="1533480" cy="263462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948264" y="2492896"/>
              <a:ext cx="1440160" cy="2448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5987" y="244923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T1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6477" y="2306539"/>
              <a:ext cx="127470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B := 19</a:t>
              </a:r>
            </a:p>
            <a:p>
              <a:endParaRPr lang="is-IS" dirty="0" smtClean="0"/>
            </a:p>
            <a:p>
              <a:r>
                <a:rPr lang="is-IS" dirty="0" smtClean="0"/>
                <a:t>…woops...</a:t>
              </a:r>
            </a:p>
            <a:p>
              <a:endParaRPr lang="is-IS" dirty="0" smtClean="0"/>
            </a:p>
            <a:p>
              <a:endParaRPr lang="is-IS" dirty="0"/>
            </a:p>
            <a:p>
              <a:r>
                <a:rPr lang="is-IS" dirty="0" smtClean="0"/>
                <a:t>B := 42</a:t>
              </a:r>
            </a:p>
            <a:p>
              <a:endParaRPr lang="is-IS" dirty="0" smtClean="0"/>
            </a:p>
            <a:p>
              <a:r>
                <a:rPr lang="is-IS" dirty="0" smtClean="0"/>
                <a:t>COMMIT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83463" y="25453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76827" y="276030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B? </a:t>
            </a:r>
            <a:r>
              <a:rPr lang="en-US" dirty="0" smtClean="0"/>
              <a:t>19!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0" idx="3"/>
          </p:cNvCxnSpPr>
          <p:nvPr/>
        </p:nvCxnSpPr>
        <p:spPr bwMode="auto">
          <a:xfrm flipV="1">
            <a:off x="3128342" y="2818563"/>
            <a:ext cx="1166657" cy="126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84378" y="1640105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performs dirty read</a:t>
            </a:r>
          </a:p>
          <a:p>
            <a:r>
              <a:rPr lang="en-US" dirty="0"/>
              <a:t>o</a:t>
            </a:r>
            <a:r>
              <a:rPr lang="en-US" dirty="0" smtClean="0"/>
              <a:t>f uncommitted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Non-repeatable read</a:t>
            </a:r>
            <a:endParaRPr lang="sv-SE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Transaction T1 reads a data item.</a:t>
            </a:r>
          </a:p>
          <a:p>
            <a:r>
              <a:rPr lang="en-US" altLang="en-US"/>
              <a:t>Another transaction T2 then modifies or deletes that data item and commits.</a:t>
            </a:r>
          </a:p>
          <a:p>
            <a:r>
              <a:rPr lang="en-US" altLang="en-US"/>
              <a:t>If T1 then attempts to re-read the data item, it receives a modified value or discovers that the data item has been deleted.</a:t>
            </a:r>
            <a:endParaRPr lang="sv-S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98051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Non-repeatable read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4552"/>
              </p:ext>
            </p:extLst>
          </p:nvPr>
        </p:nvGraphicFramePr>
        <p:xfrm>
          <a:off x="3999016" y="2349583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19</a:t>
                      </a:r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693"/>
              </p:ext>
            </p:extLst>
          </p:nvPr>
        </p:nvGraphicFramePr>
        <p:xfrm>
          <a:off x="3999016" y="385015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9257" y="2276872"/>
            <a:ext cx="1991239" cy="834037"/>
            <a:chOff x="1179257" y="2440876"/>
            <a:chExt cx="1991239" cy="83403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91418" y="2440876"/>
              <a:ext cx="1979078" cy="833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4712" y="2628582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:= 19</a:t>
              </a:r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4704821" y="2828571"/>
            <a:ext cx="1692569" cy="623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1179257" y="3789040"/>
            <a:ext cx="1991239" cy="835777"/>
            <a:chOff x="1179257" y="2439136"/>
            <a:chExt cx="1991239" cy="83577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91418" y="2439136"/>
              <a:ext cx="1979078" cy="804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4712" y="2628582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:= 42</a:t>
              </a:r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2876211" y="3677831"/>
            <a:ext cx="1644705" cy="672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2903727" y="2198722"/>
            <a:ext cx="1644705" cy="67266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>
            <a:off x="4744715" y="4322065"/>
            <a:ext cx="1668412" cy="5414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357183" y="3068960"/>
            <a:ext cx="1533480" cy="2634629"/>
            <a:chOff x="6357183" y="2348880"/>
            <a:chExt cx="1533480" cy="2634629"/>
          </a:xfrm>
        </p:grpSpPr>
        <p:grpSp>
          <p:nvGrpSpPr>
            <p:cNvPr id="18" name="Group 17"/>
            <p:cNvGrpSpPr/>
            <p:nvPr/>
          </p:nvGrpSpPr>
          <p:grpSpPr>
            <a:xfrm>
              <a:off x="6357183" y="2348880"/>
              <a:ext cx="1533480" cy="2634629"/>
              <a:chOff x="6916477" y="2306539"/>
              <a:chExt cx="1533480" cy="2634629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948264" y="2492896"/>
                <a:ext cx="1440160" cy="24482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95987" y="244923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16477" y="2306539"/>
                <a:ext cx="85151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B? 19!</a:t>
                </a:r>
              </a:p>
              <a:p>
                <a:endParaRPr lang="is-IS" dirty="0"/>
              </a:p>
              <a:p>
                <a:r>
                  <a:rPr lang="is-IS" dirty="0" smtClean="0"/>
                  <a:t>...</a:t>
                </a:r>
              </a:p>
              <a:p>
                <a:endParaRPr lang="is-IS" dirty="0" smtClean="0"/>
              </a:p>
              <a:p>
                <a:endParaRPr lang="is-IS" dirty="0"/>
              </a:p>
              <a:p>
                <a:r>
                  <a:rPr lang="en-US" dirty="0"/>
                  <a:t>B? </a:t>
                </a:r>
                <a:r>
                  <a:rPr lang="en-US" dirty="0" smtClean="0"/>
                  <a:t>42!</a:t>
                </a:r>
                <a:endParaRPr lang="en-US" dirty="0"/>
              </a:p>
              <a:p>
                <a:endParaRPr lang="is-IS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6867656" y="2937211"/>
              <a:ext cx="39141" cy="105354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7061941" y="3702456"/>
            <a:ext cx="193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19 != 42</a:t>
            </a:r>
          </a:p>
          <a:p>
            <a:pPr algn="ctr"/>
            <a:r>
              <a:rPr lang="en-US" sz="1400" dirty="0" smtClean="0"/>
              <a:t>B changed during T1</a:t>
            </a:r>
          </a:p>
          <a:p>
            <a:pPr algn="ctr"/>
            <a:r>
              <a:rPr lang="en-US" sz="1400" dirty="0"/>
              <a:t>d</a:t>
            </a:r>
            <a:r>
              <a:rPr lang="en-US" sz="1400" dirty="0" smtClean="0"/>
              <a:t>ue to non-repeatable</a:t>
            </a:r>
          </a:p>
          <a:p>
            <a:pPr algn="ctr"/>
            <a:r>
              <a:rPr lang="en-US" sz="1400" dirty="0" smtClean="0"/>
              <a:t>read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Phantom</a:t>
            </a:r>
            <a:endParaRPr lang="sv-SE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Transaction T1 reads a set of data items satisfying some &lt;search condition&gt;.</a:t>
            </a:r>
          </a:p>
          <a:p>
            <a:r>
              <a:rPr lang="en-US" altLang="en-US"/>
              <a:t>Transaction T2 then creates data items that satisfy T1’s &lt;search condition&gt; and commits.</a:t>
            </a:r>
          </a:p>
          <a:p>
            <a:r>
              <a:rPr lang="en-US" altLang="en-US"/>
              <a:t>If T1 then repeats its read with the same &lt;search condition&gt;, it gets a set of data items different from the first read.</a:t>
            </a:r>
            <a:endParaRPr lang="sv-S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825036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55830"/>
              </p:ext>
            </p:extLst>
          </p:nvPr>
        </p:nvGraphicFramePr>
        <p:xfrm>
          <a:off x="3999016" y="1916832"/>
          <a:ext cx="1080120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94573" y="2682258"/>
            <a:ext cx="2017379" cy="833430"/>
            <a:chOff x="1179257" y="2440876"/>
            <a:chExt cx="2017379" cy="83343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91418" y="2440876"/>
              <a:ext cx="1979078" cy="833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7808" y="262797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Add 2 rows</a:t>
              </a:r>
              <a:endParaRPr lang="en-US" dirty="0" smtClean="0"/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>
            <a:stCxn id="7" idx="3"/>
          </p:cNvCxnSpPr>
          <p:nvPr/>
        </p:nvCxnSpPr>
        <p:spPr bwMode="auto">
          <a:xfrm>
            <a:off x="5079136" y="2297832"/>
            <a:ext cx="1071943" cy="1473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084168" y="1988840"/>
            <a:ext cx="1533480" cy="2862322"/>
            <a:chOff x="6357183" y="2348880"/>
            <a:chExt cx="1533480" cy="2862322"/>
          </a:xfrm>
        </p:grpSpPr>
        <p:grpSp>
          <p:nvGrpSpPr>
            <p:cNvPr id="18" name="Group 17"/>
            <p:cNvGrpSpPr/>
            <p:nvPr/>
          </p:nvGrpSpPr>
          <p:grpSpPr>
            <a:xfrm>
              <a:off x="6357183" y="2348880"/>
              <a:ext cx="1533480" cy="2862322"/>
              <a:chOff x="6916477" y="2306539"/>
              <a:chExt cx="1533480" cy="286232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948264" y="2492896"/>
                <a:ext cx="1440160" cy="24482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95987" y="244923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16477" y="2306539"/>
                <a:ext cx="864339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Data? </a:t>
                </a:r>
              </a:p>
              <a:p>
                <a:endParaRPr lang="is-IS" dirty="0"/>
              </a:p>
              <a:p>
                <a:r>
                  <a:rPr lang="is-IS" dirty="0" smtClean="0"/>
                  <a:t>...</a:t>
                </a:r>
              </a:p>
              <a:p>
                <a:endParaRPr lang="is-IS" dirty="0" smtClean="0"/>
              </a:p>
              <a:p>
                <a:endParaRPr lang="is-IS" dirty="0" smtClean="0"/>
              </a:p>
              <a:p>
                <a:endParaRPr lang="is-IS" dirty="0"/>
              </a:p>
              <a:p>
                <a:endParaRPr lang="is-IS" dirty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ata?</a:t>
                </a:r>
                <a:endParaRPr lang="en-US" dirty="0"/>
              </a:p>
              <a:p>
                <a:endParaRPr lang="is-IS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flipH="1">
              <a:off x="7108725" y="2996952"/>
              <a:ext cx="327" cy="149081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952017" y="3122384"/>
            <a:ext cx="2193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Rows have changed and</a:t>
            </a:r>
          </a:p>
          <a:p>
            <a:pPr algn="ctr"/>
            <a:r>
              <a:rPr lang="en-US" sz="1400" dirty="0" smtClean="0"/>
              <a:t>phantom rows introduced</a:t>
            </a:r>
          </a:p>
          <a:p>
            <a:pPr algn="ctr"/>
            <a:r>
              <a:rPr lang="en-US" sz="1400" dirty="0" smtClean="0"/>
              <a:t>during T1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46385" y="2390731"/>
            <a:ext cx="360040" cy="144016"/>
            <a:chOff x="4356025" y="1484784"/>
            <a:chExt cx="360040" cy="144016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356025" y="1484784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356025" y="1556792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356025" y="1628800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6825036" y="4221088"/>
            <a:ext cx="360375" cy="288032"/>
            <a:chOff x="5651785" y="1844824"/>
            <a:chExt cx="360375" cy="288032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5652120" y="1844824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652120" y="1916832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652120" y="1988840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651785" y="2060848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651785" y="2132856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84679"/>
              </p:ext>
            </p:extLst>
          </p:nvPr>
        </p:nvGraphicFramePr>
        <p:xfrm>
          <a:off x="3999016" y="3344041"/>
          <a:ext cx="1080120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>
            <a:off x="5114594" y="3972981"/>
            <a:ext cx="1001361" cy="3201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3137076" y="2941289"/>
            <a:ext cx="1644705" cy="6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Choosing isolation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Within a transaction we can choose the isolation level:</a:t>
            </a:r>
          </a:p>
          <a:p>
            <a:pPr eaLnBrk="1" hangingPunct="1"/>
            <a:endParaRPr lang="sv-SE" altLang="en-US"/>
          </a:p>
          <a:p>
            <a:pPr lvl="1" eaLnBrk="1" hangingPunct="1">
              <a:buFontTx/>
              <a:buNone/>
            </a:pPr>
            <a:r>
              <a:rPr lang="sv-SE" altLang="en-US" sz="2000"/>
              <a:t/>
            </a:r>
            <a:br>
              <a:rPr lang="sv-SE" altLang="en-US" sz="2000"/>
            </a:br>
            <a:r>
              <a:rPr lang="sv-SE" altLang="en-US"/>
              <a:t>where X is one of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63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800" b="1">
                <a:latin typeface="Courier New" charset="0"/>
              </a:rPr>
              <a:t>SET TRANSACTION ISOLATION LEVEL X;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0113" y="4221163"/>
            <a:ext cx="76327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SERIALIZABLE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READ COMMITTED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READ UNCOMMITTED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REPEATABLE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Isolation levels - differences</a:t>
            </a:r>
            <a:endParaRPr lang="sv-SE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65236"/>
              </p:ext>
            </p:extLst>
          </p:nvPr>
        </p:nvGraphicFramePr>
        <p:xfrm>
          <a:off x="468313" y="3141663"/>
          <a:ext cx="6335936" cy="2687955"/>
        </p:xfrm>
        <a:graphic>
          <a:graphicData uri="http://schemas.openxmlformats.org/drawingml/2006/table">
            <a:tbl>
              <a:tblPr/>
              <a:tblGrid>
                <a:gridCol w="1884648"/>
                <a:gridCol w="1330986"/>
                <a:gridCol w="1939647"/>
                <a:gridCol w="118065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Dirty reads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Non-repeatable reads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Phantoms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READ UNCOMMITTED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READ COMMITTED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REPEATABLE READ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SERIALIZABLE</a:t>
                      </a:r>
                      <a:endParaRPr kumimoji="0" lang="sv-SE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0995" name="TextBox 6"/>
          <p:cNvSpPr txBox="1">
            <a:spLocks noChangeArrowheads="1"/>
          </p:cNvSpPr>
          <p:nvPr/>
        </p:nvSpPr>
        <p:spPr bwMode="auto">
          <a:xfrm>
            <a:off x="468313" y="1916113"/>
            <a:ext cx="820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What kinds of interference are possible?</a:t>
            </a:r>
            <a:endParaRPr lang="sv-SE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308304" y="3284984"/>
            <a:ext cx="0" cy="28803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26628" y="4263479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Increasing</a:t>
            </a:r>
          </a:p>
          <a:p>
            <a:pPr algn="ctr"/>
            <a:r>
              <a:rPr lang="en-US" dirty="0" smtClean="0"/>
              <a:t>Isolation</a:t>
            </a:r>
          </a:p>
          <a:p>
            <a:pPr algn="ctr"/>
            <a:r>
              <a:rPr lang="en-US" dirty="0" smtClean="0"/>
              <a:t>strictness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 Imagine a program that does the following: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41052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Get a day, a time and a course from the user in order to schedule a lecture. </a:t>
            </a:r>
            <a:r>
              <a:rPr lang="sv-SE" altLang="en-US" sz="2400" b="1">
                <a:latin typeface="Courier New" charset="0"/>
              </a:rPr>
              <a:t>(get)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List all available rooms at that time, with number of seats, and let the user choose one. </a:t>
            </a:r>
            <a:r>
              <a:rPr lang="sv-SE" altLang="en-US" sz="2400" b="1">
                <a:latin typeface="Courier New" charset="0"/>
              </a:rPr>
              <a:t>(list)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Book the chosen room for the given course at the given time. </a:t>
            </a:r>
            <a:r>
              <a:rPr lang="sv-SE" altLang="en-US" sz="2400" b="1">
                <a:latin typeface="Courier New" charset="0"/>
              </a:rPr>
              <a:t>(book)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3960812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SELECT *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FROM ROOMS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name NOT IN 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(SELECT room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FROM Lectures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WHERE weekday = theDay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  AND hour = theTime);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859338" y="4221163"/>
            <a:ext cx="396081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INSERT INTO Lectures VALUES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(theCourse, thePeriod,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theDay, theTime,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chosenRoom);</a:t>
            </a: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 rot="-2254115">
            <a:off x="4427538" y="328453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 rot="-2254115">
            <a:off x="4427538" y="494188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READ UNCOMMITTED</a:t>
            </a:r>
            <a:endParaRPr lang="sv-SE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If a transaction is run with isolation level </a:t>
            </a:r>
            <a:r>
              <a:rPr lang="en-GB" altLang="en-US" b="1">
                <a:latin typeface="Courier New" charset="0"/>
                <a:ea typeface="Courier New" charset="0"/>
                <a:cs typeface="Courier New" charset="0"/>
              </a:rPr>
              <a:t>READ UNCOMMITTED</a:t>
            </a:r>
            <a:r>
              <a:rPr lang="en-GB" altLang="en-US"/>
              <a:t>, then the transaction allows other transactions to modify the database while running. </a:t>
            </a:r>
          </a:p>
          <a:p>
            <a:pPr eaLnBrk="1" hangingPunct="1"/>
            <a:r>
              <a:rPr lang="en-GB" altLang="en-US"/>
              <a:t>Anything that is changed by another transaction affects the reads of this transaction, </a:t>
            </a:r>
            <a:r>
              <a:rPr lang="en-GB" altLang="en-US" u="sng"/>
              <a:t>even if the other transaction has not yet committed</a:t>
            </a:r>
            <a:r>
              <a:rPr lang="en-GB" altLang="en-US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If a transaction is run with isolation level </a:t>
            </a:r>
            <a:r>
              <a:rPr lang="en-GB" altLang="en-US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  <a:r>
              <a:rPr lang="en-GB" altLang="en-US"/>
              <a:t>, then the transaction allows other transactions to modify the database while running. </a:t>
            </a:r>
          </a:p>
          <a:p>
            <a:pPr eaLnBrk="1" hangingPunct="1"/>
            <a:r>
              <a:rPr lang="en-GB" altLang="en-US"/>
              <a:t>Anything that is committed by another transaction affects the reads of this transaction.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REPEATABLE READ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If a transaction is run with isolation level </a:t>
            </a:r>
            <a:r>
              <a:rPr lang="en-GB" altLang="en-US" b="1">
                <a:latin typeface="Courier New" charset="0"/>
                <a:ea typeface="Courier New" charset="0"/>
                <a:cs typeface="Courier New" charset="0"/>
              </a:rPr>
              <a:t>REPEATABLE READ</a:t>
            </a:r>
            <a:r>
              <a:rPr lang="en-GB" altLang="en-US"/>
              <a:t>, it works like read committed, except:</a:t>
            </a:r>
          </a:p>
          <a:p>
            <a:pPr eaLnBrk="1" hangingPunct="1"/>
            <a:r>
              <a:rPr lang="en-GB" altLang="en-US"/>
              <a:t>If the transaction reads more than once, we are guaranteed to get </a:t>
            </a:r>
            <a:r>
              <a:rPr lang="en-GB" altLang="en-US" i="1"/>
              <a:t>at least</a:t>
            </a:r>
            <a:r>
              <a:rPr lang="en-GB" altLang="en-US"/>
              <a:t> the same tuples again (though we could get more).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SERIALIZABLE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If a transaction is run with isolation level </a:t>
            </a:r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SERIALIZABLE</a:t>
            </a:r>
            <a:r>
              <a:rPr lang="sv-SE" altLang="en-US"/>
              <a:t>, then no other transaction may interfere with it in any way.</a:t>
            </a:r>
          </a:p>
          <a:p>
            <a:pPr lvl="1" eaLnBrk="1" hangingPunct="1"/>
            <a:r>
              <a:rPr lang="sv-SE" altLang="en-US"/>
              <a:t>Examples: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47813" y="3716338"/>
            <a:ext cx="64801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If two room booking transactions are run serializable, then a booking for a room that was listed as free will always succeed, and transactions must wait for other transactions to finish.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47813" y="5157788"/>
            <a:ext cx="64801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In the min-max example, we always get a value that is correct at some point in time, either before or after the updating.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If we extend the room booking transaction with a confirmation, i.e. </a:t>
            </a:r>
            <a:r>
              <a:rPr lang="en-GB" altLang="en-US" sz="2800" b="1">
                <a:latin typeface="Courier New" charset="0"/>
              </a:rPr>
              <a:t>(list)(book)(confirm)</a:t>
            </a:r>
            <a:r>
              <a:rPr lang="en-GB" altLang="en-US" sz="2800"/>
              <a:t>, and run two in parallel with isolation level </a:t>
            </a:r>
            <a:r>
              <a:rPr lang="en-GB" altLang="en-US" sz="2800" b="1">
                <a:latin typeface="Courier New" charset="0"/>
                <a:ea typeface="Courier New" charset="0"/>
                <a:cs typeface="Courier New" charset="0"/>
              </a:rPr>
              <a:t>READ UNCOMMITTED</a:t>
            </a:r>
            <a:r>
              <a:rPr lang="en-GB" altLang="en-US" sz="2800"/>
              <a:t>, what could happen?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03350" y="3644900"/>
            <a:ext cx="6480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Same as with </a:t>
            </a:r>
            <a:r>
              <a:rPr lang="sv-SE" altLang="en-US" sz="2400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  <a:r>
              <a:rPr lang="sv-SE" altLang="en-US" sz="2400"/>
              <a:t>, except that if the user of the first transaction changes her mind at confirmation, thus causing a roll-back, the second user could be told that the room is booked even though it never was!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/>
              <a:t>If we run two room booking transactions, </a:t>
            </a:r>
            <a:r>
              <a:rPr lang="sv-SE" altLang="en-US" b="1">
                <a:latin typeface="Courier New" charset="0"/>
              </a:rPr>
              <a:t>(list)(book)</a:t>
            </a:r>
            <a:r>
              <a:rPr lang="sv-SE" altLang="en-US"/>
              <a:t>, in parallel with isolation level </a:t>
            </a:r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  <a:r>
              <a:rPr lang="sv-SE" altLang="en-US"/>
              <a:t>, what would happen?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03350" y="3716338"/>
            <a:ext cx="6480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One transaction could book a room after the other had listed it as free, and the second booking may fail. </a:t>
            </a:r>
            <a:br>
              <a:rPr lang="sv-SE" altLang="en-US" sz="2400"/>
            </a:br>
            <a:r>
              <a:rPr lang="sv-SE" altLang="en-US" sz="2400"/>
              <a:t>On the other hand, no transaction must wait for any other to finish.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If we run two room booking transactions, </a:t>
            </a:r>
            <a:r>
              <a:rPr lang="en-GB" altLang="en-US" b="1">
                <a:latin typeface="Courier New" charset="0"/>
              </a:rPr>
              <a:t>(list)(book)</a:t>
            </a:r>
            <a:r>
              <a:rPr lang="en-GB" altLang="en-US"/>
              <a:t>, in parallel with isolation level </a:t>
            </a:r>
            <a:r>
              <a:rPr lang="en-GB" altLang="en-US" b="1">
                <a:latin typeface="Courier New" charset="0"/>
                <a:ea typeface="Courier New" charset="0"/>
                <a:cs typeface="Courier New" charset="0"/>
              </a:rPr>
              <a:t>REPEATABLE READ</a:t>
            </a:r>
            <a:r>
              <a:rPr lang="en-GB" altLang="en-US"/>
              <a:t>, what would happen?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476375" y="3860800"/>
            <a:ext cx="648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Exactly the same thing as for </a:t>
            </a:r>
            <a:r>
              <a:rPr lang="en-GB" altLang="en-US" sz="2400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  <a:r>
              <a:rPr lang="en-GB" altLang="en-US" sz="2400"/>
              <a:t>, since we only read once!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 again!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If we run the first transactions of the min-max example as </a:t>
            </a:r>
            <a:r>
              <a:rPr lang="en-GB" altLang="en-US" sz="2800" b="1">
                <a:latin typeface="Courier New" charset="0"/>
                <a:ea typeface="Courier New" charset="0"/>
                <a:cs typeface="Courier New" charset="0"/>
              </a:rPr>
              <a:t>READ UNCOMMITTED</a:t>
            </a:r>
            <a:r>
              <a:rPr lang="en-GB" altLang="en-US" sz="2800"/>
              <a:t>, what could happen?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4213" y="3141663"/>
            <a:ext cx="7921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The update could be done between </a:t>
            </a:r>
            <a:r>
              <a:rPr lang="sv-SE" altLang="en-US" sz="2400" b="1">
                <a:latin typeface="Courier New" charset="0"/>
              </a:rPr>
              <a:t>(min)</a:t>
            </a:r>
            <a:r>
              <a:rPr lang="sv-SE" altLang="en-US" sz="2400"/>
              <a:t> and </a:t>
            </a:r>
            <a:r>
              <a:rPr lang="sv-SE" altLang="en-US" sz="2400" b="1">
                <a:latin typeface="Courier New" charset="0"/>
              </a:rPr>
              <a:t>(max)</a:t>
            </a:r>
            <a:r>
              <a:rPr lang="sv-SE" altLang="en-US" sz="2400"/>
              <a:t>, which means we could get the value -1. </a:t>
            </a:r>
            <a:br>
              <a:rPr lang="sv-SE" altLang="en-US" sz="2400"/>
            </a:br>
            <a:r>
              <a:rPr lang="sv-SE" altLang="en-US" sz="2400"/>
              <a:t>Even if the updating is run </a:t>
            </a:r>
            <a:r>
              <a:rPr lang="sv-SE" altLang="en-US" sz="2400" b="1">
                <a:latin typeface="Courier New" charset="0"/>
                <a:ea typeface="Courier New" charset="0"/>
                <a:cs typeface="Courier New" charset="0"/>
              </a:rPr>
              <a:t>SERIALIZABLE</a:t>
            </a:r>
            <a:r>
              <a:rPr lang="sv-SE" altLang="en-US" sz="2400"/>
              <a:t>, we could see the state between </a:t>
            </a:r>
            <a:r>
              <a:rPr lang="sv-SE" altLang="en-US" sz="2400" b="1">
                <a:latin typeface="Courier New" charset="0"/>
              </a:rPr>
              <a:t>(ins)</a:t>
            </a:r>
            <a:r>
              <a:rPr lang="sv-SE" altLang="en-US" sz="2400"/>
              <a:t> and </a:t>
            </a:r>
            <a:r>
              <a:rPr lang="sv-SE" altLang="en-US" sz="2400" b="1">
                <a:latin typeface="Courier New" charset="0"/>
              </a:rPr>
              <a:t>(del)</a:t>
            </a:r>
            <a:r>
              <a:rPr lang="sv-SE" altLang="en-US" sz="2400"/>
              <a:t>, so the value 5 is also possible in this case!</a:t>
            </a:r>
            <a:endParaRPr lang="sv-SE" altLang="en-US" sz="2400" b="1">
              <a:latin typeface="Courier New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76375" y="5084763"/>
            <a:ext cx="6553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Remember: Isolation level is a personal choice. Only because the min-max transaction is read-only can we run it in the middle of a serializable transaction!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 again!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/>
              <a:t>If we run the first transactions of the min-max example, (</a:t>
            </a:r>
            <a:r>
              <a:rPr lang="sv-SE" altLang="en-US" b="1">
                <a:latin typeface="Courier New" charset="0"/>
              </a:rPr>
              <a:t>(min)(max)</a:t>
            </a:r>
            <a:r>
              <a:rPr lang="sv-SE" altLang="en-US"/>
              <a:t> and </a:t>
            </a:r>
            <a:r>
              <a:rPr lang="sv-SE" altLang="en-US" b="1">
                <a:latin typeface="Courier New" charset="0"/>
              </a:rPr>
              <a:t>(ins)(del)</a:t>
            </a:r>
            <a:r>
              <a:rPr lang="sv-SE" altLang="en-US"/>
              <a:t>), as </a:t>
            </a:r>
            <a:r>
              <a:rPr lang="sv-SE" altLang="en-US" b="1">
                <a:latin typeface="Courier New" charset="0"/>
                <a:ea typeface="Courier New" charset="0"/>
                <a:cs typeface="Courier New" charset="0"/>
              </a:rPr>
              <a:t>READ COMMITTED</a:t>
            </a:r>
            <a:r>
              <a:rPr lang="sv-SE" altLang="en-US"/>
              <a:t>, what could happen?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7921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The update could be done between min and max, which means we could get the value -1. </a:t>
            </a:r>
            <a:br>
              <a:rPr lang="sv-SE" altLang="en-US" sz="2400"/>
            </a:br>
            <a:r>
              <a:rPr lang="sv-SE" altLang="en-US" sz="2400"/>
              <a:t>If the updating is run </a:t>
            </a:r>
            <a:r>
              <a:rPr lang="sv-SE" altLang="en-US" sz="2400" b="1">
                <a:latin typeface="Courier New" charset="0"/>
                <a:ea typeface="Courier New" charset="0"/>
                <a:cs typeface="Courier New" charset="0"/>
              </a:rPr>
              <a:t>SERIALIZABLE</a:t>
            </a:r>
            <a:r>
              <a:rPr lang="sv-SE" altLang="en-US" sz="2400"/>
              <a:t>, we could not see the state between since the changes would not be committed, so the value 5 is not possible.</a:t>
            </a:r>
            <a:endParaRPr lang="sv-SE" altLang="en-US" sz="2400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 again!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If we run the first transactions of the min-max example as </a:t>
            </a:r>
            <a:r>
              <a:rPr lang="en-GB" altLang="en-US" sz="2800" b="1">
                <a:latin typeface="Courier New" charset="0"/>
                <a:ea typeface="Courier New" charset="0"/>
                <a:cs typeface="Courier New" charset="0"/>
              </a:rPr>
              <a:t>REPEATABLE READ</a:t>
            </a:r>
            <a:r>
              <a:rPr lang="en-GB" altLang="en-US" sz="2800"/>
              <a:t>, what could happen?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4213" y="3141663"/>
            <a:ext cx="7921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If the update is done between </a:t>
            </a:r>
            <a:r>
              <a:rPr lang="sv-SE" altLang="en-US" sz="2400" b="1">
                <a:latin typeface="Courier New" charset="0"/>
              </a:rPr>
              <a:t>(min)</a:t>
            </a:r>
            <a:r>
              <a:rPr lang="sv-SE" altLang="en-US" sz="2400"/>
              <a:t> and </a:t>
            </a:r>
            <a:r>
              <a:rPr lang="sv-SE" altLang="en-US" sz="2400" b="1">
                <a:latin typeface="Courier New" charset="0"/>
              </a:rPr>
              <a:t>(max)</a:t>
            </a:r>
            <a:r>
              <a:rPr lang="sv-SE" altLang="en-US" sz="2400"/>
              <a:t>, we will still see the deleted value when doing </a:t>
            </a:r>
            <a:r>
              <a:rPr lang="sv-SE" altLang="en-US" sz="2400" b="1">
                <a:latin typeface="Courier New" charset="0"/>
              </a:rPr>
              <a:t>(max)</a:t>
            </a:r>
            <a:r>
              <a:rPr lang="sv-SE" altLang="en-US" sz="2400"/>
              <a:t>, so we can only get the value 2.</a:t>
            </a:r>
            <a:br>
              <a:rPr lang="sv-SE" altLang="en-US" sz="2400"/>
            </a:br>
            <a:endParaRPr lang="sv-SE" altLang="en-US" sz="2400" b="1">
              <a:latin typeface="Courier New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3350" y="45085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… but if we do (max)(min) instead, we would get the value 5…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Running in parallel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Assume two people, A and B, both try to book a room for the same time, at the same time.</a:t>
            </a:r>
          </a:p>
          <a:p>
            <a:pPr eaLnBrk="1" hangingPunct="1"/>
            <a:r>
              <a:rPr lang="sv-SE" altLang="en-US" sz="2800"/>
              <a:t>Both programs perform the sequence </a:t>
            </a:r>
            <a:r>
              <a:rPr lang="sv-SE" altLang="en-US" sz="2800" b="1">
                <a:latin typeface="Courier New" charset="0"/>
              </a:rPr>
              <a:t>(get)(list)(book)</a:t>
            </a:r>
            <a:r>
              <a:rPr lang="sv-SE" altLang="en-US" sz="2800"/>
              <a:t>, in that order.</a:t>
            </a:r>
          </a:p>
          <a:p>
            <a:pPr eaLnBrk="1" hangingPunct="1"/>
            <a:r>
              <a:rPr lang="sv-SE" altLang="en-US" sz="2800"/>
              <a:t>But we can interleave the blocks of the two sequences in any way we like!</a:t>
            </a:r>
          </a:p>
          <a:p>
            <a:pPr lvl="1" eaLnBrk="1" hangingPunct="1"/>
            <a:r>
              <a:rPr lang="sv-SE" altLang="en-US" sz="2400"/>
              <a:t>Here’s one possible interleaving: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27088" y="5084763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      (book)</a:t>
            </a:r>
            <a:r>
              <a:rPr lang="sv-SE" altLang="en-US" sz="2400" b="1">
                <a:latin typeface="Courier New" charset="0"/>
              </a:rPr>
              <a:t/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(list)      (book)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Summary transactions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/>
              <a:t>DBMS must ensure that different processes don’t interfere with each other!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”ACID”: Atomicity, Consistency, Isolation, Durability.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The isolation levels of transactions may vary.</a:t>
            </a:r>
          </a:p>
          <a:p>
            <a:pPr lvl="2" eaLnBrk="1" hangingPunct="1">
              <a:lnSpc>
                <a:spcPct val="90000"/>
              </a:lnSpc>
            </a:pPr>
            <a:r>
              <a:rPr lang="sv-SE" altLang="en-US"/>
              <a:t>Serializable</a:t>
            </a:r>
          </a:p>
          <a:p>
            <a:pPr lvl="2" eaLnBrk="1" hangingPunct="1">
              <a:lnSpc>
                <a:spcPct val="90000"/>
              </a:lnSpc>
            </a:pPr>
            <a:r>
              <a:rPr lang="sv-SE" altLang="en-US"/>
              <a:t>Read Committed</a:t>
            </a:r>
          </a:p>
          <a:p>
            <a:pPr lvl="2" eaLnBrk="1" hangingPunct="1">
              <a:lnSpc>
                <a:spcPct val="90000"/>
              </a:lnSpc>
            </a:pPr>
            <a:r>
              <a:rPr lang="sv-SE" altLang="en-US"/>
              <a:t>Read Uncommitted</a:t>
            </a:r>
          </a:p>
          <a:p>
            <a:pPr lvl="2" eaLnBrk="1" hangingPunct="1">
              <a:lnSpc>
                <a:spcPct val="90000"/>
              </a:lnSpc>
            </a:pPr>
            <a:r>
              <a:rPr lang="sv-SE" altLang="en-US"/>
              <a:t>Repeatable Read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Isolation level affects only that transaction!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altLang="en-US" dirty="0" err="1"/>
              <a:t>Next</a:t>
            </a:r>
            <a:r>
              <a:rPr lang="sv-SE" altLang="en-US" dirty="0"/>
              <a:t> </a:t>
            </a:r>
            <a:r>
              <a:rPr lang="sv-SE" altLang="en-US" dirty="0" err="1" smtClean="0"/>
              <a:t>time</a:t>
            </a:r>
            <a:r>
              <a:rPr lang="sv-SE" altLang="en-US" dirty="0" smtClean="0"/>
              <a:t>, </a:t>
            </a:r>
            <a:endParaRPr lang="sv-SE" altLang="en-US" dirty="0"/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13100"/>
            <a:ext cx="6400800" cy="2736850"/>
          </a:xfrm>
        </p:spPr>
        <p:txBody>
          <a:bodyPr/>
          <a:lstStyle/>
          <a:p>
            <a:pPr eaLnBrk="1" hangingPunct="1"/>
            <a:r>
              <a:rPr lang="sv-SE" altLang="en-US" sz="4400"/>
              <a:t>Database Optimization:</a:t>
            </a:r>
          </a:p>
          <a:p>
            <a:pPr eaLnBrk="1" hangingPunct="1"/>
            <a:r>
              <a:rPr lang="sv-SE" altLang="en-US"/>
              <a:t>Indexes</a:t>
            </a:r>
          </a:p>
          <a:p>
            <a:pPr eaLnBrk="1" hangingPunct="1"/>
            <a:r>
              <a:rPr lang="sv-SE" altLang="en-US"/>
              <a:t>Non-natural keys</a:t>
            </a:r>
          </a:p>
          <a:p>
            <a:pPr eaLnBrk="1" hangingPunct="1"/>
            <a:r>
              <a:rPr lang="sv-SE" altLang="en-US"/>
              <a:t>Denormalization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Interleaving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684213" y="2997200"/>
            <a:ext cx="7848600" cy="1111250"/>
            <a:chOff x="431" y="2069"/>
            <a:chExt cx="4944" cy="700"/>
          </a:xfrm>
        </p:grpSpPr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431" y="2251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  <a:t>A: (get)     (list)      (book)</a:t>
              </a:r>
              <a:r>
                <a:rPr lang="sv-SE" altLang="en-US" sz="2400" b="1">
                  <a:latin typeface="Courier New" charset="0"/>
                </a:rPr>
                <a:t/>
              </a:r>
              <a:br>
                <a:rPr lang="sv-SE" altLang="en-US" sz="2400" b="1">
                  <a:latin typeface="Courier New" charset="0"/>
                </a:rPr>
              </a:br>
              <a:r>
                <a:rPr lang="sv-SE" altLang="en-US" sz="2400" b="1">
                  <a:solidFill>
                    <a:srgbClr val="FF3300"/>
                  </a:solidFill>
                  <a:latin typeface="Courier New" charset="0"/>
                </a:rPr>
                <a:t>B:      (get)      (list)      (book)</a:t>
              </a:r>
            </a:p>
          </p:txBody>
        </p:sp>
        <p:sp>
          <p:nvSpPr>
            <p:cNvPr id="10249" name="Text Box 5"/>
            <p:cNvSpPr txBox="1">
              <a:spLocks noChangeArrowheads="1"/>
            </p:cNvSpPr>
            <p:nvPr/>
          </p:nvSpPr>
          <p:spPr bwMode="auto">
            <a:xfrm>
              <a:off x="431" y="2069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1600" b="1"/>
                <a:t>time </a:t>
              </a:r>
              <a:r>
                <a:rPr lang="sv-SE" altLang="en-US" sz="1600" b="1">
                  <a:ea typeface="Arial" charset="0"/>
                  <a:cs typeface="Arial" charset="0"/>
                </a:rPr>
                <a:t>→</a:t>
              </a:r>
            </a:p>
          </p:txBody>
        </p:sp>
      </p:grp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403350" y="1773238"/>
            <a:ext cx="2303463" cy="1081087"/>
          </a:xfrm>
          <a:prstGeom prst="wedgeRectCallout">
            <a:avLst>
              <a:gd name="adj1" fmla="val 37731"/>
              <a:gd name="adj2" fmla="val 90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 lists all available rooms at time T, which includes VR.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2411413" y="4508500"/>
            <a:ext cx="2303462" cy="1081088"/>
          </a:xfrm>
          <a:prstGeom prst="wedgeRectCallout">
            <a:avLst>
              <a:gd name="adj1" fmla="val 44556"/>
              <a:gd name="adj2" fmla="val -88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 lists all available rooms at time T, which includes VR.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4500563" y="1844675"/>
            <a:ext cx="2303462" cy="720725"/>
          </a:xfrm>
          <a:prstGeom prst="wedgeRectCallout">
            <a:avLst>
              <a:gd name="adj1" fmla="val -11338"/>
              <a:gd name="adj2" fmla="val 155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 decides to book VR for her lecture.</a:t>
            </a: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5651500" y="4581525"/>
            <a:ext cx="2303463" cy="1223963"/>
          </a:xfrm>
          <a:prstGeom prst="wedgeRectCallout">
            <a:avLst>
              <a:gd name="adj1" fmla="val -6926"/>
              <a:gd name="adj2" fmla="val -85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 decides to book VR for his lecture. But now VR is no longer free!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/>
              <a:t>Look again at the interleaving:</a:t>
            </a:r>
          </a:p>
          <a:p>
            <a:pPr eaLnBrk="1" hangingPunct="1">
              <a:buFontTx/>
              <a:buNone/>
            </a:pPr>
            <a:endParaRPr lang="sv-SE" altLang="en-US"/>
          </a:p>
          <a:p>
            <a:pPr eaLnBrk="1" hangingPunct="1">
              <a:buFontTx/>
              <a:buNone/>
            </a:pPr>
            <a:endParaRPr lang="sv-SE" altLang="en-US"/>
          </a:p>
          <a:p>
            <a:pPr eaLnBrk="1" hangingPunct="1">
              <a:buFontTx/>
              <a:buNone/>
            </a:pPr>
            <a:endParaRPr lang="sv-SE" altLang="en-US"/>
          </a:p>
          <a:p>
            <a:pPr eaLnBrk="1" hangingPunct="1">
              <a:buFontTx/>
              <a:buNone/>
            </a:pPr>
            <a:r>
              <a:rPr lang="sv-SE" altLang="en-US"/>
              <a:t>What can we do to fix it?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84213" y="2492375"/>
            <a:ext cx="7848600" cy="1111250"/>
            <a:chOff x="431" y="2069"/>
            <a:chExt cx="4944" cy="700"/>
          </a:xfrm>
        </p:grpSpPr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431" y="2251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  <a:t>A: (get)     (list)      (book)</a:t>
              </a:r>
              <a:r>
                <a:rPr lang="sv-SE" altLang="en-US" sz="2400" b="1">
                  <a:latin typeface="Courier New" charset="0"/>
                </a:rPr>
                <a:t/>
              </a:r>
              <a:br>
                <a:rPr lang="sv-SE" altLang="en-US" sz="2400" b="1">
                  <a:latin typeface="Courier New" charset="0"/>
                </a:rPr>
              </a:br>
              <a:r>
                <a:rPr lang="sv-SE" altLang="en-US" sz="2400" b="1">
                  <a:solidFill>
                    <a:srgbClr val="FF3300"/>
                  </a:solidFill>
                  <a:latin typeface="Courier New" charset="0"/>
                </a:rPr>
                <a:t>B:      (get)      (list)      (book)</a:t>
              </a:r>
            </a:p>
          </p:txBody>
        </p:sp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431" y="2069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1600" b="1"/>
                <a:t>time </a:t>
              </a:r>
              <a:r>
                <a:rPr lang="sv-SE" altLang="en-US" sz="1600" b="1">
                  <a:ea typeface="Arial" charset="0"/>
                  <a:cs typeface="Arial" charset="0"/>
                </a:rPr>
                <a:t>→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42988" y="4797425"/>
            <a:ext cx="6913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The only way that we get the desired behavior is if both A and B may perform the operations </a:t>
            </a:r>
            <a:r>
              <a:rPr lang="sv-SE" altLang="en-US" sz="2000" b="1">
                <a:latin typeface="Courier New" charset="0"/>
              </a:rPr>
              <a:t>(list)(book)</a:t>
            </a:r>
            <a:r>
              <a:rPr lang="sv-SE" altLang="en-US" sz="2000"/>
              <a:t> without the other doing a </a:t>
            </a:r>
            <a:r>
              <a:rPr lang="sv-SE" altLang="en-US" sz="2000" b="1">
                <a:latin typeface="Courier New" charset="0"/>
              </a:rPr>
              <a:t>(book)</a:t>
            </a:r>
            <a:r>
              <a:rPr lang="sv-SE" altLang="en-US" sz="2000"/>
              <a:t> in the middle!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256212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400"/>
              <a:t>Assume we run the following two programs in parallel, and assume the databases contains only the Databases lecture in room VR on Mondays (and all lectures are 2h long):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39750" y="2852738"/>
            <a:ext cx="3527425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000"/>
              <a:t>Insert a lecture for the Databases course in room VR at 10 on Mondays. </a:t>
            </a:r>
            <a:r>
              <a:rPr lang="sv-SE" altLang="en-US" sz="2000" b="1">
                <a:latin typeface="Courier New" charset="0"/>
              </a:rPr>
              <a:t>(ins)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000"/>
              <a:t>Delete the lecture in the Databases course in room VR at 13 on Mondays. </a:t>
            </a:r>
            <a:r>
              <a:rPr lang="sv-SE" altLang="en-US" sz="2000" b="1">
                <a:latin typeface="Courier New" charset="0"/>
              </a:rPr>
              <a:t>(del)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572000" y="2852738"/>
            <a:ext cx="381635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000"/>
              <a:t>Find the first lecture of the day in room VR on Mondays. </a:t>
            </a:r>
            <a:r>
              <a:rPr lang="sv-SE" altLang="en-US" sz="2000" b="1">
                <a:latin typeface="Courier New" charset="0"/>
              </a:rPr>
              <a:t>(min)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000"/>
              <a:t>Find the last lecture of the day in room VR on Mondays. </a:t>
            </a:r>
            <a:r>
              <a:rPr lang="sv-SE" altLang="en-US" sz="2000" b="1">
                <a:latin typeface="Courier New" charset="0"/>
              </a:rPr>
              <a:t>(max)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000"/>
              <a:t>Return the total time that room VR is occupied, </a:t>
            </a:r>
            <a:r>
              <a:rPr lang="sv-SE" altLang="en-US" sz="2000" i="1"/>
              <a:t>((max+2)-min).</a:t>
            </a:r>
            <a:r>
              <a:rPr lang="sv-SE" altLang="en-US" sz="2000"/>
              <a:t> </a:t>
            </a:r>
            <a:r>
              <a:rPr lang="sv-SE" altLang="en-US" sz="2000" b="1">
                <a:latin typeface="Courier New" charset="0"/>
              </a:rPr>
              <a:t>(ret)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39750" y="24209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>
                <a:solidFill>
                  <a:srgbClr val="CC9900"/>
                </a:solidFill>
              </a:rPr>
              <a:t>P</a:t>
            </a:r>
            <a:r>
              <a:rPr lang="sv-SE" altLang="en-US" sz="2000" baseline="-25000">
                <a:solidFill>
                  <a:srgbClr val="CC9900"/>
                </a:solidFill>
              </a:rPr>
              <a:t>1</a:t>
            </a:r>
            <a:r>
              <a:rPr lang="sv-SE" altLang="en-US" sz="2000">
                <a:solidFill>
                  <a:srgbClr val="CC9900"/>
                </a:solidFill>
              </a:rPr>
              <a:t>: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572000" y="24209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>
                <a:solidFill>
                  <a:srgbClr val="FF3300"/>
                </a:solidFill>
              </a:rPr>
              <a:t>P</a:t>
            </a:r>
            <a:r>
              <a:rPr lang="sv-SE" altLang="en-US" sz="2000" baseline="-25000">
                <a:solidFill>
                  <a:srgbClr val="FF3300"/>
                </a:solidFill>
              </a:rPr>
              <a:t>2</a:t>
            </a:r>
            <a:r>
              <a:rPr lang="sv-SE" altLang="en-US" sz="200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06488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sz="2800" dirty="0" smtClean="0">
                <a:solidFill>
                  <a:srgbClr val="CC9900"/>
                </a:solidFill>
              </a:rPr>
              <a:t>P</a:t>
            </a:r>
            <a:r>
              <a:rPr lang="sv-SE" sz="2800" baseline="-25000" dirty="0" smtClean="0">
                <a:solidFill>
                  <a:srgbClr val="CC9900"/>
                </a:solidFill>
              </a:rPr>
              <a:t>1	</a:t>
            </a:r>
            <a:r>
              <a:rPr lang="sv-SE" sz="2800" b="1" dirty="0" smtClean="0">
                <a:solidFill>
                  <a:srgbClr val="CC9900"/>
                </a:solidFill>
                <a:latin typeface="Courier New" pitchFamily="49" charset="0"/>
              </a:rPr>
              <a:t> (</a:t>
            </a:r>
            <a:r>
              <a:rPr lang="sv-SE" sz="28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800" b="1" dirty="0" smtClean="0">
                <a:solidFill>
                  <a:srgbClr val="CC9900"/>
                </a:solidFill>
                <a:latin typeface="Courier New" pitchFamily="49" charset="0"/>
              </a:rPr>
              <a:t>)(del)</a:t>
            </a:r>
          </a:p>
          <a:p>
            <a:pPr eaLnBrk="1" hangingPunct="1">
              <a:buFontTx/>
              <a:buNone/>
              <a:defRPr/>
            </a:pPr>
            <a:r>
              <a:rPr lang="sv-SE" sz="2800" dirty="0" smtClean="0">
                <a:solidFill>
                  <a:srgbClr val="FF3300"/>
                </a:solidFill>
              </a:rPr>
              <a:t>P</a:t>
            </a:r>
            <a:r>
              <a:rPr lang="sv-SE" sz="2800" baseline="-25000" dirty="0" smtClean="0">
                <a:solidFill>
                  <a:srgbClr val="FF3300"/>
                </a:solidFill>
              </a:rPr>
              <a:t>2	</a:t>
            </a:r>
            <a:r>
              <a:rPr lang="sv-SE" sz="2800" b="1" dirty="0" smtClean="0">
                <a:solidFill>
                  <a:srgbClr val="FF3300"/>
                </a:solidFill>
                <a:latin typeface="Courier New" pitchFamily="49" charset="0"/>
              </a:rPr>
              <a:t> (min)(max)(</a:t>
            </a:r>
            <a:r>
              <a:rPr lang="sv-SE" sz="2800" b="1" dirty="0" err="1" smtClean="0">
                <a:solidFill>
                  <a:srgbClr val="FF3300"/>
                </a:solidFill>
                <a:latin typeface="Courier New" pitchFamily="49" charset="0"/>
              </a:rPr>
              <a:t>ret</a:t>
            </a:r>
            <a:r>
              <a:rPr lang="sv-SE" sz="2800" b="1" dirty="0" smtClean="0">
                <a:solidFill>
                  <a:srgbClr val="FF3300"/>
                </a:solidFill>
                <a:latin typeface="Courier New" pitchFamily="49" charset="0"/>
              </a:rPr>
              <a:t>)</a:t>
            </a:r>
            <a:endParaRPr lang="sv-SE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sv-SE" sz="2400" dirty="0" smtClean="0"/>
              <a:t> </a:t>
            </a:r>
          </a:p>
          <a:p>
            <a:pPr eaLnBrk="1" hangingPunct="1">
              <a:defRPr/>
            </a:pPr>
            <a:r>
              <a:rPr lang="en-GB" sz="2400" dirty="0" smtClean="0"/>
              <a:t>Need to consider possible </a:t>
            </a:r>
            <a:r>
              <a:rPr lang="en-GB" sz="2400" b="1" u="sng" dirty="0" smtClean="0"/>
              <a:t>schedules</a:t>
            </a:r>
            <a:r>
              <a:rPr lang="en-GB" sz="2400" dirty="0" smtClean="0"/>
              <a:t> of the actions that access or update the database: 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)(del)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(min)(max)</a:t>
            </a:r>
            <a:endParaRPr lang="sv-SE" sz="2000" b="1" dirty="0" smtClean="0">
              <a:solidFill>
                <a:srgbClr val="CC9900"/>
              </a:solidFill>
              <a:latin typeface="Courier New" pitchFamily="49" charset="0"/>
            </a:endParaRP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	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>
                <a:solidFill>
                  <a:srgbClr val="CC9900"/>
                </a:solidFill>
                <a:latin typeface="Courier New" pitchFamily="49" charset="0"/>
              </a:rPr>
              <a:t>	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)(del)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(min)(max)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baseline="-25000" dirty="0" smtClean="0"/>
              <a:t>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2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	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(min)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(del)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(max)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2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	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(min)(max)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(del) 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5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	(min)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)(del)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(max)</a:t>
            </a:r>
            <a:r>
              <a:rPr lang="sv-SE" sz="2000" dirty="0" smtClean="0"/>
              <a:t>  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-1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	(min)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</a:t>
            </a: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(max)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(del)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2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sv-SE" sz="2000" b="1" dirty="0" smtClean="0">
                <a:solidFill>
                  <a:srgbClr val="FF3300"/>
                </a:solidFill>
                <a:latin typeface="Courier New" pitchFamily="49" charset="0"/>
              </a:rPr>
              <a:t>	(min)(max)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(</a:t>
            </a:r>
            <a:r>
              <a:rPr lang="sv-SE" sz="2000" b="1" dirty="0" err="1" smtClean="0">
                <a:solidFill>
                  <a:srgbClr val="CC9900"/>
                </a:solidFill>
                <a:latin typeface="Courier New" pitchFamily="49" charset="0"/>
              </a:rPr>
              <a:t>ins</a:t>
            </a:r>
            <a:r>
              <a:rPr lang="sv-SE" sz="2000" b="1" dirty="0" smtClean="0">
                <a:solidFill>
                  <a:srgbClr val="CC9900"/>
                </a:solidFill>
                <a:latin typeface="Courier New" pitchFamily="49" charset="0"/>
              </a:rPr>
              <a:t>)(del)		</a:t>
            </a:r>
            <a:r>
              <a:rPr lang="sv-SE" sz="2000" dirty="0"/>
              <a:t> P</a:t>
            </a:r>
            <a:r>
              <a:rPr lang="sv-SE" sz="2000" baseline="-25000" dirty="0"/>
              <a:t>2 </a:t>
            </a:r>
            <a:r>
              <a:rPr lang="sv-SE" sz="2000" dirty="0" err="1" smtClean="0"/>
              <a:t>returns</a:t>
            </a:r>
            <a:r>
              <a:rPr lang="sv-SE" sz="2000" dirty="0" smtClean="0"/>
              <a:t> 2</a:t>
            </a:r>
          </a:p>
          <a:p>
            <a:pPr eaLnBrk="1" hangingPunct="1">
              <a:buFontTx/>
              <a:buNone/>
              <a:defRPr/>
            </a:pPr>
            <a:r>
              <a:rPr lang="sv-SE" sz="1600" dirty="0" smtClean="0"/>
              <a:t> </a:t>
            </a:r>
            <a:endParaRPr lang="sv-SE" sz="2000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…Quiz continued!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910263" y="1628775"/>
            <a:ext cx="2595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/>
              <a:t>What could P</a:t>
            </a:r>
            <a:r>
              <a:rPr lang="sv-SE" altLang="en-US" baseline="-25000"/>
              <a:t>2</a:t>
            </a:r>
            <a:r>
              <a:rPr lang="sv-SE" altLang="en-US"/>
              <a:t> return?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Serializability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Two programs are run </a:t>
            </a:r>
            <a:r>
              <a:rPr lang="sv-SE" altLang="en-US" sz="2800" i="1"/>
              <a:t>in serial</a:t>
            </a:r>
            <a:r>
              <a:rPr lang="sv-SE" altLang="en-US" sz="2800"/>
              <a:t> if one finishes before the other starts.</a:t>
            </a:r>
          </a:p>
          <a:p>
            <a:pPr eaLnBrk="1" hangingPunct="1"/>
            <a:r>
              <a:rPr lang="sv-SE" altLang="en-US" sz="2800"/>
              <a:t>The running of two programs is </a:t>
            </a:r>
            <a:r>
              <a:rPr lang="sv-SE" altLang="en-US" sz="2800" i="1"/>
              <a:t>serializable</a:t>
            </a:r>
            <a:r>
              <a:rPr lang="sv-SE" altLang="en-US" sz="2800"/>
              <a:t> if the effects are the same as if they had been run in serial.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55650" y="4005263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      (book)</a:t>
            </a:r>
            <a:r>
              <a:rPr lang="sv-SE" altLang="en-US" sz="2400" b="1">
                <a:latin typeface="Courier New" charset="0"/>
              </a:rPr>
              <a:t/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(list)      (book)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(list)(book)</a:t>
            </a:r>
            <a:r>
              <a:rPr lang="sv-SE" altLang="en-US" sz="2400" b="1">
                <a:latin typeface="Courier New" charset="0"/>
              </a:rPr>
              <a:t>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      (list)(book)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1979613" y="5084763"/>
            <a:ext cx="1944687" cy="504825"/>
          </a:xfrm>
          <a:prstGeom prst="wedgeRectCallout">
            <a:avLst>
              <a:gd name="adj1" fmla="val -4778"/>
              <a:gd name="adj2" fmla="val -91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Not serializable</a:t>
            </a:r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5435600" y="4941888"/>
            <a:ext cx="1944688" cy="503237"/>
          </a:xfrm>
          <a:prstGeom prst="wedgeRectCallout">
            <a:avLst>
              <a:gd name="adj1" fmla="val -39713"/>
              <a:gd name="adj2" fmla="val 84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Serializable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11426</TotalTime>
  <Words>2482</Words>
  <Application>Microsoft Macintosh PowerPoint</Application>
  <PresentationFormat>Presentación en pantalla (4:3)</PresentationFormat>
  <Paragraphs>355</Paragraphs>
  <Slides>41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Arial Rounded MT Bold</vt:lpstr>
      <vt:lpstr>Courier New</vt:lpstr>
      <vt:lpstr>Chalkduster</vt:lpstr>
      <vt:lpstr>Standardformgivning</vt:lpstr>
      <vt:lpstr>Database Usage  (and Construction)</vt:lpstr>
      <vt:lpstr>Setting</vt:lpstr>
      <vt:lpstr>Presentación de PowerPoint</vt:lpstr>
      <vt:lpstr>Running in parallel</vt:lpstr>
      <vt:lpstr>Interleaving</vt:lpstr>
      <vt:lpstr>Quiz!</vt:lpstr>
      <vt:lpstr>Quiz!</vt:lpstr>
      <vt:lpstr>…Quiz continued!</vt:lpstr>
      <vt:lpstr>Serializability</vt:lpstr>
      <vt:lpstr>Presentación de PowerPoint</vt:lpstr>
      <vt:lpstr>Presentación de PowerPoint</vt:lpstr>
      <vt:lpstr>Atomicity</vt:lpstr>
      <vt:lpstr>ACID Transactions</vt:lpstr>
      <vt:lpstr>Transactions in SQL</vt:lpstr>
      <vt:lpstr>Controlling transactions</vt:lpstr>
      <vt:lpstr>Read-only vs. Read-write</vt:lpstr>
      <vt:lpstr>SET TRANSACTION</vt:lpstr>
      <vt:lpstr>Drawbacks</vt:lpstr>
      <vt:lpstr>Presentación de PowerPoint</vt:lpstr>
      <vt:lpstr>Isolation levels</vt:lpstr>
      <vt:lpstr>Kinds of interference</vt:lpstr>
      <vt:lpstr>Dirty read</vt:lpstr>
      <vt:lpstr>Dirty read example</vt:lpstr>
      <vt:lpstr>Non-repeatable read</vt:lpstr>
      <vt:lpstr>Non-repeatable read example</vt:lpstr>
      <vt:lpstr>Phantom</vt:lpstr>
      <vt:lpstr>Phantom example</vt:lpstr>
      <vt:lpstr>Choosing isolation level</vt:lpstr>
      <vt:lpstr>Isolation levels - differences</vt:lpstr>
      <vt:lpstr>READ UNCOMMITTED</vt:lpstr>
      <vt:lpstr>READ COMMITTED</vt:lpstr>
      <vt:lpstr>REPEATABLE READ</vt:lpstr>
      <vt:lpstr>SERIALIZABLE</vt:lpstr>
      <vt:lpstr>Quiz!</vt:lpstr>
      <vt:lpstr>Quiz!</vt:lpstr>
      <vt:lpstr>Quiz!</vt:lpstr>
      <vt:lpstr>Quiz again!</vt:lpstr>
      <vt:lpstr>Quiz again!</vt:lpstr>
      <vt:lpstr>Quiz again!</vt:lpstr>
      <vt:lpstr>Summary transactions</vt:lpstr>
      <vt:lpstr>Next time, </vt:lpstr>
    </vt:vector>
  </TitlesOfParts>
  <Company>barbar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Usage  (and Construction)</dc:title>
  <dc:creator>Niklas Broberg</dc:creator>
  <cp:lastModifiedBy>Pablo Picazo-Sanchez</cp:lastModifiedBy>
  <cp:revision>82</cp:revision>
  <cp:lastPrinted>2016-11-30T09:17:12Z</cp:lastPrinted>
  <dcterms:created xsi:type="dcterms:W3CDTF">2005-11-23T11:42:29Z</dcterms:created>
  <dcterms:modified xsi:type="dcterms:W3CDTF">2017-12-05T08:55:03Z</dcterms:modified>
</cp:coreProperties>
</file>