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1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5" r:id="rId11"/>
    <p:sldId id="370" r:id="rId12"/>
    <p:sldId id="371" r:id="rId13"/>
    <p:sldId id="373" r:id="rId14"/>
    <p:sldId id="372" r:id="rId15"/>
    <p:sldId id="348" r:id="rId16"/>
    <p:sldId id="334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61" r:id="rId29"/>
    <p:sldId id="374" r:id="rId30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7" autoAdjust="0"/>
    <p:restoredTop sz="77630" autoAdjust="0"/>
  </p:normalViewPr>
  <p:slideViewPr>
    <p:cSldViewPr>
      <p:cViewPr varScale="1">
        <p:scale>
          <a:sx n="100" d="100"/>
          <a:sy n="100" d="100"/>
        </p:scale>
        <p:origin x="31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0A097-EE57-674F-B676-B82C87F40BA5}" type="datetimeFigureOut">
              <a:rPr lang="es-ES_tradnl" smtClean="0"/>
              <a:t>27/11/17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A5299-4E71-A942-9A27-7FEEDF0C883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9133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B5106-7483-4143-890C-6CF4396A9DA7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42865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9527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84939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B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89304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265205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03909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A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20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46640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73042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017669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dirty="0" smtClean="0"/>
              <a:t>1) </a:t>
            </a:r>
            <a:r>
              <a:rPr lang="el-GR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name,city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salary</a:t>
            </a:r>
            <a:r>
              <a:rPr lang="es-ES_tradnl" sz="36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&gt;30000 AND 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branch</a:t>
            </a:r>
            <a:r>
              <a:rPr lang="es-ES_tradnl" sz="36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number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Employees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x 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Branches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)) </a:t>
            </a:r>
            <a:endParaRPr lang="es-ES_tradnl" sz="3600" dirty="0" smtClean="0"/>
          </a:p>
          <a:p>
            <a:endParaRPr lang="es-ES_tradnl" sz="36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dirty="0" smtClean="0"/>
              <a:t>2)</a:t>
            </a:r>
            <a:r>
              <a:rPr lang="es-ES_tradnl" sz="3600" baseline="0" dirty="0" smtClean="0"/>
              <a:t> </a:t>
            </a:r>
            <a:r>
              <a:rPr lang="el-GR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name,city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salary</a:t>
            </a:r>
            <a:r>
              <a:rPr lang="es-ES_tradnl" sz="36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&gt;30000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Employees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</a:t>
            </a:r>
            <a:r>
              <a:rPr lang="sv-SE" altLang="en-US" sz="3600" dirty="0" smtClean="0">
                <a:latin typeface="Arial Unicode MS" charset="0"/>
                <a:ea typeface="Arial Unicode MS" charset="0"/>
              </a:rPr>
              <a:t>⋈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branch</a:t>
            </a:r>
            <a:r>
              <a:rPr lang="es-ES_tradnl" sz="36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lang="es-ES_tradnl" sz="36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number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</a:t>
            </a:r>
            <a:r>
              <a:rPr lang="es-ES_tradnl" sz="36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Branches</a:t>
            </a:r>
            <a:r>
              <a:rPr lang="es-ES_tradnl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)) </a:t>
            </a:r>
            <a:endParaRPr lang="es-ES_tradnl" sz="3600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13621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3600" dirty="0" smtClean="0"/>
              <a:t>1) 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Τ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avSal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branch,AVG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salary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)-&gt;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avSal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</a:t>
            </a:r>
            <a:endParaRPr lang="es-ES_tradnl" sz="3600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2727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Year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Title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(BOOKS)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9434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18636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If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assume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that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sales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departments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have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at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least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SOL: A</a:t>
            </a:r>
          </a:p>
          <a:p>
            <a:endParaRPr lang="es-ES_tradnl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If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there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can be sales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departments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no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might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want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to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include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those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result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‘0’ as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average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can be done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by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forming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union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relational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algebra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expression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given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above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</a:t>
            </a:r>
            <a:endParaRPr lang="es-ES_tradnl" dirty="0" smtClean="0"/>
          </a:p>
          <a:p>
            <a:endParaRPr lang="es-ES_tradnl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SOL:A U π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city,0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city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dname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=”sales”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Departments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)) − 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city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σdept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=”sales”(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Employees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))) </a:t>
            </a:r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697013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a) and b)</a:t>
            </a:r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902099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B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449901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Title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(BOOKS) − π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B1.Title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(σ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B1.Year&gt;B2.Year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(ρ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B1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(BOOKS) × ρ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B2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(BOOKS))) </a:t>
            </a:r>
            <a:endParaRPr lang="es-ES_tradnl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69014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Major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= ’CS’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(STUDENTS)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5468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STUDENTS × BOOKS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40414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BOOKS </a:t>
            </a:r>
            <a:r>
              <a:rPr lang="sv-SE" altLang="en-US" sz="1200" dirty="0" smtClean="0">
                <a:latin typeface="Arial Unicode MS" charset="0"/>
                <a:ea typeface="Arial Unicode MS" charset="0"/>
              </a:rPr>
              <a:t>⋈ 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(BORROWS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sv-SE" altLang="en-US" sz="1200" dirty="0" smtClean="0">
                <a:latin typeface="Arial Unicode MS" charset="0"/>
                <a:ea typeface="Arial Unicode MS" charset="0"/>
              </a:rPr>
              <a:t>⋈ 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STUDENTS) </a:t>
            </a:r>
            <a:endParaRPr lang="es-ES_tradnl" dirty="0">
              <a:effectLst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10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81242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Publisher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= ’McGraw-Hill’∧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Year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&lt;1990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(BOOKS)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6050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AName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Address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like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’%Davis%’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(AUTHORS))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48150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ρ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AUTHORS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Name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Address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(AUTHORS)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67103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StName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Age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&gt;30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(STUDENTS)) − π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StName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σ</a:t>
            </a:r>
            <a:r>
              <a:rPr lang="es-ES_tradnl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Major</a:t>
            </a:r>
            <a:r>
              <a:rPr lang="es-ES_tradnl" sz="1200" kern="1200" baseline="-250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=’CS’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(STUDENTS))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14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5888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FEC43-D30F-4F48-8F6B-DE89FD18D19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5992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65CC1-92DC-164C-A1D5-FEC43ADDD856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6723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ABE3D-09D0-E641-B935-E59875DF3A22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520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87F88-06C6-D747-92C5-0E374ABA5651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0960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79EC2-BCF1-1A4F-A749-20AE903A8AB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1534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C4FC9-D67A-E647-B02D-FA4E01B3F3A9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577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2DD3E-E5F9-A446-B7E5-11D1EAFEFEF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3066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99F73-8F3F-D843-A8AF-C0CEFC44A9F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5988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C0D3D-EB6E-E04F-901E-DFBB8C0701A0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585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D2EC9-3501-C948-ACAF-A273F2CF24A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379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6D764-25CA-9B45-9254-50F0B996762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7049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A9539B-E49B-8C4F-996A-05835FDCAC91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Relational</a:t>
            </a:r>
            <a:r>
              <a:rPr lang="sv-SE" altLang="en-US" dirty="0" smtClean="0"/>
              <a:t> Algebra:</a:t>
            </a:r>
          </a:p>
          <a:p>
            <a:pPr eaLnBrk="1" hangingPunct="1"/>
            <a:r>
              <a:rPr lang="sv-SE" altLang="en-US" dirty="0" err="1" smtClean="0"/>
              <a:t>Summary</a:t>
            </a:r>
            <a:endParaRPr lang="sv-SE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altLang="en-US" kern="0" dirty="0" err="1" smtClean="0"/>
              <a:t>Database</a:t>
            </a:r>
            <a:r>
              <a:rPr lang="sv-SE" altLang="en-US" kern="0" dirty="0" smtClean="0"/>
              <a:t> </a:t>
            </a:r>
            <a:r>
              <a:rPr lang="sv-SE" altLang="en-US" kern="0" dirty="0" err="1" smtClean="0">
                <a:solidFill>
                  <a:srgbClr val="FF3300"/>
                </a:solidFill>
              </a:rPr>
              <a:t>Usage</a:t>
            </a:r>
            <a:r>
              <a:rPr lang="sv-SE" altLang="en-US" kern="0" dirty="0" smtClean="0"/>
              <a:t> </a:t>
            </a:r>
            <a:r>
              <a:rPr lang="sv-SE" altLang="en-US" kern="0" dirty="0" smtClean="0">
                <a:solidFill>
                  <a:schemeClr val="folHlink"/>
                </a:solidFill>
              </a:rPr>
              <a:t/>
            </a:r>
            <a:br>
              <a:rPr lang="sv-SE" altLang="en-US" kern="0" dirty="0" smtClean="0">
                <a:solidFill>
                  <a:schemeClr val="folHlink"/>
                </a:solidFill>
              </a:rPr>
            </a:br>
            <a:r>
              <a:rPr lang="sv-SE" altLang="en-US" kern="0" dirty="0" smtClean="0">
                <a:solidFill>
                  <a:schemeClr val="tx1"/>
                </a:solidFill>
              </a:rPr>
              <a:t>(and </a:t>
            </a:r>
            <a:r>
              <a:rPr lang="sv-SE" altLang="en-US" kern="0" dirty="0" smtClean="0">
                <a:solidFill>
                  <a:schemeClr val="folHlink"/>
                </a:solidFill>
              </a:rPr>
              <a:t>Construction</a:t>
            </a:r>
            <a:r>
              <a:rPr lang="sv-SE" altLang="en-US" kern="0" dirty="0" smtClean="0">
                <a:solidFill>
                  <a:schemeClr val="tx1"/>
                </a:solidFill>
              </a:rPr>
              <a:t>)</a:t>
            </a:r>
            <a:endParaRPr lang="sv-SE" altLang="en-US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Q3.5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/>
              <a:t>BOOKS</a:t>
            </a:r>
            <a:r>
              <a:rPr lang="es-ES_tradnl" dirty="0"/>
              <a:t> 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Title</a:t>
            </a:r>
            <a:r>
              <a:rPr lang="es-ES_tradnl" dirty="0"/>
              <a:t>, Publisher, </a:t>
            </a:r>
            <a:r>
              <a:rPr lang="es-ES_tradnl" dirty="0" err="1"/>
              <a:t>Year</a:t>
            </a:r>
            <a:r>
              <a:rPr lang="es-ES_tradnl" dirty="0"/>
              <a:t>) </a:t>
            </a:r>
            <a:endParaRPr lang="es-ES_tradnl" b="1" dirty="0" smtClean="0"/>
          </a:p>
          <a:p>
            <a:r>
              <a:rPr lang="es-ES_tradnl" b="1" dirty="0" smtClean="0"/>
              <a:t>STUDENTS</a:t>
            </a:r>
            <a:r>
              <a:rPr lang="es-ES_tradnl" dirty="0" smtClean="0"/>
              <a:t> (</a:t>
            </a:r>
            <a:r>
              <a:rPr lang="es-ES_tradnl" dirty="0" err="1"/>
              <a:t>StId</a:t>
            </a:r>
            <a:r>
              <a:rPr lang="es-ES_tradnl" dirty="0"/>
              <a:t>, </a:t>
            </a:r>
            <a:r>
              <a:rPr lang="es-ES_tradnl" dirty="0" err="1"/>
              <a:t>StName</a:t>
            </a:r>
            <a:r>
              <a:rPr lang="es-ES_tradnl" dirty="0"/>
              <a:t>, </a:t>
            </a:r>
            <a:r>
              <a:rPr lang="es-ES_tradnl" dirty="0" err="1"/>
              <a:t>Major</a:t>
            </a:r>
            <a:r>
              <a:rPr lang="es-ES_tradnl" dirty="0"/>
              <a:t>, </a:t>
            </a:r>
            <a:r>
              <a:rPr lang="es-ES_tradnl" dirty="0" err="1"/>
              <a:t>Age</a:t>
            </a:r>
            <a:r>
              <a:rPr lang="es-ES_tradnl" dirty="0" smtClean="0"/>
              <a:t>)</a:t>
            </a:r>
          </a:p>
          <a:p>
            <a:r>
              <a:rPr lang="es-ES_tradnl" b="1" dirty="0" smtClean="0"/>
              <a:t>BORROWS </a:t>
            </a:r>
            <a:r>
              <a:rPr lang="es-ES_tradnl" dirty="0" smtClean="0"/>
              <a:t>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StId</a:t>
            </a:r>
            <a:r>
              <a:rPr lang="es-ES_tradnl" dirty="0"/>
              <a:t>, Date) 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719572" y="306896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 smtClean="0"/>
              <a:t> </a:t>
            </a:r>
            <a:r>
              <a:rPr lang="es-ES_tradnl" dirty="0" err="1"/>
              <a:t>each</a:t>
            </a:r>
            <a:r>
              <a:rPr lang="es-ES_tradnl" dirty="0"/>
              <a:t> </a:t>
            </a:r>
            <a:r>
              <a:rPr lang="es-ES_tradnl" dirty="0" err="1"/>
              <a:t>student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books</a:t>
            </a:r>
            <a:r>
              <a:rPr lang="es-ES_tradnl" dirty="0"/>
              <a:t> s/he has </a:t>
            </a:r>
            <a:r>
              <a:rPr lang="es-ES_tradnl" dirty="0" err="1"/>
              <a:t>borrowed</a:t>
            </a:r>
            <a:r>
              <a:rPr lang="es-ES_tradnl" dirty="0"/>
              <a:t>. </a:t>
            </a:r>
            <a:endParaRPr lang="es-ES_tradn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38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BOOKS</a:t>
            </a:r>
            <a:r>
              <a:rPr lang="es-ES_tradnl" dirty="0" smtClean="0"/>
              <a:t> 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Title</a:t>
            </a:r>
            <a:r>
              <a:rPr lang="es-ES_tradnl" dirty="0"/>
              <a:t>, Publisher, </a:t>
            </a:r>
            <a:r>
              <a:rPr lang="es-ES_tradnl" dirty="0" err="1"/>
              <a:t>Year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 smtClean="0"/>
              <a:t>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books</a:t>
            </a:r>
            <a:r>
              <a:rPr lang="es-ES_tradnl" dirty="0"/>
              <a:t> </a:t>
            </a:r>
            <a:r>
              <a:rPr lang="es-ES_tradnl" dirty="0" err="1"/>
              <a:t>published</a:t>
            </a:r>
            <a:r>
              <a:rPr lang="es-ES_tradnl" dirty="0"/>
              <a:t> </a:t>
            </a:r>
            <a:r>
              <a:rPr lang="es-ES_tradnl" dirty="0" err="1"/>
              <a:t>by</a:t>
            </a:r>
            <a:r>
              <a:rPr lang="es-ES_tradnl" dirty="0"/>
              <a:t> McGraw-Hill </a:t>
            </a:r>
            <a:r>
              <a:rPr lang="es-ES_tradnl" dirty="0" err="1"/>
              <a:t>before</a:t>
            </a:r>
            <a:r>
              <a:rPr lang="es-ES_tradnl" dirty="0"/>
              <a:t> 1990 </a:t>
            </a:r>
          </a:p>
        </p:txBody>
      </p:sp>
    </p:spTree>
    <p:extLst>
      <p:ext uri="{BB962C8B-B14F-4D97-AF65-F5344CB8AC3E}">
        <p14:creationId xmlns:p14="http://schemas.microsoft.com/office/powerpoint/2010/main" val="17702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AUTHORS </a:t>
            </a:r>
            <a:r>
              <a:rPr lang="es-ES_tradnl" dirty="0" smtClean="0"/>
              <a:t>(</a:t>
            </a:r>
            <a:r>
              <a:rPr lang="es-ES_tradnl" dirty="0" err="1"/>
              <a:t>AName</a:t>
            </a:r>
            <a:r>
              <a:rPr lang="es-ES_tradnl" dirty="0"/>
              <a:t>, </a:t>
            </a:r>
            <a:r>
              <a:rPr lang="es-ES_tradnl" dirty="0" err="1"/>
              <a:t>Address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 smtClean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name</a:t>
            </a:r>
            <a:r>
              <a:rPr lang="es-ES_tradnl" dirty="0"/>
              <a:t> of </a:t>
            </a:r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authors</a:t>
            </a:r>
            <a:r>
              <a:rPr lang="es-ES_tradnl" dirty="0"/>
              <a:t> </a:t>
            </a:r>
            <a:r>
              <a:rPr lang="es-ES_tradnl" dirty="0" err="1"/>
              <a:t>who</a:t>
            </a:r>
            <a:r>
              <a:rPr lang="es-ES_tradnl" dirty="0"/>
              <a:t> are living in Davis. </a:t>
            </a:r>
          </a:p>
        </p:txBody>
      </p:sp>
    </p:spTree>
    <p:extLst>
      <p:ext uri="{BB962C8B-B14F-4D97-AF65-F5344CB8AC3E}">
        <p14:creationId xmlns:p14="http://schemas.microsoft.com/office/powerpoint/2010/main" val="10712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AUTHORS </a:t>
            </a:r>
            <a:r>
              <a:rPr lang="es-ES_tradnl" dirty="0" smtClean="0"/>
              <a:t>(</a:t>
            </a:r>
            <a:r>
              <a:rPr lang="es-ES_tradnl" dirty="0" err="1"/>
              <a:t>AName</a:t>
            </a:r>
            <a:r>
              <a:rPr lang="es-ES_tradnl" dirty="0"/>
              <a:t>, </a:t>
            </a:r>
            <a:r>
              <a:rPr lang="es-ES_tradnl" dirty="0" err="1"/>
              <a:t>Address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 smtClean="0"/>
              <a:t>renames</a:t>
            </a:r>
            <a:r>
              <a:rPr lang="es-ES_tradnl" dirty="0" smtClean="0"/>
              <a:t> “</a:t>
            </a:r>
            <a:r>
              <a:rPr lang="es-ES_tradnl" dirty="0" err="1" smtClean="0"/>
              <a:t>Aname</a:t>
            </a:r>
            <a:r>
              <a:rPr lang="es-ES_tradnl" dirty="0" smtClean="0"/>
              <a:t>” </a:t>
            </a:r>
            <a:r>
              <a:rPr lang="es-ES_tradnl" dirty="0" err="1" smtClean="0"/>
              <a:t>attribute</a:t>
            </a:r>
            <a:r>
              <a:rPr lang="es-ES_tradnl" dirty="0" smtClean="0"/>
              <a:t> </a:t>
            </a:r>
            <a:r>
              <a:rPr lang="es-ES_tradnl" dirty="0"/>
              <a:t>in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relation</a:t>
            </a:r>
            <a:r>
              <a:rPr lang="es-ES_tradnl" dirty="0"/>
              <a:t> AUTHORS to </a:t>
            </a:r>
            <a:r>
              <a:rPr lang="es-ES_tradnl" dirty="0" smtClean="0"/>
              <a:t>“</a:t>
            </a:r>
            <a:r>
              <a:rPr lang="es-ES_tradnl" dirty="0" err="1" smtClean="0"/>
              <a:t>Name</a:t>
            </a:r>
            <a:r>
              <a:rPr lang="es-ES_tradnl" dirty="0" smtClean="0"/>
              <a:t>”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432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Q7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STUDENTS</a:t>
            </a:r>
            <a:r>
              <a:rPr lang="es-ES_tradnl" dirty="0" smtClean="0"/>
              <a:t> (</a:t>
            </a:r>
            <a:r>
              <a:rPr lang="es-ES_tradnl" dirty="0" err="1"/>
              <a:t>StId</a:t>
            </a:r>
            <a:r>
              <a:rPr lang="es-ES_tradnl" dirty="0"/>
              <a:t>, </a:t>
            </a:r>
            <a:r>
              <a:rPr lang="es-ES_tradnl" dirty="0" err="1"/>
              <a:t>StName</a:t>
            </a:r>
            <a:r>
              <a:rPr lang="es-ES_tradnl" dirty="0"/>
              <a:t>, </a:t>
            </a:r>
            <a:r>
              <a:rPr lang="es-ES_tradnl" dirty="0" err="1"/>
              <a:t>Major</a:t>
            </a:r>
            <a:r>
              <a:rPr lang="es-ES_tradnl" dirty="0"/>
              <a:t>, </a:t>
            </a:r>
            <a:r>
              <a:rPr lang="es-ES_tradnl" dirty="0" err="1"/>
              <a:t>Age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967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/>
              <a:t>name</a:t>
            </a:r>
            <a:r>
              <a:rPr lang="es-ES_tradnl" dirty="0"/>
              <a:t> of </a:t>
            </a:r>
            <a:r>
              <a:rPr lang="es-ES_tradnl" dirty="0" err="1"/>
              <a:t>students</a:t>
            </a:r>
            <a:r>
              <a:rPr lang="es-ES_tradnl" dirty="0"/>
              <a:t> </a:t>
            </a:r>
            <a:r>
              <a:rPr lang="es-ES_tradnl" dirty="0" err="1"/>
              <a:t>who</a:t>
            </a:r>
            <a:r>
              <a:rPr lang="es-ES_tradnl" dirty="0"/>
              <a:t> are </a:t>
            </a:r>
            <a:r>
              <a:rPr lang="es-ES_tradnl" dirty="0" err="1"/>
              <a:t>older</a:t>
            </a:r>
            <a:r>
              <a:rPr lang="es-ES_tradnl" dirty="0"/>
              <a:t> </a:t>
            </a:r>
            <a:r>
              <a:rPr lang="es-ES_tradnl" dirty="0" err="1"/>
              <a:t>than</a:t>
            </a:r>
            <a:r>
              <a:rPr lang="es-ES_tradnl" dirty="0"/>
              <a:t> 30 and </a:t>
            </a:r>
            <a:r>
              <a:rPr lang="es-ES_tradnl" dirty="0" err="1"/>
              <a:t>who</a:t>
            </a:r>
            <a:r>
              <a:rPr lang="es-ES_tradnl" dirty="0"/>
              <a:t> are </a:t>
            </a:r>
            <a:r>
              <a:rPr lang="es-ES_tradnl" dirty="0" err="1"/>
              <a:t>not</a:t>
            </a:r>
            <a:r>
              <a:rPr lang="es-ES_tradnl" dirty="0"/>
              <a:t> </a:t>
            </a:r>
            <a:r>
              <a:rPr lang="es-ES_tradnl" dirty="0" err="1"/>
              <a:t>studying</a:t>
            </a:r>
            <a:r>
              <a:rPr lang="es-ES_tradnl" dirty="0"/>
              <a:t> CS </a:t>
            </a:r>
          </a:p>
        </p:txBody>
      </p:sp>
    </p:spTree>
    <p:extLst>
      <p:ext uri="{BB962C8B-B14F-4D97-AF65-F5344CB8AC3E}">
        <p14:creationId xmlns:p14="http://schemas.microsoft.com/office/powerpoint/2010/main" val="6273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Wards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>
                <a:latin typeface="CMTI10" charset="0"/>
              </a:rPr>
              <a:t>number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numBeds</a:t>
            </a:r>
            <a:r>
              <a:rPr lang="es-ES_tradnl" dirty="0">
                <a:latin typeface="CMTI10" charset="0"/>
              </a:rPr>
              <a:t>)</a:t>
            </a:r>
            <a:br>
              <a:rPr lang="es-ES_tradnl" dirty="0">
                <a:latin typeface="CMTI10" charset="0"/>
              </a:rPr>
            </a:br>
            <a:r>
              <a:rPr lang="es-ES_tradnl" b="1" dirty="0" err="1" smtClean="0">
                <a:latin typeface="CMTI10" charset="0"/>
              </a:rPr>
              <a:t>Patients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>
                <a:latin typeface="CMTI10" charset="0"/>
              </a:rPr>
              <a:t>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year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gender</a:t>
            </a:r>
            <a:r>
              <a:rPr lang="es-ES_tradnl" dirty="0">
                <a:latin typeface="CMTI10" charset="0"/>
              </a:rPr>
              <a:t>) </a:t>
            </a:r>
            <a:r>
              <a:rPr lang="es-ES_tradnl" b="1" dirty="0" err="1" smtClean="0">
                <a:latin typeface="CMTI10" charset="0"/>
              </a:rPr>
              <a:t>PatientInWard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 smtClean="0">
                <a:latin typeface="CMTI10" charset="0"/>
              </a:rPr>
              <a:t>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ward</a:t>
            </a:r>
            <a:r>
              <a:rPr lang="es-ES_tradnl" dirty="0">
                <a:latin typeface="CMTI10" charset="0"/>
              </a:rPr>
              <a:t>)</a:t>
            </a:r>
            <a:br>
              <a:rPr lang="es-ES_tradnl" dirty="0">
                <a:latin typeface="CMTI10" charset="0"/>
              </a:rPr>
            </a:br>
            <a:r>
              <a:rPr lang="es-ES_tradnl" b="1" dirty="0" err="1" smtClean="0">
                <a:latin typeface="CMTI10" charset="0"/>
              </a:rPr>
              <a:t>Tests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>
                <a:latin typeface="CMTI10" charset="0"/>
              </a:rPr>
              <a:t>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testTime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temperature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heartRate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755576" y="3497053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temperature</a:t>
            </a:r>
            <a:r>
              <a:rPr lang="es-ES_tradnl" dirty="0">
                <a:latin typeface="CMR10" charset="0"/>
              </a:rPr>
              <a:t> and </a:t>
            </a:r>
            <a:r>
              <a:rPr lang="es-ES_tradnl" dirty="0" err="1">
                <a:latin typeface="CMR10" charset="0"/>
              </a:rPr>
              <a:t>heart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rate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 smtClean="0">
                <a:latin typeface="CMR10" charset="0"/>
              </a:rPr>
              <a:t>measured</a:t>
            </a:r>
            <a:r>
              <a:rPr lang="es-ES_tradnl" dirty="0" smtClean="0">
                <a:latin typeface="CMR10" charset="0"/>
              </a:rPr>
              <a:t> </a:t>
            </a:r>
            <a:r>
              <a:rPr lang="es-ES_tradnl" dirty="0">
                <a:latin typeface="CMR10" charset="0"/>
              </a:rPr>
              <a:t>in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test </a:t>
            </a:r>
            <a:r>
              <a:rPr lang="es-ES_tradnl" dirty="0" err="1">
                <a:latin typeface="CMR10" charset="0"/>
              </a:rPr>
              <a:t>carried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out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patients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born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before</a:t>
            </a:r>
            <a:r>
              <a:rPr lang="es-ES_tradnl" dirty="0">
                <a:latin typeface="CMR10" charset="0"/>
              </a:rPr>
              <a:t> 1950.</a:t>
            </a:r>
            <a:br>
              <a:rPr lang="es-ES_tradnl" dirty="0">
                <a:latin typeface="CMR10" charset="0"/>
              </a:rPr>
            </a:br>
            <a:endParaRPr lang="es-ES_tradnl" dirty="0">
              <a:effectLst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610349" y="5384866"/>
            <a:ext cx="4293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>
                <a:latin typeface="CMMI8" charset="0"/>
              </a:rPr>
              <a:t>temperature,heartRate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year</a:t>
            </a:r>
            <a:r>
              <a:rPr lang="es-ES_tradnl" baseline="-25000" dirty="0">
                <a:latin typeface="CMMI8" charset="0"/>
              </a:rPr>
              <a:t>&lt;</a:t>
            </a:r>
            <a:r>
              <a:rPr lang="es-ES_tradnl" baseline="-25000" dirty="0">
                <a:latin typeface="CMR8" charset="0"/>
              </a:rPr>
              <a:t>1950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Patients</a:t>
            </a:r>
            <a:r>
              <a:rPr lang="es-ES_tradnl" dirty="0">
                <a:latin typeface="CMR10" charset="0"/>
              </a:rPr>
              <a:t>)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MI10" charset="0"/>
              </a:rPr>
              <a:t>Tests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8" name="Rectángulo 7"/>
          <p:cNvSpPr/>
          <p:nvPr/>
        </p:nvSpPr>
        <p:spPr>
          <a:xfrm>
            <a:off x="1610348" y="5896499"/>
            <a:ext cx="4293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temperature,heartRate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MI8" charset="0"/>
              </a:rPr>
              <a:t>&lt;</a:t>
            </a:r>
            <a:r>
              <a:rPr lang="es-ES_tradnl" baseline="-25000" dirty="0" smtClean="0">
                <a:latin typeface="CMR8" charset="0"/>
              </a:rPr>
              <a:t>1950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Patients</a:t>
            </a:r>
            <a:r>
              <a:rPr lang="es-ES_tradnl" dirty="0">
                <a:latin typeface="CMR10" charset="0"/>
              </a:rPr>
              <a:t>)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MI10" charset="0"/>
              </a:rPr>
              <a:t>Tests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9" name="Rectángulo 8"/>
          <p:cNvSpPr/>
          <p:nvPr/>
        </p:nvSpPr>
        <p:spPr>
          <a:xfrm>
            <a:off x="1629116" y="4893283"/>
            <a:ext cx="4379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>
                <a:latin typeface="CMMI8" charset="0"/>
              </a:rPr>
              <a:t>temperature,heartRate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year</a:t>
            </a:r>
            <a:r>
              <a:rPr lang="es-ES_tradnl" baseline="-25000" dirty="0" smtClean="0">
                <a:latin typeface="CMMI8" charset="0"/>
              </a:rPr>
              <a:t>&lt;=</a:t>
            </a:r>
            <a:r>
              <a:rPr lang="es-ES_tradnl" baseline="-25000" dirty="0" smtClean="0">
                <a:latin typeface="CMR8" charset="0"/>
              </a:rPr>
              <a:t>1950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Patients</a:t>
            </a:r>
            <a:r>
              <a:rPr lang="es-ES_tradnl" dirty="0">
                <a:latin typeface="CMR10" charset="0"/>
              </a:rPr>
              <a:t>)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MI10" charset="0"/>
              </a:rPr>
              <a:t>Tests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11" name="Rectángulo 10"/>
          <p:cNvSpPr/>
          <p:nvPr/>
        </p:nvSpPr>
        <p:spPr>
          <a:xfrm>
            <a:off x="1610347" y="4357968"/>
            <a:ext cx="4379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temperature,heartRate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MI8" charset="0"/>
              </a:rPr>
              <a:t>&lt;=</a:t>
            </a:r>
            <a:r>
              <a:rPr lang="es-ES_tradnl" baseline="-25000" dirty="0" smtClean="0">
                <a:latin typeface="CMR8" charset="0"/>
              </a:rPr>
              <a:t>1950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Patients</a:t>
            </a:r>
            <a:r>
              <a:rPr lang="es-ES_tradnl" dirty="0">
                <a:latin typeface="CMR10" charset="0"/>
              </a:rPr>
              <a:t>)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MI10" charset="0"/>
              </a:rPr>
              <a:t>Tests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1239266" y="437801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mtClean="0"/>
              <a:t>a)</a:t>
            </a:r>
            <a:endParaRPr lang="es-ES_tradnl"/>
          </a:p>
        </p:txBody>
      </p:sp>
      <p:sp>
        <p:nvSpPr>
          <p:cNvPr id="12" name="CuadroTexto 11"/>
          <p:cNvSpPr txBox="1"/>
          <p:nvPr/>
        </p:nvSpPr>
        <p:spPr>
          <a:xfrm>
            <a:off x="1239266" y="490100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239266" y="54240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239266" y="59184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428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700808"/>
            <a:ext cx="5256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Departments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>
                <a:latin typeface="CMTI10" charset="0"/>
              </a:rPr>
              <a:t>deptName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location</a:t>
            </a:r>
            <a:r>
              <a:rPr lang="es-ES_tradnl" dirty="0">
                <a:latin typeface="CMTI10" charset="0"/>
              </a:rPr>
              <a:t>) </a:t>
            </a:r>
            <a:endParaRPr lang="es-ES_tradnl" dirty="0" smtClean="0">
              <a:latin typeface="CMTI10" charset="0"/>
            </a:endParaRPr>
          </a:p>
          <a:p>
            <a:r>
              <a:rPr lang="es-ES_tradnl" b="1" dirty="0" err="1" smtClean="0">
                <a:latin typeface="CMTI10" charset="0"/>
              </a:rPr>
              <a:t>Employees</a:t>
            </a:r>
            <a:r>
              <a:rPr lang="es-ES_tradnl" b="1" dirty="0" smtClean="0">
                <a:latin typeface="CMTI10" charset="0"/>
              </a:rPr>
              <a:t> </a:t>
            </a:r>
            <a:r>
              <a:rPr lang="es-ES_tradnl" dirty="0" smtClean="0">
                <a:latin typeface="CMTI10" charset="0"/>
              </a:rPr>
              <a:t>(</a:t>
            </a:r>
            <a:r>
              <a:rPr lang="es-ES_tradnl" dirty="0" err="1">
                <a:latin typeface="CMTI10" charset="0"/>
              </a:rPr>
              <a:t>empId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)</a:t>
            </a:r>
            <a:br>
              <a:rPr lang="es-ES_tradnl" dirty="0">
                <a:latin typeface="CMTI10" charset="0"/>
              </a:rPr>
            </a:br>
            <a:r>
              <a:rPr lang="es-ES_tradnl" b="1" dirty="0" err="1" smtClean="0">
                <a:latin typeface="CMTI10" charset="0"/>
              </a:rPr>
              <a:t>WorksIn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employee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dept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location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percentage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683568" y="3068960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 and </a:t>
            </a:r>
            <a:r>
              <a:rPr lang="es-ES_tradnl" dirty="0" err="1">
                <a:latin typeface="CMR10" charset="0"/>
              </a:rPr>
              <a:t>department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who</a:t>
            </a:r>
            <a:r>
              <a:rPr lang="es-ES_tradnl" dirty="0">
                <a:latin typeface="CMR10" charset="0"/>
              </a:rPr>
              <a:t> are </a:t>
            </a:r>
            <a:r>
              <a:rPr lang="es-ES_tradnl" dirty="0" err="1">
                <a:latin typeface="CMR10" charset="0"/>
              </a:rPr>
              <a:t>assigned</a:t>
            </a:r>
            <a:r>
              <a:rPr lang="es-ES_tradnl" dirty="0">
                <a:latin typeface="CMR10" charset="0"/>
              </a:rPr>
              <a:t> to </a:t>
            </a:r>
            <a:r>
              <a:rPr lang="es-ES_tradnl" dirty="0" err="1">
                <a:latin typeface="CMR10" charset="0"/>
              </a:rPr>
              <a:t>work</a:t>
            </a:r>
            <a:r>
              <a:rPr lang="es-ES_tradnl" dirty="0">
                <a:latin typeface="CMR10" charset="0"/>
              </a:rPr>
              <a:t> more </a:t>
            </a:r>
            <a:r>
              <a:rPr lang="es-ES_tradnl" dirty="0" err="1">
                <a:latin typeface="CMR10" charset="0"/>
              </a:rPr>
              <a:t>than</a:t>
            </a:r>
            <a:r>
              <a:rPr lang="es-ES_tradnl" dirty="0">
                <a:latin typeface="CMR10" charset="0"/>
              </a:rPr>
              <a:t> 50% in a </a:t>
            </a:r>
            <a:r>
              <a:rPr lang="es-ES_tradnl" dirty="0" err="1">
                <a:latin typeface="CMR10" charset="0"/>
              </a:rPr>
              <a:t>department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Stockholm</a:t>
            </a:r>
            <a:r>
              <a:rPr lang="es-ES_tradnl" dirty="0">
                <a:latin typeface="CMR10" charset="0"/>
              </a:rPr>
              <a:t>.</a:t>
            </a:r>
            <a:br>
              <a:rPr lang="es-ES_tradnl" dirty="0">
                <a:latin typeface="CMR10" charset="0"/>
              </a:rPr>
            </a:br>
            <a:endParaRPr lang="es-ES_tradnl" dirty="0"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51520" y="450912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latin typeface="CMMI10" charset="0"/>
              </a:rPr>
              <a:t>π</a:t>
            </a:r>
            <a:r>
              <a:rPr lang="es-ES_tradnl" sz="2000" baseline="-25000" dirty="0" err="1">
                <a:latin typeface="CMMI8" charset="0"/>
              </a:rPr>
              <a:t>empId,deptName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Employees</a:t>
            </a:r>
            <a:r>
              <a:rPr lang="es-ES_tradnl" sz="2000" dirty="0">
                <a:latin typeface="CMMI10" charset="0"/>
              </a:rPr>
              <a:t> </a:t>
            </a:r>
            <a:r>
              <a:rPr lang="sv-SE" altLang="en-US" sz="20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2000" dirty="0" smtClean="0">
                <a:latin typeface="CMR10" charset="0"/>
              </a:rPr>
              <a:t>(</a:t>
            </a:r>
            <a:r>
              <a:rPr lang="es-ES_tradnl" sz="2000" dirty="0">
                <a:latin typeface="CMMI10" charset="0"/>
              </a:rPr>
              <a:t>π</a:t>
            </a:r>
            <a:r>
              <a:rPr lang="es-ES_tradnl" sz="2000" baseline="-25000" dirty="0" err="1" smtClean="0">
                <a:latin typeface="CMMI8" charset="0"/>
              </a:rPr>
              <a:t>percentage</a:t>
            </a:r>
            <a:r>
              <a:rPr lang="es-ES_tradnl" sz="2000" baseline="-25000" dirty="0" smtClean="0">
                <a:latin typeface="CMMI8" charset="0"/>
              </a:rPr>
              <a:t>&gt;</a:t>
            </a:r>
            <a:r>
              <a:rPr lang="es-ES_tradnl" sz="2000" baseline="-25000" dirty="0" smtClean="0">
                <a:latin typeface="CMR8" charset="0"/>
              </a:rPr>
              <a:t>50</a:t>
            </a:r>
            <a:r>
              <a:rPr lang="es-ES_tradnl" sz="2000" baseline="-25000" dirty="0" smtClean="0">
                <a:latin typeface="CMSY8" charset="0"/>
              </a:rPr>
              <a:t> AND </a:t>
            </a:r>
            <a:r>
              <a:rPr lang="es-ES_tradnl" sz="2000" baseline="-25000" dirty="0" err="1" smtClean="0">
                <a:latin typeface="CMMI8" charset="0"/>
              </a:rPr>
              <a:t>location</a:t>
            </a:r>
            <a:r>
              <a:rPr lang="es-ES_tradnl" sz="2000" baseline="-25000" dirty="0">
                <a:latin typeface="CMR8" charset="0"/>
              </a:rPr>
              <a:t>=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baseline="-25000" dirty="0" err="1">
                <a:latin typeface="CMMI8" charset="0"/>
              </a:rPr>
              <a:t>Stockholm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 smtClean="0">
                <a:latin typeface="CMMI10" charset="0"/>
              </a:rPr>
              <a:t>WorksIn</a:t>
            </a:r>
            <a:r>
              <a:rPr lang="es-ES_tradnl" sz="2000" dirty="0" smtClean="0">
                <a:latin typeface="CMR10" charset="0"/>
              </a:rPr>
              <a:t>)))</a:t>
            </a:r>
            <a:r>
              <a:rPr lang="es-ES_tradnl" sz="3200" dirty="0" smtClean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8" name="Rectángulo 7"/>
          <p:cNvSpPr/>
          <p:nvPr/>
        </p:nvSpPr>
        <p:spPr>
          <a:xfrm>
            <a:off x="268859" y="5093895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latin typeface="CMMI10" charset="0"/>
              </a:rPr>
              <a:t>π</a:t>
            </a:r>
            <a:r>
              <a:rPr lang="es-ES_tradnl" sz="2000" baseline="-25000" dirty="0" err="1">
                <a:latin typeface="CMMI8" charset="0"/>
              </a:rPr>
              <a:t>empId,deptName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Employees</a:t>
            </a:r>
            <a:r>
              <a:rPr lang="es-ES_tradnl" sz="2000" dirty="0">
                <a:latin typeface="CMMI10" charset="0"/>
              </a:rPr>
              <a:t> </a:t>
            </a:r>
            <a:r>
              <a:rPr lang="sv-SE" altLang="en-US" sz="20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2000" dirty="0" smtClean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σ</a:t>
            </a:r>
            <a:r>
              <a:rPr lang="es-ES_tradnl" sz="2000" baseline="-25000" dirty="0" err="1">
                <a:latin typeface="CMMI8" charset="0"/>
              </a:rPr>
              <a:t>percentage</a:t>
            </a:r>
            <a:r>
              <a:rPr lang="es-ES_tradnl" sz="2000" baseline="-25000" dirty="0">
                <a:latin typeface="CMMI8" charset="0"/>
              </a:rPr>
              <a:t>&gt;</a:t>
            </a:r>
            <a:r>
              <a:rPr lang="es-ES_tradnl" sz="2000" baseline="-25000" dirty="0">
                <a:latin typeface="CMR8" charset="0"/>
              </a:rPr>
              <a:t>50</a:t>
            </a:r>
            <a:r>
              <a:rPr lang="es-ES_tradnl" sz="2000" baseline="-25000" dirty="0">
                <a:latin typeface="CMSY8" charset="0"/>
              </a:rPr>
              <a:t> </a:t>
            </a:r>
            <a:r>
              <a:rPr lang="es-ES_tradnl" sz="2000" baseline="-25000" dirty="0" smtClean="0">
                <a:latin typeface="CMSY8" charset="0"/>
              </a:rPr>
              <a:t>AND </a:t>
            </a:r>
            <a:r>
              <a:rPr lang="es-ES_tradnl" sz="2000" baseline="-25000" dirty="0" err="1" smtClean="0">
                <a:latin typeface="CMMI8" charset="0"/>
              </a:rPr>
              <a:t>location</a:t>
            </a:r>
            <a:r>
              <a:rPr lang="es-ES_tradnl" sz="2000" baseline="-25000" dirty="0">
                <a:latin typeface="CMR8" charset="0"/>
              </a:rPr>
              <a:t>=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baseline="-25000" dirty="0" err="1">
                <a:latin typeface="CMMI8" charset="0"/>
              </a:rPr>
              <a:t>Stockholm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WorksIn</a:t>
            </a:r>
            <a:r>
              <a:rPr lang="es-ES_tradnl" sz="2000" dirty="0">
                <a:latin typeface="CMR10" charset="0"/>
              </a:rPr>
              <a:t>)))</a:t>
            </a:r>
            <a:r>
              <a:rPr lang="es-ES_tradnl" sz="3200" dirty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9" name="Rectángulo 8"/>
          <p:cNvSpPr/>
          <p:nvPr/>
        </p:nvSpPr>
        <p:spPr>
          <a:xfrm>
            <a:off x="251520" y="567867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>
                <a:latin typeface="CMMI10" charset="0"/>
              </a:rPr>
              <a:t>π</a:t>
            </a:r>
            <a:r>
              <a:rPr lang="es-ES_tradnl" sz="2000" baseline="-25000" dirty="0" err="1">
                <a:latin typeface="CMMI8" charset="0"/>
              </a:rPr>
              <a:t>empId,deptName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Employees</a:t>
            </a:r>
            <a:r>
              <a:rPr lang="es-ES_tradnl" sz="2000" dirty="0">
                <a:latin typeface="CMMI10" charset="0"/>
              </a:rPr>
              <a:t> </a:t>
            </a:r>
            <a:r>
              <a:rPr lang="sv-SE" altLang="en-US" sz="20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2000" baseline="-25000" dirty="0" err="1" smtClean="0">
                <a:latin typeface="CMMI8" charset="0"/>
              </a:rPr>
              <a:t>empId</a:t>
            </a:r>
            <a:r>
              <a:rPr lang="es-ES_tradnl" sz="2000" baseline="-25000" dirty="0" smtClean="0">
                <a:latin typeface="CMR8" charset="0"/>
              </a:rPr>
              <a:t>=</a:t>
            </a:r>
            <a:r>
              <a:rPr lang="es-ES_tradnl" sz="2000" baseline="-25000" dirty="0" err="1" smtClean="0">
                <a:latin typeface="CMMI8" charset="0"/>
              </a:rPr>
              <a:t>employee</a:t>
            </a:r>
            <a:r>
              <a:rPr lang="es-ES_tradnl" sz="2000" dirty="0" smtClean="0">
                <a:latin typeface="CMMI8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σ</a:t>
            </a:r>
            <a:r>
              <a:rPr lang="es-ES_tradnl" sz="2000" baseline="-25000" dirty="0" err="1">
                <a:latin typeface="CMMI8" charset="0"/>
              </a:rPr>
              <a:t>percentage</a:t>
            </a:r>
            <a:r>
              <a:rPr lang="es-ES_tradnl" sz="2000" baseline="-25000" dirty="0">
                <a:latin typeface="CMMI8" charset="0"/>
              </a:rPr>
              <a:t>&gt;</a:t>
            </a:r>
            <a:r>
              <a:rPr lang="es-ES_tradnl" sz="2000" baseline="-25000" dirty="0">
                <a:latin typeface="CMR8" charset="0"/>
              </a:rPr>
              <a:t>50</a:t>
            </a:r>
            <a:r>
              <a:rPr lang="es-ES_tradnl" sz="2000" baseline="-25000" dirty="0">
                <a:latin typeface="CMSY8" charset="0"/>
              </a:rPr>
              <a:t> </a:t>
            </a:r>
            <a:r>
              <a:rPr lang="es-ES_tradnl" sz="2000" baseline="-25000" dirty="0" smtClean="0">
                <a:latin typeface="CMSY8" charset="0"/>
              </a:rPr>
              <a:t>AND </a:t>
            </a:r>
            <a:r>
              <a:rPr lang="es-ES_tradnl" sz="2000" baseline="-25000" dirty="0" err="1" smtClean="0">
                <a:latin typeface="CMMI8" charset="0"/>
              </a:rPr>
              <a:t>location</a:t>
            </a:r>
            <a:r>
              <a:rPr lang="es-ES_tradnl" sz="2000" baseline="-25000" dirty="0">
                <a:latin typeface="CMR8" charset="0"/>
              </a:rPr>
              <a:t>=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baseline="-25000" dirty="0" err="1">
                <a:latin typeface="CMMI8" charset="0"/>
              </a:rPr>
              <a:t>Stockholm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WorksIn</a:t>
            </a:r>
            <a:r>
              <a:rPr lang="es-ES_tradnl" sz="2000" dirty="0">
                <a:latin typeface="CMR10" charset="0"/>
              </a:rPr>
              <a:t>)))</a:t>
            </a:r>
            <a:r>
              <a:rPr lang="es-ES_tradnl" sz="3200" dirty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10" name="Rectángulo 9"/>
          <p:cNvSpPr/>
          <p:nvPr/>
        </p:nvSpPr>
        <p:spPr>
          <a:xfrm>
            <a:off x="268859" y="3924345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err="1">
                <a:latin typeface="CMMI10" charset="0"/>
              </a:rPr>
              <a:t>σ</a:t>
            </a:r>
            <a:r>
              <a:rPr lang="es-ES_tradnl" sz="2000" baseline="-25000" dirty="0" err="1" smtClean="0">
                <a:latin typeface="CMMI8" charset="0"/>
              </a:rPr>
              <a:t>empId,deptName</a:t>
            </a:r>
            <a:r>
              <a:rPr lang="es-ES_tradnl" sz="2000" dirty="0" smtClean="0">
                <a:latin typeface="CMR10" charset="0"/>
              </a:rPr>
              <a:t>(</a:t>
            </a:r>
            <a:r>
              <a:rPr lang="es-ES_tradnl" sz="2000" dirty="0" err="1" smtClean="0">
                <a:latin typeface="CMMI10" charset="0"/>
              </a:rPr>
              <a:t>Employees</a:t>
            </a:r>
            <a:r>
              <a:rPr lang="es-ES_tradnl" sz="2000" dirty="0" smtClean="0">
                <a:latin typeface="CMMI10" charset="0"/>
              </a:rPr>
              <a:t> </a:t>
            </a:r>
            <a:r>
              <a:rPr lang="sv-SE" altLang="en-US" sz="20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2000" baseline="-25000" dirty="0" err="1" smtClean="0">
                <a:latin typeface="CMMI8" charset="0"/>
              </a:rPr>
              <a:t>empId</a:t>
            </a:r>
            <a:r>
              <a:rPr lang="es-ES_tradnl" sz="2000" baseline="-25000" dirty="0" smtClean="0">
                <a:latin typeface="CMR8" charset="0"/>
              </a:rPr>
              <a:t>=</a:t>
            </a:r>
            <a:r>
              <a:rPr lang="es-ES_tradnl" sz="2000" baseline="-25000" dirty="0" err="1" smtClean="0">
                <a:latin typeface="CMMI8" charset="0"/>
              </a:rPr>
              <a:t>employee</a:t>
            </a:r>
            <a:r>
              <a:rPr lang="es-ES_tradnl" sz="2000" dirty="0" smtClean="0">
                <a:latin typeface="CMMI8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σ</a:t>
            </a:r>
            <a:r>
              <a:rPr lang="es-ES_tradnl" sz="2000" baseline="-25000" dirty="0" err="1">
                <a:latin typeface="CMMI8" charset="0"/>
              </a:rPr>
              <a:t>percentage</a:t>
            </a:r>
            <a:r>
              <a:rPr lang="es-ES_tradnl" sz="2000" baseline="-25000" dirty="0">
                <a:latin typeface="CMMI8" charset="0"/>
              </a:rPr>
              <a:t>&gt;</a:t>
            </a:r>
            <a:r>
              <a:rPr lang="es-ES_tradnl" sz="2000" baseline="-25000" dirty="0">
                <a:latin typeface="CMR8" charset="0"/>
              </a:rPr>
              <a:t>50</a:t>
            </a:r>
            <a:r>
              <a:rPr lang="es-ES_tradnl" sz="2000" baseline="-25000" dirty="0">
                <a:latin typeface="CMSY8" charset="0"/>
              </a:rPr>
              <a:t> </a:t>
            </a:r>
            <a:r>
              <a:rPr lang="es-ES_tradnl" sz="2000" baseline="-25000" dirty="0" smtClean="0">
                <a:latin typeface="CMSY8" charset="0"/>
              </a:rPr>
              <a:t>AND </a:t>
            </a:r>
            <a:r>
              <a:rPr lang="es-ES_tradnl" sz="2000" baseline="-25000" dirty="0" err="1" smtClean="0">
                <a:latin typeface="CMMI8" charset="0"/>
              </a:rPr>
              <a:t>location</a:t>
            </a:r>
            <a:r>
              <a:rPr lang="es-ES_tradnl" sz="2000" baseline="-25000" dirty="0">
                <a:latin typeface="CMR8" charset="0"/>
              </a:rPr>
              <a:t>=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baseline="-25000" dirty="0" err="1">
                <a:latin typeface="CMMI8" charset="0"/>
              </a:rPr>
              <a:t>Stockholm</a:t>
            </a:r>
            <a:r>
              <a:rPr lang="es-ES_tradnl" sz="2000" baseline="-25000" dirty="0">
                <a:latin typeface="CMSY6" charset="0"/>
              </a:rPr>
              <a:t> </a:t>
            </a:r>
            <a:r>
              <a:rPr lang="es-ES_tradnl" sz="2000" dirty="0">
                <a:latin typeface="CMR10" charset="0"/>
              </a:rPr>
              <a:t>(</a:t>
            </a:r>
            <a:r>
              <a:rPr lang="es-ES_tradnl" sz="2000" dirty="0" err="1">
                <a:latin typeface="CMMI10" charset="0"/>
              </a:rPr>
              <a:t>WorksIn</a:t>
            </a:r>
            <a:r>
              <a:rPr lang="es-ES_tradnl" sz="2000" dirty="0">
                <a:latin typeface="CMR10" charset="0"/>
              </a:rPr>
              <a:t>)))</a:t>
            </a:r>
            <a:r>
              <a:rPr lang="es-ES_tradnl" sz="3200" dirty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0" y="41397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0" y="470674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864" y="529151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-12824" y="589411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332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Q11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1619672" y="147254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Exams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course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examDate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examTime</a:t>
            </a:r>
            <a:r>
              <a:rPr lang="es-ES_tradnl" dirty="0">
                <a:latin typeface="CMTI10" charset="0"/>
              </a:rPr>
              <a:t>) </a:t>
            </a:r>
            <a:r>
              <a:rPr lang="es-ES_tradnl" b="1" dirty="0" err="1" smtClean="0">
                <a:latin typeface="CMTI10" charset="0"/>
              </a:rPr>
              <a:t>Students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studentId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) </a:t>
            </a:r>
            <a:endParaRPr lang="es-ES_tradnl" dirty="0" smtClean="0">
              <a:latin typeface="CMTI10" charset="0"/>
            </a:endParaRPr>
          </a:p>
          <a:p>
            <a:r>
              <a:rPr lang="es-ES_tradnl" b="1" dirty="0" err="1" smtClean="0">
                <a:latin typeface="CMTI10" charset="0"/>
              </a:rPr>
              <a:t>registeredFor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student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course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examDate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457200" y="2690336"/>
            <a:ext cx="7787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names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who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have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>
                <a:latin typeface="CMTT10" charset="0"/>
              </a:rPr>
              <a:t>’TDA357’ </a:t>
            </a:r>
            <a:r>
              <a:rPr lang="es-ES_tradnl" dirty="0" err="1">
                <a:latin typeface="CMR10" charset="0"/>
              </a:rPr>
              <a:t>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>
                <a:latin typeface="CMTT10" charset="0"/>
              </a:rPr>
              <a:t>’2010-12-18’</a:t>
            </a:r>
            <a:r>
              <a:rPr lang="es-ES_tradnl" dirty="0">
                <a:latin typeface="CMR10" charset="0"/>
              </a:rPr>
              <a:t>.</a:t>
            </a:r>
            <a:br>
              <a:rPr lang="es-ES_tradnl" dirty="0">
                <a:latin typeface="CMR10" charset="0"/>
              </a:rPr>
            </a:br>
            <a:endParaRPr lang="es-ES_tradnl" dirty="0">
              <a:effectLst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80340" y="4163019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Students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 smtClean="0">
                <a:latin typeface="CMMI10" charset="0"/>
              </a:rPr>
              <a:t> 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R8" charset="0"/>
              </a:rPr>
              <a:t>=‘</a:t>
            </a:r>
            <a:r>
              <a:rPr lang="es-ES_tradnl" baseline="-25000" dirty="0" smtClean="0">
                <a:latin typeface="CMMI8" charset="0"/>
              </a:rPr>
              <a:t>TDA</a:t>
            </a:r>
            <a:r>
              <a:rPr lang="es-ES_tradnl" baseline="-25000" dirty="0" smtClean="0">
                <a:latin typeface="CMR8" charset="0"/>
              </a:rPr>
              <a:t>357’</a:t>
            </a:r>
            <a:r>
              <a:rPr lang="es-ES_tradnl" baseline="-25000" dirty="0" smtClean="0">
                <a:latin typeface="CMSY6" charset="0"/>
              </a:rPr>
              <a:t> </a:t>
            </a:r>
            <a:r>
              <a:rPr lang="es-ES_tradnl" baseline="-25000" dirty="0" smtClean="0">
                <a:latin typeface="TeX" charset="0"/>
              </a:rPr>
              <a:t>AND </a:t>
            </a:r>
            <a:r>
              <a:rPr lang="es-ES_tradnl" baseline="-25000" dirty="0" err="1">
                <a:latin typeface="CMMI8" charset="0"/>
              </a:rPr>
              <a:t>examData</a:t>
            </a:r>
            <a:r>
              <a:rPr lang="es-ES_tradnl" baseline="-25000" dirty="0" smtClean="0">
                <a:latin typeface="CMR8" charset="0"/>
              </a:rPr>
              <a:t>=‘2010-12-18’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 smtClean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457200" y="4765617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Students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studentId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course</a:t>
            </a:r>
            <a:r>
              <a:rPr lang="es-ES_tradnl" baseline="-25000" dirty="0" smtClean="0">
                <a:latin typeface="CMR8" charset="0"/>
              </a:rPr>
              <a:t>=‘</a:t>
            </a:r>
            <a:r>
              <a:rPr lang="es-ES_tradnl" baseline="-25000" dirty="0" smtClean="0">
                <a:latin typeface="CMMI8" charset="0"/>
              </a:rPr>
              <a:t>TDA</a:t>
            </a:r>
            <a:r>
              <a:rPr lang="es-ES_tradnl" baseline="-25000" dirty="0" smtClean="0">
                <a:latin typeface="CMR8" charset="0"/>
              </a:rPr>
              <a:t>357’</a:t>
            </a:r>
            <a:r>
              <a:rPr lang="es-ES_tradnl" baseline="-25000" dirty="0" smtClean="0">
                <a:latin typeface="CMSY6" charset="0"/>
              </a:rPr>
              <a:t> </a:t>
            </a:r>
            <a:r>
              <a:rPr lang="es-ES_tradnl" baseline="-25000" dirty="0" smtClean="0">
                <a:latin typeface="TeX" charset="0"/>
              </a:rPr>
              <a:t>AND </a:t>
            </a:r>
            <a:r>
              <a:rPr lang="es-ES_tradnl" baseline="-25000" dirty="0" err="1">
                <a:latin typeface="CMMI8" charset="0"/>
              </a:rPr>
              <a:t>examData</a:t>
            </a:r>
            <a:r>
              <a:rPr lang="es-ES_tradnl" baseline="-25000" dirty="0" smtClean="0">
                <a:latin typeface="CMR8" charset="0"/>
              </a:rPr>
              <a:t>=‘2010-12-18’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 smtClean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7" name="Rectángulo 16"/>
          <p:cNvSpPr/>
          <p:nvPr/>
        </p:nvSpPr>
        <p:spPr>
          <a:xfrm>
            <a:off x="457200" y="5339358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registeredFor</a:t>
            </a:r>
            <a:r>
              <a:rPr lang="sv-SE" altLang="en-US" dirty="0" smtClean="0">
                <a:latin typeface="Arial Unicode MS" charset="0"/>
                <a:ea typeface="Arial Unicode MS" charset="0"/>
              </a:rPr>
              <a:t> ⋈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studentId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course</a:t>
            </a:r>
            <a:r>
              <a:rPr lang="es-ES_tradnl" baseline="-25000" dirty="0" smtClean="0">
                <a:latin typeface="CMR8" charset="0"/>
              </a:rPr>
              <a:t>=‘</a:t>
            </a:r>
            <a:r>
              <a:rPr lang="es-ES_tradnl" baseline="-25000" dirty="0" smtClean="0">
                <a:latin typeface="CMMI8" charset="0"/>
              </a:rPr>
              <a:t>TDA</a:t>
            </a:r>
            <a:r>
              <a:rPr lang="es-ES_tradnl" baseline="-25000" dirty="0" smtClean="0">
                <a:latin typeface="CMR8" charset="0"/>
              </a:rPr>
              <a:t>357’</a:t>
            </a:r>
            <a:r>
              <a:rPr lang="es-ES_tradnl" baseline="-25000" dirty="0" smtClean="0">
                <a:latin typeface="CMSY6" charset="0"/>
              </a:rPr>
              <a:t> </a:t>
            </a:r>
            <a:r>
              <a:rPr lang="es-ES_tradnl" baseline="-25000" dirty="0" smtClean="0">
                <a:latin typeface="TeX" charset="0"/>
              </a:rPr>
              <a:t>AND </a:t>
            </a:r>
            <a:r>
              <a:rPr lang="es-ES_tradnl" baseline="-25000" dirty="0" err="1">
                <a:latin typeface="CMMI8" charset="0"/>
              </a:rPr>
              <a:t>examData</a:t>
            </a:r>
            <a:r>
              <a:rPr lang="es-ES_tradnl" baseline="-25000" dirty="0" smtClean="0">
                <a:latin typeface="CMR8" charset="0"/>
              </a:rPr>
              <a:t>=‘2010-12-18’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Students</a:t>
            </a:r>
            <a:r>
              <a:rPr lang="es-ES_tradnl" dirty="0" smtClean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8" name="Rectángulo 17"/>
          <p:cNvSpPr/>
          <p:nvPr/>
        </p:nvSpPr>
        <p:spPr>
          <a:xfrm>
            <a:off x="457200" y="597328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Students</a:t>
            </a:r>
            <a:r>
              <a:rPr lang="sv-SE" altLang="en-US" dirty="0">
                <a:latin typeface="Arial Unicode MS" charset="0"/>
                <a:ea typeface="Arial Unicode MS" charset="0"/>
              </a:rPr>
              <a:t> ⋈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studentId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course</a:t>
            </a:r>
            <a:r>
              <a:rPr lang="es-ES_tradnl" baseline="-25000" dirty="0" smtClean="0">
                <a:latin typeface="CMR8" charset="0"/>
              </a:rPr>
              <a:t>=‘</a:t>
            </a:r>
            <a:r>
              <a:rPr lang="es-ES_tradnl" baseline="-25000" dirty="0" smtClean="0">
                <a:latin typeface="CMMI8" charset="0"/>
              </a:rPr>
              <a:t>TDA</a:t>
            </a:r>
            <a:r>
              <a:rPr lang="es-ES_tradnl" baseline="-25000" dirty="0" smtClean="0">
                <a:latin typeface="CMR8" charset="0"/>
              </a:rPr>
              <a:t>357’</a:t>
            </a:r>
            <a:r>
              <a:rPr lang="es-ES_tradnl" baseline="-25000" dirty="0" smtClean="0">
                <a:latin typeface="CMSY6" charset="0"/>
              </a:rPr>
              <a:t> </a:t>
            </a:r>
            <a:r>
              <a:rPr lang="es-ES_tradnl" baseline="-25000" dirty="0" smtClean="0">
                <a:latin typeface="TeX" charset="0"/>
              </a:rPr>
              <a:t>OR </a:t>
            </a:r>
            <a:r>
              <a:rPr lang="es-ES_tradnl" baseline="-25000" dirty="0" err="1" smtClean="0">
                <a:latin typeface="CMMI8" charset="0"/>
              </a:rPr>
              <a:t>examData</a:t>
            </a:r>
            <a:r>
              <a:rPr lang="es-ES_tradnl" baseline="-25000" dirty="0" smtClean="0">
                <a:latin typeface="CMR8" charset="0"/>
              </a:rPr>
              <a:t>=‘2010-12-18’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 smtClean="0">
                <a:latin typeface="CMR10" charset="0"/>
              </a:rPr>
              <a:t>)))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487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147" y="138694"/>
            <a:ext cx="2540968" cy="1143000"/>
          </a:xfrm>
        </p:spPr>
        <p:txBody>
          <a:bodyPr/>
          <a:lstStyle/>
          <a:p>
            <a:r>
              <a:rPr lang="en-US" dirty="0" smtClean="0"/>
              <a:t>Q12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164658" y="21696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Exams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course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examDate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examTime</a:t>
            </a:r>
            <a:r>
              <a:rPr lang="es-ES_tradnl" dirty="0">
                <a:latin typeface="CMTI10" charset="0"/>
              </a:rPr>
              <a:t>) </a:t>
            </a:r>
            <a:r>
              <a:rPr lang="es-ES_tradnl" b="1" dirty="0" err="1" smtClean="0">
                <a:latin typeface="CMTI10" charset="0"/>
              </a:rPr>
              <a:t>Students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studentId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) </a:t>
            </a:r>
            <a:endParaRPr lang="es-ES_tradnl" dirty="0" smtClean="0">
              <a:latin typeface="CMTI10" charset="0"/>
            </a:endParaRPr>
          </a:p>
          <a:p>
            <a:r>
              <a:rPr lang="es-ES_tradnl" b="1" dirty="0" err="1" smtClean="0">
                <a:latin typeface="CMTI10" charset="0"/>
              </a:rPr>
              <a:t>registeredFor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student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course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examDate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247990" y="1285088"/>
            <a:ext cx="85792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number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who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have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(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example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if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there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have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been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three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>
                <a:latin typeface="CMTT10" charset="0"/>
              </a:rPr>
              <a:t>’TDA357’ </a:t>
            </a:r>
            <a:r>
              <a:rPr lang="es-ES_tradnl" dirty="0">
                <a:latin typeface="CMR10" charset="0"/>
              </a:rPr>
              <a:t>and 100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first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occasion</a:t>
            </a:r>
            <a:r>
              <a:rPr lang="es-ES_tradnl" dirty="0">
                <a:latin typeface="CMR10" charset="0"/>
              </a:rPr>
              <a:t>, 150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second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occasion</a:t>
            </a:r>
            <a:r>
              <a:rPr lang="es-ES_tradnl" dirty="0">
                <a:latin typeface="CMR10" charset="0"/>
              </a:rPr>
              <a:t> and 80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third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occasion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then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number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registering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>
                <a:latin typeface="CMTT10" charset="0"/>
              </a:rPr>
              <a:t>’TDA357’ </a:t>
            </a:r>
            <a:r>
              <a:rPr lang="es-ES_tradnl" dirty="0" err="1">
                <a:latin typeface="CMR10" charset="0"/>
              </a:rPr>
              <a:t>would</a:t>
            </a:r>
            <a:r>
              <a:rPr lang="es-ES_tradnl" dirty="0">
                <a:latin typeface="CMR10" charset="0"/>
              </a:rPr>
              <a:t> be 110). </a:t>
            </a:r>
            <a:endParaRPr lang="es-ES_tradnl" dirty="0" smtClean="0">
              <a:latin typeface="CMR10" charset="0"/>
            </a:endParaRPr>
          </a:p>
          <a:p>
            <a:endParaRPr lang="es-ES_tradnl" dirty="0"/>
          </a:p>
          <a:p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should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contain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code</a:t>
            </a:r>
            <a:r>
              <a:rPr lang="es-ES_tradnl" dirty="0">
                <a:latin typeface="CMR10" charset="0"/>
              </a:rPr>
              <a:t> and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number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students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 smtClean="0">
                <a:latin typeface="CMR10" charset="0"/>
              </a:rPr>
              <a:t>registered</a:t>
            </a:r>
            <a:r>
              <a:rPr lang="es-ES_tradnl" dirty="0" smtClean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exams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, and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should</a:t>
            </a:r>
            <a:r>
              <a:rPr lang="es-ES_tradnl" dirty="0">
                <a:latin typeface="CMR10" charset="0"/>
              </a:rPr>
              <a:t> be </a:t>
            </a:r>
            <a:r>
              <a:rPr lang="es-ES_tradnl" dirty="0" err="1">
                <a:latin typeface="CMR10" charset="0"/>
              </a:rPr>
              <a:t>sorted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course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code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82134" y="4158774"/>
            <a:ext cx="10225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</a:t>
            </a:r>
            <a:r>
              <a:rPr lang="es-ES_tradnl" baseline="-25000" dirty="0" smtClean="0">
                <a:latin typeface="CMSY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avgSt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examDate</a:t>
            </a:r>
            <a:r>
              <a:rPr lang="es-ES_tradnl" baseline="-25000" dirty="0" smtClean="0">
                <a:latin typeface="CMMI8" charset="0"/>
              </a:rPr>
              <a:t>, COUNT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9" name="Rectángulo 18"/>
          <p:cNvSpPr/>
          <p:nvPr/>
        </p:nvSpPr>
        <p:spPr>
          <a:xfrm>
            <a:off x="480340" y="4752464"/>
            <a:ext cx="10225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</a:t>
            </a:r>
            <a:r>
              <a:rPr lang="es-ES_tradnl" baseline="-25000" dirty="0" smtClean="0">
                <a:latin typeface="CMSY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avgSt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COUNT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20" name="Rectángulo 19"/>
          <p:cNvSpPr/>
          <p:nvPr/>
        </p:nvSpPr>
        <p:spPr>
          <a:xfrm>
            <a:off x="467516" y="5366159"/>
            <a:ext cx="10225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</a:t>
            </a:r>
            <a:r>
              <a:rPr lang="es-ES_tradnl" baseline="-25000" dirty="0" smtClean="0">
                <a:latin typeface="CMSY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avgSt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examDate</a:t>
            </a:r>
            <a:r>
              <a:rPr lang="es-ES_tradnl" baseline="-25000" dirty="0" smtClean="0">
                <a:latin typeface="CMMI8" charset="0"/>
              </a:rPr>
              <a:t>, COUNT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Students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21" name="Rectángulo 20"/>
          <p:cNvSpPr/>
          <p:nvPr/>
        </p:nvSpPr>
        <p:spPr>
          <a:xfrm>
            <a:off x="438305" y="5923645"/>
            <a:ext cx="10225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</a:t>
            </a:r>
            <a:r>
              <a:rPr lang="es-ES_tradnl" baseline="-25000" dirty="0" smtClean="0">
                <a:latin typeface="CMSY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avgSt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course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examDate</a:t>
            </a:r>
            <a:r>
              <a:rPr lang="es-ES_tradnl" baseline="-25000" dirty="0" smtClean="0">
                <a:latin typeface="CMMI8" charset="0"/>
              </a:rPr>
              <a:t>, COUNT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student</a:t>
            </a:r>
            <a:r>
              <a:rPr lang="es-ES_tradnl" baseline="-25000" dirty="0" smtClean="0">
                <a:latin typeface="CMR8" charset="0"/>
              </a:rPr>
              <a:t>)</a:t>
            </a:r>
            <a:r>
              <a:rPr lang="sv-SE" altLang="en-US" baseline="-25000" dirty="0">
                <a:ea typeface="Arial Unicode MS" pitchFamily="34" charset="-128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nrSt</a:t>
            </a:r>
            <a:r>
              <a:rPr lang="es-ES_tradnl" baseline="-25000" smtClean="0">
                <a:latin typeface="CMMI8" charset="0"/>
              </a:rPr>
              <a:t> </a:t>
            </a:r>
            <a:r>
              <a:rPr lang="es-ES_tradnl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registeredFor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79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Q13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1043608" y="141763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Employees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empId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year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salary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entitlement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branch</a:t>
            </a:r>
            <a:r>
              <a:rPr lang="es-ES_tradnl" dirty="0">
                <a:latin typeface="CMTI10" charset="0"/>
              </a:rPr>
              <a:t>) </a:t>
            </a:r>
            <a:endParaRPr lang="es-ES_tradnl" dirty="0" smtClean="0">
              <a:latin typeface="CMTI10" charset="0"/>
            </a:endParaRPr>
          </a:p>
          <a:p>
            <a:r>
              <a:rPr lang="es-ES_tradnl" b="1" dirty="0" err="1" smtClean="0">
                <a:latin typeface="CMTI10" charset="0"/>
              </a:rPr>
              <a:t>ParentalLeave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 smtClean="0">
                <a:latin typeface="CMTI10" charset="0"/>
              </a:rPr>
              <a:t>employee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startDay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startYear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endDay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endYear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457200" y="2828836"/>
            <a:ext cx="8075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names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who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had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period</a:t>
            </a:r>
            <a:r>
              <a:rPr lang="es-ES_tradnl" dirty="0">
                <a:latin typeface="CMR10" charset="0"/>
              </a:rPr>
              <a:t> of parental </a:t>
            </a:r>
            <a:r>
              <a:rPr lang="es-ES_tradnl" dirty="0" err="1">
                <a:latin typeface="CMR10" charset="0"/>
              </a:rPr>
              <a:t>leave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started</a:t>
            </a:r>
            <a:r>
              <a:rPr lang="es-ES_tradnl" dirty="0">
                <a:latin typeface="CMR10" charset="0"/>
              </a:rPr>
              <a:t> in 2007.</a:t>
            </a:r>
            <a:br>
              <a:rPr lang="es-ES_tradnl" dirty="0">
                <a:latin typeface="CMR10" charset="0"/>
              </a:rPr>
            </a:br>
            <a:endParaRPr lang="es-ES_tradnl" dirty="0"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80856" y="4177861"/>
            <a:ext cx="733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10" charset="0"/>
              </a:rPr>
              <a:t>name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empId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employee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startYear</a:t>
            </a:r>
            <a:r>
              <a:rPr lang="es-ES_tradnl" baseline="-25000" dirty="0" smtClean="0">
                <a:latin typeface="CMR8" charset="0"/>
              </a:rPr>
              <a:t>=2007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ParentalLeave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9" name="Rectángulo 18"/>
          <p:cNvSpPr/>
          <p:nvPr/>
        </p:nvSpPr>
        <p:spPr>
          <a:xfrm>
            <a:off x="480856" y="4721548"/>
            <a:ext cx="733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>
                <a:latin typeface="CMMI10" charset="0"/>
              </a:rPr>
              <a:t>name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empId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employee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startYear</a:t>
            </a:r>
            <a:r>
              <a:rPr lang="es-ES_tradnl" baseline="-25000" dirty="0" smtClean="0">
                <a:latin typeface="CMMI8" charset="0"/>
              </a:rPr>
              <a:t>&gt;</a:t>
            </a:r>
            <a:r>
              <a:rPr lang="es-ES_tradnl" baseline="-25000" dirty="0" smtClean="0">
                <a:latin typeface="CMR8" charset="0"/>
              </a:rPr>
              <a:t>=2007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ParentalLeave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20" name="Rectángulo 19"/>
          <p:cNvSpPr/>
          <p:nvPr/>
        </p:nvSpPr>
        <p:spPr>
          <a:xfrm>
            <a:off x="480340" y="5324146"/>
            <a:ext cx="733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>
                <a:latin typeface="CMMI10" charset="0"/>
              </a:rPr>
              <a:t>name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empId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employee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startYear</a:t>
            </a:r>
            <a:r>
              <a:rPr lang="es-ES_tradnl" baseline="-25000" dirty="0" smtClean="0">
                <a:latin typeface="CMR8" charset="0"/>
              </a:rPr>
              <a:t>=2007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ParentalLeave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21" name="Rectángulo 20"/>
          <p:cNvSpPr/>
          <p:nvPr/>
        </p:nvSpPr>
        <p:spPr>
          <a:xfrm>
            <a:off x="479801" y="5926593"/>
            <a:ext cx="733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>
                <a:latin typeface="CMMI10" charset="0"/>
              </a:rPr>
              <a:t>name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empId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employee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startYear</a:t>
            </a:r>
            <a:r>
              <a:rPr lang="es-ES_tradnl" baseline="-25000" dirty="0" smtClean="0">
                <a:latin typeface="CMMI8" charset="0"/>
              </a:rPr>
              <a:t>&gt;</a:t>
            </a:r>
            <a:r>
              <a:rPr lang="es-ES_tradnl" baseline="-25000" dirty="0" smtClean="0">
                <a:latin typeface="CMR8" charset="0"/>
              </a:rPr>
              <a:t>=2007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ParentalLeave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857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Relational</a:t>
            </a:r>
            <a:r>
              <a:rPr lang="es-ES_tradnl" dirty="0" smtClean="0"/>
              <a:t> Algebra I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Select</a:t>
            </a:r>
            <a:endParaRPr lang="es-ES_tradnl" dirty="0" smtClean="0"/>
          </a:p>
          <a:p>
            <a:pPr lvl="1"/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smtClean="0">
                <a:latin typeface="CMMI8" charset="0"/>
              </a:rPr>
              <a:t>&lt;</a:t>
            </a:r>
            <a:r>
              <a:rPr lang="es-ES_tradnl" baseline="-25000" dirty="0" err="1" smtClean="0">
                <a:latin typeface="CMMI8" charset="0"/>
              </a:rPr>
              <a:t>selection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condition</a:t>
            </a:r>
            <a:r>
              <a:rPr lang="es-ES_tradnl" baseline="-25000" dirty="0" smtClean="0">
                <a:latin typeface="CMMI8" charset="0"/>
              </a:rPr>
              <a:t>&gt;</a:t>
            </a:r>
            <a:r>
              <a:rPr lang="es-ES_tradnl" dirty="0" smtClean="0">
                <a:latin typeface="CMMI8" charset="0"/>
              </a:rPr>
              <a:t> (R)</a:t>
            </a:r>
            <a:endParaRPr lang="es-ES_tradnl" dirty="0" smtClean="0"/>
          </a:p>
          <a:p>
            <a:r>
              <a:rPr lang="es-ES_tradnl" dirty="0" smtClean="0"/>
              <a:t>Project</a:t>
            </a:r>
          </a:p>
          <a:p>
            <a:pPr lvl="1"/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smtClean="0">
                <a:latin typeface="CMMI8" charset="0"/>
              </a:rPr>
              <a:t>&lt;</a:t>
            </a:r>
            <a:r>
              <a:rPr lang="es-ES_tradnl" baseline="-25000" dirty="0" err="1" smtClean="0">
                <a:latin typeface="CMMI8" charset="0"/>
              </a:rPr>
              <a:t>attribute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list</a:t>
            </a:r>
            <a:r>
              <a:rPr lang="es-ES_tradnl" baseline="-25000" dirty="0" smtClean="0">
                <a:latin typeface="CMMI8" charset="0"/>
              </a:rPr>
              <a:t>&gt; </a:t>
            </a:r>
            <a:r>
              <a:rPr lang="es-ES_tradnl" dirty="0" smtClean="0">
                <a:latin typeface="CMMI8" charset="0"/>
              </a:rPr>
              <a:t>(R)</a:t>
            </a:r>
            <a:endParaRPr lang="es-ES_tradnl" dirty="0" smtClean="0"/>
          </a:p>
          <a:p>
            <a:r>
              <a:rPr lang="es-ES_tradnl" dirty="0" err="1" smtClean="0"/>
              <a:t>Rename</a:t>
            </a:r>
            <a:endParaRPr lang="es-ES_tradnl" dirty="0" smtClean="0"/>
          </a:p>
          <a:p>
            <a:pPr lvl="1"/>
            <a:r>
              <a:rPr lang="es-ES_tradnl" dirty="0" err="1" smtClean="0">
                <a:latin typeface="CMMI10" charset="0"/>
              </a:rPr>
              <a:t>ρ</a:t>
            </a:r>
            <a:r>
              <a:rPr lang="es-ES_tradnl" baseline="-25000" dirty="0" smtClean="0">
                <a:latin typeface="CMMI7" charset="0"/>
              </a:rPr>
              <a:t>&lt;new </a:t>
            </a:r>
            <a:r>
              <a:rPr lang="es-ES_tradnl" baseline="-25000" dirty="0" err="1" smtClean="0">
                <a:latin typeface="CMMI7" charset="0"/>
              </a:rPr>
              <a:t>schema</a:t>
            </a:r>
            <a:r>
              <a:rPr lang="es-ES_tradnl" baseline="-25000" dirty="0" smtClean="0">
                <a:latin typeface="CMMI7" charset="0"/>
              </a:rPr>
              <a:t>&gt; </a:t>
            </a:r>
            <a:r>
              <a:rPr lang="es-ES_tradnl" dirty="0" smtClean="0">
                <a:latin typeface="CMMI7" charset="0"/>
              </a:rPr>
              <a:t>(R)</a:t>
            </a:r>
            <a:endParaRPr lang="es-ES_tradnl" dirty="0" smtClean="0"/>
          </a:p>
          <a:p>
            <a:r>
              <a:rPr lang="es-ES_tradnl" dirty="0" err="1" smtClean="0"/>
              <a:t>Union</a:t>
            </a:r>
            <a:endParaRPr lang="es-ES_tradnl" dirty="0" smtClean="0"/>
          </a:p>
          <a:p>
            <a:pPr lvl="1"/>
            <a:r>
              <a:rPr lang="es-ES_tradnl" dirty="0" smtClean="0"/>
              <a:t>R U S</a:t>
            </a:r>
          </a:p>
        </p:txBody>
      </p:sp>
    </p:spTree>
    <p:extLst>
      <p:ext uri="{BB962C8B-B14F-4D97-AF65-F5344CB8AC3E}">
        <p14:creationId xmlns:p14="http://schemas.microsoft.com/office/powerpoint/2010/main" val="15776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Q14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1043608" y="141763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>
                <a:latin typeface="CMTI10" charset="0"/>
              </a:rPr>
              <a:t>Employees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>
                <a:latin typeface="CMTI10" charset="0"/>
              </a:rPr>
              <a:t>empId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name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year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salary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entitlement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branch</a:t>
            </a:r>
            <a:r>
              <a:rPr lang="es-ES_tradnl" dirty="0">
                <a:latin typeface="CMTI10" charset="0"/>
              </a:rPr>
              <a:t>) </a:t>
            </a:r>
            <a:endParaRPr lang="es-ES_tradnl" dirty="0" smtClean="0">
              <a:latin typeface="CMTI10" charset="0"/>
            </a:endParaRPr>
          </a:p>
          <a:p>
            <a:r>
              <a:rPr lang="es-ES_tradnl" b="1" dirty="0" err="1" smtClean="0">
                <a:latin typeface="CMTI10" charset="0"/>
              </a:rPr>
              <a:t>ParentalLeave</a:t>
            </a:r>
            <a:r>
              <a:rPr lang="es-ES_tradnl" dirty="0" smtClean="0">
                <a:latin typeface="CMTI10" charset="0"/>
              </a:rPr>
              <a:t> (</a:t>
            </a:r>
            <a:r>
              <a:rPr lang="es-ES_tradnl" dirty="0" err="1" smtClean="0">
                <a:latin typeface="CMTI10" charset="0"/>
              </a:rPr>
              <a:t>employee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startDay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startYear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endDay</a:t>
            </a:r>
            <a:r>
              <a:rPr lang="es-ES_tradnl" dirty="0">
                <a:latin typeface="CMTI10" charset="0"/>
              </a:rPr>
              <a:t>, </a:t>
            </a:r>
            <a:r>
              <a:rPr lang="es-ES_tradnl" dirty="0" err="1">
                <a:latin typeface="CMTI10" charset="0"/>
              </a:rPr>
              <a:t>endYear</a:t>
            </a:r>
            <a:r>
              <a:rPr lang="es-ES_tradnl" dirty="0">
                <a:latin typeface="CMTI10" charset="0"/>
              </a:rPr>
              <a:t>) 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457200" y="2551837"/>
            <a:ext cx="8363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</a:t>
            </a:r>
            <a:r>
              <a:rPr lang="es-ES_tradnl" dirty="0">
                <a:latin typeface="CMR10" charset="0"/>
              </a:rPr>
              <a:t>(s) in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branch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who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have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highest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their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branch</a:t>
            </a:r>
            <a:r>
              <a:rPr lang="es-ES_tradnl" dirty="0">
                <a:latin typeface="CMR10" charset="0"/>
              </a:rPr>
              <a:t>.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should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contain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employee’s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branch</a:t>
            </a:r>
            <a:r>
              <a:rPr lang="es-ES_tradnl" dirty="0">
                <a:latin typeface="CMR10" charset="0"/>
              </a:rPr>
              <a:t> and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, and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should</a:t>
            </a:r>
            <a:r>
              <a:rPr lang="es-ES_tradnl" dirty="0">
                <a:latin typeface="CMR10" charset="0"/>
              </a:rPr>
              <a:t> be </a:t>
            </a:r>
            <a:r>
              <a:rPr lang="es-ES_tradnl" dirty="0" err="1">
                <a:latin typeface="CMR10" charset="0"/>
              </a:rPr>
              <a:t>sorted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branch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7879" y="4146882"/>
            <a:ext cx="1101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branch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name,branch,salary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maxSal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Employees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γ</a:t>
            </a:r>
            <a:r>
              <a:rPr lang="es-ES_tradnl" baseline="-25000" dirty="0" err="1">
                <a:latin typeface="CMMI8" charset="0"/>
              </a:rPr>
              <a:t>branch,MAX</a:t>
            </a:r>
            <a:r>
              <a:rPr lang="es-ES_tradnl" baseline="-25000" dirty="0">
                <a:latin typeface="CMR8" charset="0"/>
              </a:rPr>
              <a:t>(</a:t>
            </a:r>
            <a:r>
              <a:rPr lang="es-ES_tradnl" baseline="-25000" dirty="0" err="1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>
                <a:latin typeface="CMMI8" charset="0"/>
              </a:rPr>
              <a:t>maxSal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))))) </a:t>
            </a:r>
            <a:endParaRPr lang="es-ES_tradnl" dirty="0"/>
          </a:p>
        </p:txBody>
      </p:sp>
      <p:sp>
        <p:nvSpPr>
          <p:cNvPr id="15" name="Rectángulo 14"/>
          <p:cNvSpPr/>
          <p:nvPr/>
        </p:nvSpPr>
        <p:spPr>
          <a:xfrm>
            <a:off x="487879" y="4758828"/>
            <a:ext cx="1101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branch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name,salary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maxSal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Employees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γ</a:t>
            </a:r>
            <a:r>
              <a:rPr lang="es-ES_tradnl" baseline="-25000" dirty="0" err="1">
                <a:latin typeface="CMMI8" charset="0"/>
              </a:rPr>
              <a:t>branch,MAX</a:t>
            </a:r>
            <a:r>
              <a:rPr lang="es-ES_tradnl" baseline="-25000" dirty="0">
                <a:latin typeface="CMR8" charset="0"/>
              </a:rPr>
              <a:t>(</a:t>
            </a:r>
            <a:r>
              <a:rPr lang="es-ES_tradnl" baseline="-25000" dirty="0" err="1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>
                <a:latin typeface="CMMI8" charset="0"/>
              </a:rPr>
              <a:t>maxSal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))))) </a:t>
            </a:r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487879" y="5343603"/>
            <a:ext cx="1101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branch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name,branch,salary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Employees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γ</a:t>
            </a:r>
            <a:r>
              <a:rPr lang="es-ES_tradnl" baseline="-25000" dirty="0" err="1">
                <a:latin typeface="CMMI8" charset="0"/>
              </a:rPr>
              <a:t>branch,MAX</a:t>
            </a:r>
            <a:r>
              <a:rPr lang="es-ES_tradnl" baseline="-25000" dirty="0">
                <a:latin typeface="CMR8" charset="0"/>
              </a:rPr>
              <a:t>(</a:t>
            </a:r>
            <a:r>
              <a:rPr lang="es-ES_tradnl" baseline="-25000" dirty="0" err="1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>
                <a:latin typeface="CMMI8" charset="0"/>
              </a:rPr>
              <a:t>maxSal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))))) </a:t>
            </a:r>
            <a:endParaRPr lang="es-ES_tradnl" dirty="0"/>
          </a:p>
        </p:txBody>
      </p:sp>
      <p:sp>
        <p:nvSpPr>
          <p:cNvPr id="17" name="Rectángulo 16"/>
          <p:cNvSpPr/>
          <p:nvPr/>
        </p:nvSpPr>
        <p:spPr>
          <a:xfrm>
            <a:off x="487879" y="5946201"/>
            <a:ext cx="1101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branch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name,branch,salary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err="1" smtClean="0">
                <a:latin typeface="CMMI8" charset="0"/>
              </a:rPr>
              <a:t>maxSal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branch,MAX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>
                <a:latin typeface="CMMI8" charset="0"/>
              </a:rPr>
              <a:t>maxSal</a:t>
            </a:r>
            <a:r>
              <a:rPr lang="es-ES_tradnl" dirty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 smtClean="0">
                <a:latin typeface="CMR10" charset="0"/>
              </a:rPr>
              <a:t>))))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72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Q15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971600" y="135150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person_number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 smtClean="0">
                <a:latin typeface="CMMI10" charset="0"/>
              </a:rPr>
              <a:t>health_centre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  <a:p>
            <a:r>
              <a:rPr lang="es-ES_tradnl" b="1" dirty="0" err="1" smtClean="0">
                <a:latin typeface="CMMI10" charset="0"/>
              </a:rPr>
              <a:t>Appointments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appointment_id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patient</a:t>
            </a:r>
            <a:r>
              <a:rPr lang="es-ES_tradnl" dirty="0">
                <a:latin typeface="CMMI10" charset="0"/>
              </a:rPr>
              <a:t>, doctor, </a:t>
            </a:r>
            <a:r>
              <a:rPr lang="es-ES_tradnl" dirty="0" err="1">
                <a:latin typeface="CMMI10" charset="0"/>
              </a:rPr>
              <a:t>day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month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year</a:t>
            </a:r>
            <a:r>
              <a:rPr lang="es-ES_tradnl" dirty="0">
                <a:latin typeface="CMR10" charset="0"/>
              </a:rPr>
              <a:t>) </a:t>
            </a:r>
            <a:endParaRPr lang="es-ES_tradnl" dirty="0" smtClean="0">
              <a:latin typeface="CMR10" charset="0"/>
            </a:endParaRPr>
          </a:p>
          <a:p>
            <a:r>
              <a:rPr lang="es-ES_tradnl" dirty="0">
                <a:latin typeface="CMR10" charset="0"/>
              </a:rPr>
              <a:t> </a:t>
            </a:r>
            <a:r>
              <a:rPr lang="es-ES_tradnl" dirty="0" smtClean="0">
                <a:latin typeface="CMR10" charset="0"/>
              </a:rPr>
              <a:t>   </a:t>
            </a:r>
            <a:r>
              <a:rPr lang="es-ES_tradnl" dirty="0" smtClean="0">
                <a:latin typeface="CMMI10" charset="0"/>
              </a:rPr>
              <a:t>doctor </a:t>
            </a:r>
            <a:r>
              <a:rPr lang="es-ES_tradnl" dirty="0">
                <a:latin typeface="CMSY10" charset="0"/>
              </a:rPr>
              <a:t>→ </a:t>
            </a:r>
            <a:r>
              <a:rPr lang="es-ES_tradnl" dirty="0" err="1">
                <a:latin typeface="CMMI10" charset="0"/>
              </a:rPr>
              <a:t>Doctors.person</a:t>
            </a:r>
            <a:r>
              <a:rPr lang="es-ES_tradnl" dirty="0">
                <a:latin typeface="CMMI10" charset="0"/>
              </a:rPr>
              <a:t> </a:t>
            </a:r>
            <a:r>
              <a:rPr lang="es-ES_tradnl" dirty="0" err="1">
                <a:latin typeface="CMMI10" charset="0"/>
              </a:rPr>
              <a:t>number</a:t>
            </a:r>
            <a:r>
              <a:rPr lang="es-ES_tradnl" dirty="0">
                <a:latin typeface="CMMI10" charset="0"/>
              </a:rPr>
              <a:t> </a:t>
            </a:r>
            <a:endParaRPr lang="es-ES_tradnl" dirty="0"/>
          </a:p>
        </p:txBody>
      </p:sp>
      <p:sp>
        <p:nvSpPr>
          <p:cNvPr id="7" name="Rectángulo 6"/>
          <p:cNvSpPr/>
          <p:nvPr/>
        </p:nvSpPr>
        <p:spPr>
          <a:xfrm>
            <a:off x="480340" y="2624158"/>
            <a:ext cx="82064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computes </a:t>
            </a:r>
            <a:r>
              <a:rPr lang="es-ES_tradnl" dirty="0" err="1">
                <a:latin typeface="CMR10" charset="0"/>
              </a:rPr>
              <a:t>then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names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health</a:t>
            </a:r>
            <a:r>
              <a:rPr lang="es-ES_tradnl" dirty="0">
                <a:latin typeface="CMR10" charset="0"/>
              </a:rPr>
              <a:t> centres, </a:t>
            </a:r>
            <a:r>
              <a:rPr lang="es-ES_tradnl" dirty="0" err="1">
                <a:latin typeface="CMR10" charset="0"/>
              </a:rPr>
              <a:t>sorted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alphabetical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order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where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patient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with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identification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number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smtClean="0">
                <a:latin typeface="CMR10" charset="0"/>
              </a:rPr>
              <a:t>‘6006064444’ </a:t>
            </a:r>
            <a:r>
              <a:rPr lang="es-ES_tradnl" dirty="0" err="1">
                <a:latin typeface="CMR10" charset="0"/>
              </a:rPr>
              <a:t>had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appointments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year</a:t>
            </a:r>
            <a:r>
              <a:rPr lang="es-ES_tradnl" dirty="0">
                <a:latin typeface="CMR10" charset="0"/>
              </a:rPr>
              <a:t> 2000 </a:t>
            </a:r>
            <a:r>
              <a:rPr lang="es-ES_tradnl" dirty="0" err="1">
                <a:latin typeface="CMR10" charset="0"/>
              </a:rPr>
              <a:t>or</a:t>
            </a:r>
            <a:r>
              <a:rPr lang="es-ES_tradnl" dirty="0">
                <a:latin typeface="CMR10" charset="0"/>
              </a:rPr>
              <a:t> more </a:t>
            </a:r>
            <a:r>
              <a:rPr lang="es-ES_tradnl" dirty="0" err="1">
                <a:latin typeface="CMR10" charset="0"/>
              </a:rPr>
              <a:t>recently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80340" y="4168536"/>
            <a:ext cx="8340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latin typeface="CMMI10" charset="0"/>
              </a:rPr>
              <a:t>τ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smtClean="0">
                <a:latin typeface="CMMI10" charset="0"/>
              </a:rPr>
              <a:t>π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err="1" smtClean="0">
                <a:latin typeface="CMMI10" charset="0"/>
              </a:rPr>
              <a:t>Doctors</a:t>
            </a:r>
            <a:r>
              <a:rPr lang="es-ES_tradnl" sz="1600" dirty="0" smtClean="0">
                <a:latin typeface="CMMI10" charset="0"/>
              </a:rPr>
              <a:t> </a:t>
            </a:r>
            <a:r>
              <a:rPr lang="sv-SE" altLang="en-US" sz="16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1600" baseline="-25000" dirty="0" err="1" smtClean="0">
                <a:latin typeface="CMMI8" charset="0"/>
              </a:rPr>
              <a:t>person_number</a:t>
            </a:r>
            <a:r>
              <a:rPr lang="es-ES_tradnl" sz="1600" baseline="-25000" dirty="0" smtClean="0">
                <a:latin typeface="CMR8" charset="0"/>
              </a:rPr>
              <a:t>=</a:t>
            </a:r>
            <a:r>
              <a:rPr lang="es-ES_tradnl" sz="1600" baseline="-25000" dirty="0" smtClean="0">
                <a:latin typeface="CMMI8" charset="0"/>
              </a:rPr>
              <a:t>doctor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σ</a:t>
            </a:r>
            <a:r>
              <a:rPr lang="es-ES_tradnl" sz="1600" baseline="-25000" dirty="0" err="1">
                <a:latin typeface="CMMI8" charset="0"/>
              </a:rPr>
              <a:t>patient</a:t>
            </a:r>
            <a:r>
              <a:rPr lang="es-ES_tradnl" sz="1600" baseline="-25000" dirty="0">
                <a:latin typeface="CMR8" charset="0"/>
              </a:rPr>
              <a:t>=“</a:t>
            </a:r>
            <a:r>
              <a:rPr lang="es-ES_tradnl" sz="1600" baseline="-25000" dirty="0" smtClean="0">
                <a:latin typeface="CMR8" charset="0"/>
              </a:rPr>
              <a:t>6006064444”</a:t>
            </a:r>
            <a:r>
              <a:rPr lang="es-ES_tradnl" sz="1600" baseline="-25000" dirty="0" smtClean="0">
                <a:latin typeface="CMSY6" charset="0"/>
              </a:rPr>
              <a:t> </a:t>
            </a:r>
            <a:r>
              <a:rPr lang="es-ES_tradnl" sz="1600" baseline="-25000" dirty="0" smtClean="0">
                <a:latin typeface="CMMI8" charset="0"/>
              </a:rPr>
              <a:t>AND </a:t>
            </a:r>
            <a:r>
              <a:rPr lang="es-ES_tradnl" sz="1600" baseline="-25000" dirty="0" err="1" smtClean="0">
                <a:latin typeface="CMMI8" charset="0"/>
              </a:rPr>
              <a:t>year</a:t>
            </a:r>
            <a:r>
              <a:rPr lang="es-ES_tradnl" sz="1600" baseline="-25000" dirty="0" smtClean="0">
                <a:latin typeface="CMMI8" charset="0"/>
              </a:rPr>
              <a:t> </a:t>
            </a:r>
            <a:r>
              <a:rPr lang="es-ES_tradnl" sz="1600" baseline="-25000" dirty="0"/>
              <a:t>≥</a:t>
            </a:r>
            <a:r>
              <a:rPr lang="es-ES_tradnl" sz="1600" baseline="-25000" dirty="0" smtClean="0">
                <a:latin typeface="CMSY8" charset="0"/>
              </a:rPr>
              <a:t> </a:t>
            </a:r>
            <a:r>
              <a:rPr lang="es-ES_tradnl" sz="1600" baseline="-25000" dirty="0">
                <a:latin typeface="CMR8" charset="0"/>
              </a:rPr>
              <a:t>2000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Appointments</a:t>
            </a:r>
            <a:r>
              <a:rPr lang="es-ES_tradnl" sz="1600" dirty="0">
                <a:latin typeface="CMR10" charset="0"/>
              </a:rPr>
              <a:t>)))) </a:t>
            </a:r>
            <a:endParaRPr lang="es-ES_tradnl" sz="1600" dirty="0"/>
          </a:p>
        </p:txBody>
      </p:sp>
      <p:sp>
        <p:nvSpPr>
          <p:cNvPr id="18" name="Rectángulo 17"/>
          <p:cNvSpPr/>
          <p:nvPr/>
        </p:nvSpPr>
        <p:spPr>
          <a:xfrm>
            <a:off x="489593" y="4741891"/>
            <a:ext cx="8340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latin typeface="CMMI10" charset="0"/>
              </a:rPr>
              <a:t>τ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smtClean="0">
                <a:latin typeface="CMMI10" charset="0"/>
              </a:rPr>
              <a:t>π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Appointments</a:t>
            </a:r>
            <a:r>
              <a:rPr lang="es-ES_tradnl" sz="1600" dirty="0" smtClean="0">
                <a:latin typeface="CMMI10" charset="0"/>
              </a:rPr>
              <a:t> </a:t>
            </a:r>
            <a:r>
              <a:rPr lang="sv-SE" altLang="en-US" sz="16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1600" baseline="-25000" dirty="0" err="1" smtClean="0">
                <a:latin typeface="CMMI8" charset="0"/>
              </a:rPr>
              <a:t>person_number</a:t>
            </a:r>
            <a:r>
              <a:rPr lang="es-ES_tradnl" sz="1600" baseline="-25000" dirty="0" smtClean="0">
                <a:latin typeface="CMR8" charset="0"/>
              </a:rPr>
              <a:t>=</a:t>
            </a:r>
            <a:r>
              <a:rPr lang="es-ES_tradnl" sz="1600" baseline="-25000" dirty="0" smtClean="0">
                <a:latin typeface="CMMI8" charset="0"/>
              </a:rPr>
              <a:t>doctor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σ</a:t>
            </a:r>
            <a:r>
              <a:rPr lang="es-ES_tradnl" sz="1600" baseline="-25000" dirty="0" err="1">
                <a:latin typeface="CMMI8" charset="0"/>
              </a:rPr>
              <a:t>patient</a:t>
            </a:r>
            <a:r>
              <a:rPr lang="es-ES_tradnl" sz="1600" baseline="-25000" dirty="0">
                <a:latin typeface="CMR8" charset="0"/>
              </a:rPr>
              <a:t>=“</a:t>
            </a:r>
            <a:r>
              <a:rPr lang="es-ES_tradnl" sz="1600" baseline="-25000" dirty="0" smtClean="0">
                <a:latin typeface="CMR8" charset="0"/>
              </a:rPr>
              <a:t>6006064444”</a:t>
            </a:r>
            <a:r>
              <a:rPr lang="es-ES_tradnl" sz="1600" baseline="-25000" dirty="0" smtClean="0">
                <a:latin typeface="CMSY6" charset="0"/>
              </a:rPr>
              <a:t> </a:t>
            </a:r>
            <a:r>
              <a:rPr lang="es-ES_tradnl" sz="1600" baseline="-25000" dirty="0" smtClean="0">
                <a:latin typeface="CMMI8" charset="0"/>
              </a:rPr>
              <a:t>AND </a:t>
            </a:r>
            <a:r>
              <a:rPr lang="es-ES_tradnl" sz="1600" baseline="-25000" dirty="0" err="1" smtClean="0">
                <a:latin typeface="CMMI8" charset="0"/>
              </a:rPr>
              <a:t>year</a:t>
            </a:r>
            <a:r>
              <a:rPr lang="es-ES_tradnl" sz="1600" baseline="-25000" dirty="0" smtClean="0">
                <a:latin typeface="CMMI8" charset="0"/>
              </a:rPr>
              <a:t> </a:t>
            </a:r>
            <a:r>
              <a:rPr lang="es-ES_tradnl" sz="1600" baseline="-25000" dirty="0"/>
              <a:t>≥</a:t>
            </a:r>
            <a:r>
              <a:rPr lang="es-ES_tradnl" sz="1600" baseline="-25000" dirty="0" smtClean="0">
                <a:latin typeface="CMSY8" charset="0"/>
              </a:rPr>
              <a:t> </a:t>
            </a:r>
            <a:r>
              <a:rPr lang="es-ES_tradnl" sz="1600" baseline="-25000" dirty="0" smtClean="0">
                <a:latin typeface="CMR8" charset="0"/>
              </a:rPr>
              <a:t>2000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err="1" smtClean="0">
                <a:latin typeface="CMMI10" charset="0"/>
              </a:rPr>
              <a:t>Doctors</a:t>
            </a:r>
            <a:r>
              <a:rPr lang="es-ES_tradnl" sz="1600" dirty="0" smtClean="0">
                <a:latin typeface="CMR10" charset="0"/>
              </a:rPr>
              <a:t>)))) </a:t>
            </a:r>
            <a:endParaRPr lang="es-ES_tradnl" sz="1600" dirty="0"/>
          </a:p>
        </p:txBody>
      </p:sp>
      <p:sp>
        <p:nvSpPr>
          <p:cNvPr id="19" name="Rectángulo 18"/>
          <p:cNvSpPr/>
          <p:nvPr/>
        </p:nvSpPr>
        <p:spPr>
          <a:xfrm>
            <a:off x="478047" y="5343093"/>
            <a:ext cx="8340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latin typeface="CMMI10" charset="0"/>
              </a:rPr>
              <a:t>τ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smtClean="0">
                <a:latin typeface="CMMI10" charset="0"/>
              </a:rPr>
              <a:t>π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err="1" smtClean="0">
                <a:latin typeface="CMMI10" charset="0"/>
              </a:rPr>
              <a:t>Doctors</a:t>
            </a:r>
            <a:r>
              <a:rPr lang="es-ES_tradnl" sz="1600" dirty="0" smtClean="0">
                <a:latin typeface="CMMI10" charset="0"/>
              </a:rPr>
              <a:t> </a:t>
            </a:r>
            <a:r>
              <a:rPr lang="sv-SE" altLang="en-US" sz="16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>
                <a:latin typeface="CMMI10" charset="0"/>
              </a:rPr>
              <a:t>π</a:t>
            </a:r>
            <a:r>
              <a:rPr lang="es-ES_tradnl" sz="1600" baseline="-25000" dirty="0" err="1" smtClean="0">
                <a:latin typeface="CMMI8" charset="0"/>
              </a:rPr>
              <a:t>patient</a:t>
            </a:r>
            <a:r>
              <a:rPr lang="es-ES_tradnl" sz="1600" baseline="-25000" dirty="0">
                <a:latin typeface="CMR8" charset="0"/>
              </a:rPr>
              <a:t>=“</a:t>
            </a:r>
            <a:r>
              <a:rPr lang="es-ES_tradnl" sz="1600" baseline="-25000" dirty="0" smtClean="0">
                <a:latin typeface="CMR8" charset="0"/>
              </a:rPr>
              <a:t>6006064444”</a:t>
            </a:r>
            <a:r>
              <a:rPr lang="es-ES_tradnl" sz="1600" baseline="-25000" dirty="0" smtClean="0">
                <a:latin typeface="CMSY6" charset="0"/>
              </a:rPr>
              <a:t> </a:t>
            </a:r>
            <a:r>
              <a:rPr lang="es-ES_tradnl" sz="1600" baseline="-25000" dirty="0" smtClean="0">
                <a:latin typeface="CMMI8" charset="0"/>
              </a:rPr>
              <a:t>AND </a:t>
            </a:r>
            <a:r>
              <a:rPr lang="es-ES_tradnl" sz="1600" baseline="-25000" dirty="0" err="1" smtClean="0">
                <a:latin typeface="CMMI8" charset="0"/>
              </a:rPr>
              <a:t>year</a:t>
            </a:r>
            <a:r>
              <a:rPr lang="es-ES_tradnl" sz="1600" baseline="-25000" dirty="0" smtClean="0">
                <a:latin typeface="CMMI8" charset="0"/>
              </a:rPr>
              <a:t> </a:t>
            </a:r>
            <a:r>
              <a:rPr lang="es-ES_tradnl" sz="1600" baseline="-25000" dirty="0"/>
              <a:t>≥</a:t>
            </a:r>
            <a:r>
              <a:rPr lang="es-ES_tradnl" sz="1600" baseline="-25000" dirty="0" smtClean="0">
                <a:latin typeface="CMSY8" charset="0"/>
              </a:rPr>
              <a:t> </a:t>
            </a:r>
            <a:r>
              <a:rPr lang="es-ES_tradnl" sz="1600" baseline="-25000" dirty="0">
                <a:latin typeface="CMR8" charset="0"/>
              </a:rPr>
              <a:t>2000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Appointments</a:t>
            </a:r>
            <a:r>
              <a:rPr lang="es-ES_tradnl" sz="1600" dirty="0">
                <a:latin typeface="CMR10" charset="0"/>
              </a:rPr>
              <a:t>)))) </a:t>
            </a:r>
            <a:endParaRPr lang="es-ES_tradnl" sz="1600" dirty="0"/>
          </a:p>
        </p:txBody>
      </p:sp>
      <p:sp>
        <p:nvSpPr>
          <p:cNvPr id="20" name="Rectángulo 19"/>
          <p:cNvSpPr/>
          <p:nvPr/>
        </p:nvSpPr>
        <p:spPr>
          <a:xfrm>
            <a:off x="478047" y="5949830"/>
            <a:ext cx="8340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latin typeface="CMMI10" charset="0"/>
              </a:rPr>
              <a:t>τ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smtClean="0">
                <a:latin typeface="CMMI10" charset="0"/>
              </a:rPr>
              <a:t>π</a:t>
            </a:r>
            <a:r>
              <a:rPr lang="es-ES_tradnl" sz="1600" baseline="-25000" dirty="0" err="1" smtClean="0">
                <a:latin typeface="CMMI8" charset="0"/>
              </a:rPr>
              <a:t>health_centre</a:t>
            </a:r>
            <a:r>
              <a:rPr lang="es-ES_tradnl" sz="1600" dirty="0" smtClean="0">
                <a:latin typeface="CMR10" charset="0"/>
              </a:rPr>
              <a:t>(</a:t>
            </a:r>
            <a:r>
              <a:rPr lang="es-ES_tradnl" sz="1600" dirty="0" err="1" smtClean="0">
                <a:latin typeface="CMMI10" charset="0"/>
              </a:rPr>
              <a:t>Doctors</a:t>
            </a:r>
            <a:r>
              <a:rPr lang="es-ES_tradnl" sz="1600" dirty="0" smtClean="0">
                <a:latin typeface="CMMI10" charset="0"/>
              </a:rPr>
              <a:t> </a:t>
            </a:r>
            <a:r>
              <a:rPr lang="sv-SE" altLang="en-US" sz="1600" dirty="0">
                <a:latin typeface="Arial Unicode MS" charset="0"/>
                <a:ea typeface="Arial Unicode MS" charset="0"/>
              </a:rPr>
              <a:t>⋈ </a:t>
            </a:r>
            <a:r>
              <a:rPr lang="es-ES_tradnl" sz="1600" baseline="-25000" dirty="0" err="1" smtClean="0">
                <a:latin typeface="CMMI8" charset="0"/>
              </a:rPr>
              <a:t>person_number</a:t>
            </a:r>
            <a:r>
              <a:rPr lang="es-ES_tradnl" sz="1600" baseline="-25000" dirty="0" smtClean="0">
                <a:latin typeface="CMR8" charset="0"/>
              </a:rPr>
              <a:t>=</a:t>
            </a:r>
            <a:r>
              <a:rPr lang="es-ES_tradnl" sz="1600" baseline="-25000" dirty="0" smtClean="0">
                <a:latin typeface="CMMI8" charset="0"/>
              </a:rPr>
              <a:t>doctor</a:t>
            </a:r>
            <a:r>
              <a:rPr lang="es-ES_tradnl" sz="1600" dirty="0" smtClean="0">
                <a:latin typeface="CMMI8" charset="0"/>
              </a:rPr>
              <a:t> 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σ</a:t>
            </a:r>
            <a:r>
              <a:rPr lang="es-ES_tradnl" sz="1600" baseline="-25000" dirty="0" err="1">
                <a:latin typeface="CMMI8" charset="0"/>
              </a:rPr>
              <a:t>patient</a:t>
            </a:r>
            <a:r>
              <a:rPr lang="es-ES_tradnl" sz="1600" baseline="-25000" dirty="0">
                <a:latin typeface="CMR8" charset="0"/>
              </a:rPr>
              <a:t>=“</a:t>
            </a:r>
            <a:r>
              <a:rPr lang="es-ES_tradnl" sz="1600" baseline="-25000" dirty="0" smtClean="0">
                <a:latin typeface="CMR8" charset="0"/>
              </a:rPr>
              <a:t>6006064444”</a:t>
            </a:r>
            <a:r>
              <a:rPr lang="es-ES_tradnl" sz="1600" baseline="-25000" dirty="0" smtClean="0">
                <a:latin typeface="CMSY6" charset="0"/>
              </a:rPr>
              <a:t> </a:t>
            </a:r>
            <a:r>
              <a:rPr lang="es-ES_tradnl" sz="1600" baseline="-25000" dirty="0" smtClean="0">
                <a:latin typeface="CMMI8" charset="0"/>
              </a:rPr>
              <a:t>AND </a:t>
            </a:r>
            <a:r>
              <a:rPr lang="es-ES_tradnl" sz="1600" baseline="-25000" dirty="0" err="1" smtClean="0">
                <a:latin typeface="CMMI8" charset="0"/>
              </a:rPr>
              <a:t>year</a:t>
            </a:r>
            <a:r>
              <a:rPr lang="es-ES_tradnl" sz="1600" baseline="-25000" dirty="0" smtClean="0">
                <a:latin typeface="CMMI8" charset="0"/>
              </a:rPr>
              <a:t> </a:t>
            </a:r>
            <a:r>
              <a:rPr lang="es-ES_tradnl" sz="1600" baseline="-25000" dirty="0"/>
              <a:t>≥</a:t>
            </a:r>
            <a:r>
              <a:rPr lang="es-ES_tradnl" sz="1600" baseline="-25000" dirty="0" smtClean="0">
                <a:latin typeface="CMSY8" charset="0"/>
              </a:rPr>
              <a:t> </a:t>
            </a:r>
            <a:r>
              <a:rPr lang="es-ES_tradnl" sz="1600" baseline="-25000" dirty="0">
                <a:latin typeface="CMR8" charset="0"/>
              </a:rPr>
              <a:t>2000</a:t>
            </a:r>
            <a:r>
              <a:rPr lang="es-ES_tradnl" sz="1600" dirty="0">
                <a:latin typeface="CMR10" charset="0"/>
              </a:rPr>
              <a:t>(</a:t>
            </a:r>
            <a:r>
              <a:rPr lang="es-ES_tradnl" sz="1600" dirty="0" err="1">
                <a:latin typeface="CMMI10" charset="0"/>
              </a:rPr>
              <a:t>Appointments</a:t>
            </a:r>
            <a:r>
              <a:rPr lang="es-ES_tradnl" sz="1600" dirty="0">
                <a:latin typeface="CMR10" charset="0"/>
              </a:rPr>
              <a:t>)))) 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17023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Q16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971600" y="135150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person_number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 smtClean="0">
                <a:latin typeface="CMMI10" charset="0"/>
              </a:rPr>
              <a:t>health_centre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  <a:p>
            <a:r>
              <a:rPr lang="es-ES_tradnl" b="1" dirty="0" err="1" smtClean="0">
                <a:latin typeface="CMMI10" charset="0"/>
              </a:rPr>
              <a:t>Appointments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appointment_id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patient</a:t>
            </a:r>
            <a:r>
              <a:rPr lang="es-ES_tradnl" dirty="0">
                <a:latin typeface="CMMI10" charset="0"/>
              </a:rPr>
              <a:t>, doctor, </a:t>
            </a:r>
            <a:r>
              <a:rPr lang="es-ES_tradnl" dirty="0" err="1">
                <a:latin typeface="CMMI10" charset="0"/>
              </a:rPr>
              <a:t>day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month</a:t>
            </a:r>
            <a:r>
              <a:rPr lang="es-ES_tradnl" dirty="0">
                <a:latin typeface="CMMI10" charset="0"/>
              </a:rPr>
              <a:t>, </a:t>
            </a:r>
            <a:r>
              <a:rPr lang="es-ES_tradnl" dirty="0" err="1">
                <a:latin typeface="CMMI10" charset="0"/>
              </a:rPr>
              <a:t>year</a:t>
            </a:r>
            <a:r>
              <a:rPr lang="es-ES_tradnl" dirty="0">
                <a:latin typeface="CMR10" charset="0"/>
              </a:rPr>
              <a:t>) </a:t>
            </a:r>
            <a:endParaRPr lang="es-ES_tradnl" dirty="0" smtClean="0">
              <a:latin typeface="CMR10" charset="0"/>
            </a:endParaRPr>
          </a:p>
          <a:p>
            <a:r>
              <a:rPr lang="es-ES_tradnl" dirty="0">
                <a:latin typeface="CMR10" charset="0"/>
              </a:rPr>
              <a:t> </a:t>
            </a:r>
            <a:r>
              <a:rPr lang="es-ES_tradnl" dirty="0" smtClean="0">
                <a:latin typeface="CMR10" charset="0"/>
              </a:rPr>
              <a:t>   </a:t>
            </a:r>
            <a:r>
              <a:rPr lang="es-ES_tradnl" dirty="0" smtClean="0">
                <a:latin typeface="CMMI10" charset="0"/>
              </a:rPr>
              <a:t>doctor </a:t>
            </a:r>
            <a:r>
              <a:rPr lang="es-ES_tradnl" dirty="0">
                <a:latin typeface="CMSY10" charset="0"/>
              </a:rPr>
              <a:t>→ </a:t>
            </a:r>
            <a:r>
              <a:rPr lang="es-ES_tradnl" dirty="0" err="1">
                <a:latin typeface="CMMI10" charset="0"/>
              </a:rPr>
              <a:t>Doctors.person</a:t>
            </a:r>
            <a:r>
              <a:rPr lang="es-ES_tradnl" dirty="0">
                <a:latin typeface="CMMI10" charset="0"/>
              </a:rPr>
              <a:t> </a:t>
            </a:r>
            <a:r>
              <a:rPr lang="es-ES_tradnl" dirty="0" err="1">
                <a:latin typeface="CMMI10" charset="0"/>
              </a:rPr>
              <a:t>number</a:t>
            </a:r>
            <a:r>
              <a:rPr lang="es-ES_tradnl" dirty="0">
                <a:latin typeface="CMMI10" charset="0"/>
              </a:rPr>
              <a:t> 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489593" y="2828836"/>
            <a:ext cx="81972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computes,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health</a:t>
            </a:r>
            <a:r>
              <a:rPr lang="es-ES_tradnl" dirty="0">
                <a:latin typeface="CMR10" charset="0"/>
              </a:rPr>
              <a:t> centre,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total </a:t>
            </a:r>
            <a:r>
              <a:rPr lang="es-ES_tradnl" dirty="0" err="1">
                <a:latin typeface="CMR10" charset="0"/>
              </a:rPr>
              <a:t>number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appointments</a:t>
            </a:r>
            <a:r>
              <a:rPr lang="es-ES_tradnl" dirty="0">
                <a:latin typeface="CMR10" charset="0"/>
              </a:rPr>
              <a:t> at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health</a:t>
            </a:r>
            <a:r>
              <a:rPr lang="es-ES_tradnl" dirty="0">
                <a:latin typeface="CMR10" charset="0"/>
              </a:rPr>
              <a:t> centre in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month</a:t>
            </a:r>
            <a:r>
              <a:rPr lang="es-ES_tradnl" dirty="0">
                <a:latin typeface="CMR10" charset="0"/>
              </a:rPr>
              <a:t> of 2007. </a:t>
            </a:r>
            <a:endParaRPr lang="es-ES_tradnl" dirty="0"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06388" y="4128006"/>
            <a:ext cx="8939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health_centre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month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count</a:t>
            </a:r>
            <a:r>
              <a:rPr lang="es-ES_tradnl" baseline="-25000" dirty="0" smtClean="0">
                <a:latin typeface="CMR8" charset="0"/>
              </a:rPr>
              <a:t>(*)</a:t>
            </a:r>
            <a:r>
              <a:rPr lang="es-ES_tradnl" baseline="-25000" dirty="0">
                <a:latin typeface="CMSY8" charset="0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numApps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person_number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smtClean="0">
                <a:latin typeface="CMMI8" charset="0"/>
              </a:rPr>
              <a:t>doctor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R8" charset="0"/>
              </a:rPr>
              <a:t>=2007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Appointments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5" name="Rectángulo 14"/>
          <p:cNvSpPr/>
          <p:nvPr/>
        </p:nvSpPr>
        <p:spPr>
          <a:xfrm>
            <a:off x="606388" y="4722833"/>
            <a:ext cx="8939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health_centre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month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count</a:t>
            </a:r>
            <a:r>
              <a:rPr lang="es-ES_tradnl" baseline="-25000" dirty="0" smtClean="0">
                <a:latin typeface="CMR8" charset="0"/>
              </a:rPr>
              <a:t>(*)</a:t>
            </a:r>
            <a:r>
              <a:rPr lang="es-ES_tradnl" baseline="-25000" dirty="0">
                <a:latin typeface="CMSY8" charset="0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numApps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person_number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smtClean="0">
                <a:latin typeface="CMMI8" charset="0"/>
              </a:rPr>
              <a:t>doctor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R8" charset="0"/>
              </a:rPr>
              <a:t>=2007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Appointments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606388" y="5346937"/>
            <a:ext cx="8939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health_centre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month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count</a:t>
            </a:r>
            <a:r>
              <a:rPr lang="es-ES_tradnl" baseline="-25000" dirty="0" smtClean="0">
                <a:latin typeface="CMR8" charset="0"/>
              </a:rPr>
              <a:t>(*)</a:t>
            </a:r>
            <a:r>
              <a:rPr lang="es-ES_tradnl" baseline="-25000" dirty="0">
                <a:latin typeface="CMSY8" charset="0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numApps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person_number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smtClean="0">
                <a:latin typeface="CMMI8" charset="0"/>
              </a:rPr>
              <a:t>doctor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R8" charset="0"/>
              </a:rPr>
              <a:t>=2007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Appointments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  <p:sp>
        <p:nvSpPr>
          <p:cNvPr id="17" name="Rectángulo 16"/>
          <p:cNvSpPr/>
          <p:nvPr/>
        </p:nvSpPr>
        <p:spPr>
          <a:xfrm>
            <a:off x="606388" y="5929871"/>
            <a:ext cx="8939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health_centre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month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count</a:t>
            </a:r>
            <a:r>
              <a:rPr lang="es-ES_tradnl" baseline="-25000" dirty="0" smtClean="0">
                <a:latin typeface="CMR8" charset="0"/>
              </a:rPr>
              <a:t>(*)</a:t>
            </a:r>
            <a:r>
              <a:rPr lang="es-ES_tradnl" baseline="-25000" dirty="0">
                <a:latin typeface="CMSY8" charset="0"/>
              </a:rPr>
              <a:t> → </a:t>
            </a:r>
            <a:r>
              <a:rPr lang="es-ES_tradnl" baseline="-25000" dirty="0" err="1" smtClean="0">
                <a:latin typeface="CMMI8" charset="0"/>
              </a:rPr>
              <a:t>numApps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Doctors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err="1" smtClean="0">
                <a:latin typeface="CMMI8" charset="0"/>
              </a:rPr>
              <a:t>person_number</a:t>
            </a:r>
            <a:r>
              <a:rPr lang="es-ES_tradnl" baseline="-25000" dirty="0" smtClean="0">
                <a:latin typeface="CMR8" charset="0"/>
              </a:rPr>
              <a:t>=</a:t>
            </a:r>
            <a:r>
              <a:rPr lang="es-ES_tradnl" baseline="-25000" dirty="0" smtClean="0">
                <a:latin typeface="CMMI8" charset="0"/>
              </a:rPr>
              <a:t>doctor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year</a:t>
            </a:r>
            <a:r>
              <a:rPr lang="es-ES_tradnl" baseline="-25000" dirty="0" smtClean="0">
                <a:latin typeface="CMR8" charset="0"/>
              </a:rPr>
              <a:t>=2007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Appointments</a:t>
            </a:r>
            <a:r>
              <a:rPr lang="es-ES_tradnl" dirty="0">
                <a:latin typeface="CMR10" charset="0"/>
              </a:rPr>
              <a:t>)))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0357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2240" y="274638"/>
            <a:ext cx="1954560" cy="1143000"/>
          </a:xfrm>
        </p:spPr>
        <p:txBody>
          <a:bodyPr/>
          <a:lstStyle/>
          <a:p>
            <a:r>
              <a:rPr lang="en-US" dirty="0" smtClean="0"/>
              <a:t>Q17</a:t>
            </a:r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49964"/>
              </p:ext>
            </p:extLst>
          </p:nvPr>
        </p:nvGraphicFramePr>
        <p:xfrm>
          <a:off x="480340" y="648300"/>
          <a:ext cx="2088873" cy="155448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20000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25000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32000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28000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35000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95655"/>
              </p:ext>
            </p:extLst>
          </p:nvPr>
        </p:nvGraphicFramePr>
        <p:xfrm>
          <a:off x="4427984" y="2191579"/>
          <a:ext cx="2412166" cy="850491"/>
        </p:xfrm>
        <a:graphic>
          <a:graphicData uri="http://schemas.openxmlformats.org/drawingml/2006/table">
            <a:tbl>
              <a:tblPr/>
              <a:tblGrid>
                <a:gridCol w="1206083"/>
                <a:gridCol w="1206083"/>
              </a:tblGrid>
              <a:tr h="283497">
                <a:tc>
                  <a:txBody>
                    <a:bodyPr/>
                    <a:lstStyle/>
                    <a:p>
                      <a:r>
                        <a:rPr lang="es-ES_tradnl" sz="1100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dirty="0">
                          <a:effectLst/>
                          <a:latin typeface="CMBX10" charset="0"/>
                        </a:rPr>
                        <a:t>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err="1">
                          <a:effectLst/>
                          <a:latin typeface="CMBX10" charset="0"/>
                        </a:rPr>
                        <a:t>city</a:t>
                      </a:r>
                      <a:r>
                        <a:rPr lang="es-ES_tradnl" sz="1100" dirty="0">
                          <a:effectLst/>
                          <a:latin typeface="CMBX10" charset="0"/>
                        </a:rPr>
                        <a:t>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9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London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9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Paris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480340" y="4725144"/>
            <a:ext cx="8484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R10" charset="0"/>
              </a:rPr>
              <a:t>1) </a:t>
            </a:r>
            <a:r>
              <a:rPr lang="es-ES_tradnl" dirty="0" err="1" smtClean="0">
                <a:latin typeface="CMR10" charset="0"/>
              </a:rPr>
              <a:t>one</a:t>
            </a:r>
            <a:r>
              <a:rPr lang="es-ES_tradnl" dirty="0" smtClean="0">
                <a:latin typeface="CMR10" charset="0"/>
              </a:rPr>
              <a:t> </a:t>
            </a:r>
            <a:r>
              <a:rPr lang="es-ES_tradnl" dirty="0">
                <a:latin typeface="CMR10" charset="0"/>
              </a:rPr>
              <a:t>of </a:t>
            </a:r>
            <a:r>
              <a:rPr lang="es-ES_tradnl" dirty="0" err="1">
                <a:latin typeface="CMR10" charset="0"/>
              </a:rPr>
              <a:t>these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b="1" dirty="0" err="1">
                <a:latin typeface="CMR10" charset="0"/>
              </a:rPr>
              <a:t>must</a:t>
            </a:r>
            <a:r>
              <a:rPr lang="es-ES_tradnl" b="1" dirty="0">
                <a:latin typeface="CMR10" charset="0"/>
              </a:rPr>
              <a:t> use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Cartesian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product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 smtClean="0">
                <a:latin typeface="CMR10" charset="0"/>
              </a:rPr>
              <a:t>operator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915816" y="1619942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two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different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evaluate</a:t>
            </a:r>
            <a:r>
              <a:rPr lang="es-ES_tradnl" dirty="0">
                <a:latin typeface="CMR10" charset="0"/>
              </a:rPr>
              <a:t> to: </a:t>
            </a:r>
            <a:endParaRPr lang="es-ES_tradnl" dirty="0">
              <a:effectLst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80340" y="5495834"/>
            <a:ext cx="8484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R10" charset="0"/>
              </a:rPr>
              <a:t>2) </a:t>
            </a:r>
            <a:r>
              <a:rPr lang="es-ES_tradnl" dirty="0" err="1" smtClean="0">
                <a:latin typeface="CMR10" charset="0"/>
              </a:rPr>
              <a:t>one</a:t>
            </a:r>
            <a:r>
              <a:rPr lang="es-ES_tradnl" dirty="0" smtClean="0">
                <a:latin typeface="CMR10" charset="0"/>
              </a:rPr>
              <a:t> </a:t>
            </a:r>
            <a:r>
              <a:rPr lang="es-ES_tradnl" dirty="0">
                <a:latin typeface="CMR10" charset="0"/>
              </a:rPr>
              <a:t>of </a:t>
            </a:r>
            <a:r>
              <a:rPr lang="es-ES_tradnl" dirty="0" err="1">
                <a:latin typeface="CMR10" charset="0"/>
              </a:rPr>
              <a:t>these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b="1" dirty="0" err="1">
                <a:latin typeface="CMR10" charset="0"/>
              </a:rPr>
              <a:t>must</a:t>
            </a:r>
            <a:r>
              <a:rPr lang="es-ES_tradnl" b="1" dirty="0">
                <a:latin typeface="CMR10" charset="0"/>
              </a:rPr>
              <a:t> </a:t>
            </a:r>
            <a:r>
              <a:rPr lang="es-ES_tradnl" b="1" dirty="0" err="1">
                <a:latin typeface="CMBX10" charset="0"/>
              </a:rPr>
              <a:t>not</a:t>
            </a:r>
            <a:r>
              <a:rPr lang="es-ES_tradnl" dirty="0">
                <a:latin typeface="CMBX10" charset="0"/>
              </a:rPr>
              <a:t> </a:t>
            </a:r>
            <a:r>
              <a:rPr lang="es-ES_tradnl" dirty="0">
                <a:latin typeface="CMR10" charset="0"/>
              </a:rPr>
              <a:t>use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Cartesian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product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operator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95536" y="246942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20" name="Rectángulo 19"/>
          <p:cNvSpPr/>
          <p:nvPr/>
        </p:nvSpPr>
        <p:spPr>
          <a:xfrm>
            <a:off x="353793" y="2483604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>
                <a:latin typeface="CMR10" charset="0"/>
              </a:rPr>
              <a:t>Branches</a:t>
            </a:r>
            <a:r>
              <a:rPr lang="es-ES_tradnl" dirty="0">
                <a:latin typeface="CMR10" charset="0"/>
              </a:rPr>
              <a:t> </a:t>
            </a:r>
            <a:endParaRPr lang="es-ES_tradnl" dirty="0"/>
          </a:p>
        </p:txBody>
      </p:sp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5756"/>
              </p:ext>
            </p:extLst>
          </p:nvPr>
        </p:nvGraphicFramePr>
        <p:xfrm>
          <a:off x="480340" y="2852936"/>
          <a:ext cx="1944216" cy="1653576"/>
        </p:xfrm>
        <a:graphic>
          <a:graphicData uri="http://schemas.openxmlformats.org/drawingml/2006/table">
            <a:tbl>
              <a:tblPr/>
              <a:tblGrid>
                <a:gridCol w="972108"/>
                <a:gridCol w="972108"/>
              </a:tblGrid>
              <a:tr h="275596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number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city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ru-RU" sz="1100">
                          <a:effectLst/>
                          <a:latin typeface="CMR10" charset="0"/>
                        </a:rPr>
                        <a:t>1 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Stockholm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Paris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London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4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Berlin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5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Rome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2240" y="274638"/>
            <a:ext cx="1954560" cy="1143000"/>
          </a:xfrm>
        </p:spPr>
        <p:txBody>
          <a:bodyPr/>
          <a:lstStyle/>
          <a:p>
            <a:r>
              <a:rPr lang="en-US" dirty="0" smtClean="0"/>
              <a:t>Q18</a:t>
            </a:r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80340" y="648300"/>
          <a:ext cx="2088873" cy="155448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20000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25000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32000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28000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35000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75483"/>
              </p:ext>
            </p:extLst>
          </p:nvPr>
        </p:nvGraphicFramePr>
        <p:xfrm>
          <a:off x="480340" y="2852936"/>
          <a:ext cx="1944216" cy="1653576"/>
        </p:xfrm>
        <a:graphic>
          <a:graphicData uri="http://schemas.openxmlformats.org/drawingml/2006/table">
            <a:tbl>
              <a:tblPr/>
              <a:tblGrid>
                <a:gridCol w="972108"/>
                <a:gridCol w="972108"/>
              </a:tblGrid>
              <a:tr h="275596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number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city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ru-RU" sz="1100">
                          <a:effectLst/>
                          <a:latin typeface="CMR10" charset="0"/>
                        </a:rPr>
                        <a:t>1 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Stockholm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Paris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London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4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Berlin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5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Rome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3164406" y="1986634"/>
            <a:ext cx="5584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computes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 at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branch</a:t>
            </a:r>
            <a:r>
              <a:rPr lang="es-ES_tradnl" dirty="0">
                <a:latin typeface="CMR10" charset="0"/>
              </a:rPr>
              <a:t>, and </a:t>
            </a:r>
            <a:r>
              <a:rPr lang="es-ES_tradnl" dirty="0" err="1">
                <a:latin typeface="CMR10" charset="0"/>
              </a:rPr>
              <a:t>sorts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increasing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order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.</a:t>
            </a:r>
            <a:br>
              <a:rPr lang="es-ES_tradnl" dirty="0">
                <a:latin typeface="CMR10" charset="0"/>
              </a:rPr>
            </a:br>
            <a:endParaRPr lang="es-ES_tradnl" dirty="0"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3793" y="2483604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>
                <a:latin typeface="CMR10" charset="0"/>
              </a:rPr>
              <a:t>Branches</a:t>
            </a:r>
            <a:r>
              <a:rPr lang="es-ES_tradnl" dirty="0">
                <a:latin typeface="CMR10" charset="0"/>
              </a:rPr>
              <a:t> 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386186" y="297606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80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Q19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971600" y="135150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/>
              <a:t>Offices</a:t>
            </a:r>
            <a:r>
              <a:rPr lang="es-ES_tradnl" dirty="0" smtClean="0"/>
              <a:t> (</a:t>
            </a:r>
            <a:r>
              <a:rPr lang="es-ES_tradnl" u="sng" dirty="0" err="1" smtClean="0"/>
              <a:t>city</a:t>
            </a:r>
            <a:r>
              <a:rPr lang="es-ES_tradnl" dirty="0"/>
              <a:t>, </a:t>
            </a:r>
            <a:r>
              <a:rPr lang="es-ES_tradnl" dirty="0" err="1"/>
              <a:t>supplement</a:t>
            </a:r>
            <a:r>
              <a:rPr lang="es-ES_tradnl" dirty="0"/>
              <a:t>)</a:t>
            </a:r>
            <a:br>
              <a:rPr lang="es-ES_tradnl" dirty="0"/>
            </a:br>
            <a:r>
              <a:rPr lang="es-ES_tradnl" b="1" dirty="0" err="1" smtClean="0"/>
              <a:t>Departments</a:t>
            </a:r>
            <a:r>
              <a:rPr lang="es-ES_tradnl" dirty="0" smtClean="0"/>
              <a:t> (</a:t>
            </a:r>
            <a:r>
              <a:rPr lang="es-ES_tradnl" u="sng" dirty="0" err="1" smtClean="0"/>
              <a:t>city</a:t>
            </a:r>
            <a:r>
              <a:rPr lang="es-ES_tradnl" dirty="0"/>
              <a:t>, </a:t>
            </a:r>
            <a:r>
              <a:rPr lang="es-ES_tradnl" u="sng" dirty="0" err="1" smtClean="0"/>
              <a:t>dname</a:t>
            </a:r>
            <a:r>
              <a:rPr lang="es-ES_tradnl" dirty="0"/>
              <a:t>, </a:t>
            </a:r>
            <a:r>
              <a:rPr lang="es-ES_tradnl" dirty="0" err="1"/>
              <a:t>departmentHead</a:t>
            </a:r>
            <a:r>
              <a:rPr lang="es-ES_tradnl" dirty="0"/>
              <a:t>) </a:t>
            </a:r>
            <a:endParaRPr lang="es-ES_tradnl" dirty="0" smtClean="0"/>
          </a:p>
          <a:p>
            <a:r>
              <a:rPr lang="es-ES_tradnl" b="1" dirty="0" err="1" smtClean="0"/>
              <a:t>Employees</a:t>
            </a:r>
            <a:r>
              <a:rPr lang="es-ES_tradnl" dirty="0" smtClean="0"/>
              <a:t> (</a:t>
            </a:r>
            <a:r>
              <a:rPr lang="es-ES_tradnl" u="sng" dirty="0" err="1" smtClean="0"/>
              <a:t>empId</a:t>
            </a:r>
            <a:r>
              <a:rPr lang="es-ES_tradnl" dirty="0"/>
              <a:t>, </a:t>
            </a:r>
            <a:r>
              <a:rPr lang="es-ES_tradnl" dirty="0" err="1"/>
              <a:t>name</a:t>
            </a:r>
            <a:r>
              <a:rPr lang="es-ES_tradnl" dirty="0"/>
              <a:t>, </a:t>
            </a:r>
            <a:r>
              <a:rPr lang="es-ES_tradnl" dirty="0" err="1"/>
              <a:t>salary</a:t>
            </a:r>
            <a:r>
              <a:rPr lang="es-ES_tradnl" dirty="0"/>
              <a:t>, </a:t>
            </a:r>
            <a:r>
              <a:rPr lang="es-ES_tradnl" dirty="0" err="1"/>
              <a:t>dept</a:t>
            </a:r>
            <a:r>
              <a:rPr lang="es-ES_tradnl" dirty="0"/>
              <a:t>, </a:t>
            </a:r>
            <a:r>
              <a:rPr lang="es-ES_tradnl" dirty="0" err="1"/>
              <a:t>city</a:t>
            </a:r>
            <a:r>
              <a:rPr lang="es-ES_tradnl" dirty="0"/>
              <a:t>)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7200" y="2549314"/>
            <a:ext cx="8507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identifier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 and total </a:t>
            </a:r>
            <a:r>
              <a:rPr lang="es-ES_tradnl" dirty="0" err="1">
                <a:latin typeface="CMR10" charset="0"/>
              </a:rPr>
              <a:t>monthly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all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(</a:t>
            </a:r>
            <a:r>
              <a:rPr lang="es-ES_tradnl" dirty="0" err="1">
                <a:latin typeface="CMR10" charset="0"/>
              </a:rPr>
              <a:t>recall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total </a:t>
            </a:r>
            <a:r>
              <a:rPr lang="es-ES_tradnl" dirty="0" err="1">
                <a:latin typeface="CMR10" charset="0"/>
              </a:rPr>
              <a:t>monthly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</a:t>
            </a:r>
            <a:r>
              <a:rPr lang="es-ES_tradnl" dirty="0">
                <a:latin typeface="CMR10" charset="0"/>
              </a:rPr>
              <a:t> can be </a:t>
            </a:r>
            <a:r>
              <a:rPr lang="es-ES_tradnl" dirty="0" err="1">
                <a:latin typeface="CMR10" charset="0"/>
              </a:rPr>
              <a:t>calculated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adding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city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supplement</a:t>
            </a:r>
            <a:r>
              <a:rPr lang="es-ES_tradnl" dirty="0">
                <a:latin typeface="CMR10" charset="0"/>
              </a:rPr>
              <a:t> to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employee’s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basic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monthly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).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results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should</a:t>
            </a:r>
            <a:r>
              <a:rPr lang="es-ES_tradnl" dirty="0">
                <a:latin typeface="CMR10" charset="0"/>
              </a:rPr>
              <a:t> be </a:t>
            </a:r>
            <a:r>
              <a:rPr lang="es-ES_tradnl" dirty="0" err="1">
                <a:latin typeface="CMR10" charset="0"/>
              </a:rPr>
              <a:t>sorted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by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</a:t>
            </a:r>
            <a:r>
              <a:rPr lang="es-ES_tradnl" dirty="0">
                <a:latin typeface="CMR10" charset="0"/>
              </a:rPr>
              <a:t>. </a:t>
            </a:r>
            <a:endParaRPr lang="es-ES_tradnl" dirty="0"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11560" y="4139899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empId,name,supplement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 err="1">
                <a:latin typeface="CMMI10" charset="0"/>
              </a:rPr>
              <a:t>Offices</a:t>
            </a:r>
            <a:r>
              <a:rPr lang="es-ES_tradnl" dirty="0" smtClean="0">
                <a:latin typeface="CMR10" charset="0"/>
              </a:rPr>
              <a:t>))</a:t>
            </a:r>
            <a:endParaRPr lang="es-ES_tradnl" dirty="0"/>
          </a:p>
        </p:txBody>
      </p:sp>
      <p:sp>
        <p:nvSpPr>
          <p:cNvPr id="18" name="Rectángulo 17"/>
          <p:cNvSpPr/>
          <p:nvPr/>
        </p:nvSpPr>
        <p:spPr>
          <a:xfrm>
            <a:off x="611560" y="4714821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empId,name,salary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 err="1">
                <a:latin typeface="CMMI10" charset="0"/>
              </a:rPr>
              <a:t>Offices</a:t>
            </a:r>
            <a:r>
              <a:rPr lang="es-ES_tradnl" dirty="0" smtClean="0">
                <a:latin typeface="CMR10" charset="0"/>
              </a:rPr>
              <a:t>))</a:t>
            </a:r>
            <a:endParaRPr lang="es-ES_tradnl" dirty="0"/>
          </a:p>
        </p:txBody>
      </p:sp>
      <p:sp>
        <p:nvSpPr>
          <p:cNvPr id="19" name="Rectángulo 18"/>
          <p:cNvSpPr/>
          <p:nvPr/>
        </p:nvSpPr>
        <p:spPr>
          <a:xfrm>
            <a:off x="614211" y="5343603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empId,name,salary</a:t>
            </a:r>
            <a:r>
              <a:rPr lang="es-ES_tradnl" baseline="-25000" dirty="0" err="1" smtClean="0">
                <a:latin typeface="CMR8" charset="0"/>
              </a:rPr>
              <a:t>+</a:t>
            </a:r>
            <a:r>
              <a:rPr lang="es-ES_tradnl" baseline="-25000" dirty="0" err="1" smtClean="0">
                <a:latin typeface="CMMI8" charset="0"/>
              </a:rPr>
              <a:t>supplement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 err="1">
                <a:latin typeface="CMMI10" charset="0"/>
              </a:rPr>
              <a:t>Offices</a:t>
            </a:r>
            <a:r>
              <a:rPr lang="es-ES_tradnl" dirty="0" smtClean="0">
                <a:latin typeface="CMR10" charset="0"/>
              </a:rPr>
              <a:t>))</a:t>
            </a:r>
            <a:endParaRPr lang="es-ES_tradnl" dirty="0"/>
          </a:p>
        </p:txBody>
      </p:sp>
      <p:sp>
        <p:nvSpPr>
          <p:cNvPr id="20" name="Rectángulo 19"/>
          <p:cNvSpPr/>
          <p:nvPr/>
        </p:nvSpPr>
        <p:spPr>
          <a:xfrm>
            <a:off x="604093" y="5946201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τ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empId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 err="1" smtClean="0">
                <a:latin typeface="CMR8" charset="0"/>
              </a:rPr>
              <a:t>+</a:t>
            </a:r>
            <a:r>
              <a:rPr lang="es-ES_tradnl" baseline="-25000" dirty="0" err="1" smtClean="0">
                <a:latin typeface="CMMI8" charset="0"/>
              </a:rPr>
              <a:t>supplement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MI10" charset="0"/>
              </a:rPr>
              <a:t>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</a:t>
            </a:r>
            <a:r>
              <a:rPr lang="es-ES_tradnl" dirty="0" smtClean="0">
                <a:latin typeface="LASY10" charset="0"/>
              </a:rPr>
              <a:t> </a:t>
            </a:r>
            <a:r>
              <a:rPr lang="es-ES_tradnl" dirty="0" err="1">
                <a:latin typeface="CMMI10" charset="0"/>
              </a:rPr>
              <a:t>Offices</a:t>
            </a:r>
            <a:r>
              <a:rPr lang="es-ES_tradnl" dirty="0" smtClean="0">
                <a:latin typeface="CMR10" charset="0"/>
              </a:rPr>
              <a:t>))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779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Q20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6" name="Rectángulo 5"/>
          <p:cNvSpPr/>
          <p:nvPr/>
        </p:nvSpPr>
        <p:spPr>
          <a:xfrm>
            <a:off x="971600" y="135150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/>
              <a:t>Offices</a:t>
            </a:r>
            <a:r>
              <a:rPr lang="es-ES_tradnl" dirty="0" smtClean="0"/>
              <a:t> (</a:t>
            </a:r>
            <a:r>
              <a:rPr lang="es-ES_tradnl" u="sng" dirty="0" err="1" smtClean="0"/>
              <a:t>city</a:t>
            </a:r>
            <a:r>
              <a:rPr lang="es-ES_tradnl" dirty="0"/>
              <a:t>, </a:t>
            </a:r>
            <a:r>
              <a:rPr lang="es-ES_tradnl" dirty="0" err="1"/>
              <a:t>supplement</a:t>
            </a:r>
            <a:r>
              <a:rPr lang="es-ES_tradnl" dirty="0"/>
              <a:t>)</a:t>
            </a:r>
            <a:br>
              <a:rPr lang="es-ES_tradnl" dirty="0"/>
            </a:br>
            <a:r>
              <a:rPr lang="es-ES_tradnl" b="1" dirty="0" err="1" smtClean="0"/>
              <a:t>Departments</a:t>
            </a:r>
            <a:r>
              <a:rPr lang="es-ES_tradnl" dirty="0" smtClean="0"/>
              <a:t> (</a:t>
            </a:r>
            <a:r>
              <a:rPr lang="es-ES_tradnl" u="sng" dirty="0" err="1" smtClean="0"/>
              <a:t>city</a:t>
            </a:r>
            <a:r>
              <a:rPr lang="es-ES_tradnl" dirty="0"/>
              <a:t>, </a:t>
            </a:r>
            <a:r>
              <a:rPr lang="es-ES_tradnl" u="sng" dirty="0" err="1" smtClean="0"/>
              <a:t>dname</a:t>
            </a:r>
            <a:r>
              <a:rPr lang="es-ES_tradnl" dirty="0"/>
              <a:t>, </a:t>
            </a:r>
            <a:r>
              <a:rPr lang="es-ES_tradnl" dirty="0" err="1"/>
              <a:t>departmentHead</a:t>
            </a:r>
            <a:r>
              <a:rPr lang="es-ES_tradnl" dirty="0"/>
              <a:t>) </a:t>
            </a:r>
            <a:endParaRPr lang="es-ES_tradnl" dirty="0" smtClean="0"/>
          </a:p>
          <a:p>
            <a:r>
              <a:rPr lang="es-ES_tradnl" b="1" dirty="0" err="1" smtClean="0"/>
              <a:t>Employees</a:t>
            </a:r>
            <a:r>
              <a:rPr lang="es-ES_tradnl" dirty="0" smtClean="0"/>
              <a:t> (</a:t>
            </a:r>
            <a:r>
              <a:rPr lang="es-ES_tradnl" u="sng" dirty="0" err="1" smtClean="0"/>
              <a:t>empId</a:t>
            </a:r>
            <a:r>
              <a:rPr lang="es-ES_tradnl" dirty="0"/>
              <a:t>, </a:t>
            </a:r>
            <a:r>
              <a:rPr lang="es-ES_tradnl" dirty="0" err="1"/>
              <a:t>name</a:t>
            </a:r>
            <a:r>
              <a:rPr lang="es-ES_tradnl" dirty="0"/>
              <a:t>, </a:t>
            </a:r>
            <a:r>
              <a:rPr lang="es-ES_tradnl" dirty="0" err="1"/>
              <a:t>salary</a:t>
            </a:r>
            <a:r>
              <a:rPr lang="es-ES_tradnl" dirty="0"/>
              <a:t>, </a:t>
            </a:r>
            <a:r>
              <a:rPr lang="es-ES_tradnl" dirty="0" err="1"/>
              <a:t>dept</a:t>
            </a:r>
            <a:r>
              <a:rPr lang="es-ES_tradnl" dirty="0"/>
              <a:t>, </a:t>
            </a:r>
            <a:r>
              <a:rPr lang="es-ES_tradnl" dirty="0" err="1"/>
              <a:t>city</a:t>
            </a:r>
            <a:r>
              <a:rPr lang="es-ES_tradnl" dirty="0"/>
              <a:t>)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9532" y="2675221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CMR10" charset="0"/>
              </a:rPr>
              <a:t>Write</a:t>
            </a:r>
            <a:r>
              <a:rPr lang="es-ES_tradnl" dirty="0">
                <a:latin typeface="CMR10" charset="0"/>
              </a:rPr>
              <a:t> a </a:t>
            </a:r>
            <a:r>
              <a:rPr lang="es-ES_tradnl" dirty="0" err="1">
                <a:latin typeface="CMR10" charset="0"/>
              </a:rPr>
              <a:t>relational</a:t>
            </a:r>
            <a:r>
              <a:rPr lang="es-ES_tradnl" dirty="0">
                <a:latin typeface="CMR10" charset="0"/>
              </a:rPr>
              <a:t> algebra </a:t>
            </a:r>
            <a:r>
              <a:rPr lang="es-ES_tradnl" dirty="0" err="1">
                <a:latin typeface="CMR10" charset="0"/>
              </a:rPr>
              <a:t>expression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finds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names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cities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where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there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is</a:t>
            </a:r>
            <a:r>
              <a:rPr lang="es-ES_tradnl" dirty="0">
                <a:latin typeface="CMR10" charset="0"/>
              </a:rPr>
              <a:t> a sales </a:t>
            </a:r>
            <a:r>
              <a:rPr lang="es-ES_tradnl" dirty="0" err="1">
                <a:latin typeface="CMR10" charset="0"/>
              </a:rPr>
              <a:t>department</a:t>
            </a:r>
            <a:r>
              <a:rPr lang="es-ES_tradnl" dirty="0">
                <a:latin typeface="CMR10" charset="0"/>
              </a:rPr>
              <a:t> and, </a:t>
            </a:r>
            <a:r>
              <a:rPr lang="es-ES_tradnl" dirty="0" err="1">
                <a:latin typeface="CMR10" charset="0"/>
              </a:rPr>
              <a:t>for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each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these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departments</a:t>
            </a:r>
            <a:r>
              <a:rPr lang="es-ES_tradnl" dirty="0">
                <a:latin typeface="CMR10" charset="0"/>
              </a:rPr>
              <a:t>,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average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basic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salary</a:t>
            </a:r>
            <a:r>
              <a:rPr lang="es-ES_tradnl" dirty="0">
                <a:latin typeface="CMR10" charset="0"/>
              </a:rPr>
              <a:t> of </a:t>
            </a:r>
            <a:r>
              <a:rPr lang="es-ES_tradnl" dirty="0" err="1">
                <a:latin typeface="CMR10" charset="0"/>
              </a:rPr>
              <a:t>the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employees</a:t>
            </a:r>
            <a:r>
              <a:rPr lang="es-ES_tradnl" dirty="0">
                <a:latin typeface="CMR10" charset="0"/>
              </a:rPr>
              <a:t> in </a:t>
            </a:r>
            <a:r>
              <a:rPr lang="es-ES_tradnl" dirty="0" err="1">
                <a:latin typeface="CMR10" charset="0"/>
              </a:rPr>
              <a:t>that</a:t>
            </a:r>
            <a:r>
              <a:rPr lang="es-ES_tradnl" dirty="0">
                <a:latin typeface="CMR10" charset="0"/>
              </a:rPr>
              <a:t> </a:t>
            </a:r>
            <a:r>
              <a:rPr lang="es-ES_tradnl" dirty="0" err="1">
                <a:latin typeface="CMR10" charset="0"/>
              </a:rPr>
              <a:t>department</a:t>
            </a:r>
            <a:r>
              <a:rPr lang="es-ES_tradnl" dirty="0" smtClean="0">
                <a:latin typeface="CMR10" charset="0"/>
              </a:rPr>
              <a:t>.</a:t>
            </a:r>
            <a:endParaRPr lang="es-ES_tradnl" dirty="0"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3717" y="4175997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city,AVG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 smtClean="0">
                <a:latin typeface="CMMI8" charset="0"/>
              </a:rPr>
              <a:t>avgSalary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dept</a:t>
            </a:r>
            <a:r>
              <a:rPr lang="es-ES_tradnl" baseline="-25000" dirty="0">
                <a:latin typeface="CMR8" charset="0"/>
              </a:rPr>
              <a:t>=”</a:t>
            </a:r>
            <a:r>
              <a:rPr lang="es-ES_tradnl" baseline="-25000" dirty="0">
                <a:latin typeface="CMMI8" charset="0"/>
              </a:rPr>
              <a:t>sales</a:t>
            </a:r>
            <a:r>
              <a:rPr lang="es-ES_tradnl" baseline="-25000" dirty="0" smtClean="0">
                <a:latin typeface="CMR8" charset="0"/>
              </a:rPr>
              <a:t>”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 </a:t>
            </a:r>
            <a:endParaRPr lang="es-ES_tradnl" dirty="0"/>
          </a:p>
        </p:txBody>
      </p:sp>
      <p:sp>
        <p:nvSpPr>
          <p:cNvPr id="15" name="Rectángulo 14"/>
          <p:cNvSpPr/>
          <p:nvPr/>
        </p:nvSpPr>
        <p:spPr>
          <a:xfrm>
            <a:off x="623717" y="475882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 smtClean="0">
                <a:latin typeface="CMMI8" charset="0"/>
              </a:rPr>
              <a:t>avgSalary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dept</a:t>
            </a:r>
            <a:r>
              <a:rPr lang="es-ES_tradnl" baseline="-25000" dirty="0">
                <a:latin typeface="CMR8" charset="0"/>
              </a:rPr>
              <a:t>=”</a:t>
            </a:r>
            <a:r>
              <a:rPr lang="es-ES_tradnl" baseline="-25000" dirty="0">
                <a:latin typeface="CMMI8" charset="0"/>
              </a:rPr>
              <a:t>sales</a:t>
            </a:r>
            <a:r>
              <a:rPr lang="es-ES_tradnl" baseline="-25000" dirty="0" smtClean="0">
                <a:latin typeface="CMR8" charset="0"/>
              </a:rPr>
              <a:t>”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 </a:t>
            </a:r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623717" y="5343603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city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>
                <a:latin typeface="CMMI8" charset="0"/>
              </a:rPr>
              <a:t>dept</a:t>
            </a:r>
            <a:r>
              <a:rPr lang="es-ES_tradnl" baseline="-25000" dirty="0">
                <a:latin typeface="CMR8" charset="0"/>
              </a:rPr>
              <a:t>=”</a:t>
            </a:r>
            <a:r>
              <a:rPr lang="es-ES_tradnl" baseline="-25000" dirty="0">
                <a:latin typeface="CMMI8" charset="0"/>
              </a:rPr>
              <a:t>sales</a:t>
            </a:r>
            <a:r>
              <a:rPr lang="es-ES_tradnl" baseline="-25000" dirty="0" smtClean="0">
                <a:latin typeface="CMR8" charset="0"/>
              </a:rPr>
              <a:t>”</a:t>
            </a:r>
            <a:r>
              <a:rPr lang="es-ES_tradnl" dirty="0" smtClean="0">
                <a:latin typeface="CMR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 </a:t>
            </a:r>
            <a:endParaRPr lang="es-ES_tradnl" dirty="0"/>
          </a:p>
        </p:txBody>
      </p:sp>
      <p:sp>
        <p:nvSpPr>
          <p:cNvPr id="17" name="Rectángulo 16"/>
          <p:cNvSpPr/>
          <p:nvPr/>
        </p:nvSpPr>
        <p:spPr>
          <a:xfrm>
            <a:off x="623717" y="5933351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γ</a:t>
            </a:r>
            <a:r>
              <a:rPr lang="es-ES_tradnl" baseline="-25000" dirty="0" err="1" smtClean="0">
                <a:latin typeface="CMMI8" charset="0"/>
              </a:rPr>
              <a:t>city,AVG</a:t>
            </a:r>
            <a:r>
              <a:rPr lang="es-ES_tradnl" baseline="-25000" dirty="0" smtClean="0">
                <a:latin typeface="CMR8" charset="0"/>
              </a:rPr>
              <a:t>(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>
                <a:latin typeface="CMR8" charset="0"/>
              </a:rPr>
              <a:t>)</a:t>
            </a:r>
            <a:r>
              <a:rPr lang="es-ES_tradnl" baseline="-25000" dirty="0">
                <a:latin typeface="CMSY8" charset="0"/>
              </a:rPr>
              <a:t>→</a:t>
            </a:r>
            <a:r>
              <a:rPr lang="es-ES_tradnl" baseline="-25000" dirty="0" err="1" smtClean="0">
                <a:latin typeface="CMMI8" charset="0"/>
              </a:rPr>
              <a:t>avgSalary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Employees</a:t>
            </a:r>
            <a:r>
              <a:rPr lang="es-ES_tradnl" dirty="0">
                <a:latin typeface="CMR10" charset="0"/>
              </a:rPr>
              <a:t>))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45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Q21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251520" y="1916832"/>
            <a:ext cx="96845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smtClean="0">
                <a:latin typeface="TimesNewRomanPSMT" charset="0"/>
              </a:rPr>
              <a:t>π</a:t>
            </a:r>
            <a:r>
              <a:rPr lang="es-ES_tradnl" sz="1600" dirty="0" smtClean="0">
                <a:latin typeface="Gautami" charset="0"/>
              </a:rPr>
              <a:t> </a:t>
            </a:r>
            <a:r>
              <a:rPr lang="es-ES_tradnl" sz="1600" baseline="-25000" dirty="0" err="1" smtClean="0">
                <a:latin typeface="ArialMT" charset="0"/>
              </a:rPr>
              <a:t>First.depatureTime,Second.arrivalTime</a:t>
            </a:r>
            <a:r>
              <a:rPr lang="es-ES_tradnl" sz="1600" dirty="0" smtClean="0">
                <a:latin typeface="ArialMT" charset="0"/>
              </a:rPr>
              <a:t> ((</a:t>
            </a:r>
            <a:r>
              <a:rPr lang="es-ES_tradnl" sz="1600" dirty="0" err="1" smtClean="0">
                <a:latin typeface="CMMI10" charset="0"/>
              </a:rPr>
              <a:t>σ</a:t>
            </a:r>
            <a:r>
              <a:rPr lang="es-ES_tradnl" sz="1600" baseline="-25000" dirty="0" err="1" smtClean="0">
                <a:latin typeface="CMMI10" charset="0"/>
              </a:rPr>
              <a:t>First</a:t>
            </a:r>
            <a:r>
              <a:rPr lang="es-ES_tradnl" sz="1600" dirty="0" smtClean="0">
                <a:latin typeface="FreeSerif" charset="0"/>
              </a:rPr>
              <a:t> </a:t>
            </a:r>
            <a:r>
              <a:rPr lang="es-ES_tradnl" sz="1600" dirty="0" smtClean="0">
                <a:latin typeface="ArialMT" charset="0"/>
              </a:rPr>
              <a:t>(</a:t>
            </a:r>
            <a:r>
              <a:rPr lang="es-ES_tradnl" sz="1600" dirty="0" err="1" smtClean="0">
                <a:latin typeface="ArialMT" charset="0"/>
              </a:rPr>
              <a:t>Flights</a:t>
            </a:r>
            <a:r>
              <a:rPr lang="es-ES_tradnl" sz="1600" dirty="0" smtClean="0">
                <a:latin typeface="ArialMT" charset="0"/>
              </a:rPr>
              <a:t>)) </a:t>
            </a:r>
            <a:r>
              <a:rPr lang="es-ES_tradnl" sz="1600" dirty="0" smtClean="0">
                <a:latin typeface="FreeSerif" charset="0"/>
              </a:rPr>
              <a:t>⨝</a:t>
            </a:r>
            <a:r>
              <a:rPr lang="es-ES_tradnl" sz="1600" baseline="-25000" dirty="0" err="1" smtClean="0">
                <a:latin typeface="FreeSerif" charset="0"/>
              </a:rPr>
              <a:t>First.destinationAirport</a:t>
            </a:r>
            <a:r>
              <a:rPr lang="es-ES_tradnl" sz="1600" baseline="-25000" dirty="0" smtClean="0">
                <a:latin typeface="FreeSerif" charset="0"/>
              </a:rPr>
              <a:t> = </a:t>
            </a:r>
            <a:r>
              <a:rPr lang="es-ES_tradnl" sz="1600" baseline="-25000" dirty="0" err="1" smtClean="0">
                <a:latin typeface="FreeSerif" charset="0"/>
              </a:rPr>
              <a:t>Second.DepartureAirport</a:t>
            </a:r>
            <a:r>
              <a:rPr lang="es-ES_tradnl" sz="1600" dirty="0" smtClean="0">
                <a:latin typeface="Gautami" charset="0"/>
              </a:rPr>
              <a:t> </a:t>
            </a:r>
            <a:r>
              <a:rPr lang="es-ES_tradnl" sz="1600" dirty="0" smtClean="0">
                <a:latin typeface="ArialMT" charset="0"/>
              </a:rPr>
              <a:t>(</a:t>
            </a:r>
            <a:r>
              <a:rPr lang="es-ES_tradnl" sz="1600" dirty="0" err="1" smtClean="0">
                <a:latin typeface="CMMI10" charset="0"/>
              </a:rPr>
              <a:t>σ</a:t>
            </a:r>
            <a:r>
              <a:rPr lang="es-ES_tradnl" sz="1600" baseline="-25000" dirty="0" err="1" smtClean="0">
                <a:latin typeface="CMMI10" charset="0"/>
              </a:rPr>
              <a:t>Second</a:t>
            </a:r>
            <a:r>
              <a:rPr lang="es-ES_tradnl" sz="1600" dirty="0" smtClean="0">
                <a:latin typeface="ArialMT" charset="0"/>
              </a:rPr>
              <a:t>(</a:t>
            </a:r>
            <a:r>
              <a:rPr lang="es-ES_tradnl" sz="1600" dirty="0" err="1" smtClean="0">
                <a:latin typeface="ArialMT" charset="0"/>
              </a:rPr>
              <a:t>Flights</a:t>
            </a:r>
            <a:r>
              <a:rPr lang="es-ES_tradnl" sz="1600" dirty="0" smtClean="0">
                <a:latin typeface="ArialMT" charset="0"/>
              </a:rPr>
              <a:t>))) </a:t>
            </a:r>
            <a:endParaRPr lang="es-ES_tradnl" sz="1600" dirty="0"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11560" y="1373138"/>
            <a:ext cx="75774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ArialMT" charset="0"/>
              </a:rPr>
              <a:t>Translate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the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following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relational</a:t>
            </a:r>
            <a:r>
              <a:rPr lang="es-ES_tradnl" dirty="0">
                <a:latin typeface="ArialMT" charset="0"/>
              </a:rPr>
              <a:t> algebra </a:t>
            </a:r>
            <a:r>
              <a:rPr lang="es-ES_tradnl" dirty="0" err="1">
                <a:latin typeface="ArialMT" charset="0"/>
              </a:rPr>
              <a:t>expression</a:t>
            </a:r>
            <a:r>
              <a:rPr lang="es-ES_tradnl" dirty="0">
                <a:latin typeface="ArialMT" charset="0"/>
              </a:rPr>
              <a:t> to </a:t>
            </a:r>
            <a:r>
              <a:rPr lang="es-ES_tradnl" dirty="0" err="1">
                <a:latin typeface="ArialMT" charset="0"/>
              </a:rPr>
              <a:t>an</a:t>
            </a:r>
            <a:r>
              <a:rPr lang="es-ES_tradnl" dirty="0">
                <a:latin typeface="ArialMT" charset="0"/>
              </a:rPr>
              <a:t> SQL </a:t>
            </a:r>
            <a:r>
              <a:rPr lang="es-ES_tradnl" dirty="0" err="1">
                <a:latin typeface="ArialMT" charset="0"/>
              </a:rPr>
              <a:t>query</a:t>
            </a:r>
            <a:r>
              <a:rPr lang="es-ES_tradnl" dirty="0">
                <a:latin typeface="ArialMT" charset="0"/>
              </a:rPr>
              <a:t>: </a:t>
            </a:r>
            <a:endParaRPr lang="es-ES_tradnl" dirty="0">
              <a:effectLst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46810" y="2532670"/>
            <a:ext cx="84110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 err="1">
                <a:latin typeface="Menlo" charset="0"/>
              </a:rPr>
              <a:t>.departureTime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 err="1">
                <a:latin typeface="Menlo" charset="0"/>
              </a:rPr>
              <a:t>.arrivalTime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JOIN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ON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 err="1">
                <a:latin typeface="Menlo" charset="0"/>
              </a:rPr>
              <a:t>.destinationAirport</a:t>
            </a:r>
            <a:r>
              <a:rPr lang="es-ES_tradnl" dirty="0">
                <a:latin typeface="Menlo" charset="0"/>
              </a:rPr>
              <a:t> = </a:t>
            </a:r>
            <a:r>
              <a:rPr lang="es-ES_tradnl" dirty="0" err="1" smtClean="0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 err="1" smtClean="0">
                <a:latin typeface="Menlo" charset="0"/>
              </a:rPr>
              <a:t>.departureAirport</a:t>
            </a:r>
            <a:r>
              <a:rPr lang="es-ES_tradnl" dirty="0" smtClean="0">
                <a:latin typeface="Menlo" charset="0"/>
              </a:rPr>
              <a:t>;</a:t>
            </a:r>
            <a:r>
              <a:rPr lang="es-ES_tradnl" dirty="0">
                <a:latin typeface="Menlo" charset="0"/>
              </a:rPr>
              <a:t> </a:t>
            </a:r>
            <a:endParaRPr lang="es-ES_tradnl" dirty="0">
              <a:effectLst/>
              <a:latin typeface="Menlo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46810" y="3774455"/>
            <a:ext cx="85900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 err="1">
                <a:latin typeface="Menlo" charset="0"/>
              </a:rPr>
              <a:t>.departureTime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 err="1">
                <a:latin typeface="Menlo" charset="0"/>
              </a:rPr>
              <a:t>.arrivalTime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WHERE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first</a:t>
            </a:r>
            <a:r>
              <a:rPr lang="es-ES_tradnl" dirty="0" err="1">
                <a:latin typeface="Menlo" charset="0"/>
              </a:rPr>
              <a:t>.destinationAirport</a:t>
            </a:r>
            <a:r>
              <a:rPr lang="es-ES_tradnl" dirty="0">
                <a:latin typeface="Menlo" charset="0"/>
              </a:rPr>
              <a:t> = </a:t>
            </a:r>
            <a:r>
              <a:rPr lang="es-ES_tradnl" dirty="0" err="1" smtClean="0">
                <a:solidFill>
                  <a:srgbClr val="1B37C6"/>
                </a:solidFill>
                <a:latin typeface="Menlo" charset="0"/>
              </a:rPr>
              <a:t>second</a:t>
            </a:r>
            <a:r>
              <a:rPr lang="es-ES_tradnl" dirty="0" err="1" smtClean="0">
                <a:latin typeface="Menlo" charset="0"/>
              </a:rPr>
              <a:t>.departureAirport</a:t>
            </a:r>
            <a:r>
              <a:rPr lang="es-ES_tradnl" dirty="0" smtClean="0">
                <a:latin typeface="Menlo" charset="0"/>
              </a:rPr>
              <a:t>;</a:t>
            </a:r>
            <a:endParaRPr lang="es-ES_tradnl" dirty="0">
              <a:effectLst/>
              <a:latin typeface="Menlo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611560" y="5085184"/>
            <a:ext cx="84110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 smtClean="0">
                <a:latin typeface="Menlo" charset="0"/>
              </a:rPr>
              <a:t>departureTime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 smtClean="0">
                <a:latin typeface="Menlo" charset="0"/>
              </a:rPr>
              <a:t>arrivalTime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JOIN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flights</a:t>
            </a:r>
            <a:r>
              <a:rPr lang="es-ES_tradnl" dirty="0">
                <a:latin typeface="Menlo" charset="0"/>
              </a:rPr>
              <a:t> 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ON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 smtClean="0">
                <a:latin typeface="Menlo" charset="0"/>
              </a:rPr>
              <a:t>destinationAirport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>
                <a:latin typeface="Menlo" charset="0"/>
              </a:rPr>
              <a:t>= </a:t>
            </a:r>
            <a:r>
              <a:rPr lang="es-ES_tradnl" dirty="0" err="1" smtClean="0">
                <a:latin typeface="Menlo" charset="0"/>
              </a:rPr>
              <a:t>departureAirport</a:t>
            </a:r>
            <a:r>
              <a:rPr lang="es-ES_tradnl" dirty="0" smtClean="0">
                <a:latin typeface="Menlo" charset="0"/>
              </a:rPr>
              <a:t>;</a:t>
            </a:r>
            <a:r>
              <a:rPr lang="es-ES_tradnl" dirty="0">
                <a:latin typeface="Menlo" charset="0"/>
              </a:rPr>
              <a:t> </a:t>
            </a:r>
            <a:endParaRPr lang="es-ES_tradnl" dirty="0">
              <a:effectLst/>
              <a:latin typeface="Menlo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95765" y="27880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mtClean="0"/>
              <a:t>a)</a:t>
            </a:r>
            <a:endParaRPr lang="es-ES_tradnl"/>
          </a:p>
        </p:txBody>
      </p:sp>
      <p:sp>
        <p:nvSpPr>
          <p:cNvPr id="21" name="CuadroTexto 20"/>
          <p:cNvSpPr txBox="1"/>
          <p:nvPr/>
        </p:nvSpPr>
        <p:spPr>
          <a:xfrm>
            <a:off x="295765" y="408592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b)</a:t>
            </a:r>
            <a:endParaRPr lang="es-ES_tradnl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95765" y="538381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95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Q22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490" y="419187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a)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0490" y="47588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4354" y="53436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7666" y="59462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d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1619672" y="1511827"/>
            <a:ext cx="4083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err="1" smtClean="0">
                <a:latin typeface="OTS-derived-font" charset="0"/>
              </a:rPr>
              <a:t>Words</a:t>
            </a:r>
            <a:r>
              <a:rPr lang="es-ES_tradnl" b="1" dirty="0" smtClean="0">
                <a:latin typeface="OTS-derived-font" charset="0"/>
              </a:rPr>
              <a:t> </a:t>
            </a:r>
            <a:r>
              <a:rPr lang="es-ES_tradnl" dirty="0" smtClean="0">
                <a:latin typeface="OTS-derived-font" charset="0"/>
              </a:rPr>
              <a:t>(</a:t>
            </a:r>
            <a:r>
              <a:rPr lang="es-ES_tradnl" dirty="0" err="1">
                <a:latin typeface="OTS-derived-font" charset="0"/>
              </a:rPr>
              <a:t>string</a:t>
            </a:r>
            <a:r>
              <a:rPr lang="es-ES_tradnl" dirty="0" smtClean="0">
                <a:latin typeface="OTS-derived-font" charset="0"/>
              </a:rPr>
              <a:t>, </a:t>
            </a:r>
            <a:r>
              <a:rPr lang="es-ES_tradnl" dirty="0" err="1" smtClean="0">
                <a:latin typeface="OTS-derived-font" charset="0"/>
              </a:rPr>
              <a:t>lemma</a:t>
            </a:r>
            <a:r>
              <a:rPr lang="es-ES_tradnl" dirty="0" smtClean="0">
                <a:latin typeface="OTS-derived-font" charset="0"/>
              </a:rPr>
              <a:t>, </a:t>
            </a:r>
            <a:r>
              <a:rPr lang="es-ES_tradnl" dirty="0" err="1" smtClean="0">
                <a:latin typeface="OTS-derived-font" charset="0"/>
              </a:rPr>
              <a:t>class</a:t>
            </a:r>
            <a:r>
              <a:rPr lang="es-ES_tradnl" dirty="0" smtClean="0">
                <a:latin typeface="OTS-derived-font" charset="0"/>
              </a:rPr>
              <a:t>, </a:t>
            </a:r>
            <a:r>
              <a:rPr lang="es-ES_tradnl" dirty="0" err="1" smtClean="0">
                <a:latin typeface="OTS-derived-font" charset="0"/>
              </a:rPr>
              <a:t>description</a:t>
            </a:r>
            <a:r>
              <a:rPr lang="es-ES_tradnl" dirty="0">
                <a:latin typeface="OTS-derived-font" charset="0"/>
              </a:rPr>
              <a:t>) </a:t>
            </a:r>
            <a:endParaRPr lang="es-ES_tradnl" dirty="0"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9593" y="2413338"/>
            <a:ext cx="8340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ArialMT" charset="0"/>
              </a:rPr>
              <a:t>W</a:t>
            </a:r>
            <a:r>
              <a:rPr lang="es-ES_tradnl" dirty="0" err="1" smtClean="0">
                <a:latin typeface="ArialMT" charset="0"/>
              </a:rPr>
              <a:t>rite</a:t>
            </a:r>
            <a:r>
              <a:rPr lang="es-ES_tradnl" dirty="0" smtClean="0">
                <a:latin typeface="ArialMT" charset="0"/>
              </a:rPr>
              <a:t> </a:t>
            </a:r>
            <a:r>
              <a:rPr lang="es-ES_tradnl" dirty="0">
                <a:latin typeface="ArialMT" charset="0"/>
              </a:rPr>
              <a:t>a </a:t>
            </a:r>
            <a:r>
              <a:rPr lang="es-ES_tradnl" dirty="0" err="1">
                <a:latin typeface="ArialMT" charset="0"/>
              </a:rPr>
              <a:t>relational</a:t>
            </a:r>
            <a:r>
              <a:rPr lang="es-ES_tradnl" dirty="0">
                <a:latin typeface="ArialMT" charset="0"/>
              </a:rPr>
              <a:t> algebra </a:t>
            </a:r>
            <a:r>
              <a:rPr lang="es-ES_tradnl" dirty="0" err="1">
                <a:latin typeface="ArialMT" charset="0"/>
              </a:rPr>
              <a:t>query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that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returns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those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strings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whose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class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is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ambiguous</a:t>
            </a:r>
            <a:r>
              <a:rPr lang="es-ES_tradnl" dirty="0">
                <a:latin typeface="ArialMT" charset="0"/>
              </a:rPr>
              <a:t>, i.e., can </a:t>
            </a:r>
            <a:r>
              <a:rPr lang="es-ES_tradnl" dirty="0" err="1">
                <a:latin typeface="ArialMT" charset="0"/>
              </a:rPr>
              <a:t>have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two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or</a:t>
            </a:r>
            <a:r>
              <a:rPr lang="es-ES_tradnl" dirty="0">
                <a:latin typeface="ArialMT" charset="0"/>
              </a:rPr>
              <a:t> more </a:t>
            </a:r>
            <a:r>
              <a:rPr lang="es-ES_tradnl" dirty="0" err="1">
                <a:latin typeface="ArialMT" charset="0"/>
              </a:rPr>
              <a:t>different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values</a:t>
            </a:r>
            <a:r>
              <a:rPr lang="es-ES_tradnl" dirty="0">
                <a:latin typeface="ArialMT" charset="0"/>
              </a:rPr>
              <a:t>. </a:t>
            </a:r>
            <a:r>
              <a:rPr lang="es-ES_tradnl" dirty="0" err="1">
                <a:latin typeface="ArialMT" charset="0"/>
              </a:rPr>
              <a:t>An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example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is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i="1" dirty="0" err="1"/>
              <a:t>läcker</a:t>
            </a:r>
            <a:r>
              <a:rPr lang="es-ES_tradnl" dirty="0">
                <a:latin typeface="ArialMT" charset="0"/>
              </a:rPr>
              <a:t>, </a:t>
            </a:r>
            <a:r>
              <a:rPr lang="es-ES_tradnl" dirty="0" err="1">
                <a:latin typeface="ArialMT" charset="0"/>
              </a:rPr>
              <a:t>which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is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both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the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present</a:t>
            </a:r>
            <a:r>
              <a:rPr lang="es-ES_tradnl" dirty="0">
                <a:latin typeface="ArialMT" charset="0"/>
              </a:rPr>
              <a:t> tense of </a:t>
            </a:r>
            <a:r>
              <a:rPr lang="es-ES_tradnl" dirty="0" err="1">
                <a:latin typeface="ArialMT" charset="0"/>
              </a:rPr>
              <a:t>the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verb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i="1" dirty="0" err="1"/>
              <a:t>läcka</a:t>
            </a:r>
            <a:r>
              <a:rPr lang="es-ES_tradnl" i="1" dirty="0"/>
              <a:t> </a:t>
            </a:r>
            <a:r>
              <a:rPr lang="es-ES_tradnl" dirty="0">
                <a:latin typeface="ArialMT" charset="0"/>
              </a:rPr>
              <a:t>(“</a:t>
            </a:r>
            <a:r>
              <a:rPr lang="es-ES_tradnl" dirty="0" err="1">
                <a:latin typeface="ArialMT" charset="0"/>
              </a:rPr>
              <a:t>leak</a:t>
            </a:r>
            <a:r>
              <a:rPr lang="es-ES_tradnl" dirty="0">
                <a:latin typeface="ArialMT" charset="0"/>
              </a:rPr>
              <a:t>”) and </a:t>
            </a:r>
            <a:r>
              <a:rPr lang="es-ES_tradnl" dirty="0" err="1">
                <a:latin typeface="ArialMT" charset="0"/>
              </a:rPr>
              <a:t>the</a:t>
            </a:r>
            <a:r>
              <a:rPr lang="es-ES_tradnl" dirty="0">
                <a:latin typeface="ArialMT" charset="0"/>
              </a:rPr>
              <a:t> singular real </a:t>
            </a:r>
            <a:r>
              <a:rPr lang="es-ES_tradnl" dirty="0" err="1">
                <a:latin typeface="ArialMT" charset="0"/>
              </a:rPr>
              <a:t>form</a:t>
            </a:r>
            <a:r>
              <a:rPr lang="es-ES_tradnl" dirty="0">
                <a:latin typeface="ArialMT" charset="0"/>
              </a:rPr>
              <a:t> of </a:t>
            </a:r>
            <a:r>
              <a:rPr lang="es-ES_tradnl" dirty="0" err="1">
                <a:latin typeface="ArialMT" charset="0"/>
              </a:rPr>
              <a:t>the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dirty="0" err="1">
                <a:latin typeface="ArialMT" charset="0"/>
              </a:rPr>
              <a:t>adjective</a:t>
            </a:r>
            <a:r>
              <a:rPr lang="es-ES_tradnl" dirty="0">
                <a:latin typeface="ArialMT" charset="0"/>
              </a:rPr>
              <a:t> </a:t>
            </a:r>
            <a:r>
              <a:rPr lang="es-ES_tradnl" i="1" dirty="0" err="1"/>
              <a:t>läcker</a:t>
            </a:r>
            <a:r>
              <a:rPr lang="es-ES_tradnl" i="1" dirty="0"/>
              <a:t> </a:t>
            </a:r>
            <a:r>
              <a:rPr lang="es-ES_tradnl" dirty="0">
                <a:latin typeface="ArialMT" charset="0"/>
              </a:rPr>
              <a:t>(“</a:t>
            </a:r>
            <a:r>
              <a:rPr lang="es-ES_tradnl" dirty="0" err="1">
                <a:latin typeface="ArialMT" charset="0"/>
              </a:rPr>
              <a:t>delicious</a:t>
            </a:r>
            <a:r>
              <a:rPr lang="es-ES_tradnl" dirty="0">
                <a:latin typeface="ArialMT" charset="0"/>
              </a:rPr>
              <a:t>”). </a:t>
            </a:r>
            <a:endParaRPr lang="es-ES_tradnl" dirty="0"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9593" y="4166283"/>
            <a:ext cx="6667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R7" charset="0"/>
              </a:rPr>
              <a:t>=</a:t>
            </a:r>
            <a:r>
              <a:rPr lang="es-ES_tradnl" baseline="-25000" dirty="0" err="1" smtClean="0">
                <a:latin typeface="CMMI7" charset="0"/>
              </a:rPr>
              <a:t>B.string</a:t>
            </a:r>
            <a:r>
              <a:rPr lang="es-ES_tradnl" baseline="-25000" dirty="0" smtClean="0">
                <a:latin typeface="CMMI7" charset="0"/>
              </a:rPr>
              <a:t> AND </a:t>
            </a:r>
            <a:r>
              <a:rPr lang="es-ES_tradnl" baseline="-25000" dirty="0" err="1" smtClean="0">
                <a:latin typeface="CMMI7" charset="0"/>
              </a:rPr>
              <a:t>A.class</a:t>
            </a:r>
            <a:r>
              <a:rPr lang="es-ES_tradnl" baseline="-25000" dirty="0" smtClean="0">
                <a:latin typeface="CMMI7" charset="0"/>
              </a:rPr>
              <a:t>&lt;</a:t>
            </a:r>
            <a:r>
              <a:rPr lang="es-ES_tradnl" baseline="-25000" dirty="0" err="1" smtClean="0">
                <a:latin typeface="CMMI7" charset="0"/>
              </a:rPr>
              <a:t>B.class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A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>
                <a:latin typeface="CMSY10" charset="0"/>
              </a:rPr>
              <a:t>× </a:t>
            </a:r>
            <a:r>
              <a:rPr lang="es-ES_tradnl" dirty="0" err="1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B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17" name="Rectángulo 16"/>
          <p:cNvSpPr/>
          <p:nvPr/>
        </p:nvSpPr>
        <p:spPr>
          <a:xfrm>
            <a:off x="480340" y="4743654"/>
            <a:ext cx="6667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R7" charset="0"/>
              </a:rPr>
              <a:t>=</a:t>
            </a:r>
            <a:r>
              <a:rPr lang="es-ES_tradnl" baseline="-25000" dirty="0" err="1" smtClean="0">
                <a:latin typeface="CMMI7" charset="0"/>
              </a:rPr>
              <a:t>B.string</a:t>
            </a:r>
            <a:r>
              <a:rPr lang="es-ES_tradnl" baseline="-25000" dirty="0" smtClean="0">
                <a:latin typeface="CMMI7" charset="0"/>
              </a:rPr>
              <a:t> AND </a:t>
            </a:r>
            <a:r>
              <a:rPr lang="es-ES_tradnl" baseline="-25000" dirty="0" err="1" smtClean="0">
                <a:latin typeface="CMMI7" charset="0"/>
              </a:rPr>
              <a:t>A.class</a:t>
            </a:r>
            <a:r>
              <a:rPr lang="es-ES_tradnl" baseline="-25000" dirty="0" smtClean="0">
                <a:latin typeface="CMMI7" charset="0"/>
              </a:rPr>
              <a:t>&lt;</a:t>
            </a:r>
            <a:r>
              <a:rPr lang="es-ES_tradnl" baseline="-25000" dirty="0" err="1" smtClean="0">
                <a:latin typeface="CMMI7" charset="0"/>
              </a:rPr>
              <a:t>B.class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ρ</a:t>
            </a:r>
            <a:r>
              <a:rPr lang="es-ES_tradnl" baseline="-25000" dirty="0" err="1" smtClean="0">
                <a:latin typeface="CMMI7" charset="0"/>
              </a:rPr>
              <a:t>A</a:t>
            </a:r>
            <a:r>
              <a:rPr lang="es-ES_tradnl" dirty="0" err="1">
                <a:latin typeface="CMMI10" charset="0"/>
              </a:rPr>
              <a:t>W</a:t>
            </a:r>
            <a:r>
              <a:rPr lang="es-ES_tradnl" dirty="0" err="1" smtClean="0">
                <a:latin typeface="CMMI10" charset="0"/>
              </a:rPr>
              <a:t>ords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>
                <a:latin typeface="CMSY10" charset="0"/>
              </a:rPr>
              <a:t>× </a:t>
            </a:r>
            <a:r>
              <a:rPr lang="es-ES_tradnl" dirty="0" err="1" smtClean="0">
                <a:latin typeface="CMMI10" charset="0"/>
              </a:rPr>
              <a:t>ρ</a:t>
            </a:r>
            <a:r>
              <a:rPr lang="es-ES_tradnl" baseline="-25000" dirty="0" err="1" smtClean="0">
                <a:latin typeface="CMMI7" charset="0"/>
              </a:rPr>
              <a:t>B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21" name="Rectángulo 20"/>
          <p:cNvSpPr/>
          <p:nvPr/>
        </p:nvSpPr>
        <p:spPr>
          <a:xfrm>
            <a:off x="489593" y="5343603"/>
            <a:ext cx="6667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7" charset="0"/>
              </a:rPr>
              <a:t>string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string</a:t>
            </a:r>
            <a:r>
              <a:rPr lang="es-ES_tradnl" baseline="-25000" dirty="0" smtClean="0">
                <a:latin typeface="CMR7" charset="0"/>
              </a:rPr>
              <a:t>=</a:t>
            </a:r>
            <a:r>
              <a:rPr lang="es-ES_tradnl" baseline="-25000" dirty="0" err="1" smtClean="0">
                <a:latin typeface="CMMI7" charset="0"/>
              </a:rPr>
              <a:t>string</a:t>
            </a:r>
            <a:r>
              <a:rPr lang="es-ES_tradnl" baseline="-25000" dirty="0" smtClean="0">
                <a:latin typeface="CMMI7" charset="0"/>
              </a:rPr>
              <a:t> AND </a:t>
            </a:r>
            <a:r>
              <a:rPr lang="es-ES_tradnl" baseline="-25000" dirty="0" err="1" smtClean="0">
                <a:latin typeface="CMMI7" charset="0"/>
              </a:rPr>
              <a:t>class</a:t>
            </a:r>
            <a:r>
              <a:rPr lang="es-ES_tradnl" baseline="-25000" dirty="0" smtClean="0">
                <a:latin typeface="CMMI7" charset="0"/>
              </a:rPr>
              <a:t>&lt;</a:t>
            </a:r>
            <a:r>
              <a:rPr lang="es-ES_tradnl" baseline="-25000" dirty="0" err="1" smtClean="0">
                <a:latin typeface="CMMI7" charset="0"/>
              </a:rPr>
              <a:t>class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>
                <a:latin typeface="CMSY10" charset="0"/>
              </a:rPr>
              <a:t>× 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  <p:sp>
        <p:nvSpPr>
          <p:cNvPr id="22" name="Rectángulo 21"/>
          <p:cNvSpPr/>
          <p:nvPr/>
        </p:nvSpPr>
        <p:spPr>
          <a:xfrm>
            <a:off x="490688" y="5946201"/>
            <a:ext cx="6667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7" charset="0"/>
              </a:rPr>
              <a:t>A.string</a:t>
            </a:r>
            <a:r>
              <a:rPr lang="es-ES_tradnl" baseline="-25000" dirty="0" smtClean="0">
                <a:latin typeface="CMR7" charset="0"/>
              </a:rPr>
              <a:t>=</a:t>
            </a:r>
            <a:r>
              <a:rPr lang="es-ES_tradnl" baseline="-25000" dirty="0" err="1" smtClean="0">
                <a:latin typeface="CMMI7" charset="0"/>
              </a:rPr>
              <a:t>B.string</a:t>
            </a:r>
            <a:r>
              <a:rPr lang="es-ES_tradnl" baseline="-25000" dirty="0" smtClean="0">
                <a:latin typeface="CMMI7" charset="0"/>
              </a:rPr>
              <a:t> AND </a:t>
            </a:r>
            <a:r>
              <a:rPr lang="es-ES_tradnl" baseline="-25000" dirty="0" err="1" smtClean="0">
                <a:latin typeface="CMMI7" charset="0"/>
              </a:rPr>
              <a:t>A.class</a:t>
            </a:r>
            <a:r>
              <a:rPr lang="es-ES_tradnl" baseline="-25000" dirty="0" smtClean="0">
                <a:latin typeface="CMMI7" charset="0"/>
              </a:rPr>
              <a:t>&lt;</a:t>
            </a:r>
            <a:r>
              <a:rPr lang="es-ES_tradnl" baseline="-25000" dirty="0" err="1" smtClean="0">
                <a:latin typeface="CMMI7" charset="0"/>
              </a:rPr>
              <a:t>B.class</a:t>
            </a:r>
            <a:r>
              <a:rPr lang="es-ES_tradnl" baseline="-25000" dirty="0" smtClean="0">
                <a:latin typeface="CMMI7" charset="0"/>
              </a:rPr>
              <a:t> </a:t>
            </a:r>
            <a:r>
              <a:rPr lang="es-ES_tradnl" dirty="0" smtClean="0">
                <a:latin typeface="CMR10" charset="0"/>
              </a:rPr>
              <a:t>(</a:t>
            </a:r>
            <a:r>
              <a:rPr lang="es-ES_tradnl" dirty="0" err="1" smtClean="0">
                <a:latin typeface="CMMI10" charset="0"/>
              </a:rPr>
              <a:t>ρ</a:t>
            </a:r>
            <a:r>
              <a:rPr lang="es-ES_tradnl" baseline="-25000" dirty="0" err="1" smtClean="0">
                <a:latin typeface="CMMI7" charset="0"/>
              </a:rPr>
              <a:t>A</a:t>
            </a:r>
            <a:r>
              <a:rPr lang="es-ES_tradnl" dirty="0" err="1">
                <a:latin typeface="CMMI10" charset="0"/>
              </a:rPr>
              <a:t>W</a:t>
            </a:r>
            <a:r>
              <a:rPr lang="es-ES_tradnl" dirty="0" err="1" smtClean="0">
                <a:latin typeface="CMMI10" charset="0"/>
              </a:rPr>
              <a:t>ords</a:t>
            </a:r>
            <a:r>
              <a:rPr lang="es-ES_tradnl" dirty="0" smtClean="0">
                <a:latin typeface="CMMI10" charset="0"/>
              </a:rPr>
              <a:t> </a:t>
            </a:r>
            <a:r>
              <a:rPr lang="es-ES_tradnl" dirty="0">
                <a:latin typeface="CMSY10" charset="0"/>
              </a:rPr>
              <a:t>× </a:t>
            </a:r>
            <a:r>
              <a:rPr lang="es-ES_tradnl" dirty="0" err="1" smtClean="0">
                <a:latin typeface="CMMI10" charset="0"/>
              </a:rPr>
              <a:t>ρ</a:t>
            </a:r>
            <a:r>
              <a:rPr lang="es-ES_tradnl" baseline="-25000" dirty="0" err="1" smtClean="0">
                <a:latin typeface="CMMI7" charset="0"/>
              </a:rPr>
              <a:t>B</a:t>
            </a:r>
            <a:r>
              <a:rPr lang="es-ES_tradnl" dirty="0" err="1" smtClean="0">
                <a:latin typeface="CMMI10" charset="0"/>
              </a:rPr>
              <a:t>Words</a:t>
            </a:r>
            <a:r>
              <a:rPr lang="es-ES_tradnl" dirty="0">
                <a:latin typeface="CMR10" charset="0"/>
              </a:rPr>
              <a:t>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4159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Q23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BOOKS</a:t>
            </a:r>
            <a:r>
              <a:rPr lang="es-ES_tradnl" dirty="0" smtClean="0"/>
              <a:t> 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Title</a:t>
            </a:r>
            <a:r>
              <a:rPr lang="es-ES_tradnl" dirty="0"/>
              <a:t>, Publisher, </a:t>
            </a:r>
            <a:r>
              <a:rPr lang="es-ES_tradnl" dirty="0" err="1"/>
              <a:t>Year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+mj-lt"/>
              </a:rPr>
              <a:t>Write</a:t>
            </a:r>
            <a:r>
              <a:rPr lang="es-ES_tradnl" dirty="0">
                <a:latin typeface="+mj-lt"/>
              </a:rPr>
              <a:t> a </a:t>
            </a:r>
            <a:r>
              <a:rPr lang="es-ES_tradnl" dirty="0" err="1">
                <a:latin typeface="+mj-lt"/>
              </a:rPr>
              <a:t>relational</a:t>
            </a:r>
            <a:r>
              <a:rPr lang="es-ES_tradnl" dirty="0">
                <a:latin typeface="+mj-lt"/>
              </a:rPr>
              <a:t> algebra </a:t>
            </a:r>
            <a:r>
              <a:rPr lang="es-ES_tradnl" dirty="0" err="1">
                <a:latin typeface="+mj-lt"/>
              </a:rPr>
              <a:t>expression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that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 smtClean="0"/>
              <a:t>finds</a:t>
            </a:r>
            <a:r>
              <a:rPr lang="es-ES_tradnl" dirty="0" smtClean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title</a:t>
            </a:r>
            <a:r>
              <a:rPr lang="es-ES_tradnl" dirty="0"/>
              <a:t> of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oldest</a:t>
            </a:r>
            <a:r>
              <a:rPr lang="es-ES_tradnl" dirty="0"/>
              <a:t> </a:t>
            </a:r>
            <a:r>
              <a:rPr lang="es-ES_tradnl" dirty="0" err="1"/>
              <a:t>book</a:t>
            </a:r>
            <a:r>
              <a:rPr lang="es-ES_tradnl" dirty="0"/>
              <a:t>. </a:t>
            </a:r>
          </a:p>
          <a:p>
            <a:endParaRPr lang="es-ES_trad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47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Relational</a:t>
            </a:r>
            <a:r>
              <a:rPr lang="es-ES_tradnl" dirty="0" smtClean="0"/>
              <a:t> Algebra II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/>
              <a:t>Intersection</a:t>
            </a:r>
            <a:endParaRPr lang="es-ES_tradnl" dirty="0"/>
          </a:p>
          <a:p>
            <a:pPr lvl="1"/>
            <a:r>
              <a:rPr lang="es-ES_tradnl" dirty="0" smtClean="0"/>
              <a:t>R </a:t>
            </a:r>
            <a:r>
              <a:rPr lang="sk-SK" dirty="0"/>
              <a:t>∩ </a:t>
            </a:r>
            <a:r>
              <a:rPr lang="es-ES_tradnl" dirty="0" smtClean="0"/>
              <a:t>S</a:t>
            </a:r>
            <a:endParaRPr lang="es-ES_tradnl" dirty="0"/>
          </a:p>
          <a:p>
            <a:r>
              <a:rPr lang="es-ES_tradnl" dirty="0" err="1"/>
              <a:t>Difference</a:t>
            </a:r>
            <a:endParaRPr lang="es-ES_tradnl" dirty="0"/>
          </a:p>
          <a:p>
            <a:pPr lvl="1"/>
            <a:r>
              <a:rPr lang="es-ES_tradnl" dirty="0" smtClean="0"/>
              <a:t>R - S</a:t>
            </a:r>
          </a:p>
          <a:p>
            <a:r>
              <a:rPr lang="es-ES_tradnl" dirty="0" smtClean="0"/>
              <a:t>Cross </a:t>
            </a:r>
            <a:r>
              <a:rPr lang="es-ES_tradnl" dirty="0" err="1" smtClean="0"/>
              <a:t>Product</a:t>
            </a:r>
            <a:endParaRPr lang="es-ES_tradnl" dirty="0" smtClean="0"/>
          </a:p>
          <a:p>
            <a:pPr lvl="1"/>
            <a:r>
              <a:rPr lang="es-ES_tradnl" dirty="0" smtClean="0"/>
              <a:t>R x S</a:t>
            </a:r>
          </a:p>
          <a:p>
            <a:r>
              <a:rPr lang="es-ES_tradnl" dirty="0" err="1" smtClean="0"/>
              <a:t>Join</a:t>
            </a:r>
            <a:endParaRPr lang="es-ES_tradnl" dirty="0" smtClean="0"/>
          </a:p>
          <a:p>
            <a:pPr lvl="1"/>
            <a:r>
              <a:rPr lang="sv-SE" altLang="en-US" dirty="0" smtClean="0">
                <a:latin typeface="Arial Unicode MS" charset="0"/>
                <a:ea typeface="Arial Unicode MS" charset="0"/>
              </a:rPr>
              <a:t>R ⋈ </a:t>
            </a:r>
            <a:r>
              <a:rPr lang="es-ES_tradnl" baseline="-25000" dirty="0" smtClean="0">
                <a:latin typeface="CMMI8" charset="0"/>
              </a:rPr>
              <a:t>&lt;</a:t>
            </a:r>
            <a:r>
              <a:rPr lang="es-ES_tradnl" baseline="-25000" dirty="0" err="1" smtClean="0">
                <a:latin typeface="CMMI8" charset="0"/>
              </a:rPr>
              <a:t>join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baseline="-25000" dirty="0" err="1" smtClean="0">
                <a:latin typeface="CMMI8" charset="0"/>
              </a:rPr>
              <a:t>condition</a:t>
            </a:r>
            <a:r>
              <a:rPr lang="es-ES_tradnl" baseline="-25000" dirty="0" smtClean="0">
                <a:latin typeface="CMMI8" charset="0"/>
              </a:rPr>
              <a:t>&gt;</a:t>
            </a:r>
            <a:r>
              <a:rPr lang="es-ES_tradnl" dirty="0" smtClean="0">
                <a:latin typeface="CMMI8" charset="0"/>
              </a:rPr>
              <a:t> S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67907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Relational</a:t>
            </a:r>
            <a:r>
              <a:rPr lang="es-ES_tradnl" dirty="0" smtClean="0"/>
              <a:t> Algebra III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Natural </a:t>
            </a:r>
            <a:r>
              <a:rPr lang="es-ES_tradnl" dirty="0" err="1"/>
              <a:t>Join</a:t>
            </a:r>
            <a:endParaRPr lang="es-ES_tradnl" dirty="0"/>
          </a:p>
          <a:p>
            <a:pPr lvl="1"/>
            <a:r>
              <a:rPr lang="sv-SE" altLang="en-US" dirty="0">
                <a:latin typeface="Arial Unicode MS" charset="0"/>
                <a:ea typeface="Arial Unicode MS" charset="0"/>
              </a:rPr>
              <a:t>R ⋈ </a:t>
            </a:r>
            <a:r>
              <a:rPr lang="es-ES_tradnl" dirty="0" smtClean="0">
                <a:latin typeface="CMMI8" charset="0"/>
              </a:rPr>
              <a:t>S</a:t>
            </a:r>
            <a:endParaRPr lang="es-ES_tradnl" dirty="0"/>
          </a:p>
          <a:p>
            <a:endParaRPr lang="es-ES_tradnl" dirty="0" smtClean="0"/>
          </a:p>
          <a:p>
            <a:r>
              <a:rPr lang="es-ES_tradnl" dirty="0" err="1" smtClean="0"/>
              <a:t>Division</a:t>
            </a:r>
            <a:endParaRPr lang="es-ES_tradnl" dirty="0" smtClean="0"/>
          </a:p>
          <a:p>
            <a:pPr lvl="1"/>
            <a:r>
              <a:rPr lang="es-ES_tradnl" dirty="0" smtClean="0"/>
              <a:t>R ÷ S</a:t>
            </a:r>
          </a:p>
          <a:p>
            <a:endParaRPr lang="es-ES_tradnl" dirty="0" smtClean="0"/>
          </a:p>
          <a:p>
            <a:r>
              <a:rPr lang="es-ES_tradnl" dirty="0" err="1" smtClean="0"/>
              <a:t>Grouping</a:t>
            </a:r>
            <a:endParaRPr lang="es-ES_tradnl" dirty="0" smtClean="0"/>
          </a:p>
          <a:p>
            <a:pPr lvl="1"/>
            <a:r>
              <a:rPr lang="sv-SE" altLang="en-US" dirty="0" err="1">
                <a:latin typeface="+mj-lt"/>
              </a:rPr>
              <a:t>γ</a:t>
            </a:r>
            <a:r>
              <a:rPr lang="sv-SE" altLang="en-US" baseline="-25000" dirty="0" err="1">
                <a:latin typeface="+mj-lt"/>
                <a:ea typeface="Arial Unicode MS" pitchFamily="34" charset="-128"/>
              </a:rPr>
              <a:t>X,G</a:t>
            </a:r>
            <a:r>
              <a:rPr lang="sv-SE" altLang="en-US" dirty="0">
                <a:latin typeface="+mj-lt"/>
                <a:ea typeface="Arial Unicode MS" pitchFamily="34" charset="-128"/>
              </a:rPr>
              <a:t>(R)</a:t>
            </a:r>
            <a:endParaRPr lang="el-GR" altLang="en-US" dirty="0">
              <a:latin typeface="+mj-lt"/>
              <a:ea typeface="Arial Unicode MS" pitchFamily="34" charset="-128"/>
            </a:endParaRP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258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Selection</a:t>
            </a:r>
            <a:r>
              <a:rPr lang="es-ES_tradnl" dirty="0" smtClean="0"/>
              <a:t> &amp; </a:t>
            </a:r>
            <a:r>
              <a:rPr lang="es-ES_tradnl" dirty="0" err="1" smtClean="0"/>
              <a:t>Projection</a:t>
            </a:r>
            <a:endParaRPr lang="es-ES_tradn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86620"/>
              </p:ext>
            </p:extLst>
          </p:nvPr>
        </p:nvGraphicFramePr>
        <p:xfrm>
          <a:off x="1043608" y="2204864"/>
          <a:ext cx="2088873" cy="155448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20000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25000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32000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28000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35000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21358"/>
              </p:ext>
            </p:extLst>
          </p:nvPr>
        </p:nvGraphicFramePr>
        <p:xfrm>
          <a:off x="1015500" y="4547826"/>
          <a:ext cx="2088873" cy="155448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20000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25000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32000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28000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35000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653656" y="2612772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 smtClean="0">
                <a:latin typeface="CMR10" charset="0"/>
              </a:rPr>
              <a:t>Selection</a:t>
            </a:r>
            <a:endParaRPr lang="es-ES_tradnl" dirty="0"/>
          </a:p>
        </p:txBody>
      </p:sp>
      <p:sp>
        <p:nvSpPr>
          <p:cNvPr id="7" name="Rectángulo 6"/>
          <p:cNvSpPr/>
          <p:nvPr/>
        </p:nvSpPr>
        <p:spPr>
          <a:xfrm>
            <a:off x="3563888" y="5023895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 smtClean="0">
                <a:latin typeface="CMR10" charset="0"/>
              </a:rPr>
              <a:t>Projection</a:t>
            </a:r>
            <a:endParaRPr lang="es-ES_tradnl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164751"/>
              </p:ext>
            </p:extLst>
          </p:nvPr>
        </p:nvGraphicFramePr>
        <p:xfrm>
          <a:off x="5652120" y="2613400"/>
          <a:ext cx="2088873" cy="51816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0853"/>
              </p:ext>
            </p:extLst>
          </p:nvPr>
        </p:nvGraphicFramePr>
        <p:xfrm>
          <a:off x="5724128" y="4615987"/>
          <a:ext cx="1464376" cy="1554480"/>
        </p:xfrm>
        <a:graphic>
          <a:graphicData uri="http://schemas.openxmlformats.org/drawingml/2006/table">
            <a:tbl>
              <a:tblPr/>
              <a:tblGrid>
                <a:gridCol w="816304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20000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25000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32000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Persson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>
                          <a:effectLst/>
                          <a:latin typeface="CMR10" charset="0"/>
                        </a:rPr>
                        <a:t>28000 </a:t>
                      </a:r>
                      <a:endParaRPr lang="is-IS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Svensson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35000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2934709" y="2982104"/>
            <a:ext cx="239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s-ES_tradnl" dirty="0" err="1" smtClean="0">
                <a:latin typeface="CMMI10" charset="0"/>
              </a:rPr>
              <a:t>σ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baseline="-25000" dirty="0" smtClean="0">
                <a:latin typeface="CMMI8" charset="0"/>
              </a:rPr>
              <a:t>=‘</a:t>
            </a:r>
            <a:r>
              <a:rPr lang="es-ES_tradnl" baseline="-25000" dirty="0" err="1" smtClean="0">
                <a:latin typeface="CMMI8" charset="0"/>
              </a:rPr>
              <a:t>Andersson</a:t>
            </a:r>
            <a:r>
              <a:rPr lang="es-ES_tradnl" baseline="-25000" dirty="0" smtClean="0">
                <a:latin typeface="CMMI8" charset="0"/>
              </a:rPr>
              <a:t>’</a:t>
            </a:r>
            <a:r>
              <a:rPr lang="es-ES_tradnl" dirty="0" smtClean="0">
                <a:latin typeface="CMMI8" charset="0"/>
              </a:rPr>
              <a:t> </a:t>
            </a:r>
            <a:r>
              <a:rPr lang="es-ES_tradnl" dirty="0">
                <a:latin typeface="CMMI8" charset="0"/>
              </a:rPr>
              <a:t>(R)</a:t>
            </a:r>
            <a:endParaRPr lang="es-ES_tradnl" dirty="0"/>
          </a:p>
        </p:txBody>
      </p:sp>
      <p:sp>
        <p:nvSpPr>
          <p:cNvPr id="11" name="Rectángulo 10"/>
          <p:cNvSpPr/>
          <p:nvPr/>
        </p:nvSpPr>
        <p:spPr>
          <a:xfrm>
            <a:off x="2934709" y="5431803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s-ES_tradnl" dirty="0" smtClean="0">
                <a:latin typeface="CMMI10" charset="0"/>
              </a:rPr>
              <a:t>π</a:t>
            </a:r>
            <a:r>
              <a:rPr lang="es-ES_tradnl" baseline="-25000" dirty="0" err="1" smtClean="0">
                <a:latin typeface="CMMI8" charset="0"/>
              </a:rPr>
              <a:t>name</a:t>
            </a:r>
            <a:r>
              <a:rPr lang="es-ES_tradnl" baseline="-25000" dirty="0" smtClean="0">
                <a:latin typeface="CMMI8" charset="0"/>
              </a:rPr>
              <a:t>, </a:t>
            </a:r>
            <a:r>
              <a:rPr lang="es-ES_tradnl" baseline="-25000" dirty="0" err="1" smtClean="0">
                <a:latin typeface="CMMI8" charset="0"/>
              </a:rPr>
              <a:t>salary</a:t>
            </a:r>
            <a:r>
              <a:rPr lang="es-ES_tradnl" baseline="-25000" dirty="0" smtClean="0">
                <a:latin typeface="CMMI8" charset="0"/>
              </a:rPr>
              <a:t> </a:t>
            </a:r>
            <a:r>
              <a:rPr lang="es-ES_tradnl" dirty="0">
                <a:latin typeface="CMMI8" charset="0"/>
              </a:rPr>
              <a:t>(R)</a:t>
            </a:r>
            <a:endParaRPr lang="es-ES_tradnl" dirty="0"/>
          </a:p>
        </p:txBody>
      </p:sp>
      <p:sp>
        <p:nvSpPr>
          <p:cNvPr id="12" name="Rectángulo 11"/>
          <p:cNvSpPr/>
          <p:nvPr/>
        </p:nvSpPr>
        <p:spPr>
          <a:xfrm>
            <a:off x="5649833" y="3319775"/>
            <a:ext cx="2876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  <a:latin typeface="CMR10" charset="0"/>
              </a:rPr>
              <a:t>“Horizontal” </a:t>
            </a:r>
            <a:r>
              <a:rPr lang="es-ES_tradnl" dirty="0" err="1" smtClean="0">
                <a:solidFill>
                  <a:srgbClr val="FF0000"/>
                </a:solidFill>
                <a:latin typeface="CMR10" charset="0"/>
              </a:rPr>
              <a:t>decompositions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580112" y="6309320"/>
            <a:ext cx="261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  <a:latin typeface="CMR10" charset="0"/>
              </a:rPr>
              <a:t>“Vertical” </a:t>
            </a:r>
            <a:r>
              <a:rPr lang="es-ES_tradnl" dirty="0" err="1" smtClean="0">
                <a:solidFill>
                  <a:srgbClr val="FF0000"/>
                </a:solidFill>
                <a:latin typeface="CMR10" charset="0"/>
              </a:rPr>
              <a:t>decompositions</a:t>
            </a:r>
            <a:endParaRPr lang="es-ES_trad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Outer</a:t>
            </a:r>
            <a:r>
              <a:rPr lang="es-ES_tradnl" dirty="0" smtClean="0"/>
              <a:t> </a:t>
            </a:r>
            <a:r>
              <a:rPr lang="es-ES_tradnl" dirty="0" err="1" smtClean="0"/>
              <a:t>Join</a:t>
            </a:r>
            <a:r>
              <a:rPr lang="es-ES_tradnl" dirty="0" smtClean="0"/>
              <a:t> </a:t>
            </a:r>
            <a:r>
              <a:rPr lang="es-ES_tradnl" dirty="0" err="1" smtClean="0"/>
              <a:t>Operators</a:t>
            </a:r>
            <a:endParaRPr lang="es-ES_tradn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408703"/>
              </p:ext>
            </p:extLst>
          </p:nvPr>
        </p:nvGraphicFramePr>
        <p:xfrm>
          <a:off x="1043608" y="1995389"/>
          <a:ext cx="1674571" cy="1036320"/>
        </p:xfrm>
        <a:graphic>
          <a:graphicData uri="http://schemas.openxmlformats.org/drawingml/2006/table">
            <a:tbl>
              <a:tblPr/>
              <a:tblGrid>
                <a:gridCol w="901692"/>
                <a:gridCol w="772879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 smtClean="0">
                          <a:effectLst/>
                          <a:latin typeface="CMBX10" charset="0"/>
                        </a:rPr>
                        <a:t>branch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err="1">
                          <a:effectLst/>
                          <a:latin typeface="CMR10" charset="0"/>
                        </a:rPr>
                        <a:t>Andersson</a:t>
                      </a:r>
                      <a:r>
                        <a:rPr lang="es-ES_tradnl" sz="1100" dirty="0">
                          <a:effectLst/>
                          <a:latin typeface="CMR10" charset="0"/>
                        </a:rPr>
                        <a:t>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3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err="1">
                          <a:effectLst/>
                          <a:latin typeface="CMR10" charset="0"/>
                        </a:rPr>
                        <a:t>Johnsson</a:t>
                      </a:r>
                      <a:r>
                        <a:rPr lang="es-ES_tradnl" sz="1100" dirty="0">
                          <a:effectLst/>
                          <a:latin typeface="CMR10" charset="0"/>
                        </a:rPr>
                        <a:t>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3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err="1" smtClean="0">
                          <a:effectLst/>
                          <a:latin typeface="CMR10" charset="0"/>
                        </a:rPr>
                        <a:t>Larsson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1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51671"/>
              </p:ext>
            </p:extLst>
          </p:nvPr>
        </p:nvGraphicFramePr>
        <p:xfrm>
          <a:off x="5875326" y="1995389"/>
          <a:ext cx="1464376" cy="777240"/>
        </p:xfrm>
        <a:graphic>
          <a:graphicData uri="http://schemas.openxmlformats.org/drawingml/2006/table">
            <a:tbl>
              <a:tblPr/>
              <a:tblGrid>
                <a:gridCol w="816304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 smtClean="0">
                          <a:effectLst/>
                          <a:latin typeface="CMBX10" charset="0"/>
                        </a:rPr>
                        <a:t>branch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3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4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25000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19672" y="141763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mtClean="0"/>
              <a:t>R1</a:t>
            </a:r>
            <a:endParaRPr lang="es-ES_tradnl"/>
          </a:p>
        </p:txBody>
      </p:sp>
      <p:sp>
        <p:nvSpPr>
          <p:cNvPr id="14" name="CuadroTexto 13"/>
          <p:cNvSpPr txBox="1"/>
          <p:nvPr/>
        </p:nvSpPr>
        <p:spPr>
          <a:xfrm>
            <a:off x="6259582" y="153822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R2</a:t>
            </a:r>
            <a:endParaRPr lang="es-ES_tradnl" dirty="0"/>
          </a:p>
        </p:txBody>
      </p:sp>
      <p:sp>
        <p:nvSpPr>
          <p:cNvPr id="15" name="Rectángulo 14"/>
          <p:cNvSpPr/>
          <p:nvPr/>
        </p:nvSpPr>
        <p:spPr>
          <a:xfrm>
            <a:off x="113972" y="3884394"/>
            <a:ext cx="1908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sv-SE" altLang="en-US" dirty="0" smtClean="0">
                <a:latin typeface="Arial Unicode MS" charset="0"/>
                <a:ea typeface="Arial Unicode MS" charset="0"/>
              </a:rPr>
              <a:t>R1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smtClean="0">
                <a:latin typeface="CMMI8" charset="0"/>
              </a:rPr>
              <a:t>LEFT</a:t>
            </a:r>
            <a:r>
              <a:rPr lang="es-ES_tradnl" dirty="0" smtClean="0">
                <a:latin typeface="CMMI8" charset="0"/>
              </a:rPr>
              <a:t> R2</a:t>
            </a:r>
            <a:endParaRPr lang="es-ES_tradnl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64497"/>
              </p:ext>
            </p:extLst>
          </p:nvPr>
        </p:nvGraphicFramePr>
        <p:xfrm>
          <a:off x="2411760" y="3429000"/>
          <a:ext cx="2088873" cy="103632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3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3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1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Null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ángulo 17"/>
          <p:cNvSpPr/>
          <p:nvPr/>
        </p:nvSpPr>
        <p:spPr>
          <a:xfrm>
            <a:off x="73234" y="5313799"/>
            <a:ext cx="2009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sv-SE" altLang="en-US" dirty="0" smtClean="0">
                <a:latin typeface="Arial Unicode MS" charset="0"/>
                <a:ea typeface="Arial Unicode MS" charset="0"/>
              </a:rPr>
              <a:t>R1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smtClean="0">
                <a:latin typeface="CMMI8" charset="0"/>
              </a:rPr>
              <a:t>RIGHT</a:t>
            </a:r>
            <a:r>
              <a:rPr lang="es-ES_tradnl" dirty="0" smtClean="0">
                <a:latin typeface="CMMI8" charset="0"/>
              </a:rPr>
              <a:t> R2</a:t>
            </a:r>
            <a:endParaRPr lang="es-ES_tradnl" dirty="0"/>
          </a:p>
        </p:txBody>
      </p:sp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01610"/>
              </p:ext>
            </p:extLst>
          </p:nvPr>
        </p:nvGraphicFramePr>
        <p:xfrm>
          <a:off x="2411759" y="5070025"/>
          <a:ext cx="2088873" cy="103632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3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2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err="1" smtClean="0">
                          <a:effectLst/>
                          <a:latin typeface="CMR10" charset="0"/>
                        </a:rPr>
                        <a:t>Null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4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25000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35145"/>
              </p:ext>
            </p:extLst>
          </p:nvPr>
        </p:nvGraphicFramePr>
        <p:xfrm>
          <a:off x="6749889" y="4227156"/>
          <a:ext cx="2088873" cy="1295400"/>
        </p:xfrm>
        <a:graphic>
          <a:graphicData uri="http://schemas.openxmlformats.org/drawingml/2006/table">
            <a:tbl>
              <a:tblPr/>
              <a:tblGrid>
                <a:gridCol w="816304"/>
                <a:gridCol w="624497"/>
                <a:gridCol w="648072"/>
              </a:tblGrid>
              <a:tr h="255587"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name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branch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b="1" dirty="0" err="1">
                          <a:effectLst/>
                          <a:latin typeface="CMBX10" charset="0"/>
                        </a:rPr>
                        <a:t>salary</a:t>
                      </a:r>
                      <a:r>
                        <a:rPr lang="es-ES_tradnl" sz="1100" b="1" dirty="0">
                          <a:effectLst/>
                          <a:latin typeface="CMBX10" charset="0"/>
                        </a:rPr>
                        <a:t> </a:t>
                      </a:r>
                      <a:endParaRPr lang="es-ES_tradnl" b="1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Andersson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>
                          <a:effectLst/>
                          <a:latin typeface="CMR10" charset="0"/>
                        </a:rPr>
                        <a:t>3 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Johnsson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2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20000 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>
                          <a:effectLst/>
                          <a:latin typeface="CMR10" charset="0"/>
                        </a:rPr>
                        <a:t>Larsson </a:t>
                      </a:r>
                      <a:endParaRPr lang="es-ES_tradnl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1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Null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r>
                        <a:rPr lang="es-ES_tradnl" sz="1100" dirty="0" err="1" smtClean="0">
                          <a:effectLst/>
                          <a:latin typeface="CMR10" charset="0"/>
                        </a:rPr>
                        <a:t>Null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100" dirty="0" smtClean="0">
                          <a:effectLst/>
                          <a:latin typeface="CMR10" charset="0"/>
                        </a:rPr>
                        <a:t>4</a:t>
                      </a:r>
                      <a:endParaRPr lang="es-ES_tradnl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100" dirty="0" smtClean="0">
                          <a:effectLst/>
                          <a:latin typeface="CMR10" charset="0"/>
                        </a:rPr>
                        <a:t>25000</a:t>
                      </a:r>
                      <a:endParaRPr lang="is-IS" dirty="0">
                        <a:effectLst/>
                      </a:endParaRPr>
                    </a:p>
                  </a:txBody>
                  <a:tcPr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4671089" y="4560650"/>
            <a:ext cx="1921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sv-SE" altLang="en-US" dirty="0" smtClean="0">
                <a:latin typeface="Arial Unicode MS" charset="0"/>
                <a:ea typeface="Arial Unicode MS" charset="0"/>
              </a:rPr>
              <a:t>R1 </a:t>
            </a:r>
            <a:r>
              <a:rPr lang="sv-SE" altLang="en-US" dirty="0">
                <a:latin typeface="Arial Unicode MS" charset="0"/>
                <a:ea typeface="Arial Unicode MS" charset="0"/>
              </a:rPr>
              <a:t>⋈ </a:t>
            </a:r>
            <a:r>
              <a:rPr lang="es-ES_tradnl" baseline="-25000" dirty="0" smtClean="0">
                <a:latin typeface="CMMI8" charset="0"/>
              </a:rPr>
              <a:t>FULL</a:t>
            </a:r>
            <a:r>
              <a:rPr lang="es-ES_tradnl" dirty="0" smtClean="0">
                <a:latin typeface="CMMI8" charset="0"/>
              </a:rPr>
              <a:t> R2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278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BOOKS</a:t>
            </a:r>
            <a:r>
              <a:rPr lang="es-ES_tradnl" dirty="0" smtClean="0"/>
              <a:t> 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Title</a:t>
            </a:r>
            <a:r>
              <a:rPr lang="es-ES_tradnl" dirty="0"/>
              <a:t>, Publisher, </a:t>
            </a:r>
            <a:r>
              <a:rPr lang="es-ES_tradnl" dirty="0" err="1"/>
              <a:t>Year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>
                <a:latin typeface="+mj-lt"/>
              </a:rPr>
              <a:t>Write</a:t>
            </a:r>
            <a:r>
              <a:rPr lang="es-ES_tradnl" dirty="0">
                <a:latin typeface="+mj-lt"/>
              </a:rPr>
              <a:t> a </a:t>
            </a:r>
            <a:r>
              <a:rPr lang="es-ES_tradnl" dirty="0" err="1">
                <a:latin typeface="+mj-lt"/>
              </a:rPr>
              <a:t>relational</a:t>
            </a:r>
            <a:r>
              <a:rPr lang="es-ES_tradnl" dirty="0">
                <a:latin typeface="+mj-lt"/>
              </a:rPr>
              <a:t> algebra </a:t>
            </a:r>
            <a:r>
              <a:rPr lang="es-ES_tradnl" dirty="0" err="1">
                <a:latin typeface="+mj-lt"/>
              </a:rPr>
              <a:t>expression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that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l</a:t>
            </a:r>
            <a:r>
              <a:rPr lang="es-ES_tradnl" dirty="0" err="1" smtClean="0">
                <a:latin typeface="+mj-lt"/>
              </a:rPr>
              <a:t>ists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the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year</a:t>
            </a:r>
            <a:r>
              <a:rPr lang="es-ES_tradnl" dirty="0">
                <a:latin typeface="+mj-lt"/>
              </a:rPr>
              <a:t> and </a:t>
            </a:r>
            <a:r>
              <a:rPr lang="es-ES_tradnl" dirty="0" err="1">
                <a:latin typeface="+mj-lt"/>
              </a:rPr>
              <a:t>title</a:t>
            </a:r>
            <a:r>
              <a:rPr lang="es-ES_tradnl" dirty="0">
                <a:latin typeface="+mj-lt"/>
              </a:rPr>
              <a:t> of </a:t>
            </a:r>
            <a:r>
              <a:rPr lang="es-ES_tradnl" dirty="0" err="1">
                <a:latin typeface="+mj-lt"/>
              </a:rPr>
              <a:t>each</a:t>
            </a:r>
            <a:r>
              <a:rPr lang="es-ES_tradnl" dirty="0">
                <a:latin typeface="+mj-lt"/>
              </a:rPr>
              <a:t> </a:t>
            </a:r>
            <a:r>
              <a:rPr lang="es-ES_tradnl" dirty="0" err="1">
                <a:latin typeface="+mj-lt"/>
              </a:rPr>
              <a:t>book</a:t>
            </a:r>
            <a:r>
              <a:rPr lang="es-ES_tradnl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29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 smtClean="0"/>
              <a:t>STUDENTS</a:t>
            </a:r>
            <a:r>
              <a:rPr lang="es-ES_tradnl" dirty="0" smtClean="0"/>
              <a:t> (</a:t>
            </a:r>
            <a:r>
              <a:rPr lang="es-ES_tradnl" dirty="0" err="1"/>
              <a:t>StId</a:t>
            </a:r>
            <a:r>
              <a:rPr lang="es-ES_tradnl" dirty="0"/>
              <a:t>, </a:t>
            </a:r>
            <a:r>
              <a:rPr lang="es-ES_tradnl" dirty="0" err="1"/>
              <a:t>StName</a:t>
            </a:r>
            <a:r>
              <a:rPr lang="es-ES_tradnl" dirty="0"/>
              <a:t>, </a:t>
            </a:r>
            <a:r>
              <a:rPr lang="es-ES_tradnl" dirty="0" err="1"/>
              <a:t>Major</a:t>
            </a:r>
            <a:r>
              <a:rPr lang="es-ES_tradnl" dirty="0"/>
              <a:t>, </a:t>
            </a:r>
            <a:r>
              <a:rPr lang="es-ES_tradnl" dirty="0" err="1"/>
              <a:t>Age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264134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 smtClean="0"/>
              <a:t>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information</a:t>
            </a:r>
            <a:r>
              <a:rPr lang="es-ES_tradnl" dirty="0"/>
              <a:t> </a:t>
            </a:r>
            <a:r>
              <a:rPr lang="es-ES_tradnl" dirty="0" err="1"/>
              <a:t>about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 </a:t>
            </a:r>
            <a:r>
              <a:rPr lang="es-ES_tradnl" dirty="0" err="1"/>
              <a:t>whose</a:t>
            </a:r>
            <a:r>
              <a:rPr lang="es-ES_tradnl" dirty="0"/>
              <a:t> </a:t>
            </a:r>
            <a:r>
              <a:rPr lang="es-ES_tradnl" dirty="0" err="1"/>
              <a:t>major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CS. </a:t>
            </a:r>
          </a:p>
        </p:txBody>
      </p:sp>
    </p:spTree>
    <p:extLst>
      <p:ext uri="{BB962C8B-B14F-4D97-AF65-F5344CB8AC3E}">
        <p14:creationId xmlns:p14="http://schemas.microsoft.com/office/powerpoint/2010/main" val="8893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331640" y="18448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dirty="0"/>
              <a:t>BOOKS</a:t>
            </a:r>
            <a:r>
              <a:rPr lang="es-ES_tradnl" dirty="0"/>
              <a:t> (</a:t>
            </a:r>
            <a:r>
              <a:rPr lang="es-ES_tradnl" dirty="0" err="1"/>
              <a:t>DocId</a:t>
            </a:r>
            <a:r>
              <a:rPr lang="es-ES_tradnl" dirty="0"/>
              <a:t>, </a:t>
            </a:r>
            <a:r>
              <a:rPr lang="es-ES_tradnl" dirty="0" err="1"/>
              <a:t>Title</a:t>
            </a:r>
            <a:r>
              <a:rPr lang="es-ES_tradnl" dirty="0"/>
              <a:t>, Publisher, </a:t>
            </a:r>
            <a:r>
              <a:rPr lang="es-ES_tradnl" dirty="0" err="1"/>
              <a:t>Year</a:t>
            </a:r>
            <a:r>
              <a:rPr lang="es-ES_tradnl" dirty="0"/>
              <a:t>) </a:t>
            </a:r>
            <a:endParaRPr lang="es-ES_tradnl" b="1" dirty="0" smtClean="0"/>
          </a:p>
          <a:p>
            <a:r>
              <a:rPr lang="es-ES_tradnl" b="1" dirty="0" smtClean="0"/>
              <a:t>STUDENTS</a:t>
            </a:r>
            <a:r>
              <a:rPr lang="es-ES_tradnl" dirty="0" smtClean="0"/>
              <a:t> (</a:t>
            </a:r>
            <a:r>
              <a:rPr lang="es-ES_tradnl" dirty="0" err="1"/>
              <a:t>StId</a:t>
            </a:r>
            <a:r>
              <a:rPr lang="es-ES_tradnl" dirty="0"/>
              <a:t>, </a:t>
            </a:r>
            <a:r>
              <a:rPr lang="es-ES_tradnl" dirty="0" err="1"/>
              <a:t>StName</a:t>
            </a:r>
            <a:r>
              <a:rPr lang="es-ES_tradnl" dirty="0"/>
              <a:t>, </a:t>
            </a:r>
            <a:r>
              <a:rPr lang="es-ES_tradnl" dirty="0" err="1"/>
              <a:t>Major</a:t>
            </a:r>
            <a:r>
              <a:rPr lang="es-ES_tradnl" dirty="0"/>
              <a:t>, </a:t>
            </a:r>
            <a:r>
              <a:rPr lang="es-ES_tradnl" dirty="0" err="1"/>
              <a:t>Age</a:t>
            </a:r>
            <a:r>
              <a:rPr lang="es-ES_tradnl" dirty="0"/>
              <a:t>)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19572" y="306896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Write</a:t>
            </a:r>
            <a:r>
              <a:rPr lang="es-ES_tradnl" dirty="0"/>
              <a:t> a </a:t>
            </a:r>
            <a:r>
              <a:rPr lang="es-ES_tradnl" dirty="0" err="1"/>
              <a:t>relational</a:t>
            </a:r>
            <a:r>
              <a:rPr lang="es-ES_tradnl" dirty="0"/>
              <a:t> algebra </a:t>
            </a:r>
            <a:r>
              <a:rPr lang="es-ES_tradnl" dirty="0" err="1"/>
              <a:t>expression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 smtClean="0"/>
              <a:t>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books</a:t>
            </a:r>
            <a:r>
              <a:rPr lang="es-ES_tradnl" dirty="0"/>
              <a:t> </a:t>
            </a:r>
            <a:r>
              <a:rPr lang="es-ES_tradnl" dirty="0" err="1"/>
              <a:t>they</a:t>
            </a:r>
            <a:r>
              <a:rPr lang="es-ES_tradnl" dirty="0"/>
              <a:t> can </a:t>
            </a:r>
            <a:r>
              <a:rPr lang="es-ES_tradnl" dirty="0" err="1"/>
              <a:t>borrow</a:t>
            </a:r>
            <a:r>
              <a:rPr lang="es-ES_tradn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79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17692</TotalTime>
  <Words>2170</Words>
  <Application>Microsoft Macintosh PowerPoint</Application>
  <PresentationFormat>Presentación en pantalla (4:3)</PresentationFormat>
  <Paragraphs>462</Paragraphs>
  <Slides>29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52" baseType="lpstr">
      <vt:lpstr>Arial</vt:lpstr>
      <vt:lpstr>Arial Unicode MS</vt:lpstr>
      <vt:lpstr>ArialMT</vt:lpstr>
      <vt:lpstr>CMBX10</vt:lpstr>
      <vt:lpstr>CMMI10</vt:lpstr>
      <vt:lpstr>CMMI7</vt:lpstr>
      <vt:lpstr>CMMI8</vt:lpstr>
      <vt:lpstr>CMR10</vt:lpstr>
      <vt:lpstr>CMR7</vt:lpstr>
      <vt:lpstr>CMR8</vt:lpstr>
      <vt:lpstr>CMSY10</vt:lpstr>
      <vt:lpstr>CMSY6</vt:lpstr>
      <vt:lpstr>CMSY8</vt:lpstr>
      <vt:lpstr>CMTI10</vt:lpstr>
      <vt:lpstr>CMTT10</vt:lpstr>
      <vt:lpstr>FreeSerif</vt:lpstr>
      <vt:lpstr>Gautami</vt:lpstr>
      <vt:lpstr>LASY10</vt:lpstr>
      <vt:lpstr>Menlo</vt:lpstr>
      <vt:lpstr>OTS-derived-font</vt:lpstr>
      <vt:lpstr>TeX</vt:lpstr>
      <vt:lpstr>TimesNewRomanPSMT</vt:lpstr>
      <vt:lpstr>Standardformgivning</vt:lpstr>
      <vt:lpstr>Presentación de PowerPoint</vt:lpstr>
      <vt:lpstr>Relational Algebra I</vt:lpstr>
      <vt:lpstr>Relational Algebra II</vt:lpstr>
      <vt:lpstr>Relational Algebra III</vt:lpstr>
      <vt:lpstr>Selection &amp; Projection</vt:lpstr>
      <vt:lpstr>Outer Join Operators</vt:lpstr>
      <vt:lpstr>Q1</vt:lpstr>
      <vt:lpstr>Q2</vt:lpstr>
      <vt:lpstr>Q3</vt:lpstr>
      <vt:lpstr>Q3.5</vt:lpstr>
      <vt:lpstr>Q4</vt:lpstr>
      <vt:lpstr>Q5</vt:lpstr>
      <vt:lpstr>Q6</vt:lpstr>
      <vt:lpstr>Q7</vt:lpstr>
      <vt:lpstr>Q8</vt:lpstr>
      <vt:lpstr>Q9</vt:lpstr>
      <vt:lpstr>Q11</vt:lpstr>
      <vt:lpstr>Q12</vt:lpstr>
      <vt:lpstr>Q13</vt:lpstr>
      <vt:lpstr>Q14</vt:lpstr>
      <vt:lpstr>Q15</vt:lpstr>
      <vt:lpstr>Q16</vt:lpstr>
      <vt:lpstr>Q17</vt:lpstr>
      <vt:lpstr>Q18</vt:lpstr>
      <vt:lpstr>Q19</vt:lpstr>
      <vt:lpstr>Q20</vt:lpstr>
      <vt:lpstr>Q21</vt:lpstr>
      <vt:lpstr>Q22</vt:lpstr>
      <vt:lpstr>Q23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design III</dc:title>
  <dc:creator>Niklas Broberg</dc:creator>
  <cp:lastModifiedBy>Pablo Picazo-Sanchez</cp:lastModifiedBy>
  <cp:revision>127</cp:revision>
  <cp:lastPrinted>2017-11-28T07:04:56Z</cp:lastPrinted>
  <dcterms:created xsi:type="dcterms:W3CDTF">2006-11-08T20:03:24Z</dcterms:created>
  <dcterms:modified xsi:type="dcterms:W3CDTF">2017-11-28T07:07:47Z</dcterms:modified>
</cp:coreProperties>
</file>