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354" r:id="rId2"/>
    <p:sldId id="376" r:id="rId3"/>
    <p:sldId id="375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69" r:id="rId16"/>
    <p:sldId id="268" r:id="rId17"/>
    <p:sldId id="269" r:id="rId18"/>
    <p:sldId id="270" r:id="rId19"/>
    <p:sldId id="395" r:id="rId20"/>
    <p:sldId id="396" r:id="rId21"/>
    <p:sldId id="397" r:id="rId22"/>
    <p:sldId id="275" r:id="rId23"/>
    <p:sldId id="271" r:id="rId24"/>
    <p:sldId id="342" r:id="rId25"/>
    <p:sldId id="274" r:id="rId26"/>
    <p:sldId id="287" r:id="rId27"/>
    <p:sldId id="343" r:id="rId28"/>
    <p:sldId id="276" r:id="rId29"/>
    <p:sldId id="370" r:id="rId30"/>
    <p:sldId id="277" r:id="rId31"/>
    <p:sldId id="278" r:id="rId32"/>
    <p:sldId id="281" r:id="rId33"/>
    <p:sldId id="282" r:id="rId34"/>
    <p:sldId id="283" r:id="rId35"/>
    <p:sldId id="284" r:id="rId36"/>
    <p:sldId id="285" r:id="rId37"/>
    <p:sldId id="394" r:id="rId38"/>
    <p:sldId id="371" r:id="rId39"/>
    <p:sldId id="368" r:id="rId40"/>
    <p:sldId id="374" r:id="rId41"/>
    <p:sldId id="388" r:id="rId42"/>
    <p:sldId id="390" r:id="rId43"/>
    <p:sldId id="391" r:id="rId44"/>
    <p:sldId id="392" r:id="rId45"/>
    <p:sldId id="393" r:id="rId46"/>
    <p:sldId id="389" r:id="rId47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0000"/>
    <a:srgbClr val="969696"/>
    <a:srgbClr val="B2B2B2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64" autoAdjust="0"/>
    <p:restoredTop sz="94713"/>
  </p:normalViewPr>
  <p:slideViewPr>
    <p:cSldViewPr>
      <p:cViewPr varScale="1">
        <p:scale>
          <a:sx n="108" d="100"/>
          <a:sy n="108" d="100"/>
        </p:scale>
        <p:origin x="18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8D76AAC-4DC8-2A4A-B699-A2D41755A867}" type="slidenum">
              <a:rPr lang="en-GB" altLang="sv-SE"/>
              <a:pPr>
                <a:defRPr/>
              </a:pPr>
              <a:t>‹Nr.›</a:t>
            </a:fld>
            <a:endParaRPr lang="en-GB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789CAB9-C8CB-9B4A-83CB-AC0AEEBCB110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EA6679-495E-8F48-8DD1-BC869006A149}" type="slidenum">
              <a:rPr lang="en-AU" altLang="en-US" sz="1300"/>
              <a:pPr eaLnBrk="1" hangingPunct="1">
                <a:spcBef>
                  <a:spcPct val="0"/>
                </a:spcBef>
              </a:pPr>
              <a:t>2</a:t>
            </a:fld>
            <a:endParaRPr lang="en-AU" altLang="en-US" sz="13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03296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82A70AF-2EBE-4947-8364-997CBBA9DDF3}" type="slidenum">
              <a:rPr lang="en-AU" altLang="en-US" sz="1300"/>
              <a:pPr eaLnBrk="1" hangingPunct="1">
                <a:spcBef>
                  <a:spcPct val="0"/>
                </a:spcBef>
              </a:pPr>
              <a:t>11</a:t>
            </a:fld>
            <a:endParaRPr lang="en-AU" altLang="en-US" sz="130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“room” changed to room(s)”.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814668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EDEE476-1053-5F41-8323-2DEC023A368E}" type="slidenum">
              <a:rPr lang="en-AU" altLang="en-US" sz="1300"/>
              <a:pPr eaLnBrk="1" hangingPunct="1">
                <a:spcBef>
                  <a:spcPct val="0"/>
                </a:spcBef>
              </a:pPr>
              <a:t>12</a:t>
            </a:fld>
            <a:endParaRPr lang="en-AU" altLang="en-US" sz="130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“room” changed to room(s)”.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66948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AA4C93D-5076-2246-8CDE-77E28A1829E4}" type="slidenum">
              <a:rPr lang="sv-SE" altLang="en-US"/>
              <a:pPr>
                <a:spcBef>
                  <a:spcPct val="0"/>
                </a:spcBef>
              </a:pPr>
              <a:t>18</a:t>
            </a:fld>
            <a:endParaRPr lang="sv-SE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AA4C93D-5076-2246-8CDE-77E28A1829E4}" type="slidenum">
              <a:rPr lang="sv-SE" altLang="en-US"/>
              <a:pPr>
                <a:spcBef>
                  <a:spcPct val="0"/>
                </a:spcBef>
              </a:pPr>
              <a:t>19</a:t>
            </a:fld>
            <a:endParaRPr lang="sv-SE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3255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AA4C93D-5076-2246-8CDE-77E28A1829E4}" type="slidenum">
              <a:rPr lang="sv-SE" altLang="en-US"/>
              <a:pPr>
                <a:spcBef>
                  <a:spcPct val="0"/>
                </a:spcBef>
              </a:pPr>
              <a:t>20</a:t>
            </a:fld>
            <a:endParaRPr lang="sv-SE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7539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AA4C93D-5076-2246-8CDE-77E28A1829E4}" type="slidenum">
              <a:rPr lang="sv-SE" altLang="en-US"/>
              <a:pPr>
                <a:spcBef>
                  <a:spcPct val="0"/>
                </a:spcBef>
              </a:pPr>
              <a:t>21</a:t>
            </a:fld>
            <a:endParaRPr lang="sv-SE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9790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6DF48CA2-64BD-E741-8EBF-1E20B3377460}" type="slidenum">
              <a:rPr lang="sv-SE" altLang="en-US"/>
              <a:pPr>
                <a:spcBef>
                  <a:spcPct val="0"/>
                </a:spcBef>
              </a:pPr>
              <a:t>24</a:t>
            </a:fld>
            <a:endParaRPr lang="sv-SE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>
                <a:latin typeface="Arial" charset="0"/>
              </a:rPr>
              <a:t>2009-02-08, NB: Updated data in tables.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807484D-150C-1545-9449-3A05088F569D}" type="slidenum">
              <a:rPr lang="sv-SE" altLang="en-US"/>
              <a:pPr>
                <a:spcBef>
                  <a:spcPct val="0"/>
                </a:spcBef>
              </a:pPr>
              <a:t>30</a:t>
            </a:fld>
            <a:endParaRPr lang="sv-SE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>
                <a:latin typeface="Arial" charset="0"/>
              </a:rPr>
              <a:t>2009-02-08, NB: Updated data in tables.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14E01E4B-02F9-5449-8F47-33412527A0B0}" type="slidenum">
              <a:rPr lang="sv-SE" altLang="en-US"/>
              <a:pPr>
                <a:spcBef>
                  <a:spcPct val="0"/>
                </a:spcBef>
              </a:pPr>
              <a:t>31</a:t>
            </a:fld>
            <a:endParaRPr lang="sv-SE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>
                <a:latin typeface="Arial" charset="0"/>
              </a:rPr>
              <a:t>2009-02-08, NB: Updated data in tables.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9B0E50A8-F759-3949-932E-21524C98C147}" type="slidenum">
              <a:rPr lang="sv-SE" altLang="en-US"/>
              <a:pPr>
                <a:spcBef>
                  <a:spcPct val="0"/>
                </a:spcBef>
              </a:pPr>
              <a:t>32</a:t>
            </a:fld>
            <a:endParaRPr lang="sv-SE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>
                <a:latin typeface="Arial" charset="0"/>
              </a:rPr>
              <a:t>2009-02-08, NB: Updated data in tables.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A43928B-50E9-BE46-90D7-D5A7C5B4CF4C}" type="slidenum">
              <a:rPr lang="en-AU" altLang="en-US" sz="1300"/>
              <a:pPr eaLnBrk="1" hangingPunct="1">
                <a:spcBef>
                  <a:spcPct val="0"/>
                </a:spcBef>
              </a:pPr>
              <a:t>3</a:t>
            </a:fld>
            <a:endParaRPr lang="en-AU" altLang="en-US" sz="13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519946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31336390-08E0-E543-B4CA-46E60A482148}" type="slidenum">
              <a:rPr lang="sv-SE" altLang="en-US"/>
              <a:pPr>
                <a:spcBef>
                  <a:spcPct val="0"/>
                </a:spcBef>
              </a:pPr>
              <a:t>33</a:t>
            </a:fld>
            <a:endParaRPr lang="sv-SE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>
                <a:latin typeface="Arial" charset="0"/>
              </a:rPr>
              <a:t>2009-02-08, NB: Updated data in tables.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807484D-150C-1545-9449-3A05088F569D}" type="slidenum">
              <a:rPr lang="sv-SE" altLang="en-US"/>
              <a:pPr>
                <a:spcBef>
                  <a:spcPct val="0"/>
                </a:spcBef>
              </a:pPr>
              <a:t>38</a:t>
            </a:fld>
            <a:endParaRPr lang="sv-SE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7045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89CAB9-C8CB-9B4A-83CB-AC0AEEBCB110}" type="slidenum">
              <a:rPr lang="sv-SE" altLang="sv-SE" smtClean="0"/>
              <a:pPr>
                <a:defRPr/>
              </a:pPr>
              <a:t>43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630658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89CAB9-C8CB-9B4A-83CB-AC0AEEBCB110}" type="slidenum">
              <a:rPr lang="sv-SE" altLang="sv-SE" smtClean="0"/>
              <a:pPr>
                <a:defRPr/>
              </a:pPr>
              <a:t>44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732364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89CAB9-C8CB-9B4A-83CB-AC0AEEBCB110}" type="slidenum">
              <a:rPr lang="sv-SE" altLang="sv-SE" smtClean="0"/>
              <a:pPr>
                <a:defRPr/>
              </a:pPr>
              <a:t>45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26460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8A8C68-6772-2244-AB8E-D6F682163D4D}" type="slidenum">
              <a:rPr lang="en-AU" altLang="en-US" sz="1300"/>
              <a:pPr eaLnBrk="1" hangingPunct="1">
                <a:spcBef>
                  <a:spcPct val="0"/>
                </a:spcBef>
              </a:pPr>
              <a:t>4</a:t>
            </a:fld>
            <a:endParaRPr lang="en-AU" altLang="en-US" sz="13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“SUM” added to list of aggregate functions.</a:t>
            </a:r>
          </a:p>
          <a:p>
            <a:pPr eaLnBrk="1" hangingPunct="1"/>
            <a:r>
              <a:rPr lang="en-US" altLang="en-US"/>
              <a:t>2009-02-04, NB: Updated constant in query.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97479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F713C6-6BED-6048-A956-A86780625CDF}" type="slidenum">
              <a:rPr lang="en-AU" altLang="en-US" sz="1300"/>
              <a:pPr eaLnBrk="1" hangingPunct="1">
                <a:spcBef>
                  <a:spcPct val="0"/>
                </a:spcBef>
              </a:pPr>
              <a:t>5</a:t>
            </a:fld>
            <a:endParaRPr lang="en-AU" altLang="en-US" sz="130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“room” changed to room(s)”.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90823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55891A7-9F06-CF4C-A6E0-31300D819D7E}" type="slidenum">
              <a:rPr lang="en-AU" altLang="en-US" sz="1300"/>
              <a:pPr eaLnBrk="1" hangingPunct="1">
                <a:spcBef>
                  <a:spcPct val="0"/>
                </a:spcBef>
              </a:pPr>
              <a:t>6</a:t>
            </a:fld>
            <a:endParaRPr lang="en-AU" altLang="en-US" sz="13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44091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BCA9C6-57EF-6844-8F6A-09239D575D4E}" type="slidenum">
              <a:rPr lang="en-AU" altLang="en-US" sz="1300"/>
              <a:pPr eaLnBrk="1" hangingPunct="1">
                <a:spcBef>
                  <a:spcPct val="0"/>
                </a:spcBef>
              </a:pPr>
              <a:t>7</a:t>
            </a:fld>
            <a:endParaRPr lang="en-AU" altLang="en-US" sz="130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</a:t>
            </a:r>
          </a:p>
          <a:p>
            <a:pPr eaLnBrk="1" hangingPunct="1"/>
            <a:r>
              <a:rPr lang="en-AU" altLang="en-US"/>
              <a:t>2011-02-07, NB: Used realistic values instead of “room1” etc. Inserted Updated graphics to match other tables used in the slides.</a:t>
            </a:r>
          </a:p>
        </p:txBody>
      </p:sp>
    </p:spTree>
    <p:extLst>
      <p:ext uri="{BB962C8B-B14F-4D97-AF65-F5344CB8AC3E}">
        <p14:creationId xmlns:p14="http://schemas.microsoft.com/office/powerpoint/2010/main" val="764810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79244B0-469C-D04F-8ADC-0AF7CED0E4A4}" type="slidenum">
              <a:rPr lang="en-AU" altLang="en-US" sz="1300"/>
              <a:pPr eaLnBrk="1" hangingPunct="1">
                <a:spcBef>
                  <a:spcPct val="0"/>
                </a:spcBef>
              </a:pPr>
              <a:t>8</a:t>
            </a:fld>
            <a:endParaRPr lang="en-AU" altLang="en-US" sz="13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</a:t>
            </a:r>
          </a:p>
          <a:p>
            <a:pPr eaLnBrk="1" hangingPunct="1"/>
            <a:r>
              <a:rPr lang="en-AU" altLang="en-US"/>
              <a:t>2011-02-07, NB: Used realistic values instead of “room1” etc. Inserted Updated graphics to match other tables used in the slides.</a:t>
            </a:r>
          </a:p>
        </p:txBody>
      </p:sp>
    </p:spTree>
    <p:extLst>
      <p:ext uri="{BB962C8B-B14F-4D97-AF65-F5344CB8AC3E}">
        <p14:creationId xmlns:p14="http://schemas.microsoft.com/office/powerpoint/2010/main" val="657842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B564DE0-8740-A34D-8761-C0F65F96437C}" type="slidenum">
              <a:rPr lang="en-AU" altLang="en-US" sz="1300"/>
              <a:pPr eaLnBrk="1" hangingPunct="1">
                <a:spcBef>
                  <a:spcPct val="0"/>
                </a:spcBef>
              </a:pPr>
              <a:t>9</a:t>
            </a:fld>
            <a:endParaRPr lang="en-AU" altLang="en-US" sz="13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 “room” changed to room(s)”.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937126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DA09737-4A8F-B34F-922E-7BB06E3317BE}" type="slidenum">
              <a:rPr lang="en-AU" altLang="en-US" sz="1300"/>
              <a:pPr eaLnBrk="1" hangingPunct="1">
                <a:spcBef>
                  <a:spcPct val="0"/>
                </a:spcBef>
              </a:pPr>
              <a:t>10</a:t>
            </a:fld>
            <a:endParaRPr lang="en-AU" altLang="en-US" sz="13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2007-11-14 (GK): Aligned SQL.</a:t>
            </a:r>
          </a:p>
          <a:p>
            <a:pPr eaLnBrk="1" hangingPunct="1"/>
            <a:r>
              <a:rPr lang="en-AU" altLang="en-US"/>
              <a:t>2011-02-07, NB: Used realistic values instead of “room1” etc. Inserted Updated graphics to match other tables used in the slides.</a:t>
            </a:r>
          </a:p>
        </p:txBody>
      </p:sp>
    </p:spTree>
    <p:extLst>
      <p:ext uri="{BB962C8B-B14F-4D97-AF65-F5344CB8AC3E}">
        <p14:creationId xmlns:p14="http://schemas.microsoft.com/office/powerpoint/2010/main" val="879145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9D3AE-E4B9-4541-A08A-D2C20890F162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0537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66CF8-2328-DE41-89B6-4663A4F0163D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4691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4E599-DB56-994E-ADED-42276631FD6F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6398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Rubrik, innehåll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AC961-5AF3-5645-8697-6096BFAFE598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1757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D5D0F-4EE3-E546-87D0-6F59AA376B29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7562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DFD6D-DA32-1E4C-98EC-391008B12ACA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3076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66437-8F6E-E34C-913B-267294CB708B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87451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56CE9-0269-A34D-AD74-95F22E90EA1F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4006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E731C-0576-8E4A-B694-A7CC8A4EDE60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24490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0BE35-7F7B-C44F-AB4A-948983498CBF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6318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2A134-F8C9-6946-875C-EEA25CA6BCDA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6028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42304-4568-BC44-BB69-D4D7F801379E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8386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843E099-F695-974B-B12A-7CB025EAEBE7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Database </a:t>
            </a:r>
            <a:r>
              <a:rPr lang="sv-SE" altLang="en-US">
                <a:solidFill>
                  <a:srgbClr val="FF3300"/>
                </a:solidFill>
              </a:rPr>
              <a:t>Usage</a:t>
            </a:r>
            <a:r>
              <a:rPr lang="sv-SE" altLang="en-US"/>
              <a:t> </a:t>
            </a:r>
            <a:r>
              <a:rPr lang="sv-SE" altLang="en-US">
                <a:solidFill>
                  <a:schemeClr val="folHlink"/>
                </a:solidFill>
              </a:rPr>
              <a:t/>
            </a:r>
            <a:br>
              <a:rPr lang="sv-SE" altLang="en-US">
                <a:solidFill>
                  <a:schemeClr val="folHlink"/>
                </a:solidFill>
              </a:rPr>
            </a:br>
            <a:r>
              <a:rPr lang="sv-SE" altLang="en-US">
                <a:solidFill>
                  <a:schemeClr val="tx1"/>
                </a:solidFill>
              </a:rPr>
              <a:t>(and </a:t>
            </a:r>
            <a:r>
              <a:rPr lang="sv-SE" altLang="en-US">
                <a:solidFill>
                  <a:schemeClr val="folHlink"/>
                </a:solidFill>
              </a:rPr>
              <a:t>Construction</a:t>
            </a:r>
            <a:r>
              <a:rPr lang="sv-SE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886200"/>
            <a:ext cx="7848600" cy="1752600"/>
          </a:xfrm>
        </p:spPr>
        <p:txBody>
          <a:bodyPr/>
          <a:lstStyle/>
          <a:p>
            <a:pPr eaLnBrk="1" hangingPunct="1"/>
            <a:r>
              <a:rPr lang="sv-SE" altLang="en-US"/>
              <a:t>More SQL Queries and Relational Algebra</a:t>
            </a:r>
          </a:p>
          <a:p>
            <a:pPr eaLnBrk="1" hangingPunct="1"/>
            <a:endParaRPr lang="sv-SE" altLang="en-US"/>
          </a:p>
        </p:txBody>
      </p:sp>
      <p:sp>
        <p:nvSpPr>
          <p:cNvPr id="4" name="TextBox 3"/>
          <p:cNvSpPr txBox="1"/>
          <p:nvPr/>
        </p:nvSpPr>
        <p:spPr>
          <a:xfrm>
            <a:off x="7884966" y="116632"/>
            <a:ext cx="1146468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0" dirty="0" smtClean="0"/>
              <a:t>Lecture 8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6"/>
          <p:cNvSpPr txBox="1">
            <a:spLocks noChangeArrowheads="1"/>
          </p:cNvSpPr>
          <p:nvPr/>
        </p:nvSpPr>
        <p:spPr bwMode="auto">
          <a:xfrm>
            <a:off x="3059113" y="2441575"/>
            <a:ext cx="33242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SELECT name, </a:t>
            </a:r>
            <a:br>
              <a:rPr lang="sv-SE" altLang="en-US" sz="1800" b="1">
                <a:latin typeface="Courier New" charset="0"/>
              </a:rPr>
            </a:br>
            <a:r>
              <a:rPr lang="sv-SE" altLang="en-US" sz="1800" b="1">
                <a:latin typeface="Courier New" charset="0"/>
              </a:rPr>
              <a:t>  (SELECT MAX(nrSeats)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   FROM   Rooms)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FROM   Rooms;</a:t>
            </a:r>
            <a:endParaRPr lang="sv-SE" altLang="en-US" sz="2000" b="1">
              <a:latin typeface="Courier New" charset="0"/>
            </a:endParaRPr>
          </a:p>
        </p:txBody>
      </p:sp>
      <p:sp>
        <p:nvSpPr>
          <p:cNvPr id="52227" name="Line 27"/>
          <p:cNvSpPr>
            <a:spLocks noChangeShapeType="1"/>
          </p:cNvSpPr>
          <p:nvPr/>
        </p:nvSpPr>
        <p:spPr bwMode="auto">
          <a:xfrm>
            <a:off x="3276600" y="3860800"/>
            <a:ext cx="22320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8" name="Group 2"/>
          <p:cNvGraphicFramePr>
            <a:graphicFrameLocks/>
          </p:cNvGraphicFramePr>
          <p:nvPr/>
        </p:nvGraphicFramePr>
        <p:xfrm>
          <a:off x="684213" y="2276475"/>
          <a:ext cx="2232025" cy="2203449"/>
        </p:xfrm>
        <a:graphic>
          <a:graphicData uri="http://schemas.openxmlformats.org/drawingml/2006/table">
            <a:tbl>
              <a:tblPr/>
              <a:tblGrid>
                <a:gridCol w="1008011"/>
                <a:gridCol w="1224014"/>
              </a:tblGrid>
              <a:tr h="3963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nrSeats</a:t>
                      </a: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6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HC2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230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HA1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146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HA4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152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Group 2"/>
          <p:cNvGraphicFramePr>
            <a:graphicFrameLocks noGrp="1"/>
          </p:cNvGraphicFramePr>
          <p:nvPr>
            <p:ph sz="half" idx="2"/>
          </p:nvPr>
        </p:nvGraphicFramePr>
        <p:xfrm>
          <a:off x="6372225" y="2349500"/>
          <a:ext cx="2232025" cy="2203449"/>
        </p:xfrm>
        <a:graphic>
          <a:graphicData uri="http://schemas.openxmlformats.org/drawingml/2006/table">
            <a:tbl>
              <a:tblPr/>
              <a:tblGrid>
                <a:gridCol w="1008011"/>
                <a:gridCol w="1224014"/>
              </a:tblGrid>
              <a:tr h="3963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nrSeats</a:t>
                      </a: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6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230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HC2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230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230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HA1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230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HA4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230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05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 New attempt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/>
              <a:t>List the room(s) with the highest number of seats, and its number of seats.</a:t>
            </a:r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r>
              <a:rPr lang="sv-SE" altLang="en-US" sz="2800"/>
              <a:t>Still not correct, MAX(nrSeats) is not a test over a row so it can’t appear in the WHERE clause!</a:t>
            </a:r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r>
              <a:rPr lang="sv-SE" altLang="en-US" sz="2800"/>
              <a:t>Let’s try yet again…</a:t>
            </a: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971550" y="2708275"/>
            <a:ext cx="71294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name, nrSeats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Rooms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WHERE  nrSeats = MAX(nrSeats);</a:t>
            </a:r>
            <a:endParaRPr lang="sv-SE" altLang="en-US" sz="1800"/>
          </a:p>
        </p:txBody>
      </p:sp>
    </p:spTree>
    <p:extLst>
      <p:ext uri="{BB962C8B-B14F-4D97-AF65-F5344CB8AC3E}">
        <p14:creationId xmlns:p14="http://schemas.microsoft.com/office/powerpoint/2010/main" val="111512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List the room(s) with the highest number of seats, and its number of seats.</a:t>
            </a:r>
          </a:p>
          <a:p>
            <a:pPr eaLnBrk="1" hangingPunct="1">
              <a:buFontTx/>
              <a:buNone/>
            </a:pPr>
            <a:endParaRPr lang="sv-SE" altLang="en-US"/>
          </a:p>
          <a:p>
            <a:pPr eaLnBrk="1" hangingPunct="1">
              <a:buFontTx/>
              <a:buNone/>
            </a:pPr>
            <a:endParaRPr lang="sv-SE" altLang="en-US"/>
          </a:p>
          <a:p>
            <a:pPr eaLnBrk="1" hangingPunct="1">
              <a:buFontTx/>
              <a:buNone/>
            </a:pPr>
            <a:endParaRPr lang="sv-SE" altLang="en-US"/>
          </a:p>
          <a:p>
            <a:pPr eaLnBrk="1" hangingPunct="1">
              <a:buFontTx/>
              <a:buNone/>
            </a:pPr>
            <a:endParaRPr lang="sv-SE" altLang="en-US"/>
          </a:p>
          <a:p>
            <a:pPr eaLnBrk="1" hangingPunct="1">
              <a:buFontTx/>
              <a:buNone/>
            </a:pPr>
            <a:r>
              <a:rPr lang="sv-SE" altLang="en-US"/>
              <a:t>That’s better!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755650" y="2997200"/>
            <a:ext cx="7129463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name, nrSeats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FROM   Rooms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WHERE  nrSeats =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      (SELECT MAX(nrSeats)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          FROM   Rooms);</a:t>
            </a:r>
            <a:endParaRPr lang="sv-SE" altLang="en-US" sz="1800"/>
          </a:p>
        </p:txBody>
      </p:sp>
    </p:spTree>
    <p:extLst>
      <p:ext uri="{BB962C8B-B14F-4D97-AF65-F5344CB8AC3E}">
        <p14:creationId xmlns:p14="http://schemas.microsoft.com/office/powerpoint/2010/main" val="147133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Single-value queries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If the result of a query is known to be a single value (like for MAX), the whole query may be used as a value.</a:t>
            </a:r>
          </a:p>
          <a:p>
            <a:pPr eaLnBrk="1" hangingPunct="1"/>
            <a:endParaRPr lang="sv-SE" altLang="en-US"/>
          </a:p>
          <a:p>
            <a:pPr eaLnBrk="1" hangingPunct="1"/>
            <a:endParaRPr lang="sv-SE" altLang="en-US"/>
          </a:p>
          <a:p>
            <a:pPr eaLnBrk="1" hangingPunct="1"/>
            <a:endParaRPr lang="sv-SE" altLang="en-US"/>
          </a:p>
          <a:p>
            <a:pPr eaLnBrk="1" hangingPunct="1"/>
            <a:endParaRPr lang="sv-SE" altLang="en-US"/>
          </a:p>
          <a:p>
            <a:pPr eaLnBrk="1" hangingPunct="1"/>
            <a:r>
              <a:rPr lang="sv-SE" altLang="en-US"/>
              <a:t>Dynamic verification, so be careful…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827088" y="3284538"/>
            <a:ext cx="7129462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name, nrSeats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FROM   Rooms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WHERE  nrSeats =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      (SELECT MAX(nrSeats)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          FROM   Rooms);</a:t>
            </a:r>
            <a:endParaRPr lang="sv-SE" altLang="en-US" sz="1800"/>
          </a:p>
        </p:txBody>
      </p:sp>
    </p:spTree>
    <p:extLst>
      <p:ext uri="{BB962C8B-B14F-4D97-AF65-F5344CB8AC3E}">
        <p14:creationId xmlns:p14="http://schemas.microsoft.com/office/powerpoint/2010/main" val="1095537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NULL in aggregations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NULL never contributes to a sum, average or count, and can never be the maximum or minimum value.</a:t>
            </a:r>
          </a:p>
          <a:p>
            <a:pPr eaLnBrk="1" hangingPunct="1"/>
            <a:r>
              <a:rPr lang="sv-SE" altLang="en-US"/>
              <a:t>If there are no non-null values, the result of the aggregation is NULL.</a:t>
            </a:r>
          </a:p>
        </p:txBody>
      </p:sp>
    </p:spTree>
    <p:extLst>
      <p:ext uri="{BB962C8B-B14F-4D97-AF65-F5344CB8AC3E}">
        <p14:creationId xmlns:p14="http://schemas.microsoft.com/office/powerpoint/2010/main" val="17995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per campus?</a:t>
            </a:r>
            <a:endParaRPr lang="en-US" dirty="0"/>
          </a:p>
        </p:txBody>
      </p:sp>
      <p:graphicFrame>
        <p:nvGraphicFramePr>
          <p:cNvPr id="4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11410"/>
              </p:ext>
            </p:extLst>
          </p:nvPr>
        </p:nvGraphicFramePr>
        <p:xfrm>
          <a:off x="179512" y="1417638"/>
          <a:ext cx="3600400" cy="2834496"/>
        </p:xfrm>
        <a:graphic>
          <a:graphicData uri="http://schemas.openxmlformats.org/drawingml/2006/table">
            <a:tbl>
              <a:tblPr/>
              <a:tblGrid>
                <a:gridCol w="10801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  <a:endParaRPr kumimoji="0" lang="sv-SE" sz="20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capacity</a:t>
                      </a:r>
                      <a:endParaRPr kumimoji="0" lang="sv-SE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campus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0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HB2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186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Johanneberg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0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HC1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105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Johanneberg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0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HC2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115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Johanneberg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0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Jupiter44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64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Lindholmen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Svea239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Lindholmen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VR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Neverland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118675"/>
              </p:ext>
            </p:extLst>
          </p:nvPr>
        </p:nvGraphicFramePr>
        <p:xfrm>
          <a:off x="4860032" y="1450295"/>
          <a:ext cx="3600400" cy="2834496"/>
        </p:xfrm>
        <a:graphic>
          <a:graphicData uri="http://schemas.openxmlformats.org/drawingml/2006/table">
            <a:tbl>
              <a:tblPr/>
              <a:tblGrid>
                <a:gridCol w="10801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  <a:endParaRPr kumimoji="0" lang="sv-SE" sz="20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capacity</a:t>
                      </a:r>
                      <a:endParaRPr kumimoji="0" lang="sv-SE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campus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0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HB2</a:t>
                      </a:r>
                    </a:p>
                  </a:txBody>
                  <a:tcPr marT="45739" marB="45739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186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Johanneberg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0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HC1</a:t>
                      </a:r>
                    </a:p>
                  </a:txBody>
                  <a:tcPr marT="45739" marB="45739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105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Johanneberg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0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HC2</a:t>
                      </a:r>
                    </a:p>
                  </a:txBody>
                  <a:tcPr marT="45739" marB="45739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115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Johanneberg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0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Jupiter44</a:t>
                      </a:r>
                    </a:p>
                  </a:txBody>
                  <a:tcPr marT="45739" marB="45739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64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Lindholmen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Svea239</a:t>
                      </a:r>
                    </a:p>
                  </a:txBody>
                  <a:tcPr marT="45739" marB="45739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Lindholmen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VR</a:t>
                      </a:r>
                    </a:p>
                  </a:txBody>
                  <a:tcPr marT="45739" marB="45739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Neverland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00192" y="1804294"/>
            <a:ext cx="46679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0" dirty="0" smtClean="0">
                <a:solidFill>
                  <a:srgbClr val="FF0000"/>
                </a:solidFill>
              </a:rPr>
              <a:t>}</a:t>
            </a:r>
            <a:endParaRPr lang="en-US" b="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47477" y="2971110"/>
            <a:ext cx="31275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800" b="0" dirty="0" smtClean="0">
                <a:solidFill>
                  <a:srgbClr val="FF0000"/>
                </a:solidFill>
              </a:rPr>
              <a:t>}</a:t>
            </a:r>
            <a:endParaRPr lang="en-US" sz="1200" b="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95477" y="227687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406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75770" y="328083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124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10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97327"/>
              </p:ext>
            </p:extLst>
          </p:nvPr>
        </p:nvGraphicFramePr>
        <p:xfrm>
          <a:off x="2411760" y="4461403"/>
          <a:ext cx="3469906" cy="1633272"/>
        </p:xfrm>
        <a:graphic>
          <a:graphicData uri="http://schemas.openxmlformats.org/drawingml/2006/table">
            <a:tbl>
              <a:tblPr/>
              <a:tblGrid>
                <a:gridCol w="19577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SUM(</a:t>
                      </a:r>
                      <a:r>
                        <a:rPr kumimoji="0" lang="sv-SE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capacity</a:t>
                      </a:r>
                      <a:r>
                        <a:rPr kumimoji="0" lang="sv-SE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campus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0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406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Johanneberg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0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124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Lindholmen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Neverland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ight Arrow 10"/>
          <p:cNvSpPr/>
          <p:nvPr/>
        </p:nvSpPr>
        <p:spPr bwMode="auto">
          <a:xfrm>
            <a:off x="3923928" y="2646204"/>
            <a:ext cx="792088" cy="42275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Bent-Up Arrow 11"/>
          <p:cNvSpPr/>
          <p:nvPr/>
        </p:nvSpPr>
        <p:spPr bwMode="auto">
          <a:xfrm rot="5400000" flipV="1">
            <a:off x="6216806" y="4460081"/>
            <a:ext cx="757342" cy="808317"/>
          </a:xfrm>
          <a:prstGeom prst="bent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5704" y="6166969"/>
            <a:ext cx="790472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SELECT SUM(capacity), campus FROM Rooms GROUP BY campus;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3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Grouping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sz="2800"/>
              <a:t>Grouping intuitively means to partition a relation into several groups, based on the value of some attribute(s).</a:t>
            </a:r>
          </a:p>
          <a:p>
            <a:pPr lvl="1" eaLnBrk="1" hangingPunct="1"/>
            <a:r>
              <a:rPr lang="sv-SE" altLang="en-US" sz="2400"/>
              <a:t>”All courses with this teacher go in this group, all courses with that teacher go in that group, …”</a:t>
            </a:r>
          </a:p>
          <a:p>
            <a:pPr eaLnBrk="1" hangingPunct="1"/>
            <a:r>
              <a:rPr lang="sv-SE" altLang="en-US" sz="2800"/>
              <a:t>Each group is a sub-relation, and aggregations can be computed over them.</a:t>
            </a:r>
          </a:p>
          <a:p>
            <a:pPr eaLnBrk="1" hangingPunct="1"/>
            <a:r>
              <a:rPr lang="sv-SE" altLang="en-US" sz="2800"/>
              <a:t>Within each group, all rows have the same value for the attribute(s) grouped on, and therefore we can project that value as well!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Grouping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/>
            <a:r>
              <a:rPr lang="sv-SE" altLang="en-US" sz="2800"/>
              <a:t>Grouping = given a relation R, a set of attributes X, and a set of aggregation expressions G; partition R into groups R</a:t>
            </a:r>
            <a:r>
              <a:rPr lang="sv-SE" altLang="en-US" sz="2800" baseline="-25000"/>
              <a:t>1</a:t>
            </a:r>
            <a:r>
              <a:rPr lang="sv-SE" altLang="en-US" sz="2800"/>
              <a:t>…R</a:t>
            </a:r>
            <a:r>
              <a:rPr lang="sv-SE" altLang="en-US" sz="2800" baseline="-25000"/>
              <a:t>n</a:t>
            </a:r>
            <a:r>
              <a:rPr lang="sv-SE" altLang="en-US" sz="2800"/>
              <a:t> such that all rows in R</a:t>
            </a:r>
            <a:r>
              <a:rPr lang="sv-SE" altLang="en-US" sz="2800" baseline="-25000"/>
              <a:t>i</a:t>
            </a:r>
            <a:r>
              <a:rPr lang="sv-SE" altLang="en-US" sz="2800"/>
              <a:t> have the same value on all attributes in X, and project X and G for each group.</a:t>
            </a:r>
          </a:p>
          <a:p>
            <a:pPr eaLnBrk="1" hangingPunct="1"/>
            <a:endParaRPr lang="sv-SE" altLang="en-US" sz="2800"/>
          </a:p>
          <a:p>
            <a:pPr eaLnBrk="1" hangingPunct="1"/>
            <a:endParaRPr lang="sv-SE" altLang="en-US" sz="2800"/>
          </a:p>
          <a:p>
            <a:pPr lvl="1" eaLnBrk="1" hangingPunct="1"/>
            <a:endParaRPr lang="sv-SE" altLang="en-US" sz="2400"/>
          </a:p>
          <a:p>
            <a:pPr lvl="1" eaLnBrk="1" hangingPunct="1"/>
            <a:r>
              <a:rPr lang="sv-SE" altLang="en-US" sz="2400"/>
              <a:t>”For each X, compute G”</a:t>
            </a:r>
          </a:p>
          <a:p>
            <a:pPr lvl="1" eaLnBrk="1" hangingPunct="1"/>
            <a:r>
              <a:rPr lang="sv-SE" altLang="en-US" sz="2400" b="1"/>
              <a:t> </a:t>
            </a:r>
            <a:r>
              <a:rPr lang="sv-SE" altLang="en-US" sz="3600" b="1">
                <a:latin typeface="Times New Roman" charset="0"/>
              </a:rPr>
              <a:t>γ</a:t>
            </a:r>
            <a:r>
              <a:rPr lang="sv-SE" altLang="en-US" sz="3600"/>
              <a:t> </a:t>
            </a:r>
            <a:r>
              <a:rPr lang="sv-SE" altLang="en-US"/>
              <a:t>= gamma = greek letter </a:t>
            </a:r>
            <a:r>
              <a:rPr lang="sv-SE" altLang="en-US" sz="3200" b="1"/>
              <a:t>g</a:t>
            </a:r>
            <a:r>
              <a:rPr lang="sv-SE" altLang="en-US"/>
              <a:t> = </a:t>
            </a:r>
            <a:r>
              <a:rPr lang="sv-SE" altLang="en-US" sz="3200" b="1"/>
              <a:t>g</a:t>
            </a:r>
            <a:r>
              <a:rPr lang="sv-SE" altLang="en-US"/>
              <a:t>rouping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331913" y="4221163"/>
            <a:ext cx="2232025" cy="719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sv-SE" altLang="en-US" sz="3600" b="0" dirty="0" err="1" smtClean="0">
                <a:latin typeface="Times New Roman" panose="02020603050405020304" pitchFamily="18" charset="0"/>
              </a:rPr>
              <a:t>γ</a:t>
            </a:r>
            <a:r>
              <a:rPr lang="sv-SE" altLang="en-US" sz="3600" b="0" baseline="-25000" dirty="0" err="1" smtClean="0">
                <a:latin typeface="+mj-lt"/>
                <a:ea typeface="Arial Unicode MS" pitchFamily="34" charset="-128"/>
              </a:rPr>
              <a:t>X,G</a:t>
            </a:r>
            <a:r>
              <a:rPr lang="sv-SE" altLang="en-US" sz="3600" b="0" dirty="0" smtClean="0">
                <a:latin typeface="+mj-lt"/>
                <a:ea typeface="Arial Unicode MS" pitchFamily="34" charset="-128"/>
              </a:rPr>
              <a:t>(</a:t>
            </a:r>
            <a:r>
              <a:rPr lang="sv-SE" altLang="en-US" sz="2800" b="0" dirty="0" smtClean="0">
                <a:latin typeface="+mj-lt"/>
                <a:ea typeface="Arial Unicode MS" pitchFamily="34" charset="-128"/>
              </a:rPr>
              <a:t>R</a:t>
            </a:r>
            <a:r>
              <a:rPr lang="sv-SE" altLang="en-US" sz="3600" b="0" dirty="0" smtClean="0">
                <a:latin typeface="+mj-lt"/>
                <a:ea typeface="Arial Unicode MS" pitchFamily="34" charset="-128"/>
              </a:rPr>
              <a:t>)</a:t>
            </a:r>
            <a:endParaRPr lang="el-GR" altLang="en-US" sz="3600" b="0" dirty="0" smtClean="0">
              <a:latin typeface="+mj-lt"/>
              <a:ea typeface="Arial Unicode MS" pitchFamily="34" charset="-128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284663" y="4005263"/>
            <a:ext cx="38163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SELECT   X,G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FROM     R</a:t>
            </a:r>
            <a:br>
              <a:rPr lang="sv-SE" altLang="en-US" sz="2400">
                <a:latin typeface="Courier New" charset="0"/>
              </a:rPr>
            </a:br>
            <a:r>
              <a:rPr lang="sv-SE" altLang="en-US" sz="2400">
                <a:latin typeface="Courier New" charset="0"/>
              </a:rPr>
              <a:t>GROUP BY X;</a:t>
            </a:r>
            <a:endParaRPr lang="sv-SE" altLang="en-US" sz="2400" b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6"/>
            <a:ext cx="8229600" cy="9032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 dirty="0" err="1"/>
              <a:t>Example</a:t>
            </a:r>
            <a:r>
              <a:rPr lang="sv-SE" altLang="en-US" sz="2800" dirty="0"/>
              <a:t>: List the </a:t>
            </a:r>
            <a:r>
              <a:rPr lang="sv-SE" altLang="en-US" sz="2800" dirty="0" err="1"/>
              <a:t>average</a:t>
            </a:r>
            <a:r>
              <a:rPr lang="sv-SE" altLang="en-US" sz="2800" dirty="0"/>
              <a:t> </a:t>
            </a:r>
            <a:r>
              <a:rPr lang="sv-SE" altLang="en-US" sz="2800" dirty="0" err="1"/>
              <a:t>number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students </a:t>
            </a:r>
            <a:r>
              <a:rPr lang="sv-SE" altLang="en-US" sz="2800" dirty="0" err="1"/>
              <a:t>that</a:t>
            </a:r>
            <a:r>
              <a:rPr lang="sv-SE" altLang="en-US" sz="2800" dirty="0"/>
              <a:t> </a:t>
            </a:r>
            <a:r>
              <a:rPr lang="sv-SE" altLang="en-US" sz="2800" dirty="0" err="1"/>
              <a:t>each</a:t>
            </a:r>
            <a:r>
              <a:rPr lang="sv-SE" altLang="en-US" sz="2800" dirty="0"/>
              <a:t> </a:t>
            </a:r>
            <a:r>
              <a:rPr lang="sv-SE" altLang="en-US" sz="2800" dirty="0" err="1"/>
              <a:t>teacher</a:t>
            </a:r>
            <a:r>
              <a:rPr lang="sv-SE" altLang="en-US" sz="2800" dirty="0"/>
              <a:t> has on </a:t>
            </a:r>
            <a:r>
              <a:rPr lang="sv-SE" altLang="en-US" sz="2800" dirty="0" err="1"/>
              <a:t>his</a:t>
            </a:r>
            <a:r>
              <a:rPr lang="sv-SE" altLang="en-US" sz="2800" dirty="0"/>
              <a:t> or </a:t>
            </a:r>
            <a:r>
              <a:rPr lang="sv-SE" altLang="en-US" sz="2800" dirty="0" err="1"/>
              <a:t>her</a:t>
            </a:r>
            <a:r>
              <a:rPr lang="sv-SE" altLang="en-US" sz="2800" dirty="0"/>
              <a:t> </a:t>
            </a:r>
            <a:r>
              <a:rPr lang="sv-SE" altLang="en-US" sz="2800" dirty="0" err="1"/>
              <a:t>courses</a:t>
            </a:r>
            <a:r>
              <a:rPr lang="sv-SE" altLang="en-US" sz="2800" dirty="0"/>
              <a:t>.</a:t>
            </a:r>
          </a:p>
          <a:p>
            <a:pPr eaLnBrk="1" hangingPunct="1">
              <a:buFontTx/>
              <a:buNone/>
            </a:pPr>
            <a:endParaRPr lang="sv-SE" altLang="en-US" sz="2800" dirty="0"/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5219700" y="1700213"/>
            <a:ext cx="33115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SELECT teacher, </a:t>
            </a:r>
            <a:br>
              <a:rPr lang="sv-SE" altLang="en-US" sz="2400">
                <a:latin typeface="Courier New" charset="0"/>
              </a:rPr>
            </a:br>
            <a:r>
              <a:rPr lang="sv-SE" altLang="en-US" sz="2400">
                <a:latin typeface="Courier New" charset="0"/>
              </a:rPr>
              <a:t>  AVG(nrStudents)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FROM GivenCourses</a:t>
            </a:r>
            <a:br>
              <a:rPr lang="sv-SE" altLang="en-US" sz="2400">
                <a:latin typeface="Courier New" charset="0"/>
              </a:rPr>
            </a:br>
            <a:r>
              <a:rPr lang="sv-SE" altLang="en-US" sz="2400">
                <a:latin typeface="Courier New" charset="0"/>
              </a:rPr>
              <a:t>GROUP BY teacher;</a:t>
            </a:r>
            <a:endParaRPr lang="sv-SE" altLang="en-US" sz="2400" b="0">
              <a:latin typeface="Courier New" charset="0"/>
            </a:endParaRPr>
          </a:p>
        </p:txBody>
      </p:sp>
      <p:graphicFrame>
        <p:nvGraphicFramePr>
          <p:cNvPr id="20529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745"/>
              </p:ext>
            </p:extLst>
          </p:nvPr>
        </p:nvGraphicFramePr>
        <p:xfrm>
          <a:off x="395288" y="1773238"/>
          <a:ext cx="4464050" cy="1492249"/>
        </p:xfrm>
        <a:graphic>
          <a:graphicData uri="http://schemas.openxmlformats.org/drawingml/2006/table">
            <a:tbl>
              <a:tblPr/>
              <a:tblGrid>
                <a:gridCol w="12080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56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811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191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nrSt.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DIT952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0566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047921"/>
              </p:ext>
            </p:extLst>
          </p:nvPr>
        </p:nvGraphicFramePr>
        <p:xfrm>
          <a:off x="2700338" y="3860800"/>
          <a:ext cx="3221037" cy="1127125"/>
        </p:xfrm>
        <a:graphic>
          <a:graphicData uri="http://schemas.openxmlformats.org/drawingml/2006/table">
            <a:tbl>
              <a:tblPr/>
              <a:tblGrid>
                <a:gridCol w="1797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9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teacher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AVG(nrSt.)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65" name="Text Box 84"/>
          <p:cNvSpPr txBox="1">
            <a:spLocks noChangeArrowheads="1"/>
          </p:cNvSpPr>
          <p:nvPr/>
        </p:nvSpPr>
        <p:spPr bwMode="auto">
          <a:xfrm>
            <a:off x="1979613" y="5589588"/>
            <a:ext cx="5113337" cy="719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sv-SE" altLang="en-US" sz="2800" b="0" dirty="0" err="1" smtClean="0">
                <a:latin typeface="Times New Roman" panose="02020603050405020304" pitchFamily="18" charset="0"/>
              </a:rPr>
              <a:t>γ</a:t>
            </a:r>
            <a:r>
              <a:rPr lang="sv-SE" altLang="en-US" sz="2800" b="0" baseline="-25000" dirty="0" err="1" smtClean="0">
                <a:latin typeface="+mj-lt"/>
                <a:ea typeface="Arial Unicode MS" pitchFamily="34" charset="-128"/>
              </a:rPr>
              <a:t>teacher</a:t>
            </a:r>
            <a:r>
              <a:rPr lang="sv-SE" altLang="en-US" sz="2800" b="0" baseline="-25000" dirty="0" smtClean="0">
                <a:latin typeface="+mj-lt"/>
                <a:ea typeface="Arial Unicode MS" pitchFamily="34" charset="-128"/>
              </a:rPr>
              <a:t>, AVG(</a:t>
            </a:r>
            <a:r>
              <a:rPr lang="sv-SE" altLang="en-US" sz="2800" b="0" baseline="-25000" dirty="0" err="1" smtClean="0">
                <a:latin typeface="+mj-lt"/>
                <a:ea typeface="Arial Unicode MS" pitchFamily="34" charset="-128"/>
              </a:rPr>
              <a:t>nrStudents</a:t>
            </a:r>
            <a:r>
              <a:rPr lang="sv-SE" altLang="en-US" sz="2800" b="0" baseline="-25000" dirty="0" smtClean="0">
                <a:latin typeface="+mj-lt"/>
                <a:ea typeface="Arial Unicode MS" pitchFamily="34" charset="-128"/>
              </a:rPr>
              <a:t>)</a:t>
            </a:r>
            <a:r>
              <a:rPr lang="sv-SE" altLang="en-US" sz="2800" b="0" dirty="0" smtClean="0">
                <a:latin typeface="+mj-lt"/>
                <a:ea typeface="Arial Unicode MS" pitchFamily="34" charset="-128"/>
              </a:rPr>
              <a:t>(</a:t>
            </a:r>
            <a:r>
              <a:rPr lang="sv-SE" altLang="en-US" sz="2000" b="0" dirty="0" err="1" smtClean="0">
                <a:latin typeface="+mj-lt"/>
                <a:ea typeface="Arial Unicode MS" pitchFamily="34" charset="-128"/>
              </a:rPr>
              <a:t>GivenCourses</a:t>
            </a:r>
            <a:r>
              <a:rPr lang="sv-SE" altLang="en-US" sz="2800" b="0" dirty="0" smtClean="0">
                <a:latin typeface="+mj-lt"/>
                <a:ea typeface="Arial Unicode MS" pitchFamily="34" charset="-128"/>
              </a:rPr>
              <a:t>)</a:t>
            </a:r>
            <a:endParaRPr lang="el-GR" altLang="en-US" sz="2800" b="0" dirty="0" smtClean="0">
              <a:latin typeface="+mj-lt"/>
              <a:ea typeface="Arial Unicode MS" pitchFamily="34" charset="-128"/>
            </a:endParaRPr>
          </a:p>
        </p:txBody>
      </p:sp>
      <p:sp>
        <p:nvSpPr>
          <p:cNvPr id="20567" name="Text Box 87"/>
          <p:cNvSpPr txBox="1">
            <a:spLocks noChangeArrowheads="1"/>
          </p:cNvSpPr>
          <p:nvPr/>
        </p:nvSpPr>
        <p:spPr bwMode="auto">
          <a:xfrm>
            <a:off x="5177597" y="1576387"/>
            <a:ext cx="3671888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b="0"/>
              <a:t>SQL?</a:t>
            </a:r>
          </a:p>
        </p:txBody>
      </p:sp>
      <p:sp>
        <p:nvSpPr>
          <p:cNvPr id="20568" name="Text Box 88"/>
          <p:cNvSpPr txBox="1">
            <a:spLocks noChangeArrowheads="1"/>
          </p:cNvSpPr>
          <p:nvPr/>
        </p:nvSpPr>
        <p:spPr bwMode="auto">
          <a:xfrm>
            <a:off x="1727993" y="5445224"/>
            <a:ext cx="5616575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b="0"/>
              <a:t>Relational Algebra?</a:t>
            </a:r>
          </a:p>
        </p:txBody>
      </p:sp>
      <p:sp>
        <p:nvSpPr>
          <p:cNvPr id="20569" name="Text Box 89"/>
          <p:cNvSpPr txBox="1">
            <a:spLocks noChangeArrowheads="1"/>
          </p:cNvSpPr>
          <p:nvPr/>
        </p:nvSpPr>
        <p:spPr bwMode="auto">
          <a:xfrm>
            <a:off x="2474118" y="3643024"/>
            <a:ext cx="3673475" cy="1439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b="0" dirty="0" err="1"/>
              <a:t>Result</a:t>
            </a:r>
            <a:r>
              <a:rPr lang="sv-SE" altLang="en-US" b="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7" grpId="0" animBg="1"/>
      <p:bldP spid="20568" grpId="0" animBg="1"/>
      <p:bldP spid="2056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6"/>
            <a:ext cx="8229600" cy="9032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 dirty="0" err="1"/>
              <a:t>Example</a:t>
            </a:r>
            <a:r>
              <a:rPr lang="sv-SE" altLang="en-US" sz="2800" dirty="0"/>
              <a:t>: List the </a:t>
            </a:r>
            <a:r>
              <a:rPr lang="sv-SE" altLang="en-US" sz="2800" dirty="0" err="1"/>
              <a:t>average</a:t>
            </a:r>
            <a:r>
              <a:rPr lang="sv-SE" altLang="en-US" sz="2800" dirty="0"/>
              <a:t> </a:t>
            </a:r>
            <a:r>
              <a:rPr lang="sv-SE" altLang="en-US" sz="2800" dirty="0" err="1"/>
              <a:t>number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students </a:t>
            </a:r>
            <a:r>
              <a:rPr lang="sv-SE" altLang="en-US" sz="2800" dirty="0" err="1"/>
              <a:t>that</a:t>
            </a:r>
            <a:r>
              <a:rPr lang="sv-SE" altLang="en-US" sz="2800" dirty="0"/>
              <a:t> </a:t>
            </a:r>
            <a:r>
              <a:rPr lang="sv-SE" altLang="en-US" sz="2800" dirty="0" err="1"/>
              <a:t>each</a:t>
            </a:r>
            <a:r>
              <a:rPr lang="sv-SE" altLang="en-US" sz="2800" dirty="0"/>
              <a:t> </a:t>
            </a:r>
            <a:r>
              <a:rPr lang="sv-SE" altLang="en-US" sz="2800" dirty="0" err="1"/>
              <a:t>teacher</a:t>
            </a:r>
            <a:r>
              <a:rPr lang="sv-SE" altLang="en-US" sz="2800" dirty="0"/>
              <a:t> has on </a:t>
            </a:r>
            <a:r>
              <a:rPr lang="sv-SE" altLang="en-US" sz="2800" dirty="0" err="1"/>
              <a:t>his</a:t>
            </a:r>
            <a:r>
              <a:rPr lang="sv-SE" altLang="en-US" sz="2800" dirty="0"/>
              <a:t> or </a:t>
            </a:r>
            <a:r>
              <a:rPr lang="sv-SE" altLang="en-US" sz="2800" dirty="0" err="1"/>
              <a:t>her</a:t>
            </a:r>
            <a:r>
              <a:rPr lang="sv-SE" altLang="en-US" sz="2800" dirty="0"/>
              <a:t> </a:t>
            </a:r>
            <a:r>
              <a:rPr lang="sv-SE" altLang="en-US" sz="2800" dirty="0" err="1"/>
              <a:t>courses</a:t>
            </a:r>
            <a:r>
              <a:rPr lang="sv-SE" altLang="en-US" sz="2800" dirty="0"/>
              <a:t>.</a:t>
            </a:r>
          </a:p>
          <a:p>
            <a:pPr eaLnBrk="1" hangingPunct="1">
              <a:buFontTx/>
              <a:buNone/>
            </a:pPr>
            <a:endParaRPr lang="sv-SE" altLang="en-US" sz="2800" dirty="0"/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5219700" y="1700213"/>
            <a:ext cx="33115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SELECT teacher, </a:t>
            </a:r>
            <a:br>
              <a:rPr lang="sv-SE" altLang="en-US" sz="2400">
                <a:latin typeface="Courier New" charset="0"/>
              </a:rPr>
            </a:br>
            <a:r>
              <a:rPr lang="sv-SE" altLang="en-US" sz="2400">
                <a:latin typeface="Courier New" charset="0"/>
              </a:rPr>
              <a:t>  AVG(nrStudents)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FROM GivenCourses</a:t>
            </a:r>
            <a:br>
              <a:rPr lang="sv-SE" altLang="en-US" sz="2400">
                <a:latin typeface="Courier New" charset="0"/>
              </a:rPr>
            </a:br>
            <a:r>
              <a:rPr lang="sv-SE" altLang="en-US" sz="2400">
                <a:latin typeface="Courier New" charset="0"/>
              </a:rPr>
              <a:t>GROUP BY teacher;</a:t>
            </a:r>
            <a:endParaRPr lang="sv-SE" altLang="en-US" sz="2400" b="0">
              <a:latin typeface="Courier New" charset="0"/>
            </a:endParaRPr>
          </a:p>
        </p:txBody>
      </p:sp>
      <p:graphicFrame>
        <p:nvGraphicFramePr>
          <p:cNvPr id="20529" name="Group 49"/>
          <p:cNvGraphicFramePr>
            <a:graphicFrameLocks noGrp="1"/>
          </p:cNvGraphicFramePr>
          <p:nvPr>
            <p:extLst/>
          </p:nvPr>
        </p:nvGraphicFramePr>
        <p:xfrm>
          <a:off x="395288" y="1773238"/>
          <a:ext cx="4464050" cy="1492249"/>
        </p:xfrm>
        <a:graphic>
          <a:graphicData uri="http://schemas.openxmlformats.org/drawingml/2006/table">
            <a:tbl>
              <a:tblPr/>
              <a:tblGrid>
                <a:gridCol w="12080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56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811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191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nrSt.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DIT952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0566" name="Group 86"/>
          <p:cNvGraphicFramePr>
            <a:graphicFrameLocks noGrp="1"/>
          </p:cNvGraphicFramePr>
          <p:nvPr>
            <p:extLst/>
          </p:nvPr>
        </p:nvGraphicFramePr>
        <p:xfrm>
          <a:off x="2700338" y="3860800"/>
          <a:ext cx="3221037" cy="1127125"/>
        </p:xfrm>
        <a:graphic>
          <a:graphicData uri="http://schemas.openxmlformats.org/drawingml/2006/table">
            <a:tbl>
              <a:tblPr/>
              <a:tblGrid>
                <a:gridCol w="1797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9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teacher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AVG(nrSt.)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65" name="Text Box 84"/>
          <p:cNvSpPr txBox="1">
            <a:spLocks noChangeArrowheads="1"/>
          </p:cNvSpPr>
          <p:nvPr/>
        </p:nvSpPr>
        <p:spPr bwMode="auto">
          <a:xfrm>
            <a:off x="1979613" y="5589588"/>
            <a:ext cx="5113337" cy="719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sv-SE" altLang="en-US" sz="2800" b="0" dirty="0" err="1" smtClean="0">
                <a:latin typeface="Times New Roman" panose="02020603050405020304" pitchFamily="18" charset="0"/>
              </a:rPr>
              <a:t>γ</a:t>
            </a:r>
            <a:r>
              <a:rPr lang="sv-SE" altLang="en-US" sz="2800" b="0" baseline="-25000" dirty="0" err="1" smtClean="0">
                <a:latin typeface="+mj-lt"/>
                <a:ea typeface="Arial Unicode MS" pitchFamily="34" charset="-128"/>
              </a:rPr>
              <a:t>teacher</a:t>
            </a:r>
            <a:r>
              <a:rPr lang="sv-SE" altLang="en-US" sz="2800" b="0" baseline="-25000" dirty="0" smtClean="0">
                <a:latin typeface="+mj-lt"/>
                <a:ea typeface="Arial Unicode MS" pitchFamily="34" charset="-128"/>
              </a:rPr>
              <a:t>, AVG(</a:t>
            </a:r>
            <a:r>
              <a:rPr lang="sv-SE" altLang="en-US" sz="2800" b="0" baseline="-25000" dirty="0" err="1" smtClean="0">
                <a:latin typeface="+mj-lt"/>
                <a:ea typeface="Arial Unicode MS" pitchFamily="34" charset="-128"/>
              </a:rPr>
              <a:t>nrStudents</a:t>
            </a:r>
            <a:r>
              <a:rPr lang="sv-SE" altLang="en-US" sz="2800" b="0" baseline="-25000" dirty="0" smtClean="0">
                <a:latin typeface="+mj-lt"/>
                <a:ea typeface="Arial Unicode MS" pitchFamily="34" charset="-128"/>
              </a:rPr>
              <a:t>)</a:t>
            </a:r>
            <a:r>
              <a:rPr lang="sv-SE" altLang="en-US" sz="2800" b="0" dirty="0" smtClean="0">
                <a:latin typeface="+mj-lt"/>
                <a:ea typeface="Arial Unicode MS" pitchFamily="34" charset="-128"/>
              </a:rPr>
              <a:t>(</a:t>
            </a:r>
            <a:r>
              <a:rPr lang="sv-SE" altLang="en-US" sz="2000" b="0" dirty="0" err="1" smtClean="0">
                <a:latin typeface="+mj-lt"/>
                <a:ea typeface="Arial Unicode MS" pitchFamily="34" charset="-128"/>
              </a:rPr>
              <a:t>GivenCourses</a:t>
            </a:r>
            <a:r>
              <a:rPr lang="sv-SE" altLang="en-US" sz="2800" b="0" dirty="0" smtClean="0">
                <a:latin typeface="+mj-lt"/>
                <a:ea typeface="Arial Unicode MS" pitchFamily="34" charset="-128"/>
              </a:rPr>
              <a:t>)</a:t>
            </a:r>
            <a:endParaRPr lang="el-GR" altLang="en-US" sz="2800" b="0" dirty="0" smtClean="0">
              <a:latin typeface="+mj-lt"/>
              <a:ea typeface="Arial Unicode MS" pitchFamily="34" charset="-128"/>
            </a:endParaRPr>
          </a:p>
        </p:txBody>
      </p:sp>
      <p:sp>
        <p:nvSpPr>
          <p:cNvPr id="20567" name="Text Box 87"/>
          <p:cNvSpPr txBox="1">
            <a:spLocks noChangeArrowheads="1"/>
          </p:cNvSpPr>
          <p:nvPr/>
        </p:nvSpPr>
        <p:spPr bwMode="auto">
          <a:xfrm>
            <a:off x="5177597" y="1576387"/>
            <a:ext cx="3671888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b="0"/>
              <a:t>SQL?</a:t>
            </a:r>
          </a:p>
        </p:txBody>
      </p:sp>
      <p:sp>
        <p:nvSpPr>
          <p:cNvPr id="20568" name="Text Box 88"/>
          <p:cNvSpPr txBox="1">
            <a:spLocks noChangeArrowheads="1"/>
          </p:cNvSpPr>
          <p:nvPr/>
        </p:nvSpPr>
        <p:spPr bwMode="auto">
          <a:xfrm>
            <a:off x="1727993" y="5445224"/>
            <a:ext cx="5616575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b="0"/>
              <a:t>Relational Algebra?</a:t>
            </a:r>
          </a:p>
        </p:txBody>
      </p:sp>
    </p:spTree>
    <p:extLst>
      <p:ext uri="{BB962C8B-B14F-4D97-AF65-F5344CB8AC3E}">
        <p14:creationId xmlns:p14="http://schemas.microsoft.com/office/powerpoint/2010/main" val="8182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7" grpId="0" animBg="1"/>
      <p:bldP spid="205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 What will the result of this query be?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187450" y="2349500"/>
            <a:ext cx="71294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1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Courses;</a:t>
            </a:r>
            <a:endParaRPr lang="sv-SE" altLang="en-US" sz="1800"/>
          </a:p>
        </p:txBody>
      </p:sp>
      <p:graphicFrame>
        <p:nvGraphicFramePr>
          <p:cNvPr id="46085" name="Group 5"/>
          <p:cNvGraphicFramePr>
            <a:graphicFrameLocks noGrp="1"/>
          </p:cNvGraphicFramePr>
          <p:nvPr/>
        </p:nvGraphicFramePr>
        <p:xfrm>
          <a:off x="4716463" y="2636838"/>
          <a:ext cx="2159000" cy="1066800"/>
        </p:xfrm>
        <a:graphic>
          <a:graphicData uri="http://schemas.openxmlformats.org/drawingml/2006/table">
            <a:tbl>
              <a:tblPr/>
              <a:tblGrid>
                <a:gridCol w="984250"/>
                <a:gridCol w="1174750"/>
              </a:tblGrid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4643438" y="2276475"/>
            <a:ext cx="21605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Courses</a:t>
            </a:r>
          </a:p>
        </p:txBody>
      </p:sp>
      <p:graphicFrame>
        <p:nvGraphicFramePr>
          <p:cNvPr id="46115" name="Group 35"/>
          <p:cNvGraphicFramePr>
            <a:graphicFrameLocks noGrp="1"/>
          </p:cNvGraphicFramePr>
          <p:nvPr/>
        </p:nvGraphicFramePr>
        <p:xfrm>
          <a:off x="2051050" y="4221163"/>
          <a:ext cx="720725" cy="1066800"/>
        </p:xfrm>
        <a:graphic>
          <a:graphicData uri="http://schemas.openxmlformats.org/drawingml/2006/table">
            <a:tbl>
              <a:tblPr/>
              <a:tblGrid>
                <a:gridCol w="720725"/>
              </a:tblGrid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3059113" y="4437063"/>
            <a:ext cx="54721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For each row in Courses that passes the test (all rows since we have no test), project the value 1.</a:t>
            </a:r>
          </a:p>
        </p:txBody>
      </p:sp>
    </p:spTree>
    <p:extLst>
      <p:ext uri="{BB962C8B-B14F-4D97-AF65-F5344CB8AC3E}">
        <p14:creationId xmlns:p14="http://schemas.microsoft.com/office/powerpoint/2010/main" val="142114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6"/>
            <a:ext cx="8229600" cy="9032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 dirty="0" err="1"/>
              <a:t>Example</a:t>
            </a:r>
            <a:r>
              <a:rPr lang="sv-SE" altLang="en-US" sz="2800" dirty="0"/>
              <a:t>: List the </a:t>
            </a:r>
            <a:r>
              <a:rPr lang="sv-SE" altLang="en-US" sz="2800" dirty="0" err="1"/>
              <a:t>average</a:t>
            </a:r>
            <a:r>
              <a:rPr lang="sv-SE" altLang="en-US" sz="2800" dirty="0"/>
              <a:t> </a:t>
            </a:r>
            <a:r>
              <a:rPr lang="sv-SE" altLang="en-US" sz="2800" dirty="0" err="1"/>
              <a:t>number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students </a:t>
            </a:r>
            <a:r>
              <a:rPr lang="sv-SE" altLang="en-US" sz="2800" dirty="0" err="1"/>
              <a:t>that</a:t>
            </a:r>
            <a:r>
              <a:rPr lang="sv-SE" altLang="en-US" sz="2800" dirty="0"/>
              <a:t> </a:t>
            </a:r>
            <a:r>
              <a:rPr lang="sv-SE" altLang="en-US" sz="2800" dirty="0" err="1"/>
              <a:t>each</a:t>
            </a:r>
            <a:r>
              <a:rPr lang="sv-SE" altLang="en-US" sz="2800" dirty="0"/>
              <a:t> </a:t>
            </a:r>
            <a:r>
              <a:rPr lang="sv-SE" altLang="en-US" sz="2800" dirty="0" err="1"/>
              <a:t>teacher</a:t>
            </a:r>
            <a:r>
              <a:rPr lang="sv-SE" altLang="en-US" sz="2800" dirty="0"/>
              <a:t> has on </a:t>
            </a:r>
            <a:r>
              <a:rPr lang="sv-SE" altLang="en-US" sz="2800" dirty="0" err="1"/>
              <a:t>his</a:t>
            </a:r>
            <a:r>
              <a:rPr lang="sv-SE" altLang="en-US" sz="2800" dirty="0"/>
              <a:t> or </a:t>
            </a:r>
            <a:r>
              <a:rPr lang="sv-SE" altLang="en-US" sz="2800" dirty="0" err="1"/>
              <a:t>her</a:t>
            </a:r>
            <a:r>
              <a:rPr lang="sv-SE" altLang="en-US" sz="2800" dirty="0"/>
              <a:t> </a:t>
            </a:r>
            <a:r>
              <a:rPr lang="sv-SE" altLang="en-US" sz="2800" dirty="0" err="1"/>
              <a:t>courses</a:t>
            </a:r>
            <a:r>
              <a:rPr lang="sv-SE" altLang="en-US" sz="2800" dirty="0"/>
              <a:t>.</a:t>
            </a:r>
          </a:p>
          <a:p>
            <a:pPr eaLnBrk="1" hangingPunct="1">
              <a:buFontTx/>
              <a:buNone/>
            </a:pPr>
            <a:endParaRPr lang="sv-SE" altLang="en-US" sz="2800" dirty="0"/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5219700" y="1700213"/>
            <a:ext cx="33115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SELECT teacher, </a:t>
            </a:r>
            <a:br>
              <a:rPr lang="sv-SE" altLang="en-US" sz="2400">
                <a:latin typeface="Courier New" charset="0"/>
              </a:rPr>
            </a:br>
            <a:r>
              <a:rPr lang="sv-SE" altLang="en-US" sz="2400">
                <a:latin typeface="Courier New" charset="0"/>
              </a:rPr>
              <a:t>  AVG(nrStudents)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FROM GivenCourses</a:t>
            </a:r>
            <a:br>
              <a:rPr lang="sv-SE" altLang="en-US" sz="2400">
                <a:latin typeface="Courier New" charset="0"/>
              </a:rPr>
            </a:br>
            <a:r>
              <a:rPr lang="sv-SE" altLang="en-US" sz="2400">
                <a:latin typeface="Courier New" charset="0"/>
              </a:rPr>
              <a:t>GROUP BY teacher;</a:t>
            </a:r>
            <a:endParaRPr lang="sv-SE" altLang="en-US" sz="2400" b="0">
              <a:latin typeface="Courier New" charset="0"/>
            </a:endParaRPr>
          </a:p>
        </p:txBody>
      </p:sp>
      <p:graphicFrame>
        <p:nvGraphicFramePr>
          <p:cNvPr id="20529" name="Group 49"/>
          <p:cNvGraphicFramePr>
            <a:graphicFrameLocks noGrp="1"/>
          </p:cNvGraphicFramePr>
          <p:nvPr>
            <p:extLst/>
          </p:nvPr>
        </p:nvGraphicFramePr>
        <p:xfrm>
          <a:off x="395288" y="1773238"/>
          <a:ext cx="4464050" cy="1492249"/>
        </p:xfrm>
        <a:graphic>
          <a:graphicData uri="http://schemas.openxmlformats.org/drawingml/2006/table">
            <a:tbl>
              <a:tblPr/>
              <a:tblGrid>
                <a:gridCol w="12080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56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811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191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nrSt.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DIT952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0566" name="Group 86"/>
          <p:cNvGraphicFramePr>
            <a:graphicFrameLocks noGrp="1"/>
          </p:cNvGraphicFramePr>
          <p:nvPr>
            <p:extLst/>
          </p:nvPr>
        </p:nvGraphicFramePr>
        <p:xfrm>
          <a:off x="2700338" y="3860800"/>
          <a:ext cx="3221037" cy="1127125"/>
        </p:xfrm>
        <a:graphic>
          <a:graphicData uri="http://schemas.openxmlformats.org/drawingml/2006/table">
            <a:tbl>
              <a:tblPr/>
              <a:tblGrid>
                <a:gridCol w="1797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9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teacher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AVG(nrSt.)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65" name="Text Box 84"/>
          <p:cNvSpPr txBox="1">
            <a:spLocks noChangeArrowheads="1"/>
          </p:cNvSpPr>
          <p:nvPr/>
        </p:nvSpPr>
        <p:spPr bwMode="auto">
          <a:xfrm>
            <a:off x="1979613" y="5589588"/>
            <a:ext cx="5113337" cy="719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sv-SE" altLang="en-US" sz="2800" b="0" dirty="0" err="1" smtClean="0">
                <a:latin typeface="Times New Roman" panose="02020603050405020304" pitchFamily="18" charset="0"/>
              </a:rPr>
              <a:t>γ</a:t>
            </a:r>
            <a:r>
              <a:rPr lang="sv-SE" altLang="en-US" sz="2800" b="0" baseline="-25000" dirty="0" err="1" smtClean="0">
                <a:latin typeface="+mj-lt"/>
                <a:ea typeface="Arial Unicode MS" pitchFamily="34" charset="-128"/>
              </a:rPr>
              <a:t>teacher</a:t>
            </a:r>
            <a:r>
              <a:rPr lang="sv-SE" altLang="en-US" sz="2800" b="0" baseline="-25000" dirty="0" smtClean="0">
                <a:latin typeface="+mj-lt"/>
                <a:ea typeface="Arial Unicode MS" pitchFamily="34" charset="-128"/>
              </a:rPr>
              <a:t>, AVG(</a:t>
            </a:r>
            <a:r>
              <a:rPr lang="sv-SE" altLang="en-US" sz="2800" b="0" baseline="-25000" dirty="0" err="1" smtClean="0">
                <a:latin typeface="+mj-lt"/>
                <a:ea typeface="Arial Unicode MS" pitchFamily="34" charset="-128"/>
              </a:rPr>
              <a:t>nrStudents</a:t>
            </a:r>
            <a:r>
              <a:rPr lang="sv-SE" altLang="en-US" sz="2800" b="0" baseline="-25000" dirty="0" smtClean="0">
                <a:latin typeface="+mj-lt"/>
                <a:ea typeface="Arial Unicode MS" pitchFamily="34" charset="-128"/>
              </a:rPr>
              <a:t>)</a:t>
            </a:r>
            <a:r>
              <a:rPr lang="sv-SE" altLang="en-US" sz="2800" b="0" dirty="0" smtClean="0">
                <a:latin typeface="+mj-lt"/>
                <a:ea typeface="Arial Unicode MS" pitchFamily="34" charset="-128"/>
              </a:rPr>
              <a:t>(</a:t>
            </a:r>
            <a:r>
              <a:rPr lang="sv-SE" altLang="en-US" sz="2000" b="0" dirty="0" err="1" smtClean="0">
                <a:latin typeface="+mj-lt"/>
                <a:ea typeface="Arial Unicode MS" pitchFamily="34" charset="-128"/>
              </a:rPr>
              <a:t>GivenCourses</a:t>
            </a:r>
            <a:r>
              <a:rPr lang="sv-SE" altLang="en-US" sz="2800" b="0" dirty="0" smtClean="0">
                <a:latin typeface="+mj-lt"/>
                <a:ea typeface="Arial Unicode MS" pitchFamily="34" charset="-128"/>
              </a:rPr>
              <a:t>)</a:t>
            </a:r>
            <a:endParaRPr lang="el-GR" altLang="en-US" sz="2800" b="0" dirty="0" smtClean="0">
              <a:latin typeface="+mj-lt"/>
              <a:ea typeface="Arial Unicode MS" pitchFamily="34" charset="-128"/>
            </a:endParaRPr>
          </a:p>
        </p:txBody>
      </p:sp>
      <p:sp>
        <p:nvSpPr>
          <p:cNvPr id="20568" name="Text Box 88"/>
          <p:cNvSpPr txBox="1">
            <a:spLocks noChangeArrowheads="1"/>
          </p:cNvSpPr>
          <p:nvPr/>
        </p:nvSpPr>
        <p:spPr bwMode="auto">
          <a:xfrm>
            <a:off x="1727993" y="5445224"/>
            <a:ext cx="5616575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b="0"/>
              <a:t>Relational Algebra?</a:t>
            </a:r>
          </a:p>
        </p:txBody>
      </p:sp>
    </p:spTree>
    <p:extLst>
      <p:ext uri="{BB962C8B-B14F-4D97-AF65-F5344CB8AC3E}">
        <p14:creationId xmlns:p14="http://schemas.microsoft.com/office/powerpoint/2010/main" val="40180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6"/>
            <a:ext cx="8229600" cy="9032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 dirty="0" err="1"/>
              <a:t>Example</a:t>
            </a:r>
            <a:r>
              <a:rPr lang="sv-SE" altLang="en-US" sz="2800" dirty="0"/>
              <a:t>: List the </a:t>
            </a:r>
            <a:r>
              <a:rPr lang="sv-SE" altLang="en-US" sz="2800" dirty="0" err="1"/>
              <a:t>average</a:t>
            </a:r>
            <a:r>
              <a:rPr lang="sv-SE" altLang="en-US" sz="2800" dirty="0"/>
              <a:t> </a:t>
            </a:r>
            <a:r>
              <a:rPr lang="sv-SE" altLang="en-US" sz="2800" dirty="0" err="1"/>
              <a:t>number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students </a:t>
            </a:r>
            <a:r>
              <a:rPr lang="sv-SE" altLang="en-US" sz="2800" dirty="0" err="1"/>
              <a:t>that</a:t>
            </a:r>
            <a:r>
              <a:rPr lang="sv-SE" altLang="en-US" sz="2800" dirty="0"/>
              <a:t> </a:t>
            </a:r>
            <a:r>
              <a:rPr lang="sv-SE" altLang="en-US" sz="2800" dirty="0" err="1"/>
              <a:t>each</a:t>
            </a:r>
            <a:r>
              <a:rPr lang="sv-SE" altLang="en-US" sz="2800" dirty="0"/>
              <a:t> </a:t>
            </a:r>
            <a:r>
              <a:rPr lang="sv-SE" altLang="en-US" sz="2800" dirty="0" err="1"/>
              <a:t>teacher</a:t>
            </a:r>
            <a:r>
              <a:rPr lang="sv-SE" altLang="en-US" sz="2800" dirty="0"/>
              <a:t> has on </a:t>
            </a:r>
            <a:r>
              <a:rPr lang="sv-SE" altLang="en-US" sz="2800" dirty="0" err="1"/>
              <a:t>his</a:t>
            </a:r>
            <a:r>
              <a:rPr lang="sv-SE" altLang="en-US" sz="2800" dirty="0"/>
              <a:t> or </a:t>
            </a:r>
            <a:r>
              <a:rPr lang="sv-SE" altLang="en-US" sz="2800" dirty="0" err="1"/>
              <a:t>her</a:t>
            </a:r>
            <a:r>
              <a:rPr lang="sv-SE" altLang="en-US" sz="2800" dirty="0"/>
              <a:t> </a:t>
            </a:r>
            <a:r>
              <a:rPr lang="sv-SE" altLang="en-US" sz="2800" dirty="0" err="1"/>
              <a:t>courses</a:t>
            </a:r>
            <a:r>
              <a:rPr lang="sv-SE" altLang="en-US" sz="2800" dirty="0"/>
              <a:t>.</a:t>
            </a:r>
          </a:p>
          <a:p>
            <a:pPr eaLnBrk="1" hangingPunct="1">
              <a:buFontTx/>
              <a:buNone/>
            </a:pPr>
            <a:endParaRPr lang="sv-SE" altLang="en-US" sz="2800" dirty="0"/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5219700" y="1700213"/>
            <a:ext cx="33115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SELECT teacher, </a:t>
            </a:r>
            <a:br>
              <a:rPr lang="sv-SE" altLang="en-US" sz="2400">
                <a:latin typeface="Courier New" charset="0"/>
              </a:rPr>
            </a:br>
            <a:r>
              <a:rPr lang="sv-SE" altLang="en-US" sz="2400">
                <a:latin typeface="Courier New" charset="0"/>
              </a:rPr>
              <a:t>  AVG(nrStudents)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FROM GivenCourses</a:t>
            </a:r>
            <a:br>
              <a:rPr lang="sv-SE" altLang="en-US" sz="2400">
                <a:latin typeface="Courier New" charset="0"/>
              </a:rPr>
            </a:br>
            <a:r>
              <a:rPr lang="sv-SE" altLang="en-US" sz="2400">
                <a:latin typeface="Courier New" charset="0"/>
              </a:rPr>
              <a:t>GROUP BY teacher;</a:t>
            </a:r>
            <a:endParaRPr lang="sv-SE" altLang="en-US" sz="2400" b="0">
              <a:latin typeface="Courier New" charset="0"/>
            </a:endParaRPr>
          </a:p>
        </p:txBody>
      </p:sp>
      <p:graphicFrame>
        <p:nvGraphicFramePr>
          <p:cNvPr id="20529" name="Group 49"/>
          <p:cNvGraphicFramePr>
            <a:graphicFrameLocks noGrp="1"/>
          </p:cNvGraphicFramePr>
          <p:nvPr>
            <p:extLst/>
          </p:nvPr>
        </p:nvGraphicFramePr>
        <p:xfrm>
          <a:off x="395288" y="1773238"/>
          <a:ext cx="4464050" cy="1492249"/>
        </p:xfrm>
        <a:graphic>
          <a:graphicData uri="http://schemas.openxmlformats.org/drawingml/2006/table">
            <a:tbl>
              <a:tblPr/>
              <a:tblGrid>
                <a:gridCol w="12080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56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811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191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nrSt.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DIT952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0566" name="Group 86"/>
          <p:cNvGraphicFramePr>
            <a:graphicFrameLocks noGrp="1"/>
          </p:cNvGraphicFramePr>
          <p:nvPr>
            <p:extLst/>
          </p:nvPr>
        </p:nvGraphicFramePr>
        <p:xfrm>
          <a:off x="2700338" y="3860800"/>
          <a:ext cx="3221037" cy="1127125"/>
        </p:xfrm>
        <a:graphic>
          <a:graphicData uri="http://schemas.openxmlformats.org/drawingml/2006/table">
            <a:tbl>
              <a:tblPr/>
              <a:tblGrid>
                <a:gridCol w="1797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9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teacher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AVG(nrSt.)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46" marB="4574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65" name="Text Box 84"/>
          <p:cNvSpPr txBox="1">
            <a:spLocks noChangeArrowheads="1"/>
          </p:cNvSpPr>
          <p:nvPr/>
        </p:nvSpPr>
        <p:spPr bwMode="auto">
          <a:xfrm>
            <a:off x="1979613" y="5589588"/>
            <a:ext cx="5113337" cy="719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sv-SE" altLang="en-US" sz="2800" b="0" dirty="0" err="1" smtClean="0">
                <a:latin typeface="Times New Roman" panose="02020603050405020304" pitchFamily="18" charset="0"/>
              </a:rPr>
              <a:t>γ</a:t>
            </a:r>
            <a:r>
              <a:rPr lang="sv-SE" altLang="en-US" sz="2800" b="0" baseline="-25000" dirty="0" err="1" smtClean="0">
                <a:latin typeface="+mj-lt"/>
                <a:ea typeface="Arial Unicode MS" pitchFamily="34" charset="-128"/>
              </a:rPr>
              <a:t>teacher</a:t>
            </a:r>
            <a:r>
              <a:rPr lang="sv-SE" altLang="en-US" sz="2800" b="0" baseline="-25000" dirty="0" smtClean="0">
                <a:latin typeface="+mj-lt"/>
                <a:ea typeface="Arial Unicode MS" pitchFamily="34" charset="-128"/>
              </a:rPr>
              <a:t>, AVG(</a:t>
            </a:r>
            <a:r>
              <a:rPr lang="sv-SE" altLang="en-US" sz="2800" b="0" baseline="-25000" dirty="0" err="1" smtClean="0">
                <a:latin typeface="+mj-lt"/>
                <a:ea typeface="Arial Unicode MS" pitchFamily="34" charset="-128"/>
              </a:rPr>
              <a:t>nrStudents</a:t>
            </a:r>
            <a:r>
              <a:rPr lang="sv-SE" altLang="en-US" sz="2800" b="0" baseline="-25000" dirty="0" smtClean="0">
                <a:latin typeface="+mj-lt"/>
                <a:ea typeface="Arial Unicode MS" pitchFamily="34" charset="-128"/>
              </a:rPr>
              <a:t>)</a:t>
            </a:r>
            <a:r>
              <a:rPr lang="sv-SE" altLang="en-US" sz="2800" b="0" dirty="0" smtClean="0">
                <a:latin typeface="+mj-lt"/>
                <a:ea typeface="Arial Unicode MS" pitchFamily="34" charset="-128"/>
              </a:rPr>
              <a:t>(</a:t>
            </a:r>
            <a:r>
              <a:rPr lang="sv-SE" altLang="en-US" sz="2000" b="0" dirty="0" err="1" smtClean="0">
                <a:latin typeface="+mj-lt"/>
                <a:ea typeface="Arial Unicode MS" pitchFamily="34" charset="-128"/>
              </a:rPr>
              <a:t>GivenCourses</a:t>
            </a:r>
            <a:r>
              <a:rPr lang="sv-SE" altLang="en-US" sz="2800" b="0" dirty="0" smtClean="0">
                <a:latin typeface="+mj-lt"/>
                <a:ea typeface="Arial Unicode MS" pitchFamily="34" charset="-128"/>
              </a:rPr>
              <a:t>)</a:t>
            </a:r>
            <a:endParaRPr lang="el-GR" altLang="en-US" sz="2800" b="0" dirty="0" smtClean="0">
              <a:latin typeface="+mj-lt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830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sz="4000"/>
              <a:t>Specialized renaming of attributes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/>
              <a:t>We’ve seen the general renaming operator already: </a:t>
            </a:r>
          </a:p>
          <a:p>
            <a:pPr lvl="1" eaLnBrk="1" hangingPunct="1">
              <a:lnSpc>
                <a:spcPct val="90000"/>
              </a:lnSpc>
            </a:pPr>
            <a:endParaRPr lang="sv-SE" altLang="en-US"/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Rename R to A and its attributes to X.</a:t>
            </a:r>
          </a:p>
          <a:p>
            <a:pPr eaLnBrk="1" hangingPunct="1">
              <a:lnSpc>
                <a:spcPct val="90000"/>
              </a:lnSpc>
            </a:pPr>
            <a:r>
              <a:rPr lang="sv-SE" altLang="en-US"/>
              <a:t>Can be akward to use, so we are allowed an easier way to rename attributes:</a:t>
            </a:r>
          </a:p>
          <a:p>
            <a:pPr eaLnBrk="1" hangingPunct="1">
              <a:lnSpc>
                <a:spcPct val="90000"/>
              </a:lnSpc>
            </a:pPr>
            <a:endParaRPr lang="sv-SE" altLang="en-US"/>
          </a:p>
          <a:p>
            <a:pPr lvl="1" eaLnBrk="1" hangingPunct="1">
              <a:lnSpc>
                <a:spcPct val="90000"/>
              </a:lnSpc>
            </a:pPr>
            <a:endParaRPr lang="sv-SE" altLang="en-US"/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E.g. 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Works in normal projection (</a:t>
            </a:r>
            <a:r>
              <a:rPr lang="el-GR" altLang="en-US">
                <a:latin typeface="Arial Unicode MS" charset="0"/>
                <a:ea typeface="Arial Unicode MS" charset="0"/>
              </a:rPr>
              <a:t>π</a:t>
            </a:r>
            <a:r>
              <a:rPr lang="sv-SE" altLang="en-US"/>
              <a:t>) as well.</a:t>
            </a: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2771775" y="2205038"/>
            <a:ext cx="2232025" cy="719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3600" b="0">
                <a:latin typeface="Arial Unicode MS" charset="0"/>
                <a:ea typeface="Arial Unicode MS" charset="0"/>
              </a:rPr>
              <a:t>ρ</a:t>
            </a:r>
            <a:r>
              <a:rPr lang="sv-SE" altLang="en-US" sz="3600" b="0" baseline="-25000">
                <a:latin typeface="Arial Unicode MS" charset="0"/>
                <a:ea typeface="Arial Unicode MS" charset="0"/>
              </a:rPr>
              <a:t>A(X)</a:t>
            </a:r>
            <a:r>
              <a:rPr lang="sv-SE" altLang="en-US" sz="3600" b="0">
                <a:latin typeface="Arial Unicode MS" charset="0"/>
                <a:ea typeface="Arial Unicode MS" charset="0"/>
              </a:rPr>
              <a:t>(</a:t>
            </a:r>
            <a:r>
              <a:rPr lang="sv-SE" altLang="en-US" sz="2800" b="0">
                <a:latin typeface="Arial Unicode MS" charset="0"/>
                <a:ea typeface="Arial Unicode MS" charset="0"/>
              </a:rPr>
              <a:t>R</a:t>
            </a:r>
            <a:r>
              <a:rPr lang="sv-SE" altLang="en-US" sz="3600" b="0">
                <a:latin typeface="Arial Unicode MS" charset="0"/>
                <a:ea typeface="Arial Unicode MS" charset="0"/>
              </a:rPr>
              <a:t>)</a:t>
            </a:r>
            <a:endParaRPr lang="el-GR" altLang="en-US" sz="3600" b="0">
              <a:latin typeface="Arial Unicode MS" charset="0"/>
              <a:ea typeface="Arial Unicode MS" charset="0"/>
            </a:endParaRPr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2771775" y="4581525"/>
            <a:ext cx="2232025" cy="719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sv-SE" altLang="en-US" sz="3600" b="0" dirty="0" err="1" smtClean="0">
                <a:latin typeface="Times New Roman" panose="02020603050405020304" pitchFamily="18" charset="0"/>
              </a:rPr>
              <a:t>γ</a:t>
            </a:r>
            <a:r>
              <a:rPr lang="sv-SE" altLang="en-US" sz="3600" b="0" baseline="-25000" dirty="0" err="1" smtClean="0">
                <a:latin typeface="+mj-lt"/>
                <a:ea typeface="Arial Unicode MS" pitchFamily="34" charset="-128"/>
              </a:rPr>
              <a:t>X,G→B</a:t>
            </a:r>
            <a:r>
              <a:rPr lang="sv-SE" altLang="en-US" sz="3600" b="0" dirty="0" smtClean="0">
                <a:latin typeface="+mj-lt"/>
                <a:ea typeface="Arial Unicode MS" pitchFamily="34" charset="-128"/>
              </a:rPr>
              <a:t>(</a:t>
            </a:r>
            <a:r>
              <a:rPr lang="sv-SE" altLang="en-US" sz="2800" b="0" dirty="0" smtClean="0">
                <a:latin typeface="+mj-lt"/>
                <a:ea typeface="Arial Unicode MS" pitchFamily="34" charset="-128"/>
              </a:rPr>
              <a:t>R</a:t>
            </a:r>
            <a:r>
              <a:rPr lang="sv-SE" altLang="en-US" sz="3600" b="0" dirty="0" smtClean="0">
                <a:latin typeface="+mj-lt"/>
                <a:ea typeface="Arial Unicode MS" pitchFamily="34" charset="-128"/>
              </a:rPr>
              <a:t>)</a:t>
            </a:r>
            <a:endParaRPr lang="el-GR" altLang="en-US" sz="3600" b="0" dirty="0" smtClean="0">
              <a:latin typeface="+mj-lt"/>
              <a:ea typeface="Arial Unicode MS" pitchFamily="34" charset="-128"/>
            </a:endParaRPr>
          </a:p>
        </p:txBody>
      </p:sp>
      <p:sp>
        <p:nvSpPr>
          <p:cNvPr id="32774" name="Text Box 8"/>
          <p:cNvSpPr txBox="1">
            <a:spLocks noChangeArrowheads="1"/>
          </p:cNvSpPr>
          <p:nvPr/>
        </p:nvSpPr>
        <p:spPr bwMode="auto">
          <a:xfrm>
            <a:off x="1979613" y="5373688"/>
            <a:ext cx="6624637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sv-SE" altLang="en-US" sz="2800" b="0" dirty="0" err="1" smtClean="0">
                <a:latin typeface="Times New Roman" panose="02020603050405020304" pitchFamily="18" charset="0"/>
              </a:rPr>
              <a:t>γ</a:t>
            </a:r>
            <a:r>
              <a:rPr lang="sv-SE" altLang="en-US" sz="2800" b="0" baseline="-25000" dirty="0" err="1" smtClean="0">
                <a:latin typeface="+mj-lt"/>
                <a:ea typeface="Arial Unicode MS" pitchFamily="34" charset="-128"/>
              </a:rPr>
              <a:t>teacher</a:t>
            </a:r>
            <a:r>
              <a:rPr lang="sv-SE" altLang="en-US" sz="2800" b="0" baseline="-25000" dirty="0" smtClean="0">
                <a:latin typeface="+mj-lt"/>
                <a:ea typeface="Arial Unicode MS" pitchFamily="34" charset="-128"/>
              </a:rPr>
              <a:t>, AVG(</a:t>
            </a:r>
            <a:r>
              <a:rPr lang="sv-SE" altLang="en-US" sz="2800" b="0" baseline="-25000" dirty="0" err="1" smtClean="0">
                <a:latin typeface="+mj-lt"/>
                <a:ea typeface="Arial Unicode MS" pitchFamily="34" charset="-128"/>
              </a:rPr>
              <a:t>nrStudents</a:t>
            </a:r>
            <a:r>
              <a:rPr lang="sv-SE" altLang="en-US" sz="2800" b="0" baseline="-25000" dirty="0" smtClean="0">
                <a:latin typeface="+mj-lt"/>
                <a:ea typeface="Arial Unicode MS" pitchFamily="34" charset="-128"/>
              </a:rPr>
              <a:t>)→</a:t>
            </a:r>
            <a:r>
              <a:rPr lang="sv-SE" altLang="en-US" sz="2800" b="0" baseline="-25000" dirty="0" err="1" smtClean="0">
                <a:latin typeface="+mj-lt"/>
                <a:ea typeface="Arial Unicode MS" pitchFamily="34" charset="-128"/>
              </a:rPr>
              <a:t>avgStudents</a:t>
            </a:r>
            <a:r>
              <a:rPr lang="sv-SE" altLang="en-US" sz="2800" b="0" dirty="0" smtClean="0">
                <a:latin typeface="+mj-lt"/>
                <a:ea typeface="Arial Unicode MS" pitchFamily="34" charset="-128"/>
              </a:rPr>
              <a:t>(</a:t>
            </a:r>
            <a:r>
              <a:rPr lang="sv-SE" altLang="en-US" sz="2000" b="0" dirty="0" err="1" smtClean="0">
                <a:latin typeface="+mj-lt"/>
                <a:ea typeface="Arial Unicode MS" pitchFamily="34" charset="-128"/>
              </a:rPr>
              <a:t>GivenCourses</a:t>
            </a:r>
            <a:r>
              <a:rPr lang="sv-SE" altLang="en-US" sz="2800" b="0" dirty="0" smtClean="0">
                <a:latin typeface="+mj-lt"/>
                <a:ea typeface="Arial Unicode MS" pitchFamily="34" charset="-128"/>
              </a:rPr>
              <a:t>)</a:t>
            </a:r>
            <a:endParaRPr lang="el-GR" altLang="en-US" sz="2800" b="0" dirty="0" smtClean="0">
              <a:latin typeface="+mj-lt"/>
              <a:ea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Tests on groups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sz="2800"/>
              <a:t>Aggregations can’t be put in the WHERE clause – they’re not functions on rows but on groups.</a:t>
            </a:r>
          </a:p>
          <a:p>
            <a:pPr eaLnBrk="1" hangingPunct="1"/>
            <a:r>
              <a:rPr lang="sv-SE" altLang="en-US" sz="2800"/>
              <a:t>Sometimes we want to perform tests on the result of an aggregation.</a:t>
            </a:r>
          </a:p>
          <a:p>
            <a:pPr lvl="1" eaLnBrk="1" hangingPunct="1"/>
            <a:r>
              <a:rPr lang="sv-SE" altLang="en-US" sz="2400"/>
              <a:t>Example: List all teachers who have an average number of students of &gt;100 in their courses.</a:t>
            </a:r>
          </a:p>
          <a:p>
            <a:pPr eaLnBrk="1" hangingPunct="1"/>
            <a:r>
              <a:rPr lang="sv-SE" altLang="en-US" sz="2800"/>
              <a:t>SQL allows us to put such tests in a special HAVING clause after GROUP BY.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Example</a:t>
            </a:r>
          </a:p>
        </p:txBody>
      </p:sp>
      <p:graphicFrame>
        <p:nvGraphicFramePr>
          <p:cNvPr id="121949" name="Group 9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53464"/>
              </p:ext>
            </p:extLst>
          </p:nvPr>
        </p:nvGraphicFramePr>
        <p:xfrm>
          <a:off x="179388" y="3357563"/>
          <a:ext cx="5761037" cy="2160588"/>
        </p:xfrm>
        <a:graphic>
          <a:graphicData uri="http://schemas.openxmlformats.org/drawingml/2006/table">
            <a:tbl>
              <a:tblPr/>
              <a:tblGrid>
                <a:gridCol w="12969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50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145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144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325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code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period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teacher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#students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3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130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1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Tweety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6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Donald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135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6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TDA283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Donald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70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899" name="Text Box 40"/>
          <p:cNvSpPr txBox="1">
            <a:spLocks noChangeArrowheads="1"/>
          </p:cNvSpPr>
          <p:nvPr/>
        </p:nvSpPr>
        <p:spPr bwMode="auto">
          <a:xfrm>
            <a:off x="250825" y="1557338"/>
            <a:ext cx="68421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SELECT   teacher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FROM     GivenCourses</a:t>
            </a:r>
            <a:br>
              <a:rPr lang="sv-SE" altLang="en-US" sz="2400">
                <a:latin typeface="Courier New" charset="0"/>
              </a:rPr>
            </a:br>
            <a:r>
              <a:rPr lang="sv-SE" altLang="en-US" sz="2400">
                <a:latin typeface="Courier New" charset="0"/>
              </a:rPr>
              <a:t>GROUP BY teacher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HAVING   AVG(nrStudents) &gt; 100;</a:t>
            </a:r>
            <a:endParaRPr lang="sv-SE" altLang="en-US" sz="2400" b="0">
              <a:latin typeface="Courier New" charset="0"/>
            </a:endParaRPr>
          </a:p>
        </p:txBody>
      </p:sp>
      <p:sp>
        <p:nvSpPr>
          <p:cNvPr id="121911" name="Rectangle 55"/>
          <p:cNvSpPr>
            <a:spLocks noChangeArrowheads="1"/>
          </p:cNvSpPr>
          <p:nvPr/>
        </p:nvSpPr>
        <p:spPr bwMode="auto">
          <a:xfrm>
            <a:off x="215900" y="4724400"/>
            <a:ext cx="5508625" cy="79057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1914" name="Line 58"/>
          <p:cNvSpPr>
            <a:spLocks noChangeShapeType="1"/>
          </p:cNvSpPr>
          <p:nvPr/>
        </p:nvSpPr>
        <p:spPr bwMode="auto">
          <a:xfrm>
            <a:off x="179388" y="4508500"/>
            <a:ext cx="60118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21942" name="Group 86"/>
          <p:cNvGraphicFramePr>
            <a:graphicFrameLocks noGrp="1"/>
          </p:cNvGraphicFramePr>
          <p:nvPr>
            <p:ph sz="half" idx="2"/>
          </p:nvPr>
        </p:nvGraphicFramePr>
        <p:xfrm>
          <a:off x="6372225" y="3429000"/>
          <a:ext cx="1439863" cy="1963739"/>
        </p:xfrm>
        <a:graphic>
          <a:graphicData uri="http://schemas.openxmlformats.org/drawingml/2006/table">
            <a:tbl>
              <a:tblPr/>
              <a:tblGrid>
                <a:gridCol w="14398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963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AVG(</a:t>
                      </a:r>
                      <a:r>
                        <a:rPr kumimoji="0" lang="en-GB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nrSt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.)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2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130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2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2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102.5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1943" name="Rectangle 87"/>
          <p:cNvSpPr>
            <a:spLocks noChangeArrowheads="1"/>
          </p:cNvSpPr>
          <p:nvPr/>
        </p:nvSpPr>
        <p:spPr bwMode="auto">
          <a:xfrm>
            <a:off x="179388" y="4292600"/>
            <a:ext cx="5545137" cy="43180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1944" name="Rectangle 88"/>
          <p:cNvSpPr>
            <a:spLocks noChangeArrowheads="1"/>
          </p:cNvSpPr>
          <p:nvPr/>
        </p:nvSpPr>
        <p:spPr bwMode="auto">
          <a:xfrm>
            <a:off x="179388" y="3789363"/>
            <a:ext cx="5545137" cy="50323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911" grpId="0" animBg="1"/>
      <p:bldP spid="121914" grpId="0" animBg="1"/>
      <p:bldP spid="121943" grpId="0" animBg="1"/>
      <p:bldP spid="12194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507413" cy="5068888"/>
          </a:xfrm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v-SE" altLang="en-US"/>
              <a:t>There is no correspondence in relational algebra to the HAVING clause of SQL. Why?</a:t>
            </a:r>
          </a:p>
          <a:p>
            <a:pPr lvl="1" eaLnBrk="1" hangingPunct="1"/>
            <a:r>
              <a:rPr lang="sv-SE" altLang="en-US"/>
              <a:t>Because we can express it with an extra renaming and a selection. Example: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47813" y="3962400"/>
            <a:ext cx="6275387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SELECT   teacher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FROM     GivenCourses</a:t>
            </a:r>
            <a:br>
              <a:rPr lang="sv-SE" altLang="en-US" sz="2400">
                <a:latin typeface="Courier New" charset="0"/>
              </a:rPr>
            </a:br>
            <a:r>
              <a:rPr lang="sv-SE" altLang="en-US" sz="2400">
                <a:latin typeface="Courier New" charset="0"/>
              </a:rPr>
              <a:t>GROUP BY teacher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HAVING   AVG(nrStudents) &gt; 100;</a:t>
            </a:r>
            <a:endParaRPr lang="sv-SE" altLang="en-US" sz="2400" b="0">
              <a:latin typeface="Courier New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766763" y="5618163"/>
            <a:ext cx="7920037" cy="719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l-GR" altLang="en-US" sz="2800" b="0" dirty="0" smtClean="0">
                <a:latin typeface="Arial Unicode MS" pitchFamily="34" charset="-128"/>
                <a:ea typeface="Arial Unicode MS" pitchFamily="34" charset="-128"/>
              </a:rPr>
              <a:t>σ</a:t>
            </a:r>
            <a:r>
              <a:rPr lang="sv-SE" altLang="en-US" sz="2800" b="0" baseline="-25000" dirty="0" err="1" smtClean="0">
                <a:latin typeface="+mj-lt"/>
                <a:ea typeface="Arial Unicode MS" pitchFamily="34" charset="-128"/>
              </a:rPr>
              <a:t>avgSt</a:t>
            </a:r>
            <a:r>
              <a:rPr lang="sv-SE" altLang="en-US" sz="2800" b="0" baseline="-25000" dirty="0" smtClean="0">
                <a:latin typeface="+mj-lt"/>
                <a:ea typeface="Arial Unicode MS" pitchFamily="34" charset="-128"/>
              </a:rPr>
              <a:t> &gt; 100</a:t>
            </a:r>
            <a:r>
              <a:rPr lang="sv-SE" altLang="en-US" sz="2800" b="0" dirty="0" smtClean="0">
                <a:latin typeface="+mj-lt"/>
                <a:ea typeface="Arial Unicode MS" pitchFamily="34" charset="-128"/>
              </a:rPr>
              <a:t>(</a:t>
            </a:r>
            <a:r>
              <a:rPr lang="sv-SE" altLang="en-US" sz="2800" b="0" dirty="0" err="1" smtClean="0">
                <a:latin typeface="Times New Roman" panose="02020603050405020304" pitchFamily="18" charset="0"/>
              </a:rPr>
              <a:t>γ</a:t>
            </a:r>
            <a:r>
              <a:rPr lang="sv-SE" altLang="en-US" sz="2800" b="0" baseline="-25000" dirty="0" err="1" smtClean="0">
                <a:latin typeface="+mj-lt"/>
                <a:ea typeface="Arial Unicode MS" pitchFamily="34" charset="-128"/>
              </a:rPr>
              <a:t>teacher</a:t>
            </a:r>
            <a:r>
              <a:rPr lang="sv-SE" altLang="en-US" sz="2800" b="0" baseline="-25000" dirty="0" smtClean="0">
                <a:latin typeface="+mj-lt"/>
                <a:ea typeface="Arial Unicode MS" pitchFamily="34" charset="-128"/>
              </a:rPr>
              <a:t>, AVG(</a:t>
            </a:r>
            <a:r>
              <a:rPr lang="sv-SE" altLang="en-US" sz="2800" b="0" baseline="-25000" dirty="0" err="1" smtClean="0">
                <a:latin typeface="+mj-lt"/>
                <a:ea typeface="Arial Unicode MS" pitchFamily="34" charset="-128"/>
              </a:rPr>
              <a:t>nrStudents</a:t>
            </a:r>
            <a:r>
              <a:rPr lang="sv-SE" altLang="en-US" sz="2800" b="0" baseline="-25000" dirty="0" smtClean="0">
                <a:latin typeface="+mj-lt"/>
                <a:ea typeface="Arial Unicode MS" pitchFamily="34" charset="-128"/>
              </a:rPr>
              <a:t>) → </a:t>
            </a:r>
            <a:r>
              <a:rPr lang="sv-SE" altLang="en-US" sz="2800" b="0" baseline="-25000" dirty="0" err="1" smtClean="0">
                <a:latin typeface="+mj-lt"/>
                <a:ea typeface="Arial Unicode MS" pitchFamily="34" charset="-128"/>
              </a:rPr>
              <a:t>avgSt</a:t>
            </a:r>
            <a:r>
              <a:rPr lang="sv-SE" altLang="en-US" sz="2800" b="0" dirty="0" smtClean="0">
                <a:latin typeface="+mj-lt"/>
                <a:ea typeface="Arial Unicode MS" pitchFamily="34" charset="-128"/>
              </a:rPr>
              <a:t>(</a:t>
            </a:r>
            <a:r>
              <a:rPr lang="sv-SE" altLang="en-US" sz="2000" b="0" dirty="0" err="1" smtClean="0">
                <a:latin typeface="+mj-lt"/>
                <a:ea typeface="Arial Unicode MS" pitchFamily="34" charset="-128"/>
              </a:rPr>
              <a:t>GivenCourses</a:t>
            </a:r>
            <a:r>
              <a:rPr lang="sv-SE" altLang="en-US" sz="2800" b="0" dirty="0" smtClean="0">
                <a:latin typeface="+mj-lt"/>
                <a:ea typeface="Arial Unicode MS" pitchFamily="34" charset="-128"/>
              </a:rPr>
              <a:t>))</a:t>
            </a:r>
            <a:endParaRPr lang="el-GR" altLang="en-US" sz="2800" b="0" dirty="0" smtClean="0">
              <a:latin typeface="+mj-lt"/>
              <a:ea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Sorting relations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sz="2800" dirty="0"/>
              <a:t>Relations </a:t>
            </a:r>
            <a:r>
              <a:rPr lang="sv-SE" altLang="en-US" sz="2800" dirty="0" err="1"/>
              <a:t>are</a:t>
            </a:r>
            <a:r>
              <a:rPr lang="sv-SE" altLang="en-US" sz="2800" dirty="0"/>
              <a:t> </a:t>
            </a:r>
            <a:r>
              <a:rPr lang="sv-SE" altLang="en-US" sz="2800" dirty="0" err="1"/>
              <a:t>unordered</a:t>
            </a:r>
            <a:r>
              <a:rPr lang="sv-SE" altLang="en-US" sz="2800" dirty="0"/>
              <a:t> by default.</a:t>
            </a:r>
          </a:p>
          <a:p>
            <a:pPr eaLnBrk="1" hangingPunct="1"/>
            <a:r>
              <a:rPr lang="sv-SE" altLang="en-US" sz="2800" dirty="0"/>
              <a:t>Operations </a:t>
            </a:r>
            <a:r>
              <a:rPr lang="sv-SE" altLang="en-US" sz="2800" dirty="0" err="1"/>
              <a:t>could</a:t>
            </a:r>
            <a:r>
              <a:rPr lang="sv-SE" altLang="en-US" sz="2800" dirty="0"/>
              <a:t> </a:t>
            </a:r>
            <a:r>
              <a:rPr lang="sv-SE" altLang="en-US" sz="2800" dirty="0" err="1"/>
              <a:t>potentially</a:t>
            </a:r>
            <a:r>
              <a:rPr lang="sv-SE" altLang="en-US" sz="2800" dirty="0"/>
              <a:t> </a:t>
            </a:r>
            <a:r>
              <a:rPr lang="sv-SE" altLang="en-US" sz="2800" dirty="0" err="1"/>
              <a:t>change</a:t>
            </a:r>
            <a:r>
              <a:rPr lang="sv-SE" altLang="en-US" sz="2800" dirty="0"/>
              <a:t> </a:t>
            </a:r>
            <a:r>
              <a:rPr lang="sv-SE" altLang="en-US" sz="2800" dirty="0" err="1"/>
              <a:t>any</a:t>
            </a:r>
            <a:r>
              <a:rPr lang="sv-SE" altLang="en-US" sz="2800" dirty="0"/>
              <a:t> </a:t>
            </a:r>
            <a:r>
              <a:rPr lang="sv-SE" altLang="en-US" sz="2800" dirty="0" err="1"/>
              <a:t>existing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ordering</a:t>
            </a:r>
            <a:r>
              <a:rPr lang="sv-SE" altLang="en-US" sz="2800" dirty="0"/>
              <a:t>.</a:t>
            </a:r>
          </a:p>
          <a:p>
            <a:pPr lvl="1" eaLnBrk="1" hangingPunct="1"/>
            <a:endParaRPr lang="sv-SE" altLang="en-US" sz="2400" dirty="0"/>
          </a:p>
          <a:p>
            <a:pPr lvl="1" eaLnBrk="1" hangingPunct="1"/>
            <a:r>
              <a:rPr lang="sv-SE" altLang="en-US" sz="2400" dirty="0"/>
              <a:t>Sort relation R on </a:t>
            </a:r>
            <a:r>
              <a:rPr lang="sv-SE" altLang="en-US" sz="2400" dirty="0" err="1"/>
              <a:t>attributes</a:t>
            </a:r>
            <a:r>
              <a:rPr lang="sv-SE" altLang="en-US" sz="2400" dirty="0"/>
              <a:t> X.</a:t>
            </a:r>
          </a:p>
          <a:p>
            <a:pPr lvl="1" eaLnBrk="1" hangingPunct="1"/>
            <a:r>
              <a:rPr lang="sv-SE" altLang="en-US" sz="2400" dirty="0" err="1"/>
              <a:t>Ordering</a:t>
            </a:r>
            <a:r>
              <a:rPr lang="sv-SE" altLang="en-US" sz="2400" dirty="0"/>
              <a:t> </a:t>
            </a:r>
            <a:r>
              <a:rPr lang="sv-SE" altLang="en-US" sz="2400" dirty="0" err="1"/>
              <a:t>only</a:t>
            </a:r>
            <a:r>
              <a:rPr lang="sv-SE" altLang="en-US" sz="2400" dirty="0"/>
              <a:t> makes sense at the </a:t>
            </a:r>
            <a:r>
              <a:rPr lang="sv-SE" altLang="en-US" sz="2400" dirty="0" err="1"/>
              <a:t>top</a:t>
            </a:r>
            <a:r>
              <a:rPr lang="sv-SE" altLang="en-US" sz="2400" dirty="0"/>
              <a:t> </a:t>
            </a:r>
            <a:r>
              <a:rPr lang="sv-SE" altLang="en-US" sz="2400" dirty="0" err="1"/>
              <a:t>level</a:t>
            </a:r>
            <a:r>
              <a:rPr lang="sv-SE" altLang="en-US" sz="2400" dirty="0"/>
              <a:t>, or </a:t>
            </a:r>
            <a:r>
              <a:rPr lang="sv-SE" altLang="en-US" sz="2400" dirty="0" err="1"/>
              <a:t>if</a:t>
            </a:r>
            <a:r>
              <a:rPr lang="sv-SE" altLang="en-US" sz="2400" dirty="0"/>
              <a:t> </a:t>
            </a:r>
            <a:r>
              <a:rPr lang="sv-SE" altLang="en-US" sz="2400" dirty="0" err="1"/>
              <a:t>only</a:t>
            </a:r>
            <a:r>
              <a:rPr lang="sv-SE" altLang="en-US" sz="2400" dirty="0"/>
              <a:t> a given </a:t>
            </a:r>
            <a:r>
              <a:rPr lang="sv-SE" altLang="en-US" sz="2400" dirty="0" err="1"/>
              <a:t>number</a:t>
            </a:r>
            <a:r>
              <a:rPr lang="sv-SE" altLang="en-US" sz="2400" dirty="0"/>
              <a:t>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</a:t>
            </a:r>
            <a:r>
              <a:rPr lang="sv-SE" altLang="en-US" sz="2400" dirty="0" err="1"/>
              <a:t>rows</a:t>
            </a:r>
            <a:r>
              <a:rPr lang="sv-SE" altLang="en-US" sz="2400" dirty="0"/>
              <a:t> </a:t>
            </a:r>
            <a:r>
              <a:rPr lang="sv-SE" altLang="en-US" sz="2400" dirty="0" err="1"/>
              <a:t>are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sought</a:t>
            </a:r>
            <a:r>
              <a:rPr lang="sv-SE" altLang="en-US" sz="2400" dirty="0"/>
              <a:t>, </a:t>
            </a:r>
            <a:r>
              <a:rPr lang="sv-SE" altLang="en-US" sz="2400" dirty="0" err="1"/>
              <a:t>e.g</a:t>
            </a:r>
            <a:r>
              <a:rPr lang="sv-SE" altLang="en-US" sz="2400" dirty="0"/>
              <a:t>. the </a:t>
            </a:r>
            <a:r>
              <a:rPr lang="sv-SE" altLang="en-US" sz="2400" dirty="0" err="1"/>
              <a:t>top</a:t>
            </a:r>
            <a:r>
              <a:rPr lang="sv-SE" altLang="en-US" sz="2400" dirty="0"/>
              <a:t> 5.</a:t>
            </a:r>
          </a:p>
          <a:p>
            <a:pPr lvl="1" eaLnBrk="1" hangingPunct="1"/>
            <a:r>
              <a:rPr lang="sv-SE" altLang="en-US" sz="2400" dirty="0" smtClean="0"/>
              <a:t>(For </a:t>
            </a:r>
            <a:r>
              <a:rPr lang="sv-SE" altLang="en-US" sz="2400" dirty="0" err="1" smtClean="0"/>
              <a:t>top</a:t>
            </a:r>
            <a:r>
              <a:rPr lang="sv-SE" altLang="en-US" sz="2400" dirty="0" smtClean="0"/>
              <a:t> 5: </a:t>
            </a:r>
            <a:r>
              <a:rPr lang="sv-SE" altLang="en-US" sz="2400" dirty="0" err="1" smtClean="0"/>
              <a:t>Append</a:t>
            </a:r>
            <a:r>
              <a:rPr lang="sv-SE" altLang="en-US" sz="2400" dirty="0" smtClean="0"/>
              <a:t> ”LIMIT 5”)</a:t>
            </a:r>
          </a:p>
          <a:p>
            <a:pPr eaLnBrk="1" hangingPunct="1"/>
            <a:r>
              <a:rPr lang="sv-SE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l-GR" altLang="en-US" b="1" dirty="0" smtClean="0">
                <a:latin typeface="Times New Roman" charset="0"/>
                <a:ea typeface="Times New Roman" charset="0"/>
                <a:cs typeface="Times New Roman" charset="0"/>
              </a:rPr>
              <a:t>τ</a:t>
            </a:r>
            <a:r>
              <a:rPr lang="sv-SE" altLang="en-US" sz="2800" dirty="0" smtClean="0">
                <a:ea typeface="Times New Roman" charset="0"/>
                <a:cs typeface="Times New Roman" charset="0"/>
              </a:rPr>
              <a:t> = </a:t>
            </a:r>
            <a:r>
              <a:rPr lang="sv-SE" altLang="en-US" sz="2800" dirty="0" err="1" smtClean="0">
                <a:ea typeface="Times New Roman" charset="0"/>
                <a:cs typeface="Times New Roman" charset="0"/>
              </a:rPr>
              <a:t>tau</a:t>
            </a:r>
            <a:r>
              <a:rPr lang="sv-SE" altLang="en-US" sz="2800" dirty="0" smtClean="0">
                <a:ea typeface="Times New Roman" charset="0"/>
                <a:cs typeface="Times New Roman" charset="0"/>
              </a:rPr>
              <a:t> = </a:t>
            </a:r>
            <a:r>
              <a:rPr lang="sv-SE" altLang="en-US" sz="2800" dirty="0" err="1" smtClean="0">
                <a:ea typeface="Times New Roman" charset="0"/>
                <a:cs typeface="Times New Roman" charset="0"/>
              </a:rPr>
              <a:t>greek</a:t>
            </a:r>
            <a:r>
              <a:rPr lang="sv-SE" altLang="en-US" sz="2800" dirty="0" smtClean="0">
                <a:ea typeface="Times New Roman" charset="0"/>
                <a:cs typeface="Times New Roman" charset="0"/>
              </a:rPr>
              <a:t> letter </a:t>
            </a:r>
            <a:r>
              <a:rPr lang="sv-SE" altLang="en-US" dirty="0" smtClean="0">
                <a:ea typeface="Times New Roman" charset="0"/>
                <a:cs typeface="Times New Roman" charset="0"/>
              </a:rPr>
              <a:t>t</a:t>
            </a:r>
            <a:r>
              <a:rPr lang="sv-SE" altLang="en-US" sz="2800" dirty="0" smtClean="0">
                <a:ea typeface="Times New Roman" charset="0"/>
                <a:cs typeface="Times New Roman" charset="0"/>
              </a:rPr>
              <a:t> = sor</a:t>
            </a:r>
            <a:r>
              <a:rPr lang="sv-SE" altLang="en-US" dirty="0" smtClean="0">
                <a:ea typeface="Times New Roman" charset="0"/>
                <a:cs typeface="Times New Roman" charset="0"/>
              </a:rPr>
              <a:t>t </a:t>
            </a:r>
            <a:r>
              <a:rPr lang="sv-SE" altLang="en-US" sz="2800" dirty="0" smtClean="0">
                <a:ea typeface="Times New Roman" charset="0"/>
                <a:cs typeface="Times New Roman" charset="0"/>
              </a:rPr>
              <a:t>(s is taken)</a:t>
            </a:r>
            <a:endParaRPr lang="el-GR" altLang="en-US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2771775" y="2708275"/>
            <a:ext cx="2232025" cy="719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3600" b="0">
                <a:latin typeface="Times New Roman" charset="0"/>
                <a:ea typeface="Times New Roman" charset="0"/>
                <a:cs typeface="Times New Roman" charset="0"/>
              </a:rPr>
              <a:t>τ</a:t>
            </a:r>
            <a:r>
              <a:rPr lang="sv-SE" altLang="en-US" sz="3600" b="0" baseline="-25000">
                <a:ea typeface="Arial Unicode MS" charset="0"/>
              </a:rPr>
              <a:t>X</a:t>
            </a:r>
            <a:r>
              <a:rPr lang="sv-SE" altLang="en-US" sz="3600" b="0">
                <a:ea typeface="Arial Unicode MS" charset="0"/>
              </a:rPr>
              <a:t>(</a:t>
            </a:r>
            <a:r>
              <a:rPr lang="sv-SE" altLang="en-US" sz="2800" b="0">
                <a:ea typeface="Arial Unicode MS" charset="0"/>
              </a:rPr>
              <a:t>R</a:t>
            </a:r>
            <a:r>
              <a:rPr lang="sv-SE" altLang="en-US" sz="3600" b="0">
                <a:ea typeface="Arial Unicode MS" charset="0"/>
              </a:rPr>
              <a:t>)</a:t>
            </a:r>
            <a:endParaRPr lang="el-GR" altLang="en-US" sz="3600" b="0">
              <a:ea typeface="Arial Unicode MS" charset="0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5292725" y="2924175"/>
            <a:ext cx="3382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ORDER BY X [DESC]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Example</a:t>
            </a:r>
          </a:p>
        </p:txBody>
      </p:sp>
      <p:sp>
        <p:nvSpPr>
          <p:cNvPr id="40963" name="Text Box 5"/>
          <p:cNvSpPr txBox="1">
            <a:spLocks noChangeArrowheads="1"/>
          </p:cNvSpPr>
          <p:nvPr/>
        </p:nvSpPr>
        <p:spPr bwMode="auto">
          <a:xfrm>
            <a:off x="663575" y="17208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b="0"/>
          </a:p>
        </p:txBody>
      </p:sp>
      <p:sp>
        <p:nvSpPr>
          <p:cNvPr id="40964" name="Text Box 7"/>
          <p:cNvSpPr txBox="1">
            <a:spLocks noChangeArrowheads="1"/>
          </p:cNvSpPr>
          <p:nvPr/>
        </p:nvSpPr>
        <p:spPr bwMode="auto">
          <a:xfrm>
            <a:off x="2843213" y="1773238"/>
            <a:ext cx="26638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ourier New" charset="0"/>
              </a:rPr>
              <a:t>SELECT   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ourier New" charset="0"/>
              </a:rPr>
              <a:t>FROM     Courses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ourier New" charset="0"/>
              </a:rPr>
              <a:t>ORDER BY name;</a:t>
            </a:r>
          </a:p>
        </p:txBody>
      </p:sp>
      <p:graphicFrame>
        <p:nvGraphicFramePr>
          <p:cNvPr id="127040" name="Group 64"/>
          <p:cNvGraphicFramePr>
            <a:graphicFrameLocks noGrp="1"/>
          </p:cNvGraphicFramePr>
          <p:nvPr>
            <p:ph sz="half" idx="2"/>
          </p:nvPr>
        </p:nvGraphicFramePr>
        <p:xfrm>
          <a:off x="2555875" y="2997200"/>
          <a:ext cx="3308350" cy="2235199"/>
        </p:xfrm>
        <a:graphic>
          <a:graphicData uri="http://schemas.openxmlformats.org/drawingml/2006/table">
            <a:tbl>
              <a:tblPr/>
              <a:tblGrid>
                <a:gridCol w="16541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41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11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code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1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Algorithms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1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TDA590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Compiler Construction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1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  <a:endParaRPr kumimoji="0" lang="sv-SE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97809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sz="4000"/>
              <a:t>SELECT-FROM-WHERE-GROUPBY-HAVING-ORDERBY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Full structure of an SQL query: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971550" y="2205038"/>
            <a:ext cx="640873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dirty="0">
                <a:latin typeface="Courier New" charset="0"/>
              </a:rPr>
              <a:t>SELECT   </a:t>
            </a:r>
            <a:r>
              <a:rPr lang="sv-SE" altLang="en-US" sz="2000" i="1" dirty="0" err="1">
                <a:latin typeface="Courier New" charset="0"/>
              </a:rPr>
              <a:t>attributes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FROM     </a:t>
            </a:r>
            <a:r>
              <a:rPr lang="sv-SE" altLang="en-US" sz="2000" i="1" dirty="0" err="1">
                <a:latin typeface="Courier New" charset="0"/>
              </a:rPr>
              <a:t>tables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WHERE    </a:t>
            </a:r>
            <a:r>
              <a:rPr lang="sv-SE" altLang="en-US" sz="2000" i="1" dirty="0">
                <a:latin typeface="Courier New" charset="0"/>
              </a:rPr>
              <a:t>tests over </a:t>
            </a:r>
            <a:r>
              <a:rPr lang="sv-SE" altLang="en-US" sz="2000" i="1" dirty="0" err="1">
                <a:latin typeface="Courier New" charset="0"/>
              </a:rPr>
              <a:t>rows</a:t>
            </a:r>
            <a:r>
              <a:rPr lang="sv-SE" altLang="en-US" sz="2000" i="1" dirty="0">
                <a:latin typeface="Courier New" charset="0"/>
              </a:rPr>
              <a:t/>
            </a:r>
            <a:br>
              <a:rPr lang="sv-SE" altLang="en-US" sz="2000" i="1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GROUP BY </a:t>
            </a:r>
            <a:r>
              <a:rPr lang="sv-SE" altLang="en-US" sz="2000" i="1" dirty="0" err="1">
                <a:latin typeface="Courier New" charset="0"/>
              </a:rPr>
              <a:t>attributes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HAVING   </a:t>
            </a:r>
            <a:r>
              <a:rPr lang="sv-SE" altLang="en-US" sz="2000" i="1" dirty="0">
                <a:latin typeface="Courier New" charset="0"/>
              </a:rPr>
              <a:t>tests over </a:t>
            </a:r>
            <a:r>
              <a:rPr lang="sv-SE" altLang="en-US" sz="2000" i="1" dirty="0" err="1">
                <a:latin typeface="Courier New" charset="0"/>
              </a:rPr>
              <a:t>groups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ORDER BY </a:t>
            </a:r>
            <a:r>
              <a:rPr lang="sv-SE" altLang="en-US" sz="2000" i="1" dirty="0" err="1">
                <a:latin typeface="Courier New" charset="0"/>
              </a:rPr>
              <a:t>attributes</a:t>
            </a:r>
            <a:endParaRPr lang="sv-SE" altLang="en-US" sz="2000" i="1" dirty="0">
              <a:latin typeface="Courier New" charset="0"/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223202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>
                <a:latin typeface="Courier New" charset="0"/>
              </a:rPr>
              <a:t>SELECT   X,G</a:t>
            </a:r>
            <a:br>
              <a:rPr lang="sv-SE" altLang="en-US" sz="2000">
                <a:latin typeface="Courier New" charset="0"/>
              </a:rPr>
            </a:br>
            <a:r>
              <a:rPr lang="sv-SE" altLang="en-US" sz="2000">
                <a:latin typeface="Courier New" charset="0"/>
              </a:rPr>
              <a:t>FROM     T</a:t>
            </a:r>
            <a:br>
              <a:rPr lang="sv-SE" altLang="en-US" sz="2000">
                <a:latin typeface="Courier New" charset="0"/>
              </a:rPr>
            </a:br>
            <a:r>
              <a:rPr lang="sv-SE" altLang="en-US" sz="2000">
                <a:latin typeface="Courier New" charset="0"/>
              </a:rPr>
              <a:t>WHERE    C</a:t>
            </a:r>
            <a:br>
              <a:rPr lang="sv-SE" altLang="en-US" sz="2000">
                <a:latin typeface="Courier New" charset="0"/>
              </a:rPr>
            </a:br>
            <a:r>
              <a:rPr lang="sv-SE" altLang="en-US" sz="2000">
                <a:latin typeface="Courier New" charset="0"/>
              </a:rPr>
              <a:t>GROUP BY Y</a:t>
            </a:r>
            <a:br>
              <a:rPr lang="sv-SE" altLang="en-US" sz="2000">
                <a:latin typeface="Courier New" charset="0"/>
              </a:rPr>
            </a:br>
            <a:r>
              <a:rPr lang="sv-SE" altLang="en-US" sz="2000">
                <a:latin typeface="Courier New" charset="0"/>
              </a:rPr>
              <a:t>HAVING   D</a:t>
            </a:r>
            <a:br>
              <a:rPr lang="sv-SE" altLang="en-US" sz="2000">
                <a:latin typeface="Courier New" charset="0"/>
              </a:rPr>
            </a:br>
            <a:r>
              <a:rPr lang="sv-SE" altLang="en-US" sz="2000">
                <a:latin typeface="Courier New" charset="0"/>
              </a:rPr>
              <a:t>ORDER BY Z;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635375" y="4684713"/>
            <a:ext cx="5257800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3600" b="0">
                <a:latin typeface="Times New Roman" charset="0"/>
                <a:ea typeface="Times New Roman" charset="0"/>
                <a:cs typeface="Times New Roman" charset="0"/>
              </a:rPr>
              <a:t>τ</a:t>
            </a:r>
            <a:r>
              <a:rPr lang="sv-SE" altLang="en-US" b="0" baseline="-25000">
                <a:ea typeface="Times New Roman" charset="0"/>
                <a:cs typeface="Times New Roman" charset="0"/>
              </a:rPr>
              <a:t>Z’</a:t>
            </a:r>
            <a:r>
              <a:rPr lang="sv-SE" altLang="en-US" b="0">
                <a:ea typeface="Arial Unicode MS" charset="0"/>
              </a:rPr>
              <a:t>(</a:t>
            </a:r>
            <a:r>
              <a:rPr lang="el-GR" altLang="en-US" b="0">
                <a:latin typeface="Arial Unicode MS" charset="0"/>
                <a:ea typeface="Arial Unicode MS" charset="0"/>
              </a:rPr>
              <a:t>π</a:t>
            </a:r>
            <a:r>
              <a:rPr lang="sv-SE" altLang="en-US" b="0" baseline="-25000">
                <a:ea typeface="Arial Unicode MS" charset="0"/>
              </a:rPr>
              <a:t>X,G’</a:t>
            </a:r>
            <a:r>
              <a:rPr lang="sv-SE" altLang="en-US" b="0">
                <a:ea typeface="Arial Unicode MS" charset="0"/>
              </a:rPr>
              <a:t>(</a:t>
            </a:r>
            <a:r>
              <a:rPr lang="el-GR" altLang="en-US" b="0">
                <a:latin typeface="Arial Unicode MS" charset="0"/>
                <a:ea typeface="Arial Unicode MS" charset="0"/>
              </a:rPr>
              <a:t>σ</a:t>
            </a:r>
            <a:r>
              <a:rPr lang="sv-SE" altLang="en-US" b="0" baseline="-25000">
                <a:ea typeface="Arial Unicode MS" charset="0"/>
              </a:rPr>
              <a:t>D’</a:t>
            </a:r>
            <a:r>
              <a:rPr lang="sv-SE" altLang="en-US" b="0">
                <a:ea typeface="Arial Unicode MS" charset="0"/>
              </a:rPr>
              <a:t>(</a:t>
            </a:r>
            <a:r>
              <a:rPr lang="sv-SE" altLang="en-US" b="0">
                <a:latin typeface="Times New Roman" charset="0"/>
              </a:rPr>
              <a:t>γ</a:t>
            </a:r>
            <a:r>
              <a:rPr lang="sv-SE" altLang="en-US" b="0" baseline="-25000"/>
              <a:t>Y,G’</a:t>
            </a:r>
            <a:r>
              <a:rPr lang="sv-SE" altLang="en-US" b="0">
                <a:ea typeface="Arial Unicode MS" charset="0"/>
              </a:rPr>
              <a:t>(</a:t>
            </a:r>
            <a:r>
              <a:rPr lang="el-GR" altLang="en-US" b="0">
                <a:latin typeface="Arial Unicode MS" charset="0"/>
                <a:ea typeface="Arial Unicode MS" charset="0"/>
              </a:rPr>
              <a:t>σ</a:t>
            </a:r>
            <a:r>
              <a:rPr lang="sv-SE" altLang="en-US" b="0" baseline="-25000">
                <a:ea typeface="Arial Unicode MS" charset="0"/>
              </a:rPr>
              <a:t>C</a:t>
            </a:r>
            <a:r>
              <a:rPr lang="sv-SE" altLang="en-US" b="0">
                <a:ea typeface="Arial Unicode MS" charset="0"/>
              </a:rPr>
              <a:t>(T)))))</a:t>
            </a:r>
            <a:endParaRPr lang="el-GR" altLang="en-US" b="0">
              <a:ea typeface="Arial Unicode MS" charset="0"/>
            </a:endParaRPr>
          </a:p>
        </p:txBody>
      </p:sp>
      <p:sp>
        <p:nvSpPr>
          <p:cNvPr id="41991" name="AutoShape 7"/>
          <p:cNvSpPr>
            <a:spLocks noChangeArrowheads="1"/>
          </p:cNvSpPr>
          <p:nvPr/>
        </p:nvSpPr>
        <p:spPr bwMode="auto">
          <a:xfrm>
            <a:off x="2555875" y="4797425"/>
            <a:ext cx="863600" cy="360363"/>
          </a:xfrm>
          <a:prstGeom prst="leftRightArrow">
            <a:avLst>
              <a:gd name="adj1" fmla="val 49778"/>
              <a:gd name="adj2" fmla="val 6563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992" name="AutoShape 9"/>
          <p:cNvSpPr>
            <a:spLocks noChangeArrowheads="1"/>
          </p:cNvSpPr>
          <p:nvPr/>
        </p:nvSpPr>
        <p:spPr bwMode="auto">
          <a:xfrm>
            <a:off x="5867400" y="2276475"/>
            <a:ext cx="2160588" cy="936625"/>
          </a:xfrm>
          <a:prstGeom prst="wedgeRectCallout">
            <a:avLst>
              <a:gd name="adj1" fmla="val -148088"/>
              <a:gd name="adj2" fmla="val 27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 b="0"/>
              <a:t>Only the SELECT and FROM clauses must be included.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606800" y="4416425"/>
            <a:ext cx="5400675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800"/>
              <a:t>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sz="4000"/>
              <a:t>SELECT-FROM-WHERE-GROUPBY-HAVING-ORDERBY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Full structure of an SQL query: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971550" y="2205038"/>
            <a:ext cx="640873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>
                <a:latin typeface="Courier New" charset="0"/>
              </a:rPr>
              <a:t>SELECT   </a:t>
            </a:r>
            <a:r>
              <a:rPr lang="sv-SE" altLang="en-US" sz="2000" i="1">
                <a:latin typeface="Courier New" charset="0"/>
              </a:rPr>
              <a:t>attributes</a:t>
            </a:r>
            <a:r>
              <a:rPr lang="sv-SE" altLang="en-US" sz="2000">
                <a:latin typeface="Courier New" charset="0"/>
              </a:rPr>
              <a:t/>
            </a:r>
            <a:br>
              <a:rPr lang="sv-SE" altLang="en-US" sz="2000">
                <a:latin typeface="Courier New" charset="0"/>
              </a:rPr>
            </a:br>
            <a:r>
              <a:rPr lang="sv-SE" altLang="en-US" sz="2000">
                <a:latin typeface="Courier New" charset="0"/>
              </a:rPr>
              <a:t>FROM     </a:t>
            </a:r>
            <a:r>
              <a:rPr lang="sv-SE" altLang="en-US" sz="2000" i="1">
                <a:latin typeface="Courier New" charset="0"/>
              </a:rPr>
              <a:t>tables</a:t>
            </a:r>
            <a:r>
              <a:rPr lang="sv-SE" altLang="en-US" sz="2000">
                <a:latin typeface="Courier New" charset="0"/>
              </a:rPr>
              <a:t/>
            </a:r>
            <a:br>
              <a:rPr lang="sv-SE" altLang="en-US" sz="2000">
                <a:latin typeface="Courier New" charset="0"/>
              </a:rPr>
            </a:br>
            <a:r>
              <a:rPr lang="sv-SE" altLang="en-US" sz="2000">
                <a:latin typeface="Courier New" charset="0"/>
              </a:rPr>
              <a:t>WHERE    </a:t>
            </a:r>
            <a:r>
              <a:rPr lang="sv-SE" altLang="en-US" sz="2000" i="1">
                <a:latin typeface="Courier New" charset="0"/>
              </a:rPr>
              <a:t>tests over rows</a:t>
            </a:r>
            <a:br>
              <a:rPr lang="sv-SE" altLang="en-US" sz="2000" i="1">
                <a:latin typeface="Courier New" charset="0"/>
              </a:rPr>
            </a:br>
            <a:r>
              <a:rPr lang="sv-SE" altLang="en-US" sz="2000">
                <a:latin typeface="Courier New" charset="0"/>
              </a:rPr>
              <a:t>GROUP BY </a:t>
            </a:r>
            <a:r>
              <a:rPr lang="sv-SE" altLang="en-US" sz="2000" i="1">
                <a:latin typeface="Courier New" charset="0"/>
              </a:rPr>
              <a:t>attributes</a:t>
            </a:r>
            <a:r>
              <a:rPr lang="sv-SE" altLang="en-US" sz="2000">
                <a:latin typeface="Courier New" charset="0"/>
              </a:rPr>
              <a:t/>
            </a:r>
            <a:br>
              <a:rPr lang="sv-SE" altLang="en-US" sz="2000">
                <a:latin typeface="Courier New" charset="0"/>
              </a:rPr>
            </a:br>
            <a:r>
              <a:rPr lang="sv-SE" altLang="en-US" sz="2000">
                <a:latin typeface="Courier New" charset="0"/>
              </a:rPr>
              <a:t>HAVING   </a:t>
            </a:r>
            <a:r>
              <a:rPr lang="sv-SE" altLang="en-US" sz="2000" i="1">
                <a:latin typeface="Courier New" charset="0"/>
              </a:rPr>
              <a:t>tests over groups</a:t>
            </a:r>
            <a:r>
              <a:rPr lang="sv-SE" altLang="en-US" sz="2000">
                <a:latin typeface="Courier New" charset="0"/>
              </a:rPr>
              <a:t/>
            </a:r>
            <a:br>
              <a:rPr lang="sv-SE" altLang="en-US" sz="2000">
                <a:latin typeface="Courier New" charset="0"/>
              </a:rPr>
            </a:br>
            <a:r>
              <a:rPr lang="sv-SE" altLang="en-US" sz="2000">
                <a:latin typeface="Courier New" charset="0"/>
              </a:rPr>
              <a:t>ORDER BY </a:t>
            </a:r>
            <a:r>
              <a:rPr lang="sv-SE" altLang="en-US" sz="2000" i="1">
                <a:latin typeface="Courier New" charset="0"/>
              </a:rPr>
              <a:t>attributes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223202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>
                <a:latin typeface="Courier New" charset="0"/>
              </a:rPr>
              <a:t>SELECT   X,G</a:t>
            </a:r>
            <a:br>
              <a:rPr lang="sv-SE" altLang="en-US" sz="2000">
                <a:latin typeface="Courier New" charset="0"/>
              </a:rPr>
            </a:br>
            <a:r>
              <a:rPr lang="sv-SE" altLang="en-US" sz="2000">
                <a:latin typeface="Courier New" charset="0"/>
              </a:rPr>
              <a:t>FROM     T</a:t>
            </a:r>
            <a:br>
              <a:rPr lang="sv-SE" altLang="en-US" sz="2000">
                <a:latin typeface="Courier New" charset="0"/>
              </a:rPr>
            </a:br>
            <a:r>
              <a:rPr lang="sv-SE" altLang="en-US" sz="2000">
                <a:latin typeface="Courier New" charset="0"/>
              </a:rPr>
              <a:t>WHERE    C</a:t>
            </a:r>
            <a:br>
              <a:rPr lang="sv-SE" altLang="en-US" sz="2000">
                <a:latin typeface="Courier New" charset="0"/>
              </a:rPr>
            </a:br>
            <a:r>
              <a:rPr lang="sv-SE" altLang="en-US" sz="2000">
                <a:latin typeface="Courier New" charset="0"/>
              </a:rPr>
              <a:t>GROUP BY Y</a:t>
            </a:r>
            <a:br>
              <a:rPr lang="sv-SE" altLang="en-US" sz="2000">
                <a:latin typeface="Courier New" charset="0"/>
              </a:rPr>
            </a:br>
            <a:r>
              <a:rPr lang="sv-SE" altLang="en-US" sz="2000">
                <a:latin typeface="Courier New" charset="0"/>
              </a:rPr>
              <a:t>HAVING   D</a:t>
            </a:r>
            <a:br>
              <a:rPr lang="sv-SE" altLang="en-US" sz="2000">
                <a:latin typeface="Courier New" charset="0"/>
              </a:rPr>
            </a:br>
            <a:r>
              <a:rPr lang="sv-SE" altLang="en-US" sz="2000">
                <a:latin typeface="Courier New" charset="0"/>
              </a:rPr>
              <a:t>ORDER BY Z;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635375" y="4684713"/>
            <a:ext cx="5257800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3600" b="0">
                <a:latin typeface="Times New Roman" charset="0"/>
                <a:ea typeface="Times New Roman" charset="0"/>
                <a:cs typeface="Times New Roman" charset="0"/>
              </a:rPr>
              <a:t>τ</a:t>
            </a:r>
            <a:r>
              <a:rPr lang="sv-SE" altLang="en-US" b="0" baseline="-25000">
                <a:ea typeface="Times New Roman" charset="0"/>
                <a:cs typeface="Times New Roman" charset="0"/>
              </a:rPr>
              <a:t>Z’</a:t>
            </a:r>
            <a:r>
              <a:rPr lang="sv-SE" altLang="en-US" b="0">
                <a:ea typeface="Arial Unicode MS" charset="0"/>
              </a:rPr>
              <a:t>(</a:t>
            </a:r>
            <a:r>
              <a:rPr lang="el-GR" altLang="en-US" b="0">
                <a:latin typeface="Arial Unicode MS" charset="0"/>
                <a:ea typeface="Arial Unicode MS" charset="0"/>
              </a:rPr>
              <a:t>π</a:t>
            </a:r>
            <a:r>
              <a:rPr lang="sv-SE" altLang="en-US" b="0" baseline="-25000">
                <a:ea typeface="Arial Unicode MS" charset="0"/>
              </a:rPr>
              <a:t>X,G’</a:t>
            </a:r>
            <a:r>
              <a:rPr lang="sv-SE" altLang="en-US" b="0">
                <a:ea typeface="Arial Unicode MS" charset="0"/>
              </a:rPr>
              <a:t>(</a:t>
            </a:r>
            <a:r>
              <a:rPr lang="el-GR" altLang="en-US" b="0">
                <a:latin typeface="Arial Unicode MS" charset="0"/>
                <a:ea typeface="Arial Unicode MS" charset="0"/>
              </a:rPr>
              <a:t>σ</a:t>
            </a:r>
            <a:r>
              <a:rPr lang="sv-SE" altLang="en-US" b="0" baseline="-25000">
                <a:ea typeface="Arial Unicode MS" charset="0"/>
              </a:rPr>
              <a:t>D’</a:t>
            </a:r>
            <a:r>
              <a:rPr lang="sv-SE" altLang="en-US" b="0">
                <a:ea typeface="Arial Unicode MS" charset="0"/>
              </a:rPr>
              <a:t>(</a:t>
            </a:r>
            <a:r>
              <a:rPr lang="sv-SE" altLang="en-US" b="0">
                <a:latin typeface="Times New Roman" charset="0"/>
              </a:rPr>
              <a:t>γ</a:t>
            </a:r>
            <a:r>
              <a:rPr lang="sv-SE" altLang="en-US" b="0" baseline="-25000"/>
              <a:t>Y,G’</a:t>
            </a:r>
            <a:r>
              <a:rPr lang="sv-SE" altLang="en-US" b="0">
                <a:ea typeface="Arial Unicode MS" charset="0"/>
              </a:rPr>
              <a:t>(</a:t>
            </a:r>
            <a:r>
              <a:rPr lang="el-GR" altLang="en-US" b="0">
                <a:latin typeface="Arial Unicode MS" charset="0"/>
                <a:ea typeface="Arial Unicode MS" charset="0"/>
              </a:rPr>
              <a:t>σ</a:t>
            </a:r>
            <a:r>
              <a:rPr lang="sv-SE" altLang="en-US" b="0" baseline="-25000">
                <a:ea typeface="Arial Unicode MS" charset="0"/>
              </a:rPr>
              <a:t>C</a:t>
            </a:r>
            <a:r>
              <a:rPr lang="sv-SE" altLang="en-US" b="0">
                <a:ea typeface="Arial Unicode MS" charset="0"/>
              </a:rPr>
              <a:t>(T)))))</a:t>
            </a:r>
            <a:endParaRPr lang="el-GR" altLang="en-US" b="0">
              <a:ea typeface="Arial Unicode MS" charset="0"/>
            </a:endParaRPr>
          </a:p>
        </p:txBody>
      </p:sp>
      <p:sp>
        <p:nvSpPr>
          <p:cNvPr id="41991" name="AutoShape 7"/>
          <p:cNvSpPr>
            <a:spLocks noChangeArrowheads="1"/>
          </p:cNvSpPr>
          <p:nvPr/>
        </p:nvSpPr>
        <p:spPr bwMode="auto">
          <a:xfrm>
            <a:off x="2555875" y="4797425"/>
            <a:ext cx="863600" cy="360363"/>
          </a:xfrm>
          <a:prstGeom prst="leftRightArrow">
            <a:avLst>
              <a:gd name="adj1" fmla="val 49778"/>
              <a:gd name="adj2" fmla="val 6563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992" name="AutoShape 9"/>
          <p:cNvSpPr>
            <a:spLocks noChangeArrowheads="1"/>
          </p:cNvSpPr>
          <p:nvPr/>
        </p:nvSpPr>
        <p:spPr bwMode="auto">
          <a:xfrm>
            <a:off x="5867400" y="2276475"/>
            <a:ext cx="2160588" cy="936625"/>
          </a:xfrm>
          <a:prstGeom prst="wedgeRectCallout">
            <a:avLst>
              <a:gd name="adj1" fmla="val -148088"/>
              <a:gd name="adj2" fmla="val 27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 b="0"/>
              <a:t>Only the SELECT and FROM clauses must be included.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924300" y="5661025"/>
            <a:ext cx="4824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b="0"/>
              <a:t>X must be a subset of Y.</a:t>
            </a:r>
            <a:br>
              <a:rPr lang="sv-SE" altLang="en-US" sz="2000" b="0"/>
            </a:br>
            <a:r>
              <a:rPr lang="sv-SE" altLang="en-US" sz="2000" b="0"/>
              <a:t>Primes ’ mean we need some renaming.</a:t>
            </a:r>
          </a:p>
        </p:txBody>
      </p:sp>
    </p:spTree>
    <p:extLst>
      <p:ext uri="{BB962C8B-B14F-4D97-AF65-F5344CB8AC3E}">
        <p14:creationId xmlns:p14="http://schemas.microsoft.com/office/powerpoint/2010/main" val="156914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Constants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dirty="0" err="1"/>
              <a:t>Constants</a:t>
            </a:r>
            <a:r>
              <a:rPr lang="sv-SE" altLang="en-US" dirty="0"/>
              <a:t> </a:t>
            </a:r>
            <a:r>
              <a:rPr lang="sv-SE" altLang="en-US" dirty="0" err="1"/>
              <a:t>can</a:t>
            </a:r>
            <a:r>
              <a:rPr lang="sv-SE" altLang="en-US" dirty="0"/>
              <a:t> be </a:t>
            </a:r>
            <a:r>
              <a:rPr lang="sv-SE" altLang="en-US" dirty="0" err="1"/>
              <a:t>used</a:t>
            </a:r>
            <a:r>
              <a:rPr lang="sv-SE" altLang="en-US" dirty="0"/>
              <a:t> in </a:t>
            </a:r>
            <a:r>
              <a:rPr lang="sv-SE" altLang="en-US" dirty="0" err="1"/>
              <a:t>projections</a:t>
            </a:r>
            <a:r>
              <a:rPr lang="sv-SE" altLang="en-US" dirty="0"/>
              <a:t>.</a:t>
            </a:r>
          </a:p>
          <a:p>
            <a:pPr eaLnBrk="1" hangingPunct="1"/>
            <a:endParaRPr lang="sv-SE" altLang="en-US" dirty="0"/>
          </a:p>
          <a:p>
            <a:pPr eaLnBrk="1" hangingPunct="1"/>
            <a:endParaRPr lang="sv-SE" altLang="en-US" dirty="0"/>
          </a:p>
          <a:p>
            <a:pPr eaLnBrk="1" hangingPunct="1"/>
            <a:endParaRPr lang="sv-SE" altLang="en-US" dirty="0"/>
          </a:p>
          <a:p>
            <a:pPr eaLnBrk="1" hangingPunct="1"/>
            <a:endParaRPr lang="sv-SE" altLang="en-US" dirty="0"/>
          </a:p>
          <a:p>
            <a:pPr eaLnBrk="1" hangingPunct="1"/>
            <a:endParaRPr lang="sv-SE" altLang="en-US" dirty="0"/>
          </a:p>
          <a:p>
            <a:pPr lvl="1" eaLnBrk="1" hangingPunct="1"/>
            <a:endParaRPr lang="sv-SE" altLang="en-US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971550" y="2276475"/>
            <a:ext cx="71294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code, name,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    ’Database course’ AS comment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Courses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WHERE  name LIKE ’</a:t>
            </a:r>
            <a:r>
              <a:rPr lang="sv-SE" altLang="en-US" sz="2400" b="1"/>
              <a:t>%</a:t>
            </a:r>
            <a:r>
              <a:rPr lang="sv-SE" altLang="en-US" sz="2400" b="1">
                <a:latin typeface="Courier New" charset="0"/>
              </a:rPr>
              <a:t>Database</a:t>
            </a:r>
            <a:r>
              <a:rPr lang="sv-SE" altLang="en-US" sz="2400" b="1"/>
              <a:t>%</a:t>
            </a:r>
            <a:r>
              <a:rPr lang="sv-SE" altLang="en-US" sz="2400" b="1">
                <a:latin typeface="Courier New" charset="0"/>
              </a:rPr>
              <a:t>’;</a:t>
            </a:r>
            <a:endParaRPr lang="sv-SE" altLang="en-US" sz="1800"/>
          </a:p>
        </p:txBody>
      </p:sp>
      <p:graphicFrame>
        <p:nvGraphicFramePr>
          <p:cNvPr id="48167" name="Group 39"/>
          <p:cNvGraphicFramePr>
            <a:graphicFrameLocks noGrp="1"/>
          </p:cNvGraphicFramePr>
          <p:nvPr/>
        </p:nvGraphicFramePr>
        <p:xfrm>
          <a:off x="2051050" y="4221163"/>
          <a:ext cx="4065588" cy="731837"/>
        </p:xfrm>
        <a:graphic>
          <a:graphicData uri="http://schemas.openxmlformats.org/drawingml/2006/table">
            <a:tbl>
              <a:tblPr/>
              <a:tblGrid>
                <a:gridCol w="1008063"/>
                <a:gridCol w="1154112"/>
                <a:gridCol w="1903413"/>
              </a:tblGrid>
              <a:tr h="396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comment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 course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63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6264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Example: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403350" y="1052513"/>
            <a:ext cx="67691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dirty="0">
                <a:latin typeface="Courier New" charset="0"/>
              </a:rPr>
              <a:t>SELECT   </a:t>
            </a:r>
            <a:r>
              <a:rPr lang="sv-SE" altLang="en-US" sz="2000" dirty="0" err="1">
                <a:latin typeface="Courier New" charset="0"/>
              </a:rPr>
              <a:t>name</a:t>
            </a:r>
            <a:r>
              <a:rPr lang="sv-SE" altLang="en-US" sz="2000" dirty="0">
                <a:latin typeface="Courier New" charset="0"/>
              </a:rPr>
              <a:t>, AVG(</a:t>
            </a:r>
            <a:r>
              <a:rPr lang="sv-SE" altLang="en-US" sz="2000" dirty="0" err="1">
                <a:latin typeface="Courier New" charset="0"/>
              </a:rPr>
              <a:t>nrStudents</a:t>
            </a:r>
            <a:r>
              <a:rPr lang="sv-SE" altLang="en-US" sz="2000" dirty="0">
                <a:latin typeface="Courier New" charset="0"/>
              </a:rPr>
              <a:t>) AS </a:t>
            </a:r>
            <a:r>
              <a:rPr lang="sv-SE" altLang="en-US" sz="2000" dirty="0" err="1">
                <a:latin typeface="Courier New" charset="0"/>
              </a:rPr>
              <a:t>avSt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FROM     Courses, </a:t>
            </a:r>
            <a:r>
              <a:rPr lang="sv-SE" altLang="en-US" sz="2000" dirty="0" err="1">
                <a:latin typeface="Courier New" charset="0"/>
              </a:rPr>
              <a:t>GivenCourses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WHERE    </a:t>
            </a:r>
            <a:r>
              <a:rPr lang="sv-SE" altLang="en-US" sz="2000" dirty="0" err="1">
                <a:latin typeface="Courier New" charset="0"/>
              </a:rPr>
              <a:t>code</a:t>
            </a:r>
            <a:r>
              <a:rPr lang="sv-SE" altLang="en-US" sz="2000" dirty="0">
                <a:latin typeface="Courier New" charset="0"/>
              </a:rPr>
              <a:t> = </a:t>
            </a:r>
            <a:r>
              <a:rPr lang="sv-SE" altLang="en-US" sz="2000" dirty="0" err="1">
                <a:latin typeface="Courier New" charset="0"/>
              </a:rPr>
              <a:t>course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GROUP BY </a:t>
            </a:r>
            <a:r>
              <a:rPr lang="sv-SE" altLang="en-US" sz="2000" dirty="0" err="1">
                <a:latin typeface="Courier New" charset="0"/>
              </a:rPr>
              <a:t>code</a:t>
            </a:r>
            <a:r>
              <a:rPr lang="sv-SE" altLang="en-US" sz="2000" dirty="0">
                <a:latin typeface="Courier New" charset="0"/>
              </a:rPr>
              <a:t>, </a:t>
            </a:r>
            <a:r>
              <a:rPr lang="sv-SE" altLang="en-US" sz="2000" dirty="0" err="1">
                <a:latin typeface="Courier New" charset="0"/>
              </a:rPr>
              <a:t>name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HAVING   AVG(</a:t>
            </a:r>
            <a:r>
              <a:rPr lang="sv-SE" altLang="en-US" sz="2000" dirty="0" err="1">
                <a:latin typeface="Courier New" charset="0"/>
              </a:rPr>
              <a:t>nrStudents</a:t>
            </a:r>
            <a:r>
              <a:rPr lang="sv-SE" altLang="en-US" sz="2000" dirty="0">
                <a:latin typeface="Courier New" charset="0"/>
              </a:rPr>
              <a:t>) &gt; 100</a:t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ORDER BY </a:t>
            </a:r>
            <a:r>
              <a:rPr lang="sv-SE" altLang="en-US" sz="2000" dirty="0" err="1">
                <a:latin typeface="Courier New" charset="0"/>
              </a:rPr>
              <a:t>avSt</a:t>
            </a:r>
            <a:r>
              <a:rPr lang="sv-SE" altLang="en-US" sz="2000" dirty="0">
                <a:latin typeface="Courier New" charset="0"/>
              </a:rPr>
              <a:t>;</a:t>
            </a:r>
          </a:p>
        </p:txBody>
      </p:sp>
      <p:graphicFrame>
        <p:nvGraphicFramePr>
          <p:cNvPr id="27711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811426"/>
              </p:ext>
            </p:extLst>
          </p:nvPr>
        </p:nvGraphicFramePr>
        <p:xfrm>
          <a:off x="4140200" y="3284538"/>
          <a:ext cx="4464050" cy="1492249"/>
        </p:xfrm>
        <a:graphic>
          <a:graphicData uri="http://schemas.openxmlformats.org/drawingml/2006/table">
            <a:tbl>
              <a:tblPr/>
              <a:tblGrid>
                <a:gridCol w="1208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56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811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191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teacher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nrSt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Donald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7674" name="Group 26"/>
          <p:cNvGraphicFramePr>
            <a:graphicFrameLocks noGrp="1"/>
          </p:cNvGraphicFramePr>
          <p:nvPr/>
        </p:nvGraphicFramePr>
        <p:xfrm>
          <a:off x="1331913" y="3644900"/>
          <a:ext cx="2159000" cy="1066800"/>
        </p:xfrm>
        <a:graphic>
          <a:graphicData uri="http://schemas.openxmlformats.org/drawingml/2006/table">
            <a:tbl>
              <a:tblPr/>
              <a:tblGrid>
                <a:gridCol w="9842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747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Algorithms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3053" name="Text Box 40"/>
          <p:cNvSpPr txBox="1">
            <a:spLocks noChangeArrowheads="1"/>
          </p:cNvSpPr>
          <p:nvPr/>
        </p:nvSpPr>
        <p:spPr bwMode="auto">
          <a:xfrm>
            <a:off x="1331913" y="3284538"/>
            <a:ext cx="21605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0" dirty="0"/>
              <a:t>Courses</a:t>
            </a:r>
          </a:p>
        </p:txBody>
      </p:sp>
      <p:sp>
        <p:nvSpPr>
          <p:cNvPr id="43054" name="Text Box 41"/>
          <p:cNvSpPr txBox="1">
            <a:spLocks noChangeArrowheads="1"/>
          </p:cNvSpPr>
          <p:nvPr/>
        </p:nvSpPr>
        <p:spPr bwMode="auto">
          <a:xfrm>
            <a:off x="4140200" y="2924175"/>
            <a:ext cx="2160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0"/>
              <a:t>GivenCourses</a:t>
            </a:r>
          </a:p>
        </p:txBody>
      </p:sp>
      <p:sp>
        <p:nvSpPr>
          <p:cNvPr id="43055" name="Text Box 64"/>
          <p:cNvSpPr txBox="1">
            <a:spLocks noChangeArrowheads="1"/>
          </p:cNvSpPr>
          <p:nvPr/>
        </p:nvSpPr>
        <p:spPr bwMode="auto">
          <a:xfrm>
            <a:off x="827088" y="5013325"/>
            <a:ext cx="7777162" cy="1443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b="0">
                <a:latin typeface="Times New Roman" charset="0"/>
                <a:ea typeface="Times New Roman" charset="0"/>
                <a:cs typeface="Times New Roman" charset="0"/>
              </a:rPr>
              <a:t>τ</a:t>
            </a:r>
            <a:r>
              <a:rPr lang="sv-SE" altLang="en-US" sz="2800" b="0" baseline="-25000">
                <a:ea typeface="Times New Roman" charset="0"/>
                <a:cs typeface="Times New Roman" charset="0"/>
              </a:rPr>
              <a:t>avSt</a:t>
            </a:r>
            <a:r>
              <a:rPr lang="sv-SE" altLang="en-US" sz="2800" b="0">
                <a:ea typeface="Arial Unicode MS" charset="0"/>
              </a:rPr>
              <a:t>(</a:t>
            </a:r>
            <a:r>
              <a:rPr lang="el-GR" altLang="en-US" sz="2800" b="0">
                <a:latin typeface="Arial Unicode MS" charset="0"/>
                <a:ea typeface="Arial Unicode MS" charset="0"/>
              </a:rPr>
              <a:t>π</a:t>
            </a:r>
            <a:r>
              <a:rPr lang="sv-SE" altLang="en-US" sz="2800" b="0" baseline="-25000">
                <a:ea typeface="Arial Unicode MS" charset="0"/>
              </a:rPr>
              <a:t>name, avSt</a:t>
            </a:r>
            <a:r>
              <a:rPr lang="sv-SE" altLang="en-US" sz="2800" b="0">
                <a:ea typeface="Arial Unicode MS" charset="0"/>
              </a:rPr>
              <a:t>(</a:t>
            </a:r>
            <a:r>
              <a:rPr lang="el-GR" altLang="en-US" sz="2800" b="0">
                <a:latin typeface="Arial Unicode MS" charset="0"/>
                <a:ea typeface="Arial Unicode MS" charset="0"/>
              </a:rPr>
              <a:t>σ</a:t>
            </a:r>
            <a:r>
              <a:rPr lang="sv-SE" altLang="en-US" sz="2800" b="0" baseline="-25000">
                <a:ea typeface="Arial Unicode MS" charset="0"/>
              </a:rPr>
              <a:t>avSt &gt; 100</a:t>
            </a:r>
            <a:r>
              <a:rPr lang="sv-SE" altLang="en-US" sz="2800" b="0" baseline="-25000">
                <a:latin typeface="Arial Unicode MS" charset="0"/>
                <a:ea typeface="Arial Unicode MS" charset="0"/>
              </a:rPr>
              <a:t/>
            </a:r>
            <a:br>
              <a:rPr lang="sv-SE" altLang="en-US" sz="2800" b="0" baseline="-25000">
                <a:latin typeface="Arial Unicode MS" charset="0"/>
                <a:ea typeface="Arial Unicode MS" charset="0"/>
              </a:rPr>
            </a:br>
            <a:r>
              <a:rPr lang="sv-SE" altLang="en-US" sz="2800" b="0" baseline="-25000">
                <a:latin typeface="Arial Unicode MS" charset="0"/>
                <a:ea typeface="Arial Unicode MS" charset="0"/>
              </a:rPr>
              <a:t>  </a:t>
            </a:r>
            <a:r>
              <a:rPr lang="sv-SE" altLang="en-US" sz="2800" b="0">
                <a:latin typeface="Arial Unicode MS" charset="0"/>
                <a:ea typeface="Arial Unicode MS" charset="0"/>
              </a:rPr>
              <a:t>(</a:t>
            </a:r>
            <a:r>
              <a:rPr lang="sv-SE" altLang="en-US" sz="2800" b="0">
                <a:latin typeface="Times New Roman" charset="0"/>
              </a:rPr>
              <a:t>γ</a:t>
            </a:r>
            <a:r>
              <a:rPr lang="sv-SE" altLang="en-US" sz="2800" b="0" baseline="-25000"/>
              <a:t>code, name, AVG(nrStudents)→avSt</a:t>
            </a:r>
            <a:br>
              <a:rPr lang="sv-SE" altLang="en-US" sz="2800" b="0" baseline="-25000"/>
            </a:br>
            <a:r>
              <a:rPr lang="sv-SE" altLang="en-US" sz="2800" b="0" baseline="-25000"/>
              <a:t>    </a:t>
            </a:r>
            <a:r>
              <a:rPr lang="sv-SE" altLang="en-US" sz="2800" b="0">
                <a:latin typeface="Arial Unicode MS" charset="0"/>
                <a:ea typeface="Arial Unicode MS" charset="0"/>
              </a:rPr>
              <a:t>(</a:t>
            </a:r>
            <a:r>
              <a:rPr lang="el-GR" altLang="en-US" sz="2800" b="0">
                <a:latin typeface="Arial Unicode MS" charset="0"/>
                <a:ea typeface="Arial Unicode MS" charset="0"/>
              </a:rPr>
              <a:t>σ</a:t>
            </a:r>
            <a:r>
              <a:rPr lang="sv-SE" altLang="en-US" sz="2800" b="0" baseline="-25000">
                <a:ea typeface="Arial Unicode MS" charset="0"/>
              </a:rPr>
              <a:t>code = course</a:t>
            </a:r>
            <a:r>
              <a:rPr lang="sv-SE" altLang="en-US" sz="2800" b="0">
                <a:ea typeface="Arial Unicode MS" charset="0"/>
              </a:rPr>
              <a:t>(</a:t>
            </a:r>
            <a:r>
              <a:rPr lang="sv-SE" altLang="en-US" sz="1800" b="0"/>
              <a:t>Courses x GivenCourses</a:t>
            </a:r>
            <a:r>
              <a:rPr lang="sv-SE" altLang="en-US" sz="2800" b="0">
                <a:ea typeface="Arial Unicode MS" charset="0"/>
              </a:rPr>
              <a:t>)))))</a:t>
            </a:r>
            <a:endParaRPr lang="el-GR" altLang="en-US" sz="2800" b="0">
              <a:ea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6264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Example: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468313" y="981075"/>
            <a:ext cx="5975350" cy="18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>SELECT   name, AVG(nrStudents) AS avSt</a:t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2400">
                <a:latin typeface="Courier New" charset="0"/>
              </a:rPr>
              <a:t>FROM   Courses, GivenCourses</a:t>
            </a:r>
            <a:r>
              <a:rPr lang="sv-SE" altLang="en-US" sz="1800">
                <a:latin typeface="Courier New" charset="0"/>
              </a:rPr>
              <a:t/>
            </a:r>
            <a:br>
              <a:rPr lang="sv-SE" altLang="en-US" sz="1800">
                <a:latin typeface="Courier New" charset="0"/>
              </a:rPr>
            </a:b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>WHERE    code = course</a:t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>GROUP BY code, name</a:t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>HAVING   AVG(nrStudents) &gt; 100</a:t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>ORDER BY avSt;</a:t>
            </a:r>
          </a:p>
        </p:txBody>
      </p:sp>
      <p:graphicFrame>
        <p:nvGraphicFramePr>
          <p:cNvPr id="28760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237166"/>
              </p:ext>
            </p:extLst>
          </p:nvPr>
        </p:nvGraphicFramePr>
        <p:xfrm>
          <a:off x="1547813" y="2997200"/>
          <a:ext cx="6481762" cy="2587627"/>
        </p:xfrm>
        <a:graphic>
          <a:graphicData uri="http://schemas.openxmlformats.org/drawingml/2006/table">
            <a:tbl>
              <a:tblPr/>
              <a:tblGrid>
                <a:gridCol w="10080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9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762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716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4928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963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code</a:t>
                      </a:r>
                      <a:endParaRPr kumimoji="0" lang="sv-SE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  <a:endParaRPr kumimoji="0" lang="sv-SE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course</a:t>
                      </a:r>
                      <a:endParaRPr kumimoji="0" lang="sv-SE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teacher</a:t>
                      </a:r>
                      <a:endParaRPr kumimoji="0" lang="sv-SE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nrSt</a:t>
                      </a:r>
                      <a:endParaRPr kumimoji="0" lang="sv-SE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Donald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Algorithms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Algorithms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Donald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Algorithms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5118" name="Text Box 55"/>
          <p:cNvSpPr txBox="1">
            <a:spLocks noChangeArrowheads="1"/>
          </p:cNvSpPr>
          <p:nvPr/>
        </p:nvSpPr>
        <p:spPr bwMode="auto">
          <a:xfrm>
            <a:off x="179388" y="5949950"/>
            <a:ext cx="8785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 b="0">
                <a:solidFill>
                  <a:srgbClr val="969696"/>
                </a:solidFill>
                <a:latin typeface="Times New Roman" charset="0"/>
                <a:ea typeface="Times New Roman" charset="0"/>
                <a:cs typeface="Times New Roman" charset="0"/>
              </a:rPr>
              <a:t>τ</a:t>
            </a:r>
            <a:r>
              <a:rPr lang="sv-SE" altLang="en-US" sz="1800" b="0" baseline="-25000">
                <a:solidFill>
                  <a:srgbClr val="969696"/>
                </a:solidFill>
                <a:ea typeface="Times New Roman" charset="0"/>
                <a:cs typeface="Times New Roman" charset="0"/>
              </a:rPr>
              <a:t>avSt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(</a:t>
            </a:r>
            <a:r>
              <a:rPr lang="el-GR" altLang="en-US" sz="1800" b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π</a:t>
            </a:r>
            <a:r>
              <a:rPr lang="sv-SE" altLang="en-US" sz="1800" b="0" baseline="-25000">
                <a:solidFill>
                  <a:srgbClr val="969696"/>
                </a:solidFill>
                <a:ea typeface="Arial Unicode MS" charset="0"/>
              </a:rPr>
              <a:t>name,avSt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(</a:t>
            </a:r>
            <a:r>
              <a:rPr lang="el-GR" altLang="en-US" sz="1800" b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σ</a:t>
            </a:r>
            <a:r>
              <a:rPr lang="sv-SE" altLang="en-US" sz="1800" b="0" baseline="-25000">
                <a:solidFill>
                  <a:srgbClr val="969696"/>
                </a:solidFill>
                <a:ea typeface="Arial Unicode MS" charset="0"/>
              </a:rPr>
              <a:t>avSt&gt;100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(</a:t>
            </a:r>
            <a:r>
              <a:rPr lang="sv-SE" altLang="en-US" sz="1800" b="0">
                <a:solidFill>
                  <a:srgbClr val="969696"/>
                </a:solidFill>
                <a:latin typeface="Times New Roman" charset="0"/>
              </a:rPr>
              <a:t>γ</a:t>
            </a:r>
            <a:r>
              <a:rPr lang="sv-SE" altLang="en-US" sz="1800" b="0" baseline="-25000">
                <a:solidFill>
                  <a:srgbClr val="969696"/>
                </a:solidFill>
              </a:rPr>
              <a:t>code,name,AVG(nrStudents)→avSt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(</a:t>
            </a:r>
            <a:r>
              <a:rPr lang="el-GR" altLang="en-US" sz="1800" b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σ</a:t>
            </a:r>
            <a:r>
              <a:rPr lang="sv-SE" altLang="en-US" sz="1800" b="0" baseline="-25000">
                <a:solidFill>
                  <a:srgbClr val="969696"/>
                </a:solidFill>
                <a:ea typeface="Arial Unicode MS" charset="0"/>
              </a:rPr>
              <a:t>code=course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(</a:t>
            </a:r>
            <a:r>
              <a:rPr lang="sv-SE" altLang="en-US" sz="1200">
                <a:solidFill>
                  <a:srgbClr val="FF0000"/>
                </a:solidFill>
              </a:rPr>
              <a:t>Courses x GivenCourses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)))))</a:t>
            </a:r>
            <a:endParaRPr lang="el-GR" altLang="en-US" sz="1800" b="0">
              <a:solidFill>
                <a:srgbClr val="969696"/>
              </a:solidFill>
              <a:ea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6264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Example: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468313" y="981075"/>
            <a:ext cx="5975350" cy="18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>SELECT   name, AVG(nrStudents) AS avSt</a:t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latin typeface="Courier New" charset="0"/>
              </a:rPr>
              <a:t>FROM     Courses, GivenCourses</a:t>
            </a:r>
            <a:br>
              <a:rPr lang="sv-SE" altLang="en-US" sz="1800">
                <a:latin typeface="Courier New" charset="0"/>
              </a:rPr>
            </a:br>
            <a:r>
              <a:rPr lang="sv-SE" altLang="en-US" sz="2400">
                <a:latin typeface="Courier New" charset="0"/>
              </a:rPr>
              <a:t>WHERE  code = course</a:t>
            </a: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/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>GROUP BY code, name</a:t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>HAVING   AVG(nrStudents) &gt; 100</a:t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>ORDER BY avSt;</a:t>
            </a:r>
          </a:p>
        </p:txBody>
      </p:sp>
      <p:sp>
        <p:nvSpPr>
          <p:cNvPr id="47108" name="Text Box 54"/>
          <p:cNvSpPr txBox="1">
            <a:spLocks noChangeArrowheads="1"/>
          </p:cNvSpPr>
          <p:nvPr/>
        </p:nvSpPr>
        <p:spPr bwMode="auto">
          <a:xfrm>
            <a:off x="179388" y="5949950"/>
            <a:ext cx="8785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 b="0">
                <a:solidFill>
                  <a:srgbClr val="969696"/>
                </a:solidFill>
                <a:latin typeface="Times New Roman" charset="0"/>
                <a:ea typeface="Times New Roman" charset="0"/>
                <a:cs typeface="Times New Roman" charset="0"/>
              </a:rPr>
              <a:t>τ</a:t>
            </a:r>
            <a:r>
              <a:rPr lang="sv-SE" altLang="en-US" sz="1800" b="0" baseline="-25000">
                <a:solidFill>
                  <a:srgbClr val="969696"/>
                </a:solidFill>
                <a:ea typeface="Times New Roman" charset="0"/>
                <a:cs typeface="Times New Roman" charset="0"/>
              </a:rPr>
              <a:t>avSt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(</a:t>
            </a:r>
            <a:r>
              <a:rPr lang="el-GR" altLang="en-US" sz="1800" b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π</a:t>
            </a:r>
            <a:r>
              <a:rPr lang="sv-SE" altLang="en-US" sz="1800" b="0" baseline="-25000">
                <a:solidFill>
                  <a:srgbClr val="969696"/>
                </a:solidFill>
                <a:ea typeface="Arial Unicode MS" charset="0"/>
              </a:rPr>
              <a:t>name,avSt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(</a:t>
            </a:r>
            <a:r>
              <a:rPr lang="el-GR" altLang="en-US" sz="1800" b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σ</a:t>
            </a:r>
            <a:r>
              <a:rPr lang="sv-SE" altLang="en-US" sz="1800" b="0" baseline="-25000">
                <a:solidFill>
                  <a:srgbClr val="969696"/>
                </a:solidFill>
                <a:ea typeface="Arial Unicode MS" charset="0"/>
              </a:rPr>
              <a:t>avSt&gt;100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(</a:t>
            </a:r>
            <a:r>
              <a:rPr lang="sv-SE" altLang="en-US" sz="1800" b="0">
                <a:solidFill>
                  <a:srgbClr val="969696"/>
                </a:solidFill>
                <a:latin typeface="Times New Roman" charset="0"/>
              </a:rPr>
              <a:t>γ</a:t>
            </a:r>
            <a:r>
              <a:rPr lang="sv-SE" altLang="en-US" sz="1800" b="0" baseline="-25000">
                <a:solidFill>
                  <a:srgbClr val="969696"/>
                </a:solidFill>
              </a:rPr>
              <a:t>code,name,AVG(nrStudents)→avSt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(</a:t>
            </a:r>
            <a:r>
              <a:rPr lang="el-GR" altLang="en-US" sz="1800">
                <a:solidFill>
                  <a:srgbClr val="FF0000"/>
                </a:solidFill>
                <a:latin typeface="Arial Unicode MS" charset="0"/>
                <a:ea typeface="Arial Unicode MS" charset="0"/>
              </a:rPr>
              <a:t>σ</a:t>
            </a:r>
            <a:r>
              <a:rPr lang="sv-SE" altLang="en-US" sz="1800" baseline="-25000">
                <a:solidFill>
                  <a:srgbClr val="FF0000"/>
                </a:solidFill>
                <a:ea typeface="Arial Unicode MS" charset="0"/>
              </a:rPr>
              <a:t>code=course</a:t>
            </a:r>
            <a:r>
              <a:rPr lang="sv-SE" altLang="en-US" sz="1800">
                <a:solidFill>
                  <a:srgbClr val="FF0000"/>
                </a:solidFill>
                <a:ea typeface="Arial Unicode MS" charset="0"/>
              </a:rPr>
              <a:t>(</a:t>
            </a:r>
            <a:r>
              <a:rPr lang="sv-SE" altLang="en-US" sz="1200" b="0"/>
              <a:t>Courses x GivenCourses</a:t>
            </a:r>
            <a:r>
              <a:rPr lang="sv-SE" altLang="en-US" sz="1800">
                <a:solidFill>
                  <a:srgbClr val="FF0000"/>
                </a:solidFill>
                <a:ea typeface="Arial Unicode MS" charset="0"/>
              </a:rPr>
              <a:t>)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))))</a:t>
            </a:r>
            <a:endParaRPr lang="el-GR" altLang="en-US" sz="1800" b="0">
              <a:solidFill>
                <a:srgbClr val="969696"/>
              </a:solidFill>
              <a:ea typeface="Arial Unicode MS" charset="0"/>
            </a:endParaRPr>
          </a:p>
        </p:txBody>
      </p:sp>
      <p:graphicFrame>
        <p:nvGraphicFramePr>
          <p:cNvPr id="31885" name="Group 1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46970"/>
              </p:ext>
            </p:extLst>
          </p:nvPr>
        </p:nvGraphicFramePr>
        <p:xfrm>
          <a:off x="1692275" y="2997200"/>
          <a:ext cx="6481763" cy="2587627"/>
        </p:xfrm>
        <a:graphic>
          <a:graphicData uri="http://schemas.openxmlformats.org/drawingml/2006/table">
            <a:tbl>
              <a:tblPr/>
              <a:tblGrid>
                <a:gridCol w="10080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9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762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7166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4928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963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code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course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teacher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nrSt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Donald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Algorithms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Algorithms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Donald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Algorithms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1945" name="Group 2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354164"/>
              </p:ext>
            </p:extLst>
          </p:nvPr>
        </p:nvGraphicFramePr>
        <p:xfrm>
          <a:off x="1702174" y="3717032"/>
          <a:ext cx="6481763" cy="1492249"/>
        </p:xfrm>
        <a:graphic>
          <a:graphicData uri="http://schemas.openxmlformats.org/drawingml/2006/table">
            <a:tbl>
              <a:tblPr/>
              <a:tblGrid>
                <a:gridCol w="10080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9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762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7166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4928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9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code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course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teacher</a:t>
                      </a:r>
                      <a:endParaRPr kumimoji="0" lang="sv-SE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nrSt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Donald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Algorithms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6264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Example: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468313" y="981075"/>
            <a:ext cx="5975350" cy="18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>SELECT   name, AVG(nrStudents) AS avSt</a:t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latin typeface="Courier New" charset="0"/>
              </a:rPr>
              <a:t>FROM     Courses, GivenCourses</a:t>
            </a:r>
            <a:br>
              <a:rPr lang="sv-SE" altLang="en-US" sz="1800">
                <a:latin typeface="Courier New" charset="0"/>
              </a:rPr>
            </a:br>
            <a:r>
              <a:rPr lang="sv-SE" altLang="en-US" sz="1800">
                <a:latin typeface="Courier New" charset="0"/>
              </a:rPr>
              <a:t>WHERE    code = course</a:t>
            </a:r>
            <a:r>
              <a:rPr lang="sv-SE" altLang="en-US" sz="1400">
                <a:solidFill>
                  <a:srgbClr val="969696"/>
                </a:solidFill>
                <a:latin typeface="Courier New" charset="0"/>
              </a:rPr>
              <a:t/>
            </a:r>
            <a:br>
              <a:rPr lang="sv-SE" altLang="en-US" sz="14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2400">
                <a:latin typeface="Courier New" charset="0"/>
              </a:rPr>
              <a:t>GROUP BY code, name</a:t>
            </a: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/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>HAVING   AVG(nrStudents) &gt; 100</a:t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>ORDER BY avSt;</a:t>
            </a:r>
          </a:p>
        </p:txBody>
      </p:sp>
      <p:sp>
        <p:nvSpPr>
          <p:cNvPr id="49156" name="Text Box 54"/>
          <p:cNvSpPr txBox="1">
            <a:spLocks noChangeArrowheads="1"/>
          </p:cNvSpPr>
          <p:nvPr/>
        </p:nvSpPr>
        <p:spPr bwMode="auto">
          <a:xfrm>
            <a:off x="179388" y="5949950"/>
            <a:ext cx="8785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 b="0">
                <a:solidFill>
                  <a:srgbClr val="969696"/>
                </a:solidFill>
                <a:latin typeface="Times New Roman" charset="0"/>
                <a:ea typeface="Times New Roman" charset="0"/>
                <a:cs typeface="Times New Roman" charset="0"/>
              </a:rPr>
              <a:t>τ</a:t>
            </a:r>
            <a:r>
              <a:rPr lang="sv-SE" altLang="en-US" sz="1800" b="0" baseline="-25000">
                <a:solidFill>
                  <a:srgbClr val="969696"/>
                </a:solidFill>
                <a:ea typeface="Times New Roman" charset="0"/>
                <a:cs typeface="Times New Roman" charset="0"/>
              </a:rPr>
              <a:t>avSt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(</a:t>
            </a:r>
            <a:r>
              <a:rPr lang="el-GR" altLang="en-US" sz="1800" b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π</a:t>
            </a:r>
            <a:r>
              <a:rPr lang="sv-SE" altLang="en-US" sz="1800" b="0" baseline="-25000">
                <a:solidFill>
                  <a:srgbClr val="969696"/>
                </a:solidFill>
                <a:ea typeface="Arial Unicode MS" charset="0"/>
              </a:rPr>
              <a:t>name,avSt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(</a:t>
            </a:r>
            <a:r>
              <a:rPr lang="el-GR" altLang="en-US" sz="1800" b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σ</a:t>
            </a:r>
            <a:r>
              <a:rPr lang="sv-SE" altLang="en-US" sz="1800" b="0" baseline="-25000">
                <a:solidFill>
                  <a:srgbClr val="969696"/>
                </a:solidFill>
                <a:ea typeface="Arial Unicode MS" charset="0"/>
              </a:rPr>
              <a:t>avSt&gt;100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(</a:t>
            </a:r>
            <a:r>
              <a:rPr lang="sv-SE" altLang="en-US" sz="1800">
                <a:solidFill>
                  <a:srgbClr val="FF0000"/>
                </a:solidFill>
                <a:latin typeface="Times New Roman" charset="0"/>
              </a:rPr>
              <a:t>γ</a:t>
            </a:r>
            <a:r>
              <a:rPr lang="sv-SE" altLang="en-US" sz="1800" baseline="-25000">
                <a:solidFill>
                  <a:srgbClr val="FF0000"/>
                </a:solidFill>
              </a:rPr>
              <a:t>code,name,AVG(nrStudents)→avSt</a:t>
            </a:r>
            <a:r>
              <a:rPr lang="sv-SE" altLang="en-US" sz="1800">
                <a:solidFill>
                  <a:srgbClr val="FF0000"/>
                </a:solidFill>
                <a:ea typeface="Arial Unicode MS" charset="0"/>
              </a:rPr>
              <a:t>(</a:t>
            </a:r>
            <a:r>
              <a:rPr lang="el-GR" altLang="en-US" sz="1800" b="0">
                <a:latin typeface="Arial Unicode MS" charset="0"/>
                <a:ea typeface="Arial Unicode MS" charset="0"/>
              </a:rPr>
              <a:t>σ</a:t>
            </a:r>
            <a:r>
              <a:rPr lang="sv-SE" altLang="en-US" sz="1800" b="0" baseline="-25000">
                <a:ea typeface="Arial Unicode MS" charset="0"/>
              </a:rPr>
              <a:t>code=course</a:t>
            </a:r>
            <a:r>
              <a:rPr lang="sv-SE" altLang="en-US" sz="1800" b="0">
                <a:ea typeface="Arial Unicode MS" charset="0"/>
              </a:rPr>
              <a:t>(</a:t>
            </a:r>
            <a:r>
              <a:rPr lang="sv-SE" altLang="en-US" sz="1200" b="0"/>
              <a:t>Courses x GivenCourses</a:t>
            </a:r>
            <a:r>
              <a:rPr lang="sv-SE" altLang="en-US" sz="1800" b="0">
                <a:ea typeface="Arial Unicode MS" charset="0"/>
              </a:rPr>
              <a:t>)</a:t>
            </a:r>
            <a:r>
              <a:rPr lang="sv-SE" altLang="en-US" sz="1800">
                <a:solidFill>
                  <a:srgbClr val="FF0000"/>
                </a:solidFill>
                <a:ea typeface="Arial Unicode MS" charset="0"/>
              </a:rPr>
              <a:t>)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)))</a:t>
            </a:r>
            <a:endParaRPr lang="el-GR" altLang="en-US" sz="1800" b="0">
              <a:solidFill>
                <a:srgbClr val="969696"/>
              </a:solidFill>
              <a:ea typeface="Arial Unicode MS" charset="0"/>
            </a:endParaRPr>
          </a:p>
        </p:txBody>
      </p:sp>
      <p:graphicFrame>
        <p:nvGraphicFramePr>
          <p:cNvPr id="32973" name="Group 205"/>
          <p:cNvGraphicFramePr>
            <a:graphicFrameLocks noGrp="1"/>
          </p:cNvGraphicFramePr>
          <p:nvPr/>
        </p:nvGraphicFramePr>
        <p:xfrm>
          <a:off x="7380288" y="3500438"/>
          <a:ext cx="1439862" cy="1801812"/>
        </p:xfrm>
        <a:graphic>
          <a:graphicData uri="http://schemas.openxmlformats.org/drawingml/2006/table">
            <a:tbl>
              <a:tblPr/>
              <a:tblGrid>
                <a:gridCol w="14398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96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AVG(nrSt)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020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112.5</a:t>
                      </a:r>
                    </a:p>
                  </a:txBody>
                  <a:tcPr marT="45736" marB="457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34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36" marB="457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2962" name="Group 194"/>
          <p:cNvGraphicFramePr>
            <a:graphicFrameLocks noGrp="1"/>
          </p:cNvGraphicFramePr>
          <p:nvPr/>
        </p:nvGraphicFramePr>
        <p:xfrm>
          <a:off x="2411413" y="3644900"/>
          <a:ext cx="2232025" cy="1370013"/>
        </p:xfrm>
        <a:graphic>
          <a:graphicData uri="http://schemas.openxmlformats.org/drawingml/2006/table">
            <a:tbl>
              <a:tblPr/>
              <a:tblGrid>
                <a:gridCol w="10080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9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8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code</a:t>
                      </a: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8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3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Algorithms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2975" name="Group 207"/>
          <p:cNvGraphicFramePr>
            <a:graphicFrameLocks noGrp="1"/>
          </p:cNvGraphicFramePr>
          <p:nvPr/>
        </p:nvGraphicFramePr>
        <p:xfrm>
          <a:off x="4716463" y="3644900"/>
          <a:ext cx="1439862" cy="1368425"/>
        </p:xfrm>
        <a:graphic>
          <a:graphicData uri="http://schemas.openxmlformats.org/drawingml/2006/table">
            <a:tbl>
              <a:tblPr/>
              <a:tblGrid>
                <a:gridCol w="14398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964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AVG(nrSt)</a:t>
                      </a:r>
                    </a:p>
                  </a:txBody>
                  <a:tcPr marT="45741" marB="4574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85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112.5</a:t>
                      </a:r>
                    </a:p>
                  </a:txBody>
                  <a:tcPr marT="45741" marB="4574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34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41" marB="4574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2923" name="Group 1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300240"/>
              </p:ext>
            </p:extLst>
          </p:nvPr>
        </p:nvGraphicFramePr>
        <p:xfrm>
          <a:off x="611188" y="3502778"/>
          <a:ext cx="6553200" cy="1801812"/>
        </p:xfrm>
        <a:graphic>
          <a:graphicData uri="http://schemas.openxmlformats.org/drawingml/2006/table">
            <a:tbl>
              <a:tblPr/>
              <a:tblGrid>
                <a:gridCol w="10080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9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762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716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2072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98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code</a:t>
                      </a: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course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teacher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nrSt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8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Mickey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130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1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Donald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3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Algorithms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2864" name="Rectangle 96"/>
          <p:cNvSpPr>
            <a:spLocks noChangeArrowheads="1"/>
          </p:cNvSpPr>
          <p:nvPr/>
        </p:nvSpPr>
        <p:spPr bwMode="auto">
          <a:xfrm>
            <a:off x="611188" y="3860800"/>
            <a:ext cx="6553200" cy="936625"/>
          </a:xfrm>
          <a:prstGeom prst="rect">
            <a:avLst/>
          </a:prstGeom>
          <a:noFill/>
          <a:ln w="50800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897" name="Rectangle 129"/>
          <p:cNvSpPr>
            <a:spLocks noChangeArrowheads="1"/>
          </p:cNvSpPr>
          <p:nvPr/>
        </p:nvSpPr>
        <p:spPr bwMode="auto">
          <a:xfrm>
            <a:off x="611188" y="4797425"/>
            <a:ext cx="6553200" cy="503238"/>
          </a:xfrm>
          <a:prstGeom prst="rect">
            <a:avLst/>
          </a:prstGeom>
          <a:noFill/>
          <a:ln w="50800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29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28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28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64" grpId="0" animBg="1"/>
      <p:bldP spid="32864" grpId="2" animBg="1"/>
      <p:bldP spid="32897" grpId="0" animBg="1"/>
      <p:bldP spid="32897" grpId="2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6264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Example: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68313" y="981075"/>
            <a:ext cx="5975350" cy="18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>SELECT   name, AVG(nrStudents) AS avSt</a:t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latin typeface="Courier New" charset="0"/>
              </a:rPr>
              <a:t>FROM     Courses, GivenCourses</a:t>
            </a:r>
            <a:br>
              <a:rPr lang="sv-SE" altLang="en-US" sz="1800">
                <a:latin typeface="Courier New" charset="0"/>
              </a:rPr>
            </a:br>
            <a:r>
              <a:rPr lang="sv-SE" altLang="en-US" sz="1800">
                <a:latin typeface="Courier New" charset="0"/>
              </a:rPr>
              <a:t>WHERE    code = course</a:t>
            </a:r>
            <a:r>
              <a:rPr lang="sv-SE" altLang="en-US" sz="1400">
                <a:solidFill>
                  <a:srgbClr val="969696"/>
                </a:solidFill>
                <a:latin typeface="Courier New" charset="0"/>
              </a:rPr>
              <a:t/>
            </a:r>
            <a:br>
              <a:rPr lang="sv-SE" altLang="en-US" sz="14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latin typeface="Courier New" charset="0"/>
              </a:rPr>
              <a:t>GROUP BY code, name</a:t>
            </a: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/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2400">
                <a:latin typeface="Courier New" charset="0"/>
              </a:rPr>
              <a:t>HAVING AVG(nrStudents) &gt; 100</a:t>
            </a: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/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>ORDER BY avSt;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79388" y="5949950"/>
            <a:ext cx="8785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 b="0">
                <a:solidFill>
                  <a:srgbClr val="969696"/>
                </a:solidFill>
                <a:latin typeface="Times New Roman" charset="0"/>
                <a:ea typeface="Times New Roman" charset="0"/>
                <a:cs typeface="Times New Roman" charset="0"/>
              </a:rPr>
              <a:t>τ</a:t>
            </a:r>
            <a:r>
              <a:rPr lang="sv-SE" altLang="en-US" sz="1800" b="0" baseline="-25000">
                <a:solidFill>
                  <a:srgbClr val="969696"/>
                </a:solidFill>
                <a:ea typeface="Times New Roman" charset="0"/>
                <a:cs typeface="Times New Roman" charset="0"/>
              </a:rPr>
              <a:t>avSt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(</a:t>
            </a:r>
            <a:r>
              <a:rPr lang="el-GR" altLang="en-US" sz="1800" b="0">
                <a:solidFill>
                  <a:srgbClr val="969696"/>
                </a:solidFill>
                <a:latin typeface="Arial Unicode MS" charset="0"/>
                <a:ea typeface="Arial Unicode MS" charset="0"/>
              </a:rPr>
              <a:t>π</a:t>
            </a:r>
            <a:r>
              <a:rPr lang="sv-SE" altLang="en-US" sz="1800" b="0" baseline="-25000">
                <a:solidFill>
                  <a:srgbClr val="969696"/>
                </a:solidFill>
                <a:ea typeface="Arial Unicode MS" charset="0"/>
              </a:rPr>
              <a:t>name,avSt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(</a:t>
            </a:r>
            <a:r>
              <a:rPr lang="el-GR" altLang="en-US" sz="1800">
                <a:solidFill>
                  <a:srgbClr val="FF0000"/>
                </a:solidFill>
                <a:latin typeface="Arial Unicode MS" charset="0"/>
                <a:ea typeface="Arial Unicode MS" charset="0"/>
              </a:rPr>
              <a:t>σ</a:t>
            </a:r>
            <a:r>
              <a:rPr lang="sv-SE" altLang="en-US" sz="1800" baseline="-25000">
                <a:solidFill>
                  <a:srgbClr val="FF0000"/>
                </a:solidFill>
                <a:ea typeface="Arial Unicode MS" charset="0"/>
              </a:rPr>
              <a:t>avSt&gt;100</a:t>
            </a:r>
            <a:r>
              <a:rPr lang="sv-SE" altLang="en-US" sz="1800">
                <a:solidFill>
                  <a:srgbClr val="FF0000"/>
                </a:solidFill>
                <a:ea typeface="Arial Unicode MS" charset="0"/>
              </a:rPr>
              <a:t>(</a:t>
            </a:r>
            <a:r>
              <a:rPr lang="sv-SE" altLang="en-US" sz="1800" b="0">
                <a:latin typeface="Times New Roman" charset="0"/>
              </a:rPr>
              <a:t>γ</a:t>
            </a:r>
            <a:r>
              <a:rPr lang="sv-SE" altLang="en-US" sz="1800" b="0" baseline="-25000"/>
              <a:t>code,name,AVG(nrStudents)→avSt</a:t>
            </a:r>
            <a:r>
              <a:rPr lang="sv-SE" altLang="en-US" sz="1800" b="0">
                <a:ea typeface="Arial Unicode MS" charset="0"/>
              </a:rPr>
              <a:t>(</a:t>
            </a:r>
            <a:r>
              <a:rPr lang="el-GR" altLang="en-US" sz="1800" b="0">
                <a:latin typeface="Arial Unicode MS" charset="0"/>
                <a:ea typeface="Arial Unicode MS" charset="0"/>
              </a:rPr>
              <a:t>σ</a:t>
            </a:r>
            <a:r>
              <a:rPr lang="sv-SE" altLang="en-US" sz="1800" b="0" baseline="-25000">
                <a:ea typeface="Arial Unicode MS" charset="0"/>
              </a:rPr>
              <a:t>code=course</a:t>
            </a:r>
            <a:r>
              <a:rPr lang="sv-SE" altLang="en-US" sz="1800" b="0">
                <a:ea typeface="Arial Unicode MS" charset="0"/>
              </a:rPr>
              <a:t>(</a:t>
            </a:r>
            <a:r>
              <a:rPr lang="sv-SE" altLang="en-US" sz="1200" b="0"/>
              <a:t>Courses x GivenCourses</a:t>
            </a:r>
            <a:r>
              <a:rPr lang="sv-SE" altLang="en-US" sz="1800" b="0">
                <a:ea typeface="Arial Unicode MS" charset="0"/>
              </a:rPr>
              <a:t>))</a:t>
            </a:r>
            <a:r>
              <a:rPr lang="sv-SE" altLang="en-US" sz="1800">
                <a:solidFill>
                  <a:srgbClr val="FF0000"/>
                </a:solidFill>
                <a:ea typeface="Arial Unicode MS" charset="0"/>
              </a:rPr>
              <a:t>)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))</a:t>
            </a:r>
            <a:endParaRPr lang="el-GR" altLang="en-US" sz="1800" b="0">
              <a:solidFill>
                <a:srgbClr val="969696"/>
              </a:solidFill>
              <a:ea typeface="Arial Unicode MS" charset="0"/>
            </a:endParaRPr>
          </a:p>
        </p:txBody>
      </p:sp>
      <p:graphicFrame>
        <p:nvGraphicFramePr>
          <p:cNvPr id="33924" name="Group 132"/>
          <p:cNvGraphicFramePr>
            <a:graphicFrameLocks noGrp="1"/>
          </p:cNvGraphicFramePr>
          <p:nvPr/>
        </p:nvGraphicFramePr>
        <p:xfrm>
          <a:off x="2411413" y="3644900"/>
          <a:ext cx="2232025" cy="1370013"/>
        </p:xfrm>
        <a:graphic>
          <a:graphicData uri="http://schemas.openxmlformats.org/drawingml/2006/table">
            <a:tbl>
              <a:tblPr/>
              <a:tblGrid>
                <a:gridCol w="10080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9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8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code</a:t>
                      </a: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8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3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TIN090</a:t>
                      </a: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Algorithms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3925" name="Group 133"/>
          <p:cNvGraphicFramePr>
            <a:graphicFrameLocks noGrp="1"/>
          </p:cNvGraphicFramePr>
          <p:nvPr/>
        </p:nvGraphicFramePr>
        <p:xfrm>
          <a:off x="4716463" y="3644900"/>
          <a:ext cx="1439862" cy="1368425"/>
        </p:xfrm>
        <a:graphic>
          <a:graphicData uri="http://schemas.openxmlformats.org/drawingml/2006/table">
            <a:tbl>
              <a:tblPr/>
              <a:tblGrid>
                <a:gridCol w="14398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964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AVG(nrSt)</a:t>
                      </a:r>
                    </a:p>
                  </a:txBody>
                  <a:tcPr marT="45741" marB="4574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85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112.5</a:t>
                      </a:r>
                    </a:p>
                  </a:txBody>
                  <a:tcPr marT="45741" marB="4574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34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62</a:t>
                      </a:r>
                    </a:p>
                  </a:txBody>
                  <a:tcPr marT="45741" marB="4574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3950" name="Group 158"/>
          <p:cNvGraphicFramePr>
            <a:graphicFrameLocks noGrp="1"/>
          </p:cNvGraphicFramePr>
          <p:nvPr/>
        </p:nvGraphicFramePr>
        <p:xfrm>
          <a:off x="2411413" y="3860800"/>
          <a:ext cx="2232025" cy="866775"/>
        </p:xfrm>
        <a:graphic>
          <a:graphicData uri="http://schemas.openxmlformats.org/drawingml/2006/table">
            <a:tbl>
              <a:tblPr/>
              <a:tblGrid>
                <a:gridCol w="10080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9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8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code</a:t>
                      </a:r>
                    </a:p>
                  </a:txBody>
                  <a:tcPr marL="90000" marR="90000" marT="46803" marB="468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8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L="90000" marR="90000" marT="46803" marB="468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951" name="Group 159"/>
          <p:cNvGraphicFramePr>
            <a:graphicFrameLocks noGrp="1"/>
          </p:cNvGraphicFramePr>
          <p:nvPr/>
        </p:nvGraphicFramePr>
        <p:xfrm>
          <a:off x="4716463" y="3860800"/>
          <a:ext cx="1439862" cy="865188"/>
        </p:xfrm>
        <a:graphic>
          <a:graphicData uri="http://schemas.openxmlformats.org/drawingml/2006/table">
            <a:tbl>
              <a:tblPr/>
              <a:tblGrid>
                <a:gridCol w="14398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96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AVG(nrSt)</a:t>
                      </a:r>
                    </a:p>
                  </a:txBody>
                  <a:tcPr marT="45754" marB="4575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86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112.5</a:t>
                      </a:r>
                    </a:p>
                  </a:txBody>
                  <a:tcPr marT="45754" marB="4575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6264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Example: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468313" y="981075"/>
            <a:ext cx="8064500" cy="18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>
                <a:latin typeface="Courier New" charset="0"/>
              </a:rPr>
              <a:t>SELECT name, AVG(nrStudents) AS avSt</a:t>
            </a:r>
            <a:r>
              <a:rPr lang="sv-SE" altLang="en-US" sz="1800">
                <a:latin typeface="Courier New" charset="0"/>
              </a:rPr>
              <a:t/>
            </a:r>
            <a:br>
              <a:rPr lang="sv-SE" altLang="en-US" sz="1800">
                <a:latin typeface="Courier New" charset="0"/>
              </a:rPr>
            </a:br>
            <a:r>
              <a:rPr lang="sv-SE" altLang="en-US" sz="1800">
                <a:latin typeface="Courier New" charset="0"/>
              </a:rPr>
              <a:t>FROM     Courses, GivenCourses</a:t>
            </a:r>
            <a:br>
              <a:rPr lang="sv-SE" altLang="en-US" sz="1800">
                <a:latin typeface="Courier New" charset="0"/>
              </a:rPr>
            </a:br>
            <a:r>
              <a:rPr lang="sv-SE" altLang="en-US" sz="1800">
                <a:latin typeface="Courier New" charset="0"/>
              </a:rPr>
              <a:t>WHERE    code = course</a:t>
            </a:r>
            <a:r>
              <a:rPr lang="sv-SE" altLang="en-US" sz="1400">
                <a:solidFill>
                  <a:srgbClr val="969696"/>
                </a:solidFill>
                <a:latin typeface="Courier New" charset="0"/>
              </a:rPr>
              <a:t/>
            </a:r>
            <a:br>
              <a:rPr lang="sv-SE" altLang="en-US" sz="14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latin typeface="Courier New" charset="0"/>
              </a:rPr>
              <a:t>GROUP BY code, name</a:t>
            </a: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/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latin typeface="Courier New" charset="0"/>
              </a:rPr>
              <a:t>HAVING   AVG(nrStudents) &gt; 100</a:t>
            </a: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/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>ORDER BY avSt;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79388" y="5949950"/>
            <a:ext cx="8785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 b="0">
                <a:solidFill>
                  <a:srgbClr val="969696"/>
                </a:solidFill>
                <a:latin typeface="Times New Roman" charset="0"/>
                <a:ea typeface="Times New Roman" charset="0"/>
                <a:cs typeface="Times New Roman" charset="0"/>
              </a:rPr>
              <a:t>τ</a:t>
            </a:r>
            <a:r>
              <a:rPr lang="sv-SE" altLang="en-US" sz="1800" b="0" baseline="-25000">
                <a:solidFill>
                  <a:srgbClr val="969696"/>
                </a:solidFill>
                <a:ea typeface="Times New Roman" charset="0"/>
                <a:cs typeface="Times New Roman" charset="0"/>
              </a:rPr>
              <a:t>avSt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(</a:t>
            </a:r>
            <a:r>
              <a:rPr lang="el-GR" altLang="en-US" sz="1800">
                <a:solidFill>
                  <a:srgbClr val="FF0000"/>
                </a:solidFill>
                <a:latin typeface="Arial Unicode MS" charset="0"/>
                <a:ea typeface="Arial Unicode MS" charset="0"/>
              </a:rPr>
              <a:t>π</a:t>
            </a:r>
            <a:r>
              <a:rPr lang="sv-SE" altLang="en-US" sz="1800" baseline="-25000">
                <a:solidFill>
                  <a:srgbClr val="FF0000"/>
                </a:solidFill>
                <a:ea typeface="Arial Unicode MS" charset="0"/>
              </a:rPr>
              <a:t>name,avSt</a:t>
            </a:r>
            <a:r>
              <a:rPr lang="sv-SE" altLang="en-US" sz="1800">
                <a:solidFill>
                  <a:srgbClr val="FF0000"/>
                </a:solidFill>
                <a:ea typeface="Arial Unicode MS" charset="0"/>
              </a:rPr>
              <a:t>(</a:t>
            </a:r>
            <a:r>
              <a:rPr lang="el-GR" altLang="en-US" sz="1800" b="0">
                <a:latin typeface="Arial Unicode MS" charset="0"/>
                <a:ea typeface="Arial Unicode MS" charset="0"/>
              </a:rPr>
              <a:t>σ</a:t>
            </a:r>
            <a:r>
              <a:rPr lang="sv-SE" altLang="en-US" sz="1800" b="0" baseline="-25000">
                <a:ea typeface="Arial Unicode MS" charset="0"/>
              </a:rPr>
              <a:t>avSt&gt;100</a:t>
            </a:r>
            <a:r>
              <a:rPr lang="sv-SE" altLang="en-US" sz="1800" b="0">
                <a:ea typeface="Arial Unicode MS" charset="0"/>
              </a:rPr>
              <a:t>(</a:t>
            </a:r>
            <a:r>
              <a:rPr lang="sv-SE" altLang="en-US" sz="1800" b="0">
                <a:latin typeface="Times New Roman" charset="0"/>
              </a:rPr>
              <a:t>γ</a:t>
            </a:r>
            <a:r>
              <a:rPr lang="sv-SE" altLang="en-US" sz="1800" b="0" baseline="-25000"/>
              <a:t>code,name,AVG(nrStudents)→avSt</a:t>
            </a:r>
            <a:r>
              <a:rPr lang="sv-SE" altLang="en-US" sz="1800" b="0">
                <a:ea typeface="Arial Unicode MS" charset="0"/>
              </a:rPr>
              <a:t>(</a:t>
            </a:r>
            <a:r>
              <a:rPr lang="el-GR" altLang="en-US" sz="1800" b="0">
                <a:latin typeface="Arial Unicode MS" charset="0"/>
                <a:ea typeface="Arial Unicode MS" charset="0"/>
              </a:rPr>
              <a:t>σ</a:t>
            </a:r>
            <a:r>
              <a:rPr lang="sv-SE" altLang="en-US" sz="1800" b="0" baseline="-25000">
                <a:ea typeface="Arial Unicode MS" charset="0"/>
              </a:rPr>
              <a:t>code=course</a:t>
            </a:r>
            <a:r>
              <a:rPr lang="sv-SE" altLang="en-US" sz="1800" b="0">
                <a:ea typeface="Arial Unicode MS" charset="0"/>
              </a:rPr>
              <a:t>(</a:t>
            </a:r>
            <a:r>
              <a:rPr lang="sv-SE" altLang="en-US" sz="1200" b="0"/>
              <a:t>Courses x GivenCourses</a:t>
            </a:r>
            <a:r>
              <a:rPr lang="sv-SE" altLang="en-US" sz="1800" b="0">
                <a:ea typeface="Arial Unicode MS" charset="0"/>
              </a:rPr>
              <a:t>)))</a:t>
            </a:r>
            <a:r>
              <a:rPr lang="sv-SE" altLang="en-US" sz="1800">
                <a:solidFill>
                  <a:srgbClr val="FF0000"/>
                </a:solidFill>
                <a:ea typeface="Arial Unicode MS" charset="0"/>
              </a:rPr>
              <a:t>)</a:t>
            </a:r>
            <a:r>
              <a:rPr lang="sv-SE" altLang="en-US" sz="1800" b="0">
                <a:solidFill>
                  <a:srgbClr val="969696"/>
                </a:solidFill>
                <a:ea typeface="Arial Unicode MS" charset="0"/>
              </a:rPr>
              <a:t>)</a:t>
            </a:r>
            <a:endParaRPr lang="el-GR" altLang="en-US" sz="1800" b="0">
              <a:solidFill>
                <a:srgbClr val="969696"/>
              </a:solidFill>
              <a:ea typeface="Arial Unicode MS" charset="0"/>
            </a:endParaRPr>
          </a:p>
        </p:txBody>
      </p:sp>
      <p:graphicFrame>
        <p:nvGraphicFramePr>
          <p:cNvPr id="34929" name="Group 113"/>
          <p:cNvGraphicFramePr>
            <a:graphicFrameLocks noGrp="1"/>
          </p:cNvGraphicFramePr>
          <p:nvPr/>
        </p:nvGraphicFramePr>
        <p:xfrm>
          <a:off x="2411413" y="3860800"/>
          <a:ext cx="2232025" cy="866775"/>
        </p:xfrm>
        <a:graphic>
          <a:graphicData uri="http://schemas.openxmlformats.org/drawingml/2006/table">
            <a:tbl>
              <a:tblPr/>
              <a:tblGrid>
                <a:gridCol w="10080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9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8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code</a:t>
                      </a:r>
                    </a:p>
                  </a:txBody>
                  <a:tcPr marL="90000" marR="90000" marT="46803" marB="468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8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TDA357</a:t>
                      </a:r>
                    </a:p>
                  </a:txBody>
                  <a:tcPr marL="90000" marR="90000" marT="46803" marB="468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4921" name="Group 105"/>
          <p:cNvGraphicFramePr>
            <a:graphicFrameLocks noGrp="1"/>
          </p:cNvGraphicFramePr>
          <p:nvPr/>
        </p:nvGraphicFramePr>
        <p:xfrm>
          <a:off x="4716463" y="3860800"/>
          <a:ext cx="1439862" cy="865188"/>
        </p:xfrm>
        <a:graphic>
          <a:graphicData uri="http://schemas.openxmlformats.org/drawingml/2006/table">
            <a:tbl>
              <a:tblPr/>
              <a:tblGrid>
                <a:gridCol w="14398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96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AVG(nrSt)</a:t>
                      </a:r>
                    </a:p>
                  </a:txBody>
                  <a:tcPr marT="45754" marB="4575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86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112.5</a:t>
                      </a:r>
                    </a:p>
                  </a:txBody>
                  <a:tcPr marT="45754" marB="4575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4969" name="Group 153"/>
          <p:cNvGraphicFramePr>
            <a:graphicFrameLocks noGrp="1"/>
          </p:cNvGraphicFramePr>
          <p:nvPr/>
        </p:nvGraphicFramePr>
        <p:xfrm>
          <a:off x="3419475" y="3860800"/>
          <a:ext cx="1839913" cy="866775"/>
        </p:xfrm>
        <a:graphic>
          <a:graphicData uri="http://schemas.openxmlformats.org/drawingml/2006/table">
            <a:tbl>
              <a:tblPr/>
              <a:tblGrid>
                <a:gridCol w="11509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8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</a:p>
                  </a:txBody>
                  <a:tcPr marL="90000" marR="90000" marT="46803" marB="468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avSt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8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</a:p>
                  </a:txBody>
                  <a:tcPr marL="90000" marR="90000" marT="46803" marB="468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112.5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6264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Example: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468313" y="981075"/>
            <a:ext cx="8064500" cy="18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>
                <a:latin typeface="Courier New" charset="0"/>
              </a:rPr>
              <a:t>SELECT   name, AVG(nrStudents) AS avSt</a:t>
            </a:r>
            <a:br>
              <a:rPr lang="sv-SE" altLang="en-US" sz="1800">
                <a:latin typeface="Courier New" charset="0"/>
              </a:rPr>
            </a:br>
            <a:r>
              <a:rPr lang="sv-SE" altLang="en-US" sz="1800">
                <a:latin typeface="Courier New" charset="0"/>
              </a:rPr>
              <a:t>FROM     Courses, GivenCourses</a:t>
            </a:r>
            <a:br>
              <a:rPr lang="sv-SE" altLang="en-US" sz="1800">
                <a:latin typeface="Courier New" charset="0"/>
              </a:rPr>
            </a:br>
            <a:r>
              <a:rPr lang="sv-SE" altLang="en-US" sz="1800">
                <a:latin typeface="Courier New" charset="0"/>
              </a:rPr>
              <a:t>WHERE    code = course</a:t>
            </a:r>
            <a:r>
              <a:rPr lang="sv-SE" altLang="en-US" sz="1400">
                <a:solidFill>
                  <a:srgbClr val="969696"/>
                </a:solidFill>
                <a:latin typeface="Courier New" charset="0"/>
              </a:rPr>
              <a:t/>
            </a:r>
            <a:br>
              <a:rPr lang="sv-SE" altLang="en-US" sz="14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latin typeface="Courier New" charset="0"/>
              </a:rPr>
              <a:t>GROUP BY code, name</a:t>
            </a: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/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1800">
                <a:latin typeface="Courier New" charset="0"/>
              </a:rPr>
              <a:t>HAVING   AVG(nrStudents) &gt; 100</a:t>
            </a:r>
            <a:r>
              <a:rPr lang="sv-SE" altLang="en-US" sz="1800">
                <a:solidFill>
                  <a:srgbClr val="969696"/>
                </a:solidFill>
                <a:latin typeface="Courier New" charset="0"/>
              </a:rPr>
              <a:t/>
            </a:r>
            <a:br>
              <a:rPr lang="sv-SE" altLang="en-US" sz="1800">
                <a:solidFill>
                  <a:srgbClr val="969696"/>
                </a:solidFill>
                <a:latin typeface="Courier New" charset="0"/>
              </a:rPr>
            </a:br>
            <a:r>
              <a:rPr lang="sv-SE" altLang="en-US" sz="2400">
                <a:latin typeface="Courier New" charset="0"/>
              </a:rPr>
              <a:t>ORDER BY avSt;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79388" y="5949950"/>
            <a:ext cx="8785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τ</a:t>
            </a:r>
            <a:r>
              <a:rPr lang="sv-SE" altLang="en-US" sz="1800" baseline="-25000" dirty="0" err="1">
                <a:solidFill>
                  <a:srgbClr val="FF0000"/>
                </a:solidFill>
                <a:ea typeface="Times New Roman" charset="0"/>
                <a:cs typeface="Times New Roman" charset="0"/>
              </a:rPr>
              <a:t>avSt</a:t>
            </a:r>
            <a:r>
              <a:rPr lang="sv-SE" altLang="en-US" sz="1800" dirty="0">
                <a:solidFill>
                  <a:srgbClr val="FF0000"/>
                </a:solidFill>
                <a:ea typeface="Arial Unicode MS" charset="0"/>
              </a:rPr>
              <a:t>(</a:t>
            </a:r>
            <a:r>
              <a:rPr lang="el-GR" altLang="en-US" sz="1800" b="0" dirty="0">
                <a:latin typeface="Arial Unicode MS" charset="0"/>
                <a:ea typeface="Arial Unicode MS" charset="0"/>
              </a:rPr>
              <a:t>π</a:t>
            </a:r>
            <a:r>
              <a:rPr lang="sv-SE" altLang="en-US" sz="1800" b="0" baseline="-25000" dirty="0" err="1">
                <a:ea typeface="Arial Unicode MS" charset="0"/>
              </a:rPr>
              <a:t>name,avSt</a:t>
            </a:r>
            <a:r>
              <a:rPr lang="sv-SE" altLang="en-US" sz="1800" b="0" dirty="0">
                <a:ea typeface="Arial Unicode MS" charset="0"/>
              </a:rPr>
              <a:t>(</a:t>
            </a:r>
            <a:r>
              <a:rPr lang="el-GR" altLang="en-US" sz="1800" b="0" dirty="0">
                <a:latin typeface="Arial Unicode MS" charset="0"/>
                <a:ea typeface="Arial Unicode MS" charset="0"/>
              </a:rPr>
              <a:t>σ</a:t>
            </a:r>
            <a:r>
              <a:rPr lang="sv-SE" altLang="en-US" sz="1800" b="0" baseline="-25000" dirty="0" err="1">
                <a:ea typeface="Arial Unicode MS" charset="0"/>
              </a:rPr>
              <a:t>avSt</a:t>
            </a:r>
            <a:r>
              <a:rPr lang="sv-SE" altLang="en-US" sz="1800" b="0" baseline="-25000" dirty="0">
                <a:ea typeface="Arial Unicode MS" charset="0"/>
              </a:rPr>
              <a:t>&gt;100</a:t>
            </a:r>
            <a:r>
              <a:rPr lang="sv-SE" altLang="en-US" sz="1800" b="0" dirty="0">
                <a:ea typeface="Arial Unicode MS" charset="0"/>
              </a:rPr>
              <a:t>(</a:t>
            </a:r>
            <a:r>
              <a:rPr lang="sv-SE" altLang="en-US" sz="1800" b="0" dirty="0" err="1">
                <a:latin typeface="Times New Roman" charset="0"/>
              </a:rPr>
              <a:t>γ</a:t>
            </a:r>
            <a:r>
              <a:rPr lang="sv-SE" altLang="en-US" sz="1800" b="0" baseline="-25000" dirty="0" err="1"/>
              <a:t>code,name,AVG</a:t>
            </a:r>
            <a:r>
              <a:rPr lang="sv-SE" altLang="en-US" sz="1800" b="0" baseline="-25000" dirty="0"/>
              <a:t>(</a:t>
            </a:r>
            <a:r>
              <a:rPr lang="sv-SE" altLang="en-US" sz="1800" b="0" baseline="-25000" dirty="0" err="1"/>
              <a:t>nrStudents</a:t>
            </a:r>
            <a:r>
              <a:rPr lang="sv-SE" altLang="en-US" sz="1800" b="0" baseline="-25000" dirty="0"/>
              <a:t>)→</a:t>
            </a:r>
            <a:r>
              <a:rPr lang="sv-SE" altLang="en-US" sz="1800" b="0" baseline="-25000" dirty="0" err="1"/>
              <a:t>avSt</a:t>
            </a:r>
            <a:r>
              <a:rPr lang="sv-SE" altLang="en-US" sz="1800" b="0" dirty="0">
                <a:ea typeface="Arial Unicode MS" charset="0"/>
              </a:rPr>
              <a:t>(</a:t>
            </a:r>
            <a:r>
              <a:rPr lang="el-GR" altLang="en-US" sz="1800" b="0" dirty="0">
                <a:latin typeface="Arial Unicode MS" charset="0"/>
                <a:ea typeface="Arial Unicode MS" charset="0"/>
              </a:rPr>
              <a:t>σ</a:t>
            </a:r>
            <a:r>
              <a:rPr lang="sv-SE" altLang="en-US" sz="1800" b="0" baseline="-25000" dirty="0" err="1">
                <a:ea typeface="Arial Unicode MS" charset="0"/>
              </a:rPr>
              <a:t>code</a:t>
            </a:r>
            <a:r>
              <a:rPr lang="sv-SE" altLang="en-US" sz="1800" b="0" baseline="-25000" dirty="0">
                <a:ea typeface="Arial Unicode MS" charset="0"/>
              </a:rPr>
              <a:t>=</a:t>
            </a:r>
            <a:r>
              <a:rPr lang="sv-SE" altLang="en-US" sz="1800" b="0" baseline="-25000" dirty="0" err="1">
                <a:ea typeface="Arial Unicode MS" charset="0"/>
              </a:rPr>
              <a:t>course</a:t>
            </a:r>
            <a:r>
              <a:rPr lang="sv-SE" altLang="en-US" sz="1800" b="0" dirty="0">
                <a:ea typeface="Arial Unicode MS" charset="0"/>
              </a:rPr>
              <a:t>(</a:t>
            </a:r>
            <a:r>
              <a:rPr lang="sv-SE" altLang="en-US" sz="1200" b="0" dirty="0"/>
              <a:t>Courses x </a:t>
            </a:r>
            <a:r>
              <a:rPr lang="sv-SE" altLang="en-US" sz="1200" b="0" dirty="0" err="1"/>
              <a:t>GivenCourses</a:t>
            </a:r>
            <a:r>
              <a:rPr lang="sv-SE" altLang="en-US" sz="1800" b="0" dirty="0">
                <a:ea typeface="Arial Unicode MS" charset="0"/>
              </a:rPr>
              <a:t>))))</a:t>
            </a:r>
            <a:r>
              <a:rPr lang="sv-SE" altLang="en-US" sz="1800" dirty="0">
                <a:solidFill>
                  <a:srgbClr val="FF0000"/>
                </a:solidFill>
                <a:ea typeface="Arial Unicode MS" charset="0"/>
              </a:rPr>
              <a:t>)</a:t>
            </a:r>
            <a:endParaRPr lang="el-GR" altLang="en-US" sz="1800" dirty="0">
              <a:solidFill>
                <a:srgbClr val="FF0000"/>
              </a:solidFill>
              <a:ea typeface="Arial Unicode MS" charset="0"/>
            </a:endParaRPr>
          </a:p>
        </p:txBody>
      </p:sp>
      <p:graphicFrame>
        <p:nvGraphicFramePr>
          <p:cNvPr id="35864" name="Group 24"/>
          <p:cNvGraphicFramePr>
            <a:graphicFrameLocks noGrp="1"/>
          </p:cNvGraphicFramePr>
          <p:nvPr/>
        </p:nvGraphicFramePr>
        <p:xfrm>
          <a:off x="3419475" y="3860800"/>
          <a:ext cx="1839913" cy="866775"/>
        </p:xfrm>
        <a:graphic>
          <a:graphicData uri="http://schemas.openxmlformats.org/drawingml/2006/table">
            <a:tbl>
              <a:tblPr/>
              <a:tblGrid>
                <a:gridCol w="11509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8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  <a:endParaRPr kumimoji="0" lang="sv-SE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3" marB="468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avSt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8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Databases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3" marB="468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112.5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 sz="5400" dirty="0" smtClean="0"/>
              <a:t>Break</a:t>
            </a:r>
            <a:endParaRPr lang="sv-SE" alt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01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6264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dirty="0" err="1" smtClean="0"/>
              <a:t>Why</a:t>
            </a:r>
            <a:r>
              <a:rPr lang="sv-SE" altLang="en-US" dirty="0" smtClean="0"/>
              <a:t> not </a:t>
            </a:r>
            <a:r>
              <a:rPr lang="sv-SE" altLang="en-US" dirty="0" err="1" smtClean="0"/>
              <a:t>simply</a:t>
            </a:r>
            <a:r>
              <a:rPr lang="sv-SE" altLang="en-US" dirty="0"/>
              <a:t> </a:t>
            </a:r>
            <a:r>
              <a:rPr lang="sv-SE" altLang="en-US" dirty="0" err="1" smtClean="0"/>
              <a:t>this</a:t>
            </a:r>
            <a:r>
              <a:rPr lang="sv-SE" altLang="en-US" dirty="0" smtClean="0"/>
              <a:t>?</a:t>
            </a:r>
            <a:endParaRPr lang="sv-SE" altLang="en-US" dirty="0"/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403350" y="1052513"/>
            <a:ext cx="6769100" cy="194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dirty="0">
                <a:latin typeface="Courier New" charset="0"/>
              </a:rPr>
              <a:t>SELECT   </a:t>
            </a:r>
            <a:r>
              <a:rPr lang="sv-SE" altLang="en-US" sz="2000" dirty="0" err="1">
                <a:latin typeface="Courier New" charset="0"/>
              </a:rPr>
              <a:t>name</a:t>
            </a:r>
            <a:r>
              <a:rPr lang="sv-SE" altLang="en-US" sz="2000" dirty="0">
                <a:latin typeface="Courier New" charset="0"/>
              </a:rPr>
              <a:t>, AVG(</a:t>
            </a:r>
            <a:r>
              <a:rPr lang="sv-SE" altLang="en-US" sz="2000" dirty="0" err="1">
                <a:latin typeface="Courier New" charset="0"/>
              </a:rPr>
              <a:t>nrStudents</a:t>
            </a:r>
            <a:r>
              <a:rPr lang="sv-SE" altLang="en-US" sz="2000" dirty="0">
                <a:latin typeface="Courier New" charset="0"/>
              </a:rPr>
              <a:t>) AS </a:t>
            </a:r>
            <a:r>
              <a:rPr lang="sv-SE" altLang="en-US" sz="2000" dirty="0" err="1">
                <a:latin typeface="Courier New" charset="0"/>
              </a:rPr>
              <a:t>avSt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FROM     Courses, </a:t>
            </a:r>
            <a:r>
              <a:rPr lang="sv-SE" altLang="en-US" sz="2000" dirty="0" err="1">
                <a:latin typeface="Courier New" charset="0"/>
              </a:rPr>
              <a:t>GivenCourses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WHERE    </a:t>
            </a:r>
            <a:r>
              <a:rPr lang="sv-SE" altLang="en-US" sz="2000" dirty="0" err="1" smtClean="0">
                <a:latin typeface="Courier New" charset="0"/>
              </a:rPr>
              <a:t>code</a:t>
            </a:r>
            <a:r>
              <a:rPr lang="sv-SE" altLang="en-US" sz="2000" dirty="0" smtClean="0">
                <a:latin typeface="Courier New" charset="0"/>
              </a:rPr>
              <a:t> = </a:t>
            </a:r>
            <a:r>
              <a:rPr lang="sv-SE" altLang="en-US" sz="2000" dirty="0" err="1" smtClean="0">
                <a:latin typeface="Courier New" charset="0"/>
              </a:rPr>
              <a:t>course</a:t>
            </a:r>
            <a:r>
              <a:rPr lang="sv-SE" altLang="en-US" sz="2000" dirty="0" smtClean="0">
                <a:latin typeface="Courier New" charset="0"/>
              </a:rPr>
              <a:t>,</a:t>
            </a:r>
            <a:r>
              <a:rPr lang="sv-SE" altLang="en-US" sz="2000" dirty="0" smtClean="0">
                <a:solidFill>
                  <a:srgbClr val="FF0000"/>
                </a:solidFill>
                <a:latin typeface="Courier New" charset="0"/>
              </a:rPr>
              <a:t> </a:t>
            </a:r>
            <a:r>
              <a:rPr lang="sv-SE" altLang="en-US" sz="2000" dirty="0" err="1" smtClean="0">
                <a:solidFill>
                  <a:srgbClr val="FF0000"/>
                </a:solidFill>
                <a:latin typeface="Courier New" charset="0"/>
              </a:rPr>
              <a:t>avSt</a:t>
            </a:r>
            <a:r>
              <a:rPr lang="sv-SE" altLang="en-US" sz="2000" dirty="0" smtClean="0">
                <a:solidFill>
                  <a:srgbClr val="FF0000"/>
                </a:solidFill>
                <a:latin typeface="Courier New" charset="0"/>
              </a:rPr>
              <a:t> &gt; 100</a:t>
            </a:r>
            <a:r>
              <a:rPr lang="sv-SE" altLang="en-US" sz="2000" dirty="0" smtClean="0">
                <a:latin typeface="Courier New" charset="0"/>
              </a:rPr>
              <a:t> 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GROUP BY </a:t>
            </a:r>
            <a:r>
              <a:rPr lang="sv-SE" altLang="en-US" sz="2000" dirty="0" err="1">
                <a:latin typeface="Courier New" charset="0"/>
              </a:rPr>
              <a:t>code</a:t>
            </a:r>
            <a:r>
              <a:rPr lang="sv-SE" altLang="en-US" sz="2000" dirty="0">
                <a:latin typeface="Courier New" charset="0"/>
              </a:rPr>
              <a:t>, </a:t>
            </a:r>
            <a:r>
              <a:rPr lang="sv-SE" altLang="en-US" sz="2000" dirty="0" err="1">
                <a:latin typeface="Courier New" charset="0"/>
              </a:rPr>
              <a:t>name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strike="sngStrike" dirty="0">
                <a:solidFill>
                  <a:srgbClr val="FF0000"/>
                </a:solidFill>
                <a:latin typeface="Courier New" charset="0"/>
              </a:rPr>
              <a:t>HAVING   AVG(</a:t>
            </a:r>
            <a:r>
              <a:rPr lang="sv-SE" altLang="en-US" sz="2000" strike="sngStrike" dirty="0" err="1">
                <a:solidFill>
                  <a:srgbClr val="FF0000"/>
                </a:solidFill>
                <a:latin typeface="Courier New" charset="0"/>
              </a:rPr>
              <a:t>nrStudents</a:t>
            </a:r>
            <a:r>
              <a:rPr lang="sv-SE" altLang="en-US" sz="2000" strike="sngStrike" dirty="0">
                <a:solidFill>
                  <a:srgbClr val="FF0000"/>
                </a:solidFill>
                <a:latin typeface="Courier New" charset="0"/>
              </a:rPr>
              <a:t>) &gt; 100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ORDER BY </a:t>
            </a:r>
            <a:r>
              <a:rPr lang="sv-SE" altLang="en-US" sz="2000" dirty="0" err="1">
                <a:latin typeface="Courier New" charset="0"/>
              </a:rPr>
              <a:t>avSt</a:t>
            </a:r>
            <a:r>
              <a:rPr lang="sv-SE" altLang="en-US" sz="2000" dirty="0">
                <a:latin typeface="Courier New" charset="0"/>
              </a:rPr>
              <a:t>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71550" y="2996952"/>
            <a:ext cx="720085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0" dirty="0" smtClean="0"/>
              <a:t>Because at the time of “WHERE”, </a:t>
            </a:r>
          </a:p>
          <a:p>
            <a:r>
              <a:rPr lang="en-US" b="0" dirty="0" smtClean="0"/>
              <a:t>aggregates have not been computed yet!</a:t>
            </a:r>
          </a:p>
          <a:p>
            <a:endParaRPr lang="en-US" b="0" dirty="0"/>
          </a:p>
          <a:p>
            <a:r>
              <a:rPr lang="en-US" b="0" dirty="0" smtClean="0"/>
              <a:t>Remember: If “GROUP BY” is used, then aggregates are computed over each “GROUP BY” group, not over all entries</a:t>
            </a:r>
            <a:endParaRPr lang="en-US" b="0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67196" y="4653136"/>
            <a:ext cx="6769100" cy="194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dirty="0">
                <a:latin typeface="Courier New" charset="0"/>
              </a:rPr>
              <a:t>SELECT   </a:t>
            </a:r>
            <a:r>
              <a:rPr lang="sv-SE" altLang="en-US" sz="2000" dirty="0" err="1">
                <a:latin typeface="Courier New" charset="0"/>
              </a:rPr>
              <a:t>name</a:t>
            </a:r>
            <a:r>
              <a:rPr lang="sv-SE" altLang="en-US" sz="2000" dirty="0">
                <a:latin typeface="Courier New" charset="0"/>
              </a:rPr>
              <a:t>, </a:t>
            </a:r>
            <a:r>
              <a:rPr lang="sv-SE" altLang="en-US" sz="2000" dirty="0">
                <a:solidFill>
                  <a:srgbClr val="FF0000"/>
                </a:solidFill>
                <a:latin typeface="Courier New" charset="0"/>
              </a:rPr>
              <a:t>AVG(</a:t>
            </a:r>
            <a:r>
              <a:rPr lang="sv-SE" altLang="en-US" sz="2000" dirty="0" err="1">
                <a:solidFill>
                  <a:srgbClr val="FF0000"/>
                </a:solidFill>
                <a:latin typeface="Courier New" charset="0"/>
              </a:rPr>
              <a:t>nrStudents</a:t>
            </a:r>
            <a:r>
              <a:rPr lang="sv-SE" altLang="en-US" sz="2000" dirty="0">
                <a:solidFill>
                  <a:srgbClr val="FF0000"/>
                </a:solidFill>
                <a:latin typeface="Courier New" charset="0"/>
              </a:rPr>
              <a:t>) AS </a:t>
            </a:r>
            <a:r>
              <a:rPr lang="sv-SE" altLang="en-US" sz="2000" dirty="0" err="1">
                <a:solidFill>
                  <a:srgbClr val="FF0000"/>
                </a:solidFill>
                <a:latin typeface="Courier New" charset="0"/>
              </a:rPr>
              <a:t>avSt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FROM     Courses, </a:t>
            </a:r>
            <a:r>
              <a:rPr lang="sv-SE" altLang="en-US" sz="2000" dirty="0" err="1">
                <a:latin typeface="Courier New" charset="0"/>
              </a:rPr>
              <a:t>GivenCourses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WHERE    </a:t>
            </a:r>
            <a:r>
              <a:rPr lang="sv-SE" altLang="en-US" sz="2000" dirty="0" err="1" smtClean="0">
                <a:latin typeface="Courier New" charset="0"/>
              </a:rPr>
              <a:t>code</a:t>
            </a:r>
            <a:r>
              <a:rPr lang="sv-SE" altLang="en-US" sz="2000" dirty="0" smtClean="0">
                <a:latin typeface="Courier New" charset="0"/>
              </a:rPr>
              <a:t> = </a:t>
            </a:r>
            <a:r>
              <a:rPr lang="sv-SE" altLang="en-US" sz="2000" dirty="0" err="1" smtClean="0">
                <a:latin typeface="Courier New" charset="0"/>
              </a:rPr>
              <a:t>course</a:t>
            </a:r>
            <a:r>
              <a:rPr lang="sv-SE" altLang="en-US" sz="2000" dirty="0" smtClean="0">
                <a:latin typeface="Courier New" charset="0"/>
              </a:rPr>
              <a:t>, 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GROUP BY </a:t>
            </a:r>
            <a:r>
              <a:rPr lang="sv-SE" altLang="en-US" sz="2000" dirty="0" err="1">
                <a:latin typeface="Courier New" charset="0"/>
              </a:rPr>
              <a:t>code</a:t>
            </a:r>
            <a:r>
              <a:rPr lang="sv-SE" altLang="en-US" sz="2000" dirty="0">
                <a:latin typeface="Courier New" charset="0"/>
              </a:rPr>
              <a:t>, </a:t>
            </a:r>
            <a:r>
              <a:rPr lang="sv-SE" altLang="en-US" sz="2000" dirty="0" err="1">
                <a:latin typeface="Courier New" charset="0"/>
              </a:rPr>
              <a:t>name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HAVING   AVG(</a:t>
            </a:r>
            <a:r>
              <a:rPr lang="sv-SE" altLang="en-US" sz="2000" dirty="0" err="1">
                <a:latin typeface="Courier New" charset="0"/>
              </a:rPr>
              <a:t>nrStudents</a:t>
            </a:r>
            <a:r>
              <a:rPr lang="sv-SE" altLang="en-US" sz="2000" dirty="0">
                <a:latin typeface="Courier New" charset="0"/>
              </a:rPr>
              <a:t>) &gt; 100</a:t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ORDER BY </a:t>
            </a:r>
            <a:r>
              <a:rPr lang="sv-SE" altLang="en-US" sz="2000" dirty="0" err="1">
                <a:latin typeface="Courier New" charset="0"/>
              </a:rPr>
              <a:t>avSt</a:t>
            </a:r>
            <a:r>
              <a:rPr lang="sv-SE" altLang="en-US" sz="2000" dirty="0">
                <a:latin typeface="Courier New" charset="0"/>
              </a:rPr>
              <a:t>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19033" y="5392889"/>
            <a:ext cx="4324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halkduster" charset="0"/>
                <a:ea typeface="Chalkduster" charset="0"/>
                <a:cs typeface="Chalkduster" charset="0"/>
              </a:rPr>
              <a:t>What about this then!?!?</a:t>
            </a:r>
            <a:endParaRPr lang="en-US" sz="2400" dirty="0">
              <a:solidFill>
                <a:srgbClr val="FF0000"/>
              </a:solidFill>
              <a:latin typeface="Chalkduster" charset="0"/>
              <a:ea typeface="Chalkduster" charset="0"/>
              <a:cs typeface="Chalkduster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 flipV="1">
            <a:off x="6372200" y="4834321"/>
            <a:ext cx="1656184" cy="55856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4085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vs logical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Lexical order: the way it’s written in SQL</a:t>
            </a:r>
          </a:p>
          <a:p>
            <a:r>
              <a:rPr lang="en-US" dirty="0" smtClean="0"/>
              <a:t>Logical order: the way the query executes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23528" y="3645024"/>
            <a:ext cx="4248472" cy="194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dirty="0">
                <a:latin typeface="Courier New" charset="0"/>
              </a:rPr>
              <a:t>SELECT   </a:t>
            </a:r>
            <a:r>
              <a:rPr lang="sv-SE" altLang="en-US" sz="2000" i="1" dirty="0" err="1">
                <a:latin typeface="Courier New" charset="0"/>
              </a:rPr>
              <a:t>attributes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FROM     </a:t>
            </a:r>
            <a:r>
              <a:rPr lang="sv-SE" altLang="en-US" sz="2000" i="1" dirty="0" err="1">
                <a:latin typeface="Courier New" charset="0"/>
              </a:rPr>
              <a:t>tables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WHERE    </a:t>
            </a:r>
            <a:r>
              <a:rPr lang="sv-SE" altLang="en-US" sz="2000" i="1" dirty="0">
                <a:latin typeface="Courier New" charset="0"/>
              </a:rPr>
              <a:t>tests over </a:t>
            </a:r>
            <a:r>
              <a:rPr lang="sv-SE" altLang="en-US" sz="2000" i="1" dirty="0" err="1">
                <a:latin typeface="Courier New" charset="0"/>
              </a:rPr>
              <a:t>rows</a:t>
            </a:r>
            <a:r>
              <a:rPr lang="sv-SE" altLang="en-US" sz="2000" i="1" dirty="0">
                <a:latin typeface="Courier New" charset="0"/>
              </a:rPr>
              <a:t/>
            </a:r>
            <a:br>
              <a:rPr lang="sv-SE" altLang="en-US" sz="2000" i="1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GROUP BY </a:t>
            </a:r>
            <a:r>
              <a:rPr lang="sv-SE" altLang="en-US" sz="2000" i="1" dirty="0" err="1">
                <a:latin typeface="Courier New" charset="0"/>
              </a:rPr>
              <a:t>attributes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HAVING   </a:t>
            </a:r>
            <a:r>
              <a:rPr lang="sv-SE" altLang="en-US" sz="2000" i="1" dirty="0">
                <a:latin typeface="Courier New" charset="0"/>
              </a:rPr>
              <a:t>tests over </a:t>
            </a:r>
            <a:r>
              <a:rPr lang="sv-SE" altLang="en-US" sz="2000" i="1" dirty="0" err="1" smtClean="0">
                <a:latin typeface="Courier New" charset="0"/>
              </a:rPr>
              <a:t>groups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ORDER BY </a:t>
            </a:r>
            <a:r>
              <a:rPr lang="sv-SE" altLang="en-US" sz="2000" i="1" dirty="0" err="1">
                <a:latin typeface="Courier New" charset="0"/>
              </a:rPr>
              <a:t>attributes</a:t>
            </a:r>
            <a:endParaRPr lang="sv-SE" altLang="en-US" sz="2000" i="1" dirty="0">
              <a:latin typeface="Courier New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88024" y="3933056"/>
            <a:ext cx="4248472" cy="194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dirty="0" smtClean="0">
                <a:latin typeface="Courier New" charset="0"/>
              </a:rPr>
              <a:t>FROM     </a:t>
            </a:r>
            <a:r>
              <a:rPr lang="sv-SE" altLang="en-US" sz="2000" i="1" dirty="0" err="1">
                <a:latin typeface="Courier New" charset="0"/>
              </a:rPr>
              <a:t>tables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WHERE    </a:t>
            </a:r>
            <a:r>
              <a:rPr lang="sv-SE" altLang="en-US" sz="2000" i="1" dirty="0">
                <a:latin typeface="Courier New" charset="0"/>
              </a:rPr>
              <a:t>tests over </a:t>
            </a:r>
            <a:r>
              <a:rPr lang="sv-SE" altLang="en-US" sz="2000" i="1" dirty="0" err="1">
                <a:latin typeface="Courier New" charset="0"/>
              </a:rPr>
              <a:t>rows</a:t>
            </a:r>
            <a:r>
              <a:rPr lang="sv-SE" altLang="en-US" sz="2000" i="1" dirty="0">
                <a:latin typeface="Courier New" charset="0"/>
              </a:rPr>
              <a:t/>
            </a:r>
            <a:br>
              <a:rPr lang="sv-SE" altLang="en-US" sz="2000" i="1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GROUP BY </a:t>
            </a:r>
            <a:r>
              <a:rPr lang="sv-SE" altLang="en-US" sz="2000" i="1" dirty="0" err="1">
                <a:latin typeface="Courier New" charset="0"/>
              </a:rPr>
              <a:t>attributes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 smtClean="0">
                <a:latin typeface="Courier New" charset="0"/>
              </a:rPr>
              <a:t>HAVING   </a:t>
            </a:r>
            <a:r>
              <a:rPr lang="sv-SE" altLang="en-US" sz="2000" i="1" dirty="0">
                <a:latin typeface="Courier New" charset="0"/>
              </a:rPr>
              <a:t>tests over </a:t>
            </a:r>
            <a:r>
              <a:rPr lang="sv-SE" altLang="en-US" sz="2000" i="1" dirty="0" err="1" smtClean="0">
                <a:latin typeface="Courier New" charset="0"/>
              </a:rPr>
              <a:t>groups</a:t>
            </a:r>
            <a:r>
              <a:rPr lang="sv-SE" altLang="en-US" sz="2000" dirty="0">
                <a:latin typeface="Courier New" charset="0"/>
              </a:rPr>
              <a:t/>
            </a:r>
            <a:br>
              <a:rPr lang="sv-SE" altLang="en-US" sz="2000" dirty="0">
                <a:latin typeface="Courier New" charset="0"/>
              </a:rPr>
            </a:br>
            <a:r>
              <a:rPr lang="sv-SE" altLang="en-US" sz="2000" dirty="0">
                <a:latin typeface="Courier New" charset="0"/>
              </a:rPr>
              <a:t>SELECT   </a:t>
            </a:r>
            <a:r>
              <a:rPr lang="sv-SE" altLang="en-US" sz="2000" dirty="0" smtClean="0">
                <a:latin typeface="Courier New" charset="0"/>
              </a:rPr>
              <a:t>”</a:t>
            </a:r>
            <a:r>
              <a:rPr lang="sv-SE" altLang="en-US" sz="2000" i="1" dirty="0" err="1" smtClean="0">
                <a:latin typeface="Courier New" charset="0"/>
              </a:rPr>
              <a:t>attributes</a:t>
            </a:r>
            <a:r>
              <a:rPr lang="sv-SE" altLang="en-US" sz="2000" i="1" dirty="0" smtClean="0">
                <a:latin typeface="Courier New" charset="0"/>
              </a:rPr>
              <a:t>”</a:t>
            </a:r>
            <a:r>
              <a:rPr lang="sv-SE" altLang="en-US" sz="2000" dirty="0" smtClean="0">
                <a:latin typeface="Courier New" charset="0"/>
              </a:rPr>
              <a:t/>
            </a:r>
            <a:br>
              <a:rPr lang="sv-SE" altLang="en-US" sz="2000" dirty="0" smtClean="0">
                <a:latin typeface="Courier New" charset="0"/>
              </a:rPr>
            </a:br>
            <a:r>
              <a:rPr lang="sv-SE" altLang="en-US" sz="2000" dirty="0" smtClean="0">
                <a:latin typeface="Courier New" charset="0"/>
              </a:rPr>
              <a:t>ORDER BY </a:t>
            </a:r>
            <a:r>
              <a:rPr lang="sv-SE" altLang="en-US" sz="2000" i="1" dirty="0" err="1" smtClean="0">
                <a:latin typeface="Courier New" charset="0"/>
              </a:rPr>
              <a:t>attributes</a:t>
            </a:r>
            <a:endParaRPr lang="sv-SE" altLang="en-US" sz="2000" i="1" dirty="0">
              <a:latin typeface="Courier New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65277" y="3184411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Lexical order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88957" y="3197451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Logical order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51520" y="3553743"/>
            <a:ext cx="4248472" cy="239036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754994" y="3553743"/>
            <a:ext cx="4248472" cy="239036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7" name="Curved Connector 6"/>
          <p:cNvCxnSpPr/>
          <p:nvPr/>
        </p:nvCxnSpPr>
        <p:spPr bwMode="auto">
          <a:xfrm>
            <a:off x="3347864" y="3863181"/>
            <a:ext cx="1512168" cy="1510035"/>
          </a:xfrm>
          <a:prstGeom prst="curvedConnector3">
            <a:avLst>
              <a:gd name="adj1" fmla="val 71116"/>
            </a:avLst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5507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1" grpId="0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Aggregation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Aggregation functions are functions that produce a single value over a relation.</a:t>
            </a:r>
          </a:p>
          <a:p>
            <a:pPr lvl="1" eaLnBrk="1" hangingPunct="1"/>
            <a:r>
              <a:rPr lang="sv-SE" altLang="en-US"/>
              <a:t>SUM, MAX, MIN, AVG, COUNT…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900113" y="3429000"/>
            <a:ext cx="7129462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MAX(nrSeats)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FROM   Rooms;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en-US" sz="2400" b="1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COUNT(*)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FROM   Lectures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WHERE  room = ’HC1’;</a:t>
            </a: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5364163" y="3357563"/>
            <a:ext cx="2519362" cy="936625"/>
          </a:xfrm>
          <a:prstGeom prst="wedgeRectCallout">
            <a:avLst>
              <a:gd name="adj1" fmla="val -121898"/>
              <a:gd name="adj2" fmla="val 230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MAX actually has Rooms as an implicit argument!</a:t>
            </a:r>
          </a:p>
        </p:txBody>
      </p:sp>
    </p:spTree>
    <p:extLst>
      <p:ext uri="{BB962C8B-B14F-4D97-AF65-F5344CB8AC3E}">
        <p14:creationId xmlns:p14="http://schemas.microsoft.com/office/powerpoint/2010/main" val="115013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attributes in 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Aggregate functions “summarize” values per group</a:t>
            </a:r>
          </a:p>
          <a:p>
            <a:pPr lvl="1"/>
            <a:r>
              <a:rPr lang="en-US" sz="2000" dirty="0" smtClean="0"/>
              <a:t>Without GROUP BY, the group is the entire table</a:t>
            </a:r>
          </a:p>
          <a:p>
            <a:r>
              <a:rPr lang="en-US" sz="2400" dirty="0" smtClean="0"/>
              <a:t>If aggregate functions are used, then only attributes can be selected that make sense in a grouping</a:t>
            </a:r>
            <a:endParaRPr lang="en-US" sz="24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99862" y="3492758"/>
            <a:ext cx="3468081" cy="52540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400">
                <a:latin typeface="Courier New" charset="0"/>
              </a:rPr>
              <a:t>SELECT   </a:t>
            </a:r>
            <a:r>
              <a:rPr lang="sv-SE" altLang="en-US" sz="1400" smtClean="0">
                <a:latin typeface="Courier New" charset="0"/>
              </a:rPr>
              <a:t>campus, </a:t>
            </a:r>
            <a:r>
              <a:rPr lang="sv-SE" altLang="en-US" sz="1400" dirty="0" smtClean="0">
                <a:latin typeface="Courier New" charset="0"/>
              </a:rPr>
              <a:t>MAX(</a:t>
            </a:r>
            <a:r>
              <a:rPr lang="sv-SE" altLang="en-US" sz="1400" dirty="0" err="1" smtClean="0">
                <a:latin typeface="Courier New" charset="0"/>
              </a:rPr>
              <a:t>capacity</a:t>
            </a:r>
            <a:r>
              <a:rPr lang="sv-SE" altLang="en-US" sz="1400" dirty="0" smtClean="0">
                <a:latin typeface="Courier New" charset="0"/>
              </a:rPr>
              <a:t>)</a:t>
            </a:r>
            <a:r>
              <a:rPr lang="sv-SE" altLang="en-US" sz="1400" dirty="0">
                <a:latin typeface="Courier New" charset="0"/>
              </a:rPr>
              <a:t/>
            </a:r>
            <a:br>
              <a:rPr lang="sv-SE" altLang="en-US" sz="1400" dirty="0">
                <a:latin typeface="Courier New" charset="0"/>
              </a:rPr>
            </a:br>
            <a:r>
              <a:rPr lang="sv-SE" altLang="en-US" sz="1400" dirty="0">
                <a:latin typeface="Courier New" charset="0"/>
              </a:rPr>
              <a:t>FROM     </a:t>
            </a:r>
            <a:r>
              <a:rPr lang="sv-SE" altLang="en-US" sz="1400" dirty="0" err="1" smtClean="0">
                <a:latin typeface="Courier New" charset="0"/>
              </a:rPr>
              <a:t>Rooms</a:t>
            </a:r>
            <a:endParaRPr lang="sv-SE" altLang="en-US" sz="1400" dirty="0">
              <a:latin typeface="Courier New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99863" y="4487775"/>
            <a:ext cx="3468081" cy="52540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400" dirty="0">
                <a:latin typeface="Courier New" charset="0"/>
              </a:rPr>
              <a:t>SELECT   </a:t>
            </a:r>
            <a:r>
              <a:rPr lang="sv-SE" altLang="en-US" sz="1400" dirty="0" smtClean="0">
                <a:latin typeface="Courier New" charset="0"/>
              </a:rPr>
              <a:t>MAX(</a:t>
            </a:r>
            <a:r>
              <a:rPr lang="sv-SE" altLang="en-US" sz="1400" dirty="0" err="1" smtClean="0">
                <a:latin typeface="Courier New" charset="0"/>
              </a:rPr>
              <a:t>capacity</a:t>
            </a:r>
            <a:r>
              <a:rPr lang="sv-SE" altLang="en-US" sz="1400" dirty="0" smtClean="0">
                <a:latin typeface="Courier New" charset="0"/>
              </a:rPr>
              <a:t>)</a:t>
            </a:r>
            <a:r>
              <a:rPr lang="sv-SE" altLang="en-US" sz="1400" dirty="0">
                <a:latin typeface="Courier New" charset="0"/>
              </a:rPr>
              <a:t/>
            </a:r>
            <a:br>
              <a:rPr lang="sv-SE" altLang="en-US" sz="1400" dirty="0">
                <a:latin typeface="Courier New" charset="0"/>
              </a:rPr>
            </a:br>
            <a:r>
              <a:rPr lang="sv-SE" altLang="en-US" sz="1400" dirty="0">
                <a:latin typeface="Courier New" charset="0"/>
              </a:rPr>
              <a:t>FROM     </a:t>
            </a:r>
            <a:r>
              <a:rPr lang="sv-SE" altLang="en-US" sz="1400" dirty="0" err="1" smtClean="0">
                <a:latin typeface="Courier New" charset="0"/>
              </a:rPr>
              <a:t>Rooms</a:t>
            </a:r>
            <a:endParaRPr lang="sv-SE" altLang="en-US" sz="1400" dirty="0">
              <a:latin typeface="Courier New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11560" y="5424459"/>
            <a:ext cx="3456384" cy="74084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400" dirty="0">
                <a:latin typeface="Courier New" charset="0"/>
              </a:rPr>
              <a:t>SELECT   </a:t>
            </a:r>
            <a:r>
              <a:rPr lang="sv-SE" altLang="en-US" sz="1400" dirty="0" smtClean="0">
                <a:latin typeface="Courier New" charset="0"/>
              </a:rPr>
              <a:t>campus, MAX(</a:t>
            </a:r>
            <a:r>
              <a:rPr lang="sv-SE" altLang="en-US" sz="1400" dirty="0" err="1" smtClean="0">
                <a:latin typeface="Courier New" charset="0"/>
              </a:rPr>
              <a:t>capacity</a:t>
            </a:r>
            <a:r>
              <a:rPr lang="sv-SE" altLang="en-US" sz="1400" dirty="0" smtClean="0">
                <a:latin typeface="Courier New" charset="0"/>
              </a:rPr>
              <a:t>) </a:t>
            </a:r>
            <a:br>
              <a:rPr lang="sv-SE" altLang="en-US" sz="1400" dirty="0" smtClean="0">
                <a:latin typeface="Courier New" charset="0"/>
              </a:rPr>
            </a:br>
            <a:r>
              <a:rPr lang="sv-SE" altLang="en-US" sz="1400" dirty="0" smtClean="0">
                <a:latin typeface="Courier New" charset="0"/>
              </a:rPr>
              <a:t>FROM     </a:t>
            </a:r>
            <a:r>
              <a:rPr lang="sv-SE" altLang="en-US" sz="1400" dirty="0" err="1" smtClean="0">
                <a:latin typeface="Courier New" charset="0"/>
              </a:rPr>
              <a:t>Rooms</a:t>
            </a:r>
            <a:r>
              <a:rPr lang="sv-SE" altLang="en-US" sz="1400" dirty="0">
                <a:latin typeface="Courier New" charset="0"/>
              </a:rPr>
              <a:t/>
            </a:r>
            <a:br>
              <a:rPr lang="sv-SE" altLang="en-US" sz="1400" dirty="0">
                <a:latin typeface="Courier New" charset="0"/>
              </a:rPr>
            </a:br>
            <a:r>
              <a:rPr lang="sv-SE" altLang="en-US" sz="1400" dirty="0" smtClean="0">
                <a:latin typeface="Courier New" charset="0"/>
              </a:rPr>
              <a:t>GROUP </a:t>
            </a:r>
            <a:r>
              <a:rPr lang="sv-SE" altLang="en-US" sz="1400" dirty="0">
                <a:latin typeface="Courier New" charset="0"/>
              </a:rPr>
              <a:t>BY </a:t>
            </a:r>
            <a:r>
              <a:rPr lang="sv-SE" altLang="en-US" sz="1400" dirty="0" smtClean="0">
                <a:latin typeface="Courier New" charset="0"/>
              </a:rPr>
              <a:t>campus</a:t>
            </a:r>
            <a:endParaRPr lang="sv-SE" altLang="en-US" sz="1400" dirty="0">
              <a:latin typeface="Courier New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6889" y="4496903"/>
            <a:ext cx="4705262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Valid! Group = table, MAX returns 1 value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46889" y="3487573"/>
            <a:ext cx="4961615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Invalid! Group = table, MAX returns 1 value,</a:t>
            </a:r>
          </a:p>
          <a:p>
            <a:r>
              <a:rPr lang="en-US" dirty="0" smtClean="0"/>
              <a:t>but 3 different campuses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46889" y="5424459"/>
            <a:ext cx="4948995" cy="92333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Valid! Grouped per campus, MAX returns 1 value per campus, there is 1 campus name per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6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 sz="5400" dirty="0" smtClean="0"/>
              <a:t>SQL </a:t>
            </a:r>
            <a:r>
              <a:rPr lang="sv-SE" altLang="en-US" sz="5400" dirty="0" err="1" smtClean="0"/>
              <a:t>Exercises</a:t>
            </a:r>
            <a:endParaRPr lang="sv-SE" alt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42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Music</a:t>
            </a:r>
            <a:r>
              <a:rPr lang="es-ES_tradnl" dirty="0" smtClean="0"/>
              <a:t> </a:t>
            </a:r>
            <a:r>
              <a:rPr lang="es-ES_tradnl" dirty="0" err="1" smtClean="0"/>
              <a:t>Website</a:t>
            </a:r>
            <a:endParaRPr lang="es-ES_tradnl" dirty="0"/>
          </a:p>
        </p:txBody>
      </p:sp>
      <p:sp>
        <p:nvSpPr>
          <p:cNvPr id="4" name="Rectángulo 3"/>
          <p:cNvSpPr/>
          <p:nvPr/>
        </p:nvSpPr>
        <p:spPr>
          <a:xfrm>
            <a:off x="251520" y="1958941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 err="1"/>
              <a:t>Tracks</a:t>
            </a:r>
            <a:r>
              <a:rPr lang="es-ES_tradnl" b="0" dirty="0"/>
              <a:t>(</a:t>
            </a:r>
            <a:r>
              <a:rPr lang="es-ES_tradnl" b="0" dirty="0" err="1"/>
              <a:t>trackId,title</a:t>
            </a:r>
            <a:r>
              <a:rPr lang="es-ES_tradnl" b="0" dirty="0"/>
              <a:t>, </a:t>
            </a:r>
            <a:r>
              <a:rPr lang="es-ES_tradnl" b="0" dirty="0" err="1"/>
              <a:t>length</a:t>
            </a:r>
            <a:r>
              <a:rPr lang="es-ES_tradnl" b="0" dirty="0"/>
              <a:t>)    </a:t>
            </a:r>
            <a:endParaRPr lang="es-ES_tradnl" b="0" dirty="0" smtClean="0"/>
          </a:p>
          <a:p>
            <a:r>
              <a:rPr lang="es-ES_tradnl" b="0" dirty="0"/>
              <a:t> </a:t>
            </a:r>
            <a:r>
              <a:rPr lang="es-ES_tradnl" b="0" dirty="0" smtClean="0"/>
              <a:t>   </a:t>
            </a:r>
            <a:r>
              <a:rPr lang="es-ES_tradnl" b="0" dirty="0" err="1" smtClean="0"/>
              <a:t>length</a:t>
            </a:r>
            <a:r>
              <a:rPr lang="es-ES_tradnl" b="0" dirty="0" smtClean="0"/>
              <a:t> </a:t>
            </a:r>
            <a:r>
              <a:rPr lang="es-ES_tradnl" b="0" dirty="0"/>
              <a:t>&gt; </a:t>
            </a:r>
            <a:r>
              <a:rPr lang="es-ES_tradnl" b="0" dirty="0" smtClean="0"/>
              <a:t>0</a:t>
            </a:r>
          </a:p>
          <a:p>
            <a:endParaRPr lang="es-ES_tradnl" b="0" dirty="0"/>
          </a:p>
          <a:p>
            <a:r>
              <a:rPr lang="es-ES_tradnl" dirty="0" err="1" smtClean="0"/>
              <a:t>Artists</a:t>
            </a:r>
            <a:r>
              <a:rPr lang="es-ES_tradnl" b="0" dirty="0" smtClean="0"/>
              <a:t>(</a:t>
            </a:r>
            <a:r>
              <a:rPr lang="es-ES_tradnl" b="0" dirty="0" err="1" smtClean="0"/>
              <a:t>artistId</a:t>
            </a:r>
            <a:r>
              <a:rPr lang="es-ES_tradnl" b="0" dirty="0" smtClean="0"/>
              <a:t>, </a:t>
            </a:r>
            <a:r>
              <a:rPr lang="es-ES_tradnl" b="0" dirty="0" err="1" smtClean="0"/>
              <a:t>name</a:t>
            </a:r>
            <a:r>
              <a:rPr lang="es-ES_tradnl" b="0" dirty="0" smtClean="0"/>
              <a:t>)</a:t>
            </a:r>
          </a:p>
          <a:p>
            <a:endParaRPr lang="es-ES_tradnl" b="0" dirty="0"/>
          </a:p>
          <a:p>
            <a:r>
              <a:rPr lang="es-ES_tradnl" dirty="0" err="1" smtClean="0"/>
              <a:t>Albums</a:t>
            </a:r>
            <a:r>
              <a:rPr lang="es-ES_tradnl" b="0" dirty="0" smtClean="0"/>
              <a:t>(</a:t>
            </a:r>
            <a:r>
              <a:rPr lang="es-ES_tradnl" b="0" dirty="0" err="1" smtClean="0"/>
              <a:t>albumId,title</a:t>
            </a:r>
            <a:r>
              <a:rPr lang="es-ES_tradnl" b="0" dirty="0"/>
              <a:t>, </a:t>
            </a:r>
            <a:r>
              <a:rPr lang="es-ES_tradnl" b="0" dirty="0" err="1"/>
              <a:t>yearReleased</a:t>
            </a:r>
            <a:r>
              <a:rPr lang="es-ES_tradnl" b="0" dirty="0" smtClean="0"/>
              <a:t>)</a:t>
            </a:r>
          </a:p>
          <a:p>
            <a:endParaRPr lang="es-ES_tradnl" b="0" dirty="0"/>
          </a:p>
          <a:p>
            <a:r>
              <a:rPr lang="es-ES_tradnl" dirty="0" err="1" smtClean="0"/>
              <a:t>TracksOnAlbum</a:t>
            </a:r>
            <a:r>
              <a:rPr lang="es-ES_tradnl" b="0" dirty="0" smtClean="0"/>
              <a:t>(</a:t>
            </a:r>
            <a:r>
              <a:rPr lang="es-ES_tradnl" b="0" dirty="0" err="1" smtClean="0"/>
              <a:t>album,trackNr,track</a:t>
            </a:r>
            <a:r>
              <a:rPr lang="es-ES_tradnl" b="0" dirty="0" smtClean="0"/>
              <a:t>)</a:t>
            </a:r>
          </a:p>
          <a:p>
            <a:r>
              <a:rPr lang="es-ES_tradnl" b="0" dirty="0"/>
              <a:t> </a:t>
            </a:r>
            <a:r>
              <a:rPr lang="es-ES_tradnl" b="0" dirty="0" smtClean="0"/>
              <a:t>   </a:t>
            </a:r>
            <a:r>
              <a:rPr lang="es-ES_tradnl" b="0" dirty="0" err="1" smtClean="0"/>
              <a:t>album</a:t>
            </a:r>
            <a:r>
              <a:rPr lang="es-ES_tradnl" b="0" dirty="0" smtClean="0"/>
              <a:t> </a:t>
            </a:r>
            <a:r>
              <a:rPr lang="es-ES_tradnl" b="0" dirty="0"/>
              <a:t>-&gt;  </a:t>
            </a:r>
            <a:r>
              <a:rPr lang="es-ES_tradnl" b="0" dirty="0" err="1"/>
              <a:t>Albums.albumId</a:t>
            </a:r>
            <a:r>
              <a:rPr lang="es-ES_tradnl" b="0" dirty="0"/>
              <a:t>    </a:t>
            </a:r>
            <a:endParaRPr lang="es-ES_tradnl" b="0" dirty="0" smtClean="0"/>
          </a:p>
          <a:p>
            <a:r>
              <a:rPr lang="es-ES_tradnl" b="0" dirty="0" smtClean="0"/>
              <a:t>    </a:t>
            </a:r>
            <a:r>
              <a:rPr lang="es-ES_tradnl" b="0" dirty="0" err="1" smtClean="0"/>
              <a:t>track</a:t>
            </a:r>
            <a:r>
              <a:rPr lang="es-ES_tradnl" b="0" dirty="0" smtClean="0"/>
              <a:t> </a:t>
            </a:r>
            <a:r>
              <a:rPr lang="es-ES_tradnl" b="0" dirty="0"/>
              <a:t>-&gt;  </a:t>
            </a:r>
            <a:r>
              <a:rPr lang="es-ES_tradnl" b="0" dirty="0" err="1"/>
              <a:t>Tracks.trackId</a:t>
            </a:r>
            <a:r>
              <a:rPr lang="es-ES_tradnl" b="0" dirty="0"/>
              <a:t>    </a:t>
            </a:r>
            <a:endParaRPr lang="es-ES_tradnl" b="0" dirty="0" smtClean="0"/>
          </a:p>
          <a:p>
            <a:r>
              <a:rPr lang="es-ES_tradnl" b="0" dirty="0" smtClean="0"/>
              <a:t>    (</a:t>
            </a:r>
            <a:r>
              <a:rPr lang="es-ES_tradnl" b="0" dirty="0" err="1"/>
              <a:t>album,track</a:t>
            </a:r>
            <a:r>
              <a:rPr lang="es-ES_tradnl" b="0" dirty="0"/>
              <a:t>) </a:t>
            </a:r>
            <a:r>
              <a:rPr lang="es-ES_tradnl" b="0" dirty="0" err="1"/>
              <a:t>unique</a:t>
            </a:r>
            <a:r>
              <a:rPr lang="es-ES_tradnl" b="0" dirty="0"/>
              <a:t>    </a:t>
            </a:r>
            <a:endParaRPr lang="es-ES_tradnl" b="0" dirty="0" smtClean="0"/>
          </a:p>
          <a:p>
            <a:r>
              <a:rPr lang="es-ES_tradnl" b="0" dirty="0" smtClean="0"/>
              <a:t>    </a:t>
            </a:r>
            <a:r>
              <a:rPr lang="es-ES_tradnl" b="0" dirty="0" err="1" smtClean="0"/>
              <a:t>trackNr</a:t>
            </a:r>
            <a:r>
              <a:rPr lang="es-ES_tradnl" b="0" dirty="0" smtClean="0"/>
              <a:t> </a:t>
            </a:r>
            <a:r>
              <a:rPr lang="es-ES_tradnl" b="0" dirty="0"/>
              <a:t>&gt; </a:t>
            </a:r>
            <a:r>
              <a:rPr lang="es-ES_tradnl" b="0" dirty="0" smtClean="0"/>
              <a:t>0</a:t>
            </a:r>
          </a:p>
          <a:p>
            <a:endParaRPr lang="es-ES_tradnl" b="0" dirty="0"/>
          </a:p>
          <a:p>
            <a:r>
              <a:rPr lang="es-ES_tradnl" dirty="0" err="1" smtClean="0"/>
              <a:t>Participates</a:t>
            </a:r>
            <a:r>
              <a:rPr lang="es-ES_tradnl" b="0" dirty="0" smtClean="0"/>
              <a:t>(</a:t>
            </a:r>
            <a:r>
              <a:rPr lang="es-ES_tradnl" b="0" dirty="0" err="1" smtClean="0"/>
              <a:t>track</a:t>
            </a:r>
            <a:r>
              <a:rPr lang="es-ES_tradnl" b="0" dirty="0"/>
              <a:t>, </a:t>
            </a:r>
            <a:r>
              <a:rPr lang="es-ES_tradnl" b="0" dirty="0" err="1"/>
              <a:t>artist</a:t>
            </a:r>
            <a:r>
              <a:rPr lang="es-ES_tradnl" b="0" dirty="0"/>
              <a:t>)    </a:t>
            </a:r>
            <a:endParaRPr lang="es-ES_tradnl" b="0" dirty="0" smtClean="0"/>
          </a:p>
          <a:p>
            <a:r>
              <a:rPr lang="es-ES_tradnl" b="0" dirty="0" smtClean="0"/>
              <a:t>    </a:t>
            </a:r>
            <a:r>
              <a:rPr lang="es-ES_tradnl" b="0" dirty="0" err="1" smtClean="0"/>
              <a:t>track</a:t>
            </a:r>
            <a:r>
              <a:rPr lang="es-ES_tradnl" b="0" dirty="0" smtClean="0"/>
              <a:t> </a:t>
            </a:r>
            <a:r>
              <a:rPr lang="es-ES_tradnl" b="0" dirty="0"/>
              <a:t>-&gt;  </a:t>
            </a:r>
            <a:r>
              <a:rPr lang="es-ES_tradnl" b="0" dirty="0" err="1"/>
              <a:t>Tracks.trackId</a:t>
            </a:r>
            <a:r>
              <a:rPr lang="es-ES_tradnl" b="0" dirty="0"/>
              <a:t>    </a:t>
            </a:r>
            <a:endParaRPr lang="es-ES_tradnl" b="0" dirty="0" smtClean="0"/>
          </a:p>
          <a:p>
            <a:r>
              <a:rPr lang="es-ES_tradnl" b="0" dirty="0" smtClean="0"/>
              <a:t>    </a:t>
            </a:r>
            <a:r>
              <a:rPr lang="es-ES_tradnl" b="0" dirty="0" err="1" smtClean="0"/>
              <a:t>artist</a:t>
            </a:r>
            <a:r>
              <a:rPr lang="es-ES_tradnl" b="0" dirty="0" smtClean="0"/>
              <a:t> </a:t>
            </a:r>
            <a:r>
              <a:rPr lang="es-ES_tradnl" b="0" dirty="0"/>
              <a:t>-&gt;  </a:t>
            </a:r>
            <a:r>
              <a:rPr lang="es-ES_tradnl" b="0" dirty="0" err="1"/>
              <a:t>Artists.artistId</a:t>
            </a:r>
            <a:endParaRPr lang="es-ES_tradnl" b="0" dirty="0"/>
          </a:p>
        </p:txBody>
      </p:sp>
      <p:sp>
        <p:nvSpPr>
          <p:cNvPr id="5" name="Rectángulo 4"/>
          <p:cNvSpPr/>
          <p:nvPr/>
        </p:nvSpPr>
        <p:spPr>
          <a:xfrm>
            <a:off x="4788024" y="1953910"/>
            <a:ext cx="43924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/>
              <a:t>Users</a:t>
            </a:r>
            <a:r>
              <a:rPr lang="es-ES_tradnl" b="0" dirty="0"/>
              <a:t>(</a:t>
            </a:r>
            <a:r>
              <a:rPr lang="es-ES_tradnl" b="0" dirty="0" err="1"/>
              <a:t>username</a:t>
            </a:r>
            <a:r>
              <a:rPr lang="es-ES_tradnl" b="0" dirty="0"/>
              <a:t>, email, </a:t>
            </a:r>
            <a:r>
              <a:rPr lang="es-ES_tradnl" b="0" dirty="0" err="1"/>
              <a:t>name</a:t>
            </a:r>
            <a:r>
              <a:rPr lang="es-ES_tradnl" b="0" dirty="0"/>
              <a:t>)    </a:t>
            </a:r>
            <a:endParaRPr lang="es-ES_tradnl" b="0" dirty="0" smtClean="0"/>
          </a:p>
          <a:p>
            <a:r>
              <a:rPr lang="es-ES_tradnl" b="0" dirty="0"/>
              <a:t> </a:t>
            </a:r>
            <a:r>
              <a:rPr lang="es-ES_tradnl" b="0" dirty="0" smtClean="0"/>
              <a:t>   email </a:t>
            </a:r>
            <a:r>
              <a:rPr lang="es-ES_tradnl" b="0" dirty="0" err="1" smtClean="0"/>
              <a:t>unique</a:t>
            </a:r>
            <a:endParaRPr lang="es-ES_tradnl" b="0" dirty="0" smtClean="0"/>
          </a:p>
          <a:p>
            <a:endParaRPr lang="es-ES_tradnl" b="0" dirty="0"/>
          </a:p>
          <a:p>
            <a:r>
              <a:rPr lang="es-ES_tradnl" dirty="0" err="1" smtClean="0"/>
              <a:t>Playlists</a:t>
            </a:r>
            <a:r>
              <a:rPr lang="es-ES_tradnl" b="0" dirty="0" smtClean="0"/>
              <a:t>(</a:t>
            </a:r>
            <a:r>
              <a:rPr lang="es-ES_tradnl" b="0" dirty="0" err="1" smtClean="0"/>
              <a:t>user</a:t>
            </a:r>
            <a:r>
              <a:rPr lang="es-ES_tradnl" b="0" dirty="0"/>
              <a:t>, </a:t>
            </a:r>
            <a:r>
              <a:rPr lang="es-ES_tradnl" b="0" dirty="0" err="1"/>
              <a:t>playlistName</a:t>
            </a:r>
            <a:r>
              <a:rPr lang="es-ES_tradnl" b="0" dirty="0"/>
              <a:t>)    </a:t>
            </a:r>
            <a:endParaRPr lang="es-ES_tradnl" b="0" dirty="0" smtClean="0"/>
          </a:p>
          <a:p>
            <a:r>
              <a:rPr lang="es-ES_tradnl" b="0" dirty="0"/>
              <a:t> </a:t>
            </a:r>
            <a:r>
              <a:rPr lang="es-ES_tradnl" b="0" dirty="0" smtClean="0"/>
              <a:t>   </a:t>
            </a:r>
            <a:r>
              <a:rPr lang="es-ES_tradnl" b="0" dirty="0" err="1" smtClean="0"/>
              <a:t>user</a:t>
            </a:r>
            <a:r>
              <a:rPr lang="es-ES_tradnl" b="0" dirty="0" smtClean="0"/>
              <a:t> </a:t>
            </a:r>
            <a:r>
              <a:rPr lang="es-ES_tradnl" b="0" dirty="0"/>
              <a:t>-&gt;  </a:t>
            </a:r>
            <a:r>
              <a:rPr lang="es-ES_tradnl" b="0" dirty="0" err="1" smtClean="0"/>
              <a:t>Users.username</a:t>
            </a:r>
            <a:endParaRPr lang="es-ES_tradnl" b="0" dirty="0" smtClean="0"/>
          </a:p>
          <a:p>
            <a:endParaRPr lang="es-ES_tradnl" b="0" dirty="0"/>
          </a:p>
          <a:p>
            <a:r>
              <a:rPr lang="es-ES_tradnl" dirty="0" err="1" smtClean="0"/>
              <a:t>InList</a:t>
            </a:r>
            <a:r>
              <a:rPr lang="es-ES_tradnl" b="0" dirty="0" smtClean="0"/>
              <a:t>(</a:t>
            </a:r>
            <a:r>
              <a:rPr lang="es-ES_tradnl" b="0" dirty="0" err="1" smtClean="0"/>
              <a:t>user</a:t>
            </a:r>
            <a:r>
              <a:rPr lang="es-ES_tradnl" b="0" dirty="0"/>
              <a:t>, </a:t>
            </a:r>
            <a:r>
              <a:rPr lang="es-ES_tradnl" b="0" dirty="0" err="1"/>
              <a:t>playlist</a:t>
            </a:r>
            <a:r>
              <a:rPr lang="es-ES_tradnl" b="0" dirty="0"/>
              <a:t>, </a:t>
            </a:r>
            <a:r>
              <a:rPr lang="es-ES_tradnl" b="0" dirty="0" err="1"/>
              <a:t>number,track</a:t>
            </a:r>
            <a:r>
              <a:rPr lang="es-ES_tradnl" b="0" dirty="0" smtClean="0"/>
              <a:t>)</a:t>
            </a:r>
          </a:p>
          <a:p>
            <a:r>
              <a:rPr lang="es-ES_tradnl" sz="1700" b="0" dirty="0"/>
              <a:t> </a:t>
            </a:r>
            <a:r>
              <a:rPr lang="es-ES_tradnl" sz="1700" b="0" dirty="0" smtClean="0"/>
              <a:t>   (</a:t>
            </a:r>
            <a:r>
              <a:rPr lang="es-ES_tradnl" sz="1700" b="0" dirty="0" err="1"/>
              <a:t>user</a:t>
            </a:r>
            <a:r>
              <a:rPr lang="es-ES_tradnl" sz="1700" b="0" dirty="0"/>
              <a:t>, </a:t>
            </a:r>
            <a:r>
              <a:rPr lang="es-ES_tradnl" sz="1700" b="0" dirty="0" err="1"/>
              <a:t>playlist</a:t>
            </a:r>
            <a:r>
              <a:rPr lang="es-ES_tradnl" sz="1700" b="0" dirty="0"/>
              <a:t>) </a:t>
            </a:r>
            <a:r>
              <a:rPr lang="es-ES_tradnl" sz="1400" b="0" dirty="0"/>
              <a:t>-&gt;  </a:t>
            </a:r>
            <a:r>
              <a:rPr lang="es-ES_tradnl" sz="1400" b="0" dirty="0" err="1"/>
              <a:t>Playlists</a:t>
            </a:r>
            <a:r>
              <a:rPr lang="es-ES_tradnl" sz="1400" b="0" dirty="0"/>
              <a:t>.(</a:t>
            </a:r>
            <a:r>
              <a:rPr lang="es-ES_tradnl" sz="1400" b="0" dirty="0" err="1"/>
              <a:t>user</a:t>
            </a:r>
            <a:r>
              <a:rPr lang="es-ES_tradnl" sz="1400" b="0" dirty="0"/>
              <a:t>, </a:t>
            </a:r>
            <a:r>
              <a:rPr lang="es-ES_tradnl" sz="1400" b="0" dirty="0" err="1"/>
              <a:t>playlistName</a:t>
            </a:r>
            <a:r>
              <a:rPr lang="es-ES_tradnl" sz="1400" b="0" dirty="0"/>
              <a:t>)    </a:t>
            </a:r>
            <a:endParaRPr lang="es-ES_tradnl" sz="1400" b="0" dirty="0" smtClean="0"/>
          </a:p>
          <a:p>
            <a:r>
              <a:rPr lang="es-ES_tradnl" b="0" dirty="0"/>
              <a:t> </a:t>
            </a:r>
            <a:r>
              <a:rPr lang="es-ES_tradnl" b="0" dirty="0" smtClean="0"/>
              <a:t>   </a:t>
            </a:r>
            <a:r>
              <a:rPr lang="es-ES_tradnl" b="0" dirty="0" err="1" smtClean="0"/>
              <a:t>track</a:t>
            </a:r>
            <a:r>
              <a:rPr lang="es-ES_tradnl" b="0" dirty="0" smtClean="0"/>
              <a:t> -&gt; </a:t>
            </a:r>
            <a:r>
              <a:rPr lang="es-ES_tradnl" b="0" dirty="0" err="1" smtClean="0"/>
              <a:t>Tracks.trackId</a:t>
            </a:r>
            <a:endParaRPr lang="es-ES_tradnl" b="0" dirty="0" smtClean="0"/>
          </a:p>
          <a:p>
            <a:endParaRPr lang="es-ES_tradnl" b="0" dirty="0"/>
          </a:p>
          <a:p>
            <a:r>
              <a:rPr lang="es-ES_tradnl" dirty="0" err="1" smtClean="0"/>
              <a:t>PlayLog</a:t>
            </a:r>
            <a:r>
              <a:rPr lang="es-ES_tradnl" b="0" dirty="0" smtClean="0"/>
              <a:t>(</a:t>
            </a:r>
            <a:r>
              <a:rPr lang="es-ES_tradnl" b="0" dirty="0" err="1" smtClean="0"/>
              <a:t>user,time,track</a:t>
            </a:r>
            <a:r>
              <a:rPr lang="es-ES_tradnl" b="0" dirty="0"/>
              <a:t>)    </a:t>
            </a:r>
            <a:endParaRPr lang="es-ES_tradnl" b="0" dirty="0" smtClean="0"/>
          </a:p>
          <a:p>
            <a:r>
              <a:rPr lang="es-ES_tradnl" b="0" dirty="0"/>
              <a:t> </a:t>
            </a:r>
            <a:r>
              <a:rPr lang="es-ES_tradnl" b="0" dirty="0" smtClean="0"/>
              <a:t>   </a:t>
            </a:r>
            <a:r>
              <a:rPr lang="es-ES_tradnl" b="0" dirty="0" err="1" smtClean="0"/>
              <a:t>user</a:t>
            </a:r>
            <a:r>
              <a:rPr lang="es-ES_tradnl" b="0" dirty="0" smtClean="0"/>
              <a:t> </a:t>
            </a:r>
            <a:r>
              <a:rPr lang="es-ES_tradnl" b="0" dirty="0"/>
              <a:t>-&gt;  </a:t>
            </a:r>
            <a:r>
              <a:rPr lang="es-ES_tradnl" b="0" dirty="0" err="1"/>
              <a:t>Users.username</a:t>
            </a:r>
            <a:r>
              <a:rPr lang="es-ES_tradnl" b="0" dirty="0"/>
              <a:t>    </a:t>
            </a:r>
            <a:endParaRPr lang="es-ES_tradnl" b="0" dirty="0" smtClean="0"/>
          </a:p>
          <a:p>
            <a:r>
              <a:rPr lang="es-ES_tradnl" b="0" dirty="0"/>
              <a:t> </a:t>
            </a:r>
            <a:r>
              <a:rPr lang="es-ES_tradnl" b="0" dirty="0" smtClean="0"/>
              <a:t>   </a:t>
            </a:r>
            <a:r>
              <a:rPr lang="es-ES_tradnl" b="0" dirty="0" err="1" smtClean="0"/>
              <a:t>track</a:t>
            </a:r>
            <a:r>
              <a:rPr lang="es-ES_tradnl" b="0" dirty="0" smtClean="0"/>
              <a:t> </a:t>
            </a:r>
            <a:r>
              <a:rPr lang="es-ES_tradnl" b="0" dirty="0"/>
              <a:t>-&gt;  </a:t>
            </a:r>
            <a:r>
              <a:rPr lang="es-ES_tradnl" b="0" dirty="0" smtClean="0"/>
              <a:t> </a:t>
            </a:r>
            <a:r>
              <a:rPr lang="es-ES_tradnl" b="0" dirty="0" err="1" smtClean="0"/>
              <a:t>Tracks.trackId</a:t>
            </a:r>
            <a:r>
              <a:rPr lang="es-ES_tradnl" b="0" dirty="0" smtClean="0"/>
              <a:t>    </a:t>
            </a:r>
          </a:p>
          <a:p>
            <a:r>
              <a:rPr lang="es-ES_tradnl" b="0" dirty="0"/>
              <a:t> </a:t>
            </a:r>
            <a:r>
              <a:rPr lang="es-ES_tradnl" b="0" dirty="0" smtClean="0"/>
              <a:t>   (</a:t>
            </a:r>
            <a:r>
              <a:rPr lang="es-ES_tradnl" b="0" dirty="0" err="1"/>
              <a:t>user,time</a:t>
            </a:r>
            <a:r>
              <a:rPr lang="es-ES_tradnl" b="0" dirty="0"/>
              <a:t>) </a:t>
            </a:r>
            <a:r>
              <a:rPr lang="es-ES_tradnl" b="0" dirty="0" err="1"/>
              <a:t>unique</a:t>
            </a:r>
            <a:endParaRPr lang="es-ES_tradnl" b="0" dirty="0"/>
          </a:p>
        </p:txBody>
      </p:sp>
    </p:spTree>
    <p:extLst>
      <p:ext uri="{BB962C8B-B14F-4D97-AF65-F5344CB8AC3E}">
        <p14:creationId xmlns:p14="http://schemas.microsoft.com/office/powerpoint/2010/main" val="2641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Music</a:t>
            </a:r>
            <a:r>
              <a:rPr lang="es-ES_tradnl" dirty="0" smtClean="0"/>
              <a:t> </a:t>
            </a:r>
            <a:r>
              <a:rPr lang="es-ES_tradnl" dirty="0" err="1" smtClean="0"/>
              <a:t>Website</a:t>
            </a:r>
            <a:r>
              <a:rPr lang="es-ES_tradnl" dirty="0" smtClean="0"/>
              <a:t> </a:t>
            </a:r>
            <a:r>
              <a:rPr lang="mr-IN" dirty="0" smtClean="0"/>
              <a:t>–</a:t>
            </a:r>
            <a:r>
              <a:rPr lang="es-ES_tradnl" dirty="0" smtClean="0"/>
              <a:t> Ex1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/>
          <a:lstStyle/>
          <a:p>
            <a:r>
              <a:rPr lang="es-ES_tradnl" dirty="0" err="1"/>
              <a:t>Write</a:t>
            </a:r>
            <a:r>
              <a:rPr lang="es-ES_tradnl" dirty="0"/>
              <a:t> </a:t>
            </a:r>
            <a:r>
              <a:rPr lang="es-ES_tradnl" dirty="0" err="1"/>
              <a:t>an</a:t>
            </a:r>
            <a:r>
              <a:rPr lang="es-ES_tradnl" dirty="0"/>
              <a:t> SQL </a:t>
            </a:r>
            <a:r>
              <a:rPr lang="es-ES_tradnl" dirty="0" err="1"/>
              <a:t>query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/>
              <a:t>lists</a:t>
            </a:r>
            <a:r>
              <a:rPr lang="es-ES_tradnl" dirty="0"/>
              <a:t> </a:t>
            </a:r>
            <a:r>
              <a:rPr lang="es-ES_tradnl" dirty="0" err="1"/>
              <a:t>all</a:t>
            </a:r>
            <a:r>
              <a:rPr lang="es-ES_tradnl" dirty="0"/>
              <a:t> </a:t>
            </a:r>
            <a:r>
              <a:rPr lang="es-ES_tradnl" dirty="0" err="1"/>
              <a:t>artists</a:t>
            </a:r>
            <a:r>
              <a:rPr lang="es-ES_tradnl" dirty="0"/>
              <a:t> </a:t>
            </a:r>
            <a:r>
              <a:rPr lang="es-ES_tradnl" dirty="0" err="1"/>
              <a:t>appearing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</a:t>
            </a:r>
            <a:r>
              <a:rPr lang="es-ES_tradnl" dirty="0" err="1"/>
              <a:t>any</a:t>
            </a:r>
            <a:r>
              <a:rPr lang="es-ES_tradnl" dirty="0"/>
              <a:t> </a:t>
            </a:r>
            <a:r>
              <a:rPr lang="es-ES_tradnl" dirty="0" err="1"/>
              <a:t>album</a:t>
            </a:r>
            <a:r>
              <a:rPr lang="es-ES_tradnl" dirty="0"/>
              <a:t> </a:t>
            </a:r>
            <a:r>
              <a:rPr lang="es-ES_tradnl" dirty="0" err="1"/>
              <a:t>released</a:t>
            </a:r>
            <a:r>
              <a:rPr lang="es-ES_tradnl" dirty="0"/>
              <a:t> </a:t>
            </a:r>
            <a:r>
              <a:rPr lang="es-ES_tradnl" dirty="0" err="1" smtClean="0"/>
              <a:t>from</a:t>
            </a:r>
            <a:r>
              <a:rPr lang="es-ES_tradnl" dirty="0" smtClean="0"/>
              <a:t> 2016</a:t>
            </a:r>
            <a:endParaRPr lang="es-ES_tradnl" dirty="0"/>
          </a:p>
        </p:txBody>
      </p:sp>
      <p:sp>
        <p:nvSpPr>
          <p:cNvPr id="4" name="Rectángulo 3"/>
          <p:cNvSpPr/>
          <p:nvPr/>
        </p:nvSpPr>
        <p:spPr>
          <a:xfrm>
            <a:off x="1403648" y="3164438"/>
            <a:ext cx="71105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SELECT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* </a:t>
            </a:r>
            <a:endParaRPr lang="es-ES_tradnl" dirty="0">
              <a:solidFill>
                <a:srgbClr val="285AFF"/>
              </a:solidFill>
              <a:latin typeface="Menlo" charset="0"/>
            </a:endParaRPr>
          </a:p>
          <a:p>
            <a:r>
              <a:rPr lang="es-ES_tradnl" dirty="0" smtClean="0">
                <a:solidFill>
                  <a:srgbClr val="285AFF"/>
                </a:solidFill>
                <a:latin typeface="Menlo" charset="0"/>
              </a:rPr>
              <a:t>FROM</a:t>
            </a:r>
            <a:r>
              <a:rPr lang="es-ES_tradnl" dirty="0" smtClean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Artists</a:t>
            </a:r>
            <a:endParaRPr lang="es-ES_tradnl" dirty="0">
              <a:latin typeface="Menlo" charset="0"/>
            </a:endParaRPr>
          </a:p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WHERE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artistId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IN</a:t>
            </a:r>
            <a:r>
              <a:rPr lang="es-ES_tradnl" dirty="0">
                <a:latin typeface="Menlo" charset="0"/>
              </a:rPr>
              <a:t> (</a:t>
            </a:r>
          </a:p>
          <a:p>
            <a:r>
              <a:rPr lang="es-ES_tradnl" dirty="0" smtClean="0">
                <a:solidFill>
                  <a:srgbClr val="285AFF"/>
                </a:solidFill>
                <a:latin typeface="Menlo" charset="0"/>
              </a:rPr>
              <a:t>    SELECT</a:t>
            </a:r>
            <a:r>
              <a:rPr lang="es-ES_tradnl" dirty="0" smtClean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 err="1">
                <a:solidFill>
                  <a:srgbClr val="000000"/>
                </a:solidFill>
                <a:latin typeface="Menlo" charset="0"/>
              </a:rPr>
              <a:t>artist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endParaRPr lang="es-ES_tradnl" dirty="0" smtClean="0">
              <a:solidFill>
                <a:srgbClr val="000000"/>
              </a:solidFill>
              <a:latin typeface="Menlo" charset="0"/>
            </a:endParaRPr>
          </a:p>
          <a:p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 smtClean="0">
                <a:solidFill>
                  <a:srgbClr val="000000"/>
                </a:solidFill>
                <a:latin typeface="Menlo" charset="0"/>
              </a:rPr>
              <a:t>   </a:t>
            </a:r>
            <a:r>
              <a:rPr lang="es-ES_tradnl" dirty="0" smtClean="0">
                <a:solidFill>
                  <a:srgbClr val="285AFF"/>
                </a:solidFill>
                <a:latin typeface="Menlo" charset="0"/>
              </a:rPr>
              <a:t>FROM </a:t>
            </a:r>
            <a:r>
              <a:rPr lang="es-ES_tradnl" dirty="0" err="1" smtClean="0">
                <a:latin typeface="Menlo" charset="0"/>
              </a:rPr>
              <a:t>Participates</a:t>
            </a:r>
            <a:r>
              <a:rPr lang="es-ES_tradnl" dirty="0" smtClean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WHERE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track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IN</a:t>
            </a:r>
            <a:r>
              <a:rPr lang="es-ES_tradnl" dirty="0">
                <a:latin typeface="Menlo" charset="0"/>
              </a:rPr>
              <a:t> (</a:t>
            </a:r>
          </a:p>
          <a:p>
            <a:r>
              <a:rPr lang="es-ES_tradnl" dirty="0" smtClean="0">
                <a:solidFill>
                  <a:srgbClr val="285AFF"/>
                </a:solidFill>
                <a:latin typeface="Menlo" charset="0"/>
              </a:rPr>
              <a:t>	SELECT</a:t>
            </a:r>
            <a:r>
              <a:rPr lang="es-ES_tradnl" dirty="0" smtClean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track</a:t>
            </a:r>
            <a:r>
              <a:rPr lang="es-ES_tradnl" dirty="0">
                <a:latin typeface="Menlo" charset="0"/>
              </a:rPr>
              <a:t> </a:t>
            </a:r>
          </a:p>
          <a:p>
            <a:r>
              <a:rPr lang="es-ES_tradnl" dirty="0" smtClean="0">
                <a:solidFill>
                  <a:srgbClr val="285AFF"/>
                </a:solidFill>
                <a:latin typeface="Menlo" charset="0"/>
              </a:rPr>
              <a:t>	FROM</a:t>
            </a:r>
            <a:r>
              <a:rPr lang="es-ES_tradnl" dirty="0" smtClean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TracksOnAlbum</a:t>
            </a:r>
            <a:endParaRPr lang="es-ES_tradnl" dirty="0">
              <a:latin typeface="Menlo" charset="0"/>
            </a:endParaRPr>
          </a:p>
          <a:p>
            <a:r>
              <a:rPr lang="es-ES_tradnl" dirty="0" smtClean="0">
                <a:solidFill>
                  <a:srgbClr val="285AFF"/>
                </a:solidFill>
                <a:latin typeface="Menlo" charset="0"/>
              </a:rPr>
              <a:t>	WHERE</a:t>
            </a:r>
            <a:r>
              <a:rPr lang="es-ES_tradnl" dirty="0" smtClean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album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IN</a:t>
            </a:r>
            <a:r>
              <a:rPr lang="es-ES_tradnl" dirty="0">
                <a:latin typeface="Menlo" charset="0"/>
              </a:rPr>
              <a:t> (</a:t>
            </a:r>
          </a:p>
          <a:p>
            <a:r>
              <a:rPr lang="es-ES_tradnl" dirty="0" smtClean="0">
                <a:solidFill>
                  <a:srgbClr val="285AFF"/>
                </a:solidFill>
                <a:latin typeface="Menlo" charset="0"/>
              </a:rPr>
              <a:t>		SELECT</a:t>
            </a:r>
            <a:r>
              <a:rPr lang="es-ES_tradnl" dirty="0" smtClean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albumId</a:t>
            </a:r>
            <a:r>
              <a:rPr lang="es-ES_tradnl" dirty="0">
                <a:latin typeface="Menlo" charset="0"/>
              </a:rPr>
              <a:t> </a:t>
            </a:r>
          </a:p>
          <a:p>
            <a:r>
              <a:rPr lang="es-ES_tradnl" dirty="0" smtClean="0">
                <a:solidFill>
                  <a:srgbClr val="285AFF"/>
                </a:solidFill>
                <a:latin typeface="Menlo" charset="0"/>
              </a:rPr>
              <a:t>		FROM</a:t>
            </a:r>
            <a:r>
              <a:rPr lang="es-ES_tradnl" dirty="0" smtClean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Albums</a:t>
            </a:r>
            <a:endParaRPr lang="es-ES_tradnl" dirty="0">
              <a:latin typeface="Menlo" charset="0"/>
            </a:endParaRPr>
          </a:p>
          <a:p>
            <a:r>
              <a:rPr lang="es-ES_tradnl" dirty="0" smtClean="0">
                <a:solidFill>
                  <a:srgbClr val="285AFF"/>
                </a:solidFill>
                <a:latin typeface="Menlo" charset="0"/>
              </a:rPr>
              <a:t>		WHERE</a:t>
            </a:r>
            <a:r>
              <a:rPr lang="es-ES_tradnl" dirty="0" smtClean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yearReleased</a:t>
            </a:r>
            <a:r>
              <a:rPr lang="es-ES_tradnl" dirty="0">
                <a:latin typeface="Menlo" charset="0"/>
              </a:rPr>
              <a:t> &gt;= </a:t>
            </a:r>
            <a:r>
              <a:rPr lang="es-ES_tradnl" dirty="0">
                <a:solidFill>
                  <a:srgbClr val="CD402F"/>
                </a:solidFill>
                <a:latin typeface="Menlo" charset="0"/>
              </a:rPr>
              <a:t>'1/1/2016</a:t>
            </a:r>
            <a:r>
              <a:rPr lang="es-ES_tradnl" dirty="0" smtClean="0">
                <a:solidFill>
                  <a:srgbClr val="CD402F"/>
                </a:solidFill>
                <a:latin typeface="Menlo" charset="0"/>
              </a:rPr>
              <a:t>'</a:t>
            </a:r>
            <a:r>
              <a:rPr lang="es-ES_tradnl" dirty="0" smtClean="0">
                <a:latin typeface="Menlo" charset="0"/>
              </a:rPr>
              <a:t>)</a:t>
            </a:r>
            <a:endParaRPr lang="es-ES_tradnl" dirty="0">
              <a:latin typeface="Menlo" charset="0"/>
            </a:endParaRPr>
          </a:p>
          <a:p>
            <a:r>
              <a:rPr lang="es-ES_tradnl" dirty="0" smtClean="0">
                <a:latin typeface="Menlo" charset="0"/>
              </a:rPr>
              <a:t>    )</a:t>
            </a:r>
          </a:p>
          <a:p>
            <a:r>
              <a:rPr lang="es-ES_tradnl" dirty="0" smtClean="0">
                <a:latin typeface="Menlo" charset="0"/>
              </a:rPr>
              <a:t>);</a:t>
            </a:r>
            <a:endParaRPr lang="es-ES_tradnl" dirty="0">
              <a:effectLst/>
              <a:latin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82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Music</a:t>
            </a:r>
            <a:r>
              <a:rPr lang="es-ES_tradnl" dirty="0" smtClean="0"/>
              <a:t> </a:t>
            </a:r>
            <a:r>
              <a:rPr lang="es-ES_tradnl" dirty="0" err="1" smtClean="0"/>
              <a:t>Website</a:t>
            </a:r>
            <a:r>
              <a:rPr lang="es-ES_tradnl" dirty="0" smtClean="0"/>
              <a:t> </a:t>
            </a:r>
            <a:r>
              <a:rPr lang="mr-IN" dirty="0" smtClean="0"/>
              <a:t>–</a:t>
            </a:r>
            <a:r>
              <a:rPr lang="es-ES_tradnl" dirty="0" smtClean="0"/>
              <a:t> Ex2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/>
          <a:lstStyle/>
          <a:p>
            <a:r>
              <a:rPr lang="es-ES_tradnl" dirty="0" err="1"/>
              <a:t>Write</a:t>
            </a:r>
            <a:r>
              <a:rPr lang="es-ES_tradnl" dirty="0"/>
              <a:t> </a:t>
            </a:r>
            <a:r>
              <a:rPr lang="es-ES_tradnl" dirty="0" err="1"/>
              <a:t>an</a:t>
            </a:r>
            <a:r>
              <a:rPr lang="es-ES_tradnl" dirty="0"/>
              <a:t> SQL </a:t>
            </a:r>
            <a:r>
              <a:rPr lang="es-ES_tradnl" dirty="0" err="1"/>
              <a:t>query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/>
              <a:t>lists</a:t>
            </a:r>
            <a:r>
              <a:rPr lang="es-ES_tradnl" dirty="0"/>
              <a:t>,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each</a:t>
            </a:r>
            <a:r>
              <a:rPr lang="es-ES_tradnl" dirty="0"/>
              <a:t> </a:t>
            </a:r>
            <a:r>
              <a:rPr lang="es-ES_tradnl" dirty="0" err="1"/>
              <a:t>user</a:t>
            </a:r>
            <a:r>
              <a:rPr lang="es-ES_tradnl" dirty="0"/>
              <a:t>, </a:t>
            </a:r>
            <a:r>
              <a:rPr lang="es-ES_tradnl" dirty="0" err="1"/>
              <a:t>how</a:t>
            </a:r>
            <a:r>
              <a:rPr lang="es-ES_tradnl" dirty="0"/>
              <a:t> </a:t>
            </a:r>
            <a:r>
              <a:rPr lang="es-ES_tradnl" dirty="0" err="1"/>
              <a:t>many</a:t>
            </a:r>
            <a:r>
              <a:rPr lang="es-ES_tradnl" dirty="0"/>
              <a:t> </a:t>
            </a:r>
            <a:r>
              <a:rPr lang="es-ES_tradnl" dirty="0" err="1"/>
              <a:t>playlists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/>
              <a:t>user</a:t>
            </a:r>
            <a:r>
              <a:rPr lang="es-ES_tradnl" dirty="0"/>
              <a:t> has.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979712" y="3539556"/>
            <a:ext cx="54726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SELECT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 smtClean="0">
                <a:latin typeface="Menlo" charset="0"/>
              </a:rPr>
              <a:t>username</a:t>
            </a:r>
            <a:r>
              <a:rPr lang="es-ES_tradnl" dirty="0" smtClean="0">
                <a:latin typeface="Menlo" charset="0"/>
              </a:rPr>
              <a:t>, COUNT(</a:t>
            </a:r>
            <a:r>
              <a:rPr lang="es-ES_tradnl" dirty="0" err="1" smtClean="0">
                <a:latin typeface="Menlo" charset="0"/>
              </a:rPr>
              <a:t>playlistname</a:t>
            </a:r>
            <a:r>
              <a:rPr lang="es-ES_tradnl" dirty="0">
                <a:latin typeface="Menlo" charset="0"/>
              </a:rPr>
              <a:t>) </a:t>
            </a:r>
          </a:p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FROM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PlayLists</a:t>
            </a:r>
            <a:endParaRPr lang="es-ES_tradnl" dirty="0">
              <a:latin typeface="Menlo" charset="0"/>
            </a:endParaRPr>
          </a:p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GROUP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BY</a:t>
            </a:r>
            <a:r>
              <a:rPr lang="es-ES_tradnl" dirty="0">
                <a:latin typeface="Menlo" charset="0"/>
              </a:rPr>
              <a:t> (</a:t>
            </a:r>
            <a:r>
              <a:rPr lang="es-ES_tradnl" dirty="0" err="1">
                <a:latin typeface="Menlo" charset="0"/>
              </a:rPr>
              <a:t>username</a:t>
            </a:r>
            <a:r>
              <a:rPr lang="es-ES_tradnl" dirty="0">
                <a:latin typeface="Menlo" charset="0"/>
              </a:rPr>
              <a:t>);</a:t>
            </a:r>
            <a:endParaRPr lang="es-ES_tradnl" dirty="0">
              <a:effectLst/>
              <a:latin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7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Music</a:t>
            </a:r>
            <a:r>
              <a:rPr lang="es-ES_tradnl" dirty="0" smtClean="0"/>
              <a:t> </a:t>
            </a:r>
            <a:r>
              <a:rPr lang="es-ES_tradnl" dirty="0" err="1" smtClean="0"/>
              <a:t>Website</a:t>
            </a:r>
            <a:r>
              <a:rPr lang="es-ES_tradnl" dirty="0" smtClean="0"/>
              <a:t> </a:t>
            </a:r>
            <a:r>
              <a:rPr lang="mr-IN" dirty="0" smtClean="0"/>
              <a:t>–</a:t>
            </a:r>
            <a:r>
              <a:rPr lang="es-ES_tradnl" dirty="0" smtClean="0"/>
              <a:t> Ex3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/>
          <a:lstStyle/>
          <a:p>
            <a:r>
              <a:rPr lang="es-ES_tradnl" dirty="0" err="1"/>
              <a:t>Write</a:t>
            </a:r>
            <a:r>
              <a:rPr lang="es-ES_tradnl" dirty="0"/>
              <a:t> </a:t>
            </a:r>
            <a:r>
              <a:rPr lang="es-ES_tradnl" dirty="0" err="1"/>
              <a:t>an</a:t>
            </a:r>
            <a:r>
              <a:rPr lang="es-ES_tradnl" dirty="0"/>
              <a:t> SQL </a:t>
            </a:r>
            <a:r>
              <a:rPr lang="es-ES_tradnl" dirty="0" err="1"/>
              <a:t>query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/>
              <a:t>lists</a:t>
            </a:r>
            <a:r>
              <a:rPr lang="es-ES_tradnl" dirty="0"/>
              <a:t>,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each</a:t>
            </a:r>
            <a:r>
              <a:rPr lang="es-ES_tradnl" dirty="0"/>
              <a:t> </a:t>
            </a:r>
            <a:r>
              <a:rPr lang="es-ES_tradnl" dirty="0" err="1"/>
              <a:t>track</a:t>
            </a:r>
            <a:r>
              <a:rPr lang="es-ES_tradnl" dirty="0"/>
              <a:t>, </a:t>
            </a:r>
            <a:r>
              <a:rPr lang="es-ES_tradnl" dirty="0" err="1"/>
              <a:t>its</a:t>
            </a:r>
            <a:r>
              <a:rPr lang="es-ES_tradnl" dirty="0"/>
              <a:t> ``</a:t>
            </a:r>
            <a:r>
              <a:rPr lang="es-ES_tradnl" dirty="0" err="1"/>
              <a:t>trackId</a:t>
            </a:r>
            <a:r>
              <a:rPr lang="es-ES_tradnl" dirty="0"/>
              <a:t>`` and </a:t>
            </a:r>
            <a:r>
              <a:rPr lang="es-ES_tradnl" dirty="0" err="1"/>
              <a:t>title</a:t>
            </a:r>
            <a:r>
              <a:rPr lang="es-ES_tradnl" dirty="0"/>
              <a:t>, </a:t>
            </a:r>
            <a:r>
              <a:rPr lang="es-ES_tradnl" dirty="0" err="1" smtClean="0"/>
              <a:t>together</a:t>
            </a:r>
            <a:r>
              <a:rPr lang="es-ES_tradnl" dirty="0" smtClean="0"/>
              <a:t>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number</a:t>
            </a:r>
            <a:r>
              <a:rPr lang="es-ES_tradnl" dirty="0"/>
              <a:t> of times </a:t>
            </a:r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/>
              <a:t>track</a:t>
            </a:r>
            <a:r>
              <a:rPr lang="es-ES_tradnl" dirty="0"/>
              <a:t> has </a:t>
            </a:r>
            <a:r>
              <a:rPr lang="es-ES_tradnl" dirty="0" err="1"/>
              <a:t>been</a:t>
            </a:r>
            <a:r>
              <a:rPr lang="es-ES_tradnl" dirty="0"/>
              <a:t> </a:t>
            </a:r>
            <a:r>
              <a:rPr lang="es-ES_tradnl" dirty="0" err="1"/>
              <a:t>played</a:t>
            </a:r>
            <a:r>
              <a:rPr lang="es-ES_tradnl" dirty="0"/>
              <a:t>, and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number</a:t>
            </a:r>
            <a:r>
              <a:rPr lang="es-ES_tradnl" dirty="0"/>
              <a:t> </a:t>
            </a:r>
            <a:r>
              <a:rPr lang="es-ES_tradnl" dirty="0" smtClean="0"/>
              <a:t>of </a:t>
            </a:r>
            <a:r>
              <a:rPr lang="es-ES_tradnl" dirty="0" err="1"/>
              <a:t>distinct</a:t>
            </a:r>
            <a:r>
              <a:rPr lang="es-ES_tradnl" dirty="0"/>
              <a:t> </a:t>
            </a:r>
            <a:r>
              <a:rPr lang="es-ES_tradnl" dirty="0" err="1"/>
              <a:t>users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/>
              <a:t>have</a:t>
            </a:r>
            <a:r>
              <a:rPr lang="es-ES_tradnl" dirty="0"/>
              <a:t> </a:t>
            </a:r>
            <a:r>
              <a:rPr lang="es-ES_tradnl" dirty="0" err="1"/>
              <a:t>played</a:t>
            </a:r>
            <a:r>
              <a:rPr lang="es-ES_tradnl" dirty="0"/>
              <a:t> </a:t>
            </a:r>
            <a:r>
              <a:rPr lang="es-ES_tradnl" dirty="0" err="1"/>
              <a:t>it</a:t>
            </a:r>
            <a:r>
              <a:rPr lang="es-ES_tradnl" dirty="0"/>
              <a:t>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755576" y="4581128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SELECT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trackId</a:t>
            </a:r>
            <a:r>
              <a:rPr lang="es-ES_tradnl" dirty="0">
                <a:latin typeface="Menlo" charset="0"/>
              </a:rPr>
              <a:t>, </a:t>
            </a:r>
            <a:r>
              <a:rPr lang="es-ES_tradnl" dirty="0" err="1">
                <a:latin typeface="Menlo" charset="0"/>
              </a:rPr>
              <a:t>title</a:t>
            </a:r>
            <a:r>
              <a:rPr lang="es-ES_tradnl" dirty="0">
                <a:latin typeface="Menlo" charset="0"/>
              </a:rPr>
              <a:t>, COUNT(</a:t>
            </a:r>
            <a:r>
              <a:rPr lang="es-ES_tradnl" dirty="0" err="1">
                <a:latin typeface="Menlo" charset="0"/>
              </a:rPr>
              <a:t>username</a:t>
            </a:r>
            <a:r>
              <a:rPr lang="es-ES_tradnl" dirty="0">
                <a:latin typeface="Menlo" charset="0"/>
              </a:rPr>
              <a:t>)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AS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timesplayed</a:t>
            </a:r>
            <a:r>
              <a:rPr lang="es-ES_tradnl" dirty="0" smtClean="0">
                <a:latin typeface="Menlo" charset="0"/>
              </a:rPr>
              <a:t>,</a:t>
            </a:r>
          </a:p>
          <a:p>
            <a:r>
              <a:rPr lang="es-ES_tradnl" dirty="0" smtClean="0">
                <a:latin typeface="Menlo" charset="0"/>
              </a:rPr>
              <a:t>   COUNT(</a:t>
            </a:r>
            <a:r>
              <a:rPr lang="es-ES_tradnl" dirty="0" smtClean="0">
                <a:solidFill>
                  <a:srgbClr val="285AFF"/>
                </a:solidFill>
                <a:latin typeface="Menlo" charset="0"/>
              </a:rPr>
              <a:t>DISTINCT</a:t>
            </a:r>
            <a:r>
              <a:rPr lang="es-ES_tradnl" dirty="0" smtClean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username</a:t>
            </a:r>
            <a:r>
              <a:rPr lang="es-ES_tradnl" dirty="0">
                <a:latin typeface="Menlo" charset="0"/>
              </a:rPr>
              <a:t>)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AS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differentUsers</a:t>
            </a:r>
            <a:endParaRPr lang="es-ES_tradnl" dirty="0">
              <a:latin typeface="Menlo" charset="0"/>
            </a:endParaRPr>
          </a:p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FROM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PlayLog</a:t>
            </a:r>
            <a:endParaRPr lang="es-ES_tradnl" dirty="0">
              <a:latin typeface="Menlo" charset="0"/>
            </a:endParaRPr>
          </a:p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NATURAL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JOIN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 err="1">
                <a:solidFill>
                  <a:srgbClr val="000000"/>
                </a:solidFill>
                <a:latin typeface="Menlo" charset="0"/>
              </a:rPr>
              <a:t>Tracks</a:t>
            </a:r>
            <a:endParaRPr lang="es-ES_tradnl" dirty="0">
              <a:solidFill>
                <a:srgbClr val="285AFF"/>
              </a:solidFill>
              <a:latin typeface="Menlo" charset="0"/>
            </a:endParaRPr>
          </a:p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GROUP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BY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trackId</a:t>
            </a:r>
            <a:r>
              <a:rPr lang="es-ES_tradnl" dirty="0">
                <a:latin typeface="Menlo" charset="0"/>
              </a:rPr>
              <a:t>, </a:t>
            </a:r>
            <a:r>
              <a:rPr lang="es-ES_tradnl" dirty="0" err="1">
                <a:latin typeface="Menlo" charset="0"/>
              </a:rPr>
              <a:t>title</a:t>
            </a:r>
            <a:r>
              <a:rPr lang="es-ES_tradnl" dirty="0">
                <a:latin typeface="Menlo" charset="0"/>
              </a:rPr>
              <a:t>;</a:t>
            </a:r>
            <a:endParaRPr lang="es-ES_tradnl" dirty="0">
              <a:effectLst/>
              <a:latin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34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 sz="5400" dirty="0" err="1"/>
              <a:t>Next</a:t>
            </a:r>
            <a:r>
              <a:rPr lang="sv-SE" altLang="en-US" sz="5400" dirty="0"/>
              <a:t> </a:t>
            </a:r>
            <a:r>
              <a:rPr lang="sv-SE" altLang="en-US" sz="5400" dirty="0" err="1" smtClean="0"/>
              <a:t>time</a:t>
            </a:r>
            <a:r>
              <a:rPr lang="sv-SE" altLang="en-US" sz="5400" dirty="0" smtClean="0"/>
              <a:t>, </a:t>
            </a:r>
            <a:r>
              <a:rPr lang="sv-SE" altLang="en-US" sz="5400" dirty="0" err="1" smtClean="0"/>
              <a:t>Lecture</a:t>
            </a:r>
            <a:r>
              <a:rPr lang="sv-SE" altLang="en-US" sz="5400" dirty="0" smtClean="0"/>
              <a:t> 9</a:t>
            </a:r>
            <a:endParaRPr lang="sv-SE" altLang="en-US" sz="5400" dirty="0">
              <a:solidFill>
                <a:schemeClr val="tx1"/>
              </a:solidFill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886200"/>
            <a:ext cx="7848600" cy="1752600"/>
          </a:xfrm>
        </p:spPr>
        <p:txBody>
          <a:bodyPr/>
          <a:lstStyle/>
          <a:p>
            <a:pPr eaLnBrk="1" hangingPunct="1"/>
            <a:r>
              <a:rPr lang="sv-SE" altLang="en-US" dirty="0" err="1"/>
              <a:t>More</a:t>
            </a:r>
            <a:r>
              <a:rPr lang="sv-SE" altLang="en-US" dirty="0"/>
              <a:t> on </a:t>
            </a:r>
            <a:r>
              <a:rPr lang="sv-SE" altLang="en-US" dirty="0" smtClean="0"/>
              <a:t>SQL and </a:t>
            </a:r>
            <a:r>
              <a:rPr lang="sv-SE" altLang="en-US" dirty="0" err="1" smtClean="0"/>
              <a:t>Relational</a:t>
            </a:r>
            <a:r>
              <a:rPr lang="sv-SE" altLang="en-US" dirty="0" smtClean="0"/>
              <a:t> Algebra</a:t>
            </a:r>
            <a:endParaRPr lang="sv-SE" altLang="en-US" dirty="0"/>
          </a:p>
        </p:txBody>
      </p:sp>
    </p:spTree>
    <p:extLst>
      <p:ext uri="{BB962C8B-B14F-4D97-AF65-F5344CB8AC3E}">
        <p14:creationId xmlns:p14="http://schemas.microsoft.com/office/powerpoint/2010/main" val="171550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List the room(s) with the highest number of seats, and its number of seats.</a:t>
            </a:r>
          </a:p>
          <a:p>
            <a:pPr eaLnBrk="1" hangingPunct="1">
              <a:buFontTx/>
              <a:buNone/>
            </a:pPr>
            <a:endParaRPr lang="sv-SE" altLang="en-US"/>
          </a:p>
          <a:p>
            <a:pPr eaLnBrk="1" hangingPunct="1">
              <a:buFontTx/>
              <a:buNone/>
            </a:pPr>
            <a:endParaRPr lang="sv-SE" altLang="en-US"/>
          </a:p>
          <a:p>
            <a:pPr eaLnBrk="1" hangingPunct="1">
              <a:buFontTx/>
              <a:buNone/>
            </a:pPr>
            <a:r>
              <a:rPr lang="sv-SE" altLang="en-US"/>
              <a:t>NOT correct! </a:t>
            </a:r>
            <a:br>
              <a:rPr lang="sv-SE" altLang="en-US"/>
            </a:br>
            <a:r>
              <a:rPr lang="sv-SE" altLang="en-US"/>
              <a:t>Error when trying to execute, why is it so?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971550" y="2852738"/>
            <a:ext cx="71294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name, MAX(nrSeats)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FROM   Rooms;</a:t>
            </a:r>
            <a:endParaRPr lang="sv-SE" altLang="en-US" sz="1800"/>
          </a:p>
        </p:txBody>
      </p:sp>
    </p:spTree>
    <p:extLst>
      <p:ext uri="{BB962C8B-B14F-4D97-AF65-F5344CB8AC3E}">
        <p14:creationId xmlns:p14="http://schemas.microsoft.com/office/powerpoint/2010/main" val="2105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Aggregate functions are special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/>
              <a:t>Compare the following:</a:t>
            </a:r>
          </a:p>
          <a:p>
            <a:pPr eaLnBrk="1" hangingPunct="1">
              <a:lnSpc>
                <a:spcPct val="90000"/>
              </a:lnSpc>
            </a:pPr>
            <a:endParaRPr lang="sv-SE" altLang="en-US"/>
          </a:p>
          <a:p>
            <a:pPr eaLnBrk="1" hangingPunct="1">
              <a:lnSpc>
                <a:spcPct val="90000"/>
              </a:lnSpc>
            </a:pPr>
            <a:endParaRPr lang="sv-SE" altLang="en-US"/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The ordinary selection/projection results in a relation with a single attribute nrSeats, and one row for each row in Rooms.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The aggregation results in a single value, not a relation.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We can’t mix both kinds in the same query! </a:t>
            </a:r>
            <a:r>
              <a:rPr lang="sv-SE" altLang="en-US" sz="1800"/>
              <a:t>(almost…more on this later)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4356100" y="2205038"/>
            <a:ext cx="3744913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MAX(nrSeats)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FROM   Rooms;</a:t>
            </a:r>
            <a:endParaRPr lang="sv-SE" altLang="en-US" sz="1800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116013" y="2205038"/>
            <a:ext cx="2808287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nrSeats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FROM   Rooms;</a:t>
            </a:r>
            <a:endParaRPr lang="sv-SE" altLang="en-US" sz="1800"/>
          </a:p>
        </p:txBody>
      </p:sp>
    </p:spTree>
    <p:extLst>
      <p:ext uri="{BB962C8B-B14F-4D97-AF65-F5344CB8AC3E}">
        <p14:creationId xmlns:p14="http://schemas.microsoft.com/office/powerpoint/2010/main" val="1620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930" name="Group 2"/>
          <p:cNvGraphicFramePr>
            <a:graphicFrameLocks noGrp="1"/>
          </p:cNvGraphicFramePr>
          <p:nvPr>
            <p:ph sz="half" idx="2"/>
          </p:nvPr>
        </p:nvGraphicFramePr>
        <p:xfrm>
          <a:off x="684213" y="2276475"/>
          <a:ext cx="2232025" cy="2203449"/>
        </p:xfrm>
        <a:graphic>
          <a:graphicData uri="http://schemas.openxmlformats.org/drawingml/2006/table">
            <a:tbl>
              <a:tblPr/>
              <a:tblGrid>
                <a:gridCol w="1008011"/>
                <a:gridCol w="1224014"/>
              </a:tblGrid>
              <a:tr h="3963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nrSeats</a:t>
                      </a: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6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HC2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230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HA1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146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HA4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152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177" name="Text Box 25"/>
          <p:cNvSpPr txBox="1">
            <a:spLocks noChangeArrowheads="1"/>
          </p:cNvSpPr>
          <p:nvPr/>
        </p:nvSpPr>
        <p:spPr bwMode="auto">
          <a:xfrm>
            <a:off x="3533775" y="2679700"/>
            <a:ext cx="23177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SELECT nrSeats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FROM   Rooms;</a:t>
            </a:r>
            <a:endParaRPr lang="en-GB" altLang="en-US" sz="2000">
              <a:latin typeface="Courier New" charset="0"/>
            </a:endParaRPr>
          </a:p>
        </p:txBody>
      </p:sp>
      <p:graphicFrame>
        <p:nvGraphicFramePr>
          <p:cNvPr id="124954" name="Group 26"/>
          <p:cNvGraphicFramePr>
            <a:graphicFrameLocks noGrp="1"/>
          </p:cNvGraphicFramePr>
          <p:nvPr>
            <p:ph sz="half" idx="1"/>
          </p:nvPr>
        </p:nvGraphicFramePr>
        <p:xfrm>
          <a:off x="6659563" y="2276475"/>
          <a:ext cx="1223962" cy="2136775"/>
        </p:xfrm>
        <a:graphic>
          <a:graphicData uri="http://schemas.openxmlformats.org/drawingml/2006/table">
            <a:tbl>
              <a:tblPr/>
              <a:tblGrid>
                <a:gridCol w="1223962"/>
              </a:tblGrid>
              <a:tr h="3963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nrSeats</a:t>
                      </a: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01" marR="91401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53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</a:t>
                      </a:r>
                    </a:p>
                  </a:txBody>
                  <a:tcPr marL="91401" marR="91401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marL="91401" marR="91401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230</a:t>
                      </a:r>
                    </a:p>
                  </a:txBody>
                  <a:tcPr marL="91401" marR="91401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146</a:t>
                      </a:r>
                    </a:p>
                  </a:txBody>
                  <a:tcPr marL="91401" marR="91401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152</a:t>
                      </a:r>
                    </a:p>
                  </a:txBody>
                  <a:tcPr marL="91401" marR="91401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194" name="Line 42"/>
          <p:cNvSpPr>
            <a:spLocks noChangeShapeType="1"/>
          </p:cNvSpPr>
          <p:nvPr/>
        </p:nvSpPr>
        <p:spPr bwMode="auto">
          <a:xfrm>
            <a:off x="3563938" y="3429000"/>
            <a:ext cx="22320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7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979" name="Group 3"/>
          <p:cNvGraphicFramePr>
            <a:graphicFrameLocks noGrp="1"/>
          </p:cNvGraphicFramePr>
          <p:nvPr>
            <p:ph sz="half" idx="1"/>
          </p:nvPr>
        </p:nvGraphicFramePr>
        <p:xfrm>
          <a:off x="6877050" y="2565400"/>
          <a:ext cx="1871663" cy="731838"/>
        </p:xfrm>
        <a:graphic>
          <a:graphicData uri="http://schemas.openxmlformats.org/drawingml/2006/table">
            <a:tbl>
              <a:tblPr/>
              <a:tblGrid>
                <a:gridCol w="1871663"/>
              </a:tblGrid>
              <a:tr h="396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MAX(</a:t>
                      </a:r>
                      <a:r>
                        <a:rPr kumimoji="0" lang="en-GB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nrSeats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5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230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186" name="Text Box 34"/>
          <p:cNvSpPr txBox="1">
            <a:spLocks noChangeArrowheads="1"/>
          </p:cNvSpPr>
          <p:nvPr/>
        </p:nvSpPr>
        <p:spPr bwMode="auto">
          <a:xfrm>
            <a:off x="3533775" y="2679700"/>
            <a:ext cx="3232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SELECT MAX(nrSeats)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FROM   Rooms;</a:t>
            </a:r>
            <a:endParaRPr lang="en-GB" altLang="en-US" sz="2000">
              <a:latin typeface="Courier New" charset="0"/>
            </a:endParaRPr>
          </a:p>
        </p:txBody>
      </p:sp>
      <p:sp>
        <p:nvSpPr>
          <p:cNvPr id="50187" name="Line 35"/>
          <p:cNvSpPr>
            <a:spLocks noChangeShapeType="1"/>
          </p:cNvSpPr>
          <p:nvPr/>
        </p:nvSpPr>
        <p:spPr bwMode="auto">
          <a:xfrm>
            <a:off x="3563938" y="3429000"/>
            <a:ext cx="22320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8" name="Line 36"/>
          <p:cNvSpPr>
            <a:spLocks noChangeShapeType="1"/>
          </p:cNvSpPr>
          <p:nvPr/>
        </p:nvSpPr>
        <p:spPr bwMode="auto">
          <a:xfrm>
            <a:off x="3708400" y="3860800"/>
            <a:ext cx="1871663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27013" name="Group 37"/>
          <p:cNvGraphicFramePr>
            <a:graphicFrameLocks noGrp="1"/>
          </p:cNvGraphicFramePr>
          <p:nvPr>
            <p:ph sz="quarter" idx="3"/>
          </p:nvPr>
        </p:nvGraphicFramePr>
        <p:xfrm>
          <a:off x="5867400" y="4365625"/>
          <a:ext cx="1512888" cy="936626"/>
        </p:xfrm>
        <a:graphic>
          <a:graphicData uri="http://schemas.openxmlformats.org/drawingml/2006/table">
            <a:tbl>
              <a:tblPr/>
              <a:tblGrid>
                <a:gridCol w="1512888"/>
              </a:tblGrid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nrSeats</a:t>
                      </a: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197" name="Text Box 45"/>
          <p:cNvSpPr txBox="1">
            <a:spLocks noChangeArrowheads="1"/>
          </p:cNvSpPr>
          <p:nvPr/>
        </p:nvSpPr>
        <p:spPr bwMode="auto">
          <a:xfrm>
            <a:off x="755650" y="4532313"/>
            <a:ext cx="4908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SELECT MAX(nrSeats) AS nrSeats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>
                <a:latin typeface="Courier New" charset="0"/>
              </a:rPr>
              <a:t>FROM   Rooms;</a:t>
            </a:r>
            <a:endParaRPr lang="en-GB" altLang="en-US" sz="2000">
              <a:latin typeface="Courier New" charset="0"/>
            </a:endParaRPr>
          </a:p>
        </p:txBody>
      </p:sp>
      <p:graphicFrame>
        <p:nvGraphicFramePr>
          <p:cNvPr id="11" name="Group 2"/>
          <p:cNvGraphicFramePr>
            <a:graphicFrameLocks/>
          </p:cNvGraphicFramePr>
          <p:nvPr/>
        </p:nvGraphicFramePr>
        <p:xfrm>
          <a:off x="755650" y="2060575"/>
          <a:ext cx="2232025" cy="2203449"/>
        </p:xfrm>
        <a:graphic>
          <a:graphicData uri="http://schemas.openxmlformats.org/drawingml/2006/table">
            <a:tbl>
              <a:tblPr/>
              <a:tblGrid>
                <a:gridCol w="1008011"/>
                <a:gridCol w="1224014"/>
              </a:tblGrid>
              <a:tr h="3963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nrSeats</a:t>
                      </a:r>
                      <a:endPara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6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HC2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230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HA1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146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HA4</a:t>
                      </a:r>
                    </a:p>
                  </a:txBody>
                  <a:tcPr marL="91431" marR="91431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152</a:t>
                      </a:r>
                    </a:p>
                  </a:txBody>
                  <a:tcPr marL="91431" marR="91431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18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Quiz! New attempt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sz="2800"/>
              <a:t>List the room(s) with the highest number of seats, and its number of seats.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sz="2800"/>
              <a:t>Not correct either, will list all rooms, together with the highest number of seats in any room.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sz="2800"/>
              <a:t>Let’s try yet again…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971550" y="2708275"/>
            <a:ext cx="712946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SELECT name, 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     (SELECT MAX(nrSeats)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        FROM   Rooms)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FROM   Rooms;</a:t>
            </a:r>
            <a:endParaRPr lang="sv-SE" altLang="en-US" sz="1800"/>
          </a:p>
        </p:txBody>
      </p:sp>
    </p:spTree>
    <p:extLst>
      <p:ext uri="{BB962C8B-B14F-4D97-AF65-F5344CB8AC3E}">
        <p14:creationId xmlns:p14="http://schemas.microsoft.com/office/powerpoint/2010/main" val="111084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13811</TotalTime>
  <Words>2414</Words>
  <Application>Microsoft Macintosh PowerPoint</Application>
  <PresentationFormat>Presentación en pantalla (4:3)</PresentationFormat>
  <Paragraphs>790</Paragraphs>
  <Slides>46</Slides>
  <Notes>24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53" baseType="lpstr">
      <vt:lpstr>Arial</vt:lpstr>
      <vt:lpstr>Arial Unicode MS</vt:lpstr>
      <vt:lpstr>Courier New</vt:lpstr>
      <vt:lpstr>Chalkduster</vt:lpstr>
      <vt:lpstr>Menlo</vt:lpstr>
      <vt:lpstr>Times New Roman</vt:lpstr>
      <vt:lpstr>Standardformgivning</vt:lpstr>
      <vt:lpstr>Database Usage  (and Construction)</vt:lpstr>
      <vt:lpstr>Quiz!</vt:lpstr>
      <vt:lpstr>Constants</vt:lpstr>
      <vt:lpstr>Aggregation</vt:lpstr>
      <vt:lpstr>Quiz!</vt:lpstr>
      <vt:lpstr>Aggregate functions are special</vt:lpstr>
      <vt:lpstr>Presentación de PowerPoint</vt:lpstr>
      <vt:lpstr>Presentación de PowerPoint</vt:lpstr>
      <vt:lpstr>Quiz! New attempt</vt:lpstr>
      <vt:lpstr>Presentación de PowerPoint</vt:lpstr>
      <vt:lpstr>Quiz! New attempt</vt:lpstr>
      <vt:lpstr>Quiz!</vt:lpstr>
      <vt:lpstr>Single-value queries</vt:lpstr>
      <vt:lpstr>NULL in aggregations</vt:lpstr>
      <vt:lpstr>Capacity per campus?</vt:lpstr>
      <vt:lpstr>Grouping</vt:lpstr>
      <vt:lpstr>Grouping</vt:lpstr>
      <vt:lpstr>Presentación de PowerPoint</vt:lpstr>
      <vt:lpstr>Presentación de PowerPoint</vt:lpstr>
      <vt:lpstr>Presentación de PowerPoint</vt:lpstr>
      <vt:lpstr>Presentación de PowerPoint</vt:lpstr>
      <vt:lpstr>Specialized renaming of attributes</vt:lpstr>
      <vt:lpstr>Tests on groups</vt:lpstr>
      <vt:lpstr>Example</vt:lpstr>
      <vt:lpstr>Quiz!</vt:lpstr>
      <vt:lpstr>Sorting relations</vt:lpstr>
      <vt:lpstr>Example</vt:lpstr>
      <vt:lpstr>SELECT-FROM-WHERE-GROUPBY-HAVING-ORDERBY</vt:lpstr>
      <vt:lpstr>SELECT-FROM-WHERE-GROUPBY-HAVING-ORDERBY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Break</vt:lpstr>
      <vt:lpstr>Presentación de PowerPoint</vt:lpstr>
      <vt:lpstr>Lexical vs logical ordering</vt:lpstr>
      <vt:lpstr>Available attributes in SELECT</vt:lpstr>
      <vt:lpstr>SQL Exercises</vt:lpstr>
      <vt:lpstr>Music Website</vt:lpstr>
      <vt:lpstr>Music Website – Ex1</vt:lpstr>
      <vt:lpstr>Music Website – Ex2</vt:lpstr>
      <vt:lpstr>Music Website – Ex3</vt:lpstr>
      <vt:lpstr>Next time, Lecture 9</vt:lpstr>
    </vt:vector>
  </TitlesOfParts>
  <Company>barbar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Usage  (and Construction)</dc:title>
  <dc:creator>Niklas Broberg</dc:creator>
  <cp:lastModifiedBy>Pablo Picazo-Sanchez</cp:lastModifiedBy>
  <cp:revision>140</cp:revision>
  <cp:lastPrinted>2017-11-20T15:23:30Z</cp:lastPrinted>
  <dcterms:created xsi:type="dcterms:W3CDTF">2005-11-12T13:58:58Z</dcterms:created>
  <dcterms:modified xsi:type="dcterms:W3CDTF">2017-11-21T12:08:19Z</dcterms:modified>
</cp:coreProperties>
</file>