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7" r:id="rId2"/>
    <p:sldId id="330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323" r:id="rId12"/>
    <p:sldId id="307" r:id="rId13"/>
    <p:sldId id="308" r:id="rId14"/>
    <p:sldId id="309" r:id="rId15"/>
    <p:sldId id="310" r:id="rId16"/>
    <p:sldId id="311" r:id="rId17"/>
    <p:sldId id="270" r:id="rId18"/>
    <p:sldId id="271" r:id="rId19"/>
    <p:sldId id="324" r:id="rId20"/>
    <p:sldId id="274" r:id="rId21"/>
    <p:sldId id="273" r:id="rId22"/>
    <p:sldId id="275" r:id="rId23"/>
    <p:sldId id="325" r:id="rId24"/>
    <p:sldId id="276" r:id="rId25"/>
    <p:sldId id="277" r:id="rId26"/>
    <p:sldId id="327" r:id="rId27"/>
    <p:sldId id="337" r:id="rId28"/>
    <p:sldId id="326" r:id="rId29"/>
    <p:sldId id="279" r:id="rId30"/>
    <p:sldId id="281" r:id="rId31"/>
    <p:sldId id="282" r:id="rId32"/>
    <p:sldId id="283" r:id="rId33"/>
    <p:sldId id="284" r:id="rId34"/>
    <p:sldId id="286" r:id="rId35"/>
    <p:sldId id="285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329" r:id="rId44"/>
    <p:sldId id="322" r:id="rId45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2"/>
    <p:restoredTop sz="85613" autoAdjust="0"/>
  </p:normalViewPr>
  <p:slideViewPr>
    <p:cSldViewPr>
      <p:cViewPr varScale="1">
        <p:scale>
          <a:sx n="122" d="100"/>
          <a:sy n="122" d="100"/>
        </p:scale>
        <p:origin x="31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8565EEC3-AD90-8F4A-ABB5-B13ACFB53451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6A1B7F82-7F6F-8447-95EE-ED312E75C97B}" type="slidenum">
              <a:rPr lang="en-AU" altLang="en-US"/>
              <a:pPr/>
              <a:t>‹Nr.›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B7F82-7F6F-8447-95EE-ED312E75C97B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58891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71E75-665C-9640-9588-2D8C343792F0}" type="slidenum">
              <a:rPr lang="en-AU" altLang="en-US" sz="1300"/>
              <a:pPr eaLnBrk="1" hangingPunct="1">
                <a:spcBef>
                  <a:spcPct val="0"/>
                </a:spcBef>
              </a:pPr>
              <a:t>12</a:t>
            </a:fld>
            <a:endParaRPr lang="en-AU" altLang="en-US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“Monday” changed to “Mon” in query to match relations.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  <a:p>
            <a:pPr eaLnBrk="1" hangingPunct="1"/>
            <a:r>
              <a:rPr lang="en-AU" altLang="en-US"/>
              <a:t>2011-02-07, NB: Updated graphics to match other tables used in the slides.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4FF44F-91BC-614F-8D1D-98EE51760C99}" type="slidenum">
              <a:rPr lang="en-AU" altLang="en-US" sz="1300"/>
              <a:pPr eaLnBrk="1" hangingPunct="1">
                <a:spcBef>
                  <a:spcPct val="0"/>
                </a:spcBef>
              </a:pPr>
              <a:t>13</a:t>
            </a:fld>
            <a:endParaRPr lang="en-AU" altLang="en-US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“Monday” changed to “Mon” in query to match relations.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</a:p>
          <a:p>
            <a:pPr eaLnBrk="1" hangingPunct="1"/>
            <a:r>
              <a:rPr lang="en-AU" altLang="en-US"/>
              <a:t>2011-02-07, NB: Updated graphics to match other tables used in the slides.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7C7F56-E6DD-6645-BDF9-66E771494AC6}" type="slidenum">
              <a:rPr lang="en-AU" altLang="en-US" sz="1300"/>
              <a:pPr eaLnBrk="1" hangingPunct="1">
                <a:spcBef>
                  <a:spcPct val="0"/>
                </a:spcBef>
              </a:pPr>
              <a:t>14</a:t>
            </a:fld>
            <a:endParaRPr lang="en-AU" altLang="en-US" sz="13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“Monday” changed to “Mon” in query to match relations.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</a:p>
          <a:p>
            <a:pPr eaLnBrk="1" hangingPunct="1"/>
            <a:r>
              <a:rPr lang="en-AU" altLang="en-US"/>
              <a:t>2011-02-07, NB: Updated graphics to match other tables used in the slides.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D6D1EB-FB52-5449-8BAD-BC8CC9E95726}" type="slidenum">
              <a:rPr lang="en-AU" altLang="en-US" sz="1300"/>
              <a:pPr eaLnBrk="1" hangingPunct="1">
                <a:spcBef>
                  <a:spcPct val="0"/>
                </a:spcBef>
              </a:pPr>
              <a:t>15</a:t>
            </a:fld>
            <a:endParaRPr lang="en-AU" altLang="en-US" sz="13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“Monday” changed to “Mon” in query to match relations.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</a:p>
          <a:p>
            <a:pPr eaLnBrk="1" hangingPunct="1"/>
            <a:r>
              <a:rPr lang="en-AU" altLang="en-US"/>
              <a:t>2011-02-07, NB: Updated graphics to match other tables used in the slides.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37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n-US"/>
              <a:t>2011-02-07, NB: Updated graphics to match other tables used in the slides.</a:t>
            </a:r>
          </a:p>
        </p:txBody>
      </p:sp>
      <p:sp>
        <p:nvSpPr>
          <p:cNvPr id="737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DA5645-B444-8C45-B921-F408B51B7B39}" type="slidenum">
              <a:rPr lang="en-AU" altLang="en-US" sz="1300"/>
              <a:pPr eaLnBrk="1" hangingPunct="1">
                <a:spcBef>
                  <a:spcPct val="0"/>
                </a:spcBef>
              </a:pPr>
              <a:t>16</a:t>
            </a:fld>
            <a:endParaRPr lang="en-AU" altLang="en-US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C140B1-EAC7-534C-9E51-51B5C39AD7E6}" type="slidenum">
              <a:rPr lang="en-AU" altLang="en-US" sz="1300"/>
              <a:pPr eaLnBrk="1" hangingPunct="1">
                <a:spcBef>
                  <a:spcPct val="0"/>
                </a:spcBef>
              </a:pPr>
              <a:t>17</a:t>
            </a:fld>
            <a:endParaRPr lang="en-AU" altLang="en-US" sz="13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63966D-43AD-D44A-8708-D484041D4450}" type="slidenum">
              <a:rPr lang="en-AU" altLang="en-US" sz="1300"/>
              <a:pPr eaLnBrk="1" hangingPunct="1">
                <a:spcBef>
                  <a:spcPct val="0"/>
                </a:spcBef>
              </a:pPr>
              <a:t>18</a:t>
            </a:fld>
            <a:endParaRPr lang="en-AU" altLang="en-US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“What does it compute?” changed to “What does this query mean?”.</a:t>
            </a:r>
            <a:endParaRPr lang="en-AU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63966D-43AD-D44A-8708-D484041D4450}" type="slidenum">
              <a:rPr lang="en-AU" altLang="en-US" sz="1300"/>
              <a:pPr eaLnBrk="1" hangingPunct="1">
                <a:spcBef>
                  <a:spcPct val="0"/>
                </a:spcBef>
              </a:pPr>
              <a:t>19</a:t>
            </a:fld>
            <a:endParaRPr lang="en-AU" altLang="en-US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“What does it compute?” changed to “What does this query mean?”.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46706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489121-12C7-DA47-9565-11572A2B2C14}" type="slidenum">
              <a:rPr lang="en-AU" altLang="en-US" sz="1300"/>
              <a:pPr eaLnBrk="1" hangingPunct="1">
                <a:spcBef>
                  <a:spcPct val="0"/>
                </a:spcBef>
              </a:pPr>
              <a:t>22</a:t>
            </a:fld>
            <a:endParaRPr lang="en-AU" altLang="en-US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“What does it compute?” changed to “What does this query mean?”.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489121-12C7-DA47-9565-11572A2B2C14}" type="slidenum">
              <a:rPr lang="en-AU" altLang="en-US" sz="1300"/>
              <a:pPr eaLnBrk="1" hangingPunct="1">
                <a:spcBef>
                  <a:spcPct val="0"/>
                </a:spcBef>
              </a:pPr>
              <a:t>23</a:t>
            </a:fld>
            <a:endParaRPr lang="en-AU" altLang="en-US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“What does it compute?” changed to “What does this query mean?”.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72051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03FCA0-ACC5-7849-815D-ED218CC88E21}" type="slidenum">
              <a:rPr lang="en-AU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AU" altLang="en-US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 Removed box covering relational algebra.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71360E-2C6C-7744-94AF-69F33D9EA3E1}" type="slidenum">
              <a:rPr lang="en-AU" altLang="en-US" sz="1300"/>
              <a:pPr eaLnBrk="1" hangingPunct="1">
                <a:spcBef>
                  <a:spcPct val="0"/>
                </a:spcBef>
              </a:pPr>
              <a:t>25</a:t>
            </a:fld>
            <a:endParaRPr lang="en-AU" altLang="en-US" sz="13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97D5E7-0940-134F-AC36-9F2AD9CD7038}" type="slidenum">
              <a:rPr lang="en-AU" altLang="en-US" sz="1300"/>
              <a:pPr eaLnBrk="1" hangingPunct="1">
                <a:spcBef>
                  <a:spcPct val="0"/>
                </a:spcBef>
              </a:pPr>
              <a:t>29</a:t>
            </a:fld>
            <a:endParaRPr lang="en-AU" altLang="en-US" sz="13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AEA330-E09A-C64E-A6AD-934635B591C4}" type="slidenum">
              <a:rPr lang="en-AU" altLang="en-US" sz="1300"/>
              <a:pPr eaLnBrk="1" hangingPunct="1">
                <a:spcBef>
                  <a:spcPct val="0"/>
                </a:spcBef>
              </a:pPr>
              <a:t>30</a:t>
            </a:fld>
            <a:endParaRPr lang="en-AU" altLang="en-US" sz="13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“teacher that” changed to “teacher who”. “holds the Database course” changed to “gives the Database course”.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E0A520-FDE2-E64A-949F-6EF1EA1030AB}" type="slidenum">
              <a:rPr lang="en-AU" altLang="en-US" sz="1300"/>
              <a:pPr eaLnBrk="1" hangingPunct="1">
                <a:spcBef>
                  <a:spcPct val="0"/>
                </a:spcBef>
              </a:pPr>
              <a:t>31</a:t>
            </a:fld>
            <a:endParaRPr lang="en-AU" altLang="en-US" sz="13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 Format and text revised.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AD94E1-55F0-6D45-BB0A-1AB86A0273E7}" type="slidenum">
              <a:rPr lang="en-AU" altLang="en-US" sz="1300"/>
              <a:pPr eaLnBrk="1" hangingPunct="1">
                <a:spcBef>
                  <a:spcPct val="0"/>
                </a:spcBef>
              </a:pPr>
              <a:t>32</a:t>
            </a:fld>
            <a:endParaRPr lang="en-AU" altLang="en-US" sz="13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B04012-6553-DC40-B7CE-9D7CB696F5B0}" type="slidenum">
              <a:rPr lang="en-AU" altLang="en-US" sz="1300"/>
              <a:pPr eaLnBrk="1" hangingPunct="1">
                <a:spcBef>
                  <a:spcPct val="0"/>
                </a:spcBef>
              </a:pPr>
              <a:t>33</a:t>
            </a:fld>
            <a:endParaRPr lang="en-AU" altLang="en-US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9E6947-E15B-3940-86F7-C1B027B0E371}" type="slidenum">
              <a:rPr lang="en-AU" altLang="en-US" sz="1300"/>
              <a:pPr eaLnBrk="1" hangingPunct="1">
                <a:spcBef>
                  <a:spcPct val="0"/>
                </a:spcBef>
              </a:pPr>
              <a:t>34</a:t>
            </a:fld>
            <a:endParaRPr lang="en-AU" altLang="en-US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7ED1BD-9936-0E44-A967-85F7519D85DC}" type="slidenum">
              <a:rPr lang="en-AU" altLang="en-US" sz="1300"/>
              <a:pPr eaLnBrk="1" hangingPunct="1">
                <a:spcBef>
                  <a:spcPct val="0"/>
                </a:spcBef>
              </a:pPr>
              <a:t>35</a:t>
            </a:fld>
            <a:endParaRPr lang="en-AU" altLang="en-US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51CF1C-8788-3747-88E2-D6ACA7499046}" type="slidenum">
              <a:rPr lang="en-AU" altLang="en-US" sz="1300"/>
              <a:pPr eaLnBrk="1" hangingPunct="1">
                <a:spcBef>
                  <a:spcPct val="0"/>
                </a:spcBef>
              </a:pPr>
              <a:t>37</a:t>
            </a:fld>
            <a:endParaRPr lang="en-AU" altLang="en-US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456D26-E640-E742-B53F-31F74C073B92}" type="slidenum">
              <a:rPr lang="en-AU" altLang="en-US" sz="1300"/>
              <a:pPr eaLnBrk="1" hangingPunct="1">
                <a:spcBef>
                  <a:spcPct val="0"/>
                </a:spcBef>
              </a:pPr>
              <a:t>41</a:t>
            </a:fld>
            <a:endParaRPr lang="en-AU" altLang="en-US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63AD29-D8ED-4348-89D8-00DA1466776C}" type="slidenum">
              <a:rPr lang="en-AU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AU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 Indented relational algebra.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04DAEE-B0B5-2F4A-A151-9CB94ADB89DE}" type="slidenum">
              <a:rPr lang="en-AU" altLang="en-US" sz="1300"/>
              <a:pPr eaLnBrk="1" hangingPunct="1">
                <a:spcBef>
                  <a:spcPct val="0"/>
                </a:spcBef>
              </a:pPr>
              <a:t>42</a:t>
            </a:fld>
            <a:endParaRPr lang="en-AU" altLang="en-US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Bullet removed from before “p OR NOT p = true”, since this looked like “- p”.</a:t>
            </a:r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1E44BD-C143-2C4D-828B-F958F573AE7C}" type="slidenum">
              <a:rPr lang="en-AU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AU" altLang="en-US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3AE445-7725-DE46-B65A-D845B09B11DA}" type="slidenum">
              <a:rPr lang="en-AU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AU" altLang="en-US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Before and after relations moved apart.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4B0943-A8F9-D64B-A9BC-4ED914464D24}" type="slidenum">
              <a:rPr lang="en-AU" altLang="en-US" sz="1300"/>
              <a:pPr eaLnBrk="1" hangingPunct="1">
                <a:spcBef>
                  <a:spcPct val="0"/>
                </a:spcBef>
              </a:pPr>
              <a:t>8</a:t>
            </a:fld>
            <a:endParaRPr lang="en-AU" altLang="en-US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Before and after relations moved apart.</a:t>
            </a:r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  <a:p>
            <a:pPr eaLnBrk="1" hangingPunct="1"/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D34E7A-5106-5647-AAEA-551606177B92}" type="slidenum">
              <a:rPr lang="en-AU" altLang="en-US" sz="1300"/>
              <a:pPr eaLnBrk="1" hangingPunct="1">
                <a:spcBef>
                  <a:spcPct val="0"/>
                </a:spcBef>
              </a:pPr>
              <a:t>9</a:t>
            </a:fld>
            <a:endParaRPr lang="en-AU" altLang="en-US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“algebraic” changed to “algebra”. Relational algebra expression indented. “do tests on” changed to “test”.</a:t>
            </a:r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E8C67D-7A96-E24C-AF67-6CF294CC8281}" type="slidenum">
              <a:rPr lang="en-AU" altLang="en-US" sz="1300"/>
              <a:pPr eaLnBrk="1" hangingPunct="1">
                <a:spcBef>
                  <a:spcPct val="0"/>
                </a:spcBef>
              </a:pPr>
              <a:t>10</a:t>
            </a:fld>
            <a:endParaRPr lang="en-AU" altLang="en-US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Box covering SQL removed.</a:t>
            </a:r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BF5C1D-7CAC-0E45-83E2-507CE85BC5E9}" type="slidenum">
              <a:rPr lang="en-AU" altLang="en-US" sz="1300"/>
              <a:pPr eaLnBrk="1" hangingPunct="1">
                <a:spcBef>
                  <a:spcPct val="0"/>
                </a:spcBef>
              </a:pPr>
              <a:t>11</a:t>
            </a:fld>
            <a:endParaRPr lang="en-AU" altLang="en-US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“teachers that have” changed to “teachers who have”. “Monday” changed to “Mon” in query to match relations. “What does it compute?” changed to “What does this query mean?”.</a:t>
            </a:r>
            <a:endParaRPr lang="en-AU" altLang="en-US"/>
          </a:p>
          <a:p>
            <a:pPr eaLnBrk="1" hangingPunct="1"/>
            <a:r>
              <a:rPr lang="en-US" altLang="en-US"/>
              <a:t>2009-02-04, NB: Updated values in tables.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1811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94789-99B9-C244-81E4-46EA2339813C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8147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16462-D791-F24A-94E8-E252BE9931B1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3290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01F1F-5C61-074C-9D34-73B95A96D110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25358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0AD64-6982-8D47-8036-48F2597C59D2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3908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0A2FC-93E7-0545-9413-4D1D3619B911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7018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5AD23-120F-1247-8A55-363330BE661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2552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3CEA9-7DC4-D041-B59B-AB1E964243C7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32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332C-BCCD-F042-A538-6CA3035CF24D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3980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98CB-9B65-6142-A346-3FFA3F52B07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970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356DA-310D-4048-AE1A-69D5B788EB15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7940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83C8B-B255-8146-AA05-BAFAD5FFDF26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4079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3F4B9-5967-E34F-9088-6508D630994C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6054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958DB-8F7E-514B-9B6B-0E62F7DC7892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3195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5DD4A8-9FC5-8D48-A5EB-DFD5BBD79975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Database </a:t>
            </a:r>
            <a:r>
              <a:rPr lang="sv-SE" altLang="en-US">
                <a:solidFill>
                  <a:srgbClr val="FF3300"/>
                </a:solidFill>
              </a:rPr>
              <a:t>Usage</a:t>
            </a:r>
            <a:r>
              <a:rPr lang="sv-SE" altLang="en-US"/>
              <a:t> </a:t>
            </a:r>
            <a:r>
              <a:rPr lang="sv-SE" altLang="en-US">
                <a:solidFill>
                  <a:schemeClr val="folHlink"/>
                </a:solidFill>
              </a:rPr>
              <a:t/>
            </a:r>
            <a:br>
              <a:rPr lang="sv-SE" altLang="en-US">
                <a:solidFill>
                  <a:schemeClr val="folHlink"/>
                </a:solidFill>
              </a:rPr>
            </a:br>
            <a:r>
              <a:rPr lang="sv-SE" altLang="en-US">
                <a:solidFill>
                  <a:schemeClr val="tx1"/>
                </a:solidFill>
              </a:rPr>
              <a:t>(and </a:t>
            </a:r>
            <a:r>
              <a:rPr lang="sv-SE" altLang="en-US">
                <a:solidFill>
                  <a:schemeClr val="folHlink"/>
                </a:solidFill>
              </a:rPr>
              <a:t>Construction</a:t>
            </a:r>
            <a:r>
              <a:rPr lang="sv-SE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848600" cy="1752600"/>
          </a:xfrm>
        </p:spPr>
        <p:txBody>
          <a:bodyPr/>
          <a:lstStyle/>
          <a:p>
            <a:pPr eaLnBrk="1" hangingPunct="1"/>
            <a:r>
              <a:rPr lang="sv-SE" altLang="en-US"/>
              <a:t>SQL Queries and Relational Algebra</a:t>
            </a:r>
          </a:p>
          <a:p>
            <a:pPr eaLnBrk="1" hangingPunct="1"/>
            <a:r>
              <a:rPr lang="sv-SE" altLang="en-US"/>
              <a:t>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0" dirty="0" smtClean="0"/>
              <a:t>Lecture 6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More complex expressions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81325"/>
          </a:xfrm>
        </p:spPr>
        <p:txBody>
          <a:bodyPr/>
          <a:lstStyle/>
          <a:p>
            <a:pPr eaLnBrk="1" hangingPunct="1"/>
            <a:r>
              <a:rPr lang="sv-SE" altLang="en-US" sz="2800"/>
              <a:t>So far we have only examples of the same simple structure:</a:t>
            </a:r>
          </a:p>
          <a:p>
            <a:pPr eaLnBrk="1" hangingPunct="1"/>
            <a:endParaRPr lang="sv-SE" altLang="en-US" sz="2800"/>
          </a:p>
          <a:p>
            <a:pPr eaLnBrk="1" hangingPunct="1"/>
            <a:r>
              <a:rPr lang="sv-SE" altLang="en-US" sz="2800"/>
              <a:t>We can of course combine the operands and operators of relational algebra in (almost) any way imaginable.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140200" y="2276475"/>
            <a:ext cx="2301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X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</a:t>
            </a:r>
            <a:r>
              <a:rPr lang="sv-SE" altLang="en-US" sz="3600">
                <a:latin typeface="Arial Unicode MS" charset="0"/>
                <a:ea typeface="Arial Unicode MS" charset="0"/>
              </a:rPr>
              <a:t>(T))</a:t>
            </a:r>
            <a:endParaRPr lang="el-GR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051050" y="4581525"/>
            <a:ext cx="51847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</a:t>
            </a:r>
            <a:r>
              <a:rPr lang="sv-SE" altLang="en-US" sz="3600">
                <a:latin typeface="Arial Unicode MS" charset="0"/>
                <a:ea typeface="Arial Unicode MS" charset="0"/>
              </a:rPr>
              <a:t>(R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3</a:t>
            </a:r>
            <a:r>
              <a:rPr lang="sv-SE" altLang="en-US" sz="3600">
                <a:latin typeface="Arial Unicode MS" charset="0"/>
                <a:ea typeface="Arial Unicode MS" charset="0"/>
              </a:rPr>
              <a:t> </a:t>
            </a:r>
            <a:r>
              <a:rPr lang="sv-SE" altLang="en-US" sz="36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 sz="3600" baseline="-25000">
                <a:ea typeface="Arial Unicode MS" charset="0"/>
              </a:rPr>
              <a:t>D </a:t>
            </a: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X</a:t>
            </a:r>
            <a:r>
              <a:rPr lang="sv-SE" altLang="en-US" sz="3600">
                <a:latin typeface="Arial Unicode MS" charset="0"/>
                <a:ea typeface="Arial Unicode MS" charset="0"/>
              </a:rPr>
              <a:t>(R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1</a:t>
            </a:r>
            <a:r>
              <a:rPr lang="sv-SE" altLang="en-US" sz="3600">
                <a:latin typeface="Arial Unicode MS" charset="0"/>
                <a:ea typeface="Arial Unicode MS" charset="0"/>
              </a:rPr>
              <a:t> x R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2</a:t>
            </a:r>
            <a:r>
              <a:rPr lang="sv-SE" altLang="en-US" sz="3600">
                <a:latin typeface="Arial Unicode MS" charset="0"/>
                <a:ea typeface="Arial Unicode MS" charset="0"/>
              </a:rPr>
              <a:t>))</a:t>
            </a:r>
            <a:endParaRPr lang="el-GR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619250" y="5546725"/>
            <a:ext cx="64817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* 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R</a:t>
            </a:r>
            <a:r>
              <a:rPr lang="sv-SE" altLang="en-US" sz="2000" b="1" baseline="-25000">
                <a:latin typeface="Courier New" charset="0"/>
              </a:rPr>
              <a:t>3</a:t>
            </a:r>
            <a:r>
              <a:rPr lang="sv-SE" altLang="en-US" sz="2000" b="1">
                <a:latin typeface="Courier New" charset="0"/>
              </a:rPr>
              <a:t> JOIN (SELECT X FROM R</a:t>
            </a:r>
            <a:r>
              <a:rPr lang="sv-SE" altLang="en-US" sz="2000" b="1" baseline="-25000">
                <a:latin typeface="Courier New" charset="0"/>
              </a:rPr>
              <a:t>1</a:t>
            </a:r>
            <a:r>
              <a:rPr lang="sv-SE" altLang="en-US" sz="2000" b="1">
                <a:latin typeface="Courier New" charset="0"/>
              </a:rPr>
              <a:t>,R</a:t>
            </a:r>
            <a:r>
              <a:rPr lang="sv-SE" altLang="en-US" sz="2000" b="1" baseline="-25000">
                <a:latin typeface="Courier New" charset="0"/>
              </a:rPr>
              <a:t>2</a:t>
            </a:r>
            <a:r>
              <a:rPr lang="sv-SE" altLang="en-US" sz="2000" b="1">
                <a:latin typeface="Courier New" charset="0"/>
              </a:rPr>
              <a:t>) ON 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Subqueries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800"/>
              <a:t>Subqueries is a term referring to a query used inside another query:</a:t>
            </a:r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endParaRPr lang="sv-SE" altLang="en-US" sz="2000"/>
          </a:p>
          <a:p>
            <a:pPr eaLnBrk="1" hangingPunct="1">
              <a:lnSpc>
                <a:spcPct val="90000"/>
              </a:lnSpc>
            </a:pPr>
            <a:endParaRPr lang="sv-SE" altLang="en-US" sz="2000"/>
          </a:p>
          <a:p>
            <a:pPr eaLnBrk="1" hangingPunct="1">
              <a:lnSpc>
                <a:spcPct val="90000"/>
              </a:lnSpc>
            </a:pPr>
            <a:r>
              <a:rPr lang="sv-SE" altLang="en-US" sz="2000"/>
              <a:t>Beware the natural join!!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000"/>
              <a:t>”List all teachers who have lectures on Mondays in period 3”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000"/>
              <a:t>SQL is a language where any query can be written in lots of different ways…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331913" y="2636838"/>
            <a:ext cx="72723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teacher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GivenCourses NATURAL JOIN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(SELECT course, period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 FROM   Lectures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 WHERE  weekday = ’Mon’)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period = 3;</a:t>
            </a:r>
          </a:p>
        </p:txBody>
      </p:sp>
    </p:spTree>
    <p:extLst>
      <p:ext uri="{BB962C8B-B14F-4D97-AF65-F5344CB8AC3E}">
        <p14:creationId xmlns:p14="http://schemas.microsoft.com/office/powerpoint/2010/main" val="12384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5" name="Group 55"/>
          <p:cNvGraphicFramePr>
            <a:graphicFrameLocks noGrp="1"/>
          </p:cNvGraphicFramePr>
          <p:nvPr>
            <p:ph idx="1"/>
          </p:nvPr>
        </p:nvGraphicFramePr>
        <p:xfrm>
          <a:off x="971550" y="2420938"/>
          <a:ext cx="5903913" cy="2592388"/>
        </p:xfrm>
        <a:graphic>
          <a:graphicData uri="http://schemas.openxmlformats.org/drawingml/2006/table">
            <a:tbl>
              <a:tblPr/>
              <a:tblGrid>
                <a:gridCol w="1268203"/>
                <a:gridCol w="1107762"/>
                <a:gridCol w="1223982"/>
                <a:gridCol w="1439979"/>
                <a:gridCol w="863987"/>
              </a:tblGrid>
              <a:tr h="4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weekday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5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Mon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Mon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28" marR="91428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28" marR="91428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0" name="Text Box 53"/>
          <p:cNvSpPr txBox="1">
            <a:spLocks noChangeArrowheads="1"/>
          </p:cNvSpPr>
          <p:nvPr/>
        </p:nvSpPr>
        <p:spPr bwMode="auto">
          <a:xfrm>
            <a:off x="971550" y="1123950"/>
            <a:ext cx="35369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course, period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Lectures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</a:t>
            </a: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weekday = ’Mon’</a:t>
            </a:r>
            <a:endParaRPr lang="en-GB" altLang="en-US" sz="2000" b="1">
              <a:solidFill>
                <a:srgbClr val="FF3300"/>
              </a:solidFill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3"/>
          <p:cNvSpPr txBox="1">
            <a:spLocks noChangeArrowheads="1"/>
          </p:cNvSpPr>
          <p:nvPr/>
        </p:nvSpPr>
        <p:spPr bwMode="auto">
          <a:xfrm>
            <a:off x="1116013" y="1412875"/>
            <a:ext cx="35369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</a:t>
            </a: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course, period</a:t>
            </a:r>
            <a:r>
              <a:rPr lang="sv-SE" altLang="en-US" sz="2000" b="1">
                <a:latin typeface="Courier New" charset="0"/>
              </a:rPr>
              <a:t/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Lectures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weekday = ’Mon’</a:t>
            </a:r>
            <a:endParaRPr lang="en-GB" altLang="en-US" sz="2000" b="1">
              <a:latin typeface="Courier New" charset="0"/>
            </a:endParaRPr>
          </a:p>
        </p:txBody>
      </p:sp>
      <p:graphicFrame>
        <p:nvGraphicFramePr>
          <p:cNvPr id="4" name="Group 55"/>
          <p:cNvGraphicFramePr>
            <a:graphicFrameLocks/>
          </p:cNvGraphicFramePr>
          <p:nvPr/>
        </p:nvGraphicFramePr>
        <p:xfrm>
          <a:off x="1331913" y="2924175"/>
          <a:ext cx="5903912" cy="1111251"/>
        </p:xfrm>
        <a:graphic>
          <a:graphicData uri="http://schemas.openxmlformats.org/drawingml/2006/table">
            <a:tbl>
              <a:tblPr/>
              <a:tblGrid>
                <a:gridCol w="1268203"/>
                <a:gridCol w="1107762"/>
                <a:gridCol w="1223982"/>
                <a:gridCol w="1439978"/>
                <a:gridCol w="863987"/>
              </a:tblGrid>
              <a:tr h="396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1428" marR="91428"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weekday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5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28" marR="91428"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28" marR="91428"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28" marR="91428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77" name="Group 49"/>
          <p:cNvGraphicFramePr>
            <a:graphicFrameLocks noGrp="1"/>
          </p:cNvGraphicFramePr>
          <p:nvPr>
            <p:ph sz="half" idx="1"/>
          </p:nvPr>
        </p:nvGraphicFramePr>
        <p:xfrm>
          <a:off x="5940425" y="2997200"/>
          <a:ext cx="2160588" cy="1152526"/>
        </p:xfrm>
        <a:graphic>
          <a:graphicData uri="http://schemas.openxmlformats.org/drawingml/2006/table">
            <a:tbl>
              <a:tblPr/>
              <a:tblGrid>
                <a:gridCol w="1151793"/>
                <a:gridCol w="1008795"/>
              </a:tblGrid>
              <a:tr h="417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1455" marR="91455"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</a:p>
                  </a:txBody>
                  <a:tcPr marL="91455" marR="91455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4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55" marR="91455"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55" marR="91455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55" marR="91455"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55" marR="91455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3811" name="Group 8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759422"/>
              </p:ext>
            </p:extLst>
          </p:nvPr>
        </p:nvGraphicFramePr>
        <p:xfrm>
          <a:off x="1619250" y="4797425"/>
          <a:ext cx="5905500" cy="1566862"/>
        </p:xfrm>
        <a:graphic>
          <a:graphicData uri="http://schemas.openxmlformats.org/drawingml/2006/table">
            <a:tbl>
              <a:tblPr/>
              <a:tblGrid>
                <a:gridCol w="1296523"/>
                <a:gridCol w="1152244"/>
                <a:gridCol w="1872397"/>
                <a:gridCol w="1584336"/>
              </a:tblGrid>
              <a:tr h="460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1449" marR="91449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#students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9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49" marR="91449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49" marR="91449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49" marR="91449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1449" marR="9144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Text Box 84"/>
          <p:cNvSpPr txBox="1">
            <a:spLocks noChangeArrowheads="1"/>
          </p:cNvSpPr>
          <p:nvPr/>
        </p:nvSpPr>
        <p:spPr bwMode="auto">
          <a:xfrm>
            <a:off x="539750" y="1076325"/>
            <a:ext cx="5976938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teacher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</a:t>
            </a: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GivenCourses NATURAL JOIN</a:t>
            </a:r>
            <a:br>
              <a:rPr lang="sv-SE" altLang="en-US" sz="2000" b="1">
                <a:solidFill>
                  <a:srgbClr val="FF3300"/>
                </a:solidFill>
                <a:latin typeface="Courier New" charset="0"/>
              </a:rPr>
            </a:b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	   (SELECT course, period</a:t>
            </a:r>
            <a:br>
              <a:rPr lang="sv-SE" altLang="en-US" sz="2000" b="1">
                <a:solidFill>
                  <a:srgbClr val="FF3300"/>
                </a:solidFill>
                <a:latin typeface="Courier New" charset="0"/>
              </a:rPr>
            </a:b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	    FROM   Lectures</a:t>
            </a:r>
            <a:br>
              <a:rPr lang="sv-SE" altLang="en-US" sz="2000" b="1">
                <a:solidFill>
                  <a:srgbClr val="FF3300"/>
                </a:solidFill>
                <a:latin typeface="Courier New" charset="0"/>
              </a:rPr>
            </a:b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	    WHERE  weekday = ’Mon’)</a:t>
            </a:r>
            <a:r>
              <a:rPr lang="sv-SE" altLang="en-US" sz="2000" b="1">
                <a:latin typeface="Courier New" charset="0"/>
              </a:rPr>
              <a:t/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period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b="1"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12" name="Group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223361"/>
              </p:ext>
            </p:extLst>
          </p:nvPr>
        </p:nvGraphicFramePr>
        <p:xfrm>
          <a:off x="1476375" y="4076700"/>
          <a:ext cx="5986463" cy="1282700"/>
        </p:xfrm>
        <a:graphic>
          <a:graphicData uri="http://schemas.openxmlformats.org/drawingml/2006/table">
            <a:tbl>
              <a:tblPr/>
              <a:tblGrid>
                <a:gridCol w="1378371"/>
                <a:gridCol w="1152023"/>
                <a:gridCol w="1944039"/>
                <a:gridCol w="1512030"/>
              </a:tblGrid>
              <a:tr h="423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1432" marR="91432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#students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1432" marR="91432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1432" marR="91432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1432" marR="91432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4" name="Text Box 37"/>
          <p:cNvSpPr txBox="1">
            <a:spLocks noChangeArrowheads="1"/>
          </p:cNvSpPr>
          <p:nvPr/>
        </p:nvSpPr>
        <p:spPr bwMode="auto">
          <a:xfrm>
            <a:off x="900113" y="931863"/>
            <a:ext cx="6480175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</a:t>
            </a: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teacher</a:t>
            </a:r>
            <a:r>
              <a:rPr lang="sv-SE" altLang="en-US" sz="2000" b="1">
                <a:latin typeface="Courier New" charset="0"/>
              </a:rPr>
              <a:t/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FROM   GivenCourses NATURAL JOIN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(SELECT course, period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 FROM   Lectures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 WHERE  weekday = ’Mon’)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</a:t>
            </a:r>
            <a:r>
              <a:rPr lang="sv-SE" altLang="en-US" sz="2000" b="1">
                <a:solidFill>
                  <a:srgbClr val="FF3300"/>
                </a:solidFill>
                <a:latin typeface="Courier New" charset="0"/>
              </a:rPr>
              <a:t>period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b="1"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Result</a:t>
            </a:r>
          </a:p>
        </p:txBody>
      </p:sp>
      <p:graphicFrame>
        <p:nvGraphicFramePr>
          <p:cNvPr id="78907" name="Group 5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1884001"/>
              </p:ext>
            </p:extLst>
          </p:nvPr>
        </p:nvGraphicFramePr>
        <p:xfrm>
          <a:off x="3492500" y="2708275"/>
          <a:ext cx="2011363" cy="936625"/>
        </p:xfrm>
        <a:graphic>
          <a:graphicData uri="http://schemas.openxmlformats.org/drawingml/2006/table">
            <a:tbl>
              <a:tblPr/>
              <a:tblGrid>
                <a:gridCol w="2011363"/>
              </a:tblGrid>
              <a:tr h="43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5" marB="457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5" marB="457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Renaming attributes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Sometimes we want to give new names to attributes in the result of a query.</a:t>
            </a:r>
          </a:p>
          <a:p>
            <a:pPr lvl="1" eaLnBrk="1" hangingPunct="1"/>
            <a:r>
              <a:rPr lang="sv-SE" altLang="en-US"/>
              <a:t>To better understand what the result models</a:t>
            </a:r>
          </a:p>
          <a:p>
            <a:pPr lvl="1" eaLnBrk="1" hangingPunct="1"/>
            <a:r>
              <a:rPr lang="sv-SE" altLang="en-US"/>
              <a:t>In some cases, to simplify queries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55650" y="4221163"/>
            <a:ext cx="76327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Courses NATURAL JOIN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   (SELECT course AS code, period,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	    FROM   GivenCourses);</a:t>
            </a:r>
            <a:endParaRPr lang="sv-SE" altLang="en-US" sz="2000"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Renaming relations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Name the result of a subquery to be able to refer to the attributes in it.</a:t>
            </a:r>
          </a:p>
          <a:p>
            <a:pPr eaLnBrk="1" hangingPunct="1"/>
            <a:r>
              <a:rPr lang="sv-SE" altLang="en-US"/>
              <a:t>Alias existing relations (tables) to make referring to it simpler, or to disambiguate.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00113" y="3860800"/>
            <a:ext cx="76327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L.course, weekday, hour, room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Lectures L, GivenCourses G, Rooms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L.course = G.course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     AND L.period = G.period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     AND room =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       AND nrSeats &lt; nrStudents;</a:t>
            </a:r>
            <a:endParaRPr lang="sv-SE" altLang="en-US" sz="2000">
              <a:latin typeface="Courier New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87450" y="5876925"/>
            <a:ext cx="626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/>
              <a:t>List all lectures that are scheduled in rooms with too few seats.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42988" y="5876925"/>
            <a:ext cx="66246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/>
              <a:t>What does this query mean?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Renaming relations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Name the result of a subquery to be able to refer to the attributes in it.</a:t>
            </a:r>
          </a:p>
          <a:p>
            <a:pPr eaLnBrk="1" hangingPunct="1"/>
            <a:r>
              <a:rPr lang="sv-SE" altLang="en-US"/>
              <a:t>Alias existing relations (tables) to make referring to it simpler, or to disambiguate.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00113" y="3860800"/>
            <a:ext cx="76327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L.course, weekday, hour, room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Lectures L, GivenCourses G, Rooms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WHERE  L.course = G.course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     AND L.period = G.period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     AND room =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       AND nrSeats &lt; nrStudents;</a:t>
            </a:r>
            <a:endParaRPr lang="sv-SE" altLang="en-US" sz="2000">
              <a:latin typeface="Courier New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87450" y="5876925"/>
            <a:ext cx="626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/>
              <a:t>List all lectures that are scheduled in rooms with too few seats.</a:t>
            </a:r>
          </a:p>
        </p:txBody>
      </p:sp>
    </p:spTree>
    <p:extLst>
      <p:ext uri="{BB962C8B-B14F-4D97-AF65-F5344CB8AC3E}">
        <p14:creationId xmlns:p14="http://schemas.microsoft.com/office/powerpoint/2010/main" val="189915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297" y="3212976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CREATE TABLE 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Rooms(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name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VARCHAR(10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capacity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INTEGER CHECK(capacity &gt; 0) NOT NULL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PRIMARY KEY(name)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3783" y="1014572"/>
            <a:ext cx="5139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SQL definition for a room is most correct?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3448" y="1772816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CREATE TABLE 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Rooms(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name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VARCHAR(10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capacity INTEGER,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PRIMARY KEY(name)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0303" y="1761130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CREATE TABLE 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Rooms(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name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VARCHAR(10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capacity INTEGER NOT NULL,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PRIMARY KEY(name)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297" y="4664822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CREATE TABLE 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Rooms(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name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VARCHAR(10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capacity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INTEGER CHECK(capacity &gt; 0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PRIMARY KEY(name)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814" y="219693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6450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7482" y="218130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1" y="5141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(D)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Renaming in Relational Algebra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/>
            <a:r>
              <a:rPr lang="sv-SE" altLang="en-US" sz="2800"/>
              <a:t>Renaming = Given a relation, give a new name to it, and (possibly) to its attributes</a:t>
            </a:r>
          </a:p>
          <a:p>
            <a:pPr eaLnBrk="1" hangingPunct="1"/>
            <a:endParaRPr lang="sv-SE" altLang="en-US" sz="2800"/>
          </a:p>
          <a:p>
            <a:pPr eaLnBrk="1" hangingPunct="1"/>
            <a:endParaRPr lang="sv-SE" altLang="en-US" sz="2800"/>
          </a:p>
          <a:p>
            <a:pPr lvl="1" eaLnBrk="1" hangingPunct="1"/>
            <a:r>
              <a:rPr lang="sv-SE" altLang="en-US" sz="2400"/>
              <a:t>Rename R to A, and the attributes of R to the names specified by X (must match the number of attributes).</a:t>
            </a:r>
          </a:p>
          <a:p>
            <a:pPr lvl="1" eaLnBrk="1" hangingPunct="1"/>
            <a:r>
              <a:rPr lang="sv-SE" altLang="en-US" sz="2400"/>
              <a:t>Leaving out X means attribute names stay the same.</a:t>
            </a:r>
          </a:p>
          <a:p>
            <a:pPr lvl="1" eaLnBrk="1" hangingPunct="1"/>
            <a:r>
              <a:rPr lang="sv-SE" altLang="en-US" sz="2400"/>
              <a:t>Renaming the relation is only necessary for subqueries.</a:t>
            </a:r>
          </a:p>
          <a:p>
            <a:pPr lvl="1" eaLnBrk="1" hangingPunct="1"/>
            <a:r>
              <a:rPr lang="el-GR" altLang="en-US" sz="2400" b="1"/>
              <a:t>ρ</a:t>
            </a:r>
            <a:r>
              <a:rPr lang="sv-SE" altLang="en-US" sz="2400"/>
              <a:t> = rho = greek letter </a:t>
            </a:r>
            <a:r>
              <a:rPr lang="sv-SE" altLang="en-US" b="1"/>
              <a:t>r</a:t>
            </a:r>
            <a:r>
              <a:rPr lang="sv-SE" altLang="en-US" sz="2400"/>
              <a:t> = </a:t>
            </a:r>
            <a:r>
              <a:rPr lang="sv-SE" altLang="en-US" b="1"/>
              <a:t>r</a:t>
            </a:r>
            <a:r>
              <a:rPr lang="sv-SE" altLang="en-US" sz="2400"/>
              <a:t>ename</a:t>
            </a:r>
            <a:endParaRPr lang="sv-SE" altLang="en-US" b="1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16013" y="2708275"/>
            <a:ext cx="22320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ρ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A(X)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sv-SE" altLang="en-US" sz="2800">
                <a:latin typeface="Arial Unicode MS" charset="0"/>
                <a:ea typeface="Arial Unicode MS" charset="0"/>
              </a:rPr>
              <a:t>R</a:t>
            </a:r>
            <a:r>
              <a:rPr lang="sv-SE" altLang="en-US" sz="3600">
                <a:latin typeface="Arial Unicode MS" charset="0"/>
                <a:ea typeface="Arial Unicode MS" charset="0"/>
              </a:rPr>
              <a:t>)</a:t>
            </a:r>
            <a:endParaRPr lang="el-GR" altLang="en-US" sz="3600">
              <a:latin typeface="Arial Unicode MS" charset="0"/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Sequencing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sv-SE" altLang="en-US" sz="2800"/>
              <a:t>Easier to handle subqueries separately when queries become complicated.</a:t>
            </a:r>
          </a:p>
          <a:p>
            <a:pPr lvl="1" eaLnBrk="1" hangingPunct="1"/>
            <a:r>
              <a:rPr lang="sv-SE" altLang="en-US" sz="2400"/>
              <a:t>Example: </a:t>
            </a:r>
            <a:r>
              <a:rPr lang="el-GR" altLang="en-US" sz="2400"/>
              <a:t>π</a:t>
            </a:r>
            <a:r>
              <a:rPr lang="sv-SE" altLang="en-US" sz="2300" baseline="-25000"/>
              <a:t>X</a:t>
            </a:r>
            <a:r>
              <a:rPr lang="sv-SE" altLang="en-US" sz="2400"/>
              <a:t>(</a:t>
            </a:r>
            <a:r>
              <a:rPr lang="sv-SE" altLang="en-US" sz="2400" b="1">
                <a:latin typeface="Courier New" charset="0"/>
              </a:rPr>
              <a:t>R</a:t>
            </a:r>
            <a:r>
              <a:rPr lang="sv-SE" altLang="en-US" sz="2400" b="1" baseline="-25000">
                <a:latin typeface="Courier New" charset="0"/>
              </a:rPr>
              <a:t>1</a:t>
            </a:r>
            <a:r>
              <a:rPr lang="sv-SE" altLang="en-US" sz="2400"/>
              <a:t> </a:t>
            </a:r>
            <a:r>
              <a:rPr lang="sv-SE" altLang="en-US" sz="24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 sz="2300" baseline="-25000">
                <a:ea typeface="Arial Unicode MS" charset="0"/>
              </a:rPr>
              <a:t>C</a:t>
            </a:r>
            <a:r>
              <a:rPr lang="sv-SE" altLang="en-US" sz="2300">
                <a:ea typeface="Arial Unicode MS" charset="0"/>
              </a:rPr>
              <a:t> </a:t>
            </a:r>
            <a:r>
              <a:rPr lang="sv-SE" altLang="en-US" sz="2300" b="1">
                <a:latin typeface="Courier New" charset="0"/>
                <a:ea typeface="Arial Unicode MS" charset="0"/>
              </a:rPr>
              <a:t>R</a:t>
            </a:r>
            <a:r>
              <a:rPr lang="sv-SE" altLang="en-US" sz="2300" b="1" baseline="-25000">
                <a:latin typeface="Courier New" charset="0"/>
                <a:ea typeface="Arial Unicode MS" charset="0"/>
              </a:rPr>
              <a:t>2</a:t>
            </a:r>
            <a:r>
              <a:rPr lang="sv-SE" altLang="en-US" sz="2300">
                <a:ea typeface="Arial Unicode MS" charset="0"/>
              </a:rPr>
              <a:t>) could be written as</a:t>
            </a:r>
          </a:p>
          <a:p>
            <a:pPr lvl="1" eaLnBrk="1" hangingPunct="1"/>
            <a:endParaRPr lang="sv-SE" altLang="en-US" sz="2300">
              <a:ea typeface="Arial Unicode MS" charset="0"/>
            </a:endParaRPr>
          </a:p>
          <a:p>
            <a:pPr lvl="1" eaLnBrk="1" hangingPunct="1"/>
            <a:endParaRPr lang="sv-SE" altLang="en-US" sz="2300">
              <a:ea typeface="Arial Unicode MS" charset="0"/>
            </a:endParaRPr>
          </a:p>
          <a:p>
            <a:pPr lvl="1" eaLnBrk="1" hangingPunct="1"/>
            <a:endParaRPr lang="sv-SE" altLang="en-US" sz="2300">
              <a:ea typeface="Arial Unicode MS" charset="0"/>
            </a:endParaRPr>
          </a:p>
          <a:p>
            <a:pPr lvl="1" eaLnBrk="1" hangingPunct="1"/>
            <a:r>
              <a:rPr lang="sv-SE" altLang="en-US" sz="2300">
                <a:ea typeface="Arial Unicode MS" charset="0"/>
              </a:rPr>
              <a:t>In SQL: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42988" y="3716338"/>
            <a:ext cx="478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484438" y="3068638"/>
            <a:ext cx="3600450" cy="1382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b="1">
                <a:latin typeface="Courier New" charset="0"/>
              </a:rPr>
              <a:t>R</a:t>
            </a:r>
            <a:r>
              <a:rPr lang="sv-SE" altLang="en-US" b="1" baseline="-25000">
                <a:latin typeface="Courier New" charset="0"/>
              </a:rPr>
              <a:t>3</a:t>
            </a:r>
            <a:r>
              <a:rPr lang="sv-SE" altLang="en-US" b="1">
                <a:latin typeface="Courier New" charset="0"/>
              </a:rPr>
              <a:t> := R</a:t>
            </a:r>
            <a:r>
              <a:rPr lang="sv-SE" altLang="en-US" b="1" baseline="-25000">
                <a:latin typeface="Courier New" charset="0"/>
              </a:rPr>
              <a:t>1</a:t>
            </a:r>
            <a:r>
              <a:rPr lang="sv-SE" altLang="en-US" b="1"/>
              <a:t> x </a:t>
            </a:r>
            <a:r>
              <a:rPr lang="sv-SE" altLang="en-US" b="1">
                <a:latin typeface="Courier New" charset="0"/>
              </a:rPr>
              <a:t>R</a:t>
            </a:r>
            <a:r>
              <a:rPr lang="sv-SE" altLang="en-US" b="1" baseline="-25000">
                <a:latin typeface="Courier New" charset="0"/>
              </a:rPr>
              <a:t>2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b="1">
                <a:latin typeface="Courier New" charset="0"/>
              </a:rPr>
              <a:t>R</a:t>
            </a:r>
            <a:r>
              <a:rPr lang="sv-SE" altLang="en-US" b="1" baseline="-25000">
                <a:latin typeface="Courier New" charset="0"/>
              </a:rPr>
              <a:t>4</a:t>
            </a:r>
            <a:r>
              <a:rPr lang="sv-SE" altLang="en-US" b="1">
                <a:latin typeface="Courier New" charset="0"/>
              </a:rPr>
              <a:t> := </a:t>
            </a:r>
            <a:r>
              <a:rPr lang="el-GR" altLang="en-US" b="1"/>
              <a:t>σ</a:t>
            </a:r>
            <a:r>
              <a:rPr lang="sv-SE" altLang="en-US" b="1" baseline="-25000">
                <a:latin typeface="Courier New" charset="0"/>
              </a:rPr>
              <a:t>C</a:t>
            </a:r>
            <a:r>
              <a:rPr lang="sv-SE" altLang="en-US" b="1">
                <a:latin typeface="Courier New" charset="0"/>
              </a:rPr>
              <a:t>(R</a:t>
            </a:r>
            <a:r>
              <a:rPr lang="sv-SE" altLang="en-US" b="1" baseline="-25000">
                <a:latin typeface="Courier New" charset="0"/>
              </a:rPr>
              <a:t>3</a:t>
            </a:r>
            <a:r>
              <a:rPr lang="sv-SE" altLang="en-US" b="1">
                <a:latin typeface="Courier New" charset="0"/>
              </a:rPr>
              <a:t>)</a:t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R</a:t>
            </a:r>
            <a:r>
              <a:rPr lang="sv-SE" altLang="en-US" b="1" baseline="-25000">
                <a:latin typeface="Courier New" charset="0"/>
              </a:rPr>
              <a:t> </a:t>
            </a:r>
            <a:r>
              <a:rPr lang="sv-SE" altLang="en-US" b="1">
                <a:latin typeface="Courier New" charset="0"/>
              </a:rPr>
              <a:t> := </a:t>
            </a:r>
            <a:r>
              <a:rPr lang="el-GR" altLang="en-US">
                <a:latin typeface="Arial Unicode MS" charset="0"/>
                <a:ea typeface="Arial Unicode MS" charset="0"/>
              </a:rPr>
              <a:t>π</a:t>
            </a:r>
            <a:r>
              <a:rPr lang="sv-SE" altLang="en-US" b="1" baseline="-25000">
                <a:latin typeface="Courier New" charset="0"/>
                <a:ea typeface="Arial Unicode MS" charset="0"/>
              </a:rPr>
              <a:t>X</a:t>
            </a:r>
            <a:r>
              <a:rPr lang="sv-SE" altLang="en-US" b="1">
                <a:latin typeface="Courier New" charset="0"/>
              </a:rPr>
              <a:t>(R</a:t>
            </a:r>
            <a:r>
              <a:rPr lang="sv-SE" altLang="en-US" b="1" baseline="-25000">
                <a:latin typeface="Courier New" charset="0"/>
              </a:rPr>
              <a:t>4</a:t>
            </a:r>
            <a:r>
              <a:rPr lang="sv-SE" altLang="en-US" b="1">
                <a:latin typeface="Courier New" charset="0"/>
              </a:rPr>
              <a:t>)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187450" y="4652963"/>
            <a:ext cx="7416800" cy="180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WITH </a:t>
            </a:r>
            <a:br>
              <a:rPr lang="sv-SE" altLang="en-US" sz="2800" b="1">
                <a:latin typeface="Courier New" charset="0"/>
              </a:rPr>
            </a:br>
            <a:r>
              <a:rPr lang="sv-SE" altLang="en-US" sz="2800" b="1">
                <a:latin typeface="Courier New" charset="0"/>
              </a:rPr>
              <a:t> R</a:t>
            </a:r>
            <a:r>
              <a:rPr lang="sv-SE" altLang="en-US" sz="2800" b="1" baseline="-25000">
                <a:latin typeface="Courier New" charset="0"/>
              </a:rPr>
              <a:t>3</a:t>
            </a:r>
            <a:r>
              <a:rPr lang="sv-SE" altLang="en-US" sz="2800" b="1">
                <a:latin typeface="Courier New" charset="0"/>
              </a:rPr>
              <a:t> AS (SELECT * FROM R</a:t>
            </a:r>
            <a:r>
              <a:rPr lang="sv-SE" altLang="en-US" sz="2800" b="1" baseline="-25000">
                <a:latin typeface="Courier New" charset="0"/>
              </a:rPr>
              <a:t>1</a:t>
            </a:r>
            <a:r>
              <a:rPr lang="sv-SE" altLang="en-US" sz="2800" b="1">
                <a:latin typeface="Courier New" charset="0"/>
              </a:rPr>
              <a:t>, R</a:t>
            </a:r>
            <a:r>
              <a:rPr lang="sv-SE" altLang="en-US" sz="2800" b="1" baseline="-25000">
                <a:latin typeface="Courier New" charset="0"/>
              </a:rPr>
              <a:t>2</a:t>
            </a:r>
            <a:r>
              <a:rPr lang="sv-SE" altLang="en-US" sz="2800" b="1">
                <a:latin typeface="Courier New" charset="0"/>
              </a:rPr>
              <a:t>),</a:t>
            </a:r>
            <a:br>
              <a:rPr lang="sv-SE" altLang="en-US" sz="2800" b="1">
                <a:latin typeface="Courier New" charset="0"/>
              </a:rPr>
            </a:br>
            <a:r>
              <a:rPr lang="sv-SE" altLang="en-US" sz="2800" b="1">
                <a:latin typeface="Courier New" charset="0"/>
              </a:rPr>
              <a:t> R</a:t>
            </a:r>
            <a:r>
              <a:rPr lang="sv-SE" altLang="en-US" sz="2800" b="1" baseline="-25000">
                <a:latin typeface="Courier New" charset="0"/>
              </a:rPr>
              <a:t>4</a:t>
            </a:r>
            <a:r>
              <a:rPr lang="sv-SE" altLang="en-US" sz="2800" b="1">
                <a:latin typeface="Courier New" charset="0"/>
              </a:rPr>
              <a:t> AS (SELECT * FROM R</a:t>
            </a:r>
            <a:r>
              <a:rPr lang="sv-SE" altLang="en-US" sz="2800" b="1" baseline="-25000">
                <a:latin typeface="Courier New" charset="0"/>
              </a:rPr>
              <a:t>3</a:t>
            </a:r>
            <a:r>
              <a:rPr lang="sv-SE" altLang="en-US" sz="2800" b="1">
                <a:latin typeface="Courier New" charset="0"/>
              </a:rPr>
              <a:t> WHERE C)</a:t>
            </a:r>
            <a:br>
              <a:rPr lang="sv-SE" altLang="en-US" sz="2800" b="1">
                <a:latin typeface="Courier New" charset="0"/>
              </a:rPr>
            </a:br>
            <a:r>
              <a:rPr lang="sv-SE" altLang="en-US" sz="2800" b="1">
                <a:latin typeface="Courier New" charset="0"/>
              </a:rPr>
              <a:t>SELECT X FROM R</a:t>
            </a:r>
            <a:r>
              <a:rPr lang="sv-SE" altLang="en-US" sz="2800" b="1" baseline="-25000">
                <a:latin typeface="Courier New" charset="0"/>
              </a:rPr>
              <a:t>4</a:t>
            </a:r>
            <a:r>
              <a:rPr lang="sv-SE" altLang="en-US" sz="2800" b="1">
                <a:latin typeface="Courier New" charset="0"/>
              </a:rPr>
              <a:t>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4525963"/>
          </a:xfrm>
        </p:spPr>
        <p:txBody>
          <a:bodyPr/>
          <a:lstStyle/>
          <a:p>
            <a:pPr eaLnBrk="1" hangingPunct="1"/>
            <a:r>
              <a:rPr lang="sv-SE" altLang="en-US"/>
              <a:t>Example: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129462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WITH DBLectures AS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(SELECT room, hour,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FROM   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WHERE  course = ’TDA357’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 AND period = 3)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SELECT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DBLectures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room = ’HC1’;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70564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Lists the days when the Databases course has lectures in room HC1 during period 3.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900113" y="5084763"/>
            <a:ext cx="66246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/>
              <a:t>What does this query mean?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4525963"/>
          </a:xfrm>
        </p:spPr>
        <p:txBody>
          <a:bodyPr/>
          <a:lstStyle/>
          <a:p>
            <a:pPr eaLnBrk="1" hangingPunct="1"/>
            <a:r>
              <a:rPr lang="sv-SE" altLang="en-US"/>
              <a:t>Example: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129462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WITH DBLectures AS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(SELECT room, hour,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FROM   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WHERE  course = ’TDA357’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 AND period = 3)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SELECT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DBLectures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room = ’HC1’;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70564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Lists the days when the Databases course has lectures in room HC1 during period 3.</a:t>
            </a:r>
          </a:p>
        </p:txBody>
      </p:sp>
    </p:spTree>
    <p:extLst>
      <p:ext uri="{BB962C8B-B14F-4D97-AF65-F5344CB8AC3E}">
        <p14:creationId xmlns:p14="http://schemas.microsoft.com/office/powerpoint/2010/main" val="3042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Creating views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dirty="0"/>
              <a:t>A </a:t>
            </a:r>
            <a:r>
              <a:rPr lang="sv-SE" altLang="en-US" i="1" dirty="0" err="1"/>
              <a:t>view</a:t>
            </a:r>
            <a:r>
              <a:rPr lang="sv-SE" altLang="en-US" dirty="0"/>
              <a:t> is a ”</a:t>
            </a:r>
            <a:r>
              <a:rPr lang="sv-SE" altLang="en-US" dirty="0" err="1"/>
              <a:t>virtual</a:t>
            </a:r>
            <a:r>
              <a:rPr lang="sv-SE" altLang="en-US" dirty="0"/>
              <a:t> table”, or ”persistent </a:t>
            </a:r>
            <a:r>
              <a:rPr lang="sv-SE" altLang="en-US" dirty="0" err="1"/>
              <a:t>query</a:t>
            </a:r>
            <a:r>
              <a:rPr lang="sv-SE" altLang="en-US" dirty="0"/>
              <a:t>” – a relation </a:t>
            </a:r>
            <a:r>
              <a:rPr lang="sv-SE" altLang="en-US" dirty="0" err="1"/>
              <a:t>defined</a:t>
            </a:r>
            <a:r>
              <a:rPr lang="sv-SE" altLang="en-US" dirty="0"/>
              <a:t> in the </a:t>
            </a:r>
            <a:r>
              <a:rPr lang="sv-SE" altLang="en-US" dirty="0" err="1"/>
              <a:t>database</a:t>
            </a:r>
            <a:r>
              <a:rPr lang="sv-SE" altLang="en-US" dirty="0"/>
              <a:t> </a:t>
            </a:r>
            <a:r>
              <a:rPr lang="sv-SE" altLang="en-US" dirty="0" err="1"/>
              <a:t>using</a:t>
            </a:r>
            <a:r>
              <a:rPr lang="sv-SE" altLang="en-US" dirty="0"/>
              <a:t> data </a:t>
            </a:r>
            <a:r>
              <a:rPr lang="sv-SE" altLang="en-US" dirty="0" err="1"/>
              <a:t>contained</a:t>
            </a:r>
            <a:r>
              <a:rPr lang="sv-SE" altLang="en-US" dirty="0"/>
              <a:t> in </a:t>
            </a:r>
            <a:r>
              <a:rPr lang="sv-SE" altLang="en-US" dirty="0" err="1"/>
              <a:t>other</a:t>
            </a:r>
            <a:r>
              <a:rPr lang="sv-SE" altLang="en-US" dirty="0"/>
              <a:t> </a:t>
            </a:r>
            <a:r>
              <a:rPr lang="sv-SE" altLang="en-US" dirty="0" err="1"/>
              <a:t>tables</a:t>
            </a:r>
            <a:r>
              <a:rPr lang="sv-SE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sv-SE" altLang="en-US" dirty="0"/>
          </a:p>
          <a:p>
            <a:pPr eaLnBrk="1" hangingPunct="1">
              <a:lnSpc>
                <a:spcPct val="90000"/>
              </a:lnSpc>
            </a:pPr>
            <a:endParaRPr lang="sv-SE" altLang="en-US" dirty="0"/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For purposes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querying</a:t>
            </a:r>
            <a:r>
              <a:rPr lang="sv-SE" altLang="en-US" dirty="0"/>
              <a:t>, a </a:t>
            </a:r>
            <a:r>
              <a:rPr lang="sv-SE" altLang="en-US" dirty="0" err="1"/>
              <a:t>view</a:t>
            </a:r>
            <a:r>
              <a:rPr lang="sv-SE" altLang="en-US" dirty="0"/>
              <a:t> </a:t>
            </a:r>
            <a:r>
              <a:rPr lang="sv-SE" altLang="en-US" dirty="0" err="1"/>
              <a:t>works</a:t>
            </a:r>
            <a:r>
              <a:rPr lang="sv-SE" altLang="en-US" dirty="0"/>
              <a:t> just like a table. </a:t>
            </a:r>
            <a:endParaRPr lang="sv-SE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sv-SE" altLang="en-US" dirty="0" err="1" smtClean="0"/>
              <a:t>Depending</a:t>
            </a:r>
            <a:r>
              <a:rPr lang="sv-SE" altLang="en-US" dirty="0" smtClean="0"/>
              <a:t> on </a:t>
            </a:r>
            <a:r>
              <a:rPr lang="sv-SE" altLang="en-US" dirty="0" err="1" smtClean="0"/>
              <a:t>your</a:t>
            </a:r>
            <a:r>
              <a:rPr lang="sv-SE" altLang="en-US" dirty="0" smtClean="0"/>
              <a:t> DBMS, a </a:t>
            </a:r>
            <a:r>
              <a:rPr lang="sv-SE" altLang="en-US" dirty="0" err="1" smtClean="0"/>
              <a:t>view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can</a:t>
            </a:r>
            <a:r>
              <a:rPr lang="sv-SE" altLang="en-US" dirty="0" smtClean="0"/>
              <a:t> be read-</a:t>
            </a:r>
            <a:r>
              <a:rPr lang="sv-SE" altLang="en-US" dirty="0" err="1" smtClean="0"/>
              <a:t>only</a:t>
            </a:r>
            <a:r>
              <a:rPr lang="sv-SE" altLang="en-US" dirty="0" smtClean="0"/>
              <a:t>, or </a:t>
            </a:r>
            <a:r>
              <a:rPr lang="sv-SE" altLang="en-US" dirty="0" err="1" smtClean="0"/>
              <a:t>allow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modifications</a:t>
            </a:r>
            <a:r>
              <a:rPr lang="sv-SE" altLang="en-US" dirty="0" smtClean="0"/>
              <a:t> to the </a:t>
            </a:r>
            <a:r>
              <a:rPr lang="sv-SE" altLang="en-US" dirty="0" err="1" smtClean="0"/>
              <a:t>underlying</a:t>
            </a:r>
            <a:r>
              <a:rPr lang="sv-SE" altLang="en-US" dirty="0" smtClean="0"/>
              <a:t> table.</a:t>
            </a:r>
            <a:endParaRPr lang="sv-SE" alt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331913" y="3357563"/>
            <a:ext cx="5545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CREATE VIEW </a:t>
            </a:r>
            <a:r>
              <a:rPr lang="sv-SE" altLang="en-US" sz="2400" b="1" i="1">
                <a:latin typeface="Courier New" charset="0"/>
              </a:rPr>
              <a:t>viewname</a:t>
            </a:r>
            <a:r>
              <a:rPr lang="sv-SE" altLang="en-US" sz="2400" b="1">
                <a:latin typeface="Courier New" charset="0"/>
              </a:rPr>
              <a:t> AS </a:t>
            </a:r>
            <a:r>
              <a:rPr lang="sv-SE" altLang="en-US" sz="2400" b="1" i="1">
                <a:latin typeface="Courier New" charset="0"/>
              </a:rPr>
              <a:t>query</a:t>
            </a:r>
            <a:endParaRPr lang="sv-SE" altLang="en-US" sz="2400" b="1"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 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129462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CREATE VIEW DBLectures AS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SELECT room, hour,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FROM   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WHERE  course = ’TDA357’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AND period = 3;</a:t>
            </a:r>
            <a:br>
              <a:rPr lang="sv-SE" altLang="en-US" sz="2400" b="1">
                <a:latin typeface="Courier New" charset="0"/>
              </a:rPr>
            </a:br>
            <a:endParaRPr lang="sv-SE" altLang="en-US" sz="2400" b="1">
              <a:latin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weekday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DBLectures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room = ’HC1’;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Air </a:t>
            </a:r>
            <a:r>
              <a:rPr lang="sv-SE" altLang="en-US" dirty="0" err="1" smtClean="0"/>
              <a:t>Traffic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Exercise</a:t>
            </a:r>
            <a:endParaRPr lang="sv-SE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err="1" smtClean="0"/>
              <a:t>Write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/>
              <a:t>SQL </a:t>
            </a:r>
            <a:r>
              <a:rPr lang="es-ES_tradnl" dirty="0" err="1"/>
              <a:t>query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shows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names</a:t>
            </a:r>
            <a:r>
              <a:rPr lang="es-ES_tradnl" dirty="0"/>
              <a:t> of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cities</a:t>
            </a:r>
            <a:r>
              <a:rPr lang="es-ES_tradnl" dirty="0"/>
              <a:t> </a:t>
            </a:r>
            <a:r>
              <a:rPr lang="es-ES_tradnl" dirty="0" err="1"/>
              <a:t>together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number</a:t>
            </a:r>
            <a:r>
              <a:rPr lang="es-ES_tradnl" dirty="0"/>
              <a:t> of </a:t>
            </a:r>
            <a:r>
              <a:rPr lang="es-ES_tradnl" dirty="0" err="1"/>
              <a:t>flights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 smtClean="0"/>
              <a:t>depart</a:t>
            </a:r>
            <a:r>
              <a:rPr lang="es-ES_tradnl" dirty="0" smtClean="0"/>
              <a:t>/</a:t>
            </a:r>
            <a:r>
              <a:rPr lang="es-ES_tradnl" dirty="0" err="1" smtClean="0"/>
              <a:t>arrive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/to </a:t>
            </a:r>
            <a:r>
              <a:rPr lang="es-ES_tradnl" dirty="0" err="1" smtClean="0"/>
              <a:t>them</a:t>
            </a:r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8379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WHERE clause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Specify conditions </a:t>
            </a:r>
            <a:r>
              <a:rPr lang="sv-SE" altLang="en-US" i="1"/>
              <a:t>over rows</a:t>
            </a:r>
            <a:r>
              <a:rPr lang="sv-SE" altLang="en-US"/>
              <a:t>.</a:t>
            </a:r>
          </a:p>
          <a:p>
            <a:pPr eaLnBrk="1" hangingPunct="1"/>
            <a:r>
              <a:rPr lang="sv-SE" altLang="en-US"/>
              <a:t>Can involve</a:t>
            </a:r>
          </a:p>
          <a:p>
            <a:pPr lvl="1" eaLnBrk="1" hangingPunct="1"/>
            <a:r>
              <a:rPr lang="sv-SE" altLang="en-US"/>
              <a:t>constants</a:t>
            </a:r>
          </a:p>
          <a:p>
            <a:pPr lvl="1" eaLnBrk="1" hangingPunct="1"/>
            <a:r>
              <a:rPr lang="sv-SE" altLang="en-US"/>
              <a:t>attributes in the row</a:t>
            </a:r>
          </a:p>
          <a:p>
            <a:pPr lvl="1" eaLnBrk="1" hangingPunct="1"/>
            <a:r>
              <a:rPr lang="sv-SE" altLang="en-US"/>
              <a:t>simple value functions (e.g. ABS, UPPER)</a:t>
            </a:r>
          </a:p>
          <a:p>
            <a:pPr lvl="1" eaLnBrk="1" hangingPunct="1"/>
            <a:r>
              <a:rPr lang="sv-SE" altLang="en-US"/>
              <a:t>subqueries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Lots of nice tests to make…</a:t>
            </a:r>
          </a:p>
        </p:txBody>
      </p:sp>
    </p:spTree>
    <p:extLst>
      <p:ext uri="{BB962C8B-B14F-4D97-AF65-F5344CB8AC3E}">
        <p14:creationId xmlns:p14="http://schemas.microsoft.com/office/powerpoint/2010/main" val="146485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Testing for membership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Test whether or not a tuple is a member of some relation.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76327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i="1">
                <a:latin typeface="Courier New" charset="0"/>
              </a:rPr>
              <a:t>tuple</a:t>
            </a:r>
            <a:r>
              <a:rPr lang="sv-SE" altLang="en-US" sz="2400" b="1">
                <a:latin typeface="Courier New" charset="0"/>
              </a:rPr>
              <a:t> [NOT] IN </a:t>
            </a:r>
            <a:r>
              <a:rPr lang="sv-SE" altLang="en-US" sz="2400" b="1" i="1">
                <a:latin typeface="Courier New" charset="0"/>
              </a:rPr>
              <a:t>subquery {or literal set}</a:t>
            </a:r>
            <a:endParaRPr lang="sv-SE" altLang="en-US" sz="2400" b="1">
              <a:latin typeface="Courier New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00113" y="4076700"/>
            <a:ext cx="7129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course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period IN (1,4);</a:t>
            </a:r>
            <a:endParaRPr lang="sv-SE" altLang="en-US" sz="18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795963" y="4221163"/>
            <a:ext cx="25923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List all courses that take place in the first or fourth periods.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Summary so far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SQL is based on relational algebra.</a:t>
            </a:r>
          </a:p>
          <a:p>
            <a:pPr lvl="1" eaLnBrk="1" hangingPunct="1"/>
            <a:r>
              <a:rPr lang="sv-SE" altLang="en-US"/>
              <a:t>Operations over relations</a:t>
            </a:r>
          </a:p>
          <a:p>
            <a:pPr eaLnBrk="1" hangingPunct="1"/>
            <a:r>
              <a:rPr lang="sv-SE" altLang="en-US"/>
              <a:t>Operations for:</a:t>
            </a:r>
          </a:p>
          <a:p>
            <a:pPr lvl="1" eaLnBrk="1" hangingPunct="1"/>
            <a:r>
              <a:rPr lang="sv-SE" altLang="en-US"/>
              <a:t>Selection of rows (</a:t>
            </a:r>
            <a:r>
              <a:rPr lang="el-GR" altLang="en-US"/>
              <a:t>σ</a:t>
            </a:r>
            <a:r>
              <a:rPr lang="sv-SE" altLang="en-US"/>
              <a:t>)</a:t>
            </a:r>
          </a:p>
          <a:p>
            <a:pPr lvl="1" eaLnBrk="1" hangingPunct="1"/>
            <a:r>
              <a:rPr lang="sv-SE" altLang="en-US"/>
              <a:t>Projection of columns (</a:t>
            </a:r>
            <a:r>
              <a:rPr lang="el-GR" altLang="en-US"/>
              <a:t>π</a:t>
            </a:r>
            <a:r>
              <a:rPr lang="sv-SE" altLang="en-US"/>
              <a:t>)</a:t>
            </a:r>
          </a:p>
          <a:p>
            <a:pPr lvl="1" eaLnBrk="1" hangingPunct="1"/>
            <a:r>
              <a:rPr lang="sv-SE" altLang="en-US"/>
              <a:t>Combining tables</a:t>
            </a:r>
          </a:p>
          <a:p>
            <a:pPr lvl="2" eaLnBrk="1" hangingPunct="1"/>
            <a:r>
              <a:rPr lang="sv-SE" altLang="en-US"/>
              <a:t>Cartesian product (x)</a:t>
            </a:r>
          </a:p>
          <a:p>
            <a:pPr lvl="2" eaLnBrk="1" hangingPunct="1"/>
            <a:r>
              <a:rPr lang="sv-SE" altLang="en-US"/>
              <a:t>Join, natural join (</a:t>
            </a:r>
            <a:r>
              <a:rPr lang="sv-SE" altLang="en-US" sz="28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 sz="2700" baseline="-25000">
                <a:ea typeface="Arial Unicode MS" charset="0"/>
              </a:rPr>
              <a:t>C</a:t>
            </a:r>
            <a:r>
              <a:rPr lang="sv-SE" altLang="en-US" sz="2700">
                <a:ea typeface="Arial Unicode MS" charset="0"/>
              </a:rPr>
              <a:t>, </a:t>
            </a:r>
            <a:r>
              <a:rPr lang="sv-SE" altLang="en-US" sz="28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all courses given by a teacher who also gives the Databases course (TDA357). (You must use IN…)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42988" y="3429000"/>
            <a:ext cx="7129462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course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teacher IN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(SELECT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WHERE  course = ’TDA357’);</a:t>
            </a:r>
            <a:endParaRPr lang="sv-SE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Testing for existance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Test whether or not a relation is empty.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411413" y="24209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[NOT] EXISTS </a:t>
            </a:r>
            <a:r>
              <a:rPr lang="sv-SE" altLang="en-US" sz="2400" b="1" i="1">
                <a:latin typeface="Courier New" charset="0"/>
              </a:rPr>
              <a:t>subquery</a:t>
            </a:r>
            <a:endParaRPr lang="sv-SE" altLang="en-US" sz="2400" b="1">
              <a:latin typeface="Courier New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27088" y="3357563"/>
            <a:ext cx="684053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code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EXISTS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(SELECT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FROM   Lectures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WHERE  course = code);</a:t>
            </a:r>
            <a:endParaRPr lang="sv-SE" altLang="en-US" sz="18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39750" y="30686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e.g. List all courses that have lectures.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755650" y="5876925"/>
            <a:ext cx="7273925" cy="649288"/>
          </a:xfrm>
          <a:prstGeom prst="wedgeRectCallout">
            <a:avLst>
              <a:gd name="adj1" fmla="val 21236"/>
              <a:gd name="adj2" fmla="val -959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Note that code is in scope here since it is an attribute in the row being tested in the outer ”WHERE” clause. This is called a correlated query.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all courses that are not given in the third period. (You must use EXISTS…)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547813" y="3068638"/>
            <a:ext cx="69119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code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NOT EXISTS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(SELECT 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WHERE  course = 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       AND period = 3);</a:t>
            </a:r>
            <a:endParaRPr lang="sv-SE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Ordinary comparisons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Normal comparison operators like =, &lt;, !=, but also the special BETWEEN.</a:t>
            </a:r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lvl="1" eaLnBrk="1" hangingPunct="1"/>
            <a:r>
              <a:rPr lang="sv-SE" altLang="en-US"/>
              <a:t>Same thing as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6121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i="1">
                <a:latin typeface="Courier New" charset="0"/>
              </a:rPr>
              <a:t>value1</a:t>
            </a:r>
            <a:r>
              <a:rPr lang="sv-SE" altLang="en-US" sz="2400" b="1">
                <a:latin typeface="Courier New" charset="0"/>
              </a:rPr>
              <a:t> BETWEEN </a:t>
            </a:r>
            <a:r>
              <a:rPr lang="sv-SE" altLang="en-US" sz="2400" b="1" i="1">
                <a:latin typeface="Courier New" charset="0"/>
              </a:rPr>
              <a:t>value2 AND value3</a:t>
            </a:r>
            <a:endParaRPr lang="sv-SE" altLang="en-US" sz="2400" b="1">
              <a:latin typeface="Courier New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00113" y="3789363"/>
            <a:ext cx="7129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course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period BETWEEN 2 AND 3;</a:t>
            </a:r>
            <a:endParaRPr lang="sv-SE" altLang="en-US" sz="1800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300788" y="3716338"/>
            <a:ext cx="25923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List all courses that take place in the second or third periods.</a:t>
            </a: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971550" y="5661025"/>
            <a:ext cx="71294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i="1">
                <a:latin typeface="Courier New" charset="0"/>
              </a:rPr>
              <a:t>value2</a:t>
            </a:r>
            <a:r>
              <a:rPr lang="sv-SE" altLang="en-US" sz="2400" b="1">
                <a:latin typeface="Courier New" charset="0"/>
              </a:rPr>
              <a:t> &lt;= </a:t>
            </a:r>
            <a:r>
              <a:rPr lang="sv-SE" altLang="en-US" sz="2400" b="1" i="1">
                <a:latin typeface="Courier New" charset="0"/>
              </a:rPr>
              <a:t>value1 </a:t>
            </a:r>
            <a:r>
              <a:rPr lang="sv-SE" altLang="en-US" sz="2400" b="1">
                <a:latin typeface="Courier New" charset="0"/>
              </a:rPr>
              <a:t>AND</a:t>
            </a:r>
            <a:r>
              <a:rPr lang="sv-SE" altLang="en-US" sz="2400" b="1" i="1">
                <a:latin typeface="Courier New" charset="0"/>
              </a:rPr>
              <a:t> value1 </a:t>
            </a:r>
            <a:r>
              <a:rPr lang="sv-SE" altLang="en-US" sz="2400" b="1">
                <a:latin typeface="Courier New" charset="0"/>
              </a:rPr>
              <a:t>&lt;=</a:t>
            </a:r>
            <a:r>
              <a:rPr lang="sv-SE" altLang="en-US" sz="2400" b="1" i="1">
                <a:latin typeface="Courier New" charset="0"/>
              </a:rPr>
              <a:t> value3</a:t>
            </a:r>
            <a:endParaRPr lang="sv-SE" altLang="en-US" sz="2400" b="1">
              <a:latin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Comparisons with many rows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Two operators that let us compare with all the values in a relation at the same time.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72009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i="1">
                <a:latin typeface="Courier New" charset="0"/>
              </a:rPr>
              <a:t>tuple</a:t>
            </a:r>
            <a:r>
              <a:rPr lang="sv-SE" altLang="en-US" sz="2400" b="1">
                <a:latin typeface="Courier New" charset="0"/>
              </a:rPr>
              <a:t> op ANY </a:t>
            </a:r>
            <a:r>
              <a:rPr lang="sv-SE" altLang="en-US" sz="2400" b="1" i="1">
                <a:latin typeface="Courier New" charset="0"/>
              </a:rPr>
              <a:t>subquery {or literal set}</a:t>
            </a:r>
            <a:br>
              <a:rPr lang="sv-SE" altLang="en-US" sz="2400" b="1" i="1">
                <a:latin typeface="Courier New" charset="0"/>
              </a:rPr>
            </a:br>
            <a:r>
              <a:rPr lang="sv-SE" altLang="en-US" sz="2400" b="1" i="1">
                <a:latin typeface="Courier New" charset="0"/>
              </a:rPr>
              <a:t>tuple</a:t>
            </a:r>
            <a:r>
              <a:rPr lang="sv-SE" altLang="en-US" sz="2400" b="1">
                <a:latin typeface="Courier New" charset="0"/>
              </a:rPr>
              <a:t> op ALL </a:t>
            </a:r>
            <a:r>
              <a:rPr lang="sv-SE" altLang="en-US" sz="2400" b="1" i="1">
                <a:latin typeface="Courier New" charset="0"/>
              </a:rPr>
              <a:t>subquery {or literal set}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71550" y="4305211"/>
            <a:ext cx="71294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SELECT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FROM   </a:t>
            </a: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WHERE  period = ANY </a:t>
            </a:r>
            <a:r>
              <a:rPr lang="sv-SE" altLang="en-US" sz="2400" b="1" dirty="0" smtClean="0">
                <a:latin typeface="Courier New" charset="0"/>
              </a:rPr>
              <a:t>(ARRAY[1,4]);</a:t>
            </a:r>
            <a:endParaRPr lang="sv-SE" altLang="en-US" sz="1800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940425" y="4221163"/>
            <a:ext cx="259238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List all courses that take place in the first or fourth periods.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the course(s) with the fewest number of students (in any period). (You must use ANY or ALL…)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42988" y="3429000"/>
            <a:ext cx="712946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course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nrStudents &lt;= ALL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(SELECT nrStudents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FROM   GivenCourses);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String comparisons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Normal comparison operators like &lt; use lexicographical order.</a:t>
            </a:r>
          </a:p>
          <a:p>
            <a:pPr lvl="1" eaLnBrk="1" hangingPunct="1"/>
            <a:r>
              <a:rPr lang="sv-SE" altLang="en-US"/>
              <a:t>’foo’ &lt; ’fool’ &lt; ’foul’</a:t>
            </a:r>
          </a:p>
          <a:p>
            <a:pPr eaLnBrk="1" hangingPunct="1"/>
            <a:r>
              <a:rPr lang="sv-SE" altLang="en-US"/>
              <a:t>Searching for patterns in strings:</a:t>
            </a:r>
          </a:p>
          <a:p>
            <a:pPr eaLnBrk="1" hangingPunct="1"/>
            <a:endParaRPr lang="sv-SE" altLang="en-US"/>
          </a:p>
          <a:p>
            <a:pPr lvl="1" eaLnBrk="1" hangingPunct="1"/>
            <a:r>
              <a:rPr lang="sv-SE" altLang="en-US"/>
              <a:t>Two special pattern characters:</a:t>
            </a:r>
          </a:p>
          <a:p>
            <a:pPr lvl="2" eaLnBrk="1" hangingPunct="1"/>
            <a:r>
              <a:rPr lang="sv-SE" altLang="en-US"/>
              <a:t>_ (underscore) matches any one character.</a:t>
            </a:r>
          </a:p>
          <a:p>
            <a:pPr lvl="2" eaLnBrk="1" hangingPunct="1"/>
            <a:r>
              <a:rPr lang="sv-SE" altLang="en-US"/>
              <a:t>% matches any (possibly empty) sequence of characters.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187450" y="3789363"/>
            <a:ext cx="37449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i="1">
                <a:latin typeface="Courier New" charset="0"/>
              </a:rPr>
              <a:t>string</a:t>
            </a:r>
            <a:r>
              <a:rPr lang="sv-SE" altLang="en-US" sz="2400" b="1">
                <a:latin typeface="Courier New" charset="0"/>
              </a:rPr>
              <a:t> LIKE </a:t>
            </a:r>
            <a:r>
              <a:rPr lang="sv-SE" altLang="en-US" sz="2400" b="1" i="1">
                <a:latin typeface="Courier New" charset="0"/>
              </a:rPr>
              <a:t>pattern</a:t>
            </a:r>
            <a:endParaRPr lang="sv-SE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all courses that have anything to do with databases (i.e. have the word Database in their name).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16013" y="3573463"/>
            <a:ext cx="7129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name LIKE ’</a:t>
            </a:r>
            <a:r>
              <a:rPr lang="sv-SE" altLang="en-US" sz="2400" b="1"/>
              <a:t>%</a:t>
            </a:r>
            <a:r>
              <a:rPr lang="sv-SE" altLang="en-US" sz="2400" b="1">
                <a:latin typeface="Courier New" charset="0"/>
              </a:rPr>
              <a:t>Database</a:t>
            </a:r>
            <a:r>
              <a:rPr lang="sv-SE" altLang="en-US" sz="2400" b="1"/>
              <a:t>%</a:t>
            </a:r>
            <a:r>
              <a:rPr lang="sv-SE" altLang="en-US" sz="2400" b="1">
                <a:latin typeface="Courier New" charset="0"/>
              </a:rPr>
              <a:t>’;</a:t>
            </a:r>
            <a:endParaRPr lang="sv-SE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NULL symbol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/>
            <a:r>
              <a:rPr lang="sv-SE" altLang="en-US"/>
              <a:t>Special symbol NULL means either</a:t>
            </a:r>
          </a:p>
          <a:p>
            <a:pPr lvl="1" eaLnBrk="1" hangingPunct="1"/>
            <a:r>
              <a:rPr lang="sv-SE" altLang="en-US"/>
              <a:t>we have no value, or</a:t>
            </a:r>
          </a:p>
          <a:p>
            <a:pPr lvl="1" eaLnBrk="1" hangingPunct="1"/>
            <a:r>
              <a:rPr lang="sv-SE" altLang="en-US"/>
              <a:t>we don’t know the value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Use with care!</a:t>
            </a:r>
          </a:p>
          <a:p>
            <a:pPr lvl="1" eaLnBrk="1" hangingPunct="1"/>
            <a:r>
              <a:rPr lang="sv-SE" altLang="en-US"/>
              <a:t>Comparisons and other operations won’t work.</a:t>
            </a:r>
          </a:p>
          <a:p>
            <a:pPr lvl="1" eaLnBrk="1" hangingPunct="1"/>
            <a:r>
              <a:rPr lang="sv-SE" altLang="en-US"/>
              <a:t>May take up unnecessary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Comparing values with NULL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logic of SQL is a three-valued logic – TRUE, FALSE and UNKNOWN.</a:t>
            </a:r>
          </a:p>
          <a:p>
            <a:pPr eaLnBrk="1" hangingPunct="1"/>
            <a:r>
              <a:rPr lang="sv-SE" altLang="en-US"/>
              <a:t>Comparing any value with NULL results in UNKNOWN.</a:t>
            </a:r>
          </a:p>
          <a:p>
            <a:pPr eaLnBrk="1" hangingPunct="1"/>
            <a:r>
              <a:rPr lang="sv-SE" altLang="en-US"/>
              <a:t>A row is selected if all the conditions in the WHERE clause are TRUE for that row, i.e. not FALSE </a:t>
            </a:r>
            <a:r>
              <a:rPr lang="sv-SE" altLang="en-US" i="1"/>
              <a:t>nor UNKNOWN</a:t>
            </a:r>
            <a:r>
              <a:rPr lang="sv-SE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SELECT-FROM-WHERE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Basic structure of an SQL query: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71550" y="2349500"/>
            <a:ext cx="6408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</a:t>
            </a:r>
            <a:r>
              <a:rPr lang="sv-SE" altLang="en-US" sz="2400" b="1" i="1">
                <a:latin typeface="Courier New" charset="0"/>
              </a:rPr>
              <a:t>attributes</a:t>
            </a:r>
            <a:r>
              <a:rPr lang="sv-SE" altLang="en-US" sz="2400" b="1">
                <a:latin typeface="Courier New" charset="0"/>
              </a:rPr>
              <a:t/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</a:t>
            </a:r>
            <a:r>
              <a:rPr lang="sv-SE" altLang="en-US" sz="2400" b="1" i="1">
                <a:latin typeface="Courier New" charset="0"/>
              </a:rPr>
              <a:t>tables</a:t>
            </a:r>
            <a:r>
              <a:rPr lang="sv-SE" altLang="en-US" sz="2400" b="1">
                <a:latin typeface="Courier New" charset="0"/>
              </a:rPr>
              <a:t/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</a:t>
            </a:r>
            <a:r>
              <a:rPr lang="sv-SE" altLang="en-US" sz="2400" b="1" i="1">
                <a:latin typeface="Courier New" charset="0"/>
              </a:rPr>
              <a:t>tests over rows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19446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X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T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C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219700" y="4076700"/>
            <a:ext cx="2301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X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</a:t>
            </a:r>
            <a:r>
              <a:rPr lang="sv-SE" altLang="en-US" sz="3600">
                <a:latin typeface="Arial Unicode MS" charset="0"/>
                <a:ea typeface="Arial Unicode MS" charset="0"/>
              </a:rPr>
              <a:t>(T))</a:t>
            </a:r>
            <a:endParaRPr lang="el-GR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132138" y="4221163"/>
            <a:ext cx="1223962" cy="360362"/>
          </a:xfrm>
          <a:prstGeom prst="leftRightArrow">
            <a:avLst>
              <a:gd name="adj1" fmla="val 50000"/>
              <a:gd name="adj2" fmla="val 6793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Three-valued logic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Rules for logic with unknowns:</a:t>
            </a:r>
          </a:p>
          <a:p>
            <a:pPr lvl="1" eaLnBrk="1" hangingPunct="1"/>
            <a:r>
              <a:rPr lang="sv-SE" altLang="en-US"/>
              <a:t>true AND unknown = unknown</a:t>
            </a:r>
          </a:p>
          <a:p>
            <a:pPr lvl="1" eaLnBrk="1" hangingPunct="1"/>
            <a:r>
              <a:rPr lang="sv-SE" altLang="en-US"/>
              <a:t>false AND unknown = false</a:t>
            </a:r>
          </a:p>
          <a:p>
            <a:pPr lvl="1" eaLnBrk="1" hangingPunct="1"/>
            <a:endParaRPr lang="sv-SE" altLang="en-US"/>
          </a:p>
          <a:p>
            <a:pPr lvl="1" eaLnBrk="1" hangingPunct="1"/>
            <a:r>
              <a:rPr lang="sv-SE" altLang="en-US"/>
              <a:t>true OR unknown = true</a:t>
            </a:r>
          </a:p>
          <a:p>
            <a:pPr lvl="1" eaLnBrk="1" hangingPunct="1"/>
            <a:r>
              <a:rPr lang="sv-SE" altLang="en-US"/>
              <a:t>false OR unknown = unknown</a:t>
            </a:r>
          </a:p>
          <a:p>
            <a:pPr lvl="1" eaLnBrk="1" hangingPunct="1"/>
            <a:endParaRPr lang="sv-SE" altLang="en-US"/>
          </a:p>
          <a:p>
            <a:pPr lvl="1" eaLnBrk="1" hangingPunct="1"/>
            <a:r>
              <a:rPr lang="sv-SE" altLang="en-US"/>
              <a:t>unknown AND/OR unknown = unknown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Unintuitive result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712946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Rooms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nrSeats &gt; 10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OR nrSeats &lt;= 10;</a:t>
            </a:r>
            <a:endParaRPr lang="sv-SE" altLang="en-US" sz="1800"/>
          </a:p>
        </p:txBody>
      </p:sp>
      <p:graphicFrame>
        <p:nvGraphicFramePr>
          <p:cNvPr id="42004" name="Group 20"/>
          <p:cNvGraphicFramePr>
            <a:graphicFrameLocks noGrp="1"/>
          </p:cNvGraphicFramePr>
          <p:nvPr/>
        </p:nvGraphicFramePr>
        <p:xfrm>
          <a:off x="827088" y="3860800"/>
          <a:ext cx="2159000" cy="731838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9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975" name="Text Box 19"/>
          <p:cNvSpPr txBox="1">
            <a:spLocks noChangeArrowheads="1"/>
          </p:cNvSpPr>
          <p:nvPr/>
        </p:nvSpPr>
        <p:spPr bwMode="auto">
          <a:xfrm>
            <a:off x="827088" y="35004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Rooms</a:t>
            </a:r>
          </a:p>
        </p:txBody>
      </p:sp>
      <p:sp>
        <p:nvSpPr>
          <p:cNvPr id="40976" name="AutoShape 21"/>
          <p:cNvSpPr>
            <a:spLocks noChangeArrowheads="1"/>
          </p:cNvSpPr>
          <p:nvPr/>
        </p:nvSpPr>
        <p:spPr bwMode="auto">
          <a:xfrm>
            <a:off x="827088" y="5157788"/>
            <a:ext cx="1873250" cy="647700"/>
          </a:xfrm>
          <a:prstGeom prst="wedgeRectCallout">
            <a:avLst>
              <a:gd name="adj1" fmla="val 23222"/>
              <a:gd name="adj2" fmla="val -1149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We don’t know the value</a:t>
            </a:r>
          </a:p>
        </p:txBody>
      </p:sp>
      <p:sp>
        <p:nvSpPr>
          <p:cNvPr id="42006" name="AutoShape 22"/>
          <p:cNvSpPr>
            <a:spLocks noChangeArrowheads="1"/>
          </p:cNvSpPr>
          <p:nvPr/>
        </p:nvSpPr>
        <p:spPr bwMode="auto">
          <a:xfrm>
            <a:off x="3924300" y="1628775"/>
            <a:ext cx="2016125" cy="433388"/>
          </a:xfrm>
          <a:prstGeom prst="wedgeRectCallout">
            <a:avLst>
              <a:gd name="adj1" fmla="val -60079"/>
              <a:gd name="adj2" fmla="val 1287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UNKNOWN</a:t>
            </a:r>
          </a:p>
        </p:txBody>
      </p:sp>
      <p:sp>
        <p:nvSpPr>
          <p:cNvPr id="42007" name="AutoShape 23"/>
          <p:cNvSpPr>
            <a:spLocks noChangeArrowheads="1"/>
          </p:cNvSpPr>
          <p:nvPr/>
        </p:nvSpPr>
        <p:spPr bwMode="auto">
          <a:xfrm>
            <a:off x="4643438" y="3573463"/>
            <a:ext cx="2016125" cy="433387"/>
          </a:xfrm>
          <a:prstGeom prst="wedgeRectCallout">
            <a:avLst>
              <a:gd name="adj1" fmla="val -65120"/>
              <a:gd name="adj2" fmla="val -124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UNKNOWN</a:t>
            </a:r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6300788" y="2708275"/>
            <a:ext cx="2016125" cy="433388"/>
          </a:xfrm>
          <a:prstGeom prst="wedgeRectCallout">
            <a:avLst>
              <a:gd name="adj1" fmla="val -85278"/>
              <a:gd name="adj2" fmla="val -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UNKNOWN</a:t>
            </a:r>
          </a:p>
        </p:txBody>
      </p:sp>
      <p:sp>
        <p:nvSpPr>
          <p:cNvPr id="42009" name="AutoShape 25"/>
          <p:cNvSpPr>
            <a:spLocks/>
          </p:cNvSpPr>
          <p:nvPr/>
        </p:nvSpPr>
        <p:spPr bwMode="auto">
          <a:xfrm>
            <a:off x="5292725" y="2492375"/>
            <a:ext cx="287338" cy="720725"/>
          </a:xfrm>
          <a:prstGeom prst="rightBrace">
            <a:avLst>
              <a:gd name="adj1" fmla="val 20902"/>
              <a:gd name="adj2" fmla="val 51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 animBg="1"/>
      <p:bldP spid="42007" grpId="0" animBg="1"/>
      <p:bldP spid="42008" grpId="0" animBg="1"/>
      <p:bldP spid="4200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Don’t expect the ”usual” results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Laws of three-valued logic are not the same as those for two-valued logic.</a:t>
            </a:r>
          </a:p>
          <a:p>
            <a:pPr eaLnBrk="1" hangingPunct="1"/>
            <a:r>
              <a:rPr lang="sv-SE" altLang="en-US"/>
              <a:t>Some laws hold, like commutativity of AND and OR.</a:t>
            </a:r>
          </a:p>
          <a:p>
            <a:pPr eaLnBrk="1" hangingPunct="1"/>
            <a:r>
              <a:rPr lang="sv-SE" altLang="en-US"/>
              <a:t>Others do not:</a:t>
            </a:r>
          </a:p>
          <a:p>
            <a:pPr lvl="1" eaLnBrk="1" hangingPunct="1">
              <a:buFontTx/>
              <a:buNone/>
            </a:pPr>
            <a:r>
              <a:rPr lang="sv-SE" altLang="en-US"/>
              <a:t>	p OR NOT p =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539798" y="2132856"/>
            <a:ext cx="69119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(A)  </a:t>
            </a:r>
            <a:r>
              <a:rPr lang="en-US" altLang="en-US" sz="3600" dirty="0" smtClean="0">
                <a:latin typeface="Arial Unicode MS" charset="0"/>
                <a:ea typeface="Arial Unicode MS" charset="0"/>
              </a:rPr>
              <a:t> 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 dirty="0" err="1" smtClean="0">
                <a:latin typeface="Arial Unicode MS" charset="0"/>
                <a:ea typeface="Arial Unicode MS" charset="0"/>
              </a:rPr>
              <a:t>name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 dirty="0" err="1" smtClean="0">
                <a:latin typeface="Arial Unicode MS" charset="0"/>
                <a:ea typeface="Arial Unicode MS" charset="0"/>
              </a:rPr>
              <a:t>capacity</a:t>
            </a:r>
            <a:r>
              <a:rPr lang="sv-SE" altLang="en-US" sz="3600" baseline="-25000" dirty="0" smtClean="0">
                <a:latin typeface="Arial Unicode MS" charset="0"/>
                <a:ea typeface="Arial Unicode MS" charset="0"/>
              </a:rPr>
              <a:t>&gt;=100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(</a:t>
            </a:r>
            <a:r>
              <a:rPr lang="sv-SE" altLang="en-US" sz="3600" dirty="0" err="1" smtClean="0">
                <a:latin typeface="Arial Unicode MS" charset="0"/>
                <a:ea typeface="Arial Unicode MS" charset="0"/>
              </a:rPr>
              <a:t>Rooms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))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(B)</a:t>
            </a:r>
            <a:r>
              <a:rPr lang="en-US" altLang="en-US" sz="3600" dirty="0" smtClean="0">
                <a:latin typeface="Arial Unicode MS" charset="0"/>
                <a:ea typeface="Arial Unicode MS" charset="0"/>
              </a:rPr>
              <a:t>   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 dirty="0" err="1" smtClean="0">
                <a:latin typeface="Arial Unicode MS" charset="0"/>
                <a:ea typeface="Arial Unicode MS" charset="0"/>
              </a:rPr>
              <a:t>name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 dirty="0" err="1" smtClean="0">
                <a:latin typeface="Arial Unicode MS" charset="0"/>
                <a:ea typeface="Arial Unicode MS" charset="0"/>
              </a:rPr>
              <a:t>capacity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&gt;=100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>(</a:t>
            </a:r>
            <a:r>
              <a:rPr lang="sv-SE" altLang="en-US" sz="3600" dirty="0" err="1">
                <a:latin typeface="Arial Unicode MS" charset="0"/>
                <a:ea typeface="Arial Unicode MS" charset="0"/>
              </a:rPr>
              <a:t>Rooms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))</a:t>
            </a:r>
            <a:endParaRPr lang="en-US" altLang="en-US" sz="3600" dirty="0">
              <a:latin typeface="Arial Unicode MS" charset="0"/>
              <a:ea typeface="Arial Unicode MS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en-US" sz="3600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(C)  </a:t>
            </a:r>
            <a:r>
              <a:rPr lang="de-DE" altLang="en-US" sz="3600" dirty="0" smtClean="0">
                <a:latin typeface="Arial Unicode MS" charset="0"/>
                <a:ea typeface="Arial Unicode MS" charset="0"/>
              </a:rPr>
              <a:t> 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 dirty="0" err="1" smtClean="0">
                <a:latin typeface="Arial Unicode MS" charset="0"/>
                <a:ea typeface="Arial Unicode MS" charset="0"/>
              </a:rPr>
              <a:t>name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(</a:t>
            </a:r>
            <a:r>
              <a:rPr lang="sv-SE" altLang="en-US" sz="3600" dirty="0" err="1" smtClean="0">
                <a:latin typeface="Arial Unicode MS" charset="0"/>
                <a:ea typeface="Arial Unicode MS" charset="0"/>
              </a:rPr>
              <a:t>Rooms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)</a:t>
            </a:r>
            <a:endParaRPr lang="sv-SE" altLang="en-US" sz="3600" dirty="0">
              <a:latin typeface="Arial Unicode MS" charset="0"/>
              <a:ea typeface="Arial Unicode MS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(D)</a:t>
            </a:r>
            <a:r>
              <a:rPr lang="en-US" altLang="en-US" sz="3600" dirty="0" smtClean="0">
                <a:latin typeface="Arial Unicode MS" charset="0"/>
                <a:ea typeface="Arial Unicode MS" charset="0"/>
              </a:rPr>
              <a:t>   </a:t>
            </a:r>
            <a:r>
              <a:rPr lang="el-GR" altLang="en-US" sz="3600" dirty="0" smtClean="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capacity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&gt;=100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>(</a:t>
            </a:r>
            <a:r>
              <a:rPr lang="sv-SE" altLang="en-US" sz="3600" dirty="0" err="1">
                <a:latin typeface="Arial Unicode MS" charset="0"/>
                <a:ea typeface="Arial Unicode MS" charset="0"/>
              </a:rPr>
              <a:t>Rooms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)</a:t>
            </a:r>
            <a:endParaRPr lang="el-GR" altLang="en-US" sz="3600" dirty="0">
              <a:latin typeface="Arial Unicode MS" charset="0"/>
              <a:ea typeface="Arial Unicode MS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l-GR" altLang="en-US" sz="3600" dirty="0">
              <a:latin typeface="Arial Unicode MS" charset="0"/>
              <a:ea typeface="Arial Unicode M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3" y="620688"/>
            <a:ext cx="6623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/>
              <a:t>Select name of all rooms with capacity of 100 or more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72367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Next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time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Lecture</a:t>
            </a:r>
            <a:r>
              <a:rPr lang="sv-SE" altLang="en-US" dirty="0" smtClean="0"/>
              <a:t> 7</a:t>
            </a:r>
            <a:endParaRPr lang="sv-SE" altLang="en-US" dirty="0"/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More Relational Algebra and SQL</a:t>
            </a:r>
          </a:p>
        </p:txBody>
      </p:sp>
    </p:spTree>
    <p:extLst>
      <p:ext uri="{BB962C8B-B14F-4D97-AF65-F5344CB8AC3E}">
        <p14:creationId xmlns:p14="http://schemas.microsoft.com/office/powerpoint/2010/main" val="8778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03350" y="1268413"/>
            <a:ext cx="6408738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SELECT </a:t>
            </a: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, period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FROM   Courses, </a:t>
            </a: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WHERE 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 = </a:t>
            </a:r>
            <a:r>
              <a:rPr lang="sv-SE" altLang="en-US" sz="2400" b="1" dirty="0" smtClean="0">
                <a:latin typeface="Courier New" charset="0"/>
              </a:rPr>
              <a:t>’Mickey’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     AND </a:t>
            </a: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 =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;</a:t>
            </a:r>
          </a:p>
        </p:txBody>
      </p:sp>
      <p:graphicFrame>
        <p:nvGraphicFramePr>
          <p:cNvPr id="721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760152"/>
              </p:ext>
            </p:extLst>
          </p:nvPr>
        </p:nvGraphicFramePr>
        <p:xfrm>
          <a:off x="4140200" y="3284538"/>
          <a:ext cx="3744913" cy="1492249"/>
        </p:xfrm>
        <a:graphic>
          <a:graphicData uri="http://schemas.openxmlformats.org/drawingml/2006/table">
            <a:tbl>
              <a:tblPr/>
              <a:tblGrid>
                <a:gridCol w="1208088"/>
                <a:gridCol w="655637"/>
                <a:gridCol w="1881188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95" name="Group 27"/>
          <p:cNvGraphicFramePr>
            <a:graphicFrameLocks noGrp="1"/>
          </p:cNvGraphicFramePr>
          <p:nvPr/>
        </p:nvGraphicFramePr>
        <p:xfrm>
          <a:off x="1331913" y="3644900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60" name="Text Box 41"/>
          <p:cNvSpPr txBox="1">
            <a:spLocks noChangeArrowheads="1"/>
          </p:cNvSpPr>
          <p:nvPr/>
        </p:nvSpPr>
        <p:spPr bwMode="auto">
          <a:xfrm>
            <a:off x="1331913" y="32845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Courses</a:t>
            </a:r>
          </a:p>
        </p:txBody>
      </p:sp>
      <p:sp>
        <p:nvSpPr>
          <p:cNvPr id="5161" name="Text Box 42"/>
          <p:cNvSpPr txBox="1">
            <a:spLocks noChangeArrowheads="1"/>
          </p:cNvSpPr>
          <p:nvPr/>
        </p:nvSpPr>
        <p:spPr bwMode="auto">
          <a:xfrm>
            <a:off x="4140200" y="2924175"/>
            <a:ext cx="2160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GivenCourses</a:t>
            </a:r>
          </a:p>
        </p:txBody>
      </p:sp>
      <p:sp>
        <p:nvSpPr>
          <p:cNvPr id="5162" name="Text Box 44"/>
          <p:cNvSpPr txBox="1">
            <a:spLocks noChangeArrowheads="1"/>
          </p:cNvSpPr>
          <p:nvPr/>
        </p:nvSpPr>
        <p:spPr bwMode="auto">
          <a:xfrm>
            <a:off x="971550" y="4941888"/>
            <a:ext cx="69119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dirty="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code,name,period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/>
            </a:r>
            <a:br>
              <a:rPr lang="sv-SE" altLang="en-US" sz="3600" dirty="0">
                <a:latin typeface="Arial Unicode MS" charset="0"/>
                <a:ea typeface="Arial Unicode MS" charset="0"/>
              </a:rPr>
            </a:br>
            <a:r>
              <a:rPr lang="sv-SE" altLang="en-US" sz="3600" dirty="0">
                <a:latin typeface="Arial Unicode MS" charset="0"/>
                <a:ea typeface="Arial Unicode MS" charset="0"/>
              </a:rPr>
              <a:t> (</a:t>
            </a:r>
            <a:r>
              <a:rPr lang="el-GR" altLang="en-US" sz="3600" dirty="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teacher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=</a:t>
            </a:r>
            <a:r>
              <a:rPr lang="sv-SE" altLang="en-US" sz="3600" baseline="-25000" dirty="0" smtClean="0">
                <a:latin typeface="Arial Unicode MS" charset="0"/>
                <a:ea typeface="Arial Unicode MS" charset="0"/>
              </a:rPr>
              <a:t>’Mickey’ 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&amp; 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code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 = 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course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/>
            </a:r>
            <a:br>
              <a:rPr lang="sv-SE" altLang="en-US" sz="3600" dirty="0">
                <a:latin typeface="Arial Unicode MS" charset="0"/>
                <a:ea typeface="Arial Unicode MS" charset="0"/>
              </a:rPr>
            </a:br>
            <a:r>
              <a:rPr lang="sv-SE" altLang="en-US" sz="3600" dirty="0">
                <a:latin typeface="Arial Unicode MS" charset="0"/>
                <a:ea typeface="Arial Unicode MS" charset="0"/>
              </a:rPr>
              <a:t>   (</a:t>
            </a:r>
            <a:r>
              <a:rPr lang="sv-SE" altLang="en-US" sz="2800" dirty="0">
                <a:latin typeface="Arial Unicode MS" charset="0"/>
                <a:ea typeface="Arial Unicode MS" charset="0"/>
              </a:rPr>
              <a:t>Courses x </a:t>
            </a:r>
            <a:r>
              <a:rPr lang="sv-SE" altLang="en-US" sz="2800" dirty="0" err="1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>))</a:t>
            </a:r>
            <a:endParaRPr lang="el-GR" altLang="en-US" sz="3600" dirty="0">
              <a:latin typeface="Arial Unicode MS" charset="0"/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5975350" cy="144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SELECT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code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,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name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, period</a:t>
            </a:r>
            <a:b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800" b="1" dirty="0">
                <a:latin typeface="Courier New" charset="0"/>
              </a:rPr>
              <a:t>FROM Courses, </a:t>
            </a:r>
            <a:r>
              <a:rPr lang="sv-SE" altLang="en-US" sz="2800" b="1" dirty="0" err="1">
                <a:latin typeface="Courier New" charset="0"/>
              </a:rPr>
              <a:t>GivenCourses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WHERE 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teacher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 = </a:t>
            </a:r>
            <a:r>
              <a:rPr lang="sv-SE" altLang="en-US" sz="2000" b="1" dirty="0" smtClean="0">
                <a:solidFill>
                  <a:srgbClr val="969696"/>
                </a:solidFill>
                <a:latin typeface="Courier New" charset="0"/>
              </a:rPr>
              <a:t>’Mickey’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       AND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code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 =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course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;</a:t>
            </a:r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16365"/>
              </p:ext>
            </p:extLst>
          </p:nvPr>
        </p:nvGraphicFramePr>
        <p:xfrm>
          <a:off x="1692275" y="2997200"/>
          <a:ext cx="5832475" cy="2587627"/>
        </p:xfrm>
        <a:graphic>
          <a:graphicData uri="http://schemas.openxmlformats.org/drawingml/2006/table">
            <a:tbl>
              <a:tblPr/>
              <a:tblGrid>
                <a:gridCol w="1008063"/>
                <a:gridCol w="1223962"/>
                <a:gridCol w="1152525"/>
                <a:gridCol w="576263"/>
                <a:gridCol w="1871662"/>
              </a:tblGrid>
              <a:tr h="396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98" name="Text Box 107"/>
          <p:cNvSpPr txBox="1">
            <a:spLocks noChangeArrowheads="1"/>
          </p:cNvSpPr>
          <p:nvPr/>
        </p:nvSpPr>
        <p:spPr bwMode="auto">
          <a:xfrm>
            <a:off x="0" y="59547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4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2400" baseline="-25000" dirty="0" err="1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code,name,period</a:t>
            </a:r>
            <a:r>
              <a:rPr lang="sv-SE" altLang="en-US" sz="24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(</a:t>
            </a:r>
            <a:r>
              <a:rPr lang="el-GR" altLang="en-US" sz="24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2400" baseline="-25000" dirty="0" err="1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teacher</a:t>
            </a:r>
            <a:r>
              <a:rPr lang="sv-SE" altLang="en-US" sz="2400" baseline="-250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=</a:t>
            </a:r>
            <a:r>
              <a:rPr lang="sv-SE" altLang="en-US" sz="2400" baseline="-25000" dirty="0" smtClean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’Mickey’ </a:t>
            </a:r>
            <a:r>
              <a:rPr lang="sv-SE" altLang="en-US" sz="2400" baseline="-250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&amp; </a:t>
            </a:r>
            <a:r>
              <a:rPr lang="sv-SE" altLang="en-US" sz="2400" baseline="-25000" dirty="0" err="1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code</a:t>
            </a:r>
            <a:r>
              <a:rPr lang="sv-SE" altLang="en-US" sz="2400" baseline="-250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 = </a:t>
            </a:r>
            <a:r>
              <a:rPr lang="sv-SE" altLang="en-US" sz="2400" baseline="-25000" dirty="0" err="1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course</a:t>
            </a:r>
            <a:r>
              <a:rPr lang="sv-SE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(</a:t>
            </a:r>
            <a:r>
              <a:rPr lang="sv-SE" altLang="en-US" sz="18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Courses x </a:t>
            </a:r>
            <a:r>
              <a:rPr lang="sv-SE" altLang="en-US" sz="1800" b="1" dirty="0" err="1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)</a:t>
            </a:r>
            <a:r>
              <a:rPr lang="sv-SE" altLang="en-US" sz="24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)</a:t>
            </a:r>
            <a:endParaRPr lang="el-GR" altLang="en-US" sz="2400" dirty="0">
              <a:solidFill>
                <a:srgbClr val="969696"/>
              </a:solidFill>
              <a:latin typeface="Arial Unicode MS" charset="0"/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7632700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SELECT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code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, </a:t>
            </a:r>
            <a:r>
              <a:rPr lang="sv-SE" altLang="en-US" sz="2000" b="1" dirty="0" err="1">
                <a:solidFill>
                  <a:srgbClr val="969696"/>
                </a:solidFill>
                <a:latin typeface="Courier New" charset="0"/>
              </a:rPr>
              <a:t>name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>, period</a:t>
            </a:r>
            <a:b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000" b="1" dirty="0">
                <a:latin typeface="Courier New" charset="0"/>
              </a:rPr>
              <a:t>FROM   Courses, </a:t>
            </a:r>
            <a:r>
              <a:rPr lang="sv-SE" altLang="en-US" sz="2000" b="1" dirty="0" err="1">
                <a:latin typeface="Courier New" charset="0"/>
              </a:rPr>
              <a:t>GivenCourses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800" b="1" dirty="0">
                <a:latin typeface="Courier New" charset="0"/>
              </a:rPr>
              <a:t>WHERE </a:t>
            </a:r>
            <a:r>
              <a:rPr lang="sv-SE" altLang="en-US" sz="2800" b="1" dirty="0" err="1">
                <a:latin typeface="Courier New" charset="0"/>
              </a:rPr>
              <a:t>teacher</a:t>
            </a:r>
            <a:r>
              <a:rPr lang="sv-SE" altLang="en-US" sz="2800" b="1" dirty="0">
                <a:latin typeface="Courier New" charset="0"/>
              </a:rPr>
              <a:t> = </a:t>
            </a:r>
            <a:r>
              <a:rPr lang="sv-SE" altLang="en-US" sz="2800" b="1" dirty="0" smtClean="0">
                <a:latin typeface="Courier New" charset="0"/>
              </a:rPr>
              <a:t>’Mickey’</a:t>
            </a:r>
            <a:r>
              <a:rPr lang="sv-SE" altLang="en-US" sz="2800" b="1" dirty="0">
                <a:latin typeface="Courier New" charset="0"/>
              </a:rPr>
              <a:t/>
            </a:r>
            <a:br>
              <a:rPr lang="sv-SE" altLang="en-US" sz="2800" b="1" dirty="0">
                <a:latin typeface="Courier New" charset="0"/>
              </a:rPr>
            </a:br>
            <a:r>
              <a:rPr lang="sv-SE" altLang="en-US" sz="2800" b="1" dirty="0">
                <a:latin typeface="Courier New" charset="0"/>
              </a:rPr>
              <a:t>      AND </a:t>
            </a:r>
            <a:r>
              <a:rPr lang="sv-SE" altLang="en-US" sz="2800" b="1" dirty="0" err="1">
                <a:latin typeface="Courier New" charset="0"/>
              </a:rPr>
              <a:t>code</a:t>
            </a:r>
            <a:r>
              <a:rPr lang="sv-SE" altLang="en-US" sz="2800" b="1" dirty="0">
                <a:latin typeface="Courier New" charset="0"/>
              </a:rPr>
              <a:t> = </a:t>
            </a:r>
            <a:r>
              <a:rPr lang="sv-SE" altLang="en-US" sz="2800" b="1" dirty="0" err="1">
                <a:latin typeface="Courier New" charset="0"/>
              </a:rPr>
              <a:t>course</a:t>
            </a:r>
            <a:r>
              <a:rPr lang="sv-SE" altLang="en-US" sz="2800" b="1" dirty="0">
                <a:latin typeface="Courier New" charset="0"/>
              </a:rPr>
              <a:t>;</a:t>
            </a:r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442929"/>
              </p:ext>
            </p:extLst>
          </p:nvPr>
        </p:nvGraphicFramePr>
        <p:xfrm>
          <a:off x="900113" y="3141663"/>
          <a:ext cx="5832475" cy="2587627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576262"/>
                <a:gridCol w="1871663"/>
              </a:tblGrid>
              <a:tr h="396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Pluto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</a:tbl>
          </a:graphicData>
        </a:graphic>
      </p:graphicFrame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0" y="59547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400" dirty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2400" baseline="-25000" dirty="0" err="1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code,name,period</a:t>
            </a:r>
            <a:r>
              <a:rPr lang="sv-SE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(</a:t>
            </a:r>
            <a:r>
              <a:rPr lang="el-GR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2400" b="1" baseline="-25000" dirty="0" err="1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teacher</a:t>
            </a:r>
            <a:r>
              <a:rPr lang="sv-SE" altLang="en-US" sz="2400" b="1" baseline="-25000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=</a:t>
            </a:r>
            <a:r>
              <a:rPr lang="sv-SE" altLang="en-US" sz="2400" b="1" baseline="-25000" dirty="0" smtClean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’Mickey’ </a:t>
            </a:r>
            <a:r>
              <a:rPr lang="sv-SE" altLang="en-US" sz="2400" b="1" baseline="-25000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&amp; </a:t>
            </a:r>
            <a:r>
              <a:rPr lang="sv-SE" altLang="en-US" sz="2400" b="1" baseline="-25000" dirty="0" err="1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code</a:t>
            </a:r>
            <a:r>
              <a:rPr lang="sv-SE" altLang="en-US" sz="2400" b="1" baseline="-25000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 = </a:t>
            </a:r>
            <a:r>
              <a:rPr lang="sv-SE" altLang="en-US" sz="2400" b="1" baseline="-25000" dirty="0" err="1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course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(</a:t>
            </a:r>
            <a:r>
              <a:rPr lang="sv-SE" altLang="en-US" sz="1800" dirty="0">
                <a:latin typeface="Arial Unicode MS" charset="0"/>
                <a:ea typeface="Arial Unicode MS" charset="0"/>
              </a:rPr>
              <a:t>Courses x </a:t>
            </a:r>
            <a:r>
              <a:rPr lang="sv-SE" altLang="en-US" sz="1800" dirty="0" err="1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)</a:t>
            </a:r>
            <a:r>
              <a:rPr lang="sv-SE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)</a:t>
            </a:r>
            <a:endParaRPr lang="el-GR" altLang="en-US" sz="2400" b="1" dirty="0">
              <a:solidFill>
                <a:srgbClr val="FF3300"/>
              </a:solidFill>
              <a:latin typeface="Arial Unicode MS" charset="0"/>
              <a:ea typeface="Arial Unicode MS" charset="0"/>
            </a:endParaRPr>
          </a:p>
        </p:txBody>
      </p:sp>
      <p:graphicFrame>
        <p:nvGraphicFramePr>
          <p:cNvPr id="10350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596452"/>
              </p:ext>
            </p:extLst>
          </p:nvPr>
        </p:nvGraphicFramePr>
        <p:xfrm>
          <a:off x="3131840" y="4149080"/>
          <a:ext cx="5832475" cy="762000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576262"/>
                <a:gridCol w="1871663"/>
              </a:tblGrid>
              <a:tr h="396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dirty="0" err="1"/>
              <a:t>Example</a:t>
            </a:r>
            <a:r>
              <a:rPr lang="sv-SE" altLang="en-US" dirty="0"/>
              <a:t>: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7632700" cy="144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 dirty="0">
                <a:latin typeface="Courier New" charset="0"/>
              </a:rPr>
              <a:t>SELECT </a:t>
            </a:r>
            <a:r>
              <a:rPr lang="sv-SE" altLang="en-US" sz="2800" b="1" dirty="0" err="1">
                <a:latin typeface="Courier New" charset="0"/>
              </a:rPr>
              <a:t>code</a:t>
            </a:r>
            <a:r>
              <a:rPr lang="sv-SE" altLang="en-US" sz="2800" b="1" dirty="0">
                <a:latin typeface="Courier New" charset="0"/>
              </a:rPr>
              <a:t>, </a:t>
            </a:r>
            <a:r>
              <a:rPr lang="sv-SE" altLang="en-US" sz="2800" b="1" dirty="0" err="1">
                <a:latin typeface="Courier New" charset="0"/>
              </a:rPr>
              <a:t>name</a:t>
            </a:r>
            <a:r>
              <a:rPr lang="sv-SE" altLang="en-US" sz="2800" b="1" dirty="0">
                <a:latin typeface="Courier New" charset="0"/>
              </a:rPr>
              <a:t>, period</a:t>
            </a:r>
            <a: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2000" b="1" dirty="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000" b="1" dirty="0">
                <a:latin typeface="Courier New" charset="0"/>
              </a:rPr>
              <a:t>FROM   Courses, </a:t>
            </a:r>
            <a:r>
              <a:rPr lang="sv-SE" altLang="en-US" sz="2000" b="1" dirty="0" err="1">
                <a:latin typeface="Courier New" charset="0"/>
              </a:rPr>
              <a:t>GivenCourses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>
                <a:latin typeface="Courier New" charset="0"/>
              </a:rPr>
              <a:t>WHERE 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 = </a:t>
            </a:r>
            <a:r>
              <a:rPr lang="sv-SE" altLang="en-US" sz="2000" b="1" dirty="0" smtClean="0">
                <a:latin typeface="Courier New" charset="0"/>
              </a:rPr>
              <a:t>’Mickey’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>
                <a:latin typeface="Courier New" charset="0"/>
              </a:rPr>
              <a:t>       AND </a:t>
            </a: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 = </a:t>
            </a:r>
            <a:r>
              <a:rPr lang="sv-SE" altLang="en-US" sz="2000" b="1" dirty="0" err="1">
                <a:latin typeface="Courier New" charset="0"/>
              </a:rPr>
              <a:t>course</a:t>
            </a:r>
            <a:r>
              <a:rPr lang="sv-SE" altLang="en-US" sz="2000" b="1" dirty="0">
                <a:latin typeface="Courier New" charset="0"/>
              </a:rPr>
              <a:t>;</a:t>
            </a:r>
          </a:p>
        </p:txBody>
      </p:sp>
      <p:sp>
        <p:nvSpPr>
          <p:cNvPr id="8196" name="Text Box 54"/>
          <p:cNvSpPr txBox="1">
            <a:spLocks noChangeArrowheads="1"/>
          </p:cNvSpPr>
          <p:nvPr/>
        </p:nvSpPr>
        <p:spPr bwMode="auto">
          <a:xfrm>
            <a:off x="0" y="59547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400" b="1" dirty="0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2400" b="1" baseline="-25000" dirty="0" err="1">
                <a:solidFill>
                  <a:srgbClr val="FF3300"/>
                </a:solidFill>
                <a:latin typeface="Arial Unicode MS" charset="0"/>
                <a:ea typeface="Arial Unicode MS" charset="0"/>
              </a:rPr>
              <a:t>code,name,period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(</a:t>
            </a:r>
            <a:r>
              <a:rPr lang="el-GR" altLang="en-US" sz="2400" dirty="0">
                <a:latin typeface="Arial Unicode MS" charset="0"/>
                <a:ea typeface="Arial Unicode MS" charset="0"/>
              </a:rPr>
              <a:t>σ</a:t>
            </a:r>
            <a:r>
              <a:rPr lang="sv-SE" altLang="en-US" sz="2400" baseline="-25000" dirty="0" err="1">
                <a:latin typeface="Arial Unicode MS" charset="0"/>
                <a:ea typeface="Arial Unicode MS" charset="0"/>
              </a:rPr>
              <a:t>teacher</a:t>
            </a:r>
            <a:r>
              <a:rPr lang="sv-SE" altLang="en-US" sz="2400" baseline="-25000" dirty="0">
                <a:latin typeface="Arial Unicode MS" charset="0"/>
                <a:ea typeface="Arial Unicode MS" charset="0"/>
              </a:rPr>
              <a:t>=</a:t>
            </a:r>
            <a:r>
              <a:rPr lang="sv-SE" altLang="en-US" sz="2400" baseline="-25000" dirty="0" smtClean="0">
                <a:latin typeface="Arial Unicode MS" charset="0"/>
                <a:ea typeface="Arial Unicode MS" charset="0"/>
              </a:rPr>
              <a:t>’Mickey’ </a:t>
            </a:r>
            <a:r>
              <a:rPr lang="sv-SE" altLang="en-US" sz="2400" baseline="-25000" dirty="0">
                <a:latin typeface="Arial Unicode MS" charset="0"/>
                <a:ea typeface="Arial Unicode MS" charset="0"/>
              </a:rPr>
              <a:t>&amp; </a:t>
            </a:r>
            <a:r>
              <a:rPr lang="sv-SE" altLang="en-US" sz="2400" baseline="-25000" dirty="0" err="1">
                <a:latin typeface="Arial Unicode MS" charset="0"/>
                <a:ea typeface="Arial Unicode MS" charset="0"/>
              </a:rPr>
              <a:t>code</a:t>
            </a:r>
            <a:r>
              <a:rPr lang="sv-SE" altLang="en-US" sz="2400" baseline="-25000" dirty="0">
                <a:latin typeface="Arial Unicode MS" charset="0"/>
                <a:ea typeface="Arial Unicode MS" charset="0"/>
              </a:rPr>
              <a:t> = </a:t>
            </a:r>
            <a:r>
              <a:rPr lang="sv-SE" altLang="en-US" sz="2400" baseline="-25000" dirty="0" err="1">
                <a:latin typeface="Arial Unicode MS" charset="0"/>
                <a:ea typeface="Arial Unicode MS" charset="0"/>
              </a:rPr>
              <a:t>course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(</a:t>
            </a:r>
            <a:r>
              <a:rPr lang="sv-SE" altLang="en-US" sz="1800" dirty="0">
                <a:latin typeface="Arial Unicode MS" charset="0"/>
                <a:ea typeface="Arial Unicode MS" charset="0"/>
              </a:rPr>
              <a:t>Courses x </a:t>
            </a:r>
            <a:r>
              <a:rPr lang="sv-SE" altLang="en-US" sz="1800" dirty="0" err="1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))</a:t>
            </a:r>
            <a:endParaRPr lang="el-GR" altLang="en-US" sz="2400" dirty="0">
              <a:latin typeface="Arial Unicode MS" charset="0"/>
              <a:ea typeface="Arial Unicode MS" charset="0"/>
            </a:endParaRPr>
          </a:p>
        </p:txBody>
      </p:sp>
      <p:graphicFrame>
        <p:nvGraphicFramePr>
          <p:cNvPr id="11387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00174"/>
              </p:ext>
            </p:extLst>
          </p:nvPr>
        </p:nvGraphicFramePr>
        <p:xfrm>
          <a:off x="1258888" y="3213100"/>
          <a:ext cx="5832475" cy="762000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576262"/>
                <a:gridCol w="1871663"/>
              </a:tblGrid>
              <a:tr h="396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36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88" name="Group 124"/>
          <p:cNvGraphicFramePr>
            <a:graphicFrameLocks noGrp="1"/>
          </p:cNvGraphicFramePr>
          <p:nvPr/>
        </p:nvGraphicFramePr>
        <p:xfrm>
          <a:off x="2268538" y="4724400"/>
          <a:ext cx="2808287" cy="762000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576262"/>
              </a:tblGrid>
              <a:tr h="396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What does the following relational algebra expression compute?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00113" y="2781300"/>
            <a:ext cx="69119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dirty="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teacher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=</a:t>
            </a:r>
            <a:r>
              <a:rPr lang="sv-SE" altLang="en-US" sz="3600" baseline="-25000" dirty="0" smtClean="0">
                <a:latin typeface="Arial Unicode MS" charset="0"/>
                <a:ea typeface="Arial Unicode MS" charset="0"/>
              </a:rPr>
              <a:t>’Mickey’ 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&amp; 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code</a:t>
            </a:r>
            <a:r>
              <a:rPr lang="sv-SE" altLang="en-US" sz="3600" baseline="-25000" dirty="0">
                <a:latin typeface="Arial Unicode MS" charset="0"/>
                <a:ea typeface="Arial Unicode MS" charset="0"/>
              </a:rPr>
              <a:t> = 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course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/>
            </a:r>
            <a:br>
              <a:rPr lang="sv-SE" altLang="en-US" sz="3600" dirty="0">
                <a:latin typeface="Arial Unicode MS" charset="0"/>
                <a:ea typeface="Arial Unicode MS" charset="0"/>
              </a:rPr>
            </a:br>
            <a:r>
              <a:rPr lang="sv-SE" altLang="en-US" sz="3600" dirty="0">
                <a:latin typeface="Arial Unicode MS" charset="0"/>
                <a:ea typeface="Arial Unicode MS" charset="0"/>
              </a:rPr>
              <a:t>  (</a:t>
            </a:r>
            <a:r>
              <a:rPr lang="el-GR" altLang="en-US" sz="3600" dirty="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 dirty="0" err="1">
                <a:latin typeface="Arial Unicode MS" charset="0"/>
                <a:ea typeface="Arial Unicode MS" charset="0"/>
              </a:rPr>
              <a:t>code,name,period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/>
            </a:r>
            <a:br>
              <a:rPr lang="sv-SE" altLang="en-US" sz="3600" dirty="0">
                <a:latin typeface="Arial Unicode MS" charset="0"/>
                <a:ea typeface="Arial Unicode MS" charset="0"/>
              </a:rPr>
            </a:br>
            <a:r>
              <a:rPr lang="sv-SE" altLang="en-US" sz="3600" dirty="0">
                <a:latin typeface="Arial Unicode MS" charset="0"/>
                <a:ea typeface="Arial Unicode MS" charset="0"/>
              </a:rPr>
              <a:t>    (</a:t>
            </a:r>
            <a:r>
              <a:rPr lang="sv-SE" altLang="en-US" sz="2800" dirty="0">
                <a:latin typeface="Arial Unicode MS" charset="0"/>
                <a:ea typeface="Arial Unicode MS" charset="0"/>
              </a:rPr>
              <a:t>Courses x </a:t>
            </a:r>
            <a:r>
              <a:rPr lang="sv-SE" altLang="en-US" sz="2800" dirty="0" err="1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3600" dirty="0">
                <a:latin typeface="Arial Unicode MS" charset="0"/>
                <a:ea typeface="Arial Unicode MS" charset="0"/>
              </a:rPr>
              <a:t>))</a:t>
            </a:r>
            <a:endParaRPr lang="el-GR" altLang="en-US" sz="3600" dirty="0">
              <a:latin typeface="Arial Unicode MS" charset="0"/>
              <a:ea typeface="Arial Unicode MS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7088" y="4724400"/>
            <a:ext cx="74898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The expression is invalid, since the result after the projection will not have attributes teacher and course to test.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6395</TotalTime>
  <Words>2324</Words>
  <Application>Microsoft Macintosh PowerPoint</Application>
  <PresentationFormat>Presentación en pantalla (4:3)</PresentationFormat>
  <Paragraphs>532</Paragraphs>
  <Slides>44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 Unicode MS</vt:lpstr>
      <vt:lpstr>Courier New</vt:lpstr>
      <vt:lpstr>Arial</vt:lpstr>
      <vt:lpstr>Standardformgivning</vt:lpstr>
      <vt:lpstr>Database Usage  (and Construction)</vt:lpstr>
      <vt:lpstr>Presentación de PowerPoint</vt:lpstr>
      <vt:lpstr>Summary so far</vt:lpstr>
      <vt:lpstr>SELECT-FROM-WHERE</vt:lpstr>
      <vt:lpstr>Presentación de PowerPoint</vt:lpstr>
      <vt:lpstr>Presentación de PowerPoint</vt:lpstr>
      <vt:lpstr>Presentación de PowerPoint</vt:lpstr>
      <vt:lpstr>Presentación de PowerPoint</vt:lpstr>
      <vt:lpstr>Quiz!</vt:lpstr>
      <vt:lpstr>More complex expressions</vt:lpstr>
      <vt:lpstr>Subqueries</vt:lpstr>
      <vt:lpstr>Presentación de PowerPoint</vt:lpstr>
      <vt:lpstr>Presentación de PowerPoint</vt:lpstr>
      <vt:lpstr>Presentación de PowerPoint</vt:lpstr>
      <vt:lpstr>Presentación de PowerPoint</vt:lpstr>
      <vt:lpstr>Result</vt:lpstr>
      <vt:lpstr>Renaming attributes</vt:lpstr>
      <vt:lpstr>Renaming relations</vt:lpstr>
      <vt:lpstr>Renaming relations</vt:lpstr>
      <vt:lpstr>Renaming in Relational Algebra</vt:lpstr>
      <vt:lpstr>Sequencing</vt:lpstr>
      <vt:lpstr>Presentación de PowerPoint</vt:lpstr>
      <vt:lpstr>Presentación de PowerPoint</vt:lpstr>
      <vt:lpstr>Creating views</vt:lpstr>
      <vt:lpstr>Presentación de PowerPoint</vt:lpstr>
      <vt:lpstr>BREAK!</vt:lpstr>
      <vt:lpstr>Air Traffic Exercise</vt:lpstr>
      <vt:lpstr>The WHERE clause</vt:lpstr>
      <vt:lpstr>Testing for membership</vt:lpstr>
      <vt:lpstr>Quiz!</vt:lpstr>
      <vt:lpstr>Testing for existance</vt:lpstr>
      <vt:lpstr>Quiz!</vt:lpstr>
      <vt:lpstr>Ordinary comparisons</vt:lpstr>
      <vt:lpstr>Comparisons with many rows</vt:lpstr>
      <vt:lpstr>Quiz!</vt:lpstr>
      <vt:lpstr>String comparisons</vt:lpstr>
      <vt:lpstr>Quiz!</vt:lpstr>
      <vt:lpstr>The NULL symbol</vt:lpstr>
      <vt:lpstr>Comparing values with NULL</vt:lpstr>
      <vt:lpstr>Three-valued logic</vt:lpstr>
      <vt:lpstr>Unintuitive result</vt:lpstr>
      <vt:lpstr>Don’t expect the ”usual” results</vt:lpstr>
      <vt:lpstr>Presentación de PowerPoint</vt:lpstr>
      <vt:lpstr>Next time, Lecture 7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Usage  (and Construction)</dc:title>
  <dc:creator>Niklas Broberg</dc:creator>
  <cp:lastModifiedBy>Pablo Picazo-Sanchez</cp:lastModifiedBy>
  <cp:revision>79</cp:revision>
  <cp:lastPrinted>2016-11-15T21:04:54Z</cp:lastPrinted>
  <dcterms:created xsi:type="dcterms:W3CDTF">2005-11-09T10:34:16Z</dcterms:created>
  <dcterms:modified xsi:type="dcterms:W3CDTF">2017-11-13T15:34:24Z</dcterms:modified>
</cp:coreProperties>
</file>