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5"/>
  </p:notesMasterIdLst>
  <p:handoutMasterIdLst>
    <p:handoutMasterId r:id="rId56"/>
  </p:handoutMasterIdLst>
  <p:sldIdLst>
    <p:sldId id="256" r:id="rId2"/>
    <p:sldId id="378" r:id="rId3"/>
    <p:sldId id="379" r:id="rId4"/>
    <p:sldId id="258" r:id="rId5"/>
    <p:sldId id="370" r:id="rId6"/>
    <p:sldId id="272" r:id="rId7"/>
    <p:sldId id="265" r:id="rId8"/>
    <p:sldId id="371" r:id="rId9"/>
    <p:sldId id="266" r:id="rId10"/>
    <p:sldId id="268" r:id="rId11"/>
    <p:sldId id="267" r:id="rId12"/>
    <p:sldId id="270" r:id="rId13"/>
    <p:sldId id="347" r:id="rId14"/>
    <p:sldId id="271" r:id="rId15"/>
    <p:sldId id="365" r:id="rId16"/>
    <p:sldId id="348" r:id="rId17"/>
    <p:sldId id="350" r:id="rId18"/>
    <p:sldId id="273" r:id="rId19"/>
    <p:sldId id="372" r:id="rId20"/>
    <p:sldId id="373" r:id="rId21"/>
    <p:sldId id="343" r:id="rId22"/>
    <p:sldId id="344" r:id="rId23"/>
    <p:sldId id="342" r:id="rId24"/>
    <p:sldId id="275" r:id="rId25"/>
    <p:sldId id="276" r:id="rId26"/>
    <p:sldId id="278" r:id="rId27"/>
    <p:sldId id="281" r:id="rId28"/>
    <p:sldId id="282" r:id="rId29"/>
    <p:sldId id="283" r:id="rId30"/>
    <p:sldId id="279" r:id="rId31"/>
    <p:sldId id="367" r:id="rId32"/>
    <p:sldId id="368" r:id="rId33"/>
    <p:sldId id="374" r:id="rId34"/>
    <p:sldId id="369" r:id="rId35"/>
    <p:sldId id="357" r:id="rId36"/>
    <p:sldId id="375" r:id="rId37"/>
    <p:sldId id="358" r:id="rId38"/>
    <p:sldId id="376" r:id="rId39"/>
    <p:sldId id="289" r:id="rId40"/>
    <p:sldId id="291" r:id="rId41"/>
    <p:sldId id="302" r:id="rId42"/>
    <p:sldId id="303" r:id="rId43"/>
    <p:sldId id="359" r:id="rId44"/>
    <p:sldId id="377" r:id="rId45"/>
    <p:sldId id="294" r:id="rId46"/>
    <p:sldId id="304" r:id="rId47"/>
    <p:sldId id="361" r:id="rId48"/>
    <p:sldId id="296" r:id="rId49"/>
    <p:sldId id="297" r:id="rId50"/>
    <p:sldId id="362" r:id="rId51"/>
    <p:sldId id="306" r:id="rId52"/>
    <p:sldId id="325" r:id="rId53"/>
    <p:sldId id="355" r:id="rId54"/>
  </p:sldIdLst>
  <p:sldSz cx="9144000" cy="6858000" type="screen4x3"/>
  <p:notesSz cx="6858000" cy="9144000"/>
  <p:defaultTextStyle>
    <a:defPPr>
      <a:defRPr lang="sv-S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  <a:srgbClr val="009900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355"/>
    <p:restoredTop sz="86378" autoAdjust="0"/>
  </p:normalViewPr>
  <p:slideViewPr>
    <p:cSldViewPr>
      <p:cViewPr varScale="1">
        <p:scale>
          <a:sx n="92" d="100"/>
          <a:sy n="92" d="100"/>
        </p:scale>
        <p:origin x="424" y="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34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50" Type="http://schemas.openxmlformats.org/officeDocument/2006/relationships/slide" Target="slides/slide49.xml"/><Relationship Id="rId51" Type="http://schemas.openxmlformats.org/officeDocument/2006/relationships/slide" Target="slides/slide50.xml"/><Relationship Id="rId52" Type="http://schemas.openxmlformats.org/officeDocument/2006/relationships/slide" Target="slides/slide51.xml"/><Relationship Id="rId53" Type="http://schemas.openxmlformats.org/officeDocument/2006/relationships/slide" Target="slides/slide52.xml"/><Relationship Id="rId54" Type="http://schemas.openxmlformats.org/officeDocument/2006/relationships/slide" Target="slides/slide53.xml"/><Relationship Id="rId55" Type="http://schemas.openxmlformats.org/officeDocument/2006/relationships/notesMaster" Target="notesMasters/notesMaster1.xml"/><Relationship Id="rId56" Type="http://schemas.openxmlformats.org/officeDocument/2006/relationships/handoutMaster" Target="handoutMasters/handoutMaster1.xml"/><Relationship Id="rId57" Type="http://schemas.openxmlformats.org/officeDocument/2006/relationships/presProps" Target="presProps.xml"/><Relationship Id="rId58" Type="http://schemas.openxmlformats.org/officeDocument/2006/relationships/viewProps" Target="viewProps.xml"/><Relationship Id="rId59" Type="http://schemas.openxmlformats.org/officeDocument/2006/relationships/theme" Target="theme/theme1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slide" Target="slides/slide46.xml"/><Relationship Id="rId48" Type="http://schemas.openxmlformats.org/officeDocument/2006/relationships/slide" Target="slides/slide47.xml"/><Relationship Id="rId49" Type="http://schemas.openxmlformats.org/officeDocument/2006/relationships/slide" Target="slides/slide4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6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2493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2493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2493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58C33E0A-8143-9745-9AD1-9BA9CB3D1AA9}" type="slidenum">
              <a:rPr lang="en-GB" altLang="en-US"/>
              <a:pPr/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132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96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32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noProof="0" smtClean="0"/>
              <a:t>Klicka här för att ändra format på bakgrundstexten</a:t>
            </a:r>
          </a:p>
          <a:p>
            <a:pPr lvl="1"/>
            <a:r>
              <a:rPr lang="sv-SE" noProof="0" smtClean="0"/>
              <a:t>Nivå två</a:t>
            </a:r>
          </a:p>
          <a:p>
            <a:pPr lvl="2"/>
            <a:r>
              <a:rPr lang="sv-SE" noProof="0" smtClean="0"/>
              <a:t>Nivå tre</a:t>
            </a:r>
          </a:p>
          <a:p>
            <a:pPr lvl="3"/>
            <a:r>
              <a:rPr lang="sv-SE" noProof="0" smtClean="0"/>
              <a:t>Nivå fyra</a:t>
            </a:r>
          </a:p>
          <a:p>
            <a:pPr lvl="4"/>
            <a:r>
              <a:rPr lang="sv-SE" noProof="0" smtClean="0"/>
              <a:t>Nivå fem</a:t>
            </a:r>
          </a:p>
        </p:txBody>
      </p:sp>
      <p:sp>
        <p:nvSpPr>
          <p:cNvPr id="132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132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6C7F5E9C-D437-6B4B-B9DC-0D94127E6D08}" type="slidenum">
              <a:rPr lang="sv-SE" altLang="en-US"/>
              <a:pPr/>
              <a:t>‹#›</a:t>
            </a:fld>
            <a:endParaRPr lang="sv-SE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3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4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5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6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7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8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9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0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1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2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3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4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5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6.xml"/></Relationships>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7.xml"/></Relationships>
</file>

<file path=ppt/notesSlides/_rels/notesSlide2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8.xml"/></Relationships>
</file>

<file path=ppt/notesSlides/_rels/notesSlide2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0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1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7F5E9C-D437-6B4B-B9DC-0D94127E6D08}" type="slidenum">
              <a:rPr lang="sv-SE" altLang="en-US" smtClean="0"/>
              <a:pPr/>
              <a:t>8</a:t>
            </a:fld>
            <a:endParaRPr lang="sv-SE" altLang="en-US"/>
          </a:p>
        </p:txBody>
      </p:sp>
    </p:spTree>
    <p:extLst>
      <p:ext uri="{BB962C8B-B14F-4D97-AF65-F5344CB8AC3E}">
        <p14:creationId xmlns:p14="http://schemas.microsoft.com/office/powerpoint/2010/main" val="109858418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BD4DE6EE-17C4-E14A-B0C9-0DEFED8D4115}" type="slidenum">
              <a:rPr lang="sv-SE" altLang="en-US"/>
              <a:pPr eaLnBrk="1" hangingPunct="1">
                <a:spcBef>
                  <a:spcPct val="0"/>
                </a:spcBef>
              </a:pPr>
              <a:t>33</a:t>
            </a:fld>
            <a:endParaRPr lang="sv-SE" altLang="en-US"/>
          </a:p>
        </p:txBody>
      </p:sp>
      <p:sp>
        <p:nvSpPr>
          <p:cNvPr id="80899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1" tIns="45716" rIns="91431" bIns="45716" anchor="b"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7A7BE679-1F57-5C4B-88E4-412B578669B5}" type="slidenum">
              <a:rPr lang="en-AU" altLang="en-US"/>
              <a:pPr algn="r" eaLnBrk="1" hangingPunct="1">
                <a:spcBef>
                  <a:spcPct val="0"/>
                </a:spcBef>
              </a:pPr>
              <a:t>33</a:t>
            </a:fld>
            <a:endParaRPr lang="en-AU" altLang="en-US"/>
          </a:p>
        </p:txBody>
      </p:sp>
      <p:sp>
        <p:nvSpPr>
          <p:cNvPr id="8090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90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1" tIns="45716" rIns="91431" bIns="45716"/>
          <a:lstStyle/>
          <a:p>
            <a:pPr eaLnBrk="1" hangingPunct="1"/>
            <a:r>
              <a:rPr lang="en-US" altLang="en-US"/>
              <a:t>2007-11-07 (GK): Aligned SQL.</a:t>
            </a:r>
            <a:endParaRPr lang="en-AU" altLang="en-US"/>
          </a:p>
          <a:p>
            <a:pPr eaLnBrk="1" hangingPunct="1"/>
            <a:r>
              <a:rPr lang="en-AU" altLang="en-US"/>
              <a:t>2009-02-01, NB: Updated data in tables.</a:t>
            </a:r>
          </a:p>
        </p:txBody>
      </p:sp>
    </p:spTree>
    <p:extLst>
      <p:ext uri="{BB962C8B-B14F-4D97-AF65-F5344CB8AC3E}">
        <p14:creationId xmlns:p14="http://schemas.microsoft.com/office/powerpoint/2010/main" val="58798763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03A53FE5-3159-E643-AFA4-7F136339C8E5}" type="slidenum">
              <a:rPr lang="sv-SE" altLang="en-US"/>
              <a:pPr eaLnBrk="1" hangingPunct="1">
                <a:spcBef>
                  <a:spcPct val="0"/>
                </a:spcBef>
              </a:pPr>
              <a:t>34</a:t>
            </a:fld>
            <a:endParaRPr lang="sv-SE" altLang="en-US"/>
          </a:p>
        </p:txBody>
      </p:sp>
      <p:sp>
        <p:nvSpPr>
          <p:cNvPr id="81923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1924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1" tIns="45716" rIns="91431" bIns="45716"/>
          <a:lstStyle/>
          <a:p>
            <a:pPr eaLnBrk="1" hangingPunct="1"/>
            <a:r>
              <a:rPr lang="en-US" altLang="en-US"/>
              <a:t>2008-11-10 (GK): “project” changed to “projection” on last line.</a:t>
            </a:r>
          </a:p>
          <a:p>
            <a:pPr eaLnBrk="1" hangingPunct="1"/>
            <a:endParaRPr lang="en-US" altLang="en-US"/>
          </a:p>
        </p:txBody>
      </p:sp>
      <p:sp>
        <p:nvSpPr>
          <p:cNvPr id="81925" name="Slide Number Placehold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1" tIns="45716" rIns="91431" bIns="45716" anchor="b"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3F6895B8-43EF-0D40-8A65-4830DE0E92AC}" type="slidenum">
              <a:rPr lang="en-AU" altLang="en-US"/>
              <a:pPr algn="r" eaLnBrk="1" hangingPunct="1">
                <a:spcBef>
                  <a:spcPct val="0"/>
                </a:spcBef>
              </a:pPr>
              <a:t>34</a:t>
            </a:fld>
            <a:endParaRPr lang="en-AU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3D1F90E7-1C01-DD4C-92F9-133B085979DA}" type="slidenum">
              <a:rPr lang="sv-SE" altLang="en-US"/>
              <a:pPr eaLnBrk="1" hangingPunct="1">
                <a:spcBef>
                  <a:spcPct val="0"/>
                </a:spcBef>
              </a:pPr>
              <a:t>35</a:t>
            </a:fld>
            <a:endParaRPr lang="sv-SE" altLang="en-US"/>
          </a:p>
        </p:txBody>
      </p:sp>
      <p:sp>
        <p:nvSpPr>
          <p:cNvPr id="829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9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/>
              <a:t>2007-11-07 (GK): Aligned SQL.</a:t>
            </a:r>
            <a:endParaRPr lang="en-AU" altLang="en-US"/>
          </a:p>
          <a:p>
            <a:pPr eaLnBrk="1" hangingPunct="1"/>
            <a:r>
              <a:rPr lang="en-AU" altLang="en-US"/>
              <a:t>2009-02-01, NB: Updated data in tables.</a:t>
            </a: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3D1F90E7-1C01-DD4C-92F9-133B085979DA}" type="slidenum">
              <a:rPr lang="sv-SE" altLang="en-US"/>
              <a:pPr eaLnBrk="1" hangingPunct="1">
                <a:spcBef>
                  <a:spcPct val="0"/>
                </a:spcBef>
              </a:pPr>
              <a:t>36</a:t>
            </a:fld>
            <a:endParaRPr lang="sv-SE" altLang="en-US"/>
          </a:p>
        </p:txBody>
      </p:sp>
      <p:sp>
        <p:nvSpPr>
          <p:cNvPr id="829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9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/>
              <a:t>2007-11-07 (GK): Aligned SQL.</a:t>
            </a:r>
            <a:endParaRPr lang="en-AU" altLang="en-US"/>
          </a:p>
          <a:p>
            <a:pPr eaLnBrk="1" hangingPunct="1"/>
            <a:r>
              <a:rPr lang="en-AU" altLang="en-US"/>
              <a:t>2009-02-01, NB: Updated data in tables.</a:t>
            </a:r>
          </a:p>
        </p:txBody>
      </p:sp>
    </p:spTree>
    <p:extLst>
      <p:ext uri="{BB962C8B-B14F-4D97-AF65-F5344CB8AC3E}">
        <p14:creationId xmlns:p14="http://schemas.microsoft.com/office/powerpoint/2010/main" val="127868650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13890268-6105-874E-92F1-349D58442D2B}" type="slidenum">
              <a:rPr lang="sv-SE" altLang="en-US"/>
              <a:pPr eaLnBrk="1" hangingPunct="1">
                <a:spcBef>
                  <a:spcPct val="0"/>
                </a:spcBef>
              </a:pPr>
              <a:t>37</a:t>
            </a:fld>
            <a:endParaRPr lang="sv-SE" altLang="en-US"/>
          </a:p>
        </p:txBody>
      </p:sp>
      <p:sp>
        <p:nvSpPr>
          <p:cNvPr id="839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/>
              <a:t>2007-11-07 (GK): Aligned SQL.</a:t>
            </a:r>
            <a:endParaRPr lang="en-AU" altLang="en-US"/>
          </a:p>
          <a:p>
            <a:pPr eaLnBrk="1" hangingPunct="1"/>
            <a:r>
              <a:rPr lang="en-AU" altLang="en-US"/>
              <a:t>2009-02-01, NB: Updated data in tables.</a:t>
            </a: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13890268-6105-874E-92F1-349D58442D2B}" type="slidenum">
              <a:rPr lang="sv-SE" altLang="en-US"/>
              <a:pPr eaLnBrk="1" hangingPunct="1">
                <a:spcBef>
                  <a:spcPct val="0"/>
                </a:spcBef>
              </a:pPr>
              <a:t>38</a:t>
            </a:fld>
            <a:endParaRPr lang="sv-SE" altLang="en-US"/>
          </a:p>
        </p:txBody>
      </p:sp>
      <p:sp>
        <p:nvSpPr>
          <p:cNvPr id="839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/>
              <a:t>2007-11-07 (GK): Aligned SQL.</a:t>
            </a:r>
            <a:endParaRPr lang="en-AU" altLang="en-US"/>
          </a:p>
          <a:p>
            <a:pPr eaLnBrk="1" hangingPunct="1"/>
            <a:r>
              <a:rPr lang="en-AU" altLang="en-US"/>
              <a:t>2009-02-01, NB: Updated data in tables.</a:t>
            </a:r>
          </a:p>
        </p:txBody>
      </p:sp>
    </p:spTree>
    <p:extLst>
      <p:ext uri="{BB962C8B-B14F-4D97-AF65-F5344CB8AC3E}">
        <p14:creationId xmlns:p14="http://schemas.microsoft.com/office/powerpoint/2010/main" val="176616758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3D301D86-4977-F744-A6C6-B2BD2C9922C7}" type="slidenum">
              <a:rPr lang="sv-SE" altLang="en-US"/>
              <a:pPr eaLnBrk="1" hangingPunct="1">
                <a:spcBef>
                  <a:spcPct val="0"/>
                </a:spcBef>
              </a:pPr>
              <a:t>39</a:t>
            </a:fld>
            <a:endParaRPr lang="sv-SE" altLang="en-US"/>
          </a:p>
        </p:txBody>
      </p:sp>
      <p:sp>
        <p:nvSpPr>
          <p:cNvPr id="849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9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sv-SE" altLang="en-US"/>
              <a:t>2009-02-01, NB: code =&gt; course for consistency</a:t>
            </a: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BE46489F-113B-4749-868A-242A1737C948}" type="slidenum">
              <a:rPr lang="sv-SE" altLang="en-US"/>
              <a:pPr eaLnBrk="1" hangingPunct="1">
                <a:spcBef>
                  <a:spcPct val="0"/>
                </a:spcBef>
              </a:pPr>
              <a:t>40</a:t>
            </a:fld>
            <a:endParaRPr lang="sv-SE" altLang="en-US"/>
          </a:p>
        </p:txBody>
      </p:sp>
      <p:sp>
        <p:nvSpPr>
          <p:cNvPr id="860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AU" altLang="en-US"/>
              <a:t>2009-02-01, NB: Updated data in tables.</a:t>
            </a:r>
            <a:endParaRPr lang="sv-SE" alt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CCEDF89D-8C32-F443-B3DA-E049E7ECE6D4}" type="slidenum">
              <a:rPr lang="sv-SE" altLang="en-US"/>
              <a:pPr eaLnBrk="1" hangingPunct="1">
                <a:spcBef>
                  <a:spcPct val="0"/>
                </a:spcBef>
              </a:pPr>
              <a:t>41</a:t>
            </a:fld>
            <a:endParaRPr lang="sv-SE" altLang="en-US"/>
          </a:p>
        </p:txBody>
      </p:sp>
      <p:sp>
        <p:nvSpPr>
          <p:cNvPr id="870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0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AU" altLang="en-US"/>
              <a:t>2009-02-01, NB: Updated data in tables.</a:t>
            </a:r>
            <a:endParaRPr lang="sv-SE" alt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46618A21-2869-F04E-94FB-E6D02231BED5}" type="slidenum">
              <a:rPr lang="sv-SE" altLang="en-US"/>
              <a:pPr eaLnBrk="1" hangingPunct="1">
                <a:spcBef>
                  <a:spcPct val="0"/>
                </a:spcBef>
              </a:pPr>
              <a:t>42</a:t>
            </a:fld>
            <a:endParaRPr lang="sv-SE" altLang="en-US"/>
          </a:p>
        </p:txBody>
      </p:sp>
      <p:sp>
        <p:nvSpPr>
          <p:cNvPr id="880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80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AU" altLang="en-US"/>
              <a:t>2009-02-01, NB: Updated data in tables.</a:t>
            </a:r>
          </a:p>
          <a:p>
            <a:pPr eaLnBrk="1" hangingPunct="1"/>
            <a:endParaRPr lang="sv-SE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Platshållare för bildobjekt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0659" name="Platshållare för anteckninga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sv-SE" altLang="en-US"/>
              <a:t>2011-02-02 (NB): Put parentheses around ”at most”</a:t>
            </a:r>
          </a:p>
        </p:txBody>
      </p:sp>
      <p:sp>
        <p:nvSpPr>
          <p:cNvPr id="70660" name="Platshållare för bildnumm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0C58F610-07EF-AC4F-8E7F-6A5CD69FDA8C}" type="slidenum">
              <a:rPr lang="sv-SE" altLang="en-US"/>
              <a:pPr eaLnBrk="1" hangingPunct="1">
                <a:spcBef>
                  <a:spcPct val="0"/>
                </a:spcBef>
              </a:pPr>
              <a:t>12</a:t>
            </a:fld>
            <a:endParaRPr lang="sv-SE" alt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7A387F8A-FB94-7D4A-AB77-2DACFB9563FD}" type="slidenum">
              <a:rPr lang="sv-SE" altLang="en-US"/>
              <a:pPr eaLnBrk="1" hangingPunct="1">
                <a:spcBef>
                  <a:spcPct val="0"/>
                </a:spcBef>
              </a:pPr>
              <a:t>43</a:t>
            </a:fld>
            <a:endParaRPr lang="sv-SE" altLang="en-US"/>
          </a:p>
        </p:txBody>
      </p:sp>
      <p:sp>
        <p:nvSpPr>
          <p:cNvPr id="890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90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/>
              <a:t>2007-11-07 (GK): Aligned SQL.</a:t>
            </a:r>
            <a:endParaRPr lang="en-AU" altLang="en-US"/>
          </a:p>
          <a:p>
            <a:pPr eaLnBrk="1" hangingPunct="1"/>
            <a:r>
              <a:rPr lang="en-AU" altLang="en-US"/>
              <a:t>2009-02-01, NB: Updated data in tables.</a:t>
            </a: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5C8747AF-3715-DC48-94D4-FAD2DA654D7C}" type="slidenum">
              <a:rPr lang="sv-SE" altLang="en-US"/>
              <a:pPr eaLnBrk="1" hangingPunct="1">
                <a:spcBef>
                  <a:spcPct val="0"/>
                </a:spcBef>
              </a:pPr>
              <a:t>44</a:t>
            </a:fld>
            <a:endParaRPr lang="sv-SE" altLang="en-US"/>
          </a:p>
        </p:txBody>
      </p:sp>
      <p:sp>
        <p:nvSpPr>
          <p:cNvPr id="901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01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/>
              <a:t>2007-11-07 (GK): Aligned SQL.</a:t>
            </a:r>
            <a:endParaRPr lang="en-AU" altLang="en-US"/>
          </a:p>
          <a:p>
            <a:pPr eaLnBrk="1" hangingPunct="1"/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315388502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16E38C80-FD60-D94E-BE82-7640B64B4101}" type="slidenum">
              <a:rPr lang="sv-SE" altLang="en-US"/>
              <a:pPr eaLnBrk="1" hangingPunct="1">
                <a:spcBef>
                  <a:spcPct val="0"/>
                </a:spcBef>
              </a:pPr>
              <a:t>45</a:t>
            </a:fld>
            <a:endParaRPr lang="sv-SE" altLang="en-US"/>
          </a:p>
        </p:txBody>
      </p:sp>
      <p:sp>
        <p:nvSpPr>
          <p:cNvPr id="911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1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AU" altLang="en-US"/>
              <a:t>2009-02-01, NB: Updated data in tables.</a:t>
            </a:r>
            <a:endParaRPr lang="sv-SE" alt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F564F836-7F9F-5449-BBC9-5C0A89C63613}" type="slidenum">
              <a:rPr lang="sv-SE" altLang="en-US"/>
              <a:pPr eaLnBrk="1" hangingPunct="1">
                <a:spcBef>
                  <a:spcPct val="0"/>
                </a:spcBef>
              </a:pPr>
              <a:t>46</a:t>
            </a:fld>
            <a:endParaRPr lang="sv-SE" altLang="en-US"/>
          </a:p>
        </p:txBody>
      </p:sp>
      <p:sp>
        <p:nvSpPr>
          <p:cNvPr id="921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AU" altLang="en-US"/>
              <a:t>2009-02-01, NB: Updated data in tables.</a:t>
            </a:r>
            <a:endParaRPr lang="sv-SE" alt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54AAC9F0-29C1-714B-87D4-9107A3FBF99A}" type="slidenum">
              <a:rPr lang="sv-SE" altLang="en-US"/>
              <a:pPr eaLnBrk="1" hangingPunct="1">
                <a:spcBef>
                  <a:spcPct val="0"/>
                </a:spcBef>
              </a:pPr>
              <a:t>47</a:t>
            </a:fld>
            <a:endParaRPr lang="sv-SE" altLang="en-US"/>
          </a:p>
        </p:txBody>
      </p:sp>
      <p:sp>
        <p:nvSpPr>
          <p:cNvPr id="931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31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/>
              <a:t>2007-11-07 (GK): Aligned SQL.</a:t>
            </a:r>
            <a:endParaRPr lang="en-AU" altLang="en-US"/>
          </a:p>
          <a:p>
            <a:pPr eaLnBrk="1" hangingPunct="1"/>
            <a:endParaRPr lang="en-AU" alt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7993F093-D80E-A040-8565-65DAE8CAFB0E}" type="slidenum">
              <a:rPr lang="sv-SE" altLang="en-US"/>
              <a:pPr eaLnBrk="1" hangingPunct="1">
                <a:spcBef>
                  <a:spcPct val="0"/>
                </a:spcBef>
              </a:pPr>
              <a:t>48</a:t>
            </a:fld>
            <a:endParaRPr lang="sv-SE" altLang="en-US"/>
          </a:p>
        </p:txBody>
      </p:sp>
      <p:sp>
        <p:nvSpPr>
          <p:cNvPr id="942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42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AU" altLang="en-US"/>
              <a:t>2009-02-01, NB: Updated data in tables.</a:t>
            </a:r>
            <a:endParaRPr lang="sv-SE" alt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BB1408F0-392D-EC47-A467-9C353BB38AF1}" type="slidenum">
              <a:rPr lang="sv-SE" altLang="en-US"/>
              <a:pPr eaLnBrk="1" hangingPunct="1">
                <a:spcBef>
                  <a:spcPct val="0"/>
                </a:spcBef>
              </a:pPr>
              <a:t>50</a:t>
            </a:fld>
            <a:endParaRPr lang="sv-SE" altLang="en-US"/>
          </a:p>
        </p:txBody>
      </p:sp>
      <p:sp>
        <p:nvSpPr>
          <p:cNvPr id="952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52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/>
              <a:t>2007-11-07 (GK): Aligned SQL.</a:t>
            </a:r>
            <a:endParaRPr lang="en-AU" altLang="en-US"/>
          </a:p>
          <a:p>
            <a:pPr eaLnBrk="1" hangingPunct="1"/>
            <a:endParaRPr lang="en-AU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03E7CA67-AEF4-2F4D-B6AA-7116C058B581}" type="slidenum">
              <a:rPr lang="sv-SE" altLang="en-US"/>
              <a:pPr eaLnBrk="1" hangingPunct="1">
                <a:spcBef>
                  <a:spcPct val="0"/>
                </a:spcBef>
              </a:pPr>
              <a:t>14</a:t>
            </a:fld>
            <a:endParaRPr lang="sv-SE" altLang="en-US"/>
          </a:p>
        </p:txBody>
      </p:sp>
      <p:sp>
        <p:nvSpPr>
          <p:cNvPr id="716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/>
              <a:t>2007-11-11 (GK): “so called” changed to “called”.</a:t>
            </a:r>
            <a:endParaRPr lang="sv-SE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E5270126-F581-8445-AC48-75C1243D6EFC}" type="slidenum">
              <a:rPr lang="sv-SE" altLang="en-US"/>
              <a:pPr eaLnBrk="1" hangingPunct="1">
                <a:spcBef>
                  <a:spcPct val="0"/>
                </a:spcBef>
              </a:pPr>
              <a:t>16</a:t>
            </a:fld>
            <a:endParaRPr lang="sv-SE" altLang="en-US"/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sv-SE" altLang="en-US"/>
              <a:t>2009-02-01, NB: code =&gt; course for consistency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3AC53D26-AC62-6C4B-8F23-FDA17FB1861D}" type="slidenum">
              <a:rPr lang="sv-SE" altLang="en-US"/>
              <a:pPr eaLnBrk="1" hangingPunct="1">
                <a:spcBef>
                  <a:spcPct val="0"/>
                </a:spcBef>
              </a:pPr>
              <a:t>17</a:t>
            </a:fld>
            <a:endParaRPr lang="sv-SE" altLang="en-US"/>
          </a:p>
        </p:txBody>
      </p:sp>
      <p:sp>
        <p:nvSpPr>
          <p:cNvPr id="737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sv-SE" altLang="en-US"/>
              <a:t>2009-02-01, NB: code =&gt; course for consistency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3AC53D26-AC62-6C4B-8F23-FDA17FB1861D}" type="slidenum">
              <a:rPr lang="sv-SE" altLang="en-US"/>
              <a:pPr eaLnBrk="1" hangingPunct="1">
                <a:spcBef>
                  <a:spcPct val="0"/>
                </a:spcBef>
              </a:pPr>
              <a:t>19</a:t>
            </a:fld>
            <a:endParaRPr lang="sv-SE" altLang="en-US"/>
          </a:p>
        </p:txBody>
      </p:sp>
      <p:sp>
        <p:nvSpPr>
          <p:cNvPr id="737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sv-SE" altLang="en-US"/>
              <a:t>2009-02-01, NB: code =&gt; course for consistency</a:t>
            </a:r>
          </a:p>
        </p:txBody>
      </p:sp>
    </p:spTree>
    <p:extLst>
      <p:ext uri="{BB962C8B-B14F-4D97-AF65-F5344CB8AC3E}">
        <p14:creationId xmlns:p14="http://schemas.microsoft.com/office/powerpoint/2010/main" val="125535621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3AC53D26-AC62-6C4B-8F23-FDA17FB1861D}" type="slidenum">
              <a:rPr lang="sv-SE" altLang="en-US"/>
              <a:pPr eaLnBrk="1" hangingPunct="1">
                <a:spcBef>
                  <a:spcPct val="0"/>
                </a:spcBef>
              </a:pPr>
              <a:t>20</a:t>
            </a:fld>
            <a:endParaRPr lang="sv-SE" altLang="en-US"/>
          </a:p>
        </p:txBody>
      </p:sp>
      <p:sp>
        <p:nvSpPr>
          <p:cNvPr id="737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sv-SE" altLang="en-US"/>
              <a:t>2009-02-01, NB: code =&gt; course for consistency</a:t>
            </a:r>
          </a:p>
        </p:txBody>
      </p:sp>
    </p:spTree>
    <p:extLst>
      <p:ext uri="{BB962C8B-B14F-4D97-AF65-F5344CB8AC3E}">
        <p14:creationId xmlns:p14="http://schemas.microsoft.com/office/powerpoint/2010/main" val="152673018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DAD2FF04-A391-5749-B2C9-EB80D1F035A6}" type="slidenum">
              <a:rPr lang="sv-SE" altLang="en-US"/>
              <a:pPr eaLnBrk="1" hangingPunct="1">
                <a:spcBef>
                  <a:spcPct val="0"/>
                </a:spcBef>
              </a:pPr>
              <a:t>31</a:t>
            </a:fld>
            <a:endParaRPr lang="sv-SE" altLang="en-US"/>
          </a:p>
        </p:txBody>
      </p:sp>
      <p:sp>
        <p:nvSpPr>
          <p:cNvPr id="79875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9876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1" tIns="45716" rIns="91431" bIns="45716"/>
          <a:lstStyle/>
          <a:p>
            <a:pPr eaLnBrk="1" hangingPunct="1"/>
            <a:r>
              <a:rPr lang="en-US" altLang="en-US"/>
              <a:t>2008-11-10 (GK): “select” changed to “selection” on last line.</a:t>
            </a:r>
          </a:p>
        </p:txBody>
      </p:sp>
      <p:sp>
        <p:nvSpPr>
          <p:cNvPr id="79877" name="Slide Number Placehold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1" tIns="45716" rIns="91431" bIns="45716" anchor="b"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0395C1B9-3275-C549-B1AD-AFB5684D730E}" type="slidenum">
              <a:rPr lang="en-AU" altLang="en-US"/>
              <a:pPr algn="r" eaLnBrk="1" hangingPunct="1">
                <a:spcBef>
                  <a:spcPct val="0"/>
                </a:spcBef>
              </a:pPr>
              <a:t>31</a:t>
            </a:fld>
            <a:endParaRPr lang="en-AU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BD4DE6EE-17C4-E14A-B0C9-0DEFED8D4115}" type="slidenum">
              <a:rPr lang="sv-SE" altLang="en-US"/>
              <a:pPr eaLnBrk="1" hangingPunct="1">
                <a:spcBef>
                  <a:spcPct val="0"/>
                </a:spcBef>
              </a:pPr>
              <a:t>32</a:t>
            </a:fld>
            <a:endParaRPr lang="sv-SE" altLang="en-US"/>
          </a:p>
        </p:txBody>
      </p:sp>
      <p:sp>
        <p:nvSpPr>
          <p:cNvPr id="80899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1" tIns="45716" rIns="91431" bIns="45716" anchor="b"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7A7BE679-1F57-5C4B-88E4-412B578669B5}" type="slidenum">
              <a:rPr lang="en-AU" altLang="en-US"/>
              <a:pPr algn="r" eaLnBrk="1" hangingPunct="1">
                <a:spcBef>
                  <a:spcPct val="0"/>
                </a:spcBef>
              </a:pPr>
              <a:t>32</a:t>
            </a:fld>
            <a:endParaRPr lang="en-AU" altLang="en-US"/>
          </a:p>
        </p:txBody>
      </p:sp>
      <p:sp>
        <p:nvSpPr>
          <p:cNvPr id="8090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90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1" tIns="45716" rIns="91431" bIns="45716"/>
          <a:lstStyle/>
          <a:p>
            <a:pPr eaLnBrk="1" hangingPunct="1"/>
            <a:r>
              <a:rPr lang="en-US" altLang="en-US"/>
              <a:t>2007-11-07 (GK): Aligned SQL.</a:t>
            </a:r>
            <a:endParaRPr lang="en-AU" altLang="en-US"/>
          </a:p>
          <a:p>
            <a:pPr eaLnBrk="1" hangingPunct="1"/>
            <a:r>
              <a:rPr lang="en-AU" altLang="en-US"/>
              <a:t>2009-02-01, NB: Updated data in tables.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6F8B0EF-D3EA-CE4E-BEB0-ACA4AA316C4D}" type="slidenum">
              <a:rPr lang="sv-SE" altLang="en-US"/>
              <a:pPr/>
              <a:t>‹#›</a:t>
            </a:fld>
            <a:endParaRPr lang="sv-SE" altLang="en-US"/>
          </a:p>
        </p:txBody>
      </p:sp>
    </p:spTree>
    <p:extLst>
      <p:ext uri="{BB962C8B-B14F-4D97-AF65-F5344CB8AC3E}">
        <p14:creationId xmlns:p14="http://schemas.microsoft.com/office/powerpoint/2010/main" val="2288081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9069F41-1DE4-024F-826F-9E2D18A73A60}" type="slidenum">
              <a:rPr lang="sv-SE" altLang="en-US"/>
              <a:pPr/>
              <a:t>‹#›</a:t>
            </a:fld>
            <a:endParaRPr lang="sv-SE" altLang="en-US"/>
          </a:p>
        </p:txBody>
      </p:sp>
    </p:spTree>
    <p:extLst>
      <p:ext uri="{BB962C8B-B14F-4D97-AF65-F5344CB8AC3E}">
        <p14:creationId xmlns:p14="http://schemas.microsoft.com/office/powerpoint/2010/main" val="4437738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5B5F82E-C0B7-6146-85C8-DE011C9A5B68}" type="slidenum">
              <a:rPr lang="sv-SE" altLang="en-US"/>
              <a:pPr/>
              <a:t>‹#›</a:t>
            </a:fld>
            <a:endParaRPr lang="sv-SE" altLang="en-US"/>
          </a:p>
        </p:txBody>
      </p:sp>
    </p:spTree>
    <p:extLst>
      <p:ext uri="{BB962C8B-B14F-4D97-AF65-F5344CB8AC3E}">
        <p14:creationId xmlns:p14="http://schemas.microsoft.com/office/powerpoint/2010/main" val="2970295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Rubrik, text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E870543-FCBB-1A4D-9AAF-A5E4E75BA5C4}" type="slidenum">
              <a:rPr lang="sv-SE" altLang="en-US"/>
              <a:pPr/>
              <a:t>‹#›</a:t>
            </a:fld>
            <a:endParaRPr lang="sv-SE" altLang="en-US"/>
          </a:p>
        </p:txBody>
      </p:sp>
    </p:spTree>
    <p:extLst>
      <p:ext uri="{BB962C8B-B14F-4D97-AF65-F5344CB8AC3E}">
        <p14:creationId xmlns:p14="http://schemas.microsoft.com/office/powerpoint/2010/main" val="142423946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Rubrik och tabe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abell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sv-SE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59EE495-A3B4-9F4B-8C4D-CC7CEDAD01E4}" type="slidenum">
              <a:rPr lang="sv-SE" altLang="en-US"/>
              <a:pPr/>
              <a:t>‹#›</a:t>
            </a:fld>
            <a:endParaRPr lang="sv-SE" altLang="en-US"/>
          </a:p>
        </p:txBody>
      </p:sp>
    </p:spTree>
    <p:extLst>
      <p:ext uri="{BB962C8B-B14F-4D97-AF65-F5344CB8AC3E}">
        <p14:creationId xmlns:p14="http://schemas.microsoft.com/office/powerpoint/2010/main" val="13399924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859BBE7-122B-174B-B38D-50B53D98C0D7}" type="slidenum">
              <a:rPr lang="sv-SE" altLang="en-US"/>
              <a:pPr/>
              <a:t>‹#›</a:t>
            </a:fld>
            <a:endParaRPr lang="sv-SE" altLang="en-US"/>
          </a:p>
        </p:txBody>
      </p:sp>
    </p:spTree>
    <p:extLst>
      <p:ext uri="{BB962C8B-B14F-4D97-AF65-F5344CB8AC3E}">
        <p14:creationId xmlns:p14="http://schemas.microsoft.com/office/powerpoint/2010/main" val="15836724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AB392C5-19AC-5C4A-90E1-11046163307A}" type="slidenum">
              <a:rPr lang="sv-SE" altLang="en-US"/>
              <a:pPr/>
              <a:t>‹#›</a:t>
            </a:fld>
            <a:endParaRPr lang="sv-SE" altLang="en-US"/>
          </a:p>
        </p:txBody>
      </p:sp>
    </p:spTree>
    <p:extLst>
      <p:ext uri="{BB962C8B-B14F-4D97-AF65-F5344CB8AC3E}">
        <p14:creationId xmlns:p14="http://schemas.microsoft.com/office/powerpoint/2010/main" val="8707647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3F5A61B-3150-1E45-A33C-85229E2AE917}" type="slidenum">
              <a:rPr lang="sv-SE" altLang="en-US"/>
              <a:pPr/>
              <a:t>‹#›</a:t>
            </a:fld>
            <a:endParaRPr lang="sv-SE" altLang="en-US"/>
          </a:p>
        </p:txBody>
      </p:sp>
    </p:spTree>
    <p:extLst>
      <p:ext uri="{BB962C8B-B14F-4D97-AF65-F5344CB8AC3E}">
        <p14:creationId xmlns:p14="http://schemas.microsoft.com/office/powerpoint/2010/main" val="19891288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4DE023E-BC34-2449-AFB9-44E88F97731B}" type="slidenum">
              <a:rPr lang="sv-SE" altLang="en-US"/>
              <a:pPr/>
              <a:t>‹#›</a:t>
            </a:fld>
            <a:endParaRPr lang="sv-SE" altLang="en-US"/>
          </a:p>
        </p:txBody>
      </p:sp>
    </p:spTree>
    <p:extLst>
      <p:ext uri="{BB962C8B-B14F-4D97-AF65-F5344CB8AC3E}">
        <p14:creationId xmlns:p14="http://schemas.microsoft.com/office/powerpoint/2010/main" val="14098591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CECFDFC-8DCC-194D-9E83-3D4CB100A413}" type="slidenum">
              <a:rPr lang="sv-SE" altLang="en-US"/>
              <a:pPr/>
              <a:t>‹#›</a:t>
            </a:fld>
            <a:endParaRPr lang="sv-SE" altLang="en-US"/>
          </a:p>
        </p:txBody>
      </p:sp>
    </p:spTree>
    <p:extLst>
      <p:ext uri="{BB962C8B-B14F-4D97-AF65-F5344CB8AC3E}">
        <p14:creationId xmlns:p14="http://schemas.microsoft.com/office/powerpoint/2010/main" val="1685428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30A1945-8436-DD41-8B1E-7E0679292C53}" type="slidenum">
              <a:rPr lang="sv-SE" altLang="en-US"/>
              <a:pPr/>
              <a:t>‹#›</a:t>
            </a:fld>
            <a:endParaRPr lang="sv-SE" altLang="en-US"/>
          </a:p>
        </p:txBody>
      </p:sp>
    </p:spTree>
    <p:extLst>
      <p:ext uri="{BB962C8B-B14F-4D97-AF65-F5344CB8AC3E}">
        <p14:creationId xmlns:p14="http://schemas.microsoft.com/office/powerpoint/2010/main" val="1680100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D723621-3F8F-2542-AC83-71B41AA73669}" type="slidenum">
              <a:rPr lang="sv-SE" altLang="en-US"/>
              <a:pPr/>
              <a:t>‹#›</a:t>
            </a:fld>
            <a:endParaRPr lang="sv-SE" altLang="en-US"/>
          </a:p>
        </p:txBody>
      </p:sp>
    </p:spTree>
    <p:extLst>
      <p:ext uri="{BB962C8B-B14F-4D97-AF65-F5344CB8AC3E}">
        <p14:creationId xmlns:p14="http://schemas.microsoft.com/office/powerpoint/2010/main" val="19513813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sv-SE" noProof="0" smtClean="0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6A50D31-8CF7-7342-9B5B-6ECA037237DB}" type="slidenum">
              <a:rPr lang="sv-SE" altLang="en-US"/>
              <a:pPr/>
              <a:t>‹#›</a:t>
            </a:fld>
            <a:endParaRPr lang="sv-SE" altLang="en-US"/>
          </a:p>
        </p:txBody>
      </p:sp>
    </p:spTree>
    <p:extLst>
      <p:ext uri="{BB962C8B-B14F-4D97-AF65-F5344CB8AC3E}">
        <p14:creationId xmlns:p14="http://schemas.microsoft.com/office/powerpoint/2010/main" val="4966807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v-SE" altLang="en-US"/>
              <a:t>Klicka här för att ändra format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altLang="en-US"/>
              <a:t>Klicka här för att ändra format på bakgrundstexten</a:t>
            </a:r>
          </a:p>
          <a:p>
            <a:pPr lvl="1"/>
            <a:r>
              <a:rPr lang="sv-SE" altLang="en-US"/>
              <a:t>Nivå två</a:t>
            </a:r>
          </a:p>
          <a:p>
            <a:pPr lvl="2"/>
            <a:r>
              <a:rPr lang="sv-SE" altLang="en-US"/>
              <a:t>Nivå tre</a:t>
            </a:r>
          </a:p>
          <a:p>
            <a:pPr lvl="3"/>
            <a:r>
              <a:rPr lang="sv-SE" altLang="en-US"/>
              <a:t>Nivå fyra</a:t>
            </a:r>
          </a:p>
          <a:p>
            <a:pPr lvl="4"/>
            <a:r>
              <a:rPr lang="sv-SE" altLang="en-US"/>
              <a:t>Nivå fem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5444BA48-B776-8E48-87D3-B1F317B30488}" type="slidenum">
              <a:rPr lang="sv-SE" altLang="en-US"/>
              <a:pPr/>
              <a:t>‹#›</a:t>
            </a:fld>
            <a:endParaRPr lang="sv-SE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groups.google.com/forum/#!forum/tda357-ht2016" TargetMode="Externa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8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9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0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18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19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23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4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5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6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sv-SE" altLang="en-US"/>
              <a:t>Database </a:t>
            </a:r>
            <a:r>
              <a:rPr lang="sv-SE" altLang="en-US">
                <a:solidFill>
                  <a:schemeClr val="folHlink"/>
                </a:solidFill>
              </a:rPr>
              <a:t>Construction</a:t>
            </a:r>
            <a:br>
              <a:rPr lang="sv-SE" altLang="en-US">
                <a:solidFill>
                  <a:schemeClr val="folHlink"/>
                </a:solidFill>
              </a:rPr>
            </a:br>
            <a:r>
              <a:rPr lang="sv-SE" altLang="en-US">
                <a:solidFill>
                  <a:schemeClr val="tx1"/>
                </a:solidFill>
              </a:rPr>
              <a:t>and</a:t>
            </a:r>
            <a:r>
              <a:rPr lang="sv-SE" altLang="en-US">
                <a:solidFill>
                  <a:schemeClr val="folHlink"/>
                </a:solidFill>
              </a:rPr>
              <a:t> </a:t>
            </a:r>
            <a:r>
              <a:rPr lang="sv-SE" altLang="en-US">
                <a:solidFill>
                  <a:srgbClr val="FF3300"/>
                </a:solidFill>
              </a:rPr>
              <a:t>Usage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sv-SE" altLang="en-US"/>
              <a:t>SQL DDL and DML</a:t>
            </a:r>
            <a:br>
              <a:rPr lang="sv-SE" altLang="en-US"/>
            </a:br>
            <a:r>
              <a:rPr lang="sv-SE" altLang="en-US"/>
              <a:t>Relational Algebra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884966" y="116632"/>
            <a:ext cx="1146468" cy="369332"/>
          </a:xfrm>
          <a:prstGeom prst="rect">
            <a:avLst/>
          </a:prstGeom>
          <a:solidFill>
            <a:schemeClr val="accent5">
              <a:lumMod val="9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mtClean="0"/>
              <a:t>Lecture 5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v-SE" altLang="en-US"/>
              <a:t>Table declaration elements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sv-SE" altLang="en-US" dirty="0"/>
              <a:t>The </a:t>
            </a:r>
            <a:r>
              <a:rPr lang="sv-SE" altLang="en-US" dirty="0" err="1"/>
              <a:t>basic</a:t>
            </a:r>
            <a:r>
              <a:rPr lang="sv-SE" altLang="en-US" dirty="0"/>
              <a:t> elements </a:t>
            </a:r>
            <a:r>
              <a:rPr lang="sv-SE" altLang="en-US" dirty="0" err="1"/>
              <a:t>are</a:t>
            </a:r>
            <a:r>
              <a:rPr lang="sv-SE" altLang="en-US" dirty="0"/>
              <a:t> pairs </a:t>
            </a:r>
            <a:r>
              <a:rPr lang="sv-SE" altLang="en-US" dirty="0" err="1"/>
              <a:t>consisting</a:t>
            </a:r>
            <a:r>
              <a:rPr lang="sv-SE" altLang="en-US" dirty="0"/>
              <a:t> </a:t>
            </a:r>
            <a:r>
              <a:rPr lang="sv-SE" altLang="en-US" dirty="0" err="1"/>
              <a:t>of</a:t>
            </a:r>
            <a:r>
              <a:rPr lang="sv-SE" altLang="en-US" dirty="0"/>
              <a:t> a </a:t>
            </a:r>
            <a:r>
              <a:rPr lang="sv-SE" altLang="en-US" dirty="0" err="1"/>
              <a:t>column</a:t>
            </a:r>
            <a:r>
              <a:rPr lang="sv-SE" altLang="en-US" dirty="0"/>
              <a:t> </a:t>
            </a:r>
            <a:r>
              <a:rPr lang="sv-SE" altLang="en-US" dirty="0" err="1"/>
              <a:t>name</a:t>
            </a:r>
            <a:r>
              <a:rPr lang="sv-SE" altLang="en-US" dirty="0"/>
              <a:t> and a </a:t>
            </a:r>
            <a:r>
              <a:rPr lang="sv-SE" altLang="en-US" dirty="0" err="1"/>
              <a:t>type</a:t>
            </a:r>
            <a:r>
              <a:rPr lang="sv-SE" altLang="en-US" dirty="0"/>
              <a:t>.</a:t>
            </a:r>
          </a:p>
          <a:p>
            <a:pPr eaLnBrk="1" hangingPunct="1"/>
            <a:r>
              <a:rPr lang="sv-SE" altLang="en-US" dirty="0"/>
              <a:t>Most common SQL </a:t>
            </a:r>
            <a:r>
              <a:rPr lang="sv-SE" altLang="en-US" dirty="0" err="1"/>
              <a:t>types</a:t>
            </a:r>
            <a:r>
              <a:rPr lang="sv-SE" altLang="en-US" dirty="0"/>
              <a:t>:</a:t>
            </a:r>
          </a:p>
          <a:p>
            <a:pPr lvl="1" eaLnBrk="1" hangingPunct="1"/>
            <a:r>
              <a:rPr lang="sv-SE" altLang="en-US" dirty="0"/>
              <a:t>INT or INTEGER (synonyms)</a:t>
            </a:r>
          </a:p>
          <a:p>
            <a:pPr lvl="1" eaLnBrk="1" hangingPunct="1"/>
            <a:r>
              <a:rPr lang="sv-SE" altLang="en-US" dirty="0"/>
              <a:t>REAL or FLOAT (synonyms)</a:t>
            </a:r>
          </a:p>
          <a:p>
            <a:pPr lvl="1" eaLnBrk="1" hangingPunct="1"/>
            <a:r>
              <a:rPr lang="sv-SE" altLang="en-US" dirty="0"/>
              <a:t>CHAR(</a:t>
            </a:r>
            <a:r>
              <a:rPr lang="sv-SE" altLang="en-US" i="1" dirty="0"/>
              <a:t>n</a:t>
            </a:r>
            <a:r>
              <a:rPr lang="sv-SE" altLang="en-US" dirty="0"/>
              <a:t>) = </a:t>
            </a:r>
            <a:r>
              <a:rPr lang="sv-SE" altLang="en-US" dirty="0" err="1"/>
              <a:t>fixed-size</a:t>
            </a:r>
            <a:r>
              <a:rPr lang="sv-SE" altLang="en-US" dirty="0"/>
              <a:t> string </a:t>
            </a:r>
            <a:r>
              <a:rPr lang="sv-SE" altLang="en-US" dirty="0" err="1"/>
              <a:t>of</a:t>
            </a:r>
            <a:r>
              <a:rPr lang="sv-SE" altLang="en-US" dirty="0"/>
              <a:t> </a:t>
            </a:r>
            <a:r>
              <a:rPr lang="sv-SE" altLang="en-US" dirty="0" err="1"/>
              <a:t>size</a:t>
            </a:r>
            <a:r>
              <a:rPr lang="sv-SE" altLang="en-US" dirty="0"/>
              <a:t> </a:t>
            </a:r>
            <a:r>
              <a:rPr lang="sv-SE" altLang="en-US" i="1" dirty="0"/>
              <a:t>n</a:t>
            </a:r>
            <a:r>
              <a:rPr lang="sv-SE" altLang="en-US" dirty="0"/>
              <a:t>.</a:t>
            </a:r>
          </a:p>
          <a:p>
            <a:pPr lvl="1" eaLnBrk="1" hangingPunct="1"/>
            <a:r>
              <a:rPr lang="sv-SE" altLang="en-US" dirty="0"/>
              <a:t>VARCHAR(n) = </a:t>
            </a:r>
            <a:r>
              <a:rPr lang="sv-SE" altLang="en-US" dirty="0" err="1"/>
              <a:t>variable-size</a:t>
            </a:r>
            <a:r>
              <a:rPr lang="sv-SE" altLang="en-US" dirty="0"/>
              <a:t> string </a:t>
            </a:r>
            <a:r>
              <a:rPr lang="sv-SE" altLang="en-US" dirty="0" err="1"/>
              <a:t>of</a:t>
            </a:r>
            <a:r>
              <a:rPr lang="sv-SE" altLang="en-US" dirty="0"/>
              <a:t> </a:t>
            </a:r>
            <a:r>
              <a:rPr lang="sv-SE" altLang="en-US" dirty="0" err="1"/>
              <a:t>up</a:t>
            </a:r>
            <a:r>
              <a:rPr lang="sv-SE" altLang="en-US" dirty="0"/>
              <a:t> to </a:t>
            </a:r>
            <a:r>
              <a:rPr lang="sv-SE" altLang="en-US" dirty="0" err="1"/>
              <a:t>size</a:t>
            </a:r>
            <a:r>
              <a:rPr lang="sv-SE" altLang="en-US" dirty="0"/>
              <a:t> </a:t>
            </a:r>
            <a:r>
              <a:rPr lang="sv-SE" altLang="en-US" i="1" dirty="0"/>
              <a:t>n</a:t>
            </a:r>
            <a:r>
              <a:rPr lang="sv-SE" altLang="en-US" dirty="0" smtClean="0"/>
              <a:t>.</a:t>
            </a:r>
          </a:p>
          <a:p>
            <a:pPr lvl="1" eaLnBrk="1" hangingPunct="1"/>
            <a:r>
              <a:rPr lang="sv-SE" altLang="en-US" dirty="0" smtClean="0"/>
              <a:t>TEXT = string </a:t>
            </a:r>
            <a:r>
              <a:rPr lang="sv-SE" altLang="en-US" dirty="0" err="1" smtClean="0"/>
              <a:t>of</a:t>
            </a:r>
            <a:r>
              <a:rPr lang="sv-SE" altLang="en-US" dirty="0" smtClean="0"/>
              <a:t> </a:t>
            </a:r>
            <a:r>
              <a:rPr lang="sv-SE" altLang="en-US" dirty="0" err="1" smtClean="0"/>
              <a:t>unrestricted</a:t>
            </a:r>
            <a:r>
              <a:rPr lang="sv-SE" altLang="en-US" dirty="0" smtClean="0"/>
              <a:t> </a:t>
            </a:r>
            <a:r>
              <a:rPr lang="sv-SE" altLang="en-US" dirty="0" err="1" smtClean="0"/>
              <a:t>length</a:t>
            </a:r>
            <a:endParaRPr lang="sv-SE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1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v-SE" altLang="en-US"/>
              <a:t>Example</a:t>
            </a:r>
            <a:endParaRPr lang="en-GB" altLang="en-US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sv-SE" altLang="en-US" sz="2800"/>
              <a:t>Example:</a:t>
            </a:r>
          </a:p>
        </p:txBody>
      </p:sp>
      <p:sp>
        <p:nvSpPr>
          <p:cNvPr id="14340" name="Text Box 4"/>
          <p:cNvSpPr txBox="1">
            <a:spLocks noChangeArrowheads="1"/>
          </p:cNvSpPr>
          <p:nvPr/>
        </p:nvSpPr>
        <p:spPr bwMode="auto">
          <a:xfrm>
            <a:off x="1042988" y="2339975"/>
            <a:ext cx="7129462" cy="25545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sv-SE" altLang="en-US" b="1" dirty="0">
                <a:latin typeface="Courier New" charset="0"/>
              </a:rPr>
              <a:t>CREATE TABLE Courses (</a:t>
            </a:r>
            <a:br>
              <a:rPr lang="sv-SE" altLang="en-US" b="1" dirty="0">
                <a:latin typeface="Courier New" charset="0"/>
              </a:rPr>
            </a:br>
            <a:r>
              <a:rPr lang="sv-SE" altLang="en-US" b="1" dirty="0">
                <a:latin typeface="Courier New" charset="0"/>
              </a:rPr>
              <a:t>  </a:t>
            </a:r>
            <a:r>
              <a:rPr lang="sv-SE" altLang="en-US" b="1" dirty="0" err="1">
                <a:latin typeface="Courier New" charset="0"/>
              </a:rPr>
              <a:t>code</a:t>
            </a:r>
            <a:r>
              <a:rPr lang="sv-SE" altLang="en-US" b="1" dirty="0">
                <a:latin typeface="Courier New" charset="0"/>
              </a:rPr>
              <a:t> CHAR(6),</a:t>
            </a:r>
            <a:br>
              <a:rPr lang="sv-SE" altLang="en-US" b="1" dirty="0">
                <a:latin typeface="Courier New" charset="0"/>
              </a:rPr>
            </a:br>
            <a:r>
              <a:rPr lang="sv-SE" altLang="en-US" b="1" dirty="0">
                <a:latin typeface="Courier New" charset="0"/>
              </a:rPr>
              <a:t>  </a:t>
            </a:r>
            <a:r>
              <a:rPr lang="sv-SE" altLang="en-US" b="1" dirty="0" err="1">
                <a:latin typeface="Courier New" charset="0"/>
              </a:rPr>
              <a:t>name</a:t>
            </a:r>
            <a:r>
              <a:rPr lang="sv-SE" altLang="en-US" b="1" dirty="0">
                <a:latin typeface="Courier New" charset="0"/>
              </a:rPr>
              <a:t> </a:t>
            </a:r>
            <a:r>
              <a:rPr lang="sv-SE" altLang="en-US" b="1" dirty="0" smtClean="0">
                <a:latin typeface="Courier New" charset="0"/>
              </a:rPr>
              <a:t>TEXT NOT NULL</a:t>
            </a:r>
            <a:r>
              <a:rPr lang="sv-SE" altLang="en-US" b="1" i="1" dirty="0">
                <a:latin typeface="Courier New" charset="0"/>
              </a:rPr>
              <a:t/>
            </a:r>
            <a:br>
              <a:rPr lang="sv-SE" altLang="en-US" b="1" i="1" dirty="0">
                <a:latin typeface="Courier New" charset="0"/>
              </a:rPr>
            </a:br>
            <a:r>
              <a:rPr lang="sv-SE" altLang="en-US" b="1" dirty="0">
                <a:latin typeface="Courier New" charset="0"/>
              </a:rPr>
              <a:t>);</a:t>
            </a:r>
            <a:br>
              <a:rPr lang="sv-SE" altLang="en-US" b="1" dirty="0">
                <a:latin typeface="Courier New" charset="0"/>
              </a:rPr>
            </a:br>
            <a:endParaRPr lang="sv-SE" altLang="en-US" b="1" dirty="0">
              <a:latin typeface="Courier New" charset="0"/>
            </a:endParaRPr>
          </a:p>
        </p:txBody>
      </p:sp>
      <p:graphicFrame>
        <p:nvGraphicFramePr>
          <p:cNvPr id="14356" name="Group 20"/>
          <p:cNvGraphicFramePr>
            <a:graphicFrameLocks noGrp="1"/>
          </p:cNvGraphicFramePr>
          <p:nvPr>
            <p:ph sz="half" idx="2"/>
          </p:nvPr>
        </p:nvGraphicFramePr>
        <p:xfrm>
          <a:off x="827088" y="5589588"/>
          <a:ext cx="2735262" cy="576262"/>
        </p:xfrm>
        <a:graphic>
          <a:graphicData uri="http://schemas.openxmlformats.org/drawingml/2006/table">
            <a:tbl>
              <a:tblPr/>
              <a:tblGrid>
                <a:gridCol w="1368425"/>
                <a:gridCol w="1366837"/>
              </a:tblGrid>
              <a:tr h="57626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code</a:t>
                      </a:r>
                    </a:p>
                  </a:txBody>
                  <a:tcPr marL="90000" marR="90000" marT="46800" marB="468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name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</a:tbl>
          </a:graphicData>
        </a:graphic>
      </p:graphicFrame>
      <p:sp>
        <p:nvSpPr>
          <p:cNvPr id="14357" name="Text Box 21"/>
          <p:cNvSpPr txBox="1">
            <a:spLocks noChangeArrowheads="1"/>
          </p:cNvSpPr>
          <p:nvPr/>
        </p:nvSpPr>
        <p:spPr bwMode="auto">
          <a:xfrm>
            <a:off x="395288" y="5060950"/>
            <a:ext cx="37576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400"/>
              <a:t>Created the table courses:</a:t>
            </a:r>
          </a:p>
        </p:txBody>
      </p:sp>
      <p:sp>
        <p:nvSpPr>
          <p:cNvPr id="7" name="AutoShape 10"/>
          <p:cNvSpPr>
            <a:spLocks noChangeArrowheads="1"/>
          </p:cNvSpPr>
          <p:nvPr/>
        </p:nvSpPr>
        <p:spPr bwMode="auto">
          <a:xfrm>
            <a:off x="5220072" y="4246448"/>
            <a:ext cx="1944216" cy="648072"/>
          </a:xfrm>
          <a:prstGeom prst="wedgeRectCallout">
            <a:avLst>
              <a:gd name="adj1" fmla="val -41580"/>
              <a:gd name="adj2" fmla="val -11570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en-US" sz="1800" dirty="0" smtClean="0"/>
              <a:t>NULL is </a:t>
            </a:r>
            <a:r>
              <a:rPr lang="sv-SE" altLang="en-US" sz="1800" dirty="0" err="1" smtClean="0"/>
              <a:t>allowed</a:t>
            </a:r>
            <a:r>
              <a:rPr lang="sv-SE" altLang="en-US" sz="1800" dirty="0" smtClean="0"/>
              <a:t> by default!</a:t>
            </a:r>
            <a:endParaRPr lang="sv-SE" altLang="en-US" sz="1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5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v-SE" altLang="en-US"/>
              <a:t>Declaring keys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sv-SE" altLang="en-US"/>
              <a:t>An attribute or a list of attributes can be declared PRIMARY KEY or UNIQUE</a:t>
            </a:r>
          </a:p>
          <a:p>
            <a:pPr lvl="1" eaLnBrk="1" hangingPunct="1">
              <a:lnSpc>
                <a:spcPct val="90000"/>
              </a:lnSpc>
            </a:pPr>
            <a:r>
              <a:rPr lang="sv-SE" altLang="en-US"/>
              <a:t>PRIMARY KEY: (At most) One per table, never NULL. Efficient lookups in all DBMS.</a:t>
            </a:r>
          </a:p>
          <a:p>
            <a:pPr lvl="1" eaLnBrk="1" hangingPunct="1">
              <a:lnSpc>
                <a:spcPct val="90000"/>
              </a:lnSpc>
            </a:pPr>
            <a:r>
              <a:rPr lang="sv-SE" altLang="en-US"/>
              <a:t>UNIQUE: Any number per table, can be NULL. Could give efficient lookups (may vary in different DBMS).</a:t>
            </a:r>
          </a:p>
          <a:p>
            <a:pPr eaLnBrk="1" hangingPunct="1">
              <a:lnSpc>
                <a:spcPct val="90000"/>
              </a:lnSpc>
            </a:pPr>
            <a:r>
              <a:rPr lang="sv-SE" altLang="en-US"/>
              <a:t>Both declarations state that all other attributes of the table are functionally determined by the given attribute(s).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v-SE" altLang="en-US"/>
              <a:t>Example</a:t>
            </a:r>
            <a:endParaRPr lang="en-GB" altLang="en-US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US" altLang="en-US" dirty="0"/>
              <a:t>CREATE TABLE Courses(</a:t>
            </a:r>
          </a:p>
          <a:p>
            <a:pPr eaLnBrk="1" hangingPunct="1">
              <a:buFontTx/>
              <a:buNone/>
            </a:pPr>
            <a:r>
              <a:rPr lang="en-US" altLang="en-US" dirty="0"/>
              <a:t>	code CHAR(6),</a:t>
            </a:r>
          </a:p>
          <a:p>
            <a:pPr eaLnBrk="1" hangingPunct="1">
              <a:buFontTx/>
              <a:buNone/>
            </a:pPr>
            <a:r>
              <a:rPr lang="en-US" altLang="en-US" dirty="0"/>
              <a:t>	name </a:t>
            </a:r>
            <a:r>
              <a:rPr lang="en-US" altLang="en-US" dirty="0" smtClean="0"/>
              <a:t>TEXT NOT NULL,</a:t>
            </a:r>
            <a:endParaRPr lang="en-US" altLang="en-US" dirty="0"/>
          </a:p>
          <a:p>
            <a:pPr eaLnBrk="1" hangingPunct="1">
              <a:buFontTx/>
              <a:buNone/>
            </a:pPr>
            <a:r>
              <a:rPr lang="en-US" altLang="en-US" dirty="0"/>
              <a:t>	</a:t>
            </a:r>
            <a:r>
              <a:rPr lang="en-US" altLang="en-US" dirty="0">
                <a:solidFill>
                  <a:srgbClr val="FF3300"/>
                </a:solidFill>
              </a:rPr>
              <a:t>PRIMARY KEY (code)</a:t>
            </a:r>
            <a:endParaRPr lang="en-US" altLang="en-US" dirty="0"/>
          </a:p>
          <a:p>
            <a:pPr eaLnBrk="1" hangingPunct="1">
              <a:buFontTx/>
              <a:buNone/>
            </a:pPr>
            <a:r>
              <a:rPr lang="en-US" altLang="en-US" dirty="0"/>
              <a:t>);</a:t>
            </a:r>
            <a:endParaRPr lang="en-GB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v-SE" altLang="en-US"/>
              <a:t>Foreign keys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sv-SE" altLang="en-US"/>
              <a:t>Referential constraints are handled with references, called </a:t>
            </a:r>
            <a:r>
              <a:rPr lang="sv-SE" altLang="en-US" i="1"/>
              <a:t>foreign keys</a:t>
            </a:r>
            <a:r>
              <a:rPr lang="sv-SE" altLang="en-US"/>
              <a:t>.</a:t>
            </a:r>
          </a:p>
          <a:p>
            <a:pPr lvl="1" eaLnBrk="1" hangingPunct="1"/>
            <a:r>
              <a:rPr lang="sv-SE" altLang="en-US"/>
              <a:t>FOREIGN KEY </a:t>
            </a:r>
            <a:r>
              <a:rPr lang="sv-SE" altLang="en-US" i="1"/>
              <a:t>attribute</a:t>
            </a:r>
            <a:r>
              <a:rPr lang="sv-SE" altLang="en-US"/>
              <a:t> </a:t>
            </a:r>
            <a:br>
              <a:rPr lang="sv-SE" altLang="en-US"/>
            </a:br>
            <a:r>
              <a:rPr lang="sv-SE" altLang="en-US"/>
              <a:t>  REFERENCES </a:t>
            </a:r>
            <a:r>
              <a:rPr lang="sv-SE" altLang="en-US" i="1"/>
              <a:t>table(attribute)</a:t>
            </a:r>
            <a:r>
              <a:rPr lang="sv-SE" altLang="en-US"/>
              <a:t>.</a:t>
            </a:r>
          </a:p>
          <a:p>
            <a:pPr eaLnBrk="1" hangingPunct="1">
              <a:buFontTx/>
              <a:buNone/>
            </a:pPr>
            <a:endParaRPr lang="sv-SE" altLang="en-US"/>
          </a:p>
          <a:p>
            <a:pPr eaLnBrk="1" hangingPunct="1">
              <a:buFontTx/>
              <a:buNone/>
            </a:pPr>
            <a:r>
              <a:rPr lang="sv-SE" altLang="en-US" b="1">
                <a:latin typeface="Courier New" charset="0"/>
              </a:rPr>
              <a:t>  FOREIGN KEY course </a:t>
            </a:r>
            <a:br>
              <a:rPr lang="sv-SE" altLang="en-US" b="1">
                <a:latin typeface="Courier New" charset="0"/>
              </a:rPr>
            </a:br>
            <a:r>
              <a:rPr lang="sv-SE" altLang="en-US" b="1">
                <a:latin typeface="Courier New" charset="0"/>
              </a:rPr>
              <a:t>  REFERENCES Courses(code)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sv-SE" altLang="en-US"/>
              <a:t>Foreign keys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sv-SE" altLang="en-US" sz="2400" b="1">
                <a:latin typeface="Courier New" charset="0"/>
              </a:rPr>
              <a:t>General: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sv-SE" altLang="en-US" sz="2400" b="1">
                <a:latin typeface="Courier New" charset="0"/>
              </a:rPr>
              <a:t>FOREIGN KEY course REFERENCES Courses(code)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sv-SE" altLang="en-US" sz="2400" b="1">
              <a:latin typeface="Courier New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sv-SE" altLang="en-US" sz="2400" b="1">
                <a:latin typeface="Courier New" charset="0"/>
              </a:rPr>
              <a:t>If course is Primary Key in Courses: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sv-SE" altLang="en-US" sz="2400" b="1">
                <a:latin typeface="Courier New" charset="0"/>
              </a:rPr>
              <a:t>FOREIGN KEY course </a:t>
            </a:r>
            <a:br>
              <a:rPr lang="sv-SE" altLang="en-US" sz="2400" b="1">
                <a:latin typeface="Courier New" charset="0"/>
              </a:rPr>
            </a:br>
            <a:r>
              <a:rPr lang="sv-SE" altLang="en-US" sz="2400" b="1">
                <a:latin typeface="Courier New" charset="0"/>
              </a:rPr>
              <a:t>  REFERENCES Courses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sv-SE" altLang="en-US" sz="2400"/>
          </a:p>
          <a:p>
            <a:pPr eaLnBrk="1" hangingPunct="1">
              <a:lnSpc>
                <a:spcPct val="90000"/>
              </a:lnSpc>
            </a:pPr>
            <a:r>
              <a:rPr lang="sv-SE" altLang="en-US" sz="2400" b="1">
                <a:latin typeface="Courier New" charset="0"/>
              </a:rPr>
              <a:t>Give a name to the foreign key: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sv-SE" altLang="en-US" sz="2400" b="1">
                <a:latin typeface="Courier New" charset="0"/>
              </a:rPr>
              <a:t>CONSTRAINT </a:t>
            </a:r>
            <a:r>
              <a:rPr lang="en-US" altLang="en-US" sz="2400"/>
              <a:t>ExistsCourse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sv-SE" altLang="en-US" sz="2400" b="1">
                <a:latin typeface="Courier New" charset="0"/>
              </a:rPr>
              <a:t>FOREIGN KEY course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sv-SE" altLang="en-US" sz="2400" b="1">
                <a:latin typeface="Courier New" charset="0"/>
              </a:rPr>
              <a:t>REFERENCES Courses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sv-SE" altLang="en-US" sz="2400" b="1">
              <a:latin typeface="Courier New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v-SE" altLang="en-US"/>
              <a:t>Example</a:t>
            </a:r>
            <a:endParaRPr lang="en-GB" altLang="en-US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400" dirty="0"/>
              <a:t>CREATE TABLE </a:t>
            </a:r>
            <a:r>
              <a:rPr lang="en-US" altLang="en-US" sz="2400" dirty="0" err="1"/>
              <a:t>GivenCourses</a:t>
            </a:r>
            <a:r>
              <a:rPr lang="en-US" altLang="en-US" sz="2400" dirty="0"/>
              <a:t> (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400" dirty="0"/>
              <a:t>	course 		CHAR(6),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400" dirty="0"/>
              <a:t>	period 		INT,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400" dirty="0"/>
              <a:t>	</a:t>
            </a:r>
            <a:r>
              <a:rPr lang="en-US" altLang="en-US" sz="2400" dirty="0" err="1"/>
              <a:t>numStudents</a:t>
            </a:r>
            <a:r>
              <a:rPr lang="en-US" altLang="en-US" sz="2400" dirty="0"/>
              <a:t> 	INT,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400" dirty="0"/>
              <a:t>	</a:t>
            </a:r>
            <a:r>
              <a:rPr lang="en-US" altLang="en-US" sz="2400" dirty="0" smtClean="0">
                <a:solidFill>
                  <a:srgbClr val="FF0000"/>
                </a:solidFill>
              </a:rPr>
              <a:t>teacher </a:t>
            </a:r>
            <a:r>
              <a:rPr lang="en-US" altLang="en-US" sz="2400" dirty="0">
                <a:solidFill>
                  <a:srgbClr val="FF0000"/>
                </a:solidFill>
              </a:rPr>
              <a:t>		INT REFERENCES People(</a:t>
            </a:r>
            <a:r>
              <a:rPr lang="en-US" altLang="en-US" sz="2400" dirty="0" err="1">
                <a:solidFill>
                  <a:srgbClr val="FF0000"/>
                </a:solidFill>
              </a:rPr>
              <a:t>ssn</a:t>
            </a:r>
            <a:r>
              <a:rPr lang="en-US" altLang="en-US" sz="2400" dirty="0">
                <a:solidFill>
                  <a:srgbClr val="FF0000"/>
                </a:solidFill>
              </a:rPr>
              <a:t>) NOT NULL,</a:t>
            </a:r>
            <a:endParaRPr lang="en-US" altLang="en-US" sz="2400" dirty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400" dirty="0"/>
              <a:t>	PRIMARY KEY (course, period),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400" dirty="0"/>
              <a:t>	</a:t>
            </a:r>
            <a:r>
              <a:rPr lang="en-US" altLang="en-US" sz="2400" dirty="0">
                <a:solidFill>
                  <a:srgbClr val="FF3300"/>
                </a:solidFill>
              </a:rPr>
              <a:t>FOREIGN KEY (course) REFERENCES Courses(code</a:t>
            </a:r>
            <a:r>
              <a:rPr lang="en-US" altLang="en-US" sz="2400" dirty="0" smtClean="0">
                <a:solidFill>
                  <a:srgbClr val="FF3300"/>
                </a:solidFill>
              </a:rPr>
              <a:t>)</a:t>
            </a:r>
          </a:p>
          <a:p>
            <a:pPr eaLnBrk="1" hangingPunct="1">
              <a:lnSpc>
                <a:spcPct val="90000"/>
              </a:lnSpc>
              <a:buNone/>
            </a:pPr>
            <a:r>
              <a:rPr lang="en-US" altLang="en-US" sz="2400" dirty="0" smtClean="0"/>
              <a:t>); </a:t>
            </a:r>
            <a:endParaRPr lang="en-GB" alt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v-SE" altLang="en-US"/>
              <a:t>Example</a:t>
            </a:r>
            <a:endParaRPr lang="en-GB" altLang="en-US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400" dirty="0"/>
              <a:t>CREATE TABLE </a:t>
            </a:r>
            <a:r>
              <a:rPr lang="en-US" altLang="en-US" sz="2400" dirty="0" err="1"/>
              <a:t>GivenCourses</a:t>
            </a:r>
            <a:r>
              <a:rPr lang="en-US" altLang="en-US" sz="2400" dirty="0"/>
              <a:t> (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400" dirty="0"/>
              <a:t>	</a:t>
            </a:r>
            <a:r>
              <a:rPr lang="en-US" altLang="en-US" sz="2400" dirty="0">
                <a:solidFill>
                  <a:srgbClr val="FF3300"/>
                </a:solidFill>
              </a:rPr>
              <a:t>course CHAR(6) REFERENCES Courses,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400" dirty="0"/>
              <a:t>	period 		INT,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400" dirty="0"/>
              <a:t>	</a:t>
            </a:r>
            <a:r>
              <a:rPr lang="en-US" altLang="en-US" sz="2400" dirty="0" err="1"/>
              <a:t>numStudents</a:t>
            </a:r>
            <a:r>
              <a:rPr lang="en-US" altLang="en-US" sz="2400" dirty="0"/>
              <a:t> 	INT,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400" dirty="0">
                <a:solidFill>
                  <a:srgbClr val="FF0000"/>
                </a:solidFill>
              </a:rPr>
              <a:t>	teacher 		</a:t>
            </a:r>
            <a:r>
              <a:rPr lang="en-US" altLang="en-US" sz="2400" dirty="0" smtClean="0">
                <a:solidFill>
                  <a:srgbClr val="FF0000"/>
                </a:solidFill>
              </a:rPr>
              <a:t>INT REFERENCES People(</a:t>
            </a:r>
            <a:r>
              <a:rPr lang="en-US" altLang="en-US" sz="2400" dirty="0" err="1" smtClean="0">
                <a:solidFill>
                  <a:srgbClr val="FF0000"/>
                </a:solidFill>
              </a:rPr>
              <a:t>ssn</a:t>
            </a:r>
            <a:r>
              <a:rPr lang="en-US" altLang="en-US" sz="2400" dirty="0" smtClean="0">
                <a:solidFill>
                  <a:srgbClr val="FF0000"/>
                </a:solidFill>
              </a:rPr>
              <a:t>) NOT NULL,</a:t>
            </a:r>
            <a:endParaRPr lang="en-US" altLang="en-US" sz="2400" dirty="0">
              <a:solidFill>
                <a:srgbClr val="FF0000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400" dirty="0"/>
              <a:t>	PRIMARY KEY (course, period)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400" dirty="0"/>
              <a:t>); </a:t>
            </a:r>
            <a:endParaRPr lang="en-GB" alt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v-SE" altLang="en-US"/>
              <a:t>Value constraints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sv-SE" altLang="en-US"/>
              <a:t>Use CHECK to insert simple value constraints.</a:t>
            </a:r>
          </a:p>
          <a:p>
            <a:pPr lvl="1" eaLnBrk="1" hangingPunct="1"/>
            <a:r>
              <a:rPr lang="sv-SE" altLang="en-US"/>
              <a:t>CHECK (</a:t>
            </a:r>
            <a:r>
              <a:rPr lang="sv-SE" altLang="en-US" i="1"/>
              <a:t>some test on attributes</a:t>
            </a:r>
            <a:r>
              <a:rPr lang="sv-SE" altLang="en-US"/>
              <a:t>)</a:t>
            </a:r>
          </a:p>
          <a:p>
            <a:pPr lvl="1" eaLnBrk="1" hangingPunct="1"/>
            <a:endParaRPr lang="sv-SE" altLang="en-US"/>
          </a:p>
          <a:p>
            <a:pPr eaLnBrk="1" hangingPunct="1">
              <a:buFontTx/>
              <a:buNone/>
            </a:pPr>
            <a:r>
              <a:rPr lang="sv-SE" altLang="en-US" b="1">
                <a:latin typeface="Courier New" charset="0"/>
              </a:rPr>
              <a:t> CHECK (period IN (1,2,3,4))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v-SE" altLang="en-US"/>
              <a:t>Example</a:t>
            </a:r>
            <a:endParaRPr lang="en-GB" altLang="en-US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400" dirty="0"/>
              <a:t>CREATE TABLE </a:t>
            </a:r>
            <a:r>
              <a:rPr lang="en-US" altLang="en-US" sz="2400" dirty="0" err="1"/>
              <a:t>GivenCourses</a:t>
            </a:r>
            <a:r>
              <a:rPr lang="en-US" altLang="en-US" sz="2400" dirty="0"/>
              <a:t> (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400" dirty="0"/>
              <a:t>	course CHAR(6) REFERENCES Courses,</a:t>
            </a:r>
          </a:p>
          <a:p>
            <a:pPr eaLnBrk="1" hangingPunct="1">
              <a:lnSpc>
                <a:spcPct val="90000"/>
              </a:lnSpc>
              <a:buNone/>
            </a:pPr>
            <a:r>
              <a:rPr lang="en-US" altLang="en-US" sz="2400" dirty="0"/>
              <a:t>	period 		</a:t>
            </a:r>
            <a:r>
              <a:rPr lang="en-US" altLang="en-US" sz="2400" dirty="0" smtClean="0"/>
              <a:t>INT </a:t>
            </a:r>
            <a:r>
              <a:rPr lang="en-US" altLang="en-US" sz="2400" dirty="0">
                <a:solidFill>
                  <a:srgbClr val="FF3300"/>
                </a:solidFill>
              </a:rPr>
              <a:t>CHECK (period IN (1,2,3,4</a:t>
            </a:r>
            <a:r>
              <a:rPr lang="en-US" altLang="en-US" sz="2400" dirty="0" smtClean="0">
                <a:solidFill>
                  <a:srgbClr val="FF3300"/>
                </a:solidFill>
              </a:rPr>
              <a:t>))</a:t>
            </a:r>
            <a:r>
              <a:rPr lang="en-US" altLang="en-US" sz="2400" dirty="0" smtClean="0">
                <a:solidFill>
                  <a:srgbClr val="FF0000"/>
                </a:solidFill>
              </a:rPr>
              <a:t>,</a:t>
            </a:r>
            <a:endParaRPr lang="en-US" altLang="en-US" sz="2400" dirty="0">
              <a:solidFill>
                <a:srgbClr val="FF0000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400" dirty="0"/>
              <a:t>	</a:t>
            </a:r>
            <a:r>
              <a:rPr lang="en-US" altLang="en-US" sz="2400" dirty="0" err="1"/>
              <a:t>numStudents</a:t>
            </a:r>
            <a:r>
              <a:rPr lang="en-US" altLang="en-US" sz="2400" dirty="0"/>
              <a:t> 	INT,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400" dirty="0"/>
              <a:t>	teacher 		</a:t>
            </a:r>
            <a:r>
              <a:rPr lang="en-US" altLang="en-US" sz="2400" dirty="0" smtClean="0"/>
              <a:t>INT REFERENCES People(</a:t>
            </a:r>
            <a:r>
              <a:rPr lang="en-US" altLang="en-US" sz="2400" dirty="0" err="1" smtClean="0"/>
              <a:t>ssn</a:t>
            </a:r>
            <a:r>
              <a:rPr lang="en-US" altLang="en-US" sz="2400" dirty="0" smtClean="0"/>
              <a:t>) NOT NULL,</a:t>
            </a:r>
            <a:endParaRPr lang="en-US" altLang="en-US" sz="2400" dirty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400" dirty="0"/>
              <a:t>	PRIMARY KEY (course, period)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400" dirty="0"/>
              <a:t>); </a:t>
            </a:r>
            <a:endParaRPr lang="en-GB" altLang="en-US" sz="2400" dirty="0"/>
          </a:p>
        </p:txBody>
      </p:sp>
    </p:spTree>
    <p:extLst>
      <p:ext uri="{BB962C8B-B14F-4D97-AF65-F5344CB8AC3E}">
        <p14:creationId xmlns:p14="http://schemas.microsoft.com/office/powerpoint/2010/main" val="1923827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Announcement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Attributes on ER relationships are allowed</a:t>
            </a:r>
          </a:p>
          <a:p>
            <a:pPr lvl="1"/>
            <a:r>
              <a:rPr lang="en-US" dirty="0"/>
              <a:t>But </a:t>
            </a:r>
            <a:r>
              <a:rPr lang="en-US" dirty="0" err="1"/>
              <a:t>boolean</a:t>
            </a:r>
            <a:r>
              <a:rPr lang="en-US" dirty="0"/>
              <a:t> “flag” attributes are discouraged</a:t>
            </a:r>
          </a:p>
          <a:p>
            <a:endParaRPr lang="en-US" dirty="0" smtClean="0"/>
          </a:p>
          <a:p>
            <a:r>
              <a:rPr lang="en-US" dirty="0" smtClean="0"/>
              <a:t>Sign up to the Google Group for updates!</a:t>
            </a:r>
          </a:p>
          <a:p>
            <a:pPr lvl="2"/>
            <a:r>
              <a:rPr lang="en-US" sz="2000" dirty="0">
                <a:hlinkClick r:id="rId2"/>
              </a:rPr>
              <a:t>https://groups.google.com/forum/#!</a:t>
            </a:r>
            <a:r>
              <a:rPr lang="en-US" sz="2000" dirty="0" smtClean="0">
                <a:hlinkClick r:id="rId2"/>
              </a:rPr>
              <a:t>forum/tda357-ht2016</a:t>
            </a:r>
            <a:endParaRPr lang="en-US" sz="2000" dirty="0" smtClean="0"/>
          </a:p>
          <a:p>
            <a:r>
              <a:rPr lang="en-US" dirty="0" smtClean="0"/>
              <a:t>Fill in the doodles</a:t>
            </a:r>
          </a:p>
          <a:p>
            <a:pPr lvl="1"/>
            <a:r>
              <a:rPr lang="en-US" dirty="0"/>
              <a:t>N</a:t>
            </a:r>
            <a:r>
              <a:rPr lang="en-US" dirty="0" smtClean="0"/>
              <a:t>o-one signed up == no TA attending</a:t>
            </a:r>
          </a:p>
          <a:p>
            <a:pPr lvl="1"/>
            <a:r>
              <a:rPr lang="en-US" dirty="0" smtClean="0"/>
              <a:t>More rooms are added if needed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4500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v-SE" altLang="en-US"/>
              <a:t>Example</a:t>
            </a:r>
            <a:endParaRPr lang="en-GB" altLang="en-US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400" dirty="0"/>
              <a:t>CREATE TABLE </a:t>
            </a:r>
            <a:r>
              <a:rPr lang="en-US" altLang="en-US" sz="2400" dirty="0" err="1"/>
              <a:t>GivenCourses</a:t>
            </a:r>
            <a:r>
              <a:rPr lang="en-US" altLang="en-US" sz="2400" dirty="0"/>
              <a:t> (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400" dirty="0"/>
              <a:t>	course CHAR(6) REFERENCES Courses,</a:t>
            </a:r>
          </a:p>
          <a:p>
            <a:pPr eaLnBrk="1" hangingPunct="1">
              <a:lnSpc>
                <a:spcPct val="90000"/>
              </a:lnSpc>
              <a:buNone/>
            </a:pPr>
            <a:r>
              <a:rPr lang="en-US" altLang="en-US" sz="2400" dirty="0"/>
              <a:t>	period 		</a:t>
            </a:r>
            <a:r>
              <a:rPr lang="en-US" altLang="en-US" sz="2400" dirty="0" smtClean="0"/>
              <a:t>INT,</a:t>
            </a:r>
            <a:endParaRPr lang="en-US" altLang="en-US" sz="2400" dirty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400" dirty="0"/>
              <a:t>	</a:t>
            </a:r>
            <a:r>
              <a:rPr lang="en-US" altLang="en-US" sz="2400" dirty="0" err="1"/>
              <a:t>numStudents</a:t>
            </a:r>
            <a:r>
              <a:rPr lang="en-US" altLang="en-US" sz="2400" dirty="0"/>
              <a:t> 	INT,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400" dirty="0"/>
              <a:t>	teacher 		</a:t>
            </a:r>
            <a:r>
              <a:rPr lang="en-US" altLang="en-US" sz="2400" dirty="0" smtClean="0"/>
              <a:t>INT REFERENCES People(</a:t>
            </a:r>
            <a:r>
              <a:rPr lang="en-US" altLang="en-US" sz="2400" dirty="0" err="1" smtClean="0"/>
              <a:t>ssn</a:t>
            </a:r>
            <a:r>
              <a:rPr lang="en-US" altLang="en-US" sz="2400" dirty="0" smtClean="0"/>
              <a:t>) NOT NULL,</a:t>
            </a:r>
            <a:endParaRPr lang="en-US" altLang="en-US" sz="2400" dirty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400" dirty="0"/>
              <a:t>	PRIMARY KEY (course, period</a:t>
            </a:r>
            <a:r>
              <a:rPr lang="en-US" altLang="en-US" sz="2400" dirty="0" smtClean="0"/>
              <a:t>),</a:t>
            </a:r>
          </a:p>
          <a:p>
            <a:pPr eaLnBrk="1" hangingPunct="1">
              <a:lnSpc>
                <a:spcPct val="90000"/>
              </a:lnSpc>
              <a:buNone/>
            </a:pPr>
            <a:r>
              <a:rPr lang="en-US" altLang="en-US" sz="2400" dirty="0" smtClean="0">
                <a:solidFill>
                  <a:srgbClr val="FF3300"/>
                </a:solidFill>
              </a:rPr>
              <a:t>    CONSTRAINT </a:t>
            </a:r>
            <a:r>
              <a:rPr lang="en-US" altLang="en-US" sz="2400" dirty="0" err="1">
                <a:solidFill>
                  <a:srgbClr val="FF3300"/>
                </a:solidFill>
              </a:rPr>
              <a:t>ValidPeriod</a:t>
            </a:r>
            <a:r>
              <a:rPr lang="en-US" altLang="en-US" sz="2400" dirty="0">
                <a:solidFill>
                  <a:srgbClr val="FF3300"/>
                </a:solidFill>
              </a:rPr>
              <a:t> CHECK (period in (1,2,3,4</a:t>
            </a:r>
            <a:r>
              <a:rPr lang="en-US" altLang="en-US" sz="2400" dirty="0" smtClean="0">
                <a:solidFill>
                  <a:srgbClr val="FF3300"/>
                </a:solidFill>
              </a:rPr>
              <a:t>))</a:t>
            </a:r>
            <a:endParaRPr lang="en-US" altLang="en-US" sz="2400" dirty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400" dirty="0"/>
              <a:t>); </a:t>
            </a:r>
            <a:endParaRPr lang="en-GB" altLang="en-US" sz="2400" dirty="0"/>
          </a:p>
        </p:txBody>
      </p:sp>
    </p:spTree>
    <p:extLst>
      <p:ext uri="{BB962C8B-B14F-4D97-AF65-F5344CB8AC3E}">
        <p14:creationId xmlns:p14="http://schemas.microsoft.com/office/powerpoint/2010/main" val="630140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4"/>
          <p:cNvSpPr>
            <a:spLocks noGrp="1" noChangeArrowheads="1"/>
          </p:cNvSpPr>
          <p:nvPr>
            <p:ph type="ctrTitle"/>
          </p:nvPr>
        </p:nvSpPr>
        <p:spPr>
          <a:xfrm>
            <a:off x="684213" y="2781300"/>
            <a:ext cx="7772400" cy="1470025"/>
          </a:xfrm>
        </p:spPr>
        <p:txBody>
          <a:bodyPr/>
          <a:lstStyle/>
          <a:p>
            <a:pPr eaLnBrk="1" hangingPunct="1"/>
            <a:r>
              <a:rPr lang="sv-SE" altLang="en-US" sz="3600">
                <a:solidFill>
                  <a:srgbClr val="FF3300"/>
                </a:solidFill>
              </a:rPr>
              <a:t>SQL Data Manipulation Language: Modifications</a:t>
            </a:r>
            <a:endParaRPr lang="en-GB" altLang="en-US" sz="3600">
              <a:solidFill>
                <a:srgbClr val="FF33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v-SE" altLang="en-US"/>
              <a:t>Inserting data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sv-SE" altLang="en-US" b="1">
                <a:latin typeface="Courier New" charset="0"/>
              </a:rPr>
              <a:t>INSERT INTO </a:t>
            </a:r>
            <a:r>
              <a:rPr lang="sv-SE" altLang="en-US" b="1" i="1">
                <a:latin typeface="Courier New" charset="0"/>
              </a:rPr>
              <a:t>tablename</a:t>
            </a:r>
            <a:r>
              <a:rPr lang="sv-SE" altLang="en-US" b="1">
                <a:latin typeface="Courier New" charset="0"/>
              </a:rPr>
              <a:t/>
            </a:r>
            <a:br>
              <a:rPr lang="sv-SE" altLang="en-US" b="1">
                <a:latin typeface="Courier New" charset="0"/>
              </a:rPr>
            </a:br>
            <a:r>
              <a:rPr lang="sv-SE" altLang="en-US" b="1">
                <a:latin typeface="Courier New" charset="0"/>
              </a:rPr>
              <a:t>VALUES (</a:t>
            </a:r>
            <a:r>
              <a:rPr lang="sv-SE" altLang="en-US" b="1" i="1">
                <a:latin typeface="Courier New" charset="0"/>
              </a:rPr>
              <a:t>values for attributes</a:t>
            </a:r>
            <a:r>
              <a:rPr lang="sv-SE" altLang="en-US" b="1">
                <a:latin typeface="Courier New" charset="0"/>
              </a:rPr>
              <a:t>);</a:t>
            </a:r>
          </a:p>
          <a:p>
            <a:pPr eaLnBrk="1" hangingPunct="1">
              <a:buFontTx/>
              <a:buNone/>
            </a:pPr>
            <a:endParaRPr lang="sv-SE" altLang="en-US" b="1">
              <a:latin typeface="Courier New" charset="0"/>
            </a:endParaRPr>
          </a:p>
          <a:p>
            <a:pPr eaLnBrk="1" hangingPunct="1">
              <a:buFontTx/>
              <a:buNone/>
            </a:pPr>
            <a:r>
              <a:rPr lang="sv-SE" altLang="en-US" b="1">
                <a:latin typeface="Courier New" charset="0"/>
              </a:rPr>
              <a:t>INSERT INTO Courses</a:t>
            </a:r>
            <a:br>
              <a:rPr lang="sv-SE" altLang="en-US" b="1">
                <a:latin typeface="Courier New" charset="0"/>
              </a:rPr>
            </a:br>
            <a:r>
              <a:rPr lang="sv-SE" altLang="en-US" b="1">
                <a:latin typeface="Courier New" charset="0"/>
              </a:rPr>
              <a:t>VALUES (’TDA357’, ’Databases’);</a:t>
            </a:r>
          </a:p>
        </p:txBody>
      </p:sp>
      <p:graphicFrame>
        <p:nvGraphicFramePr>
          <p:cNvPr id="112645" name="Group 5"/>
          <p:cNvGraphicFramePr>
            <a:graphicFrameLocks noGrp="1"/>
          </p:cNvGraphicFramePr>
          <p:nvPr/>
        </p:nvGraphicFramePr>
        <p:xfrm>
          <a:off x="539750" y="4797425"/>
          <a:ext cx="3768725" cy="1041400"/>
        </p:xfrm>
        <a:graphic>
          <a:graphicData uri="http://schemas.openxmlformats.org/drawingml/2006/table">
            <a:tbl>
              <a:tblPr/>
              <a:tblGrid>
                <a:gridCol w="1884363"/>
                <a:gridCol w="1884362"/>
              </a:tblGrid>
              <a:tr h="520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code</a:t>
                      </a:r>
                    </a:p>
                  </a:txBody>
                  <a:tcPr marL="90000" marR="90000" marT="46834" marB="4683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name</a:t>
                      </a:r>
                    </a:p>
                  </a:txBody>
                  <a:tcPr marL="90000" marR="90000" marT="46834" marB="4683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520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TDA357</a:t>
                      </a:r>
                    </a:p>
                  </a:txBody>
                  <a:tcPr marL="90000" marR="90000" marT="46834" marB="4683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Databases</a:t>
                      </a:r>
                    </a:p>
                  </a:txBody>
                  <a:tcPr marL="90000" marR="90000" marT="46834" marB="4683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/>
              <a:t>Example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sv-SE" altLang="en-US" sz="2800" b="1" dirty="0">
                <a:latin typeface="Courier New" charset="0"/>
              </a:rPr>
              <a:t>Legal:</a:t>
            </a:r>
          </a:p>
          <a:p>
            <a:pPr lvl="1" eaLnBrk="1" hangingPunct="1"/>
            <a:r>
              <a:rPr lang="sv-SE" altLang="en-US" sz="2400" b="1" dirty="0">
                <a:latin typeface="Courier New" charset="0"/>
              </a:rPr>
              <a:t>INSERT INTO </a:t>
            </a:r>
            <a:r>
              <a:rPr lang="sv-SE" altLang="en-US" sz="2400" b="1" dirty="0" err="1">
                <a:latin typeface="Courier New" charset="0"/>
              </a:rPr>
              <a:t>GivenCourses</a:t>
            </a:r>
            <a:r>
              <a:rPr lang="sv-SE" altLang="en-US" sz="2400" b="1" dirty="0">
                <a:latin typeface="Courier New" charset="0"/>
              </a:rPr>
              <a:t/>
            </a:r>
            <a:br>
              <a:rPr lang="sv-SE" altLang="en-US" sz="2400" b="1" dirty="0">
                <a:latin typeface="Courier New" charset="0"/>
              </a:rPr>
            </a:br>
            <a:r>
              <a:rPr lang="sv-SE" altLang="en-US" sz="2400" b="1" dirty="0">
                <a:latin typeface="Courier New" charset="0"/>
              </a:rPr>
              <a:t>VALUES (’TDA357’,</a:t>
            </a:r>
            <a:r>
              <a:rPr lang="sv-SE" altLang="en-US" sz="2400" b="1" dirty="0" smtClean="0">
                <a:latin typeface="Courier New" charset="0"/>
              </a:rPr>
              <a:t>2,199,1);</a:t>
            </a:r>
            <a:endParaRPr lang="sv-SE" altLang="en-US" sz="2400" b="1" dirty="0">
              <a:latin typeface="Courier New" charset="0"/>
            </a:endParaRPr>
          </a:p>
          <a:p>
            <a:pPr eaLnBrk="1" hangingPunct="1"/>
            <a:r>
              <a:rPr lang="sv-SE" altLang="en-US" sz="2800" b="1" dirty="0">
                <a:latin typeface="Courier New" charset="0"/>
              </a:rPr>
              <a:t>Not Legal:</a:t>
            </a:r>
          </a:p>
          <a:p>
            <a:pPr lvl="1" eaLnBrk="1" hangingPunct="1"/>
            <a:r>
              <a:rPr lang="sv-SE" altLang="en-US" sz="2400" b="1" dirty="0">
                <a:latin typeface="Courier New" charset="0"/>
              </a:rPr>
              <a:t>INSERT INTO </a:t>
            </a:r>
            <a:r>
              <a:rPr lang="sv-SE" altLang="en-US" sz="2400" b="1" dirty="0" err="1">
                <a:latin typeface="Courier New" charset="0"/>
              </a:rPr>
              <a:t>GivenCourses</a:t>
            </a:r>
            <a:r>
              <a:rPr lang="sv-SE" altLang="en-US" sz="2400" b="1" dirty="0">
                <a:latin typeface="Courier New" charset="0"/>
              </a:rPr>
              <a:t/>
            </a:r>
            <a:br>
              <a:rPr lang="sv-SE" altLang="en-US" sz="2400" b="1" dirty="0">
                <a:latin typeface="Courier New" charset="0"/>
              </a:rPr>
            </a:br>
            <a:r>
              <a:rPr lang="sv-SE" altLang="en-US" sz="2400" b="1" dirty="0">
                <a:latin typeface="Courier New" charset="0"/>
              </a:rPr>
              <a:t>VALUES (’TDA357’,</a:t>
            </a:r>
            <a:r>
              <a:rPr lang="sv-SE" altLang="en-US" sz="2400" b="1" dirty="0" smtClean="0">
                <a:solidFill>
                  <a:srgbClr val="FF3300"/>
                </a:solidFill>
                <a:latin typeface="Courier New" charset="0"/>
              </a:rPr>
              <a:t>7</a:t>
            </a:r>
            <a:r>
              <a:rPr lang="sv-SE" altLang="en-US" sz="2400" b="1" dirty="0" smtClean="0">
                <a:latin typeface="Courier New" charset="0"/>
              </a:rPr>
              <a:t>,199,1);</a:t>
            </a:r>
            <a:endParaRPr lang="sv-SE" altLang="en-US" sz="2400" b="1" dirty="0">
              <a:latin typeface="Courier New" charset="0"/>
            </a:endParaRPr>
          </a:p>
          <a:p>
            <a:pPr eaLnBrk="1" hangingPunct="1"/>
            <a:r>
              <a:rPr lang="sv-SE" altLang="en-US" sz="2400" b="1" dirty="0">
                <a:latin typeface="Courier New" charset="0"/>
              </a:rPr>
              <a:t>ERROR:  new </a:t>
            </a:r>
            <a:r>
              <a:rPr lang="sv-SE" altLang="en-US" sz="2400" b="1" dirty="0" err="1">
                <a:latin typeface="Courier New" charset="0"/>
              </a:rPr>
              <a:t>row</a:t>
            </a:r>
            <a:r>
              <a:rPr lang="sv-SE" altLang="en-US" sz="2400" b="1" dirty="0">
                <a:latin typeface="Courier New" charset="0"/>
              </a:rPr>
              <a:t> for relation "givencourses" violates check </a:t>
            </a:r>
            <a:r>
              <a:rPr lang="sv-SE" altLang="en-US" sz="2400" b="1" dirty="0" err="1">
                <a:latin typeface="Courier New" charset="0"/>
              </a:rPr>
              <a:t>constraint</a:t>
            </a:r>
            <a:r>
              <a:rPr lang="sv-SE" altLang="en-US" sz="2400" b="1" dirty="0">
                <a:latin typeface="Courier New" charset="0"/>
              </a:rPr>
              <a:t> "</a:t>
            </a:r>
            <a:r>
              <a:rPr lang="sv-SE" altLang="en-US" sz="2400" b="1" dirty="0" err="1">
                <a:latin typeface="Courier New" charset="0"/>
              </a:rPr>
              <a:t>givencourses_period_check"DETAIL</a:t>
            </a:r>
            <a:r>
              <a:rPr lang="sv-SE" altLang="en-US" sz="2400" b="1" dirty="0">
                <a:latin typeface="Courier New" charset="0"/>
              </a:rPr>
              <a:t>:  </a:t>
            </a:r>
            <a:r>
              <a:rPr lang="sv-SE" altLang="en-US" sz="2400" b="1" dirty="0" err="1">
                <a:latin typeface="Courier New" charset="0"/>
              </a:rPr>
              <a:t>Failing</a:t>
            </a:r>
            <a:r>
              <a:rPr lang="sv-SE" altLang="en-US" sz="2400" b="1" dirty="0">
                <a:latin typeface="Courier New" charset="0"/>
              </a:rPr>
              <a:t> </a:t>
            </a:r>
            <a:r>
              <a:rPr lang="sv-SE" altLang="en-US" sz="2400" b="1" dirty="0" err="1">
                <a:latin typeface="Courier New" charset="0"/>
              </a:rPr>
              <a:t>row</a:t>
            </a:r>
            <a:r>
              <a:rPr lang="sv-SE" altLang="en-US" sz="2400" b="1" dirty="0">
                <a:latin typeface="Courier New" charset="0"/>
              </a:rPr>
              <a:t> </a:t>
            </a:r>
            <a:r>
              <a:rPr lang="sv-SE" altLang="en-US" sz="2400" b="1" dirty="0" err="1">
                <a:latin typeface="Courier New" charset="0"/>
              </a:rPr>
              <a:t>contains</a:t>
            </a:r>
            <a:r>
              <a:rPr lang="sv-SE" altLang="en-US" sz="2400" b="1" dirty="0">
                <a:latin typeface="Courier New" charset="0"/>
              </a:rPr>
              <a:t> (TDA357, </a:t>
            </a:r>
            <a:r>
              <a:rPr lang="sv-SE" altLang="en-US" sz="2400" b="1" dirty="0" smtClean="0">
                <a:latin typeface="Courier New" charset="0"/>
              </a:rPr>
              <a:t>7, </a:t>
            </a:r>
            <a:r>
              <a:rPr lang="sv-SE" altLang="en-US" sz="2400" b="1" dirty="0">
                <a:latin typeface="Courier New" charset="0"/>
              </a:rPr>
              <a:t>199, 1).</a:t>
            </a:r>
            <a:endParaRPr lang="en-GB" altLang="en-US" sz="2400" b="1" dirty="0">
              <a:latin typeface="Courier New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v-SE" altLang="en-US"/>
              <a:t>Deletions</a:t>
            </a:r>
          </a:p>
        </p:txBody>
      </p:sp>
      <p:sp>
        <p:nvSpPr>
          <p:cNvPr id="32771" name="Rectangle 6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buFontTx/>
              <a:buNone/>
            </a:pPr>
            <a:r>
              <a:rPr lang="sv-SE" altLang="en-US" b="1">
                <a:latin typeface="Courier New" charset="0"/>
              </a:rPr>
              <a:t>DELETE FROM </a:t>
            </a:r>
            <a:r>
              <a:rPr lang="sv-SE" altLang="en-US" b="1" i="1">
                <a:latin typeface="Courier New" charset="0"/>
              </a:rPr>
              <a:t>tablename</a:t>
            </a:r>
            <a:r>
              <a:rPr lang="sv-SE" altLang="en-US" b="1">
                <a:latin typeface="Courier New" charset="0"/>
              </a:rPr>
              <a:t/>
            </a:r>
            <a:br>
              <a:rPr lang="sv-SE" altLang="en-US" b="1">
                <a:latin typeface="Courier New" charset="0"/>
              </a:rPr>
            </a:br>
            <a:r>
              <a:rPr lang="sv-SE" altLang="en-US" b="1">
                <a:latin typeface="Courier New" charset="0"/>
              </a:rPr>
              <a:t>WHERE </a:t>
            </a:r>
            <a:r>
              <a:rPr lang="sv-SE" altLang="en-US" b="1" i="1">
                <a:latin typeface="Courier New" charset="0"/>
              </a:rPr>
              <a:t>test over rows</a:t>
            </a:r>
            <a:r>
              <a:rPr lang="sv-SE" altLang="en-US" b="1">
                <a:latin typeface="Courier New" charset="0"/>
              </a:rPr>
              <a:t>;</a:t>
            </a:r>
          </a:p>
          <a:p>
            <a:pPr eaLnBrk="1" hangingPunct="1">
              <a:buFontTx/>
              <a:buNone/>
            </a:pPr>
            <a:endParaRPr lang="sv-SE" altLang="en-US" b="1">
              <a:latin typeface="Courier New" charset="0"/>
            </a:endParaRPr>
          </a:p>
          <a:p>
            <a:pPr eaLnBrk="1" hangingPunct="1">
              <a:buFontTx/>
              <a:buNone/>
            </a:pPr>
            <a:r>
              <a:rPr lang="sv-SE" altLang="en-US" b="1">
                <a:latin typeface="Courier New" charset="0"/>
              </a:rPr>
              <a:t>DELETE FROM Courses</a:t>
            </a:r>
            <a:br>
              <a:rPr lang="sv-SE" altLang="en-US" b="1">
                <a:latin typeface="Courier New" charset="0"/>
              </a:rPr>
            </a:br>
            <a:r>
              <a:rPr lang="sv-SE" altLang="en-US" b="1">
                <a:latin typeface="Courier New" charset="0"/>
              </a:rPr>
              <a:t>WHERE code = ’TDA357’;</a:t>
            </a:r>
          </a:p>
          <a:p>
            <a:pPr eaLnBrk="1" hangingPunct="1">
              <a:buFontTx/>
              <a:buNone/>
            </a:pPr>
            <a:endParaRPr lang="sv-SE" altLang="en-US" b="1">
              <a:latin typeface="Courier New" charset="0"/>
            </a:endParaRPr>
          </a:p>
          <a:p>
            <a:pPr eaLnBrk="1" hangingPunct="1">
              <a:buFontTx/>
              <a:buNone/>
            </a:pPr>
            <a:endParaRPr lang="sv-SE" altLang="en-US" b="1">
              <a:latin typeface="Courier New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v-SE" altLang="en-US"/>
              <a:t>Updates</a:t>
            </a:r>
          </a:p>
        </p:txBody>
      </p:sp>
      <p:sp>
        <p:nvSpPr>
          <p:cNvPr id="3481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686800" cy="4525963"/>
          </a:xfrm>
          <a:noFill/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sv-SE" altLang="en-US" b="1">
                <a:latin typeface="Courier New" charset="0"/>
              </a:rPr>
              <a:t>UPDATE 	</a:t>
            </a:r>
            <a:r>
              <a:rPr lang="sv-SE" altLang="en-US" b="1" i="1">
                <a:latin typeface="Courier New" charset="0"/>
              </a:rPr>
              <a:t>tablename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sv-SE" altLang="en-US" b="1">
                <a:latin typeface="Courier New" charset="0"/>
              </a:rPr>
              <a:t>SET 	</a:t>
            </a:r>
            <a:r>
              <a:rPr lang="sv-SE" altLang="en-US" b="1" i="1">
                <a:latin typeface="Courier New" charset="0"/>
              </a:rPr>
              <a:t>attribute </a:t>
            </a:r>
            <a:r>
              <a:rPr lang="sv-SE" altLang="en-US" b="1">
                <a:latin typeface="Courier New" charset="0"/>
              </a:rPr>
              <a:t>= ...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sv-SE" altLang="en-US" b="1">
                <a:latin typeface="Courier New" charset="0"/>
              </a:rPr>
              <a:t>WHERE 	</a:t>
            </a:r>
            <a:r>
              <a:rPr lang="sv-SE" altLang="en-US" b="1" i="1">
                <a:latin typeface="Courier New" charset="0"/>
              </a:rPr>
              <a:t>test over rows</a:t>
            </a:r>
            <a:endParaRPr lang="sv-SE" altLang="en-US" b="1">
              <a:latin typeface="Courier New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sv-SE" altLang="en-US" b="1">
              <a:latin typeface="Courier New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sv-SE" altLang="en-US" b="1">
                <a:latin typeface="Courier New" charset="0"/>
              </a:rPr>
              <a:t>UPDATE 	GivenCourses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sv-SE" altLang="en-US" b="1">
                <a:latin typeface="Courier New" charset="0"/>
              </a:rPr>
              <a:t>SET 	teacher = ’Graham Kemp’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sv-SE" altLang="en-US" b="1">
                <a:latin typeface="Courier New" charset="0"/>
              </a:rPr>
              <a:t>WHERE 	course = ’TDA357’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sv-SE" altLang="en-US" b="1">
                <a:latin typeface="Courier New" charset="0"/>
              </a:rPr>
              <a:t>  AND 	period = 2;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852738"/>
            <a:ext cx="8229600" cy="1143000"/>
          </a:xfrm>
        </p:spPr>
        <p:txBody>
          <a:bodyPr/>
          <a:lstStyle/>
          <a:p>
            <a:pPr eaLnBrk="1" hangingPunct="1"/>
            <a:r>
              <a:rPr lang="sv-SE" altLang="en-US" sz="4000">
                <a:solidFill>
                  <a:srgbClr val="FF3300"/>
                </a:solidFill>
              </a:rPr>
              <a:t>Queries: </a:t>
            </a:r>
            <a:br>
              <a:rPr lang="sv-SE" altLang="en-US" sz="4000">
                <a:solidFill>
                  <a:srgbClr val="FF3300"/>
                </a:solidFill>
              </a:rPr>
            </a:br>
            <a:r>
              <a:rPr lang="sv-SE" altLang="en-US" sz="4000">
                <a:solidFill>
                  <a:srgbClr val="FF3300"/>
                </a:solidFill>
              </a:rPr>
              <a:t>SQL and Relational Algebra</a:t>
            </a:r>
            <a:br>
              <a:rPr lang="sv-SE" altLang="en-US" sz="4000">
                <a:solidFill>
                  <a:srgbClr val="FF3300"/>
                </a:solidFill>
              </a:rPr>
            </a:br>
            <a:endParaRPr lang="sv-SE" altLang="en-US" sz="3200">
              <a:solidFill>
                <a:srgbClr val="FF33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v-SE" altLang="en-US"/>
              <a:t>Querying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sv-SE" altLang="en-US"/>
              <a:t>To </a:t>
            </a:r>
            <a:r>
              <a:rPr lang="sv-SE" altLang="en-US" i="1"/>
              <a:t>query</a:t>
            </a:r>
            <a:r>
              <a:rPr lang="sv-SE" altLang="en-US"/>
              <a:t> the database means asking it for information.</a:t>
            </a:r>
          </a:p>
          <a:p>
            <a:pPr lvl="1" eaLnBrk="1" hangingPunct="1"/>
            <a:r>
              <a:rPr lang="sv-SE" altLang="en-US"/>
              <a:t>”List all courses that have lectures in room VR”</a:t>
            </a:r>
          </a:p>
          <a:p>
            <a:pPr eaLnBrk="1" hangingPunct="1"/>
            <a:r>
              <a:rPr lang="sv-SE" altLang="en-US"/>
              <a:t>Unlike a modification, a query leaves the database unchanged.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v-SE" altLang="en-US"/>
              <a:t>SQL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sv-SE" altLang="en-US"/>
              <a:t>SQL = Structured Query Language</a:t>
            </a:r>
          </a:p>
          <a:p>
            <a:pPr lvl="1" eaLnBrk="1" hangingPunct="1"/>
            <a:r>
              <a:rPr lang="sv-SE" altLang="en-US"/>
              <a:t>The querying parts are really the core of SQL. The DDL and DML parts are secondary.</a:t>
            </a:r>
          </a:p>
          <a:p>
            <a:pPr eaLnBrk="1" hangingPunct="1"/>
            <a:r>
              <a:rPr lang="sv-SE" altLang="en-US"/>
              <a:t>Very-high-level language.</a:t>
            </a:r>
          </a:p>
          <a:p>
            <a:pPr lvl="1" eaLnBrk="1" hangingPunct="1"/>
            <a:r>
              <a:rPr lang="sv-SE" altLang="en-US"/>
              <a:t>Specify </a:t>
            </a:r>
            <a:r>
              <a:rPr lang="sv-SE" altLang="en-US" i="1"/>
              <a:t>what</a:t>
            </a:r>
            <a:r>
              <a:rPr lang="sv-SE" altLang="en-US"/>
              <a:t> information you want, not </a:t>
            </a:r>
            <a:r>
              <a:rPr lang="sv-SE" altLang="en-US" i="1"/>
              <a:t>how</a:t>
            </a:r>
            <a:r>
              <a:rPr lang="sv-SE" altLang="en-US"/>
              <a:t> to get that information (like you would in e.g. Java).</a:t>
            </a:r>
          </a:p>
          <a:p>
            <a:pPr eaLnBrk="1" hangingPunct="1"/>
            <a:r>
              <a:rPr lang="sv-SE" altLang="en-US"/>
              <a:t>Based on Relational Algebra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v-SE" altLang="en-US"/>
              <a:t>”Algebra”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sv-SE" altLang="en-US"/>
              <a:t>An </a:t>
            </a:r>
            <a:r>
              <a:rPr lang="sv-SE" altLang="en-US" i="1"/>
              <a:t>algebra</a:t>
            </a:r>
            <a:r>
              <a:rPr lang="sv-SE" altLang="en-US"/>
              <a:t> is a mathematical system consisting of:</a:t>
            </a:r>
          </a:p>
          <a:p>
            <a:pPr lvl="1" eaLnBrk="1" hangingPunct="1"/>
            <a:r>
              <a:rPr lang="sv-SE" altLang="en-US"/>
              <a:t>Operands: variables or values to operate on.</a:t>
            </a:r>
          </a:p>
          <a:p>
            <a:pPr lvl="1" eaLnBrk="1" hangingPunct="1"/>
            <a:r>
              <a:rPr lang="sv-SE" altLang="en-US"/>
              <a:t>Operators: symbols denoting functions that operate on variables and values.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92015146"/>
              </p:ext>
            </p:extLst>
          </p:nvPr>
        </p:nvGraphicFramePr>
        <p:xfrm>
          <a:off x="1979715" y="2132856"/>
          <a:ext cx="3816422" cy="15949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68149"/>
                <a:gridCol w="1224136"/>
                <a:gridCol w="1224137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Room A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Room B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21248">
                <a:tc>
                  <a:txBody>
                    <a:bodyPr/>
                    <a:lstStyle/>
                    <a:p>
                      <a:r>
                        <a:rPr lang="en-US" dirty="0" smtClean="0"/>
                        <a:t>Alice</a:t>
                      </a:r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rgbClr val="92D05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</a:tr>
              <a:tr h="432048">
                <a:tc>
                  <a:txBody>
                    <a:bodyPr/>
                    <a:lstStyle/>
                    <a:p>
                      <a:r>
                        <a:rPr lang="en-US" dirty="0" smtClean="0"/>
                        <a:t>Bob</a:t>
                      </a:r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Charlie</a:t>
                      </a:r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779912" y="3861016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5076056" y="3861016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40100" y="2504635"/>
            <a:ext cx="2528044" cy="1303115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1762629" y="4311322"/>
            <a:ext cx="4753587" cy="175432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Alice, Bob and Charlie signed up for room A</a:t>
            </a:r>
          </a:p>
          <a:p>
            <a:r>
              <a:rPr lang="en-US" dirty="0" smtClean="0"/>
              <a:t>No-one signed up for room B</a:t>
            </a:r>
          </a:p>
          <a:p>
            <a:endParaRPr lang="en-US" dirty="0"/>
          </a:p>
          <a:p>
            <a:r>
              <a:rPr lang="en-US" dirty="0">
                <a:solidFill>
                  <a:srgbClr val="FF0000"/>
                </a:solidFill>
              </a:rPr>
              <a:t>In this case, there will be NO</a:t>
            </a:r>
          </a:p>
          <a:p>
            <a:r>
              <a:rPr lang="en-US" dirty="0">
                <a:solidFill>
                  <a:srgbClr val="FF0000"/>
                </a:solidFill>
              </a:rPr>
              <a:t>teaching assistant in room B!!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5816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v-SE" altLang="en-US"/>
              <a:t>Relational Algebra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sv-SE" altLang="en-US"/>
              <a:t>An algebra whose operands are relations (or variables representing relations).</a:t>
            </a:r>
          </a:p>
          <a:p>
            <a:pPr eaLnBrk="1" hangingPunct="1"/>
            <a:r>
              <a:rPr lang="sv-SE" altLang="en-US"/>
              <a:t>Operators representing the most common operations on relations.</a:t>
            </a:r>
          </a:p>
          <a:p>
            <a:pPr lvl="1" eaLnBrk="1" hangingPunct="1"/>
            <a:r>
              <a:rPr lang="sv-SE" altLang="en-US"/>
              <a:t>Selecting rows</a:t>
            </a:r>
          </a:p>
          <a:p>
            <a:pPr lvl="1" eaLnBrk="1" hangingPunct="1"/>
            <a:r>
              <a:rPr lang="sv-SE" altLang="en-US"/>
              <a:t>Projecting columns</a:t>
            </a:r>
          </a:p>
          <a:p>
            <a:pPr lvl="1" eaLnBrk="1" hangingPunct="1"/>
            <a:r>
              <a:rPr lang="sv-SE" altLang="en-US"/>
              <a:t>Composing (joining) relations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sv-SE" altLang="en-US"/>
              <a:t>Selection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/>
            <a:r>
              <a:rPr lang="sv-SE" altLang="en-US"/>
              <a:t>Selection = Given a relation (table), choose what tuples (rows) to include in the result.</a:t>
            </a:r>
          </a:p>
          <a:p>
            <a:pPr eaLnBrk="1" hangingPunct="1"/>
            <a:endParaRPr lang="sv-SE" altLang="en-US"/>
          </a:p>
          <a:p>
            <a:pPr eaLnBrk="1" hangingPunct="1"/>
            <a:endParaRPr lang="sv-SE" altLang="en-US"/>
          </a:p>
          <a:p>
            <a:pPr lvl="1" eaLnBrk="1" hangingPunct="1"/>
            <a:r>
              <a:rPr lang="sv-SE" altLang="en-US"/>
              <a:t>Select the rows from relation T that satisfy condition C.</a:t>
            </a:r>
          </a:p>
          <a:p>
            <a:pPr lvl="1" eaLnBrk="1" hangingPunct="1"/>
            <a:r>
              <a:rPr lang="sv-SE" altLang="en-US"/>
              <a:t> </a:t>
            </a:r>
            <a:r>
              <a:rPr lang="el-GR" altLang="en-US" sz="3200"/>
              <a:t>σ</a:t>
            </a:r>
            <a:r>
              <a:rPr lang="sv-SE" altLang="en-US"/>
              <a:t> = sigma = greek letter </a:t>
            </a:r>
            <a:r>
              <a:rPr lang="sv-SE" altLang="en-US" sz="3200" b="1"/>
              <a:t>s</a:t>
            </a:r>
            <a:r>
              <a:rPr lang="sv-SE" altLang="en-US"/>
              <a:t> = </a:t>
            </a:r>
            <a:r>
              <a:rPr lang="sv-SE" altLang="en-US" sz="3200" b="1"/>
              <a:t>s</a:t>
            </a:r>
            <a:r>
              <a:rPr lang="sv-SE" altLang="en-US"/>
              <a:t>election</a:t>
            </a:r>
          </a:p>
        </p:txBody>
      </p:sp>
      <p:sp>
        <p:nvSpPr>
          <p:cNvPr id="45060" name="Text Box 4"/>
          <p:cNvSpPr txBox="1">
            <a:spLocks noChangeArrowheads="1"/>
          </p:cNvSpPr>
          <p:nvPr/>
        </p:nvSpPr>
        <p:spPr bwMode="auto">
          <a:xfrm>
            <a:off x="1042988" y="3429000"/>
            <a:ext cx="2159000" cy="6508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 anchorCtr="1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l-GR" altLang="en-US" sz="3600">
                <a:latin typeface="Arial Unicode MS" charset="0"/>
                <a:ea typeface="Arial Unicode MS" charset="0"/>
              </a:rPr>
              <a:t>σ</a:t>
            </a:r>
            <a:r>
              <a:rPr lang="sv-SE" altLang="en-US" sz="3600" baseline="-25000">
                <a:ea typeface="Arial Unicode MS" charset="0"/>
              </a:rPr>
              <a:t>C</a:t>
            </a:r>
            <a:r>
              <a:rPr lang="sv-SE" altLang="en-US" sz="3600">
                <a:ea typeface="Arial Unicode MS" charset="0"/>
              </a:rPr>
              <a:t>(T)</a:t>
            </a:r>
            <a:endParaRPr lang="el-GR" altLang="en-US" sz="3600">
              <a:ea typeface="Arial Unicode MS" charset="0"/>
            </a:endParaRPr>
          </a:p>
        </p:txBody>
      </p:sp>
      <p:sp>
        <p:nvSpPr>
          <p:cNvPr id="45061" name="Text Box 5"/>
          <p:cNvSpPr txBox="1">
            <a:spLocks noChangeArrowheads="1"/>
          </p:cNvSpPr>
          <p:nvPr/>
        </p:nvSpPr>
        <p:spPr bwMode="auto">
          <a:xfrm>
            <a:off x="3348038" y="3500438"/>
            <a:ext cx="54356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sv-SE" altLang="en-US" sz="2800" b="1">
                <a:latin typeface="Courier New" charset="0"/>
              </a:rPr>
              <a:t>SELECT * FROM T WHERE C;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908050"/>
            <a:ext cx="8229600" cy="5218113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sv-SE" altLang="en-US" sz="2400"/>
              <a:t>Example:</a:t>
            </a:r>
          </a:p>
          <a:p>
            <a:pPr eaLnBrk="1" hangingPunct="1">
              <a:buFontTx/>
              <a:buNone/>
            </a:pPr>
            <a:endParaRPr lang="sv-SE" altLang="en-US" sz="2400"/>
          </a:p>
          <a:p>
            <a:pPr eaLnBrk="1" hangingPunct="1">
              <a:buFontTx/>
              <a:buNone/>
            </a:pPr>
            <a:r>
              <a:rPr lang="sv-SE" altLang="en-US" sz="2800"/>
              <a:t>GivenCourses</a:t>
            </a:r>
            <a:r>
              <a:rPr lang="sv-SE" altLang="en-US" sz="2800" b="1">
                <a:latin typeface="Courier New" charset="0"/>
              </a:rPr>
              <a:t> = </a:t>
            </a:r>
          </a:p>
          <a:p>
            <a:pPr eaLnBrk="1" hangingPunct="1">
              <a:buFontTx/>
              <a:buNone/>
            </a:pPr>
            <a:endParaRPr lang="sv-SE" altLang="en-US" sz="2800" b="1">
              <a:latin typeface="Courier New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sv-SE" altLang="en-US" sz="2800" b="1">
                <a:latin typeface="Courier New" charset="0"/>
              </a:rPr>
              <a:t>SELECT *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sv-SE" altLang="en-US" sz="2800" b="1">
                <a:latin typeface="Courier New" charset="0"/>
              </a:rPr>
              <a:t>FROM   GivenCourses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sv-SE" altLang="en-US" sz="2800" b="1">
                <a:latin typeface="Courier New" charset="0"/>
              </a:rPr>
              <a:t>WHERE  course = ’TDA357’;</a:t>
            </a:r>
          </a:p>
          <a:p>
            <a:pPr eaLnBrk="1" hangingPunct="1">
              <a:buFontTx/>
              <a:buNone/>
            </a:pPr>
            <a:endParaRPr lang="sv-SE" altLang="en-US" sz="2800" b="1">
              <a:latin typeface="Courier New" charset="0"/>
            </a:endParaRPr>
          </a:p>
          <a:p>
            <a:pPr eaLnBrk="1" hangingPunct="1">
              <a:buFontTx/>
              <a:buNone/>
            </a:pPr>
            <a:r>
              <a:rPr lang="sv-SE" altLang="en-US" sz="2800"/>
              <a:t>Result</a:t>
            </a:r>
            <a:r>
              <a:rPr lang="sv-SE" altLang="en-US" sz="2800" b="1">
                <a:latin typeface="Courier New" charset="0"/>
              </a:rPr>
              <a:t> = </a:t>
            </a:r>
          </a:p>
        </p:txBody>
      </p:sp>
      <p:graphicFrame>
        <p:nvGraphicFramePr>
          <p:cNvPr id="158723" name="Group 3"/>
          <p:cNvGraphicFramePr>
            <a:graphicFrameLocks noGrp="1"/>
          </p:cNvGraphicFramePr>
          <p:nvPr/>
        </p:nvGraphicFramePr>
        <p:xfrm>
          <a:off x="4067175" y="1268413"/>
          <a:ext cx="3600450" cy="1492249"/>
        </p:xfrm>
        <a:graphic>
          <a:graphicData uri="http://schemas.openxmlformats.org/drawingml/2006/table">
            <a:tbl>
              <a:tblPr/>
              <a:tblGrid>
                <a:gridCol w="1063625"/>
                <a:gridCol w="655638"/>
                <a:gridCol w="1881187"/>
              </a:tblGrid>
              <a:tr h="39640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2000" b="0" i="1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course</a:t>
                      </a:r>
                    </a:p>
                  </a:txBody>
                  <a:tcPr marT="45739" marB="4573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2000" b="0" i="1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per</a:t>
                      </a:r>
                    </a:p>
                  </a:txBody>
                  <a:tcPr marT="45739" marB="4573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teacher</a:t>
                      </a:r>
                    </a:p>
                  </a:txBody>
                  <a:tcPr marT="45739" marB="4573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6528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TDA357</a:t>
                      </a:r>
                    </a:p>
                  </a:txBody>
                  <a:tcPr marT="45739" marB="4573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marT="45739" marB="4573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Niklas Broberg</a:t>
                      </a:r>
                    </a:p>
                  </a:txBody>
                  <a:tcPr marT="45739" marB="4573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28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TDA357</a:t>
                      </a:r>
                    </a:p>
                  </a:txBody>
                  <a:tcPr marT="45739" marB="4573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marT="45739" marB="4573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Graham Kemp</a:t>
                      </a:r>
                    </a:p>
                  </a:txBody>
                  <a:tcPr marT="45739" marB="4573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28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TIN090</a:t>
                      </a:r>
                    </a:p>
                  </a:txBody>
                  <a:tcPr marT="45739" marB="4573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T="45739" marB="4573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Devdatt Dubhashi</a:t>
                      </a:r>
                    </a:p>
                  </a:txBody>
                  <a:tcPr marT="45739" marB="4573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58745" name="Group 25"/>
          <p:cNvGraphicFramePr>
            <a:graphicFrameLocks noGrp="1"/>
          </p:cNvGraphicFramePr>
          <p:nvPr/>
        </p:nvGraphicFramePr>
        <p:xfrm>
          <a:off x="4067175" y="4508500"/>
          <a:ext cx="3600450" cy="1127125"/>
        </p:xfrm>
        <a:graphic>
          <a:graphicData uri="http://schemas.openxmlformats.org/drawingml/2006/table">
            <a:tbl>
              <a:tblPr/>
              <a:tblGrid>
                <a:gridCol w="1063625"/>
                <a:gridCol w="655638"/>
                <a:gridCol w="1881187"/>
              </a:tblGrid>
              <a:tr h="39687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altLang="en-US" sz="20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course</a:t>
                      </a:r>
                      <a:endParaRPr kumimoji="0" lang="sv-SE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46" marB="4574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altLang="en-US" sz="20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per</a:t>
                      </a:r>
                      <a:endParaRPr kumimoji="0" lang="sv-SE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46" marB="4574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altLang="en-US" sz="20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teacher</a:t>
                      </a:r>
                      <a:endParaRPr kumimoji="0" lang="sv-SE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46" marB="4574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6512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TDA357</a:t>
                      </a:r>
                      <a:endParaRPr kumimoji="0" lang="sv-SE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46" marB="4574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  <a:endParaRPr kumimoji="0" lang="sv-SE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46" marB="4574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Niklas Broberg</a:t>
                      </a:r>
                      <a:endParaRPr kumimoji="0" lang="sv-SE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46" marB="4574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12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TDA357</a:t>
                      </a:r>
                      <a:endParaRPr kumimoji="0" lang="sv-SE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46" marB="4574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endParaRPr kumimoji="0" lang="sv-SE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46" marB="4574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Graham Kemp</a:t>
                      </a:r>
                      <a:endParaRPr kumimoji="0" lang="sv-SE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46" marB="4574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4919" name="Text Box 103"/>
          <p:cNvSpPr txBox="1">
            <a:spLocks noChangeArrowheads="1"/>
          </p:cNvSpPr>
          <p:nvPr/>
        </p:nvSpPr>
        <p:spPr bwMode="auto">
          <a:xfrm>
            <a:off x="3851275" y="4292600"/>
            <a:ext cx="4033838" cy="18002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sv-SE" altLang="en-US"/>
              <a:t>What?</a:t>
            </a:r>
            <a:endParaRPr lang="sv-SE" altLang="en-US" sz="1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908050"/>
            <a:ext cx="8229600" cy="5218113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sv-SE" altLang="en-US" sz="2400"/>
              <a:t>Example:</a:t>
            </a:r>
          </a:p>
          <a:p>
            <a:pPr eaLnBrk="1" hangingPunct="1">
              <a:buFontTx/>
              <a:buNone/>
            </a:pPr>
            <a:endParaRPr lang="sv-SE" altLang="en-US" sz="2400"/>
          </a:p>
          <a:p>
            <a:pPr eaLnBrk="1" hangingPunct="1">
              <a:buFontTx/>
              <a:buNone/>
            </a:pPr>
            <a:r>
              <a:rPr lang="sv-SE" altLang="en-US" sz="2800"/>
              <a:t>GivenCourses</a:t>
            </a:r>
            <a:r>
              <a:rPr lang="sv-SE" altLang="en-US" sz="2800" b="1">
                <a:latin typeface="Courier New" charset="0"/>
              </a:rPr>
              <a:t> = </a:t>
            </a:r>
          </a:p>
          <a:p>
            <a:pPr eaLnBrk="1" hangingPunct="1">
              <a:buFontTx/>
              <a:buNone/>
            </a:pPr>
            <a:endParaRPr lang="sv-SE" altLang="en-US" sz="2800" b="1">
              <a:latin typeface="Courier New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sv-SE" altLang="en-US" sz="2800" b="1">
                <a:latin typeface="Courier New" charset="0"/>
              </a:rPr>
              <a:t>SELECT *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sv-SE" altLang="en-US" sz="2800" b="1">
                <a:latin typeface="Courier New" charset="0"/>
              </a:rPr>
              <a:t>FROM   GivenCourses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sv-SE" altLang="en-US" sz="2800" b="1">
                <a:latin typeface="Courier New" charset="0"/>
              </a:rPr>
              <a:t>WHERE  course = ’TDA357’;</a:t>
            </a:r>
          </a:p>
          <a:p>
            <a:pPr eaLnBrk="1" hangingPunct="1">
              <a:buFontTx/>
              <a:buNone/>
            </a:pPr>
            <a:endParaRPr lang="sv-SE" altLang="en-US" sz="2800" b="1">
              <a:latin typeface="Courier New" charset="0"/>
            </a:endParaRPr>
          </a:p>
          <a:p>
            <a:pPr eaLnBrk="1" hangingPunct="1">
              <a:buFontTx/>
              <a:buNone/>
            </a:pPr>
            <a:r>
              <a:rPr lang="sv-SE" altLang="en-US" sz="2800"/>
              <a:t>Result</a:t>
            </a:r>
            <a:r>
              <a:rPr lang="sv-SE" altLang="en-US" sz="2800" b="1">
                <a:latin typeface="Courier New" charset="0"/>
              </a:rPr>
              <a:t> = </a:t>
            </a:r>
          </a:p>
        </p:txBody>
      </p:sp>
      <p:graphicFrame>
        <p:nvGraphicFramePr>
          <p:cNvPr id="158723" name="Group 3"/>
          <p:cNvGraphicFramePr>
            <a:graphicFrameLocks noGrp="1"/>
          </p:cNvGraphicFramePr>
          <p:nvPr/>
        </p:nvGraphicFramePr>
        <p:xfrm>
          <a:off x="4067175" y="1268413"/>
          <a:ext cx="3600450" cy="1492249"/>
        </p:xfrm>
        <a:graphic>
          <a:graphicData uri="http://schemas.openxmlformats.org/drawingml/2006/table">
            <a:tbl>
              <a:tblPr/>
              <a:tblGrid>
                <a:gridCol w="1063625"/>
                <a:gridCol w="655638"/>
                <a:gridCol w="1881187"/>
              </a:tblGrid>
              <a:tr h="39640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2000" b="0" i="1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course</a:t>
                      </a:r>
                    </a:p>
                  </a:txBody>
                  <a:tcPr marT="45739" marB="4573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2000" b="0" i="1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per</a:t>
                      </a:r>
                    </a:p>
                  </a:txBody>
                  <a:tcPr marT="45739" marB="4573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teacher</a:t>
                      </a:r>
                    </a:p>
                  </a:txBody>
                  <a:tcPr marT="45739" marB="4573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6528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TDA357</a:t>
                      </a:r>
                    </a:p>
                  </a:txBody>
                  <a:tcPr marT="45739" marB="4573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marT="45739" marB="4573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Niklas Broberg</a:t>
                      </a:r>
                    </a:p>
                  </a:txBody>
                  <a:tcPr marT="45739" marB="4573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28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TDA357</a:t>
                      </a:r>
                    </a:p>
                  </a:txBody>
                  <a:tcPr marT="45739" marB="4573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marT="45739" marB="4573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Graham Kemp</a:t>
                      </a:r>
                    </a:p>
                  </a:txBody>
                  <a:tcPr marT="45739" marB="4573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28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TIN090</a:t>
                      </a:r>
                    </a:p>
                  </a:txBody>
                  <a:tcPr marT="45739" marB="4573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T="45739" marB="4573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Devdatt Dubhashi</a:t>
                      </a:r>
                    </a:p>
                  </a:txBody>
                  <a:tcPr marT="45739" marB="4573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58745" name="Group 25"/>
          <p:cNvGraphicFramePr>
            <a:graphicFrameLocks noGrp="1"/>
          </p:cNvGraphicFramePr>
          <p:nvPr/>
        </p:nvGraphicFramePr>
        <p:xfrm>
          <a:off x="4067175" y="4508500"/>
          <a:ext cx="3600450" cy="1127125"/>
        </p:xfrm>
        <a:graphic>
          <a:graphicData uri="http://schemas.openxmlformats.org/drawingml/2006/table">
            <a:tbl>
              <a:tblPr/>
              <a:tblGrid>
                <a:gridCol w="1063625"/>
                <a:gridCol w="655638"/>
                <a:gridCol w="1881187"/>
              </a:tblGrid>
              <a:tr h="39687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altLang="en-US" sz="20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course</a:t>
                      </a:r>
                      <a:endParaRPr kumimoji="0" lang="sv-SE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46" marB="4574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altLang="en-US" sz="20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per</a:t>
                      </a:r>
                      <a:endParaRPr kumimoji="0" lang="sv-SE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46" marB="4574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altLang="en-US" sz="20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teacher</a:t>
                      </a:r>
                      <a:endParaRPr kumimoji="0" lang="sv-SE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46" marB="4574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6512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TDA357</a:t>
                      </a:r>
                      <a:endParaRPr kumimoji="0" lang="sv-SE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46" marB="4574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  <a:endParaRPr kumimoji="0" lang="sv-SE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46" marB="4574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Niklas Broberg</a:t>
                      </a:r>
                      <a:endParaRPr kumimoji="0" lang="sv-SE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46" marB="4574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12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TDA357</a:t>
                      </a:r>
                      <a:endParaRPr kumimoji="0" lang="sv-SE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46" marB="4574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endParaRPr kumimoji="0" lang="sv-SE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46" marB="4574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Graham Kemp</a:t>
                      </a:r>
                      <a:endParaRPr kumimoji="0" lang="sv-SE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46" marB="4574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94179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sv-SE" altLang="en-US"/>
              <a:t>Projection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600200"/>
            <a:ext cx="8229600" cy="4997450"/>
          </a:xfrm>
        </p:spPr>
        <p:txBody>
          <a:bodyPr/>
          <a:lstStyle/>
          <a:p>
            <a:pPr eaLnBrk="1" hangingPunct="1"/>
            <a:r>
              <a:rPr lang="sv-SE" altLang="en-US"/>
              <a:t>Given a relation (table), choose what attributes (columns) to include in the result.</a:t>
            </a:r>
          </a:p>
          <a:p>
            <a:pPr eaLnBrk="1" hangingPunct="1"/>
            <a:endParaRPr lang="sv-SE" altLang="en-US"/>
          </a:p>
          <a:p>
            <a:pPr eaLnBrk="1" hangingPunct="1"/>
            <a:endParaRPr lang="sv-SE" altLang="en-US"/>
          </a:p>
          <a:p>
            <a:pPr lvl="1" eaLnBrk="1" hangingPunct="1"/>
            <a:r>
              <a:rPr lang="sv-SE" altLang="en-US"/>
              <a:t>Select the rows from table T that satisfy condition C, and project columns X of the result.</a:t>
            </a:r>
          </a:p>
          <a:p>
            <a:pPr lvl="1" eaLnBrk="1" hangingPunct="1"/>
            <a:r>
              <a:rPr lang="sv-SE" altLang="en-US"/>
              <a:t> </a:t>
            </a:r>
            <a:r>
              <a:rPr lang="el-GR" altLang="en-US" sz="3200"/>
              <a:t>π</a:t>
            </a:r>
            <a:r>
              <a:rPr lang="sv-SE" altLang="en-US"/>
              <a:t> = pi = greek letter </a:t>
            </a:r>
            <a:r>
              <a:rPr lang="sv-SE" altLang="en-US" sz="3200" b="1"/>
              <a:t>p</a:t>
            </a:r>
            <a:r>
              <a:rPr lang="sv-SE" altLang="en-US"/>
              <a:t> = </a:t>
            </a:r>
            <a:r>
              <a:rPr lang="sv-SE" altLang="en-US" sz="3200" b="1"/>
              <a:t>p</a:t>
            </a:r>
            <a:r>
              <a:rPr lang="sv-SE" altLang="en-US"/>
              <a:t>rojection</a:t>
            </a:r>
            <a:endParaRPr lang="sv-SE" altLang="en-US" sz="3200" b="1"/>
          </a:p>
        </p:txBody>
      </p:sp>
      <p:sp>
        <p:nvSpPr>
          <p:cNvPr id="47108" name="Text Box 4"/>
          <p:cNvSpPr txBox="1">
            <a:spLocks noChangeArrowheads="1"/>
          </p:cNvSpPr>
          <p:nvPr/>
        </p:nvSpPr>
        <p:spPr bwMode="auto">
          <a:xfrm>
            <a:off x="900113" y="3429000"/>
            <a:ext cx="2301875" cy="6508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 anchorCtr="1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l-GR" altLang="en-US" sz="3600">
                <a:latin typeface="Arial Unicode MS" charset="0"/>
                <a:ea typeface="Arial Unicode MS" charset="0"/>
              </a:rPr>
              <a:t>π</a:t>
            </a:r>
            <a:r>
              <a:rPr lang="sv-SE" altLang="en-US" sz="3600" baseline="-25000">
                <a:latin typeface="Arial Unicode MS" charset="0"/>
                <a:ea typeface="Arial Unicode MS" charset="0"/>
              </a:rPr>
              <a:t>X</a:t>
            </a:r>
            <a:r>
              <a:rPr lang="sv-SE" altLang="en-US" sz="3600">
                <a:latin typeface="Arial Unicode MS" charset="0"/>
                <a:ea typeface="Arial Unicode MS" charset="0"/>
              </a:rPr>
              <a:t>(</a:t>
            </a:r>
            <a:r>
              <a:rPr lang="el-GR" altLang="en-US" sz="3600">
                <a:latin typeface="Arial Unicode MS" charset="0"/>
                <a:ea typeface="Arial Unicode MS" charset="0"/>
              </a:rPr>
              <a:t>σ</a:t>
            </a:r>
            <a:r>
              <a:rPr lang="sv-SE" altLang="en-US" sz="3600" baseline="-25000">
                <a:latin typeface="Arial Unicode MS" charset="0"/>
                <a:ea typeface="Arial Unicode MS" charset="0"/>
              </a:rPr>
              <a:t>C</a:t>
            </a:r>
            <a:r>
              <a:rPr lang="sv-SE" altLang="en-US" sz="3600">
                <a:latin typeface="Arial Unicode MS" charset="0"/>
                <a:ea typeface="Arial Unicode MS" charset="0"/>
              </a:rPr>
              <a:t>(T))</a:t>
            </a:r>
            <a:endParaRPr lang="el-GR" altLang="en-US" sz="3600">
              <a:latin typeface="Arial Unicode MS" charset="0"/>
              <a:ea typeface="Arial Unicode MS" charset="0"/>
            </a:endParaRPr>
          </a:p>
        </p:txBody>
      </p:sp>
      <p:sp>
        <p:nvSpPr>
          <p:cNvPr id="47109" name="Text Box 5"/>
          <p:cNvSpPr txBox="1">
            <a:spLocks noChangeArrowheads="1"/>
          </p:cNvSpPr>
          <p:nvPr/>
        </p:nvSpPr>
        <p:spPr bwMode="auto">
          <a:xfrm>
            <a:off x="3348038" y="3500438"/>
            <a:ext cx="54356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sv-SE" altLang="en-US" sz="2800" b="1">
                <a:latin typeface="Courier New" charset="0"/>
              </a:rPr>
              <a:t>SELECT X FROM T WHERE C;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908050"/>
            <a:ext cx="8229600" cy="5218113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sv-SE" altLang="en-US" sz="2400"/>
              <a:t>Example:</a:t>
            </a:r>
          </a:p>
          <a:p>
            <a:pPr eaLnBrk="1" hangingPunct="1">
              <a:buFontTx/>
              <a:buNone/>
            </a:pPr>
            <a:endParaRPr lang="sv-SE" altLang="en-US" sz="2400"/>
          </a:p>
          <a:p>
            <a:pPr eaLnBrk="1" hangingPunct="1">
              <a:buFontTx/>
              <a:buNone/>
            </a:pPr>
            <a:r>
              <a:rPr lang="sv-SE" altLang="en-US" sz="2800"/>
              <a:t>GivenCourses</a:t>
            </a:r>
            <a:r>
              <a:rPr lang="sv-SE" altLang="en-US" sz="2800" b="1">
                <a:latin typeface="Courier New" charset="0"/>
              </a:rPr>
              <a:t> = </a:t>
            </a:r>
          </a:p>
          <a:p>
            <a:pPr eaLnBrk="1" hangingPunct="1">
              <a:buFontTx/>
              <a:buNone/>
            </a:pPr>
            <a:endParaRPr lang="sv-SE" altLang="en-US" sz="2800" b="1">
              <a:latin typeface="Courier New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sv-SE" altLang="en-US" sz="2800" b="1">
                <a:latin typeface="Courier New" charset="0"/>
              </a:rPr>
              <a:t>SELECT course, teacher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sv-SE" altLang="en-US" sz="2800" b="1">
                <a:latin typeface="Courier New" charset="0"/>
              </a:rPr>
              <a:t>FROM   GivenCourses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sv-SE" altLang="en-US" sz="2800" b="1">
                <a:latin typeface="Courier New" charset="0"/>
              </a:rPr>
              <a:t>WHERE  course = ’TDA357’;</a:t>
            </a:r>
          </a:p>
          <a:p>
            <a:pPr eaLnBrk="1" hangingPunct="1">
              <a:buFontTx/>
              <a:buNone/>
            </a:pPr>
            <a:endParaRPr lang="sv-SE" altLang="en-US" sz="2800" b="1">
              <a:latin typeface="Courier New" charset="0"/>
            </a:endParaRPr>
          </a:p>
          <a:p>
            <a:pPr eaLnBrk="1" hangingPunct="1">
              <a:buFontTx/>
              <a:buNone/>
            </a:pPr>
            <a:r>
              <a:rPr lang="sv-SE" altLang="en-US" sz="2800"/>
              <a:t>Result</a:t>
            </a:r>
            <a:r>
              <a:rPr lang="sv-SE" altLang="en-US" sz="2800" b="1">
                <a:latin typeface="Courier New" charset="0"/>
              </a:rPr>
              <a:t> = </a:t>
            </a:r>
          </a:p>
        </p:txBody>
      </p:sp>
      <p:graphicFrame>
        <p:nvGraphicFramePr>
          <p:cNvPr id="134147" name="Group 3"/>
          <p:cNvGraphicFramePr>
            <a:graphicFrameLocks noGrp="1"/>
          </p:cNvGraphicFramePr>
          <p:nvPr/>
        </p:nvGraphicFramePr>
        <p:xfrm>
          <a:off x="4067175" y="1268413"/>
          <a:ext cx="3600450" cy="1492249"/>
        </p:xfrm>
        <a:graphic>
          <a:graphicData uri="http://schemas.openxmlformats.org/drawingml/2006/table">
            <a:tbl>
              <a:tblPr/>
              <a:tblGrid>
                <a:gridCol w="1063625"/>
                <a:gridCol w="655638"/>
                <a:gridCol w="1881187"/>
              </a:tblGrid>
              <a:tr h="39640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2000" b="0" i="1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course</a:t>
                      </a:r>
                    </a:p>
                  </a:txBody>
                  <a:tcPr marT="45739" marB="4573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2000" b="0" i="1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per</a:t>
                      </a:r>
                    </a:p>
                  </a:txBody>
                  <a:tcPr marT="45739" marB="4573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teacher</a:t>
                      </a:r>
                    </a:p>
                  </a:txBody>
                  <a:tcPr marT="45739" marB="4573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6528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TDA357</a:t>
                      </a:r>
                    </a:p>
                  </a:txBody>
                  <a:tcPr marT="45739" marB="4573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marT="45739" marB="4573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Niklas Broberg</a:t>
                      </a:r>
                    </a:p>
                  </a:txBody>
                  <a:tcPr marT="45739" marB="4573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28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TDA357</a:t>
                      </a:r>
                    </a:p>
                  </a:txBody>
                  <a:tcPr marT="45739" marB="4573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marT="45739" marB="4573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Graham Kemp</a:t>
                      </a:r>
                    </a:p>
                  </a:txBody>
                  <a:tcPr marT="45739" marB="4573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28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TIN090</a:t>
                      </a:r>
                    </a:p>
                  </a:txBody>
                  <a:tcPr marT="45739" marB="4573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T="45739" marB="4573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Devdatt Dubhashi</a:t>
                      </a:r>
                    </a:p>
                  </a:txBody>
                  <a:tcPr marT="45739" marB="4573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34169" name="Group 25"/>
          <p:cNvGraphicFramePr>
            <a:graphicFrameLocks noGrp="1"/>
          </p:cNvGraphicFramePr>
          <p:nvPr/>
        </p:nvGraphicFramePr>
        <p:xfrm>
          <a:off x="4067175" y="4508500"/>
          <a:ext cx="2944813" cy="1127125"/>
        </p:xfrm>
        <a:graphic>
          <a:graphicData uri="http://schemas.openxmlformats.org/drawingml/2006/table">
            <a:tbl>
              <a:tblPr/>
              <a:tblGrid>
                <a:gridCol w="1063625"/>
                <a:gridCol w="1881188"/>
              </a:tblGrid>
              <a:tr h="39687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altLang="en-US" sz="20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course</a:t>
                      </a:r>
                      <a:endParaRPr kumimoji="0" lang="sv-SE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46" marB="4574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altLang="en-US" sz="20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teacher</a:t>
                      </a:r>
                      <a:endParaRPr kumimoji="0" lang="sv-SE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46" marB="4574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6512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TDA357</a:t>
                      </a:r>
                      <a:endParaRPr kumimoji="0" lang="sv-SE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46" marB="4574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Niklas Broberg</a:t>
                      </a:r>
                      <a:endParaRPr kumimoji="0" lang="sv-SE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46" marB="4574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12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TDA357</a:t>
                      </a:r>
                      <a:endParaRPr kumimoji="0" lang="sv-SE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46" marB="4574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Graham Kemp</a:t>
                      </a:r>
                      <a:endParaRPr kumimoji="0" lang="sv-SE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46" marB="4574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34183" name="Text Box 39"/>
          <p:cNvSpPr txBox="1">
            <a:spLocks noChangeArrowheads="1"/>
          </p:cNvSpPr>
          <p:nvPr/>
        </p:nvSpPr>
        <p:spPr bwMode="auto">
          <a:xfrm>
            <a:off x="3419475" y="4292600"/>
            <a:ext cx="4176713" cy="18002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sv-SE" altLang="en-US"/>
              <a:t>What?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908050"/>
            <a:ext cx="8229600" cy="5218113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sv-SE" altLang="en-US" sz="2400"/>
              <a:t>Example:</a:t>
            </a:r>
          </a:p>
          <a:p>
            <a:pPr eaLnBrk="1" hangingPunct="1">
              <a:buFontTx/>
              <a:buNone/>
            </a:pPr>
            <a:endParaRPr lang="sv-SE" altLang="en-US" sz="2400"/>
          </a:p>
          <a:p>
            <a:pPr eaLnBrk="1" hangingPunct="1">
              <a:buFontTx/>
              <a:buNone/>
            </a:pPr>
            <a:r>
              <a:rPr lang="sv-SE" altLang="en-US" sz="2800"/>
              <a:t>GivenCourses</a:t>
            </a:r>
            <a:r>
              <a:rPr lang="sv-SE" altLang="en-US" sz="2800" b="1">
                <a:latin typeface="Courier New" charset="0"/>
              </a:rPr>
              <a:t> = </a:t>
            </a:r>
          </a:p>
          <a:p>
            <a:pPr eaLnBrk="1" hangingPunct="1">
              <a:buFontTx/>
              <a:buNone/>
            </a:pPr>
            <a:endParaRPr lang="sv-SE" altLang="en-US" sz="2800" b="1">
              <a:latin typeface="Courier New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sv-SE" altLang="en-US" sz="2800" b="1">
                <a:latin typeface="Courier New" charset="0"/>
              </a:rPr>
              <a:t>SELECT course, teacher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sv-SE" altLang="en-US" sz="2800" b="1">
                <a:latin typeface="Courier New" charset="0"/>
              </a:rPr>
              <a:t>FROM   GivenCourses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sv-SE" altLang="en-US" sz="2800" b="1">
                <a:latin typeface="Courier New" charset="0"/>
              </a:rPr>
              <a:t>WHERE  course = ’TDA357’;</a:t>
            </a:r>
          </a:p>
          <a:p>
            <a:pPr eaLnBrk="1" hangingPunct="1">
              <a:buFontTx/>
              <a:buNone/>
            </a:pPr>
            <a:endParaRPr lang="sv-SE" altLang="en-US" sz="2800" b="1">
              <a:latin typeface="Courier New" charset="0"/>
            </a:endParaRPr>
          </a:p>
          <a:p>
            <a:pPr eaLnBrk="1" hangingPunct="1">
              <a:buFontTx/>
              <a:buNone/>
            </a:pPr>
            <a:r>
              <a:rPr lang="sv-SE" altLang="en-US" sz="2800"/>
              <a:t>Result</a:t>
            </a:r>
            <a:r>
              <a:rPr lang="sv-SE" altLang="en-US" sz="2800" b="1">
                <a:latin typeface="Courier New" charset="0"/>
              </a:rPr>
              <a:t> = </a:t>
            </a:r>
          </a:p>
        </p:txBody>
      </p:sp>
      <p:graphicFrame>
        <p:nvGraphicFramePr>
          <p:cNvPr id="134147" name="Group 3"/>
          <p:cNvGraphicFramePr>
            <a:graphicFrameLocks noGrp="1"/>
          </p:cNvGraphicFramePr>
          <p:nvPr/>
        </p:nvGraphicFramePr>
        <p:xfrm>
          <a:off x="4067175" y="1268413"/>
          <a:ext cx="3600450" cy="1492249"/>
        </p:xfrm>
        <a:graphic>
          <a:graphicData uri="http://schemas.openxmlformats.org/drawingml/2006/table">
            <a:tbl>
              <a:tblPr/>
              <a:tblGrid>
                <a:gridCol w="1063625"/>
                <a:gridCol w="655638"/>
                <a:gridCol w="1881187"/>
              </a:tblGrid>
              <a:tr h="39640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2000" b="0" i="1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course</a:t>
                      </a:r>
                    </a:p>
                  </a:txBody>
                  <a:tcPr marT="45739" marB="4573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2000" b="0" i="1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per</a:t>
                      </a:r>
                    </a:p>
                  </a:txBody>
                  <a:tcPr marT="45739" marB="4573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teacher</a:t>
                      </a:r>
                    </a:p>
                  </a:txBody>
                  <a:tcPr marT="45739" marB="4573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6528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TDA357</a:t>
                      </a:r>
                    </a:p>
                  </a:txBody>
                  <a:tcPr marT="45739" marB="4573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marT="45739" marB="4573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Niklas Broberg</a:t>
                      </a:r>
                    </a:p>
                  </a:txBody>
                  <a:tcPr marT="45739" marB="4573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28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TDA357</a:t>
                      </a:r>
                    </a:p>
                  </a:txBody>
                  <a:tcPr marT="45739" marB="4573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marT="45739" marB="4573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Graham Kemp</a:t>
                      </a:r>
                    </a:p>
                  </a:txBody>
                  <a:tcPr marT="45739" marB="4573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28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TIN090</a:t>
                      </a:r>
                    </a:p>
                  </a:txBody>
                  <a:tcPr marT="45739" marB="4573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T="45739" marB="4573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Devdatt Dubhashi</a:t>
                      </a:r>
                    </a:p>
                  </a:txBody>
                  <a:tcPr marT="45739" marB="4573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34169" name="Group 25"/>
          <p:cNvGraphicFramePr>
            <a:graphicFrameLocks noGrp="1"/>
          </p:cNvGraphicFramePr>
          <p:nvPr/>
        </p:nvGraphicFramePr>
        <p:xfrm>
          <a:off x="4067175" y="4508500"/>
          <a:ext cx="2944813" cy="1127125"/>
        </p:xfrm>
        <a:graphic>
          <a:graphicData uri="http://schemas.openxmlformats.org/drawingml/2006/table">
            <a:tbl>
              <a:tblPr/>
              <a:tblGrid>
                <a:gridCol w="1063625"/>
                <a:gridCol w="1881188"/>
              </a:tblGrid>
              <a:tr h="39687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altLang="en-US" sz="20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course</a:t>
                      </a:r>
                      <a:endParaRPr kumimoji="0" lang="sv-SE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46" marB="4574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altLang="en-US" sz="20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teacher</a:t>
                      </a:r>
                      <a:endParaRPr kumimoji="0" lang="sv-SE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46" marB="4574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6512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TDA357</a:t>
                      </a:r>
                      <a:endParaRPr kumimoji="0" lang="sv-SE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46" marB="4574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Niklas Broberg</a:t>
                      </a:r>
                      <a:endParaRPr kumimoji="0" lang="sv-SE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46" marB="4574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12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TDA357</a:t>
                      </a:r>
                      <a:endParaRPr kumimoji="0" lang="sv-SE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46" marB="4574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Graham Kemp</a:t>
                      </a:r>
                      <a:endParaRPr kumimoji="0" lang="sv-SE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46" marB="4574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81559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v-SE" altLang="en-US"/>
              <a:t>The confusing </a:t>
            </a:r>
            <a:r>
              <a:rPr lang="sv-SE" altLang="en-US" b="1">
                <a:latin typeface="Courier New" charset="0"/>
              </a:rPr>
              <a:t>SELECT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341438"/>
            <a:ext cx="8229600" cy="4525962"/>
          </a:xfrm>
          <a:noFill/>
        </p:spPr>
        <p:txBody>
          <a:bodyPr/>
          <a:lstStyle/>
          <a:p>
            <a:pPr eaLnBrk="1" hangingPunct="1">
              <a:buFontTx/>
              <a:buNone/>
            </a:pPr>
            <a:r>
              <a:rPr lang="sv-SE" altLang="en-US" sz="2400"/>
              <a:t>Example:</a:t>
            </a:r>
          </a:p>
          <a:p>
            <a:pPr eaLnBrk="1" hangingPunct="1">
              <a:buFontTx/>
              <a:buNone/>
            </a:pPr>
            <a:endParaRPr lang="sv-SE" altLang="en-US" sz="2400"/>
          </a:p>
          <a:p>
            <a:pPr eaLnBrk="1" hangingPunct="1">
              <a:buFontTx/>
              <a:buNone/>
            </a:pPr>
            <a:r>
              <a:rPr lang="sv-SE" altLang="en-US" sz="2800"/>
              <a:t>GivenCourses</a:t>
            </a:r>
            <a:r>
              <a:rPr lang="sv-SE" altLang="en-US" sz="2800" b="1">
                <a:latin typeface="Courier New" charset="0"/>
              </a:rPr>
              <a:t> = </a:t>
            </a:r>
          </a:p>
          <a:p>
            <a:pPr eaLnBrk="1" hangingPunct="1">
              <a:buFontTx/>
              <a:buNone/>
            </a:pPr>
            <a:endParaRPr lang="sv-SE" altLang="en-US" sz="2800" b="1">
              <a:latin typeface="Courier New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sv-SE" altLang="en-US" sz="2800" b="1">
                <a:latin typeface="Courier New" charset="0"/>
              </a:rPr>
              <a:t>SELECT course, teacher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sv-SE" altLang="en-US" sz="2800" b="1">
                <a:latin typeface="Courier New" charset="0"/>
              </a:rPr>
              <a:t>FROM   GivenCourses;</a:t>
            </a:r>
          </a:p>
          <a:p>
            <a:pPr eaLnBrk="1" hangingPunct="1">
              <a:buFontTx/>
              <a:buNone/>
            </a:pPr>
            <a:endParaRPr lang="sv-SE" altLang="en-US" sz="900" b="1">
              <a:latin typeface="Courier New" charset="0"/>
            </a:endParaRPr>
          </a:p>
          <a:p>
            <a:pPr eaLnBrk="1" hangingPunct="1">
              <a:buFontTx/>
              <a:buNone/>
            </a:pPr>
            <a:r>
              <a:rPr lang="sv-SE" altLang="en-US" sz="2800"/>
              <a:t>			Result</a:t>
            </a:r>
            <a:r>
              <a:rPr lang="sv-SE" altLang="en-US" sz="2800" b="1">
                <a:latin typeface="Courier New" charset="0"/>
              </a:rPr>
              <a:t> = </a:t>
            </a:r>
          </a:p>
        </p:txBody>
      </p:sp>
      <p:graphicFrame>
        <p:nvGraphicFramePr>
          <p:cNvPr id="136196" name="Group 4"/>
          <p:cNvGraphicFramePr>
            <a:graphicFrameLocks noGrp="1"/>
          </p:cNvGraphicFramePr>
          <p:nvPr/>
        </p:nvGraphicFramePr>
        <p:xfrm>
          <a:off x="4427538" y="1557338"/>
          <a:ext cx="3600450" cy="1492249"/>
        </p:xfrm>
        <a:graphic>
          <a:graphicData uri="http://schemas.openxmlformats.org/drawingml/2006/table">
            <a:tbl>
              <a:tblPr/>
              <a:tblGrid>
                <a:gridCol w="1063625"/>
                <a:gridCol w="655637"/>
                <a:gridCol w="1881188"/>
              </a:tblGrid>
              <a:tr h="39640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2000" b="0" i="1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course</a:t>
                      </a:r>
                    </a:p>
                  </a:txBody>
                  <a:tcPr marT="45739" marB="4573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2000" b="0" i="1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per</a:t>
                      </a:r>
                    </a:p>
                  </a:txBody>
                  <a:tcPr marT="45739" marB="4573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teacher</a:t>
                      </a:r>
                    </a:p>
                  </a:txBody>
                  <a:tcPr marT="45739" marB="4573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6528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TDA357</a:t>
                      </a:r>
                    </a:p>
                  </a:txBody>
                  <a:tcPr marT="45739" marB="4573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marT="45739" marB="4573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Niklas Broberg</a:t>
                      </a:r>
                    </a:p>
                  </a:txBody>
                  <a:tcPr marT="45739" marB="4573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28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TDA357</a:t>
                      </a:r>
                    </a:p>
                  </a:txBody>
                  <a:tcPr marT="45739" marB="4573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marT="45739" marB="4573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Graham Kemp</a:t>
                      </a:r>
                    </a:p>
                  </a:txBody>
                  <a:tcPr marT="45739" marB="4573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28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TIN090</a:t>
                      </a:r>
                    </a:p>
                  </a:txBody>
                  <a:tcPr marT="45739" marB="4573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T="45739" marB="4573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Devdatt Dubhashi</a:t>
                      </a:r>
                    </a:p>
                  </a:txBody>
                  <a:tcPr marT="45739" marB="4573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36218" name="Group 26"/>
          <p:cNvGraphicFramePr>
            <a:graphicFrameLocks noGrp="1"/>
          </p:cNvGraphicFramePr>
          <p:nvPr/>
        </p:nvGraphicFramePr>
        <p:xfrm>
          <a:off x="5076825" y="3933825"/>
          <a:ext cx="2944813" cy="1492249"/>
        </p:xfrm>
        <a:graphic>
          <a:graphicData uri="http://schemas.openxmlformats.org/drawingml/2006/table">
            <a:tbl>
              <a:tblPr/>
              <a:tblGrid>
                <a:gridCol w="1063625"/>
                <a:gridCol w="1881188"/>
              </a:tblGrid>
              <a:tr h="39640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course</a:t>
                      </a:r>
                    </a:p>
                  </a:txBody>
                  <a:tcPr marT="45739" marB="4573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teacher</a:t>
                      </a:r>
                    </a:p>
                  </a:txBody>
                  <a:tcPr marT="45739" marB="4573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6528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TDA357</a:t>
                      </a:r>
                    </a:p>
                  </a:txBody>
                  <a:tcPr marT="45739" marB="4573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Niklas Broberg</a:t>
                      </a:r>
                    </a:p>
                  </a:txBody>
                  <a:tcPr marT="45739" marB="4573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28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TDA357</a:t>
                      </a:r>
                    </a:p>
                  </a:txBody>
                  <a:tcPr marT="45739" marB="4573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Graham Kemp</a:t>
                      </a:r>
                    </a:p>
                  </a:txBody>
                  <a:tcPr marT="45739" marB="4573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28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TIN090</a:t>
                      </a:r>
                    </a:p>
                  </a:txBody>
                  <a:tcPr marT="45739" marB="4573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Devdatt Dubhashi</a:t>
                      </a:r>
                    </a:p>
                  </a:txBody>
                  <a:tcPr marT="45739" marB="4573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36236" name="Text Box 44"/>
          <p:cNvSpPr txBox="1">
            <a:spLocks noChangeArrowheads="1"/>
          </p:cNvSpPr>
          <p:nvPr/>
        </p:nvSpPr>
        <p:spPr bwMode="auto">
          <a:xfrm>
            <a:off x="5003800" y="3789363"/>
            <a:ext cx="3457575" cy="18002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sv-SE" altLang="en-US"/>
              <a:t>What?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v-SE" altLang="en-US"/>
              <a:t>The confusing </a:t>
            </a:r>
            <a:r>
              <a:rPr lang="sv-SE" altLang="en-US" b="1">
                <a:latin typeface="Courier New" charset="0"/>
              </a:rPr>
              <a:t>SELECT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341438"/>
            <a:ext cx="8229600" cy="4525962"/>
          </a:xfrm>
          <a:noFill/>
        </p:spPr>
        <p:txBody>
          <a:bodyPr/>
          <a:lstStyle/>
          <a:p>
            <a:pPr eaLnBrk="1" hangingPunct="1">
              <a:buFontTx/>
              <a:buNone/>
            </a:pPr>
            <a:r>
              <a:rPr lang="sv-SE" altLang="en-US" sz="2400"/>
              <a:t>Example:</a:t>
            </a:r>
          </a:p>
          <a:p>
            <a:pPr eaLnBrk="1" hangingPunct="1">
              <a:buFontTx/>
              <a:buNone/>
            </a:pPr>
            <a:endParaRPr lang="sv-SE" altLang="en-US" sz="2400"/>
          </a:p>
          <a:p>
            <a:pPr eaLnBrk="1" hangingPunct="1">
              <a:buFontTx/>
              <a:buNone/>
            </a:pPr>
            <a:r>
              <a:rPr lang="sv-SE" altLang="en-US" sz="2800"/>
              <a:t>GivenCourses</a:t>
            </a:r>
            <a:r>
              <a:rPr lang="sv-SE" altLang="en-US" sz="2800" b="1">
                <a:latin typeface="Courier New" charset="0"/>
              </a:rPr>
              <a:t> = </a:t>
            </a:r>
          </a:p>
          <a:p>
            <a:pPr eaLnBrk="1" hangingPunct="1">
              <a:buFontTx/>
              <a:buNone/>
            </a:pPr>
            <a:endParaRPr lang="sv-SE" altLang="en-US" sz="2800" b="1">
              <a:latin typeface="Courier New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sv-SE" altLang="en-US" sz="2800" b="1">
                <a:latin typeface="Courier New" charset="0"/>
              </a:rPr>
              <a:t>SELECT course, teacher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sv-SE" altLang="en-US" sz="2800" b="1">
                <a:latin typeface="Courier New" charset="0"/>
              </a:rPr>
              <a:t>FROM   GivenCourses;</a:t>
            </a:r>
          </a:p>
          <a:p>
            <a:pPr eaLnBrk="1" hangingPunct="1">
              <a:buFontTx/>
              <a:buNone/>
            </a:pPr>
            <a:endParaRPr lang="sv-SE" altLang="en-US" sz="900" b="1">
              <a:latin typeface="Courier New" charset="0"/>
            </a:endParaRPr>
          </a:p>
          <a:p>
            <a:pPr eaLnBrk="1" hangingPunct="1">
              <a:buFontTx/>
              <a:buNone/>
            </a:pPr>
            <a:r>
              <a:rPr lang="sv-SE" altLang="en-US" sz="2800"/>
              <a:t>			Result</a:t>
            </a:r>
            <a:r>
              <a:rPr lang="sv-SE" altLang="en-US" sz="2800" b="1">
                <a:latin typeface="Courier New" charset="0"/>
              </a:rPr>
              <a:t> = </a:t>
            </a:r>
          </a:p>
        </p:txBody>
      </p:sp>
      <p:graphicFrame>
        <p:nvGraphicFramePr>
          <p:cNvPr id="136196" name="Group 4"/>
          <p:cNvGraphicFramePr>
            <a:graphicFrameLocks noGrp="1"/>
          </p:cNvGraphicFramePr>
          <p:nvPr/>
        </p:nvGraphicFramePr>
        <p:xfrm>
          <a:off x="4427538" y="1557338"/>
          <a:ext cx="3600450" cy="1492249"/>
        </p:xfrm>
        <a:graphic>
          <a:graphicData uri="http://schemas.openxmlformats.org/drawingml/2006/table">
            <a:tbl>
              <a:tblPr/>
              <a:tblGrid>
                <a:gridCol w="1063625"/>
                <a:gridCol w="655637"/>
                <a:gridCol w="1881188"/>
              </a:tblGrid>
              <a:tr h="39640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2000" b="0" i="1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course</a:t>
                      </a:r>
                    </a:p>
                  </a:txBody>
                  <a:tcPr marT="45739" marB="4573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2000" b="0" i="1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per</a:t>
                      </a:r>
                    </a:p>
                  </a:txBody>
                  <a:tcPr marT="45739" marB="4573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teacher</a:t>
                      </a:r>
                    </a:p>
                  </a:txBody>
                  <a:tcPr marT="45739" marB="4573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6528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TDA357</a:t>
                      </a:r>
                    </a:p>
                  </a:txBody>
                  <a:tcPr marT="45739" marB="4573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marT="45739" marB="4573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Niklas Broberg</a:t>
                      </a:r>
                    </a:p>
                  </a:txBody>
                  <a:tcPr marT="45739" marB="4573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28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TDA357</a:t>
                      </a:r>
                    </a:p>
                  </a:txBody>
                  <a:tcPr marT="45739" marB="4573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marT="45739" marB="4573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Graham Kemp</a:t>
                      </a:r>
                    </a:p>
                  </a:txBody>
                  <a:tcPr marT="45739" marB="4573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28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TIN090</a:t>
                      </a:r>
                    </a:p>
                  </a:txBody>
                  <a:tcPr marT="45739" marB="4573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T="45739" marB="4573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Devdatt Dubhashi</a:t>
                      </a:r>
                    </a:p>
                  </a:txBody>
                  <a:tcPr marT="45739" marB="4573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36218" name="Group 26"/>
          <p:cNvGraphicFramePr>
            <a:graphicFrameLocks noGrp="1"/>
          </p:cNvGraphicFramePr>
          <p:nvPr/>
        </p:nvGraphicFramePr>
        <p:xfrm>
          <a:off x="5076825" y="3933825"/>
          <a:ext cx="2944813" cy="1492249"/>
        </p:xfrm>
        <a:graphic>
          <a:graphicData uri="http://schemas.openxmlformats.org/drawingml/2006/table">
            <a:tbl>
              <a:tblPr/>
              <a:tblGrid>
                <a:gridCol w="1063625"/>
                <a:gridCol w="1881188"/>
              </a:tblGrid>
              <a:tr h="39640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course</a:t>
                      </a:r>
                    </a:p>
                  </a:txBody>
                  <a:tcPr marT="45739" marB="4573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teacher</a:t>
                      </a:r>
                    </a:p>
                  </a:txBody>
                  <a:tcPr marT="45739" marB="4573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6528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TDA357</a:t>
                      </a:r>
                    </a:p>
                  </a:txBody>
                  <a:tcPr marT="45739" marB="4573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Niklas Broberg</a:t>
                      </a:r>
                    </a:p>
                  </a:txBody>
                  <a:tcPr marT="45739" marB="4573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28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TDA357</a:t>
                      </a:r>
                    </a:p>
                  </a:txBody>
                  <a:tcPr marT="45739" marB="4573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Graham Kemp</a:t>
                      </a:r>
                    </a:p>
                  </a:txBody>
                  <a:tcPr marT="45739" marB="4573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28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TIN090</a:t>
                      </a:r>
                    </a:p>
                  </a:txBody>
                  <a:tcPr marT="45739" marB="4573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Devdatt Dubhashi</a:t>
                      </a:r>
                    </a:p>
                  </a:txBody>
                  <a:tcPr marT="45739" marB="4573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36235" name="Text Box 43"/>
          <p:cNvSpPr txBox="1">
            <a:spLocks noChangeArrowheads="1"/>
          </p:cNvSpPr>
          <p:nvPr/>
        </p:nvSpPr>
        <p:spPr bwMode="auto">
          <a:xfrm>
            <a:off x="1908175" y="5876925"/>
            <a:ext cx="5256213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 anchorCtr="1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sv-SE" altLang="en-US" sz="2400"/>
              <a:t>Quiz: </a:t>
            </a:r>
            <a:r>
              <a:rPr lang="sv-SE" altLang="en-US" sz="2400" b="1">
                <a:latin typeface="Courier New" charset="0"/>
              </a:rPr>
              <a:t>SELECT</a:t>
            </a:r>
            <a:r>
              <a:rPr lang="sv-SE" altLang="en-US" sz="2400"/>
              <a:t> is a projection??</a:t>
            </a:r>
          </a:p>
        </p:txBody>
      </p:sp>
    </p:spTree>
    <p:extLst>
      <p:ext uri="{BB962C8B-B14F-4D97-AF65-F5344CB8AC3E}">
        <p14:creationId xmlns:p14="http://schemas.microsoft.com/office/powerpoint/2010/main" val="1701404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v-SE" altLang="en-US"/>
              <a:t>Mystery revealed!</a:t>
            </a:r>
          </a:p>
        </p:txBody>
      </p:sp>
      <p:sp>
        <p:nvSpPr>
          <p:cNvPr id="50179" name="Text Box 5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buFontTx/>
              <a:buNone/>
            </a:pPr>
            <a:r>
              <a:rPr lang="sv-SE" altLang="en-US" sz="2800" b="1">
                <a:latin typeface="Courier New" charset="0"/>
              </a:rPr>
              <a:t>SELECT course, teacher</a:t>
            </a:r>
            <a:br>
              <a:rPr lang="sv-SE" altLang="en-US" sz="2800" b="1">
                <a:latin typeface="Courier New" charset="0"/>
              </a:rPr>
            </a:br>
            <a:r>
              <a:rPr lang="sv-SE" altLang="en-US" sz="2800" b="1">
                <a:latin typeface="Courier New" charset="0"/>
              </a:rPr>
              <a:t>FROM GivenCourses;</a:t>
            </a:r>
          </a:p>
          <a:p>
            <a:pPr eaLnBrk="1" hangingPunct="1">
              <a:buFontTx/>
              <a:buNone/>
            </a:pPr>
            <a:endParaRPr lang="sv-SE" altLang="en-US" sz="2800" b="1">
              <a:latin typeface="Courier New" charset="0"/>
            </a:endParaRPr>
          </a:p>
          <a:p>
            <a:pPr eaLnBrk="1" hangingPunct="1">
              <a:buFontTx/>
              <a:buNone/>
            </a:pPr>
            <a:endParaRPr lang="sv-SE" altLang="en-US" sz="2800" b="1">
              <a:latin typeface="Courier New" charset="0"/>
            </a:endParaRPr>
          </a:p>
          <a:p>
            <a:pPr eaLnBrk="1" hangingPunct="1">
              <a:buFontTx/>
              <a:buNone/>
            </a:pPr>
            <a:endParaRPr lang="sv-SE" altLang="en-US" sz="2800" b="1">
              <a:latin typeface="Courier New" charset="0"/>
            </a:endParaRPr>
          </a:p>
          <a:p>
            <a:pPr eaLnBrk="1" hangingPunct="1"/>
            <a:r>
              <a:rPr lang="sv-SE" altLang="en-US" sz="2800"/>
              <a:t>In general, the SELECT clause could be seen as corresponding to projection, and the WHERE clause to selection (don’t confuse the naming though).</a:t>
            </a:r>
          </a:p>
        </p:txBody>
      </p:sp>
      <p:sp>
        <p:nvSpPr>
          <p:cNvPr id="50180" name="Text Box 6"/>
          <p:cNvSpPr txBox="1">
            <a:spLocks noChangeArrowheads="1"/>
          </p:cNvSpPr>
          <p:nvPr/>
        </p:nvSpPr>
        <p:spPr bwMode="auto">
          <a:xfrm>
            <a:off x="539750" y="2649538"/>
            <a:ext cx="5545138" cy="12001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 anchorCtr="1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l-GR" altLang="en-US" sz="3600">
                <a:latin typeface="Arial Unicode MS" charset="0"/>
                <a:ea typeface="Arial Unicode MS" charset="0"/>
              </a:rPr>
              <a:t>π</a:t>
            </a:r>
            <a:r>
              <a:rPr lang="sv-SE" altLang="en-US" sz="3600" baseline="-25000">
                <a:latin typeface="Arial Unicode MS" charset="0"/>
                <a:ea typeface="Arial Unicode MS" charset="0"/>
              </a:rPr>
              <a:t>code,teacher</a:t>
            </a:r>
            <a:r>
              <a:rPr lang="sv-SE" altLang="en-US" sz="3600">
                <a:latin typeface="Arial Unicode MS" charset="0"/>
                <a:ea typeface="Arial Unicode MS" charset="0"/>
              </a:rPr>
              <a:t>(</a:t>
            </a:r>
            <a:r>
              <a:rPr lang="el-GR" altLang="en-US" sz="3600">
                <a:latin typeface="Arial Unicode MS" charset="0"/>
                <a:ea typeface="Arial Unicode MS" charset="0"/>
              </a:rPr>
              <a:t>σ</a:t>
            </a:r>
            <a:r>
              <a:rPr lang="sv-SE" altLang="en-US" sz="3600">
                <a:latin typeface="Arial Unicode MS" charset="0"/>
                <a:ea typeface="Arial Unicode MS" charset="0"/>
              </a:rPr>
              <a:t>(</a:t>
            </a:r>
            <a:r>
              <a:rPr lang="sv-SE" altLang="en-US" sz="2400">
                <a:latin typeface="Arial Unicode MS" charset="0"/>
                <a:ea typeface="Arial Unicode MS" charset="0"/>
              </a:rPr>
              <a:t>GivenCourses</a:t>
            </a:r>
            <a:r>
              <a:rPr lang="sv-SE" altLang="en-US" sz="3600">
                <a:latin typeface="Arial Unicode MS" charset="0"/>
                <a:ea typeface="Arial Unicode MS" charset="0"/>
              </a:rPr>
              <a:t>))</a:t>
            </a:r>
            <a:br>
              <a:rPr lang="sv-SE" altLang="en-US" sz="3600">
                <a:latin typeface="Arial Unicode MS" charset="0"/>
                <a:ea typeface="Arial Unicode MS" charset="0"/>
              </a:rPr>
            </a:br>
            <a:r>
              <a:rPr lang="sv-SE" altLang="en-US" sz="3600">
                <a:latin typeface="Arial Unicode MS" charset="0"/>
                <a:ea typeface="Arial Unicode MS" charset="0"/>
              </a:rPr>
              <a:t>= </a:t>
            </a:r>
            <a:r>
              <a:rPr lang="el-GR" altLang="en-US" sz="3600">
                <a:latin typeface="Arial Unicode MS" charset="0"/>
                <a:ea typeface="Arial Unicode MS" charset="0"/>
              </a:rPr>
              <a:t>π</a:t>
            </a:r>
            <a:r>
              <a:rPr lang="sv-SE" altLang="en-US" sz="3600" baseline="-25000">
                <a:latin typeface="Arial Unicode MS" charset="0"/>
                <a:ea typeface="Arial Unicode MS" charset="0"/>
              </a:rPr>
              <a:t>code,teacher</a:t>
            </a:r>
            <a:r>
              <a:rPr lang="sv-SE" altLang="en-US" sz="3600">
                <a:latin typeface="Arial Unicode MS" charset="0"/>
                <a:ea typeface="Arial Unicode MS" charset="0"/>
              </a:rPr>
              <a:t>(</a:t>
            </a:r>
            <a:r>
              <a:rPr lang="sv-SE" altLang="en-US" sz="2400">
                <a:latin typeface="Arial Unicode MS" charset="0"/>
                <a:ea typeface="Arial Unicode MS" charset="0"/>
              </a:rPr>
              <a:t>GivenCourses</a:t>
            </a:r>
            <a:r>
              <a:rPr lang="sv-SE" altLang="en-US" sz="3600">
                <a:latin typeface="Arial Unicode MS" charset="0"/>
                <a:ea typeface="Arial Unicode MS" charset="0"/>
              </a:rPr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v-SE" altLang="en-US"/>
              <a:t>Course Objectives</a:t>
            </a:r>
          </a:p>
        </p:txBody>
      </p:sp>
      <p:sp>
        <p:nvSpPr>
          <p:cNvPr id="4099" name="Cloud"/>
          <p:cNvSpPr>
            <a:spLocks noChangeAspect="1" noEditPoints="1" noChangeArrowheads="1"/>
          </p:cNvSpPr>
          <p:nvPr/>
        </p:nvSpPr>
        <p:spPr bwMode="auto">
          <a:xfrm>
            <a:off x="1116013" y="1557338"/>
            <a:ext cx="2743200" cy="1838325"/>
          </a:xfrm>
          <a:custGeom>
            <a:avLst/>
            <a:gdLst>
              <a:gd name="T0" fmla="*/ 137241661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761329873 h 21600"/>
              <a:gd name="T8" fmla="*/ 0 60000 65536"/>
              <a:gd name="T9" fmla="*/ 0 60000 65536"/>
              <a:gd name="T10" fmla="*/ 0 60000 65536"/>
              <a:gd name="T11" fmla="*/ 0 60000 65536"/>
              <a:gd name="T12" fmla="*/ 2977 w 21600"/>
              <a:gd name="T13" fmla="*/ 3262 h 21600"/>
              <a:gd name="T14" fmla="*/ 17087 w 21600"/>
              <a:gd name="T15" fmla="*/ 1733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lnTo>
                  <a:pt x="1949" y="7180"/>
                </a:ln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solidFill>
            <a:srgbClr val="CCFFFF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sv-SE" altLang="en-US" sz="180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sv-SE" altLang="en-US" sz="1800"/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en-US" sz="1800"/>
              <a:t>Design</a:t>
            </a:r>
          </a:p>
        </p:txBody>
      </p:sp>
      <p:sp>
        <p:nvSpPr>
          <p:cNvPr id="4100" name="AutoShape 4"/>
          <p:cNvSpPr>
            <a:spLocks noChangeArrowheads="1"/>
          </p:cNvSpPr>
          <p:nvPr/>
        </p:nvSpPr>
        <p:spPr bwMode="auto">
          <a:xfrm>
            <a:off x="5435600" y="1989138"/>
            <a:ext cx="1995488" cy="1800225"/>
          </a:xfrm>
          <a:prstGeom prst="can">
            <a:avLst>
              <a:gd name="adj" fmla="val 25000"/>
            </a:avLst>
          </a:prstGeom>
          <a:solidFill>
            <a:srgbClr val="CCFFCC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en-US" sz="1800"/>
              <a:t>Construction</a:t>
            </a:r>
          </a:p>
        </p:txBody>
      </p:sp>
      <p:sp>
        <p:nvSpPr>
          <p:cNvPr id="8197" name="laptop"/>
          <p:cNvSpPr>
            <a:spLocks noEditPoints="1" noChangeArrowheads="1"/>
          </p:cNvSpPr>
          <p:nvPr/>
        </p:nvSpPr>
        <p:spPr bwMode="auto">
          <a:xfrm>
            <a:off x="1258888" y="4581525"/>
            <a:ext cx="2592387" cy="1728788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2147483647 h 21600"/>
              <a:gd name="T4" fmla="*/ 2147483647 w 21600"/>
              <a:gd name="T5" fmla="*/ 0 h 21600"/>
              <a:gd name="T6" fmla="*/ 2147483647 w 21600"/>
              <a:gd name="T7" fmla="*/ 2147483647 h 21600"/>
              <a:gd name="T8" fmla="*/ 2147483647 w 21600"/>
              <a:gd name="T9" fmla="*/ 0 h 21600"/>
              <a:gd name="T10" fmla="*/ 2147483647 w 21600"/>
              <a:gd name="T11" fmla="*/ 2147483647 h 21600"/>
              <a:gd name="T12" fmla="*/ 0 w 21600"/>
              <a:gd name="T13" fmla="*/ 2147483647 h 21600"/>
              <a:gd name="T14" fmla="*/ 2147483647 w 21600"/>
              <a:gd name="T15" fmla="*/ 2147483647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4445 w 21600"/>
              <a:gd name="T25" fmla="*/ 1858 h 21600"/>
              <a:gd name="T26" fmla="*/ 17311 w 21600"/>
              <a:gd name="T27" fmla="*/ 12323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 extrusionOk="0">
                <a:moveTo>
                  <a:pt x="3362" y="0"/>
                </a:moveTo>
                <a:lnTo>
                  <a:pt x="18327" y="0"/>
                </a:lnTo>
                <a:lnTo>
                  <a:pt x="18327" y="14347"/>
                </a:lnTo>
                <a:lnTo>
                  <a:pt x="3362" y="14347"/>
                </a:lnTo>
                <a:lnTo>
                  <a:pt x="3362" y="0"/>
                </a:lnTo>
                <a:close/>
              </a:path>
              <a:path w="21600" h="21600" extrusionOk="0">
                <a:moveTo>
                  <a:pt x="3340" y="15068"/>
                </a:moveTo>
                <a:lnTo>
                  <a:pt x="0" y="19877"/>
                </a:lnTo>
                <a:lnTo>
                  <a:pt x="21600" y="19877"/>
                </a:lnTo>
                <a:lnTo>
                  <a:pt x="18327" y="15068"/>
                </a:lnTo>
                <a:lnTo>
                  <a:pt x="3340" y="15068"/>
                </a:lnTo>
                <a:close/>
              </a:path>
              <a:path w="21600" h="21600" extrusionOk="0">
                <a:moveTo>
                  <a:pt x="0" y="19877"/>
                </a:moveTo>
                <a:lnTo>
                  <a:pt x="0" y="21600"/>
                </a:lnTo>
                <a:lnTo>
                  <a:pt x="21600" y="21600"/>
                </a:lnTo>
                <a:lnTo>
                  <a:pt x="21600" y="19877"/>
                </a:lnTo>
                <a:lnTo>
                  <a:pt x="0" y="19877"/>
                </a:lnTo>
                <a:close/>
              </a:path>
              <a:path w="21600" h="21600" extrusionOk="0">
                <a:moveTo>
                  <a:pt x="4186" y="1523"/>
                </a:moveTo>
                <a:lnTo>
                  <a:pt x="17547" y="1523"/>
                </a:lnTo>
                <a:lnTo>
                  <a:pt x="17547" y="12744"/>
                </a:lnTo>
                <a:lnTo>
                  <a:pt x="4186" y="12744"/>
                </a:lnTo>
                <a:lnTo>
                  <a:pt x="4186" y="1523"/>
                </a:lnTo>
                <a:close/>
              </a:path>
              <a:path w="21600" h="21600" extrusionOk="0">
                <a:moveTo>
                  <a:pt x="3318" y="15549"/>
                </a:moveTo>
                <a:lnTo>
                  <a:pt x="2917" y="16110"/>
                </a:lnTo>
                <a:lnTo>
                  <a:pt x="18727" y="16110"/>
                </a:lnTo>
                <a:lnTo>
                  <a:pt x="18327" y="15549"/>
                </a:lnTo>
                <a:lnTo>
                  <a:pt x="3318" y="15549"/>
                </a:lnTo>
                <a:close/>
              </a:path>
              <a:path w="21600" h="21600" extrusionOk="0">
                <a:moveTo>
                  <a:pt x="6213" y="18314"/>
                </a:moveTo>
                <a:lnTo>
                  <a:pt x="5946" y="18875"/>
                </a:lnTo>
                <a:lnTo>
                  <a:pt x="15766" y="18875"/>
                </a:lnTo>
                <a:lnTo>
                  <a:pt x="15499" y="18314"/>
                </a:lnTo>
                <a:lnTo>
                  <a:pt x="6213" y="18314"/>
                </a:lnTo>
                <a:close/>
              </a:path>
              <a:path w="21600" h="21600" extrusionOk="0">
                <a:moveTo>
                  <a:pt x="2828" y="16471"/>
                </a:moveTo>
                <a:lnTo>
                  <a:pt x="2405" y="17072"/>
                </a:lnTo>
                <a:lnTo>
                  <a:pt x="19284" y="17072"/>
                </a:lnTo>
                <a:lnTo>
                  <a:pt x="18839" y="16471"/>
                </a:lnTo>
                <a:lnTo>
                  <a:pt x="2828" y="16471"/>
                </a:lnTo>
                <a:close/>
              </a:path>
              <a:path w="21600" h="21600" extrusionOk="0">
                <a:moveTo>
                  <a:pt x="2316" y="17352"/>
                </a:moveTo>
                <a:lnTo>
                  <a:pt x="1871" y="17953"/>
                </a:lnTo>
                <a:lnTo>
                  <a:pt x="19863" y="17953"/>
                </a:lnTo>
                <a:lnTo>
                  <a:pt x="19395" y="17352"/>
                </a:lnTo>
                <a:lnTo>
                  <a:pt x="2316" y="17352"/>
                </a:lnTo>
                <a:close/>
              </a:path>
            </a:pathLst>
          </a:cu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sv-SE" altLang="en-US" sz="1200"/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en-US" sz="1800"/>
              <a:t>Interfacing</a:t>
            </a:r>
          </a:p>
        </p:txBody>
      </p:sp>
      <p:sp>
        <p:nvSpPr>
          <p:cNvPr id="4102" name="AutoShape 6"/>
          <p:cNvSpPr>
            <a:spLocks noChangeArrowheads="1"/>
          </p:cNvSpPr>
          <p:nvPr/>
        </p:nvSpPr>
        <p:spPr bwMode="auto">
          <a:xfrm>
            <a:off x="5508625" y="4365625"/>
            <a:ext cx="1943100" cy="1655763"/>
          </a:xfrm>
          <a:prstGeom prst="upArrowCallout">
            <a:avLst>
              <a:gd name="adj1" fmla="val 29338"/>
              <a:gd name="adj2" fmla="val 29338"/>
              <a:gd name="adj3" fmla="val 16667"/>
              <a:gd name="adj4" fmla="val 66667"/>
            </a:avLst>
          </a:prstGeom>
          <a:solidFill>
            <a:srgbClr val="FF898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en-US" sz="1800"/>
              <a:t>Usage</a:t>
            </a:r>
          </a:p>
        </p:txBody>
      </p:sp>
      <p:sp>
        <p:nvSpPr>
          <p:cNvPr id="8199" name="AutoShape 7"/>
          <p:cNvSpPr>
            <a:spLocks noChangeArrowheads="1"/>
          </p:cNvSpPr>
          <p:nvPr/>
        </p:nvSpPr>
        <p:spPr bwMode="auto">
          <a:xfrm rot="1172728">
            <a:off x="4284663" y="2276475"/>
            <a:ext cx="719137" cy="576263"/>
          </a:xfrm>
          <a:prstGeom prst="notchedRightArrow">
            <a:avLst>
              <a:gd name="adj1" fmla="val 50000"/>
              <a:gd name="adj2" fmla="val 31198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8200" name="AutoShape 8"/>
          <p:cNvSpPr>
            <a:spLocks noChangeArrowheads="1"/>
          </p:cNvSpPr>
          <p:nvPr/>
        </p:nvSpPr>
        <p:spPr bwMode="auto">
          <a:xfrm rot="5400000">
            <a:off x="7381081" y="3788569"/>
            <a:ext cx="1150938" cy="863600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2147483647 w 21600"/>
              <a:gd name="T9" fmla="*/ 2147483647 h 21600"/>
              <a:gd name="T10" fmla="*/ 2147483647 w 21600"/>
              <a:gd name="T11" fmla="*/ 2147483647 h 216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3163 w 21600"/>
              <a:gd name="T19" fmla="*/ 3163 h 21600"/>
              <a:gd name="T20" fmla="*/ 18437 w 21600"/>
              <a:gd name="T21" fmla="*/ 18437 h 216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1600" h="21600">
                <a:moveTo>
                  <a:pt x="16200" y="10800"/>
                </a:moveTo>
                <a:cubicBezTo>
                  <a:pt x="16200" y="7817"/>
                  <a:pt x="13782" y="5400"/>
                  <a:pt x="10800" y="5400"/>
                </a:cubicBezTo>
                <a:cubicBezTo>
                  <a:pt x="7817" y="5400"/>
                  <a:pt x="5400" y="7817"/>
                  <a:pt x="5400" y="10800"/>
                </a:cubicBezTo>
                <a:lnTo>
                  <a:pt x="0" y="10800"/>
                </a:lnTo>
                <a:cubicBezTo>
                  <a:pt x="0" y="4835"/>
                  <a:pt x="4835" y="0"/>
                  <a:pt x="10800" y="0"/>
                </a:cubicBezTo>
                <a:cubicBezTo>
                  <a:pt x="16764" y="0"/>
                  <a:pt x="21599" y="4835"/>
                  <a:pt x="21600" y="10799"/>
                </a:cubicBezTo>
                <a:lnTo>
                  <a:pt x="21600" y="10800"/>
                </a:lnTo>
                <a:lnTo>
                  <a:pt x="24300" y="10800"/>
                </a:lnTo>
                <a:lnTo>
                  <a:pt x="18900" y="16200"/>
                </a:lnTo>
                <a:lnTo>
                  <a:pt x="13500" y="10800"/>
                </a:lnTo>
                <a:lnTo>
                  <a:pt x="16200" y="10800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01" name="AutoShape 9"/>
          <p:cNvSpPr>
            <a:spLocks noChangeArrowheads="1"/>
          </p:cNvSpPr>
          <p:nvPr/>
        </p:nvSpPr>
        <p:spPr bwMode="auto">
          <a:xfrm rot="10800000">
            <a:off x="4284663" y="6021388"/>
            <a:ext cx="1008062" cy="647700"/>
          </a:xfrm>
          <a:prstGeom prst="notchedRightArrow">
            <a:avLst>
              <a:gd name="adj1" fmla="val 50000"/>
              <a:gd name="adj2" fmla="val 38909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8202" name="AutoShape 10"/>
          <p:cNvSpPr>
            <a:spLocks noChangeArrowheads="1"/>
          </p:cNvSpPr>
          <p:nvPr/>
        </p:nvSpPr>
        <p:spPr bwMode="auto">
          <a:xfrm flipH="1">
            <a:off x="3995738" y="4795838"/>
            <a:ext cx="1079500" cy="720725"/>
          </a:xfrm>
          <a:prstGeom prst="curvedRightArrow">
            <a:avLst>
              <a:gd name="adj1" fmla="val 20000"/>
              <a:gd name="adj2" fmla="val 40000"/>
              <a:gd name="adj3" fmla="val 49927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8203" name="Line 11"/>
          <p:cNvSpPr>
            <a:spLocks noChangeShapeType="1"/>
          </p:cNvSpPr>
          <p:nvPr/>
        </p:nvSpPr>
        <p:spPr bwMode="auto">
          <a:xfrm>
            <a:off x="4284663" y="4292600"/>
            <a:ext cx="431800" cy="1800225"/>
          </a:xfrm>
          <a:prstGeom prst="line">
            <a:avLst/>
          </a:prstGeom>
          <a:noFill/>
          <a:ln w="63500">
            <a:solidFill>
              <a:schemeClr val="tx1"/>
            </a:solidFill>
            <a:prstDash val="dash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v-SE" altLang="en-US"/>
              <a:t>Quiz!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chemeClr val="accent1"/>
          </a:solidFill>
          <a:ln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sv-SE" altLang="en-US"/>
              <a:t>What does the following expression compute?</a:t>
            </a:r>
          </a:p>
        </p:txBody>
      </p:sp>
      <p:sp>
        <p:nvSpPr>
          <p:cNvPr id="51204" name="Text Box 4"/>
          <p:cNvSpPr txBox="1">
            <a:spLocks noChangeArrowheads="1"/>
          </p:cNvSpPr>
          <p:nvPr/>
        </p:nvSpPr>
        <p:spPr bwMode="auto">
          <a:xfrm>
            <a:off x="1331913" y="4868863"/>
            <a:ext cx="6408737" cy="118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sv-SE" altLang="en-US" sz="2400" b="1">
                <a:latin typeface="Courier New" charset="0"/>
              </a:rPr>
              <a:t>SELECT *</a:t>
            </a:r>
            <a:br>
              <a:rPr lang="sv-SE" altLang="en-US" sz="2400" b="1">
                <a:latin typeface="Courier New" charset="0"/>
              </a:rPr>
            </a:br>
            <a:r>
              <a:rPr lang="sv-SE" altLang="en-US" sz="2400" b="1">
                <a:latin typeface="Courier New" charset="0"/>
              </a:rPr>
              <a:t>FROM 	  Courses, GivenCourses</a:t>
            </a:r>
            <a:br>
              <a:rPr lang="sv-SE" altLang="en-US" sz="2400" b="1">
                <a:latin typeface="Courier New" charset="0"/>
              </a:rPr>
            </a:br>
            <a:r>
              <a:rPr lang="sv-SE" altLang="en-US" sz="2400" b="1">
                <a:latin typeface="Courier New" charset="0"/>
              </a:rPr>
              <a:t>WHERE  teacher = ’Niklas Broberg’;</a:t>
            </a:r>
          </a:p>
        </p:txBody>
      </p:sp>
      <p:graphicFrame>
        <p:nvGraphicFramePr>
          <p:cNvPr id="40000" name="Group 64"/>
          <p:cNvGraphicFramePr>
            <a:graphicFrameLocks noGrp="1"/>
          </p:cNvGraphicFramePr>
          <p:nvPr/>
        </p:nvGraphicFramePr>
        <p:xfrm>
          <a:off x="3995738" y="2997200"/>
          <a:ext cx="3744912" cy="1492249"/>
        </p:xfrm>
        <a:graphic>
          <a:graphicData uri="http://schemas.openxmlformats.org/drawingml/2006/table">
            <a:tbl>
              <a:tblPr/>
              <a:tblGrid>
                <a:gridCol w="1208087"/>
                <a:gridCol w="655638"/>
                <a:gridCol w="1881187"/>
              </a:tblGrid>
              <a:tr h="39640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2000" b="0" i="1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course</a:t>
                      </a:r>
                    </a:p>
                  </a:txBody>
                  <a:tcPr marT="45739" marB="4573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2000" b="0" i="1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per</a:t>
                      </a:r>
                    </a:p>
                  </a:txBody>
                  <a:tcPr marT="45739" marB="4573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teacher</a:t>
                      </a:r>
                    </a:p>
                  </a:txBody>
                  <a:tcPr marT="45739" marB="4573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28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TDA357</a:t>
                      </a:r>
                    </a:p>
                  </a:txBody>
                  <a:tcPr marT="45739" marB="4573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marT="45739" marB="4573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Niklas Broberg</a:t>
                      </a:r>
                    </a:p>
                  </a:txBody>
                  <a:tcPr marT="45739" marB="4573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6528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TDA357</a:t>
                      </a:r>
                    </a:p>
                  </a:txBody>
                  <a:tcPr marT="45739" marB="4573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marT="45739" marB="4573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Graham Kemp</a:t>
                      </a:r>
                    </a:p>
                  </a:txBody>
                  <a:tcPr marT="45739" marB="4573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6528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TIN090</a:t>
                      </a:r>
                    </a:p>
                  </a:txBody>
                  <a:tcPr marT="45739" marB="4573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T="45739" marB="4573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Devdatt Dubhashi</a:t>
                      </a:r>
                    </a:p>
                  </a:txBody>
                  <a:tcPr marT="45739" marB="4573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9997" name="Group 61"/>
          <p:cNvGraphicFramePr>
            <a:graphicFrameLocks noGrp="1"/>
          </p:cNvGraphicFramePr>
          <p:nvPr/>
        </p:nvGraphicFramePr>
        <p:xfrm>
          <a:off x="1187450" y="3213100"/>
          <a:ext cx="2159000" cy="1066800"/>
        </p:xfrm>
        <a:graphic>
          <a:graphicData uri="http://schemas.openxmlformats.org/drawingml/2006/table">
            <a:tbl>
              <a:tblPr/>
              <a:tblGrid>
                <a:gridCol w="984250"/>
                <a:gridCol w="1174750"/>
              </a:tblGrid>
              <a:tr h="3317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2000" b="0" i="1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code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name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317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TDA357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Databases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317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TIN090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Algorithms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51241" name="Text Box 62"/>
          <p:cNvSpPr txBox="1">
            <a:spLocks noChangeArrowheads="1"/>
          </p:cNvSpPr>
          <p:nvPr/>
        </p:nvSpPr>
        <p:spPr bwMode="auto">
          <a:xfrm>
            <a:off x="1187450" y="2852738"/>
            <a:ext cx="2160588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sv-SE" altLang="en-US" sz="1800"/>
              <a:t>Courses</a:t>
            </a:r>
          </a:p>
        </p:txBody>
      </p:sp>
      <p:sp>
        <p:nvSpPr>
          <p:cNvPr id="51242" name="Text Box 63"/>
          <p:cNvSpPr txBox="1">
            <a:spLocks noChangeArrowheads="1"/>
          </p:cNvSpPr>
          <p:nvPr/>
        </p:nvSpPr>
        <p:spPr bwMode="auto">
          <a:xfrm>
            <a:off x="4140200" y="2636838"/>
            <a:ext cx="2160588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sv-SE" altLang="en-US" sz="1800"/>
              <a:t>GivenCourses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3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v-SE" altLang="en-US" sz="4000" b="1">
                <a:solidFill>
                  <a:schemeClr val="tx1"/>
                </a:solidFill>
                <a:latin typeface="Courier New" charset="0"/>
                <a:ea typeface="Courier New" charset="0"/>
                <a:cs typeface="Courier New" charset="0"/>
              </a:rPr>
              <a:t>FROM Courses, GivenCourses</a:t>
            </a:r>
            <a:endParaRPr lang="en-GB" altLang="en-US" sz="4000" b="1">
              <a:solidFill>
                <a:schemeClr val="tx1"/>
              </a:solidFill>
              <a:latin typeface="Courier New" charset="0"/>
              <a:ea typeface="Courier New" charset="0"/>
              <a:cs typeface="Courier New" charset="0"/>
            </a:endParaRPr>
          </a:p>
        </p:txBody>
      </p:sp>
      <p:graphicFrame>
        <p:nvGraphicFramePr>
          <p:cNvPr id="52453" name="Group 229"/>
          <p:cNvGraphicFramePr>
            <a:graphicFrameLocks noGrp="1"/>
          </p:cNvGraphicFramePr>
          <p:nvPr>
            <p:ph type="tbl" idx="1"/>
          </p:nvPr>
        </p:nvGraphicFramePr>
        <p:xfrm>
          <a:off x="457200" y="1600200"/>
          <a:ext cx="8229600" cy="4532313"/>
        </p:xfrm>
        <a:graphic>
          <a:graphicData uri="http://schemas.openxmlformats.org/drawingml/2006/table">
            <a:tbl>
              <a:tblPr/>
              <a:tblGrid>
                <a:gridCol w="1646238"/>
                <a:gridCol w="1646237"/>
                <a:gridCol w="1644650"/>
                <a:gridCol w="1646238"/>
                <a:gridCol w="1646237"/>
              </a:tblGrid>
              <a:tr h="6461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code</a:t>
                      </a:r>
                    </a:p>
                  </a:txBody>
                  <a:tcPr marL="90000" marR="90000" marT="46800" marB="468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name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course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per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teacher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647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TDA357</a:t>
                      </a:r>
                    </a:p>
                  </a:txBody>
                  <a:tcPr marL="90000" marR="90000" marT="46800" marB="468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Databases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TDA357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Niklas Broberg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647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TDA357</a:t>
                      </a:r>
                    </a:p>
                  </a:txBody>
                  <a:tcPr marL="90000" marR="90000" marT="46800" marB="468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Databases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TDA357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Graham Kemp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647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TDA357</a:t>
                      </a:r>
                    </a:p>
                  </a:txBody>
                  <a:tcPr marL="90000" marR="90000" marT="46800" marB="468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Databases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TIN090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Devdatt Dubhashi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647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TIN090</a:t>
                      </a:r>
                    </a:p>
                  </a:txBody>
                  <a:tcPr marL="90000" marR="90000" marT="46800" marB="468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Algorithms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TDA357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Niklas Broberg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647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TIN090</a:t>
                      </a:r>
                    </a:p>
                  </a:txBody>
                  <a:tcPr marL="90000" marR="90000" marT="46800" marB="468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Algorithms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TDA357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Graham Kemp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647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TIN090</a:t>
                      </a:r>
                    </a:p>
                  </a:txBody>
                  <a:tcPr marL="90000" marR="90000" marT="46800" marB="468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Algorithms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TIN090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Devdatt Dubhashi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v-SE" altLang="en-US" sz="4000" b="1">
                <a:solidFill>
                  <a:schemeClr val="tx1"/>
                </a:solidFill>
                <a:latin typeface="Courier New" charset="0"/>
                <a:ea typeface="Courier New" charset="0"/>
                <a:cs typeface="Courier New" charset="0"/>
              </a:rPr>
              <a:t>WHERE teacher = ’Niklas Broberg’</a:t>
            </a:r>
            <a:endParaRPr lang="en-GB" altLang="en-US" sz="4000" b="1">
              <a:solidFill>
                <a:schemeClr val="tx1"/>
              </a:solidFill>
              <a:latin typeface="Courier New" charset="0"/>
              <a:ea typeface="Courier New" charset="0"/>
              <a:cs typeface="Courier New" charset="0"/>
            </a:endParaRPr>
          </a:p>
        </p:txBody>
      </p:sp>
      <p:graphicFrame>
        <p:nvGraphicFramePr>
          <p:cNvPr id="55350" name="Group 54"/>
          <p:cNvGraphicFramePr>
            <a:graphicFrameLocks noGrp="1"/>
          </p:cNvGraphicFramePr>
          <p:nvPr>
            <p:ph type="tbl" idx="1"/>
          </p:nvPr>
        </p:nvGraphicFramePr>
        <p:xfrm>
          <a:off x="457200" y="1600200"/>
          <a:ext cx="8229600" cy="4532313"/>
        </p:xfrm>
        <a:graphic>
          <a:graphicData uri="http://schemas.openxmlformats.org/drawingml/2006/table">
            <a:tbl>
              <a:tblPr/>
              <a:tblGrid>
                <a:gridCol w="1646238"/>
                <a:gridCol w="1646237"/>
                <a:gridCol w="1644650"/>
                <a:gridCol w="1646238"/>
                <a:gridCol w="1646237"/>
              </a:tblGrid>
              <a:tr h="6461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code</a:t>
                      </a:r>
                    </a:p>
                  </a:txBody>
                  <a:tcPr marL="90000" marR="90000" marT="46800" marB="468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name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course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per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teacher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647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TDA357</a:t>
                      </a:r>
                    </a:p>
                  </a:txBody>
                  <a:tcPr marL="90000" marR="90000" marT="46800" marB="468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Databases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TDA357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Niklas Broberg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</a:tr>
              <a:tr h="647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TDA357</a:t>
                      </a:r>
                    </a:p>
                  </a:txBody>
                  <a:tcPr marL="90000" marR="90000" marT="46800" marB="468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Databases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TDA357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Graham Kemp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647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TDA357</a:t>
                      </a:r>
                    </a:p>
                  </a:txBody>
                  <a:tcPr marL="90000" marR="90000" marT="46800" marB="468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Databases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TIN090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Devdatt Dubhashi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647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TIN090</a:t>
                      </a:r>
                    </a:p>
                  </a:txBody>
                  <a:tcPr marL="90000" marR="90000" marT="46800" marB="468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Algorithms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TDA357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Niklas Broberg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</a:tr>
              <a:tr h="647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TIN090</a:t>
                      </a:r>
                    </a:p>
                  </a:txBody>
                  <a:tcPr marL="90000" marR="90000" marT="46800" marB="468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Algorithms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TDA357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Graham Kemp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647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TIN090</a:t>
                      </a:r>
                    </a:p>
                  </a:txBody>
                  <a:tcPr marL="90000" marR="90000" marT="46800" marB="468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Algorithms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TIN090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Devdatt Dubhashi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68313" y="765175"/>
            <a:ext cx="8351837" cy="5472113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sv-SE" altLang="en-US"/>
              <a:t>Answer:</a:t>
            </a:r>
          </a:p>
          <a:p>
            <a:pPr eaLnBrk="1" hangingPunct="1">
              <a:buFontTx/>
              <a:buNone/>
            </a:pPr>
            <a:endParaRPr lang="sv-SE" altLang="en-US"/>
          </a:p>
          <a:p>
            <a:pPr eaLnBrk="1" hangingPunct="1">
              <a:buFontTx/>
              <a:buNone/>
            </a:pPr>
            <a:endParaRPr lang="sv-SE" altLang="en-US"/>
          </a:p>
          <a:p>
            <a:pPr eaLnBrk="1" hangingPunct="1">
              <a:buFontTx/>
              <a:buNone/>
            </a:pPr>
            <a:endParaRPr lang="sv-SE" altLang="en-US"/>
          </a:p>
          <a:p>
            <a:pPr eaLnBrk="1" hangingPunct="1">
              <a:buFontTx/>
              <a:buNone/>
            </a:pPr>
            <a:endParaRPr lang="sv-SE" altLang="en-US" sz="2400"/>
          </a:p>
          <a:p>
            <a:pPr eaLnBrk="1" hangingPunct="1">
              <a:buFontTx/>
              <a:buNone/>
            </a:pPr>
            <a:endParaRPr lang="sv-SE" altLang="en-US" sz="2400"/>
          </a:p>
          <a:p>
            <a:pPr eaLnBrk="1" hangingPunct="1">
              <a:buFontTx/>
              <a:buNone/>
            </a:pPr>
            <a:endParaRPr lang="sv-SE" altLang="en-US" sz="2400"/>
          </a:p>
          <a:p>
            <a:pPr eaLnBrk="1" hangingPunct="1">
              <a:buFontTx/>
              <a:buNone/>
            </a:pPr>
            <a:r>
              <a:rPr lang="sv-SE" altLang="en-US" sz="2400"/>
              <a:t>	The result is all rows from </a:t>
            </a:r>
            <a:r>
              <a:rPr lang="sv-SE" altLang="en-US" sz="2400" b="1">
                <a:latin typeface="Courier New" charset="0"/>
              </a:rPr>
              <a:t>Courses</a:t>
            </a:r>
            <a:r>
              <a:rPr lang="sv-SE" altLang="en-US" sz="2400"/>
              <a:t> combined in all possible ways with all rows from </a:t>
            </a:r>
            <a:r>
              <a:rPr lang="sv-SE" altLang="en-US" sz="2400" b="1">
                <a:latin typeface="Courier New" charset="0"/>
              </a:rPr>
              <a:t>GivenCourses</a:t>
            </a:r>
            <a:r>
              <a:rPr lang="sv-SE" altLang="en-US" sz="2400"/>
              <a:t>, and then keep only those where the </a:t>
            </a:r>
            <a:r>
              <a:rPr lang="sv-SE" altLang="en-US" sz="2400" b="1">
                <a:latin typeface="Courier New" charset="0"/>
              </a:rPr>
              <a:t>teacher</a:t>
            </a:r>
            <a:r>
              <a:rPr lang="sv-SE" altLang="en-US" sz="2400"/>
              <a:t> attribute is Niklas Broberg.</a:t>
            </a:r>
          </a:p>
        </p:txBody>
      </p:sp>
      <p:graphicFrame>
        <p:nvGraphicFramePr>
          <p:cNvPr id="140291" name="Group 3"/>
          <p:cNvGraphicFramePr>
            <a:graphicFrameLocks noGrp="1"/>
          </p:cNvGraphicFramePr>
          <p:nvPr/>
        </p:nvGraphicFramePr>
        <p:xfrm>
          <a:off x="900113" y="3068638"/>
          <a:ext cx="5689600" cy="1127125"/>
        </p:xfrm>
        <a:graphic>
          <a:graphicData uri="http://schemas.openxmlformats.org/drawingml/2006/table">
            <a:tbl>
              <a:tblPr/>
              <a:tblGrid>
                <a:gridCol w="1008062"/>
                <a:gridCol w="1223963"/>
                <a:gridCol w="1152525"/>
                <a:gridCol w="647700"/>
                <a:gridCol w="1657350"/>
              </a:tblGrid>
              <a:tr h="3964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code</a:t>
                      </a:r>
                    </a:p>
                  </a:txBody>
                  <a:tcPr marT="45746" marB="4574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name</a:t>
                      </a:r>
                    </a:p>
                  </a:txBody>
                  <a:tcPr marT="45746" marB="4574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course</a:t>
                      </a:r>
                    </a:p>
                  </a:txBody>
                  <a:tcPr marT="45746" marB="4574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per</a:t>
                      </a:r>
                    </a:p>
                  </a:txBody>
                  <a:tcPr marT="45746" marB="4574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teacher</a:t>
                      </a:r>
                    </a:p>
                  </a:txBody>
                  <a:tcPr marT="45746" marB="4574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6533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TDA357</a:t>
                      </a:r>
                    </a:p>
                  </a:txBody>
                  <a:tcPr marT="45746" marB="4574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Databases</a:t>
                      </a:r>
                    </a:p>
                  </a:txBody>
                  <a:tcPr marT="45746" marB="4574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TDA357</a:t>
                      </a:r>
                    </a:p>
                  </a:txBody>
                  <a:tcPr marT="45746" marB="4574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marT="45746" marB="4574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Niklas Broberg</a:t>
                      </a:r>
                    </a:p>
                  </a:txBody>
                  <a:tcPr marT="45746" marB="4574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6533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TIN090</a:t>
                      </a:r>
                    </a:p>
                  </a:txBody>
                  <a:tcPr marT="45746" marB="4574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Algorithms</a:t>
                      </a:r>
                    </a:p>
                  </a:txBody>
                  <a:tcPr marT="45746" marB="4574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TDA357</a:t>
                      </a:r>
                    </a:p>
                  </a:txBody>
                  <a:tcPr marT="45746" marB="4574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marT="45746" marB="4574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Niklas Broberg</a:t>
                      </a:r>
                    </a:p>
                  </a:txBody>
                  <a:tcPr marT="45746" marB="4574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54301" name="Text Box 29"/>
          <p:cNvSpPr txBox="1">
            <a:spLocks noChangeArrowheads="1"/>
          </p:cNvSpPr>
          <p:nvPr/>
        </p:nvSpPr>
        <p:spPr bwMode="auto">
          <a:xfrm>
            <a:off x="827088" y="1628775"/>
            <a:ext cx="6408737" cy="118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sv-SE" altLang="en-US" sz="2400" b="1">
                <a:latin typeface="Courier New" charset="0"/>
              </a:rPr>
              <a:t>SELECT *</a:t>
            </a:r>
            <a:br>
              <a:rPr lang="sv-SE" altLang="en-US" sz="2400" b="1">
                <a:latin typeface="Courier New" charset="0"/>
              </a:rPr>
            </a:br>
            <a:r>
              <a:rPr lang="sv-SE" altLang="en-US" sz="2400" b="1">
                <a:latin typeface="Courier New" charset="0"/>
              </a:rPr>
              <a:t>FROM   Courses, GivenCourses</a:t>
            </a:r>
            <a:br>
              <a:rPr lang="sv-SE" altLang="en-US" sz="2400" b="1">
                <a:latin typeface="Courier New" charset="0"/>
              </a:rPr>
            </a:br>
            <a:r>
              <a:rPr lang="sv-SE" altLang="en-US" sz="2400" b="1">
                <a:latin typeface="Courier New" charset="0"/>
              </a:rPr>
              <a:t>WHERE  teacher = ’Niklas Broberg’;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v-SE" altLang="en-US"/>
              <a:t>Cartesian Products</a:t>
            </a: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sv-SE" altLang="en-US"/>
              <a:t>The </a:t>
            </a:r>
            <a:r>
              <a:rPr lang="sv-SE" altLang="en-US" i="1"/>
              <a:t>cartesian product</a:t>
            </a:r>
            <a:r>
              <a:rPr lang="sv-SE" altLang="en-US"/>
              <a:t> of relations R</a:t>
            </a:r>
            <a:r>
              <a:rPr lang="sv-SE" altLang="en-US" baseline="-25000"/>
              <a:t>1 </a:t>
            </a:r>
            <a:r>
              <a:rPr lang="sv-SE" altLang="en-US"/>
              <a:t>and R</a:t>
            </a:r>
            <a:r>
              <a:rPr lang="sv-SE" altLang="en-US" baseline="-25000"/>
              <a:t>2</a:t>
            </a:r>
            <a:r>
              <a:rPr lang="sv-SE" altLang="en-US"/>
              <a:t> is all possible combinations of rows from R</a:t>
            </a:r>
            <a:r>
              <a:rPr lang="sv-SE" altLang="en-US" baseline="-25000"/>
              <a:t>1</a:t>
            </a:r>
            <a:r>
              <a:rPr lang="sv-SE" altLang="en-US"/>
              <a:t> and R</a:t>
            </a:r>
            <a:r>
              <a:rPr lang="sv-SE" altLang="en-US" baseline="-25000"/>
              <a:t>2</a:t>
            </a:r>
            <a:r>
              <a:rPr lang="sv-SE" altLang="en-US"/>
              <a:t>.</a:t>
            </a:r>
          </a:p>
          <a:p>
            <a:pPr lvl="1" eaLnBrk="1" hangingPunct="1"/>
            <a:r>
              <a:rPr lang="sv-SE" altLang="en-US"/>
              <a:t>Written R</a:t>
            </a:r>
            <a:r>
              <a:rPr lang="sv-SE" altLang="en-US" baseline="-25000"/>
              <a:t>1</a:t>
            </a:r>
            <a:r>
              <a:rPr lang="sv-SE" altLang="en-US"/>
              <a:t> x R</a:t>
            </a:r>
            <a:r>
              <a:rPr lang="sv-SE" altLang="en-US" baseline="-25000"/>
              <a:t>2</a:t>
            </a:r>
          </a:p>
          <a:p>
            <a:pPr lvl="1" eaLnBrk="1" hangingPunct="1"/>
            <a:r>
              <a:rPr lang="sv-SE" altLang="en-US"/>
              <a:t>Also called </a:t>
            </a:r>
            <a:r>
              <a:rPr lang="sv-SE" altLang="en-US" i="1"/>
              <a:t>cross-product</a:t>
            </a:r>
            <a:r>
              <a:rPr lang="sv-SE" altLang="en-US"/>
              <a:t>, or just </a:t>
            </a:r>
            <a:r>
              <a:rPr lang="sv-SE" altLang="en-US" i="1"/>
              <a:t>product</a:t>
            </a:r>
          </a:p>
        </p:txBody>
      </p:sp>
      <p:sp>
        <p:nvSpPr>
          <p:cNvPr id="55300" name="Text Box 4"/>
          <p:cNvSpPr txBox="1">
            <a:spLocks noChangeArrowheads="1"/>
          </p:cNvSpPr>
          <p:nvPr/>
        </p:nvSpPr>
        <p:spPr bwMode="auto">
          <a:xfrm>
            <a:off x="1258888" y="4292600"/>
            <a:ext cx="6408737" cy="118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sv-SE" altLang="en-US" sz="2400" b="1">
                <a:latin typeface="Courier New" charset="0"/>
              </a:rPr>
              <a:t>SELECT *</a:t>
            </a:r>
            <a:br>
              <a:rPr lang="sv-SE" altLang="en-US" sz="2400" b="1">
                <a:latin typeface="Courier New" charset="0"/>
              </a:rPr>
            </a:br>
            <a:r>
              <a:rPr lang="sv-SE" altLang="en-US" sz="2400" b="1">
                <a:latin typeface="Courier New" charset="0"/>
              </a:rPr>
              <a:t>FROM   Courses, GivenCourses</a:t>
            </a:r>
            <a:br>
              <a:rPr lang="sv-SE" altLang="en-US" sz="2400" b="1">
                <a:latin typeface="Courier New" charset="0"/>
              </a:rPr>
            </a:br>
            <a:r>
              <a:rPr lang="sv-SE" altLang="en-US" sz="2400" b="1">
                <a:latin typeface="Courier New" charset="0"/>
              </a:rPr>
              <a:t>WHERE  teacher = ’Niklas Broberg’;</a:t>
            </a:r>
          </a:p>
        </p:txBody>
      </p:sp>
      <p:sp>
        <p:nvSpPr>
          <p:cNvPr id="55301" name="Text Box 5"/>
          <p:cNvSpPr txBox="1">
            <a:spLocks noChangeArrowheads="1"/>
          </p:cNvSpPr>
          <p:nvPr/>
        </p:nvSpPr>
        <p:spPr bwMode="auto">
          <a:xfrm>
            <a:off x="395288" y="5661025"/>
            <a:ext cx="8424862" cy="7191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l-GR" altLang="en-US" sz="3600">
                <a:latin typeface="Arial Unicode MS" charset="0"/>
                <a:ea typeface="Arial Unicode MS" charset="0"/>
              </a:rPr>
              <a:t>σ</a:t>
            </a:r>
            <a:r>
              <a:rPr lang="sv-SE" altLang="en-US" sz="3600" baseline="-25000">
                <a:latin typeface="Arial Unicode MS" charset="0"/>
                <a:ea typeface="Arial Unicode MS" charset="0"/>
              </a:rPr>
              <a:t>teacher = ’Niklas Broberg’</a:t>
            </a:r>
            <a:r>
              <a:rPr lang="sv-SE" altLang="en-US" sz="3600">
                <a:latin typeface="Arial Unicode MS" charset="0"/>
                <a:ea typeface="Arial Unicode MS" charset="0"/>
              </a:rPr>
              <a:t>(</a:t>
            </a:r>
            <a:r>
              <a:rPr lang="sv-SE" altLang="en-US" sz="2400">
                <a:latin typeface="Arial Unicode MS" charset="0"/>
                <a:ea typeface="Arial Unicode MS" charset="0"/>
              </a:rPr>
              <a:t>Courses </a:t>
            </a:r>
            <a:r>
              <a:rPr lang="sv-SE" altLang="en-US" sz="2400" b="1">
                <a:latin typeface="Arial Unicode MS" charset="0"/>
                <a:ea typeface="Arial Unicode MS" charset="0"/>
              </a:rPr>
              <a:t>x</a:t>
            </a:r>
            <a:r>
              <a:rPr lang="sv-SE" altLang="en-US" sz="2400">
                <a:latin typeface="Arial Unicode MS" charset="0"/>
                <a:ea typeface="Arial Unicode MS" charset="0"/>
              </a:rPr>
              <a:t> GivenCourses</a:t>
            </a:r>
            <a:r>
              <a:rPr lang="sv-SE" altLang="en-US" sz="3600">
                <a:latin typeface="Arial Unicode MS" charset="0"/>
                <a:ea typeface="Arial Unicode MS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851196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v-SE" altLang="en-US"/>
              <a:t>Quiz!</a:t>
            </a: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chemeClr val="accent1"/>
          </a:solidFill>
          <a:ln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>
              <a:buFontTx/>
              <a:buNone/>
            </a:pPr>
            <a:r>
              <a:rPr lang="sv-SE" altLang="en-US" sz="2400"/>
              <a:t>List all courses, with names, that Niklas Broberg is responsible for.</a:t>
            </a:r>
          </a:p>
          <a:p>
            <a:pPr eaLnBrk="1" hangingPunct="1">
              <a:buFontTx/>
              <a:buNone/>
            </a:pPr>
            <a:r>
              <a:rPr lang="sv-SE" altLang="en-US" sz="2400"/>
              <a:t>	</a:t>
            </a:r>
            <a:r>
              <a:rPr lang="sv-SE" altLang="en-US" sz="2400" b="1">
                <a:latin typeface="Courier New" charset="0"/>
              </a:rPr>
              <a:t>Courses(code,name) </a:t>
            </a:r>
          </a:p>
          <a:p>
            <a:pPr eaLnBrk="1" hangingPunct="1">
              <a:buFontTx/>
              <a:buNone/>
            </a:pPr>
            <a:r>
              <a:rPr lang="sv-SE" altLang="en-US" sz="2400" b="1">
                <a:latin typeface="Courier New" charset="0"/>
              </a:rPr>
              <a:t>	GivenCourses(course,per,teacher) </a:t>
            </a:r>
          </a:p>
          <a:p>
            <a:pPr eaLnBrk="1" hangingPunct="1">
              <a:buFontTx/>
              <a:buNone/>
            </a:pPr>
            <a:r>
              <a:rPr lang="sv-SE" altLang="en-US" sz="2400" b="1">
                <a:latin typeface="Courier New" charset="0"/>
              </a:rPr>
              <a:t>	   course -&gt; Courses.code</a:t>
            </a:r>
          </a:p>
          <a:p>
            <a:pPr eaLnBrk="1" hangingPunct="1">
              <a:buFontTx/>
              <a:buNone/>
            </a:pPr>
            <a:endParaRPr lang="sv-SE" altLang="en-US"/>
          </a:p>
        </p:txBody>
      </p:sp>
      <p:sp>
        <p:nvSpPr>
          <p:cNvPr id="44036" name="Text Box 4"/>
          <p:cNvSpPr txBox="1">
            <a:spLocks noChangeArrowheads="1"/>
          </p:cNvSpPr>
          <p:nvPr/>
        </p:nvSpPr>
        <p:spPr bwMode="auto">
          <a:xfrm>
            <a:off x="971550" y="3748088"/>
            <a:ext cx="6408738" cy="1552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sv-SE" altLang="en-US" sz="2400" b="1">
                <a:latin typeface="Courier New" charset="0"/>
              </a:rPr>
              <a:t>SELECT *</a:t>
            </a:r>
            <a:br>
              <a:rPr lang="sv-SE" altLang="en-US" sz="2400" b="1">
                <a:latin typeface="Courier New" charset="0"/>
              </a:rPr>
            </a:br>
            <a:r>
              <a:rPr lang="sv-SE" altLang="en-US" sz="2400" b="1">
                <a:latin typeface="Courier New" charset="0"/>
              </a:rPr>
              <a:t>FROM   Courses, GivenCourses</a:t>
            </a:r>
            <a:br>
              <a:rPr lang="sv-SE" altLang="en-US" sz="2400" b="1">
                <a:latin typeface="Courier New" charset="0"/>
              </a:rPr>
            </a:br>
            <a:r>
              <a:rPr lang="sv-SE" altLang="en-US" sz="2400" b="1">
                <a:latin typeface="Courier New" charset="0"/>
              </a:rPr>
              <a:t>WHERE  teacher = ’Niklas Broberg’</a:t>
            </a:r>
            <a:br>
              <a:rPr lang="sv-SE" altLang="en-US" sz="2400" b="1">
                <a:latin typeface="Courier New" charset="0"/>
              </a:rPr>
            </a:br>
            <a:r>
              <a:rPr lang="sv-SE" altLang="en-US" sz="2400" b="1">
                <a:latin typeface="Courier New" charset="0"/>
              </a:rPr>
              <a:t>  AND  code = course;</a:t>
            </a:r>
          </a:p>
        </p:txBody>
      </p:sp>
      <p:graphicFrame>
        <p:nvGraphicFramePr>
          <p:cNvPr id="44063" name="Group 31"/>
          <p:cNvGraphicFramePr>
            <a:graphicFrameLocks noGrp="1"/>
          </p:cNvGraphicFramePr>
          <p:nvPr/>
        </p:nvGraphicFramePr>
        <p:xfrm>
          <a:off x="1331913" y="5229225"/>
          <a:ext cx="5689600" cy="762000"/>
        </p:xfrm>
        <a:graphic>
          <a:graphicData uri="http://schemas.openxmlformats.org/drawingml/2006/table">
            <a:tbl>
              <a:tblPr/>
              <a:tblGrid>
                <a:gridCol w="1008062"/>
                <a:gridCol w="1223963"/>
                <a:gridCol w="1152525"/>
                <a:gridCol w="647700"/>
                <a:gridCol w="1657350"/>
              </a:tblGrid>
              <a:tr h="39657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code</a:t>
                      </a:r>
                    </a:p>
                  </a:txBody>
                  <a:tcPr marT="45758" marB="4575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name</a:t>
                      </a:r>
                    </a:p>
                  </a:txBody>
                  <a:tcPr marT="45758" marB="4575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course</a:t>
                      </a:r>
                    </a:p>
                  </a:txBody>
                  <a:tcPr marT="45758" marB="4575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per</a:t>
                      </a:r>
                    </a:p>
                  </a:txBody>
                  <a:tcPr marT="45758" marB="4575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teacher</a:t>
                      </a:r>
                    </a:p>
                  </a:txBody>
                  <a:tcPr marT="45758" marB="4575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6543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TDA357</a:t>
                      </a:r>
                    </a:p>
                  </a:txBody>
                  <a:tcPr marT="45758" marB="4575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Databases</a:t>
                      </a:r>
                    </a:p>
                  </a:txBody>
                  <a:tcPr marT="45758" marB="4575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TDA357</a:t>
                      </a:r>
                    </a:p>
                  </a:txBody>
                  <a:tcPr marT="45758" marB="4575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marT="45758" marB="4575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Niklas Broberg</a:t>
                      </a:r>
                    </a:p>
                  </a:txBody>
                  <a:tcPr marT="45758" marB="4575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6" grpId="0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v-SE" altLang="en-US" b="1">
                <a:solidFill>
                  <a:schemeClr val="tx1"/>
                </a:solidFill>
                <a:latin typeface="Courier New" charset="0"/>
                <a:ea typeface="Courier New" charset="0"/>
                <a:cs typeface="Courier New" charset="0"/>
              </a:rPr>
              <a:t>code = course</a:t>
            </a:r>
            <a:endParaRPr lang="en-GB" altLang="en-US" b="1">
              <a:solidFill>
                <a:schemeClr val="tx1"/>
              </a:solidFill>
              <a:latin typeface="Courier New" charset="0"/>
              <a:ea typeface="Courier New" charset="0"/>
              <a:cs typeface="Courier New" charset="0"/>
            </a:endParaRPr>
          </a:p>
        </p:txBody>
      </p:sp>
      <p:graphicFrame>
        <p:nvGraphicFramePr>
          <p:cNvPr id="56373" name="Group 53"/>
          <p:cNvGraphicFramePr>
            <a:graphicFrameLocks noGrp="1"/>
          </p:cNvGraphicFramePr>
          <p:nvPr>
            <p:ph type="tbl" idx="1"/>
          </p:nvPr>
        </p:nvGraphicFramePr>
        <p:xfrm>
          <a:off x="457200" y="1600200"/>
          <a:ext cx="8229600" cy="4532313"/>
        </p:xfrm>
        <a:graphic>
          <a:graphicData uri="http://schemas.openxmlformats.org/drawingml/2006/table">
            <a:tbl>
              <a:tblPr/>
              <a:tblGrid>
                <a:gridCol w="1646238"/>
                <a:gridCol w="1646237"/>
                <a:gridCol w="1644650"/>
                <a:gridCol w="1646238"/>
                <a:gridCol w="1646237"/>
              </a:tblGrid>
              <a:tr h="6461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code</a:t>
                      </a:r>
                    </a:p>
                  </a:txBody>
                  <a:tcPr marL="90000" marR="90000" marT="46800" marB="468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name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course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per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teacher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647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TDA357</a:t>
                      </a:r>
                    </a:p>
                  </a:txBody>
                  <a:tcPr marL="90000" marR="90000" marT="46800" marB="468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Databases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TDA357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Niklas Broberg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</a:tr>
              <a:tr h="647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TDA357</a:t>
                      </a:r>
                    </a:p>
                  </a:txBody>
                  <a:tcPr marL="90000" marR="90000" marT="46800" marB="468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Databases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TDA357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Graham Kemp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647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TDA357</a:t>
                      </a:r>
                    </a:p>
                  </a:txBody>
                  <a:tcPr marL="90000" marR="90000" marT="46800" marB="468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Databases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TIN090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Devdatt Dubhashi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647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TIN090</a:t>
                      </a:r>
                    </a:p>
                  </a:txBody>
                  <a:tcPr marL="90000" marR="90000" marT="46800" marB="468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Algorithms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TDA357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Niklas Broberg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647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TIN090</a:t>
                      </a:r>
                    </a:p>
                  </a:txBody>
                  <a:tcPr marL="90000" marR="90000" marT="46800" marB="468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Algorithms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TDA357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Graham Kemp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647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TIN090</a:t>
                      </a:r>
                    </a:p>
                  </a:txBody>
                  <a:tcPr marL="90000" marR="90000" marT="46800" marB="468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Algorithms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TIN090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Devdatt Dubhashi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57397" name="Text Box 54"/>
          <p:cNvSpPr txBox="1">
            <a:spLocks noChangeArrowheads="1"/>
          </p:cNvSpPr>
          <p:nvPr/>
        </p:nvSpPr>
        <p:spPr bwMode="auto">
          <a:xfrm>
            <a:off x="2033588" y="6256338"/>
            <a:ext cx="115887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/>
              <a:t>Not equal</a:t>
            </a:r>
          </a:p>
        </p:txBody>
      </p:sp>
      <p:sp>
        <p:nvSpPr>
          <p:cNvPr id="57398" name="Line 55"/>
          <p:cNvSpPr>
            <a:spLocks noChangeShapeType="1"/>
          </p:cNvSpPr>
          <p:nvPr/>
        </p:nvSpPr>
        <p:spPr bwMode="auto">
          <a:xfrm flipH="1" flipV="1">
            <a:off x="900113" y="4508500"/>
            <a:ext cx="1511300" cy="18002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0000" tIns="46800" rIns="90000" bIns="46800"/>
          <a:lstStyle/>
          <a:p>
            <a:endParaRPr lang="en-US"/>
          </a:p>
        </p:txBody>
      </p:sp>
      <p:sp>
        <p:nvSpPr>
          <p:cNvPr id="57399" name="Line 56"/>
          <p:cNvSpPr>
            <a:spLocks noChangeShapeType="1"/>
          </p:cNvSpPr>
          <p:nvPr/>
        </p:nvSpPr>
        <p:spPr bwMode="auto">
          <a:xfrm flipV="1">
            <a:off x="2771775" y="4508500"/>
            <a:ext cx="1368425" cy="17287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0000" tIns="46800" rIns="90000" bIns="46800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v-SE" altLang="en-US"/>
              <a:t>Joining relations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sv-SE" altLang="en-US" sz="2800"/>
              <a:t>Very often we want to join two relations on the value of some attributes.</a:t>
            </a:r>
          </a:p>
          <a:p>
            <a:pPr lvl="1" eaLnBrk="1" hangingPunct="1"/>
            <a:r>
              <a:rPr lang="sv-SE" altLang="en-US" sz="2400"/>
              <a:t>Typically we join according to some reference, as in:</a:t>
            </a:r>
          </a:p>
          <a:p>
            <a:pPr eaLnBrk="1" hangingPunct="1"/>
            <a:endParaRPr lang="sv-SE" altLang="en-US" sz="2800"/>
          </a:p>
          <a:p>
            <a:pPr eaLnBrk="1" hangingPunct="1"/>
            <a:endParaRPr lang="sv-SE" altLang="en-US" sz="2800"/>
          </a:p>
          <a:p>
            <a:pPr eaLnBrk="1" hangingPunct="1"/>
            <a:endParaRPr lang="sv-SE" altLang="en-US" sz="2800"/>
          </a:p>
          <a:p>
            <a:pPr eaLnBrk="1" hangingPunct="1"/>
            <a:r>
              <a:rPr lang="sv-SE" altLang="en-US" sz="2800"/>
              <a:t>Special operator </a:t>
            </a:r>
            <a:r>
              <a:rPr lang="sv-SE" altLang="en-US" sz="2800" b="1">
                <a:latin typeface="Arial Unicode MS" charset="0"/>
                <a:ea typeface="Arial Unicode MS" charset="0"/>
              </a:rPr>
              <a:t>⋈</a:t>
            </a:r>
            <a:r>
              <a:rPr lang="sv-SE" altLang="en-US" sz="2800" baseline="-25000">
                <a:ea typeface="Arial Unicode MS" charset="0"/>
              </a:rPr>
              <a:t>C</a:t>
            </a:r>
            <a:r>
              <a:rPr lang="sv-SE" altLang="en-US" sz="2800" b="1">
                <a:ea typeface="Arial Unicode MS" charset="0"/>
              </a:rPr>
              <a:t> </a:t>
            </a:r>
            <a:r>
              <a:rPr lang="sv-SE" altLang="en-US" sz="2800">
                <a:ea typeface="Arial Unicode MS" charset="0"/>
              </a:rPr>
              <a:t>for joining relations.</a:t>
            </a:r>
            <a:endParaRPr lang="sv-SE" altLang="en-US" b="1" baseline="-25000">
              <a:ea typeface="Arial Unicode MS" charset="0"/>
            </a:endParaRPr>
          </a:p>
        </p:txBody>
      </p:sp>
      <p:sp>
        <p:nvSpPr>
          <p:cNvPr id="58372" name="Text Box 4"/>
          <p:cNvSpPr txBox="1">
            <a:spLocks noChangeArrowheads="1"/>
          </p:cNvSpPr>
          <p:nvPr/>
        </p:nvSpPr>
        <p:spPr bwMode="auto">
          <a:xfrm>
            <a:off x="1692275" y="3141663"/>
            <a:ext cx="6408738" cy="118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sv-SE" altLang="en-US" sz="2400" b="1">
                <a:latin typeface="Courier New" charset="0"/>
              </a:rPr>
              <a:t>SELECT *</a:t>
            </a:r>
            <a:br>
              <a:rPr lang="sv-SE" altLang="en-US" sz="2400" b="1">
                <a:latin typeface="Courier New" charset="0"/>
              </a:rPr>
            </a:br>
            <a:r>
              <a:rPr lang="sv-SE" altLang="en-US" sz="2400" b="1">
                <a:latin typeface="Courier New" charset="0"/>
              </a:rPr>
              <a:t>FROM   Courses, GivenCourses</a:t>
            </a:r>
            <a:br>
              <a:rPr lang="sv-SE" altLang="en-US" sz="2400" b="1">
                <a:latin typeface="Courier New" charset="0"/>
              </a:rPr>
            </a:br>
            <a:r>
              <a:rPr lang="sv-SE" altLang="en-US" sz="2400" b="1">
                <a:latin typeface="Courier New" charset="0"/>
              </a:rPr>
              <a:t>WHERE  code = course;</a:t>
            </a:r>
          </a:p>
        </p:txBody>
      </p:sp>
      <p:sp>
        <p:nvSpPr>
          <p:cNvPr id="58373" name="Text Box 5"/>
          <p:cNvSpPr txBox="1">
            <a:spLocks noChangeArrowheads="1"/>
          </p:cNvSpPr>
          <p:nvPr/>
        </p:nvSpPr>
        <p:spPr bwMode="auto">
          <a:xfrm>
            <a:off x="2268538" y="5084763"/>
            <a:ext cx="4103687" cy="5286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 anchorCtr="1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sv-SE" altLang="en-US" sz="2800">
                <a:ea typeface="Arial Unicode MS" charset="0"/>
              </a:rPr>
              <a:t>R</a:t>
            </a:r>
            <a:r>
              <a:rPr lang="sv-SE" altLang="en-US" sz="2800" baseline="-25000">
                <a:ea typeface="Arial Unicode MS" charset="0"/>
              </a:rPr>
              <a:t>1</a:t>
            </a:r>
            <a:r>
              <a:rPr lang="sv-SE" altLang="en-US" sz="2800">
                <a:ea typeface="Arial Unicode MS" charset="0"/>
              </a:rPr>
              <a:t> </a:t>
            </a:r>
            <a:r>
              <a:rPr lang="sv-SE" altLang="en-US" sz="2800" b="1">
                <a:latin typeface="Arial Unicode MS" charset="0"/>
                <a:ea typeface="Arial Unicode MS" charset="0"/>
              </a:rPr>
              <a:t>⋈</a:t>
            </a:r>
            <a:r>
              <a:rPr lang="sv-SE" altLang="en-US" sz="2800" baseline="-25000">
                <a:ea typeface="Arial Unicode MS" charset="0"/>
              </a:rPr>
              <a:t>C</a:t>
            </a:r>
            <a:r>
              <a:rPr lang="sv-SE" altLang="en-US" sz="2800">
                <a:ea typeface="Arial Unicode MS" charset="0"/>
              </a:rPr>
              <a:t> R</a:t>
            </a:r>
            <a:r>
              <a:rPr lang="sv-SE" altLang="en-US" sz="2800" baseline="-25000">
                <a:ea typeface="Arial Unicode MS" charset="0"/>
              </a:rPr>
              <a:t>2</a:t>
            </a:r>
            <a:r>
              <a:rPr lang="sv-SE" altLang="en-US" sz="2800">
                <a:ea typeface="Arial Unicode MS" charset="0"/>
              </a:rPr>
              <a:t> = </a:t>
            </a:r>
            <a:r>
              <a:rPr lang="el-GR" altLang="en-US" sz="2800">
                <a:latin typeface="Arial Unicode MS" charset="0"/>
              </a:rPr>
              <a:t>σ</a:t>
            </a:r>
            <a:r>
              <a:rPr lang="sv-SE" altLang="en-US" sz="2800" baseline="-25000"/>
              <a:t>C</a:t>
            </a:r>
            <a:r>
              <a:rPr lang="sv-SE" altLang="en-US" sz="2800"/>
              <a:t>(</a:t>
            </a:r>
            <a:r>
              <a:rPr lang="sv-SE" altLang="en-US" sz="2800">
                <a:ea typeface="Arial Unicode MS" charset="0"/>
              </a:rPr>
              <a:t>R</a:t>
            </a:r>
            <a:r>
              <a:rPr lang="sv-SE" altLang="en-US" sz="2800" baseline="-25000">
                <a:ea typeface="Arial Unicode MS" charset="0"/>
              </a:rPr>
              <a:t>1</a:t>
            </a:r>
            <a:r>
              <a:rPr lang="sv-SE" altLang="en-US" sz="2800">
                <a:ea typeface="Arial Unicode MS" charset="0"/>
              </a:rPr>
              <a:t> x R</a:t>
            </a:r>
            <a:r>
              <a:rPr lang="sv-SE" altLang="en-US" sz="2800" baseline="-25000">
                <a:ea typeface="Arial Unicode MS" charset="0"/>
              </a:rPr>
              <a:t>2</a:t>
            </a:r>
            <a:r>
              <a:rPr lang="sv-SE" altLang="en-US" sz="2800">
                <a:ea typeface="Arial Unicode MS" charset="0"/>
              </a:rPr>
              <a:t>)</a:t>
            </a:r>
            <a:endParaRPr lang="sv-SE" altLang="en-US" sz="2800" baseline="-25000">
              <a:ea typeface="Arial Unicode MS" charset="0"/>
            </a:endParaRPr>
          </a:p>
        </p:txBody>
      </p:sp>
      <p:sp>
        <p:nvSpPr>
          <p:cNvPr id="58374" name="Text Box 6"/>
          <p:cNvSpPr txBox="1">
            <a:spLocks noChangeArrowheads="1"/>
          </p:cNvSpPr>
          <p:nvPr/>
        </p:nvSpPr>
        <p:spPr bwMode="auto">
          <a:xfrm>
            <a:off x="1619250" y="5734050"/>
            <a:ext cx="4319588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sv-SE" altLang="en-US" sz="2400" b="1">
                <a:latin typeface="Courier New" charset="0"/>
              </a:rPr>
              <a:t>SELECT *</a:t>
            </a:r>
            <a:br>
              <a:rPr lang="sv-SE" altLang="en-US" sz="2400" b="1">
                <a:latin typeface="Courier New" charset="0"/>
              </a:rPr>
            </a:br>
            <a:r>
              <a:rPr lang="sv-SE" altLang="en-US" sz="2400" b="1">
                <a:latin typeface="Courier New" charset="0"/>
              </a:rPr>
              <a:t>FROM   </a:t>
            </a:r>
            <a:r>
              <a:rPr lang="sv-SE" altLang="en-US" sz="2400" b="1" i="1">
                <a:latin typeface="Courier New" charset="0"/>
              </a:rPr>
              <a:t>R</a:t>
            </a:r>
            <a:r>
              <a:rPr lang="sv-SE" altLang="en-US" sz="2400" b="1" i="1" baseline="-25000">
                <a:latin typeface="Courier New" charset="0"/>
              </a:rPr>
              <a:t>1</a:t>
            </a:r>
            <a:r>
              <a:rPr lang="sv-SE" altLang="en-US" sz="2400" b="1">
                <a:latin typeface="Courier New" charset="0"/>
              </a:rPr>
              <a:t> JOIN </a:t>
            </a:r>
            <a:r>
              <a:rPr lang="sv-SE" altLang="en-US" sz="2400" b="1" i="1">
                <a:latin typeface="Courier New" charset="0"/>
              </a:rPr>
              <a:t>R</a:t>
            </a:r>
            <a:r>
              <a:rPr lang="sv-SE" altLang="en-US" sz="2400" b="1" i="1" baseline="-25000">
                <a:latin typeface="Courier New" charset="0"/>
              </a:rPr>
              <a:t>2</a:t>
            </a:r>
            <a:r>
              <a:rPr lang="sv-SE" altLang="en-US" sz="2400" b="1" baseline="-25000">
                <a:latin typeface="Courier New" charset="0"/>
              </a:rPr>
              <a:t> </a:t>
            </a:r>
            <a:r>
              <a:rPr lang="sv-SE" altLang="en-US" sz="2400" b="1">
                <a:latin typeface="Courier New" charset="0"/>
              </a:rPr>
              <a:t>ON </a:t>
            </a:r>
            <a:r>
              <a:rPr lang="sv-SE" altLang="en-US" sz="2400" b="1" i="1">
                <a:latin typeface="Courier New" charset="0"/>
              </a:rPr>
              <a:t>C</a:t>
            </a:r>
            <a:r>
              <a:rPr lang="sv-SE" altLang="en-US" sz="2400" b="1">
                <a:latin typeface="Courier New" charset="0"/>
              </a:rPr>
              <a:t>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836613"/>
            <a:ext cx="8229600" cy="792162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sv-SE" altLang="en-US"/>
              <a:t>Example</a:t>
            </a:r>
          </a:p>
        </p:txBody>
      </p:sp>
      <p:sp>
        <p:nvSpPr>
          <p:cNvPr id="59395" name="Text Box 4"/>
          <p:cNvSpPr txBox="1">
            <a:spLocks noChangeArrowheads="1"/>
          </p:cNvSpPr>
          <p:nvPr/>
        </p:nvSpPr>
        <p:spPr bwMode="auto">
          <a:xfrm>
            <a:off x="1476375" y="3573463"/>
            <a:ext cx="6408738" cy="118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sv-SE" altLang="en-US" sz="2400" b="1">
                <a:latin typeface="Courier New" charset="0"/>
              </a:rPr>
              <a:t>SELECT *</a:t>
            </a:r>
            <a:br>
              <a:rPr lang="sv-SE" altLang="en-US" sz="2400" b="1">
                <a:latin typeface="Courier New" charset="0"/>
              </a:rPr>
            </a:br>
            <a:r>
              <a:rPr lang="sv-SE" altLang="en-US" sz="2400" b="1">
                <a:latin typeface="Courier New" charset="0"/>
              </a:rPr>
              <a:t>FROM   Courses JOIN GivenCourses </a:t>
            </a:r>
            <a:br>
              <a:rPr lang="sv-SE" altLang="en-US" sz="2400" b="1">
                <a:latin typeface="Courier New" charset="0"/>
              </a:rPr>
            </a:br>
            <a:r>
              <a:rPr lang="sv-SE" altLang="en-US" sz="2400" b="1">
                <a:latin typeface="Courier New" charset="0"/>
              </a:rPr>
              <a:t>  ON   code = course;</a:t>
            </a:r>
          </a:p>
        </p:txBody>
      </p:sp>
      <p:graphicFrame>
        <p:nvGraphicFramePr>
          <p:cNvPr id="46196" name="Group 116"/>
          <p:cNvGraphicFramePr>
            <a:graphicFrameLocks noGrp="1"/>
          </p:cNvGraphicFramePr>
          <p:nvPr/>
        </p:nvGraphicFramePr>
        <p:xfrm>
          <a:off x="4211638" y="1844675"/>
          <a:ext cx="3529012" cy="1492249"/>
        </p:xfrm>
        <a:graphic>
          <a:graphicData uri="http://schemas.openxmlformats.org/drawingml/2006/table">
            <a:tbl>
              <a:tblPr/>
              <a:tblGrid>
                <a:gridCol w="992187"/>
                <a:gridCol w="655638"/>
                <a:gridCol w="1881187"/>
              </a:tblGrid>
              <a:tr h="39640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2000" b="0" i="1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course</a:t>
                      </a:r>
                    </a:p>
                  </a:txBody>
                  <a:tcPr marT="45739" marB="4573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2000" b="0" i="1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per</a:t>
                      </a:r>
                    </a:p>
                  </a:txBody>
                  <a:tcPr marT="45739" marB="4573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teacher</a:t>
                      </a:r>
                    </a:p>
                  </a:txBody>
                  <a:tcPr marT="45739" marB="4573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6528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TDA357</a:t>
                      </a:r>
                    </a:p>
                  </a:txBody>
                  <a:tcPr marT="45739" marB="4573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marT="45739" marB="4573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Niklas Broberg</a:t>
                      </a:r>
                    </a:p>
                  </a:txBody>
                  <a:tcPr marT="45739" marB="4573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6528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TDA357</a:t>
                      </a:r>
                    </a:p>
                  </a:txBody>
                  <a:tcPr marT="45739" marB="4573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marT="45739" marB="4573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Graham Kemp</a:t>
                      </a:r>
                    </a:p>
                  </a:txBody>
                  <a:tcPr marT="45739" marB="4573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6528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TIN090</a:t>
                      </a:r>
                    </a:p>
                  </a:txBody>
                  <a:tcPr marT="45739" marB="4573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T="45739" marB="4573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Devdatt Dubhashi</a:t>
                      </a:r>
                    </a:p>
                  </a:txBody>
                  <a:tcPr marT="45739" marB="4573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6107" name="Group 27"/>
          <p:cNvGraphicFramePr>
            <a:graphicFrameLocks noGrp="1"/>
          </p:cNvGraphicFramePr>
          <p:nvPr/>
        </p:nvGraphicFramePr>
        <p:xfrm>
          <a:off x="1187450" y="2060575"/>
          <a:ext cx="2159000" cy="1066800"/>
        </p:xfrm>
        <a:graphic>
          <a:graphicData uri="http://schemas.openxmlformats.org/drawingml/2006/table">
            <a:tbl>
              <a:tblPr/>
              <a:tblGrid>
                <a:gridCol w="984250"/>
                <a:gridCol w="1174750"/>
              </a:tblGrid>
              <a:tr h="3317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2000" b="0" i="1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code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name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317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TDA357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Databases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317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TIN090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Algorithms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59432" name="Text Box 41"/>
          <p:cNvSpPr txBox="1">
            <a:spLocks noChangeArrowheads="1"/>
          </p:cNvSpPr>
          <p:nvPr/>
        </p:nvSpPr>
        <p:spPr bwMode="auto">
          <a:xfrm>
            <a:off x="1187450" y="1700213"/>
            <a:ext cx="2160588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sv-SE" altLang="en-US" sz="1800"/>
              <a:t>Courses</a:t>
            </a:r>
          </a:p>
        </p:txBody>
      </p:sp>
      <p:sp>
        <p:nvSpPr>
          <p:cNvPr id="59433" name="Text Box 42"/>
          <p:cNvSpPr txBox="1">
            <a:spLocks noChangeArrowheads="1"/>
          </p:cNvSpPr>
          <p:nvPr/>
        </p:nvSpPr>
        <p:spPr bwMode="auto">
          <a:xfrm>
            <a:off x="4140200" y="1484313"/>
            <a:ext cx="2160588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sv-SE" altLang="en-US" sz="1800"/>
              <a:t>GivenCourses</a:t>
            </a:r>
          </a:p>
        </p:txBody>
      </p:sp>
      <p:graphicFrame>
        <p:nvGraphicFramePr>
          <p:cNvPr id="46208" name="Group 128"/>
          <p:cNvGraphicFramePr>
            <a:graphicFrameLocks noGrp="1"/>
          </p:cNvGraphicFramePr>
          <p:nvPr/>
        </p:nvGraphicFramePr>
        <p:xfrm>
          <a:off x="1331913" y="5013325"/>
          <a:ext cx="5832475" cy="1492249"/>
        </p:xfrm>
        <a:graphic>
          <a:graphicData uri="http://schemas.openxmlformats.org/drawingml/2006/table">
            <a:tbl>
              <a:tblPr/>
              <a:tblGrid>
                <a:gridCol w="1008062"/>
                <a:gridCol w="1223963"/>
                <a:gridCol w="1152525"/>
                <a:gridCol w="576262"/>
                <a:gridCol w="1871663"/>
              </a:tblGrid>
              <a:tr h="39640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code</a:t>
                      </a:r>
                    </a:p>
                  </a:txBody>
                  <a:tcPr marT="45739" marB="4573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name</a:t>
                      </a:r>
                    </a:p>
                  </a:txBody>
                  <a:tcPr marT="45739" marB="4573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course</a:t>
                      </a:r>
                    </a:p>
                  </a:txBody>
                  <a:tcPr marT="45739" marB="4573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per</a:t>
                      </a:r>
                    </a:p>
                  </a:txBody>
                  <a:tcPr marT="45739" marB="4573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teacher</a:t>
                      </a:r>
                    </a:p>
                  </a:txBody>
                  <a:tcPr marT="45739" marB="4573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6528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TDA357</a:t>
                      </a:r>
                    </a:p>
                  </a:txBody>
                  <a:tcPr marT="45739" marB="4573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Databases</a:t>
                      </a:r>
                    </a:p>
                  </a:txBody>
                  <a:tcPr marT="45739" marB="4573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TDA357</a:t>
                      </a:r>
                    </a:p>
                  </a:txBody>
                  <a:tcPr marT="45739" marB="4573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marT="45739" marB="4573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Niklas Broberg</a:t>
                      </a:r>
                    </a:p>
                  </a:txBody>
                  <a:tcPr marT="45739" marB="4573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6528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TDA357</a:t>
                      </a:r>
                    </a:p>
                  </a:txBody>
                  <a:tcPr marT="45739" marB="4573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Databases</a:t>
                      </a:r>
                    </a:p>
                  </a:txBody>
                  <a:tcPr marT="45739" marB="4573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TDA357</a:t>
                      </a:r>
                    </a:p>
                  </a:txBody>
                  <a:tcPr marT="45739" marB="4573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marT="45739" marB="4573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Graham Kemp</a:t>
                      </a:r>
                    </a:p>
                  </a:txBody>
                  <a:tcPr marT="45739" marB="4573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6528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TIN090</a:t>
                      </a:r>
                    </a:p>
                  </a:txBody>
                  <a:tcPr marT="45739" marB="4573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Algorithms</a:t>
                      </a:r>
                    </a:p>
                  </a:txBody>
                  <a:tcPr marT="45739" marB="4573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TIN090</a:t>
                      </a:r>
                    </a:p>
                  </a:txBody>
                  <a:tcPr marT="45739" marB="4573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T="45739" marB="4573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Devdatt Dubhashi</a:t>
                      </a:r>
                    </a:p>
                  </a:txBody>
                  <a:tcPr marT="45739" marB="4573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v-SE" altLang="en-US"/>
              <a:t>Natural join</a:t>
            </a: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sv-SE" altLang="en-US"/>
              <a:t>”Magic” version of join.</a:t>
            </a:r>
          </a:p>
          <a:p>
            <a:pPr lvl="1" eaLnBrk="1" hangingPunct="1"/>
            <a:r>
              <a:rPr lang="sv-SE" altLang="en-US"/>
              <a:t>Join two relations on the condition that all attributes in the two that share the same name should be equal.</a:t>
            </a:r>
          </a:p>
          <a:p>
            <a:pPr lvl="1" eaLnBrk="1" hangingPunct="1"/>
            <a:r>
              <a:rPr lang="sv-SE" altLang="en-US"/>
              <a:t>Remove all duplicate columns</a:t>
            </a:r>
          </a:p>
          <a:p>
            <a:pPr lvl="1" eaLnBrk="1" hangingPunct="1"/>
            <a:r>
              <a:rPr lang="sv-SE" altLang="en-US"/>
              <a:t>Written R</a:t>
            </a:r>
            <a:r>
              <a:rPr lang="sv-SE" altLang="en-US" baseline="-25000"/>
              <a:t>1</a:t>
            </a:r>
            <a:r>
              <a:rPr lang="sv-SE" altLang="en-US"/>
              <a:t> </a:t>
            </a:r>
            <a:r>
              <a:rPr lang="sv-SE" altLang="en-US" sz="3200" b="1">
                <a:latin typeface="Arial Unicode MS" charset="0"/>
                <a:ea typeface="Arial Unicode MS" charset="0"/>
              </a:rPr>
              <a:t>⋈</a:t>
            </a:r>
            <a:r>
              <a:rPr lang="sv-SE" altLang="en-US"/>
              <a:t> R</a:t>
            </a:r>
            <a:r>
              <a:rPr lang="sv-SE" altLang="en-US" baseline="-25000"/>
              <a:t>2</a:t>
            </a:r>
            <a:r>
              <a:rPr lang="sv-SE" altLang="en-US"/>
              <a:t> (like join with no condition)</a:t>
            </a:r>
            <a:endParaRPr lang="sv-SE" altLang="en-US" baseline="-25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Connecting to PostgreSQL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Chalmers </a:t>
            </a:r>
            <a:r>
              <a:rPr lang="en-US" sz="2400" dirty="0" err="1" smtClean="0"/>
              <a:t>postgresql</a:t>
            </a:r>
            <a:r>
              <a:rPr lang="en-US" sz="2400" dirty="0" smtClean="0"/>
              <a:t> server (check Fire for your credentials):</a:t>
            </a:r>
          </a:p>
          <a:p>
            <a:pPr marL="0" indent="0">
              <a:buNone/>
            </a:pPr>
            <a:r>
              <a:rPr lang="en-US" sz="1600" b="1" dirty="0" err="1">
                <a:latin typeface="Courier New" charset="0"/>
                <a:ea typeface="Courier New" charset="0"/>
                <a:cs typeface="Courier New" charset="0"/>
              </a:rPr>
              <a:t>psql</a:t>
            </a:r>
            <a:r>
              <a:rPr lang="en-US" sz="1600" b="1" dirty="0">
                <a:latin typeface="Courier New" charset="0"/>
                <a:ea typeface="Courier New" charset="0"/>
                <a:cs typeface="Courier New" charset="0"/>
              </a:rPr>
              <a:t> -h </a:t>
            </a:r>
            <a:r>
              <a:rPr lang="en-US" sz="1600" b="1" dirty="0" err="1">
                <a:latin typeface="Courier New" charset="0"/>
                <a:ea typeface="Courier New" charset="0"/>
                <a:cs typeface="Courier New" charset="0"/>
              </a:rPr>
              <a:t>ate.ita.chalmers.se</a:t>
            </a:r>
            <a:r>
              <a:rPr lang="en-US" sz="1600" b="1" dirty="0">
                <a:latin typeface="Courier New" charset="0"/>
                <a:ea typeface="Courier New" charset="0"/>
                <a:cs typeface="Courier New" charset="0"/>
              </a:rPr>
              <a:t> -U </a:t>
            </a:r>
            <a:r>
              <a:rPr lang="en-US" sz="1600" b="1" dirty="0" smtClean="0">
                <a:latin typeface="Courier New" charset="0"/>
                <a:ea typeface="Courier New" charset="0"/>
                <a:cs typeface="Courier New" charset="0"/>
              </a:rPr>
              <a:t>&lt;username&gt; &lt;</a:t>
            </a:r>
            <a:r>
              <a:rPr lang="en-US" sz="1600" b="1" dirty="0" err="1" smtClean="0">
                <a:latin typeface="Courier New" charset="0"/>
                <a:ea typeface="Courier New" charset="0"/>
                <a:cs typeface="Courier New" charset="0"/>
              </a:rPr>
              <a:t>dbname</a:t>
            </a:r>
            <a:r>
              <a:rPr lang="en-US" sz="1600" b="1" dirty="0" smtClean="0">
                <a:latin typeface="Courier New" charset="0"/>
                <a:ea typeface="Courier New" charset="0"/>
                <a:cs typeface="Courier New" charset="0"/>
              </a:rPr>
              <a:t>&gt;</a:t>
            </a:r>
          </a:p>
          <a:p>
            <a:pPr marL="0" indent="0">
              <a:buNone/>
            </a:pPr>
            <a:endParaRPr lang="en-US" sz="1600" b="1" dirty="0">
              <a:latin typeface="Courier New" charset="0"/>
              <a:ea typeface="Courier New" charset="0"/>
              <a:cs typeface="Courier New" charset="0"/>
            </a:endParaRPr>
          </a:p>
          <a:p>
            <a:pPr>
              <a:buFont typeface="Arial" charset="0"/>
              <a:buChar char="•"/>
            </a:pPr>
            <a:r>
              <a:rPr lang="en-US" sz="2400" dirty="0" smtClean="0">
                <a:ea typeface="Courier New" charset="0"/>
                <a:cs typeface="Courier New" charset="0"/>
              </a:rPr>
              <a:t>Local </a:t>
            </a:r>
            <a:r>
              <a:rPr lang="en-US" sz="2400" dirty="0" err="1" smtClean="0">
                <a:ea typeface="Courier New" charset="0"/>
                <a:cs typeface="Courier New" charset="0"/>
              </a:rPr>
              <a:t>postgresql</a:t>
            </a:r>
            <a:r>
              <a:rPr lang="en-US" sz="2400" dirty="0" smtClean="0">
                <a:ea typeface="Courier New" charset="0"/>
                <a:cs typeface="Courier New" charset="0"/>
              </a:rPr>
              <a:t> server:</a:t>
            </a:r>
          </a:p>
          <a:p>
            <a:pPr marL="0" indent="0">
              <a:buNone/>
            </a:pPr>
            <a:r>
              <a:rPr lang="en-US" sz="1600" b="1" dirty="0" err="1">
                <a:latin typeface="Courier New" charset="0"/>
                <a:ea typeface="Courier New" charset="0"/>
                <a:cs typeface="Courier New" charset="0"/>
              </a:rPr>
              <a:t>p</a:t>
            </a:r>
            <a:r>
              <a:rPr lang="en-US" sz="1600" b="1" dirty="0" err="1" smtClean="0">
                <a:latin typeface="Courier New" charset="0"/>
                <a:ea typeface="Courier New" charset="0"/>
                <a:cs typeface="Courier New" charset="0"/>
              </a:rPr>
              <a:t>sql</a:t>
            </a:r>
            <a:r>
              <a:rPr lang="en-US" sz="1600" b="1" dirty="0" smtClean="0">
                <a:latin typeface="Courier New" charset="0"/>
                <a:ea typeface="Courier New" charset="0"/>
                <a:cs typeface="Courier New" charset="0"/>
              </a:rPr>
              <a:t> &lt;</a:t>
            </a:r>
            <a:r>
              <a:rPr lang="en-US" sz="1600" b="1" dirty="0" err="1" smtClean="0">
                <a:latin typeface="Courier New" charset="0"/>
                <a:ea typeface="Courier New" charset="0"/>
                <a:cs typeface="Courier New" charset="0"/>
              </a:rPr>
              <a:t>dbname</a:t>
            </a:r>
            <a:r>
              <a:rPr lang="en-US" sz="1600" b="1" dirty="0" smtClean="0">
                <a:latin typeface="Courier New" charset="0"/>
                <a:ea typeface="Courier New" charset="0"/>
                <a:cs typeface="Courier New" charset="0"/>
              </a:rPr>
              <a:t>&gt;</a:t>
            </a:r>
          </a:p>
          <a:p>
            <a:pPr marL="0" indent="0">
              <a:buNone/>
            </a:pPr>
            <a:endParaRPr lang="en-US" sz="1600" b="1" dirty="0" smtClean="0">
              <a:latin typeface="Courier New" charset="0"/>
              <a:ea typeface="Courier New" charset="0"/>
              <a:cs typeface="Courier New" charset="0"/>
            </a:endParaRPr>
          </a:p>
          <a:p>
            <a:pPr>
              <a:buFont typeface="Arial" charset="0"/>
              <a:buChar char="•"/>
            </a:pPr>
            <a:r>
              <a:rPr lang="en-US" sz="2400" dirty="0" smtClean="0">
                <a:ea typeface="Courier New" charset="0"/>
                <a:cs typeface="Courier New" charset="0"/>
              </a:rPr>
              <a:t>Semicolon and </a:t>
            </a:r>
            <a:r>
              <a:rPr lang="en-US" sz="2400" dirty="0" err="1" smtClean="0">
                <a:ea typeface="Courier New" charset="0"/>
                <a:cs typeface="Courier New" charset="0"/>
              </a:rPr>
              <a:t>postgres</a:t>
            </a:r>
            <a:r>
              <a:rPr lang="en-US" sz="2400" dirty="0" smtClean="0">
                <a:ea typeface="Courier New" charset="0"/>
                <a:cs typeface="Courier New" charset="0"/>
              </a:rPr>
              <a:t> prompt:</a:t>
            </a:r>
          </a:p>
          <a:p>
            <a:pPr>
              <a:buFont typeface="Arial" charset="0"/>
              <a:buChar char="•"/>
            </a:pPr>
            <a:endParaRPr lang="en-US" sz="2400" dirty="0">
              <a:ea typeface="Courier New" charset="0"/>
              <a:cs typeface="Courier New" charset="0"/>
            </a:endParaRPr>
          </a:p>
          <a:p>
            <a:pPr marL="0" indent="0">
              <a:buNone/>
            </a:pPr>
            <a:r>
              <a:rPr lang="en-US" sz="1600" b="1" dirty="0" err="1">
                <a:latin typeface="Courier New" charset="0"/>
                <a:ea typeface="Courier New" charset="0"/>
                <a:cs typeface="Courier New" charset="0"/>
              </a:rPr>
              <a:t>steven</a:t>
            </a:r>
            <a:r>
              <a:rPr lang="en-US" sz="1600" b="1" dirty="0">
                <a:latin typeface="Courier New" charset="0"/>
                <a:ea typeface="Courier New" charset="0"/>
                <a:cs typeface="Courier New" charset="0"/>
              </a:rPr>
              <a:t>=&gt; select </a:t>
            </a:r>
            <a:r>
              <a:rPr lang="en-US" sz="1600" b="1" dirty="0" smtClean="0">
                <a:latin typeface="Courier New" charset="0"/>
                <a:ea typeface="Courier New" charset="0"/>
                <a:cs typeface="Courier New" charset="0"/>
              </a:rPr>
              <a:t>1+1</a:t>
            </a:r>
          </a:p>
          <a:p>
            <a:pPr marL="0" indent="0">
              <a:buNone/>
            </a:pPr>
            <a:r>
              <a:rPr lang="en-US" sz="1600" b="1" dirty="0" err="1" smtClean="0">
                <a:latin typeface="Courier New" charset="0"/>
                <a:ea typeface="Courier New" charset="0"/>
                <a:cs typeface="Courier New" charset="0"/>
              </a:rPr>
              <a:t>steven</a:t>
            </a:r>
            <a:r>
              <a:rPr lang="en-US" sz="1600" b="1" dirty="0" smtClean="0">
                <a:latin typeface="Courier New" charset="0"/>
                <a:ea typeface="Courier New" charset="0"/>
                <a:cs typeface="Courier New" charset="0"/>
              </a:rPr>
              <a:t>-</a:t>
            </a:r>
            <a:r>
              <a:rPr lang="en-US" sz="1600" b="1" dirty="0">
                <a:latin typeface="Courier New" charset="0"/>
                <a:ea typeface="Courier New" charset="0"/>
                <a:cs typeface="Courier New" charset="0"/>
              </a:rPr>
              <a:t>&gt; ;</a:t>
            </a:r>
            <a:endParaRPr lang="en-US" sz="1600" b="1" dirty="0" smtClean="0">
              <a:latin typeface="Courier New" charset="0"/>
              <a:ea typeface="Courier New" charset="0"/>
              <a:cs typeface="Courier New" charset="0"/>
            </a:endParaRPr>
          </a:p>
        </p:txBody>
      </p:sp>
      <p:sp>
        <p:nvSpPr>
          <p:cNvPr id="6" name="Left Arrow 5"/>
          <p:cNvSpPr/>
          <p:nvPr/>
        </p:nvSpPr>
        <p:spPr bwMode="auto">
          <a:xfrm>
            <a:off x="3059832" y="4941168"/>
            <a:ext cx="720080" cy="216024"/>
          </a:xfrm>
          <a:prstGeom prst="leftArrow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278088" y="5313982"/>
            <a:ext cx="4320480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Lines should end with ‘;’, otherwise statements are continued on the next line. Note the prompt change!</a:t>
            </a:r>
            <a:endParaRPr lang="en-US" dirty="0"/>
          </a:p>
        </p:txBody>
      </p:sp>
      <p:sp>
        <p:nvSpPr>
          <p:cNvPr id="8" name="Left Arrow 7"/>
          <p:cNvSpPr/>
          <p:nvPr/>
        </p:nvSpPr>
        <p:spPr bwMode="auto">
          <a:xfrm rot="5400000">
            <a:off x="1007604" y="5697252"/>
            <a:ext cx="720080" cy="216024"/>
          </a:xfrm>
          <a:prstGeom prst="leftArrow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2651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68313" y="836613"/>
            <a:ext cx="8229600" cy="792162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sv-SE" altLang="en-US"/>
              <a:t>Example</a:t>
            </a:r>
          </a:p>
        </p:txBody>
      </p:sp>
      <p:sp>
        <p:nvSpPr>
          <p:cNvPr id="61443" name="Text Box 3"/>
          <p:cNvSpPr txBox="1">
            <a:spLocks noChangeArrowheads="1"/>
          </p:cNvSpPr>
          <p:nvPr/>
        </p:nvSpPr>
        <p:spPr bwMode="auto">
          <a:xfrm>
            <a:off x="827088" y="3573463"/>
            <a:ext cx="7705725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sv-SE" altLang="en-US" sz="2400" b="1">
                <a:latin typeface="Courier New" charset="0"/>
              </a:rPr>
              <a:t>SELECT *</a:t>
            </a:r>
            <a:br>
              <a:rPr lang="sv-SE" altLang="en-US" sz="2400" b="1">
                <a:latin typeface="Courier New" charset="0"/>
              </a:rPr>
            </a:br>
            <a:r>
              <a:rPr lang="sv-SE" altLang="en-US" sz="2400" b="1">
                <a:latin typeface="Courier New" charset="0"/>
              </a:rPr>
              <a:t>FROM   Courses NATURAL JOIN GivenCourses;</a:t>
            </a:r>
          </a:p>
        </p:txBody>
      </p:sp>
      <p:graphicFrame>
        <p:nvGraphicFramePr>
          <p:cNvPr id="146436" name="Group 4"/>
          <p:cNvGraphicFramePr>
            <a:graphicFrameLocks noGrp="1"/>
          </p:cNvGraphicFramePr>
          <p:nvPr/>
        </p:nvGraphicFramePr>
        <p:xfrm>
          <a:off x="4068763" y="1844675"/>
          <a:ext cx="3671887" cy="1492249"/>
        </p:xfrm>
        <a:graphic>
          <a:graphicData uri="http://schemas.openxmlformats.org/drawingml/2006/table">
            <a:tbl>
              <a:tblPr/>
              <a:tblGrid>
                <a:gridCol w="1135062"/>
                <a:gridCol w="655638"/>
                <a:gridCol w="1881187"/>
              </a:tblGrid>
              <a:tr h="39640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2000" b="0" i="1" u="sng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charset="0"/>
                        </a:rPr>
                        <a:t>code</a:t>
                      </a:r>
                    </a:p>
                  </a:txBody>
                  <a:tcPr marT="45739" marB="4573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2000" b="0" i="1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per</a:t>
                      </a:r>
                    </a:p>
                  </a:txBody>
                  <a:tcPr marT="45739" marB="4573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teacher</a:t>
                      </a:r>
                    </a:p>
                  </a:txBody>
                  <a:tcPr marT="45739" marB="4573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6528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TDA357</a:t>
                      </a:r>
                    </a:p>
                  </a:txBody>
                  <a:tcPr marT="45739" marB="4573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marT="45739" marB="4573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Niklas Broberg</a:t>
                      </a:r>
                    </a:p>
                  </a:txBody>
                  <a:tcPr marT="45739" marB="4573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6528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TDA357</a:t>
                      </a:r>
                    </a:p>
                  </a:txBody>
                  <a:tcPr marT="45739" marB="4573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marT="45739" marB="4573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Graham Kemp</a:t>
                      </a:r>
                    </a:p>
                  </a:txBody>
                  <a:tcPr marT="45739" marB="4573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6528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TIN090</a:t>
                      </a:r>
                    </a:p>
                  </a:txBody>
                  <a:tcPr marT="45739" marB="4573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T="45739" marB="4573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Devdatt Dubhashi</a:t>
                      </a:r>
                    </a:p>
                  </a:txBody>
                  <a:tcPr marT="45739" marB="4573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46458" name="Group 26"/>
          <p:cNvGraphicFramePr>
            <a:graphicFrameLocks noGrp="1"/>
          </p:cNvGraphicFramePr>
          <p:nvPr/>
        </p:nvGraphicFramePr>
        <p:xfrm>
          <a:off x="1187450" y="2060575"/>
          <a:ext cx="2159000" cy="1066800"/>
        </p:xfrm>
        <a:graphic>
          <a:graphicData uri="http://schemas.openxmlformats.org/drawingml/2006/table">
            <a:tbl>
              <a:tblPr/>
              <a:tblGrid>
                <a:gridCol w="984250"/>
                <a:gridCol w="1174750"/>
              </a:tblGrid>
              <a:tr h="3317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2000" b="0" i="1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code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name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317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TDA357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Databases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317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TIN090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Algorithms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61480" name="Text Box 40"/>
          <p:cNvSpPr txBox="1">
            <a:spLocks noChangeArrowheads="1"/>
          </p:cNvSpPr>
          <p:nvPr/>
        </p:nvSpPr>
        <p:spPr bwMode="auto">
          <a:xfrm>
            <a:off x="1187450" y="1700213"/>
            <a:ext cx="2160588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sv-SE" altLang="en-US" sz="1800"/>
              <a:t>Courses</a:t>
            </a:r>
          </a:p>
        </p:txBody>
      </p:sp>
      <p:sp>
        <p:nvSpPr>
          <p:cNvPr id="61481" name="Text Box 41"/>
          <p:cNvSpPr txBox="1">
            <a:spLocks noChangeArrowheads="1"/>
          </p:cNvSpPr>
          <p:nvPr/>
        </p:nvSpPr>
        <p:spPr bwMode="auto">
          <a:xfrm>
            <a:off x="4140200" y="1484313"/>
            <a:ext cx="2160588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sv-SE" altLang="en-US" sz="1800"/>
              <a:t>GivenCourses</a:t>
            </a:r>
          </a:p>
        </p:txBody>
      </p:sp>
      <p:graphicFrame>
        <p:nvGraphicFramePr>
          <p:cNvPr id="146474" name="Group 42"/>
          <p:cNvGraphicFramePr>
            <a:graphicFrameLocks noGrp="1"/>
          </p:cNvGraphicFramePr>
          <p:nvPr/>
        </p:nvGraphicFramePr>
        <p:xfrm>
          <a:off x="1908175" y="4868863"/>
          <a:ext cx="4679950" cy="1492249"/>
        </p:xfrm>
        <a:graphic>
          <a:graphicData uri="http://schemas.openxmlformats.org/drawingml/2006/table">
            <a:tbl>
              <a:tblPr/>
              <a:tblGrid>
                <a:gridCol w="1008063"/>
                <a:gridCol w="1223962"/>
                <a:gridCol w="576263"/>
                <a:gridCol w="1871662"/>
              </a:tblGrid>
              <a:tr h="39640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code</a:t>
                      </a:r>
                    </a:p>
                  </a:txBody>
                  <a:tcPr marT="45739" marB="4573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name</a:t>
                      </a:r>
                    </a:p>
                  </a:txBody>
                  <a:tcPr marT="45739" marB="4573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per</a:t>
                      </a:r>
                    </a:p>
                  </a:txBody>
                  <a:tcPr marT="45739" marB="4573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teacher</a:t>
                      </a:r>
                    </a:p>
                  </a:txBody>
                  <a:tcPr marT="45739" marB="4573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6528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TDA357</a:t>
                      </a:r>
                    </a:p>
                  </a:txBody>
                  <a:tcPr marT="45739" marB="4573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Databases</a:t>
                      </a:r>
                    </a:p>
                  </a:txBody>
                  <a:tcPr marT="45739" marB="4573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marT="45739" marB="4573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Niklas Broberg</a:t>
                      </a:r>
                    </a:p>
                  </a:txBody>
                  <a:tcPr marT="45739" marB="4573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6528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TDA357</a:t>
                      </a:r>
                    </a:p>
                  </a:txBody>
                  <a:tcPr marT="45739" marB="4573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Databases</a:t>
                      </a:r>
                    </a:p>
                  </a:txBody>
                  <a:tcPr marT="45739" marB="4573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marT="45739" marB="4573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Graham Kemp</a:t>
                      </a:r>
                    </a:p>
                  </a:txBody>
                  <a:tcPr marT="45739" marB="4573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6528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TIN090</a:t>
                      </a:r>
                    </a:p>
                  </a:txBody>
                  <a:tcPr marT="45739" marB="4573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Algorithms</a:t>
                      </a:r>
                    </a:p>
                  </a:txBody>
                  <a:tcPr marT="45739" marB="4573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T="45739" marB="4573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Devdatt Dubhashi</a:t>
                      </a:r>
                    </a:p>
                  </a:txBody>
                  <a:tcPr marT="45739" marB="4573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Sets or Bags?</a:t>
            </a:r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GB" altLang="en-US" dirty="0"/>
              <a:t>Relational algebra formally applies to sets of tuples.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dirty="0"/>
              <a:t>SQL, the most important query language for relational databases is actually a bag language.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dirty="0"/>
              <a:t>SQL will eliminate duplicates, but usually only if you ask it to do so explicitly.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dirty="0"/>
              <a:t>Some operations, like projection, are much more efficient on bags than sets.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v-SE" altLang="en-US" dirty="0" smtClean="0"/>
              <a:t>Sets or Bags?</a:t>
            </a:r>
            <a:endParaRPr lang="en-GB" altLang="en-US" dirty="0"/>
          </a:p>
        </p:txBody>
      </p:sp>
      <p:sp>
        <p:nvSpPr>
          <p:cNvPr id="65539" name="Rectangle 3"/>
          <p:cNvSpPr>
            <a:spLocks noChangeArrowheads="1"/>
          </p:cNvSpPr>
          <p:nvPr/>
        </p:nvSpPr>
        <p:spPr bwMode="auto">
          <a:xfrm>
            <a:off x="755650" y="1916113"/>
            <a:ext cx="7993063" cy="432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0000" tIns="46800" rIns="90000" bIns="46800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graphicFrame>
        <p:nvGraphicFramePr>
          <p:cNvPr id="82948" name="Group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22915375"/>
              </p:ext>
            </p:extLst>
          </p:nvPr>
        </p:nvGraphicFramePr>
        <p:xfrm>
          <a:off x="323461" y="1592088"/>
          <a:ext cx="1800225" cy="2081240"/>
        </p:xfrm>
        <a:graphic>
          <a:graphicData uri="http://schemas.openxmlformats.org/drawingml/2006/table">
            <a:tbl>
              <a:tblPr/>
              <a:tblGrid>
                <a:gridCol w="900112"/>
                <a:gridCol w="900113"/>
              </a:tblGrid>
              <a:tr h="52030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</a:t>
                      </a:r>
                    </a:p>
                  </a:txBody>
                  <a:tcPr marL="90000" marR="90000" marT="46795" marB="4679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</a:t>
                      </a:r>
                    </a:p>
                  </a:txBody>
                  <a:tcPr marL="90000" marR="90000" marT="46795" marB="467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52030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L="90000" marR="90000" marT="46795" marB="4679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marL="90000" marR="90000" marT="46795" marB="467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52030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marL="90000" marR="90000" marT="46795" marB="4679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</a:t>
                      </a:r>
                    </a:p>
                  </a:txBody>
                  <a:tcPr marL="90000" marR="90000" marT="46795" marB="467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52030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L="90000" marR="90000" marT="46795" marB="4679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marL="90000" marR="90000" marT="46795" marB="467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65557" name="Text Box 21"/>
          <p:cNvSpPr txBox="1">
            <a:spLocks noChangeArrowheads="1"/>
          </p:cNvSpPr>
          <p:nvPr/>
        </p:nvSpPr>
        <p:spPr bwMode="auto">
          <a:xfrm>
            <a:off x="323461" y="1151039"/>
            <a:ext cx="86677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/>
              <a:t>R(A,B)</a:t>
            </a:r>
          </a:p>
        </p:txBody>
      </p:sp>
      <p:sp>
        <p:nvSpPr>
          <p:cNvPr id="65558" name="Text Box 22"/>
          <p:cNvSpPr txBox="1">
            <a:spLocks noChangeArrowheads="1"/>
          </p:cNvSpPr>
          <p:nvPr/>
        </p:nvSpPr>
        <p:spPr bwMode="auto">
          <a:xfrm>
            <a:off x="3173160" y="2640156"/>
            <a:ext cx="1284624" cy="648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sv-SE" altLang="en-US" sz="1800" b="1">
                <a:latin typeface="Courier New" charset="0"/>
                <a:ea typeface="Courier New" charset="0"/>
                <a:cs typeface="Courier New" charset="0"/>
              </a:rPr>
              <a:t>SELECT A</a:t>
            </a:r>
            <a:br>
              <a:rPr lang="sv-SE" altLang="en-US" sz="1800" b="1">
                <a:latin typeface="Courier New" charset="0"/>
                <a:ea typeface="Courier New" charset="0"/>
                <a:cs typeface="Courier New" charset="0"/>
              </a:rPr>
            </a:br>
            <a:r>
              <a:rPr lang="sv-SE" altLang="en-US" sz="1800" b="1">
                <a:latin typeface="Courier New" charset="0"/>
                <a:ea typeface="Courier New" charset="0"/>
                <a:cs typeface="Courier New" charset="0"/>
              </a:rPr>
              <a:t>FROM R  </a:t>
            </a:r>
            <a:endParaRPr lang="en-GB" altLang="en-US" sz="1800" b="1" dirty="0"/>
          </a:p>
        </p:txBody>
      </p:sp>
      <p:graphicFrame>
        <p:nvGraphicFramePr>
          <p:cNvPr id="82967" name="Group 2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44020945"/>
              </p:ext>
            </p:extLst>
          </p:nvPr>
        </p:nvGraphicFramePr>
        <p:xfrm>
          <a:off x="3527341" y="3462887"/>
          <a:ext cx="576262" cy="2081240"/>
        </p:xfrm>
        <a:graphic>
          <a:graphicData uri="http://schemas.openxmlformats.org/drawingml/2006/table">
            <a:tbl>
              <a:tblPr/>
              <a:tblGrid>
                <a:gridCol w="576262"/>
              </a:tblGrid>
              <a:tr h="52030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</a:t>
                      </a:r>
                    </a:p>
                  </a:txBody>
                  <a:tcPr marL="90000" marR="90000" marT="46795" marB="4679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52030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L="90000" marR="90000" marT="46795" marB="4679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52030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marL="90000" marR="90000" marT="46795" marB="4679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52030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L="90000" marR="90000" marT="46795" marB="4679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8" name="Text Box 27"/>
          <p:cNvSpPr txBox="1">
            <a:spLocks noChangeArrowheads="1"/>
          </p:cNvSpPr>
          <p:nvPr/>
        </p:nvSpPr>
        <p:spPr bwMode="auto">
          <a:xfrm>
            <a:off x="5942013" y="2694263"/>
            <a:ext cx="1090661" cy="5254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l-GR" altLang="en-US" sz="2800" dirty="0"/>
              <a:t>π</a:t>
            </a:r>
            <a:r>
              <a:rPr lang="sv-SE" altLang="en-US" sz="2800" baseline="-25000" dirty="0"/>
              <a:t>A</a:t>
            </a:r>
            <a:r>
              <a:rPr lang="sv-SE" altLang="en-US" sz="2800" dirty="0"/>
              <a:t>(R</a:t>
            </a:r>
            <a:r>
              <a:rPr lang="sv-SE" altLang="en-US" sz="2800" dirty="0" smtClean="0"/>
              <a:t>)</a:t>
            </a:r>
            <a:endParaRPr lang="sv-SE" altLang="en-US" sz="2800" dirty="0"/>
          </a:p>
        </p:txBody>
      </p:sp>
      <p:graphicFrame>
        <p:nvGraphicFramePr>
          <p:cNvPr id="10" name="Group 2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63256155"/>
              </p:ext>
            </p:extLst>
          </p:nvPr>
        </p:nvGraphicFramePr>
        <p:xfrm>
          <a:off x="6199212" y="3442417"/>
          <a:ext cx="576262" cy="1560930"/>
        </p:xfrm>
        <a:graphic>
          <a:graphicData uri="http://schemas.openxmlformats.org/drawingml/2006/table">
            <a:tbl>
              <a:tblPr/>
              <a:tblGrid>
                <a:gridCol w="576262"/>
              </a:tblGrid>
              <a:tr h="52030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</a:t>
                      </a:r>
                    </a:p>
                  </a:txBody>
                  <a:tcPr marL="90000" marR="90000" marT="46795" marB="4679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52030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L="90000" marR="90000" marT="46795" marB="4679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52030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marL="90000" marR="90000" marT="46795" marB="4679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3517954" y="5946269"/>
            <a:ext cx="5950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/>
              <a:t>Bag</a:t>
            </a:r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6199212" y="5949555"/>
            <a:ext cx="235192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Set</a:t>
            </a:r>
          </a:p>
          <a:p>
            <a:r>
              <a:rPr lang="en-US" dirty="0" smtClean="0"/>
              <a:t>(no repeating values)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3303926" y="1700808"/>
            <a:ext cx="92204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/>
              <a:t>SQL</a:t>
            </a:r>
            <a:endParaRPr lang="en-US" sz="2800" b="1" dirty="0"/>
          </a:p>
        </p:txBody>
      </p:sp>
      <p:sp>
        <p:nvSpPr>
          <p:cNvPr id="16" name="TextBox 15"/>
          <p:cNvSpPr txBox="1"/>
          <p:nvPr/>
        </p:nvSpPr>
        <p:spPr>
          <a:xfrm>
            <a:off x="5580112" y="1640391"/>
            <a:ext cx="1903085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smtClean="0"/>
              <a:t>Relational</a:t>
            </a:r>
            <a:endParaRPr lang="en-US" sz="3200" b="1" smtClean="0"/>
          </a:p>
          <a:p>
            <a:pPr algn="ctr"/>
            <a:r>
              <a:rPr lang="en-US" sz="3200" b="1" dirty="0" smtClean="0"/>
              <a:t>Algebra</a:t>
            </a:r>
            <a:endParaRPr lang="en-US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sv-SE" altLang="en-US" dirty="0" err="1" smtClean="0"/>
              <a:t>Next</a:t>
            </a:r>
            <a:r>
              <a:rPr lang="sv-SE" altLang="en-US" dirty="0" smtClean="0"/>
              <a:t> </a:t>
            </a:r>
            <a:r>
              <a:rPr lang="sv-SE" altLang="en-US" dirty="0" err="1" smtClean="0"/>
              <a:t>time</a:t>
            </a:r>
            <a:r>
              <a:rPr lang="sv-SE" altLang="en-US" dirty="0" smtClean="0"/>
              <a:t>, </a:t>
            </a:r>
            <a:r>
              <a:rPr lang="sv-SE" altLang="en-US" dirty="0" err="1" smtClean="0"/>
              <a:t>Lecture</a:t>
            </a:r>
            <a:r>
              <a:rPr lang="sv-SE" altLang="en-US" dirty="0" smtClean="0"/>
              <a:t> 6</a:t>
            </a:r>
            <a:endParaRPr lang="sv-SE" altLang="en-US" dirty="0"/>
          </a:p>
        </p:txBody>
      </p:sp>
      <p:sp>
        <p:nvSpPr>
          <p:cNvPr id="68611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sv-SE" altLang="en-US" dirty="0" err="1"/>
              <a:t>More</a:t>
            </a:r>
            <a:r>
              <a:rPr lang="sv-SE" altLang="en-US" dirty="0"/>
              <a:t> </a:t>
            </a:r>
            <a:r>
              <a:rPr lang="sv-SE" altLang="en-US" dirty="0" err="1"/>
              <a:t>Relational</a:t>
            </a:r>
            <a:r>
              <a:rPr lang="sv-SE" altLang="en-US" dirty="0"/>
              <a:t> </a:t>
            </a:r>
            <a:r>
              <a:rPr lang="sv-SE" altLang="en-US" dirty="0" smtClean="0"/>
              <a:t>Algebra, SQL, </a:t>
            </a:r>
            <a:r>
              <a:rPr lang="sv-SE" altLang="en-US" smtClean="0"/>
              <a:t>Views</a:t>
            </a:r>
            <a:endParaRPr lang="sv-SE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v-SE" altLang="en-US"/>
              <a:t>Case convention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sv-SE" altLang="en-US" dirty="0"/>
              <a:t>SQL is </a:t>
            </a:r>
            <a:r>
              <a:rPr lang="sv-SE" altLang="en-US" u="sng" dirty="0" err="1"/>
              <a:t>completely</a:t>
            </a:r>
            <a:r>
              <a:rPr lang="sv-SE" altLang="en-US" u="sng" dirty="0"/>
              <a:t> </a:t>
            </a:r>
            <a:r>
              <a:rPr lang="sv-SE" altLang="en-US" u="sng" dirty="0" err="1"/>
              <a:t>case</a:t>
            </a:r>
            <a:r>
              <a:rPr lang="sv-SE" altLang="en-US" u="sng" dirty="0"/>
              <a:t> </a:t>
            </a:r>
            <a:r>
              <a:rPr lang="sv-SE" altLang="en-US" u="sng" dirty="0" err="1"/>
              <a:t>insensitive</a:t>
            </a:r>
            <a:r>
              <a:rPr lang="sv-SE" altLang="en-US" dirty="0"/>
              <a:t>. </a:t>
            </a:r>
            <a:r>
              <a:rPr lang="sv-SE" altLang="en-US" dirty="0" err="1"/>
              <a:t>Upper-case</a:t>
            </a:r>
            <a:r>
              <a:rPr lang="sv-SE" altLang="en-US" dirty="0"/>
              <a:t> or </a:t>
            </a:r>
            <a:r>
              <a:rPr lang="sv-SE" altLang="en-US" dirty="0" err="1"/>
              <a:t>Lower-case</a:t>
            </a:r>
            <a:r>
              <a:rPr lang="sv-SE" altLang="en-US" dirty="0"/>
              <a:t> makes no </a:t>
            </a:r>
            <a:r>
              <a:rPr lang="sv-SE" altLang="en-US" dirty="0" err="1"/>
              <a:t>difference</a:t>
            </a:r>
            <a:r>
              <a:rPr lang="sv-SE" altLang="en-US" dirty="0"/>
              <a:t>. </a:t>
            </a:r>
            <a:r>
              <a:rPr lang="sv-SE" altLang="en-US" dirty="0" err="1"/>
              <a:t>We</a:t>
            </a:r>
            <a:r>
              <a:rPr lang="sv-SE" altLang="en-US" dirty="0"/>
              <a:t> </a:t>
            </a:r>
            <a:r>
              <a:rPr lang="sv-SE" altLang="en-US" dirty="0" err="1"/>
              <a:t>will</a:t>
            </a:r>
            <a:r>
              <a:rPr lang="sv-SE" altLang="en-US" dirty="0"/>
              <a:t> </a:t>
            </a:r>
            <a:r>
              <a:rPr lang="sv-SE" altLang="en-US" dirty="0" err="1"/>
              <a:t>use</a:t>
            </a:r>
            <a:r>
              <a:rPr lang="sv-SE" altLang="en-US" dirty="0"/>
              <a:t> </a:t>
            </a:r>
            <a:r>
              <a:rPr lang="sv-SE" altLang="en-US" dirty="0" err="1"/>
              <a:t>case</a:t>
            </a:r>
            <a:r>
              <a:rPr lang="sv-SE" altLang="en-US" dirty="0"/>
              <a:t> in the </a:t>
            </a:r>
            <a:r>
              <a:rPr lang="sv-SE" altLang="en-US" dirty="0" err="1"/>
              <a:t>following</a:t>
            </a:r>
            <a:r>
              <a:rPr lang="sv-SE" altLang="en-US" dirty="0"/>
              <a:t> </a:t>
            </a:r>
            <a:r>
              <a:rPr lang="sv-SE" altLang="en-US" dirty="0" err="1"/>
              <a:t>way</a:t>
            </a:r>
            <a:r>
              <a:rPr lang="sv-SE" altLang="en-US" dirty="0"/>
              <a:t>:</a:t>
            </a:r>
          </a:p>
          <a:p>
            <a:pPr lvl="1" eaLnBrk="1" hangingPunct="1"/>
            <a:r>
              <a:rPr lang="sv-SE" altLang="en-US" b="1" dirty="0">
                <a:latin typeface="Courier New" charset="0"/>
              </a:rPr>
              <a:t>UPPERCASE</a:t>
            </a:r>
            <a:r>
              <a:rPr lang="sv-SE" altLang="en-US" dirty="0"/>
              <a:t> marks </a:t>
            </a:r>
            <a:r>
              <a:rPr lang="sv-SE" altLang="en-US" dirty="0" err="1"/>
              <a:t>keywords</a:t>
            </a:r>
            <a:r>
              <a:rPr lang="sv-SE" altLang="en-US" dirty="0"/>
              <a:t> </a:t>
            </a:r>
            <a:r>
              <a:rPr lang="sv-SE" altLang="en-US" dirty="0" err="1"/>
              <a:t>of</a:t>
            </a:r>
            <a:r>
              <a:rPr lang="sv-SE" altLang="en-US" dirty="0"/>
              <a:t> the SQL </a:t>
            </a:r>
            <a:r>
              <a:rPr lang="sv-SE" altLang="en-US" dirty="0" err="1"/>
              <a:t>language</a:t>
            </a:r>
            <a:r>
              <a:rPr lang="sv-SE" altLang="en-US" dirty="0"/>
              <a:t>.</a:t>
            </a:r>
          </a:p>
          <a:p>
            <a:pPr lvl="1" eaLnBrk="1" hangingPunct="1"/>
            <a:r>
              <a:rPr lang="sv-SE" altLang="en-US" b="1" dirty="0" err="1">
                <a:latin typeface="Courier New" charset="0"/>
              </a:rPr>
              <a:t>lowercase</a:t>
            </a:r>
            <a:r>
              <a:rPr lang="sv-SE" altLang="en-US" dirty="0"/>
              <a:t> marks the </a:t>
            </a:r>
            <a:r>
              <a:rPr lang="sv-SE" altLang="en-US" dirty="0" err="1"/>
              <a:t>name</a:t>
            </a:r>
            <a:r>
              <a:rPr lang="sv-SE" altLang="en-US" dirty="0"/>
              <a:t> </a:t>
            </a:r>
            <a:r>
              <a:rPr lang="sv-SE" altLang="en-US" dirty="0" err="1"/>
              <a:t>of</a:t>
            </a:r>
            <a:r>
              <a:rPr lang="sv-SE" altLang="en-US" dirty="0"/>
              <a:t> an </a:t>
            </a:r>
            <a:r>
              <a:rPr lang="sv-SE" altLang="en-US" dirty="0" err="1"/>
              <a:t>attribute</a:t>
            </a:r>
            <a:r>
              <a:rPr lang="sv-SE" altLang="en-US" dirty="0"/>
              <a:t>.</a:t>
            </a:r>
          </a:p>
          <a:p>
            <a:pPr lvl="1" eaLnBrk="1" hangingPunct="1"/>
            <a:r>
              <a:rPr lang="sv-SE" altLang="en-US" b="1" dirty="0" err="1">
                <a:latin typeface="Courier New" charset="0"/>
              </a:rPr>
              <a:t>Capitalized</a:t>
            </a:r>
            <a:r>
              <a:rPr lang="sv-SE" altLang="en-US" dirty="0"/>
              <a:t> marks the </a:t>
            </a:r>
            <a:r>
              <a:rPr lang="sv-SE" altLang="en-US" dirty="0" err="1"/>
              <a:t>name</a:t>
            </a:r>
            <a:r>
              <a:rPr lang="sv-SE" altLang="en-US" dirty="0"/>
              <a:t> </a:t>
            </a:r>
            <a:r>
              <a:rPr lang="sv-SE" altLang="en-US" dirty="0" err="1"/>
              <a:t>of</a:t>
            </a:r>
            <a:r>
              <a:rPr lang="sv-SE" altLang="en-US" dirty="0"/>
              <a:t> a table.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852738"/>
            <a:ext cx="8229600" cy="1143000"/>
          </a:xfrm>
        </p:spPr>
        <p:txBody>
          <a:bodyPr/>
          <a:lstStyle/>
          <a:p>
            <a:pPr eaLnBrk="1" hangingPunct="1"/>
            <a:r>
              <a:rPr lang="sv-SE" altLang="en-US" sz="4000">
                <a:solidFill>
                  <a:srgbClr val="009900"/>
                </a:solidFill>
              </a:rPr>
              <a:t>SQL Data Definition Language</a:t>
            </a:r>
            <a:br>
              <a:rPr lang="sv-SE" altLang="en-US" sz="4000">
                <a:solidFill>
                  <a:srgbClr val="009900"/>
                </a:solidFill>
              </a:rPr>
            </a:br>
            <a:endParaRPr lang="sv-SE" altLang="en-US" sz="4000">
              <a:solidFill>
                <a:srgbClr val="FF33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Working example</a:t>
            </a:r>
            <a:endParaRPr lang="en-US" dirty="0"/>
          </a:p>
        </p:txBody>
      </p:sp>
      <p:grpSp>
        <p:nvGrpSpPr>
          <p:cNvPr id="77" name="Group 76"/>
          <p:cNvGrpSpPr/>
          <p:nvPr/>
        </p:nvGrpSpPr>
        <p:grpSpPr>
          <a:xfrm>
            <a:off x="107504" y="1268760"/>
            <a:ext cx="5537817" cy="3507018"/>
            <a:chOff x="1194423" y="2349068"/>
            <a:chExt cx="5537817" cy="3507018"/>
          </a:xfrm>
        </p:grpSpPr>
        <p:pic>
          <p:nvPicPr>
            <p:cNvPr id="56" name="Picture 23" descr="rounded arrowhead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2687466" y="3310165"/>
              <a:ext cx="195263" cy="2889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10" name="Group 9"/>
            <p:cNvGrpSpPr/>
            <p:nvPr/>
          </p:nvGrpSpPr>
          <p:grpSpPr>
            <a:xfrm>
              <a:off x="1194423" y="2349068"/>
              <a:ext cx="2265363" cy="1055662"/>
              <a:chOff x="1766595" y="3963388"/>
              <a:chExt cx="2265363" cy="1055662"/>
            </a:xfrm>
          </p:grpSpPr>
          <p:sp>
            <p:nvSpPr>
              <p:cNvPr id="15" name="Rectangle 36"/>
              <p:cNvSpPr>
                <a:spLocks noChangeArrowheads="1"/>
              </p:cNvSpPr>
              <p:nvPr/>
            </p:nvSpPr>
            <p:spPr bwMode="auto">
              <a:xfrm>
                <a:off x="2682583" y="4555511"/>
                <a:ext cx="1349375" cy="463539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sv-SE" altLang="en-US" sz="2000" b="1" dirty="0" smtClean="0"/>
                  <a:t>Person</a:t>
                </a:r>
                <a:endParaRPr lang="sv-SE" altLang="en-US" sz="2000" b="1" dirty="0"/>
              </a:p>
            </p:txBody>
          </p:sp>
          <p:sp>
            <p:nvSpPr>
              <p:cNvPr id="16" name="Oval 37"/>
              <p:cNvSpPr>
                <a:spLocks noChangeArrowheads="1"/>
              </p:cNvSpPr>
              <p:nvPr/>
            </p:nvSpPr>
            <p:spPr bwMode="auto">
              <a:xfrm>
                <a:off x="1766595" y="4622184"/>
                <a:ext cx="712788" cy="319080"/>
              </a:xfrm>
              <a:prstGeom prst="ellips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sv-SE" altLang="en-US" sz="1400" b="1" u="sng" dirty="0" err="1" smtClean="0"/>
                  <a:t>ssn</a:t>
                </a:r>
                <a:endParaRPr lang="sv-SE" altLang="en-US" sz="1400" b="1" u="sng" dirty="0"/>
              </a:p>
            </p:txBody>
          </p:sp>
          <p:cxnSp>
            <p:nvCxnSpPr>
              <p:cNvPr id="17" name="AutoShape 38"/>
              <p:cNvCxnSpPr>
                <a:cxnSpLocks noChangeShapeType="1"/>
              </p:cNvCxnSpPr>
              <p:nvPr/>
            </p:nvCxnSpPr>
            <p:spPr bwMode="auto">
              <a:xfrm>
                <a:off x="2479383" y="4782518"/>
                <a:ext cx="203200" cy="4762"/>
              </a:xfrm>
              <a:prstGeom prst="straightConnector1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18" name="Oval 37"/>
              <p:cNvSpPr>
                <a:spLocks noChangeArrowheads="1"/>
              </p:cNvSpPr>
              <p:nvPr/>
            </p:nvSpPr>
            <p:spPr bwMode="auto">
              <a:xfrm>
                <a:off x="2326189" y="3963388"/>
                <a:ext cx="712788" cy="319080"/>
              </a:xfrm>
              <a:prstGeom prst="ellips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sv-SE" altLang="en-US" sz="1400" b="1" dirty="0" err="1" smtClean="0"/>
                  <a:t>name</a:t>
                </a:r>
                <a:endParaRPr lang="sv-SE" altLang="en-US" sz="1400" b="1" dirty="0"/>
              </a:p>
            </p:txBody>
          </p:sp>
          <p:cxnSp>
            <p:nvCxnSpPr>
              <p:cNvPr id="20" name="AutoShape 38"/>
              <p:cNvCxnSpPr>
                <a:cxnSpLocks noChangeShapeType="1"/>
              </p:cNvCxnSpPr>
              <p:nvPr/>
            </p:nvCxnSpPr>
            <p:spPr bwMode="auto">
              <a:xfrm>
                <a:off x="2682583" y="4282468"/>
                <a:ext cx="97562" cy="273043"/>
              </a:xfrm>
              <a:prstGeom prst="straightConnector1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sp>
          <p:nvSpPr>
            <p:cNvPr id="12" name="AutoShape 5"/>
            <p:cNvSpPr>
              <a:spLocks noChangeArrowheads="1"/>
            </p:cNvSpPr>
            <p:nvPr/>
          </p:nvSpPr>
          <p:spPr bwMode="auto">
            <a:xfrm>
              <a:off x="2207973" y="4358640"/>
              <a:ext cx="1157287" cy="761981"/>
            </a:xfrm>
            <a:prstGeom prst="diamond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sv-SE" altLang="en-US" sz="1400" b="1" dirty="0" err="1" smtClean="0"/>
                <a:t>Teaches</a:t>
              </a:r>
              <a:endParaRPr lang="sv-SE" altLang="en-US" sz="1400" b="1" dirty="0"/>
            </a:p>
          </p:txBody>
        </p:sp>
        <p:cxnSp>
          <p:nvCxnSpPr>
            <p:cNvPr id="13" name="AutoShape 38"/>
            <p:cNvCxnSpPr>
              <a:cxnSpLocks noChangeShapeType="1"/>
              <a:stCxn id="15" idx="2"/>
              <a:endCxn id="12" idx="0"/>
            </p:cNvCxnSpPr>
            <p:nvPr/>
          </p:nvCxnSpPr>
          <p:spPr bwMode="auto">
            <a:xfrm>
              <a:off x="2785099" y="3404730"/>
              <a:ext cx="1518" cy="953910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grpSp>
          <p:nvGrpSpPr>
            <p:cNvPr id="22" name="Group 21"/>
            <p:cNvGrpSpPr/>
            <p:nvPr/>
          </p:nvGrpSpPr>
          <p:grpSpPr>
            <a:xfrm>
              <a:off x="4203574" y="2349068"/>
              <a:ext cx="2265363" cy="1055662"/>
              <a:chOff x="1766595" y="3963388"/>
              <a:chExt cx="2265363" cy="1055662"/>
            </a:xfrm>
          </p:grpSpPr>
          <p:sp>
            <p:nvSpPr>
              <p:cNvPr id="23" name="Rectangle 36"/>
              <p:cNvSpPr>
                <a:spLocks noChangeArrowheads="1"/>
              </p:cNvSpPr>
              <p:nvPr/>
            </p:nvSpPr>
            <p:spPr bwMode="auto">
              <a:xfrm>
                <a:off x="2682583" y="4555511"/>
                <a:ext cx="1349375" cy="463539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sv-SE" altLang="en-US" sz="2000" b="1" dirty="0" smtClean="0"/>
                  <a:t>Course</a:t>
                </a:r>
                <a:endParaRPr lang="sv-SE" altLang="en-US" sz="2000" b="1" dirty="0"/>
              </a:p>
            </p:txBody>
          </p:sp>
          <p:sp>
            <p:nvSpPr>
              <p:cNvPr id="24" name="Oval 37"/>
              <p:cNvSpPr>
                <a:spLocks noChangeArrowheads="1"/>
              </p:cNvSpPr>
              <p:nvPr/>
            </p:nvSpPr>
            <p:spPr bwMode="auto">
              <a:xfrm>
                <a:off x="1766595" y="4622184"/>
                <a:ext cx="712788" cy="319080"/>
              </a:xfrm>
              <a:prstGeom prst="ellips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sv-SE" altLang="en-US" sz="1400" b="1" u="sng" dirty="0" err="1" smtClean="0"/>
                  <a:t>code</a:t>
                </a:r>
                <a:endParaRPr lang="sv-SE" altLang="en-US" sz="1400" b="1" u="sng" dirty="0"/>
              </a:p>
            </p:txBody>
          </p:sp>
          <p:cxnSp>
            <p:nvCxnSpPr>
              <p:cNvPr id="25" name="AutoShape 38"/>
              <p:cNvCxnSpPr>
                <a:cxnSpLocks noChangeShapeType="1"/>
              </p:cNvCxnSpPr>
              <p:nvPr/>
            </p:nvCxnSpPr>
            <p:spPr bwMode="auto">
              <a:xfrm>
                <a:off x="2479383" y="4782518"/>
                <a:ext cx="203200" cy="4762"/>
              </a:xfrm>
              <a:prstGeom prst="straightConnector1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26" name="Oval 37"/>
              <p:cNvSpPr>
                <a:spLocks noChangeArrowheads="1"/>
              </p:cNvSpPr>
              <p:nvPr/>
            </p:nvSpPr>
            <p:spPr bwMode="auto">
              <a:xfrm>
                <a:off x="2326189" y="3963388"/>
                <a:ext cx="712788" cy="319080"/>
              </a:xfrm>
              <a:prstGeom prst="ellips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sv-SE" altLang="en-US" sz="1400" b="1" dirty="0" err="1" smtClean="0"/>
                  <a:t>name</a:t>
                </a:r>
                <a:endParaRPr lang="sv-SE" altLang="en-US" sz="1400" b="1" dirty="0"/>
              </a:p>
            </p:txBody>
          </p:sp>
          <p:cxnSp>
            <p:nvCxnSpPr>
              <p:cNvPr id="27" name="AutoShape 38"/>
              <p:cNvCxnSpPr>
                <a:cxnSpLocks noChangeShapeType="1"/>
              </p:cNvCxnSpPr>
              <p:nvPr/>
            </p:nvCxnSpPr>
            <p:spPr bwMode="auto">
              <a:xfrm>
                <a:off x="2682583" y="4282468"/>
                <a:ext cx="97562" cy="273043"/>
              </a:xfrm>
              <a:prstGeom prst="straightConnector1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sp>
          <p:nvSpPr>
            <p:cNvPr id="30" name="Oval 37"/>
            <p:cNvSpPr>
              <a:spLocks noChangeArrowheads="1"/>
            </p:cNvSpPr>
            <p:nvPr/>
          </p:nvSpPr>
          <p:spPr bwMode="auto">
            <a:xfrm>
              <a:off x="4541919" y="3850790"/>
              <a:ext cx="712788" cy="319080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sv-SE" altLang="en-US" sz="1400" b="1" u="sng" dirty="0" smtClean="0"/>
                <a:t>period</a:t>
              </a:r>
              <a:endParaRPr lang="sv-SE" altLang="en-US" sz="1400" b="1" u="sng" dirty="0"/>
            </a:p>
          </p:txBody>
        </p:sp>
        <p:cxnSp>
          <p:nvCxnSpPr>
            <p:cNvPr id="31" name="AutoShape 38"/>
            <p:cNvCxnSpPr>
              <a:cxnSpLocks noChangeShapeType="1"/>
              <a:stCxn id="12" idx="3"/>
              <a:endCxn id="41" idx="1"/>
            </p:cNvCxnSpPr>
            <p:nvPr/>
          </p:nvCxnSpPr>
          <p:spPr bwMode="auto">
            <a:xfrm>
              <a:off x="3365260" y="4739631"/>
              <a:ext cx="1521490" cy="16418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32" name="Oval 37"/>
            <p:cNvSpPr>
              <a:spLocks noChangeArrowheads="1"/>
            </p:cNvSpPr>
            <p:nvPr/>
          </p:nvSpPr>
          <p:spPr bwMode="auto">
            <a:xfrm>
              <a:off x="4276988" y="5380691"/>
              <a:ext cx="1278748" cy="317166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sv-SE" altLang="en-US" sz="1400" b="1" dirty="0" err="1" smtClean="0"/>
                <a:t>studentcount</a:t>
              </a:r>
              <a:endParaRPr lang="sv-SE" altLang="en-US" sz="1400" b="1" dirty="0"/>
            </a:p>
          </p:txBody>
        </p:sp>
        <p:cxnSp>
          <p:nvCxnSpPr>
            <p:cNvPr id="33" name="AutoShape 38"/>
            <p:cNvCxnSpPr>
              <a:cxnSpLocks noChangeShapeType="1"/>
            </p:cNvCxnSpPr>
            <p:nvPr/>
          </p:nvCxnSpPr>
          <p:spPr bwMode="auto">
            <a:xfrm>
              <a:off x="4898313" y="4177345"/>
              <a:ext cx="97562" cy="273043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grpSp>
          <p:nvGrpSpPr>
            <p:cNvPr id="39" name="Group 38"/>
            <p:cNvGrpSpPr/>
            <p:nvPr/>
          </p:nvGrpSpPr>
          <p:grpSpPr>
            <a:xfrm>
              <a:off x="5377524" y="3599578"/>
              <a:ext cx="860956" cy="692579"/>
              <a:chOff x="5409892" y="3579678"/>
              <a:chExt cx="860956" cy="692579"/>
            </a:xfrm>
          </p:grpSpPr>
          <p:sp>
            <p:nvSpPr>
              <p:cNvPr id="37" name="AutoShape 5"/>
              <p:cNvSpPr>
                <a:spLocks noChangeArrowheads="1"/>
              </p:cNvSpPr>
              <p:nvPr/>
            </p:nvSpPr>
            <p:spPr bwMode="auto">
              <a:xfrm>
                <a:off x="5475956" y="3632923"/>
                <a:ext cx="720080" cy="579254"/>
              </a:xfrm>
              <a:prstGeom prst="diamond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sv-SE" altLang="en-US" sz="1400" b="1" smtClean="0"/>
                  <a:t>Of</a:t>
                </a:r>
                <a:endParaRPr lang="sv-SE" altLang="en-US" sz="1400" b="1" dirty="0"/>
              </a:p>
            </p:txBody>
          </p:sp>
          <p:sp>
            <p:nvSpPr>
              <p:cNvPr id="38" name="AutoShape 5"/>
              <p:cNvSpPr>
                <a:spLocks noChangeArrowheads="1"/>
              </p:cNvSpPr>
              <p:nvPr/>
            </p:nvSpPr>
            <p:spPr bwMode="auto">
              <a:xfrm>
                <a:off x="5409892" y="3579678"/>
                <a:ext cx="860956" cy="692579"/>
              </a:xfrm>
              <a:prstGeom prst="diamond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sv-SE" altLang="en-US" sz="1400" b="1" dirty="0"/>
              </a:p>
            </p:txBody>
          </p:sp>
        </p:grpSp>
        <p:grpSp>
          <p:nvGrpSpPr>
            <p:cNvPr id="46" name="Group 45"/>
            <p:cNvGrpSpPr/>
            <p:nvPr/>
          </p:nvGrpSpPr>
          <p:grpSpPr>
            <a:xfrm>
              <a:off x="4886750" y="4450388"/>
              <a:ext cx="1845490" cy="611321"/>
              <a:chOff x="4886750" y="4450388"/>
              <a:chExt cx="1845490" cy="611321"/>
            </a:xfrm>
          </p:grpSpPr>
          <p:sp>
            <p:nvSpPr>
              <p:cNvPr id="29" name="Rectangle 36"/>
              <p:cNvSpPr>
                <a:spLocks noChangeArrowheads="1"/>
              </p:cNvSpPr>
              <p:nvPr/>
            </p:nvSpPr>
            <p:spPr bwMode="auto">
              <a:xfrm>
                <a:off x="4955936" y="4496903"/>
                <a:ext cx="1704133" cy="518293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sv-SE" altLang="en-US" sz="2000" b="1" smtClean="0"/>
                  <a:t>GivenCourse</a:t>
                </a:r>
                <a:endParaRPr lang="sv-SE" altLang="en-US" sz="2000" b="1" dirty="0"/>
              </a:p>
            </p:txBody>
          </p:sp>
          <p:sp>
            <p:nvSpPr>
              <p:cNvPr id="41" name="Rectangle 36"/>
              <p:cNvSpPr>
                <a:spLocks noChangeArrowheads="1"/>
              </p:cNvSpPr>
              <p:nvPr/>
            </p:nvSpPr>
            <p:spPr bwMode="auto">
              <a:xfrm>
                <a:off x="4886750" y="4450388"/>
                <a:ext cx="1845490" cy="611321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sv-SE" altLang="en-US" sz="2000" b="1" dirty="0"/>
              </a:p>
            </p:txBody>
          </p:sp>
        </p:grpSp>
        <p:cxnSp>
          <p:nvCxnSpPr>
            <p:cNvPr id="47" name="AutoShape 38"/>
            <p:cNvCxnSpPr>
              <a:cxnSpLocks noChangeShapeType="1"/>
              <a:stCxn id="23" idx="2"/>
              <a:endCxn id="38" idx="0"/>
            </p:cNvCxnSpPr>
            <p:nvPr/>
          </p:nvCxnSpPr>
          <p:spPr bwMode="auto">
            <a:xfrm>
              <a:off x="5794250" y="3404730"/>
              <a:ext cx="13752" cy="194848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0" name="AutoShape 38"/>
            <p:cNvCxnSpPr>
              <a:cxnSpLocks noChangeShapeType="1"/>
              <a:stCxn id="38" idx="2"/>
              <a:endCxn id="41" idx="0"/>
            </p:cNvCxnSpPr>
            <p:nvPr/>
          </p:nvCxnSpPr>
          <p:spPr bwMode="auto">
            <a:xfrm>
              <a:off x="5808002" y="4292157"/>
              <a:ext cx="1493" cy="158231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72" name="AutoShape 38"/>
            <p:cNvCxnSpPr>
              <a:cxnSpLocks noChangeShapeType="1"/>
            </p:cNvCxnSpPr>
            <p:nvPr/>
          </p:nvCxnSpPr>
          <p:spPr bwMode="auto">
            <a:xfrm flipH="1">
              <a:off x="4916362" y="5069184"/>
              <a:ext cx="101600" cy="304032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75" name="Rectangular Callout 74"/>
            <p:cNvSpPr/>
            <p:nvPr/>
          </p:nvSpPr>
          <p:spPr bwMode="auto">
            <a:xfrm>
              <a:off x="5724128" y="5496046"/>
              <a:ext cx="637776" cy="360040"/>
            </a:xfrm>
            <a:prstGeom prst="wedgeRectCallout">
              <a:avLst>
                <a:gd name="adj1" fmla="val -74737"/>
                <a:gd name="adj2" fmla="val -21437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0000" tIns="46800" rIns="90000" bIns="4680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&gt;= 0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76" name="Rectangular Callout 75"/>
            <p:cNvSpPr/>
            <p:nvPr/>
          </p:nvSpPr>
          <p:spPr bwMode="auto">
            <a:xfrm>
              <a:off x="3262180" y="3788080"/>
              <a:ext cx="941394" cy="360040"/>
            </a:xfrm>
            <a:prstGeom prst="wedgeRectCallout">
              <a:avLst>
                <a:gd name="adj1" fmla="val 89830"/>
                <a:gd name="adj2" fmla="val -5978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0000" tIns="46800" rIns="90000" bIns="4680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1,2,3,4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</p:grpSp>
      <p:sp>
        <p:nvSpPr>
          <p:cNvPr id="78" name="Content Placeholder 6"/>
          <p:cNvSpPr txBox="1">
            <a:spLocks/>
          </p:cNvSpPr>
          <p:nvPr/>
        </p:nvSpPr>
        <p:spPr>
          <a:xfrm>
            <a:off x="395536" y="4869160"/>
            <a:ext cx="8229600" cy="1940450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FontTx/>
              <a:buNone/>
            </a:pPr>
            <a:r>
              <a:rPr lang="en-US" sz="2000" b="1" kern="0" dirty="0" smtClean="0">
                <a:latin typeface="Courier New" charset="0"/>
                <a:ea typeface="Courier New" charset="0"/>
                <a:cs typeface="Courier New" charset="0"/>
              </a:rPr>
              <a:t>Person(</a:t>
            </a:r>
            <a:r>
              <a:rPr lang="en-US" sz="2000" b="1" u="sng" kern="0" dirty="0" err="1" smtClean="0">
                <a:latin typeface="Courier New" charset="0"/>
                <a:ea typeface="Courier New" charset="0"/>
                <a:cs typeface="Courier New" charset="0"/>
              </a:rPr>
              <a:t>ssn</a:t>
            </a:r>
            <a:r>
              <a:rPr lang="en-US" sz="2000" b="1" kern="0" dirty="0" smtClean="0">
                <a:latin typeface="Courier New" charset="0"/>
                <a:ea typeface="Courier New" charset="0"/>
                <a:cs typeface="Courier New" charset="0"/>
              </a:rPr>
              <a:t>, name)</a:t>
            </a:r>
          </a:p>
          <a:p>
            <a:pPr marL="0" indent="0">
              <a:buFontTx/>
              <a:buNone/>
            </a:pPr>
            <a:r>
              <a:rPr lang="en-US" sz="2000" b="1" kern="0" dirty="0" smtClean="0">
                <a:latin typeface="Courier New" charset="0"/>
                <a:ea typeface="Courier New" charset="0"/>
                <a:cs typeface="Courier New" charset="0"/>
              </a:rPr>
              <a:t>Course(</a:t>
            </a:r>
            <a:r>
              <a:rPr lang="en-US" sz="2000" b="1" u="sng" kern="0" dirty="0" smtClean="0">
                <a:latin typeface="Courier New" charset="0"/>
                <a:ea typeface="Courier New" charset="0"/>
                <a:cs typeface="Courier New" charset="0"/>
              </a:rPr>
              <a:t>code</a:t>
            </a:r>
            <a:r>
              <a:rPr lang="en-US" sz="2000" b="1" kern="0" dirty="0" smtClean="0">
                <a:latin typeface="Courier New" charset="0"/>
                <a:ea typeface="Courier New" charset="0"/>
                <a:cs typeface="Courier New" charset="0"/>
              </a:rPr>
              <a:t>, name)</a:t>
            </a:r>
          </a:p>
          <a:p>
            <a:pPr marL="0" indent="0">
              <a:buFontTx/>
              <a:buNone/>
            </a:pPr>
            <a:r>
              <a:rPr lang="en-US" sz="2000" b="1" kern="0" dirty="0" err="1" smtClean="0">
                <a:latin typeface="Courier New" charset="0"/>
                <a:ea typeface="Courier New" charset="0"/>
                <a:cs typeface="Courier New" charset="0"/>
              </a:rPr>
              <a:t>GivenCourse</a:t>
            </a:r>
            <a:r>
              <a:rPr lang="en-US" sz="2000" b="1" kern="0" dirty="0" smtClean="0">
                <a:latin typeface="Courier New" charset="0"/>
                <a:ea typeface="Courier New" charset="0"/>
                <a:cs typeface="Courier New" charset="0"/>
              </a:rPr>
              <a:t>(</a:t>
            </a:r>
            <a:r>
              <a:rPr lang="en-US" sz="2000" b="1" u="sng" kern="0" dirty="0" smtClean="0">
                <a:latin typeface="Courier New" charset="0"/>
                <a:ea typeface="Courier New" charset="0"/>
                <a:cs typeface="Courier New" charset="0"/>
              </a:rPr>
              <a:t>code</a:t>
            </a:r>
            <a:r>
              <a:rPr lang="en-US" sz="2000" b="1" kern="0" dirty="0" smtClean="0">
                <a:latin typeface="Courier New" charset="0"/>
                <a:ea typeface="Courier New" charset="0"/>
                <a:cs typeface="Courier New" charset="0"/>
              </a:rPr>
              <a:t>, </a:t>
            </a:r>
            <a:r>
              <a:rPr lang="en-US" sz="2000" b="1" u="sng" kern="0" dirty="0" smtClean="0">
                <a:latin typeface="Courier New" charset="0"/>
                <a:ea typeface="Courier New" charset="0"/>
                <a:cs typeface="Courier New" charset="0"/>
              </a:rPr>
              <a:t>period</a:t>
            </a:r>
            <a:r>
              <a:rPr lang="en-US" sz="2000" b="1" kern="0" dirty="0" smtClean="0">
                <a:latin typeface="Courier New" charset="0"/>
                <a:ea typeface="Courier New" charset="0"/>
                <a:cs typeface="Courier New" charset="0"/>
              </a:rPr>
              <a:t>, </a:t>
            </a:r>
            <a:r>
              <a:rPr lang="en-US" sz="2000" b="1" kern="0" dirty="0" err="1" smtClean="0">
                <a:latin typeface="Courier New" charset="0"/>
                <a:ea typeface="Courier New" charset="0"/>
                <a:cs typeface="Courier New" charset="0"/>
              </a:rPr>
              <a:t>studentcount</a:t>
            </a:r>
            <a:r>
              <a:rPr lang="en-US" sz="2000" b="1" kern="0" dirty="0" smtClean="0">
                <a:latin typeface="Courier New" charset="0"/>
                <a:ea typeface="Courier New" charset="0"/>
                <a:cs typeface="Courier New" charset="0"/>
              </a:rPr>
              <a:t>, teacher)</a:t>
            </a:r>
          </a:p>
          <a:p>
            <a:pPr marL="0" indent="0">
              <a:buFontTx/>
              <a:buNone/>
            </a:pPr>
            <a:r>
              <a:rPr lang="en-US" sz="2000" b="1" kern="0" dirty="0" smtClean="0">
                <a:latin typeface="Courier New" charset="0"/>
                <a:ea typeface="Courier New" charset="0"/>
                <a:cs typeface="Courier New" charset="0"/>
              </a:rPr>
              <a:t>	code -&gt; </a:t>
            </a:r>
            <a:r>
              <a:rPr lang="en-US" sz="2000" b="1" kern="0" dirty="0" err="1" smtClean="0">
                <a:latin typeface="Courier New" charset="0"/>
                <a:ea typeface="Courier New" charset="0"/>
                <a:cs typeface="Courier New" charset="0"/>
              </a:rPr>
              <a:t>Course.code</a:t>
            </a:r>
            <a:endParaRPr lang="en-US" sz="2000" b="1" kern="0" dirty="0" smtClean="0">
              <a:latin typeface="Courier New" charset="0"/>
              <a:ea typeface="Courier New" charset="0"/>
              <a:cs typeface="Courier New" charset="0"/>
            </a:endParaRPr>
          </a:p>
          <a:p>
            <a:pPr marL="0" indent="0">
              <a:buFontTx/>
              <a:buNone/>
            </a:pPr>
            <a:r>
              <a:rPr lang="en-US" sz="2000" b="1" kern="0" dirty="0" smtClean="0">
                <a:latin typeface="Courier New" charset="0"/>
                <a:ea typeface="Courier New" charset="0"/>
                <a:cs typeface="Courier New" charset="0"/>
              </a:rPr>
              <a:t>	teacher -&gt; </a:t>
            </a:r>
            <a:r>
              <a:rPr lang="en-US" sz="2000" b="1" kern="0" dirty="0" err="1" smtClean="0">
                <a:latin typeface="Courier New" charset="0"/>
                <a:ea typeface="Courier New" charset="0"/>
                <a:cs typeface="Courier New" charset="0"/>
              </a:rPr>
              <a:t>Person.ssn</a:t>
            </a:r>
            <a:endParaRPr lang="en-US" sz="2000" b="1" kern="0" dirty="0">
              <a:latin typeface="Courier New" charset="0"/>
              <a:ea typeface="Courier New" charset="0"/>
              <a:cs typeface="Courier New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7259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v-SE" altLang="en-US"/>
              <a:t>Creating and dropping tables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1181100"/>
          </a:xfrm>
        </p:spPr>
        <p:txBody>
          <a:bodyPr/>
          <a:lstStyle/>
          <a:p>
            <a:pPr eaLnBrk="1" hangingPunct="1"/>
            <a:r>
              <a:rPr lang="sv-SE" altLang="en-US" sz="2800"/>
              <a:t>Relations become tables, attributes become columns.</a:t>
            </a:r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1042988" y="2636838"/>
            <a:ext cx="7129462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sv-SE" altLang="en-US" sz="2400" b="1" dirty="0">
                <a:latin typeface="Courier New" charset="0"/>
              </a:rPr>
              <a:t>CREATE TABLE </a:t>
            </a:r>
            <a:r>
              <a:rPr lang="sv-SE" altLang="en-US" sz="2400" b="1" i="1" dirty="0" err="1">
                <a:latin typeface="Courier New" charset="0"/>
              </a:rPr>
              <a:t>T</a:t>
            </a:r>
            <a:r>
              <a:rPr lang="sv-SE" altLang="en-US" sz="2400" b="1" i="1" dirty="0" err="1" smtClean="0">
                <a:latin typeface="Courier New" charset="0"/>
              </a:rPr>
              <a:t>ablename</a:t>
            </a:r>
            <a:r>
              <a:rPr lang="sv-SE" altLang="en-US" sz="2400" b="1" dirty="0" smtClean="0">
                <a:latin typeface="Courier New" charset="0"/>
              </a:rPr>
              <a:t> </a:t>
            </a:r>
            <a:r>
              <a:rPr lang="sv-SE" altLang="en-US" sz="2400" b="1" dirty="0">
                <a:latin typeface="Courier New" charset="0"/>
              </a:rPr>
              <a:t>(</a:t>
            </a:r>
            <a:br>
              <a:rPr lang="sv-SE" altLang="en-US" sz="2400" b="1" dirty="0">
                <a:latin typeface="Courier New" charset="0"/>
              </a:rPr>
            </a:br>
            <a:r>
              <a:rPr lang="sv-SE" altLang="en-US" sz="2400" b="1" dirty="0">
                <a:latin typeface="Courier New" charset="0"/>
              </a:rPr>
              <a:t>  &lt;</a:t>
            </a:r>
            <a:r>
              <a:rPr lang="sv-SE" altLang="en-US" sz="2400" b="1" i="1" dirty="0">
                <a:latin typeface="Courier New" charset="0"/>
              </a:rPr>
              <a:t>list </a:t>
            </a:r>
            <a:r>
              <a:rPr lang="sv-SE" altLang="en-US" sz="2400" b="1" i="1" dirty="0" err="1">
                <a:latin typeface="Courier New" charset="0"/>
              </a:rPr>
              <a:t>of</a:t>
            </a:r>
            <a:r>
              <a:rPr lang="sv-SE" altLang="en-US" sz="2400" b="1" i="1" dirty="0">
                <a:latin typeface="Courier New" charset="0"/>
              </a:rPr>
              <a:t> table elements&gt;</a:t>
            </a:r>
            <a:br>
              <a:rPr lang="sv-SE" altLang="en-US" sz="2400" b="1" i="1" dirty="0">
                <a:latin typeface="Courier New" charset="0"/>
              </a:rPr>
            </a:br>
            <a:r>
              <a:rPr lang="sv-SE" altLang="en-US" sz="2400" b="1" dirty="0">
                <a:latin typeface="Courier New" charset="0"/>
              </a:rPr>
              <a:t>);</a:t>
            </a:r>
          </a:p>
        </p:txBody>
      </p:sp>
      <p:sp>
        <p:nvSpPr>
          <p:cNvPr id="12293" name="Text Box 5"/>
          <p:cNvSpPr txBox="1">
            <a:spLocks noChangeArrowheads="1"/>
          </p:cNvSpPr>
          <p:nvPr/>
        </p:nvSpPr>
        <p:spPr bwMode="auto">
          <a:xfrm>
            <a:off x="1042988" y="5734050"/>
            <a:ext cx="712946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sv-SE" altLang="en-US" sz="2400" b="1" dirty="0">
                <a:latin typeface="Courier New" charset="0"/>
              </a:rPr>
              <a:t>DROP TABLE </a:t>
            </a:r>
            <a:r>
              <a:rPr lang="sv-SE" altLang="en-US" sz="2400" b="1" i="1" dirty="0" err="1">
                <a:latin typeface="Courier New" charset="0"/>
              </a:rPr>
              <a:t>T</a:t>
            </a:r>
            <a:r>
              <a:rPr lang="sv-SE" altLang="en-US" sz="2400" b="1" i="1" dirty="0" err="1" smtClean="0">
                <a:latin typeface="Courier New" charset="0"/>
              </a:rPr>
              <a:t>ablename</a:t>
            </a:r>
            <a:r>
              <a:rPr lang="sv-SE" altLang="en-US" sz="2400" b="1" dirty="0">
                <a:latin typeface="Courier New" charset="0"/>
              </a:rPr>
              <a:t>;</a:t>
            </a:r>
          </a:p>
        </p:txBody>
      </p:sp>
      <p:sp>
        <p:nvSpPr>
          <p:cNvPr id="12294" name="Text Box 6"/>
          <p:cNvSpPr txBox="1">
            <a:spLocks noChangeArrowheads="1"/>
          </p:cNvSpPr>
          <p:nvPr/>
        </p:nvSpPr>
        <p:spPr bwMode="auto">
          <a:xfrm>
            <a:off x="1042988" y="4581525"/>
            <a:ext cx="77057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sv-SE" altLang="en-US" sz="2400" b="1" dirty="0" smtClean="0">
                <a:latin typeface="Courier New" charset="0"/>
              </a:rPr>
              <a:t>\d+ </a:t>
            </a:r>
            <a:r>
              <a:rPr lang="sv-SE" altLang="en-US" sz="2400" b="1" i="1" dirty="0" err="1">
                <a:latin typeface="Courier New" charset="0"/>
              </a:rPr>
              <a:t>T</a:t>
            </a:r>
            <a:r>
              <a:rPr lang="sv-SE" altLang="en-US" sz="2400" b="1" i="1" dirty="0" err="1" smtClean="0">
                <a:latin typeface="Courier New" charset="0"/>
              </a:rPr>
              <a:t>ablename</a:t>
            </a:r>
            <a:r>
              <a:rPr lang="sv-SE" altLang="en-US" sz="2400" b="1" dirty="0">
                <a:latin typeface="Courier New" charset="0"/>
              </a:rPr>
              <a:t>;</a:t>
            </a:r>
          </a:p>
        </p:txBody>
      </p:sp>
      <p:sp>
        <p:nvSpPr>
          <p:cNvPr id="12295" name="Rectangle 8"/>
          <p:cNvSpPr>
            <a:spLocks noChangeArrowheads="1"/>
          </p:cNvSpPr>
          <p:nvPr/>
        </p:nvSpPr>
        <p:spPr bwMode="auto">
          <a:xfrm>
            <a:off x="468313" y="4005263"/>
            <a:ext cx="8229600" cy="503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sv-SE" altLang="en-US" sz="2800"/>
              <a:t>Get all info about a created table:</a:t>
            </a:r>
          </a:p>
        </p:txBody>
      </p:sp>
      <p:sp>
        <p:nvSpPr>
          <p:cNvPr id="12296" name="Rectangle 9"/>
          <p:cNvSpPr>
            <a:spLocks noChangeArrowheads="1"/>
          </p:cNvSpPr>
          <p:nvPr/>
        </p:nvSpPr>
        <p:spPr bwMode="auto">
          <a:xfrm>
            <a:off x="539750" y="5157788"/>
            <a:ext cx="8229600" cy="503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sv-SE" altLang="en-US" sz="2800"/>
              <a:t>Remove a created table:</a:t>
            </a:r>
          </a:p>
        </p:txBody>
      </p:sp>
      <p:sp>
        <p:nvSpPr>
          <p:cNvPr id="12297" name="AutoShape 10"/>
          <p:cNvSpPr>
            <a:spLocks noChangeArrowheads="1"/>
          </p:cNvSpPr>
          <p:nvPr/>
        </p:nvSpPr>
        <p:spPr bwMode="auto">
          <a:xfrm>
            <a:off x="5219700" y="4724400"/>
            <a:ext cx="2448644" cy="433388"/>
          </a:xfrm>
          <a:prstGeom prst="wedgeRectCallout">
            <a:avLst>
              <a:gd name="adj1" fmla="val -73403"/>
              <a:gd name="adj2" fmla="val -34981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en-US" sz="1800" smtClean="0"/>
              <a:t>PostgreSQL</a:t>
            </a:r>
            <a:r>
              <a:rPr lang="sv-SE" altLang="en-US" sz="1800" dirty="0" smtClean="0"/>
              <a:t> </a:t>
            </a:r>
            <a:r>
              <a:rPr lang="sv-SE" altLang="en-US" sz="1800" dirty="0" err="1"/>
              <a:t>specific</a:t>
            </a:r>
            <a:r>
              <a:rPr lang="sv-SE" altLang="en-US" sz="1800" dirty="0"/>
              <a:t>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tandardformgivning">
  <a:themeElements>
    <a:clrScheme name="Standardformgivning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andardformgivning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0000" tIns="46800" rIns="90000" bIns="4680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sv-SE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0000" tIns="46800" rIns="90000" bIns="4680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sv-SE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Standardformgivning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formgivning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formgivning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formgivning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formgivning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formgivning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formgivning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formgivning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formgivning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formgivning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formgivning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formgivning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11398</TotalTime>
  <Words>1972</Words>
  <Application>Microsoft Macintosh PowerPoint</Application>
  <PresentationFormat>On-screen Show (4:3)</PresentationFormat>
  <Paragraphs>774</Paragraphs>
  <Slides>53</Slides>
  <Notes>26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53</vt:i4>
      </vt:variant>
    </vt:vector>
  </HeadingPairs>
  <TitlesOfParts>
    <vt:vector size="57" baseType="lpstr">
      <vt:lpstr>Arial Unicode MS</vt:lpstr>
      <vt:lpstr>Courier New</vt:lpstr>
      <vt:lpstr>Arial</vt:lpstr>
      <vt:lpstr>Standardformgivning</vt:lpstr>
      <vt:lpstr>Database Construction and Usage</vt:lpstr>
      <vt:lpstr>Announcement</vt:lpstr>
      <vt:lpstr>Example</vt:lpstr>
      <vt:lpstr>Course Objectives</vt:lpstr>
      <vt:lpstr>Connecting to PostgreSQL</vt:lpstr>
      <vt:lpstr>Case convention</vt:lpstr>
      <vt:lpstr>SQL Data Definition Language </vt:lpstr>
      <vt:lpstr>Working example</vt:lpstr>
      <vt:lpstr>Creating and dropping tables</vt:lpstr>
      <vt:lpstr>Table declaration elements</vt:lpstr>
      <vt:lpstr>Example</vt:lpstr>
      <vt:lpstr>Declaring keys</vt:lpstr>
      <vt:lpstr>Example</vt:lpstr>
      <vt:lpstr>Foreign keys</vt:lpstr>
      <vt:lpstr>Foreign keys</vt:lpstr>
      <vt:lpstr>Example</vt:lpstr>
      <vt:lpstr>Example</vt:lpstr>
      <vt:lpstr>Value constraints</vt:lpstr>
      <vt:lpstr>Example</vt:lpstr>
      <vt:lpstr>Example</vt:lpstr>
      <vt:lpstr>SQL Data Manipulation Language: Modifications</vt:lpstr>
      <vt:lpstr>Inserting data</vt:lpstr>
      <vt:lpstr>Example</vt:lpstr>
      <vt:lpstr>Deletions</vt:lpstr>
      <vt:lpstr>Updates</vt:lpstr>
      <vt:lpstr>Queries:  SQL and Relational Algebra </vt:lpstr>
      <vt:lpstr>Querying</vt:lpstr>
      <vt:lpstr>SQL</vt:lpstr>
      <vt:lpstr>”Algebra”</vt:lpstr>
      <vt:lpstr>Relational Algebra</vt:lpstr>
      <vt:lpstr>Selection</vt:lpstr>
      <vt:lpstr>PowerPoint Presentation</vt:lpstr>
      <vt:lpstr>PowerPoint Presentation</vt:lpstr>
      <vt:lpstr>Projection</vt:lpstr>
      <vt:lpstr>PowerPoint Presentation</vt:lpstr>
      <vt:lpstr>PowerPoint Presentation</vt:lpstr>
      <vt:lpstr>The confusing SELECT</vt:lpstr>
      <vt:lpstr>The confusing SELECT</vt:lpstr>
      <vt:lpstr>Mystery revealed!</vt:lpstr>
      <vt:lpstr>Quiz!</vt:lpstr>
      <vt:lpstr>FROM Courses, GivenCourses</vt:lpstr>
      <vt:lpstr>WHERE teacher = ’Niklas Broberg’</vt:lpstr>
      <vt:lpstr>PowerPoint Presentation</vt:lpstr>
      <vt:lpstr>Cartesian Products</vt:lpstr>
      <vt:lpstr>Quiz!</vt:lpstr>
      <vt:lpstr>code = course</vt:lpstr>
      <vt:lpstr>Joining relations</vt:lpstr>
      <vt:lpstr>PowerPoint Presentation</vt:lpstr>
      <vt:lpstr>Natural join</vt:lpstr>
      <vt:lpstr>PowerPoint Presentation</vt:lpstr>
      <vt:lpstr>Sets or Bags?</vt:lpstr>
      <vt:lpstr>Sets or Bags?</vt:lpstr>
      <vt:lpstr>Next time, Lecture 6</vt:lpstr>
    </vt:vector>
  </TitlesOfParts>
  <Company>barbar</Company>
  <LinksUpToDate>false</LinksUpToDate>
  <SharedDoc>false</SharedDoc>
  <HyperlinksChanged>false</HyperlinksChanged>
  <AppVersion>15.0027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Database Construction and Usage</dc:title>
  <dc:creator>Niklas Broberg</dc:creator>
  <cp:lastModifiedBy>Microsoft Office User</cp:lastModifiedBy>
  <cp:revision>122</cp:revision>
  <cp:lastPrinted>2016-11-15T08:33:33Z</cp:lastPrinted>
  <dcterms:created xsi:type="dcterms:W3CDTF">2005-11-05T16:06:59Z</dcterms:created>
  <dcterms:modified xsi:type="dcterms:W3CDTF">2016-11-15T08:36:59Z</dcterms:modified>
</cp:coreProperties>
</file>