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78" r:id="rId3"/>
    <p:sldId id="379" r:id="rId4"/>
    <p:sldId id="258" r:id="rId5"/>
    <p:sldId id="370" r:id="rId6"/>
    <p:sldId id="272" r:id="rId7"/>
    <p:sldId id="265" r:id="rId8"/>
    <p:sldId id="371" r:id="rId9"/>
    <p:sldId id="266" r:id="rId10"/>
    <p:sldId id="268" r:id="rId11"/>
    <p:sldId id="267" r:id="rId12"/>
    <p:sldId id="270" r:id="rId13"/>
    <p:sldId id="347" r:id="rId14"/>
    <p:sldId id="271" r:id="rId15"/>
    <p:sldId id="365" r:id="rId16"/>
    <p:sldId id="348" r:id="rId17"/>
    <p:sldId id="350" r:id="rId18"/>
    <p:sldId id="273" r:id="rId19"/>
    <p:sldId id="372" r:id="rId20"/>
    <p:sldId id="373" r:id="rId21"/>
    <p:sldId id="343" r:id="rId22"/>
    <p:sldId id="344" r:id="rId23"/>
    <p:sldId id="342" r:id="rId24"/>
    <p:sldId id="275" r:id="rId25"/>
    <p:sldId id="276" r:id="rId26"/>
    <p:sldId id="278" r:id="rId27"/>
    <p:sldId id="281" r:id="rId28"/>
    <p:sldId id="282" r:id="rId29"/>
    <p:sldId id="283" r:id="rId30"/>
    <p:sldId id="279" r:id="rId31"/>
    <p:sldId id="367" r:id="rId32"/>
    <p:sldId id="368" r:id="rId33"/>
    <p:sldId id="374" r:id="rId34"/>
    <p:sldId id="369" r:id="rId35"/>
    <p:sldId id="357" r:id="rId36"/>
    <p:sldId id="375" r:id="rId37"/>
    <p:sldId id="358" r:id="rId38"/>
    <p:sldId id="376" r:id="rId39"/>
    <p:sldId id="289" r:id="rId40"/>
    <p:sldId id="291" r:id="rId41"/>
    <p:sldId id="302" r:id="rId42"/>
    <p:sldId id="303" r:id="rId43"/>
    <p:sldId id="359" r:id="rId44"/>
    <p:sldId id="377" r:id="rId45"/>
    <p:sldId id="294" r:id="rId46"/>
    <p:sldId id="304" r:id="rId47"/>
    <p:sldId id="361" r:id="rId48"/>
    <p:sldId id="296" r:id="rId49"/>
    <p:sldId id="297" r:id="rId50"/>
    <p:sldId id="362" r:id="rId51"/>
    <p:sldId id="306" r:id="rId52"/>
    <p:sldId id="325" r:id="rId53"/>
    <p:sldId id="355" r:id="rId5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5"/>
    <p:restoredTop sz="86378" autoAdjust="0"/>
  </p:normalViewPr>
  <p:slideViewPr>
    <p:cSldViewPr>
      <p:cViewPr varScale="1">
        <p:scale>
          <a:sx n="92" d="100"/>
          <a:sy n="92" d="100"/>
        </p:scale>
        <p:origin x="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C33E0A-8143-9745-9AD1-9BA9CB3D1AA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F5E9C-D437-6B4B-B9DC-0D94127E6D08}" type="slidenum">
              <a:rPr lang="sv-SE" altLang="en-US"/>
              <a:pPr/>
              <a:t>‹#›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5E9C-D437-6B4B-B9DC-0D94127E6D08}" type="slidenum">
              <a:rPr lang="sv-SE" altLang="en-US" smtClean="0"/>
              <a:pPr/>
              <a:t>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9858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4DE6EE-17C4-E14A-B0C9-0DEFED8D4115}" type="slidenum">
              <a:rPr lang="sv-SE" altLang="en-US"/>
              <a:pPr eaLnBrk="1" hangingPunct="1">
                <a:spcBef>
                  <a:spcPct val="0"/>
                </a:spcBef>
              </a:pPr>
              <a:t>33</a:t>
            </a:fld>
            <a:endParaRPr lang="sv-SE" alt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7BE679-1F57-5C4B-88E4-412B578669B5}" type="slidenum">
              <a:rPr lang="en-AU" altLang="en-US"/>
              <a:pPr algn="r" eaLnBrk="1" hangingPunct="1">
                <a:spcBef>
                  <a:spcPct val="0"/>
                </a:spcBef>
              </a:pPr>
              <a:t>33</a:t>
            </a:fld>
            <a:endParaRPr lang="en-AU" altLang="en-US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  <p:extLst>
      <p:ext uri="{BB962C8B-B14F-4D97-AF65-F5344CB8AC3E}">
        <p14:creationId xmlns:p14="http://schemas.microsoft.com/office/powerpoint/2010/main" val="58798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A53FE5-3159-E643-AFA4-7F136339C8E5}" type="slidenum">
              <a:rPr lang="sv-SE" altLang="en-US"/>
              <a:pPr eaLnBrk="1" hangingPunct="1">
                <a:spcBef>
                  <a:spcPct val="0"/>
                </a:spcBef>
              </a:pPr>
              <a:t>34</a:t>
            </a:fld>
            <a:endParaRPr lang="sv-SE" altLang="en-US"/>
          </a:p>
        </p:txBody>
      </p:sp>
      <p:sp>
        <p:nvSpPr>
          <p:cNvPr id="819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/>
            <a:r>
              <a:rPr lang="en-US" altLang="en-US"/>
              <a:t>2008-11-10 (GK): “project” changed to “projection” on last line.</a:t>
            </a:r>
          </a:p>
          <a:p>
            <a:pPr eaLnBrk="1" hangingPunct="1"/>
            <a:endParaRPr lang="en-US" altLang="en-US"/>
          </a:p>
        </p:txBody>
      </p:sp>
      <p:sp>
        <p:nvSpPr>
          <p:cNvPr id="819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6895B8-43EF-0D40-8A65-4830DE0E92AC}" type="slidenum">
              <a:rPr lang="en-AU" altLang="en-US"/>
              <a:pPr algn="r" eaLnBrk="1" hangingPunct="1">
                <a:spcBef>
                  <a:spcPct val="0"/>
                </a:spcBef>
              </a:pPr>
              <a:t>34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1F90E7-1C01-DD4C-92F9-133B085979DA}" type="slidenum">
              <a:rPr lang="sv-SE" altLang="en-US"/>
              <a:pPr eaLnBrk="1" hangingPunct="1">
                <a:spcBef>
                  <a:spcPct val="0"/>
                </a:spcBef>
              </a:pPr>
              <a:t>35</a:t>
            </a:fld>
            <a:endParaRPr lang="sv-SE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1F90E7-1C01-DD4C-92F9-133B085979DA}" type="slidenum">
              <a:rPr lang="sv-SE" altLang="en-US"/>
              <a:pPr eaLnBrk="1" hangingPunct="1">
                <a:spcBef>
                  <a:spcPct val="0"/>
                </a:spcBef>
              </a:pPr>
              <a:t>36</a:t>
            </a:fld>
            <a:endParaRPr lang="sv-SE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  <p:extLst>
      <p:ext uri="{BB962C8B-B14F-4D97-AF65-F5344CB8AC3E}">
        <p14:creationId xmlns:p14="http://schemas.microsoft.com/office/powerpoint/2010/main" val="1278686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890268-6105-874E-92F1-349D58442D2B}" type="slidenum">
              <a:rPr lang="sv-SE" altLang="en-US"/>
              <a:pPr eaLnBrk="1" hangingPunct="1">
                <a:spcBef>
                  <a:spcPct val="0"/>
                </a:spcBef>
              </a:pPr>
              <a:t>37</a:t>
            </a:fld>
            <a:endParaRPr lang="sv-SE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890268-6105-874E-92F1-349D58442D2B}" type="slidenum">
              <a:rPr lang="sv-SE" altLang="en-US"/>
              <a:pPr eaLnBrk="1" hangingPunct="1">
                <a:spcBef>
                  <a:spcPct val="0"/>
                </a:spcBef>
              </a:pPr>
              <a:t>38</a:t>
            </a:fld>
            <a:endParaRPr lang="sv-SE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  <p:extLst>
      <p:ext uri="{BB962C8B-B14F-4D97-AF65-F5344CB8AC3E}">
        <p14:creationId xmlns:p14="http://schemas.microsoft.com/office/powerpoint/2010/main" val="1766167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301D86-4977-F744-A6C6-B2BD2C9922C7}" type="slidenum">
              <a:rPr lang="sv-SE" altLang="en-US"/>
              <a:pPr eaLnBrk="1" hangingPunct="1">
                <a:spcBef>
                  <a:spcPct val="0"/>
                </a:spcBef>
              </a:pPr>
              <a:t>39</a:t>
            </a:fld>
            <a:endParaRPr lang="sv-SE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2009-02-01, NB: code =&gt; course for consistency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46489F-113B-4749-868A-242A1737C948}" type="slidenum">
              <a:rPr lang="sv-SE" altLang="en-US"/>
              <a:pPr eaLnBrk="1" hangingPunct="1">
                <a:spcBef>
                  <a:spcPct val="0"/>
                </a:spcBef>
              </a:pPr>
              <a:t>40</a:t>
            </a:fld>
            <a:endParaRPr lang="sv-SE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  <a:endParaRPr lang="sv-SE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EDF89D-8C32-F443-B3DA-E049E7ECE6D4}" type="slidenum">
              <a:rPr lang="sv-SE" altLang="en-US"/>
              <a:pPr eaLnBrk="1" hangingPunct="1">
                <a:spcBef>
                  <a:spcPct val="0"/>
                </a:spcBef>
              </a:pPr>
              <a:t>41</a:t>
            </a:fld>
            <a:endParaRPr lang="sv-SE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  <a:endParaRPr lang="sv-SE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618A21-2869-F04E-94FB-E6D02231BED5}" type="slidenum">
              <a:rPr lang="sv-SE" altLang="en-US"/>
              <a:pPr eaLnBrk="1" hangingPunct="1">
                <a:spcBef>
                  <a:spcPct val="0"/>
                </a:spcBef>
              </a:pPr>
              <a:t>42</a:t>
            </a:fld>
            <a:endParaRPr lang="sv-SE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</a:p>
          <a:p>
            <a:pPr eaLnBrk="1" hangingPunct="1"/>
            <a:endParaRPr lang="sv-S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2011-02-02 (NB): Put parentheses around ”at most”</a:t>
            </a:r>
          </a:p>
        </p:txBody>
      </p:sp>
      <p:sp>
        <p:nvSpPr>
          <p:cNvPr id="7066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58F610-07EF-AC4F-8E7F-6A5CD69FDA8C}" type="slidenum">
              <a:rPr lang="sv-SE" altLang="en-US"/>
              <a:pPr eaLnBrk="1" hangingPunct="1">
                <a:spcBef>
                  <a:spcPct val="0"/>
                </a:spcBef>
              </a:pPr>
              <a:t>12</a:t>
            </a:fld>
            <a:endParaRPr lang="sv-SE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387F8A-FB94-7D4A-AB77-2DACFB9563FD}" type="slidenum">
              <a:rPr lang="sv-SE" altLang="en-US"/>
              <a:pPr eaLnBrk="1" hangingPunct="1">
                <a:spcBef>
                  <a:spcPct val="0"/>
                </a:spcBef>
              </a:pPr>
              <a:t>43</a:t>
            </a:fld>
            <a:endParaRPr lang="sv-SE" alt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8747AF-3715-DC48-94D4-FAD2DA654D7C}" type="slidenum">
              <a:rPr lang="sv-SE" altLang="en-US"/>
              <a:pPr eaLnBrk="1" hangingPunct="1">
                <a:spcBef>
                  <a:spcPct val="0"/>
                </a:spcBef>
              </a:pPr>
              <a:t>44</a:t>
            </a:fld>
            <a:endParaRPr lang="sv-SE" alt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5388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E38C80-FD60-D94E-BE82-7640B64B4101}" type="slidenum">
              <a:rPr lang="sv-SE" altLang="en-US"/>
              <a:pPr eaLnBrk="1" hangingPunct="1">
                <a:spcBef>
                  <a:spcPct val="0"/>
                </a:spcBef>
              </a:pPr>
              <a:t>45</a:t>
            </a:fld>
            <a:endParaRPr lang="sv-SE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  <a:endParaRPr lang="sv-SE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64F836-7F9F-5449-BBC9-5C0A89C63613}" type="slidenum">
              <a:rPr lang="sv-SE" altLang="en-US"/>
              <a:pPr eaLnBrk="1" hangingPunct="1">
                <a:spcBef>
                  <a:spcPct val="0"/>
                </a:spcBef>
              </a:pPr>
              <a:t>46</a:t>
            </a:fld>
            <a:endParaRPr lang="sv-SE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  <a:endParaRPr lang="sv-SE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AAC9F0-29C1-714B-87D4-9107A3FBF99A}" type="slidenum">
              <a:rPr lang="sv-SE" altLang="en-US"/>
              <a:pPr eaLnBrk="1" hangingPunct="1">
                <a:spcBef>
                  <a:spcPct val="0"/>
                </a:spcBef>
              </a:pPr>
              <a:t>47</a:t>
            </a:fld>
            <a:endParaRPr lang="sv-SE" alt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93F093-D80E-A040-8565-65DAE8CAFB0E}" type="slidenum">
              <a:rPr lang="sv-SE" altLang="en-US"/>
              <a:pPr eaLnBrk="1" hangingPunct="1">
                <a:spcBef>
                  <a:spcPct val="0"/>
                </a:spcBef>
              </a:pPr>
              <a:t>48</a:t>
            </a:fld>
            <a:endParaRPr lang="sv-SE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/>
              <a:t>2009-02-01, NB: Updated data in tables.</a:t>
            </a:r>
            <a:endParaRPr lang="sv-SE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408F0-392D-EC47-A467-9C353BB38AF1}" type="slidenum">
              <a:rPr lang="sv-SE" altLang="en-US"/>
              <a:pPr eaLnBrk="1" hangingPunct="1">
                <a:spcBef>
                  <a:spcPct val="0"/>
                </a:spcBef>
              </a:pPr>
              <a:t>50</a:t>
            </a:fld>
            <a:endParaRPr lang="sv-SE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E7CA67-AEF4-2F4D-B6AA-7116C058B581}" type="slidenum">
              <a:rPr lang="sv-SE" altLang="en-US"/>
              <a:pPr eaLnBrk="1" hangingPunct="1">
                <a:spcBef>
                  <a:spcPct val="0"/>
                </a:spcBef>
              </a:pPr>
              <a:t>14</a:t>
            </a:fld>
            <a:endParaRPr lang="sv-SE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2007-11-11 (GK): “so called” changed to “called”.</a:t>
            </a:r>
            <a:endParaRPr lang="sv-S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270126-F581-8445-AC48-75C1243D6EFC}" type="slidenum">
              <a:rPr lang="sv-SE" altLang="en-US"/>
              <a:pPr eaLnBrk="1" hangingPunct="1">
                <a:spcBef>
                  <a:spcPct val="0"/>
                </a:spcBef>
              </a:pPr>
              <a:t>16</a:t>
            </a:fld>
            <a:endParaRPr lang="sv-SE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2009-02-01, NB: code =&gt; course for consistency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53D26-AC62-6C4B-8F23-FDA17FB1861D}" type="slidenum">
              <a:rPr lang="sv-SE" altLang="en-US"/>
              <a:pPr eaLnBrk="1" hangingPunct="1">
                <a:spcBef>
                  <a:spcPct val="0"/>
                </a:spcBef>
              </a:pPr>
              <a:t>17</a:t>
            </a:fld>
            <a:endParaRPr lang="sv-SE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2009-02-01, NB: code =&gt; course for consistency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53D26-AC62-6C4B-8F23-FDA17FB1861D}" type="slidenum">
              <a:rPr lang="sv-SE" altLang="en-US"/>
              <a:pPr eaLnBrk="1" hangingPunct="1">
                <a:spcBef>
                  <a:spcPct val="0"/>
                </a:spcBef>
              </a:pPr>
              <a:t>19</a:t>
            </a:fld>
            <a:endParaRPr lang="sv-SE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2009-02-01, NB: code =&gt; course for consistency</a:t>
            </a:r>
          </a:p>
        </p:txBody>
      </p:sp>
    </p:spTree>
    <p:extLst>
      <p:ext uri="{BB962C8B-B14F-4D97-AF65-F5344CB8AC3E}">
        <p14:creationId xmlns:p14="http://schemas.microsoft.com/office/powerpoint/2010/main" val="1255356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53D26-AC62-6C4B-8F23-FDA17FB1861D}" type="slidenum">
              <a:rPr lang="sv-SE" altLang="en-US"/>
              <a:pPr eaLnBrk="1" hangingPunct="1">
                <a:spcBef>
                  <a:spcPct val="0"/>
                </a:spcBef>
              </a:pPr>
              <a:t>20</a:t>
            </a:fld>
            <a:endParaRPr lang="sv-SE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/>
              <a:t>2009-02-01, NB: code =&gt; course for consistency</a:t>
            </a:r>
          </a:p>
        </p:txBody>
      </p:sp>
    </p:spTree>
    <p:extLst>
      <p:ext uri="{BB962C8B-B14F-4D97-AF65-F5344CB8AC3E}">
        <p14:creationId xmlns:p14="http://schemas.microsoft.com/office/powerpoint/2010/main" val="1526730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D2FF04-A391-5749-B2C9-EB80D1F035A6}" type="slidenum">
              <a:rPr lang="sv-SE" altLang="en-US"/>
              <a:pPr eaLnBrk="1" hangingPunct="1">
                <a:spcBef>
                  <a:spcPct val="0"/>
                </a:spcBef>
              </a:pPr>
              <a:t>31</a:t>
            </a:fld>
            <a:endParaRPr lang="sv-SE" altLang="en-US"/>
          </a:p>
        </p:txBody>
      </p:sp>
      <p:sp>
        <p:nvSpPr>
          <p:cNvPr id="798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/>
            <a:r>
              <a:rPr lang="en-US" altLang="en-US"/>
              <a:t>2008-11-10 (GK): “select” changed to “selection” on last line.</a:t>
            </a:r>
          </a:p>
        </p:txBody>
      </p:sp>
      <p:sp>
        <p:nvSpPr>
          <p:cNvPr id="798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95C1B9-3275-C549-B1AD-AFB5684D730E}" type="slidenum">
              <a:rPr lang="en-AU" altLang="en-US"/>
              <a:pPr algn="r" eaLnBrk="1" hangingPunct="1">
                <a:spcBef>
                  <a:spcPct val="0"/>
                </a:spcBef>
              </a:pPr>
              <a:t>31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4DE6EE-17C4-E14A-B0C9-0DEFED8D4115}" type="slidenum">
              <a:rPr lang="sv-SE" altLang="en-US"/>
              <a:pPr eaLnBrk="1" hangingPunct="1">
                <a:spcBef>
                  <a:spcPct val="0"/>
                </a:spcBef>
              </a:pPr>
              <a:t>32</a:t>
            </a:fld>
            <a:endParaRPr lang="sv-SE" alt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7BE679-1F57-5C4B-88E4-412B578669B5}" type="slidenum">
              <a:rPr lang="en-AU" altLang="en-US"/>
              <a:pPr algn="r" eaLnBrk="1" hangingPunct="1">
                <a:spcBef>
                  <a:spcPct val="0"/>
                </a:spcBef>
              </a:pPr>
              <a:t>32</a:t>
            </a:fld>
            <a:endParaRPr lang="en-AU" altLang="en-US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/>
            <a:r>
              <a:rPr lang="en-US" altLang="en-US"/>
              <a:t>2007-11-07 (GK): Aligned SQL.</a:t>
            </a:r>
            <a:endParaRPr lang="en-AU" altLang="en-US"/>
          </a:p>
          <a:p>
            <a:pPr eaLnBrk="1" hangingPunct="1"/>
            <a:r>
              <a:rPr lang="en-AU" altLang="en-US"/>
              <a:t>2009-02-01, NB: Updated data in tables.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8B0EF-D3EA-CE4E-BEB0-ACA4AA316C4D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2880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69F41-1DE4-024F-826F-9E2D18A73A6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4377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5F82E-C0B7-6146-85C8-DE011C9A5B68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702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70543-FCBB-1A4D-9AAF-A5E4E75BA5C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24239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EE495-A3B4-9F4B-8C4D-CC7CEDAD01E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3999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9BBE7-122B-174B-B38D-50B53D98C0D7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8367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392C5-19AC-5C4A-90E1-11046163307A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7076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5A61B-3150-1E45-A33C-85229E2AE917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8912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E023E-BC34-2449-AFB9-44E88F97731B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0985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CFDFC-8DCC-194D-9E83-3D4CB100A41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854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A1945-8436-DD41-8B1E-7E0679292C5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801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23621-3F8F-2542-AC83-71B41AA73669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5138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50D31-8CF7-7342-9B5B-6ECA037237DB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9668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44BA48-B776-8E48-87D3-B1F317B30488}" type="slidenum">
              <a:rPr lang="sv-SE" altLang="en-US"/>
              <a:pPr/>
              <a:t>‹#›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oups.google.com/forum/#!forum/tda357-ht201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Database </a:t>
            </a:r>
            <a:r>
              <a:rPr lang="sv-SE" altLang="en-US">
                <a:solidFill>
                  <a:schemeClr val="folHlink"/>
                </a:solidFill>
              </a:rPr>
              <a:t>Construction</a:t>
            </a:r>
            <a:br>
              <a:rPr lang="sv-SE" altLang="en-US">
                <a:solidFill>
                  <a:schemeClr val="folHlink"/>
                </a:solidFill>
              </a:rPr>
            </a:br>
            <a:r>
              <a:rPr lang="sv-SE" altLang="en-US">
                <a:solidFill>
                  <a:schemeClr val="tx1"/>
                </a:solidFill>
              </a:rPr>
              <a:t>and</a:t>
            </a:r>
            <a:r>
              <a:rPr lang="sv-SE" altLang="en-US">
                <a:solidFill>
                  <a:schemeClr val="folHlink"/>
                </a:solidFill>
              </a:rPr>
              <a:t> </a:t>
            </a:r>
            <a:r>
              <a:rPr lang="sv-SE" altLang="en-US">
                <a:solidFill>
                  <a:srgbClr val="FF3300"/>
                </a:solidFill>
              </a:rPr>
              <a:t>Usage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SQL DDL and DML</a:t>
            </a:r>
            <a:br>
              <a:rPr lang="sv-SE" altLang="en-US"/>
            </a:br>
            <a:r>
              <a:rPr lang="sv-SE" altLang="en-US"/>
              <a:t>Relational Algebra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Lecture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Table declaration elements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The </a:t>
            </a:r>
            <a:r>
              <a:rPr lang="sv-SE" altLang="en-US" dirty="0" err="1"/>
              <a:t>basic</a:t>
            </a:r>
            <a:r>
              <a:rPr lang="sv-SE" altLang="en-US" dirty="0"/>
              <a:t> elements </a:t>
            </a:r>
            <a:r>
              <a:rPr lang="sv-SE" altLang="en-US" dirty="0" err="1"/>
              <a:t>are</a:t>
            </a:r>
            <a:r>
              <a:rPr lang="sv-SE" altLang="en-US" dirty="0"/>
              <a:t> pairs </a:t>
            </a:r>
            <a:r>
              <a:rPr lang="sv-SE" altLang="en-US" dirty="0" err="1"/>
              <a:t>consisting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a </a:t>
            </a:r>
            <a:r>
              <a:rPr lang="sv-SE" altLang="en-US" dirty="0" err="1"/>
              <a:t>column</a:t>
            </a:r>
            <a:r>
              <a:rPr lang="sv-SE" altLang="en-US" dirty="0"/>
              <a:t> </a:t>
            </a:r>
            <a:r>
              <a:rPr lang="sv-SE" altLang="en-US" dirty="0" err="1"/>
              <a:t>name</a:t>
            </a:r>
            <a:r>
              <a:rPr lang="sv-SE" altLang="en-US" dirty="0"/>
              <a:t> and a </a:t>
            </a:r>
            <a:r>
              <a:rPr lang="sv-SE" altLang="en-US" dirty="0" err="1"/>
              <a:t>type</a:t>
            </a:r>
            <a:r>
              <a:rPr lang="sv-SE" altLang="en-US" dirty="0"/>
              <a:t>.</a:t>
            </a:r>
          </a:p>
          <a:p>
            <a:pPr eaLnBrk="1" hangingPunct="1"/>
            <a:r>
              <a:rPr lang="sv-SE" altLang="en-US" dirty="0"/>
              <a:t>Most common SQL </a:t>
            </a:r>
            <a:r>
              <a:rPr lang="sv-SE" altLang="en-US" dirty="0" err="1"/>
              <a:t>types</a:t>
            </a:r>
            <a:r>
              <a:rPr lang="sv-SE" altLang="en-US" dirty="0"/>
              <a:t>:</a:t>
            </a:r>
          </a:p>
          <a:p>
            <a:pPr lvl="1" eaLnBrk="1" hangingPunct="1"/>
            <a:r>
              <a:rPr lang="sv-SE" altLang="en-US" dirty="0"/>
              <a:t>INT or INTEGER (synonyms)</a:t>
            </a:r>
          </a:p>
          <a:p>
            <a:pPr lvl="1" eaLnBrk="1" hangingPunct="1"/>
            <a:r>
              <a:rPr lang="sv-SE" altLang="en-US" dirty="0"/>
              <a:t>REAL or FLOAT (synonyms)</a:t>
            </a:r>
          </a:p>
          <a:p>
            <a:pPr lvl="1" eaLnBrk="1" hangingPunct="1"/>
            <a:r>
              <a:rPr lang="sv-SE" altLang="en-US" dirty="0"/>
              <a:t>CHAR(</a:t>
            </a:r>
            <a:r>
              <a:rPr lang="sv-SE" altLang="en-US" i="1" dirty="0"/>
              <a:t>n</a:t>
            </a:r>
            <a:r>
              <a:rPr lang="sv-SE" altLang="en-US" dirty="0"/>
              <a:t>) = </a:t>
            </a:r>
            <a:r>
              <a:rPr lang="sv-SE" altLang="en-US" dirty="0" err="1"/>
              <a:t>fixed-size</a:t>
            </a:r>
            <a:r>
              <a:rPr lang="sv-SE" altLang="en-US" dirty="0"/>
              <a:t> string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size</a:t>
            </a:r>
            <a:r>
              <a:rPr lang="sv-SE" altLang="en-US" dirty="0"/>
              <a:t> </a:t>
            </a:r>
            <a:r>
              <a:rPr lang="sv-SE" altLang="en-US" i="1" dirty="0"/>
              <a:t>n</a:t>
            </a:r>
            <a:r>
              <a:rPr lang="sv-SE" altLang="en-US" dirty="0"/>
              <a:t>.</a:t>
            </a:r>
          </a:p>
          <a:p>
            <a:pPr lvl="1" eaLnBrk="1" hangingPunct="1"/>
            <a:r>
              <a:rPr lang="sv-SE" altLang="en-US" dirty="0"/>
              <a:t>VARCHAR(n) = </a:t>
            </a:r>
            <a:r>
              <a:rPr lang="sv-SE" altLang="en-US" dirty="0" err="1"/>
              <a:t>variable-size</a:t>
            </a:r>
            <a:r>
              <a:rPr lang="sv-SE" altLang="en-US" dirty="0"/>
              <a:t> string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/>
              <a:t>up</a:t>
            </a:r>
            <a:r>
              <a:rPr lang="sv-SE" altLang="en-US" dirty="0"/>
              <a:t> to </a:t>
            </a:r>
            <a:r>
              <a:rPr lang="sv-SE" altLang="en-US" dirty="0" err="1"/>
              <a:t>size</a:t>
            </a:r>
            <a:r>
              <a:rPr lang="sv-SE" altLang="en-US" dirty="0"/>
              <a:t> </a:t>
            </a:r>
            <a:r>
              <a:rPr lang="sv-SE" altLang="en-US" i="1" dirty="0"/>
              <a:t>n</a:t>
            </a:r>
            <a:r>
              <a:rPr lang="sv-SE" altLang="en-US" dirty="0" smtClean="0"/>
              <a:t>.</a:t>
            </a:r>
          </a:p>
          <a:p>
            <a:pPr lvl="1" eaLnBrk="1" hangingPunct="1"/>
            <a:r>
              <a:rPr lang="sv-SE" altLang="en-US" dirty="0" smtClean="0"/>
              <a:t>TEXT = string </a:t>
            </a:r>
            <a:r>
              <a:rPr lang="sv-SE" altLang="en-US" dirty="0" err="1" smtClean="0"/>
              <a:t>of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unrestricted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length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/>
              <a:t>Example: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42988" y="2339975"/>
            <a:ext cx="71294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b="1" dirty="0">
                <a:latin typeface="Courier New" charset="0"/>
              </a:rPr>
              <a:t>CREATE TABLE Courses (</a:t>
            </a:r>
            <a:br>
              <a:rPr lang="sv-SE" altLang="en-US" b="1" dirty="0">
                <a:latin typeface="Courier New" charset="0"/>
              </a:rPr>
            </a:br>
            <a:r>
              <a:rPr lang="sv-SE" altLang="en-US" b="1" dirty="0">
                <a:latin typeface="Courier New" charset="0"/>
              </a:rPr>
              <a:t>  </a:t>
            </a:r>
            <a:r>
              <a:rPr lang="sv-SE" altLang="en-US" b="1" dirty="0" err="1">
                <a:latin typeface="Courier New" charset="0"/>
              </a:rPr>
              <a:t>code</a:t>
            </a:r>
            <a:r>
              <a:rPr lang="sv-SE" altLang="en-US" b="1" dirty="0">
                <a:latin typeface="Courier New" charset="0"/>
              </a:rPr>
              <a:t> CHAR(6),</a:t>
            </a:r>
            <a:br>
              <a:rPr lang="sv-SE" altLang="en-US" b="1" dirty="0">
                <a:latin typeface="Courier New" charset="0"/>
              </a:rPr>
            </a:br>
            <a:r>
              <a:rPr lang="sv-SE" altLang="en-US" b="1" dirty="0">
                <a:latin typeface="Courier New" charset="0"/>
              </a:rPr>
              <a:t>  </a:t>
            </a:r>
            <a:r>
              <a:rPr lang="sv-SE" altLang="en-US" b="1" dirty="0" err="1">
                <a:latin typeface="Courier New" charset="0"/>
              </a:rPr>
              <a:t>name</a:t>
            </a:r>
            <a:r>
              <a:rPr lang="sv-SE" altLang="en-US" b="1" dirty="0">
                <a:latin typeface="Courier New" charset="0"/>
              </a:rPr>
              <a:t> </a:t>
            </a:r>
            <a:r>
              <a:rPr lang="sv-SE" altLang="en-US" b="1" dirty="0" smtClean="0">
                <a:latin typeface="Courier New" charset="0"/>
              </a:rPr>
              <a:t>TEXT NOT NULL</a:t>
            </a:r>
            <a:r>
              <a:rPr lang="sv-SE" altLang="en-US" b="1" i="1" dirty="0">
                <a:latin typeface="Courier New" charset="0"/>
              </a:rPr>
              <a:t/>
            </a:r>
            <a:br>
              <a:rPr lang="sv-SE" altLang="en-US" b="1" i="1" dirty="0">
                <a:latin typeface="Courier New" charset="0"/>
              </a:rPr>
            </a:br>
            <a:r>
              <a:rPr lang="sv-SE" altLang="en-US" b="1" dirty="0">
                <a:latin typeface="Courier New" charset="0"/>
              </a:rPr>
              <a:t>);</a:t>
            </a:r>
            <a:br>
              <a:rPr lang="sv-SE" altLang="en-US" b="1" dirty="0">
                <a:latin typeface="Courier New" charset="0"/>
              </a:rPr>
            </a:br>
            <a:endParaRPr lang="sv-SE" altLang="en-US" b="1" dirty="0">
              <a:latin typeface="Courier New" charset="0"/>
            </a:endParaRPr>
          </a:p>
        </p:txBody>
      </p:sp>
      <p:graphicFrame>
        <p:nvGraphicFramePr>
          <p:cNvPr id="14356" name="Group 20"/>
          <p:cNvGraphicFramePr>
            <a:graphicFrameLocks noGrp="1"/>
          </p:cNvGraphicFramePr>
          <p:nvPr>
            <p:ph sz="half" idx="2"/>
          </p:nvPr>
        </p:nvGraphicFramePr>
        <p:xfrm>
          <a:off x="827088" y="5589588"/>
          <a:ext cx="2735262" cy="576262"/>
        </p:xfrm>
        <a:graphic>
          <a:graphicData uri="http://schemas.openxmlformats.org/drawingml/2006/table">
            <a:tbl>
              <a:tblPr/>
              <a:tblGrid>
                <a:gridCol w="1368425"/>
                <a:gridCol w="1366837"/>
              </a:tblGrid>
              <a:tr h="57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95288" y="5060950"/>
            <a:ext cx="375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Created the table courses: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220072" y="4246448"/>
            <a:ext cx="1944216" cy="648072"/>
          </a:xfrm>
          <a:prstGeom prst="wedgeRectCallout">
            <a:avLst>
              <a:gd name="adj1" fmla="val -41580"/>
              <a:gd name="adj2" fmla="val -115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dirty="0" smtClean="0"/>
              <a:t>NULL is </a:t>
            </a:r>
            <a:r>
              <a:rPr lang="sv-SE" altLang="en-US" sz="1800" dirty="0" err="1" smtClean="0"/>
              <a:t>allowed</a:t>
            </a:r>
            <a:r>
              <a:rPr lang="sv-SE" altLang="en-US" sz="1800" dirty="0" smtClean="0"/>
              <a:t> by default!</a:t>
            </a:r>
            <a:endParaRPr lang="sv-SE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Declaring keys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An attribute or a list of attributes can be declared PRIMARY KEY or UNIQUE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PRIMARY KEY: (At most) One per table, never NULL. Efficient lookups in all DBMS.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/>
              <a:t>UNIQUE: Any number per table, can be NULL. Could give efficient lookups (may vary in different DBMS).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/>
              <a:t>Both declarations state that all other attributes of the table are functionally determined by the given attribute(s).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CREATE TABLE Courses(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code CHAR(6),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name </a:t>
            </a:r>
            <a:r>
              <a:rPr lang="en-US" altLang="en-US" dirty="0" smtClean="0"/>
              <a:t>TEXT NOT NULL,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FF3300"/>
                </a:solidFill>
              </a:rPr>
              <a:t>PRIMARY KEY (code)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);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Foreign keys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Referential constraints are handled with references, called </a:t>
            </a:r>
            <a:r>
              <a:rPr lang="sv-SE" altLang="en-US" i="1"/>
              <a:t>foreign keys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/>
              <a:t>FOREIGN KEY </a:t>
            </a:r>
            <a:r>
              <a:rPr lang="sv-SE" altLang="en-US" i="1"/>
              <a:t>attribute</a:t>
            </a:r>
            <a:r>
              <a:rPr lang="sv-SE" altLang="en-US"/>
              <a:t> </a:t>
            </a:r>
            <a:br>
              <a:rPr lang="sv-SE" altLang="en-US"/>
            </a:br>
            <a:r>
              <a:rPr lang="sv-SE" altLang="en-US"/>
              <a:t>  REFERENCES </a:t>
            </a:r>
            <a:r>
              <a:rPr lang="sv-SE" altLang="en-US" i="1"/>
              <a:t>table(attribute)</a:t>
            </a:r>
            <a:r>
              <a:rPr lang="sv-SE" altLang="en-US"/>
              <a:t>.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  FOREIGN KEY course </a:t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  REFERENCES Courses(code)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Foreign keys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400" b="1">
                <a:latin typeface="Courier New" charset="0"/>
              </a:rPr>
              <a:t>General: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b="1">
                <a:latin typeface="Courier New" charset="0"/>
              </a:rPr>
              <a:t>FOREIGN KEY course REFERENCES Courses(code)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4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altLang="en-US" sz="2400" b="1">
                <a:latin typeface="Courier New" charset="0"/>
              </a:rPr>
              <a:t>If course is Primary Key in Courses: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b="1">
                <a:latin typeface="Courier New" charset="0"/>
              </a:rPr>
              <a:t>FOREIGN KEY course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REFERENCES Courses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400"/>
          </a:p>
          <a:p>
            <a:pPr eaLnBrk="1" hangingPunct="1">
              <a:lnSpc>
                <a:spcPct val="90000"/>
              </a:lnSpc>
            </a:pPr>
            <a:r>
              <a:rPr lang="sv-SE" altLang="en-US" sz="2400" b="1">
                <a:latin typeface="Courier New" charset="0"/>
              </a:rPr>
              <a:t>Give a name to the foreign key: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b="1">
                <a:latin typeface="Courier New" charset="0"/>
              </a:rPr>
              <a:t>CONSTRAINT </a:t>
            </a:r>
            <a:r>
              <a:rPr lang="en-US" altLang="en-US" sz="2400"/>
              <a:t>ExistsCourse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b="1">
                <a:latin typeface="Courier New" charset="0"/>
              </a:rPr>
              <a:t>FOREIGN KEY course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2400" b="1">
                <a:latin typeface="Courier New" charset="0"/>
              </a:rPr>
              <a:t>REFERENCES Courses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sz="24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CREATE TABLE </a:t>
            </a:r>
            <a:r>
              <a:rPr lang="en-US" altLang="en-US" sz="2400" dirty="0" err="1"/>
              <a:t>GivenCourses</a:t>
            </a:r>
            <a:r>
              <a:rPr lang="en-US" altLang="en-US" sz="2400" dirty="0"/>
              <a:t> 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course 		CHAR(6),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period 	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numStudents</a:t>
            </a:r>
            <a:r>
              <a:rPr lang="en-US" altLang="en-US" sz="2400" dirty="0"/>
              <a:t> 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>
                <a:solidFill>
                  <a:srgbClr val="FF0000"/>
                </a:solidFill>
              </a:rPr>
              <a:t>teacher </a:t>
            </a:r>
            <a:r>
              <a:rPr lang="en-US" altLang="en-US" sz="2400" dirty="0">
                <a:solidFill>
                  <a:srgbClr val="FF0000"/>
                </a:solidFill>
              </a:rPr>
              <a:t>		INT REFERENCES People(</a:t>
            </a:r>
            <a:r>
              <a:rPr lang="en-US" altLang="en-US" sz="2400" dirty="0" err="1">
                <a:solidFill>
                  <a:srgbClr val="FF0000"/>
                </a:solidFill>
              </a:rPr>
              <a:t>ssn</a:t>
            </a:r>
            <a:r>
              <a:rPr lang="en-US" altLang="en-US" sz="2400" dirty="0">
                <a:solidFill>
                  <a:srgbClr val="FF0000"/>
                </a:solidFill>
              </a:rPr>
              <a:t>) NOT NULL,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PRIMARY KEY (course, period),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FF3300"/>
                </a:solidFill>
              </a:rPr>
              <a:t>FOREIGN KEY (course) REFERENCES Courses(code</a:t>
            </a:r>
            <a:r>
              <a:rPr lang="en-US" altLang="en-US" sz="2400" dirty="0" smtClean="0">
                <a:solidFill>
                  <a:srgbClr val="FF33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); 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CREATE TABLE </a:t>
            </a:r>
            <a:r>
              <a:rPr lang="en-US" altLang="en-US" sz="2400" dirty="0" err="1"/>
              <a:t>GivenCourses</a:t>
            </a:r>
            <a:r>
              <a:rPr lang="en-US" altLang="en-US" sz="2400" dirty="0"/>
              <a:t> 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solidFill>
                  <a:srgbClr val="FF3300"/>
                </a:solidFill>
              </a:rPr>
              <a:t>course CHAR(6) REFERENCES Courses,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period 	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numStudents</a:t>
            </a:r>
            <a:r>
              <a:rPr lang="en-US" altLang="en-US" sz="2400" dirty="0"/>
              <a:t> 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	teacher 		</a:t>
            </a:r>
            <a:r>
              <a:rPr lang="en-US" altLang="en-US" sz="2400" dirty="0" smtClean="0">
                <a:solidFill>
                  <a:srgbClr val="FF0000"/>
                </a:solidFill>
              </a:rPr>
              <a:t>INT REFERENCES People(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ssn</a:t>
            </a:r>
            <a:r>
              <a:rPr lang="en-US" altLang="en-US" sz="2400" dirty="0" smtClean="0">
                <a:solidFill>
                  <a:srgbClr val="FF0000"/>
                </a:solidFill>
              </a:rPr>
              <a:t>) NOT NULL,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PRIMARY KEY (course, period)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); 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Value constraints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Use CHECK to insert simple value constraints.</a:t>
            </a:r>
          </a:p>
          <a:p>
            <a:pPr lvl="1" eaLnBrk="1" hangingPunct="1"/>
            <a:r>
              <a:rPr lang="sv-SE" altLang="en-US"/>
              <a:t>CHECK (</a:t>
            </a:r>
            <a:r>
              <a:rPr lang="sv-SE" altLang="en-US" i="1"/>
              <a:t>some test on attributes</a:t>
            </a:r>
            <a:r>
              <a:rPr lang="sv-SE" altLang="en-US"/>
              <a:t>)</a:t>
            </a:r>
          </a:p>
          <a:p>
            <a:pPr lvl="1" eaLnBrk="1" hangingPunct="1"/>
            <a:endParaRPr lang="sv-SE" altLang="en-US"/>
          </a:p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 CHECK (period IN (1,2,3,4))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CREATE TABLE </a:t>
            </a:r>
            <a:r>
              <a:rPr lang="en-US" altLang="en-US" sz="2400" dirty="0" err="1"/>
              <a:t>GivenCourses</a:t>
            </a:r>
            <a:r>
              <a:rPr lang="en-US" altLang="en-US" sz="2400" dirty="0"/>
              <a:t> 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course CHAR(6) REFERENCES Courses,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400" dirty="0"/>
              <a:t>	period 		</a:t>
            </a:r>
            <a:r>
              <a:rPr lang="en-US" altLang="en-US" sz="2400" dirty="0" smtClean="0"/>
              <a:t>INT </a:t>
            </a:r>
            <a:r>
              <a:rPr lang="en-US" altLang="en-US" sz="2400" dirty="0">
                <a:solidFill>
                  <a:srgbClr val="FF3300"/>
                </a:solidFill>
              </a:rPr>
              <a:t>CHECK (period IN (1,2,3,4</a:t>
            </a:r>
            <a:r>
              <a:rPr lang="en-US" altLang="en-US" sz="2400" dirty="0" smtClean="0">
                <a:solidFill>
                  <a:srgbClr val="FF3300"/>
                </a:solidFill>
              </a:rPr>
              <a:t>))</a:t>
            </a:r>
            <a:r>
              <a:rPr lang="en-US" altLang="en-US" sz="2400" dirty="0" smtClean="0">
                <a:solidFill>
                  <a:srgbClr val="FF0000"/>
                </a:solidFill>
              </a:rPr>
              <a:t>,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numStudents</a:t>
            </a:r>
            <a:r>
              <a:rPr lang="en-US" altLang="en-US" sz="2400" dirty="0"/>
              <a:t> 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teacher 		</a:t>
            </a:r>
            <a:r>
              <a:rPr lang="en-US" altLang="en-US" sz="2400" dirty="0" smtClean="0"/>
              <a:t>INT REFERENCES People(</a:t>
            </a:r>
            <a:r>
              <a:rPr lang="en-US" altLang="en-US" sz="2400" dirty="0" err="1" smtClean="0"/>
              <a:t>ssn</a:t>
            </a:r>
            <a:r>
              <a:rPr lang="en-US" altLang="en-US" sz="2400" dirty="0" smtClean="0"/>
              <a:t>) NOT NULL,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PRIMARY KEY (course, period)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);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38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on ER relationships are allowed</a:t>
            </a:r>
          </a:p>
          <a:p>
            <a:pPr lvl="1"/>
            <a:r>
              <a:rPr lang="en-US" dirty="0"/>
              <a:t>But </a:t>
            </a:r>
            <a:r>
              <a:rPr lang="en-US" dirty="0" err="1"/>
              <a:t>boolean</a:t>
            </a:r>
            <a:r>
              <a:rPr lang="en-US" dirty="0"/>
              <a:t> “flag” attributes are discouraged</a:t>
            </a:r>
          </a:p>
          <a:p>
            <a:endParaRPr lang="en-US" dirty="0" smtClean="0"/>
          </a:p>
          <a:p>
            <a:r>
              <a:rPr lang="en-US" dirty="0" smtClean="0"/>
              <a:t>Sign up to the Google Group for updates!</a:t>
            </a:r>
          </a:p>
          <a:p>
            <a:pPr lvl="2"/>
            <a:r>
              <a:rPr lang="en-US" sz="2000" dirty="0">
                <a:hlinkClick r:id="rId2"/>
              </a:rPr>
              <a:t>https://groups.google.com/forum/#!</a:t>
            </a:r>
            <a:r>
              <a:rPr lang="en-US" sz="2000" dirty="0" smtClean="0">
                <a:hlinkClick r:id="rId2"/>
              </a:rPr>
              <a:t>forum/tda357-ht2016</a:t>
            </a:r>
            <a:endParaRPr lang="en-US" sz="2000" dirty="0" smtClean="0"/>
          </a:p>
          <a:p>
            <a:r>
              <a:rPr lang="en-US" dirty="0" smtClean="0"/>
              <a:t>Fill in the doodles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o-one signed up == no TA attending</a:t>
            </a:r>
          </a:p>
          <a:p>
            <a:pPr lvl="1"/>
            <a:r>
              <a:rPr lang="en-US" dirty="0" smtClean="0"/>
              <a:t>More rooms are added if needed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en-GB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CREATE TABLE </a:t>
            </a:r>
            <a:r>
              <a:rPr lang="en-US" altLang="en-US" sz="2400" dirty="0" err="1"/>
              <a:t>GivenCourses</a:t>
            </a:r>
            <a:r>
              <a:rPr lang="en-US" altLang="en-US" sz="2400" dirty="0"/>
              <a:t> 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course CHAR(6) REFERENCES Courses,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400" dirty="0"/>
              <a:t>	period 		</a:t>
            </a:r>
            <a:r>
              <a:rPr lang="en-US" altLang="en-US" sz="2400" dirty="0" smtClean="0"/>
              <a:t>INT,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numStudents</a:t>
            </a:r>
            <a:r>
              <a:rPr lang="en-US" altLang="en-US" sz="2400" dirty="0"/>
              <a:t> 	INT,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teacher 		</a:t>
            </a:r>
            <a:r>
              <a:rPr lang="en-US" altLang="en-US" sz="2400" dirty="0" smtClean="0"/>
              <a:t>INT REFERENCES People(</a:t>
            </a:r>
            <a:r>
              <a:rPr lang="en-US" altLang="en-US" sz="2400" dirty="0" err="1" smtClean="0"/>
              <a:t>ssn</a:t>
            </a:r>
            <a:r>
              <a:rPr lang="en-US" altLang="en-US" sz="2400" dirty="0" smtClean="0"/>
              <a:t>) NOT NULL,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PRIMARY KEY (course, period</a:t>
            </a:r>
            <a:r>
              <a:rPr lang="en-US" altLang="en-US" sz="2400" dirty="0" smtClean="0"/>
              <a:t>),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solidFill>
                  <a:srgbClr val="FF3300"/>
                </a:solidFill>
              </a:rPr>
              <a:t>    CONSTRAINT </a:t>
            </a:r>
            <a:r>
              <a:rPr lang="en-US" altLang="en-US" sz="2400" dirty="0" err="1">
                <a:solidFill>
                  <a:srgbClr val="FF3300"/>
                </a:solidFill>
              </a:rPr>
              <a:t>ValidPeriod</a:t>
            </a:r>
            <a:r>
              <a:rPr lang="en-US" altLang="en-US" sz="2400" dirty="0">
                <a:solidFill>
                  <a:srgbClr val="FF3300"/>
                </a:solidFill>
              </a:rPr>
              <a:t> CHECK (period in (1,2,3,4</a:t>
            </a:r>
            <a:r>
              <a:rPr lang="en-US" altLang="en-US" sz="2400" dirty="0" smtClean="0">
                <a:solidFill>
                  <a:srgbClr val="FF3300"/>
                </a:solidFill>
              </a:rPr>
              <a:t>))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);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301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8130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en-US" sz="3600">
                <a:solidFill>
                  <a:srgbClr val="FF3300"/>
                </a:solidFill>
              </a:rPr>
              <a:t>SQL Data Manipulation Language: Modifications</a:t>
            </a:r>
            <a:endParaRPr lang="en-GB" altLang="en-US" sz="36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Inserting data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INSERT INTO </a:t>
            </a:r>
            <a:r>
              <a:rPr lang="sv-SE" altLang="en-US" b="1" i="1">
                <a:latin typeface="Courier New" charset="0"/>
              </a:rPr>
              <a:t>tablename</a:t>
            </a:r>
            <a:r>
              <a:rPr lang="sv-SE" altLang="en-US" b="1">
                <a:latin typeface="Courier New" charset="0"/>
              </a:rPr>
              <a:t/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VALUES (</a:t>
            </a:r>
            <a:r>
              <a:rPr lang="sv-SE" altLang="en-US" b="1" i="1">
                <a:latin typeface="Courier New" charset="0"/>
              </a:rPr>
              <a:t>values for attributes</a:t>
            </a:r>
            <a:r>
              <a:rPr lang="sv-SE" altLang="en-US" b="1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endParaRPr lang="sv-SE" altLang="en-US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INSERT INTO Courses</a:t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VALUES (’TDA357’, ’Databases’);</a:t>
            </a:r>
          </a:p>
        </p:txBody>
      </p:sp>
      <p:graphicFrame>
        <p:nvGraphicFramePr>
          <p:cNvPr id="112645" name="Group 5"/>
          <p:cNvGraphicFramePr>
            <a:graphicFrameLocks noGrp="1"/>
          </p:cNvGraphicFramePr>
          <p:nvPr/>
        </p:nvGraphicFramePr>
        <p:xfrm>
          <a:off x="539750" y="4797425"/>
          <a:ext cx="3768725" cy="1041400"/>
        </p:xfrm>
        <a:graphic>
          <a:graphicData uri="http://schemas.openxmlformats.org/drawingml/2006/table">
            <a:tbl>
              <a:tblPr/>
              <a:tblGrid>
                <a:gridCol w="1884363"/>
                <a:gridCol w="1884362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L="90000" marR="90000" marT="46834" marB="468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34" marB="468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 b="1" dirty="0">
                <a:latin typeface="Courier New" charset="0"/>
              </a:rPr>
              <a:t>Legal:</a:t>
            </a:r>
          </a:p>
          <a:p>
            <a:pPr lvl="1" eaLnBrk="1" hangingPunct="1"/>
            <a:r>
              <a:rPr lang="sv-SE" altLang="en-US" sz="2400" b="1" dirty="0">
                <a:latin typeface="Courier New" charset="0"/>
              </a:rPr>
              <a:t>INSERT INTO </a:t>
            </a: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VALUES (’TDA357’,</a:t>
            </a:r>
            <a:r>
              <a:rPr lang="sv-SE" altLang="en-US" sz="2400" b="1" dirty="0" smtClean="0">
                <a:latin typeface="Courier New" charset="0"/>
              </a:rPr>
              <a:t>2,199,1);</a:t>
            </a:r>
            <a:endParaRPr lang="sv-SE" altLang="en-US" sz="2400" b="1" dirty="0">
              <a:latin typeface="Courier New" charset="0"/>
            </a:endParaRPr>
          </a:p>
          <a:p>
            <a:pPr eaLnBrk="1" hangingPunct="1"/>
            <a:r>
              <a:rPr lang="sv-SE" altLang="en-US" sz="2800" b="1" dirty="0">
                <a:latin typeface="Courier New" charset="0"/>
              </a:rPr>
              <a:t>Not Legal:</a:t>
            </a:r>
          </a:p>
          <a:p>
            <a:pPr lvl="1" eaLnBrk="1" hangingPunct="1"/>
            <a:r>
              <a:rPr lang="sv-SE" altLang="en-US" sz="2400" b="1" dirty="0">
                <a:latin typeface="Courier New" charset="0"/>
              </a:rPr>
              <a:t>INSERT INTO </a:t>
            </a:r>
            <a:r>
              <a:rPr lang="sv-SE" altLang="en-US" sz="2400" b="1" dirty="0" err="1">
                <a:latin typeface="Courier New" charset="0"/>
              </a:rPr>
              <a:t>GivenCourses</a:t>
            </a:r>
            <a:r>
              <a:rPr lang="sv-SE" altLang="en-US" sz="2400" b="1" dirty="0">
                <a:latin typeface="Courier New" charset="0"/>
              </a:rPr>
              <a:t/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VALUES (’TDA357’,</a:t>
            </a:r>
            <a:r>
              <a:rPr lang="sv-SE" altLang="en-US" sz="2400" b="1" dirty="0" smtClean="0">
                <a:solidFill>
                  <a:srgbClr val="FF3300"/>
                </a:solidFill>
                <a:latin typeface="Courier New" charset="0"/>
              </a:rPr>
              <a:t>7</a:t>
            </a:r>
            <a:r>
              <a:rPr lang="sv-SE" altLang="en-US" sz="2400" b="1" dirty="0" smtClean="0">
                <a:latin typeface="Courier New" charset="0"/>
              </a:rPr>
              <a:t>,199,1);</a:t>
            </a:r>
            <a:endParaRPr lang="sv-SE" altLang="en-US" sz="2400" b="1" dirty="0">
              <a:latin typeface="Courier New" charset="0"/>
            </a:endParaRPr>
          </a:p>
          <a:p>
            <a:pPr eaLnBrk="1" hangingPunct="1"/>
            <a:r>
              <a:rPr lang="sv-SE" altLang="en-US" sz="2400" b="1" dirty="0">
                <a:latin typeface="Courier New" charset="0"/>
              </a:rPr>
              <a:t>ERROR:  new </a:t>
            </a:r>
            <a:r>
              <a:rPr lang="sv-SE" altLang="en-US" sz="2400" b="1" dirty="0" err="1">
                <a:latin typeface="Courier New" charset="0"/>
              </a:rPr>
              <a:t>row</a:t>
            </a:r>
            <a:r>
              <a:rPr lang="sv-SE" altLang="en-US" sz="2400" b="1" dirty="0">
                <a:latin typeface="Courier New" charset="0"/>
              </a:rPr>
              <a:t> for relation "givencourses" violates check </a:t>
            </a:r>
            <a:r>
              <a:rPr lang="sv-SE" altLang="en-US" sz="2400" b="1" dirty="0" err="1">
                <a:latin typeface="Courier New" charset="0"/>
              </a:rPr>
              <a:t>constraint</a:t>
            </a:r>
            <a:r>
              <a:rPr lang="sv-SE" altLang="en-US" sz="2400" b="1" dirty="0">
                <a:latin typeface="Courier New" charset="0"/>
              </a:rPr>
              <a:t> "</a:t>
            </a:r>
            <a:r>
              <a:rPr lang="sv-SE" altLang="en-US" sz="2400" b="1" dirty="0" err="1">
                <a:latin typeface="Courier New" charset="0"/>
              </a:rPr>
              <a:t>givencourses_period_check"DETAIL</a:t>
            </a:r>
            <a:r>
              <a:rPr lang="sv-SE" altLang="en-US" sz="2400" b="1" dirty="0">
                <a:latin typeface="Courier New" charset="0"/>
              </a:rPr>
              <a:t>:  </a:t>
            </a:r>
            <a:r>
              <a:rPr lang="sv-SE" altLang="en-US" sz="2400" b="1" dirty="0" err="1">
                <a:latin typeface="Courier New" charset="0"/>
              </a:rPr>
              <a:t>Failing</a:t>
            </a:r>
            <a:r>
              <a:rPr lang="sv-SE" altLang="en-US" sz="2400" b="1" dirty="0">
                <a:latin typeface="Courier New" charset="0"/>
              </a:rPr>
              <a:t> </a:t>
            </a:r>
            <a:r>
              <a:rPr lang="sv-SE" altLang="en-US" sz="2400" b="1" dirty="0" err="1">
                <a:latin typeface="Courier New" charset="0"/>
              </a:rPr>
              <a:t>row</a:t>
            </a:r>
            <a:r>
              <a:rPr lang="sv-SE" altLang="en-US" sz="2400" b="1" dirty="0">
                <a:latin typeface="Courier New" charset="0"/>
              </a:rPr>
              <a:t> </a:t>
            </a:r>
            <a:r>
              <a:rPr lang="sv-SE" altLang="en-US" sz="2400" b="1" dirty="0" err="1">
                <a:latin typeface="Courier New" charset="0"/>
              </a:rPr>
              <a:t>contains</a:t>
            </a:r>
            <a:r>
              <a:rPr lang="sv-SE" altLang="en-US" sz="2400" b="1" dirty="0">
                <a:latin typeface="Courier New" charset="0"/>
              </a:rPr>
              <a:t> (TDA357, </a:t>
            </a:r>
            <a:r>
              <a:rPr lang="sv-SE" altLang="en-US" sz="2400" b="1" dirty="0" smtClean="0">
                <a:latin typeface="Courier New" charset="0"/>
              </a:rPr>
              <a:t>7, </a:t>
            </a:r>
            <a:r>
              <a:rPr lang="sv-SE" altLang="en-US" sz="2400" b="1" dirty="0">
                <a:latin typeface="Courier New" charset="0"/>
              </a:rPr>
              <a:t>199, 1).</a:t>
            </a:r>
            <a:endParaRPr lang="en-GB" altLang="en-US" sz="24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Deletions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DELETE FROM </a:t>
            </a:r>
            <a:r>
              <a:rPr lang="sv-SE" altLang="en-US" b="1" i="1">
                <a:latin typeface="Courier New" charset="0"/>
              </a:rPr>
              <a:t>tablename</a:t>
            </a:r>
            <a:r>
              <a:rPr lang="sv-SE" altLang="en-US" b="1">
                <a:latin typeface="Courier New" charset="0"/>
              </a:rPr>
              <a:t/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WHERE </a:t>
            </a:r>
            <a:r>
              <a:rPr lang="sv-SE" altLang="en-US" b="1" i="1">
                <a:latin typeface="Courier New" charset="0"/>
              </a:rPr>
              <a:t>test over rows</a:t>
            </a:r>
            <a:r>
              <a:rPr lang="sv-SE" altLang="en-US" b="1">
                <a:latin typeface="Courier New" charset="0"/>
              </a:rPr>
              <a:t>;</a:t>
            </a:r>
          </a:p>
          <a:p>
            <a:pPr eaLnBrk="1" hangingPunct="1">
              <a:buFontTx/>
              <a:buNone/>
            </a:pPr>
            <a:endParaRPr lang="sv-SE" altLang="en-US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b="1">
                <a:latin typeface="Courier New" charset="0"/>
              </a:rPr>
              <a:t>DELETE FROM Courses</a:t>
            </a:r>
            <a:br>
              <a:rPr lang="sv-SE" altLang="en-US" b="1">
                <a:latin typeface="Courier New" charset="0"/>
              </a:rPr>
            </a:br>
            <a:r>
              <a:rPr lang="sv-SE" altLang="en-US" b="1">
                <a:latin typeface="Courier New" charset="0"/>
              </a:rPr>
              <a:t>WHERE code = ’TDA357’;</a:t>
            </a:r>
          </a:p>
          <a:p>
            <a:pPr eaLnBrk="1" hangingPunct="1">
              <a:buFontTx/>
              <a:buNone/>
            </a:pPr>
            <a:endParaRPr lang="sv-SE" altLang="en-US" b="1">
              <a:latin typeface="Courier New" charset="0"/>
            </a:endParaRPr>
          </a:p>
          <a:p>
            <a:pPr eaLnBrk="1" hangingPunct="1">
              <a:buFontTx/>
              <a:buNone/>
            </a:pPr>
            <a:endParaRPr lang="sv-SE" altLang="en-US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Updates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UPDATE 	</a:t>
            </a:r>
            <a:r>
              <a:rPr lang="sv-SE" altLang="en-US" b="1" i="1">
                <a:latin typeface="Courier New" charset="0"/>
              </a:rPr>
              <a:t>tablename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SET 	</a:t>
            </a:r>
            <a:r>
              <a:rPr lang="sv-SE" altLang="en-US" b="1" i="1">
                <a:latin typeface="Courier New" charset="0"/>
              </a:rPr>
              <a:t>attribute </a:t>
            </a:r>
            <a:r>
              <a:rPr lang="sv-SE" altLang="en-US" b="1">
                <a:latin typeface="Courier New" charset="0"/>
              </a:rPr>
              <a:t>=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WHERE 	</a:t>
            </a:r>
            <a:r>
              <a:rPr lang="sv-SE" altLang="en-US" b="1" i="1">
                <a:latin typeface="Courier New" charset="0"/>
              </a:rPr>
              <a:t>test over rows</a:t>
            </a:r>
            <a:endParaRPr lang="sv-SE" altLang="en-US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en-US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UPDATE 	GivenCourses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SET 	teacher = ’Graham Kemp’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WHERE 	course = ’TDA357’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b="1">
                <a:latin typeface="Courier New" charset="0"/>
              </a:rPr>
              <a:t>  AND 	period = 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en-US" sz="4000">
                <a:solidFill>
                  <a:srgbClr val="FF3300"/>
                </a:solidFill>
              </a:rPr>
              <a:t>Queries: </a:t>
            </a:r>
            <a:br>
              <a:rPr lang="sv-SE" altLang="en-US" sz="4000">
                <a:solidFill>
                  <a:srgbClr val="FF3300"/>
                </a:solidFill>
              </a:rPr>
            </a:br>
            <a:r>
              <a:rPr lang="sv-SE" altLang="en-US" sz="4000">
                <a:solidFill>
                  <a:srgbClr val="FF3300"/>
                </a:solidFill>
              </a:rPr>
              <a:t>SQL and Relational Algebra</a:t>
            </a:r>
            <a:br>
              <a:rPr lang="sv-SE" altLang="en-US" sz="4000">
                <a:solidFill>
                  <a:srgbClr val="FF3300"/>
                </a:solidFill>
              </a:rPr>
            </a:br>
            <a:endParaRPr lang="sv-SE" altLang="en-US" sz="3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Querying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To </a:t>
            </a:r>
            <a:r>
              <a:rPr lang="sv-SE" altLang="en-US" i="1"/>
              <a:t>query</a:t>
            </a:r>
            <a:r>
              <a:rPr lang="sv-SE" altLang="en-US"/>
              <a:t> the database means asking it for information.</a:t>
            </a:r>
          </a:p>
          <a:p>
            <a:pPr lvl="1" eaLnBrk="1" hangingPunct="1"/>
            <a:r>
              <a:rPr lang="sv-SE" altLang="en-US"/>
              <a:t>”List all courses that have lectures in room VR”</a:t>
            </a:r>
          </a:p>
          <a:p>
            <a:pPr eaLnBrk="1" hangingPunct="1"/>
            <a:r>
              <a:rPr lang="sv-SE" altLang="en-US"/>
              <a:t>Unlike a modification, a query leaves the database unchanged.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SQL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SQL = Structured Query Language</a:t>
            </a:r>
          </a:p>
          <a:p>
            <a:pPr lvl="1" eaLnBrk="1" hangingPunct="1"/>
            <a:r>
              <a:rPr lang="sv-SE" altLang="en-US"/>
              <a:t>The querying parts are really the core of SQL. The DDL and DML parts are secondary.</a:t>
            </a:r>
          </a:p>
          <a:p>
            <a:pPr eaLnBrk="1" hangingPunct="1"/>
            <a:r>
              <a:rPr lang="sv-SE" altLang="en-US"/>
              <a:t>Very-high-level language.</a:t>
            </a:r>
          </a:p>
          <a:p>
            <a:pPr lvl="1" eaLnBrk="1" hangingPunct="1"/>
            <a:r>
              <a:rPr lang="sv-SE" altLang="en-US"/>
              <a:t>Specify </a:t>
            </a:r>
            <a:r>
              <a:rPr lang="sv-SE" altLang="en-US" i="1"/>
              <a:t>what</a:t>
            </a:r>
            <a:r>
              <a:rPr lang="sv-SE" altLang="en-US"/>
              <a:t> information you want, not </a:t>
            </a:r>
            <a:r>
              <a:rPr lang="sv-SE" altLang="en-US" i="1"/>
              <a:t>how</a:t>
            </a:r>
            <a:r>
              <a:rPr lang="sv-SE" altLang="en-US"/>
              <a:t> to get that information (like you would in e.g. Java).</a:t>
            </a:r>
          </a:p>
          <a:p>
            <a:pPr eaLnBrk="1" hangingPunct="1"/>
            <a:r>
              <a:rPr lang="sv-SE" altLang="en-US"/>
              <a:t>Based on Relational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”Algebra”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An </a:t>
            </a:r>
            <a:r>
              <a:rPr lang="sv-SE" altLang="en-US" i="1"/>
              <a:t>algebra</a:t>
            </a:r>
            <a:r>
              <a:rPr lang="sv-SE" altLang="en-US"/>
              <a:t> is a mathematical system consisting of:</a:t>
            </a:r>
          </a:p>
          <a:p>
            <a:pPr lvl="1" eaLnBrk="1" hangingPunct="1"/>
            <a:r>
              <a:rPr lang="sv-SE" altLang="en-US"/>
              <a:t>Operands: variables or values to operate on.</a:t>
            </a:r>
          </a:p>
          <a:p>
            <a:pPr lvl="1" eaLnBrk="1" hangingPunct="1"/>
            <a:r>
              <a:rPr lang="sv-SE" altLang="en-US"/>
              <a:t>Operators: symbols denoting functions that operate on variables and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15146"/>
              </p:ext>
            </p:extLst>
          </p:nvPr>
        </p:nvGraphicFramePr>
        <p:xfrm>
          <a:off x="1979715" y="2132856"/>
          <a:ext cx="3816422" cy="159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49"/>
                <a:gridCol w="1224136"/>
                <a:gridCol w="122413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Room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Room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Charlie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38610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38610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2504635"/>
            <a:ext cx="2528044" cy="13031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2629" y="4311322"/>
            <a:ext cx="475358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Alice, Bob and Charlie signed up for room A</a:t>
            </a:r>
          </a:p>
          <a:p>
            <a:r>
              <a:rPr lang="en-US" dirty="0" smtClean="0"/>
              <a:t>No-one signed up for room B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In this case, there will be NO</a:t>
            </a:r>
          </a:p>
          <a:p>
            <a:r>
              <a:rPr lang="en-US" dirty="0">
                <a:solidFill>
                  <a:srgbClr val="FF0000"/>
                </a:solidFill>
              </a:rPr>
              <a:t>teaching assistant in room B!!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Relational Algebra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An algebra whose operands are relations (or variables representing relations).</a:t>
            </a:r>
          </a:p>
          <a:p>
            <a:pPr eaLnBrk="1" hangingPunct="1"/>
            <a:r>
              <a:rPr lang="sv-SE" altLang="en-US"/>
              <a:t>Operators representing the most common operations on relations.</a:t>
            </a:r>
          </a:p>
          <a:p>
            <a:pPr lvl="1" eaLnBrk="1" hangingPunct="1"/>
            <a:r>
              <a:rPr lang="sv-SE" altLang="en-US"/>
              <a:t>Selecting rows</a:t>
            </a:r>
          </a:p>
          <a:p>
            <a:pPr lvl="1" eaLnBrk="1" hangingPunct="1"/>
            <a:r>
              <a:rPr lang="sv-SE" altLang="en-US"/>
              <a:t>Projecting columns</a:t>
            </a:r>
          </a:p>
          <a:p>
            <a:pPr lvl="1" eaLnBrk="1" hangingPunct="1"/>
            <a:r>
              <a:rPr lang="sv-SE" altLang="en-US"/>
              <a:t>Composing (joining)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Selection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Selection = Given a relation (table), choose what tuples (rows) to include in the result.</a:t>
            </a:r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lvl="1" eaLnBrk="1" hangingPunct="1"/>
            <a:r>
              <a:rPr lang="sv-SE" altLang="en-US"/>
              <a:t>Select the rows from relation T that satisfy condition C.</a:t>
            </a:r>
          </a:p>
          <a:p>
            <a:pPr lvl="1" eaLnBrk="1" hangingPunct="1"/>
            <a:r>
              <a:rPr lang="sv-SE" altLang="en-US"/>
              <a:t> </a:t>
            </a:r>
            <a:r>
              <a:rPr lang="el-GR" altLang="en-US" sz="3200"/>
              <a:t>σ</a:t>
            </a:r>
            <a:r>
              <a:rPr lang="sv-SE" altLang="en-US"/>
              <a:t> = sigma = greek letter </a:t>
            </a:r>
            <a:r>
              <a:rPr lang="sv-SE" altLang="en-US" sz="3200" b="1"/>
              <a:t>s</a:t>
            </a:r>
            <a:r>
              <a:rPr lang="sv-SE" altLang="en-US"/>
              <a:t> = </a:t>
            </a:r>
            <a:r>
              <a:rPr lang="sv-SE" altLang="en-US" sz="3200" b="1"/>
              <a:t>s</a:t>
            </a:r>
            <a:r>
              <a:rPr lang="sv-SE" altLang="en-US"/>
              <a:t>election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42988" y="3429000"/>
            <a:ext cx="2159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ea typeface="Arial Unicode MS" charset="0"/>
              </a:rPr>
              <a:t>C</a:t>
            </a:r>
            <a:r>
              <a:rPr lang="sv-SE" altLang="en-US" sz="3600">
                <a:ea typeface="Arial Unicode MS" charset="0"/>
              </a:rPr>
              <a:t>(T)</a:t>
            </a:r>
            <a:endParaRPr lang="el-GR" altLang="en-US" sz="3600">
              <a:ea typeface="Arial Unicode MS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348038" y="3500438"/>
            <a:ext cx="543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* FROM T WHERE 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WHERE  course = ’TDA357’;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58723" name="Group 3"/>
          <p:cNvGraphicFramePr>
            <a:graphicFrameLocks noGrp="1"/>
          </p:cNvGraphicFramePr>
          <p:nvPr/>
        </p:nvGraphicFramePr>
        <p:xfrm>
          <a:off x="4067175" y="1268413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8745" name="Group 25"/>
          <p:cNvGraphicFramePr>
            <a:graphicFrameLocks noGrp="1"/>
          </p:cNvGraphicFramePr>
          <p:nvPr/>
        </p:nvGraphicFramePr>
        <p:xfrm>
          <a:off x="4067175" y="4508500"/>
          <a:ext cx="3600450" cy="1127125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19" name="Text Box 103"/>
          <p:cNvSpPr txBox="1">
            <a:spLocks noChangeArrowheads="1"/>
          </p:cNvSpPr>
          <p:nvPr/>
        </p:nvSpPr>
        <p:spPr bwMode="auto">
          <a:xfrm>
            <a:off x="3851275" y="4292600"/>
            <a:ext cx="403383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/>
              <a:t>What?</a:t>
            </a:r>
            <a:endParaRPr lang="sv-SE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WHERE  course = ’TDA357’;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58723" name="Group 3"/>
          <p:cNvGraphicFramePr>
            <a:graphicFrameLocks noGrp="1"/>
          </p:cNvGraphicFramePr>
          <p:nvPr/>
        </p:nvGraphicFramePr>
        <p:xfrm>
          <a:off x="4067175" y="1268413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8745" name="Group 25"/>
          <p:cNvGraphicFramePr>
            <a:graphicFrameLocks noGrp="1"/>
          </p:cNvGraphicFramePr>
          <p:nvPr/>
        </p:nvGraphicFramePr>
        <p:xfrm>
          <a:off x="4067175" y="4508500"/>
          <a:ext cx="3600450" cy="1127125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1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Projection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sv-SE" altLang="en-US"/>
              <a:t>Given a relation (table), choose what attributes (columns) to include in the result.</a:t>
            </a:r>
          </a:p>
          <a:p>
            <a:pPr eaLnBrk="1" hangingPunct="1"/>
            <a:endParaRPr lang="sv-SE" altLang="en-US"/>
          </a:p>
          <a:p>
            <a:pPr eaLnBrk="1" hangingPunct="1"/>
            <a:endParaRPr lang="sv-SE" altLang="en-US"/>
          </a:p>
          <a:p>
            <a:pPr lvl="1" eaLnBrk="1" hangingPunct="1"/>
            <a:r>
              <a:rPr lang="sv-SE" altLang="en-US"/>
              <a:t>Select the rows from table T that satisfy condition C, and project columns X of the result.</a:t>
            </a:r>
          </a:p>
          <a:p>
            <a:pPr lvl="1" eaLnBrk="1" hangingPunct="1"/>
            <a:r>
              <a:rPr lang="sv-SE" altLang="en-US"/>
              <a:t> </a:t>
            </a:r>
            <a:r>
              <a:rPr lang="el-GR" altLang="en-US" sz="3200"/>
              <a:t>π</a:t>
            </a:r>
            <a:r>
              <a:rPr lang="sv-SE" altLang="en-US"/>
              <a:t> = pi = greek letter </a:t>
            </a:r>
            <a:r>
              <a:rPr lang="sv-SE" altLang="en-US" sz="3200" b="1"/>
              <a:t>p</a:t>
            </a:r>
            <a:r>
              <a:rPr lang="sv-SE" altLang="en-US"/>
              <a:t> = </a:t>
            </a:r>
            <a:r>
              <a:rPr lang="sv-SE" altLang="en-US" sz="3200" b="1"/>
              <a:t>p</a:t>
            </a:r>
            <a:r>
              <a:rPr lang="sv-SE" altLang="en-US"/>
              <a:t>rojection</a:t>
            </a:r>
            <a:endParaRPr lang="sv-SE" altLang="en-US" sz="3200" b="1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00113" y="3429000"/>
            <a:ext cx="2301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X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</a:t>
            </a:r>
            <a:r>
              <a:rPr lang="sv-SE" altLang="en-US" sz="3600">
                <a:latin typeface="Arial Unicode MS" charset="0"/>
                <a:ea typeface="Arial Unicode MS" charset="0"/>
              </a:rPr>
              <a:t>(T))</a:t>
            </a:r>
            <a:endParaRPr lang="el-GR" altLang="en-US" sz="3600">
              <a:latin typeface="Arial Unicode MS" charset="0"/>
              <a:ea typeface="Arial Unicode MS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348038" y="3500438"/>
            <a:ext cx="543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X FROM T WHERE 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course,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WHERE  course = ’TDA357’;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/>
        </p:nvGraphicFramePr>
        <p:xfrm>
          <a:off x="4067175" y="1268413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69" name="Group 25"/>
          <p:cNvGraphicFramePr>
            <a:graphicFrameLocks noGrp="1"/>
          </p:cNvGraphicFramePr>
          <p:nvPr/>
        </p:nvGraphicFramePr>
        <p:xfrm>
          <a:off x="4067175" y="4508500"/>
          <a:ext cx="2944813" cy="1127125"/>
        </p:xfrm>
        <a:graphic>
          <a:graphicData uri="http://schemas.openxmlformats.org/drawingml/2006/table">
            <a:tbl>
              <a:tblPr/>
              <a:tblGrid>
                <a:gridCol w="1063625"/>
                <a:gridCol w="1881188"/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3419475" y="4292600"/>
            <a:ext cx="4176713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course,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WHERE  course = ’TDA357’;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/>
        </p:nvGraphicFramePr>
        <p:xfrm>
          <a:off x="4067175" y="1268413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169" name="Group 25"/>
          <p:cNvGraphicFramePr>
            <a:graphicFrameLocks noGrp="1"/>
          </p:cNvGraphicFramePr>
          <p:nvPr/>
        </p:nvGraphicFramePr>
        <p:xfrm>
          <a:off x="4067175" y="4508500"/>
          <a:ext cx="2944813" cy="1127125"/>
        </p:xfrm>
        <a:graphic>
          <a:graphicData uri="http://schemas.openxmlformats.org/drawingml/2006/table">
            <a:tbl>
              <a:tblPr/>
              <a:tblGrid>
                <a:gridCol w="1063625"/>
                <a:gridCol w="1881188"/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  <a:endParaRPr kumimoji="0" lang="sv-SE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5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confusing </a:t>
            </a:r>
            <a:r>
              <a:rPr lang="sv-SE" altLang="en-US" b="1">
                <a:latin typeface="Courier New" charset="0"/>
              </a:rPr>
              <a:t>SELECT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course,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GivenCourses;</a:t>
            </a:r>
          </a:p>
          <a:p>
            <a:pPr eaLnBrk="1" hangingPunct="1">
              <a:buFontTx/>
              <a:buNone/>
            </a:pPr>
            <a:endParaRPr lang="sv-SE" altLang="en-US" sz="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			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36196" name="Group 4"/>
          <p:cNvGraphicFramePr>
            <a:graphicFrameLocks noGrp="1"/>
          </p:cNvGraphicFramePr>
          <p:nvPr/>
        </p:nvGraphicFramePr>
        <p:xfrm>
          <a:off x="4427538" y="1557338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7"/>
                <a:gridCol w="1881188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18" name="Group 26"/>
          <p:cNvGraphicFramePr>
            <a:graphicFrameLocks noGrp="1"/>
          </p:cNvGraphicFramePr>
          <p:nvPr/>
        </p:nvGraphicFramePr>
        <p:xfrm>
          <a:off x="5076825" y="3933825"/>
          <a:ext cx="2944813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1881188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36" name="Text Box 44"/>
          <p:cNvSpPr txBox="1">
            <a:spLocks noChangeArrowheads="1"/>
          </p:cNvSpPr>
          <p:nvPr/>
        </p:nvSpPr>
        <p:spPr bwMode="auto">
          <a:xfrm>
            <a:off x="5003800" y="3789363"/>
            <a:ext cx="345757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confusing </a:t>
            </a:r>
            <a:r>
              <a:rPr lang="sv-SE" altLang="en-US" b="1">
                <a:latin typeface="Courier New" charset="0"/>
              </a:rPr>
              <a:t>SELECT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Example: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800"/>
              <a:t>GivenCourses</a:t>
            </a:r>
            <a:r>
              <a:rPr lang="sv-SE" altLang="en-US" sz="2800" b="1">
                <a:latin typeface="Courier New" charset="0"/>
              </a:rPr>
              <a:t> = 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SELECT course, teacher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FROM   GivenCourses;</a:t>
            </a:r>
          </a:p>
          <a:p>
            <a:pPr eaLnBrk="1" hangingPunct="1">
              <a:buFontTx/>
              <a:buNone/>
            </a:pPr>
            <a:endParaRPr lang="sv-SE" altLang="en-US" sz="900" b="1"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sv-SE" altLang="en-US" sz="2800"/>
              <a:t>			Result</a:t>
            </a:r>
            <a:r>
              <a:rPr lang="sv-SE" altLang="en-US" sz="2800" b="1">
                <a:latin typeface="Courier New" charset="0"/>
              </a:rPr>
              <a:t> = </a:t>
            </a:r>
          </a:p>
        </p:txBody>
      </p:sp>
      <p:graphicFrame>
        <p:nvGraphicFramePr>
          <p:cNvPr id="136196" name="Group 4"/>
          <p:cNvGraphicFramePr>
            <a:graphicFrameLocks noGrp="1"/>
          </p:cNvGraphicFramePr>
          <p:nvPr/>
        </p:nvGraphicFramePr>
        <p:xfrm>
          <a:off x="4427538" y="1557338"/>
          <a:ext cx="3600450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655637"/>
                <a:gridCol w="1881188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6218" name="Group 26"/>
          <p:cNvGraphicFramePr>
            <a:graphicFrameLocks noGrp="1"/>
          </p:cNvGraphicFramePr>
          <p:nvPr/>
        </p:nvGraphicFramePr>
        <p:xfrm>
          <a:off x="5076825" y="3933825"/>
          <a:ext cx="2944813" cy="1492249"/>
        </p:xfrm>
        <a:graphic>
          <a:graphicData uri="http://schemas.openxmlformats.org/drawingml/2006/table">
            <a:tbl>
              <a:tblPr/>
              <a:tblGrid>
                <a:gridCol w="1063625"/>
                <a:gridCol w="1881188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35" name="Text Box 43"/>
          <p:cNvSpPr txBox="1">
            <a:spLocks noChangeArrowheads="1"/>
          </p:cNvSpPr>
          <p:nvPr/>
        </p:nvSpPr>
        <p:spPr bwMode="auto">
          <a:xfrm>
            <a:off x="1908175" y="5876925"/>
            <a:ext cx="5256213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</a:t>
            </a:r>
            <a:r>
              <a:rPr lang="sv-SE" altLang="en-US" sz="2400" b="1">
                <a:latin typeface="Courier New" charset="0"/>
              </a:rPr>
              <a:t>SELECT</a:t>
            </a:r>
            <a:r>
              <a:rPr lang="sv-SE" altLang="en-US" sz="2400"/>
              <a:t> is a projection??</a:t>
            </a:r>
          </a:p>
        </p:txBody>
      </p:sp>
    </p:spTree>
    <p:extLst>
      <p:ext uri="{BB962C8B-B14F-4D97-AF65-F5344CB8AC3E}">
        <p14:creationId xmlns:p14="http://schemas.microsoft.com/office/powerpoint/2010/main" val="17014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Mystery revealed!</a:t>
            </a:r>
          </a:p>
        </p:txBody>
      </p:sp>
      <p:sp>
        <p:nvSpPr>
          <p:cNvPr id="50179" name="Text Box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b="1">
                <a:latin typeface="Courier New" charset="0"/>
              </a:rPr>
              <a:t>SELECT course, teacher</a:t>
            </a:r>
            <a:br>
              <a:rPr lang="sv-SE" altLang="en-US" sz="2800" b="1">
                <a:latin typeface="Courier New" charset="0"/>
              </a:rPr>
            </a:br>
            <a:r>
              <a:rPr lang="sv-SE" altLang="en-US" sz="2800" b="1">
                <a:latin typeface="Courier New" charset="0"/>
              </a:rPr>
              <a:t>FROM GivenCourses;</a:t>
            </a: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>
              <a:buFontTx/>
              <a:buNone/>
            </a:pPr>
            <a:endParaRPr lang="sv-SE" altLang="en-US" sz="2800" b="1">
              <a:latin typeface="Courier New" charset="0"/>
            </a:endParaRPr>
          </a:p>
          <a:p>
            <a:pPr eaLnBrk="1" hangingPunct="1"/>
            <a:r>
              <a:rPr lang="sv-SE" altLang="en-US" sz="2800"/>
              <a:t>In general, the SELECT clause could be seen as corresponding to projection, and the WHERE clause to selection (don’t confuse the naming though).</a:t>
            </a:r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539750" y="2649538"/>
            <a:ext cx="554513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code,teacher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sv-SE" altLang="en-US" sz="2400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3600">
                <a:latin typeface="Arial Unicode MS" charset="0"/>
                <a:ea typeface="Arial Unicode MS" charset="0"/>
              </a:rPr>
              <a:t>))</a:t>
            </a:r>
            <a:br>
              <a:rPr lang="sv-SE" altLang="en-US" sz="3600">
                <a:latin typeface="Arial Unicode MS" charset="0"/>
                <a:ea typeface="Arial Unicode MS" charset="0"/>
              </a:rPr>
            </a:br>
            <a:r>
              <a:rPr lang="sv-SE" altLang="en-US" sz="3600">
                <a:latin typeface="Arial Unicode MS" charset="0"/>
                <a:ea typeface="Arial Unicode MS" charset="0"/>
              </a:rPr>
              <a:t>= </a:t>
            </a:r>
            <a:r>
              <a:rPr lang="el-GR" altLang="en-US" sz="3600">
                <a:latin typeface="Arial Unicode MS" charset="0"/>
                <a:ea typeface="Arial Unicode MS" charset="0"/>
              </a:rPr>
              <a:t>π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code,teacher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sv-SE" altLang="en-US" sz="2400">
                <a:latin typeface="Arial Unicode MS" charset="0"/>
                <a:ea typeface="Arial Unicode MS" charset="0"/>
              </a:rPr>
              <a:t>GivenCourses</a:t>
            </a:r>
            <a:r>
              <a:rPr lang="sv-SE" altLang="en-US" sz="3600">
                <a:latin typeface="Arial Unicode MS" charset="0"/>
                <a:ea typeface="Arial Unicode MS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Course Objectives</a:t>
            </a:r>
          </a:p>
        </p:txBody>
      </p:sp>
      <p:sp>
        <p:nvSpPr>
          <p:cNvPr id="4099" name="Cloud"/>
          <p:cNvSpPr>
            <a:spLocks noChangeAspect="1" noEditPoints="1" noChangeArrowheads="1"/>
          </p:cNvSpPr>
          <p:nvPr/>
        </p:nvSpPr>
        <p:spPr bwMode="auto">
          <a:xfrm>
            <a:off x="1116013" y="1557338"/>
            <a:ext cx="2743200" cy="1838325"/>
          </a:xfrm>
          <a:custGeom>
            <a:avLst/>
            <a:gdLst>
              <a:gd name="T0" fmla="*/ 137241661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87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Design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435600" y="1989138"/>
            <a:ext cx="1995488" cy="1800225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Construction</a:t>
            </a:r>
          </a:p>
        </p:txBody>
      </p:sp>
      <p:sp>
        <p:nvSpPr>
          <p:cNvPr id="8197" name="laptop"/>
          <p:cNvSpPr>
            <a:spLocks noEditPoints="1" noChangeArrowheads="1"/>
          </p:cNvSpPr>
          <p:nvPr/>
        </p:nvSpPr>
        <p:spPr bwMode="auto">
          <a:xfrm>
            <a:off x="1258888" y="4581525"/>
            <a:ext cx="2592387" cy="17287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Interfacing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508625" y="4365625"/>
            <a:ext cx="1943100" cy="1655763"/>
          </a:xfrm>
          <a:prstGeom prst="upArrowCallout">
            <a:avLst>
              <a:gd name="adj1" fmla="val 29338"/>
              <a:gd name="adj2" fmla="val 29338"/>
              <a:gd name="adj3" fmla="val 16667"/>
              <a:gd name="adj4" fmla="val 66667"/>
            </a:avLst>
          </a:prstGeom>
          <a:solidFill>
            <a:srgbClr val="FF898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Usage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172728">
            <a:off x="4284663" y="2276475"/>
            <a:ext cx="719137" cy="576263"/>
          </a:xfrm>
          <a:prstGeom prst="notchedRightArrow">
            <a:avLst>
              <a:gd name="adj1" fmla="val 50000"/>
              <a:gd name="adj2" fmla="val 31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5400000">
            <a:off x="7381081" y="3788569"/>
            <a:ext cx="1150938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10800000">
            <a:off x="4284663" y="6021388"/>
            <a:ext cx="1008062" cy="647700"/>
          </a:xfrm>
          <a:prstGeom prst="notchedRightArrow">
            <a:avLst>
              <a:gd name="adj1" fmla="val 50000"/>
              <a:gd name="adj2" fmla="val 3890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flipH="1">
            <a:off x="3995738" y="4795838"/>
            <a:ext cx="1079500" cy="720725"/>
          </a:xfrm>
          <a:prstGeom prst="curvedRightArrow">
            <a:avLst>
              <a:gd name="adj1" fmla="val 20000"/>
              <a:gd name="adj2" fmla="val 40000"/>
              <a:gd name="adj3" fmla="val 4992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284663" y="4292600"/>
            <a:ext cx="431800" cy="1800225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altLang="en-US"/>
              <a:t>What does the following expression compute?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331913" y="4868863"/>
            <a:ext cx="64087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	  Courses,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teacher = ’Niklas Broberg’;</a:t>
            </a:r>
          </a:p>
        </p:txBody>
      </p:sp>
      <p:graphicFrame>
        <p:nvGraphicFramePr>
          <p:cNvPr id="40000" name="Group 64"/>
          <p:cNvGraphicFramePr>
            <a:graphicFrameLocks noGrp="1"/>
          </p:cNvGraphicFramePr>
          <p:nvPr/>
        </p:nvGraphicFramePr>
        <p:xfrm>
          <a:off x="3995738" y="2997200"/>
          <a:ext cx="3744912" cy="1492249"/>
        </p:xfrm>
        <a:graphic>
          <a:graphicData uri="http://schemas.openxmlformats.org/drawingml/2006/table">
            <a:tbl>
              <a:tblPr/>
              <a:tblGrid>
                <a:gridCol w="1208087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997" name="Group 61"/>
          <p:cNvGraphicFramePr>
            <a:graphicFrameLocks noGrp="1"/>
          </p:cNvGraphicFramePr>
          <p:nvPr/>
        </p:nvGraphicFramePr>
        <p:xfrm>
          <a:off x="1187450" y="3213100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41" name="Text Box 62"/>
          <p:cNvSpPr txBox="1">
            <a:spLocks noChangeArrowheads="1"/>
          </p:cNvSpPr>
          <p:nvPr/>
        </p:nvSpPr>
        <p:spPr bwMode="auto">
          <a:xfrm>
            <a:off x="1187450" y="2852738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Courses</a:t>
            </a:r>
          </a:p>
        </p:txBody>
      </p:sp>
      <p:sp>
        <p:nvSpPr>
          <p:cNvPr id="51242" name="Text Box 63"/>
          <p:cNvSpPr txBox="1">
            <a:spLocks noChangeArrowheads="1"/>
          </p:cNvSpPr>
          <p:nvPr/>
        </p:nvSpPr>
        <p:spPr bwMode="auto">
          <a:xfrm>
            <a:off x="4140200" y="2636838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GivenCourses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4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FROM Courses, GivenCourses</a:t>
            </a:r>
            <a:endParaRPr lang="en-GB" altLang="en-US" sz="4000" b="1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52453" name="Group 229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23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4000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WHERE teacher = ’Niklas Broberg’</a:t>
            </a:r>
            <a:endParaRPr lang="en-GB" altLang="en-US" sz="4000" b="1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55350" name="Group 5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23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351837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Answer:</a:t>
            </a:r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/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400"/>
              <a:t>	The result is all rows from </a:t>
            </a:r>
            <a:r>
              <a:rPr lang="sv-SE" altLang="en-US" sz="2400" b="1">
                <a:latin typeface="Courier New" charset="0"/>
              </a:rPr>
              <a:t>Courses</a:t>
            </a:r>
            <a:r>
              <a:rPr lang="sv-SE" altLang="en-US" sz="2400"/>
              <a:t> combined in all possible ways with all rows from </a:t>
            </a:r>
            <a:r>
              <a:rPr lang="sv-SE" altLang="en-US" sz="2400" b="1">
                <a:latin typeface="Courier New" charset="0"/>
              </a:rPr>
              <a:t>GivenCourses</a:t>
            </a:r>
            <a:r>
              <a:rPr lang="sv-SE" altLang="en-US" sz="2400"/>
              <a:t>, and then keep only those where the </a:t>
            </a:r>
            <a:r>
              <a:rPr lang="sv-SE" altLang="en-US" sz="2400" b="1">
                <a:latin typeface="Courier New" charset="0"/>
              </a:rPr>
              <a:t>teacher</a:t>
            </a:r>
            <a:r>
              <a:rPr lang="sv-SE" altLang="en-US" sz="2400"/>
              <a:t> attribute is Niklas Broberg.</a:t>
            </a:r>
          </a:p>
        </p:txBody>
      </p:sp>
      <p:graphicFrame>
        <p:nvGraphicFramePr>
          <p:cNvPr id="140291" name="Group 3"/>
          <p:cNvGraphicFramePr>
            <a:graphicFrameLocks noGrp="1"/>
          </p:cNvGraphicFramePr>
          <p:nvPr/>
        </p:nvGraphicFramePr>
        <p:xfrm>
          <a:off x="900113" y="3068638"/>
          <a:ext cx="5689600" cy="1127125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647700"/>
                <a:gridCol w="1657350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827088" y="1628775"/>
            <a:ext cx="64087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Courses,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teacher = ’Niklas Broberg’;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Cartesian Products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 </a:t>
            </a:r>
            <a:r>
              <a:rPr lang="sv-SE" altLang="en-US" i="1"/>
              <a:t>cartesian product</a:t>
            </a:r>
            <a:r>
              <a:rPr lang="sv-SE" altLang="en-US"/>
              <a:t> of relations R</a:t>
            </a:r>
            <a:r>
              <a:rPr lang="sv-SE" altLang="en-US" baseline="-25000"/>
              <a:t>1 </a:t>
            </a:r>
            <a:r>
              <a:rPr lang="sv-SE" altLang="en-US"/>
              <a:t>and R</a:t>
            </a:r>
            <a:r>
              <a:rPr lang="sv-SE" altLang="en-US" baseline="-25000"/>
              <a:t>2</a:t>
            </a:r>
            <a:r>
              <a:rPr lang="sv-SE" altLang="en-US"/>
              <a:t> is all possible combinations of rows from R</a:t>
            </a:r>
            <a:r>
              <a:rPr lang="sv-SE" altLang="en-US" baseline="-25000"/>
              <a:t>1</a:t>
            </a:r>
            <a:r>
              <a:rPr lang="sv-SE" altLang="en-US"/>
              <a:t> and R</a:t>
            </a:r>
            <a:r>
              <a:rPr lang="sv-SE" altLang="en-US" baseline="-25000"/>
              <a:t>2</a:t>
            </a:r>
            <a:r>
              <a:rPr lang="sv-SE" altLang="en-US"/>
              <a:t>.</a:t>
            </a:r>
          </a:p>
          <a:p>
            <a:pPr lvl="1" eaLnBrk="1" hangingPunct="1"/>
            <a:r>
              <a:rPr lang="sv-SE" altLang="en-US"/>
              <a:t>Written R</a:t>
            </a:r>
            <a:r>
              <a:rPr lang="sv-SE" altLang="en-US" baseline="-25000"/>
              <a:t>1</a:t>
            </a:r>
            <a:r>
              <a:rPr lang="sv-SE" altLang="en-US"/>
              <a:t> x R</a:t>
            </a:r>
            <a:r>
              <a:rPr lang="sv-SE" altLang="en-US" baseline="-25000"/>
              <a:t>2</a:t>
            </a:r>
          </a:p>
          <a:p>
            <a:pPr lvl="1" eaLnBrk="1" hangingPunct="1"/>
            <a:r>
              <a:rPr lang="sv-SE" altLang="en-US"/>
              <a:t>Also called </a:t>
            </a:r>
            <a:r>
              <a:rPr lang="sv-SE" altLang="en-US" i="1"/>
              <a:t>cross-product</a:t>
            </a:r>
            <a:r>
              <a:rPr lang="sv-SE" altLang="en-US"/>
              <a:t>, or just </a:t>
            </a:r>
            <a:r>
              <a:rPr lang="sv-SE" altLang="en-US" i="1"/>
              <a:t>product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58888" y="4292600"/>
            <a:ext cx="64087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Courses,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teacher = ’Niklas Broberg’;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95288" y="5661025"/>
            <a:ext cx="8424862" cy="71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3600">
                <a:latin typeface="Arial Unicode MS" charset="0"/>
                <a:ea typeface="Arial Unicode MS" charset="0"/>
              </a:rPr>
              <a:t>σ</a:t>
            </a:r>
            <a:r>
              <a:rPr lang="sv-SE" altLang="en-US" sz="3600" baseline="-25000">
                <a:latin typeface="Arial Unicode MS" charset="0"/>
                <a:ea typeface="Arial Unicode MS" charset="0"/>
              </a:rPr>
              <a:t>teacher = ’Niklas Broberg’</a:t>
            </a:r>
            <a:r>
              <a:rPr lang="sv-SE" altLang="en-US" sz="3600">
                <a:latin typeface="Arial Unicode MS" charset="0"/>
                <a:ea typeface="Arial Unicode MS" charset="0"/>
              </a:rPr>
              <a:t>(</a:t>
            </a:r>
            <a:r>
              <a:rPr lang="sv-SE" altLang="en-US" sz="2400">
                <a:latin typeface="Arial Unicode MS" charset="0"/>
                <a:ea typeface="Arial Unicode MS" charset="0"/>
              </a:rPr>
              <a:t>Courses </a:t>
            </a:r>
            <a:r>
              <a:rPr lang="sv-SE" altLang="en-US" sz="2400" b="1">
                <a:latin typeface="Arial Unicode MS" charset="0"/>
                <a:ea typeface="Arial Unicode MS" charset="0"/>
              </a:rPr>
              <a:t>x</a:t>
            </a:r>
            <a:r>
              <a:rPr lang="sv-SE" altLang="en-US" sz="2400">
                <a:latin typeface="Arial Unicode MS" charset="0"/>
                <a:ea typeface="Arial Unicode MS" charset="0"/>
              </a:rPr>
              <a:t> GivenCourses</a:t>
            </a:r>
            <a:r>
              <a:rPr lang="sv-SE" altLang="en-US" sz="3600">
                <a:latin typeface="Arial Unicode MS" charset="0"/>
                <a:ea typeface="Arial Unicode M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11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400"/>
              <a:t>List all courses, with names, that Niklas Broberg is responsible for.</a:t>
            </a:r>
          </a:p>
          <a:p>
            <a:pPr eaLnBrk="1" hangingPunct="1">
              <a:buFontTx/>
              <a:buNone/>
            </a:pPr>
            <a:r>
              <a:rPr lang="sv-SE" altLang="en-US" sz="2400"/>
              <a:t>	</a:t>
            </a:r>
            <a:r>
              <a:rPr lang="sv-SE" altLang="en-US" sz="2400" b="1">
                <a:latin typeface="Courier New" charset="0"/>
              </a:rPr>
              <a:t>Courses(code,name) </a:t>
            </a:r>
          </a:p>
          <a:p>
            <a:pPr eaLnBrk="1" hangingPunct="1">
              <a:buFontTx/>
              <a:buNone/>
            </a:pPr>
            <a:r>
              <a:rPr lang="sv-SE" altLang="en-US" sz="2400" b="1">
                <a:latin typeface="Courier New" charset="0"/>
              </a:rPr>
              <a:t>	GivenCourses(course,per,teacher) </a:t>
            </a:r>
          </a:p>
          <a:p>
            <a:pPr eaLnBrk="1" hangingPunct="1">
              <a:buFontTx/>
              <a:buNone/>
            </a:pPr>
            <a:r>
              <a:rPr lang="sv-SE" altLang="en-US" sz="2400" b="1">
                <a:latin typeface="Courier New" charset="0"/>
              </a:rPr>
              <a:t>	   course -&gt; Courses.code</a:t>
            </a:r>
          </a:p>
          <a:p>
            <a:pPr eaLnBrk="1" hangingPunct="1">
              <a:buFontTx/>
              <a:buNone/>
            </a:pPr>
            <a:endParaRPr lang="sv-SE" alt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71550" y="3748088"/>
            <a:ext cx="64087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Courses,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teacher = ’Niklas Broberg’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AND  code = course;</a:t>
            </a:r>
          </a:p>
        </p:txBody>
      </p:sp>
      <p:graphicFrame>
        <p:nvGraphicFramePr>
          <p:cNvPr id="44063" name="Group 31"/>
          <p:cNvGraphicFramePr>
            <a:graphicFrameLocks noGrp="1"/>
          </p:cNvGraphicFramePr>
          <p:nvPr/>
        </p:nvGraphicFramePr>
        <p:xfrm>
          <a:off x="1331913" y="5229225"/>
          <a:ext cx="5689600" cy="762000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647700"/>
                <a:gridCol w="1657350"/>
              </a:tblGrid>
              <a:tr h="396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58" marB="457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b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code = course</a:t>
            </a:r>
            <a:endParaRPr lang="en-GB" altLang="en-US" b="1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56373" name="Group 5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23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397" name="Text Box 54"/>
          <p:cNvSpPr txBox="1">
            <a:spLocks noChangeArrowheads="1"/>
          </p:cNvSpPr>
          <p:nvPr/>
        </p:nvSpPr>
        <p:spPr bwMode="auto">
          <a:xfrm>
            <a:off x="2033588" y="6256338"/>
            <a:ext cx="115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Not equal</a:t>
            </a:r>
          </a:p>
        </p:txBody>
      </p:sp>
      <p:sp>
        <p:nvSpPr>
          <p:cNvPr id="57398" name="Line 55"/>
          <p:cNvSpPr>
            <a:spLocks noChangeShapeType="1"/>
          </p:cNvSpPr>
          <p:nvPr/>
        </p:nvSpPr>
        <p:spPr bwMode="auto">
          <a:xfrm flipH="1" flipV="1">
            <a:off x="900113" y="4508500"/>
            <a:ext cx="15113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7399" name="Line 56"/>
          <p:cNvSpPr>
            <a:spLocks noChangeShapeType="1"/>
          </p:cNvSpPr>
          <p:nvPr/>
        </p:nvSpPr>
        <p:spPr bwMode="auto">
          <a:xfrm flipV="1">
            <a:off x="2771775" y="4508500"/>
            <a:ext cx="13684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Joining relations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/>
              <a:t>Very often we want to join two relations on the value of some attributes.</a:t>
            </a:r>
          </a:p>
          <a:p>
            <a:pPr lvl="1" eaLnBrk="1" hangingPunct="1"/>
            <a:r>
              <a:rPr lang="sv-SE" altLang="en-US" sz="2400"/>
              <a:t>Typically we join according to some reference, as in:</a:t>
            </a:r>
          </a:p>
          <a:p>
            <a:pPr eaLnBrk="1" hangingPunct="1"/>
            <a:endParaRPr lang="sv-SE" altLang="en-US" sz="2800"/>
          </a:p>
          <a:p>
            <a:pPr eaLnBrk="1" hangingPunct="1"/>
            <a:endParaRPr lang="sv-SE" altLang="en-US" sz="2800"/>
          </a:p>
          <a:p>
            <a:pPr eaLnBrk="1" hangingPunct="1"/>
            <a:endParaRPr lang="sv-SE" altLang="en-US" sz="2800"/>
          </a:p>
          <a:p>
            <a:pPr eaLnBrk="1" hangingPunct="1"/>
            <a:r>
              <a:rPr lang="sv-SE" altLang="en-US" sz="2800"/>
              <a:t>Special operator </a:t>
            </a:r>
            <a:r>
              <a:rPr lang="sv-SE" altLang="en-US" sz="28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 sz="2800" baseline="-25000">
                <a:ea typeface="Arial Unicode MS" charset="0"/>
              </a:rPr>
              <a:t>C</a:t>
            </a:r>
            <a:r>
              <a:rPr lang="sv-SE" altLang="en-US" sz="2800" b="1">
                <a:ea typeface="Arial Unicode MS" charset="0"/>
              </a:rPr>
              <a:t> </a:t>
            </a:r>
            <a:r>
              <a:rPr lang="sv-SE" altLang="en-US" sz="2800">
                <a:ea typeface="Arial Unicode MS" charset="0"/>
              </a:rPr>
              <a:t>for joining relations.</a:t>
            </a:r>
            <a:endParaRPr lang="sv-SE" altLang="en-US" b="1" baseline="-25000">
              <a:ea typeface="Arial Unicode MS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692275" y="3141663"/>
            <a:ext cx="6408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Courses, GivenCourses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WHERE  code = course;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5084763"/>
            <a:ext cx="410368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>
                <a:ea typeface="Arial Unicode MS" charset="0"/>
              </a:rPr>
              <a:t>R</a:t>
            </a:r>
            <a:r>
              <a:rPr lang="sv-SE" altLang="en-US" sz="2800" baseline="-25000">
                <a:ea typeface="Arial Unicode MS" charset="0"/>
              </a:rPr>
              <a:t>1</a:t>
            </a:r>
            <a:r>
              <a:rPr lang="sv-SE" altLang="en-US" sz="2800">
                <a:ea typeface="Arial Unicode MS" charset="0"/>
              </a:rPr>
              <a:t> </a:t>
            </a:r>
            <a:r>
              <a:rPr lang="sv-SE" altLang="en-US" sz="28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 sz="2800" baseline="-25000">
                <a:ea typeface="Arial Unicode MS" charset="0"/>
              </a:rPr>
              <a:t>C</a:t>
            </a:r>
            <a:r>
              <a:rPr lang="sv-SE" altLang="en-US" sz="2800">
                <a:ea typeface="Arial Unicode MS" charset="0"/>
              </a:rPr>
              <a:t> R</a:t>
            </a:r>
            <a:r>
              <a:rPr lang="sv-SE" altLang="en-US" sz="2800" baseline="-25000">
                <a:ea typeface="Arial Unicode MS" charset="0"/>
              </a:rPr>
              <a:t>2</a:t>
            </a:r>
            <a:r>
              <a:rPr lang="sv-SE" altLang="en-US" sz="2800">
                <a:ea typeface="Arial Unicode MS" charset="0"/>
              </a:rPr>
              <a:t> = </a:t>
            </a:r>
            <a:r>
              <a:rPr lang="el-GR" altLang="en-US" sz="2800">
                <a:latin typeface="Arial Unicode MS" charset="0"/>
              </a:rPr>
              <a:t>σ</a:t>
            </a:r>
            <a:r>
              <a:rPr lang="sv-SE" altLang="en-US" sz="2800" baseline="-25000"/>
              <a:t>C</a:t>
            </a:r>
            <a:r>
              <a:rPr lang="sv-SE" altLang="en-US" sz="2800"/>
              <a:t>(</a:t>
            </a:r>
            <a:r>
              <a:rPr lang="sv-SE" altLang="en-US" sz="2800">
                <a:ea typeface="Arial Unicode MS" charset="0"/>
              </a:rPr>
              <a:t>R</a:t>
            </a:r>
            <a:r>
              <a:rPr lang="sv-SE" altLang="en-US" sz="2800" baseline="-25000">
                <a:ea typeface="Arial Unicode MS" charset="0"/>
              </a:rPr>
              <a:t>1</a:t>
            </a:r>
            <a:r>
              <a:rPr lang="sv-SE" altLang="en-US" sz="2800">
                <a:ea typeface="Arial Unicode MS" charset="0"/>
              </a:rPr>
              <a:t> x R</a:t>
            </a:r>
            <a:r>
              <a:rPr lang="sv-SE" altLang="en-US" sz="2800" baseline="-25000">
                <a:ea typeface="Arial Unicode MS" charset="0"/>
              </a:rPr>
              <a:t>2</a:t>
            </a:r>
            <a:r>
              <a:rPr lang="sv-SE" altLang="en-US" sz="2800">
                <a:ea typeface="Arial Unicode MS" charset="0"/>
              </a:rPr>
              <a:t>)</a:t>
            </a:r>
            <a:endParaRPr lang="sv-SE" altLang="en-US" sz="2800" baseline="-25000">
              <a:ea typeface="Arial Unicode MS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619250" y="5734050"/>
            <a:ext cx="4319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</a:t>
            </a:r>
            <a:r>
              <a:rPr lang="sv-SE" altLang="en-US" sz="2400" b="1" i="1">
                <a:latin typeface="Courier New" charset="0"/>
              </a:rPr>
              <a:t>R</a:t>
            </a:r>
            <a:r>
              <a:rPr lang="sv-SE" altLang="en-US" sz="2400" b="1" i="1" baseline="-25000">
                <a:latin typeface="Courier New" charset="0"/>
              </a:rPr>
              <a:t>1</a:t>
            </a:r>
            <a:r>
              <a:rPr lang="sv-SE" altLang="en-US" sz="2400" b="1">
                <a:latin typeface="Courier New" charset="0"/>
              </a:rPr>
              <a:t> JOIN </a:t>
            </a:r>
            <a:r>
              <a:rPr lang="sv-SE" altLang="en-US" sz="2400" b="1" i="1">
                <a:latin typeface="Courier New" charset="0"/>
              </a:rPr>
              <a:t>R</a:t>
            </a:r>
            <a:r>
              <a:rPr lang="sv-SE" altLang="en-US" sz="2400" b="1" i="1" baseline="-25000">
                <a:latin typeface="Courier New" charset="0"/>
              </a:rPr>
              <a:t>2</a:t>
            </a:r>
            <a:r>
              <a:rPr lang="sv-SE" altLang="en-US" sz="2400" b="1" baseline="-25000">
                <a:latin typeface="Courier New" charset="0"/>
              </a:rPr>
              <a:t> </a:t>
            </a:r>
            <a:r>
              <a:rPr lang="sv-SE" altLang="en-US" sz="2400" b="1">
                <a:latin typeface="Courier New" charset="0"/>
              </a:rPr>
              <a:t>ON </a:t>
            </a:r>
            <a:r>
              <a:rPr lang="sv-SE" altLang="en-US" sz="2400" b="1" i="1">
                <a:latin typeface="Courier New" charset="0"/>
              </a:rPr>
              <a:t>C</a:t>
            </a:r>
            <a:r>
              <a:rPr lang="sv-SE" altLang="en-US" sz="2400" b="1">
                <a:latin typeface="Courier New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</a:t>
            </a:r>
          </a:p>
        </p:txBody>
      </p:sp>
      <p:sp>
        <p:nvSpPr>
          <p:cNvPr id="59395" name="Text Box 4"/>
          <p:cNvSpPr txBox="1">
            <a:spLocks noChangeArrowheads="1"/>
          </p:cNvSpPr>
          <p:nvPr/>
        </p:nvSpPr>
        <p:spPr bwMode="auto">
          <a:xfrm>
            <a:off x="1476375" y="3573463"/>
            <a:ext cx="6408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 JOIN GivenCourses 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  ON   code = course;</a:t>
            </a:r>
          </a:p>
        </p:txBody>
      </p:sp>
      <p:graphicFrame>
        <p:nvGraphicFramePr>
          <p:cNvPr id="46196" name="Group 116"/>
          <p:cNvGraphicFramePr>
            <a:graphicFrameLocks noGrp="1"/>
          </p:cNvGraphicFramePr>
          <p:nvPr/>
        </p:nvGraphicFramePr>
        <p:xfrm>
          <a:off x="4211638" y="1844675"/>
          <a:ext cx="3529012" cy="1492249"/>
        </p:xfrm>
        <a:graphic>
          <a:graphicData uri="http://schemas.openxmlformats.org/drawingml/2006/table">
            <a:tbl>
              <a:tblPr/>
              <a:tblGrid>
                <a:gridCol w="992187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107" name="Group 27"/>
          <p:cNvGraphicFramePr>
            <a:graphicFrameLocks noGrp="1"/>
          </p:cNvGraphicFramePr>
          <p:nvPr/>
        </p:nvGraphicFramePr>
        <p:xfrm>
          <a:off x="1187450" y="2060575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9432" name="Text Box 41"/>
          <p:cNvSpPr txBox="1">
            <a:spLocks noChangeArrowheads="1"/>
          </p:cNvSpPr>
          <p:nvPr/>
        </p:nvSpPr>
        <p:spPr bwMode="auto">
          <a:xfrm>
            <a:off x="1187450" y="1700213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Courses</a:t>
            </a:r>
          </a:p>
        </p:txBody>
      </p:sp>
      <p:sp>
        <p:nvSpPr>
          <p:cNvPr id="59433" name="Text Box 42"/>
          <p:cNvSpPr txBox="1">
            <a:spLocks noChangeArrowheads="1"/>
          </p:cNvSpPr>
          <p:nvPr/>
        </p:nvSpPr>
        <p:spPr bwMode="auto">
          <a:xfrm>
            <a:off x="4140200" y="1484313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GivenCourses</a:t>
            </a:r>
          </a:p>
        </p:txBody>
      </p:sp>
      <p:graphicFrame>
        <p:nvGraphicFramePr>
          <p:cNvPr id="46208" name="Group 128"/>
          <p:cNvGraphicFramePr>
            <a:graphicFrameLocks noGrp="1"/>
          </p:cNvGraphicFramePr>
          <p:nvPr/>
        </p:nvGraphicFramePr>
        <p:xfrm>
          <a:off x="1331913" y="5013325"/>
          <a:ext cx="5832475" cy="1492249"/>
        </p:xfrm>
        <a:graphic>
          <a:graphicData uri="http://schemas.openxmlformats.org/drawingml/2006/table">
            <a:tbl>
              <a:tblPr/>
              <a:tblGrid>
                <a:gridCol w="1008062"/>
                <a:gridCol w="1223963"/>
                <a:gridCol w="1152525"/>
                <a:gridCol w="576262"/>
                <a:gridCol w="1871663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Natural join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”Magic” version of join.</a:t>
            </a:r>
          </a:p>
          <a:p>
            <a:pPr lvl="1" eaLnBrk="1" hangingPunct="1"/>
            <a:r>
              <a:rPr lang="sv-SE" altLang="en-US"/>
              <a:t>Join two relations on the condition that all attributes in the two that share the same name should be equal.</a:t>
            </a:r>
          </a:p>
          <a:p>
            <a:pPr lvl="1" eaLnBrk="1" hangingPunct="1"/>
            <a:r>
              <a:rPr lang="sv-SE" altLang="en-US"/>
              <a:t>Remove all duplicate columns</a:t>
            </a:r>
          </a:p>
          <a:p>
            <a:pPr lvl="1" eaLnBrk="1" hangingPunct="1"/>
            <a:r>
              <a:rPr lang="sv-SE" altLang="en-US"/>
              <a:t>Written R</a:t>
            </a:r>
            <a:r>
              <a:rPr lang="sv-SE" altLang="en-US" baseline="-25000"/>
              <a:t>1</a:t>
            </a:r>
            <a:r>
              <a:rPr lang="sv-SE" altLang="en-US"/>
              <a:t> </a:t>
            </a:r>
            <a:r>
              <a:rPr lang="sv-SE" altLang="en-US" sz="3200" b="1">
                <a:latin typeface="Arial Unicode MS" charset="0"/>
                <a:ea typeface="Arial Unicode MS" charset="0"/>
              </a:rPr>
              <a:t>⋈</a:t>
            </a:r>
            <a:r>
              <a:rPr lang="sv-SE" altLang="en-US"/>
              <a:t> R</a:t>
            </a:r>
            <a:r>
              <a:rPr lang="sv-SE" altLang="en-US" baseline="-25000"/>
              <a:t>2</a:t>
            </a:r>
            <a:r>
              <a:rPr lang="sv-SE" altLang="en-US"/>
              <a:t> (like join with no condition)</a:t>
            </a:r>
            <a:endParaRPr lang="sv-SE" alt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Chalmers </a:t>
            </a:r>
            <a:r>
              <a:rPr lang="en-US" sz="2400" dirty="0" err="1" smtClean="0"/>
              <a:t>postgresql</a:t>
            </a:r>
            <a:r>
              <a:rPr lang="en-US" sz="2400" dirty="0" smtClean="0"/>
              <a:t> server (check Fire for your credentials):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psql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-h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ate.ita.chalmers.se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-U 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&lt;username&gt; &lt;</a:t>
            </a:r>
            <a:r>
              <a:rPr lang="en-US" sz="1600" b="1" dirty="0" err="1" smtClean="0">
                <a:latin typeface="Courier New" charset="0"/>
                <a:ea typeface="Courier New" charset="0"/>
                <a:cs typeface="Courier New" charset="0"/>
              </a:rPr>
              <a:t>dbname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ea typeface="Courier New" charset="0"/>
                <a:cs typeface="Courier New" charset="0"/>
              </a:rPr>
              <a:t>Local </a:t>
            </a:r>
            <a:r>
              <a:rPr lang="en-US" sz="2400" dirty="0" err="1" smtClean="0">
                <a:ea typeface="Courier New" charset="0"/>
                <a:cs typeface="Courier New" charset="0"/>
              </a:rPr>
              <a:t>postgresql</a:t>
            </a:r>
            <a:r>
              <a:rPr lang="en-US" sz="2400" dirty="0" smtClean="0">
                <a:ea typeface="Courier New" charset="0"/>
                <a:cs typeface="Courier New" charset="0"/>
              </a:rPr>
              <a:t> server: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1600" b="1" dirty="0" err="1" smtClean="0">
                <a:latin typeface="Courier New" charset="0"/>
                <a:ea typeface="Courier New" charset="0"/>
                <a:cs typeface="Courier New" charset="0"/>
              </a:rPr>
              <a:t>sql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 &lt;</a:t>
            </a:r>
            <a:r>
              <a:rPr lang="en-US" sz="1600" b="1" dirty="0" err="1" smtClean="0">
                <a:latin typeface="Courier New" charset="0"/>
                <a:ea typeface="Courier New" charset="0"/>
                <a:cs typeface="Courier New" charset="0"/>
              </a:rPr>
              <a:t>dbname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buNone/>
            </a:pPr>
            <a:endParaRPr lang="en-US" sz="16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ea typeface="Courier New" charset="0"/>
                <a:cs typeface="Courier New" charset="0"/>
              </a:rPr>
              <a:t>Semicolon and </a:t>
            </a:r>
            <a:r>
              <a:rPr lang="en-US" sz="2400" dirty="0" err="1" smtClean="0">
                <a:ea typeface="Courier New" charset="0"/>
                <a:cs typeface="Courier New" charset="0"/>
              </a:rPr>
              <a:t>postgres</a:t>
            </a:r>
            <a:r>
              <a:rPr lang="en-US" sz="2400" dirty="0" smtClean="0">
                <a:ea typeface="Courier New" charset="0"/>
                <a:cs typeface="Courier New" charset="0"/>
              </a:rPr>
              <a:t> prompt:</a:t>
            </a:r>
          </a:p>
          <a:p>
            <a:pPr>
              <a:buFont typeface="Arial" charset="0"/>
              <a:buChar char="•"/>
            </a:pPr>
            <a:endParaRPr lang="en-US" sz="2400" dirty="0"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steven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=&gt; select 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1+1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charset="0"/>
                <a:ea typeface="Courier New" charset="0"/>
                <a:cs typeface="Courier New" charset="0"/>
              </a:rPr>
              <a:t>steven</a:t>
            </a:r>
            <a:r>
              <a:rPr lang="en-US" sz="1600" b="1" dirty="0" smtClean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;</a:t>
            </a:r>
            <a:endParaRPr lang="en-US" sz="1600" b="1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Left Arrow 5"/>
          <p:cNvSpPr/>
          <p:nvPr/>
        </p:nvSpPr>
        <p:spPr bwMode="auto">
          <a:xfrm>
            <a:off x="3059832" y="4941168"/>
            <a:ext cx="720080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8088" y="5313982"/>
            <a:ext cx="43204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Lines should end with ‘;’, otherwise statements are continued on the next line. Note the prompt change!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 bwMode="auto">
          <a:xfrm rot="5400000">
            <a:off x="1007604" y="5697252"/>
            <a:ext cx="720080" cy="216024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27088" y="3573463"/>
            <a:ext cx="7705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SELECT *</a:t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FROM   Courses NATURAL JOIN GivenCourses;</a:t>
            </a:r>
          </a:p>
        </p:txBody>
      </p:sp>
      <p:graphicFrame>
        <p:nvGraphicFramePr>
          <p:cNvPr id="146436" name="Group 4"/>
          <p:cNvGraphicFramePr>
            <a:graphicFrameLocks noGrp="1"/>
          </p:cNvGraphicFramePr>
          <p:nvPr/>
        </p:nvGraphicFramePr>
        <p:xfrm>
          <a:off x="4068763" y="1844675"/>
          <a:ext cx="3671887" cy="1492249"/>
        </p:xfrm>
        <a:graphic>
          <a:graphicData uri="http://schemas.openxmlformats.org/drawingml/2006/table">
            <a:tbl>
              <a:tblPr/>
              <a:tblGrid>
                <a:gridCol w="1135062"/>
                <a:gridCol w="655638"/>
                <a:gridCol w="1881187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458" name="Group 26"/>
          <p:cNvGraphicFramePr>
            <a:graphicFrameLocks noGrp="1"/>
          </p:cNvGraphicFramePr>
          <p:nvPr/>
        </p:nvGraphicFramePr>
        <p:xfrm>
          <a:off x="1187450" y="2060575"/>
          <a:ext cx="2159000" cy="1066800"/>
        </p:xfrm>
        <a:graphic>
          <a:graphicData uri="http://schemas.openxmlformats.org/drawingml/2006/table">
            <a:tbl>
              <a:tblPr/>
              <a:tblGrid>
                <a:gridCol w="984250"/>
                <a:gridCol w="11747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1187450" y="1700213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Courses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4140200" y="1484313"/>
            <a:ext cx="2160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/>
              <a:t>GivenCourses</a:t>
            </a:r>
          </a:p>
        </p:txBody>
      </p:sp>
      <p:graphicFrame>
        <p:nvGraphicFramePr>
          <p:cNvPr id="146474" name="Group 42"/>
          <p:cNvGraphicFramePr>
            <a:graphicFrameLocks noGrp="1"/>
          </p:cNvGraphicFramePr>
          <p:nvPr/>
        </p:nvGraphicFramePr>
        <p:xfrm>
          <a:off x="1908175" y="4868863"/>
          <a:ext cx="4679950" cy="1492249"/>
        </p:xfrm>
        <a:graphic>
          <a:graphicData uri="http://schemas.openxmlformats.org/drawingml/2006/table">
            <a:tbl>
              <a:tblPr/>
              <a:tblGrid>
                <a:gridCol w="1008063"/>
                <a:gridCol w="1223962"/>
                <a:gridCol w="576263"/>
                <a:gridCol w="1871662"/>
              </a:tblGrid>
              <a:tr h="39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Niklas Broberg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Graham Kemp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Devdatt Dubhashi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Sets or Bags?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Relational algebra formally applies to sets of tuples.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SQL, the most important query language for relational databases is actually a bag language.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SQL will eliminate duplicates, but usually only if you ask it to do so explicitly.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Some operations, like projection, are much more efficient on bags than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Sets or Bags?</a:t>
            </a:r>
            <a:endParaRPr lang="en-GB" altLang="en-US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755650" y="1916113"/>
            <a:ext cx="79930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29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15375"/>
              </p:ext>
            </p:extLst>
          </p:nvPr>
        </p:nvGraphicFramePr>
        <p:xfrm>
          <a:off x="323461" y="1592088"/>
          <a:ext cx="1800225" cy="2081240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</a:tblGrid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23461" y="1151039"/>
            <a:ext cx="86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R(A,B)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3173160" y="2640156"/>
            <a:ext cx="1284624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SELECT A</a:t>
            </a:r>
            <a:b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</a:br>
            <a:r>
              <a:rPr lang="sv-SE" altLang="en-US" sz="1800" b="1">
                <a:latin typeface="Courier New" charset="0"/>
                <a:ea typeface="Courier New" charset="0"/>
                <a:cs typeface="Courier New" charset="0"/>
              </a:rPr>
              <a:t>FROM R  </a:t>
            </a:r>
            <a:endParaRPr lang="en-GB" altLang="en-US" sz="1800" b="1" dirty="0"/>
          </a:p>
        </p:txBody>
      </p:sp>
      <p:graphicFrame>
        <p:nvGraphicFramePr>
          <p:cNvPr id="82967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020945"/>
              </p:ext>
            </p:extLst>
          </p:nvPr>
        </p:nvGraphicFramePr>
        <p:xfrm>
          <a:off x="3527341" y="3462887"/>
          <a:ext cx="576262" cy="2081240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942013" y="2694263"/>
            <a:ext cx="1090661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800" dirty="0"/>
              <a:t>π</a:t>
            </a:r>
            <a:r>
              <a:rPr lang="sv-SE" altLang="en-US" sz="2800" baseline="-25000" dirty="0"/>
              <a:t>A</a:t>
            </a:r>
            <a:r>
              <a:rPr lang="sv-SE" altLang="en-US" sz="2800" dirty="0"/>
              <a:t>(R</a:t>
            </a:r>
            <a:r>
              <a:rPr lang="sv-SE" altLang="en-US" sz="2800" dirty="0" smtClean="0"/>
              <a:t>)</a:t>
            </a:r>
            <a:endParaRPr lang="sv-SE" altLang="en-US" sz="2800" dirty="0"/>
          </a:p>
        </p:txBody>
      </p:sp>
      <p:graphicFrame>
        <p:nvGraphicFramePr>
          <p:cNvPr id="10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256155"/>
              </p:ext>
            </p:extLst>
          </p:nvPr>
        </p:nvGraphicFramePr>
        <p:xfrm>
          <a:off x="6199212" y="3442417"/>
          <a:ext cx="576262" cy="1560930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17954" y="594626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Bag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99212" y="5949555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</a:p>
          <a:p>
            <a:r>
              <a:rPr lang="en-US" dirty="0" smtClean="0"/>
              <a:t>(no repeating values)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03926" y="1700808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SQL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1640391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Relational</a:t>
            </a:r>
            <a:endParaRPr lang="en-US" sz="3200" b="1" smtClean="0"/>
          </a:p>
          <a:p>
            <a:pPr algn="ctr"/>
            <a:r>
              <a:rPr lang="en-US" sz="3200" b="1" dirty="0" smtClean="0"/>
              <a:t>Algebra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Next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time</a:t>
            </a:r>
            <a:r>
              <a:rPr lang="sv-SE" altLang="en-US" dirty="0" smtClean="0"/>
              <a:t>, </a:t>
            </a:r>
            <a:r>
              <a:rPr lang="sv-SE" altLang="en-US" dirty="0" err="1" smtClean="0"/>
              <a:t>Lecture</a:t>
            </a:r>
            <a:r>
              <a:rPr lang="sv-SE" altLang="en-US" dirty="0" smtClean="0"/>
              <a:t> 6</a:t>
            </a:r>
            <a:endParaRPr lang="sv-SE" altLang="en-US" dirty="0"/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More</a:t>
            </a:r>
            <a:r>
              <a:rPr lang="sv-SE" altLang="en-US" dirty="0"/>
              <a:t> </a:t>
            </a:r>
            <a:r>
              <a:rPr lang="sv-SE" altLang="en-US" dirty="0" err="1"/>
              <a:t>Relational</a:t>
            </a:r>
            <a:r>
              <a:rPr lang="sv-SE" altLang="en-US" dirty="0"/>
              <a:t> </a:t>
            </a:r>
            <a:r>
              <a:rPr lang="sv-SE" altLang="en-US" dirty="0" smtClean="0"/>
              <a:t>Algebra, SQL, </a:t>
            </a:r>
            <a:r>
              <a:rPr lang="sv-SE" altLang="en-US" smtClean="0"/>
              <a:t>Views</a:t>
            </a:r>
            <a:endParaRPr lang="sv-S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Case convention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SQL is </a:t>
            </a:r>
            <a:r>
              <a:rPr lang="sv-SE" altLang="en-US" u="sng" dirty="0" err="1"/>
              <a:t>completely</a:t>
            </a:r>
            <a:r>
              <a:rPr lang="sv-SE" altLang="en-US" u="sng" dirty="0"/>
              <a:t> </a:t>
            </a:r>
            <a:r>
              <a:rPr lang="sv-SE" altLang="en-US" u="sng" dirty="0" err="1"/>
              <a:t>case</a:t>
            </a:r>
            <a:r>
              <a:rPr lang="sv-SE" altLang="en-US" u="sng" dirty="0"/>
              <a:t> </a:t>
            </a:r>
            <a:r>
              <a:rPr lang="sv-SE" altLang="en-US" u="sng" dirty="0" err="1"/>
              <a:t>insensitive</a:t>
            </a:r>
            <a:r>
              <a:rPr lang="sv-SE" altLang="en-US" dirty="0"/>
              <a:t>. </a:t>
            </a:r>
            <a:r>
              <a:rPr lang="sv-SE" altLang="en-US" dirty="0" err="1"/>
              <a:t>Upper-case</a:t>
            </a:r>
            <a:r>
              <a:rPr lang="sv-SE" altLang="en-US" dirty="0"/>
              <a:t> or </a:t>
            </a:r>
            <a:r>
              <a:rPr lang="sv-SE" altLang="en-US" dirty="0" err="1"/>
              <a:t>Lower-case</a:t>
            </a:r>
            <a:r>
              <a:rPr lang="sv-SE" altLang="en-US" dirty="0"/>
              <a:t> makes no </a:t>
            </a:r>
            <a:r>
              <a:rPr lang="sv-SE" altLang="en-US" dirty="0" err="1"/>
              <a:t>difference</a:t>
            </a:r>
            <a:r>
              <a:rPr lang="sv-SE" altLang="en-US" dirty="0"/>
              <a:t>. </a:t>
            </a:r>
            <a:r>
              <a:rPr lang="sv-SE" altLang="en-US" dirty="0" err="1"/>
              <a:t>We</a:t>
            </a:r>
            <a:r>
              <a:rPr lang="sv-SE" altLang="en-US" dirty="0"/>
              <a:t> </a:t>
            </a:r>
            <a:r>
              <a:rPr lang="sv-SE" altLang="en-US" dirty="0" err="1"/>
              <a:t>will</a:t>
            </a:r>
            <a:r>
              <a:rPr lang="sv-SE" altLang="en-US" dirty="0"/>
              <a:t> </a:t>
            </a:r>
            <a:r>
              <a:rPr lang="sv-SE" altLang="en-US" dirty="0" err="1"/>
              <a:t>use</a:t>
            </a:r>
            <a:r>
              <a:rPr lang="sv-SE" altLang="en-US" dirty="0"/>
              <a:t> </a:t>
            </a:r>
            <a:r>
              <a:rPr lang="sv-SE" altLang="en-US" dirty="0" err="1"/>
              <a:t>case</a:t>
            </a:r>
            <a:r>
              <a:rPr lang="sv-SE" altLang="en-US" dirty="0"/>
              <a:t> in the </a:t>
            </a:r>
            <a:r>
              <a:rPr lang="sv-SE" altLang="en-US" dirty="0" err="1"/>
              <a:t>following</a:t>
            </a:r>
            <a:r>
              <a:rPr lang="sv-SE" altLang="en-US" dirty="0"/>
              <a:t> </a:t>
            </a:r>
            <a:r>
              <a:rPr lang="sv-SE" altLang="en-US" dirty="0" err="1"/>
              <a:t>way</a:t>
            </a:r>
            <a:r>
              <a:rPr lang="sv-SE" altLang="en-US" dirty="0"/>
              <a:t>:</a:t>
            </a:r>
          </a:p>
          <a:p>
            <a:pPr lvl="1" eaLnBrk="1" hangingPunct="1"/>
            <a:r>
              <a:rPr lang="sv-SE" altLang="en-US" b="1" dirty="0">
                <a:latin typeface="Courier New" charset="0"/>
              </a:rPr>
              <a:t>UPPERCASE</a:t>
            </a:r>
            <a:r>
              <a:rPr lang="sv-SE" altLang="en-US" dirty="0"/>
              <a:t> marks </a:t>
            </a:r>
            <a:r>
              <a:rPr lang="sv-SE" altLang="en-US" dirty="0" err="1"/>
              <a:t>keywords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the SQL </a:t>
            </a:r>
            <a:r>
              <a:rPr lang="sv-SE" altLang="en-US" dirty="0" err="1"/>
              <a:t>language</a:t>
            </a:r>
            <a:r>
              <a:rPr lang="sv-SE" altLang="en-US" dirty="0"/>
              <a:t>.</a:t>
            </a:r>
          </a:p>
          <a:p>
            <a:pPr lvl="1" eaLnBrk="1" hangingPunct="1"/>
            <a:r>
              <a:rPr lang="sv-SE" altLang="en-US" b="1" dirty="0" err="1">
                <a:latin typeface="Courier New" charset="0"/>
              </a:rPr>
              <a:t>lowercase</a:t>
            </a:r>
            <a:r>
              <a:rPr lang="sv-SE" altLang="en-US" dirty="0"/>
              <a:t> marks the </a:t>
            </a:r>
            <a:r>
              <a:rPr lang="sv-SE" altLang="en-US" dirty="0" err="1"/>
              <a:t>name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an </a:t>
            </a:r>
            <a:r>
              <a:rPr lang="sv-SE" altLang="en-US" dirty="0" err="1"/>
              <a:t>attribute</a:t>
            </a:r>
            <a:r>
              <a:rPr lang="sv-SE" altLang="en-US" dirty="0"/>
              <a:t>.</a:t>
            </a:r>
          </a:p>
          <a:p>
            <a:pPr lvl="1" eaLnBrk="1" hangingPunct="1"/>
            <a:r>
              <a:rPr lang="sv-SE" altLang="en-US" b="1" dirty="0" err="1">
                <a:latin typeface="Courier New" charset="0"/>
              </a:rPr>
              <a:t>Capitalized</a:t>
            </a:r>
            <a:r>
              <a:rPr lang="sv-SE" altLang="en-US" dirty="0"/>
              <a:t> marks the </a:t>
            </a:r>
            <a:r>
              <a:rPr lang="sv-SE" altLang="en-US" dirty="0" err="1"/>
              <a:t>name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a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1143000"/>
          </a:xfrm>
        </p:spPr>
        <p:txBody>
          <a:bodyPr/>
          <a:lstStyle/>
          <a:p>
            <a:pPr eaLnBrk="1" hangingPunct="1"/>
            <a:r>
              <a:rPr lang="sv-SE" altLang="en-US" sz="4000">
                <a:solidFill>
                  <a:srgbClr val="009900"/>
                </a:solidFill>
              </a:rPr>
              <a:t>SQL Data Definition Language</a:t>
            </a:r>
            <a:br>
              <a:rPr lang="sv-SE" altLang="en-US" sz="4000">
                <a:solidFill>
                  <a:srgbClr val="009900"/>
                </a:solidFill>
              </a:rPr>
            </a:br>
            <a:endParaRPr lang="sv-SE" altLang="en-US" sz="40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example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107504" y="1268760"/>
            <a:ext cx="5537817" cy="3507018"/>
            <a:chOff x="1194423" y="2349068"/>
            <a:chExt cx="5537817" cy="3507018"/>
          </a:xfrm>
        </p:grpSpPr>
        <p:pic>
          <p:nvPicPr>
            <p:cNvPr id="56" name="Picture 23" descr="rounded arrow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687466" y="3310165"/>
              <a:ext cx="195263" cy="288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194423" y="2349068"/>
              <a:ext cx="2265363" cy="1055662"/>
              <a:chOff x="1766595" y="3963388"/>
              <a:chExt cx="2265363" cy="1055662"/>
            </a:xfrm>
          </p:grpSpPr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Person</a:t>
                </a:r>
                <a:endParaRPr lang="sv-SE" altLang="en-US" sz="2000" b="1" dirty="0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ssn</a:t>
                </a:r>
                <a:endParaRPr lang="sv-SE" altLang="en-US" sz="1400" b="1" u="sng" dirty="0"/>
              </a:p>
            </p:txBody>
          </p:sp>
          <p:cxnSp>
            <p:nvCxnSpPr>
              <p:cNvPr id="17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cxnSp>
            <p:nvCxnSpPr>
              <p:cNvPr id="20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207973" y="4358640"/>
              <a:ext cx="1157287" cy="761981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Teaches</a:t>
              </a:r>
              <a:endParaRPr lang="sv-SE" altLang="en-US" sz="1400" b="1" dirty="0"/>
            </a:p>
          </p:txBody>
        </p:sp>
        <p:cxnSp>
          <p:nvCxnSpPr>
            <p:cNvPr id="13" name="AutoShape 38"/>
            <p:cNvCxnSpPr>
              <a:cxnSpLocks noChangeShapeType="1"/>
              <a:stCxn id="15" idx="2"/>
              <a:endCxn id="12" idx="0"/>
            </p:cNvCxnSpPr>
            <p:nvPr/>
          </p:nvCxnSpPr>
          <p:spPr bwMode="auto">
            <a:xfrm>
              <a:off x="2785099" y="3404730"/>
              <a:ext cx="1518" cy="95391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2" name="Group 21"/>
            <p:cNvGrpSpPr/>
            <p:nvPr/>
          </p:nvGrpSpPr>
          <p:grpSpPr>
            <a:xfrm>
              <a:off x="4203574" y="2349068"/>
              <a:ext cx="2265363" cy="1055662"/>
              <a:chOff x="1766595" y="3963388"/>
              <a:chExt cx="2265363" cy="1055662"/>
            </a:xfrm>
          </p:grpSpPr>
          <p:sp>
            <p:nvSpPr>
              <p:cNvPr id="23" name="Rectangle 36"/>
              <p:cNvSpPr>
                <a:spLocks noChangeArrowheads="1"/>
              </p:cNvSpPr>
              <p:nvPr/>
            </p:nvSpPr>
            <p:spPr bwMode="auto">
              <a:xfrm>
                <a:off x="2682583" y="4555511"/>
                <a:ext cx="1349375" cy="46353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dirty="0" smtClean="0"/>
                  <a:t>Course</a:t>
                </a:r>
                <a:endParaRPr lang="sv-SE" altLang="en-US" sz="2000" b="1" dirty="0"/>
              </a:p>
            </p:txBody>
          </p:sp>
          <p:sp>
            <p:nvSpPr>
              <p:cNvPr id="24" name="Oval 37"/>
              <p:cNvSpPr>
                <a:spLocks noChangeArrowheads="1"/>
              </p:cNvSpPr>
              <p:nvPr/>
            </p:nvSpPr>
            <p:spPr bwMode="auto">
              <a:xfrm>
                <a:off x="1766595" y="4622184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u="sng" dirty="0" err="1" smtClean="0"/>
                  <a:t>code</a:t>
                </a:r>
                <a:endParaRPr lang="sv-SE" altLang="en-US" sz="1400" b="1" u="sng" dirty="0"/>
              </a:p>
            </p:txBody>
          </p:sp>
          <p:cxnSp>
            <p:nvCxnSpPr>
              <p:cNvPr id="25" name="AutoShape 38"/>
              <p:cNvCxnSpPr>
                <a:cxnSpLocks noChangeShapeType="1"/>
              </p:cNvCxnSpPr>
              <p:nvPr/>
            </p:nvCxnSpPr>
            <p:spPr bwMode="auto">
              <a:xfrm>
                <a:off x="2479383" y="4782518"/>
                <a:ext cx="203200" cy="4762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Oval 37"/>
              <p:cNvSpPr>
                <a:spLocks noChangeArrowheads="1"/>
              </p:cNvSpPr>
              <p:nvPr/>
            </p:nvSpPr>
            <p:spPr bwMode="auto">
              <a:xfrm>
                <a:off x="2326189" y="3963388"/>
                <a:ext cx="712788" cy="3190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dirty="0" err="1" smtClean="0"/>
                  <a:t>name</a:t>
                </a:r>
                <a:endParaRPr lang="sv-SE" altLang="en-US" sz="1400" b="1" dirty="0"/>
              </a:p>
            </p:txBody>
          </p:sp>
          <p:cxnSp>
            <p:nvCxnSpPr>
              <p:cNvPr id="27" name="AutoShape 38"/>
              <p:cNvCxnSpPr>
                <a:cxnSpLocks noChangeShapeType="1"/>
              </p:cNvCxnSpPr>
              <p:nvPr/>
            </p:nvCxnSpPr>
            <p:spPr bwMode="auto">
              <a:xfrm>
                <a:off x="2682583" y="4282468"/>
                <a:ext cx="97562" cy="273043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" name="Oval 37"/>
            <p:cNvSpPr>
              <a:spLocks noChangeArrowheads="1"/>
            </p:cNvSpPr>
            <p:nvPr/>
          </p:nvSpPr>
          <p:spPr bwMode="auto">
            <a:xfrm>
              <a:off x="4541919" y="3850790"/>
              <a:ext cx="712788" cy="3190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u="sng" dirty="0" smtClean="0"/>
                <a:t>period</a:t>
              </a:r>
              <a:endParaRPr lang="sv-SE" altLang="en-US" sz="1400" b="1" u="sng" dirty="0"/>
            </a:p>
          </p:txBody>
        </p:sp>
        <p:cxnSp>
          <p:nvCxnSpPr>
            <p:cNvPr id="31" name="AutoShape 38"/>
            <p:cNvCxnSpPr>
              <a:cxnSpLocks noChangeShapeType="1"/>
              <a:stCxn id="12" idx="3"/>
              <a:endCxn id="41" idx="1"/>
            </p:cNvCxnSpPr>
            <p:nvPr/>
          </p:nvCxnSpPr>
          <p:spPr bwMode="auto">
            <a:xfrm>
              <a:off x="3365260" y="4739631"/>
              <a:ext cx="1521490" cy="164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Oval 37"/>
            <p:cNvSpPr>
              <a:spLocks noChangeArrowheads="1"/>
            </p:cNvSpPr>
            <p:nvPr/>
          </p:nvSpPr>
          <p:spPr bwMode="auto">
            <a:xfrm>
              <a:off x="4276988" y="5380691"/>
              <a:ext cx="1278748" cy="31716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sv-SE" altLang="en-US" sz="1400" b="1" dirty="0" err="1" smtClean="0"/>
                <a:t>studentcount</a:t>
              </a:r>
              <a:endParaRPr lang="sv-SE" altLang="en-US" sz="1400" b="1" dirty="0"/>
            </a:p>
          </p:txBody>
        </p:sp>
        <p:cxnSp>
          <p:nvCxnSpPr>
            <p:cNvPr id="33" name="AutoShape 38"/>
            <p:cNvCxnSpPr>
              <a:cxnSpLocks noChangeShapeType="1"/>
            </p:cNvCxnSpPr>
            <p:nvPr/>
          </p:nvCxnSpPr>
          <p:spPr bwMode="auto">
            <a:xfrm>
              <a:off x="4898313" y="4177345"/>
              <a:ext cx="97562" cy="27304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9" name="Group 38"/>
            <p:cNvGrpSpPr/>
            <p:nvPr/>
          </p:nvGrpSpPr>
          <p:grpSpPr>
            <a:xfrm>
              <a:off x="5377524" y="3599578"/>
              <a:ext cx="860956" cy="692579"/>
              <a:chOff x="5409892" y="3579678"/>
              <a:chExt cx="860956" cy="692579"/>
            </a:xfrm>
          </p:grpSpPr>
          <p:sp>
            <p:nvSpPr>
              <p:cNvPr id="37" name="AutoShape 5"/>
              <p:cNvSpPr>
                <a:spLocks noChangeArrowheads="1"/>
              </p:cNvSpPr>
              <p:nvPr/>
            </p:nvSpPr>
            <p:spPr bwMode="auto">
              <a:xfrm>
                <a:off x="5475956" y="3632923"/>
                <a:ext cx="720080" cy="579254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1400" b="1" smtClean="0"/>
                  <a:t>Of</a:t>
                </a:r>
                <a:endParaRPr lang="sv-SE" altLang="en-US" sz="1400" b="1" dirty="0"/>
              </a:p>
            </p:txBody>
          </p:sp>
          <p:sp>
            <p:nvSpPr>
              <p:cNvPr id="38" name="AutoShape 5"/>
              <p:cNvSpPr>
                <a:spLocks noChangeArrowheads="1"/>
              </p:cNvSpPr>
              <p:nvPr/>
            </p:nvSpPr>
            <p:spPr bwMode="auto">
              <a:xfrm>
                <a:off x="5409892" y="3579678"/>
                <a:ext cx="860956" cy="692579"/>
              </a:xfrm>
              <a:prstGeom prst="diamond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1400" b="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886750" y="4450388"/>
              <a:ext cx="1845490" cy="611321"/>
              <a:chOff x="4886750" y="4450388"/>
              <a:chExt cx="1845490" cy="611321"/>
            </a:xfrm>
          </p:grpSpPr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4955936" y="4496903"/>
                <a:ext cx="1704133" cy="51829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2000" b="1" smtClean="0"/>
                  <a:t>GivenCourse</a:t>
                </a:r>
                <a:endParaRPr lang="sv-SE" altLang="en-US" sz="2000" b="1" dirty="0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4886750" y="4450388"/>
                <a:ext cx="1845490" cy="611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sv-SE" altLang="en-US" sz="2000" b="1" dirty="0"/>
              </a:p>
            </p:txBody>
          </p:sp>
        </p:grpSp>
        <p:cxnSp>
          <p:nvCxnSpPr>
            <p:cNvPr id="47" name="AutoShape 38"/>
            <p:cNvCxnSpPr>
              <a:cxnSpLocks noChangeShapeType="1"/>
              <a:stCxn id="23" idx="2"/>
              <a:endCxn id="38" idx="0"/>
            </p:cNvCxnSpPr>
            <p:nvPr/>
          </p:nvCxnSpPr>
          <p:spPr bwMode="auto">
            <a:xfrm>
              <a:off x="5794250" y="3404730"/>
              <a:ext cx="13752" cy="1948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38"/>
            <p:cNvCxnSpPr>
              <a:cxnSpLocks noChangeShapeType="1"/>
              <a:stCxn id="38" idx="2"/>
              <a:endCxn id="41" idx="0"/>
            </p:cNvCxnSpPr>
            <p:nvPr/>
          </p:nvCxnSpPr>
          <p:spPr bwMode="auto">
            <a:xfrm>
              <a:off x="5808002" y="4292157"/>
              <a:ext cx="1493" cy="1582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38"/>
            <p:cNvCxnSpPr>
              <a:cxnSpLocks noChangeShapeType="1"/>
            </p:cNvCxnSpPr>
            <p:nvPr/>
          </p:nvCxnSpPr>
          <p:spPr bwMode="auto">
            <a:xfrm flipH="1">
              <a:off x="4916362" y="5069184"/>
              <a:ext cx="101600" cy="3040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Rectangular Callout 74"/>
            <p:cNvSpPr/>
            <p:nvPr/>
          </p:nvSpPr>
          <p:spPr bwMode="auto">
            <a:xfrm>
              <a:off x="5724128" y="5496046"/>
              <a:ext cx="637776" cy="360040"/>
            </a:xfrm>
            <a:prstGeom prst="wedgeRectCallout">
              <a:avLst>
                <a:gd name="adj1" fmla="val -74737"/>
                <a:gd name="adj2" fmla="val -2143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&gt;= 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Rectangular Callout 75"/>
            <p:cNvSpPr/>
            <p:nvPr/>
          </p:nvSpPr>
          <p:spPr bwMode="auto">
            <a:xfrm>
              <a:off x="3262180" y="3788080"/>
              <a:ext cx="941394" cy="360040"/>
            </a:xfrm>
            <a:prstGeom prst="wedgeRectCallout">
              <a:avLst>
                <a:gd name="adj1" fmla="val 89830"/>
                <a:gd name="adj2" fmla="val -597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1,2,3,4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8" name="Content Placeholder 6"/>
          <p:cNvSpPr txBox="1">
            <a:spLocks/>
          </p:cNvSpPr>
          <p:nvPr/>
        </p:nvSpPr>
        <p:spPr>
          <a:xfrm>
            <a:off x="395536" y="4869160"/>
            <a:ext cx="8229600" cy="19404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Person(</a:t>
            </a:r>
            <a:r>
              <a:rPr lang="en-US" sz="2000" b="1" u="sng" kern="0" dirty="0" err="1" smtClean="0">
                <a:latin typeface="Courier New" charset="0"/>
                <a:ea typeface="Courier New" charset="0"/>
                <a:cs typeface="Courier New" charset="0"/>
              </a:rPr>
              <a:t>ssn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, name)</a:t>
            </a:r>
          </a:p>
          <a:p>
            <a:pPr marL="0" indent="0">
              <a:buFontTx/>
              <a:buNone/>
            </a:pP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Course(</a:t>
            </a:r>
            <a:r>
              <a:rPr lang="en-US" sz="2000" b="1" u="sng" kern="0" dirty="0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, name)</a:t>
            </a:r>
          </a:p>
          <a:p>
            <a:pPr marL="0" indent="0">
              <a:buFontTx/>
              <a:buNone/>
            </a:pPr>
            <a:r>
              <a:rPr lang="en-US" sz="2000" b="1" kern="0" dirty="0" err="1" smtClean="0">
                <a:latin typeface="Courier New" charset="0"/>
                <a:ea typeface="Courier New" charset="0"/>
                <a:cs typeface="Courier New" charset="0"/>
              </a:rPr>
              <a:t>GivenCourse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u="sng" kern="0" dirty="0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u="sng" kern="0" dirty="0" smtClean="0">
                <a:latin typeface="Courier New" charset="0"/>
                <a:ea typeface="Courier New" charset="0"/>
                <a:cs typeface="Courier New" charset="0"/>
              </a:rPr>
              <a:t>period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kern="0" dirty="0" err="1" smtClean="0">
                <a:latin typeface="Courier New" charset="0"/>
                <a:ea typeface="Courier New" charset="0"/>
                <a:cs typeface="Courier New" charset="0"/>
              </a:rPr>
              <a:t>studentcount</a:t>
            </a: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, teacher)</a:t>
            </a:r>
          </a:p>
          <a:p>
            <a:pPr marL="0" indent="0">
              <a:buFontTx/>
              <a:buNone/>
            </a:pP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	code -&gt; </a:t>
            </a:r>
            <a:r>
              <a:rPr lang="en-US" sz="2000" b="1" kern="0" dirty="0" err="1" smtClean="0">
                <a:latin typeface="Courier New" charset="0"/>
                <a:ea typeface="Courier New" charset="0"/>
                <a:cs typeface="Courier New" charset="0"/>
              </a:rPr>
              <a:t>Course.code</a:t>
            </a:r>
            <a:endParaRPr lang="en-US" sz="2000" b="1" kern="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FontTx/>
              <a:buNone/>
            </a:pPr>
            <a:r>
              <a:rPr lang="en-US" sz="2000" b="1" kern="0" dirty="0" smtClean="0">
                <a:latin typeface="Courier New" charset="0"/>
                <a:ea typeface="Courier New" charset="0"/>
                <a:cs typeface="Courier New" charset="0"/>
              </a:rPr>
              <a:t>	teacher -&gt; </a:t>
            </a:r>
            <a:r>
              <a:rPr lang="en-US" sz="2000" b="1" kern="0" dirty="0" err="1" smtClean="0">
                <a:latin typeface="Courier New" charset="0"/>
                <a:ea typeface="Courier New" charset="0"/>
                <a:cs typeface="Courier New" charset="0"/>
              </a:rPr>
              <a:t>Person.ssn</a:t>
            </a:r>
            <a:endParaRPr lang="en-US" sz="2000" b="1" kern="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Creating and dropping tables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/>
            <a:r>
              <a:rPr lang="sv-SE" altLang="en-US" sz="2800"/>
              <a:t>Relations become tables, attributes become columns.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42988" y="2636838"/>
            <a:ext cx="71294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CREATE TABLE </a:t>
            </a:r>
            <a:r>
              <a:rPr lang="sv-SE" altLang="en-US" sz="2400" b="1" i="1" dirty="0" err="1">
                <a:latin typeface="Courier New" charset="0"/>
              </a:rPr>
              <a:t>T</a:t>
            </a:r>
            <a:r>
              <a:rPr lang="sv-SE" altLang="en-US" sz="2400" b="1" i="1" dirty="0" err="1" smtClean="0">
                <a:latin typeface="Courier New" charset="0"/>
              </a:rPr>
              <a:t>ablename</a:t>
            </a:r>
            <a:r>
              <a:rPr lang="sv-SE" altLang="en-US" sz="2400" b="1" dirty="0" smtClean="0">
                <a:latin typeface="Courier New" charset="0"/>
              </a:rPr>
              <a:t> </a:t>
            </a:r>
            <a:r>
              <a:rPr lang="sv-SE" altLang="en-US" sz="2400" b="1" dirty="0">
                <a:latin typeface="Courier New" charset="0"/>
              </a:rPr>
              <a:t>(</a:t>
            </a:r>
            <a:br>
              <a:rPr lang="sv-SE" altLang="en-US" sz="2400" b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  &lt;</a:t>
            </a:r>
            <a:r>
              <a:rPr lang="sv-SE" altLang="en-US" sz="2400" b="1" i="1" dirty="0">
                <a:latin typeface="Courier New" charset="0"/>
              </a:rPr>
              <a:t>list </a:t>
            </a:r>
            <a:r>
              <a:rPr lang="sv-SE" altLang="en-US" sz="2400" b="1" i="1" dirty="0" err="1">
                <a:latin typeface="Courier New" charset="0"/>
              </a:rPr>
              <a:t>of</a:t>
            </a:r>
            <a:r>
              <a:rPr lang="sv-SE" altLang="en-US" sz="2400" b="1" i="1" dirty="0">
                <a:latin typeface="Courier New" charset="0"/>
              </a:rPr>
              <a:t> table elements&gt;</a:t>
            </a:r>
            <a:br>
              <a:rPr lang="sv-SE" altLang="en-US" sz="2400" b="1" i="1" dirty="0">
                <a:latin typeface="Courier New" charset="0"/>
              </a:rPr>
            </a:br>
            <a:r>
              <a:rPr lang="sv-SE" altLang="en-US" sz="2400" b="1" dirty="0">
                <a:latin typeface="Courier New" charset="0"/>
              </a:rPr>
              <a:t>);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5734050"/>
            <a:ext cx="7129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>
                <a:latin typeface="Courier New" charset="0"/>
              </a:rPr>
              <a:t>DROP TABLE </a:t>
            </a:r>
            <a:r>
              <a:rPr lang="sv-SE" altLang="en-US" sz="2400" b="1" i="1" dirty="0" err="1">
                <a:latin typeface="Courier New" charset="0"/>
              </a:rPr>
              <a:t>T</a:t>
            </a:r>
            <a:r>
              <a:rPr lang="sv-SE" altLang="en-US" sz="2400" b="1" i="1" dirty="0" err="1" smtClean="0">
                <a:latin typeface="Courier New" charset="0"/>
              </a:rPr>
              <a:t>ablename</a:t>
            </a:r>
            <a:r>
              <a:rPr lang="sv-SE" altLang="en-US" sz="2400" b="1" dirty="0">
                <a:latin typeface="Courier New" charset="0"/>
              </a:rPr>
              <a:t>;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42988" y="4581525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 dirty="0" smtClean="0">
                <a:latin typeface="Courier New" charset="0"/>
              </a:rPr>
              <a:t>\d+ </a:t>
            </a:r>
            <a:r>
              <a:rPr lang="sv-SE" altLang="en-US" sz="2400" b="1" i="1" dirty="0" err="1">
                <a:latin typeface="Courier New" charset="0"/>
              </a:rPr>
              <a:t>T</a:t>
            </a:r>
            <a:r>
              <a:rPr lang="sv-SE" altLang="en-US" sz="2400" b="1" i="1" dirty="0" err="1" smtClean="0">
                <a:latin typeface="Courier New" charset="0"/>
              </a:rPr>
              <a:t>ablename</a:t>
            </a:r>
            <a:r>
              <a:rPr lang="sv-SE" altLang="en-US" sz="2400" b="1" dirty="0">
                <a:latin typeface="Courier New" charset="0"/>
              </a:rPr>
              <a:t>;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468313" y="4005263"/>
            <a:ext cx="8229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800"/>
              <a:t>Get all info about a created table: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539750" y="5157788"/>
            <a:ext cx="8229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altLang="en-US" sz="2800"/>
              <a:t>Remove a created table:</a:t>
            </a:r>
          </a:p>
        </p:txBody>
      </p:sp>
      <p:sp>
        <p:nvSpPr>
          <p:cNvPr id="12297" name="AutoShape 10"/>
          <p:cNvSpPr>
            <a:spLocks noChangeArrowheads="1"/>
          </p:cNvSpPr>
          <p:nvPr/>
        </p:nvSpPr>
        <p:spPr bwMode="auto">
          <a:xfrm>
            <a:off x="5219700" y="4724400"/>
            <a:ext cx="2448644" cy="433388"/>
          </a:xfrm>
          <a:prstGeom prst="wedgeRectCallout">
            <a:avLst>
              <a:gd name="adj1" fmla="val -73403"/>
              <a:gd name="adj2" fmla="val -34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 smtClean="0"/>
              <a:t>PostgreSQL</a:t>
            </a:r>
            <a:r>
              <a:rPr lang="sv-SE" altLang="en-US" sz="1800" dirty="0" smtClean="0"/>
              <a:t> </a:t>
            </a:r>
            <a:r>
              <a:rPr lang="sv-SE" altLang="en-US" sz="1800" dirty="0" err="1"/>
              <a:t>specific</a:t>
            </a:r>
            <a:r>
              <a:rPr lang="sv-SE" altLang="en-US" sz="18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11398</TotalTime>
  <Words>1972</Words>
  <Application>Microsoft Macintosh PowerPoint</Application>
  <PresentationFormat>On-screen Show (4:3)</PresentationFormat>
  <Paragraphs>774</Paragraphs>
  <Slides>53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 Unicode MS</vt:lpstr>
      <vt:lpstr>Courier New</vt:lpstr>
      <vt:lpstr>Arial</vt:lpstr>
      <vt:lpstr>Standardformgivning</vt:lpstr>
      <vt:lpstr>Database Construction and Usage</vt:lpstr>
      <vt:lpstr>Announcement</vt:lpstr>
      <vt:lpstr>Example</vt:lpstr>
      <vt:lpstr>Course Objectives</vt:lpstr>
      <vt:lpstr>Connecting to PostgreSQL</vt:lpstr>
      <vt:lpstr>Case convention</vt:lpstr>
      <vt:lpstr>SQL Data Definition Language </vt:lpstr>
      <vt:lpstr>Working example</vt:lpstr>
      <vt:lpstr>Creating and dropping tables</vt:lpstr>
      <vt:lpstr>Table declaration elements</vt:lpstr>
      <vt:lpstr>Example</vt:lpstr>
      <vt:lpstr>Declaring keys</vt:lpstr>
      <vt:lpstr>Example</vt:lpstr>
      <vt:lpstr>Foreign keys</vt:lpstr>
      <vt:lpstr>Foreign keys</vt:lpstr>
      <vt:lpstr>Example</vt:lpstr>
      <vt:lpstr>Example</vt:lpstr>
      <vt:lpstr>Value constraints</vt:lpstr>
      <vt:lpstr>Example</vt:lpstr>
      <vt:lpstr>Example</vt:lpstr>
      <vt:lpstr>SQL Data Manipulation Language: Modifications</vt:lpstr>
      <vt:lpstr>Inserting data</vt:lpstr>
      <vt:lpstr>Example</vt:lpstr>
      <vt:lpstr>Deletions</vt:lpstr>
      <vt:lpstr>Updates</vt:lpstr>
      <vt:lpstr>Queries:  SQL and Relational Algebra </vt:lpstr>
      <vt:lpstr>Querying</vt:lpstr>
      <vt:lpstr>SQL</vt:lpstr>
      <vt:lpstr>”Algebra”</vt:lpstr>
      <vt:lpstr>Relational Algebra</vt:lpstr>
      <vt:lpstr>Selection</vt:lpstr>
      <vt:lpstr>PowerPoint Presentation</vt:lpstr>
      <vt:lpstr>PowerPoint Presentation</vt:lpstr>
      <vt:lpstr>Projection</vt:lpstr>
      <vt:lpstr>PowerPoint Presentation</vt:lpstr>
      <vt:lpstr>PowerPoint Presentation</vt:lpstr>
      <vt:lpstr>The confusing SELECT</vt:lpstr>
      <vt:lpstr>The confusing SELECT</vt:lpstr>
      <vt:lpstr>Mystery revealed!</vt:lpstr>
      <vt:lpstr>Quiz!</vt:lpstr>
      <vt:lpstr>FROM Courses, GivenCourses</vt:lpstr>
      <vt:lpstr>WHERE teacher = ’Niklas Broberg’</vt:lpstr>
      <vt:lpstr>PowerPoint Presentation</vt:lpstr>
      <vt:lpstr>Cartesian Products</vt:lpstr>
      <vt:lpstr>Quiz!</vt:lpstr>
      <vt:lpstr>code = course</vt:lpstr>
      <vt:lpstr>Joining relations</vt:lpstr>
      <vt:lpstr>PowerPoint Presentation</vt:lpstr>
      <vt:lpstr>Natural join</vt:lpstr>
      <vt:lpstr>PowerPoint Presentation</vt:lpstr>
      <vt:lpstr>Sets or Bags?</vt:lpstr>
      <vt:lpstr>Sets or Bags?</vt:lpstr>
      <vt:lpstr>Next time, Lecture 6</vt:lpstr>
    </vt:vector>
  </TitlesOfParts>
  <Company>barbar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Construction and Usage</dc:title>
  <dc:creator>Niklas Broberg</dc:creator>
  <cp:lastModifiedBy>Microsoft Office User</cp:lastModifiedBy>
  <cp:revision>122</cp:revision>
  <cp:lastPrinted>2016-11-15T08:33:33Z</cp:lastPrinted>
  <dcterms:created xsi:type="dcterms:W3CDTF">2005-11-05T16:06:59Z</dcterms:created>
  <dcterms:modified xsi:type="dcterms:W3CDTF">2016-11-15T08:36:59Z</dcterms:modified>
</cp:coreProperties>
</file>