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61" r:id="rId2"/>
    <p:sldId id="325" r:id="rId3"/>
    <p:sldId id="302" r:id="rId4"/>
    <p:sldId id="326" r:id="rId5"/>
    <p:sldId id="285" r:id="rId6"/>
    <p:sldId id="331" r:id="rId7"/>
    <p:sldId id="329" r:id="rId8"/>
    <p:sldId id="327" r:id="rId9"/>
    <p:sldId id="328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278" r:id="rId18"/>
    <p:sldId id="296" r:id="rId19"/>
    <p:sldId id="297" r:id="rId20"/>
    <p:sldId id="333" r:id="rId21"/>
    <p:sldId id="335" r:id="rId22"/>
    <p:sldId id="348" r:id="rId23"/>
    <p:sldId id="334" r:id="rId24"/>
    <p:sldId id="347" r:id="rId25"/>
    <p:sldId id="336" r:id="rId26"/>
    <p:sldId id="337" r:id="rId27"/>
    <p:sldId id="338" r:id="rId28"/>
    <p:sldId id="339" r:id="rId29"/>
    <p:sldId id="340" r:id="rId30"/>
    <p:sldId id="342" r:id="rId31"/>
    <p:sldId id="341" r:id="rId32"/>
    <p:sldId id="343" r:id="rId33"/>
    <p:sldId id="344" r:id="rId34"/>
    <p:sldId id="345" r:id="rId35"/>
    <p:sldId id="346" r:id="rId36"/>
    <p:sldId id="349" r:id="rId37"/>
    <p:sldId id="279" r:id="rId38"/>
    <p:sldId id="292" r:id="rId39"/>
    <p:sldId id="291" r:id="rId40"/>
    <p:sldId id="280" r:id="rId41"/>
    <p:sldId id="298" r:id="rId42"/>
    <p:sldId id="330" r:id="rId43"/>
    <p:sldId id="281" r:id="rId44"/>
    <p:sldId id="282" r:id="rId45"/>
    <p:sldId id="283" r:id="rId46"/>
    <p:sldId id="295" r:id="rId47"/>
    <p:sldId id="293" r:id="rId48"/>
    <p:sldId id="284" r:id="rId49"/>
    <p:sldId id="294" r:id="rId50"/>
    <p:sldId id="312" r:id="rId51"/>
    <p:sldId id="332" r:id="rId52"/>
    <p:sldId id="305" r:id="rId53"/>
    <p:sldId id="306" r:id="rId54"/>
    <p:sldId id="308" r:id="rId55"/>
    <p:sldId id="309" r:id="rId56"/>
    <p:sldId id="310" r:id="rId57"/>
    <p:sldId id="289" r:id="rId58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65" autoAdjust="0"/>
    <p:restoredTop sz="77526" autoAdjust="0"/>
  </p:normalViewPr>
  <p:slideViewPr>
    <p:cSldViewPr>
      <p:cViewPr varScale="1">
        <p:scale>
          <a:sx n="87" d="100"/>
          <a:sy n="87" d="100"/>
        </p:scale>
        <p:origin x="161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B5106-7483-4143-890C-6CF4396A9DA7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</a:t>
            </a:r>
            <a:r>
              <a:rPr lang="en-US" baseline="0" dirty="0" smtClean="0"/>
              <a:t> (SVA) Added slide to explain design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EA9E-8B2C-414F-BB4C-419391CB35D6}" type="slidenum">
              <a:rPr lang="sv-SE" altLang="en-US" smtClean="0"/>
              <a:pPr/>
              <a:t>2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400142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DE69A3-BAA4-6C43-9441-6F0950D59EAE}" type="slidenum">
              <a:rPr lang="sv-SE" altLang="en-US"/>
              <a:pPr eaLnBrk="1" hangingPunct="1">
                <a:spcBef>
                  <a:spcPct val="0"/>
                </a:spcBef>
              </a:pPr>
              <a:t>19</a:t>
            </a:fld>
            <a:endParaRPr lang="sv-SE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New slide, comparing independency in relations and E/R-style relationships.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</a:t>
            </a:r>
            <a:r>
              <a:rPr lang="es-ES_tradnl" dirty="0" err="1" smtClean="0"/>
              <a:t>Exactly</a:t>
            </a:r>
            <a:r>
              <a:rPr lang="es-ES_tradnl" dirty="0" smtClean="0"/>
              <a:t> 1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22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95273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N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23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849393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Exact</a:t>
            </a:r>
            <a:r>
              <a:rPr lang="es-ES_tradnl" baseline="0" dirty="0" smtClean="0"/>
              <a:t>. 1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35948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1-to-1 </a:t>
            </a:r>
            <a:r>
              <a:rPr lang="es-ES_tradnl" dirty="0" err="1" smtClean="0"/>
              <a:t>relationships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usually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used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for</a:t>
            </a:r>
            <a:r>
              <a:rPr lang="es-ES_tradnl" baseline="0" dirty="0" smtClean="0"/>
              <a:t> performance of </a:t>
            </a:r>
            <a:r>
              <a:rPr lang="es-ES_tradnl" baseline="0" dirty="0" err="1" smtClean="0"/>
              <a:t>the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database</a:t>
            </a:r>
            <a:r>
              <a:rPr lang="es-ES_tradnl" baseline="0" dirty="0" smtClean="0"/>
              <a:t>. </a:t>
            </a:r>
            <a:r>
              <a:rPr lang="es-ES_tradnl" baseline="0" dirty="0" err="1" smtClean="0"/>
              <a:t>For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instance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there</a:t>
            </a:r>
            <a:r>
              <a:rPr lang="es-ES_tradnl" baseline="0" dirty="0" smtClean="0"/>
              <a:t> are </a:t>
            </a:r>
            <a:r>
              <a:rPr lang="es-ES_tradnl" baseline="0" dirty="0" err="1" smtClean="0"/>
              <a:t>rarely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used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attributes</a:t>
            </a:r>
            <a:r>
              <a:rPr lang="es-ES_tradnl" baseline="0" dirty="0" smtClean="0"/>
              <a:t> and </a:t>
            </a:r>
            <a:r>
              <a:rPr lang="es-ES_tradnl" baseline="0" dirty="0" err="1" smtClean="0"/>
              <a:t>we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split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tables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25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6419246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N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0121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Type</a:t>
            </a:r>
            <a:r>
              <a:rPr lang="es-ES_tradnl" baseline="0" dirty="0" smtClean="0"/>
              <a:t> of </a:t>
            </a:r>
            <a:r>
              <a:rPr lang="es-ES_tradnl" baseline="0" dirty="0" err="1" smtClean="0"/>
              <a:t>movie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27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009249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C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28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026651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B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29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98353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</a:t>
            </a:r>
            <a:r>
              <a:rPr lang="es-ES_tradnl" baseline="0" dirty="0" smtClean="0"/>
              <a:t> A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30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8614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</a:t>
            </a:r>
            <a:r>
              <a:rPr lang="en-US" baseline="0" dirty="0" smtClean="0"/>
              <a:t> (SVA): </a:t>
            </a:r>
            <a:r>
              <a:rPr lang="en-US" dirty="0" smtClean="0"/>
              <a:t>After</a:t>
            </a:r>
            <a:r>
              <a:rPr lang="en-US" baseline="0" dirty="0" smtClean="0"/>
              <a:t> decomposition, renamed </a:t>
            </a:r>
            <a:r>
              <a:rPr lang="en-US" dirty="0" smtClean="0"/>
              <a:t>Courses to Courses1, and </a:t>
            </a:r>
            <a:r>
              <a:rPr lang="en-US" dirty="0" err="1" smtClean="0"/>
              <a:t>GivenCourses</a:t>
            </a:r>
            <a:r>
              <a:rPr lang="en-US" dirty="0" smtClean="0"/>
              <a:t> to Courses2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7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488101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B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31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978344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C</a:t>
            </a:r>
          </a:p>
          <a:p>
            <a:endParaRPr lang="es-ES_tradnl" dirty="0" smtClean="0"/>
          </a:p>
          <a:p>
            <a:r>
              <a:rPr lang="es-ES_tradnl" dirty="0" err="1" smtClean="0"/>
              <a:t>We</a:t>
            </a:r>
            <a:r>
              <a:rPr lang="es-ES_tradnl" dirty="0" smtClean="0"/>
              <a:t> use a JOIN</a:t>
            </a:r>
            <a:r>
              <a:rPr lang="es-ES_tradnl" baseline="0" dirty="0" smtClean="0"/>
              <a:t> to </a:t>
            </a:r>
            <a:r>
              <a:rPr lang="es-ES_tradnl" baseline="0" dirty="0" err="1" smtClean="0"/>
              <a:t>retrieve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also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the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painter’s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age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32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7130893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SOL: C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33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329882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{</a:t>
            </a:r>
            <a:r>
              <a:rPr lang="es-ES_tradnl" dirty="0" err="1" smtClean="0"/>
              <a:t>a,d</a:t>
            </a:r>
            <a:r>
              <a:rPr lang="es-ES_tradnl" dirty="0" smtClean="0"/>
              <a:t>}+ = {</a:t>
            </a:r>
            <a:r>
              <a:rPr lang="es-ES_tradnl" dirty="0" err="1" smtClean="0"/>
              <a:t>a,b,c,e,d,f</a:t>
            </a:r>
            <a:r>
              <a:rPr lang="es-ES_tradnl" dirty="0" smtClean="0"/>
              <a:t>}</a:t>
            </a:r>
          </a:p>
          <a:p>
            <a:r>
              <a:rPr lang="es-ES_tradnl" dirty="0" smtClean="0"/>
              <a:t>{</a:t>
            </a:r>
            <a:r>
              <a:rPr lang="es-ES_tradnl" dirty="0" err="1" smtClean="0"/>
              <a:t>a,c</a:t>
            </a:r>
            <a:r>
              <a:rPr lang="es-ES_tradnl" dirty="0" smtClean="0"/>
              <a:t>}+={</a:t>
            </a:r>
            <a:r>
              <a:rPr lang="es-ES_tradnl" dirty="0" err="1" smtClean="0"/>
              <a:t>a,b,e</a:t>
            </a:r>
            <a:r>
              <a:rPr lang="es-ES_tradnl" dirty="0" smtClean="0"/>
              <a:t>}</a:t>
            </a:r>
          </a:p>
          <a:p>
            <a:r>
              <a:rPr lang="es-ES_tradnl" dirty="0" smtClean="0"/>
              <a:t>{</a:t>
            </a:r>
            <a:r>
              <a:rPr lang="es-ES_tradnl" dirty="0" err="1" smtClean="0"/>
              <a:t>a,d,c</a:t>
            </a:r>
            <a:r>
              <a:rPr lang="es-ES_tradnl" dirty="0" smtClean="0"/>
              <a:t>}+={</a:t>
            </a:r>
            <a:r>
              <a:rPr lang="es-ES_tradnl" dirty="0" err="1" smtClean="0"/>
              <a:t>a,b,c,d,e,f</a:t>
            </a:r>
            <a:r>
              <a:rPr lang="es-ES_tradnl" dirty="0" smtClean="0"/>
              <a:t>}</a:t>
            </a:r>
          </a:p>
          <a:p>
            <a:r>
              <a:rPr lang="es-ES_tradnl" dirty="0" smtClean="0"/>
              <a:t>{</a:t>
            </a:r>
            <a:r>
              <a:rPr lang="es-ES_tradnl" dirty="0" err="1" smtClean="0"/>
              <a:t>c,d</a:t>
            </a:r>
            <a:r>
              <a:rPr lang="es-ES_tradnl" dirty="0" smtClean="0"/>
              <a:t>}+={</a:t>
            </a:r>
            <a:r>
              <a:rPr lang="es-ES_tradnl" dirty="0" err="1" smtClean="0"/>
              <a:t>a,b,c,d,e,f</a:t>
            </a:r>
            <a:r>
              <a:rPr lang="es-ES_tradnl" dirty="0" smtClean="0"/>
              <a:t>}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34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875975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relation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 1 NF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because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all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attribute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values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are single and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atomic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</a:p>
          <a:p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/>
            </a:r>
            <a:b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FD1 and FD2 are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partial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dependencies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;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hence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relation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not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 2NF. </a:t>
            </a:r>
          </a:p>
          <a:p>
            <a:endParaRPr lang="es-ES_tradnl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For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example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es-ES_tradnl" dirty="0" smtClean="0"/>
          </a:p>
          <a:p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attribute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J in FD1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is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functionally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dependent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 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only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</a:t>
            </a:r>
            <a:r>
              <a:rPr lang="es-ES_tradnl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Not</a:t>
            </a:r>
            <a:r>
              <a:rPr lang="es-ES_tradnl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A, B and C) 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35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21661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A decomposition to 2 NF is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R11(#A, J, K)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R12(#B, D, E)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R13(#A, #B, #C, F, G, H, I, M)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3.FD3 violates 3NF as it is a transitive FD. Note that FD4 does not violate 3 NF because C is part of the PK.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decomposition to 3NF is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R21(#A, #B, #C, F, I, M) 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R22(#F, G, H)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4. FD4 violates BCNF as I is not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superkey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(R21(A, B, C, F, I, M)) A decomposition into BCNF is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R31(#A, #B, F, #I, M)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R32(#I, C) </a:t>
            </a:r>
            <a:endParaRPr lang="en-US" dirty="0" smtClean="0"/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SOL: The resulting decomposition of the relation R is: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R11(#A, J, K)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R12(#B, D, E)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R22(#F, G, H) 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R31(#A, #B, F, #I, M) attribute I becomes part of the PK as I determines C that is removed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R32(#I, C)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36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397780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E79476-C570-2D4B-A010-1015D61EDCD8}" type="slidenum">
              <a:rPr lang="sv-SE" altLang="en-US"/>
              <a:pPr eaLnBrk="1" hangingPunct="1">
                <a:spcBef>
                  <a:spcPct val="0"/>
                </a:spcBef>
              </a:pPr>
              <a:t>37</a:t>
            </a:fld>
            <a:endParaRPr lang="sv-SE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MVDs </a:t>
            </a:r>
            <a:r>
              <a:rPr lang="sv-SE" altLang="en-US">
                <a:sym typeface="Wingdings" charset="2"/>
              </a:rPr>
              <a:t> INDs. Also emphasize the X -&gt;&gt; Y | Z way of presenting it, since that makes the independency component more important.</a:t>
            </a:r>
            <a:endParaRPr lang="sv-SE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1C53DF-EA77-D84D-BED3-F2A4A524D768}" type="slidenum">
              <a:rPr lang="sv-SE" altLang="en-US"/>
              <a:pPr eaLnBrk="1" hangingPunct="1">
                <a:spcBef>
                  <a:spcPct val="0"/>
                </a:spcBef>
              </a:pPr>
              <a:t>38</a:t>
            </a:fld>
            <a:endParaRPr lang="sv-SE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Partly rewritten, added second paragraph.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50A8F1-8979-D446-9F3F-8336E8D6EC03}" type="slidenum">
              <a:rPr lang="sv-SE" altLang="en-US"/>
              <a:pPr eaLnBrk="1" hangingPunct="1">
                <a:spcBef>
                  <a:spcPct val="0"/>
                </a:spcBef>
              </a:pPr>
              <a:t>39</a:t>
            </a:fld>
            <a:endParaRPr lang="sv-SE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Added Z instead of ”others”, again to emphasize the X -&gt;&gt; Y | Z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BFDA65-9086-A440-AA3E-6294ABFDEE48}" type="slidenum">
              <a:rPr lang="sv-SE" altLang="en-US"/>
              <a:pPr eaLnBrk="1" hangingPunct="1">
                <a:spcBef>
                  <a:spcPct val="0"/>
                </a:spcBef>
              </a:pPr>
              <a:t>40</a:t>
            </a:fld>
            <a:endParaRPr lang="sv-SE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this example assumes that a teacher only gives 1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8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1385483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7A7AC80-9FB8-9645-BC25-841B38DA0F5A}" type="slidenum">
              <a:rPr lang="sv-SE" altLang="en-US"/>
              <a:pPr eaLnBrk="1" hangingPunct="1">
                <a:spcBef>
                  <a:spcPct val="0"/>
                </a:spcBef>
              </a:pPr>
              <a:t>41</a:t>
            </a:fld>
            <a:endParaRPr lang="sv-SE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27DBC1-7557-684B-AA17-E69B43D0DB54}" type="slidenum">
              <a:rPr lang="sv-SE" altLang="en-US"/>
              <a:pPr eaLnBrk="1" hangingPunct="1">
                <a:spcBef>
                  <a:spcPct val="0"/>
                </a:spcBef>
              </a:pPr>
              <a:t>43</a:t>
            </a:fld>
            <a:endParaRPr lang="sv-SE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MVDs </a:t>
            </a:r>
            <a:r>
              <a:rPr lang="sv-SE" altLang="en-US">
                <a:sym typeface="Wingdings" charset="2"/>
              </a:rPr>
              <a:t> INDs. Added ”Compare the following cases:”</a:t>
            </a:r>
            <a:endParaRPr lang="sv-SE" altLang="en-US"/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38B0A1-30FC-B44C-8ED2-52D4E74B92BF}" type="slidenum">
              <a:rPr lang="sv-SE" altLang="en-US"/>
              <a:pPr eaLnBrk="1" hangingPunct="1">
                <a:spcBef>
                  <a:spcPct val="0"/>
                </a:spcBef>
              </a:pPr>
              <a:t>44</a:t>
            </a:fld>
            <a:endParaRPr lang="sv-SE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405D02-B3C5-1344-B9D2-592BFA7C2AAC}" type="slidenum">
              <a:rPr lang="sv-SE" altLang="en-US"/>
              <a:pPr eaLnBrk="1" hangingPunct="1">
                <a:spcBef>
                  <a:spcPct val="0"/>
                </a:spcBef>
              </a:pPr>
              <a:t>45</a:t>
            </a:fld>
            <a:endParaRPr lang="sv-SE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MVD </a:t>
            </a:r>
            <a:r>
              <a:rPr lang="sv-SE" altLang="en-US">
                <a:sym typeface="Wingdings" charset="2"/>
              </a:rPr>
              <a:t> IND, emphasized the difference from FDs already in the title.</a:t>
            </a:r>
            <a:endParaRPr lang="sv-SE" altLang="en-US"/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1E4D0B-7391-5741-B711-9C0B7A571B59}" type="slidenum">
              <a:rPr lang="sv-SE" altLang="en-US"/>
              <a:pPr eaLnBrk="1" hangingPunct="1">
                <a:spcBef>
                  <a:spcPct val="0"/>
                </a:spcBef>
              </a:pPr>
              <a:t>46</a:t>
            </a:fld>
            <a:endParaRPr lang="sv-SE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479140-F8C2-FA4A-B36D-3B1AD9BEE519}" type="slidenum">
              <a:rPr lang="sv-SE" altLang="en-US"/>
              <a:pPr eaLnBrk="1" hangingPunct="1">
                <a:spcBef>
                  <a:spcPct val="0"/>
                </a:spcBef>
              </a:pPr>
              <a:t>47</a:t>
            </a:fld>
            <a:endParaRPr lang="sv-SE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MVD </a:t>
            </a:r>
            <a:r>
              <a:rPr lang="sv-SE" altLang="en-US">
                <a:sym typeface="Wingdings" charset="2"/>
              </a:rPr>
              <a:t> IND</a:t>
            </a:r>
            <a:endParaRPr lang="sv-SE" altLang="en-US"/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537DA35-35EB-1D48-BA8B-FC5D08DB37CB}" type="slidenum">
              <a:rPr lang="sv-SE" altLang="en-US"/>
              <a:pPr eaLnBrk="1" hangingPunct="1">
                <a:spcBef>
                  <a:spcPct val="0"/>
                </a:spcBef>
              </a:pPr>
              <a:t>48</a:t>
            </a:fld>
            <a:endParaRPr lang="sv-SE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MVD </a:t>
            </a:r>
            <a:r>
              <a:rPr lang="sv-SE" altLang="en-US">
                <a:sym typeface="Wingdings" charset="2"/>
              </a:rPr>
              <a:t> IND</a:t>
            </a:r>
            <a:endParaRPr lang="sv-SE" altLang="en-US"/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86CE95-93C9-7F47-9164-922042C945D2}" type="slidenum">
              <a:rPr lang="sv-SE" altLang="en-US"/>
              <a:pPr eaLnBrk="1" hangingPunct="1">
                <a:spcBef>
                  <a:spcPct val="0"/>
                </a:spcBef>
              </a:pPr>
              <a:t>49</a:t>
            </a:fld>
            <a:endParaRPr lang="sv-SE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MVD </a:t>
            </a:r>
            <a:r>
              <a:rPr lang="sv-SE" altLang="en-US">
                <a:sym typeface="Wingdings" charset="2"/>
              </a:rPr>
              <a:t> IND</a:t>
            </a:r>
            <a:endParaRPr lang="sv-SE" altLang="en-US"/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2016-11-07 (SVA) the partial key “room” was removed from Occupied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54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963732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2016-11-07 (SVA) changed</a:t>
            </a:r>
            <a:r>
              <a:rPr lang="en-US" baseline="0" dirty="0" smtClean="0"/>
              <a:t> confusion mentions of “hall” and “movie” to “room” and “lecture”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55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084782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58502C-274A-314B-BFD6-7619E479A093}" type="slidenum">
              <a:rPr lang="sv-SE" altLang="en-US"/>
              <a:pPr eaLnBrk="1" hangingPunct="1">
                <a:spcBef>
                  <a:spcPct val="0"/>
                </a:spcBef>
              </a:pPr>
              <a:t>9</a:t>
            </a:fld>
            <a:endParaRPr lang="sv-SE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 dirty="0"/>
              <a:t>2009-01-28, NB: </a:t>
            </a:r>
            <a:r>
              <a:rPr lang="sv-SE" altLang="en-US" dirty="0" err="1"/>
              <a:t>Updated</a:t>
            </a:r>
            <a:r>
              <a:rPr lang="sv-SE" altLang="en-US" dirty="0"/>
              <a:t> the </a:t>
            </a:r>
            <a:r>
              <a:rPr lang="sv-SE" altLang="en-US" dirty="0" err="1"/>
              <a:t>values</a:t>
            </a:r>
            <a:r>
              <a:rPr lang="sv-SE" altLang="en-US" dirty="0"/>
              <a:t> to match the </a:t>
            </a:r>
            <a:r>
              <a:rPr lang="sv-SE" altLang="en-US" dirty="0" err="1"/>
              <a:t>current</a:t>
            </a:r>
            <a:r>
              <a:rPr lang="sv-SE" altLang="en-US" dirty="0"/>
              <a:t> situation</a:t>
            </a:r>
            <a:r>
              <a:rPr lang="sv-SE" altLang="en-US" dirty="0" smtClean="0"/>
              <a:t>.</a:t>
            </a:r>
          </a:p>
          <a:p>
            <a:pPr eaLnBrk="1" hangingPunct="1"/>
            <a:r>
              <a:rPr lang="sv-SE" altLang="en-US" dirty="0" smtClean="0"/>
              <a:t>2016-11-03</a:t>
            </a:r>
            <a:r>
              <a:rPr lang="sv-SE" altLang="en-US" baseline="0" dirty="0" smtClean="0"/>
              <a:t> (SVA) </a:t>
            </a:r>
            <a:r>
              <a:rPr lang="sv-SE" altLang="en-US" baseline="0" dirty="0" err="1" smtClean="0"/>
              <a:t>there</a:t>
            </a:r>
            <a:r>
              <a:rPr lang="sv-SE" altLang="en-US" baseline="0" dirty="0" smtClean="0"/>
              <a:t> </a:t>
            </a:r>
            <a:r>
              <a:rPr lang="sv-SE" altLang="en-US" baseline="0" dirty="0" err="1" smtClean="0"/>
              <a:t>are</a:t>
            </a:r>
            <a:r>
              <a:rPr lang="sv-SE" altLang="en-US" baseline="0" dirty="0" smtClean="0"/>
              <a:t> no invalid </a:t>
            </a:r>
            <a:r>
              <a:rPr lang="sv-SE" altLang="en-US" baseline="0" dirty="0" err="1" smtClean="0"/>
              <a:t>entries</a:t>
            </a:r>
            <a:r>
              <a:rPr lang="sv-SE" altLang="en-US" baseline="0" dirty="0" smtClean="0"/>
              <a:t> in the </a:t>
            </a:r>
            <a:r>
              <a:rPr lang="sv-SE" altLang="en-US" baseline="0" dirty="0" err="1" smtClean="0"/>
              <a:t>database</a:t>
            </a:r>
            <a:r>
              <a:rPr lang="sv-SE" altLang="en-US" baseline="0" dirty="0" smtClean="0"/>
              <a:t>, </a:t>
            </a:r>
            <a:r>
              <a:rPr lang="sv-SE" altLang="en-US" baseline="0" dirty="0" err="1" smtClean="0"/>
              <a:t>yet</a:t>
            </a:r>
            <a:r>
              <a:rPr lang="sv-SE" altLang="en-US" baseline="0" dirty="0" smtClean="0"/>
              <a:t> the FD is </a:t>
            </a:r>
            <a:r>
              <a:rPr lang="sv-SE" altLang="en-US" baseline="0" dirty="0" err="1" smtClean="0"/>
              <a:t>violated</a:t>
            </a:r>
            <a:r>
              <a:rPr lang="sv-SE" altLang="en-US" baseline="0" dirty="0" smtClean="0"/>
              <a:t>. The problem is </a:t>
            </a:r>
            <a:r>
              <a:rPr lang="sv-SE" altLang="en-US" baseline="0" dirty="0" err="1" smtClean="0"/>
              <a:t>that</a:t>
            </a:r>
            <a:r>
              <a:rPr lang="sv-SE" altLang="en-US" baseline="0" dirty="0" smtClean="0"/>
              <a:t> the FD </a:t>
            </a:r>
            <a:r>
              <a:rPr lang="sv-SE" altLang="en-US" baseline="0" dirty="0" err="1" smtClean="0"/>
              <a:t>can</a:t>
            </a:r>
            <a:r>
              <a:rPr lang="sv-SE" altLang="en-US" baseline="0" dirty="0" smtClean="0"/>
              <a:t> not be </a:t>
            </a:r>
            <a:r>
              <a:rPr lang="sv-SE" altLang="en-US" baseline="0" dirty="0" err="1" smtClean="0"/>
              <a:t>enforced</a:t>
            </a:r>
            <a:r>
              <a:rPr lang="sv-SE" altLang="en-US" baseline="0" dirty="0" smtClean="0"/>
              <a:t> </a:t>
            </a:r>
            <a:r>
              <a:rPr lang="sv-SE" altLang="en-US" baseline="0" dirty="0" err="1" smtClean="0"/>
              <a:t>because</a:t>
            </a:r>
            <a:r>
              <a:rPr lang="sv-SE" altLang="en-US" baseline="0" dirty="0" smtClean="0"/>
              <a:t> no relation </a:t>
            </a:r>
            <a:r>
              <a:rPr lang="sv-SE" altLang="en-US" baseline="0" dirty="0" err="1" smtClean="0"/>
              <a:t>holds</a:t>
            </a:r>
            <a:r>
              <a:rPr lang="sv-SE" altLang="en-US" baseline="0" dirty="0" smtClean="0"/>
              <a:t> all the </a:t>
            </a:r>
            <a:r>
              <a:rPr lang="sv-SE" altLang="en-US" baseline="0" dirty="0" err="1" smtClean="0"/>
              <a:t>attributes</a:t>
            </a:r>
            <a:r>
              <a:rPr lang="sv-SE" altLang="en-US" baseline="0" dirty="0" smtClean="0"/>
              <a:t> </a:t>
            </a:r>
            <a:r>
              <a:rPr lang="sv-SE" altLang="en-US" baseline="0" dirty="0" err="1" smtClean="0"/>
              <a:t>needed</a:t>
            </a:r>
            <a:r>
              <a:rPr lang="sv-SE" altLang="en-US" baseline="0" dirty="0" smtClean="0"/>
              <a:t> to do so</a:t>
            </a:r>
            <a:endParaRPr lang="sv-SE" altLang="en-US" dirty="0"/>
          </a:p>
          <a:p>
            <a:pPr eaLnBrk="1" hangingPunct="1"/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11744219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2016-11-07 (SVA) room is added to the reference, so that both room attributed</a:t>
            </a:r>
            <a:r>
              <a:rPr lang="en-US" baseline="0" dirty="0" smtClean="0"/>
              <a:t> must now match in both Occupied and Lectures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B5106-7483-4143-890C-6CF4396A9DA7}" type="slidenum">
              <a:rPr lang="sv-SE" altLang="en-US" smtClean="0"/>
              <a:pPr/>
              <a:t>56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16847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Describe</a:t>
            </a:r>
            <a:r>
              <a:rPr lang="en-US" baseline="0" dirty="0" smtClean="0"/>
              <a:t> how 3NF and BCNF relate instead of using double negatives describing how the violations relate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10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38297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the problem is redundancy, which BCNF decomposition would have removed but 3NF decomposition</a:t>
            </a:r>
            <a:r>
              <a:rPr lang="en-US" baseline="0" dirty="0" smtClean="0"/>
              <a:t> </a:t>
            </a:r>
            <a:r>
              <a:rPr lang="en-US" dirty="0" smtClean="0"/>
              <a:t>did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13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343085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2016-11-03 (SVA) teacher is highlighted to note the difference with the BCNF solution for Scheduler on slide 15. This addition to the Lectures</a:t>
            </a:r>
            <a:r>
              <a:rPr lang="en-US" baseline="0" dirty="0" smtClean="0"/>
              <a:t> relation allows us to enforce the extra constraint, so 3NF decomposition had a purpose</a:t>
            </a:r>
          </a:p>
          <a:p>
            <a:r>
              <a:rPr lang="en-US" dirty="0" smtClean="0"/>
              <a:t>2016-11-03 (SVA) Again, the problem with 3NF</a:t>
            </a:r>
            <a:r>
              <a:rPr lang="en-US" baseline="0" dirty="0" smtClean="0"/>
              <a:t> decomposition is redundancy!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D6D7D-3776-B941-BC92-7C170CFCCF18}" type="slidenum">
              <a:rPr lang="sv-SE" altLang="en-US" smtClean="0"/>
              <a:pPr/>
              <a:t>14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22953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716AE51-9262-814C-B0E8-ABBD2F2CE803}" type="slidenum">
              <a:rPr lang="sv-SE" altLang="en-US"/>
              <a:pPr eaLnBrk="1" hangingPunct="1">
                <a:spcBef>
                  <a:spcPct val="0"/>
                </a:spcBef>
              </a:pPr>
              <a:t>17</a:t>
            </a:fld>
            <a:endParaRPr lang="sv-SE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Updated the values to match the current situation.</a:t>
            </a:r>
          </a:p>
          <a:p>
            <a:pPr eaLnBrk="1" hangingPunct="1"/>
            <a:endParaRPr lang="sv-SE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265227-2573-4845-B886-A4489BE39695}" type="slidenum">
              <a:rPr lang="sv-SE" altLang="en-US"/>
              <a:pPr eaLnBrk="1" hangingPunct="1">
                <a:spcBef>
                  <a:spcPct val="0"/>
                </a:spcBef>
              </a:pPr>
              <a:t>18</a:t>
            </a:fld>
            <a:endParaRPr lang="sv-SE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/>
              <a:t>2009-01-28, NB: New slide, with the idea to introduce INdependencies (instead of MVDs).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FEC43-D30F-4F48-8F6B-DE89FD18D19A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75992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65CC1-92DC-164C-A1D5-FEC43ADDD856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66723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ABE3D-09D0-E641-B935-E59875DF3A22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1520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87F88-06C6-D747-92C5-0E374ABA5651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90960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79EC2-BCF1-1A4F-A749-20AE903A8AB4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1534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EC4FC9-D67A-E647-B02D-FA4E01B3F3A9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5776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2DD3E-E5F9-A446-B7E5-11D1EAFEFEF8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13066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499F73-8F3F-D843-A8AF-C0CEFC44A9F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85988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3C0D3D-EB6E-E04F-901E-DFBB8C0701A0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65850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D2EC9-3501-C948-ACAF-A273F2CF24A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379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6D764-25CA-9B45-9254-50F0B996762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7049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A9539B-E49B-8C4F-996A-05835FDCAC91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8.jpe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8.jpe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sz="5400"/>
              <a:t>Database </a:t>
            </a:r>
            <a:r>
              <a:rPr lang="sv-SE" altLang="en-US" sz="5400">
                <a:solidFill>
                  <a:srgbClr val="0000FF"/>
                </a:solidFill>
              </a:rPr>
              <a:t>design</a:t>
            </a:r>
            <a:r>
              <a:rPr lang="sv-SE" altLang="en-US" sz="5400"/>
              <a:t> IV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Normal Forms:</a:t>
            </a:r>
          </a:p>
          <a:p>
            <a:pPr eaLnBrk="1" hangingPunct="1"/>
            <a:r>
              <a:rPr lang="sv-SE" altLang="en-US" dirty="0" err="1" smtClean="0"/>
              <a:t>Summary</a:t>
            </a:r>
            <a:endParaRPr lang="sv-SE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84966" y="116632"/>
            <a:ext cx="114646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Lecture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Third Normal Form (3NF)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044824"/>
          </a:xfrm>
        </p:spPr>
        <p:txBody>
          <a:bodyPr/>
          <a:lstStyle/>
          <a:p>
            <a:pPr eaLnBrk="1" hangingPunct="1"/>
            <a:r>
              <a:rPr lang="sv-SE" altLang="en-US" dirty="0"/>
              <a:t>3NF is a </a:t>
            </a:r>
            <a:r>
              <a:rPr lang="sv-SE" altLang="en-US" dirty="0" err="1"/>
              <a:t>weakening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BCNF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handles</a:t>
            </a:r>
            <a:r>
              <a:rPr lang="sv-SE" altLang="en-US" dirty="0"/>
              <a:t> </a:t>
            </a:r>
            <a:r>
              <a:rPr lang="sv-SE" altLang="en-US" dirty="0" err="1"/>
              <a:t>this</a:t>
            </a:r>
            <a:r>
              <a:rPr lang="sv-SE" altLang="en-US" dirty="0"/>
              <a:t> situation.</a:t>
            </a:r>
          </a:p>
          <a:p>
            <a:pPr lvl="1" eaLnBrk="1" hangingPunct="1"/>
            <a:r>
              <a:rPr lang="sv-SE" altLang="en-US" dirty="0"/>
              <a:t>An </a:t>
            </a:r>
            <a:r>
              <a:rPr lang="sv-SE" altLang="en-US" dirty="0" err="1"/>
              <a:t>attribute</a:t>
            </a:r>
            <a:r>
              <a:rPr lang="sv-SE" altLang="en-US" dirty="0"/>
              <a:t> is </a:t>
            </a:r>
            <a:r>
              <a:rPr lang="sv-SE" altLang="en-US" i="1" dirty="0" err="1"/>
              <a:t>prime</a:t>
            </a:r>
            <a:r>
              <a:rPr lang="sv-SE" altLang="en-US" dirty="0"/>
              <a:t> in relation R </a:t>
            </a:r>
            <a:r>
              <a:rPr lang="sv-SE" altLang="en-US" dirty="0" err="1"/>
              <a:t>if</a:t>
            </a:r>
            <a:r>
              <a:rPr lang="sv-SE" altLang="en-US" dirty="0"/>
              <a:t> it is a </a:t>
            </a:r>
            <a:r>
              <a:rPr lang="sv-SE" altLang="en-US" dirty="0" err="1"/>
              <a:t>member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</a:t>
            </a:r>
            <a:r>
              <a:rPr lang="sv-SE" altLang="en-US" dirty="0" err="1"/>
              <a:t>any</a:t>
            </a:r>
            <a:r>
              <a:rPr lang="sv-SE" altLang="en-US" dirty="0"/>
              <a:t> </a:t>
            </a:r>
            <a:r>
              <a:rPr lang="sv-SE" altLang="en-US" dirty="0" err="1"/>
              <a:t>key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R</a:t>
            </a:r>
            <a:r>
              <a:rPr lang="sv-SE" altLang="en-US" dirty="0" smtClean="0"/>
              <a:t>.</a:t>
            </a:r>
          </a:p>
          <a:p>
            <a:pPr lvl="2" eaLnBrk="1" hangingPunct="1"/>
            <a:r>
              <a:rPr lang="sv-SE" altLang="en-US" sz="2000" dirty="0" err="1"/>
              <a:t>e</a:t>
            </a:r>
            <a:r>
              <a:rPr lang="sv-SE" altLang="en-US" sz="2000" dirty="0" err="1" smtClean="0"/>
              <a:t>.g</a:t>
            </a:r>
            <a:r>
              <a:rPr lang="sv-SE" altLang="en-US" sz="2000" dirty="0" smtClean="0"/>
              <a:t>. </a:t>
            </a:r>
            <a:r>
              <a:rPr lang="sv-SE" altLang="en-US" sz="2000" dirty="0" err="1" smtClean="0"/>
              <a:t>keys</a:t>
            </a:r>
            <a:r>
              <a:rPr lang="sv-SE" altLang="en-US" sz="2000" dirty="0"/>
              <a:t>: </a:t>
            </a:r>
            <a:r>
              <a:rPr lang="sv-SE" altLang="en-US" sz="2000" dirty="0" smtClean="0"/>
              <a:t>  </a:t>
            </a:r>
            <a:r>
              <a:rPr lang="sv-SE" altLang="en-US" sz="2000" b="1" dirty="0">
                <a:latin typeface="Courier New" charset="0"/>
              </a:rPr>
              <a:t>{</a:t>
            </a:r>
            <a:r>
              <a:rPr lang="sv-SE" altLang="en-US" sz="2000" b="1" dirty="0" err="1" smtClean="0">
                <a:latin typeface="Courier New" charset="0"/>
              </a:rPr>
              <a:t>course</a:t>
            </a:r>
            <a:r>
              <a:rPr lang="sv-SE" altLang="en-US" sz="2000" b="1" dirty="0" smtClean="0">
                <a:latin typeface="Courier New" charset="0"/>
              </a:rPr>
              <a:t>, period}{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smtClean="0">
                <a:latin typeface="Courier New" charset="0"/>
              </a:rPr>
              <a:t>period}</a:t>
            </a:r>
          </a:p>
          <a:p>
            <a:pPr marL="914400" lvl="2" indent="0" eaLnBrk="1" hangingPunct="1">
              <a:buNone/>
            </a:pPr>
            <a:r>
              <a:rPr lang="sv-SE" altLang="en-US" sz="2000" dirty="0" smtClean="0"/>
              <a:t>    </a:t>
            </a:r>
            <a:r>
              <a:rPr lang="sv-SE" altLang="en-US" sz="2000" dirty="0" err="1" smtClean="0"/>
              <a:t>Prime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attributes</a:t>
            </a:r>
            <a:r>
              <a:rPr lang="sv-SE" altLang="en-US" sz="2000" dirty="0" smtClean="0"/>
              <a:t>: </a:t>
            </a:r>
            <a:r>
              <a:rPr lang="sv-SE" altLang="en-US" sz="2000" b="1" dirty="0" smtClean="0">
                <a:latin typeface="Courier New" charset="0"/>
              </a:rPr>
              <a:t>{</a:t>
            </a:r>
            <a:r>
              <a:rPr lang="sv-SE" altLang="en-US" sz="2000" b="1" dirty="0" err="1" smtClean="0">
                <a:latin typeface="Courier New" charset="0"/>
              </a:rPr>
              <a:t>course</a:t>
            </a:r>
            <a:r>
              <a:rPr lang="sv-SE" altLang="en-US" sz="2000" b="1" dirty="0" smtClean="0">
                <a:latin typeface="Courier New" charset="0"/>
              </a:rPr>
              <a:t>, period, </a:t>
            </a:r>
            <a:r>
              <a:rPr lang="sv-SE" altLang="en-US" sz="2000" b="1" dirty="0" err="1" smtClean="0">
                <a:latin typeface="Courier New" charset="0"/>
              </a:rPr>
              <a:t>teacher</a:t>
            </a:r>
            <a:r>
              <a:rPr lang="sv-SE" altLang="en-US" sz="2000" b="1" dirty="0" smtClean="0">
                <a:latin typeface="Courier New" charset="0"/>
              </a:rPr>
              <a:t>}</a:t>
            </a:r>
            <a:endParaRPr lang="sv-SE" altLang="en-US" sz="2000" b="1" dirty="0">
              <a:latin typeface="Courier New" charset="0"/>
            </a:endParaRPr>
          </a:p>
          <a:p>
            <a:pPr lvl="1" eaLnBrk="1" hangingPunct="1"/>
            <a:endParaRPr lang="sv-SE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7707" y="4361036"/>
            <a:ext cx="426027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altLang="en-US" sz="2400" dirty="0"/>
              <a:t>X → </a:t>
            </a:r>
            <a:r>
              <a:rPr lang="sv-SE" altLang="en-US" sz="2400" dirty="0" smtClean="0"/>
              <a:t>A is in </a:t>
            </a:r>
            <a:r>
              <a:rPr lang="sv-SE" altLang="en-US" sz="2400" b="1" dirty="0" smtClean="0"/>
              <a:t>BCNF</a:t>
            </a:r>
            <a:endParaRPr lang="sv-SE" altLang="en-US" sz="2400" dirty="0"/>
          </a:p>
          <a:p>
            <a:r>
              <a:rPr lang="sv-SE" altLang="en-US" sz="2400" dirty="0" err="1" smtClean="0"/>
              <a:t>iff</a:t>
            </a:r>
            <a:r>
              <a:rPr lang="sv-SE" altLang="en-US" sz="2400" dirty="0" smtClean="0"/>
              <a:t> </a:t>
            </a:r>
            <a:r>
              <a:rPr lang="sv-SE" altLang="en-US" sz="2400" dirty="0" err="1" smtClean="0"/>
              <a:t>either</a:t>
            </a:r>
            <a:r>
              <a:rPr lang="sv-SE" altLang="en-US" sz="2400" dirty="0" smtClean="0"/>
              <a:t>:</a:t>
            </a:r>
          </a:p>
          <a:p>
            <a:pPr marL="285750" indent="-285750">
              <a:buFont typeface="Arial" charset="0"/>
              <a:buChar char="•"/>
            </a:pPr>
            <a:r>
              <a:rPr lang="sv-SE" altLang="en-US" sz="2400" dirty="0"/>
              <a:t>X → </a:t>
            </a:r>
            <a:r>
              <a:rPr lang="sv-SE" altLang="en-US" sz="2400" dirty="0" smtClean="0"/>
              <a:t>A is a trivial FD</a:t>
            </a:r>
          </a:p>
          <a:p>
            <a:pPr marL="285750" indent="-285750">
              <a:buFont typeface="Arial" charset="0"/>
              <a:buChar char="•"/>
            </a:pPr>
            <a:r>
              <a:rPr lang="sv-SE" altLang="en-US" sz="2400" dirty="0"/>
              <a:t>X </a:t>
            </a:r>
            <a:r>
              <a:rPr lang="sv-SE" altLang="en-US" sz="2400" dirty="0" smtClean="0"/>
              <a:t>is a </a:t>
            </a:r>
            <a:r>
              <a:rPr lang="sv-SE" altLang="en-US" sz="2400" dirty="0" err="1" smtClean="0"/>
              <a:t>superkey</a:t>
            </a:r>
            <a:endParaRPr lang="sv-SE" sz="2400" dirty="0" smtClean="0"/>
          </a:p>
          <a:p>
            <a:pPr marL="285750" indent="-285750">
              <a:buFontTx/>
              <a:buChar char="-"/>
            </a:pPr>
            <a:endParaRPr lang="en-US" sz="2400" dirty="0" smtClean="0"/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61656" y="4361036"/>
            <a:ext cx="440283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altLang="en-US" sz="2400" dirty="0"/>
              <a:t>X → </a:t>
            </a:r>
            <a:r>
              <a:rPr lang="sv-SE" altLang="en-US" sz="2400" dirty="0" smtClean="0"/>
              <a:t>A is in </a:t>
            </a:r>
            <a:r>
              <a:rPr lang="sv-SE" altLang="en-US" sz="2400" b="1" dirty="0" smtClean="0"/>
              <a:t>3NF</a:t>
            </a:r>
            <a:endParaRPr lang="sv-SE" altLang="en-US" sz="2400" dirty="0"/>
          </a:p>
          <a:p>
            <a:r>
              <a:rPr lang="sv-SE" altLang="en-US" sz="2400" dirty="0" err="1" smtClean="0"/>
              <a:t>iff</a:t>
            </a:r>
            <a:r>
              <a:rPr lang="sv-SE" altLang="en-US" sz="2400" dirty="0" smtClean="0"/>
              <a:t> </a:t>
            </a:r>
            <a:r>
              <a:rPr lang="sv-SE" altLang="en-US" sz="2400" dirty="0" err="1" smtClean="0"/>
              <a:t>either</a:t>
            </a:r>
            <a:r>
              <a:rPr lang="sv-SE" altLang="en-US" sz="2400" dirty="0" smtClean="0"/>
              <a:t>:</a:t>
            </a:r>
          </a:p>
          <a:p>
            <a:pPr marL="285750" indent="-285750">
              <a:buFont typeface="Arial" charset="0"/>
              <a:buChar char="•"/>
            </a:pPr>
            <a:r>
              <a:rPr lang="sv-SE" altLang="en-US" sz="2400" dirty="0"/>
              <a:t>X → </a:t>
            </a:r>
            <a:r>
              <a:rPr lang="sv-SE" altLang="en-US" sz="2400" dirty="0" smtClean="0"/>
              <a:t>A is a trivial FD</a:t>
            </a:r>
          </a:p>
          <a:p>
            <a:pPr marL="285750" indent="-285750">
              <a:buFont typeface="Arial" charset="0"/>
              <a:buChar char="•"/>
            </a:pPr>
            <a:r>
              <a:rPr lang="sv-SE" altLang="en-US" sz="2400" dirty="0"/>
              <a:t>X </a:t>
            </a:r>
            <a:r>
              <a:rPr lang="sv-SE" altLang="en-US" sz="2400" dirty="0" smtClean="0"/>
              <a:t>is a </a:t>
            </a:r>
            <a:r>
              <a:rPr lang="sv-SE" altLang="en-US" sz="2400" dirty="0" err="1" smtClean="0"/>
              <a:t>superkey</a:t>
            </a:r>
            <a:endParaRPr lang="sv-SE" altLang="en-US" sz="2400" dirty="0" smtClean="0"/>
          </a:p>
          <a:p>
            <a:pPr marL="285750" indent="-285750">
              <a:buFont typeface="Arial" charset="0"/>
              <a:buChar char="•"/>
            </a:pPr>
            <a:r>
              <a:rPr lang="sv-SE" sz="2400" dirty="0" smtClean="0"/>
              <a:t>A-X has </a:t>
            </a:r>
            <a:r>
              <a:rPr lang="sv-SE" sz="2400" dirty="0" err="1" smtClean="0"/>
              <a:t>only</a:t>
            </a:r>
            <a:r>
              <a:rPr lang="sv-SE" sz="2400" dirty="0" smtClean="0"/>
              <a:t> </a:t>
            </a:r>
            <a:r>
              <a:rPr lang="sv-SE" sz="2400" dirty="0" err="1" smtClean="0"/>
              <a:t>prime</a:t>
            </a:r>
            <a:r>
              <a:rPr lang="sv-SE" sz="2400" dirty="0" smtClean="0"/>
              <a:t> </a:t>
            </a:r>
            <a:r>
              <a:rPr lang="sv-SE" sz="2400" dirty="0" err="1" smtClean="0"/>
              <a:t>attributes</a:t>
            </a:r>
            <a:endParaRPr lang="sv-SE" sz="2400" dirty="0" smtClean="0"/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03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Different algorithm for 3NF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Given a relation R and a set of FDs F:</a:t>
            </a:r>
          </a:p>
          <a:p>
            <a:pPr lvl="1" eaLnBrk="1" hangingPunct="1"/>
            <a:r>
              <a:rPr lang="sv-SE" altLang="en-US"/>
              <a:t>Compute the </a:t>
            </a:r>
            <a:r>
              <a:rPr lang="sv-SE" altLang="en-US" i="1"/>
              <a:t>minimal basis </a:t>
            </a:r>
            <a:r>
              <a:rPr lang="sv-SE" altLang="en-US"/>
              <a:t>of F.</a:t>
            </a:r>
          </a:p>
          <a:p>
            <a:pPr lvl="2" eaLnBrk="1" hangingPunct="1"/>
            <a:r>
              <a:rPr lang="sv-SE" altLang="en-US"/>
              <a:t>Minimal basis means F</a:t>
            </a:r>
            <a:r>
              <a:rPr lang="sv-SE" altLang="en-US" baseline="30000"/>
              <a:t>+</a:t>
            </a:r>
            <a:r>
              <a:rPr lang="sv-SE" altLang="en-US"/>
              <a:t>, except remove A → C if you have A → B and B → C in F</a:t>
            </a:r>
            <a:r>
              <a:rPr lang="sv-SE" altLang="en-US" baseline="30000"/>
              <a:t>+</a:t>
            </a:r>
            <a:r>
              <a:rPr lang="sv-SE" altLang="en-US"/>
              <a:t>.</a:t>
            </a:r>
          </a:p>
          <a:p>
            <a:pPr lvl="1" eaLnBrk="1" hangingPunct="1"/>
            <a:r>
              <a:rPr lang="sv-SE" altLang="en-US"/>
              <a:t>Group together FDs with the same LHS.</a:t>
            </a:r>
          </a:p>
          <a:p>
            <a:pPr lvl="1" eaLnBrk="1" hangingPunct="1"/>
            <a:r>
              <a:rPr lang="sv-SE" altLang="en-US"/>
              <a:t>For each group, create a relation with the LHS as the key.</a:t>
            </a:r>
          </a:p>
          <a:p>
            <a:pPr lvl="1" eaLnBrk="1" hangingPunct="1"/>
            <a:r>
              <a:rPr lang="sv-SE" altLang="en-US"/>
              <a:t>If no relation contains a key of R, add one relation containing only a key of R.</a:t>
            </a:r>
          </a:p>
        </p:txBody>
      </p:sp>
    </p:spTree>
    <p:extLst>
      <p:ext uri="{BB962C8B-B14F-4D97-AF65-F5344CB8AC3E}">
        <p14:creationId xmlns:p14="http://schemas.microsoft.com/office/powerpoint/2010/main" val="59781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5472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Example:</a:t>
            </a:r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r>
              <a:rPr lang="sv-SE" altLang="en-US" sz="2800"/>
              <a:t>Decompose: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684213" y="981075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  <a:endParaRPr lang="sv-SE" altLang="en-US" sz="240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55650" y="1484784"/>
            <a:ext cx="4249738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sv-SE" altLang="en-US" sz="2000" b="1" dirty="0" err="1" smtClean="0">
                <a:latin typeface="Courier New" charset="0"/>
              </a:rPr>
              <a:t>code</a:t>
            </a:r>
            <a:r>
              <a:rPr lang="sv-SE" altLang="en-US" sz="2000" dirty="0" smtClean="0"/>
              <a:t> → </a:t>
            </a:r>
            <a:r>
              <a:rPr lang="sv-SE" altLang="en-US" sz="2000" b="1" dirty="0" err="1" smtClean="0">
                <a:latin typeface="Courier New" charset="0"/>
              </a:rPr>
              <a:t>name</a:t>
            </a:r>
            <a:r>
              <a:rPr lang="sv-SE" altLang="en-US" sz="2000" dirty="0" smtClean="0"/>
              <a:t/>
            </a:r>
            <a:br>
              <a:rPr lang="sv-SE" altLang="en-US" sz="2000" dirty="0" smtClean="0"/>
            </a:br>
            <a:r>
              <a:rPr lang="sv-SE" altLang="en-US" sz="2000" b="1" dirty="0" err="1" smtClean="0">
                <a:latin typeface="Courier New" charset="0"/>
              </a:rPr>
              <a:t>code</a:t>
            </a:r>
            <a:r>
              <a:rPr lang="sv-SE" altLang="en-US" sz="2000" b="1" dirty="0" smtClean="0">
                <a:latin typeface="Courier New" charset="0"/>
              </a:rPr>
              <a:t>, period</a:t>
            </a:r>
            <a:r>
              <a:rPr lang="sv-SE" altLang="en-US" sz="2000" dirty="0" smtClean="0"/>
              <a:t> → </a:t>
            </a:r>
            <a:r>
              <a:rPr lang="sv-SE" altLang="en-US" sz="2000" b="1" dirty="0" err="1" smtClean="0">
                <a:latin typeface="Courier New" charset="0"/>
              </a:rPr>
              <a:t>teacher</a:t>
            </a:r>
            <a:r>
              <a:rPr lang="sv-SE" altLang="en-US" sz="2000" b="1" dirty="0" smtClean="0">
                <a:latin typeface="Courier New" charset="0"/>
              </a:rPr>
              <a:t/>
            </a:r>
            <a:br>
              <a:rPr lang="sv-SE" altLang="en-US" sz="2000" b="1" dirty="0" smtClean="0">
                <a:latin typeface="Courier New" charset="0"/>
              </a:rPr>
            </a:br>
            <a:r>
              <a:rPr lang="sv-SE" altLang="en-US" sz="2000" b="1" dirty="0" err="1" smtClean="0">
                <a:latin typeface="Courier New" charset="0"/>
              </a:rPr>
              <a:t>teacher</a:t>
            </a:r>
            <a:r>
              <a:rPr lang="sv-SE" altLang="en-US" sz="2000" b="1" dirty="0" smtClean="0"/>
              <a:t> </a:t>
            </a:r>
            <a:r>
              <a:rPr lang="sv-SE" altLang="en-US" sz="2000" dirty="0" smtClean="0"/>
              <a:t>→ </a:t>
            </a:r>
            <a:r>
              <a:rPr lang="sv-SE" altLang="en-US" sz="2000" b="1" dirty="0" err="1" smtClean="0">
                <a:latin typeface="Courier New" charset="0"/>
              </a:rPr>
              <a:t>code</a:t>
            </a:r>
            <a:endParaRPr lang="sv-SE" altLang="en-US" sz="2000" b="1" dirty="0" smtClean="0">
              <a:latin typeface="Courier New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sv-SE" altLang="en-US" sz="2000" b="1" strike="sngStrike" dirty="0" err="1" smtClean="0">
                <a:latin typeface="Courier New" charset="0"/>
              </a:rPr>
              <a:t>teacher</a:t>
            </a:r>
            <a:r>
              <a:rPr lang="sv-SE" altLang="en-US" sz="2000" strike="sngStrike" dirty="0" smtClean="0"/>
              <a:t> </a:t>
            </a:r>
            <a:r>
              <a:rPr lang="sv-SE" altLang="en-US" sz="2000" strike="sngStrike" dirty="0"/>
              <a:t>→ </a:t>
            </a:r>
            <a:r>
              <a:rPr lang="sv-SE" altLang="en-US" sz="2000" b="1" strike="sngStrike" dirty="0" err="1">
                <a:latin typeface="Courier New" charset="0"/>
              </a:rPr>
              <a:t>name</a:t>
            </a:r>
            <a:endParaRPr lang="sv-SE" altLang="en-US" sz="2000" b="1" strike="sngStrike" dirty="0" smtClean="0">
              <a:latin typeface="Courier New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508625" y="1628775"/>
            <a:ext cx="3095625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dirty="0" err="1"/>
              <a:t>Two</a:t>
            </a:r>
            <a:r>
              <a:rPr lang="sv-SE" altLang="en-US" sz="2000" dirty="0"/>
              <a:t> </a:t>
            </a:r>
            <a:r>
              <a:rPr lang="sv-SE" altLang="en-US" sz="2000" dirty="0" err="1"/>
              <a:t>keys</a:t>
            </a:r>
            <a:r>
              <a:rPr lang="sv-SE" altLang="en-US" sz="2000" dirty="0"/>
              <a:t>: </a:t>
            </a:r>
            <a:br>
              <a:rPr lang="sv-SE" altLang="en-US" sz="2000" dirty="0"/>
            </a:br>
            <a:r>
              <a:rPr lang="sv-SE" altLang="en-US" sz="2000" dirty="0"/>
              <a:t>  </a:t>
            </a:r>
            <a:r>
              <a:rPr lang="sv-SE" altLang="en-US" sz="2000" b="1" dirty="0" smtClean="0">
                <a:latin typeface="Courier New" charset="0"/>
              </a:rPr>
              <a:t>{</a:t>
            </a:r>
            <a:r>
              <a:rPr lang="sv-SE" altLang="en-US" sz="2000" b="1" dirty="0" err="1" smtClean="0">
                <a:latin typeface="Courier New" charset="0"/>
              </a:rPr>
              <a:t>code</a:t>
            </a:r>
            <a:r>
              <a:rPr lang="sv-SE" altLang="en-US" sz="2000" b="1" dirty="0" smtClean="0">
                <a:latin typeface="Courier New" charset="0"/>
              </a:rPr>
              <a:t>,  </a:t>
            </a:r>
            <a:r>
              <a:rPr lang="sv-SE" altLang="en-US" sz="2000" b="1" dirty="0">
                <a:latin typeface="Courier New" charset="0"/>
              </a:rPr>
              <a:t>period}</a:t>
            </a:r>
            <a:r>
              <a:rPr lang="sv-SE" altLang="en-US" sz="2000" dirty="0"/>
              <a:t/>
            </a:r>
            <a:br>
              <a:rPr lang="sv-SE" altLang="en-US" sz="2000" dirty="0"/>
            </a:br>
            <a:r>
              <a:rPr lang="sv-SE" altLang="en-US" sz="2000" dirty="0"/>
              <a:t>  </a:t>
            </a:r>
            <a:r>
              <a:rPr lang="sv-SE" altLang="en-US" sz="2000" b="1" dirty="0">
                <a:latin typeface="Courier New" charset="0"/>
              </a:rPr>
              <a:t>{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>, period}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55650" y="3500438"/>
            <a:ext cx="72723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Courses(</a:t>
            </a:r>
            <a:r>
              <a:rPr lang="sv-SE" altLang="en-US" sz="2400" b="1" u="sng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err="1">
                <a:latin typeface="Courier New" charset="0"/>
              </a:rPr>
              <a:t>GivenCourses</a:t>
            </a:r>
            <a:r>
              <a:rPr lang="sv-SE" altLang="en-US" sz="2400" b="1" dirty="0">
                <a:latin typeface="Courier New" charset="0"/>
              </a:rPr>
              <a:t>(</a:t>
            </a:r>
            <a:r>
              <a:rPr lang="sv-SE" altLang="en-US" sz="2400" b="1" u="sng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u="sng" dirty="0">
                <a:latin typeface="Courier New" charset="0"/>
              </a:rPr>
              <a:t>period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  -&gt; </a:t>
            </a:r>
            <a:r>
              <a:rPr lang="sv-SE" altLang="en-US" sz="2400" b="1" dirty="0" err="1">
                <a:latin typeface="Courier New" charset="0"/>
              </a:rPr>
              <a:t>Courses.code</a:t>
            </a:r>
            <a:r>
              <a:rPr lang="sv-SE" altLang="en-US" sz="2400" b="1" dirty="0">
                <a:latin typeface="Courier New" charset="0"/>
              </a:rPr>
              <a:t/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 -&gt; </a:t>
            </a:r>
            <a:r>
              <a:rPr lang="sv-SE" altLang="en-US" sz="2400" b="1" dirty="0" err="1">
                <a:latin typeface="Courier New" charset="0"/>
              </a:rPr>
              <a:t>Teaches.teacher</a:t>
            </a:r>
            <a:r>
              <a:rPr lang="sv-SE" altLang="en-US" sz="2400" b="1" dirty="0">
                <a:latin typeface="Courier New" charset="0"/>
              </a:rPr>
              <a:t> 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 err="1">
                <a:latin typeface="Courier New" charset="0"/>
              </a:rPr>
              <a:t>Teaches</a:t>
            </a:r>
            <a:r>
              <a:rPr lang="sv-SE" altLang="en-US" sz="2400" b="1" dirty="0">
                <a:latin typeface="Courier New" charset="0"/>
              </a:rPr>
              <a:t>(</a:t>
            </a:r>
            <a:r>
              <a:rPr lang="sv-SE" altLang="en-US" sz="2400" b="1" u="sng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)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 -&gt; </a:t>
            </a:r>
            <a:r>
              <a:rPr lang="sv-SE" altLang="en-US" sz="2400" b="1" dirty="0" err="1">
                <a:latin typeface="Courier New" charset="0"/>
              </a:rPr>
              <a:t>Courses.code</a:t>
            </a:r>
            <a:endParaRPr lang="sv-SE" altLang="en-US" sz="2400" b="1" dirty="0">
              <a:latin typeface="Courier New" charset="0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755650" y="5819775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GivenCourses contains a key for the original Courses relation, so we are done.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508625" y="2701131"/>
            <a:ext cx="3095625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 dirty="0" err="1" smtClean="0"/>
              <a:t>Prime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attributes</a:t>
            </a:r>
            <a:r>
              <a:rPr lang="sv-SE" altLang="en-US" sz="2000" dirty="0" smtClean="0"/>
              <a:t>: </a:t>
            </a:r>
            <a:r>
              <a:rPr lang="sv-SE" altLang="en-US" sz="2000" dirty="0"/>
              <a:t/>
            </a:r>
            <a:br>
              <a:rPr lang="sv-SE" altLang="en-US" sz="2000" dirty="0"/>
            </a:br>
            <a:r>
              <a:rPr lang="sv-SE" altLang="en-US" sz="2000" dirty="0"/>
              <a:t>  </a:t>
            </a:r>
            <a:r>
              <a:rPr lang="sv-SE" altLang="en-US" sz="2000" b="1" dirty="0" smtClean="0">
                <a:latin typeface="Courier New" charset="0"/>
              </a:rPr>
              <a:t>{</a:t>
            </a:r>
            <a:r>
              <a:rPr lang="sv-SE" altLang="en-US" sz="2000" b="1" dirty="0" err="1" smtClean="0">
                <a:latin typeface="Courier New" charset="0"/>
              </a:rPr>
              <a:t>code</a:t>
            </a:r>
            <a:r>
              <a:rPr lang="sv-SE" altLang="en-US" sz="2000" b="1" dirty="0" smtClean="0">
                <a:latin typeface="Courier New" charset="0"/>
              </a:rPr>
              <a:t>, period,    </a:t>
            </a:r>
            <a:r>
              <a:rPr lang="sv-SE" altLang="en-US" sz="2000" b="1" dirty="0" err="1" smtClean="0">
                <a:latin typeface="Courier New" charset="0"/>
              </a:rPr>
              <a:t>teacher</a:t>
            </a:r>
            <a:r>
              <a:rPr lang="sv-SE" altLang="en-US" sz="2000" b="1" dirty="0" smtClean="0">
                <a:latin typeface="Courier New" charset="0"/>
              </a:rPr>
              <a:t>}</a:t>
            </a:r>
            <a:endParaRPr lang="sv-SE" altLang="en-US" sz="2000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4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dirty="0" err="1"/>
              <a:t>Earlier</a:t>
            </a:r>
            <a:r>
              <a:rPr lang="sv-SE" altLang="en-US" sz="2800" dirty="0"/>
              <a:t> </a:t>
            </a:r>
            <a:r>
              <a:rPr lang="sv-SE" altLang="en-US" sz="2800" dirty="0" err="1" smtClean="0"/>
              <a:t>tricky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example</a:t>
            </a:r>
            <a:r>
              <a:rPr lang="sv-SE" altLang="en-US" sz="2800" dirty="0" smtClean="0"/>
              <a:t> </a:t>
            </a:r>
            <a:r>
              <a:rPr lang="sv-SE" altLang="en-US" sz="2800" dirty="0" err="1"/>
              <a:t>revisited</a:t>
            </a:r>
            <a:r>
              <a:rPr lang="sv-SE" altLang="en-US" sz="2800" dirty="0"/>
              <a:t>:</a:t>
            </a:r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r>
              <a:rPr lang="sv-SE" altLang="en-US" sz="2800" dirty="0" err="1"/>
              <a:t>Since</a:t>
            </a:r>
            <a:r>
              <a:rPr lang="sv-SE" altLang="en-US" sz="2800" dirty="0"/>
              <a:t> all </a:t>
            </a:r>
            <a:r>
              <a:rPr lang="sv-SE" altLang="en-US" sz="2800" dirty="0" err="1"/>
              <a:t>attributes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are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members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</a:t>
            </a:r>
            <a:r>
              <a:rPr lang="sv-SE" altLang="en-US" sz="2800" dirty="0" err="1"/>
              <a:t>some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key</a:t>
            </a:r>
            <a:r>
              <a:rPr lang="sv-SE" altLang="en-US" sz="2800" dirty="0"/>
              <a:t>, i.e. all </a:t>
            </a:r>
            <a:r>
              <a:rPr lang="sv-SE" altLang="en-US" sz="2800" dirty="0" err="1"/>
              <a:t>attributes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are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prime</a:t>
            </a:r>
            <a:r>
              <a:rPr lang="sv-SE" altLang="en-US" sz="2800" dirty="0"/>
              <a:t>, </a:t>
            </a:r>
            <a:r>
              <a:rPr lang="sv-SE" altLang="en-US" sz="2800" dirty="0" err="1"/>
              <a:t>there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are</a:t>
            </a:r>
            <a:r>
              <a:rPr lang="sv-SE" altLang="en-US" sz="2800" dirty="0"/>
              <a:t> no 3NF </a:t>
            </a:r>
            <a:r>
              <a:rPr lang="sv-SE" altLang="en-US" sz="2800" dirty="0" err="1"/>
              <a:t>violations</a:t>
            </a:r>
            <a:r>
              <a:rPr lang="sv-SE" altLang="en-US" sz="2800" dirty="0"/>
              <a:t>. </a:t>
            </a:r>
            <a:r>
              <a:rPr lang="sv-SE" altLang="en-US" sz="2800" dirty="0" err="1"/>
              <a:t>Hence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GivenCourses</a:t>
            </a:r>
            <a:r>
              <a:rPr lang="sv-SE" altLang="en-US" sz="2800" dirty="0"/>
              <a:t> is in 3NF.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611188" y="1701800"/>
            <a:ext cx="7693025" cy="1679575"/>
            <a:chOff x="438" y="867"/>
            <a:chExt cx="4846" cy="1058"/>
          </a:xfrm>
        </p:grpSpPr>
        <p:sp>
          <p:nvSpPr>
            <p:cNvPr id="31749" name="Rectangle 4"/>
            <p:cNvSpPr>
              <a:spLocks noChangeArrowheads="1"/>
            </p:cNvSpPr>
            <p:nvPr/>
          </p:nvSpPr>
          <p:spPr bwMode="auto">
            <a:xfrm>
              <a:off x="438" y="867"/>
              <a:ext cx="437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400" b="1">
                  <a:latin typeface="Courier New" charset="0"/>
                </a:rPr>
                <a:t>GivenCourses(course, period, teacher)</a:t>
              </a:r>
              <a:br>
                <a:rPr lang="sv-SE" altLang="en-US" sz="2400" b="1">
                  <a:latin typeface="Courier New" charset="0"/>
                </a:rPr>
              </a:br>
              <a:r>
                <a:rPr lang="sv-SE" altLang="en-US" sz="2400" b="1">
                  <a:latin typeface="Courier New" charset="0"/>
                </a:rPr>
                <a:t>  course -&gt; Courses.code</a:t>
              </a:r>
              <a:endParaRPr lang="sv-SE" altLang="en-US" sz="2400"/>
            </a:p>
          </p:txBody>
        </p:sp>
        <p:sp>
          <p:nvSpPr>
            <p:cNvPr id="31750" name="Text Box 5"/>
            <p:cNvSpPr txBox="1">
              <a:spLocks noChangeArrowheads="1"/>
            </p:cNvSpPr>
            <p:nvPr/>
          </p:nvSpPr>
          <p:spPr bwMode="auto">
            <a:xfrm>
              <a:off x="438" y="1407"/>
              <a:ext cx="285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sv-SE" altLang="en-US" sz="2400" b="1" dirty="0" err="1">
                  <a:latin typeface="Courier New" charset="0"/>
                </a:rPr>
                <a:t>course</a:t>
              </a:r>
              <a:r>
                <a:rPr lang="sv-SE" altLang="en-US" sz="2400" b="1" dirty="0">
                  <a:latin typeface="Courier New" charset="0"/>
                </a:rPr>
                <a:t>, period</a:t>
              </a:r>
              <a:r>
                <a:rPr lang="sv-SE" altLang="en-US" sz="2400" dirty="0"/>
                <a:t> → </a:t>
              </a:r>
              <a:r>
                <a:rPr lang="sv-SE" altLang="en-US" sz="2400" b="1" dirty="0" err="1">
                  <a:latin typeface="Courier New" charset="0"/>
                </a:rPr>
                <a:t>teacher</a:t>
              </a:r>
              <a:r>
                <a:rPr lang="sv-SE" altLang="en-US" sz="2400" b="1" dirty="0">
                  <a:latin typeface="Courier New" charset="0"/>
                </a:rPr>
                <a:t/>
              </a:r>
              <a:br>
                <a:rPr lang="sv-SE" altLang="en-US" sz="2400" b="1" dirty="0">
                  <a:latin typeface="Courier New" charset="0"/>
                </a:rPr>
              </a:br>
              <a:r>
                <a:rPr lang="sv-SE" altLang="en-US" sz="2400" b="1" dirty="0" err="1">
                  <a:latin typeface="Courier New" charset="0"/>
                </a:rPr>
                <a:t>teacher</a:t>
              </a:r>
              <a:r>
                <a:rPr lang="sv-SE" altLang="en-US" sz="2400" b="1" dirty="0"/>
                <a:t> </a:t>
              </a:r>
              <a:r>
                <a:rPr lang="sv-SE" altLang="en-US" sz="2400" dirty="0"/>
                <a:t>→</a:t>
              </a:r>
              <a:r>
                <a:rPr lang="sv-SE" altLang="en-US" sz="2400" b="1" dirty="0"/>
                <a:t> </a:t>
              </a:r>
              <a:r>
                <a:rPr lang="sv-SE" altLang="en-US" sz="2400" b="1" dirty="0" err="1">
                  <a:latin typeface="Courier New" charset="0"/>
                </a:rPr>
                <a:t>course</a:t>
              </a:r>
              <a:endParaRPr lang="sv-SE" altLang="en-US" sz="2400" dirty="0"/>
            </a:p>
          </p:txBody>
        </p:sp>
        <p:sp>
          <p:nvSpPr>
            <p:cNvPr id="31751" name="Text Box 6"/>
            <p:cNvSpPr txBox="1">
              <a:spLocks noChangeArrowheads="1"/>
            </p:cNvSpPr>
            <p:nvPr/>
          </p:nvSpPr>
          <p:spPr bwMode="auto">
            <a:xfrm>
              <a:off x="3560" y="1253"/>
              <a:ext cx="1724" cy="5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sv-SE" altLang="en-US" sz="1800"/>
                <a:t>Two keys: </a:t>
              </a:r>
              <a:br>
                <a:rPr lang="sv-SE" altLang="en-US" sz="1800"/>
              </a:br>
              <a:r>
                <a:rPr lang="sv-SE" altLang="en-US" sz="1800"/>
                <a:t>  </a:t>
              </a:r>
              <a:r>
                <a:rPr lang="sv-SE" altLang="en-US" sz="1800" b="1">
                  <a:latin typeface="Courier New" charset="0"/>
                </a:rPr>
                <a:t>{course,  period}</a:t>
              </a:r>
              <a:r>
                <a:rPr lang="sv-SE" altLang="en-US" sz="1800"/>
                <a:t/>
              </a:r>
              <a:br>
                <a:rPr lang="sv-SE" altLang="en-US" sz="1800"/>
              </a:br>
              <a:r>
                <a:rPr lang="sv-SE" altLang="en-US" sz="1800"/>
                <a:t>  </a:t>
              </a:r>
              <a:r>
                <a:rPr lang="sv-SE" altLang="en-US" sz="1800" b="1">
                  <a:latin typeface="Courier New" charset="0"/>
                </a:rPr>
                <a:t>{teacher, period}</a:t>
              </a:r>
            </a:p>
          </p:txBody>
        </p:sp>
      </p:grp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476375" y="5445125"/>
            <a:ext cx="575945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What’s the problem now then?</a:t>
            </a:r>
          </a:p>
        </p:txBody>
      </p:sp>
    </p:spTree>
    <p:extLst>
      <p:ext uri="{BB962C8B-B14F-4D97-AF65-F5344CB8AC3E}">
        <p14:creationId xmlns:p14="http://schemas.microsoft.com/office/powerpoint/2010/main" val="89717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One 3NF solution for scheduler</a:t>
            </a:r>
          </a:p>
        </p:txBody>
      </p:sp>
      <p:sp>
        <p:nvSpPr>
          <p:cNvPr id="3277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SE" altLang="en-US"/>
              <a:t> 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468313" y="1484313"/>
            <a:ext cx="8424862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Courses(</a:t>
            </a:r>
            <a:r>
              <a:rPr lang="sv-SE" altLang="en-US" sz="2000" b="1" u="sng">
                <a:latin typeface="Courier New" charset="0"/>
              </a:rPr>
              <a:t>code</a:t>
            </a:r>
            <a:r>
              <a:rPr lang="sv-SE" altLang="en-US" sz="2000" b="1">
                <a:latin typeface="Courier New" charset="0"/>
              </a:rPr>
              <a:t>, name)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GivenCourses(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, #students,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course -&gt; Courses.code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Rooms(</a:t>
            </a:r>
            <a:r>
              <a:rPr lang="sv-SE" altLang="en-US" sz="2000" b="1" u="sng">
                <a:latin typeface="Courier New" charset="0"/>
              </a:rPr>
              <a:t>name</a:t>
            </a:r>
            <a:r>
              <a:rPr lang="sv-SE" altLang="en-US" sz="2000" b="1">
                <a:latin typeface="Courier New" charset="0"/>
              </a:rPr>
              <a:t>, #seats)</a:t>
            </a:r>
          </a:p>
          <a:p>
            <a:pPr eaLnBrk="1" hangingPunct="1">
              <a:buFontTx/>
              <a:buNone/>
            </a:pPr>
            <a:r>
              <a:rPr lang="sv-SE" altLang="en-US" sz="2000" b="1">
                <a:latin typeface="Courier New" charset="0"/>
              </a:rPr>
              <a:t>Lectures(</a:t>
            </a:r>
            <a:r>
              <a:rPr lang="sv-SE" altLang="en-US" sz="2000" b="1" u="sng">
                <a:latin typeface="Courier New" charset="0"/>
              </a:rPr>
              <a:t>course</a:t>
            </a:r>
            <a:r>
              <a:rPr lang="sv-SE" altLang="en-US" sz="2000" b="1">
                <a:latin typeface="Courier New" charset="0"/>
              </a:rPr>
              <a:t>, </a:t>
            </a:r>
            <a:r>
              <a:rPr lang="sv-SE" altLang="en-US" sz="2000" b="1" u="sng">
                <a:latin typeface="Courier New" charset="0"/>
              </a:rPr>
              <a:t>period</a:t>
            </a:r>
            <a:r>
              <a:rPr lang="sv-SE" altLang="en-US" sz="2000" b="1">
                <a:latin typeface="Courier New" charset="0"/>
              </a:rPr>
              <a:t>, room, </a:t>
            </a:r>
            <a:r>
              <a:rPr lang="sv-SE" altLang="en-US" sz="2000" b="1" u="sng">
                <a:latin typeface="Courier New" charset="0"/>
              </a:rPr>
              <a:t>weekday</a:t>
            </a:r>
            <a:r>
              <a:rPr lang="sv-SE" altLang="en-US" sz="2000" b="1">
                <a:latin typeface="Courier New" charset="0"/>
              </a:rPr>
              <a:t>, hour,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(course, period, teacher) -&gt; 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		GivenCourses.(course, period, teacher)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room             -&gt; Rooms.name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(room, period, weekday, hour) unique</a:t>
            </a:r>
            <a:br>
              <a:rPr lang="sv-SE" altLang="en-US" sz="2000" b="1">
                <a:latin typeface="Courier New" charset="0"/>
              </a:rPr>
            </a:br>
            <a:r>
              <a:rPr lang="sv-SE" altLang="en-US" sz="2000" b="1">
                <a:latin typeface="Courier New" charset="0"/>
              </a:rPr>
              <a:t>(teacher, period, weekday, hour) unique</a:t>
            </a:r>
          </a:p>
          <a:p>
            <a:pPr eaLnBrk="1" hangingPunct="1">
              <a:buFontTx/>
              <a:buNone/>
            </a:pPr>
            <a:endParaRPr lang="sv-SE" altLang="en-US" sz="2000" b="1">
              <a:latin typeface="Courier New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7524750" y="2924175"/>
            <a:ext cx="1150938" cy="3603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3492500" y="3284538"/>
            <a:ext cx="1150938" cy="3603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6875463" y="3573463"/>
            <a:ext cx="1152525" cy="3603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971550" y="4437063"/>
            <a:ext cx="5976938" cy="3603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76375" y="5445125"/>
            <a:ext cx="575945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What’s the problem now then?</a:t>
            </a:r>
          </a:p>
        </p:txBody>
      </p:sp>
    </p:spTree>
    <p:extLst>
      <p:ext uri="{BB962C8B-B14F-4D97-AF65-F5344CB8AC3E}">
        <p14:creationId xmlns:p14="http://schemas.microsoft.com/office/powerpoint/2010/main" val="1041132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387826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endParaRPr lang="sv-SE" altLang="en-US" sz="2800"/>
          </a:p>
          <a:p>
            <a:pPr eaLnBrk="1" hangingPunct="1">
              <a:buFontTx/>
              <a:buNone/>
            </a:pPr>
            <a:r>
              <a:rPr lang="sv-SE" altLang="en-US" sz="2800"/>
              <a:t>GivenCourses is in 3NF. But </a:t>
            </a:r>
            <a:r>
              <a:rPr lang="sv-SE" altLang="en-US" sz="2800" b="1">
                <a:latin typeface="Courier New" charset="0"/>
              </a:rPr>
              <a:t>teacher</a:t>
            </a:r>
            <a:r>
              <a:rPr lang="sv-SE" altLang="en-US" sz="2800" b="1"/>
              <a:t> </a:t>
            </a:r>
            <a:r>
              <a:rPr lang="sv-SE" altLang="en-US" sz="2800"/>
              <a:t>→</a:t>
            </a:r>
            <a:r>
              <a:rPr lang="sv-SE" altLang="en-US" sz="2800" b="1"/>
              <a:t> </a:t>
            </a:r>
            <a:r>
              <a:rPr lang="sv-SE" altLang="en-US" sz="2800" b="1">
                <a:latin typeface="Courier New" charset="0"/>
              </a:rPr>
              <a:t>course</a:t>
            </a:r>
            <a:r>
              <a:rPr lang="sv-SE" altLang="en-US" sz="2800"/>
              <a:t> violates BCNF, since teacher is not a key. As a result, </a:t>
            </a:r>
            <a:r>
              <a:rPr lang="sv-SE" altLang="en-US" sz="2800" b="1">
                <a:latin typeface="Courier New" charset="0"/>
              </a:rPr>
              <a:t>course</a:t>
            </a:r>
            <a:r>
              <a:rPr lang="sv-SE" altLang="en-US" sz="2800"/>
              <a:t> will be redundantly repeated!</a:t>
            </a: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611188" y="1701800"/>
            <a:ext cx="7693025" cy="1679575"/>
            <a:chOff x="438" y="867"/>
            <a:chExt cx="4846" cy="1058"/>
          </a:xfrm>
        </p:grpSpPr>
        <p:sp>
          <p:nvSpPr>
            <p:cNvPr id="33797" name="Rectangle 4"/>
            <p:cNvSpPr>
              <a:spLocks noChangeArrowheads="1"/>
            </p:cNvSpPr>
            <p:nvPr/>
          </p:nvSpPr>
          <p:spPr bwMode="auto">
            <a:xfrm>
              <a:off x="438" y="867"/>
              <a:ext cx="437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400" b="1">
                  <a:latin typeface="Courier New" charset="0"/>
                </a:rPr>
                <a:t>GivenCourses(course, period, teacher)</a:t>
              </a:r>
              <a:br>
                <a:rPr lang="sv-SE" altLang="en-US" sz="2400" b="1">
                  <a:latin typeface="Courier New" charset="0"/>
                </a:rPr>
              </a:br>
              <a:r>
                <a:rPr lang="sv-SE" altLang="en-US" sz="2400" b="1">
                  <a:latin typeface="Courier New" charset="0"/>
                </a:rPr>
                <a:t>  course -&gt; Courses.code</a:t>
              </a:r>
              <a:endParaRPr lang="sv-SE" altLang="en-US" sz="2400"/>
            </a:p>
          </p:txBody>
        </p:sp>
        <p:sp>
          <p:nvSpPr>
            <p:cNvPr id="33798" name="Text Box 5"/>
            <p:cNvSpPr txBox="1">
              <a:spLocks noChangeArrowheads="1"/>
            </p:cNvSpPr>
            <p:nvPr/>
          </p:nvSpPr>
          <p:spPr bwMode="auto">
            <a:xfrm>
              <a:off x="438" y="1407"/>
              <a:ext cx="285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sv-SE" altLang="en-US" sz="2400" b="1">
                  <a:latin typeface="Courier New" charset="0"/>
                </a:rPr>
                <a:t>course, period</a:t>
              </a:r>
              <a:r>
                <a:rPr lang="sv-SE" altLang="en-US" sz="2400"/>
                <a:t> → </a:t>
              </a:r>
              <a:r>
                <a:rPr lang="sv-SE" altLang="en-US" sz="2400" b="1">
                  <a:latin typeface="Courier New" charset="0"/>
                </a:rPr>
                <a:t>teacher</a:t>
              </a:r>
              <a:br>
                <a:rPr lang="sv-SE" altLang="en-US" sz="2400" b="1">
                  <a:latin typeface="Courier New" charset="0"/>
                </a:rPr>
              </a:br>
              <a:r>
                <a:rPr lang="sv-SE" altLang="en-US" sz="2400" b="1">
                  <a:latin typeface="Courier New" charset="0"/>
                </a:rPr>
                <a:t>teacher</a:t>
              </a:r>
              <a:r>
                <a:rPr lang="sv-SE" altLang="en-US" sz="2400" b="1"/>
                <a:t> </a:t>
              </a:r>
              <a:r>
                <a:rPr lang="sv-SE" altLang="en-US" sz="2400"/>
                <a:t>→</a:t>
              </a:r>
              <a:r>
                <a:rPr lang="sv-SE" altLang="en-US" sz="2400" b="1"/>
                <a:t> </a:t>
              </a:r>
              <a:r>
                <a:rPr lang="sv-SE" altLang="en-US" sz="2400" b="1">
                  <a:latin typeface="Courier New" charset="0"/>
                </a:rPr>
                <a:t>course</a:t>
              </a:r>
              <a:endParaRPr lang="sv-SE" altLang="en-US" sz="2400"/>
            </a:p>
          </p:txBody>
        </p:sp>
        <p:sp>
          <p:nvSpPr>
            <p:cNvPr id="33799" name="Text Box 6"/>
            <p:cNvSpPr txBox="1">
              <a:spLocks noChangeArrowheads="1"/>
            </p:cNvSpPr>
            <p:nvPr/>
          </p:nvSpPr>
          <p:spPr bwMode="auto">
            <a:xfrm>
              <a:off x="3560" y="1253"/>
              <a:ext cx="1724" cy="5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sv-SE" altLang="en-US" sz="1800"/>
                <a:t>Two keys: </a:t>
              </a:r>
              <a:br>
                <a:rPr lang="sv-SE" altLang="en-US" sz="1800"/>
              </a:br>
              <a:r>
                <a:rPr lang="sv-SE" altLang="en-US" sz="1800"/>
                <a:t>  </a:t>
              </a:r>
              <a:r>
                <a:rPr lang="sv-SE" altLang="en-US" sz="1800" b="1">
                  <a:latin typeface="Courier New" charset="0"/>
                </a:rPr>
                <a:t>{course,  period}</a:t>
              </a:r>
              <a:r>
                <a:rPr lang="sv-SE" altLang="en-US" sz="1800"/>
                <a:t/>
              </a:r>
              <a:br>
                <a:rPr lang="sv-SE" altLang="en-US" sz="1800"/>
              </a:br>
              <a:r>
                <a:rPr lang="sv-SE" altLang="en-US" sz="1800"/>
                <a:t>  </a:t>
              </a:r>
              <a:r>
                <a:rPr lang="sv-SE" altLang="en-US" sz="1800" b="1">
                  <a:latin typeface="Courier New" charset="0"/>
                </a:rPr>
                <a:t>{teacher, period}</a:t>
              </a:r>
            </a:p>
          </p:txBody>
        </p:sp>
      </p:grpSp>
      <p:sp>
        <p:nvSpPr>
          <p:cNvPr id="3379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Redundancy with 3NF</a:t>
            </a:r>
          </a:p>
        </p:txBody>
      </p:sp>
    </p:spTree>
    <p:extLst>
      <p:ext uri="{BB962C8B-B14F-4D97-AF65-F5344CB8AC3E}">
        <p14:creationId xmlns:p14="http://schemas.microsoft.com/office/powerpoint/2010/main" val="9942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3NF vs BCNF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marL="609600" indent="-609600" eaLnBrk="1" hangingPunct="1"/>
            <a:r>
              <a:rPr lang="sv-SE" altLang="en-US" sz="2800"/>
              <a:t>Three important properties of decomposition: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sv-SE" altLang="en-US"/>
              <a:t>Recovery (loss-less join)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sv-SE" altLang="en-US"/>
              <a:t>No redundancy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sv-SE" altLang="en-US"/>
              <a:t>Dependency preservation</a:t>
            </a:r>
          </a:p>
          <a:p>
            <a:pPr marL="609600" indent="-609600" eaLnBrk="1" hangingPunct="1"/>
            <a:endParaRPr lang="sv-SE" altLang="en-US" sz="2800"/>
          </a:p>
          <a:p>
            <a:pPr marL="609600" indent="-609600" eaLnBrk="1" hangingPunct="1"/>
            <a:r>
              <a:rPr lang="sv-SE" altLang="en-US" sz="2800"/>
              <a:t>3NF guarantees 1 and 3, but not 2.</a:t>
            </a:r>
          </a:p>
          <a:p>
            <a:pPr marL="609600" indent="-609600" eaLnBrk="1" hangingPunct="1"/>
            <a:endParaRPr lang="sv-SE" altLang="en-US" sz="2800"/>
          </a:p>
          <a:p>
            <a:pPr marL="609600" indent="-609600" eaLnBrk="1" hangingPunct="1"/>
            <a:r>
              <a:rPr lang="sv-SE" altLang="en-US" sz="2800"/>
              <a:t>BCNF guarantees 1 and (almost) 2, but not 3.</a:t>
            </a:r>
          </a:p>
          <a:p>
            <a:pPr marL="1009650" lvl="1" indent="-609600" eaLnBrk="1" hangingPunct="1"/>
            <a:r>
              <a:rPr lang="sv-SE" altLang="en-US" sz="2400"/>
              <a:t>3 can sometimes be recovered separately through ”assertions” (costly). More on this later.</a:t>
            </a:r>
          </a:p>
        </p:txBody>
      </p:sp>
    </p:spTree>
    <p:extLst>
      <p:ext uri="{BB962C8B-B14F-4D97-AF65-F5344CB8AC3E}">
        <p14:creationId xmlns:p14="http://schemas.microsoft.com/office/powerpoint/2010/main" val="8257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sv-SE" altLang="en-US"/>
              <a:t>Almost?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6048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/>
              <a:t>Example: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66763" y="2017713"/>
            <a:ext cx="777716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400" b="1" dirty="0" smtClean="0">
                <a:latin typeface="Courier New" charset="0"/>
              </a:rPr>
              <a:t>Courses(</a:t>
            </a:r>
            <a:r>
              <a:rPr lang="sv-SE" altLang="en-US" sz="2400" b="1" u="sng" dirty="0" err="1" smtClean="0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 smtClean="0">
                <a:latin typeface="Courier New" charset="0"/>
              </a:rPr>
              <a:t>name</a:t>
            </a:r>
            <a:r>
              <a:rPr lang="sv-SE" altLang="en-US" sz="2400" b="1" dirty="0" smtClean="0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sv-SE" altLang="en-US" sz="2400" b="1" dirty="0" smtClean="0">
                <a:latin typeface="Courier New" charset="0"/>
              </a:rPr>
              <a:t>  </a:t>
            </a:r>
            <a:r>
              <a:rPr lang="sv-SE" altLang="en-US" sz="2400" b="1" dirty="0" err="1" smtClean="0">
                <a:latin typeface="Courier New" charset="0"/>
              </a:rPr>
              <a:t>code</a:t>
            </a:r>
            <a:r>
              <a:rPr lang="sv-SE" altLang="en-US" sz="2400" dirty="0" smtClean="0"/>
              <a:t> </a:t>
            </a:r>
            <a:r>
              <a:rPr lang="sv-SE" altLang="en-US" sz="2400" dirty="0"/>
              <a:t>→ </a:t>
            </a:r>
            <a:r>
              <a:rPr lang="sv-SE" altLang="en-US" sz="2400" b="1" dirty="0" err="1" smtClean="0">
                <a:latin typeface="Courier New" charset="0"/>
              </a:rPr>
              <a:t>name</a:t>
            </a:r>
            <a:endParaRPr lang="sv-SE" altLang="en-US" sz="2400" dirty="0"/>
          </a:p>
          <a:p>
            <a:pPr eaLnBrk="1" hangingPunct="1">
              <a:spcBef>
                <a:spcPct val="0"/>
              </a:spcBef>
              <a:buNone/>
            </a:pPr>
            <a:r>
              <a:rPr lang="sv-SE" altLang="en-US" sz="2400" b="1" dirty="0" err="1">
                <a:latin typeface="Courier New" charset="0"/>
              </a:rPr>
              <a:t>LecturesIn</a:t>
            </a:r>
            <a:r>
              <a:rPr lang="sv-SE" altLang="en-US" sz="2400" b="1" dirty="0">
                <a:latin typeface="Courier New" charset="0"/>
              </a:rPr>
              <a:t>(</a:t>
            </a:r>
            <a:r>
              <a:rPr lang="sv-SE" altLang="en-US" sz="2400" b="1" u="sng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u="sng" dirty="0" err="1">
                <a:latin typeface="Courier New" charset="0"/>
              </a:rPr>
              <a:t>room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u="sng" dirty="0" err="1">
                <a:latin typeface="Courier New" charset="0"/>
              </a:rPr>
              <a:t>teacher</a:t>
            </a:r>
            <a:r>
              <a:rPr lang="sv-SE" altLang="en-US" sz="2400" b="1" dirty="0" smtClean="0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sv-SE" altLang="en-US" sz="2400" b="1" dirty="0" smtClean="0">
                <a:latin typeface="Courier New" charset="0"/>
              </a:rPr>
              <a:t>  </a:t>
            </a:r>
            <a:r>
              <a:rPr lang="sv-SE" altLang="en-US" sz="2400" b="1" dirty="0" err="1" smtClean="0">
                <a:latin typeface="Courier New" charset="0"/>
              </a:rPr>
              <a:t>code</a:t>
            </a:r>
            <a:r>
              <a:rPr lang="sv-SE" altLang="en-US" sz="2400" b="1" dirty="0" smtClean="0">
                <a:latin typeface="Courier New" charset="0"/>
              </a:rPr>
              <a:t> -&gt; </a:t>
            </a:r>
            <a:r>
              <a:rPr lang="sv-SE" altLang="en-US" sz="2400" b="1" dirty="0" err="1" smtClean="0">
                <a:latin typeface="Courier New" charset="0"/>
              </a:rPr>
              <a:t>Courses.code</a:t>
            </a:r>
            <a:endParaRPr lang="sv-SE" altLang="en-US" sz="2400" b="1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2400" dirty="0"/>
          </a:p>
        </p:txBody>
      </p:sp>
      <p:graphicFrame>
        <p:nvGraphicFramePr>
          <p:cNvPr id="2867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068408"/>
              </p:ext>
            </p:extLst>
          </p:nvPr>
        </p:nvGraphicFramePr>
        <p:xfrm>
          <a:off x="3862388" y="3716112"/>
          <a:ext cx="4343400" cy="2089152"/>
        </p:xfrm>
        <a:graphic>
          <a:graphicData uri="http://schemas.openxmlformats.org/drawingml/2006/table">
            <a:tbl>
              <a:tblPr/>
              <a:tblGrid>
                <a:gridCol w="935037"/>
                <a:gridCol w="792163"/>
                <a:gridCol w="2616200"/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04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28527"/>
              </p:ext>
            </p:extLst>
          </p:nvPr>
        </p:nvGraphicFramePr>
        <p:xfrm>
          <a:off x="911225" y="5011514"/>
          <a:ext cx="2376488" cy="793750"/>
        </p:xfrm>
        <a:graphic>
          <a:graphicData uri="http://schemas.openxmlformats.org/drawingml/2006/table">
            <a:tbl>
              <a:tblPr/>
              <a:tblGrid>
                <a:gridCol w="1189038"/>
                <a:gridCol w="1187450"/>
              </a:tblGrid>
              <a:tr h="3965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57" marB="457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57" marB="457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622300" y="5775027"/>
            <a:ext cx="7777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These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two</a:t>
            </a:r>
            <a:r>
              <a:rPr lang="sv-SE" altLang="en-US" sz="2400" dirty="0"/>
              <a:t> relations </a:t>
            </a:r>
            <a:r>
              <a:rPr lang="sv-SE" altLang="en-US" sz="2400" dirty="0" err="1"/>
              <a:t>are</a:t>
            </a:r>
            <a:r>
              <a:rPr lang="sv-SE" altLang="en-US" sz="2400" dirty="0"/>
              <a:t> in BCNF, </a:t>
            </a:r>
            <a:r>
              <a:rPr lang="sv-SE" altLang="en-US" sz="2400" dirty="0" err="1"/>
              <a:t>but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there’s</a:t>
            </a:r>
            <a:r>
              <a:rPr lang="sv-SE" altLang="en-US" sz="2400" dirty="0"/>
              <a:t> lots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</a:t>
            </a:r>
            <a:r>
              <a:rPr lang="sv-SE" altLang="en-US" sz="2400" dirty="0" err="1"/>
              <a:t>redundancy</a:t>
            </a:r>
            <a:r>
              <a:rPr lang="sv-SE" altLang="en-US" sz="2400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Let’s start from the bottom…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516563"/>
            <a:ext cx="8229600" cy="752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altLang="en-US" sz="2400"/>
              <a:t>No redundancy before join</a:t>
            </a:r>
          </a:p>
          <a:p>
            <a:pPr eaLnBrk="1" hangingPunct="1">
              <a:lnSpc>
                <a:spcPct val="80000"/>
              </a:lnSpc>
            </a:pPr>
            <a:r>
              <a:rPr lang="sv-SE" altLang="en-US" sz="2400"/>
              <a:t>The two starting tables are what we really want to have</a:t>
            </a:r>
          </a:p>
        </p:txBody>
      </p:sp>
      <p:graphicFrame>
        <p:nvGraphicFramePr>
          <p:cNvPr id="48151" name="Group 23"/>
          <p:cNvGraphicFramePr>
            <a:graphicFrameLocks noGrp="1"/>
          </p:cNvGraphicFramePr>
          <p:nvPr/>
        </p:nvGraphicFramePr>
        <p:xfrm>
          <a:off x="1187450" y="1628775"/>
          <a:ext cx="2376488" cy="1190625"/>
        </p:xfrm>
        <a:graphic>
          <a:graphicData uri="http://schemas.openxmlformats.org/drawingml/2006/table">
            <a:tbl>
              <a:tblPr/>
              <a:tblGrid>
                <a:gridCol w="1189038"/>
                <a:gridCol w="1187450"/>
              </a:tblGrid>
              <a:tr h="3964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7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16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577170"/>
              </p:ext>
            </p:extLst>
          </p:nvPr>
        </p:nvGraphicFramePr>
        <p:xfrm>
          <a:off x="4859338" y="1628775"/>
          <a:ext cx="2808287" cy="1190625"/>
        </p:xfrm>
        <a:graphic>
          <a:graphicData uri="http://schemas.openxmlformats.org/drawingml/2006/table">
            <a:tbl>
              <a:tblPr/>
              <a:tblGrid>
                <a:gridCol w="1152525"/>
                <a:gridCol w="1655762"/>
              </a:tblGrid>
              <a:tr h="3964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7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0" name="AutoShape 42"/>
          <p:cNvSpPr>
            <a:spLocks noChangeArrowheads="1"/>
          </p:cNvSpPr>
          <p:nvPr/>
        </p:nvSpPr>
        <p:spPr bwMode="auto">
          <a:xfrm rot="5400000">
            <a:off x="1475582" y="3140869"/>
            <a:ext cx="576262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AutoShape 43"/>
          <p:cNvSpPr>
            <a:spLocks noChangeArrowheads="1"/>
          </p:cNvSpPr>
          <p:nvPr/>
        </p:nvSpPr>
        <p:spPr bwMode="auto">
          <a:xfrm rot="16200000" flipH="1">
            <a:off x="6445250" y="3140076"/>
            <a:ext cx="574675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8198" name="Group 70"/>
          <p:cNvGraphicFramePr>
            <a:graphicFrameLocks noGrp="1"/>
          </p:cNvGraphicFramePr>
          <p:nvPr/>
        </p:nvGraphicFramePr>
        <p:xfrm>
          <a:off x="2555875" y="3213100"/>
          <a:ext cx="3600450" cy="2089152"/>
        </p:xfrm>
        <a:graphic>
          <a:graphicData uri="http://schemas.openxmlformats.org/drawingml/2006/table">
            <a:tbl>
              <a:tblPr/>
              <a:tblGrid>
                <a:gridCol w="935038"/>
                <a:gridCol w="792162"/>
                <a:gridCol w="1873250"/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Compare with E/R</a:t>
            </a:r>
          </a:p>
        </p:txBody>
      </p:sp>
      <p:grpSp>
        <p:nvGrpSpPr>
          <p:cNvPr id="18435" name="Group 25"/>
          <p:cNvGrpSpPr>
            <a:grpSpLocks/>
          </p:cNvGrpSpPr>
          <p:nvPr/>
        </p:nvGrpSpPr>
        <p:grpSpPr bwMode="auto">
          <a:xfrm>
            <a:off x="323850" y="1557338"/>
            <a:ext cx="4440238" cy="2130425"/>
            <a:chOff x="1628" y="1706"/>
            <a:chExt cx="2797" cy="1342"/>
          </a:xfrm>
        </p:grpSpPr>
        <p:sp>
          <p:nvSpPr>
            <p:cNvPr id="18455" name="Rectangle 6"/>
            <p:cNvSpPr>
              <a:spLocks noChangeArrowheads="1"/>
            </p:cNvSpPr>
            <p:nvPr/>
          </p:nvSpPr>
          <p:spPr bwMode="auto">
            <a:xfrm>
              <a:off x="1628" y="2665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sp>
          <p:nvSpPr>
            <p:cNvPr id="18456" name="Oval 8"/>
            <p:cNvSpPr>
              <a:spLocks noChangeArrowheads="1"/>
            </p:cNvSpPr>
            <p:nvPr/>
          </p:nvSpPr>
          <p:spPr bwMode="auto">
            <a:xfrm>
              <a:off x="1805" y="2367"/>
              <a:ext cx="40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18457" name="AutoShape 10"/>
            <p:cNvCxnSpPr>
              <a:cxnSpLocks noChangeShapeType="1"/>
              <a:stCxn id="18456" idx="4"/>
              <a:endCxn id="18455" idx="0"/>
            </p:cNvCxnSpPr>
            <p:nvPr/>
          </p:nvCxnSpPr>
          <p:spPr bwMode="auto">
            <a:xfrm>
              <a:off x="2007" y="2580"/>
              <a:ext cx="1" cy="7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8" name="Rectangle 13"/>
            <p:cNvSpPr>
              <a:spLocks noChangeArrowheads="1"/>
            </p:cNvSpPr>
            <p:nvPr/>
          </p:nvSpPr>
          <p:spPr bwMode="auto">
            <a:xfrm>
              <a:off x="3666" y="2665"/>
              <a:ext cx="759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Room</a:t>
              </a:r>
            </a:p>
          </p:txBody>
        </p:sp>
        <p:sp>
          <p:nvSpPr>
            <p:cNvPr id="18459" name="Oval 14"/>
            <p:cNvSpPr>
              <a:spLocks noChangeArrowheads="1"/>
            </p:cNvSpPr>
            <p:nvPr/>
          </p:nvSpPr>
          <p:spPr bwMode="auto">
            <a:xfrm>
              <a:off x="3848" y="2367"/>
              <a:ext cx="404" cy="20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18460" name="AutoShape 15"/>
            <p:cNvCxnSpPr>
              <a:cxnSpLocks noChangeShapeType="1"/>
              <a:stCxn id="18459" idx="4"/>
              <a:endCxn id="18458" idx="0"/>
            </p:cNvCxnSpPr>
            <p:nvPr/>
          </p:nvCxnSpPr>
          <p:spPr bwMode="auto">
            <a:xfrm flipH="1">
              <a:off x="4046" y="2576"/>
              <a:ext cx="4" cy="8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1" name="AutoShape 18"/>
            <p:cNvSpPr>
              <a:spLocks noChangeArrowheads="1"/>
            </p:cNvSpPr>
            <p:nvPr/>
          </p:nvSpPr>
          <p:spPr bwMode="auto">
            <a:xfrm>
              <a:off x="2653" y="2568"/>
              <a:ext cx="729" cy="48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LecturesIn</a:t>
              </a:r>
            </a:p>
          </p:txBody>
        </p:sp>
        <p:cxnSp>
          <p:nvCxnSpPr>
            <p:cNvPr id="18462" name="AutoShape 19"/>
            <p:cNvCxnSpPr>
              <a:cxnSpLocks noChangeShapeType="1"/>
              <a:stCxn id="18455" idx="3"/>
              <a:endCxn id="18461" idx="1"/>
            </p:cNvCxnSpPr>
            <p:nvPr/>
          </p:nvCxnSpPr>
          <p:spPr bwMode="auto">
            <a:xfrm flipV="1">
              <a:off x="2395" y="2808"/>
              <a:ext cx="250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3" name="AutoShape 20"/>
            <p:cNvCxnSpPr>
              <a:cxnSpLocks noChangeShapeType="1"/>
              <a:stCxn id="18461" idx="3"/>
              <a:endCxn id="18458" idx="1"/>
            </p:cNvCxnSpPr>
            <p:nvPr/>
          </p:nvCxnSpPr>
          <p:spPr bwMode="auto">
            <a:xfrm>
              <a:off x="3390" y="2808"/>
              <a:ext cx="268" cy="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4" name="AutoShape 21"/>
            <p:cNvCxnSpPr>
              <a:cxnSpLocks noChangeShapeType="1"/>
              <a:stCxn id="18461" idx="0"/>
              <a:endCxn id="18465" idx="2"/>
            </p:cNvCxnSpPr>
            <p:nvPr/>
          </p:nvCxnSpPr>
          <p:spPr bwMode="auto">
            <a:xfrm flipH="1" flipV="1">
              <a:off x="3017" y="2369"/>
              <a:ext cx="1" cy="19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5" name="Rectangle 22"/>
            <p:cNvSpPr>
              <a:spLocks noChangeArrowheads="1"/>
            </p:cNvSpPr>
            <p:nvPr/>
          </p:nvSpPr>
          <p:spPr bwMode="auto">
            <a:xfrm>
              <a:off x="2563" y="2069"/>
              <a:ext cx="907" cy="2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Teacher</a:t>
              </a:r>
            </a:p>
          </p:txBody>
        </p:sp>
        <p:sp>
          <p:nvSpPr>
            <p:cNvPr id="18466" name="Oval 23"/>
            <p:cNvSpPr>
              <a:spLocks noChangeArrowheads="1"/>
            </p:cNvSpPr>
            <p:nvPr/>
          </p:nvSpPr>
          <p:spPr bwMode="auto">
            <a:xfrm>
              <a:off x="2789" y="1706"/>
              <a:ext cx="454" cy="20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name</a:t>
              </a:r>
            </a:p>
          </p:txBody>
        </p:sp>
        <p:cxnSp>
          <p:nvCxnSpPr>
            <p:cNvPr id="18467" name="AutoShape 24"/>
            <p:cNvCxnSpPr>
              <a:cxnSpLocks noChangeShapeType="1"/>
              <a:stCxn id="18465" idx="0"/>
              <a:endCxn id="18466" idx="4"/>
            </p:cNvCxnSpPr>
            <p:nvPr/>
          </p:nvCxnSpPr>
          <p:spPr bwMode="auto">
            <a:xfrm flipH="1" flipV="1">
              <a:off x="3016" y="1919"/>
              <a:ext cx="1" cy="14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36" name="Rectangle 27"/>
          <p:cNvSpPr>
            <a:spLocks noChangeArrowheads="1"/>
          </p:cNvSpPr>
          <p:nvPr/>
        </p:nvSpPr>
        <p:spPr bwMode="auto">
          <a:xfrm>
            <a:off x="468313" y="5527675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Course</a:t>
            </a:r>
          </a:p>
        </p:txBody>
      </p:sp>
      <p:sp>
        <p:nvSpPr>
          <p:cNvPr id="18437" name="Oval 28"/>
          <p:cNvSpPr>
            <a:spLocks noChangeArrowheads="1"/>
          </p:cNvSpPr>
          <p:nvPr/>
        </p:nvSpPr>
        <p:spPr bwMode="auto">
          <a:xfrm>
            <a:off x="755650" y="6165850"/>
            <a:ext cx="641350" cy="3254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code</a:t>
            </a:r>
          </a:p>
        </p:txBody>
      </p:sp>
      <p:cxnSp>
        <p:nvCxnSpPr>
          <p:cNvPr id="18438" name="AutoShape 29"/>
          <p:cNvCxnSpPr>
            <a:cxnSpLocks noChangeShapeType="1"/>
            <a:stCxn id="18437" idx="0"/>
            <a:endCxn id="18436" idx="2"/>
          </p:cNvCxnSpPr>
          <p:nvPr/>
        </p:nvCxnSpPr>
        <p:spPr bwMode="auto">
          <a:xfrm flipH="1" flipV="1">
            <a:off x="1071563" y="6003925"/>
            <a:ext cx="4762" cy="149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9" name="Rectangle 30"/>
          <p:cNvSpPr>
            <a:spLocks noChangeArrowheads="1"/>
          </p:cNvSpPr>
          <p:nvPr/>
        </p:nvSpPr>
        <p:spPr bwMode="auto">
          <a:xfrm>
            <a:off x="3703638" y="5527675"/>
            <a:ext cx="1204912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Room</a:t>
            </a:r>
          </a:p>
        </p:txBody>
      </p:sp>
      <p:sp>
        <p:nvSpPr>
          <p:cNvPr id="18440" name="Oval 31"/>
          <p:cNvSpPr>
            <a:spLocks noChangeArrowheads="1"/>
          </p:cNvSpPr>
          <p:nvPr/>
        </p:nvSpPr>
        <p:spPr bwMode="auto">
          <a:xfrm>
            <a:off x="3992563" y="5054600"/>
            <a:ext cx="641350" cy="31908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18441" name="AutoShape 32"/>
          <p:cNvCxnSpPr>
            <a:cxnSpLocks noChangeShapeType="1"/>
            <a:stCxn id="18440" idx="4"/>
            <a:endCxn id="18439" idx="0"/>
          </p:cNvCxnSpPr>
          <p:nvPr/>
        </p:nvCxnSpPr>
        <p:spPr bwMode="auto">
          <a:xfrm flipH="1">
            <a:off x="4306888" y="5386388"/>
            <a:ext cx="6350" cy="128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2" name="AutoShape 33"/>
          <p:cNvSpPr>
            <a:spLocks noChangeArrowheads="1"/>
          </p:cNvSpPr>
          <p:nvPr/>
        </p:nvSpPr>
        <p:spPr bwMode="auto">
          <a:xfrm>
            <a:off x="2095500" y="5373688"/>
            <a:ext cx="1157288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LecturesIn</a:t>
            </a:r>
          </a:p>
        </p:txBody>
      </p:sp>
      <p:cxnSp>
        <p:nvCxnSpPr>
          <p:cNvPr id="18443" name="AutoShape 34"/>
          <p:cNvCxnSpPr>
            <a:cxnSpLocks noChangeShapeType="1"/>
            <a:stCxn id="18436" idx="3"/>
            <a:endCxn id="18442" idx="1"/>
          </p:cNvCxnSpPr>
          <p:nvPr/>
        </p:nvCxnSpPr>
        <p:spPr bwMode="auto">
          <a:xfrm flipV="1">
            <a:off x="1685925" y="5754688"/>
            <a:ext cx="3968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4" name="AutoShape 35"/>
          <p:cNvCxnSpPr>
            <a:cxnSpLocks noChangeShapeType="1"/>
            <a:stCxn id="18442" idx="3"/>
            <a:endCxn id="18439" idx="1"/>
          </p:cNvCxnSpPr>
          <p:nvPr/>
        </p:nvCxnSpPr>
        <p:spPr bwMode="auto">
          <a:xfrm>
            <a:off x="3265488" y="5754688"/>
            <a:ext cx="425450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5" name="Rectangle 37"/>
          <p:cNvSpPr>
            <a:spLocks noChangeArrowheads="1"/>
          </p:cNvSpPr>
          <p:nvPr/>
        </p:nvSpPr>
        <p:spPr bwMode="auto">
          <a:xfrm>
            <a:off x="1952625" y="4581525"/>
            <a:ext cx="1439863" cy="463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2000" b="1"/>
              <a:t>Teacher</a:t>
            </a:r>
          </a:p>
        </p:txBody>
      </p:sp>
      <p:sp>
        <p:nvSpPr>
          <p:cNvPr id="18446" name="Oval 38"/>
          <p:cNvSpPr>
            <a:spLocks noChangeArrowheads="1"/>
          </p:cNvSpPr>
          <p:nvPr/>
        </p:nvSpPr>
        <p:spPr bwMode="auto">
          <a:xfrm>
            <a:off x="2311400" y="4005263"/>
            <a:ext cx="720725" cy="3254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 u="sng"/>
              <a:t>name</a:t>
            </a:r>
          </a:p>
        </p:txBody>
      </p:sp>
      <p:cxnSp>
        <p:nvCxnSpPr>
          <p:cNvPr id="18447" name="AutoShape 39"/>
          <p:cNvCxnSpPr>
            <a:cxnSpLocks noChangeShapeType="1"/>
            <a:stCxn id="18445" idx="0"/>
            <a:endCxn id="18446" idx="4"/>
          </p:cNvCxnSpPr>
          <p:nvPr/>
        </p:nvCxnSpPr>
        <p:spPr bwMode="auto">
          <a:xfrm flipH="1" flipV="1">
            <a:off x="2671763" y="4343400"/>
            <a:ext cx="1587" cy="225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8" name="AutoShape 40"/>
          <p:cNvSpPr>
            <a:spLocks noChangeArrowheads="1"/>
          </p:cNvSpPr>
          <p:nvPr/>
        </p:nvSpPr>
        <p:spPr bwMode="auto">
          <a:xfrm>
            <a:off x="539750" y="4437063"/>
            <a:ext cx="1085850" cy="762000"/>
          </a:xfrm>
          <a:prstGeom prst="diamond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400" b="1"/>
              <a:t>Gives</a:t>
            </a:r>
          </a:p>
        </p:txBody>
      </p:sp>
      <p:cxnSp>
        <p:nvCxnSpPr>
          <p:cNvPr id="18449" name="AutoShape 41"/>
          <p:cNvCxnSpPr>
            <a:cxnSpLocks noChangeShapeType="1"/>
            <a:stCxn id="18448" idx="3"/>
            <a:endCxn id="18445" idx="1"/>
          </p:cNvCxnSpPr>
          <p:nvPr/>
        </p:nvCxnSpPr>
        <p:spPr bwMode="auto">
          <a:xfrm flipV="1">
            <a:off x="1638300" y="4813300"/>
            <a:ext cx="301625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0" name="AutoShape 42"/>
          <p:cNvCxnSpPr>
            <a:cxnSpLocks noChangeShapeType="1"/>
            <a:stCxn id="18436" idx="0"/>
            <a:endCxn id="18448" idx="2"/>
          </p:cNvCxnSpPr>
          <p:nvPr/>
        </p:nvCxnSpPr>
        <p:spPr bwMode="auto">
          <a:xfrm flipV="1">
            <a:off x="1071563" y="5211763"/>
            <a:ext cx="11112" cy="3032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51" name="AutoShape 43"/>
          <p:cNvSpPr>
            <a:spLocks noChangeArrowheads="1"/>
          </p:cNvSpPr>
          <p:nvPr/>
        </p:nvSpPr>
        <p:spPr bwMode="auto">
          <a:xfrm>
            <a:off x="3924300" y="2060575"/>
            <a:ext cx="576263" cy="287338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52" name="AutoShape 44"/>
          <p:cNvSpPr>
            <a:spLocks noChangeArrowheads="1"/>
          </p:cNvSpPr>
          <p:nvPr/>
        </p:nvSpPr>
        <p:spPr bwMode="auto">
          <a:xfrm>
            <a:off x="4356100" y="4581525"/>
            <a:ext cx="576263" cy="287338"/>
          </a:xfrm>
          <a:prstGeom prst="rightArrow">
            <a:avLst>
              <a:gd name="adj1" fmla="val 50000"/>
              <a:gd name="adj2" fmla="val 5013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53" name="Text Box 46"/>
          <p:cNvSpPr txBox="1">
            <a:spLocks noChangeArrowheads="1"/>
          </p:cNvSpPr>
          <p:nvPr/>
        </p:nvSpPr>
        <p:spPr bwMode="auto">
          <a:xfrm>
            <a:off x="4787900" y="1844675"/>
            <a:ext cx="40703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600" b="1">
                <a:latin typeface="Courier New" charset="0"/>
              </a:rPr>
              <a:t>LecturesIn(</a:t>
            </a:r>
            <a:r>
              <a:rPr lang="sv-SE" altLang="en-US" sz="1600" b="1" u="sng">
                <a:latin typeface="Courier New" charset="0"/>
              </a:rPr>
              <a:t>code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teacher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room</a:t>
            </a:r>
            <a:r>
              <a:rPr lang="sv-SE" altLang="en-US" sz="1600" b="1">
                <a:latin typeface="Courier New" charset="0"/>
              </a:rPr>
              <a:t>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code  -&gt; Courses.code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room -&gt; Rooms.name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teacher -&gt; Teachers.name</a:t>
            </a:r>
          </a:p>
        </p:txBody>
      </p:sp>
      <p:sp>
        <p:nvSpPr>
          <p:cNvPr id="18454" name="Text Box 47"/>
          <p:cNvSpPr txBox="1">
            <a:spLocks noChangeArrowheads="1"/>
          </p:cNvSpPr>
          <p:nvPr/>
        </p:nvSpPr>
        <p:spPr bwMode="auto">
          <a:xfrm>
            <a:off x="5253038" y="4365625"/>
            <a:ext cx="3890962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600" b="1">
                <a:latin typeface="Courier New" charset="0"/>
              </a:rPr>
              <a:t>LecturesIn(</a:t>
            </a:r>
            <a:r>
              <a:rPr lang="sv-SE" altLang="en-US" sz="1600" b="1" u="sng">
                <a:latin typeface="Courier New" charset="0"/>
              </a:rPr>
              <a:t>code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room</a:t>
            </a:r>
            <a:r>
              <a:rPr lang="sv-SE" altLang="en-US" sz="1600" b="1">
                <a:latin typeface="Courier New" charset="0"/>
              </a:rPr>
              <a:t>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code -&gt; Courses.code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room -&gt; Rooms.name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Gives(</a:t>
            </a:r>
            <a:r>
              <a:rPr lang="sv-SE" altLang="en-US" sz="1600" b="1" u="sng">
                <a:latin typeface="Courier New" charset="0"/>
              </a:rPr>
              <a:t>code</a:t>
            </a:r>
            <a:r>
              <a:rPr lang="sv-SE" altLang="en-US" sz="1600" b="1">
                <a:latin typeface="Courier New" charset="0"/>
              </a:rPr>
              <a:t>, </a:t>
            </a:r>
            <a:r>
              <a:rPr lang="sv-SE" altLang="en-US" sz="1600" b="1" u="sng">
                <a:latin typeface="Courier New" charset="0"/>
              </a:rPr>
              <a:t>teacher</a:t>
            </a:r>
            <a:r>
              <a:rPr lang="sv-SE" altLang="en-US" sz="1600" b="1">
                <a:latin typeface="Courier New" charset="0"/>
              </a:rPr>
              <a:t>)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code -&gt; Courses.code</a:t>
            </a:r>
            <a:br>
              <a:rPr lang="sv-SE" altLang="en-US" sz="1600" b="1">
                <a:latin typeface="Courier New" charset="0"/>
              </a:rPr>
            </a:br>
            <a:r>
              <a:rPr lang="sv-SE" altLang="en-US" sz="1600" b="1">
                <a:latin typeface="Courier New" charset="0"/>
              </a:rPr>
              <a:t>  teacher -&gt; Teachers.name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378904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240791" y="3439681"/>
            <a:ext cx="1915909" cy="6987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/>
              <a:t>Before decomposition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After decomposition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34779" y="264866"/>
            <a:ext cx="2376436" cy="13849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altLang="en-US" sz="1400" i="1" dirty="0"/>
              <a:t>”</a:t>
            </a:r>
            <a:r>
              <a:rPr lang="sv-SE" altLang="en-US" sz="1400" i="1" dirty="0" err="1"/>
              <a:t>We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want</a:t>
            </a:r>
            <a:r>
              <a:rPr lang="sv-SE" altLang="en-US" sz="1400" i="1" dirty="0"/>
              <a:t> a </a:t>
            </a:r>
            <a:r>
              <a:rPr lang="sv-SE" altLang="en-US" sz="1400" i="1" dirty="0" err="1"/>
              <a:t>database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that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we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can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use</a:t>
            </a:r>
            <a:r>
              <a:rPr lang="sv-SE" altLang="en-US" sz="1400" i="1" dirty="0"/>
              <a:t> for </a:t>
            </a:r>
            <a:r>
              <a:rPr lang="sv-SE" altLang="en-US" sz="1400" i="1" dirty="0" err="1"/>
              <a:t>scheduling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courses</a:t>
            </a:r>
            <a:r>
              <a:rPr lang="sv-SE" altLang="en-US" sz="1400" i="1" dirty="0"/>
              <a:t> and </a:t>
            </a:r>
            <a:r>
              <a:rPr lang="sv-SE" altLang="en-US" sz="1400" i="1" dirty="0" err="1"/>
              <a:t>lectures</a:t>
            </a:r>
            <a:r>
              <a:rPr lang="sv-SE" altLang="en-US" sz="1400" i="1" dirty="0"/>
              <a:t>. </a:t>
            </a:r>
            <a:r>
              <a:rPr lang="sv-SE" altLang="en-US" sz="1400" i="1" dirty="0" err="1"/>
              <a:t>This</a:t>
            </a:r>
            <a:r>
              <a:rPr lang="sv-SE" altLang="en-US" sz="1400" i="1" dirty="0"/>
              <a:t> is </a:t>
            </a:r>
            <a:r>
              <a:rPr lang="sv-SE" altLang="en-US" sz="1400" i="1" dirty="0" err="1"/>
              <a:t>how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it’s</a:t>
            </a:r>
            <a:r>
              <a:rPr lang="sv-SE" altLang="en-US" sz="1400" i="1" dirty="0"/>
              <a:t> </a:t>
            </a:r>
            <a:r>
              <a:rPr lang="sv-SE" altLang="en-US" sz="1400" i="1" dirty="0" err="1"/>
              <a:t>supposed</a:t>
            </a:r>
            <a:r>
              <a:rPr lang="sv-SE" altLang="en-US" sz="1400" i="1" dirty="0"/>
              <a:t> to </a:t>
            </a:r>
            <a:r>
              <a:rPr lang="sv-SE" altLang="en-US" sz="1400" i="1" dirty="0" err="1"/>
              <a:t>work</a:t>
            </a:r>
            <a:r>
              <a:rPr lang="sv-SE" altLang="en-US" sz="1400" i="1" dirty="0"/>
              <a:t>: …”</a:t>
            </a:r>
          </a:p>
          <a:p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246700" y="5733256"/>
            <a:ext cx="5285421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eaLnBrk="1" hangingPunct="1">
              <a:buFontTx/>
              <a:buNone/>
            </a:pPr>
            <a:r>
              <a:rPr lang="sv-SE" altLang="en-US" sz="1200" b="1" dirty="0">
                <a:latin typeface="Courier New" charset="0"/>
              </a:rPr>
              <a:t>Courses(</a:t>
            </a:r>
            <a:r>
              <a:rPr lang="sv-SE" altLang="en-US" sz="1200" b="1" u="sng" dirty="0" err="1">
                <a:latin typeface="Courier New" charset="0"/>
              </a:rPr>
              <a:t>code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name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dept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examiner</a:t>
            </a:r>
            <a:r>
              <a:rPr lang="sv-SE" altLang="en-US" sz="12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1200" b="1" dirty="0">
                <a:latin typeface="Courier New" charset="0"/>
              </a:rPr>
              <a:t>		</a:t>
            </a:r>
            <a:r>
              <a:rPr lang="sv-SE" altLang="en-US" sz="1200" b="1" dirty="0" err="1">
                <a:latin typeface="Courier New" charset="0"/>
              </a:rPr>
              <a:t>Rooms</a:t>
            </a:r>
            <a:r>
              <a:rPr lang="sv-SE" altLang="en-US" sz="1200" b="1" dirty="0">
                <a:latin typeface="Courier New" charset="0"/>
              </a:rPr>
              <a:t>(</a:t>
            </a:r>
            <a:r>
              <a:rPr lang="sv-SE" altLang="en-US" sz="1200" b="1" u="sng" dirty="0" err="1">
                <a:latin typeface="Courier New" charset="0"/>
              </a:rPr>
              <a:t>roomNr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name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building</a:t>
            </a:r>
            <a:r>
              <a:rPr lang="sv-SE" altLang="en-US" sz="12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1200" b="1" dirty="0">
                <a:latin typeface="Courier New" charset="0"/>
              </a:rPr>
              <a:t>		</a:t>
            </a:r>
            <a:r>
              <a:rPr lang="sv-SE" altLang="en-US" sz="1200" b="1" dirty="0" err="1">
                <a:latin typeface="Courier New" charset="0"/>
              </a:rPr>
              <a:t>Lectures</a:t>
            </a:r>
            <a:r>
              <a:rPr lang="sv-SE" altLang="en-US" sz="1200" b="1" dirty="0">
                <a:latin typeface="Courier New" charset="0"/>
              </a:rPr>
              <a:t>(</a:t>
            </a:r>
            <a:r>
              <a:rPr lang="sv-SE" altLang="en-US" sz="1200" b="1" u="sng" dirty="0" err="1">
                <a:latin typeface="Courier New" charset="0"/>
              </a:rPr>
              <a:t>roomNr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u="sng" dirty="0" err="1">
                <a:latin typeface="Courier New" charset="0"/>
              </a:rPr>
              <a:t>day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u="sng" dirty="0" err="1">
                <a:latin typeface="Courier New" charset="0"/>
              </a:rPr>
              <a:t>hour</a:t>
            </a:r>
            <a:r>
              <a:rPr lang="sv-SE" altLang="en-US" sz="1200" b="1" dirty="0">
                <a:latin typeface="Courier New" charset="0"/>
              </a:rPr>
              <a:t>, </a:t>
            </a:r>
            <a:r>
              <a:rPr lang="sv-SE" altLang="en-US" sz="1200" b="1" dirty="0" err="1">
                <a:latin typeface="Courier New" charset="0"/>
              </a:rPr>
              <a:t>course</a:t>
            </a:r>
            <a:r>
              <a:rPr lang="sv-SE" altLang="en-US" sz="1200" b="1" dirty="0">
                <a:latin typeface="Courier New" charset="0"/>
              </a:rPr>
              <a:t>)</a:t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>
                <a:latin typeface="Courier New" charset="0"/>
              </a:rPr>
              <a:t>	  </a:t>
            </a:r>
            <a:r>
              <a:rPr lang="sv-SE" altLang="en-US" sz="1200" b="1" dirty="0" err="1">
                <a:latin typeface="Courier New" charset="0"/>
              </a:rPr>
              <a:t>roomNr</a:t>
            </a:r>
            <a:r>
              <a:rPr lang="sv-SE" altLang="en-US" sz="1200" b="1" dirty="0">
                <a:latin typeface="Courier New" charset="0"/>
              </a:rPr>
              <a:t> -&gt; </a:t>
            </a:r>
            <a:r>
              <a:rPr lang="sv-SE" altLang="en-US" sz="1200" b="1" dirty="0" err="1">
                <a:latin typeface="Courier New" charset="0"/>
              </a:rPr>
              <a:t>Rooms.roomNr</a:t>
            </a:r>
            <a:r>
              <a:rPr lang="sv-SE" altLang="en-US" sz="1200" b="1" dirty="0">
                <a:latin typeface="Courier New" charset="0"/>
              </a:rPr>
              <a:t/>
            </a:r>
            <a:br>
              <a:rPr lang="sv-SE" altLang="en-US" sz="1200" b="1" dirty="0">
                <a:latin typeface="Courier New" charset="0"/>
              </a:rPr>
            </a:br>
            <a:r>
              <a:rPr lang="sv-SE" altLang="en-US" sz="1200" b="1" dirty="0">
                <a:latin typeface="Courier New" charset="0"/>
              </a:rPr>
              <a:t>	  </a:t>
            </a:r>
            <a:r>
              <a:rPr lang="sv-SE" altLang="en-US" sz="1200" b="1" dirty="0" err="1">
                <a:latin typeface="Courier New" charset="0"/>
              </a:rPr>
              <a:t>course</a:t>
            </a:r>
            <a:r>
              <a:rPr lang="sv-SE" altLang="en-US" sz="1200" b="1" dirty="0">
                <a:latin typeface="Courier New" charset="0"/>
              </a:rPr>
              <a:t> -&gt; </a:t>
            </a:r>
            <a:r>
              <a:rPr lang="sv-SE" altLang="en-US" sz="1200" b="1" dirty="0" err="1">
                <a:latin typeface="Courier New" charset="0"/>
              </a:rPr>
              <a:t>Courses.code</a:t>
            </a:r>
            <a:endParaRPr lang="sv-SE" altLang="en-US" sz="1200" dirty="0"/>
          </a:p>
          <a:p>
            <a:endParaRPr lang="en-US" sz="12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0" y="3068960"/>
            <a:ext cx="4311909" cy="1325400"/>
            <a:chOff x="-27942" y="2780928"/>
            <a:chExt cx="4311909" cy="1325400"/>
          </a:xfrm>
        </p:grpSpPr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107504" y="2924944"/>
              <a:ext cx="4080146" cy="1047497"/>
              <a:chOff x="476" y="2341"/>
              <a:chExt cx="5126" cy="1316"/>
            </a:xfrm>
          </p:grpSpPr>
          <p:sp>
            <p:nvSpPr>
              <p:cNvPr id="6" name="Line 35"/>
              <p:cNvSpPr>
                <a:spLocks noChangeShapeType="1"/>
              </p:cNvSpPr>
              <p:nvPr/>
            </p:nvSpPr>
            <p:spPr bwMode="auto">
              <a:xfrm>
                <a:off x="2562" y="3021"/>
                <a:ext cx="182" cy="0"/>
              </a:xfrm>
              <a:prstGeom prst="line">
                <a:avLst/>
              </a:prstGeom>
              <a:noFill/>
              <a:ln w="85725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7" name="Rectangle 4"/>
              <p:cNvSpPr>
                <a:spLocks noChangeArrowheads="1"/>
              </p:cNvSpPr>
              <p:nvPr/>
            </p:nvSpPr>
            <p:spPr bwMode="auto">
              <a:xfrm>
                <a:off x="1247" y="2840"/>
                <a:ext cx="677" cy="35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Course</a:t>
                </a:r>
              </a:p>
            </p:txBody>
          </p:sp>
          <p:sp>
            <p:nvSpPr>
              <p:cNvPr id="8" name="Oval 5"/>
              <p:cNvSpPr>
                <a:spLocks noChangeArrowheads="1"/>
              </p:cNvSpPr>
              <p:nvPr/>
            </p:nvSpPr>
            <p:spPr bwMode="auto">
              <a:xfrm>
                <a:off x="1292" y="2341"/>
                <a:ext cx="59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u="sng" dirty="0" err="1"/>
                  <a:t>code</a:t>
                </a:r>
                <a:endParaRPr lang="sv-SE" altLang="en-US" sz="900" u="sng" dirty="0"/>
              </a:p>
            </p:txBody>
          </p:sp>
          <p:sp>
            <p:nvSpPr>
              <p:cNvPr id="9" name="Oval 6"/>
              <p:cNvSpPr>
                <a:spLocks noChangeArrowheads="1"/>
              </p:cNvSpPr>
              <p:nvPr/>
            </p:nvSpPr>
            <p:spPr bwMode="auto">
              <a:xfrm>
                <a:off x="476" y="3067"/>
                <a:ext cx="452" cy="196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dept</a:t>
                </a:r>
              </a:p>
            </p:txBody>
          </p:sp>
          <p:sp>
            <p:nvSpPr>
              <p:cNvPr id="10" name="Oval 7"/>
              <p:cNvSpPr>
                <a:spLocks noChangeArrowheads="1"/>
              </p:cNvSpPr>
              <p:nvPr/>
            </p:nvSpPr>
            <p:spPr bwMode="auto">
              <a:xfrm>
                <a:off x="521" y="2659"/>
                <a:ext cx="451" cy="195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name</a:t>
                </a:r>
              </a:p>
            </p:txBody>
          </p:sp>
          <p:sp>
            <p:nvSpPr>
              <p:cNvPr id="11" name="Oval 8"/>
              <p:cNvSpPr>
                <a:spLocks noChangeArrowheads="1"/>
              </p:cNvSpPr>
              <p:nvPr/>
            </p:nvSpPr>
            <p:spPr bwMode="auto">
              <a:xfrm>
                <a:off x="1156" y="3384"/>
                <a:ext cx="862" cy="27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responsible</a:t>
                </a:r>
              </a:p>
            </p:txBody>
          </p:sp>
          <p:cxnSp>
            <p:nvCxnSpPr>
              <p:cNvPr id="12" name="AutoShape 11"/>
              <p:cNvCxnSpPr>
                <a:cxnSpLocks noChangeShapeType="1"/>
              </p:cNvCxnSpPr>
              <p:nvPr/>
            </p:nvCxnSpPr>
            <p:spPr bwMode="auto">
              <a:xfrm flipH="1">
                <a:off x="1586" y="2576"/>
                <a:ext cx="1" cy="25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" name="AutoShape 13"/>
              <p:cNvCxnSpPr>
                <a:cxnSpLocks noChangeShapeType="1"/>
              </p:cNvCxnSpPr>
              <p:nvPr/>
            </p:nvCxnSpPr>
            <p:spPr bwMode="auto">
              <a:xfrm>
                <a:off x="906" y="2833"/>
                <a:ext cx="333" cy="18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" name="AutoShape 14"/>
              <p:cNvCxnSpPr>
                <a:cxnSpLocks noChangeShapeType="1"/>
              </p:cNvCxnSpPr>
              <p:nvPr/>
            </p:nvCxnSpPr>
            <p:spPr bwMode="auto">
              <a:xfrm flipH="1" flipV="1">
                <a:off x="1586" y="3207"/>
                <a:ext cx="1" cy="16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AutoShape 15"/>
              <p:cNvCxnSpPr>
                <a:cxnSpLocks noChangeShapeType="1"/>
              </p:cNvCxnSpPr>
              <p:nvPr/>
            </p:nvCxnSpPr>
            <p:spPr bwMode="auto">
              <a:xfrm flipV="1">
                <a:off x="936" y="3020"/>
                <a:ext cx="303" cy="14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" name="Rectangle 18"/>
              <p:cNvSpPr>
                <a:spLocks noChangeArrowheads="1"/>
              </p:cNvSpPr>
              <p:nvPr/>
            </p:nvSpPr>
            <p:spPr bwMode="auto">
              <a:xfrm>
                <a:off x="4105" y="2840"/>
                <a:ext cx="677" cy="35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Room</a:t>
                </a:r>
              </a:p>
            </p:txBody>
          </p:sp>
          <p:sp>
            <p:nvSpPr>
              <p:cNvPr id="17" name="Oval 19"/>
              <p:cNvSpPr>
                <a:spLocks noChangeArrowheads="1"/>
              </p:cNvSpPr>
              <p:nvPr/>
            </p:nvSpPr>
            <p:spPr bwMode="auto">
              <a:xfrm>
                <a:off x="4059" y="2432"/>
                <a:ext cx="771" cy="272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u="sng"/>
                  <a:t>roomNr</a:t>
                </a:r>
              </a:p>
            </p:txBody>
          </p:sp>
          <p:cxnSp>
            <p:nvCxnSpPr>
              <p:cNvPr id="18" name="AutoShape 20"/>
              <p:cNvCxnSpPr>
                <a:cxnSpLocks noChangeShapeType="1"/>
              </p:cNvCxnSpPr>
              <p:nvPr/>
            </p:nvCxnSpPr>
            <p:spPr bwMode="auto">
              <a:xfrm flipH="1">
                <a:off x="4444" y="2712"/>
                <a:ext cx="1" cy="12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" name="Oval 21"/>
              <p:cNvSpPr>
                <a:spLocks noChangeArrowheads="1"/>
              </p:cNvSpPr>
              <p:nvPr/>
            </p:nvSpPr>
            <p:spPr bwMode="auto">
              <a:xfrm>
                <a:off x="5012" y="2795"/>
                <a:ext cx="451" cy="195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name</a:t>
                </a:r>
              </a:p>
            </p:txBody>
          </p:sp>
          <p:sp>
            <p:nvSpPr>
              <p:cNvPr id="20" name="Oval 22"/>
              <p:cNvSpPr>
                <a:spLocks noChangeArrowheads="1"/>
              </p:cNvSpPr>
              <p:nvPr/>
            </p:nvSpPr>
            <p:spPr bwMode="auto">
              <a:xfrm>
                <a:off x="5012" y="3157"/>
                <a:ext cx="590" cy="27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building</a:t>
                </a:r>
              </a:p>
            </p:txBody>
          </p:sp>
          <p:cxnSp>
            <p:nvCxnSpPr>
              <p:cNvPr id="21" name="AutoShape 23"/>
              <p:cNvCxnSpPr>
                <a:cxnSpLocks noChangeShapeType="1"/>
              </p:cNvCxnSpPr>
              <p:nvPr/>
            </p:nvCxnSpPr>
            <p:spPr bwMode="auto">
              <a:xfrm flipH="1">
                <a:off x="4790" y="2893"/>
                <a:ext cx="214" cy="12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AutoShape 24"/>
              <p:cNvCxnSpPr>
                <a:cxnSpLocks noChangeShapeType="1"/>
              </p:cNvCxnSpPr>
              <p:nvPr/>
            </p:nvCxnSpPr>
            <p:spPr bwMode="auto">
              <a:xfrm flipH="1" flipV="1">
                <a:off x="4790" y="3020"/>
                <a:ext cx="214" cy="27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3" name="AutoShape 25"/>
              <p:cNvSpPr>
                <a:spLocks noChangeArrowheads="1"/>
              </p:cNvSpPr>
              <p:nvPr/>
            </p:nvSpPr>
            <p:spPr bwMode="auto">
              <a:xfrm>
                <a:off x="3560" y="2885"/>
                <a:ext cx="318" cy="272"/>
              </a:xfrm>
              <a:prstGeom prst="diamond">
                <a:avLst/>
              </a:prstGeom>
              <a:noFill/>
              <a:ln w="57150" cmpd="thinThick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In</a:t>
                </a:r>
              </a:p>
            </p:txBody>
          </p:sp>
          <p:cxnSp>
            <p:nvCxnSpPr>
              <p:cNvPr id="24" name="AutoShape 27"/>
              <p:cNvCxnSpPr>
                <a:cxnSpLocks noChangeShapeType="1"/>
              </p:cNvCxnSpPr>
              <p:nvPr/>
            </p:nvCxnSpPr>
            <p:spPr bwMode="auto">
              <a:xfrm flipV="1">
                <a:off x="3896" y="3020"/>
                <a:ext cx="201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" name="Line 31"/>
              <p:cNvSpPr>
                <a:spLocks noChangeShapeType="1"/>
              </p:cNvSpPr>
              <p:nvPr/>
            </p:nvSpPr>
            <p:spPr bwMode="auto">
              <a:xfrm>
                <a:off x="3424" y="3021"/>
                <a:ext cx="136" cy="0"/>
              </a:xfrm>
              <a:prstGeom prst="line">
                <a:avLst/>
              </a:prstGeom>
              <a:noFill/>
              <a:ln w="85725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26" name="AutoShape 32"/>
              <p:cNvSpPr>
                <a:spLocks noChangeArrowheads="1"/>
              </p:cNvSpPr>
              <p:nvPr/>
            </p:nvSpPr>
            <p:spPr bwMode="auto">
              <a:xfrm>
                <a:off x="2200" y="2840"/>
                <a:ext cx="408" cy="362"/>
              </a:xfrm>
              <a:prstGeom prst="diamond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Of</a:t>
                </a:r>
              </a:p>
            </p:txBody>
          </p:sp>
          <p:cxnSp>
            <p:nvCxnSpPr>
              <p:cNvPr id="27" name="AutoShape 33"/>
              <p:cNvCxnSpPr>
                <a:cxnSpLocks noChangeShapeType="1"/>
              </p:cNvCxnSpPr>
              <p:nvPr/>
            </p:nvCxnSpPr>
            <p:spPr bwMode="auto">
              <a:xfrm>
                <a:off x="1932" y="3020"/>
                <a:ext cx="260" cy="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" name="Rectangle 17"/>
              <p:cNvSpPr>
                <a:spLocks noChangeArrowheads="1"/>
              </p:cNvSpPr>
              <p:nvPr/>
            </p:nvSpPr>
            <p:spPr bwMode="auto">
              <a:xfrm>
                <a:off x="2744" y="2840"/>
                <a:ext cx="677" cy="359"/>
              </a:xfrm>
              <a:prstGeom prst="rect">
                <a:avLst/>
              </a:prstGeom>
              <a:solidFill>
                <a:schemeClr val="bg1"/>
              </a:solidFill>
              <a:ln w="57150" cmpd="thinThick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dirty="0" err="1"/>
                  <a:t>Lecture</a:t>
                </a:r>
                <a:endParaRPr lang="sv-SE" altLang="en-US" sz="900" dirty="0"/>
              </a:p>
            </p:txBody>
          </p:sp>
          <p:sp>
            <p:nvSpPr>
              <p:cNvPr id="29" name="Oval 36"/>
              <p:cNvSpPr>
                <a:spLocks noChangeArrowheads="1"/>
              </p:cNvSpPr>
              <p:nvPr/>
            </p:nvSpPr>
            <p:spPr bwMode="auto">
              <a:xfrm>
                <a:off x="2472" y="2386"/>
                <a:ext cx="59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day</a:t>
                </a:r>
              </a:p>
            </p:txBody>
          </p:sp>
          <p:sp>
            <p:nvSpPr>
              <p:cNvPr id="30" name="Line 37"/>
              <p:cNvSpPr>
                <a:spLocks noChangeShapeType="1"/>
              </p:cNvSpPr>
              <p:nvPr/>
            </p:nvSpPr>
            <p:spPr bwMode="auto">
              <a:xfrm>
                <a:off x="2653" y="2568"/>
                <a:ext cx="2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31" name="Oval 38"/>
              <p:cNvSpPr>
                <a:spLocks noChangeArrowheads="1"/>
              </p:cNvSpPr>
              <p:nvPr/>
            </p:nvSpPr>
            <p:spPr bwMode="auto">
              <a:xfrm>
                <a:off x="3152" y="2386"/>
                <a:ext cx="590" cy="22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/>
                  <a:t>hour</a:t>
                </a:r>
              </a:p>
            </p:txBody>
          </p:sp>
          <p:sp>
            <p:nvSpPr>
              <p:cNvPr id="32" name="Line 39"/>
              <p:cNvSpPr>
                <a:spLocks noChangeShapeType="1"/>
              </p:cNvSpPr>
              <p:nvPr/>
            </p:nvSpPr>
            <p:spPr bwMode="auto">
              <a:xfrm>
                <a:off x="3288" y="2568"/>
                <a:ext cx="31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900"/>
              </a:p>
            </p:txBody>
          </p:sp>
          <p:cxnSp>
            <p:nvCxnSpPr>
              <p:cNvPr id="33" name="AutoShape 40"/>
              <p:cNvCxnSpPr>
                <a:cxnSpLocks noChangeShapeType="1"/>
              </p:cNvCxnSpPr>
              <p:nvPr/>
            </p:nvCxnSpPr>
            <p:spPr bwMode="auto">
              <a:xfrm>
                <a:off x="2767" y="2621"/>
                <a:ext cx="316" cy="20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AutoShape 41"/>
              <p:cNvCxnSpPr>
                <a:cxnSpLocks noChangeShapeType="1"/>
              </p:cNvCxnSpPr>
              <p:nvPr/>
            </p:nvCxnSpPr>
            <p:spPr bwMode="auto">
              <a:xfrm flipH="1">
                <a:off x="3083" y="2621"/>
                <a:ext cx="364" cy="20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7" name="Rectangle 36"/>
            <p:cNvSpPr/>
            <p:nvPr/>
          </p:nvSpPr>
          <p:spPr>
            <a:xfrm>
              <a:off x="-27942" y="2780928"/>
              <a:ext cx="4311909" cy="1325400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992030" y="3152876"/>
            <a:ext cx="2756434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Functional dependencies</a:t>
            </a:r>
          </a:p>
          <a:p>
            <a:r>
              <a:rPr lang="en-US" dirty="0" smtClean="0"/>
              <a:t>Decomposition using normal forms to remove anomalies</a:t>
            </a:r>
            <a:endParaRPr lang="en-US" dirty="0"/>
          </a:p>
        </p:txBody>
      </p:sp>
      <p:cxnSp>
        <p:nvCxnSpPr>
          <p:cNvPr id="41" name="Straight Arrow Connector 40"/>
          <p:cNvCxnSpPr>
            <a:endCxn id="37" idx="0"/>
          </p:cNvCxnSpPr>
          <p:nvPr/>
        </p:nvCxnSpPr>
        <p:spPr>
          <a:xfrm flipH="1">
            <a:off x="2155955" y="1624575"/>
            <a:ext cx="1378825" cy="14443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7" idx="2"/>
            <a:endCxn id="35" idx="0"/>
          </p:cNvCxnSpPr>
          <p:nvPr/>
        </p:nvCxnSpPr>
        <p:spPr>
          <a:xfrm>
            <a:off x="2155955" y="4394360"/>
            <a:ext cx="2733456" cy="13388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39" idx="0"/>
          </p:cNvCxnSpPr>
          <p:nvPr/>
        </p:nvCxnSpPr>
        <p:spPr>
          <a:xfrm>
            <a:off x="5902500" y="1649861"/>
            <a:ext cx="1467747" cy="15030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35" idx="0"/>
          </p:cNvCxnSpPr>
          <p:nvPr/>
        </p:nvCxnSpPr>
        <p:spPr>
          <a:xfrm flipH="1">
            <a:off x="4889411" y="4353205"/>
            <a:ext cx="2508035" cy="13800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7" idx="3"/>
            <a:endCxn id="39" idx="1"/>
          </p:cNvCxnSpPr>
          <p:nvPr/>
        </p:nvCxnSpPr>
        <p:spPr>
          <a:xfrm>
            <a:off x="4311909" y="3731660"/>
            <a:ext cx="1680121" cy="2138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5208" y="3381236"/>
            <a:ext cx="14189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smtClean="0"/>
              <a:t>Fix errors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Add constraints</a:t>
            </a:r>
          </a:p>
          <a:p>
            <a:pPr algn="ctr"/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1388432" y="624354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Problem description</a:t>
            </a:r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-17502" y="434645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 diagram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1778" y="6095833"/>
            <a:ext cx="222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Relational database</a:t>
            </a:r>
          </a:p>
          <a:p>
            <a:pPr algn="ctr"/>
            <a:r>
              <a:rPr lang="en-US" dirty="0" smtClean="0"/>
              <a:t>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9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TIME!!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90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Q1: </a:t>
            </a:r>
            <a:r>
              <a:rPr lang="en-US" dirty="0" smtClean="0"/>
              <a:t>How </a:t>
            </a:r>
            <a:r>
              <a:rPr lang="en-US" dirty="0"/>
              <a:t>many </a:t>
            </a:r>
            <a:r>
              <a:rPr lang="en-US" dirty="0" err="1"/>
              <a:t>icecreams</a:t>
            </a:r>
            <a:r>
              <a:rPr lang="en-US" dirty="0"/>
              <a:t> does one boy eat?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263" y="3040261"/>
            <a:ext cx="4943475" cy="1635919"/>
          </a:xfrm>
        </p:spPr>
      </p:pic>
    </p:spTree>
    <p:extLst>
      <p:ext uri="{BB962C8B-B14F-4D97-AF65-F5344CB8AC3E}">
        <p14:creationId xmlns:p14="http://schemas.microsoft.com/office/powerpoint/2010/main" val="194282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Q2: </a:t>
            </a:r>
            <a:r>
              <a:rPr lang="en-US" dirty="0"/>
              <a:t>How many boys can eat </a:t>
            </a:r>
            <a:r>
              <a:rPr lang="en-US" dirty="0" smtClean="0"/>
              <a:t>one </a:t>
            </a:r>
            <a:r>
              <a:rPr lang="en-US" dirty="0"/>
              <a:t>ice cream?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263" y="3040261"/>
            <a:ext cx="4943475" cy="1635919"/>
          </a:xfrm>
        </p:spPr>
      </p:pic>
    </p:spTree>
    <p:extLst>
      <p:ext uri="{BB962C8B-B14F-4D97-AF65-F5344CB8AC3E}">
        <p14:creationId xmlns:p14="http://schemas.microsoft.com/office/powerpoint/2010/main" val="11332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Q3: </a:t>
            </a:r>
            <a:r>
              <a:rPr lang="en-US" dirty="0"/>
              <a:t>How many captains can a team have?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70" y="2226469"/>
            <a:ext cx="7486861" cy="3263504"/>
          </a:xfrm>
        </p:spPr>
      </p:pic>
    </p:spTree>
    <p:extLst>
      <p:ext uri="{BB962C8B-B14F-4D97-AF65-F5344CB8AC3E}">
        <p14:creationId xmlns:p14="http://schemas.microsoft.com/office/powerpoint/2010/main" val="75410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Q4: </a:t>
            </a:r>
            <a:r>
              <a:rPr lang="en-US" dirty="0"/>
              <a:t>Can a player be a captain without belonging to that team?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70" y="2226469"/>
            <a:ext cx="7486861" cy="3263504"/>
          </a:xfrm>
        </p:spPr>
      </p:pic>
    </p:spTree>
    <p:extLst>
      <p:ext uri="{BB962C8B-B14F-4D97-AF65-F5344CB8AC3E}">
        <p14:creationId xmlns:p14="http://schemas.microsoft.com/office/powerpoint/2010/main" val="19522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Q5: </a:t>
            </a:r>
            <a:r>
              <a:rPr lang="en-US" dirty="0" smtClean="0"/>
              <a:t>How many lectures can be held in a room?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923" y="2233396"/>
            <a:ext cx="6328155" cy="3263504"/>
          </a:xfrm>
        </p:spPr>
      </p:pic>
    </p:spTree>
    <p:extLst>
      <p:ext uri="{BB962C8B-B14F-4D97-AF65-F5344CB8AC3E}">
        <p14:creationId xmlns:p14="http://schemas.microsoft.com/office/powerpoint/2010/main" val="14463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Q6: </a:t>
            </a:r>
            <a:r>
              <a:rPr lang="en-US" dirty="0" smtClean="0"/>
              <a:t>what is “cartoons”?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922" y="2486621"/>
            <a:ext cx="3536156" cy="2743200"/>
          </a:xfrm>
        </p:spPr>
      </p:pic>
    </p:spTree>
    <p:extLst>
      <p:ext uri="{BB962C8B-B14F-4D97-AF65-F5344CB8AC3E}">
        <p14:creationId xmlns:p14="http://schemas.microsoft.com/office/powerpoint/2010/main" val="213096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Q7: </a:t>
            </a:r>
            <a:r>
              <a:rPr lang="en-US" dirty="0" smtClean="0"/>
              <a:t>Draw the ER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person has a name, birthday and SSN. </a:t>
            </a:r>
            <a:endParaRPr lang="en-US" dirty="0" smtClean="0"/>
          </a:p>
          <a:p>
            <a:r>
              <a:rPr lang="en-US" dirty="0" smtClean="0"/>
              <a:t>Names </a:t>
            </a:r>
            <a:r>
              <a:rPr lang="en-US" dirty="0"/>
              <a:t>and birthdays are not unique</a:t>
            </a:r>
          </a:p>
        </p:txBody>
      </p:sp>
      <p:grpSp>
        <p:nvGrpSpPr>
          <p:cNvPr id="106" name="Group 140"/>
          <p:cNvGrpSpPr/>
          <p:nvPr/>
        </p:nvGrpSpPr>
        <p:grpSpPr>
          <a:xfrm>
            <a:off x="1907704" y="4753953"/>
            <a:ext cx="2475347" cy="1055662"/>
            <a:chOff x="1766595" y="3963388"/>
            <a:chExt cx="2475347" cy="1055662"/>
          </a:xfrm>
        </p:grpSpPr>
        <p:sp>
          <p:nvSpPr>
            <p:cNvPr id="107" name="Rectangle 36"/>
            <p:cNvSpPr>
              <a:spLocks noChangeArrowheads="1"/>
            </p:cNvSpPr>
            <p:nvPr/>
          </p:nvSpPr>
          <p:spPr bwMode="auto">
            <a:xfrm>
              <a:off x="2682583" y="455551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Person</a:t>
              </a:r>
              <a:endParaRPr lang="sv-SE" altLang="en-US" sz="2000" b="1" dirty="0"/>
            </a:p>
          </p:txBody>
        </p:sp>
        <p:sp>
          <p:nvSpPr>
            <p:cNvPr id="108" name="Oval 37"/>
            <p:cNvSpPr>
              <a:spLocks noChangeArrowheads="1"/>
            </p:cNvSpPr>
            <p:nvPr/>
          </p:nvSpPr>
          <p:spPr bwMode="auto">
            <a:xfrm>
              <a:off x="1766595" y="4622184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err="1" smtClean="0"/>
                <a:t>ssn</a:t>
              </a:r>
              <a:endParaRPr lang="sv-SE" altLang="en-US" sz="1400" b="1" u="sng" dirty="0"/>
            </a:p>
          </p:txBody>
        </p:sp>
        <p:cxnSp>
          <p:nvCxnSpPr>
            <p:cNvPr id="109" name="AutoShape 38"/>
            <p:cNvCxnSpPr>
              <a:cxnSpLocks noChangeShapeType="1"/>
            </p:cNvCxnSpPr>
            <p:nvPr/>
          </p:nvCxnSpPr>
          <p:spPr bwMode="auto">
            <a:xfrm>
              <a:off x="2479383" y="4782518"/>
              <a:ext cx="203200" cy="47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" name="Oval 37"/>
            <p:cNvSpPr>
              <a:spLocks noChangeArrowheads="1"/>
            </p:cNvSpPr>
            <p:nvPr/>
          </p:nvSpPr>
          <p:spPr bwMode="auto">
            <a:xfrm>
              <a:off x="2326189" y="3963388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name</a:t>
              </a:r>
              <a:endParaRPr lang="sv-SE" altLang="en-US" sz="1400" b="1" dirty="0"/>
            </a:p>
          </p:txBody>
        </p:sp>
        <p:sp>
          <p:nvSpPr>
            <p:cNvPr id="111" name="Oval 37"/>
            <p:cNvSpPr>
              <a:spLocks noChangeArrowheads="1"/>
            </p:cNvSpPr>
            <p:nvPr/>
          </p:nvSpPr>
          <p:spPr bwMode="auto">
            <a:xfrm>
              <a:off x="3232215" y="3963388"/>
              <a:ext cx="1009727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birthdate</a:t>
              </a:r>
              <a:endParaRPr lang="sv-SE" altLang="en-US" sz="1400" b="1" dirty="0"/>
            </a:p>
          </p:txBody>
        </p:sp>
        <p:cxnSp>
          <p:nvCxnSpPr>
            <p:cNvPr id="112" name="AutoShape 38"/>
            <p:cNvCxnSpPr>
              <a:cxnSpLocks noChangeShapeType="1"/>
            </p:cNvCxnSpPr>
            <p:nvPr/>
          </p:nvCxnSpPr>
          <p:spPr bwMode="auto">
            <a:xfrm>
              <a:off x="2682583" y="4282468"/>
              <a:ext cx="97562" cy="2730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4" name="Group 141"/>
          <p:cNvGrpSpPr/>
          <p:nvPr/>
        </p:nvGrpSpPr>
        <p:grpSpPr>
          <a:xfrm>
            <a:off x="5030431" y="2964733"/>
            <a:ext cx="2475347" cy="1055662"/>
            <a:chOff x="1766595" y="3963388"/>
            <a:chExt cx="2475347" cy="1055662"/>
          </a:xfrm>
        </p:grpSpPr>
        <p:sp>
          <p:nvSpPr>
            <p:cNvPr id="115" name="Rectangle 36"/>
            <p:cNvSpPr>
              <a:spLocks noChangeArrowheads="1"/>
            </p:cNvSpPr>
            <p:nvPr/>
          </p:nvSpPr>
          <p:spPr bwMode="auto">
            <a:xfrm>
              <a:off x="2682583" y="455551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Person</a:t>
              </a:r>
              <a:endParaRPr lang="sv-SE" altLang="en-US" sz="2000" b="1" dirty="0"/>
            </a:p>
          </p:txBody>
        </p:sp>
        <p:sp>
          <p:nvSpPr>
            <p:cNvPr id="116" name="Oval 37"/>
            <p:cNvSpPr>
              <a:spLocks noChangeArrowheads="1"/>
            </p:cNvSpPr>
            <p:nvPr/>
          </p:nvSpPr>
          <p:spPr bwMode="auto">
            <a:xfrm>
              <a:off x="1766595" y="4622184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ssn</a:t>
              </a:r>
              <a:endParaRPr lang="sv-SE" altLang="en-US" sz="1400" b="1" dirty="0"/>
            </a:p>
          </p:txBody>
        </p:sp>
        <p:cxnSp>
          <p:nvCxnSpPr>
            <p:cNvPr id="117" name="AutoShape 38"/>
            <p:cNvCxnSpPr>
              <a:cxnSpLocks noChangeShapeType="1"/>
            </p:cNvCxnSpPr>
            <p:nvPr/>
          </p:nvCxnSpPr>
          <p:spPr bwMode="auto">
            <a:xfrm>
              <a:off x="2479383" y="4782518"/>
              <a:ext cx="203200" cy="47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" name="Oval 37"/>
            <p:cNvSpPr>
              <a:spLocks noChangeArrowheads="1"/>
            </p:cNvSpPr>
            <p:nvPr/>
          </p:nvSpPr>
          <p:spPr bwMode="auto">
            <a:xfrm>
              <a:off x="2326189" y="3963388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err="1" smtClean="0"/>
                <a:t>name</a:t>
              </a:r>
              <a:endParaRPr lang="sv-SE" altLang="en-US" sz="1400" b="1" u="sng" dirty="0"/>
            </a:p>
          </p:txBody>
        </p:sp>
        <p:sp>
          <p:nvSpPr>
            <p:cNvPr id="119" name="Oval 37"/>
            <p:cNvSpPr>
              <a:spLocks noChangeArrowheads="1"/>
            </p:cNvSpPr>
            <p:nvPr/>
          </p:nvSpPr>
          <p:spPr bwMode="auto">
            <a:xfrm>
              <a:off x="3232215" y="3963388"/>
              <a:ext cx="1009727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birthdate</a:t>
              </a:r>
              <a:endParaRPr lang="sv-SE" altLang="en-US" sz="1400" b="1" dirty="0"/>
            </a:p>
          </p:txBody>
        </p:sp>
        <p:cxnSp>
          <p:nvCxnSpPr>
            <p:cNvPr id="120" name="AutoShape 38"/>
            <p:cNvCxnSpPr>
              <a:cxnSpLocks noChangeShapeType="1"/>
            </p:cNvCxnSpPr>
            <p:nvPr/>
          </p:nvCxnSpPr>
          <p:spPr bwMode="auto">
            <a:xfrm>
              <a:off x="2682583" y="4282468"/>
              <a:ext cx="97562" cy="2730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AutoShape 38"/>
            <p:cNvCxnSpPr>
              <a:cxnSpLocks noChangeShapeType="1"/>
            </p:cNvCxnSpPr>
            <p:nvPr/>
          </p:nvCxnSpPr>
          <p:spPr bwMode="auto">
            <a:xfrm flipH="1">
              <a:off x="3357271" y="4256743"/>
              <a:ext cx="131067" cy="29876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2" name="Group 149"/>
          <p:cNvGrpSpPr/>
          <p:nvPr/>
        </p:nvGrpSpPr>
        <p:grpSpPr>
          <a:xfrm>
            <a:off x="1903418" y="2908385"/>
            <a:ext cx="2265363" cy="1055662"/>
            <a:chOff x="1766595" y="3963388"/>
            <a:chExt cx="2265363" cy="1055662"/>
          </a:xfrm>
        </p:grpSpPr>
        <p:sp>
          <p:nvSpPr>
            <p:cNvPr id="123" name="Rectangle 36"/>
            <p:cNvSpPr>
              <a:spLocks noChangeArrowheads="1"/>
            </p:cNvSpPr>
            <p:nvPr/>
          </p:nvSpPr>
          <p:spPr bwMode="auto">
            <a:xfrm>
              <a:off x="2682583" y="455551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Person</a:t>
              </a:r>
              <a:endParaRPr lang="sv-SE" altLang="en-US" sz="2000" b="1" dirty="0"/>
            </a:p>
          </p:txBody>
        </p:sp>
        <p:sp>
          <p:nvSpPr>
            <p:cNvPr id="124" name="Oval 37"/>
            <p:cNvSpPr>
              <a:spLocks noChangeArrowheads="1"/>
            </p:cNvSpPr>
            <p:nvPr/>
          </p:nvSpPr>
          <p:spPr bwMode="auto">
            <a:xfrm>
              <a:off x="1766595" y="4622184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ssn</a:t>
              </a:r>
              <a:endParaRPr lang="sv-SE" altLang="en-US" sz="1400" b="1" dirty="0"/>
            </a:p>
          </p:txBody>
        </p:sp>
        <p:cxnSp>
          <p:nvCxnSpPr>
            <p:cNvPr id="125" name="AutoShape 38"/>
            <p:cNvCxnSpPr>
              <a:cxnSpLocks noChangeShapeType="1"/>
            </p:cNvCxnSpPr>
            <p:nvPr/>
          </p:nvCxnSpPr>
          <p:spPr bwMode="auto">
            <a:xfrm>
              <a:off x="2479383" y="4782518"/>
              <a:ext cx="203200" cy="47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6" name="Oval 37"/>
            <p:cNvSpPr>
              <a:spLocks noChangeArrowheads="1"/>
            </p:cNvSpPr>
            <p:nvPr/>
          </p:nvSpPr>
          <p:spPr bwMode="auto">
            <a:xfrm>
              <a:off x="2326189" y="3963388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name</a:t>
              </a:r>
              <a:endParaRPr lang="sv-SE" altLang="en-US" sz="1400" b="1" dirty="0"/>
            </a:p>
          </p:txBody>
        </p:sp>
        <p:cxnSp>
          <p:nvCxnSpPr>
            <p:cNvPr id="127" name="AutoShape 38"/>
            <p:cNvCxnSpPr>
              <a:cxnSpLocks noChangeShapeType="1"/>
            </p:cNvCxnSpPr>
            <p:nvPr/>
          </p:nvCxnSpPr>
          <p:spPr bwMode="auto">
            <a:xfrm>
              <a:off x="2682583" y="4282468"/>
              <a:ext cx="97562" cy="2730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8" name="Group 157"/>
          <p:cNvGrpSpPr/>
          <p:nvPr/>
        </p:nvGrpSpPr>
        <p:grpSpPr>
          <a:xfrm>
            <a:off x="4882933" y="4761206"/>
            <a:ext cx="2475347" cy="1055662"/>
            <a:chOff x="1766595" y="3963388"/>
            <a:chExt cx="2475347" cy="1055662"/>
          </a:xfrm>
        </p:grpSpPr>
        <p:sp>
          <p:nvSpPr>
            <p:cNvPr id="129" name="Rectangle 36"/>
            <p:cNvSpPr>
              <a:spLocks noChangeArrowheads="1"/>
            </p:cNvSpPr>
            <p:nvPr/>
          </p:nvSpPr>
          <p:spPr bwMode="auto">
            <a:xfrm>
              <a:off x="2682583" y="455551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smtClean="0"/>
                <a:t>Person</a:t>
              </a:r>
              <a:endParaRPr lang="sv-SE" altLang="en-US" sz="2000" b="1" dirty="0"/>
            </a:p>
          </p:txBody>
        </p:sp>
        <p:sp>
          <p:nvSpPr>
            <p:cNvPr id="130" name="Oval 37"/>
            <p:cNvSpPr>
              <a:spLocks noChangeArrowheads="1"/>
            </p:cNvSpPr>
            <p:nvPr/>
          </p:nvSpPr>
          <p:spPr bwMode="auto">
            <a:xfrm>
              <a:off x="1766595" y="4622184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err="1" smtClean="0"/>
                <a:t>ssn</a:t>
              </a:r>
              <a:endParaRPr lang="sv-SE" altLang="en-US" sz="1400" b="1" u="sng" dirty="0"/>
            </a:p>
          </p:txBody>
        </p:sp>
        <p:cxnSp>
          <p:nvCxnSpPr>
            <p:cNvPr id="131" name="AutoShape 38"/>
            <p:cNvCxnSpPr>
              <a:cxnSpLocks noChangeShapeType="1"/>
            </p:cNvCxnSpPr>
            <p:nvPr/>
          </p:nvCxnSpPr>
          <p:spPr bwMode="auto">
            <a:xfrm>
              <a:off x="2479383" y="4782518"/>
              <a:ext cx="203200" cy="47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" name="Oval 37"/>
            <p:cNvSpPr>
              <a:spLocks noChangeArrowheads="1"/>
            </p:cNvSpPr>
            <p:nvPr/>
          </p:nvSpPr>
          <p:spPr bwMode="auto">
            <a:xfrm>
              <a:off x="2326189" y="3963388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 dirty="0" err="1" smtClean="0"/>
                <a:t>name</a:t>
              </a:r>
              <a:endParaRPr lang="sv-SE" altLang="en-US" sz="1400" b="1" u="sng" dirty="0"/>
            </a:p>
          </p:txBody>
        </p:sp>
        <p:sp>
          <p:nvSpPr>
            <p:cNvPr id="133" name="Oval 37"/>
            <p:cNvSpPr>
              <a:spLocks noChangeArrowheads="1"/>
            </p:cNvSpPr>
            <p:nvPr/>
          </p:nvSpPr>
          <p:spPr bwMode="auto">
            <a:xfrm>
              <a:off x="3232215" y="3963388"/>
              <a:ext cx="1009727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birthdate</a:t>
              </a:r>
              <a:endParaRPr lang="sv-SE" altLang="en-US" sz="1400" b="1" dirty="0"/>
            </a:p>
          </p:txBody>
        </p:sp>
        <p:cxnSp>
          <p:nvCxnSpPr>
            <p:cNvPr id="134" name="AutoShape 38"/>
            <p:cNvCxnSpPr>
              <a:cxnSpLocks noChangeShapeType="1"/>
            </p:cNvCxnSpPr>
            <p:nvPr/>
          </p:nvCxnSpPr>
          <p:spPr bwMode="auto">
            <a:xfrm>
              <a:off x="2682583" y="4282468"/>
              <a:ext cx="97562" cy="27304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" name="AutoShape 38"/>
            <p:cNvCxnSpPr>
              <a:cxnSpLocks noChangeShapeType="1"/>
            </p:cNvCxnSpPr>
            <p:nvPr/>
          </p:nvCxnSpPr>
          <p:spPr bwMode="auto">
            <a:xfrm flipH="1">
              <a:off x="3357271" y="4256743"/>
              <a:ext cx="131067" cy="29876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6" name="TextBox 165"/>
          <p:cNvSpPr txBox="1"/>
          <p:nvPr/>
        </p:nvSpPr>
        <p:spPr>
          <a:xfrm>
            <a:off x="3178150" y="5905245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(C)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7" name="TextBox 166"/>
          <p:cNvSpPr txBox="1"/>
          <p:nvPr/>
        </p:nvSpPr>
        <p:spPr>
          <a:xfrm>
            <a:off x="3055070" y="4133905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(A)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8" name="TextBox 167"/>
          <p:cNvSpPr txBox="1"/>
          <p:nvPr/>
        </p:nvSpPr>
        <p:spPr>
          <a:xfrm>
            <a:off x="6124817" y="4167242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(B)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9" name="TextBox 168"/>
          <p:cNvSpPr txBox="1"/>
          <p:nvPr/>
        </p:nvSpPr>
        <p:spPr>
          <a:xfrm>
            <a:off x="6114354" y="5922873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(D)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09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Q8: </a:t>
            </a:r>
            <a:r>
              <a:rPr lang="en-US" dirty="0" smtClean="0"/>
              <a:t>Draw the ER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16202"/>
          </a:xfrm>
        </p:spPr>
        <p:txBody>
          <a:bodyPr/>
          <a:lstStyle/>
          <a:p>
            <a:r>
              <a:rPr lang="en-US" sz="2400" dirty="0" smtClean="0"/>
              <a:t>A person has a name, birthday and SSN. </a:t>
            </a:r>
          </a:p>
          <a:p>
            <a:r>
              <a:rPr lang="en-US" sz="2400" dirty="0" smtClean="0"/>
              <a:t>Names and birthdays are not unique</a:t>
            </a:r>
          </a:p>
          <a:p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person can create many </a:t>
            </a:r>
            <a:r>
              <a:rPr lang="en-US" sz="2400" dirty="0" smtClean="0"/>
              <a:t>paintings</a:t>
            </a:r>
          </a:p>
          <a:p>
            <a:r>
              <a:rPr lang="en-US" sz="2400" dirty="0" smtClean="0"/>
              <a:t>but </a:t>
            </a:r>
            <a:r>
              <a:rPr lang="en-US" sz="2400" dirty="0"/>
              <a:t>paintings are created by exactly one person</a:t>
            </a:r>
          </a:p>
        </p:txBody>
      </p:sp>
      <p:sp>
        <p:nvSpPr>
          <p:cNvPr id="4" name="TextBox 166"/>
          <p:cNvSpPr txBox="1"/>
          <p:nvPr/>
        </p:nvSpPr>
        <p:spPr>
          <a:xfrm>
            <a:off x="1437189" y="6084516"/>
            <a:ext cx="633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(A)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755576" y="4124970"/>
            <a:ext cx="1823610" cy="1868265"/>
            <a:chOff x="608651" y="878894"/>
            <a:chExt cx="2475347" cy="3027626"/>
          </a:xfrm>
        </p:grpSpPr>
        <p:grpSp>
          <p:nvGrpSpPr>
            <p:cNvPr id="6" name="Group 140"/>
            <p:cNvGrpSpPr/>
            <p:nvPr/>
          </p:nvGrpSpPr>
          <p:grpSpPr>
            <a:xfrm>
              <a:off x="608651" y="878894"/>
              <a:ext cx="2475347" cy="1055662"/>
              <a:chOff x="1766595" y="3963388"/>
              <a:chExt cx="2475347" cy="1055662"/>
            </a:xfrm>
          </p:grpSpPr>
          <p:sp>
            <p:nvSpPr>
              <p:cNvPr id="11" name="Rectangle 36"/>
              <p:cNvSpPr>
                <a:spLocks noChangeArrowheads="1"/>
              </p:cNvSpPr>
              <p:nvPr/>
            </p:nvSpPr>
            <p:spPr bwMode="auto">
              <a:xfrm>
                <a:off x="2682583" y="455551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smtClean="0"/>
                  <a:t>Person</a:t>
                </a:r>
                <a:endParaRPr lang="sv-SE" altLang="en-US" sz="2000" b="1" dirty="0"/>
              </a:p>
            </p:txBody>
          </p:sp>
          <p:sp>
            <p:nvSpPr>
              <p:cNvPr id="12" name="Oval 37"/>
              <p:cNvSpPr>
                <a:spLocks noChangeArrowheads="1"/>
              </p:cNvSpPr>
              <p:nvPr/>
            </p:nvSpPr>
            <p:spPr bwMode="auto">
              <a:xfrm>
                <a:off x="1766595" y="4622184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ssn</a:t>
                </a:r>
                <a:endParaRPr lang="sv-SE" altLang="en-US" sz="1400" b="1" u="sng" dirty="0"/>
              </a:p>
            </p:txBody>
          </p:sp>
          <p:cxnSp>
            <p:nvCxnSpPr>
              <p:cNvPr id="13" name="AutoShape 38"/>
              <p:cNvCxnSpPr>
                <a:cxnSpLocks noChangeShapeType="1"/>
              </p:cNvCxnSpPr>
              <p:nvPr/>
            </p:nvCxnSpPr>
            <p:spPr bwMode="auto">
              <a:xfrm>
                <a:off x="2479383" y="4782518"/>
                <a:ext cx="203200" cy="476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" name="Oval 37"/>
              <p:cNvSpPr>
                <a:spLocks noChangeArrowheads="1"/>
              </p:cNvSpPr>
              <p:nvPr/>
            </p:nvSpPr>
            <p:spPr bwMode="auto">
              <a:xfrm>
                <a:off x="2326189" y="3963388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name</a:t>
                </a:r>
                <a:endParaRPr lang="sv-SE" altLang="en-US" sz="1400" b="1" dirty="0"/>
              </a:p>
            </p:txBody>
          </p:sp>
          <p:sp>
            <p:nvSpPr>
              <p:cNvPr id="15" name="Oval 37"/>
              <p:cNvSpPr>
                <a:spLocks noChangeArrowheads="1"/>
              </p:cNvSpPr>
              <p:nvPr/>
            </p:nvSpPr>
            <p:spPr bwMode="auto">
              <a:xfrm>
                <a:off x="3232215" y="3963388"/>
                <a:ext cx="1009727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birthdate</a:t>
                </a:r>
                <a:endParaRPr lang="sv-SE" altLang="en-US" sz="1400" b="1" dirty="0"/>
              </a:p>
            </p:txBody>
          </p:sp>
          <p:cxnSp>
            <p:nvCxnSpPr>
              <p:cNvPr id="16" name="AutoShape 38"/>
              <p:cNvCxnSpPr>
                <a:cxnSpLocks noChangeShapeType="1"/>
              </p:cNvCxnSpPr>
              <p:nvPr/>
            </p:nvCxnSpPr>
            <p:spPr bwMode="auto">
              <a:xfrm>
                <a:off x="2682583" y="4282468"/>
                <a:ext cx="97562" cy="27304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3357271" y="4256743"/>
                <a:ext cx="131067" cy="29876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" name="Rectangle 36"/>
            <p:cNvSpPr>
              <a:spLocks noChangeArrowheads="1"/>
            </p:cNvSpPr>
            <p:nvPr/>
          </p:nvSpPr>
          <p:spPr bwMode="auto">
            <a:xfrm>
              <a:off x="1524639" y="344298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err="1" smtClean="0"/>
                <a:t>Painting</a:t>
              </a:r>
              <a:endParaRPr lang="sv-SE" altLang="en-US" sz="2000" b="1" dirty="0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606029" y="2264565"/>
              <a:ext cx="1157287" cy="761981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Creates</a:t>
              </a:r>
              <a:endParaRPr lang="sv-SE" altLang="en-US" sz="1400" b="1" dirty="0"/>
            </a:p>
          </p:txBody>
        </p:sp>
        <p:cxnSp>
          <p:nvCxnSpPr>
            <p:cNvPr id="9" name="AutoShape 38"/>
            <p:cNvCxnSpPr>
              <a:cxnSpLocks noChangeShapeType="1"/>
            </p:cNvCxnSpPr>
            <p:nvPr/>
          </p:nvCxnSpPr>
          <p:spPr bwMode="auto">
            <a:xfrm flipH="1">
              <a:off x="2184673" y="1934556"/>
              <a:ext cx="14654" cy="3300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38"/>
            <p:cNvCxnSpPr>
              <a:cxnSpLocks noChangeShapeType="1"/>
            </p:cNvCxnSpPr>
            <p:nvPr/>
          </p:nvCxnSpPr>
          <p:spPr bwMode="auto">
            <a:xfrm>
              <a:off x="2184672" y="3035478"/>
              <a:ext cx="14655" cy="4075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none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" name="TextBox 167"/>
          <p:cNvSpPr txBox="1"/>
          <p:nvPr/>
        </p:nvSpPr>
        <p:spPr>
          <a:xfrm>
            <a:off x="4474735" y="6352900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(B)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9" name="Picture 23" descr="rounded arrow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01409" y="4729563"/>
            <a:ext cx="195263" cy="28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53"/>
          <p:cNvGrpSpPr/>
          <p:nvPr/>
        </p:nvGrpSpPr>
        <p:grpSpPr>
          <a:xfrm>
            <a:off x="3494745" y="4062284"/>
            <a:ext cx="1906516" cy="2181644"/>
            <a:chOff x="608651" y="878894"/>
            <a:chExt cx="2475347" cy="3027626"/>
          </a:xfrm>
        </p:grpSpPr>
        <p:grpSp>
          <p:nvGrpSpPr>
            <p:cNvPr id="21" name="Group 54"/>
            <p:cNvGrpSpPr/>
            <p:nvPr/>
          </p:nvGrpSpPr>
          <p:grpSpPr>
            <a:xfrm>
              <a:off x="608651" y="878894"/>
              <a:ext cx="2475347" cy="1055662"/>
              <a:chOff x="1766595" y="3963388"/>
              <a:chExt cx="2475347" cy="1055662"/>
            </a:xfrm>
          </p:grpSpPr>
          <p:sp>
            <p:nvSpPr>
              <p:cNvPr id="26" name="Rectangle 36"/>
              <p:cNvSpPr>
                <a:spLocks noChangeArrowheads="1"/>
              </p:cNvSpPr>
              <p:nvPr/>
            </p:nvSpPr>
            <p:spPr bwMode="auto">
              <a:xfrm>
                <a:off x="2682583" y="455551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smtClean="0"/>
                  <a:t>Person</a:t>
                </a:r>
                <a:endParaRPr lang="sv-SE" altLang="en-US" sz="2000" b="1" dirty="0"/>
              </a:p>
            </p:txBody>
          </p:sp>
          <p:sp>
            <p:nvSpPr>
              <p:cNvPr id="27" name="Oval 37"/>
              <p:cNvSpPr>
                <a:spLocks noChangeArrowheads="1"/>
              </p:cNvSpPr>
              <p:nvPr/>
            </p:nvSpPr>
            <p:spPr bwMode="auto">
              <a:xfrm>
                <a:off x="1766595" y="4622184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ssn</a:t>
                </a:r>
                <a:endParaRPr lang="sv-SE" altLang="en-US" sz="1400" b="1" u="sng" dirty="0"/>
              </a:p>
            </p:txBody>
          </p:sp>
          <p:cxnSp>
            <p:nvCxnSpPr>
              <p:cNvPr id="28" name="AutoShape 38"/>
              <p:cNvCxnSpPr>
                <a:cxnSpLocks noChangeShapeType="1"/>
              </p:cNvCxnSpPr>
              <p:nvPr/>
            </p:nvCxnSpPr>
            <p:spPr bwMode="auto">
              <a:xfrm>
                <a:off x="2479383" y="4782518"/>
                <a:ext cx="203200" cy="476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" name="Oval 37"/>
              <p:cNvSpPr>
                <a:spLocks noChangeArrowheads="1"/>
              </p:cNvSpPr>
              <p:nvPr/>
            </p:nvSpPr>
            <p:spPr bwMode="auto">
              <a:xfrm>
                <a:off x="2326189" y="3963388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name</a:t>
                </a:r>
                <a:endParaRPr lang="sv-SE" altLang="en-US" sz="1400" b="1" dirty="0"/>
              </a:p>
            </p:txBody>
          </p:sp>
          <p:sp>
            <p:nvSpPr>
              <p:cNvPr id="30" name="Oval 37"/>
              <p:cNvSpPr>
                <a:spLocks noChangeArrowheads="1"/>
              </p:cNvSpPr>
              <p:nvPr/>
            </p:nvSpPr>
            <p:spPr bwMode="auto">
              <a:xfrm>
                <a:off x="3232215" y="3963388"/>
                <a:ext cx="1009727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birthdate</a:t>
                </a:r>
                <a:endParaRPr lang="sv-SE" altLang="en-US" sz="1400" b="1" dirty="0"/>
              </a:p>
            </p:txBody>
          </p:sp>
          <p:cxnSp>
            <p:nvCxnSpPr>
              <p:cNvPr id="31" name="AutoShape 38"/>
              <p:cNvCxnSpPr>
                <a:cxnSpLocks noChangeShapeType="1"/>
              </p:cNvCxnSpPr>
              <p:nvPr/>
            </p:nvCxnSpPr>
            <p:spPr bwMode="auto">
              <a:xfrm>
                <a:off x="2682583" y="4282468"/>
                <a:ext cx="97562" cy="27304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3357271" y="4256743"/>
                <a:ext cx="131067" cy="29876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1524639" y="344298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dirty="0" err="1" smtClean="0"/>
                <a:t>Painting</a:t>
              </a:r>
              <a:endParaRPr lang="sv-SE" altLang="en-US" sz="2000" b="1" dirty="0"/>
            </a:p>
          </p:txBody>
        </p:sp>
        <p:sp>
          <p:nvSpPr>
            <p:cNvPr id="23" name="AutoShape 5"/>
            <p:cNvSpPr>
              <a:spLocks noChangeArrowheads="1"/>
            </p:cNvSpPr>
            <p:nvPr/>
          </p:nvSpPr>
          <p:spPr bwMode="auto">
            <a:xfrm>
              <a:off x="1606029" y="2264565"/>
              <a:ext cx="1157287" cy="761981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Creates</a:t>
              </a:r>
              <a:endParaRPr lang="sv-SE" altLang="en-US" sz="1400" b="1" dirty="0"/>
            </a:p>
          </p:txBody>
        </p:sp>
        <p:cxnSp>
          <p:nvCxnSpPr>
            <p:cNvPr id="24" name="AutoShape 38"/>
            <p:cNvCxnSpPr>
              <a:cxnSpLocks noChangeShapeType="1"/>
            </p:cNvCxnSpPr>
            <p:nvPr/>
          </p:nvCxnSpPr>
          <p:spPr bwMode="auto">
            <a:xfrm flipH="1">
              <a:off x="2184673" y="1934556"/>
              <a:ext cx="14654" cy="3300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38"/>
            <p:cNvCxnSpPr>
              <a:cxnSpLocks noChangeShapeType="1"/>
            </p:cNvCxnSpPr>
            <p:nvPr/>
          </p:nvCxnSpPr>
          <p:spPr bwMode="auto">
            <a:xfrm>
              <a:off x="2184672" y="3035478"/>
              <a:ext cx="14655" cy="4075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33" name="Picture 23" descr="rounded arrow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597668" y="5959840"/>
            <a:ext cx="162710" cy="24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165"/>
          <p:cNvSpPr txBox="1"/>
          <p:nvPr/>
        </p:nvSpPr>
        <p:spPr>
          <a:xfrm>
            <a:off x="7421442" y="6488668"/>
            <a:ext cx="50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(C)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35" name="Group 66"/>
          <p:cNvGrpSpPr/>
          <p:nvPr/>
        </p:nvGrpSpPr>
        <p:grpSpPr>
          <a:xfrm>
            <a:off x="6338146" y="4051300"/>
            <a:ext cx="2062661" cy="2449613"/>
            <a:chOff x="608651" y="878894"/>
            <a:chExt cx="2475347" cy="3027626"/>
          </a:xfrm>
        </p:grpSpPr>
        <p:grpSp>
          <p:nvGrpSpPr>
            <p:cNvPr id="36" name="Group 67"/>
            <p:cNvGrpSpPr/>
            <p:nvPr/>
          </p:nvGrpSpPr>
          <p:grpSpPr>
            <a:xfrm>
              <a:off x="608651" y="878894"/>
              <a:ext cx="2475347" cy="1055662"/>
              <a:chOff x="1766595" y="3963388"/>
              <a:chExt cx="2475347" cy="1055662"/>
            </a:xfrm>
          </p:grpSpPr>
          <p:sp>
            <p:nvSpPr>
              <p:cNvPr id="41" name="Rectangle 36"/>
              <p:cNvSpPr>
                <a:spLocks noChangeArrowheads="1"/>
              </p:cNvSpPr>
              <p:nvPr/>
            </p:nvSpPr>
            <p:spPr bwMode="auto">
              <a:xfrm>
                <a:off x="2682583" y="455551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 dirty="0" smtClean="0"/>
                  <a:t>Person</a:t>
                </a:r>
                <a:endParaRPr lang="sv-SE" altLang="en-US" sz="2000" b="1" dirty="0"/>
              </a:p>
            </p:txBody>
          </p:sp>
          <p:sp>
            <p:nvSpPr>
              <p:cNvPr id="42" name="Oval 37"/>
              <p:cNvSpPr>
                <a:spLocks noChangeArrowheads="1"/>
              </p:cNvSpPr>
              <p:nvPr/>
            </p:nvSpPr>
            <p:spPr bwMode="auto">
              <a:xfrm>
                <a:off x="1766595" y="4622184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 dirty="0" err="1" smtClean="0"/>
                  <a:t>ssn</a:t>
                </a:r>
                <a:endParaRPr lang="sv-SE" altLang="en-US" sz="1400" b="1" u="sng" dirty="0"/>
              </a:p>
            </p:txBody>
          </p:sp>
          <p:cxnSp>
            <p:nvCxnSpPr>
              <p:cNvPr id="43" name="AutoShape 38"/>
              <p:cNvCxnSpPr>
                <a:cxnSpLocks noChangeShapeType="1"/>
              </p:cNvCxnSpPr>
              <p:nvPr/>
            </p:nvCxnSpPr>
            <p:spPr bwMode="auto">
              <a:xfrm>
                <a:off x="2479383" y="4782518"/>
                <a:ext cx="203200" cy="476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4" name="Oval 37"/>
              <p:cNvSpPr>
                <a:spLocks noChangeArrowheads="1"/>
              </p:cNvSpPr>
              <p:nvPr/>
            </p:nvSpPr>
            <p:spPr bwMode="auto">
              <a:xfrm>
                <a:off x="2326189" y="3963388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name</a:t>
                </a:r>
                <a:endParaRPr lang="sv-SE" altLang="en-US" sz="1400" b="1" dirty="0"/>
              </a:p>
            </p:txBody>
          </p:sp>
          <p:sp>
            <p:nvSpPr>
              <p:cNvPr id="45" name="Oval 37"/>
              <p:cNvSpPr>
                <a:spLocks noChangeArrowheads="1"/>
              </p:cNvSpPr>
              <p:nvPr/>
            </p:nvSpPr>
            <p:spPr bwMode="auto">
              <a:xfrm>
                <a:off x="3232215" y="3963388"/>
                <a:ext cx="1009727" cy="31907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dirty="0" err="1" smtClean="0"/>
                  <a:t>birthdate</a:t>
                </a:r>
                <a:endParaRPr lang="sv-SE" altLang="en-US" sz="1400" b="1" dirty="0"/>
              </a:p>
            </p:txBody>
          </p:sp>
          <p:cxnSp>
            <p:nvCxnSpPr>
              <p:cNvPr id="46" name="AutoShape 38"/>
              <p:cNvCxnSpPr>
                <a:cxnSpLocks noChangeShapeType="1"/>
              </p:cNvCxnSpPr>
              <p:nvPr/>
            </p:nvCxnSpPr>
            <p:spPr bwMode="auto">
              <a:xfrm>
                <a:off x="2682583" y="4282468"/>
                <a:ext cx="97562" cy="27304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3357271" y="4256743"/>
                <a:ext cx="131067" cy="29876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1524639" y="3442981"/>
              <a:ext cx="1349375" cy="46353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 smtClean="0"/>
                <a:t>Painting</a:t>
              </a:r>
              <a:endParaRPr lang="sv-SE" altLang="en-US" sz="2000" b="1" dirty="0"/>
            </a:p>
          </p:txBody>
        </p:sp>
        <p:sp>
          <p:nvSpPr>
            <p:cNvPr id="38" name="AutoShape 5"/>
            <p:cNvSpPr>
              <a:spLocks noChangeArrowheads="1"/>
            </p:cNvSpPr>
            <p:nvPr/>
          </p:nvSpPr>
          <p:spPr bwMode="auto">
            <a:xfrm>
              <a:off x="1606029" y="2264565"/>
              <a:ext cx="1157287" cy="761981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dirty="0" err="1" smtClean="0"/>
                <a:t>Creates</a:t>
              </a:r>
              <a:endParaRPr lang="sv-SE" altLang="en-US" sz="1400" b="1" dirty="0"/>
            </a:p>
          </p:txBody>
        </p:sp>
        <p:cxnSp>
          <p:nvCxnSpPr>
            <p:cNvPr id="39" name="AutoShape 38"/>
            <p:cNvCxnSpPr>
              <a:cxnSpLocks noChangeShapeType="1"/>
            </p:cNvCxnSpPr>
            <p:nvPr/>
          </p:nvCxnSpPr>
          <p:spPr bwMode="auto">
            <a:xfrm flipH="1">
              <a:off x="2184673" y="1934556"/>
              <a:ext cx="14654" cy="3300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AutoShape 38"/>
            <p:cNvCxnSpPr>
              <a:cxnSpLocks noChangeShapeType="1"/>
            </p:cNvCxnSpPr>
            <p:nvPr/>
          </p:nvCxnSpPr>
          <p:spPr bwMode="auto">
            <a:xfrm>
              <a:off x="2184672" y="3035478"/>
              <a:ext cx="14655" cy="40750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35085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Work flow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en-US" b="1" dirty="0"/>
              <a:t>DRAW</a:t>
            </a:r>
            <a:r>
              <a:rPr lang="sv-SE" altLang="en-US" dirty="0"/>
              <a:t> </a:t>
            </a:r>
            <a:r>
              <a:rPr lang="sv-SE" altLang="en-US" dirty="0" err="1"/>
              <a:t>your</a:t>
            </a:r>
            <a:r>
              <a:rPr lang="sv-SE" altLang="en-US" dirty="0"/>
              <a:t> diagram </a:t>
            </a:r>
            <a:r>
              <a:rPr lang="sv-SE" altLang="en-US" dirty="0" err="1"/>
              <a:t>of</a:t>
            </a:r>
            <a:r>
              <a:rPr lang="sv-SE" altLang="en-US" dirty="0"/>
              <a:t> the </a:t>
            </a:r>
            <a:r>
              <a:rPr lang="sv-SE" altLang="en-US" dirty="0" err="1"/>
              <a:t>domain</a:t>
            </a:r>
            <a:r>
              <a:rPr lang="sv-SE" altLang="en-US" dirty="0"/>
              <a:t>.</a:t>
            </a:r>
          </a:p>
          <a:p>
            <a:r>
              <a:rPr lang="sv-SE" altLang="en-US" b="1" dirty="0"/>
              <a:t>TRANSLATE</a:t>
            </a:r>
            <a:r>
              <a:rPr lang="sv-SE" altLang="en-US" dirty="0"/>
              <a:t> to relations </a:t>
            </a:r>
            <a:r>
              <a:rPr lang="sv-SE" altLang="en-US" dirty="0" err="1"/>
              <a:t>forming</a:t>
            </a:r>
            <a:r>
              <a:rPr lang="sv-SE" altLang="en-US" dirty="0"/>
              <a:t> a schema</a:t>
            </a:r>
          </a:p>
          <a:p>
            <a:r>
              <a:rPr lang="sv-SE" altLang="en-US" b="1" dirty="0"/>
              <a:t>IDENTIFY</a:t>
            </a:r>
            <a:r>
              <a:rPr lang="sv-SE" altLang="en-US" dirty="0"/>
              <a:t> </a:t>
            </a:r>
            <a:r>
              <a:rPr lang="sv-SE" altLang="en-US" dirty="0" err="1" smtClean="0"/>
              <a:t>dependencies</a:t>
            </a:r>
            <a:r>
              <a:rPr lang="sv-SE" altLang="en-US" dirty="0" smtClean="0"/>
              <a:t> </a:t>
            </a:r>
            <a:r>
              <a:rPr lang="sv-SE" altLang="en-US" u="sng" dirty="0"/>
              <a:t>from </a:t>
            </a:r>
            <a:r>
              <a:rPr lang="sv-SE" altLang="en-US" u="sng" dirty="0" err="1"/>
              <a:t>domain</a:t>
            </a:r>
            <a:r>
              <a:rPr lang="sv-SE" altLang="en-US" dirty="0"/>
              <a:t>!</a:t>
            </a:r>
            <a:endParaRPr lang="sv-SE" altLang="en-US" u="sng" dirty="0"/>
          </a:p>
          <a:p>
            <a:r>
              <a:rPr lang="sv-SE" altLang="en-US" b="1" dirty="0"/>
              <a:t>RELATE</a:t>
            </a:r>
            <a:r>
              <a:rPr lang="sv-SE" altLang="en-US" dirty="0"/>
              <a:t> the </a:t>
            </a:r>
            <a:r>
              <a:rPr lang="sv-SE" altLang="en-US" dirty="0" err="1"/>
              <a:t>dependencies</a:t>
            </a:r>
            <a:r>
              <a:rPr lang="sv-SE" altLang="en-US" dirty="0"/>
              <a:t> to the schema, to </a:t>
            </a:r>
            <a:r>
              <a:rPr lang="sv-SE" altLang="en-US" dirty="0" err="1"/>
              <a:t>find</a:t>
            </a:r>
            <a:r>
              <a:rPr lang="sv-SE" altLang="en-US" dirty="0"/>
              <a:t> </a:t>
            </a:r>
            <a:r>
              <a:rPr lang="sv-SE" altLang="en-US" dirty="0" err="1"/>
              <a:t>more</a:t>
            </a:r>
            <a:r>
              <a:rPr lang="sv-SE" altLang="en-US" dirty="0"/>
              <a:t> </a:t>
            </a:r>
            <a:r>
              <a:rPr lang="sv-SE" altLang="en-US" dirty="0" err="1"/>
              <a:t>constraints</a:t>
            </a:r>
            <a:r>
              <a:rPr lang="sv-SE" altLang="en-US" dirty="0"/>
              <a:t>, and to </a:t>
            </a:r>
            <a:r>
              <a:rPr lang="sv-SE" altLang="en-US" dirty="0" err="1"/>
              <a:t>validate</a:t>
            </a:r>
            <a:r>
              <a:rPr lang="sv-SE" altLang="en-US" dirty="0"/>
              <a:t> </a:t>
            </a:r>
            <a:r>
              <a:rPr lang="sv-SE" altLang="en-US" dirty="0" err="1"/>
              <a:t>your</a:t>
            </a:r>
            <a:r>
              <a:rPr lang="sv-SE" altLang="en-US" dirty="0"/>
              <a:t> design.</a:t>
            </a:r>
            <a:endParaRPr lang="sv-SE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Q9: </a:t>
            </a:r>
            <a:r>
              <a:rPr lang="en-US" dirty="0"/>
              <a:t>Create the relational scheme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30898" y="4140185"/>
            <a:ext cx="3159839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err="1" smtClean="0"/>
              <a:t>ssn</a:t>
            </a:r>
            <a:r>
              <a:rPr lang="en-US" dirty="0" smtClean="0"/>
              <a:t>, name, birthdate)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createdBy</a:t>
            </a:r>
            <a:r>
              <a:rPr lang="en-US" dirty="0" smtClean="0"/>
              <a:t>(</a:t>
            </a:r>
            <a:r>
              <a:rPr lang="en-US" u="sng" dirty="0" smtClean="0"/>
              <a:t>work, 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painter -&gt; </a:t>
            </a:r>
            <a:r>
              <a:rPr lang="en-US" dirty="0" err="1" smtClean="0"/>
              <a:t>Person.ssn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24128" y="1549241"/>
            <a:ext cx="3159839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err="1" smtClean="0"/>
              <a:t>ssn</a:t>
            </a:r>
            <a:r>
              <a:rPr lang="en-US" dirty="0" smtClean="0"/>
              <a:t>, name, birthdate)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createdBy</a:t>
            </a:r>
            <a:r>
              <a:rPr lang="en-US" dirty="0" smtClean="0"/>
              <a:t>(</a:t>
            </a:r>
            <a:r>
              <a:rPr lang="en-US" u="sng" dirty="0" smtClean="0"/>
              <a:t>work</a:t>
            </a:r>
            <a:r>
              <a:rPr lang="en-US" dirty="0" smtClean="0"/>
              <a:t>, painter)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painter -&gt; </a:t>
            </a:r>
            <a:r>
              <a:rPr lang="en-US" dirty="0" err="1" smtClean="0"/>
              <a:t>Person.ssn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3350" y="1530397"/>
            <a:ext cx="315983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err="1" smtClean="0"/>
              <a:t>ssn</a:t>
            </a:r>
            <a:r>
              <a:rPr lang="en-US" dirty="0" smtClean="0"/>
              <a:t>, name, birthdate)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, painter)</a:t>
            </a:r>
          </a:p>
          <a:p>
            <a:r>
              <a:rPr lang="en-US" dirty="0" smtClean="0"/>
              <a:t>    painter -&gt; </a:t>
            </a:r>
            <a:r>
              <a:rPr lang="en-US" dirty="0" err="1" smtClean="0"/>
              <a:t>Person.ssn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54134" y="4001685"/>
            <a:ext cx="3159839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err="1" smtClean="0"/>
              <a:t>ssn</a:t>
            </a:r>
            <a:r>
              <a:rPr lang="en-US" dirty="0" smtClean="0"/>
              <a:t>, name, birthdate)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createdBy</a:t>
            </a:r>
            <a:r>
              <a:rPr lang="en-US" dirty="0" smtClean="0"/>
              <a:t>(work, </a:t>
            </a:r>
            <a:r>
              <a:rPr lang="en-US" u="sng" dirty="0" smtClean="0"/>
              <a:t>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painter -&gt; </a:t>
            </a:r>
            <a:r>
              <a:rPr lang="en-US" dirty="0" err="1" smtClean="0"/>
              <a:t>Person.ssn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(D)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34625" y="2564904"/>
            <a:ext cx="1856510" cy="2270720"/>
            <a:chOff x="4422759" y="2008964"/>
            <a:chExt cx="2475347" cy="3027626"/>
          </a:xfrm>
        </p:grpSpPr>
        <p:pic>
          <p:nvPicPr>
            <p:cNvPr id="13" name="Picture 23" descr="rounded arrow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911326" y="2963739"/>
              <a:ext cx="195263" cy="288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" name="Group 13"/>
            <p:cNvGrpSpPr/>
            <p:nvPr/>
          </p:nvGrpSpPr>
          <p:grpSpPr>
            <a:xfrm>
              <a:off x="4422759" y="2008964"/>
              <a:ext cx="2475347" cy="3027626"/>
              <a:chOff x="608651" y="878894"/>
              <a:chExt cx="2475347" cy="3027626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608651" y="878894"/>
                <a:ext cx="2475347" cy="1055662"/>
                <a:chOff x="1766595" y="3963388"/>
                <a:chExt cx="2475347" cy="1055662"/>
              </a:xfrm>
            </p:grpSpPr>
            <p:sp>
              <p:nvSpPr>
                <p:cNvPr id="22" name="Rectangle 36"/>
                <p:cNvSpPr>
                  <a:spLocks noChangeArrowheads="1"/>
                </p:cNvSpPr>
                <p:nvPr/>
              </p:nvSpPr>
              <p:spPr bwMode="auto">
                <a:xfrm>
                  <a:off x="2682583" y="4555511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500" b="1" dirty="0"/>
                    <a:t>Person</a:t>
                  </a:r>
                  <a:endParaRPr lang="sv-SE" altLang="en-US" sz="1500" b="1" dirty="0"/>
                </a:p>
              </p:txBody>
            </p:sp>
            <p:sp>
              <p:nvSpPr>
                <p:cNvPr id="23" name="Oval 37"/>
                <p:cNvSpPr>
                  <a:spLocks noChangeArrowheads="1"/>
                </p:cNvSpPr>
                <p:nvPr/>
              </p:nvSpPr>
              <p:spPr bwMode="auto">
                <a:xfrm>
                  <a:off x="1766595" y="4622184"/>
                  <a:ext cx="712788" cy="31908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050" b="1" u="sng" dirty="0" err="1"/>
                    <a:t>ssn</a:t>
                  </a:r>
                  <a:endParaRPr lang="sv-SE" altLang="en-US" sz="1050" b="1" u="sng" dirty="0"/>
                </a:p>
              </p:txBody>
            </p:sp>
            <p:cxnSp>
              <p:nvCxnSpPr>
                <p:cNvPr id="24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479383" y="4782518"/>
                  <a:ext cx="203200" cy="4762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5" name="Oval 37"/>
                <p:cNvSpPr>
                  <a:spLocks noChangeArrowheads="1"/>
                </p:cNvSpPr>
                <p:nvPr/>
              </p:nvSpPr>
              <p:spPr bwMode="auto">
                <a:xfrm>
                  <a:off x="2326189" y="3963388"/>
                  <a:ext cx="712788" cy="31908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050" b="1" dirty="0" err="1"/>
                    <a:t>name</a:t>
                  </a:r>
                  <a:endParaRPr lang="sv-SE" altLang="en-US" sz="1050" b="1" dirty="0"/>
                </a:p>
              </p:txBody>
            </p:sp>
            <p:sp>
              <p:nvSpPr>
                <p:cNvPr id="26" name="Oval 37"/>
                <p:cNvSpPr>
                  <a:spLocks noChangeArrowheads="1"/>
                </p:cNvSpPr>
                <p:nvPr/>
              </p:nvSpPr>
              <p:spPr bwMode="auto">
                <a:xfrm>
                  <a:off x="3232215" y="3963388"/>
                  <a:ext cx="1009727" cy="31908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050" b="1" dirty="0" err="1"/>
                    <a:t>birthdate</a:t>
                  </a:r>
                  <a:endParaRPr lang="sv-SE" altLang="en-US" sz="1050" b="1" dirty="0"/>
                </a:p>
              </p:txBody>
            </p:sp>
            <p:cxnSp>
              <p:nvCxnSpPr>
                <p:cNvPr id="27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682583" y="4282468"/>
                  <a:ext cx="97562" cy="273043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3357271" y="4256743"/>
                  <a:ext cx="131067" cy="298768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8" name="Rectangle 36"/>
              <p:cNvSpPr>
                <a:spLocks noChangeArrowheads="1"/>
              </p:cNvSpPr>
              <p:nvPr/>
            </p:nvSpPr>
            <p:spPr bwMode="auto">
              <a:xfrm>
                <a:off x="1524639" y="3442981"/>
                <a:ext cx="1349375" cy="46353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500" b="1"/>
                  <a:t>Painting</a:t>
                </a:r>
                <a:endParaRPr lang="sv-SE" altLang="en-US" sz="1500" b="1" dirty="0"/>
              </a:p>
            </p:txBody>
          </p:sp>
          <p:sp>
            <p:nvSpPr>
              <p:cNvPr id="19" name="AutoShape 5"/>
              <p:cNvSpPr>
                <a:spLocks noChangeArrowheads="1"/>
              </p:cNvSpPr>
              <p:nvPr/>
            </p:nvSpPr>
            <p:spPr bwMode="auto">
              <a:xfrm>
                <a:off x="1606029" y="2264565"/>
                <a:ext cx="1157287" cy="761981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050" b="1" dirty="0" err="1"/>
                  <a:t>Creates</a:t>
                </a:r>
                <a:endParaRPr lang="sv-SE" altLang="en-US" sz="1050" b="1" dirty="0"/>
              </a:p>
            </p:txBody>
          </p:sp>
          <p:cxnSp>
            <p:nvCxnSpPr>
              <p:cNvPr id="20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2184673" y="1934556"/>
                <a:ext cx="14654" cy="33000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AutoShape 38"/>
              <p:cNvCxnSpPr>
                <a:cxnSpLocks noChangeShapeType="1"/>
              </p:cNvCxnSpPr>
              <p:nvPr/>
            </p:nvCxnSpPr>
            <p:spPr bwMode="auto">
              <a:xfrm>
                <a:off x="2184672" y="3035478"/>
                <a:ext cx="14655" cy="40750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" name="Oval 37"/>
            <p:cNvSpPr>
              <a:spLocks noChangeArrowheads="1"/>
            </p:cNvSpPr>
            <p:nvPr/>
          </p:nvSpPr>
          <p:spPr bwMode="auto">
            <a:xfrm>
              <a:off x="4723521" y="4205293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050" b="1" u="sng"/>
                <a:t>name</a:t>
              </a:r>
              <a:endParaRPr lang="sv-SE" altLang="en-US" sz="1050" b="1" u="sng" dirty="0"/>
            </a:p>
          </p:txBody>
        </p:sp>
        <p:cxnSp>
          <p:nvCxnSpPr>
            <p:cNvPr id="16" name="AutoShape 38"/>
            <p:cNvCxnSpPr>
              <a:cxnSpLocks noChangeShapeType="1"/>
            </p:cNvCxnSpPr>
            <p:nvPr/>
          </p:nvCxnSpPr>
          <p:spPr bwMode="auto">
            <a:xfrm>
              <a:off x="5436309" y="4364833"/>
              <a:ext cx="258832" cy="20821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2892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Q10: </a:t>
            </a:r>
            <a:r>
              <a:rPr lang="en-US" dirty="0" smtClean="0"/>
              <a:t>Create the relational scheme for the entities only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" y="1603047"/>
            <a:ext cx="5539333" cy="2201345"/>
          </a:xfrm>
        </p:spPr>
      </p:pic>
      <p:sp>
        <p:nvSpPr>
          <p:cNvPr id="5" name="TextBox 4"/>
          <p:cNvSpPr txBox="1"/>
          <p:nvPr/>
        </p:nvSpPr>
        <p:spPr>
          <a:xfrm>
            <a:off x="5455020" y="1804545"/>
            <a:ext cx="358732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 (</a:t>
            </a:r>
            <a:r>
              <a:rPr lang="en-US" u="sng" dirty="0" smtClean="0">
                <a:effectLst/>
              </a:rPr>
              <a:t>id</a:t>
            </a:r>
            <a:r>
              <a:rPr lang="en-US" dirty="0" smtClean="0"/>
              <a:t>, name, address)</a:t>
            </a:r>
          </a:p>
          <a:p>
            <a:r>
              <a:rPr lang="en-US" dirty="0" smtClean="0"/>
              <a:t>car (</a:t>
            </a:r>
            <a:r>
              <a:rPr lang="en-US" u="sng" dirty="0" smtClean="0">
                <a:effectLst/>
              </a:rPr>
              <a:t>license</a:t>
            </a:r>
            <a:r>
              <a:rPr lang="en-US" dirty="0" smtClean="0"/>
              <a:t>, year, model)</a:t>
            </a:r>
          </a:p>
          <a:p>
            <a:r>
              <a:rPr lang="en-US" dirty="0" smtClean="0"/>
              <a:t>accident (</a:t>
            </a:r>
            <a:r>
              <a:rPr lang="en-US" u="sng" dirty="0" err="1" smtClean="0">
                <a:effectLst/>
              </a:rPr>
              <a:t>reportnum</a:t>
            </a:r>
            <a:r>
              <a:rPr lang="en-US" dirty="0" smtClean="0"/>
              <a:t>, date, location)</a:t>
            </a:r>
          </a:p>
          <a:p>
            <a:endParaRPr lang="en-US" dirty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(B)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410997" y="5373216"/>
            <a:ext cx="527580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person (</a:t>
            </a:r>
            <a:r>
              <a:rPr lang="en-US" u="sng" dirty="0" smtClean="0">
                <a:effectLst/>
              </a:rPr>
              <a:t>id</a:t>
            </a:r>
            <a:r>
              <a:rPr lang="en-US" dirty="0" smtClean="0"/>
              <a:t>, name, address)</a:t>
            </a:r>
          </a:p>
          <a:p>
            <a:r>
              <a:rPr lang="en-US" dirty="0" smtClean="0"/>
              <a:t>car (</a:t>
            </a:r>
            <a:r>
              <a:rPr lang="en-US" u="sng" dirty="0" smtClean="0">
                <a:effectLst/>
              </a:rPr>
              <a:t>license</a:t>
            </a:r>
            <a:r>
              <a:rPr lang="en-US" dirty="0" smtClean="0"/>
              <a:t>, year, model, owner)</a:t>
            </a:r>
          </a:p>
          <a:p>
            <a:r>
              <a:rPr lang="en-US" dirty="0" smtClean="0"/>
              <a:t>accident (</a:t>
            </a:r>
            <a:r>
              <a:rPr lang="en-US" u="sng" dirty="0" err="1" smtClean="0">
                <a:effectLst/>
              </a:rPr>
              <a:t>reportnum</a:t>
            </a:r>
            <a:r>
              <a:rPr lang="en-US" dirty="0" smtClean="0"/>
              <a:t>, date, location, </a:t>
            </a:r>
            <a:r>
              <a:rPr lang="en-US" dirty="0" err="1" smtClean="0"/>
              <a:t>personid</a:t>
            </a:r>
            <a:r>
              <a:rPr lang="en-US" dirty="0" smtClean="0"/>
              <a:t>, car</a:t>
            </a:r>
            <a:r>
              <a:rPr lang="en-US" dirty="0" smtClean="0"/>
              <a:t>)</a:t>
            </a:r>
            <a:endParaRPr lang="en-US" dirty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(C)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19717" y="4005064"/>
            <a:ext cx="533530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person (</a:t>
            </a:r>
            <a:r>
              <a:rPr lang="en-US" u="sng" dirty="0" smtClean="0">
                <a:effectLst/>
              </a:rPr>
              <a:t>id</a:t>
            </a:r>
            <a:r>
              <a:rPr lang="en-US" dirty="0" smtClean="0"/>
              <a:t>, name, address)</a:t>
            </a:r>
          </a:p>
          <a:p>
            <a:r>
              <a:rPr lang="en-US" dirty="0" smtClean="0"/>
              <a:t>car (</a:t>
            </a:r>
            <a:r>
              <a:rPr lang="en-US" u="sng" dirty="0" smtClean="0">
                <a:effectLst/>
              </a:rPr>
              <a:t>license</a:t>
            </a:r>
            <a:r>
              <a:rPr lang="en-US" dirty="0" smtClean="0"/>
              <a:t>, year, model)</a:t>
            </a:r>
          </a:p>
          <a:p>
            <a:r>
              <a:rPr lang="en-US" dirty="0" smtClean="0"/>
              <a:t>accident (</a:t>
            </a:r>
            <a:r>
              <a:rPr lang="en-US" u="sng" dirty="0" err="1" smtClean="0">
                <a:effectLst/>
              </a:rPr>
              <a:t>reportnum</a:t>
            </a:r>
            <a:r>
              <a:rPr lang="en-US" dirty="0" smtClean="0"/>
              <a:t>, date, location, </a:t>
            </a:r>
            <a:r>
              <a:rPr lang="en-US" u="sng" dirty="0" err="1" smtClean="0"/>
              <a:t>personid</a:t>
            </a:r>
            <a:r>
              <a:rPr lang="en-US" dirty="0" smtClean="0"/>
              <a:t>, car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166"/>
          <p:cNvSpPr txBox="1"/>
          <p:nvPr/>
        </p:nvSpPr>
        <p:spPr>
          <a:xfrm>
            <a:off x="4427984" y="4056795"/>
            <a:ext cx="633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(A)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62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2823"/>
            <a:ext cx="7886700" cy="994172"/>
          </a:xfrm>
        </p:spPr>
        <p:txBody>
          <a:bodyPr/>
          <a:lstStyle/>
          <a:p>
            <a:r>
              <a:rPr lang="en-US" dirty="0" smtClean="0"/>
              <a:t>Q11: </a:t>
            </a:r>
            <a:r>
              <a:rPr lang="en-US" dirty="0"/>
              <a:t>Create the relational scheme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36096" y="4259485"/>
            <a:ext cx="3478659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smtClean="0"/>
              <a:t>name</a:t>
            </a:r>
            <a:r>
              <a:rPr lang="en-US" dirty="0" smtClean="0"/>
              <a:t>, age)</a:t>
            </a:r>
          </a:p>
          <a:p>
            <a:r>
              <a:rPr lang="en-US" dirty="0" smtClean="0"/>
              <a:t>Painter(</a:t>
            </a:r>
            <a:r>
              <a:rPr lang="en-US" u="sng" dirty="0" smtClean="0"/>
              <a:t>name</a:t>
            </a:r>
            <a:r>
              <a:rPr lang="en-US" dirty="0" smtClean="0"/>
              <a:t>, salary)</a:t>
            </a:r>
          </a:p>
          <a:p>
            <a:r>
              <a:rPr lang="en-US" dirty="0" smtClean="0"/>
              <a:t>    name -&gt; </a:t>
            </a:r>
            <a:r>
              <a:rPr lang="en-US" dirty="0" err="1" smtClean="0"/>
              <a:t>Person.name</a:t>
            </a:r>
            <a:endParaRPr lang="en-US" dirty="0" smtClean="0"/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, value)</a:t>
            </a:r>
          </a:p>
          <a:p>
            <a:r>
              <a:rPr lang="en-US" dirty="0" smtClean="0"/>
              <a:t>owns(</a:t>
            </a:r>
            <a:r>
              <a:rPr lang="en-US" u="sng" dirty="0" smtClean="0"/>
              <a:t>work</a:t>
            </a:r>
            <a:r>
              <a:rPr lang="en-US" dirty="0" smtClean="0"/>
              <a:t>, </a:t>
            </a:r>
            <a:r>
              <a:rPr lang="en-US" u="sng" dirty="0" smtClean="0"/>
              <a:t>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 smtClean="0"/>
              <a:t>    painter -&gt; </a:t>
            </a:r>
            <a:r>
              <a:rPr lang="en-US" dirty="0" err="1" smtClean="0"/>
              <a:t>Person.name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(C)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55576" y="4496984"/>
            <a:ext cx="3000797" cy="1833326"/>
            <a:chOff x="295519" y="3289174"/>
            <a:chExt cx="4001062" cy="2444435"/>
          </a:xfrm>
        </p:grpSpPr>
        <p:grpSp>
          <p:nvGrpSpPr>
            <p:cNvPr id="29" name="Group 28"/>
            <p:cNvGrpSpPr/>
            <p:nvPr/>
          </p:nvGrpSpPr>
          <p:grpSpPr>
            <a:xfrm>
              <a:off x="658136" y="3289174"/>
              <a:ext cx="3638445" cy="2444435"/>
              <a:chOff x="4000990" y="2199283"/>
              <a:chExt cx="3638445" cy="2444435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552564" y="2199283"/>
                <a:ext cx="3086871" cy="2444435"/>
                <a:chOff x="3934273" y="1325685"/>
                <a:chExt cx="3086871" cy="2444435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3934273" y="1798156"/>
                  <a:ext cx="3086871" cy="1971964"/>
                  <a:chOff x="1524639" y="1934556"/>
                  <a:chExt cx="3086871" cy="1971964"/>
                </a:xfrm>
              </p:grpSpPr>
              <p:sp>
                <p:nvSpPr>
                  <p:cNvPr id="52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3262135" y="2367090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1500" b="1" dirty="0" err="1"/>
                      <a:t>Painter</a:t>
                    </a:r>
                    <a:endParaRPr lang="sv-SE" altLang="en-US" sz="1500" b="1" dirty="0"/>
                  </a:p>
                </p:txBody>
              </p:sp>
              <p:sp>
                <p:nvSpPr>
                  <p:cNvPr id="53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524639" y="3442981"/>
                    <a:ext cx="1349375" cy="463539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1500" b="1"/>
                      <a:t>Painting</a:t>
                    </a:r>
                    <a:endParaRPr lang="sv-SE" altLang="en-US" sz="1500" b="1" dirty="0"/>
                  </a:p>
                </p:txBody>
              </p:sp>
              <p:sp>
                <p:nvSpPr>
                  <p:cNvPr id="54" name="AutoShape 5"/>
                  <p:cNvSpPr>
                    <a:spLocks noChangeArrowheads="1"/>
                  </p:cNvSpPr>
                  <p:nvPr/>
                </p:nvSpPr>
                <p:spPr bwMode="auto">
                  <a:xfrm>
                    <a:off x="1606029" y="2264565"/>
                    <a:ext cx="1157287" cy="761981"/>
                  </a:xfrm>
                  <a:prstGeom prst="diamond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sv-SE" altLang="en-US" sz="1050" b="1" dirty="0" err="1"/>
                      <a:t>Owns</a:t>
                    </a:r>
                    <a:endParaRPr lang="sv-SE" altLang="en-US" sz="1050" b="1" dirty="0"/>
                  </a:p>
                </p:txBody>
              </p:sp>
              <p:cxnSp>
                <p:nvCxnSpPr>
                  <p:cNvPr id="55" name="AutoShape 38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184673" y="1934556"/>
                    <a:ext cx="14654" cy="330009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6" name="AutoShape 3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184672" y="3035478"/>
                    <a:ext cx="14655" cy="407503"/>
                  </a:xfrm>
                  <a:prstGeom prst="straightConnector1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43" name="Rectangle 36"/>
                <p:cNvSpPr>
                  <a:spLocks noChangeArrowheads="1"/>
                </p:cNvSpPr>
                <p:nvPr/>
              </p:nvSpPr>
              <p:spPr bwMode="auto">
                <a:xfrm>
                  <a:off x="3956580" y="1325685"/>
                  <a:ext cx="1349375" cy="463539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sv-SE" altLang="en-US" sz="1500" b="1" dirty="0"/>
                    <a:t>Person</a:t>
                  </a:r>
                  <a:endParaRPr lang="sv-SE" altLang="en-US" sz="1500" b="1" dirty="0"/>
                </a:p>
              </p:txBody>
            </p:sp>
            <p:cxnSp>
              <p:nvCxnSpPr>
                <p:cNvPr id="44" name="AutoShape 38"/>
                <p:cNvCxnSpPr>
                  <a:cxnSpLocks noChangeShapeType="1"/>
                </p:cNvCxnSpPr>
                <p:nvPr/>
              </p:nvCxnSpPr>
              <p:spPr bwMode="auto">
                <a:xfrm flipH="1">
                  <a:off x="5305955" y="1511948"/>
                  <a:ext cx="1017921" cy="45507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5" name="AutoShape 38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6323876" y="2040195"/>
                  <a:ext cx="22581" cy="190495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6609145" y="2385546"/>
                <a:ext cx="742084" cy="603965"/>
                <a:chOff x="8596199" y="544064"/>
                <a:chExt cx="742084" cy="603965"/>
              </a:xfrm>
            </p:grpSpPr>
            <p:sp>
              <p:nvSpPr>
                <p:cNvPr id="40" name="Triangle 39"/>
                <p:cNvSpPr/>
                <p:nvPr/>
              </p:nvSpPr>
              <p:spPr>
                <a:xfrm>
                  <a:off x="8640971" y="544064"/>
                  <a:ext cx="576499" cy="510009"/>
                </a:xfrm>
                <a:prstGeom prst="triangle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8596199" y="655587"/>
                  <a:ext cx="742084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mtClean="0"/>
                    <a:t>ISA</a:t>
                  </a:r>
                  <a:endParaRPr lang="en-US"/>
                </a:p>
              </p:txBody>
            </p:sp>
          </p:grpSp>
          <p:sp>
            <p:nvSpPr>
              <p:cNvPr id="32" name="Oval 37"/>
              <p:cNvSpPr>
                <a:spLocks noChangeArrowheads="1"/>
              </p:cNvSpPr>
              <p:nvPr/>
            </p:nvSpPr>
            <p:spPr bwMode="auto">
              <a:xfrm>
                <a:off x="4000991" y="2888965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050" b="1" u="sng" dirty="0" err="1"/>
                  <a:t>name</a:t>
                </a:r>
                <a:endParaRPr lang="sv-SE" altLang="en-US" sz="1050" b="1" u="sng" dirty="0"/>
              </a:p>
            </p:txBody>
          </p:sp>
          <p:cxnSp>
            <p:nvCxnSpPr>
              <p:cNvPr id="33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4609394" y="2671754"/>
                <a:ext cx="104385" cy="26393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" name="Oval 37"/>
              <p:cNvSpPr>
                <a:spLocks noChangeArrowheads="1"/>
              </p:cNvSpPr>
              <p:nvPr/>
            </p:nvSpPr>
            <p:spPr bwMode="auto">
              <a:xfrm>
                <a:off x="4000990" y="3814522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050" b="1" u="sng" dirty="0" err="1"/>
                  <a:t>name</a:t>
                </a:r>
                <a:endParaRPr lang="sv-SE" altLang="en-US" sz="1050" b="1" u="sng" dirty="0"/>
              </a:p>
            </p:txBody>
          </p:sp>
          <p:cxnSp>
            <p:nvCxnSpPr>
              <p:cNvPr id="35" name="AutoShape 38"/>
              <p:cNvCxnSpPr>
                <a:cxnSpLocks noChangeShapeType="1"/>
              </p:cNvCxnSpPr>
              <p:nvPr/>
            </p:nvCxnSpPr>
            <p:spPr bwMode="auto">
              <a:xfrm flipH="1" flipV="1">
                <a:off x="4713778" y="3974062"/>
                <a:ext cx="178950" cy="20611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" name="Oval 37"/>
              <p:cNvSpPr>
                <a:spLocks noChangeArrowheads="1"/>
              </p:cNvSpPr>
              <p:nvPr/>
            </p:nvSpPr>
            <p:spPr bwMode="auto">
              <a:xfrm>
                <a:off x="5504609" y="3751227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050" b="1" dirty="0" err="1"/>
                  <a:t>value</a:t>
                </a:r>
                <a:endParaRPr lang="sv-SE" altLang="en-US" sz="1050" b="1" dirty="0"/>
              </a:p>
            </p:txBody>
          </p:sp>
          <p:cxnSp>
            <p:nvCxnSpPr>
              <p:cNvPr id="37" name="AutoShape 38"/>
              <p:cNvCxnSpPr>
                <a:cxnSpLocks noChangeShapeType="1"/>
              </p:cNvCxnSpPr>
              <p:nvPr/>
            </p:nvCxnSpPr>
            <p:spPr bwMode="auto">
              <a:xfrm flipH="1">
                <a:off x="5408936" y="3910767"/>
                <a:ext cx="104385" cy="263939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8" name="Oval 37"/>
              <p:cNvSpPr>
                <a:spLocks noChangeArrowheads="1"/>
              </p:cNvSpPr>
              <p:nvPr/>
            </p:nvSpPr>
            <p:spPr bwMode="auto">
              <a:xfrm>
                <a:off x="6623794" y="3774011"/>
                <a:ext cx="712788" cy="31908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050" b="1" dirty="0" err="1"/>
                  <a:t>salary</a:t>
                </a:r>
                <a:endParaRPr lang="sv-SE" altLang="en-US" sz="1050" b="1" dirty="0"/>
              </a:p>
            </p:txBody>
          </p:sp>
          <p:cxnSp>
            <p:nvCxnSpPr>
              <p:cNvPr id="39" name="AutoShape 38"/>
              <p:cNvCxnSpPr>
                <a:cxnSpLocks noChangeShapeType="1"/>
                <a:stCxn id="52" idx="2"/>
                <a:endCxn id="38" idx="0"/>
              </p:cNvCxnSpPr>
              <p:nvPr/>
            </p:nvCxnSpPr>
            <p:spPr bwMode="auto">
              <a:xfrm>
                <a:off x="6964748" y="3567827"/>
                <a:ext cx="15440" cy="20618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7" name="Oval 37"/>
            <p:cNvSpPr>
              <a:spLocks noChangeArrowheads="1"/>
            </p:cNvSpPr>
            <p:nvPr/>
          </p:nvSpPr>
          <p:spPr bwMode="auto">
            <a:xfrm>
              <a:off x="295519" y="3335821"/>
              <a:ext cx="712788" cy="31908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050" b="1" dirty="0"/>
                <a:t>age</a:t>
              </a:r>
              <a:endParaRPr lang="sv-SE" altLang="en-US" sz="1050" b="1" dirty="0"/>
            </a:p>
          </p:txBody>
        </p:sp>
        <p:cxnSp>
          <p:nvCxnSpPr>
            <p:cNvPr id="58" name="AutoShape 38"/>
            <p:cNvCxnSpPr>
              <a:cxnSpLocks noChangeShapeType="1"/>
              <a:stCxn id="57" idx="5"/>
            </p:cNvCxnSpPr>
            <p:nvPr/>
          </p:nvCxnSpPr>
          <p:spPr bwMode="auto">
            <a:xfrm>
              <a:off x="903922" y="3608173"/>
              <a:ext cx="328095" cy="506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9" name="TextBox 58"/>
          <p:cNvSpPr txBox="1"/>
          <p:nvPr/>
        </p:nvSpPr>
        <p:spPr>
          <a:xfrm>
            <a:off x="200383" y="1583290"/>
            <a:ext cx="3249225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smtClean="0"/>
              <a:t>name</a:t>
            </a:r>
            <a:r>
              <a:rPr lang="en-US" dirty="0" smtClean="0"/>
              <a:t>, age)</a:t>
            </a:r>
          </a:p>
          <a:p>
            <a:r>
              <a:rPr lang="en-US" dirty="0" smtClean="0"/>
              <a:t>Painter(</a:t>
            </a:r>
            <a:r>
              <a:rPr lang="en-US" u="sng" dirty="0" smtClean="0"/>
              <a:t>name</a:t>
            </a:r>
            <a:r>
              <a:rPr lang="en-US" dirty="0" smtClean="0"/>
              <a:t>, age, salary)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, value)</a:t>
            </a:r>
          </a:p>
          <a:p>
            <a:r>
              <a:rPr lang="en-US" dirty="0" smtClean="0"/>
              <a:t>owns(</a:t>
            </a:r>
            <a:r>
              <a:rPr lang="en-US" u="sng" dirty="0" smtClean="0"/>
              <a:t>work</a:t>
            </a:r>
            <a:r>
              <a:rPr lang="en-US" dirty="0" smtClean="0"/>
              <a:t>, </a:t>
            </a:r>
            <a:r>
              <a:rPr lang="en-US" u="sng" dirty="0" smtClean="0"/>
              <a:t>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 smtClean="0"/>
              <a:t>    painter -&gt; </a:t>
            </a:r>
            <a:r>
              <a:rPr lang="en-US" dirty="0" err="1" smtClean="0"/>
              <a:t>Person.name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580113" y="1633193"/>
            <a:ext cx="315931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Person(</a:t>
            </a:r>
            <a:r>
              <a:rPr lang="en-US" u="sng" dirty="0" smtClean="0"/>
              <a:t>name</a:t>
            </a:r>
            <a:r>
              <a:rPr lang="en-US" dirty="0" smtClean="0"/>
              <a:t>, age, salary)</a:t>
            </a:r>
          </a:p>
          <a:p>
            <a:r>
              <a:rPr lang="en-US" dirty="0"/>
              <a:t> </a:t>
            </a:r>
            <a:r>
              <a:rPr lang="en-US" dirty="0" smtClean="0"/>
              <a:t>   salary can be NULL</a:t>
            </a:r>
          </a:p>
          <a:p>
            <a:r>
              <a:rPr lang="en-US" dirty="0" smtClean="0"/>
              <a:t>Painting(</a:t>
            </a:r>
            <a:r>
              <a:rPr lang="en-US" u="sng" dirty="0" smtClean="0"/>
              <a:t>name</a:t>
            </a:r>
            <a:r>
              <a:rPr lang="en-US" dirty="0" smtClean="0"/>
              <a:t>, value)</a:t>
            </a:r>
          </a:p>
          <a:p>
            <a:r>
              <a:rPr lang="en-US" dirty="0" smtClean="0"/>
              <a:t>owns(</a:t>
            </a:r>
            <a:r>
              <a:rPr lang="en-US" u="sng" dirty="0" smtClean="0"/>
              <a:t>work</a:t>
            </a:r>
            <a:r>
              <a:rPr lang="en-US" dirty="0" smtClean="0"/>
              <a:t>, </a:t>
            </a:r>
            <a:r>
              <a:rPr lang="en-US" u="sng" dirty="0" smtClean="0"/>
              <a:t>painter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work -&gt; </a:t>
            </a:r>
            <a:r>
              <a:rPr lang="en-US" dirty="0" err="1" smtClean="0"/>
              <a:t>Painting.name</a:t>
            </a:r>
            <a:endParaRPr lang="en-US" dirty="0" smtClean="0"/>
          </a:p>
          <a:p>
            <a:r>
              <a:rPr lang="en-US" dirty="0" smtClean="0"/>
              <a:t>    painter -&gt; </a:t>
            </a:r>
            <a:r>
              <a:rPr lang="en-US" dirty="0" err="1" smtClean="0"/>
              <a:t>Person.name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207303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Q12:  </a:t>
            </a:r>
            <a:r>
              <a:rPr lang="en-US" dirty="0" smtClean="0"/>
              <a:t>which BCNF decomposition is correct?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d, e)</a:t>
            </a:r>
          </a:p>
          <a:p>
            <a:pPr marL="342900" lvl="1" indent="0">
              <a:buNone/>
            </a:pP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a → b, c </a:t>
            </a:r>
          </a:p>
          <a:p>
            <a:pPr marL="342900" lvl="1" indent="0">
              <a:buNone/>
            </a:pP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c → d, e</a:t>
            </a:r>
            <a:endParaRPr lang="sv-SE" sz="21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6738" y="3493212"/>
            <a:ext cx="2103461" cy="19851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R1(</a:t>
            </a:r>
            <a:r>
              <a:rPr lang="sv-SE" altLang="en-US" sz="2100" b="1" u="sng" dirty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, b, c)</a:t>
            </a:r>
          </a:p>
          <a:p>
            <a:pPr lvl="1"/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a → b, c</a:t>
            </a:r>
          </a:p>
          <a:p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R2(</a:t>
            </a:r>
            <a:r>
              <a:rPr lang="sv-SE" altLang="en-US" sz="2100" b="1" u="sng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, d, e)</a:t>
            </a:r>
          </a:p>
          <a:p>
            <a:pPr lvl="1"/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 → d, e</a:t>
            </a:r>
          </a:p>
          <a:p>
            <a:pPr lvl="1"/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 -&gt; R1.c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(C)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5354" y="3491750"/>
            <a:ext cx="1965603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R1(</a:t>
            </a:r>
            <a:r>
              <a:rPr lang="sv-SE" altLang="en-US" sz="2100" b="1" u="sng" dirty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, b, c)</a:t>
            </a:r>
          </a:p>
          <a:p>
            <a:pPr lvl="1"/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a → b, c</a:t>
            </a:r>
          </a:p>
          <a:p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R2(d, e)</a:t>
            </a:r>
          </a:p>
          <a:p>
            <a:pPr lvl="1"/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d → e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(A)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67740" y="3491750"/>
            <a:ext cx="2937022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R1(</a:t>
            </a:r>
            <a:r>
              <a:rPr lang="sv-SE" altLang="en-US" sz="2100" b="1" u="sng" dirty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, b, c, d, e)</a:t>
            </a:r>
          </a:p>
          <a:p>
            <a:pPr lvl="1"/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a → b, c</a:t>
            </a:r>
          </a:p>
          <a:p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R2(</a:t>
            </a:r>
            <a:r>
              <a:rPr lang="sv-SE" altLang="en-US" sz="2100" b="1" u="sng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c -&gt; R1.c</a:t>
            </a:r>
            <a:endParaRPr lang="en-US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64339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Q13: </a:t>
            </a:r>
            <a:r>
              <a:rPr lang="en-US" dirty="0" smtClean="0"/>
              <a:t>what are the keys of 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altLang="en-US" b="1" dirty="0" smtClean="0">
                <a:latin typeface="Courier New" charset="0"/>
                <a:ea typeface="Courier New" charset="0"/>
                <a:cs typeface="Courier New" charset="0"/>
              </a:rPr>
              <a:t>R(a, b, c, d, e, f)</a:t>
            </a:r>
          </a:p>
          <a:p>
            <a:pPr marL="342900" lvl="1" indent="0">
              <a:buNone/>
            </a:pP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a → b</a:t>
            </a:r>
            <a:endParaRPr lang="sv-SE" altLang="en-US" sz="21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342900" lvl="1" indent="0">
              <a:buNone/>
            </a:pP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a → c</a:t>
            </a:r>
          </a:p>
          <a:p>
            <a:pPr marL="342900" lvl="1" indent="0">
              <a:buNone/>
            </a:pP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, d → e, f</a:t>
            </a:r>
          </a:p>
          <a:p>
            <a:pPr marL="342900" lvl="1" indent="0">
              <a:buNone/>
            </a:pP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 → e</a:t>
            </a:r>
          </a:p>
          <a:p>
            <a:pPr marL="342900" lvl="1" indent="0">
              <a:buNone/>
            </a:pP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sv-SE" altLang="en-US" sz="2100" b="1" dirty="0">
                <a:latin typeface="Courier New" charset="0"/>
                <a:ea typeface="Courier New" charset="0"/>
                <a:cs typeface="Courier New" charset="0"/>
              </a:rPr>
              <a:t> → a, b</a:t>
            </a:r>
          </a:p>
          <a:p>
            <a:pPr marL="728663" lvl="1" indent="-385763">
              <a:buFont typeface="+mj-lt"/>
              <a:buAutoNum type="arabicPeriod"/>
            </a:pPr>
            <a:r>
              <a:rPr lang="sv-SE" sz="2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{a, d}</a:t>
            </a:r>
          </a:p>
          <a:p>
            <a:pPr marL="728663" lvl="1" indent="-385763">
              <a:buFont typeface="+mj-lt"/>
              <a:buAutoNum type="arabicPeriod"/>
            </a:pPr>
            <a:r>
              <a:rPr lang="sv-SE" sz="2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{a, c}</a:t>
            </a:r>
          </a:p>
          <a:p>
            <a:pPr marL="728663" lvl="1" indent="-385763">
              <a:buFont typeface="+mj-lt"/>
              <a:buAutoNum type="arabicPeriod"/>
            </a:pPr>
            <a:r>
              <a:rPr lang="sv-SE" sz="2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{a, d, c}</a:t>
            </a:r>
          </a:p>
          <a:p>
            <a:pPr marL="728663" lvl="1" indent="-385763">
              <a:buFont typeface="+mj-lt"/>
              <a:buAutoNum type="arabicPeriod"/>
            </a:pPr>
            <a:r>
              <a:rPr lang="sv-SE" sz="2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{c, d}</a:t>
            </a:r>
            <a:endParaRPr lang="en-US" sz="2100" b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2900" lvl="1" indent="0">
              <a:buNone/>
            </a:pPr>
            <a:endParaRPr lang="sv-SE" altLang="en-US" sz="21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342900" lvl="1" indent="0">
              <a:buNone/>
            </a:pPr>
            <a:endParaRPr lang="sv-SE" sz="21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76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Q14: </a:t>
            </a:r>
            <a:r>
              <a:rPr lang="en-US" dirty="0"/>
              <a:t>What is the normal form of this relation? Why?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/>
              <a:t>R = { A , B, C, D, E, F , G, H, I, J, K , M }</a:t>
            </a:r>
            <a:br>
              <a:rPr lang="is-IS" dirty="0"/>
            </a:br>
            <a:r>
              <a:rPr lang="is-IS" dirty="0"/>
              <a:t>FD1: A → {J,K} 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dirty="0" smtClean="0"/>
              <a:t>FD2</a:t>
            </a:r>
            <a:r>
              <a:rPr lang="is-IS" dirty="0"/>
              <a:t>: B →{D,E} 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dirty="0" smtClean="0"/>
              <a:t>FD3</a:t>
            </a:r>
            <a:r>
              <a:rPr lang="is-IS" dirty="0"/>
              <a:t>: F →{G,H} 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dirty="0" smtClean="0"/>
              <a:t>FD4</a:t>
            </a:r>
            <a:r>
              <a:rPr lang="is-IS" dirty="0"/>
              <a:t>: I →{C} </a:t>
            </a:r>
            <a:endParaRPr lang="is-IS" dirty="0"/>
          </a:p>
          <a:p>
            <a:pPr marL="342900" lvl="1" indent="0">
              <a:buNone/>
            </a:pPr>
            <a:endParaRPr lang="sv-SE" sz="21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/>
          <a:lstStyle/>
          <a:p>
            <a:r>
              <a:rPr lang="en-US" dirty="0" smtClean="0"/>
              <a:t>Q15: </a:t>
            </a:r>
            <a:r>
              <a:rPr lang="en-US" dirty="0"/>
              <a:t>Decompose relation R until satisfying the highest normal form.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2602654"/>
          </a:xfrm>
        </p:spPr>
        <p:txBody>
          <a:bodyPr>
            <a:normAutofit/>
          </a:bodyPr>
          <a:lstStyle/>
          <a:p>
            <a:r>
              <a:rPr lang="is-IS" dirty="0"/>
              <a:t>R = { A , B, C, D, E, F , G, H, I, J, K , M }</a:t>
            </a:r>
            <a:br>
              <a:rPr lang="is-IS" dirty="0"/>
            </a:br>
            <a:r>
              <a:rPr lang="is-IS" dirty="0"/>
              <a:t>FD1: A → {J,K} 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dirty="0" smtClean="0"/>
              <a:t>FD2</a:t>
            </a:r>
            <a:r>
              <a:rPr lang="is-IS" dirty="0"/>
              <a:t>: B →{D,E} 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dirty="0" smtClean="0"/>
              <a:t>FD3</a:t>
            </a:r>
            <a:r>
              <a:rPr lang="is-IS" dirty="0"/>
              <a:t>: F →{G,H} </a:t>
            </a:r>
            <a:r>
              <a:rPr lang="is-IS" dirty="0" smtClean="0"/>
              <a:t/>
            </a:r>
            <a:br>
              <a:rPr lang="is-IS" dirty="0" smtClean="0"/>
            </a:br>
            <a:r>
              <a:rPr lang="is-IS" dirty="0" smtClean="0"/>
              <a:t>FD4</a:t>
            </a:r>
            <a:r>
              <a:rPr lang="is-IS" dirty="0"/>
              <a:t>: I →{C} </a:t>
            </a:r>
            <a:endParaRPr lang="is-IS" dirty="0"/>
          </a:p>
          <a:p>
            <a:pPr marL="342900" lvl="1" indent="0">
              <a:buNone/>
            </a:pPr>
            <a:endParaRPr lang="sv-SE" sz="21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000221" y="4583943"/>
            <a:ext cx="5112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resulting decomposition of the relation R is: </a:t>
            </a:r>
          </a:p>
          <a:p>
            <a:r>
              <a:rPr lang="en-US" dirty="0">
                <a:solidFill>
                  <a:srgbClr val="FF0000"/>
                </a:solidFill>
              </a:rPr>
              <a:t>R11(#A, J, K)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R12(#B, D, E)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R22(#F, G, H) </a:t>
            </a:r>
          </a:p>
          <a:p>
            <a:r>
              <a:rPr lang="en-US" dirty="0">
                <a:solidFill>
                  <a:srgbClr val="FF0000"/>
                </a:solidFill>
              </a:rPr>
              <a:t>R31</a:t>
            </a:r>
            <a:r>
              <a:rPr lang="en-US" dirty="0" smtClean="0">
                <a:solidFill>
                  <a:srgbClr val="FF0000"/>
                </a:solidFill>
              </a:rPr>
              <a:t>(#A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#B</a:t>
            </a:r>
            <a:r>
              <a:rPr lang="en-US" dirty="0">
                <a:solidFill>
                  <a:srgbClr val="FF0000"/>
                </a:solidFill>
              </a:rPr>
              <a:t>, F, </a:t>
            </a:r>
            <a:r>
              <a:rPr lang="en-US" dirty="0" smtClean="0">
                <a:solidFill>
                  <a:srgbClr val="FF0000"/>
                </a:solidFill>
              </a:rPr>
              <a:t>#I</a:t>
            </a:r>
            <a:r>
              <a:rPr lang="en-US" dirty="0">
                <a:solidFill>
                  <a:srgbClr val="FF0000"/>
                </a:solidFill>
              </a:rPr>
              <a:t>, M) attribute I becomes part of the PK as I determines C that is removed </a:t>
            </a:r>
          </a:p>
          <a:p>
            <a:r>
              <a:rPr lang="en-US" dirty="0">
                <a:solidFill>
                  <a:srgbClr val="FF0000"/>
                </a:solidFill>
              </a:rPr>
              <a:t>R32</a:t>
            </a:r>
            <a:r>
              <a:rPr lang="en-US" dirty="0" smtClean="0">
                <a:solidFill>
                  <a:srgbClr val="FF0000"/>
                </a:solidFill>
              </a:rPr>
              <a:t>(#I</a:t>
            </a:r>
            <a:r>
              <a:rPr lang="en-US" dirty="0">
                <a:solidFill>
                  <a:srgbClr val="FF0000"/>
                </a:solidFill>
              </a:rPr>
              <a:t>, C) </a:t>
            </a:r>
          </a:p>
        </p:txBody>
      </p:sp>
    </p:spTree>
    <p:extLst>
      <p:ext uri="{BB962C8B-B14F-4D97-AF65-F5344CB8AC3E}">
        <p14:creationId xmlns:p14="http://schemas.microsoft.com/office/powerpoint/2010/main" val="100184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Independencies (INDs)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 sz="2800" dirty="0" err="1"/>
              <a:t>Some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attributes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are</a:t>
            </a:r>
            <a:r>
              <a:rPr lang="sv-SE" altLang="en-US" sz="2800" dirty="0"/>
              <a:t> not </a:t>
            </a:r>
            <a:r>
              <a:rPr lang="sv-SE" altLang="en-US" sz="2800" dirty="0" err="1"/>
              <a:t>uniquely</a:t>
            </a:r>
            <a:r>
              <a:rPr lang="sv-SE" altLang="en-US" sz="2800" dirty="0"/>
              <a:t> </a:t>
            </a:r>
            <a:r>
              <a:rPr lang="sv-SE" altLang="en-US" sz="2800" dirty="0" err="1"/>
              <a:t>defined</a:t>
            </a:r>
            <a:r>
              <a:rPr lang="sv-SE" altLang="en-US" sz="2800" dirty="0"/>
              <a:t> (as </a:t>
            </a:r>
            <a:r>
              <a:rPr lang="sv-SE" altLang="en-US" sz="2800" dirty="0" err="1"/>
              <a:t>with</a:t>
            </a:r>
            <a:r>
              <a:rPr lang="sv-SE" altLang="en-US" sz="2800" dirty="0"/>
              <a:t> FDs), </a:t>
            </a:r>
            <a:r>
              <a:rPr lang="sv-SE" altLang="en-US" sz="2800" dirty="0" err="1"/>
              <a:t>but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are</a:t>
            </a:r>
            <a:r>
              <a:rPr lang="sv-SE" altLang="en-US" sz="2800" dirty="0"/>
              <a:t> still independent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the </a:t>
            </a:r>
            <a:r>
              <a:rPr lang="sv-SE" altLang="en-US" sz="2800" dirty="0" err="1"/>
              <a:t>values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</a:t>
            </a:r>
            <a:r>
              <a:rPr lang="sv-SE" altLang="en-US" sz="2800" dirty="0" err="1"/>
              <a:t>other</a:t>
            </a:r>
            <a:r>
              <a:rPr lang="sv-SE" altLang="en-US" sz="2800" dirty="0"/>
              <a:t> </a:t>
            </a:r>
            <a:r>
              <a:rPr lang="sv-SE" altLang="en-US" sz="2800" dirty="0" err="1"/>
              <a:t>attributes</a:t>
            </a:r>
            <a:r>
              <a:rPr lang="sv-SE" altLang="en-US" sz="2800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400" dirty="0"/>
              <a:t>In </a:t>
            </a:r>
            <a:r>
              <a:rPr lang="sv-SE" altLang="en-US" sz="2400" dirty="0" err="1"/>
              <a:t>our</a:t>
            </a:r>
            <a:r>
              <a:rPr lang="sv-SE" altLang="en-US" sz="2400" dirty="0"/>
              <a:t> </a:t>
            </a:r>
            <a:r>
              <a:rPr lang="sv-SE" altLang="en-US" sz="2400" dirty="0" err="1"/>
              <a:t>example</a:t>
            </a:r>
            <a:r>
              <a:rPr lang="sv-SE" altLang="en-US" sz="2400" dirty="0"/>
              <a:t>: </a:t>
            </a:r>
            <a:r>
              <a:rPr lang="sv-SE" altLang="en-US" sz="2400" dirty="0" err="1"/>
              <a:t>code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does</a:t>
            </a:r>
            <a:r>
              <a:rPr lang="sv-SE" altLang="en-US" sz="2400" dirty="0"/>
              <a:t> not </a:t>
            </a:r>
            <a:r>
              <a:rPr lang="sv-SE" altLang="en-US" sz="2400" dirty="0" err="1"/>
              <a:t>determine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room</a:t>
            </a:r>
            <a:r>
              <a:rPr lang="sv-SE" altLang="en-US" sz="2400" dirty="0"/>
              <a:t>, </a:t>
            </a:r>
            <a:r>
              <a:rPr lang="sv-SE" altLang="en-US" sz="2400" dirty="0" err="1"/>
              <a:t>there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can</a:t>
            </a:r>
            <a:r>
              <a:rPr lang="sv-SE" altLang="en-US" sz="2400" dirty="0"/>
              <a:t> be </a:t>
            </a:r>
            <a:r>
              <a:rPr lang="sv-SE" altLang="en-US" sz="2400" dirty="0" err="1"/>
              <a:t>several</a:t>
            </a:r>
            <a:r>
              <a:rPr lang="sv-SE" altLang="en-US" sz="2400" dirty="0"/>
              <a:t> </a:t>
            </a:r>
            <a:r>
              <a:rPr lang="sv-SE" altLang="en-US" sz="2400" dirty="0" err="1"/>
              <a:t>rooms</a:t>
            </a:r>
            <a:r>
              <a:rPr lang="sv-SE" altLang="en-US" sz="2400" dirty="0"/>
              <a:t> for a </a:t>
            </a:r>
            <a:r>
              <a:rPr lang="sv-SE" altLang="en-US" sz="2400" dirty="0" err="1"/>
              <a:t>course</a:t>
            </a:r>
            <a:r>
              <a:rPr lang="sv-SE" altLang="en-US" sz="2400" dirty="0"/>
              <a:t>. </a:t>
            </a:r>
            <a:r>
              <a:rPr lang="sv-SE" altLang="en-US" sz="2400" dirty="0" err="1"/>
              <a:t>But</a:t>
            </a:r>
            <a:r>
              <a:rPr lang="sv-SE" altLang="en-US" sz="2400" dirty="0"/>
              <a:t> the </a:t>
            </a:r>
            <a:r>
              <a:rPr lang="sv-SE" altLang="en-US" sz="2400" dirty="0" err="1"/>
              <a:t>rooms</a:t>
            </a:r>
            <a:r>
              <a:rPr lang="sv-SE" altLang="en-US" sz="2400" dirty="0"/>
              <a:t> a </a:t>
            </a:r>
            <a:r>
              <a:rPr lang="sv-SE" altLang="en-US" sz="2400" dirty="0" err="1"/>
              <a:t>course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uses</a:t>
            </a:r>
            <a:r>
              <a:rPr lang="sv-SE" altLang="en-US" sz="2400" dirty="0"/>
              <a:t> is </a:t>
            </a:r>
            <a:r>
              <a:rPr lang="sv-SE" altLang="en-US" sz="2400" i="1" dirty="0"/>
              <a:t>independent</a:t>
            </a:r>
            <a:r>
              <a:rPr lang="sv-SE" altLang="en-US" sz="2400" dirty="0"/>
              <a:t> </a:t>
            </a:r>
            <a:r>
              <a:rPr lang="sv-SE" altLang="en-US" sz="2400" dirty="0" err="1"/>
              <a:t>of</a:t>
            </a:r>
            <a:r>
              <a:rPr lang="sv-SE" altLang="en-US" sz="2400" dirty="0"/>
              <a:t> the </a:t>
            </a:r>
            <a:r>
              <a:rPr lang="sv-SE" altLang="en-US" sz="2400" dirty="0" err="1"/>
              <a:t>teachers</a:t>
            </a:r>
            <a:r>
              <a:rPr lang="sv-SE" altLang="en-US" sz="2400" dirty="0"/>
              <a:t> on the </a:t>
            </a:r>
            <a:r>
              <a:rPr lang="sv-SE" altLang="en-US" sz="2400" dirty="0" err="1"/>
              <a:t>course</a:t>
            </a:r>
            <a:r>
              <a:rPr lang="sv-SE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sz="2800" dirty="0"/>
              <a:t>X ↠</a:t>
            </a:r>
            <a:r>
              <a:rPr lang="sv-SE" altLang="en-US" sz="3600" dirty="0">
                <a:ea typeface="Arial Unicode MS" charset="0"/>
              </a:rPr>
              <a:t> </a:t>
            </a:r>
            <a:r>
              <a:rPr lang="sv-SE" altLang="en-US" sz="2800" dirty="0">
                <a:ea typeface="Arial Unicode MS" charset="0"/>
              </a:rPr>
              <a:t>Y | Z </a:t>
            </a:r>
            <a:r>
              <a:rPr lang="sv-SE" altLang="en-US" sz="2800" dirty="0" err="1">
                <a:ea typeface="Arial Unicode MS" charset="0"/>
              </a:rPr>
              <a:t>states</a:t>
            </a:r>
            <a:r>
              <a:rPr lang="sv-SE" altLang="en-US" sz="2800" dirty="0">
                <a:ea typeface="Arial Unicode MS" charset="0"/>
              </a:rPr>
              <a:t> </a:t>
            </a:r>
            <a:r>
              <a:rPr lang="sv-SE" altLang="en-US" sz="2800" dirty="0" err="1">
                <a:ea typeface="Arial Unicode MS" charset="0"/>
              </a:rPr>
              <a:t>that</a:t>
            </a:r>
            <a:r>
              <a:rPr lang="sv-SE" altLang="en-US" sz="2800" dirty="0">
                <a:ea typeface="Arial Unicode MS" charset="0"/>
              </a:rPr>
              <a:t> from the </a:t>
            </a:r>
            <a:r>
              <a:rPr lang="sv-SE" altLang="en-US" sz="2800" dirty="0" err="1">
                <a:ea typeface="Arial Unicode MS" charset="0"/>
              </a:rPr>
              <a:t>point</a:t>
            </a:r>
            <a:r>
              <a:rPr lang="sv-SE" altLang="en-US" sz="2800" dirty="0">
                <a:ea typeface="Arial Unicode MS" charset="0"/>
              </a:rPr>
              <a:t> </a:t>
            </a:r>
            <a:r>
              <a:rPr lang="sv-SE" altLang="en-US" sz="2800" dirty="0" err="1">
                <a:ea typeface="Arial Unicode MS" charset="0"/>
              </a:rPr>
              <a:t>of</a:t>
            </a:r>
            <a:r>
              <a:rPr lang="sv-SE" altLang="en-US" sz="2800" dirty="0">
                <a:ea typeface="Arial Unicode MS" charset="0"/>
              </a:rPr>
              <a:t> </a:t>
            </a:r>
            <a:r>
              <a:rPr lang="sv-SE" altLang="en-US" sz="2800" dirty="0" err="1">
                <a:ea typeface="Arial Unicode MS" charset="0"/>
              </a:rPr>
              <a:t>view</a:t>
            </a:r>
            <a:r>
              <a:rPr lang="sv-SE" altLang="en-US" sz="2800" dirty="0">
                <a:ea typeface="Arial Unicode MS" charset="0"/>
              </a:rPr>
              <a:t> </a:t>
            </a:r>
            <a:r>
              <a:rPr lang="sv-SE" altLang="en-US" sz="2800" dirty="0" err="1">
                <a:ea typeface="Arial Unicode MS" charset="0"/>
              </a:rPr>
              <a:t>of</a:t>
            </a:r>
            <a:r>
              <a:rPr lang="sv-SE" altLang="en-US" sz="2800" dirty="0">
                <a:ea typeface="Arial Unicode MS" charset="0"/>
              </a:rPr>
              <a:t> X, Y and Z </a:t>
            </a:r>
            <a:r>
              <a:rPr lang="sv-SE" altLang="en-US" sz="2800" dirty="0" err="1">
                <a:ea typeface="Arial Unicode MS" charset="0"/>
              </a:rPr>
              <a:t>are</a:t>
            </a:r>
            <a:r>
              <a:rPr lang="sv-SE" altLang="en-US" sz="2800" dirty="0">
                <a:ea typeface="Arial Unicode MS" charset="0"/>
              </a:rPr>
              <a:t> independent. 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400" dirty="0"/>
              <a:t>Just X ↠</a:t>
            </a:r>
            <a:r>
              <a:rPr lang="sv-SE" altLang="en-US" sz="3200" dirty="0">
                <a:ea typeface="Arial Unicode MS" charset="0"/>
              </a:rPr>
              <a:t> </a:t>
            </a:r>
            <a:r>
              <a:rPr lang="sv-SE" altLang="en-US" sz="2400" dirty="0">
                <a:ea typeface="Arial Unicode MS" charset="0"/>
              </a:rPr>
              <a:t>Y </a:t>
            </a:r>
            <a:r>
              <a:rPr lang="sv-SE" altLang="en-US" sz="2400" dirty="0" err="1">
                <a:latin typeface="Arial Unicode MS" charset="0"/>
                <a:ea typeface="Arial Unicode MS" charset="0"/>
              </a:rPr>
              <a:t>means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 </a:t>
            </a:r>
            <a:r>
              <a:rPr lang="sv-SE" altLang="en-US" sz="2400" dirty="0" err="1">
                <a:latin typeface="Arial Unicode MS" charset="0"/>
                <a:ea typeface="Arial Unicode MS" charset="0"/>
              </a:rPr>
              <a:t>that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 </a:t>
            </a:r>
            <a:r>
              <a:rPr lang="sv-SE" altLang="en-US" sz="2400" dirty="0" err="1">
                <a:latin typeface="Arial Unicode MS" charset="0"/>
                <a:ea typeface="Arial Unicode MS" charset="0"/>
              </a:rPr>
              <a:t>X’s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 relationship to Y is independent </a:t>
            </a:r>
            <a:r>
              <a:rPr lang="sv-SE" altLang="en-US" sz="2400" dirty="0" err="1">
                <a:latin typeface="Arial Unicode MS" charset="0"/>
                <a:ea typeface="Arial Unicode MS" charset="0"/>
              </a:rPr>
              <a:t>of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 all </a:t>
            </a:r>
            <a:r>
              <a:rPr lang="sv-SE" altLang="en-US" sz="2400" dirty="0" err="1">
                <a:latin typeface="Arial Unicode MS" charset="0"/>
                <a:ea typeface="Arial Unicode MS" charset="0"/>
              </a:rPr>
              <a:t>other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 </a:t>
            </a:r>
            <a:r>
              <a:rPr lang="sv-SE" altLang="en-US" sz="2400" dirty="0" err="1">
                <a:latin typeface="Arial Unicode MS" charset="0"/>
                <a:ea typeface="Arial Unicode MS" charset="0"/>
              </a:rPr>
              <a:t>attributes</a:t>
            </a:r>
            <a:r>
              <a:rPr lang="sv-SE" altLang="en-US" sz="2400" dirty="0">
                <a:latin typeface="Arial Unicode MS" charset="0"/>
                <a:ea typeface="Arial Unicode MS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7584" y="6237312"/>
            <a:ext cx="6712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(INDs are called Multivalued Dependencies (MVDs) in the book,</a:t>
            </a:r>
          </a:p>
          <a:p>
            <a:pPr algn="ctr"/>
            <a:r>
              <a:rPr lang="en-US" dirty="0" smtClean="0"/>
              <a:t>but no need to remember that name)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Independent how?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eaLnBrk="1" hangingPunct="1"/>
            <a:r>
              <a:rPr lang="en-US" altLang="en-US"/>
              <a:t>An IND </a:t>
            </a:r>
            <a:r>
              <a:rPr lang="en-US" altLang="en-US" i="1"/>
              <a:t>X</a:t>
            </a:r>
            <a:r>
              <a:rPr lang="en-US" altLang="en-US"/>
              <a:t> </a:t>
            </a:r>
            <a:r>
              <a:rPr lang="sv-SE" altLang="en-US"/>
              <a:t>↠</a:t>
            </a:r>
            <a:r>
              <a:rPr lang="en-US" altLang="en-US" i="1"/>
              <a:t>Y </a:t>
            </a:r>
            <a:r>
              <a:rPr lang="en-US" altLang="en-US"/>
              <a:t> is an assertion that if two tuples of a relation agree on all the attributes of </a:t>
            </a:r>
            <a:r>
              <a:rPr lang="en-US" altLang="en-US" i="1"/>
              <a:t>X</a:t>
            </a:r>
            <a:r>
              <a:rPr lang="en-US" altLang="en-US"/>
              <a:t>, then their components in the set of attributes </a:t>
            </a:r>
            <a:r>
              <a:rPr lang="en-US" altLang="en-US" i="1"/>
              <a:t>Y</a:t>
            </a:r>
            <a:r>
              <a:rPr lang="en-US" altLang="en-US"/>
              <a:t> may be swapped, and the result will be two tuples that are also in the relation.</a:t>
            </a:r>
          </a:p>
          <a:p>
            <a:pPr eaLnBrk="1" hangingPunct="1"/>
            <a:r>
              <a:rPr lang="en-US" altLang="en-US"/>
              <a:t>If (for some X)</a:t>
            </a:r>
            <a:r>
              <a:rPr lang="en-US" altLang="en-US" i="1"/>
              <a:t> </a:t>
            </a:r>
            <a:r>
              <a:rPr lang="en-US" altLang="en-US"/>
              <a:t>all values of Y (for that X) can be combined with all values of Z (for that X), then (from X) Y and Z are independent.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Picture of IND </a:t>
            </a:r>
            <a:r>
              <a:rPr lang="en-US" altLang="en-US" i="1"/>
              <a:t>X </a:t>
            </a:r>
            <a:r>
              <a:rPr lang="sv-SE" altLang="en-US"/>
              <a:t>↠</a:t>
            </a:r>
            <a:r>
              <a:rPr lang="en-US" altLang="en-US" i="1"/>
              <a:t>Y | Z</a:t>
            </a: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828800" y="2819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828800" y="3657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4953000" y="3657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3429000" y="3657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953000" y="2819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3429000" y="2819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041525" y="2244725"/>
            <a:ext cx="3382963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charset="0"/>
              </a:rPr>
              <a:t>   </a:t>
            </a:r>
            <a:r>
              <a:rPr lang="en-US" altLang="en-US" sz="2400" i="1">
                <a:latin typeface="Tahoma" charset="0"/>
              </a:rPr>
              <a:t>X</a:t>
            </a:r>
            <a:r>
              <a:rPr lang="en-US" altLang="en-US" sz="2400">
                <a:latin typeface="Tahoma" charset="0"/>
              </a:rPr>
              <a:t>		</a:t>
            </a:r>
            <a:r>
              <a:rPr lang="en-US" altLang="en-US" sz="2400" i="1">
                <a:latin typeface="Tahoma" charset="0"/>
              </a:rPr>
              <a:t>Y</a:t>
            </a:r>
            <a:r>
              <a:rPr lang="en-US" altLang="en-US" sz="2400">
                <a:latin typeface="Tahoma" charset="0"/>
              </a:rPr>
              <a:t>	   </a:t>
            </a:r>
            <a:r>
              <a:rPr lang="en-US" altLang="en-US" sz="2400" i="1">
                <a:latin typeface="Tahoma" charset="0"/>
              </a:rPr>
              <a:t>Z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charset="0"/>
              </a:rPr>
              <a:t>equal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ahoma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charset="0"/>
              </a:rPr>
              <a:t>	     exchange</a:t>
            </a:r>
            <a:endParaRPr lang="en-US" altLang="en-US" sz="2400" i="1">
              <a:latin typeface="Tahoma" charset="0"/>
            </a:endParaRP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25146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514600" y="3429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V="1">
            <a:off x="3733800" y="2819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4419600" y="2819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Text Box 16"/>
          <p:cNvSpPr txBox="1">
            <a:spLocks noChangeArrowheads="1"/>
          </p:cNvSpPr>
          <p:nvPr/>
        </p:nvSpPr>
        <p:spPr bwMode="auto">
          <a:xfrm>
            <a:off x="900113" y="4437063"/>
            <a:ext cx="7197725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/>
              <a:t>If two tuples have the same value for X, different values for Y and different values for the Z attributes, then there must also exist tuples where the values of Y are exchanged, otherwise Y and Z are not independent!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Functional dependencies (FDs) X </a:t>
            </a:r>
            <a:r>
              <a:rPr lang="sv-SE" altLang="en-US" sz="2400" dirty="0" smtClean="0"/>
              <a:t>→ A</a:t>
            </a:r>
            <a:endParaRPr lang="en-US" sz="2400" dirty="0" smtClean="0"/>
          </a:p>
          <a:p>
            <a:r>
              <a:rPr lang="en-US" sz="2400" dirty="0" smtClean="0"/>
              <a:t>X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= Closure of X = all derivable (from X) attributes</a:t>
            </a:r>
          </a:p>
          <a:p>
            <a:r>
              <a:rPr lang="en-US" sz="2400" dirty="0" smtClean="0"/>
              <a:t>F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= Closure of F = all implied (from F) FDs</a:t>
            </a:r>
          </a:p>
          <a:p>
            <a:r>
              <a:rPr lang="en-US" sz="2400" dirty="0" err="1"/>
              <a:t>Superkeys</a:t>
            </a:r>
            <a:r>
              <a:rPr lang="en-US" sz="2400" dirty="0"/>
              <a:t>, keys and primary </a:t>
            </a:r>
            <a:r>
              <a:rPr lang="en-US" sz="2400" dirty="0" smtClean="0"/>
              <a:t>keys</a:t>
            </a:r>
          </a:p>
          <a:p>
            <a:r>
              <a:rPr lang="en-US" sz="2400" dirty="0" smtClean="0"/>
              <a:t>Boyce-</a:t>
            </a:r>
            <a:r>
              <a:rPr lang="en-US" sz="2400" dirty="0" err="1" smtClean="0"/>
              <a:t>Codd</a:t>
            </a:r>
            <a:r>
              <a:rPr lang="en-US" sz="2400" dirty="0" smtClean="0"/>
              <a:t> Normal Form (BCNF):</a:t>
            </a:r>
          </a:p>
          <a:p>
            <a:pPr lvl="1"/>
            <a:r>
              <a:rPr lang="en-US" sz="2000" dirty="0" smtClean="0"/>
              <a:t>The LHS (X) of every non-trivial FD (X</a:t>
            </a:r>
            <a:r>
              <a:rPr lang="sv-SE" altLang="en-US" sz="2000" dirty="0"/>
              <a:t> → </a:t>
            </a:r>
            <a:r>
              <a:rPr lang="sv-SE" altLang="en-US" sz="2000" dirty="0" smtClean="0"/>
              <a:t>A) </a:t>
            </a:r>
            <a:r>
              <a:rPr lang="en-US" altLang="en-US" sz="2000" dirty="0" smtClean="0"/>
              <a:t>must be</a:t>
            </a:r>
            <a:r>
              <a:rPr lang="en-US" sz="2000" dirty="0" smtClean="0"/>
              <a:t> a </a:t>
            </a:r>
            <a:r>
              <a:rPr lang="en-US" sz="2000" dirty="0" err="1" smtClean="0"/>
              <a:t>superkey</a:t>
            </a:r>
            <a:endParaRPr lang="en-US" sz="2000" dirty="0" smtClean="0"/>
          </a:p>
          <a:p>
            <a:r>
              <a:rPr lang="en-US" sz="2400" dirty="0" smtClean="0"/>
              <a:t>Decomposition:</a:t>
            </a:r>
          </a:p>
          <a:p>
            <a:pPr lvl="1"/>
            <a:r>
              <a:rPr lang="en-US" sz="2000" dirty="0" smtClean="0"/>
              <a:t>Split up relations until normal form (e.g. BCNF) holds</a:t>
            </a:r>
          </a:p>
          <a:p>
            <a:pPr lvl="1"/>
            <a:r>
              <a:rPr lang="en-US" sz="2000" dirty="0" smtClean="0"/>
              <a:t>Make sure to preserve recovery!!! No </a:t>
            </a:r>
            <a:r>
              <a:rPr lang="en-US" sz="2000" dirty="0" err="1" smtClean="0"/>
              <a:t>lossy</a:t>
            </a:r>
            <a:r>
              <a:rPr lang="en-US" sz="2000" dirty="0" smtClean="0"/>
              <a:t> joins allowed</a:t>
            </a:r>
          </a:p>
        </p:txBody>
      </p:sp>
    </p:spTree>
    <p:extLst>
      <p:ext uri="{BB962C8B-B14F-4D97-AF65-F5344CB8AC3E}">
        <p14:creationId xmlns:p14="http://schemas.microsoft.com/office/powerpoint/2010/main" val="726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Implied tuples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229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400"/>
              <a:t>If we have: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55650" y="1341438"/>
            <a:ext cx="7777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name, </a:t>
            </a:r>
            <a:r>
              <a:rPr lang="sv-SE" altLang="en-US" sz="2400" b="1" u="sng">
                <a:latin typeface="Courier New" charset="0"/>
              </a:rPr>
              <a:t>room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)</a:t>
            </a:r>
            <a:endParaRPr lang="sv-SE" altLang="en-US" sz="240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27088" y="1917700"/>
            <a:ext cx="22320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code</a:t>
            </a:r>
            <a:r>
              <a:rPr lang="sv-SE" altLang="en-US" sz="2400"/>
              <a:t> → </a:t>
            </a:r>
            <a:r>
              <a:rPr lang="sv-SE" altLang="en-US" sz="2400" b="1">
                <a:latin typeface="Courier New" charset="0"/>
              </a:rPr>
              <a:t>name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/>
        </p:nvGraphicFramePr>
        <p:xfrm>
          <a:off x="900113" y="3140075"/>
          <a:ext cx="4679950" cy="1252539"/>
        </p:xfrm>
        <a:graphic>
          <a:graphicData uri="http://schemas.openxmlformats.org/drawingml/2006/table">
            <a:tbl>
              <a:tblPr/>
              <a:tblGrid>
                <a:gridCol w="1074737"/>
                <a:gridCol w="1157288"/>
                <a:gridCol w="792162"/>
                <a:gridCol w="1655763"/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48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298371"/>
              </p:ext>
            </p:extLst>
          </p:nvPr>
        </p:nvGraphicFramePr>
        <p:xfrm>
          <a:off x="900113" y="5041106"/>
          <a:ext cx="4679950" cy="836612"/>
        </p:xfrm>
        <a:graphic>
          <a:graphicData uri="http://schemas.openxmlformats.org/drawingml/2006/table">
            <a:tbl>
              <a:tblPr/>
              <a:tblGrid>
                <a:gridCol w="1074737"/>
                <a:gridCol w="1157288"/>
                <a:gridCol w="792162"/>
                <a:gridCol w="1655763"/>
              </a:tblGrid>
              <a:tr h="4190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395288" y="4435475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2400"/>
              <a:t>we must also have: </a:t>
            </a:r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539750" y="594995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2400"/>
              <a:t>otherwise room and teacher would not be independent!</a:t>
            </a:r>
          </a:p>
        </p:txBody>
      </p: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3429000" y="1928813"/>
            <a:ext cx="3938588" cy="461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code</a:t>
            </a:r>
            <a:r>
              <a:rPr lang="sv-SE" altLang="en-US" sz="2400"/>
              <a:t> ↠ </a:t>
            </a:r>
            <a:r>
              <a:rPr lang="sv-SE" altLang="en-US" sz="2400" b="1">
                <a:latin typeface="Courier New" charset="0"/>
              </a:rPr>
              <a:t>room | teacher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Compare with joining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73688"/>
            <a:ext cx="8229600" cy="1223962"/>
          </a:xfrm>
        </p:spPr>
        <p:txBody>
          <a:bodyPr/>
          <a:lstStyle/>
          <a:p>
            <a:pPr eaLnBrk="1" hangingPunct="1"/>
            <a:r>
              <a:rPr lang="sv-SE" altLang="en-US"/>
              <a:t>Joining two independent relations yields a relation with all combinations of values!</a:t>
            </a:r>
          </a:p>
        </p:txBody>
      </p:sp>
      <p:graphicFrame>
        <p:nvGraphicFramePr>
          <p:cNvPr id="52228" name="Group 4"/>
          <p:cNvGraphicFramePr>
            <a:graphicFrameLocks noGrp="1"/>
          </p:cNvGraphicFramePr>
          <p:nvPr/>
        </p:nvGraphicFramePr>
        <p:xfrm>
          <a:off x="1187450" y="1484313"/>
          <a:ext cx="2376488" cy="1190625"/>
        </p:xfrm>
        <a:graphic>
          <a:graphicData uri="http://schemas.openxmlformats.org/drawingml/2006/table">
            <a:tbl>
              <a:tblPr/>
              <a:tblGrid>
                <a:gridCol w="1189038"/>
                <a:gridCol w="1187450"/>
              </a:tblGrid>
              <a:tr h="3964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7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242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409588"/>
              </p:ext>
            </p:extLst>
          </p:nvPr>
        </p:nvGraphicFramePr>
        <p:xfrm>
          <a:off x="4859338" y="1484313"/>
          <a:ext cx="2808287" cy="1190625"/>
        </p:xfrm>
        <a:graphic>
          <a:graphicData uri="http://schemas.openxmlformats.org/drawingml/2006/table">
            <a:tbl>
              <a:tblPr/>
              <a:tblGrid>
                <a:gridCol w="1152525"/>
                <a:gridCol w="1655762"/>
              </a:tblGrid>
              <a:tr h="3964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7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4" name="AutoShape 32"/>
          <p:cNvSpPr>
            <a:spLocks noChangeArrowheads="1"/>
          </p:cNvSpPr>
          <p:nvPr/>
        </p:nvSpPr>
        <p:spPr bwMode="auto">
          <a:xfrm rot="5400000">
            <a:off x="1475581" y="2996407"/>
            <a:ext cx="576263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AutoShape 33"/>
          <p:cNvSpPr>
            <a:spLocks noChangeArrowheads="1"/>
          </p:cNvSpPr>
          <p:nvPr/>
        </p:nvSpPr>
        <p:spPr bwMode="auto">
          <a:xfrm rot="16200000" flipH="1">
            <a:off x="6445250" y="2995613"/>
            <a:ext cx="574675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2258" name="Group 34"/>
          <p:cNvGraphicFramePr>
            <a:graphicFrameLocks noGrp="1"/>
          </p:cNvGraphicFramePr>
          <p:nvPr/>
        </p:nvGraphicFramePr>
        <p:xfrm>
          <a:off x="2555875" y="3068638"/>
          <a:ext cx="3600450" cy="2089152"/>
        </p:xfrm>
        <a:graphic>
          <a:graphicData uri="http://schemas.openxmlformats.org/drawingml/2006/table">
            <a:tbl>
              <a:tblPr/>
              <a:tblGrid>
                <a:gridCol w="935038"/>
                <a:gridCol w="792162"/>
                <a:gridCol w="1873250"/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257772"/>
              </p:ext>
            </p:extLst>
          </p:nvPr>
        </p:nvGraphicFramePr>
        <p:xfrm>
          <a:off x="179511" y="1834989"/>
          <a:ext cx="4680399" cy="2242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1296265"/>
                <a:gridCol w="2304134"/>
              </a:tblGrid>
              <a:tr h="348653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Hobby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Lang, </a:t>
                      </a:r>
                      <a:r>
                        <a:rPr lang="en-US" dirty="0" err="1" smtClean="0"/>
                        <a:t>LangSkill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235523">
                <a:tc>
                  <a:txBody>
                    <a:bodyPr/>
                    <a:lstStyle/>
                    <a:p>
                      <a:r>
                        <a:rPr lang="en-US" dirty="0" smtClean="0"/>
                        <a:t>Alice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Gaming</a:t>
                      </a:r>
                    </a:p>
                    <a:p>
                      <a:r>
                        <a:rPr lang="en-US" dirty="0" smtClean="0"/>
                        <a:t>Cooking</a:t>
                      </a:r>
                    </a:p>
                    <a:p>
                      <a:r>
                        <a:rPr lang="en-US" dirty="0" smtClean="0"/>
                        <a:t>Hiking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Dutch, A</a:t>
                      </a:r>
                    </a:p>
                    <a:p>
                      <a:r>
                        <a:rPr lang="en-US" dirty="0" smtClean="0"/>
                        <a:t>French, B</a:t>
                      </a:r>
                    </a:p>
                    <a:p>
                      <a:r>
                        <a:rPr lang="en-US" dirty="0" smtClean="0"/>
                        <a:t>English, A</a:t>
                      </a:r>
                    </a:p>
                    <a:p>
                      <a:r>
                        <a:rPr lang="en-US" dirty="0" smtClean="0"/>
                        <a:t>Swedish, C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0800"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Fish</a:t>
                      </a:r>
                    </a:p>
                    <a:p>
                      <a:r>
                        <a:rPr lang="en-US" dirty="0" smtClean="0"/>
                        <a:t>Skate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English, A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641059"/>
              </p:ext>
            </p:extLst>
          </p:nvPr>
        </p:nvGraphicFramePr>
        <p:xfrm>
          <a:off x="4603307" y="1114400"/>
          <a:ext cx="415178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946"/>
                <a:gridCol w="1037946"/>
                <a:gridCol w="1037946"/>
                <a:gridCol w="1037946"/>
              </a:tblGrid>
              <a:tr h="25323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Hobby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Lang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LangSkill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Swedish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Swedish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Hiking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Alice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Swedish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92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Skate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2267744" y="2420888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67744" y="2708920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67744" y="2924944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67744" y="2924944"/>
            <a:ext cx="395424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67744" y="2708920"/>
            <a:ext cx="395424" cy="50405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67744" y="2420888"/>
            <a:ext cx="360040" cy="7920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67744" y="2420888"/>
            <a:ext cx="360040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85436" y="2421961"/>
            <a:ext cx="377732" cy="5029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267744" y="2420888"/>
            <a:ext cx="360040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93298" y="2708920"/>
            <a:ext cx="334486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71600" y="2420888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71600" y="2421961"/>
            <a:ext cx="360040" cy="2514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92115" y="2429396"/>
            <a:ext cx="339525" cy="4955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99592" y="3645024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99592" y="3653532"/>
            <a:ext cx="360040" cy="2075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213918" y="3645024"/>
            <a:ext cx="3600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2213918" y="3653532"/>
            <a:ext cx="360040" cy="2075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7504" y="4852898"/>
            <a:ext cx="7266733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altLang="en-US" sz="2400" dirty="0" err="1" smtClean="0"/>
              <a:t>name</a:t>
            </a:r>
            <a:r>
              <a:rPr lang="sv-SE" altLang="en-US" sz="2400" dirty="0" smtClean="0"/>
              <a:t> </a:t>
            </a:r>
            <a:r>
              <a:rPr lang="sv-SE" altLang="en-US" sz="2400" dirty="0"/>
              <a:t>↠</a:t>
            </a:r>
            <a:r>
              <a:rPr lang="sv-SE" altLang="en-US" sz="3200" dirty="0">
                <a:ea typeface="Arial Unicode MS" charset="0"/>
              </a:rPr>
              <a:t> </a:t>
            </a:r>
            <a:r>
              <a:rPr lang="sv-SE" altLang="en-US" sz="2400" dirty="0" smtClean="0">
                <a:ea typeface="Arial Unicode MS" charset="0"/>
              </a:rPr>
              <a:t>hobby </a:t>
            </a:r>
            <a:r>
              <a:rPr lang="sv-SE" altLang="en-US" sz="2400" dirty="0">
                <a:ea typeface="Arial Unicode MS" charset="0"/>
              </a:rPr>
              <a:t>| </a:t>
            </a:r>
            <a:r>
              <a:rPr lang="sv-SE" altLang="en-US" sz="2400" dirty="0" err="1" smtClean="0">
                <a:ea typeface="Arial Unicode MS" charset="0"/>
              </a:rPr>
              <a:t>lang</a:t>
            </a:r>
            <a:r>
              <a:rPr lang="sv-SE" altLang="en-US" sz="2400" dirty="0" smtClean="0">
                <a:ea typeface="Arial Unicode MS" charset="0"/>
              </a:rPr>
              <a:t>, </a:t>
            </a:r>
            <a:r>
              <a:rPr lang="sv-SE" altLang="en-US" sz="2400" dirty="0" err="1" smtClean="0">
                <a:ea typeface="Arial Unicode MS" charset="0"/>
              </a:rPr>
              <a:t>langskill</a:t>
            </a:r>
            <a:endParaRPr lang="sv-SE" altLang="en-US" sz="2400" dirty="0" smtClean="0">
              <a:ea typeface="Arial Unicode MS" charset="0"/>
            </a:endParaRPr>
          </a:p>
          <a:p>
            <a:endParaRPr lang="sv-SE" dirty="0">
              <a:ea typeface="Arial Unicode MS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sv-SE" sz="1400" dirty="0" smtClean="0">
                <a:ea typeface="Arial Unicode MS" charset="0"/>
              </a:rPr>
              <a:t>For a given </a:t>
            </a:r>
            <a:r>
              <a:rPr lang="sv-SE" sz="1400" dirty="0" err="1" smtClean="0">
                <a:ea typeface="Arial Unicode MS" charset="0"/>
              </a:rPr>
              <a:t>name</a:t>
            </a:r>
            <a:r>
              <a:rPr lang="sv-SE" sz="1400" dirty="0" smtClean="0">
                <a:ea typeface="Arial Unicode MS" charset="0"/>
              </a:rPr>
              <a:t>, hobby and {</a:t>
            </a:r>
            <a:r>
              <a:rPr lang="sv-SE" sz="1400" dirty="0" err="1" smtClean="0">
                <a:ea typeface="Arial Unicode MS" charset="0"/>
              </a:rPr>
              <a:t>language</a:t>
            </a:r>
            <a:r>
              <a:rPr lang="sv-SE" sz="1400" dirty="0" smtClean="0">
                <a:ea typeface="Arial Unicode MS" charset="0"/>
              </a:rPr>
              <a:t>, </a:t>
            </a:r>
            <a:r>
              <a:rPr lang="sv-SE" sz="1400" dirty="0" err="1" smtClean="0">
                <a:ea typeface="Arial Unicode MS" charset="0"/>
              </a:rPr>
              <a:t>langskill</a:t>
            </a:r>
            <a:r>
              <a:rPr lang="sv-SE" sz="1400" dirty="0" smtClean="0">
                <a:ea typeface="Arial Unicode MS" charset="0"/>
              </a:rPr>
              <a:t>} </a:t>
            </a:r>
            <a:r>
              <a:rPr lang="sv-SE" sz="1400" dirty="0" err="1">
                <a:ea typeface="Arial Unicode MS" charset="0"/>
              </a:rPr>
              <a:t>a</a:t>
            </a:r>
            <a:r>
              <a:rPr lang="sv-SE" sz="1400" dirty="0" err="1" smtClean="0">
                <a:ea typeface="Arial Unicode MS" charset="0"/>
              </a:rPr>
              <a:t>re</a:t>
            </a:r>
            <a:r>
              <a:rPr lang="sv-SE" sz="1400" dirty="0" smtClean="0">
                <a:ea typeface="Arial Unicode MS" charset="0"/>
              </a:rPr>
              <a:t> independent</a:t>
            </a:r>
          </a:p>
          <a:p>
            <a:pPr marL="285750" indent="-285750">
              <a:buFont typeface="Arial" charset="0"/>
              <a:buChar char="•"/>
            </a:pPr>
            <a:r>
              <a:rPr lang="sv-SE" sz="1400" dirty="0" smtClean="0">
                <a:ea typeface="Arial Unicode MS" charset="0"/>
              </a:rPr>
              <a:t>For a given </a:t>
            </a:r>
            <a:r>
              <a:rPr lang="sv-SE" sz="1400" dirty="0" err="1" smtClean="0">
                <a:ea typeface="Arial Unicode MS" charset="0"/>
              </a:rPr>
              <a:t>name</a:t>
            </a:r>
            <a:r>
              <a:rPr lang="sv-SE" sz="1400" dirty="0" smtClean="0">
                <a:ea typeface="Arial Unicode MS" charset="0"/>
              </a:rPr>
              <a:t>, all combinations </a:t>
            </a:r>
            <a:r>
              <a:rPr lang="sv-SE" sz="1400" dirty="0" err="1" smtClean="0">
                <a:ea typeface="Arial Unicode MS" charset="0"/>
              </a:rPr>
              <a:t>of</a:t>
            </a:r>
            <a:r>
              <a:rPr lang="sv-SE" sz="1400" dirty="0" smtClean="0">
                <a:ea typeface="Arial Unicode MS" charset="0"/>
              </a:rPr>
              <a:t> hobby and {</a:t>
            </a:r>
            <a:r>
              <a:rPr lang="sv-SE" sz="1400" dirty="0" err="1" smtClean="0">
                <a:ea typeface="Arial Unicode MS" charset="0"/>
              </a:rPr>
              <a:t>lang</a:t>
            </a:r>
            <a:r>
              <a:rPr lang="sv-SE" sz="1400" dirty="0" smtClean="0">
                <a:ea typeface="Arial Unicode MS" charset="0"/>
              </a:rPr>
              <a:t>, </a:t>
            </a:r>
            <a:r>
              <a:rPr lang="sv-SE" sz="1400" dirty="0" err="1" smtClean="0">
                <a:ea typeface="Arial Unicode MS" charset="0"/>
              </a:rPr>
              <a:t>langskill</a:t>
            </a:r>
            <a:r>
              <a:rPr lang="sv-SE" sz="1400" dirty="0" smtClean="0">
                <a:ea typeface="Arial Unicode MS" charset="0"/>
              </a:rPr>
              <a:t>} must be </a:t>
            </a:r>
            <a:r>
              <a:rPr lang="sv-SE" sz="1400" dirty="0" err="1" smtClean="0">
                <a:ea typeface="Arial Unicode MS" charset="0"/>
              </a:rPr>
              <a:t>able</a:t>
            </a:r>
            <a:r>
              <a:rPr lang="sv-SE" sz="1400" dirty="0" smtClean="0">
                <a:ea typeface="Arial Unicode MS" charset="0"/>
              </a:rPr>
              <a:t> to </a:t>
            </a:r>
            <a:r>
              <a:rPr lang="sv-SE" sz="1400" dirty="0" err="1" smtClean="0">
                <a:ea typeface="Arial Unicode MS" charset="0"/>
              </a:rPr>
              <a:t>exist</a:t>
            </a:r>
            <a:endParaRPr lang="sv-SE" sz="1400" dirty="0" smtClean="0">
              <a:ea typeface="Arial Unicode MS" charset="0"/>
            </a:endParaRPr>
          </a:p>
          <a:p>
            <a:pPr marL="285750" indent="-285750">
              <a:buFont typeface="Arial" charset="0"/>
              <a:buChar char="•"/>
            </a:pPr>
            <a:endParaRPr lang="sv-SE" sz="1400" dirty="0" smtClean="0">
              <a:ea typeface="Arial Unicode MS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82077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FDs are INDs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800"/>
              <a:t>Every FD is an IND (but of course not the other way around). Compare the following cases:</a:t>
            </a:r>
          </a:p>
          <a:p>
            <a:pPr lvl="1" eaLnBrk="1" hangingPunct="1"/>
            <a:r>
              <a:rPr lang="sv-SE" altLang="en-US" sz="2400"/>
              <a:t>If X ↠ Y holds for a relation, then all possible values of Y for that X must be combined with all possible combinations of values for ”all other attributes” for that X.</a:t>
            </a:r>
          </a:p>
          <a:p>
            <a:pPr lvl="1" eaLnBrk="1" hangingPunct="1"/>
            <a:r>
              <a:rPr lang="sv-SE" altLang="en-US" sz="2400"/>
              <a:t>If X → A, there is only one possible value of A for that X, and it will appear in all tuples where X appears. Thus it will be combined with all combinations of values that exist for that X for the rest of the attributes.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29600" cy="647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graphicFrame>
        <p:nvGraphicFramePr>
          <p:cNvPr id="3277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963282"/>
              </p:ext>
            </p:extLst>
          </p:nvPr>
        </p:nvGraphicFramePr>
        <p:xfrm>
          <a:off x="827088" y="1412875"/>
          <a:ext cx="4679950" cy="2087565"/>
        </p:xfrm>
        <a:graphic>
          <a:graphicData uri="http://schemas.openxmlformats.org/drawingml/2006/table">
            <a:tbl>
              <a:tblPr/>
              <a:tblGrid>
                <a:gridCol w="1074737"/>
                <a:gridCol w="1157288"/>
                <a:gridCol w="792162"/>
                <a:gridCol w="1655763"/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2195513" y="3716338"/>
            <a:ext cx="6697662" cy="28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There are four possible combinations of values for the attributes </a:t>
            </a:r>
            <a:r>
              <a:rPr lang="sv-SE" altLang="en-US" sz="1800" b="1">
                <a:latin typeface="Courier New" charset="0"/>
              </a:rPr>
              <a:t>room</a:t>
            </a:r>
            <a:r>
              <a:rPr lang="sv-SE" altLang="en-US" sz="1800"/>
              <a:t> and </a:t>
            </a:r>
            <a:r>
              <a:rPr lang="sv-SE" altLang="en-US" sz="1800" b="1">
                <a:latin typeface="Courier New" charset="0"/>
              </a:rPr>
              <a:t>teacher</a:t>
            </a:r>
            <a:r>
              <a:rPr lang="sv-SE" altLang="en-US" sz="1800"/>
              <a:t>, and the only possible value for the </a:t>
            </a:r>
            <a:r>
              <a:rPr lang="sv-SE" altLang="en-US" sz="1800" b="1">
                <a:latin typeface="Courier New" charset="0"/>
              </a:rPr>
              <a:t>name</a:t>
            </a:r>
            <a:r>
              <a:rPr lang="sv-SE" altLang="en-US" sz="1800"/>
              <a:t> attribute, ”Databases”, appears in combination with all of them.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There are two possible combinations of values for the attributes </a:t>
            </a:r>
            <a:r>
              <a:rPr lang="sv-SE" altLang="en-US" sz="1800" b="1">
                <a:latin typeface="Courier New" charset="0"/>
              </a:rPr>
              <a:t>name</a:t>
            </a:r>
            <a:r>
              <a:rPr lang="sv-SE" altLang="en-US" sz="1800"/>
              <a:t> and </a:t>
            </a:r>
            <a:r>
              <a:rPr lang="sv-SE" altLang="en-US" sz="1800" b="1">
                <a:latin typeface="Courier New" charset="0"/>
              </a:rPr>
              <a:t>room</a:t>
            </a:r>
            <a:r>
              <a:rPr lang="sv-SE" altLang="en-US" sz="1800"/>
              <a:t>, and all possible values of the attribute </a:t>
            </a:r>
            <a:r>
              <a:rPr lang="sv-SE" altLang="en-US" sz="1800" b="1">
                <a:latin typeface="Courier New" charset="0"/>
              </a:rPr>
              <a:t>teacher</a:t>
            </a:r>
            <a:r>
              <a:rPr lang="sv-SE" altLang="en-US" sz="1800"/>
              <a:t> appear with both of these combinations.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There are two possible combinations of values for the attributes </a:t>
            </a:r>
            <a:r>
              <a:rPr lang="sv-SE" altLang="en-US" sz="1800" b="1">
                <a:latin typeface="Courier New" charset="0"/>
              </a:rPr>
              <a:t>name</a:t>
            </a:r>
            <a:r>
              <a:rPr lang="sv-SE" altLang="en-US" sz="1800"/>
              <a:t> and </a:t>
            </a:r>
            <a:r>
              <a:rPr lang="sv-SE" altLang="en-US" sz="1800" b="1">
                <a:latin typeface="Courier New" charset="0"/>
              </a:rPr>
              <a:t>teacher</a:t>
            </a:r>
            <a:r>
              <a:rPr lang="sv-SE" altLang="en-US" sz="1800"/>
              <a:t>, and all possible values of the attribute </a:t>
            </a:r>
            <a:r>
              <a:rPr lang="sv-SE" altLang="en-US" sz="1800" b="1">
                <a:latin typeface="Courier New" charset="0"/>
              </a:rPr>
              <a:t>room</a:t>
            </a:r>
            <a:r>
              <a:rPr lang="sv-SE" altLang="en-US" sz="1800"/>
              <a:t> appear with both of these combinations.</a:t>
            </a:r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179388" y="5876925"/>
            <a:ext cx="1728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code</a:t>
            </a:r>
            <a:r>
              <a:rPr lang="sv-SE" altLang="en-US" sz="1800"/>
              <a:t> ↠ </a:t>
            </a:r>
            <a:r>
              <a:rPr lang="sv-SE" altLang="en-US" sz="1800" b="1">
                <a:latin typeface="Courier New" charset="0"/>
              </a:rPr>
              <a:t>room</a:t>
            </a:r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179388" y="4941888"/>
            <a:ext cx="208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code</a:t>
            </a:r>
            <a:r>
              <a:rPr lang="sv-SE" altLang="en-US" sz="1800"/>
              <a:t> ↠ </a:t>
            </a:r>
            <a:r>
              <a:rPr lang="sv-SE" altLang="en-US" sz="1800" b="1">
                <a:latin typeface="Courier New" charset="0"/>
              </a:rPr>
              <a:t>teacher</a:t>
            </a: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179388" y="4005263"/>
            <a:ext cx="1728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code</a:t>
            </a:r>
            <a:r>
              <a:rPr lang="sv-SE" altLang="en-US" sz="1800"/>
              <a:t> ↠ </a:t>
            </a:r>
            <a:r>
              <a:rPr lang="sv-SE" altLang="en-US" sz="1800" b="1">
                <a:latin typeface="Courier New" charset="0"/>
              </a:rPr>
              <a:t>name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IND rules </a:t>
            </a:r>
            <a:r>
              <a:rPr lang="sv-SE" altLang="en-US">
                <a:ea typeface="Arial" charset="0"/>
                <a:cs typeface="Arial" charset="0"/>
              </a:rPr>
              <a:t>≠ FD rules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Complementation</a:t>
            </a:r>
          </a:p>
          <a:p>
            <a:pPr lvl="1" eaLnBrk="1" hangingPunct="1"/>
            <a:r>
              <a:rPr lang="sv-SE" altLang="en-US"/>
              <a:t>If X ↠ Y, and Z is all other attributes, then</a:t>
            </a:r>
            <a:br>
              <a:rPr lang="sv-SE" altLang="en-US"/>
            </a:br>
            <a:r>
              <a:rPr lang="sv-SE" altLang="en-US"/>
              <a:t>X ↠ Z.</a:t>
            </a:r>
          </a:p>
          <a:p>
            <a:pPr eaLnBrk="1" hangingPunct="1"/>
            <a:r>
              <a:rPr lang="sv-SE" altLang="en-US"/>
              <a:t>Splitting doesn’t hold!!</a:t>
            </a:r>
          </a:p>
          <a:p>
            <a:pPr lvl="1" eaLnBrk="1" hangingPunct="1"/>
            <a:r>
              <a:rPr lang="sv-SE" altLang="en-US" b="1">
                <a:latin typeface="Courier New" charset="0"/>
              </a:rPr>
              <a:t>code</a:t>
            </a:r>
            <a:r>
              <a:rPr lang="sv-SE" altLang="en-US"/>
              <a:t> ↠ </a:t>
            </a:r>
            <a:r>
              <a:rPr lang="sv-SE" altLang="en-US" b="1">
                <a:latin typeface="Courier New" charset="0"/>
              </a:rPr>
              <a:t>room, #seats</a:t>
            </a:r>
          </a:p>
          <a:p>
            <a:pPr lvl="2" eaLnBrk="1" hangingPunct="1"/>
            <a:r>
              <a:rPr lang="sv-SE" altLang="en-US" b="1">
                <a:latin typeface="Courier New" charset="0"/>
              </a:rPr>
              <a:t>code</a:t>
            </a:r>
            <a:r>
              <a:rPr lang="sv-SE" altLang="en-US" b="1"/>
              <a:t> </a:t>
            </a:r>
            <a:r>
              <a:rPr lang="sv-SE" altLang="en-US"/>
              <a:t>↠ </a:t>
            </a:r>
            <a:r>
              <a:rPr lang="sv-SE" altLang="en-US" b="1">
                <a:latin typeface="Courier New" charset="0"/>
              </a:rPr>
              <a:t>room </a:t>
            </a:r>
            <a:r>
              <a:rPr lang="sv-SE" altLang="en-US"/>
              <a:t>does not hold, since </a:t>
            </a:r>
            <a:r>
              <a:rPr lang="sv-SE" altLang="en-US" b="1">
                <a:latin typeface="Courier New" charset="0"/>
              </a:rPr>
              <a:t>room</a:t>
            </a:r>
            <a:r>
              <a:rPr lang="sv-SE" altLang="en-US"/>
              <a:t> and </a:t>
            </a:r>
            <a:r>
              <a:rPr lang="sv-SE" altLang="en-US" b="1">
                <a:latin typeface="Courier New" charset="0"/>
              </a:rPr>
              <a:t>#seats</a:t>
            </a:r>
            <a:r>
              <a:rPr lang="sv-SE" altLang="en-US"/>
              <a:t> are not independent!</a:t>
            </a:r>
          </a:p>
          <a:p>
            <a:pPr eaLnBrk="1" hangingPunct="1"/>
            <a:r>
              <a:rPr lang="sv-SE" altLang="en-US"/>
              <a:t>None of the other rules for FDs hold either.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29600" cy="647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Example:</a:t>
            </a:r>
          </a:p>
        </p:txBody>
      </p:sp>
      <p:graphicFrame>
        <p:nvGraphicFramePr>
          <p:cNvPr id="46136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627129"/>
              </p:ext>
            </p:extLst>
          </p:nvPr>
        </p:nvGraphicFramePr>
        <p:xfrm>
          <a:off x="827088" y="1412875"/>
          <a:ext cx="5611812" cy="2087565"/>
        </p:xfrm>
        <a:graphic>
          <a:graphicData uri="http://schemas.openxmlformats.org/drawingml/2006/table">
            <a:tbl>
              <a:tblPr/>
              <a:tblGrid>
                <a:gridCol w="1074737"/>
                <a:gridCol w="1157288"/>
                <a:gridCol w="792162"/>
                <a:gridCol w="931863"/>
                <a:gridCol w="1655762"/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9" name="Text Box 35"/>
          <p:cNvSpPr txBox="1">
            <a:spLocks noChangeArrowheads="1"/>
          </p:cNvSpPr>
          <p:nvPr/>
        </p:nvSpPr>
        <p:spPr bwMode="auto">
          <a:xfrm>
            <a:off x="827088" y="4149725"/>
            <a:ext cx="6697662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We cannot freely swap values in the #seats and room columns, so neither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SE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or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SE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holds.</a:t>
            </a:r>
          </a:p>
        </p:txBody>
      </p:sp>
      <p:sp>
        <p:nvSpPr>
          <p:cNvPr id="27690" name="Text Box 36"/>
          <p:cNvSpPr txBox="1">
            <a:spLocks noChangeArrowheads="1"/>
          </p:cNvSpPr>
          <p:nvPr/>
        </p:nvSpPr>
        <p:spPr bwMode="auto">
          <a:xfrm>
            <a:off x="1692275" y="3716338"/>
            <a:ext cx="273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code</a:t>
            </a:r>
            <a:r>
              <a:rPr lang="sv-SE" altLang="en-US" sz="1800"/>
              <a:t> ↠ </a:t>
            </a:r>
            <a:r>
              <a:rPr lang="sv-SE" altLang="en-US" sz="1800" b="1">
                <a:latin typeface="Courier New" charset="0"/>
              </a:rPr>
              <a:t>room, #seats</a:t>
            </a:r>
          </a:p>
        </p:txBody>
      </p:sp>
      <p:sp>
        <p:nvSpPr>
          <p:cNvPr id="27691" name="Text Box 57"/>
          <p:cNvSpPr txBox="1">
            <a:spLocks noChangeArrowheads="1"/>
          </p:cNvSpPr>
          <p:nvPr/>
        </p:nvSpPr>
        <p:spPr bwMode="auto">
          <a:xfrm>
            <a:off x="1547813" y="4868863"/>
            <a:ext cx="273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code</a:t>
            </a:r>
            <a:r>
              <a:rPr lang="sv-SE" altLang="en-US" sz="1800"/>
              <a:t> ↠ </a:t>
            </a:r>
            <a:r>
              <a:rPr lang="sv-SE" altLang="en-US" sz="1800" b="1">
                <a:latin typeface="Courier New" charset="0"/>
              </a:rPr>
              <a:t>room</a:t>
            </a:r>
          </a:p>
        </p:txBody>
      </p:sp>
      <p:sp>
        <p:nvSpPr>
          <p:cNvPr id="27692" name="Text Box 58"/>
          <p:cNvSpPr txBox="1">
            <a:spLocks noChangeArrowheads="1"/>
          </p:cNvSpPr>
          <p:nvPr/>
        </p:nvSpPr>
        <p:spPr bwMode="auto">
          <a:xfrm>
            <a:off x="1547813" y="5661025"/>
            <a:ext cx="273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 b="1">
                <a:latin typeface="Courier New" charset="0"/>
              </a:rPr>
              <a:t>code</a:t>
            </a:r>
            <a:r>
              <a:rPr lang="sv-SE" altLang="en-US" sz="1800"/>
              <a:t> ↠ </a:t>
            </a:r>
            <a:r>
              <a:rPr lang="sv-SE" altLang="en-US" sz="1800" b="1">
                <a:latin typeface="Courier New" charset="0"/>
              </a:rPr>
              <a:t>#seats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Fourth Normal </a:t>
            </a:r>
            <a:r>
              <a:rPr lang="en-US" altLang="en-US" dirty="0" smtClean="0"/>
              <a:t>Form (4NF)</a:t>
            </a:r>
            <a:endParaRPr lang="en-US" alt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redundancy that comes from IND’s is not removable by putting the database schema in BCNF.</a:t>
            </a:r>
          </a:p>
          <a:p>
            <a:pPr eaLnBrk="1" hangingPunct="1"/>
            <a:r>
              <a:rPr lang="en-US" altLang="en-US"/>
              <a:t>There is a stronger normal form, called 4NF, that (intuitively) treats IND’s as FD’s when it comes to decomposition, but not when determining keys of the relation.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Fourth</a:t>
            </a:r>
            <a:r>
              <a:rPr lang="sv-SE" altLang="en-US" dirty="0"/>
              <a:t> Normal </a:t>
            </a:r>
            <a:r>
              <a:rPr lang="sv-SE" altLang="en-US" dirty="0" smtClean="0"/>
              <a:t>Form</a:t>
            </a:r>
            <a:endParaRPr lang="sv-SE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pPr eaLnBrk="1" hangingPunct="1"/>
            <a:r>
              <a:rPr lang="sv-SE" altLang="en-US" sz="2800"/>
              <a:t>4NF is a strengthening of BCNF to handle redundancy that comes from independence.</a:t>
            </a:r>
          </a:p>
          <a:p>
            <a:pPr lvl="1" eaLnBrk="1" hangingPunct="1"/>
            <a:r>
              <a:rPr lang="sv-SE" altLang="en-US" sz="2400"/>
              <a:t>An IND X ↠ Y is trivial for R if</a:t>
            </a:r>
          </a:p>
          <a:p>
            <a:pPr lvl="2" eaLnBrk="1" hangingPunct="1"/>
            <a:r>
              <a:rPr lang="sv-SE" altLang="en-US" sz="2000"/>
              <a:t>Y is a subset of X</a:t>
            </a:r>
          </a:p>
          <a:p>
            <a:pPr lvl="2" eaLnBrk="1" hangingPunct="1"/>
            <a:r>
              <a:rPr lang="sv-SE" altLang="en-US" sz="2000"/>
              <a:t>X and Y together = R</a:t>
            </a:r>
          </a:p>
          <a:p>
            <a:pPr lvl="1" eaLnBrk="1" hangingPunct="1"/>
            <a:r>
              <a:rPr lang="sv-SE" altLang="en-US" sz="2400"/>
              <a:t>Non-trivial X → A violates BCNF for a relation R if X is not a superkey.</a:t>
            </a:r>
          </a:p>
          <a:p>
            <a:pPr lvl="1" eaLnBrk="1" hangingPunct="1"/>
            <a:r>
              <a:rPr lang="sv-SE" altLang="en-US" sz="2400"/>
              <a:t>Non-trivial X ↠ Y violates 4NF for a relation R if X is not a superkey.</a:t>
            </a:r>
          </a:p>
          <a:p>
            <a:pPr lvl="2" eaLnBrk="1" hangingPunct="1"/>
            <a:r>
              <a:rPr lang="sv-SE" altLang="en-US" sz="2000"/>
              <a:t>Note that what is a superkey or not is still determined by FDs only.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BCNF Versus 4NF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en-US" dirty="0"/>
              <a:t>Remember that every FD X </a:t>
            </a:r>
            <a:r>
              <a:rPr lang="sv-SE" altLang="en-US" dirty="0"/>
              <a:t>→ </a:t>
            </a:r>
            <a:r>
              <a:rPr lang="en-US" altLang="en-US" dirty="0"/>
              <a:t>Y  is also a IND, X </a:t>
            </a:r>
            <a:r>
              <a:rPr lang="sv-SE" altLang="en-US" dirty="0"/>
              <a:t>↠</a:t>
            </a:r>
            <a:r>
              <a:rPr lang="en-US" altLang="en-US" dirty="0"/>
              <a:t>Y.</a:t>
            </a:r>
          </a:p>
          <a:p>
            <a:pPr eaLnBrk="1" hangingPunct="1"/>
            <a:r>
              <a:rPr lang="en-US" altLang="en-US" dirty="0"/>
              <a:t>Thus, if R is in 4NF, it is certainly in BCNF.</a:t>
            </a:r>
          </a:p>
          <a:p>
            <a:pPr lvl="1" eaLnBrk="1" hangingPunct="1"/>
            <a:r>
              <a:rPr lang="en-US" altLang="en-US" dirty="0"/>
              <a:t>Because any BCNF violation is a 4NF violation.</a:t>
            </a:r>
          </a:p>
          <a:p>
            <a:pPr eaLnBrk="1" hangingPunct="1"/>
            <a:r>
              <a:rPr lang="en-US" altLang="en-US" dirty="0"/>
              <a:t>But R could be in BCNF and not 4NF, because IND’s are “invisible” to BCNF.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Normal Forms?!</a:t>
            </a:r>
            <a:endParaRPr lang="sv-SE" alt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sz="2000" dirty="0" err="1" smtClean="0"/>
              <a:t>Use</a:t>
            </a:r>
            <a:r>
              <a:rPr lang="sv-SE" altLang="en-US" sz="2000" dirty="0" smtClean="0"/>
              <a:t> normal forms to </a:t>
            </a:r>
            <a:r>
              <a:rPr lang="sv-SE" altLang="en-US" sz="2000" dirty="0" err="1" smtClean="0"/>
              <a:t>detect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anomalies</a:t>
            </a:r>
            <a:r>
              <a:rPr lang="sv-SE" altLang="en-US" sz="2000" dirty="0" smtClean="0"/>
              <a:t> (</a:t>
            </a:r>
            <a:r>
              <a:rPr lang="sv-SE" altLang="en-US" sz="2000" dirty="0" err="1" smtClean="0"/>
              <a:t>e.g</a:t>
            </a:r>
            <a:r>
              <a:rPr lang="sv-SE" altLang="en-US" sz="2000" dirty="0" smtClean="0"/>
              <a:t>. </a:t>
            </a:r>
            <a:r>
              <a:rPr lang="sv-SE" altLang="en-US" sz="2000" dirty="0" err="1" smtClean="0"/>
              <a:t>Redundancy</a:t>
            </a:r>
            <a:r>
              <a:rPr lang="sv-SE" altLang="en-US" sz="2000" dirty="0" smtClean="0"/>
              <a:t>)</a:t>
            </a:r>
          </a:p>
          <a:p>
            <a:pPr eaLnBrk="1" hangingPunct="1"/>
            <a:r>
              <a:rPr lang="sv-SE" altLang="en-US" sz="2000" dirty="0" err="1" smtClean="0"/>
              <a:t>Use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decomposition</a:t>
            </a:r>
            <a:r>
              <a:rPr lang="sv-SE" altLang="en-US" sz="2000" dirty="0" smtClean="0"/>
              <a:t> to </a:t>
            </a:r>
            <a:r>
              <a:rPr lang="sv-SE" altLang="en-US" sz="2000" dirty="0" err="1" smtClean="0"/>
              <a:t>remove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anomalies</a:t>
            </a:r>
            <a:endParaRPr lang="sv-SE" altLang="en-US" sz="2000" dirty="0" smtClean="0"/>
          </a:p>
          <a:p>
            <a:pPr eaLnBrk="1" hangingPunct="1"/>
            <a:endParaRPr lang="sv-SE" altLang="en-US" sz="2000" dirty="0"/>
          </a:p>
          <a:p>
            <a:pPr eaLnBrk="1" hangingPunct="1"/>
            <a:r>
              <a:rPr lang="sv-SE" altLang="en-US" sz="2000" dirty="0" smtClean="0"/>
              <a:t>1NF 	+ </a:t>
            </a:r>
            <a:r>
              <a:rPr lang="is-IS" altLang="en-US" sz="2000" dirty="0" smtClean="0"/>
              <a:t>... 	= 2NF</a:t>
            </a:r>
          </a:p>
          <a:p>
            <a:pPr eaLnBrk="1" hangingPunct="1"/>
            <a:r>
              <a:rPr lang="is-IS" altLang="en-US" sz="2000" dirty="0" smtClean="0"/>
              <a:t>2NF 	+ ... 	= 3NF</a:t>
            </a:r>
          </a:p>
          <a:p>
            <a:pPr eaLnBrk="1" hangingPunct="1"/>
            <a:r>
              <a:rPr lang="is-IS" altLang="en-US" sz="2000" dirty="0" smtClean="0"/>
              <a:t>3NF </a:t>
            </a:r>
            <a:r>
              <a:rPr lang="is-IS" altLang="en-US" sz="2000" dirty="0"/>
              <a:t>	</a:t>
            </a:r>
            <a:r>
              <a:rPr lang="is-IS" altLang="en-US" sz="2000" dirty="0" smtClean="0"/>
              <a:t>+ </a:t>
            </a:r>
            <a:r>
              <a:rPr lang="is-IS" altLang="en-US" sz="2000" dirty="0"/>
              <a:t>... 	= </a:t>
            </a:r>
            <a:r>
              <a:rPr lang="is-IS" altLang="en-US" sz="2000" dirty="0" smtClean="0"/>
              <a:t>BCNF (3.5NF)</a:t>
            </a:r>
            <a:endParaRPr lang="is-IS" altLang="en-US" sz="2000" dirty="0"/>
          </a:p>
          <a:p>
            <a:pPr eaLnBrk="1" hangingPunct="1"/>
            <a:r>
              <a:rPr lang="is-IS" altLang="en-US" sz="2000" dirty="0" smtClean="0"/>
              <a:t>BCNF + </a:t>
            </a:r>
            <a:r>
              <a:rPr lang="is-IS" altLang="en-US" sz="2000" dirty="0"/>
              <a:t>... 	= </a:t>
            </a:r>
            <a:r>
              <a:rPr lang="is-IS" altLang="en-US" sz="2000" dirty="0" smtClean="0"/>
              <a:t>4NF</a:t>
            </a:r>
            <a:endParaRPr lang="is-IS" altLang="en-US" sz="2000" dirty="0"/>
          </a:p>
          <a:p>
            <a:pPr eaLnBrk="1" hangingPunct="1"/>
            <a:r>
              <a:rPr lang="is-IS" altLang="en-US" sz="2000" dirty="0" smtClean="0"/>
              <a:t>4NF </a:t>
            </a:r>
            <a:r>
              <a:rPr lang="is-IS" altLang="en-US" sz="2000" dirty="0"/>
              <a:t>	+ ... 	= </a:t>
            </a:r>
            <a:r>
              <a:rPr lang="is-IS" altLang="en-US" sz="2000" dirty="0" smtClean="0"/>
              <a:t>5NF</a:t>
            </a:r>
            <a:endParaRPr lang="is-IS" altLang="en-US" sz="2000" dirty="0"/>
          </a:p>
          <a:p>
            <a:pPr eaLnBrk="1" hangingPunct="1"/>
            <a:r>
              <a:rPr lang="is-IS" altLang="en-US" sz="2000" dirty="0" smtClean="0"/>
              <a:t>5NF </a:t>
            </a:r>
            <a:r>
              <a:rPr lang="is-IS" altLang="en-US" sz="2000" dirty="0"/>
              <a:t>	+ ... 	= </a:t>
            </a:r>
            <a:r>
              <a:rPr lang="is-IS" altLang="en-US" sz="2000" dirty="0" smtClean="0"/>
              <a:t>6NF</a:t>
            </a:r>
          </a:p>
          <a:p>
            <a:pPr eaLnBrk="1" hangingPunct="1"/>
            <a:endParaRPr lang="is-IS" altLang="en-US" sz="2000" dirty="0"/>
          </a:p>
          <a:p>
            <a:pPr eaLnBrk="1" hangingPunct="1"/>
            <a:r>
              <a:rPr lang="is-IS" altLang="en-US" sz="2000" dirty="0"/>
              <a:t>6</a:t>
            </a:r>
            <a:r>
              <a:rPr lang="is-IS" altLang="en-US" sz="2000" dirty="0" smtClean="0"/>
              <a:t>NF ⊆</a:t>
            </a:r>
            <a:r>
              <a:rPr lang="is-IS" altLang="en-US" sz="2000" dirty="0"/>
              <a:t> </a:t>
            </a:r>
            <a:r>
              <a:rPr lang="is-IS" altLang="en-US" sz="2000" dirty="0" smtClean="0"/>
              <a:t>5NF ⊆</a:t>
            </a:r>
            <a:r>
              <a:rPr lang="is-IS" altLang="en-US" sz="2000" dirty="0"/>
              <a:t> </a:t>
            </a:r>
            <a:r>
              <a:rPr lang="is-IS" altLang="en-US" sz="2000" dirty="0" smtClean="0"/>
              <a:t>4NF ⊆</a:t>
            </a:r>
            <a:r>
              <a:rPr lang="is-IS" altLang="en-US" sz="2000" dirty="0"/>
              <a:t> </a:t>
            </a:r>
            <a:r>
              <a:rPr lang="is-IS" altLang="en-US" sz="2000" dirty="0" smtClean="0"/>
              <a:t>BCNF ⊆</a:t>
            </a:r>
            <a:r>
              <a:rPr lang="is-IS" altLang="en-US" sz="2000" dirty="0"/>
              <a:t> </a:t>
            </a:r>
            <a:r>
              <a:rPr lang="is-IS" altLang="en-US" sz="2000" dirty="0" smtClean="0"/>
              <a:t>3NF ⊆</a:t>
            </a:r>
            <a:r>
              <a:rPr lang="is-IS" altLang="en-US" sz="2000" dirty="0"/>
              <a:t> </a:t>
            </a:r>
            <a:r>
              <a:rPr lang="is-IS" altLang="en-US" sz="2000" dirty="0" smtClean="0"/>
              <a:t>2NF ⊆</a:t>
            </a:r>
            <a:r>
              <a:rPr lang="is-IS" altLang="en-US" sz="2000" dirty="0"/>
              <a:t> 1</a:t>
            </a:r>
            <a:r>
              <a:rPr lang="is-IS" altLang="en-US" sz="2000" dirty="0" smtClean="0"/>
              <a:t>NF</a:t>
            </a:r>
            <a:endParaRPr lang="is-IS" altLang="en-US" sz="2000" dirty="0"/>
          </a:p>
          <a:p>
            <a:pPr eaLnBrk="1" hangingPunct="1"/>
            <a:endParaRPr lang="sv-SE" altLang="en-US" sz="2000" dirty="0"/>
          </a:p>
        </p:txBody>
      </p:sp>
      <p:sp>
        <p:nvSpPr>
          <p:cNvPr id="2" name="Down Arrow 1"/>
          <p:cNvSpPr/>
          <p:nvPr/>
        </p:nvSpPr>
        <p:spPr>
          <a:xfrm>
            <a:off x="6191403" y="2924944"/>
            <a:ext cx="216024" cy="187220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407427" y="3429000"/>
            <a:ext cx="1620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Stronger</a:t>
            </a:r>
          </a:p>
          <a:p>
            <a:pPr algn="ctr"/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38536" y="2708920"/>
            <a:ext cx="1817440" cy="1080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19872" y="5234190"/>
            <a:ext cx="3528392" cy="42705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67944" y="4502256"/>
            <a:ext cx="1556836" cy="369332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In this course</a:t>
            </a:r>
            <a:endParaRPr lang="en-US"/>
          </a:p>
        </p:txBody>
      </p:sp>
      <p:cxnSp>
        <p:nvCxnSpPr>
          <p:cNvPr id="8" name="Curved Connector 7"/>
          <p:cNvCxnSpPr>
            <a:stCxn id="5" idx="0"/>
            <a:endCxn id="4" idx="3"/>
          </p:cNvCxnSpPr>
          <p:nvPr/>
        </p:nvCxnSpPr>
        <p:spPr>
          <a:xfrm rot="16200000" flipV="1">
            <a:off x="3974531" y="3630425"/>
            <a:ext cx="1253276" cy="490386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5" idx="1"/>
            <a:endCxn id="7" idx="0"/>
          </p:cNvCxnSpPr>
          <p:nvPr/>
        </p:nvCxnSpPr>
        <p:spPr>
          <a:xfrm rot="10800000" flipH="1" flipV="1">
            <a:off x="4067944" y="4686922"/>
            <a:ext cx="1116124" cy="547268"/>
          </a:xfrm>
          <a:prstGeom prst="curvedConnector4">
            <a:avLst>
              <a:gd name="adj1" fmla="val -20482"/>
              <a:gd name="adj2" fmla="val 66872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59399" y="5794881"/>
            <a:ext cx="4609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(e.g. a database in 6NF is also in 5NF, etc.)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7" grpId="0" animBg="1"/>
      <p:bldP spid="5" grpId="0" animBg="1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INDs for validation</a:t>
            </a:r>
          </a:p>
        </p:txBody>
      </p:sp>
      <p:sp>
        <p:nvSpPr>
          <p:cNvPr id="31747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r>
              <a:rPr lang="sv-SE" altLang="en-US"/>
              <a:t>Remember that FDs can:</a:t>
            </a:r>
          </a:p>
          <a:p>
            <a:pPr lvl="1"/>
            <a:r>
              <a:rPr lang="sv-SE" altLang="en-US"/>
              <a:t>Allow you to validate your schema.</a:t>
            </a:r>
          </a:p>
          <a:p>
            <a:pPr lvl="1"/>
            <a:r>
              <a:rPr lang="sv-SE" altLang="en-US"/>
              <a:t>Find ”extra” constraints that the basic structure doesn’t capture.</a:t>
            </a:r>
          </a:p>
          <a:p>
            <a:endParaRPr lang="sv-SE" altLang="en-US"/>
          </a:p>
          <a:p>
            <a:r>
              <a:rPr lang="sv-SE" altLang="en-US"/>
              <a:t>INDs ONLY validate your schema.</a:t>
            </a:r>
          </a:p>
          <a:p>
            <a:pPr lvl="1"/>
            <a:r>
              <a:rPr lang="sv-SE" altLang="en-US"/>
              <a:t>No extra dependencies to be found.</a:t>
            </a:r>
          </a:p>
          <a:p>
            <a:pPr lvl="1"/>
            <a:r>
              <a:rPr lang="sv-SE" altLang="en-US"/>
              <a:t>If your E-R diagram and translation are correct, INDs don’t matter.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altLang="en-US" sz="2400" b="1" dirty="0" smtClean="0">
                <a:latin typeface="Courier New" charset="0"/>
              </a:rPr>
              <a:t>R(</a:t>
            </a:r>
            <a:r>
              <a:rPr lang="sv-SE" altLang="en-US" sz="2400" b="1" dirty="0" err="1" smtClean="0">
                <a:latin typeface="Courier New" charset="0"/>
              </a:rPr>
              <a:t>code</a:t>
            </a:r>
            <a:r>
              <a:rPr lang="sv-SE" altLang="en-US" sz="2400" b="1" dirty="0" smtClean="0">
                <a:latin typeface="Courier New" charset="0"/>
              </a:rPr>
              <a:t>, </a:t>
            </a:r>
            <a:r>
              <a:rPr lang="sv-SE" altLang="en-US" sz="2400" b="1" dirty="0" err="1" smtClean="0">
                <a:latin typeface="Courier New" charset="0"/>
              </a:rPr>
              <a:t>name</a:t>
            </a:r>
            <a:r>
              <a:rPr lang="sv-SE" altLang="en-US" sz="2400" b="1" dirty="0" smtClean="0">
                <a:latin typeface="Courier New" charset="0"/>
              </a:rPr>
              <a:t>, period, </a:t>
            </a:r>
            <a:r>
              <a:rPr lang="sv-SE" altLang="en-US" sz="2400" b="1" dirty="0" err="1" smtClean="0">
                <a:latin typeface="Courier New" charset="0"/>
              </a:rPr>
              <a:t>room</a:t>
            </a:r>
            <a:r>
              <a:rPr lang="sv-SE" altLang="en-US" sz="2400" b="1" dirty="0" smtClean="0">
                <a:latin typeface="Courier New" charset="0"/>
              </a:rPr>
              <a:t>, </a:t>
            </a:r>
            <a:r>
              <a:rPr lang="sv-SE" altLang="en-US" sz="2400" b="1" dirty="0" err="1" smtClean="0">
                <a:latin typeface="Courier New" charset="0"/>
              </a:rPr>
              <a:t>seats</a:t>
            </a:r>
            <a:r>
              <a:rPr lang="sv-SE" altLang="en-US" sz="2400" b="1" dirty="0" smtClean="0">
                <a:latin typeface="Courier New" charset="0"/>
              </a:rPr>
              <a:t>, </a:t>
            </a:r>
            <a:r>
              <a:rPr lang="sv-SE" altLang="en-US" sz="2400" b="1" dirty="0" err="1" smtClean="0">
                <a:latin typeface="Courier New" charset="0"/>
              </a:rPr>
              <a:t>teacher</a:t>
            </a:r>
            <a:r>
              <a:rPr lang="sv-SE" altLang="en-US" sz="2400" b="1" dirty="0" smtClean="0">
                <a:latin typeface="Courier New" charset="0"/>
              </a:rPr>
              <a:t>)</a:t>
            </a:r>
          </a:p>
          <a:p>
            <a:pPr marL="400050" lvl="1" indent="0">
              <a:buNone/>
            </a:pPr>
            <a:r>
              <a:rPr lang="sv-SE" altLang="en-US" sz="2000" b="1" dirty="0" err="1">
                <a:latin typeface="Courier New" charset="0"/>
              </a:rPr>
              <a:t>c</a:t>
            </a:r>
            <a:r>
              <a:rPr lang="sv-SE" altLang="en-US" sz="2000" b="1" dirty="0" err="1" smtClean="0">
                <a:latin typeface="Courier New" charset="0"/>
              </a:rPr>
              <a:t>ode</a:t>
            </a:r>
            <a:r>
              <a:rPr lang="sv-SE" altLang="en-US" sz="2000" b="1" dirty="0" smtClean="0">
                <a:latin typeface="Courier New" charset="0"/>
              </a:rPr>
              <a:t> </a:t>
            </a:r>
            <a:r>
              <a:rPr lang="sv-SE" altLang="en-US" sz="2000" dirty="0" smtClean="0"/>
              <a:t>→ </a:t>
            </a:r>
            <a:r>
              <a:rPr lang="sv-SE" altLang="en-US" sz="2000" b="1" dirty="0" err="1" smtClean="0">
                <a:latin typeface="Courier New" charset="0"/>
              </a:rPr>
              <a:t>name</a:t>
            </a:r>
            <a:endParaRPr lang="sv-SE" altLang="en-US" sz="2000" b="1" dirty="0">
              <a:latin typeface="Courier New" charset="0"/>
            </a:endParaRPr>
          </a:p>
          <a:p>
            <a:pPr marL="400050" lvl="1" indent="0">
              <a:buNone/>
            </a:pPr>
            <a:r>
              <a:rPr lang="sv-SE" altLang="en-US" sz="2000" b="1" dirty="0" err="1">
                <a:latin typeface="Courier New" charset="0"/>
              </a:rPr>
              <a:t>c</a:t>
            </a:r>
            <a:r>
              <a:rPr lang="sv-SE" altLang="en-US" sz="2000" b="1" dirty="0" err="1" smtClean="0">
                <a:latin typeface="Courier New" charset="0"/>
              </a:rPr>
              <a:t>ode</a:t>
            </a:r>
            <a:r>
              <a:rPr lang="sv-SE" altLang="en-US" sz="2000" b="1" dirty="0" smtClean="0">
                <a:latin typeface="Courier New" charset="0"/>
              </a:rPr>
              <a:t>, period </a:t>
            </a:r>
            <a:r>
              <a:rPr lang="sv-SE" altLang="en-US" sz="2000" dirty="0"/>
              <a:t>→ </a:t>
            </a:r>
            <a:r>
              <a:rPr lang="sv-SE" altLang="en-US" sz="2000" b="1" dirty="0" err="1" smtClean="0">
                <a:latin typeface="Courier New" charset="0"/>
              </a:rPr>
              <a:t>room</a:t>
            </a:r>
            <a:r>
              <a:rPr lang="sv-SE" altLang="en-US" sz="2000" b="1" dirty="0" smtClean="0">
                <a:latin typeface="Courier New" charset="0"/>
              </a:rPr>
              <a:t>, </a:t>
            </a:r>
            <a:r>
              <a:rPr lang="sv-SE" altLang="en-US" sz="2000" b="1" dirty="0" err="1" smtClean="0">
                <a:latin typeface="Courier New" charset="0"/>
              </a:rPr>
              <a:t>teacher</a:t>
            </a:r>
            <a:endParaRPr lang="sv-SE" altLang="en-US" sz="2000" b="1" dirty="0" smtClean="0">
              <a:latin typeface="Courier New" charset="0"/>
            </a:endParaRPr>
          </a:p>
          <a:p>
            <a:pPr marL="400050" lvl="1" indent="0">
              <a:buNone/>
            </a:pPr>
            <a:r>
              <a:rPr lang="sv-SE" altLang="en-US" sz="2000" b="1" dirty="0" err="1" smtClean="0">
                <a:latin typeface="Courier New" charset="0"/>
              </a:rPr>
              <a:t>room</a:t>
            </a:r>
            <a:r>
              <a:rPr lang="sv-SE" altLang="en-US" sz="2000" b="1" dirty="0" smtClean="0">
                <a:latin typeface="Courier New" charset="0"/>
              </a:rPr>
              <a:t> </a:t>
            </a:r>
            <a:r>
              <a:rPr lang="sv-SE" altLang="en-US" sz="2000" dirty="0"/>
              <a:t>→ </a:t>
            </a:r>
            <a:r>
              <a:rPr lang="sv-SE" altLang="en-US" sz="2000" b="1" dirty="0" err="1" smtClean="0">
                <a:latin typeface="Courier New" charset="0"/>
              </a:rPr>
              <a:t>seats</a:t>
            </a:r>
            <a:r>
              <a:rPr lang="sv-SE" altLang="en-US" sz="2000" b="1" dirty="0">
                <a:latin typeface="Courier New" charset="0"/>
              </a:rPr>
              <a:t/>
            </a:r>
            <a:br>
              <a:rPr lang="sv-SE" altLang="en-US" sz="2000" b="1" dirty="0">
                <a:latin typeface="Courier New" charset="0"/>
              </a:rPr>
            </a:br>
            <a:r>
              <a:rPr lang="sv-SE" altLang="en-US" sz="2000" b="1" dirty="0" err="1" smtClean="0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2000" b="1" dirty="0" smtClean="0">
                <a:latin typeface="Courier New" charset="0"/>
                <a:ea typeface="Courier New" charset="0"/>
                <a:cs typeface="Courier New" charset="0"/>
              </a:rPr>
              <a:t>, period ↠ </a:t>
            </a:r>
            <a:r>
              <a:rPr lang="sv-SE" altLang="en-US" sz="2000" b="1" dirty="0" err="1" smtClean="0">
                <a:latin typeface="Courier New" charset="0"/>
                <a:ea typeface="Courier New" charset="0"/>
                <a:cs typeface="Courier New" charset="0"/>
              </a:rPr>
              <a:t>room</a:t>
            </a:r>
            <a:r>
              <a:rPr lang="sv-SE" altLang="en-US" sz="2000" b="1" dirty="0" smtClean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sv-SE" altLang="en-US" sz="2000" b="1" dirty="0" err="1" smtClean="0">
                <a:latin typeface="Courier New" charset="0"/>
                <a:ea typeface="Courier New" charset="0"/>
                <a:cs typeface="Courier New" charset="0"/>
              </a:rPr>
              <a:t>seats</a:t>
            </a:r>
            <a:endParaRPr lang="sv-SE" altLang="en-US" sz="20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400050" lvl="1" indent="0">
              <a:buNone/>
            </a:pPr>
            <a:r>
              <a:rPr lang="sv-SE" altLang="en-US" sz="2000" b="1" dirty="0" err="1" smtClean="0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  <a:ea typeface="Courier New" charset="0"/>
                <a:cs typeface="Courier New" charset="0"/>
              </a:rPr>
              <a:t>, period ↠ </a:t>
            </a:r>
            <a:r>
              <a:rPr lang="sv-SE" altLang="en-US" sz="2000" b="1" dirty="0" err="1" smtClean="0">
                <a:latin typeface="Courier New" charset="0"/>
                <a:ea typeface="Courier New" charset="0"/>
                <a:cs typeface="Courier New" charset="0"/>
              </a:rPr>
              <a:t>teacher</a:t>
            </a:r>
            <a:endParaRPr lang="sv-SE" alt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(on blackboard)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76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Example:</a:t>
            </a:r>
            <a:br>
              <a:rPr lang="sv-SE" altLang="en-US"/>
            </a:br>
            <a:r>
              <a:rPr lang="sv-SE" altLang="en-US"/>
              <a:t>E-R does not imply BCNF</a:t>
            </a:r>
          </a:p>
        </p:txBody>
      </p:sp>
      <p:grpSp>
        <p:nvGrpSpPr>
          <p:cNvPr id="34819" name="Group 35"/>
          <p:cNvGrpSpPr>
            <a:grpSpLocks/>
          </p:cNvGrpSpPr>
          <p:nvPr/>
        </p:nvGrpSpPr>
        <p:grpSpPr bwMode="auto">
          <a:xfrm>
            <a:off x="542925" y="1657350"/>
            <a:ext cx="7839075" cy="4006850"/>
            <a:chOff x="542528" y="1656598"/>
            <a:chExt cx="7839074" cy="4006834"/>
          </a:xfrm>
        </p:grpSpPr>
        <p:grpSp>
          <p:nvGrpSpPr>
            <p:cNvPr id="34820" name="Group 3"/>
            <p:cNvGrpSpPr>
              <a:grpSpLocks/>
            </p:cNvGrpSpPr>
            <p:nvPr/>
          </p:nvGrpSpPr>
          <p:grpSpPr bwMode="auto">
            <a:xfrm>
              <a:off x="2755503" y="2912374"/>
              <a:ext cx="3605212" cy="1938282"/>
              <a:chOff x="2109" y="1636"/>
              <a:chExt cx="2271" cy="1221"/>
            </a:xfrm>
          </p:grpSpPr>
          <p:pic>
            <p:nvPicPr>
              <p:cNvPr id="34852" name="Picture 4" descr="rounded arrowhead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9" y="2675"/>
                <a:ext cx="123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853" name="AutoShape 5"/>
              <p:cNvSpPr>
                <a:spLocks noChangeArrowheads="1"/>
              </p:cNvSpPr>
              <p:nvPr/>
            </p:nvSpPr>
            <p:spPr bwMode="auto">
              <a:xfrm>
                <a:off x="3651" y="1888"/>
                <a:ext cx="729" cy="48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Occupied</a:t>
                </a:r>
              </a:p>
            </p:txBody>
          </p:sp>
          <p:cxnSp>
            <p:nvCxnSpPr>
              <p:cNvPr id="34854" name="AutoShape 6"/>
              <p:cNvCxnSpPr>
                <a:cxnSpLocks noChangeShapeType="1"/>
                <a:stCxn id="34846" idx="0"/>
                <a:endCxn id="34853" idx="2"/>
              </p:cNvCxnSpPr>
              <p:nvPr/>
            </p:nvCxnSpPr>
            <p:spPr bwMode="auto">
              <a:xfrm flipV="1">
                <a:off x="4015" y="2368"/>
                <a:ext cx="1" cy="24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855" name="AutoShape 7"/>
              <p:cNvCxnSpPr>
                <a:cxnSpLocks noChangeShapeType="1"/>
                <a:stCxn id="34853" idx="0"/>
                <a:endCxn id="34842" idx="2"/>
              </p:cNvCxnSpPr>
              <p:nvPr/>
            </p:nvCxnSpPr>
            <p:spPr bwMode="auto">
              <a:xfrm flipH="1" flipV="1">
                <a:off x="4015" y="1636"/>
                <a:ext cx="1" cy="25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4821" name="Oval 8"/>
            <p:cNvSpPr>
              <a:spLocks noChangeArrowheads="1"/>
            </p:cNvSpPr>
            <p:nvPr/>
          </p:nvSpPr>
          <p:spPr bwMode="auto">
            <a:xfrm>
              <a:off x="1749028" y="1944026"/>
              <a:ext cx="688975" cy="32542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 u="sng"/>
                <a:t>code</a:t>
              </a:r>
            </a:p>
          </p:txBody>
        </p:sp>
        <p:cxnSp>
          <p:nvCxnSpPr>
            <p:cNvPr id="34822" name="AutoShape 9"/>
            <p:cNvCxnSpPr>
              <a:cxnSpLocks noChangeShapeType="1"/>
              <a:stCxn id="34821" idx="4"/>
              <a:endCxn id="34825" idx="0"/>
            </p:cNvCxnSpPr>
            <p:nvPr/>
          </p:nvCxnSpPr>
          <p:spPr bwMode="auto">
            <a:xfrm>
              <a:off x="2093516" y="2269455"/>
              <a:ext cx="0" cy="19198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4823" name="Group 12"/>
            <p:cNvGrpSpPr>
              <a:grpSpLocks/>
            </p:cNvGrpSpPr>
            <p:nvPr/>
          </p:nvGrpSpPr>
          <p:grpSpPr bwMode="auto">
            <a:xfrm>
              <a:off x="2095103" y="4279171"/>
              <a:ext cx="4549775" cy="1384261"/>
              <a:chOff x="1693" y="2497"/>
              <a:chExt cx="2866" cy="872"/>
            </a:xfrm>
          </p:grpSpPr>
          <p:pic>
            <p:nvPicPr>
              <p:cNvPr id="34845" name="Picture 13" descr="rounded arrowhea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7256142">
                <a:off x="1664" y="2526"/>
                <a:ext cx="182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846" name="Rectangle 14"/>
              <p:cNvSpPr>
                <a:spLocks noChangeArrowheads="1"/>
              </p:cNvSpPr>
              <p:nvPr/>
            </p:nvSpPr>
            <p:spPr bwMode="auto">
              <a:xfrm>
                <a:off x="3470" y="2614"/>
                <a:ext cx="1089" cy="292"/>
              </a:xfrm>
              <a:prstGeom prst="rect">
                <a:avLst/>
              </a:prstGeom>
              <a:noFill/>
              <a:ln w="889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Seat</a:t>
                </a:r>
              </a:p>
            </p:txBody>
          </p:sp>
          <p:sp>
            <p:nvSpPr>
              <p:cNvPr id="34847" name="AutoShape 15"/>
              <p:cNvSpPr>
                <a:spLocks noChangeArrowheads="1"/>
              </p:cNvSpPr>
              <p:nvPr/>
            </p:nvSpPr>
            <p:spPr bwMode="auto">
              <a:xfrm>
                <a:off x="2426" y="2504"/>
                <a:ext cx="814" cy="510"/>
              </a:xfrm>
              <a:prstGeom prst="diamond">
                <a:avLst/>
              </a:prstGeom>
              <a:noFill/>
              <a:ln w="635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In</a:t>
                </a:r>
              </a:p>
            </p:txBody>
          </p:sp>
          <p:cxnSp>
            <p:nvCxnSpPr>
              <p:cNvPr id="34848" name="AutoShape 16"/>
              <p:cNvCxnSpPr>
                <a:cxnSpLocks noChangeShapeType="1"/>
                <a:stCxn id="34835" idx="3"/>
                <a:endCxn id="34847" idx="1"/>
              </p:cNvCxnSpPr>
              <p:nvPr/>
            </p:nvCxnSpPr>
            <p:spPr bwMode="auto">
              <a:xfrm flipV="1">
                <a:off x="2142" y="2759"/>
                <a:ext cx="284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849" name="AutoShape 17"/>
              <p:cNvCxnSpPr>
                <a:cxnSpLocks noChangeShapeType="1"/>
                <a:stCxn id="34847" idx="3"/>
                <a:endCxn id="34846" idx="1"/>
              </p:cNvCxnSpPr>
              <p:nvPr/>
            </p:nvCxnSpPr>
            <p:spPr bwMode="auto">
              <a:xfrm>
                <a:off x="3240" y="2759"/>
                <a:ext cx="230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850" name="Oval 18"/>
              <p:cNvSpPr>
                <a:spLocks noChangeArrowheads="1"/>
              </p:cNvSpPr>
              <p:nvPr/>
            </p:nvSpPr>
            <p:spPr bwMode="auto">
              <a:xfrm>
                <a:off x="3733" y="3096"/>
                <a:ext cx="562" cy="27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number</a:t>
                </a:r>
              </a:p>
            </p:txBody>
          </p:sp>
          <p:cxnSp>
            <p:nvCxnSpPr>
              <p:cNvPr id="34851" name="AutoShape 19"/>
              <p:cNvCxnSpPr>
                <a:cxnSpLocks noChangeShapeType="1"/>
                <a:stCxn id="34850" idx="0"/>
                <a:endCxn id="34846" idx="2"/>
              </p:cNvCxnSpPr>
              <p:nvPr/>
            </p:nvCxnSpPr>
            <p:spPr bwMode="auto">
              <a:xfrm flipV="1">
                <a:off x="4014" y="2906"/>
                <a:ext cx="1" cy="19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4824" name="Group 22"/>
            <p:cNvGrpSpPr>
              <a:grpSpLocks/>
            </p:cNvGrpSpPr>
            <p:nvPr/>
          </p:nvGrpSpPr>
          <p:grpSpPr bwMode="auto">
            <a:xfrm>
              <a:off x="2674937" y="1656598"/>
              <a:ext cx="3970337" cy="1355687"/>
              <a:chOff x="2058" y="845"/>
              <a:chExt cx="2501" cy="854"/>
            </a:xfrm>
          </p:grpSpPr>
          <p:pic>
            <p:nvPicPr>
              <p:cNvPr id="34838" name="Picture 23" descr="rounded arrowhead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8" y="1407"/>
                <a:ext cx="123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839" name="AutoShape 24"/>
              <p:cNvSpPr>
                <a:spLocks noChangeArrowheads="1"/>
              </p:cNvSpPr>
              <p:nvPr/>
            </p:nvSpPr>
            <p:spPr bwMode="auto">
              <a:xfrm>
                <a:off x="2472" y="1283"/>
                <a:ext cx="632" cy="416"/>
              </a:xfrm>
              <a:prstGeom prst="diamond">
                <a:avLst/>
              </a:prstGeom>
              <a:noFill/>
              <a:ln w="762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/>
                  <a:t>Of</a:t>
                </a:r>
              </a:p>
            </p:txBody>
          </p:sp>
          <p:cxnSp>
            <p:nvCxnSpPr>
              <p:cNvPr id="34840" name="AutoShape 25"/>
              <p:cNvCxnSpPr>
                <a:cxnSpLocks noChangeShapeType="1"/>
                <a:stCxn id="34842" idx="1"/>
                <a:endCxn id="34839" idx="3"/>
              </p:cNvCxnSpPr>
              <p:nvPr/>
            </p:nvCxnSpPr>
            <p:spPr bwMode="auto">
              <a:xfrm flipH="1">
                <a:off x="3128" y="1490"/>
                <a:ext cx="314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841" name="AutoShape 26"/>
              <p:cNvCxnSpPr>
                <a:cxnSpLocks noChangeShapeType="1"/>
                <a:stCxn id="34839" idx="1"/>
                <a:endCxn id="34825" idx="3"/>
              </p:cNvCxnSpPr>
              <p:nvPr/>
            </p:nvCxnSpPr>
            <p:spPr bwMode="auto">
              <a:xfrm flipH="1">
                <a:off x="2100" y="1491"/>
                <a:ext cx="372" cy="7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842" name="Rectangle 27"/>
              <p:cNvSpPr>
                <a:spLocks noChangeArrowheads="1"/>
              </p:cNvSpPr>
              <p:nvPr/>
            </p:nvSpPr>
            <p:spPr bwMode="auto">
              <a:xfrm>
                <a:off x="3470" y="1344"/>
                <a:ext cx="1089" cy="292"/>
              </a:xfrm>
              <a:prstGeom prst="rect">
                <a:avLst/>
              </a:prstGeom>
              <a:noFill/>
              <a:ln w="889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Lecture</a:t>
                </a:r>
              </a:p>
            </p:txBody>
          </p:sp>
          <p:cxnSp>
            <p:nvCxnSpPr>
              <p:cNvPr id="34843" name="AutoShape 28"/>
              <p:cNvCxnSpPr>
                <a:cxnSpLocks noChangeShapeType="1"/>
                <a:stCxn id="34844" idx="4"/>
                <a:endCxn id="34842" idx="0"/>
              </p:cNvCxnSpPr>
              <p:nvPr/>
            </p:nvCxnSpPr>
            <p:spPr bwMode="auto">
              <a:xfrm rot="5400000">
                <a:off x="3905" y="1227"/>
                <a:ext cx="226" cy="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4844" name="Oval 31"/>
              <p:cNvSpPr>
                <a:spLocks noChangeArrowheads="1"/>
              </p:cNvSpPr>
              <p:nvPr/>
            </p:nvSpPr>
            <p:spPr bwMode="auto">
              <a:xfrm>
                <a:off x="3787" y="845"/>
                <a:ext cx="471" cy="27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time</a:t>
                </a:r>
              </a:p>
            </p:txBody>
          </p:sp>
        </p:grpSp>
        <p:sp>
          <p:nvSpPr>
            <p:cNvPr id="34825" name="Rectangle 34"/>
            <p:cNvSpPr>
              <a:spLocks noChangeArrowheads="1"/>
            </p:cNvSpPr>
            <p:nvPr/>
          </p:nvSpPr>
          <p:spPr bwMode="auto">
            <a:xfrm>
              <a:off x="1445816" y="2461437"/>
              <a:ext cx="1295400" cy="46353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2000" b="1"/>
                <a:t>Course</a:t>
              </a:r>
            </a:p>
          </p:txBody>
        </p:sp>
        <p:grpSp>
          <p:nvGrpSpPr>
            <p:cNvPr id="34826" name="Group 35"/>
            <p:cNvGrpSpPr>
              <a:grpSpLocks/>
            </p:cNvGrpSpPr>
            <p:nvPr/>
          </p:nvGrpSpPr>
          <p:grpSpPr bwMode="auto">
            <a:xfrm>
              <a:off x="542528" y="4464903"/>
              <a:ext cx="2265363" cy="463537"/>
              <a:chOff x="715" y="2614"/>
              <a:chExt cx="1427" cy="292"/>
            </a:xfrm>
          </p:grpSpPr>
          <p:sp>
            <p:nvSpPr>
              <p:cNvPr id="34835" name="Rectangle 36"/>
              <p:cNvSpPr>
                <a:spLocks noChangeArrowheads="1"/>
              </p:cNvSpPr>
              <p:nvPr/>
            </p:nvSpPr>
            <p:spPr bwMode="auto">
              <a:xfrm>
                <a:off x="1292" y="2614"/>
                <a:ext cx="850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Room</a:t>
                </a:r>
              </a:p>
            </p:txBody>
          </p:sp>
          <p:sp>
            <p:nvSpPr>
              <p:cNvPr id="34836" name="Oval 37"/>
              <p:cNvSpPr>
                <a:spLocks noChangeArrowheads="1"/>
              </p:cNvSpPr>
              <p:nvPr/>
            </p:nvSpPr>
            <p:spPr bwMode="auto">
              <a:xfrm>
                <a:off x="715" y="2656"/>
                <a:ext cx="449" cy="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name</a:t>
                </a:r>
              </a:p>
            </p:txBody>
          </p:sp>
          <p:cxnSp>
            <p:nvCxnSpPr>
              <p:cNvPr id="34837" name="AutoShape 38"/>
              <p:cNvCxnSpPr>
                <a:cxnSpLocks noChangeShapeType="1"/>
                <a:stCxn id="34836" idx="6"/>
                <a:endCxn id="34835" idx="1"/>
              </p:cNvCxnSpPr>
              <p:nvPr/>
            </p:nvCxnSpPr>
            <p:spPr bwMode="auto">
              <a:xfrm>
                <a:off x="1164" y="2757"/>
                <a:ext cx="128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4827" name="AutoShape 5"/>
            <p:cNvSpPr>
              <a:spLocks noChangeArrowheads="1"/>
            </p:cNvSpPr>
            <p:nvPr/>
          </p:nvSpPr>
          <p:spPr bwMode="auto">
            <a:xfrm>
              <a:off x="3403401" y="3240157"/>
              <a:ext cx="1157287" cy="761978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400" b="1"/>
                <a:t>In</a:t>
              </a:r>
            </a:p>
          </p:txBody>
        </p:sp>
        <p:cxnSp>
          <p:nvCxnSpPr>
            <p:cNvPr id="34828" name="AutoShape 7"/>
            <p:cNvCxnSpPr>
              <a:cxnSpLocks noChangeShapeType="1"/>
              <a:stCxn id="34827" idx="3"/>
            </p:cNvCxnSpPr>
            <p:nvPr/>
          </p:nvCxnSpPr>
          <p:spPr bwMode="auto">
            <a:xfrm flipV="1">
              <a:off x="4560687" y="2952134"/>
              <a:ext cx="642913" cy="66901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29" name="AutoShape 7"/>
            <p:cNvCxnSpPr>
              <a:cxnSpLocks noChangeShapeType="1"/>
              <a:stCxn id="34835" idx="0"/>
              <a:endCxn id="34827" idx="1"/>
            </p:cNvCxnSpPr>
            <p:nvPr/>
          </p:nvCxnSpPr>
          <p:spPr bwMode="auto">
            <a:xfrm rot="5400000" flipH="1" flipV="1">
              <a:off x="2346424" y="3407926"/>
              <a:ext cx="843757" cy="12701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4830" name="Group 35"/>
            <p:cNvGrpSpPr>
              <a:grpSpLocks/>
            </p:cNvGrpSpPr>
            <p:nvPr/>
          </p:nvGrpSpPr>
          <p:grpSpPr bwMode="auto">
            <a:xfrm>
              <a:off x="7032227" y="2912375"/>
              <a:ext cx="1349375" cy="1012797"/>
              <a:chOff x="1014" y="2268"/>
              <a:chExt cx="850" cy="638"/>
            </a:xfrm>
          </p:grpSpPr>
          <p:sp>
            <p:nvSpPr>
              <p:cNvPr id="34832" name="Rectangle 36"/>
              <p:cNvSpPr>
                <a:spLocks noChangeArrowheads="1"/>
              </p:cNvSpPr>
              <p:nvPr/>
            </p:nvSpPr>
            <p:spPr bwMode="auto">
              <a:xfrm>
                <a:off x="1014" y="2614"/>
                <a:ext cx="850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2000" b="1"/>
                  <a:t>Student</a:t>
                </a:r>
              </a:p>
            </p:txBody>
          </p:sp>
          <p:sp>
            <p:nvSpPr>
              <p:cNvPr id="34833" name="Oval 37"/>
              <p:cNvSpPr>
                <a:spLocks noChangeArrowheads="1"/>
              </p:cNvSpPr>
              <p:nvPr/>
            </p:nvSpPr>
            <p:spPr bwMode="auto">
              <a:xfrm>
                <a:off x="1215" y="2268"/>
                <a:ext cx="449" cy="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400" b="1" u="sng"/>
                  <a:t>ssnr</a:t>
                </a:r>
              </a:p>
            </p:txBody>
          </p:sp>
          <p:cxnSp>
            <p:nvCxnSpPr>
              <p:cNvPr id="34834" name="AutoShape 38"/>
              <p:cNvCxnSpPr>
                <a:cxnSpLocks noChangeShapeType="1"/>
                <a:stCxn id="34833" idx="4"/>
                <a:endCxn id="34832" idx="0"/>
              </p:cNvCxnSpPr>
              <p:nvPr/>
            </p:nvCxnSpPr>
            <p:spPr bwMode="auto">
              <a:xfrm flipH="1">
                <a:off x="1439" y="2469"/>
                <a:ext cx="1" cy="145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31" name="Straight Arrow Connector 30"/>
            <p:cNvCxnSpPr>
              <a:stCxn id="34853" idx="3"/>
              <a:endCxn id="34832" idx="1"/>
            </p:cNvCxnSpPr>
            <p:nvPr/>
          </p:nvCxnSpPr>
          <p:spPr>
            <a:xfrm>
              <a:off x="6360715" y="3693353"/>
              <a:ext cx="671512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ruta 35"/>
          <p:cNvSpPr txBox="1">
            <a:spLocks noChangeArrowheads="1"/>
          </p:cNvSpPr>
          <p:nvPr/>
        </p:nvSpPr>
        <p:spPr bwMode="auto">
          <a:xfrm>
            <a:off x="611188" y="1728788"/>
            <a:ext cx="669766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Students(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ssnr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name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Lectures(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course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time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,room)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course -&gt; Courses.code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room   -&gt; Rooms.name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Seats(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room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number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room   -&gt; Rooms.name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Occupied(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course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time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room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number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,student)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(course,time) -&gt; Lectures.(course,time)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(room,number) -&gt; Seats.(room,number)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student       -&gt; Students.ssnr</a:t>
            </a: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2555875" y="5732463"/>
            <a:ext cx="424815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What just went wrong?</a:t>
            </a:r>
          </a:p>
        </p:txBody>
      </p:sp>
      <p:grpSp>
        <p:nvGrpSpPr>
          <p:cNvPr id="35844" name="Group 35"/>
          <p:cNvGrpSpPr>
            <a:grpSpLocks/>
          </p:cNvGrpSpPr>
          <p:nvPr/>
        </p:nvGrpSpPr>
        <p:grpSpPr bwMode="auto">
          <a:xfrm>
            <a:off x="4059238" y="501650"/>
            <a:ext cx="4724400" cy="2414588"/>
            <a:chOff x="542528" y="1656598"/>
            <a:chExt cx="7839074" cy="4006834"/>
          </a:xfrm>
        </p:grpSpPr>
        <p:grpSp>
          <p:nvGrpSpPr>
            <p:cNvPr id="35847" name="Group 3"/>
            <p:cNvGrpSpPr>
              <a:grpSpLocks/>
            </p:cNvGrpSpPr>
            <p:nvPr/>
          </p:nvGrpSpPr>
          <p:grpSpPr bwMode="auto">
            <a:xfrm>
              <a:off x="2755503" y="2912374"/>
              <a:ext cx="3605212" cy="1938282"/>
              <a:chOff x="2109" y="1636"/>
              <a:chExt cx="2271" cy="1221"/>
            </a:xfrm>
          </p:grpSpPr>
          <p:pic>
            <p:nvPicPr>
              <p:cNvPr id="35879" name="Picture 4" descr="rounded arrowhead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9" y="2675"/>
                <a:ext cx="123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880" name="AutoShape 5"/>
              <p:cNvSpPr>
                <a:spLocks noChangeArrowheads="1"/>
              </p:cNvSpPr>
              <p:nvPr/>
            </p:nvSpPr>
            <p:spPr bwMode="auto">
              <a:xfrm>
                <a:off x="3651" y="1888"/>
                <a:ext cx="729" cy="480"/>
              </a:xfrm>
              <a:prstGeom prst="diamond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b="1"/>
                  <a:t>Occupied</a:t>
                </a:r>
              </a:p>
            </p:txBody>
          </p:sp>
          <p:cxnSp>
            <p:nvCxnSpPr>
              <p:cNvPr id="35881" name="AutoShape 6"/>
              <p:cNvCxnSpPr>
                <a:cxnSpLocks noChangeShapeType="1"/>
                <a:stCxn id="35873" idx="0"/>
                <a:endCxn id="35880" idx="2"/>
              </p:cNvCxnSpPr>
              <p:nvPr/>
            </p:nvCxnSpPr>
            <p:spPr bwMode="auto">
              <a:xfrm flipV="1">
                <a:off x="4015" y="2368"/>
                <a:ext cx="1" cy="24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82" name="AutoShape 7"/>
              <p:cNvCxnSpPr>
                <a:cxnSpLocks noChangeShapeType="1"/>
                <a:stCxn id="35880" idx="0"/>
                <a:endCxn id="35869" idx="2"/>
              </p:cNvCxnSpPr>
              <p:nvPr/>
            </p:nvCxnSpPr>
            <p:spPr bwMode="auto">
              <a:xfrm flipH="1" flipV="1">
                <a:off x="4015" y="1636"/>
                <a:ext cx="1" cy="252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5848" name="Oval 8"/>
            <p:cNvSpPr>
              <a:spLocks noChangeArrowheads="1"/>
            </p:cNvSpPr>
            <p:nvPr/>
          </p:nvSpPr>
          <p:spPr bwMode="auto">
            <a:xfrm>
              <a:off x="1749028" y="1944026"/>
              <a:ext cx="688975" cy="32542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900" b="1" u="sng"/>
                <a:t>code</a:t>
              </a:r>
            </a:p>
          </p:txBody>
        </p:sp>
        <p:cxnSp>
          <p:nvCxnSpPr>
            <p:cNvPr id="35849" name="AutoShape 9"/>
            <p:cNvCxnSpPr>
              <a:cxnSpLocks noChangeShapeType="1"/>
              <a:stCxn id="35848" idx="4"/>
              <a:endCxn id="35852" idx="0"/>
            </p:cNvCxnSpPr>
            <p:nvPr/>
          </p:nvCxnSpPr>
          <p:spPr bwMode="auto">
            <a:xfrm>
              <a:off x="2093516" y="2269455"/>
              <a:ext cx="0" cy="19198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5850" name="Group 12"/>
            <p:cNvGrpSpPr>
              <a:grpSpLocks/>
            </p:cNvGrpSpPr>
            <p:nvPr/>
          </p:nvGrpSpPr>
          <p:grpSpPr bwMode="auto">
            <a:xfrm>
              <a:off x="2095103" y="4279171"/>
              <a:ext cx="4549775" cy="1384261"/>
              <a:chOff x="1693" y="2497"/>
              <a:chExt cx="2866" cy="872"/>
            </a:xfrm>
          </p:grpSpPr>
          <p:pic>
            <p:nvPicPr>
              <p:cNvPr id="35872" name="Picture 13" descr="rounded arrowhead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7256142">
                <a:off x="1664" y="2526"/>
                <a:ext cx="182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873" name="Rectangle 14"/>
              <p:cNvSpPr>
                <a:spLocks noChangeArrowheads="1"/>
              </p:cNvSpPr>
              <p:nvPr/>
            </p:nvSpPr>
            <p:spPr bwMode="auto">
              <a:xfrm>
                <a:off x="3470" y="2614"/>
                <a:ext cx="1089" cy="292"/>
              </a:xfrm>
              <a:prstGeom prst="rect">
                <a:avLst/>
              </a:prstGeom>
              <a:noFill/>
              <a:ln w="889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100" b="1"/>
                  <a:t>Seat</a:t>
                </a:r>
              </a:p>
            </p:txBody>
          </p:sp>
          <p:sp>
            <p:nvSpPr>
              <p:cNvPr id="35874" name="AutoShape 15"/>
              <p:cNvSpPr>
                <a:spLocks noChangeArrowheads="1"/>
              </p:cNvSpPr>
              <p:nvPr/>
            </p:nvSpPr>
            <p:spPr bwMode="auto">
              <a:xfrm>
                <a:off x="2426" y="2504"/>
                <a:ext cx="814" cy="510"/>
              </a:xfrm>
              <a:prstGeom prst="diamond">
                <a:avLst/>
              </a:prstGeom>
              <a:noFill/>
              <a:ln w="635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b="1"/>
                  <a:t>In</a:t>
                </a:r>
              </a:p>
            </p:txBody>
          </p:sp>
          <p:cxnSp>
            <p:nvCxnSpPr>
              <p:cNvPr id="35875" name="AutoShape 16"/>
              <p:cNvCxnSpPr>
                <a:cxnSpLocks noChangeShapeType="1"/>
                <a:stCxn id="35862" idx="3"/>
                <a:endCxn id="35874" idx="1"/>
              </p:cNvCxnSpPr>
              <p:nvPr/>
            </p:nvCxnSpPr>
            <p:spPr bwMode="auto">
              <a:xfrm flipV="1">
                <a:off x="2142" y="2759"/>
                <a:ext cx="284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76" name="AutoShape 17"/>
              <p:cNvCxnSpPr>
                <a:cxnSpLocks noChangeShapeType="1"/>
                <a:stCxn id="35874" idx="3"/>
                <a:endCxn id="35873" idx="1"/>
              </p:cNvCxnSpPr>
              <p:nvPr/>
            </p:nvCxnSpPr>
            <p:spPr bwMode="auto">
              <a:xfrm>
                <a:off x="3240" y="2759"/>
                <a:ext cx="230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5877" name="Oval 18"/>
              <p:cNvSpPr>
                <a:spLocks noChangeArrowheads="1"/>
              </p:cNvSpPr>
              <p:nvPr/>
            </p:nvSpPr>
            <p:spPr bwMode="auto">
              <a:xfrm>
                <a:off x="3733" y="3096"/>
                <a:ext cx="562" cy="27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b="1" u="sng"/>
                  <a:t>number</a:t>
                </a:r>
              </a:p>
            </p:txBody>
          </p:sp>
          <p:cxnSp>
            <p:nvCxnSpPr>
              <p:cNvPr id="35878" name="AutoShape 19"/>
              <p:cNvCxnSpPr>
                <a:cxnSpLocks noChangeShapeType="1"/>
                <a:stCxn id="35877" idx="0"/>
                <a:endCxn id="35873" idx="2"/>
              </p:cNvCxnSpPr>
              <p:nvPr/>
            </p:nvCxnSpPr>
            <p:spPr bwMode="auto">
              <a:xfrm flipV="1">
                <a:off x="4014" y="2906"/>
                <a:ext cx="1" cy="19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5851" name="Group 22"/>
            <p:cNvGrpSpPr>
              <a:grpSpLocks/>
            </p:cNvGrpSpPr>
            <p:nvPr/>
          </p:nvGrpSpPr>
          <p:grpSpPr bwMode="auto">
            <a:xfrm>
              <a:off x="2674937" y="1656598"/>
              <a:ext cx="3970337" cy="1355687"/>
              <a:chOff x="2058" y="845"/>
              <a:chExt cx="2501" cy="854"/>
            </a:xfrm>
          </p:grpSpPr>
          <p:pic>
            <p:nvPicPr>
              <p:cNvPr id="35865" name="Picture 23" descr="rounded arrowhead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58" y="1407"/>
                <a:ext cx="123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866" name="AutoShape 24"/>
              <p:cNvSpPr>
                <a:spLocks noChangeArrowheads="1"/>
              </p:cNvSpPr>
              <p:nvPr/>
            </p:nvSpPr>
            <p:spPr bwMode="auto">
              <a:xfrm>
                <a:off x="2472" y="1283"/>
                <a:ext cx="632" cy="416"/>
              </a:xfrm>
              <a:prstGeom prst="diamond">
                <a:avLst/>
              </a:prstGeom>
              <a:noFill/>
              <a:ln w="762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b="1"/>
                  <a:t>Of</a:t>
                </a:r>
              </a:p>
            </p:txBody>
          </p:sp>
          <p:cxnSp>
            <p:nvCxnSpPr>
              <p:cNvPr id="35867" name="AutoShape 25"/>
              <p:cNvCxnSpPr>
                <a:cxnSpLocks noChangeShapeType="1"/>
                <a:stCxn id="35869" idx="1"/>
                <a:endCxn id="35866" idx="3"/>
              </p:cNvCxnSpPr>
              <p:nvPr/>
            </p:nvCxnSpPr>
            <p:spPr bwMode="auto">
              <a:xfrm flipH="1">
                <a:off x="3128" y="1490"/>
                <a:ext cx="314" cy="1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68" name="AutoShape 26"/>
              <p:cNvCxnSpPr>
                <a:cxnSpLocks noChangeShapeType="1"/>
                <a:stCxn id="35866" idx="1"/>
                <a:endCxn id="35852" idx="3"/>
              </p:cNvCxnSpPr>
              <p:nvPr/>
            </p:nvCxnSpPr>
            <p:spPr bwMode="auto">
              <a:xfrm flipH="1">
                <a:off x="2100" y="1491"/>
                <a:ext cx="372" cy="7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5869" name="Rectangle 27"/>
              <p:cNvSpPr>
                <a:spLocks noChangeArrowheads="1"/>
              </p:cNvSpPr>
              <p:nvPr/>
            </p:nvSpPr>
            <p:spPr bwMode="auto">
              <a:xfrm>
                <a:off x="3470" y="1344"/>
                <a:ext cx="1089" cy="292"/>
              </a:xfrm>
              <a:prstGeom prst="rect">
                <a:avLst/>
              </a:prstGeom>
              <a:noFill/>
              <a:ln w="88900" cmpd="dbl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100" b="1"/>
                  <a:t>Lecture</a:t>
                </a:r>
              </a:p>
            </p:txBody>
          </p:sp>
          <p:cxnSp>
            <p:nvCxnSpPr>
              <p:cNvPr id="35870" name="AutoShape 28"/>
              <p:cNvCxnSpPr>
                <a:cxnSpLocks noChangeShapeType="1"/>
                <a:stCxn id="35871" idx="4"/>
                <a:endCxn id="35869" idx="0"/>
              </p:cNvCxnSpPr>
              <p:nvPr/>
            </p:nvCxnSpPr>
            <p:spPr bwMode="auto">
              <a:xfrm rot="5400000">
                <a:off x="3905" y="1227"/>
                <a:ext cx="226" cy="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5871" name="Oval 31"/>
              <p:cNvSpPr>
                <a:spLocks noChangeArrowheads="1"/>
              </p:cNvSpPr>
              <p:nvPr/>
            </p:nvSpPr>
            <p:spPr bwMode="auto">
              <a:xfrm>
                <a:off x="3787" y="845"/>
                <a:ext cx="471" cy="27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b="1" u="sng"/>
                  <a:t>time</a:t>
                </a:r>
              </a:p>
            </p:txBody>
          </p:sp>
        </p:grpSp>
        <p:sp>
          <p:nvSpPr>
            <p:cNvPr id="35852" name="Rectangle 34"/>
            <p:cNvSpPr>
              <a:spLocks noChangeArrowheads="1"/>
            </p:cNvSpPr>
            <p:nvPr/>
          </p:nvSpPr>
          <p:spPr bwMode="auto">
            <a:xfrm>
              <a:off x="1445816" y="2461437"/>
              <a:ext cx="1295400" cy="46353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1100" b="1"/>
                <a:t>Course</a:t>
              </a:r>
            </a:p>
          </p:txBody>
        </p:sp>
        <p:grpSp>
          <p:nvGrpSpPr>
            <p:cNvPr id="35853" name="Group 35"/>
            <p:cNvGrpSpPr>
              <a:grpSpLocks/>
            </p:cNvGrpSpPr>
            <p:nvPr/>
          </p:nvGrpSpPr>
          <p:grpSpPr bwMode="auto">
            <a:xfrm>
              <a:off x="542528" y="4464903"/>
              <a:ext cx="2265363" cy="463537"/>
              <a:chOff x="715" y="2614"/>
              <a:chExt cx="1427" cy="292"/>
            </a:xfrm>
          </p:grpSpPr>
          <p:sp>
            <p:nvSpPr>
              <p:cNvPr id="35862" name="Rectangle 36"/>
              <p:cNvSpPr>
                <a:spLocks noChangeArrowheads="1"/>
              </p:cNvSpPr>
              <p:nvPr/>
            </p:nvSpPr>
            <p:spPr bwMode="auto">
              <a:xfrm>
                <a:off x="1292" y="2614"/>
                <a:ext cx="850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100" b="1"/>
                  <a:t>Room</a:t>
                </a:r>
              </a:p>
            </p:txBody>
          </p:sp>
          <p:sp>
            <p:nvSpPr>
              <p:cNvPr id="35863" name="Oval 37"/>
              <p:cNvSpPr>
                <a:spLocks noChangeArrowheads="1"/>
              </p:cNvSpPr>
              <p:nvPr/>
            </p:nvSpPr>
            <p:spPr bwMode="auto">
              <a:xfrm>
                <a:off x="715" y="2656"/>
                <a:ext cx="449" cy="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b="1" u="sng"/>
                  <a:t>name</a:t>
                </a:r>
              </a:p>
            </p:txBody>
          </p:sp>
          <p:cxnSp>
            <p:nvCxnSpPr>
              <p:cNvPr id="35864" name="AutoShape 38"/>
              <p:cNvCxnSpPr>
                <a:cxnSpLocks noChangeShapeType="1"/>
                <a:stCxn id="35863" idx="6"/>
                <a:endCxn id="35862" idx="1"/>
              </p:cNvCxnSpPr>
              <p:nvPr/>
            </p:nvCxnSpPr>
            <p:spPr bwMode="auto">
              <a:xfrm>
                <a:off x="1164" y="2757"/>
                <a:ext cx="128" cy="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5854" name="AutoShape 5"/>
            <p:cNvSpPr>
              <a:spLocks noChangeArrowheads="1"/>
            </p:cNvSpPr>
            <p:nvPr/>
          </p:nvSpPr>
          <p:spPr bwMode="auto">
            <a:xfrm>
              <a:off x="3403401" y="3240157"/>
              <a:ext cx="1157287" cy="761978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sv-SE" altLang="en-US" sz="900" b="1"/>
                <a:t>In</a:t>
              </a:r>
            </a:p>
          </p:txBody>
        </p:sp>
        <p:cxnSp>
          <p:nvCxnSpPr>
            <p:cNvPr id="35855" name="AutoShape 7"/>
            <p:cNvCxnSpPr>
              <a:cxnSpLocks noChangeShapeType="1"/>
              <a:stCxn id="35854" idx="3"/>
            </p:cNvCxnSpPr>
            <p:nvPr/>
          </p:nvCxnSpPr>
          <p:spPr bwMode="auto">
            <a:xfrm flipV="1">
              <a:off x="4560687" y="2952134"/>
              <a:ext cx="642913" cy="66901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6" name="AutoShape 7"/>
            <p:cNvCxnSpPr>
              <a:cxnSpLocks noChangeShapeType="1"/>
              <a:stCxn id="35862" idx="0"/>
              <a:endCxn id="35854" idx="1"/>
            </p:cNvCxnSpPr>
            <p:nvPr/>
          </p:nvCxnSpPr>
          <p:spPr bwMode="auto">
            <a:xfrm rot="5400000" flipH="1" flipV="1">
              <a:off x="2346424" y="3407926"/>
              <a:ext cx="843757" cy="127019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5857" name="Group 35"/>
            <p:cNvGrpSpPr>
              <a:grpSpLocks/>
            </p:cNvGrpSpPr>
            <p:nvPr/>
          </p:nvGrpSpPr>
          <p:grpSpPr bwMode="auto">
            <a:xfrm>
              <a:off x="7032227" y="2912375"/>
              <a:ext cx="1349375" cy="1012797"/>
              <a:chOff x="1014" y="2268"/>
              <a:chExt cx="850" cy="638"/>
            </a:xfrm>
          </p:grpSpPr>
          <p:sp>
            <p:nvSpPr>
              <p:cNvPr id="35859" name="Rectangle 36"/>
              <p:cNvSpPr>
                <a:spLocks noChangeArrowheads="1"/>
              </p:cNvSpPr>
              <p:nvPr/>
            </p:nvSpPr>
            <p:spPr bwMode="auto">
              <a:xfrm>
                <a:off x="1014" y="2614"/>
                <a:ext cx="850" cy="2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1100" b="1"/>
                  <a:t>Student</a:t>
                </a:r>
              </a:p>
            </p:txBody>
          </p:sp>
          <p:sp>
            <p:nvSpPr>
              <p:cNvPr id="35860" name="Oval 37"/>
              <p:cNvSpPr>
                <a:spLocks noChangeArrowheads="1"/>
              </p:cNvSpPr>
              <p:nvPr/>
            </p:nvSpPr>
            <p:spPr bwMode="auto">
              <a:xfrm>
                <a:off x="1215" y="2268"/>
                <a:ext cx="449" cy="20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sv-SE" altLang="en-US" sz="900" b="1" u="sng"/>
                  <a:t>ssnr</a:t>
                </a:r>
              </a:p>
            </p:txBody>
          </p:sp>
          <p:cxnSp>
            <p:nvCxnSpPr>
              <p:cNvPr id="35861" name="AutoShape 38"/>
              <p:cNvCxnSpPr>
                <a:cxnSpLocks noChangeShapeType="1"/>
                <a:stCxn id="35860" idx="4"/>
                <a:endCxn id="35859" idx="0"/>
              </p:cNvCxnSpPr>
              <p:nvPr/>
            </p:nvCxnSpPr>
            <p:spPr bwMode="auto">
              <a:xfrm flipH="1">
                <a:off x="1439" y="2469"/>
                <a:ext cx="1" cy="145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9" name="Straight Arrow Connector 48"/>
            <p:cNvCxnSpPr>
              <a:stCxn id="35880" idx="3"/>
              <a:endCxn id="35859" idx="1"/>
            </p:cNvCxnSpPr>
            <p:nvPr/>
          </p:nvCxnSpPr>
          <p:spPr>
            <a:xfrm>
              <a:off x="6361248" y="3692945"/>
              <a:ext cx="671696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Rectangle 7"/>
          <p:cNvSpPr>
            <a:spLocks noChangeArrowheads="1"/>
          </p:cNvSpPr>
          <p:nvPr/>
        </p:nvSpPr>
        <p:spPr bwMode="auto">
          <a:xfrm>
            <a:off x="3490913" y="4005263"/>
            <a:ext cx="720725" cy="28892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5" name="Text Box 8"/>
          <p:cNvSpPr txBox="1">
            <a:spLocks noChangeArrowheads="1"/>
          </p:cNvSpPr>
          <p:nvPr/>
        </p:nvSpPr>
        <p:spPr bwMode="auto">
          <a:xfrm>
            <a:off x="5022850" y="3357563"/>
            <a:ext cx="2160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/>
              <a:t>Redundancy!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74" grpId="0" animBg="1"/>
      <p:bldP spid="7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Fix attempt #1</a:t>
            </a:r>
          </a:p>
        </p:txBody>
      </p:sp>
      <p:sp>
        <p:nvSpPr>
          <p:cNvPr id="5" name="Rektangel 4"/>
          <p:cNvSpPr>
            <a:spLocks noChangeArrowheads="1"/>
          </p:cNvSpPr>
          <p:nvPr/>
        </p:nvSpPr>
        <p:spPr bwMode="auto">
          <a:xfrm>
            <a:off x="827088" y="4645025"/>
            <a:ext cx="626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(room,number) -&gt; Seats.(room,number) ??</a:t>
            </a:r>
            <a:endParaRPr lang="sv-SE" altLang="en-US" sz="1800"/>
          </a:p>
        </p:txBody>
      </p:sp>
      <p:sp>
        <p:nvSpPr>
          <p:cNvPr id="6" name="textruta 5"/>
          <p:cNvSpPr txBox="1">
            <a:spLocks noChangeArrowheads="1"/>
          </p:cNvSpPr>
          <p:nvPr/>
        </p:nvSpPr>
        <p:spPr bwMode="auto">
          <a:xfrm>
            <a:off x="1403350" y="5229225"/>
            <a:ext cx="6553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/>
              <a:t>We broke the reference! Now we could (in theory) book seats that don’t exist in the room where the lecture is given!</a:t>
            </a:r>
          </a:p>
        </p:txBody>
      </p:sp>
      <p:sp>
        <p:nvSpPr>
          <p:cNvPr id="36869" name="textruta 35"/>
          <p:cNvSpPr txBox="1">
            <a:spLocks noChangeArrowheads="1"/>
          </p:cNvSpPr>
          <p:nvPr/>
        </p:nvSpPr>
        <p:spPr bwMode="auto">
          <a:xfrm>
            <a:off x="611188" y="1204913"/>
            <a:ext cx="6697662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Students(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ssnr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name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Lectures(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course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time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,room)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course -&gt; Courses.code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room   -&gt; Rooms.name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Seats(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room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number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room   -&gt; Rooms.name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Occupied(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course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time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number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,student)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(course,time) -&gt; Lectures.(course,time)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student       -&gt; Students.ssnr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ruta 35"/>
          <p:cNvSpPr txBox="1">
            <a:spLocks noChangeArrowheads="1"/>
          </p:cNvSpPr>
          <p:nvPr/>
        </p:nvSpPr>
        <p:spPr bwMode="auto">
          <a:xfrm>
            <a:off x="611188" y="1728788"/>
            <a:ext cx="669766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Students(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ssnr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name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Lectures(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course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time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,room)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course -&gt; Courses.code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room   -&gt; Rooms.name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Seats(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room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number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room   -&gt; Rooms.name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Occupied(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course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time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number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,room,student)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(course,time) -&gt; Lectures.(course,time)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(room,number) -&gt; Seats.(room,number)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student       -&gt; Students.ssnr</a:t>
            </a:r>
          </a:p>
        </p:txBody>
      </p:sp>
      <p:sp>
        <p:nvSpPr>
          <p:cNvPr id="37891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Fix attempt #2</a:t>
            </a:r>
          </a:p>
        </p:txBody>
      </p:sp>
      <p:sp>
        <p:nvSpPr>
          <p:cNvPr id="37892" name="AutoShape 26"/>
          <p:cNvSpPr>
            <a:spLocks noChangeArrowheads="1"/>
          </p:cNvSpPr>
          <p:nvPr/>
        </p:nvSpPr>
        <p:spPr bwMode="auto">
          <a:xfrm>
            <a:off x="6011863" y="2852738"/>
            <a:ext cx="1368425" cy="792162"/>
          </a:xfrm>
          <a:prstGeom prst="wedgeRectCallout">
            <a:avLst>
              <a:gd name="adj1" fmla="val -124370"/>
              <a:gd name="adj2" fmla="val 867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No longer part of key!</a:t>
            </a:r>
          </a:p>
        </p:txBody>
      </p:sp>
      <p:sp>
        <p:nvSpPr>
          <p:cNvPr id="7" name="textruta 6"/>
          <p:cNvSpPr txBox="1">
            <a:spLocks noChangeArrowheads="1"/>
          </p:cNvSpPr>
          <p:nvPr/>
        </p:nvSpPr>
        <p:spPr bwMode="auto">
          <a:xfrm>
            <a:off x="1116013" y="5181600"/>
            <a:ext cx="65516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dirty="0"/>
              <a:t>No </a:t>
            </a:r>
            <a:r>
              <a:rPr lang="sv-SE" altLang="en-US" sz="2000" dirty="0" err="1"/>
              <a:t>guarantee</a:t>
            </a:r>
            <a:r>
              <a:rPr lang="sv-SE" altLang="en-US" sz="2000" dirty="0"/>
              <a:t> </a:t>
            </a:r>
            <a:r>
              <a:rPr lang="sv-SE" altLang="en-US" sz="2000" dirty="0" err="1"/>
              <a:t>that</a:t>
            </a:r>
            <a:r>
              <a:rPr lang="sv-SE" altLang="en-US" sz="2000" dirty="0"/>
              <a:t> the </a:t>
            </a:r>
            <a:r>
              <a:rPr lang="sv-SE" altLang="en-US" sz="2000" dirty="0" err="1" smtClean="0"/>
              <a:t>room</a:t>
            </a:r>
            <a:r>
              <a:rPr lang="sv-SE" altLang="en-US" sz="2000" dirty="0" smtClean="0"/>
              <a:t> </a:t>
            </a:r>
            <a:r>
              <a:rPr lang="sv-SE" altLang="en-US" sz="2000" dirty="0" err="1" smtClean="0"/>
              <a:t>where</a:t>
            </a:r>
            <a:r>
              <a:rPr lang="sv-SE" altLang="en-US" sz="2000" dirty="0" smtClean="0"/>
              <a:t> </a:t>
            </a:r>
            <a:r>
              <a:rPr lang="sv-SE" altLang="en-US" sz="2000" dirty="0"/>
              <a:t>the </a:t>
            </a:r>
            <a:r>
              <a:rPr lang="sv-SE" altLang="en-US" sz="2000" dirty="0" err="1"/>
              <a:t>seat</a:t>
            </a:r>
            <a:r>
              <a:rPr lang="sv-SE" altLang="en-US" sz="2000" dirty="0"/>
              <a:t> is </a:t>
            </a:r>
            <a:r>
              <a:rPr lang="sv-SE" altLang="en-US" sz="2000" dirty="0" err="1"/>
              <a:t>booked</a:t>
            </a:r>
            <a:r>
              <a:rPr lang="sv-SE" altLang="en-US" sz="2000" dirty="0"/>
              <a:t> is the same </a:t>
            </a:r>
            <a:r>
              <a:rPr lang="sv-SE" altLang="en-US" sz="2000" dirty="0" err="1" smtClean="0"/>
              <a:t>room</a:t>
            </a:r>
            <a:r>
              <a:rPr lang="sv-SE" altLang="en-US" sz="2000" dirty="0" smtClean="0"/>
              <a:t> </a:t>
            </a:r>
            <a:r>
              <a:rPr lang="sv-SE" altLang="en-US" sz="2000" dirty="0" err="1"/>
              <a:t>that</a:t>
            </a:r>
            <a:r>
              <a:rPr lang="sv-SE" altLang="en-US" sz="2000" dirty="0"/>
              <a:t> the </a:t>
            </a:r>
            <a:r>
              <a:rPr lang="sv-SE" altLang="en-US" sz="2000" dirty="0" err="1" smtClean="0"/>
              <a:t>lecture</a:t>
            </a:r>
            <a:r>
              <a:rPr lang="sv-SE" altLang="en-US" sz="2000" dirty="0" smtClean="0"/>
              <a:t> </a:t>
            </a:r>
            <a:r>
              <a:rPr lang="sv-SE" altLang="en-US" sz="2000" dirty="0"/>
              <a:t>is </a:t>
            </a:r>
            <a:r>
              <a:rPr lang="sv-SE" altLang="en-US" sz="2000" dirty="0" smtClean="0"/>
              <a:t>in</a:t>
            </a:r>
            <a:r>
              <a:rPr lang="sv-SE" altLang="en-US" sz="2000" dirty="0"/>
              <a:t>!</a:t>
            </a:r>
          </a:p>
        </p:txBody>
      </p:sp>
      <p:sp>
        <p:nvSpPr>
          <p:cNvPr id="8" name="AutoShape 26"/>
          <p:cNvSpPr>
            <a:spLocks noChangeArrowheads="1"/>
          </p:cNvSpPr>
          <p:nvPr/>
        </p:nvSpPr>
        <p:spPr bwMode="auto">
          <a:xfrm>
            <a:off x="4572000" y="2133600"/>
            <a:ext cx="1368425" cy="792163"/>
          </a:xfrm>
          <a:prstGeom prst="wedgeRectCallout">
            <a:avLst>
              <a:gd name="adj1" fmla="val -77097"/>
              <a:gd name="adj2" fmla="val 214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Same? We can’t say!</a:t>
            </a:r>
          </a:p>
        </p:txBody>
      </p:sp>
      <p:sp>
        <p:nvSpPr>
          <p:cNvPr id="9" name="AutoShape 26"/>
          <p:cNvSpPr>
            <a:spLocks noChangeArrowheads="1"/>
          </p:cNvSpPr>
          <p:nvPr/>
        </p:nvSpPr>
        <p:spPr bwMode="auto">
          <a:xfrm>
            <a:off x="4572000" y="2133600"/>
            <a:ext cx="1368425" cy="792163"/>
          </a:xfrm>
          <a:prstGeom prst="wedgeRectCallout">
            <a:avLst>
              <a:gd name="adj1" fmla="val -30060"/>
              <a:gd name="adj2" fmla="val 1720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Same? We can’t say!</a:t>
            </a:r>
          </a:p>
        </p:txBody>
      </p:sp>
      <p:sp>
        <p:nvSpPr>
          <p:cNvPr id="10" name="textruta 9"/>
          <p:cNvSpPr txBox="1">
            <a:spLocks noChangeArrowheads="1"/>
          </p:cNvSpPr>
          <p:nvPr/>
        </p:nvSpPr>
        <p:spPr bwMode="auto">
          <a:xfrm>
            <a:off x="1195388" y="6084888"/>
            <a:ext cx="655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/>
              <a:t>… and redundancy (3NF solution)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ruta 35"/>
          <p:cNvSpPr txBox="1">
            <a:spLocks noChangeArrowheads="1"/>
          </p:cNvSpPr>
          <p:nvPr/>
        </p:nvSpPr>
        <p:spPr bwMode="auto">
          <a:xfrm>
            <a:off x="611188" y="1728788"/>
            <a:ext cx="6697662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Students(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ssnr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Courses(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code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Rooms(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name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Lectures(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course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time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,room)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course -&gt; Courses.code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room   -&gt; Rooms.name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Seats(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room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number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room   -&gt; Rooms.name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Occupied(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course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time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sv-SE" altLang="en-US" sz="1800" b="1" u="sng">
                <a:latin typeface="Courier New" charset="0"/>
                <a:ea typeface="Courier New" charset="0"/>
                <a:cs typeface="Courier New" charset="0"/>
              </a:rPr>
              <a:t>number</a:t>
            </a: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,room,student)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(course,time,room) -&gt;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        Lectures.(course,time,room)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(room,number) -&gt; Seats.(room,number)</a:t>
            </a:r>
            <a:b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</a:br>
            <a:r>
              <a:rPr lang="sv-SE" altLang="en-US" sz="1800" b="1">
                <a:latin typeface="Courier New" charset="0"/>
                <a:ea typeface="Courier New" charset="0"/>
                <a:cs typeface="Courier New" charset="0"/>
              </a:rPr>
              <a:t>  student       -&gt; Students.ssnr</a:t>
            </a:r>
          </a:p>
        </p:txBody>
      </p:sp>
      <p:sp>
        <p:nvSpPr>
          <p:cNvPr id="38915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n-US"/>
              <a:t>Fix attempt #3</a:t>
            </a:r>
          </a:p>
        </p:txBody>
      </p:sp>
      <p:sp>
        <p:nvSpPr>
          <p:cNvPr id="38916" name="AutoShape 26"/>
          <p:cNvSpPr>
            <a:spLocks noChangeArrowheads="1"/>
          </p:cNvSpPr>
          <p:nvPr/>
        </p:nvSpPr>
        <p:spPr bwMode="auto">
          <a:xfrm>
            <a:off x="4629150" y="2503488"/>
            <a:ext cx="1368425" cy="792162"/>
          </a:xfrm>
          <a:prstGeom prst="wedgeRectCallout">
            <a:avLst>
              <a:gd name="adj1" fmla="val -79569"/>
              <a:gd name="adj2" fmla="val -199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Same? We can’t say!</a:t>
            </a:r>
          </a:p>
        </p:txBody>
      </p:sp>
      <p:sp>
        <p:nvSpPr>
          <p:cNvPr id="38917" name="AutoShape 26"/>
          <p:cNvSpPr>
            <a:spLocks noChangeArrowheads="1"/>
          </p:cNvSpPr>
          <p:nvPr/>
        </p:nvSpPr>
        <p:spPr bwMode="auto">
          <a:xfrm>
            <a:off x="4643438" y="2503488"/>
            <a:ext cx="1368425" cy="792162"/>
          </a:xfrm>
          <a:prstGeom prst="wedgeRectCallout">
            <a:avLst>
              <a:gd name="adj1" fmla="val -38310"/>
              <a:gd name="adj2" fmla="val 13639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600" b="1"/>
              <a:t>Same!</a:t>
            </a:r>
          </a:p>
        </p:txBody>
      </p:sp>
      <p:sp>
        <p:nvSpPr>
          <p:cNvPr id="7" name="textruta 6"/>
          <p:cNvSpPr txBox="1">
            <a:spLocks noChangeArrowheads="1"/>
          </p:cNvSpPr>
          <p:nvPr/>
        </p:nvSpPr>
        <p:spPr bwMode="auto">
          <a:xfrm>
            <a:off x="1116013" y="5516563"/>
            <a:ext cx="65516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/>
              <a:t>Still redundancy though (3NF solution). Possibly the best we can do though.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Next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time</a:t>
            </a:r>
            <a:r>
              <a:rPr lang="sv-SE" altLang="en-US" dirty="0" smtClean="0"/>
              <a:t>, </a:t>
            </a:r>
            <a:r>
              <a:rPr lang="sv-SE" altLang="en-US" dirty="0" err="1" smtClean="0"/>
              <a:t>Lecture</a:t>
            </a:r>
            <a:r>
              <a:rPr lang="sv-SE" altLang="en-US" smtClean="0"/>
              <a:t> 5</a:t>
            </a:r>
            <a:endParaRPr lang="sv-SE" alt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Database Construction –</a:t>
            </a:r>
          </a:p>
          <a:p>
            <a:pPr eaLnBrk="1" hangingPunct="1"/>
            <a:r>
              <a:rPr lang="sv-SE" altLang="en-US"/>
              <a:t>SQL Data Definition Language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Normal Forms?!</a:t>
            </a:r>
            <a:endParaRPr lang="sv-SE" alt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445" y="1124744"/>
            <a:ext cx="5779110" cy="565149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139953" y="3717031"/>
            <a:ext cx="2304256" cy="50405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72845" y="5150327"/>
            <a:ext cx="1357021" cy="646331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In this course</a:t>
            </a:r>
            <a:endParaRPr lang="en-US"/>
          </a:p>
        </p:txBody>
      </p:sp>
      <p:cxnSp>
        <p:nvCxnSpPr>
          <p:cNvPr id="18" name="Curved Connector 17"/>
          <p:cNvCxnSpPr/>
          <p:nvPr/>
        </p:nvCxnSpPr>
        <p:spPr>
          <a:xfrm rot="10800000">
            <a:off x="6156180" y="4221092"/>
            <a:ext cx="1371723" cy="929241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1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v-SE" altLang="en-US" i="1" dirty="0" err="1"/>
              <a:t>Decompose</a:t>
            </a:r>
            <a:r>
              <a:rPr lang="sv-SE" altLang="en-US" i="1" dirty="0"/>
              <a:t> Courses </a:t>
            </a:r>
            <a:r>
              <a:rPr lang="sv-SE" altLang="en-US" i="1" dirty="0" err="1"/>
              <a:t>into</a:t>
            </a:r>
            <a:r>
              <a:rPr lang="sv-SE" altLang="en-US" i="1" dirty="0"/>
              <a:t> BCNF.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84213" y="2349500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  <a:endParaRPr lang="sv-SE" altLang="en-US" sz="240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55650" y="2924175"/>
            <a:ext cx="424973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 dirty="0" err="1">
                <a:latin typeface="Courier New" charset="0"/>
              </a:rPr>
              <a:t>code</a:t>
            </a:r>
            <a:r>
              <a:rPr lang="sv-SE" altLang="en-US" sz="2400" dirty="0"/>
              <a:t> →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dirty="0"/>
              <a:t/>
            </a:r>
            <a:br>
              <a:rPr lang="sv-SE" altLang="en-US" sz="2400" dirty="0"/>
            </a:br>
            <a:r>
              <a:rPr lang="sv-SE" altLang="en-US" sz="2400" b="1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period</a:t>
            </a:r>
            <a:r>
              <a:rPr lang="sv-SE" altLang="en-US" sz="2400" dirty="0"/>
              <a:t> →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endParaRPr lang="sv-SE" altLang="en-US" sz="2400" b="1" dirty="0">
              <a:latin typeface="Courier New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55650" y="4292600"/>
            <a:ext cx="727233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smtClean="0">
                <a:latin typeface="Courier New" charset="0"/>
              </a:rPr>
              <a:t>Courses1(</a:t>
            </a:r>
            <a:r>
              <a:rPr lang="sv-SE" altLang="en-US" sz="2400" b="1" u="sng" dirty="0" err="1" smtClean="0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b="1" dirty="0" smtClean="0">
                <a:latin typeface="Courier New" charset="0"/>
              </a:rPr>
              <a:t>)</a:t>
            </a:r>
            <a:endParaRPr lang="sv-SE" altLang="en-US" sz="2400" b="1" dirty="0">
              <a:latin typeface="Courier New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55650" y="3789363"/>
            <a:ext cx="42481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{code}</a:t>
            </a:r>
            <a:r>
              <a:rPr lang="sv-SE" altLang="en-US" sz="2400" b="1" baseline="30000">
                <a:latin typeface="Courier New" charset="0"/>
              </a:rPr>
              <a:t>+</a:t>
            </a:r>
            <a:r>
              <a:rPr lang="sv-SE" altLang="en-US" sz="2400" b="1">
                <a:latin typeface="Courier New" charset="0"/>
              </a:rPr>
              <a:t> = {code, name}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27088" y="5636096"/>
            <a:ext cx="583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dirty="0"/>
              <a:t>No BCNF </a:t>
            </a:r>
            <a:r>
              <a:rPr lang="sv-SE" altLang="en-US" sz="2400" dirty="0" err="1"/>
              <a:t>violations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left</a:t>
            </a:r>
            <a:r>
              <a:rPr lang="sv-SE" altLang="en-US" sz="2400" dirty="0"/>
              <a:t>, so </a:t>
            </a:r>
            <a:r>
              <a:rPr lang="sv-SE" altLang="en-US" sz="2400" dirty="0" err="1"/>
              <a:t>we’re</a:t>
            </a:r>
            <a:r>
              <a:rPr lang="sv-SE" altLang="en-US" sz="2400" dirty="0"/>
              <a:t> </a:t>
            </a:r>
            <a:r>
              <a:rPr lang="sv-SE" altLang="en-US" sz="2400" dirty="0" err="1"/>
              <a:t>done</a:t>
            </a:r>
            <a:r>
              <a:rPr lang="sv-SE" altLang="en-US" sz="2400" dirty="0"/>
              <a:t>!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sv-SE" altLang="en-US" dirty="0" smtClean="0"/>
              <a:t>BCNF </a:t>
            </a:r>
            <a:r>
              <a:rPr lang="sv-SE" altLang="en-US" dirty="0" err="1" smtClean="0"/>
              <a:t>Example</a:t>
            </a:r>
            <a:endParaRPr lang="sv-SE" altLang="en-US" dirty="0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755650" y="2924175"/>
            <a:ext cx="2160588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" name="Left Arrow 1"/>
          <p:cNvSpPr/>
          <p:nvPr/>
        </p:nvSpPr>
        <p:spPr>
          <a:xfrm>
            <a:off x="2998664" y="3093199"/>
            <a:ext cx="432048" cy="144016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93946" y="2996952"/>
            <a:ext cx="4444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Violates BCNF, so we will kick it out of the relation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55650" y="4789914"/>
            <a:ext cx="727233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smtClean="0">
                <a:latin typeface="Courier New" charset="0"/>
              </a:rPr>
              <a:t>Courses2(</a:t>
            </a:r>
            <a:r>
              <a:rPr lang="sv-SE" altLang="en-US" sz="2400" b="1" u="sng" dirty="0" err="1" smtClean="0">
                <a:latin typeface="Courier New" charset="0"/>
              </a:rPr>
              <a:t>code</a:t>
            </a:r>
            <a:r>
              <a:rPr lang="sv-SE" altLang="en-US" sz="2400" b="1" dirty="0" smtClean="0">
                <a:latin typeface="Courier New" charset="0"/>
              </a:rPr>
              <a:t>, </a:t>
            </a:r>
            <a:r>
              <a:rPr lang="sv-SE" altLang="en-US" sz="2400" b="1" u="sng" dirty="0">
                <a:latin typeface="Courier New" charset="0"/>
              </a:rPr>
              <a:t>period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 smtClean="0">
                <a:latin typeface="Courier New" charset="0"/>
              </a:rPr>
              <a:t>code</a:t>
            </a:r>
            <a:r>
              <a:rPr lang="sv-SE" altLang="en-US" sz="2400" b="1" dirty="0" smtClean="0">
                <a:latin typeface="Courier New" charset="0"/>
              </a:rPr>
              <a:t> </a:t>
            </a:r>
            <a:r>
              <a:rPr lang="sv-SE" altLang="en-US" sz="2400" b="1" dirty="0">
                <a:latin typeface="Courier New" charset="0"/>
              </a:rPr>
              <a:t>-&gt; </a:t>
            </a:r>
            <a:r>
              <a:rPr lang="sv-SE" altLang="en-US" sz="2400" b="1" dirty="0" smtClean="0">
                <a:latin typeface="Courier New" charset="0"/>
              </a:rPr>
              <a:t>Courses1.code</a:t>
            </a:r>
            <a:endParaRPr lang="sv-SE" altLang="en-US" sz="2400" b="1" dirty="0">
              <a:latin typeface="Courier New" charset="0"/>
            </a:endParaRPr>
          </a:p>
        </p:txBody>
      </p:sp>
      <p:cxnSp>
        <p:nvCxnSpPr>
          <p:cNvPr id="5" name="Curved Connector 4"/>
          <p:cNvCxnSpPr>
            <a:stCxn id="15366" idx="3"/>
          </p:cNvCxnSpPr>
          <p:nvPr/>
        </p:nvCxnSpPr>
        <p:spPr>
          <a:xfrm flipH="1">
            <a:off x="4572003" y="4022726"/>
            <a:ext cx="431797" cy="500704"/>
          </a:xfrm>
          <a:prstGeom prst="curvedConnector4">
            <a:avLst>
              <a:gd name="adj1" fmla="val -52942"/>
              <a:gd name="adj2" fmla="val 9854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>
            <a:off x="5003800" y="3942105"/>
            <a:ext cx="1440408" cy="1309474"/>
          </a:xfrm>
          <a:prstGeom prst="curvedConnector3">
            <a:avLst>
              <a:gd name="adj1" fmla="val 22444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04048" y="4417367"/>
            <a:ext cx="18357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Create new relation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84168" y="5266764"/>
            <a:ext cx="2951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Remove ‘name’ from </a:t>
            </a:r>
            <a:r>
              <a:rPr lang="en-US" sz="1400" b="1" smtClean="0">
                <a:solidFill>
                  <a:srgbClr val="FF0000"/>
                </a:solidFill>
              </a:rPr>
              <a:t>old relation</a:t>
            </a:r>
          </a:p>
          <a:p>
            <a:pPr algn="r"/>
            <a:r>
              <a:rPr lang="en-US" sz="1400" b="1" dirty="0" smtClean="0">
                <a:solidFill>
                  <a:srgbClr val="FF0000"/>
                </a:solidFill>
              </a:rPr>
              <a:t>and add reference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39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7" grpId="0"/>
      <p:bldP spid="15369" grpId="0" animBg="1"/>
      <p:bldP spid="2" grpId="0" animBg="1"/>
      <p:bldP spid="3" grpId="0"/>
      <p:bldP spid="12" grpId="0" animBg="1"/>
      <p:bldP spid="30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800" u="sng" dirty="0" err="1" smtClean="0"/>
              <a:t>Tricky</a:t>
            </a:r>
            <a:r>
              <a:rPr lang="sv-SE" altLang="en-US" sz="2800" dirty="0" smtClean="0"/>
              <a:t> </a:t>
            </a:r>
            <a:r>
              <a:rPr lang="sv-SE" altLang="en-US" sz="2800" dirty="0" err="1" smtClean="0"/>
              <a:t>example</a:t>
            </a:r>
            <a:r>
              <a:rPr lang="sv-SE" altLang="en-US" sz="2800" dirty="0" smtClean="0"/>
              <a:t> </a:t>
            </a:r>
            <a:r>
              <a:rPr lang="sv-SE" altLang="en-US" sz="2800" dirty="0" err="1"/>
              <a:t>of</a:t>
            </a:r>
            <a:r>
              <a:rPr lang="sv-SE" altLang="en-US" sz="2800" dirty="0"/>
              <a:t> BCNF </a:t>
            </a:r>
            <a:r>
              <a:rPr lang="sv-SE" altLang="en-US" sz="2800" dirty="0" err="1"/>
              <a:t>decomposition</a:t>
            </a:r>
            <a:r>
              <a:rPr lang="sv-SE" altLang="en-US" sz="2800" dirty="0"/>
              <a:t>:</a:t>
            </a:r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endParaRPr lang="sv-SE" altLang="en-US" sz="2800" dirty="0"/>
          </a:p>
          <a:p>
            <a:pPr eaLnBrk="1" hangingPunct="1">
              <a:buFontTx/>
              <a:buNone/>
            </a:pPr>
            <a:r>
              <a:rPr lang="sv-SE" altLang="en-US" sz="2800" dirty="0" err="1"/>
              <a:t>Decompose</a:t>
            </a:r>
            <a:r>
              <a:rPr lang="sv-SE" altLang="en-US" sz="2800" dirty="0"/>
              <a:t>: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95325" y="1376363"/>
            <a:ext cx="6938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err="1">
                <a:latin typeface="Courier New" charset="0"/>
              </a:rPr>
              <a:t>GivenCourses</a:t>
            </a:r>
            <a:r>
              <a:rPr lang="sv-SE" altLang="en-US" sz="2400" b="1" dirty="0">
                <a:latin typeface="Courier New" charset="0"/>
              </a:rPr>
              <a:t>(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, period,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  <a:br>
              <a:rPr lang="sv-SE" altLang="en-US" sz="2400" b="1" dirty="0">
                <a:latin typeface="Courier New" charset="0"/>
              </a:rPr>
            </a:br>
            <a:r>
              <a:rPr lang="sv-SE" altLang="en-US" sz="2400" b="1" dirty="0">
                <a:latin typeface="Courier New" charset="0"/>
              </a:rPr>
              <a:t>  </a:t>
            </a: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 -&gt; </a:t>
            </a:r>
            <a:r>
              <a:rPr lang="sv-SE" altLang="en-US" sz="2400" b="1" dirty="0" err="1">
                <a:latin typeface="Courier New" charset="0"/>
              </a:rPr>
              <a:t>Courses.code</a:t>
            </a:r>
            <a:endParaRPr lang="sv-SE" altLang="en-US" sz="2400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95325" y="2233613"/>
            <a:ext cx="4537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course, period</a:t>
            </a:r>
            <a:r>
              <a:rPr lang="sv-SE" altLang="en-US" sz="2400"/>
              <a:t> → </a:t>
            </a:r>
            <a:r>
              <a:rPr lang="sv-SE" altLang="en-US" sz="2400" b="1">
                <a:latin typeface="Courier New" charset="0"/>
              </a:rPr>
              <a:t>teacher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teacher</a:t>
            </a:r>
            <a:r>
              <a:rPr lang="sv-SE" altLang="en-US" sz="2400" b="1"/>
              <a:t> </a:t>
            </a:r>
            <a:r>
              <a:rPr lang="sv-SE" altLang="en-US" sz="2400"/>
              <a:t>→</a:t>
            </a:r>
            <a:r>
              <a:rPr lang="sv-SE" altLang="en-US" sz="2400" b="1"/>
              <a:t> </a:t>
            </a:r>
            <a:r>
              <a:rPr lang="sv-SE" altLang="en-US" sz="2400" b="1">
                <a:latin typeface="Courier New" charset="0"/>
              </a:rPr>
              <a:t>course</a:t>
            </a:r>
            <a:endParaRPr lang="sv-SE" altLang="en-US" sz="2400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4140200" y="2852738"/>
            <a:ext cx="1223963" cy="360362"/>
          </a:xfrm>
          <a:prstGeom prst="wedgeRectCallout">
            <a:avLst>
              <a:gd name="adj1" fmla="val -85278"/>
              <a:gd name="adj2" fmla="val -539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Violation!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22300" y="3889375"/>
            <a:ext cx="72723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Teaches(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, course)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course  -&gt; Courses.code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GivenCourses(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teacher -&gt; Teaches.teacher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95513" y="5589588"/>
            <a:ext cx="424815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What just went wrong?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651500" y="1989138"/>
            <a:ext cx="2736850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1800"/>
              <a:t>Two keys: </a:t>
            </a:r>
            <a:br>
              <a:rPr lang="sv-SE" altLang="en-US" sz="1800"/>
            </a:br>
            <a:r>
              <a:rPr lang="sv-SE" altLang="en-US" sz="1800"/>
              <a:t>  </a:t>
            </a:r>
            <a:r>
              <a:rPr lang="sv-SE" altLang="en-US" sz="1800" b="1">
                <a:latin typeface="Courier New" charset="0"/>
              </a:rPr>
              <a:t>{course,  period}</a:t>
            </a:r>
            <a:r>
              <a:rPr lang="sv-SE" altLang="en-US" sz="1800"/>
              <a:t/>
            </a:r>
            <a:br>
              <a:rPr lang="sv-SE" altLang="en-US" sz="1800"/>
            </a:br>
            <a:r>
              <a:rPr lang="sv-SE" altLang="en-US" sz="1800"/>
              <a:t>  </a:t>
            </a:r>
            <a:r>
              <a:rPr lang="sv-SE" altLang="en-US" sz="1800" b="1">
                <a:latin typeface="Courier New" charset="0"/>
              </a:rPr>
              <a:t>{teacher, period}</a:t>
            </a:r>
          </a:p>
        </p:txBody>
      </p:sp>
    </p:spTree>
    <p:extLst>
      <p:ext uri="{BB962C8B-B14F-4D97-AF65-F5344CB8AC3E}">
        <p14:creationId xmlns:p14="http://schemas.microsoft.com/office/powerpoint/2010/main" val="190031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6" grpId="0"/>
      <p:bldP spid="20487" grpId="0" animBg="1"/>
      <p:bldP spid="204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39750" y="549275"/>
            <a:ext cx="72723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Teaches(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, course)</a:t>
            </a:r>
            <a:br>
              <a:rPr lang="sv-SE" altLang="en-US" sz="2400" b="1">
                <a:latin typeface="Courier New" charset="0"/>
              </a:rPr>
            </a:br>
            <a:r>
              <a:rPr lang="sv-SE" altLang="en-US" sz="2400" b="1">
                <a:latin typeface="Courier New" charset="0"/>
              </a:rPr>
              <a:t>  course  -&gt; Courses.code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GivenCourses(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teacher</a:t>
            </a:r>
            <a:r>
              <a:rPr lang="sv-SE" altLang="en-US" sz="2400" b="1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  teacher -&gt; Teaches.teacher</a:t>
            </a:r>
          </a:p>
        </p:txBody>
      </p:sp>
      <p:graphicFrame>
        <p:nvGraphicFramePr>
          <p:cNvPr id="21507" name="Group 3"/>
          <p:cNvGraphicFramePr>
            <a:graphicFrameLocks noGrp="1"/>
          </p:cNvGraphicFramePr>
          <p:nvPr/>
        </p:nvGraphicFramePr>
        <p:xfrm>
          <a:off x="755650" y="2924175"/>
          <a:ext cx="2592388" cy="1225550"/>
        </p:xfrm>
        <a:graphic>
          <a:graphicData uri="http://schemas.openxmlformats.org/drawingml/2006/table">
            <a:tbl>
              <a:tblPr/>
              <a:tblGrid>
                <a:gridCol w="1584325"/>
                <a:gridCol w="1008063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  <a:endParaRPr kumimoji="0" lang="sv-SE" sz="20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Niklas Broberg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Graham Kemp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21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500344"/>
              </p:ext>
            </p:extLst>
          </p:nvPr>
        </p:nvGraphicFramePr>
        <p:xfrm>
          <a:off x="4859338" y="2924175"/>
          <a:ext cx="2160587" cy="1225550"/>
        </p:xfrm>
        <a:graphic>
          <a:graphicData uri="http://schemas.openxmlformats.org/drawingml/2006/table">
            <a:tbl>
              <a:tblPr/>
              <a:tblGrid>
                <a:gridCol w="576262"/>
                <a:gridCol w="1584325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35" name="Group 31"/>
          <p:cNvGraphicFramePr>
            <a:graphicFrameLocks noGrp="1"/>
          </p:cNvGraphicFramePr>
          <p:nvPr/>
        </p:nvGraphicFramePr>
        <p:xfrm>
          <a:off x="2555875" y="4437063"/>
          <a:ext cx="3167063" cy="1225550"/>
        </p:xfrm>
        <a:graphic>
          <a:graphicData uri="http://schemas.openxmlformats.org/drawingml/2006/table">
            <a:tbl>
              <a:tblPr/>
              <a:tblGrid>
                <a:gridCol w="1008063"/>
                <a:gridCol w="576262"/>
                <a:gridCol w="1582738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course</a:t>
                      </a:r>
                      <a:endParaRPr kumimoji="0" lang="sv-SE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73" name="AutoShape 49"/>
          <p:cNvSpPr>
            <a:spLocks noChangeArrowheads="1"/>
          </p:cNvSpPr>
          <p:nvPr/>
        </p:nvSpPr>
        <p:spPr bwMode="auto">
          <a:xfrm rot="5400000">
            <a:off x="1762919" y="4509294"/>
            <a:ext cx="576262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4" name="AutoShape 50"/>
          <p:cNvSpPr>
            <a:spLocks noChangeArrowheads="1"/>
          </p:cNvSpPr>
          <p:nvPr/>
        </p:nvSpPr>
        <p:spPr bwMode="auto">
          <a:xfrm rot="16200000" flipH="1">
            <a:off x="6013450" y="4508501"/>
            <a:ext cx="574675" cy="431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5" name="Rectangle 51"/>
          <p:cNvSpPr>
            <a:spLocks noChangeArrowheads="1"/>
          </p:cNvSpPr>
          <p:nvPr/>
        </p:nvSpPr>
        <p:spPr bwMode="auto">
          <a:xfrm>
            <a:off x="1835150" y="5876925"/>
            <a:ext cx="4946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err="1">
                <a:latin typeface="Courier New" charset="0"/>
              </a:rPr>
              <a:t>course</a:t>
            </a:r>
            <a:r>
              <a:rPr lang="sv-SE" altLang="en-US" sz="2400" b="1" dirty="0">
                <a:latin typeface="Courier New" charset="0"/>
              </a:rPr>
              <a:t>, period</a:t>
            </a:r>
            <a:r>
              <a:rPr lang="sv-SE" altLang="en-US" sz="2400" dirty="0"/>
              <a:t> →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/>
              <a:t> ??</a:t>
            </a:r>
            <a:endParaRPr lang="sv-SE" altLang="en-US" sz="2400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19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75" grpId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15224</TotalTime>
  <Words>3587</Words>
  <Application>Microsoft Macintosh PowerPoint</Application>
  <PresentationFormat>Presentación en pantalla (4:3)</PresentationFormat>
  <Paragraphs>883</Paragraphs>
  <Slides>57</Slides>
  <Notes>40</Notes>
  <HiddenSlides>22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57</vt:i4>
      </vt:variant>
    </vt:vector>
  </HeadingPairs>
  <TitlesOfParts>
    <vt:vector size="64" baseType="lpstr">
      <vt:lpstr>Arial Unicode MS</vt:lpstr>
      <vt:lpstr>Courier New</vt:lpstr>
      <vt:lpstr>Tahoma</vt:lpstr>
      <vt:lpstr>Times New Roman</vt:lpstr>
      <vt:lpstr>Wingdings</vt:lpstr>
      <vt:lpstr>Arial</vt:lpstr>
      <vt:lpstr>Standardformgivning</vt:lpstr>
      <vt:lpstr>Database design IV</vt:lpstr>
      <vt:lpstr>Presentación de PowerPoint</vt:lpstr>
      <vt:lpstr>Work flow</vt:lpstr>
      <vt:lpstr>Last time</vt:lpstr>
      <vt:lpstr>Normal Forms?!</vt:lpstr>
      <vt:lpstr>Normal Forms?!</vt:lpstr>
      <vt:lpstr>BCNF Example</vt:lpstr>
      <vt:lpstr>Presentación de PowerPoint</vt:lpstr>
      <vt:lpstr>Presentación de PowerPoint</vt:lpstr>
      <vt:lpstr>Third Normal Form (3NF)</vt:lpstr>
      <vt:lpstr>Different algorithm for 3NF</vt:lpstr>
      <vt:lpstr>Presentación de PowerPoint</vt:lpstr>
      <vt:lpstr>Presentación de PowerPoint</vt:lpstr>
      <vt:lpstr>One 3NF solution for scheduler</vt:lpstr>
      <vt:lpstr>Redundancy with 3NF</vt:lpstr>
      <vt:lpstr>3NF vs BCNF</vt:lpstr>
      <vt:lpstr>Almost?</vt:lpstr>
      <vt:lpstr>Let’s start from the bottom…</vt:lpstr>
      <vt:lpstr>Compare with E/R</vt:lpstr>
      <vt:lpstr>break</vt:lpstr>
      <vt:lpstr>Quiz TIME!!</vt:lpstr>
      <vt:lpstr>Q1: How many icecreams does one boy eat?</vt:lpstr>
      <vt:lpstr>Q2: How many boys can eat one ice cream?</vt:lpstr>
      <vt:lpstr>Q3: How many captains can a team have?</vt:lpstr>
      <vt:lpstr>Q4: Can a player be a captain without belonging to that team?</vt:lpstr>
      <vt:lpstr>Q5: How many lectures can be held in a room?</vt:lpstr>
      <vt:lpstr>Q6: what is “cartoons”?</vt:lpstr>
      <vt:lpstr>Q7: Draw the ER diagram</vt:lpstr>
      <vt:lpstr>Q8: Draw the ER diagram</vt:lpstr>
      <vt:lpstr>Q9: Create the relational scheme</vt:lpstr>
      <vt:lpstr>Q10: Create the relational scheme for the entities only</vt:lpstr>
      <vt:lpstr>Q11: Create the relational scheme</vt:lpstr>
      <vt:lpstr>Q12:  which BCNF decomposition is correct?</vt:lpstr>
      <vt:lpstr>Q13: what are the keys of R?</vt:lpstr>
      <vt:lpstr>Q14: What is the normal form of this relation? Why? </vt:lpstr>
      <vt:lpstr>Q15: Decompose relation R until satisfying the highest normal form. </vt:lpstr>
      <vt:lpstr>Independencies (INDs)</vt:lpstr>
      <vt:lpstr>Independent how?</vt:lpstr>
      <vt:lpstr>Picture of IND X ↠Y | Z</vt:lpstr>
      <vt:lpstr>Implied tuples</vt:lpstr>
      <vt:lpstr>Compare with joining</vt:lpstr>
      <vt:lpstr>Another example</vt:lpstr>
      <vt:lpstr>FDs are INDs</vt:lpstr>
      <vt:lpstr>Presentación de PowerPoint</vt:lpstr>
      <vt:lpstr>IND rules ≠ FD rules</vt:lpstr>
      <vt:lpstr>Presentación de PowerPoint</vt:lpstr>
      <vt:lpstr>Fourth Normal Form (4NF)</vt:lpstr>
      <vt:lpstr>Fourth Normal Form</vt:lpstr>
      <vt:lpstr>BCNF Versus 4NF</vt:lpstr>
      <vt:lpstr>INDs for validation</vt:lpstr>
      <vt:lpstr>Example</vt:lpstr>
      <vt:lpstr>Example: E-R does not imply BCNF</vt:lpstr>
      <vt:lpstr>Presentación de PowerPoint</vt:lpstr>
      <vt:lpstr>Fix attempt #1</vt:lpstr>
      <vt:lpstr>Fix attempt #2</vt:lpstr>
      <vt:lpstr>Fix attempt #3</vt:lpstr>
      <vt:lpstr>Next time, Lecture 5</vt:lpstr>
    </vt:vector>
  </TitlesOfParts>
  <Company>barbar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design III</dc:title>
  <dc:creator>Niklas Broberg</dc:creator>
  <cp:lastModifiedBy>Pablo Picazo-Sanchez</cp:lastModifiedBy>
  <cp:revision>99</cp:revision>
  <dcterms:created xsi:type="dcterms:W3CDTF">2006-11-08T20:03:24Z</dcterms:created>
  <dcterms:modified xsi:type="dcterms:W3CDTF">2017-11-07T08:13:39Z</dcterms:modified>
</cp:coreProperties>
</file>