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1" r:id="rId2"/>
    <p:sldId id="310" r:id="rId3"/>
    <p:sldId id="312" r:id="rId4"/>
    <p:sldId id="311" r:id="rId5"/>
    <p:sldId id="301" r:id="rId6"/>
    <p:sldId id="302" r:id="rId7"/>
    <p:sldId id="259" r:id="rId8"/>
    <p:sldId id="306" r:id="rId9"/>
    <p:sldId id="260" r:id="rId10"/>
    <p:sldId id="263" r:id="rId11"/>
    <p:sldId id="264" r:id="rId12"/>
    <p:sldId id="265" r:id="rId13"/>
    <p:sldId id="267" r:id="rId14"/>
    <p:sldId id="268" r:id="rId15"/>
    <p:sldId id="307" r:id="rId16"/>
    <p:sldId id="269" r:id="rId17"/>
    <p:sldId id="286" r:id="rId18"/>
    <p:sldId id="291" r:id="rId19"/>
    <p:sldId id="266" r:id="rId20"/>
    <p:sldId id="295" r:id="rId21"/>
    <p:sldId id="299" r:id="rId22"/>
    <p:sldId id="308" r:id="rId23"/>
    <p:sldId id="298" r:id="rId24"/>
    <p:sldId id="309" r:id="rId25"/>
    <p:sldId id="300" r:id="rId26"/>
    <p:sldId id="270" r:id="rId27"/>
    <p:sldId id="271" r:id="rId28"/>
    <p:sldId id="272" r:id="rId29"/>
    <p:sldId id="305" r:id="rId30"/>
    <p:sldId id="274" r:id="rId31"/>
    <p:sldId id="275" r:id="rId32"/>
    <p:sldId id="276" r:id="rId33"/>
    <p:sldId id="292" r:id="rId34"/>
    <p:sldId id="294" r:id="rId35"/>
    <p:sldId id="277" r:id="rId36"/>
    <p:sldId id="278" r:id="rId37"/>
    <p:sldId id="289" r:id="rId3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86323" autoAdjust="0"/>
  </p:normalViewPr>
  <p:slideViewPr>
    <p:cSldViewPr>
      <p:cViewPr varScale="1">
        <p:scale>
          <a:sx n="96" d="100"/>
          <a:sy n="96" d="100"/>
        </p:scale>
        <p:origin x="179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6D6D7D-3776-B941-BC92-7C170CFCCF18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2016-10-26 (SVA):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51134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1A7133-37A0-B444-B5F9-286DA542C1DF}" type="slidenum">
              <a:rPr lang="sv-SE" altLang="en-US"/>
              <a:pPr eaLnBrk="1" hangingPunct="1">
                <a:spcBef>
                  <a:spcPct val="0"/>
                </a:spcBef>
              </a:pPr>
              <a:t>20</a:t>
            </a:fld>
            <a:endParaRPr lang="sv-SE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5F434D-C890-E04D-AF3B-E6213602AADB}" type="slidenum">
              <a:rPr lang="sv-SE" altLang="en-US"/>
              <a:pPr eaLnBrk="1" hangingPunct="1">
                <a:spcBef>
                  <a:spcPct val="0"/>
                </a:spcBef>
              </a:pPr>
              <a:t>21</a:t>
            </a:fld>
            <a:endParaRPr lang="sv-SE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5F434D-C890-E04D-AF3B-E6213602AADB}" type="slidenum">
              <a:rPr lang="sv-SE" altLang="en-US"/>
              <a:pPr eaLnBrk="1" hangingPunct="1">
                <a:spcBef>
                  <a:spcPct val="0"/>
                </a:spcBef>
              </a:pPr>
              <a:t>22</a:t>
            </a:fld>
            <a:endParaRPr lang="sv-SE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</p:txBody>
      </p:sp>
    </p:spTree>
    <p:extLst>
      <p:ext uri="{BB962C8B-B14F-4D97-AF65-F5344CB8AC3E}">
        <p14:creationId xmlns:p14="http://schemas.microsoft.com/office/powerpoint/2010/main" val="548267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this example assumes that a teacher only gives 1 course per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26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30358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58502C-274A-314B-BFD6-7619E479A093}" type="slidenum">
              <a:rPr lang="sv-SE" altLang="en-US"/>
              <a:pPr eaLnBrk="1" hangingPunct="1">
                <a:spcBef>
                  <a:spcPct val="0"/>
                </a:spcBef>
              </a:pPr>
              <a:t>27</a:t>
            </a:fld>
            <a:endParaRPr lang="sv-SE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2009-01-28, NB: </a:t>
            </a:r>
            <a:r>
              <a:rPr lang="sv-SE" altLang="en-US" dirty="0" err="1"/>
              <a:t>Updated</a:t>
            </a:r>
            <a:r>
              <a:rPr lang="sv-SE" altLang="en-US" dirty="0"/>
              <a:t> the </a:t>
            </a:r>
            <a:r>
              <a:rPr lang="sv-SE" altLang="en-US" dirty="0" err="1"/>
              <a:t>values</a:t>
            </a:r>
            <a:r>
              <a:rPr lang="sv-SE" altLang="en-US" dirty="0"/>
              <a:t> to match the </a:t>
            </a:r>
            <a:r>
              <a:rPr lang="sv-SE" altLang="en-US" dirty="0" err="1"/>
              <a:t>current</a:t>
            </a:r>
            <a:r>
              <a:rPr lang="sv-SE" altLang="en-US" dirty="0"/>
              <a:t> situation</a:t>
            </a:r>
            <a:r>
              <a:rPr lang="sv-SE" altLang="en-US" dirty="0" smtClean="0"/>
              <a:t>.</a:t>
            </a:r>
          </a:p>
          <a:p>
            <a:pPr eaLnBrk="1" hangingPunct="1"/>
            <a:r>
              <a:rPr lang="sv-SE" altLang="en-US" dirty="0" smtClean="0"/>
              <a:t>2016-11-03</a:t>
            </a:r>
            <a:r>
              <a:rPr lang="sv-SE" altLang="en-US" baseline="0" dirty="0" smtClean="0"/>
              <a:t> (SVA) </a:t>
            </a:r>
            <a:r>
              <a:rPr lang="sv-SE" altLang="en-US" baseline="0" dirty="0" err="1" smtClean="0"/>
              <a:t>there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are</a:t>
            </a:r>
            <a:r>
              <a:rPr lang="sv-SE" altLang="en-US" baseline="0" dirty="0" smtClean="0"/>
              <a:t> no invalid </a:t>
            </a:r>
            <a:r>
              <a:rPr lang="sv-SE" altLang="en-US" baseline="0" dirty="0" err="1" smtClean="0"/>
              <a:t>entries</a:t>
            </a:r>
            <a:r>
              <a:rPr lang="sv-SE" altLang="en-US" baseline="0" dirty="0" smtClean="0"/>
              <a:t> in the </a:t>
            </a:r>
            <a:r>
              <a:rPr lang="sv-SE" altLang="en-US" baseline="0" dirty="0" err="1" smtClean="0"/>
              <a:t>database</a:t>
            </a:r>
            <a:r>
              <a:rPr lang="sv-SE" altLang="en-US" baseline="0" dirty="0" smtClean="0"/>
              <a:t>, </a:t>
            </a:r>
            <a:r>
              <a:rPr lang="sv-SE" altLang="en-US" baseline="0" dirty="0" err="1" smtClean="0"/>
              <a:t>yet</a:t>
            </a:r>
            <a:r>
              <a:rPr lang="sv-SE" altLang="en-US" baseline="0" dirty="0" smtClean="0"/>
              <a:t> the FD is </a:t>
            </a:r>
            <a:r>
              <a:rPr lang="sv-SE" altLang="en-US" baseline="0" dirty="0" err="1" smtClean="0"/>
              <a:t>violated</a:t>
            </a:r>
            <a:r>
              <a:rPr lang="sv-SE" altLang="en-US" baseline="0" dirty="0" smtClean="0"/>
              <a:t>. The problem is </a:t>
            </a:r>
            <a:r>
              <a:rPr lang="sv-SE" altLang="en-US" baseline="0" dirty="0" err="1" smtClean="0"/>
              <a:t>that</a:t>
            </a:r>
            <a:r>
              <a:rPr lang="sv-SE" altLang="en-US" baseline="0" dirty="0" smtClean="0"/>
              <a:t> the FD </a:t>
            </a:r>
            <a:r>
              <a:rPr lang="sv-SE" altLang="en-US" baseline="0" dirty="0" err="1" smtClean="0"/>
              <a:t>can</a:t>
            </a:r>
            <a:r>
              <a:rPr lang="sv-SE" altLang="en-US" baseline="0" dirty="0" smtClean="0"/>
              <a:t> not be </a:t>
            </a:r>
            <a:r>
              <a:rPr lang="sv-SE" altLang="en-US" baseline="0" dirty="0" err="1" smtClean="0"/>
              <a:t>enforced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because</a:t>
            </a:r>
            <a:r>
              <a:rPr lang="sv-SE" altLang="en-US" baseline="0" dirty="0" smtClean="0"/>
              <a:t> no relation </a:t>
            </a:r>
            <a:r>
              <a:rPr lang="sv-SE" altLang="en-US" baseline="0" dirty="0" err="1" smtClean="0"/>
              <a:t>holds</a:t>
            </a:r>
            <a:r>
              <a:rPr lang="sv-SE" altLang="en-US" baseline="0" dirty="0" smtClean="0"/>
              <a:t> all the </a:t>
            </a:r>
            <a:r>
              <a:rPr lang="sv-SE" altLang="en-US" baseline="0" dirty="0" err="1" smtClean="0"/>
              <a:t>attributes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needed</a:t>
            </a:r>
            <a:r>
              <a:rPr lang="sv-SE" altLang="en-US" baseline="0" dirty="0" smtClean="0"/>
              <a:t> to do so</a:t>
            </a:r>
            <a:endParaRPr lang="sv-SE" altLang="en-US" dirty="0"/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Describe</a:t>
            </a:r>
            <a:r>
              <a:rPr lang="en-US" baseline="0" dirty="0" smtClean="0"/>
              <a:t> how 3NF and BCNF relate instead of using double negatives describing how the violations relate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29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49881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the problem is redundancy, which BCNF decomposition would have removed but 3NF decomposition</a:t>
            </a:r>
            <a:r>
              <a:rPr lang="en-US" baseline="0" dirty="0" smtClean="0"/>
              <a:t> </a:t>
            </a:r>
            <a:r>
              <a:rPr lang="en-US" dirty="0" smtClean="0"/>
              <a:t>did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32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85114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teacher is highlighted to note the difference with the BCNF solution for Scheduler on slide 15. This addition to the Lectures</a:t>
            </a:r>
            <a:r>
              <a:rPr lang="en-US" baseline="0" dirty="0" smtClean="0"/>
              <a:t> relation allows us to enforce the extra constraint, so 3NF decomposition had a purpose</a:t>
            </a:r>
          </a:p>
          <a:p>
            <a:r>
              <a:rPr lang="en-US" dirty="0" smtClean="0"/>
              <a:t>2016-11-03 (SVA) Again, the problem with 3NF</a:t>
            </a:r>
            <a:r>
              <a:rPr lang="en-US" baseline="0" dirty="0" smtClean="0"/>
              <a:t> decomposition is redundancy!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33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14401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34E711-7DBB-EF45-BF75-695A374B37BA}" type="slidenum">
              <a:rPr lang="sv-SE" altLang="en-US"/>
              <a:pPr eaLnBrk="1" hangingPunct="1">
                <a:spcBef>
                  <a:spcPct val="0"/>
                </a:spcBef>
              </a:pPr>
              <a:t>36</a:t>
            </a:fld>
            <a:endParaRPr lang="sv-SE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2016-10-26 (SVA):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 data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2017-10-26 (PP):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27998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 also: every non-trivial FD of R has a key of R as</a:t>
            </a:r>
            <a:r>
              <a:rPr lang="en-US" baseline="0" dirty="0" smtClean="0"/>
              <a:t> part of</a:t>
            </a:r>
            <a:r>
              <a:rPr lang="en-US" dirty="0" smtClean="0"/>
              <a:t> the LHS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23089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</a:t>
            </a:r>
            <a:r>
              <a:rPr lang="en-US" baseline="0" dirty="0" smtClean="0"/>
              <a:t> (SVA): </a:t>
            </a:r>
            <a:r>
              <a:rPr lang="en-US" dirty="0" smtClean="0"/>
              <a:t>After</a:t>
            </a:r>
            <a:r>
              <a:rPr lang="en-US" baseline="0" dirty="0" smtClean="0"/>
              <a:t> decomposition, renamed </a:t>
            </a:r>
            <a:r>
              <a:rPr lang="en-US" dirty="0" smtClean="0"/>
              <a:t>Courses to Courses1, and </a:t>
            </a:r>
            <a:r>
              <a:rPr lang="en-US" dirty="0" err="1" smtClean="0"/>
              <a:t>GivenCourses</a:t>
            </a:r>
            <a:r>
              <a:rPr lang="en-US" dirty="0" smtClean="0"/>
              <a:t> to Courses2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7377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DA1902-988F-1047-A312-EB7FFEFCBB57}" type="slidenum">
              <a:rPr lang="sv-SE" altLang="en-US"/>
              <a:pPr eaLnBrk="1" hangingPunct="1">
                <a:spcBef>
                  <a:spcPct val="0"/>
                </a:spcBef>
              </a:pPr>
              <a:t>13</a:t>
            </a:fld>
            <a:endParaRPr lang="sv-SE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383CB6-CB14-D446-8D81-909A07C7673A}" type="slidenum">
              <a:rPr lang="sv-SE" altLang="en-US"/>
              <a:pPr eaLnBrk="1" hangingPunct="1">
                <a:spcBef>
                  <a:spcPct val="0"/>
                </a:spcBef>
              </a:pPr>
              <a:t>14</a:t>
            </a:fld>
            <a:endParaRPr lang="sv-SE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383CB6-CB14-D446-8D81-909A07C7673A}" type="slidenum">
              <a:rPr lang="sv-SE" altLang="en-US"/>
              <a:pPr eaLnBrk="1" hangingPunct="1">
                <a:spcBef>
                  <a:spcPct val="0"/>
                </a:spcBef>
              </a:pPr>
              <a:t>15</a:t>
            </a:fld>
            <a:endParaRPr lang="sv-SE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58494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</a:t>
            </a:r>
            <a:r>
              <a:rPr lang="sv-SE" altLang="en-US" sz="1200" b="1" dirty="0" err="1" smtClean="0">
                <a:latin typeface="Courier New" charset="0"/>
              </a:rPr>
              <a:t>teacher</a:t>
            </a:r>
            <a:r>
              <a:rPr lang="sv-SE" altLang="en-US" sz="1200" b="1" dirty="0" smtClean="0">
                <a:latin typeface="Courier New" charset="0"/>
              </a:rPr>
              <a:t>, period, </a:t>
            </a:r>
            <a:r>
              <a:rPr lang="sv-SE" altLang="en-US" sz="1200" b="1" dirty="0" err="1" smtClean="0">
                <a:latin typeface="Courier New" charset="0"/>
              </a:rPr>
              <a:t>weekday</a:t>
            </a:r>
            <a:r>
              <a:rPr lang="sv-SE" altLang="en-US" sz="1200" b="1" dirty="0" smtClean="0">
                <a:latin typeface="Courier New" charset="0"/>
              </a:rPr>
              <a:t>, </a:t>
            </a:r>
            <a:r>
              <a:rPr lang="sv-SE" altLang="en-US" sz="1200" b="1" dirty="0" err="1" smtClean="0">
                <a:latin typeface="Courier New" charset="0"/>
              </a:rPr>
              <a:t>hour</a:t>
            </a:r>
            <a:r>
              <a:rPr lang="sv-SE" altLang="en-US" sz="1200" b="1" dirty="0" smtClean="0">
                <a:latin typeface="Courier New" charset="0"/>
              </a:rPr>
              <a:t> </a:t>
            </a:r>
            <a:r>
              <a:rPr lang="sv-SE" altLang="en-US" sz="1100" dirty="0" smtClean="0">
                <a:solidFill>
                  <a:srgbClr val="000000"/>
                </a:solidFill>
              </a:rPr>
              <a:t>→</a:t>
            </a:r>
            <a:r>
              <a:rPr lang="sv-SE" altLang="en-US" sz="1200" dirty="0" smtClean="0"/>
              <a:t>  </a:t>
            </a:r>
            <a:r>
              <a:rPr lang="sv-SE" altLang="en-US" sz="1200" b="1" dirty="0" err="1" smtClean="0">
                <a:latin typeface="Courier New" charset="0"/>
              </a:rPr>
              <a:t>room</a:t>
            </a:r>
            <a:r>
              <a:rPr lang="sv-SE" altLang="en-US" sz="1200" b="1" dirty="0" smtClean="0">
                <a:latin typeface="Courier New" charset="0"/>
              </a:rPr>
              <a:t> is an FD part </a:t>
            </a:r>
            <a:r>
              <a:rPr lang="sv-SE" altLang="en-US" sz="1200" b="1" dirty="0" err="1" smtClean="0">
                <a:latin typeface="Courier New" charset="0"/>
              </a:rPr>
              <a:t>of</a:t>
            </a:r>
            <a:r>
              <a:rPr lang="sv-SE" altLang="en-US" sz="1200" b="1" dirty="0" smtClean="0">
                <a:latin typeface="Courier New" charset="0"/>
              </a:rPr>
              <a:t> F+, {</a:t>
            </a:r>
            <a:r>
              <a:rPr lang="sv-SE" altLang="en-US" sz="1200" b="1" dirty="0" err="1" smtClean="0">
                <a:latin typeface="Courier New" charset="0"/>
              </a:rPr>
              <a:t>teacher</a:t>
            </a:r>
            <a:r>
              <a:rPr lang="sv-SE" altLang="en-US" sz="1200" b="1" dirty="0" smtClean="0">
                <a:latin typeface="Courier New" charset="0"/>
              </a:rPr>
              <a:t>, period, </a:t>
            </a:r>
            <a:r>
              <a:rPr lang="sv-SE" altLang="en-US" sz="1200" b="1" dirty="0" err="1" smtClean="0">
                <a:latin typeface="Courier New" charset="0"/>
              </a:rPr>
              <a:t>weekday</a:t>
            </a:r>
            <a:r>
              <a:rPr lang="sv-SE" altLang="en-US" sz="1200" b="1" dirty="0" smtClean="0">
                <a:latin typeface="Courier New" charset="0"/>
              </a:rPr>
              <a:t>, </a:t>
            </a:r>
            <a:r>
              <a:rPr lang="sv-SE" altLang="en-US" sz="1200" b="1" dirty="0" err="1" smtClean="0">
                <a:latin typeface="Courier New" charset="0"/>
              </a:rPr>
              <a:t>hour</a:t>
            </a:r>
            <a:r>
              <a:rPr lang="sv-SE" altLang="en-US" sz="1200" b="1" dirty="0" smtClean="0">
                <a:latin typeface="Courier New" charset="0"/>
              </a:rPr>
              <a:t>} is a valid </a:t>
            </a:r>
            <a:r>
              <a:rPr lang="sv-SE" altLang="en-US" sz="1200" b="1" dirty="0" err="1" smtClean="0">
                <a:latin typeface="Courier New" charset="0"/>
              </a:rPr>
              <a:t>superkey</a:t>
            </a:r>
            <a:r>
              <a:rPr lang="sv-SE" altLang="en-US" sz="1200" b="1" dirty="0" smtClean="0">
                <a:latin typeface="Courier New" charset="0"/>
              </a:rPr>
              <a:t> for Schedules so </a:t>
            </a:r>
            <a:r>
              <a:rPr lang="sv-SE" altLang="en-US" sz="1200" b="1" dirty="0" err="1" smtClean="0">
                <a:latin typeface="Courier New" charset="0"/>
              </a:rPr>
              <a:t>doesn’t</a:t>
            </a:r>
            <a:r>
              <a:rPr lang="sv-SE" altLang="en-US" sz="1200" b="1" dirty="0" smtClean="0">
                <a:latin typeface="Courier New" charset="0"/>
              </a:rPr>
              <a:t> </a:t>
            </a:r>
            <a:r>
              <a:rPr lang="sv-SE" altLang="en-US" sz="1200" b="1" dirty="0" err="1" smtClean="0">
                <a:latin typeface="Courier New" charset="0"/>
              </a:rPr>
              <a:t>violate</a:t>
            </a:r>
            <a:r>
              <a:rPr lang="sv-SE" altLang="en-US" sz="1200" b="1" dirty="0" smtClean="0">
                <a:latin typeface="Courier New" charset="0"/>
              </a:rPr>
              <a:t> BCNF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09491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</a:t>
            </a:r>
            <a:r>
              <a:rPr lang="en-US" baseline="0" dirty="0" smtClean="0"/>
              <a:t> (SVA): we can not fix the schema with an extra constraint for this FD, because no relation covers all the attributes in that FD, see slide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1511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3D46-953A-3C49-AF23-A8537398167D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6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4D40F-8C26-714C-A16E-7BE074DFDFE0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102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D92D6-63F0-E944-95B5-8FECCD39C0F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9815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3CDA1-3793-3143-B761-854AAFCEE71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8393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20F3B-C302-A248-8B55-E8AEEFF9C39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5582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77F06-761C-BD41-A6B4-B910BAE7A8C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864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38C908-E85D-E64A-A52E-021D8444317E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1948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F48D22-77F4-A849-9B53-29B82D361785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59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DE456C-08F4-AD47-9050-D63DED82803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7733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5D5B2-67CD-9047-83EE-33165A8B825E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1710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D09F6-3B4B-AE4B-8F3D-3500D85F417D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3397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CAE4DA-0B3A-404B-ADB1-3B7374A0447D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/>
              <a:t>Database </a:t>
            </a:r>
            <a:r>
              <a:rPr lang="sv-SE" altLang="en-US" sz="5400">
                <a:solidFill>
                  <a:srgbClr val="0000FF"/>
                </a:solidFill>
              </a:rPr>
              <a:t>design</a:t>
            </a:r>
            <a:r>
              <a:rPr lang="sv-SE" altLang="en-US" sz="5400"/>
              <a:t> III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Normal Forms</a:t>
            </a:r>
            <a:endParaRPr lang="sv-SE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Lecture 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BCNF violations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We say that a FD X → A </a:t>
            </a:r>
            <a:r>
              <a:rPr lang="sv-SE" altLang="en-US" u="sng"/>
              <a:t>violates</a:t>
            </a:r>
            <a:r>
              <a:rPr lang="sv-SE" altLang="en-US"/>
              <a:t> BCNF with respect to relation R if X → A holds on R, but X is not a superkey or R.</a:t>
            </a:r>
          </a:p>
          <a:p>
            <a:pPr eaLnBrk="1" hangingPunct="1"/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/>
              <a:t>Example: </a:t>
            </a:r>
            <a:r>
              <a:rPr lang="sv-SE" altLang="en-US" b="1">
                <a:latin typeface="Courier New" charset="0"/>
              </a:rPr>
              <a:t>code</a:t>
            </a:r>
            <a:r>
              <a:rPr lang="sv-SE" altLang="en-US"/>
              <a:t> → </a:t>
            </a:r>
            <a:r>
              <a:rPr lang="sv-SE" altLang="en-US" b="1">
                <a:latin typeface="Courier New" charset="0"/>
              </a:rPr>
              <a:t>name</a:t>
            </a:r>
            <a:r>
              <a:rPr lang="sv-SE" altLang="en-US"/>
              <a:t> violates BCNF for</a:t>
            </a:r>
            <a:br>
              <a:rPr lang="sv-SE" altLang="en-US"/>
            </a:br>
            <a:r>
              <a:rPr lang="sv-SE" altLang="en-US"/>
              <a:t>the relation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/>
              <a:t>but </a:t>
            </a:r>
            <a:r>
              <a:rPr lang="sv-SE" altLang="en-US" b="1">
                <a:latin typeface="Courier New" charset="0"/>
              </a:rPr>
              <a:t>code, period</a:t>
            </a:r>
            <a:r>
              <a:rPr lang="sv-SE" altLang="en-US"/>
              <a:t> → </a:t>
            </a:r>
            <a:r>
              <a:rPr lang="sv-SE" altLang="en-US" b="1">
                <a:latin typeface="Courier New" charset="0"/>
              </a:rPr>
              <a:t>teacher</a:t>
            </a:r>
            <a:r>
              <a:rPr lang="sv-SE" altLang="en-US"/>
              <a:t> does not.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87450" y="4868863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  <a:endParaRPr lang="sv-SE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BCNF normalization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sv-SE" altLang="en-US" sz="2800" dirty="0" err="1"/>
              <a:t>Algorithm</a:t>
            </a:r>
            <a:r>
              <a:rPr lang="sv-SE" altLang="en-US" sz="2800" dirty="0"/>
              <a:t>: Given a relation R and FDs F.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sv-SE" altLang="en-US" sz="2400" dirty="0" err="1"/>
              <a:t>Compute</a:t>
            </a:r>
            <a:r>
              <a:rPr lang="sv-SE" altLang="en-US" sz="2400" dirty="0"/>
              <a:t> F</a:t>
            </a:r>
            <a:r>
              <a:rPr lang="sv-SE" altLang="en-US" sz="2400" baseline="30000" dirty="0"/>
              <a:t>+</a:t>
            </a:r>
            <a:r>
              <a:rPr lang="sv-SE" altLang="en-US" sz="2400" dirty="0"/>
              <a:t>, i.e. </a:t>
            </a:r>
            <a:r>
              <a:rPr lang="sv-SE" altLang="en-US" sz="2400" dirty="0" smtClean="0"/>
              <a:t>the </a:t>
            </a:r>
            <a:r>
              <a:rPr lang="sv-SE" altLang="en-US" sz="2400" dirty="0" err="1"/>
              <a:t>closure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</a:t>
            </a:r>
            <a:r>
              <a:rPr lang="sv-SE" altLang="en-US" sz="2400" dirty="0" smtClean="0"/>
              <a:t>F.</a:t>
            </a:r>
            <a:endParaRPr lang="sv-SE" altLang="en-US" sz="2400" dirty="0"/>
          </a:p>
          <a:p>
            <a:pPr marL="990600" lvl="1" indent="-533400" eaLnBrk="1" hangingPunct="1">
              <a:buFontTx/>
              <a:buAutoNum type="arabicPeriod"/>
            </a:pPr>
            <a:r>
              <a:rPr lang="sv-SE" altLang="en-US" sz="2400" dirty="0"/>
              <a:t>Look </a:t>
            </a:r>
            <a:r>
              <a:rPr lang="sv-SE" altLang="en-US" sz="2400" dirty="0" err="1"/>
              <a:t>among</a:t>
            </a:r>
            <a:r>
              <a:rPr lang="sv-SE" altLang="en-US" sz="2400" dirty="0"/>
              <a:t> the FDs in F</a:t>
            </a:r>
            <a:r>
              <a:rPr lang="sv-SE" altLang="en-US" sz="2400" baseline="30000" dirty="0"/>
              <a:t>+</a:t>
            </a:r>
            <a:r>
              <a:rPr lang="sv-SE" altLang="en-US" sz="2400" dirty="0"/>
              <a:t> for a </a:t>
            </a:r>
            <a:r>
              <a:rPr lang="sv-SE" altLang="en-US" sz="2400" dirty="0" err="1"/>
              <a:t>violation</a:t>
            </a:r>
            <a:r>
              <a:rPr lang="sv-SE" altLang="en-US" sz="2400" dirty="0"/>
              <a:t> </a:t>
            </a:r>
            <a:br>
              <a:rPr lang="sv-SE" altLang="en-US" sz="2400" dirty="0"/>
            </a:br>
            <a:r>
              <a:rPr lang="sv-SE" altLang="en-US" sz="2400" dirty="0"/>
              <a:t>X → A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BCNF </a:t>
            </a:r>
            <a:r>
              <a:rPr lang="sv-SE" altLang="en-US" sz="2400" dirty="0" err="1"/>
              <a:t>w.r.t</a:t>
            </a:r>
            <a:r>
              <a:rPr lang="sv-SE" altLang="en-US" sz="2400" dirty="0"/>
              <a:t>. R.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sv-SE" altLang="en-US" sz="2400" dirty="0" err="1"/>
              <a:t>Decompose</a:t>
            </a:r>
            <a:r>
              <a:rPr lang="sv-SE" altLang="en-US" sz="2400" dirty="0"/>
              <a:t> R </a:t>
            </a:r>
            <a:r>
              <a:rPr lang="sv-SE" altLang="en-US" sz="2400" dirty="0" err="1"/>
              <a:t>into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relations</a:t>
            </a:r>
          </a:p>
          <a:p>
            <a:pPr marL="1371600" lvl="2" indent="-457200" eaLnBrk="1" hangingPunct="1">
              <a:buFontTx/>
              <a:buChar char="–"/>
            </a:pPr>
            <a:r>
              <a:rPr lang="sv-SE" altLang="en-US" sz="2000" dirty="0" err="1"/>
              <a:t>One</a:t>
            </a:r>
            <a:r>
              <a:rPr lang="sv-SE" altLang="en-US" sz="2000" dirty="0"/>
              <a:t> relation RX </a:t>
            </a:r>
            <a:r>
              <a:rPr lang="sv-SE" altLang="en-US" sz="2000" dirty="0" err="1"/>
              <a:t>containing</a:t>
            </a:r>
            <a:r>
              <a:rPr lang="sv-SE" altLang="en-US" sz="2000" dirty="0"/>
              <a:t> all the </a:t>
            </a:r>
            <a:r>
              <a:rPr lang="sv-SE" altLang="en-US" sz="2000" dirty="0" err="1"/>
              <a:t>attributes</a:t>
            </a:r>
            <a:r>
              <a:rPr lang="sv-SE" altLang="en-US" sz="2000" dirty="0"/>
              <a:t> in X</a:t>
            </a:r>
            <a:r>
              <a:rPr lang="sv-SE" altLang="en-US" sz="2000" baseline="30000" dirty="0"/>
              <a:t>+</a:t>
            </a:r>
            <a:r>
              <a:rPr lang="sv-SE" altLang="en-US" sz="2000" dirty="0"/>
              <a:t>.</a:t>
            </a:r>
          </a:p>
          <a:p>
            <a:pPr marL="1371600" lvl="2" indent="-457200" eaLnBrk="1" hangingPunct="1">
              <a:buFontTx/>
              <a:buChar char="–"/>
            </a:pPr>
            <a:r>
              <a:rPr lang="sv-SE" altLang="en-US" sz="2000" dirty="0"/>
              <a:t>The original relation R, </a:t>
            </a:r>
            <a:r>
              <a:rPr lang="sv-SE" altLang="en-US" sz="2000" dirty="0" err="1"/>
              <a:t>except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values</a:t>
            </a:r>
            <a:r>
              <a:rPr lang="sv-SE" altLang="en-US" sz="2000" dirty="0"/>
              <a:t> in X</a:t>
            </a:r>
            <a:r>
              <a:rPr lang="sv-SE" altLang="en-US" sz="2000" baseline="30000" dirty="0"/>
              <a:t>+</a:t>
            </a:r>
            <a:r>
              <a:rPr lang="sv-SE" altLang="en-US" sz="2000" dirty="0"/>
              <a:t>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are</a:t>
            </a:r>
            <a:r>
              <a:rPr lang="sv-SE" altLang="en-US" sz="2000" dirty="0"/>
              <a:t> not </a:t>
            </a:r>
            <a:r>
              <a:rPr lang="sv-SE" altLang="en-US" sz="2000" dirty="0" err="1"/>
              <a:t>also</a:t>
            </a:r>
            <a:r>
              <a:rPr lang="sv-SE" altLang="en-US" sz="2000" dirty="0"/>
              <a:t> in X (i.e. R – X</a:t>
            </a:r>
            <a:r>
              <a:rPr lang="sv-SE" altLang="en-US" sz="2000" baseline="30000" dirty="0"/>
              <a:t>+ </a:t>
            </a:r>
            <a:r>
              <a:rPr lang="sv-SE" altLang="en-US" sz="2000" dirty="0"/>
              <a:t>+ X), and </a:t>
            </a:r>
            <a:r>
              <a:rPr lang="sv-SE" altLang="en-US" sz="2000" dirty="0" err="1"/>
              <a:t>with</a:t>
            </a:r>
            <a:r>
              <a:rPr lang="sv-SE" altLang="en-US" sz="2000" dirty="0"/>
              <a:t> a </a:t>
            </a:r>
            <a:r>
              <a:rPr lang="sv-SE" altLang="en-US" sz="2000" dirty="0" err="1"/>
              <a:t>reference</a:t>
            </a:r>
            <a:r>
              <a:rPr lang="sv-SE" altLang="en-US" sz="2000" dirty="0"/>
              <a:t> from X to X in RX.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sv-SE" altLang="en-US" sz="2400" dirty="0" err="1"/>
              <a:t>Repeat</a:t>
            </a:r>
            <a:r>
              <a:rPr lang="sv-SE" altLang="en-US" sz="2400" dirty="0"/>
              <a:t> from 2 for the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new relations </a:t>
            </a:r>
            <a:r>
              <a:rPr lang="sv-SE" altLang="en-US" sz="2400" dirty="0" err="1"/>
              <a:t>until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there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are</a:t>
            </a:r>
            <a:r>
              <a:rPr lang="sv-SE" altLang="en-US" sz="2400" dirty="0"/>
              <a:t> no </a:t>
            </a:r>
            <a:r>
              <a:rPr lang="sv-SE" altLang="en-US" sz="2400" dirty="0" err="1"/>
              <a:t>more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violations</a:t>
            </a:r>
            <a:r>
              <a:rPr lang="sv-SE" alt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SE" altLang="en-US" i="1" dirty="0" err="1"/>
              <a:t>Decompose</a:t>
            </a:r>
            <a:r>
              <a:rPr lang="sv-SE" altLang="en-US" i="1" dirty="0"/>
              <a:t> Courses </a:t>
            </a:r>
            <a:r>
              <a:rPr lang="sv-SE" altLang="en-US" i="1" dirty="0" err="1"/>
              <a:t>into</a:t>
            </a:r>
            <a:r>
              <a:rPr lang="sv-SE" altLang="en-US" i="1" dirty="0"/>
              <a:t> BCNF.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4213" y="2349500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  <a:endParaRPr lang="sv-SE" altLang="en-US" sz="240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5650" y="2924175"/>
            <a:ext cx="42497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dirty="0"/>
              <a:t/>
            </a:r>
            <a:br>
              <a:rPr lang="sv-SE" altLang="en-US" sz="2400" dirty="0"/>
            </a:b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period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55650" y="4292600"/>
            <a:ext cx="72723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>
                <a:latin typeface="Courier New" charset="0"/>
              </a:rPr>
              <a:t>Courses1(</a:t>
            </a:r>
            <a:r>
              <a:rPr lang="sv-SE" altLang="en-US" sz="2400" b="1" u="sng" dirty="0" err="1" smtClean="0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 smtClean="0">
                <a:latin typeface="Courier New" charset="0"/>
              </a:rPr>
              <a:t>)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55650" y="3789363"/>
            <a:ext cx="4248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{code}</a:t>
            </a:r>
            <a:r>
              <a:rPr lang="sv-SE" altLang="en-US" sz="2400" b="1" baseline="30000">
                <a:latin typeface="Courier New" charset="0"/>
              </a:rPr>
              <a:t>+</a:t>
            </a:r>
            <a:r>
              <a:rPr lang="sv-SE" altLang="en-US" sz="2400" b="1">
                <a:latin typeface="Courier New" charset="0"/>
              </a:rPr>
              <a:t> = {code, name}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27088" y="5636096"/>
            <a:ext cx="583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dirty="0"/>
              <a:t>No BCNF </a:t>
            </a:r>
            <a:r>
              <a:rPr lang="sv-SE" altLang="en-US" sz="2400" dirty="0" err="1"/>
              <a:t>violations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left</a:t>
            </a:r>
            <a:r>
              <a:rPr lang="sv-SE" altLang="en-US" sz="2400" dirty="0"/>
              <a:t>, so </a:t>
            </a:r>
            <a:r>
              <a:rPr lang="sv-SE" altLang="en-US" sz="2400" dirty="0" err="1"/>
              <a:t>we’re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done</a:t>
            </a:r>
            <a:r>
              <a:rPr lang="sv-SE" altLang="en-US" sz="2400" dirty="0"/>
              <a:t>!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755650" y="2924175"/>
            <a:ext cx="2160588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" name="Left Arrow 1"/>
          <p:cNvSpPr/>
          <p:nvPr/>
        </p:nvSpPr>
        <p:spPr>
          <a:xfrm>
            <a:off x="2998664" y="3093199"/>
            <a:ext cx="432048" cy="14401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93946" y="2996952"/>
            <a:ext cx="44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Violates BCNF, so we will kick it out of the relation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55650" y="4789914"/>
            <a:ext cx="72723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smtClean="0">
                <a:latin typeface="Courier New" charset="0"/>
              </a:rPr>
              <a:t>Courses2(</a:t>
            </a:r>
            <a:r>
              <a:rPr lang="sv-SE" altLang="en-US" sz="2400" b="1" u="sng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 </a:t>
            </a:r>
            <a:r>
              <a:rPr lang="sv-SE" altLang="en-US" sz="2400" b="1" dirty="0">
                <a:latin typeface="Courier New" charset="0"/>
              </a:rPr>
              <a:t>-&gt; </a:t>
            </a:r>
            <a:r>
              <a:rPr lang="sv-SE" altLang="en-US" sz="2400" b="1" dirty="0" smtClean="0">
                <a:latin typeface="Courier New" charset="0"/>
              </a:rPr>
              <a:t>Courses1.code</a:t>
            </a:r>
            <a:endParaRPr lang="sv-SE" altLang="en-US" sz="2400" b="1" dirty="0">
              <a:latin typeface="Courier New" charset="0"/>
            </a:endParaRPr>
          </a:p>
        </p:txBody>
      </p:sp>
      <p:cxnSp>
        <p:nvCxnSpPr>
          <p:cNvPr id="5" name="Curved Connector 4"/>
          <p:cNvCxnSpPr>
            <a:stCxn id="15366" idx="3"/>
          </p:cNvCxnSpPr>
          <p:nvPr/>
        </p:nvCxnSpPr>
        <p:spPr>
          <a:xfrm flipH="1">
            <a:off x="4572003" y="4022726"/>
            <a:ext cx="431797" cy="500704"/>
          </a:xfrm>
          <a:prstGeom prst="curvedConnector4">
            <a:avLst>
              <a:gd name="adj1" fmla="val -52942"/>
              <a:gd name="adj2" fmla="val 9854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5003800" y="3942105"/>
            <a:ext cx="1440408" cy="1309474"/>
          </a:xfrm>
          <a:prstGeom prst="curvedConnector3">
            <a:avLst>
              <a:gd name="adj1" fmla="val 22444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4048" y="4417367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Create new relation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84168" y="5266764"/>
            <a:ext cx="2951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Remove ‘name’ from </a:t>
            </a:r>
            <a:r>
              <a:rPr lang="en-US" sz="1400" b="1" smtClean="0">
                <a:solidFill>
                  <a:srgbClr val="FF0000"/>
                </a:solidFill>
              </a:rPr>
              <a:t>old relation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and add reference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/>
      <p:bldP spid="15369" grpId="0" animBg="1"/>
      <p:bldP spid="2" grpId="0" animBg="1"/>
      <p:bldP spid="3" grpId="0"/>
      <p:bldP spid="12" grpId="0" animBg="1"/>
      <p:bldP spid="30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Recovery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/>
            <a:r>
              <a:rPr lang="sv-SE" altLang="en-US" sz="2400"/>
              <a:t>We must be able to recover the original data after decomposition.</a:t>
            </a:r>
          </a:p>
        </p:txBody>
      </p:sp>
      <p:graphicFrame>
        <p:nvGraphicFramePr>
          <p:cNvPr id="174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613717"/>
              </p:ext>
            </p:extLst>
          </p:nvPr>
        </p:nvGraphicFramePr>
        <p:xfrm>
          <a:off x="2484438" y="2276475"/>
          <a:ext cx="4321175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2"/>
                <a:gridCol w="1223963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34" name="Group 26"/>
          <p:cNvGraphicFramePr>
            <a:graphicFrameLocks noGrp="1"/>
          </p:cNvGraphicFramePr>
          <p:nvPr/>
        </p:nvGraphicFramePr>
        <p:xfrm>
          <a:off x="1692275" y="4005263"/>
          <a:ext cx="2159000" cy="731837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9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45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68485"/>
              </p:ext>
            </p:extLst>
          </p:nvPr>
        </p:nvGraphicFramePr>
        <p:xfrm>
          <a:off x="4932363" y="3860800"/>
          <a:ext cx="3168650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2"/>
                <a:gridCol w="1655763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6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53454"/>
              </p:ext>
            </p:extLst>
          </p:nvPr>
        </p:nvGraphicFramePr>
        <p:xfrm>
          <a:off x="2555875" y="5373688"/>
          <a:ext cx="4321175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3"/>
                <a:gridCol w="1223962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4284663" y="4221163"/>
            <a:ext cx="2873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+</a:t>
            </a:r>
          </a:p>
        </p:txBody>
      </p:sp>
      <p:sp>
        <p:nvSpPr>
          <p:cNvPr id="17486" name="AutoShape 78"/>
          <p:cNvSpPr>
            <a:spLocks noChangeArrowheads="1"/>
          </p:cNvSpPr>
          <p:nvPr/>
        </p:nvSpPr>
        <p:spPr bwMode="auto">
          <a:xfrm>
            <a:off x="4211638" y="3573463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87" name="AutoShape 79"/>
          <p:cNvSpPr>
            <a:spLocks noChangeArrowheads="1"/>
          </p:cNvSpPr>
          <p:nvPr/>
        </p:nvSpPr>
        <p:spPr bwMode="auto">
          <a:xfrm>
            <a:off x="4211638" y="4868863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5" grpId="0"/>
      <p:bldP spid="17486" grpId="0" animBg="1"/>
      <p:bldP spid="1748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”Lossy join”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Let’s try to split on non-existant </a:t>
            </a:r>
            <a:r>
              <a:rPr lang="sv-SE" altLang="en-US" sz="2800" b="1">
                <a:latin typeface="Courier New" charset="0"/>
              </a:rPr>
              <a:t>code</a:t>
            </a:r>
            <a:r>
              <a:rPr lang="sv-SE" altLang="en-US" sz="2800"/>
              <a:t> → </a:t>
            </a:r>
            <a:r>
              <a:rPr lang="sv-SE" altLang="en-US" sz="2800" b="1">
                <a:latin typeface="Courier New" charset="0"/>
              </a:rPr>
              <a:t>teacher</a:t>
            </a:r>
          </a:p>
        </p:txBody>
      </p:sp>
      <p:graphicFrame>
        <p:nvGraphicFramePr>
          <p:cNvPr id="184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47564"/>
              </p:ext>
            </p:extLst>
          </p:nvPr>
        </p:nvGraphicFramePr>
        <p:xfrm>
          <a:off x="2627313" y="2205038"/>
          <a:ext cx="4321175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2"/>
                <a:gridCol w="1223963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019979"/>
              </p:ext>
            </p:extLst>
          </p:nvPr>
        </p:nvGraphicFramePr>
        <p:xfrm>
          <a:off x="1835150" y="3716338"/>
          <a:ext cx="2520950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72" name="Group 40"/>
          <p:cNvGraphicFramePr>
            <a:graphicFrameLocks noGrp="1"/>
          </p:cNvGraphicFramePr>
          <p:nvPr/>
        </p:nvGraphicFramePr>
        <p:xfrm>
          <a:off x="5076825" y="3716338"/>
          <a:ext cx="2736850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3"/>
                <a:gridCol w="1223962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0" name="Group 58"/>
          <p:cNvGraphicFramePr>
            <a:graphicFrameLocks noGrp="1"/>
          </p:cNvGraphicFramePr>
          <p:nvPr/>
        </p:nvGraphicFramePr>
        <p:xfrm>
          <a:off x="3059113" y="5084763"/>
          <a:ext cx="3455987" cy="1432020"/>
        </p:xfrm>
        <a:graphic>
          <a:graphicData uri="http://schemas.openxmlformats.org/drawingml/2006/table">
            <a:tbl>
              <a:tblPr/>
              <a:tblGrid>
                <a:gridCol w="792162"/>
                <a:gridCol w="504825"/>
                <a:gridCol w="935038"/>
                <a:gridCol w="1223962"/>
              </a:tblGrid>
              <a:tr h="335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6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sz="16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22" name="AutoShape 90"/>
          <p:cNvSpPr>
            <a:spLocks noChangeArrowheads="1"/>
          </p:cNvSpPr>
          <p:nvPr/>
        </p:nvSpPr>
        <p:spPr bwMode="auto">
          <a:xfrm rot="10800000">
            <a:off x="1763713" y="3141663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3" name="AutoShape 91"/>
          <p:cNvSpPr>
            <a:spLocks noChangeArrowheads="1"/>
          </p:cNvSpPr>
          <p:nvPr/>
        </p:nvSpPr>
        <p:spPr bwMode="auto">
          <a:xfrm rot="10800000" flipH="1">
            <a:off x="7164388" y="3068638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4" name="AutoShape 92"/>
          <p:cNvSpPr>
            <a:spLocks noChangeArrowheads="1"/>
          </p:cNvSpPr>
          <p:nvPr/>
        </p:nvSpPr>
        <p:spPr bwMode="auto">
          <a:xfrm rot="5400000">
            <a:off x="2051844" y="5156994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5" name="AutoShape 93"/>
          <p:cNvSpPr>
            <a:spLocks noChangeArrowheads="1"/>
          </p:cNvSpPr>
          <p:nvPr/>
        </p:nvSpPr>
        <p:spPr bwMode="auto">
          <a:xfrm rot="16200000" flipH="1">
            <a:off x="7092950" y="5156201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6" name="Text Box 94"/>
          <p:cNvSpPr txBox="1">
            <a:spLocks noChangeArrowheads="1"/>
          </p:cNvSpPr>
          <p:nvPr/>
        </p:nvSpPr>
        <p:spPr bwMode="auto">
          <a:xfrm>
            <a:off x="4572000" y="4076700"/>
            <a:ext cx="28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+</a:t>
            </a:r>
          </a:p>
        </p:txBody>
      </p:sp>
      <p:sp>
        <p:nvSpPr>
          <p:cNvPr id="18527" name="Text Box 95"/>
          <p:cNvSpPr txBox="1">
            <a:spLocks noChangeArrowheads="1"/>
          </p:cNvSpPr>
          <p:nvPr/>
        </p:nvSpPr>
        <p:spPr bwMode="auto">
          <a:xfrm>
            <a:off x="2771775" y="5013325"/>
            <a:ext cx="4249738" cy="1619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/>
              <a:t>What?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22" grpId="0" animBg="1"/>
      <p:bldP spid="18523" grpId="0" animBg="1"/>
      <p:bldP spid="18524" grpId="0" animBg="1"/>
      <p:bldP spid="18525" grpId="0" animBg="1"/>
      <p:bldP spid="18526" grpId="0"/>
      <p:bldP spid="185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”Lossy join”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Let’s try to split on non-existant </a:t>
            </a:r>
            <a:r>
              <a:rPr lang="sv-SE" altLang="en-US" sz="2800" b="1">
                <a:latin typeface="Courier New" charset="0"/>
              </a:rPr>
              <a:t>code</a:t>
            </a:r>
            <a:r>
              <a:rPr lang="sv-SE" altLang="en-US" sz="2800"/>
              <a:t> → </a:t>
            </a:r>
            <a:r>
              <a:rPr lang="sv-SE" altLang="en-US" sz="2800" b="1">
                <a:latin typeface="Courier New" charset="0"/>
              </a:rPr>
              <a:t>teacher</a:t>
            </a:r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2627313" y="2205038"/>
          <a:ext cx="4321175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2"/>
                <a:gridCol w="1223963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8" name="Group 26"/>
          <p:cNvGraphicFramePr>
            <a:graphicFrameLocks noGrp="1"/>
          </p:cNvGraphicFramePr>
          <p:nvPr/>
        </p:nvGraphicFramePr>
        <p:xfrm>
          <a:off x="1835150" y="3716338"/>
          <a:ext cx="2520950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1584325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72" name="Group 40"/>
          <p:cNvGraphicFramePr>
            <a:graphicFrameLocks noGrp="1"/>
          </p:cNvGraphicFramePr>
          <p:nvPr/>
        </p:nvGraphicFramePr>
        <p:xfrm>
          <a:off x="5076825" y="3716338"/>
          <a:ext cx="2736850" cy="1127125"/>
        </p:xfrm>
        <a:graphic>
          <a:graphicData uri="http://schemas.openxmlformats.org/drawingml/2006/table">
            <a:tbl>
              <a:tblPr/>
              <a:tblGrid>
                <a:gridCol w="936625"/>
                <a:gridCol w="576263"/>
                <a:gridCol w="1223962"/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0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44308"/>
              </p:ext>
            </p:extLst>
          </p:nvPr>
        </p:nvGraphicFramePr>
        <p:xfrm>
          <a:off x="3059113" y="5084763"/>
          <a:ext cx="3455987" cy="1432020"/>
        </p:xfrm>
        <a:graphic>
          <a:graphicData uri="http://schemas.openxmlformats.org/drawingml/2006/table">
            <a:tbl>
              <a:tblPr/>
              <a:tblGrid>
                <a:gridCol w="792162"/>
                <a:gridCol w="504825"/>
                <a:gridCol w="935038"/>
                <a:gridCol w="1223962"/>
              </a:tblGrid>
              <a:tr h="335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6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1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sz="16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666" marB="4566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6" marB="4566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22" name="AutoShape 90"/>
          <p:cNvSpPr>
            <a:spLocks noChangeArrowheads="1"/>
          </p:cNvSpPr>
          <p:nvPr/>
        </p:nvSpPr>
        <p:spPr bwMode="auto">
          <a:xfrm rot="10800000">
            <a:off x="1763713" y="3141663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3" name="AutoShape 91"/>
          <p:cNvSpPr>
            <a:spLocks noChangeArrowheads="1"/>
          </p:cNvSpPr>
          <p:nvPr/>
        </p:nvSpPr>
        <p:spPr bwMode="auto">
          <a:xfrm rot="10800000" flipH="1">
            <a:off x="7164388" y="3068638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4" name="AutoShape 92"/>
          <p:cNvSpPr>
            <a:spLocks noChangeArrowheads="1"/>
          </p:cNvSpPr>
          <p:nvPr/>
        </p:nvSpPr>
        <p:spPr bwMode="auto">
          <a:xfrm rot="5400000">
            <a:off x="2051844" y="5156994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5" name="AutoShape 93"/>
          <p:cNvSpPr>
            <a:spLocks noChangeArrowheads="1"/>
          </p:cNvSpPr>
          <p:nvPr/>
        </p:nvSpPr>
        <p:spPr bwMode="auto">
          <a:xfrm rot="16200000" flipH="1">
            <a:off x="7092950" y="5156201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26" name="Text Box 94"/>
          <p:cNvSpPr txBox="1">
            <a:spLocks noChangeArrowheads="1"/>
          </p:cNvSpPr>
          <p:nvPr/>
        </p:nvSpPr>
        <p:spPr bwMode="auto">
          <a:xfrm>
            <a:off x="4572000" y="4076700"/>
            <a:ext cx="28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2242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Lossless join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Only if we decompose on proper dependencies can we guarantee that no facts are lost.</a:t>
            </a:r>
          </a:p>
          <a:p>
            <a:pPr lvl="1" eaLnBrk="1" hangingPunct="1"/>
            <a:r>
              <a:rPr lang="sv-SE" altLang="en-US"/>
              <a:t>Schemas from proper translation of correct </a:t>
            </a:r>
            <a:br>
              <a:rPr lang="sv-SE" altLang="en-US"/>
            </a:br>
            <a:r>
              <a:rPr lang="sv-SE" altLang="en-US"/>
              <a:t>E-R diagrams get this ”for free”.</a:t>
            </a:r>
          </a:p>
          <a:p>
            <a:pPr lvl="1" eaLnBrk="1" hangingPunct="1"/>
            <a:r>
              <a:rPr lang="sv-SE" altLang="en-US"/>
              <a:t>The BCNF decomposition algorithm guarantees lossless join.</a:t>
            </a:r>
          </a:p>
          <a:p>
            <a:pPr eaLnBrk="1" hangingPunct="1"/>
            <a:r>
              <a:rPr lang="sv-SE" altLang="en-US"/>
              <a:t>A decompositon that does not give lossless join is bad.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SE" altLang="en-US" i="1"/>
              <a:t>Decompose Schedules into BCNF.</a:t>
            </a:r>
          </a:p>
          <a:p>
            <a:pPr marL="609600" indent="-609600"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Schedules(code, name, period, numStudents, teacher, room, numSeats, weekday, hour)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835150" y="2997200"/>
            <a:ext cx="59769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#students</a:t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#</a:t>
            </a:r>
            <a:r>
              <a:rPr lang="sv-SE" altLang="en-US" sz="2000" b="1" dirty="0" err="1">
                <a:latin typeface="Courier New" charset="0"/>
              </a:rPr>
              <a:t>seats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period, </a:t>
            </a:r>
            <a:r>
              <a:rPr lang="sv-SE" altLang="en-US" sz="2000" b="1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hour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period, </a:t>
            </a:r>
            <a:r>
              <a:rPr lang="sv-SE" altLang="en-US" sz="2000" b="1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period, </a:t>
            </a:r>
            <a:r>
              <a:rPr lang="sv-SE" altLang="en-US" sz="2000" b="1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hour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/>
              <a:t>→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, period, </a:t>
            </a:r>
            <a:r>
              <a:rPr lang="sv-SE" altLang="en-US" sz="2000" b="1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hour</a:t>
            </a: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1800" dirty="0">
                <a:solidFill>
                  <a:srgbClr val="000000"/>
                </a:solidFill>
              </a:rPr>
              <a:t>→</a:t>
            </a:r>
            <a:r>
              <a:rPr lang="sv-SE" altLang="en-US" sz="2000" dirty="0"/>
              <a:t>  </a:t>
            </a:r>
            <a:r>
              <a:rPr lang="sv-SE" altLang="en-US" sz="2000" b="1" dirty="0" err="1">
                <a:latin typeface="Courier New" charset="0"/>
              </a:rPr>
              <a:t>room</a:t>
            </a:r>
            <a:endParaRPr lang="sv-SE" altLang="en-US" sz="2000" b="1" dirty="0">
              <a:latin typeface="Courier New" charset="0"/>
            </a:endParaRPr>
          </a:p>
        </p:txBody>
      </p:sp>
      <p:sp>
        <p:nvSpPr>
          <p:cNvPr id="18437" name="textruta 4"/>
          <p:cNvSpPr txBox="1">
            <a:spLocks noChangeArrowheads="1"/>
          </p:cNvSpPr>
          <p:nvPr/>
        </p:nvSpPr>
        <p:spPr bwMode="auto">
          <a:xfrm>
            <a:off x="2843213" y="5661025"/>
            <a:ext cx="3024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Done on blackboard.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endParaRPr lang="sv-SE" sz="2000" b="1" kern="0" dirty="0">
              <a:latin typeface="Courier New" pitchFamily="49" charset="0"/>
            </a:endParaRPr>
          </a:p>
        </p:txBody>
      </p:sp>
      <p:sp>
        <p:nvSpPr>
          <p:cNvPr id="19459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Quiz result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GivenCourses(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#students,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Lectures(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room, </a:t>
            </a:r>
            <a:r>
              <a:rPr lang="sv-SE" altLang="en-US" sz="2000" b="1" u="sng">
                <a:latin typeface="Courier New" charset="0"/>
              </a:rPr>
              <a:t>weekday</a:t>
            </a:r>
            <a:r>
              <a:rPr lang="sv-SE" altLang="en-US" sz="2000" b="1">
                <a:latin typeface="Courier New" charset="0"/>
              </a:rPr>
              <a:t>, hour)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(course, period) -&gt; GivenCourses.(course, period)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room             -&gt; Rooms.name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(room, period, weekday, hour) unique</a:t>
            </a:r>
          </a:p>
          <a:p>
            <a:pPr eaLnBrk="1" hangingPunct="1">
              <a:buFontTx/>
              <a:buNone/>
            </a:pPr>
            <a:endParaRPr lang="sv-SE" altLang="en-US" sz="2000" b="1">
              <a:latin typeface="Courier New" charset="0"/>
            </a:endParaRPr>
          </a:p>
        </p:txBody>
      </p:sp>
      <p:sp>
        <p:nvSpPr>
          <p:cNvPr id="6" name="textruta 5"/>
          <p:cNvSpPr txBox="1">
            <a:spLocks noChangeArrowheads="1"/>
          </p:cNvSpPr>
          <p:nvPr/>
        </p:nvSpPr>
        <p:spPr bwMode="auto">
          <a:xfrm>
            <a:off x="1187450" y="5589588"/>
            <a:ext cx="6624638" cy="368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Quiz: teacher, period, weekday, hour </a:t>
            </a:r>
            <a:r>
              <a:rPr lang="sv-SE" altLang="en-US" sz="1800">
                <a:solidFill>
                  <a:srgbClr val="000000"/>
                </a:solidFill>
              </a:rPr>
              <a:t>→  </a:t>
            </a:r>
            <a:r>
              <a:rPr lang="sv-SE" altLang="en-US" sz="1800" b="1">
                <a:latin typeface="Courier New" charset="0"/>
              </a:rPr>
              <a:t>room ?</a:t>
            </a: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755650" y="4581525"/>
            <a:ext cx="741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/>
              <a:t>Same as what we got by translating our E-R diagram (lecture 2), plus the extra uniqueness constraint!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 again!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SE" altLang="en-US" sz="2800" i="1"/>
              <a:t>Why not use BCNF decomposition for designing database schemas? Why go via E-R diagrams?</a:t>
            </a:r>
          </a:p>
          <a:p>
            <a:pPr marL="990600" lvl="1" indent="-533400" eaLnBrk="1" hangingPunct="1"/>
            <a:r>
              <a:rPr lang="sv-SE" altLang="en-US" sz="2400"/>
              <a:t>Decomposition doesn’t handle all situations gracefully. E.g.</a:t>
            </a:r>
          </a:p>
          <a:p>
            <a:pPr marL="1371600" lvl="2" indent="-457200" eaLnBrk="1" hangingPunct="1"/>
            <a:r>
              <a:rPr lang="sv-SE" altLang="en-US" sz="2000"/>
              <a:t>Self-relationships</a:t>
            </a:r>
          </a:p>
          <a:p>
            <a:pPr marL="1371600" lvl="2" indent="-457200" eaLnBrk="1" hangingPunct="1"/>
            <a:r>
              <a:rPr lang="sv-SE" altLang="en-US" sz="2000"/>
              <a:t>Many-to-one vs. many-to-”exactly one”</a:t>
            </a:r>
          </a:p>
          <a:p>
            <a:pPr marL="1371600" lvl="2" indent="-457200" eaLnBrk="1" hangingPunct="1"/>
            <a:r>
              <a:rPr lang="sv-SE" altLang="en-US" sz="2000"/>
              <a:t>Subclasses</a:t>
            </a:r>
          </a:p>
          <a:p>
            <a:pPr marL="1371600" lvl="2" indent="-457200" eaLnBrk="1" hangingPunct="1"/>
            <a:r>
              <a:rPr lang="sv-SE" altLang="en-US" sz="2000"/>
              <a:t>Single-attribute entities</a:t>
            </a:r>
          </a:p>
          <a:p>
            <a:pPr marL="990600" lvl="1" indent="-533400" eaLnBrk="1" hangingPunct="1"/>
            <a:r>
              <a:rPr lang="sv-SE" altLang="en-US" sz="2400"/>
              <a:t>E-R diagrams are graphical, hence easier to sell than some ”mathematical formulae”.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1NF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287262"/>
              </p:ext>
            </p:extLst>
          </p:nvPr>
        </p:nvGraphicFramePr>
        <p:xfrm>
          <a:off x="457200" y="3284984"/>
          <a:ext cx="8229600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#</a:t>
                      </a:r>
                      <a:r>
                        <a:rPr lang="es-ES_tradnl" dirty="0" err="1" smtClean="0"/>
                        <a:t>Phone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63345,22523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48388"/>
              </p:ext>
            </p:extLst>
          </p:nvPr>
        </p:nvGraphicFramePr>
        <p:xfrm>
          <a:off x="457200" y="4998916"/>
          <a:ext cx="82296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#</a:t>
                      </a:r>
                      <a:r>
                        <a:rPr lang="es-ES_tradnl" dirty="0" err="1" smtClean="0"/>
                        <a:t>Phone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63345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22523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ector recto de flecha 6"/>
          <p:cNvCxnSpPr/>
          <p:nvPr/>
        </p:nvCxnSpPr>
        <p:spPr>
          <a:xfrm>
            <a:off x="4355976" y="4134748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572000" y="4134748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21635" y="1736035"/>
            <a:ext cx="37223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s-ES_tradnl" sz="3200" dirty="0" err="1" smtClean="0"/>
              <a:t>Atomic</a:t>
            </a:r>
            <a:r>
              <a:rPr lang="es-ES_tradnl" sz="3200" dirty="0" smtClean="0"/>
              <a:t> </a:t>
            </a:r>
            <a:r>
              <a:rPr lang="es-ES_tradnl" sz="3200" dirty="0" err="1" smtClean="0"/>
              <a:t>Attributes</a:t>
            </a:r>
            <a:endParaRPr lang="es-ES_tradnl" sz="3200" dirty="0" smtClean="0"/>
          </a:p>
          <a:p>
            <a:pPr marL="457200" indent="-457200">
              <a:buFontTx/>
              <a:buChar char="-"/>
            </a:pP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127577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 again!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SE" altLang="en-US" sz="2800" i="1"/>
              <a:t>Why use FDs and decomposition at all? Why not just go via E-R diagrams?</a:t>
            </a:r>
          </a:p>
          <a:p>
            <a:pPr marL="990600" lvl="1" indent="-533400" eaLnBrk="1" hangingPunct="1"/>
            <a:r>
              <a:rPr lang="sv-SE" altLang="en-US" sz="2400"/>
              <a:t>Some constraints (”physical reality”) are not captured by E-R modelling.</a:t>
            </a:r>
          </a:p>
          <a:p>
            <a:pPr marL="990600" lvl="1" indent="-533400" eaLnBrk="1" hangingPunct="1"/>
            <a:r>
              <a:rPr lang="sv-SE" altLang="en-US" sz="2400"/>
              <a:t>FDs/BCNF decomposition allows you to:</a:t>
            </a:r>
          </a:p>
          <a:p>
            <a:pPr marL="1390650" lvl="2" indent="-533400" eaLnBrk="1" hangingPunct="1"/>
            <a:r>
              <a:rPr lang="sv-SE" altLang="en-US" sz="2000" i="1"/>
              <a:t>Prove</a:t>
            </a:r>
            <a:r>
              <a:rPr lang="sv-SE" altLang="en-US" sz="2000"/>
              <a:t> that your design is free from redundancy (or discover that it isn’t!).</a:t>
            </a:r>
          </a:p>
          <a:p>
            <a:pPr marL="1390650" lvl="2" indent="-533400" eaLnBrk="1" hangingPunct="1"/>
            <a:r>
              <a:rPr lang="sv-SE" altLang="en-US" sz="2000"/>
              <a:t>Spot dependency constraints that are not captured </a:t>
            </a:r>
            <a:br>
              <a:rPr lang="sv-SE" altLang="en-US" sz="2000"/>
            </a:br>
            <a:r>
              <a:rPr lang="sv-SE" altLang="en-US" sz="2000"/>
              <a:t>(e.g. </a:t>
            </a:r>
            <a:r>
              <a:rPr lang="sv-SE" altLang="en-US" sz="1800" b="1">
                <a:latin typeface="Courier New" charset="0"/>
              </a:rPr>
              <a:t>teacher, period, weekday, hour </a:t>
            </a:r>
            <a:r>
              <a:rPr lang="sv-SE" altLang="en-US" sz="1800">
                <a:solidFill>
                  <a:srgbClr val="000000"/>
                </a:solidFill>
              </a:rPr>
              <a:t>→  </a:t>
            </a:r>
            <a:r>
              <a:rPr lang="sv-SE" altLang="en-US" sz="1800" b="1">
                <a:latin typeface="Courier New" charset="0"/>
              </a:rPr>
              <a:t>room</a:t>
            </a:r>
            <a:r>
              <a:rPr lang="sv-SE" altLang="en-US" sz="2000"/>
              <a:t> ),</a:t>
            </a:r>
            <a:br>
              <a:rPr lang="sv-SE" altLang="en-US" sz="2000"/>
            </a:br>
            <a:r>
              <a:rPr lang="sv-SE" altLang="en-US" sz="2000"/>
              <a:t>and do something sensible about them.</a:t>
            </a:r>
          </a:p>
          <a:p>
            <a:pPr marL="1390650" lvl="2" indent="-533400" eaLnBrk="1" hangingPunct="1"/>
            <a:r>
              <a:rPr lang="sv-SE" altLang="en-US" sz="2000"/>
              <a:t>Discover errors in your E-R model or translation to relations.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</a:p>
        </p:txBody>
      </p:sp>
      <p:sp>
        <p:nvSpPr>
          <p:cNvPr id="22531" name="Oval 8"/>
          <p:cNvSpPr>
            <a:spLocks noChangeArrowheads="1"/>
          </p:cNvSpPr>
          <p:nvPr/>
        </p:nvSpPr>
        <p:spPr bwMode="auto">
          <a:xfrm>
            <a:off x="2224088" y="1708150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22532" name="AutoShape 9"/>
          <p:cNvCxnSpPr>
            <a:cxnSpLocks noChangeShapeType="1"/>
            <a:stCxn id="22531" idx="4"/>
            <a:endCxn id="22544" idx="0"/>
          </p:cNvCxnSpPr>
          <p:nvPr/>
        </p:nvCxnSpPr>
        <p:spPr bwMode="auto">
          <a:xfrm>
            <a:off x="2568575" y="2033588"/>
            <a:ext cx="0" cy="166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3" name="Oval 10"/>
          <p:cNvSpPr>
            <a:spLocks noChangeArrowheads="1"/>
          </p:cNvSpPr>
          <p:nvPr/>
        </p:nvSpPr>
        <p:spPr bwMode="auto">
          <a:xfrm>
            <a:off x="1055688" y="227012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22534" name="AutoShape 11"/>
          <p:cNvCxnSpPr>
            <a:cxnSpLocks noChangeShapeType="1"/>
            <a:stCxn id="22533" idx="6"/>
            <a:endCxn id="22544" idx="1"/>
          </p:cNvCxnSpPr>
          <p:nvPr/>
        </p:nvCxnSpPr>
        <p:spPr bwMode="auto">
          <a:xfrm flipV="1">
            <a:off x="1671638" y="2432050"/>
            <a:ext cx="236537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5" name="Picture 23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8" y="2287588"/>
            <a:ext cx="1952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AutoShape 24"/>
          <p:cNvSpPr>
            <a:spLocks noChangeArrowheads="1"/>
          </p:cNvSpPr>
          <p:nvPr/>
        </p:nvSpPr>
        <p:spPr bwMode="auto">
          <a:xfrm>
            <a:off x="3649663" y="2103438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Given</a:t>
            </a:r>
          </a:p>
        </p:txBody>
      </p:sp>
      <p:cxnSp>
        <p:nvCxnSpPr>
          <p:cNvPr id="22537" name="AutoShape 25"/>
          <p:cNvCxnSpPr>
            <a:cxnSpLocks noChangeShapeType="1"/>
            <a:stCxn id="22539" idx="1"/>
            <a:endCxn id="22536" idx="3"/>
          </p:cNvCxnSpPr>
          <p:nvPr/>
        </p:nvCxnSpPr>
        <p:spPr bwMode="auto">
          <a:xfrm flipH="1">
            <a:off x="4691063" y="2432050"/>
            <a:ext cx="4984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8" name="AutoShape 26"/>
          <p:cNvCxnSpPr>
            <a:cxnSpLocks noChangeShapeType="1"/>
            <a:stCxn id="22536" idx="1"/>
            <a:endCxn id="22544" idx="3"/>
          </p:cNvCxnSpPr>
          <p:nvPr/>
        </p:nvCxnSpPr>
        <p:spPr bwMode="auto">
          <a:xfrm flipH="1" flipV="1">
            <a:off x="3216275" y="2432050"/>
            <a:ext cx="433388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Rectangle 27"/>
          <p:cNvSpPr>
            <a:spLocks noChangeArrowheads="1"/>
          </p:cNvSpPr>
          <p:nvPr/>
        </p:nvSpPr>
        <p:spPr bwMode="auto">
          <a:xfrm>
            <a:off x="5233988" y="2200275"/>
            <a:ext cx="1728787" cy="463550"/>
          </a:xfrm>
          <a:prstGeom prst="rect">
            <a:avLst/>
          </a:prstGeom>
          <a:noFill/>
          <a:ln w="889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GivenCourse</a:t>
            </a:r>
          </a:p>
        </p:txBody>
      </p:sp>
      <p:cxnSp>
        <p:nvCxnSpPr>
          <p:cNvPr id="22540" name="AutoShape 28"/>
          <p:cNvCxnSpPr>
            <a:cxnSpLocks noChangeShapeType="1"/>
            <a:stCxn id="22541" idx="4"/>
            <a:endCxn id="22539" idx="0"/>
          </p:cNvCxnSpPr>
          <p:nvPr/>
        </p:nvCxnSpPr>
        <p:spPr bwMode="auto">
          <a:xfrm>
            <a:off x="5535613" y="1925638"/>
            <a:ext cx="563562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1" name="Oval 31"/>
          <p:cNvSpPr>
            <a:spLocks noChangeArrowheads="1"/>
          </p:cNvSpPr>
          <p:nvPr/>
        </p:nvSpPr>
        <p:spPr bwMode="auto">
          <a:xfrm>
            <a:off x="5160963" y="1479550"/>
            <a:ext cx="747712" cy="4333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period</a:t>
            </a:r>
          </a:p>
        </p:txBody>
      </p:sp>
      <p:sp>
        <p:nvSpPr>
          <p:cNvPr id="22542" name="Oval 32"/>
          <p:cNvSpPr>
            <a:spLocks noChangeArrowheads="1"/>
          </p:cNvSpPr>
          <p:nvPr/>
        </p:nvSpPr>
        <p:spPr bwMode="auto">
          <a:xfrm>
            <a:off x="6673850" y="1479550"/>
            <a:ext cx="1008063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#students</a:t>
            </a:r>
          </a:p>
        </p:txBody>
      </p:sp>
      <p:cxnSp>
        <p:nvCxnSpPr>
          <p:cNvPr id="22543" name="AutoShape 33"/>
          <p:cNvCxnSpPr>
            <a:cxnSpLocks noChangeShapeType="1"/>
            <a:stCxn id="22542" idx="4"/>
            <a:endCxn id="22539" idx="0"/>
          </p:cNvCxnSpPr>
          <p:nvPr/>
        </p:nvCxnSpPr>
        <p:spPr bwMode="auto">
          <a:xfrm flipH="1">
            <a:off x="6099175" y="1852613"/>
            <a:ext cx="1079500" cy="3032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4" name="Rectangle 34"/>
          <p:cNvSpPr>
            <a:spLocks noChangeArrowheads="1"/>
          </p:cNvSpPr>
          <p:nvPr/>
        </p:nvSpPr>
        <p:spPr bwMode="auto">
          <a:xfrm>
            <a:off x="1920875" y="2200275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22545" name="Rectangle 34"/>
          <p:cNvSpPr>
            <a:spLocks noChangeArrowheads="1"/>
          </p:cNvSpPr>
          <p:nvPr/>
        </p:nvSpPr>
        <p:spPr bwMode="auto">
          <a:xfrm>
            <a:off x="3651250" y="3560763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22546" name="AutoShape 18"/>
          <p:cNvSpPr>
            <a:spLocks noChangeArrowheads="1"/>
          </p:cNvSpPr>
          <p:nvPr/>
        </p:nvSpPr>
        <p:spPr bwMode="auto">
          <a:xfrm>
            <a:off x="1990725" y="3411538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Knows</a:t>
            </a:r>
          </a:p>
        </p:txBody>
      </p:sp>
      <p:sp>
        <p:nvSpPr>
          <p:cNvPr id="22547" name="AutoShape 18"/>
          <p:cNvSpPr>
            <a:spLocks noChangeArrowheads="1"/>
          </p:cNvSpPr>
          <p:nvPr/>
        </p:nvSpPr>
        <p:spPr bwMode="auto">
          <a:xfrm>
            <a:off x="5513388" y="3411538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InvolvedIn</a:t>
            </a:r>
          </a:p>
        </p:txBody>
      </p:sp>
      <p:cxnSp>
        <p:nvCxnSpPr>
          <p:cNvPr id="22548" name="AutoShape 25"/>
          <p:cNvCxnSpPr>
            <a:cxnSpLocks noChangeShapeType="1"/>
            <a:stCxn id="22545" idx="1"/>
            <a:endCxn id="22546" idx="3"/>
          </p:cNvCxnSpPr>
          <p:nvPr/>
        </p:nvCxnSpPr>
        <p:spPr bwMode="auto">
          <a:xfrm flipH="1">
            <a:off x="3148013" y="3792538"/>
            <a:ext cx="5032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9" name="AutoShape 25"/>
          <p:cNvCxnSpPr>
            <a:cxnSpLocks noChangeShapeType="1"/>
            <a:stCxn id="22547" idx="1"/>
            <a:endCxn id="22545" idx="3"/>
          </p:cNvCxnSpPr>
          <p:nvPr/>
        </p:nvCxnSpPr>
        <p:spPr bwMode="auto">
          <a:xfrm flipH="1">
            <a:off x="4946650" y="3792538"/>
            <a:ext cx="56673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25"/>
          <p:cNvCxnSpPr>
            <a:cxnSpLocks noChangeShapeType="1"/>
            <a:stCxn id="22547" idx="0"/>
            <a:endCxn id="22539" idx="2"/>
          </p:cNvCxnSpPr>
          <p:nvPr/>
        </p:nvCxnSpPr>
        <p:spPr bwMode="auto">
          <a:xfrm flipV="1">
            <a:off x="6092825" y="2663825"/>
            <a:ext cx="6350" cy="747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AutoShape 25"/>
          <p:cNvCxnSpPr>
            <a:cxnSpLocks noChangeShapeType="1"/>
            <a:stCxn id="22546" idx="0"/>
            <a:endCxn id="22544" idx="2"/>
          </p:cNvCxnSpPr>
          <p:nvPr/>
        </p:nvCxnSpPr>
        <p:spPr bwMode="auto">
          <a:xfrm flipV="1">
            <a:off x="2568575" y="2663825"/>
            <a:ext cx="0" cy="747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2" name="TextBox 54"/>
          <p:cNvSpPr txBox="1">
            <a:spLocks noChangeArrowheads="1"/>
          </p:cNvSpPr>
          <p:nvPr/>
        </p:nvSpPr>
        <p:spPr bwMode="auto">
          <a:xfrm>
            <a:off x="1990725" y="4773613"/>
            <a:ext cx="60372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We probably want to ensure that a teacher can only be involved in giving a course that they know. We have no formal syntax or theory for such ”extra” constraints.</a:t>
            </a:r>
          </a:p>
        </p:txBody>
      </p:sp>
      <p:sp>
        <p:nvSpPr>
          <p:cNvPr id="22553" name="Oval 10"/>
          <p:cNvSpPr>
            <a:spLocks noChangeArrowheads="1"/>
          </p:cNvSpPr>
          <p:nvPr/>
        </p:nvSpPr>
        <p:spPr bwMode="auto">
          <a:xfrm>
            <a:off x="3997325" y="305117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22554" name="AutoShape 9"/>
          <p:cNvCxnSpPr>
            <a:cxnSpLocks noChangeShapeType="1"/>
            <a:stCxn id="22553" idx="4"/>
            <a:endCxn id="22545" idx="0"/>
          </p:cNvCxnSpPr>
          <p:nvPr/>
        </p:nvCxnSpPr>
        <p:spPr bwMode="auto">
          <a:xfrm>
            <a:off x="4298950" y="3411538"/>
            <a:ext cx="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63638" y="4365625"/>
            <a:ext cx="7056437" cy="2009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/>
              <a:t>Quiz: What’s the problem?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Example</a:t>
            </a:r>
          </a:p>
        </p:txBody>
      </p:sp>
      <p:sp>
        <p:nvSpPr>
          <p:cNvPr id="22531" name="Oval 8"/>
          <p:cNvSpPr>
            <a:spLocks noChangeArrowheads="1"/>
          </p:cNvSpPr>
          <p:nvPr/>
        </p:nvSpPr>
        <p:spPr bwMode="auto">
          <a:xfrm>
            <a:off x="2224088" y="1708150"/>
            <a:ext cx="688975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22532" name="AutoShape 9"/>
          <p:cNvCxnSpPr>
            <a:cxnSpLocks noChangeShapeType="1"/>
            <a:stCxn id="22531" idx="4"/>
            <a:endCxn id="22544" idx="0"/>
          </p:cNvCxnSpPr>
          <p:nvPr/>
        </p:nvCxnSpPr>
        <p:spPr bwMode="auto">
          <a:xfrm>
            <a:off x="2568575" y="2033588"/>
            <a:ext cx="0" cy="166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3" name="Oval 10"/>
          <p:cNvSpPr>
            <a:spLocks noChangeArrowheads="1"/>
          </p:cNvSpPr>
          <p:nvPr/>
        </p:nvSpPr>
        <p:spPr bwMode="auto">
          <a:xfrm>
            <a:off x="1055688" y="227012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name</a:t>
            </a:r>
          </a:p>
        </p:txBody>
      </p:sp>
      <p:cxnSp>
        <p:nvCxnSpPr>
          <p:cNvPr id="22534" name="AutoShape 11"/>
          <p:cNvCxnSpPr>
            <a:cxnSpLocks noChangeShapeType="1"/>
            <a:stCxn id="22533" idx="6"/>
            <a:endCxn id="22544" idx="1"/>
          </p:cNvCxnSpPr>
          <p:nvPr/>
        </p:nvCxnSpPr>
        <p:spPr bwMode="auto">
          <a:xfrm flipV="1">
            <a:off x="1671638" y="2432050"/>
            <a:ext cx="236537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5" name="Picture 23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8" y="2287588"/>
            <a:ext cx="1952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AutoShape 24"/>
          <p:cNvSpPr>
            <a:spLocks noChangeArrowheads="1"/>
          </p:cNvSpPr>
          <p:nvPr/>
        </p:nvSpPr>
        <p:spPr bwMode="auto">
          <a:xfrm>
            <a:off x="3649663" y="2103438"/>
            <a:ext cx="1003300" cy="660400"/>
          </a:xfrm>
          <a:prstGeom prst="diamond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Given</a:t>
            </a:r>
          </a:p>
        </p:txBody>
      </p:sp>
      <p:cxnSp>
        <p:nvCxnSpPr>
          <p:cNvPr id="22537" name="AutoShape 25"/>
          <p:cNvCxnSpPr>
            <a:cxnSpLocks noChangeShapeType="1"/>
            <a:stCxn id="22539" idx="1"/>
            <a:endCxn id="22536" idx="3"/>
          </p:cNvCxnSpPr>
          <p:nvPr/>
        </p:nvCxnSpPr>
        <p:spPr bwMode="auto">
          <a:xfrm flipH="1">
            <a:off x="4691063" y="2432050"/>
            <a:ext cx="4984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8" name="AutoShape 26"/>
          <p:cNvCxnSpPr>
            <a:cxnSpLocks noChangeShapeType="1"/>
            <a:stCxn id="22536" idx="1"/>
            <a:endCxn id="22544" idx="3"/>
          </p:cNvCxnSpPr>
          <p:nvPr/>
        </p:nvCxnSpPr>
        <p:spPr bwMode="auto">
          <a:xfrm flipH="1" flipV="1">
            <a:off x="3216275" y="2432050"/>
            <a:ext cx="433388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Rectangle 27"/>
          <p:cNvSpPr>
            <a:spLocks noChangeArrowheads="1"/>
          </p:cNvSpPr>
          <p:nvPr/>
        </p:nvSpPr>
        <p:spPr bwMode="auto">
          <a:xfrm>
            <a:off x="5233988" y="2200275"/>
            <a:ext cx="1728787" cy="463550"/>
          </a:xfrm>
          <a:prstGeom prst="rect">
            <a:avLst/>
          </a:prstGeom>
          <a:noFill/>
          <a:ln w="889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GivenCourse</a:t>
            </a:r>
          </a:p>
        </p:txBody>
      </p:sp>
      <p:cxnSp>
        <p:nvCxnSpPr>
          <p:cNvPr id="22540" name="AutoShape 28"/>
          <p:cNvCxnSpPr>
            <a:cxnSpLocks noChangeShapeType="1"/>
            <a:stCxn id="22541" idx="4"/>
            <a:endCxn id="22539" idx="0"/>
          </p:cNvCxnSpPr>
          <p:nvPr/>
        </p:nvCxnSpPr>
        <p:spPr bwMode="auto">
          <a:xfrm>
            <a:off x="5535613" y="1925638"/>
            <a:ext cx="563562" cy="2301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1" name="Oval 31"/>
          <p:cNvSpPr>
            <a:spLocks noChangeArrowheads="1"/>
          </p:cNvSpPr>
          <p:nvPr/>
        </p:nvSpPr>
        <p:spPr bwMode="auto">
          <a:xfrm>
            <a:off x="5160963" y="1479550"/>
            <a:ext cx="747712" cy="4333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period</a:t>
            </a:r>
          </a:p>
        </p:txBody>
      </p:sp>
      <p:sp>
        <p:nvSpPr>
          <p:cNvPr id="22542" name="Oval 32"/>
          <p:cNvSpPr>
            <a:spLocks noChangeArrowheads="1"/>
          </p:cNvSpPr>
          <p:nvPr/>
        </p:nvSpPr>
        <p:spPr bwMode="auto">
          <a:xfrm>
            <a:off x="6673850" y="1479550"/>
            <a:ext cx="1008063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#students</a:t>
            </a:r>
          </a:p>
        </p:txBody>
      </p:sp>
      <p:cxnSp>
        <p:nvCxnSpPr>
          <p:cNvPr id="22543" name="AutoShape 33"/>
          <p:cNvCxnSpPr>
            <a:cxnSpLocks noChangeShapeType="1"/>
            <a:stCxn id="22542" idx="4"/>
            <a:endCxn id="22539" idx="0"/>
          </p:cNvCxnSpPr>
          <p:nvPr/>
        </p:nvCxnSpPr>
        <p:spPr bwMode="auto">
          <a:xfrm flipH="1">
            <a:off x="6099175" y="1852613"/>
            <a:ext cx="1079500" cy="3032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4" name="Rectangle 34"/>
          <p:cNvSpPr>
            <a:spLocks noChangeArrowheads="1"/>
          </p:cNvSpPr>
          <p:nvPr/>
        </p:nvSpPr>
        <p:spPr bwMode="auto">
          <a:xfrm>
            <a:off x="1920875" y="2200275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22545" name="Rectangle 34"/>
          <p:cNvSpPr>
            <a:spLocks noChangeArrowheads="1"/>
          </p:cNvSpPr>
          <p:nvPr/>
        </p:nvSpPr>
        <p:spPr bwMode="auto">
          <a:xfrm>
            <a:off x="3651250" y="3560763"/>
            <a:ext cx="1295400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22546" name="AutoShape 18"/>
          <p:cNvSpPr>
            <a:spLocks noChangeArrowheads="1"/>
          </p:cNvSpPr>
          <p:nvPr/>
        </p:nvSpPr>
        <p:spPr bwMode="auto">
          <a:xfrm>
            <a:off x="1990725" y="3411538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Knows</a:t>
            </a:r>
          </a:p>
        </p:txBody>
      </p:sp>
      <p:sp>
        <p:nvSpPr>
          <p:cNvPr id="22547" name="AutoShape 18"/>
          <p:cNvSpPr>
            <a:spLocks noChangeArrowheads="1"/>
          </p:cNvSpPr>
          <p:nvPr/>
        </p:nvSpPr>
        <p:spPr bwMode="auto">
          <a:xfrm>
            <a:off x="5513388" y="3411538"/>
            <a:ext cx="1157287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InvolvedIn</a:t>
            </a:r>
          </a:p>
        </p:txBody>
      </p:sp>
      <p:cxnSp>
        <p:nvCxnSpPr>
          <p:cNvPr id="22548" name="AutoShape 25"/>
          <p:cNvCxnSpPr>
            <a:cxnSpLocks noChangeShapeType="1"/>
            <a:stCxn id="22545" idx="1"/>
            <a:endCxn id="22546" idx="3"/>
          </p:cNvCxnSpPr>
          <p:nvPr/>
        </p:nvCxnSpPr>
        <p:spPr bwMode="auto">
          <a:xfrm flipH="1">
            <a:off x="3148013" y="3792538"/>
            <a:ext cx="5032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9" name="AutoShape 25"/>
          <p:cNvCxnSpPr>
            <a:cxnSpLocks noChangeShapeType="1"/>
            <a:stCxn id="22547" idx="1"/>
            <a:endCxn id="22545" idx="3"/>
          </p:cNvCxnSpPr>
          <p:nvPr/>
        </p:nvCxnSpPr>
        <p:spPr bwMode="auto">
          <a:xfrm flipH="1">
            <a:off x="4946650" y="3792538"/>
            <a:ext cx="56673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25"/>
          <p:cNvCxnSpPr>
            <a:cxnSpLocks noChangeShapeType="1"/>
            <a:stCxn id="22547" idx="0"/>
            <a:endCxn id="22539" idx="2"/>
          </p:cNvCxnSpPr>
          <p:nvPr/>
        </p:nvCxnSpPr>
        <p:spPr bwMode="auto">
          <a:xfrm flipV="1">
            <a:off x="6092825" y="2663825"/>
            <a:ext cx="6350" cy="747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AutoShape 25"/>
          <p:cNvCxnSpPr>
            <a:cxnSpLocks noChangeShapeType="1"/>
            <a:stCxn id="22546" idx="0"/>
            <a:endCxn id="22544" idx="2"/>
          </p:cNvCxnSpPr>
          <p:nvPr/>
        </p:nvCxnSpPr>
        <p:spPr bwMode="auto">
          <a:xfrm flipV="1">
            <a:off x="2568575" y="2663825"/>
            <a:ext cx="0" cy="7477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2" name="TextBox 54"/>
          <p:cNvSpPr txBox="1">
            <a:spLocks noChangeArrowheads="1"/>
          </p:cNvSpPr>
          <p:nvPr/>
        </p:nvSpPr>
        <p:spPr bwMode="auto">
          <a:xfrm>
            <a:off x="1990725" y="4773613"/>
            <a:ext cx="60372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We probably want to ensure that a teacher can only be involved in giving a course that they know. We have no formal syntax or theory for such ”extra” constraints.</a:t>
            </a:r>
          </a:p>
        </p:txBody>
      </p:sp>
      <p:sp>
        <p:nvSpPr>
          <p:cNvPr id="22553" name="Oval 10"/>
          <p:cNvSpPr>
            <a:spLocks noChangeArrowheads="1"/>
          </p:cNvSpPr>
          <p:nvPr/>
        </p:nvSpPr>
        <p:spPr bwMode="auto">
          <a:xfrm>
            <a:off x="3997325" y="3051175"/>
            <a:ext cx="603250" cy="36036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22554" name="AutoShape 9"/>
          <p:cNvCxnSpPr>
            <a:cxnSpLocks noChangeShapeType="1"/>
            <a:stCxn id="22553" idx="4"/>
            <a:endCxn id="22545" idx="0"/>
          </p:cNvCxnSpPr>
          <p:nvPr/>
        </p:nvCxnSpPr>
        <p:spPr bwMode="auto">
          <a:xfrm>
            <a:off x="4298950" y="3411538"/>
            <a:ext cx="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63383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Example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GivenCourses(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#students,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Teachers(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Knows(</a:t>
            </a:r>
            <a:r>
              <a:rPr lang="sv-SE" altLang="en-US" sz="2000" b="1" u="sng">
                <a:latin typeface="Courier New" charset="0"/>
              </a:rPr>
              <a:t>teacher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teacher -&gt; Teachers.name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InvolvedIn(</a:t>
            </a:r>
            <a:r>
              <a:rPr lang="sv-SE" altLang="en-US" sz="2000" b="1" u="sng">
                <a:latin typeface="Courier New" charset="0"/>
              </a:rPr>
              <a:t>teacher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teacher -&gt; Teachers.name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(course, period) -&gt; GivenCourses.(course, period)</a:t>
            </a:r>
            <a:br>
              <a:rPr lang="sv-SE" altLang="en-US" sz="2000" b="1">
                <a:latin typeface="Courier New" charset="0"/>
              </a:rPr>
            </a:br>
            <a:endParaRPr lang="sv-SE" altLang="en-US" sz="2000" b="1">
              <a:latin typeface="Courier New" charset="0"/>
            </a:endParaRPr>
          </a:p>
          <a:p>
            <a:pPr eaLnBrk="1" hangingPunct="1">
              <a:buFontTx/>
              <a:buNone/>
            </a:pPr>
            <a:endParaRPr lang="sv-SE" altLang="en-US" sz="2000" b="1">
              <a:latin typeface="Courier New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846138" y="5695950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(teacher, course) -&gt; Knows(teacher, course)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971550" y="5275263"/>
            <a:ext cx="338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Insert an extra reference!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188" y="5262563"/>
            <a:ext cx="7658100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400"/>
              <a:t>Quiz: How can we fix the problem?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Example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8313" y="1700213"/>
            <a:ext cx="82804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GivenCourses(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#students,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Teachers(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Knows(</a:t>
            </a:r>
            <a:r>
              <a:rPr lang="sv-SE" altLang="en-US" sz="2000" b="1" u="sng">
                <a:latin typeface="Courier New" charset="0"/>
              </a:rPr>
              <a:t>teacher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teacher -&gt; Teachers.name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InvolvedIn(</a:t>
            </a:r>
            <a:r>
              <a:rPr lang="sv-SE" altLang="en-US" sz="2000" b="1" u="sng">
                <a:latin typeface="Courier New" charset="0"/>
              </a:rPr>
              <a:t>teacher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teacher -&gt; Teachers.name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(course, period) -&gt; GivenCourses.(course, period)</a:t>
            </a:r>
            <a:br>
              <a:rPr lang="sv-SE" altLang="en-US" sz="2000" b="1">
                <a:latin typeface="Courier New" charset="0"/>
              </a:rPr>
            </a:br>
            <a:endParaRPr lang="sv-SE" altLang="en-US" sz="2000" b="1">
              <a:latin typeface="Courier New" charset="0"/>
            </a:endParaRPr>
          </a:p>
          <a:p>
            <a:pPr eaLnBrk="1" hangingPunct="1">
              <a:buFontTx/>
              <a:buNone/>
            </a:pPr>
            <a:endParaRPr lang="sv-SE" altLang="en-US" sz="2000" b="1">
              <a:latin typeface="Courier New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846138" y="5695950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(teacher, course) -&gt; Knows(teacher, course)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971550" y="5275263"/>
            <a:ext cx="338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Insert an extra reference!</a:t>
            </a:r>
          </a:p>
        </p:txBody>
      </p:sp>
    </p:spTree>
    <p:extLst>
      <p:ext uri="{BB962C8B-B14F-4D97-AF65-F5344CB8AC3E}">
        <p14:creationId xmlns:p14="http://schemas.microsoft.com/office/powerpoint/2010/main" val="62139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Equality constraints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/>
              <a:t>FDs don’t always give the full story.</a:t>
            </a:r>
          </a:p>
          <a:p>
            <a:r>
              <a:rPr lang="sv-SE" altLang="en-US"/>
              <a:t>Equality constraints over circular relationship paths are relatively common. </a:t>
            </a:r>
          </a:p>
          <a:p>
            <a:pPr lvl="1"/>
            <a:r>
              <a:rPr lang="sv-SE" altLang="en-US"/>
              <a:t>Can sometimes – but not always – be captured via extra references.</a:t>
            </a:r>
          </a:p>
          <a:p>
            <a:pPr lvl="1"/>
            <a:r>
              <a:rPr lang="sv-SE" altLang="en-US"/>
              <a:t>Extra attributes may be needed – more on that later…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 of BCNF decomposition: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Decompose: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95325" y="1376363"/>
            <a:ext cx="6938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, period,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endParaRPr lang="sv-SE" altLang="en-US" sz="24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95325" y="2233613"/>
            <a:ext cx="453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teacher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teacher</a:t>
            </a:r>
            <a:r>
              <a:rPr lang="sv-SE" altLang="en-US" sz="2400" b="1"/>
              <a:t> </a:t>
            </a:r>
            <a:r>
              <a:rPr lang="sv-SE" altLang="en-US" sz="2400"/>
              <a:t>→</a:t>
            </a:r>
            <a:r>
              <a:rPr lang="sv-SE" altLang="en-US" sz="2400" b="1"/>
              <a:t> </a:t>
            </a:r>
            <a:r>
              <a:rPr lang="sv-SE" altLang="en-US" sz="2400" b="1">
                <a:latin typeface="Courier New" charset="0"/>
              </a:rPr>
              <a:t>course</a:t>
            </a:r>
            <a:endParaRPr lang="sv-SE" altLang="en-US" sz="24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4140200" y="2852738"/>
            <a:ext cx="1223963" cy="360362"/>
          </a:xfrm>
          <a:prstGeom prst="wedgeRectCallout">
            <a:avLst>
              <a:gd name="adj1" fmla="val -85278"/>
              <a:gd name="adj2" fmla="val -539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Violation!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22300" y="3889375"/>
            <a:ext cx="72723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Teaches(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, course)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course  -&gt; Courses.code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teacher -&gt; Teaches.teacher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95513" y="5589588"/>
            <a:ext cx="42481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 just went wrong?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651500" y="1989138"/>
            <a:ext cx="273685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Two keys: </a:t>
            </a:r>
            <a:br>
              <a:rPr lang="sv-SE" altLang="en-US" sz="1800"/>
            </a:br>
            <a:r>
              <a:rPr lang="sv-SE" altLang="en-US" sz="1800"/>
              <a:t>  </a:t>
            </a:r>
            <a:r>
              <a:rPr lang="sv-SE" altLang="en-US" sz="1800" b="1">
                <a:latin typeface="Courier New" charset="0"/>
              </a:rPr>
              <a:t>{course,  period}</a:t>
            </a:r>
            <a:r>
              <a:rPr lang="sv-SE" altLang="en-US" sz="1800"/>
              <a:t/>
            </a:r>
            <a:br>
              <a:rPr lang="sv-SE" altLang="en-US" sz="1800"/>
            </a:br>
            <a:r>
              <a:rPr lang="sv-SE" altLang="en-US" sz="1800"/>
              <a:t>  </a:t>
            </a:r>
            <a:r>
              <a:rPr lang="sv-SE" altLang="en-US" sz="1800" b="1">
                <a:latin typeface="Courier New" charset="0"/>
              </a:rPr>
              <a:t>{teacher, period}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/>
      <p:bldP spid="20487" grpId="0" animBg="1"/>
      <p:bldP spid="204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750" y="549275"/>
            <a:ext cx="72723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Teaches(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, course)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course  -&gt; Courses.code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teacher -&gt; Teaches.teacher</a:t>
            </a: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1289"/>
              </p:ext>
            </p:extLst>
          </p:nvPr>
        </p:nvGraphicFramePr>
        <p:xfrm>
          <a:off x="755650" y="2924175"/>
          <a:ext cx="2592388" cy="1225550"/>
        </p:xfrm>
        <a:graphic>
          <a:graphicData uri="http://schemas.openxmlformats.org/drawingml/2006/table">
            <a:tbl>
              <a:tblPr/>
              <a:tblGrid>
                <a:gridCol w="1584325"/>
                <a:gridCol w="1008063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2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77274"/>
              </p:ext>
            </p:extLst>
          </p:nvPr>
        </p:nvGraphicFramePr>
        <p:xfrm>
          <a:off x="4859338" y="2924175"/>
          <a:ext cx="2160587" cy="1225550"/>
        </p:xfrm>
        <a:graphic>
          <a:graphicData uri="http://schemas.openxmlformats.org/drawingml/2006/table">
            <a:tbl>
              <a:tblPr/>
              <a:tblGrid>
                <a:gridCol w="576262"/>
                <a:gridCol w="1584325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05154"/>
              </p:ext>
            </p:extLst>
          </p:nvPr>
        </p:nvGraphicFramePr>
        <p:xfrm>
          <a:off x="2555875" y="4437063"/>
          <a:ext cx="3167063" cy="1225550"/>
        </p:xfrm>
        <a:graphic>
          <a:graphicData uri="http://schemas.openxmlformats.org/drawingml/2006/table">
            <a:tbl>
              <a:tblPr/>
              <a:tblGrid>
                <a:gridCol w="1008063"/>
                <a:gridCol w="576262"/>
                <a:gridCol w="1582738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3" name="AutoShape 49"/>
          <p:cNvSpPr>
            <a:spLocks noChangeArrowheads="1"/>
          </p:cNvSpPr>
          <p:nvPr/>
        </p:nvSpPr>
        <p:spPr bwMode="auto">
          <a:xfrm rot="5400000">
            <a:off x="1762919" y="4509294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AutoShape 50"/>
          <p:cNvSpPr>
            <a:spLocks noChangeArrowheads="1"/>
          </p:cNvSpPr>
          <p:nvPr/>
        </p:nvSpPr>
        <p:spPr bwMode="auto">
          <a:xfrm rot="16200000" flipH="1">
            <a:off x="6013450" y="4508501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1835150" y="5876925"/>
            <a:ext cx="494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teacher</a:t>
            </a:r>
            <a:r>
              <a:rPr lang="sv-SE" altLang="en-US" sz="2400" b="1"/>
              <a:t> ??</a:t>
            </a:r>
            <a:endParaRPr lang="sv-SE" altLang="en-US" sz="2400" b="1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Problem with BCNF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 dirty="0" err="1"/>
              <a:t>Some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structures</a:t>
            </a:r>
            <a:r>
              <a:rPr lang="sv-SE" altLang="en-US" sz="2800" dirty="0"/>
              <a:t> cause problems for </a:t>
            </a:r>
            <a:r>
              <a:rPr lang="sv-SE" altLang="en-US" sz="2800" dirty="0" err="1"/>
              <a:t>decomposition</a:t>
            </a:r>
            <a:r>
              <a:rPr lang="sv-SE" altLang="en-US" sz="2800" dirty="0"/>
              <a:t>.</a:t>
            </a:r>
          </a:p>
          <a:p>
            <a:pPr lvl="1" eaLnBrk="1" hangingPunct="1"/>
            <a:r>
              <a:rPr lang="sv-SE" altLang="en-US" sz="2400" dirty="0"/>
              <a:t>Ex: AB → C, C → B</a:t>
            </a:r>
          </a:p>
          <a:p>
            <a:pPr lvl="1" eaLnBrk="1" hangingPunct="1"/>
            <a:r>
              <a:rPr lang="sv-SE" altLang="en-US" sz="2400" dirty="0" err="1"/>
              <a:t>Decomposing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w.r.t</a:t>
            </a:r>
            <a:r>
              <a:rPr lang="sv-SE" altLang="en-US" sz="2400" dirty="0"/>
              <a:t>. C → B gets </a:t>
            </a:r>
            <a:r>
              <a:rPr lang="sv-SE" altLang="en-US" sz="2400" dirty="0" err="1"/>
              <a:t>us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relations, </a:t>
            </a:r>
            <a:r>
              <a:rPr lang="sv-SE" altLang="en-US" sz="2400" dirty="0" err="1"/>
              <a:t>containing</a:t>
            </a:r>
            <a:r>
              <a:rPr lang="sv-SE" altLang="en-US" sz="2400" dirty="0"/>
              <a:t> {C,B} and {A,C} </a:t>
            </a:r>
            <a:r>
              <a:rPr lang="sv-SE" altLang="en-US" sz="2400" dirty="0" err="1"/>
              <a:t>respectively</a:t>
            </a:r>
            <a:r>
              <a:rPr lang="sv-SE" altLang="en-US" sz="2400" dirty="0"/>
              <a:t>. </a:t>
            </a:r>
            <a:r>
              <a:rPr lang="sv-SE" altLang="en-US" sz="2400" dirty="0" err="1"/>
              <a:t>This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means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can</a:t>
            </a:r>
            <a:r>
              <a:rPr lang="sv-SE" altLang="en-US" sz="2400" dirty="0"/>
              <a:t> no </a:t>
            </a:r>
            <a:r>
              <a:rPr lang="sv-SE" altLang="en-US" sz="2400" dirty="0" err="1"/>
              <a:t>longer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enforce</a:t>
            </a:r>
            <a:r>
              <a:rPr lang="sv-SE" altLang="en-US" sz="2400" dirty="0"/>
              <a:t> AB → C!</a:t>
            </a:r>
          </a:p>
          <a:p>
            <a:pPr lvl="1" eaLnBrk="1" hangingPunct="1"/>
            <a:r>
              <a:rPr lang="sv-SE" altLang="en-US" sz="2400" dirty="0" err="1"/>
              <a:t>Intuitively</a:t>
            </a:r>
            <a:r>
              <a:rPr lang="sv-SE" altLang="en-US" sz="2400" dirty="0"/>
              <a:t>, the cause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problem is </a:t>
            </a:r>
            <a:r>
              <a:rPr lang="sv-SE" altLang="en-US" sz="2400" dirty="0" err="1"/>
              <a:t>that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we</a:t>
            </a:r>
            <a:r>
              <a:rPr lang="sv-SE" altLang="en-US" sz="2400" dirty="0"/>
              <a:t> must split the LHS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AB → C over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different relations.</a:t>
            </a:r>
          </a:p>
          <a:p>
            <a:pPr lvl="2" eaLnBrk="1" hangingPunct="1"/>
            <a:r>
              <a:rPr lang="sv-SE" altLang="en-US" sz="2000" dirty="0"/>
              <a:t>Not </a:t>
            </a:r>
            <a:r>
              <a:rPr lang="sv-SE" altLang="en-US" sz="2000" dirty="0" err="1"/>
              <a:t>quite</a:t>
            </a:r>
            <a:r>
              <a:rPr lang="sv-SE" altLang="en-US" sz="2000" dirty="0"/>
              <a:t> the full </a:t>
            </a:r>
            <a:r>
              <a:rPr lang="sv-SE" altLang="en-US" sz="2000" dirty="0" err="1"/>
              <a:t>truth</a:t>
            </a:r>
            <a:r>
              <a:rPr lang="sv-SE" altLang="en-US" sz="2000" dirty="0"/>
              <a:t>, </a:t>
            </a:r>
            <a:r>
              <a:rPr lang="sv-SE" altLang="en-US" sz="2000" dirty="0" err="1"/>
              <a:t>but</a:t>
            </a:r>
            <a:r>
              <a:rPr lang="sv-SE" altLang="en-US" sz="2000" dirty="0"/>
              <a:t> </a:t>
            </a:r>
            <a:r>
              <a:rPr lang="sv-SE" altLang="en-US" sz="2000" dirty="0" err="1"/>
              <a:t>good</a:t>
            </a:r>
            <a:r>
              <a:rPr lang="sv-SE" altLang="en-US" sz="2000" dirty="0"/>
              <a:t> </a:t>
            </a:r>
            <a:r>
              <a:rPr lang="sv-SE" altLang="en-US" sz="2000" dirty="0" err="1"/>
              <a:t>enough</a:t>
            </a:r>
            <a:r>
              <a:rPr lang="sv-SE" altLang="en-US" sz="2000" dirty="0"/>
              <a:t>.</a:t>
            </a:r>
            <a:endParaRPr lang="sv-SE" altLang="en-US" sz="1800" dirty="0"/>
          </a:p>
          <a:p>
            <a:pPr lvl="1" eaLnBrk="1" hangingPunct="1"/>
            <a:r>
              <a:rPr lang="sv-SE" altLang="en-US" sz="2400" dirty="0"/>
              <a:t>(</a:t>
            </a:r>
            <a:r>
              <a:rPr lang="sv-SE" altLang="en-US" sz="2400" dirty="0" err="1"/>
              <a:t>This</a:t>
            </a:r>
            <a:r>
              <a:rPr lang="sv-SE" altLang="en-US" sz="2400" dirty="0"/>
              <a:t> is </a:t>
            </a:r>
            <a:r>
              <a:rPr lang="sv-SE" altLang="en-US" sz="2400" dirty="0" err="1"/>
              <a:t>exactly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what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happened</a:t>
            </a:r>
            <a:r>
              <a:rPr lang="sv-SE" altLang="en-US" sz="2400" dirty="0"/>
              <a:t> </a:t>
            </a:r>
            <a:r>
              <a:rPr lang="sv-SE" altLang="en-US" sz="2400" dirty="0" err="1"/>
              <a:t>earlier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with</a:t>
            </a:r>
            <a:r>
              <a:rPr lang="sv-SE" altLang="en-US" sz="2400" dirty="0"/>
              <a:t> </a:t>
            </a:r>
            <a:br>
              <a:rPr lang="sv-SE" altLang="en-US" sz="2400" dirty="0"/>
            </a:br>
            <a:r>
              <a:rPr lang="sv-SE" altLang="en-US" sz="2400" dirty="0"/>
              <a:t>							!)</a:t>
            </a:r>
            <a:endParaRPr lang="sv-SE" altLang="en-US" dirty="0"/>
          </a:p>
        </p:txBody>
      </p:sp>
      <p:sp>
        <p:nvSpPr>
          <p:cNvPr id="27652" name="textruta 3"/>
          <p:cNvSpPr txBox="1">
            <a:spLocks noChangeArrowheads="1"/>
          </p:cNvSpPr>
          <p:nvPr/>
        </p:nvSpPr>
        <p:spPr bwMode="auto">
          <a:xfrm>
            <a:off x="1547813" y="5732463"/>
            <a:ext cx="532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teacher, period, weekday, hour </a:t>
            </a:r>
            <a:r>
              <a:rPr lang="sv-SE" altLang="en-US" sz="1800">
                <a:solidFill>
                  <a:srgbClr val="000000"/>
                </a:solidFill>
              </a:rPr>
              <a:t>→  </a:t>
            </a:r>
            <a:r>
              <a:rPr lang="sv-SE" altLang="en-US" sz="1800" b="1">
                <a:latin typeface="Courier New" charset="0"/>
              </a:rPr>
              <a:t>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Third Normal Form (3NF)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 eaLnBrk="1" hangingPunct="1"/>
            <a:r>
              <a:rPr lang="sv-SE" altLang="en-US" dirty="0"/>
              <a:t>3NF is a </a:t>
            </a:r>
            <a:r>
              <a:rPr lang="sv-SE" altLang="en-US" dirty="0" err="1"/>
              <a:t>weakening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BCNF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handles</a:t>
            </a:r>
            <a:r>
              <a:rPr lang="sv-SE" altLang="en-US" dirty="0"/>
              <a:t> </a:t>
            </a:r>
            <a:r>
              <a:rPr lang="sv-SE" altLang="en-US" dirty="0" err="1"/>
              <a:t>this</a:t>
            </a:r>
            <a:r>
              <a:rPr lang="sv-SE" altLang="en-US" dirty="0"/>
              <a:t> situation.</a:t>
            </a:r>
          </a:p>
          <a:p>
            <a:pPr lvl="1" eaLnBrk="1" hangingPunct="1"/>
            <a:r>
              <a:rPr lang="sv-SE" altLang="en-US" dirty="0"/>
              <a:t>An </a:t>
            </a:r>
            <a:r>
              <a:rPr lang="sv-SE" altLang="en-US" dirty="0" err="1"/>
              <a:t>attribute</a:t>
            </a:r>
            <a:r>
              <a:rPr lang="sv-SE" altLang="en-US" dirty="0"/>
              <a:t> is </a:t>
            </a:r>
            <a:r>
              <a:rPr lang="sv-SE" altLang="en-US" i="1" dirty="0" err="1"/>
              <a:t>prime</a:t>
            </a:r>
            <a:r>
              <a:rPr lang="sv-SE" altLang="en-US" dirty="0"/>
              <a:t> in relation R </a:t>
            </a:r>
            <a:r>
              <a:rPr lang="sv-SE" altLang="en-US" dirty="0" err="1"/>
              <a:t>if</a:t>
            </a:r>
            <a:r>
              <a:rPr lang="sv-SE" altLang="en-US" dirty="0"/>
              <a:t> it is a </a:t>
            </a:r>
            <a:r>
              <a:rPr lang="sv-SE" altLang="en-US" dirty="0" err="1"/>
              <a:t>member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any</a:t>
            </a:r>
            <a:r>
              <a:rPr lang="sv-SE" altLang="en-US" dirty="0"/>
              <a:t> </a:t>
            </a:r>
            <a:r>
              <a:rPr lang="sv-SE" altLang="en-US" dirty="0" err="1"/>
              <a:t>key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R</a:t>
            </a:r>
            <a:r>
              <a:rPr lang="sv-SE" altLang="en-US" dirty="0" smtClean="0"/>
              <a:t>.</a:t>
            </a:r>
            <a:endParaRPr lang="sv-SE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7707" y="3876829"/>
            <a:ext cx="42602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2400" dirty="0"/>
              <a:t>X → </a:t>
            </a:r>
            <a:r>
              <a:rPr lang="sv-SE" altLang="en-US" sz="2400" dirty="0" smtClean="0"/>
              <a:t>A is in </a:t>
            </a:r>
            <a:r>
              <a:rPr lang="sv-SE" altLang="en-US" sz="2400" b="1" dirty="0" smtClean="0"/>
              <a:t>BCNF</a:t>
            </a:r>
            <a:endParaRPr lang="sv-SE" altLang="en-US" sz="2400" dirty="0"/>
          </a:p>
          <a:p>
            <a:r>
              <a:rPr lang="sv-SE" altLang="en-US" sz="2400" dirty="0" err="1" smtClean="0"/>
              <a:t>iff</a:t>
            </a:r>
            <a:r>
              <a:rPr lang="sv-SE" altLang="en-US" sz="2400" dirty="0" smtClean="0"/>
              <a:t> </a:t>
            </a:r>
            <a:r>
              <a:rPr lang="sv-SE" altLang="en-US" sz="2400" dirty="0" err="1" smtClean="0"/>
              <a:t>either</a:t>
            </a:r>
            <a:r>
              <a:rPr lang="sv-SE" altLang="en-US" sz="2400" dirty="0" smtClean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→ </a:t>
            </a:r>
            <a:r>
              <a:rPr lang="sv-SE" altLang="en-US" sz="2400" dirty="0" smtClean="0"/>
              <a:t>A is a trivial FD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</a:t>
            </a:r>
            <a:r>
              <a:rPr lang="sv-SE" altLang="en-US" sz="2400" dirty="0" smtClean="0"/>
              <a:t>is a </a:t>
            </a:r>
            <a:r>
              <a:rPr lang="sv-SE" altLang="en-US" sz="2400" dirty="0" err="1" smtClean="0"/>
              <a:t>superkey</a:t>
            </a:r>
            <a:endParaRPr lang="sv-SE" sz="2400" dirty="0" smtClean="0"/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61656" y="3866606"/>
            <a:ext cx="440283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2400" dirty="0"/>
              <a:t>X → </a:t>
            </a:r>
            <a:r>
              <a:rPr lang="sv-SE" altLang="en-US" sz="2400" dirty="0" smtClean="0"/>
              <a:t>A is in </a:t>
            </a:r>
            <a:r>
              <a:rPr lang="sv-SE" altLang="en-US" sz="2400" b="1" dirty="0" smtClean="0"/>
              <a:t>3NF</a:t>
            </a:r>
            <a:endParaRPr lang="sv-SE" altLang="en-US" sz="2400" dirty="0"/>
          </a:p>
          <a:p>
            <a:r>
              <a:rPr lang="sv-SE" altLang="en-US" sz="2400" dirty="0" err="1" smtClean="0"/>
              <a:t>iff</a:t>
            </a:r>
            <a:r>
              <a:rPr lang="sv-SE" altLang="en-US" sz="2400" dirty="0" smtClean="0"/>
              <a:t> </a:t>
            </a:r>
            <a:r>
              <a:rPr lang="sv-SE" altLang="en-US" sz="2400" dirty="0" err="1" smtClean="0"/>
              <a:t>either</a:t>
            </a:r>
            <a:r>
              <a:rPr lang="sv-SE" altLang="en-US" sz="2400" dirty="0" smtClean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→ </a:t>
            </a:r>
            <a:r>
              <a:rPr lang="sv-SE" altLang="en-US" sz="2400" dirty="0" smtClean="0"/>
              <a:t>A is a trivial FD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</a:t>
            </a:r>
            <a:r>
              <a:rPr lang="sv-SE" altLang="en-US" sz="2400" dirty="0" smtClean="0"/>
              <a:t>is a </a:t>
            </a:r>
            <a:r>
              <a:rPr lang="sv-SE" altLang="en-US" sz="2400" dirty="0" err="1" smtClean="0"/>
              <a:t>superkey</a:t>
            </a:r>
            <a:endParaRPr lang="sv-SE" altLang="en-US" sz="2400" dirty="0" smtClean="0"/>
          </a:p>
          <a:p>
            <a:pPr marL="285750" indent="-285750">
              <a:buFont typeface="Arial" charset="0"/>
              <a:buChar char="•"/>
            </a:pPr>
            <a:r>
              <a:rPr lang="sv-SE" sz="2400" dirty="0" smtClean="0"/>
              <a:t>A-X has </a:t>
            </a:r>
            <a:r>
              <a:rPr lang="sv-SE" sz="2400" dirty="0" err="1" smtClean="0"/>
              <a:t>only</a:t>
            </a:r>
            <a:r>
              <a:rPr lang="sv-SE" sz="2400" dirty="0" smtClean="0"/>
              <a:t> </a:t>
            </a:r>
            <a:r>
              <a:rPr lang="sv-SE" sz="2400" dirty="0" err="1" smtClean="0"/>
              <a:t>prime</a:t>
            </a:r>
            <a:r>
              <a:rPr lang="sv-SE" sz="2400" dirty="0" smtClean="0"/>
              <a:t> </a:t>
            </a:r>
            <a:r>
              <a:rPr lang="sv-SE" sz="2400" dirty="0" err="1" smtClean="0"/>
              <a:t>attributes</a:t>
            </a:r>
            <a:endParaRPr lang="sv-SE" sz="2400" dirty="0" smtClean="0"/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15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2</a:t>
            </a:r>
            <a:r>
              <a:rPr lang="es-ES_tradnl" dirty="0" smtClean="0"/>
              <a:t>NF</a:t>
            </a:r>
            <a:endParaRPr lang="es-ES_tradnl" dirty="0"/>
          </a:p>
        </p:txBody>
      </p:sp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089193"/>
              </p:ext>
            </p:extLst>
          </p:nvPr>
        </p:nvGraphicFramePr>
        <p:xfrm>
          <a:off x="881590" y="2318193"/>
          <a:ext cx="738082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76164"/>
                <a:gridCol w="1476164"/>
                <a:gridCol w="1476164"/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Item_ID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Description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T-</a:t>
                      </a:r>
                      <a:r>
                        <a:rPr lang="es-ES_tradnl" dirty="0" err="1" smtClean="0"/>
                        <a:t>shrit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Casillas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Porto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ector recto de flecha 6"/>
          <p:cNvCxnSpPr/>
          <p:nvPr/>
        </p:nvCxnSpPr>
        <p:spPr>
          <a:xfrm>
            <a:off x="4355976" y="3933128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556179" y="3933128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21635" y="1554854"/>
            <a:ext cx="57839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s-ES_tradnl" sz="3200" dirty="0" smtClean="0"/>
              <a:t>1NF + </a:t>
            </a:r>
            <a:r>
              <a:rPr lang="es-ES_tradnl" sz="3200" dirty="0" err="1" smtClean="0"/>
              <a:t>Partial</a:t>
            </a:r>
            <a:r>
              <a:rPr lang="es-ES_tradnl" sz="3200" dirty="0" smtClean="0"/>
              <a:t> </a:t>
            </a:r>
            <a:r>
              <a:rPr lang="es-ES_tradnl" sz="3200" dirty="0" err="1" smtClean="0"/>
              <a:t>Dependencies</a:t>
            </a:r>
            <a:endParaRPr lang="es-ES_tradnl" sz="3200" dirty="0" smtClean="0"/>
          </a:p>
          <a:p>
            <a:pPr marL="457200" indent="-457200">
              <a:buFontTx/>
              <a:buChar char="-"/>
            </a:pPr>
            <a:endParaRPr lang="es-ES_tradnl" sz="3200" dirty="0"/>
          </a:p>
        </p:txBody>
      </p:sp>
      <p:graphicFrame>
        <p:nvGraphicFramePr>
          <p:cNvPr id="9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09149"/>
              </p:ext>
            </p:extLst>
          </p:nvPr>
        </p:nvGraphicFramePr>
        <p:xfrm>
          <a:off x="257653" y="4581128"/>
          <a:ext cx="3852428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13157"/>
                <a:gridCol w="999111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Casillas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Porto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86394"/>
              </p:ext>
            </p:extLst>
          </p:nvPr>
        </p:nvGraphicFramePr>
        <p:xfrm>
          <a:off x="4556179" y="4941168"/>
          <a:ext cx="4248474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80121"/>
                <a:gridCol w="1512168"/>
                <a:gridCol w="1656185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Item_ID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Description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T-</a:t>
                      </a:r>
                      <a:r>
                        <a:rPr lang="es-ES_tradnl" dirty="0" err="1" smtClean="0"/>
                        <a:t>shrit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6012160" y="445949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Get</a:t>
            </a:r>
            <a:r>
              <a:rPr lang="es-ES_tradnl" dirty="0" smtClean="0"/>
              <a:t> </a:t>
            </a:r>
            <a:r>
              <a:rPr lang="es-ES_tradnl" dirty="0" err="1" smtClean="0"/>
              <a:t>rid</a:t>
            </a:r>
            <a:r>
              <a:rPr lang="es-ES_tradnl" dirty="0" smtClean="0"/>
              <a:t> of </a:t>
            </a:r>
            <a:r>
              <a:rPr lang="es-ES_tradnl" dirty="0" err="1" smtClean="0"/>
              <a:t>partial</a:t>
            </a:r>
            <a:r>
              <a:rPr lang="es-ES_tradnl" dirty="0" smtClean="0"/>
              <a:t> </a:t>
            </a:r>
            <a:r>
              <a:rPr lang="es-ES_tradnl" dirty="0" err="1" smtClean="0"/>
              <a:t>dependencies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1924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Different algorithm for 3NF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Given a relation R and a set of FDs F:</a:t>
            </a:r>
          </a:p>
          <a:p>
            <a:pPr lvl="1" eaLnBrk="1" hangingPunct="1"/>
            <a:r>
              <a:rPr lang="sv-SE" altLang="en-US"/>
              <a:t>Compute the </a:t>
            </a:r>
            <a:r>
              <a:rPr lang="sv-SE" altLang="en-US" i="1"/>
              <a:t>minimal basis </a:t>
            </a:r>
            <a:r>
              <a:rPr lang="sv-SE" altLang="en-US"/>
              <a:t>of F.</a:t>
            </a:r>
          </a:p>
          <a:p>
            <a:pPr lvl="2" eaLnBrk="1" hangingPunct="1"/>
            <a:r>
              <a:rPr lang="sv-SE" altLang="en-US"/>
              <a:t>Minimal basis means F</a:t>
            </a:r>
            <a:r>
              <a:rPr lang="sv-SE" altLang="en-US" baseline="30000"/>
              <a:t>+</a:t>
            </a:r>
            <a:r>
              <a:rPr lang="sv-SE" altLang="en-US"/>
              <a:t>, except remove A → C if you have A → B and B → C in F</a:t>
            </a:r>
            <a:r>
              <a:rPr lang="sv-SE" altLang="en-US" baseline="30000"/>
              <a:t>+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/>
              <a:t>Group together FDs with the same LHS.</a:t>
            </a:r>
          </a:p>
          <a:p>
            <a:pPr lvl="1" eaLnBrk="1" hangingPunct="1"/>
            <a:r>
              <a:rPr lang="sv-SE" altLang="en-US"/>
              <a:t>For each group, create a relation with the LHS as the key.</a:t>
            </a:r>
          </a:p>
          <a:p>
            <a:pPr lvl="1" eaLnBrk="1" hangingPunct="1"/>
            <a:r>
              <a:rPr lang="sv-SE" altLang="en-US"/>
              <a:t>If no relation contains a key of R, add one relation containing only a key of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47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Example: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Decompose: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84213" y="981075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  <a:endParaRPr lang="sv-SE" altLang="en-US" sz="240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55650" y="1484784"/>
            <a:ext cx="4249738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dirty="0" smtClean="0"/>
              <a:t> → </a:t>
            </a:r>
            <a:r>
              <a:rPr lang="sv-SE" altLang="en-US" sz="2000" b="1" dirty="0" err="1" smtClean="0">
                <a:latin typeface="Courier New" charset="0"/>
              </a:rPr>
              <a:t>name</a:t>
            </a:r>
            <a:r>
              <a:rPr lang="sv-SE" altLang="en-US" sz="2000" dirty="0" smtClean="0"/>
              <a:t/>
            </a:r>
            <a:br>
              <a:rPr lang="sv-SE" altLang="en-US" sz="2000" dirty="0" smtClean="0"/>
            </a:b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period</a:t>
            </a:r>
            <a:r>
              <a:rPr lang="sv-SE" altLang="en-US" sz="2000" dirty="0" smtClean="0"/>
              <a:t> → </a:t>
            </a: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>
                <a:latin typeface="Courier New" charset="0"/>
              </a:rPr>
              <a:t/>
            </a:r>
            <a:br>
              <a:rPr lang="sv-SE" altLang="en-US" sz="2000" b="1" dirty="0" smtClean="0">
                <a:latin typeface="Courier New" charset="0"/>
              </a:rPr>
            </a:b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/>
              <a:t> </a:t>
            </a:r>
            <a:r>
              <a:rPr lang="sv-SE" altLang="en-US" sz="2000" dirty="0" smtClean="0"/>
              <a:t>→ </a:t>
            </a:r>
            <a:r>
              <a:rPr lang="sv-SE" altLang="en-US" sz="2000" b="1" dirty="0" err="1" smtClean="0">
                <a:latin typeface="Courier New" charset="0"/>
              </a:rPr>
              <a:t>code</a:t>
            </a:r>
            <a:endParaRPr lang="sv-SE" altLang="en-US" sz="2000" b="1" dirty="0" smtClean="0">
              <a:latin typeface="Courier New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sv-SE" altLang="en-US" sz="2000" b="1" strike="sngStrike" dirty="0" err="1" smtClean="0">
                <a:latin typeface="Courier New" charset="0"/>
              </a:rPr>
              <a:t>teacher</a:t>
            </a:r>
            <a:r>
              <a:rPr lang="sv-SE" altLang="en-US" sz="2000" strike="sngStrike" dirty="0" smtClean="0"/>
              <a:t> </a:t>
            </a:r>
            <a:r>
              <a:rPr lang="sv-SE" altLang="en-US" sz="2000" strike="sngStrike" dirty="0"/>
              <a:t>→ </a:t>
            </a:r>
            <a:r>
              <a:rPr lang="sv-SE" altLang="en-US" sz="2000" b="1" strike="sngStrike" dirty="0" err="1">
                <a:latin typeface="Courier New" charset="0"/>
              </a:rPr>
              <a:t>name</a:t>
            </a:r>
            <a:endParaRPr lang="sv-SE" altLang="en-US" sz="2000" b="1" strike="sngStrike" dirty="0" smtClean="0">
              <a:latin typeface="Courier New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508625" y="1628775"/>
            <a:ext cx="3095625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/>
              <a:t>Two keys: </a:t>
            </a:r>
            <a:br>
              <a:rPr lang="sv-SE" altLang="en-US" sz="2000"/>
            </a:br>
            <a:r>
              <a:rPr lang="sv-SE" altLang="en-US" sz="2000"/>
              <a:t>  </a:t>
            </a:r>
            <a:r>
              <a:rPr lang="sv-SE" altLang="en-US" sz="2000" b="1">
                <a:latin typeface="Courier New" charset="0"/>
              </a:rPr>
              <a:t>{course,  period}</a:t>
            </a:r>
            <a:r>
              <a:rPr lang="sv-SE" altLang="en-US" sz="2000"/>
              <a:t/>
            </a:r>
            <a:br>
              <a:rPr lang="sv-SE" altLang="en-US" sz="2000"/>
            </a:br>
            <a:r>
              <a:rPr lang="sv-SE" altLang="en-US" sz="2000"/>
              <a:t>  </a:t>
            </a:r>
            <a:r>
              <a:rPr lang="sv-SE" altLang="en-US" sz="2000" b="1">
                <a:latin typeface="Courier New" charset="0"/>
              </a:rPr>
              <a:t>{teacher, period}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55650" y="3500438"/>
            <a:ext cx="72723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Teaches.teacher</a:t>
            </a:r>
            <a:r>
              <a:rPr lang="sv-SE" altLang="en-US" sz="2400" b="1" dirty="0">
                <a:latin typeface="Courier New" charset="0"/>
              </a:rPr>
              <a:t> 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 err="1">
                <a:latin typeface="Courier New" charset="0"/>
              </a:rPr>
              <a:t>Teaches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55650" y="5819775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GivenCourses contains a key for the original Courses relation, so we are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Earlier example revisited: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Since all attributes are members of some key, i.e. all attributes are prime, there are no 3NF violations. Hence GivenCourses is in 3NF.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611188" y="1701800"/>
            <a:ext cx="7693025" cy="1679575"/>
            <a:chOff x="438" y="867"/>
            <a:chExt cx="4846" cy="1058"/>
          </a:xfrm>
        </p:grpSpPr>
        <p:sp>
          <p:nvSpPr>
            <p:cNvPr id="31749" name="Rectangle 4"/>
            <p:cNvSpPr>
              <a:spLocks noChangeArrowheads="1"/>
            </p:cNvSpPr>
            <p:nvPr/>
          </p:nvSpPr>
          <p:spPr bwMode="auto">
            <a:xfrm>
              <a:off x="438" y="867"/>
              <a:ext cx="437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GivenCourses(course, period, teacher)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  course -&gt; Courses.code</a:t>
              </a:r>
              <a:endParaRPr lang="sv-SE" altLang="en-US" sz="2400"/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438" y="1407"/>
              <a:ext cx="285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course, period</a:t>
              </a:r>
              <a:r>
                <a:rPr lang="sv-SE" altLang="en-US" sz="2400"/>
                <a:t> → </a:t>
              </a:r>
              <a:r>
                <a:rPr lang="sv-SE" altLang="en-US" sz="2400" b="1">
                  <a:latin typeface="Courier New" charset="0"/>
                </a:rPr>
                <a:t>teacher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teacher</a:t>
              </a:r>
              <a:r>
                <a:rPr lang="sv-SE" altLang="en-US" sz="2400" b="1"/>
                <a:t> </a:t>
              </a:r>
              <a:r>
                <a:rPr lang="sv-SE" altLang="en-US" sz="2400"/>
                <a:t>→</a:t>
              </a:r>
              <a:r>
                <a:rPr lang="sv-SE" altLang="en-US" sz="2400" b="1"/>
                <a:t> </a:t>
              </a:r>
              <a:r>
                <a:rPr lang="sv-SE" altLang="en-US" sz="2400" b="1">
                  <a:latin typeface="Courier New" charset="0"/>
                </a:rPr>
                <a:t>course</a:t>
              </a:r>
              <a:endParaRPr lang="sv-SE" altLang="en-US" sz="2400"/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3560" y="1253"/>
              <a:ext cx="1724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1800"/>
                <a:t>Two keys: </a:t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{course,  period}</a:t>
              </a:r>
              <a:r>
                <a:rPr lang="sv-SE" altLang="en-US" sz="1800"/>
                <a:t/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{teacher, period}</a:t>
              </a:r>
            </a:p>
          </p:txBody>
        </p:sp>
      </p:grp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476375" y="5445125"/>
            <a:ext cx="57594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What’s the problem now then?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One 3NF solution for scheduler</a:t>
            </a:r>
          </a:p>
        </p:txBody>
      </p:sp>
      <p:sp>
        <p:nvSpPr>
          <p:cNvPr id="327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SE" altLang="en-US"/>
              <a:t> 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68313" y="1484313"/>
            <a:ext cx="842486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GivenCourses(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#students,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Lectures(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room, </a:t>
            </a:r>
            <a:r>
              <a:rPr lang="sv-SE" altLang="en-US" sz="2000" b="1" u="sng">
                <a:latin typeface="Courier New" charset="0"/>
              </a:rPr>
              <a:t>weekday</a:t>
            </a:r>
            <a:r>
              <a:rPr lang="sv-SE" altLang="en-US" sz="2000" b="1">
                <a:latin typeface="Courier New" charset="0"/>
              </a:rPr>
              <a:t>, hour,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(course, period, teacher) -&gt; 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	GivenCourses.(course, period,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room             -&gt; Rooms.name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(room, period, weekday, hour) unique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(teacher, period, weekday, hour) unique</a:t>
            </a:r>
          </a:p>
          <a:p>
            <a:pPr eaLnBrk="1" hangingPunct="1">
              <a:buFontTx/>
              <a:buNone/>
            </a:pPr>
            <a:endParaRPr lang="sv-SE" altLang="en-US" sz="2000" b="1">
              <a:latin typeface="Courier New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7524750" y="2924175"/>
            <a:ext cx="1150938" cy="3603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3492500" y="3284538"/>
            <a:ext cx="1150938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6875463" y="3573463"/>
            <a:ext cx="1152525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971550" y="4437063"/>
            <a:ext cx="5976938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76375" y="5445125"/>
            <a:ext cx="57594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What’s the problem now then?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8782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GivenCourses is in 3NF. But </a:t>
            </a:r>
            <a:r>
              <a:rPr lang="sv-SE" altLang="en-US" sz="2800" b="1">
                <a:latin typeface="Courier New" charset="0"/>
              </a:rPr>
              <a:t>teacher</a:t>
            </a:r>
            <a:r>
              <a:rPr lang="sv-SE" altLang="en-US" sz="2800" b="1"/>
              <a:t> </a:t>
            </a:r>
            <a:r>
              <a:rPr lang="sv-SE" altLang="en-US" sz="2800"/>
              <a:t>→</a:t>
            </a:r>
            <a:r>
              <a:rPr lang="sv-SE" altLang="en-US" sz="2800" b="1"/>
              <a:t> </a:t>
            </a:r>
            <a:r>
              <a:rPr lang="sv-SE" altLang="en-US" sz="2800" b="1">
                <a:latin typeface="Courier New" charset="0"/>
              </a:rPr>
              <a:t>course</a:t>
            </a:r>
            <a:r>
              <a:rPr lang="sv-SE" altLang="en-US" sz="2800"/>
              <a:t> violates BCNF, since teacher is not a key. As a result, </a:t>
            </a:r>
            <a:r>
              <a:rPr lang="sv-SE" altLang="en-US" sz="2800" b="1">
                <a:latin typeface="Courier New" charset="0"/>
              </a:rPr>
              <a:t>course</a:t>
            </a:r>
            <a:r>
              <a:rPr lang="sv-SE" altLang="en-US" sz="2800"/>
              <a:t> will be redundantly repeated!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611188" y="1701800"/>
            <a:ext cx="7693025" cy="1679575"/>
            <a:chOff x="438" y="867"/>
            <a:chExt cx="4846" cy="1058"/>
          </a:xfrm>
        </p:grpSpPr>
        <p:sp>
          <p:nvSpPr>
            <p:cNvPr id="33797" name="Rectangle 4"/>
            <p:cNvSpPr>
              <a:spLocks noChangeArrowheads="1"/>
            </p:cNvSpPr>
            <p:nvPr/>
          </p:nvSpPr>
          <p:spPr bwMode="auto">
            <a:xfrm>
              <a:off x="438" y="867"/>
              <a:ext cx="437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GivenCourses(course, period, teacher)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  course -&gt; Courses.code</a:t>
              </a:r>
              <a:endParaRPr lang="sv-SE" altLang="en-US" sz="2400"/>
            </a:p>
          </p:txBody>
        </p:sp>
        <p:sp>
          <p:nvSpPr>
            <p:cNvPr id="33798" name="Text Box 5"/>
            <p:cNvSpPr txBox="1">
              <a:spLocks noChangeArrowheads="1"/>
            </p:cNvSpPr>
            <p:nvPr/>
          </p:nvSpPr>
          <p:spPr bwMode="auto">
            <a:xfrm>
              <a:off x="438" y="1407"/>
              <a:ext cx="285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course, period</a:t>
              </a:r>
              <a:r>
                <a:rPr lang="sv-SE" altLang="en-US" sz="2400"/>
                <a:t> → </a:t>
              </a:r>
              <a:r>
                <a:rPr lang="sv-SE" altLang="en-US" sz="2400" b="1">
                  <a:latin typeface="Courier New" charset="0"/>
                </a:rPr>
                <a:t>teacher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teacher</a:t>
              </a:r>
              <a:r>
                <a:rPr lang="sv-SE" altLang="en-US" sz="2400" b="1"/>
                <a:t> </a:t>
              </a:r>
              <a:r>
                <a:rPr lang="sv-SE" altLang="en-US" sz="2400"/>
                <a:t>→</a:t>
              </a:r>
              <a:r>
                <a:rPr lang="sv-SE" altLang="en-US" sz="2400" b="1"/>
                <a:t> </a:t>
              </a:r>
              <a:r>
                <a:rPr lang="sv-SE" altLang="en-US" sz="2400" b="1">
                  <a:latin typeface="Courier New" charset="0"/>
                </a:rPr>
                <a:t>course</a:t>
              </a:r>
              <a:endParaRPr lang="sv-SE" altLang="en-US" sz="2400"/>
            </a:p>
          </p:txBody>
        </p:sp>
        <p:sp>
          <p:nvSpPr>
            <p:cNvPr id="33799" name="Text Box 6"/>
            <p:cNvSpPr txBox="1">
              <a:spLocks noChangeArrowheads="1"/>
            </p:cNvSpPr>
            <p:nvPr/>
          </p:nvSpPr>
          <p:spPr bwMode="auto">
            <a:xfrm>
              <a:off x="3560" y="1253"/>
              <a:ext cx="1724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1800"/>
                <a:t>Two keys: </a:t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{course,  period}</a:t>
              </a:r>
              <a:r>
                <a:rPr lang="sv-SE" altLang="en-US" sz="1800"/>
                <a:t/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{teacher, period}</a:t>
              </a:r>
            </a:p>
          </p:txBody>
        </p:sp>
      </p:grpSp>
      <p:sp>
        <p:nvSpPr>
          <p:cNvPr id="3379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Redundancy with 3NF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3NF vs BCNF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609600" indent="-609600" eaLnBrk="1" hangingPunct="1"/>
            <a:r>
              <a:rPr lang="sv-SE" altLang="en-US" sz="2800"/>
              <a:t>Three important properties of decomposition: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Recovery (loss-less join)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No redundancy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Dependency preservation</a:t>
            </a:r>
          </a:p>
          <a:p>
            <a:pPr marL="609600" indent="-609600" eaLnBrk="1" hangingPunct="1"/>
            <a:endParaRPr lang="sv-SE" altLang="en-US" sz="2800"/>
          </a:p>
          <a:p>
            <a:pPr marL="609600" indent="-609600" eaLnBrk="1" hangingPunct="1"/>
            <a:r>
              <a:rPr lang="sv-SE" altLang="en-US" sz="2800"/>
              <a:t>3NF guarantees 1 and 3, but not 2.</a:t>
            </a:r>
          </a:p>
          <a:p>
            <a:pPr marL="609600" indent="-609600" eaLnBrk="1" hangingPunct="1"/>
            <a:endParaRPr lang="sv-SE" altLang="en-US" sz="2800"/>
          </a:p>
          <a:p>
            <a:pPr marL="609600" indent="-609600" eaLnBrk="1" hangingPunct="1"/>
            <a:r>
              <a:rPr lang="sv-SE" altLang="en-US" sz="2800"/>
              <a:t>BCNF guarantees 1 and (almost) 2, but not 3.</a:t>
            </a:r>
          </a:p>
          <a:p>
            <a:pPr marL="1009650" lvl="1" indent="-609600" eaLnBrk="1" hangingPunct="1"/>
            <a:r>
              <a:rPr lang="sv-SE" altLang="en-US" sz="2400"/>
              <a:t>3 can sometimes be recovered separately through ”assertions” (costly). More on this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sv-SE" altLang="en-US"/>
              <a:t>Almost?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604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66763" y="2017713"/>
            <a:ext cx="7777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name, </a:t>
            </a:r>
            <a:r>
              <a:rPr lang="sv-SE" altLang="en-US" sz="2400" b="1" u="sng">
                <a:latin typeface="Courier New" charset="0"/>
              </a:rPr>
              <a:t>room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  <a:endParaRPr lang="sv-SE" altLang="en-US" sz="240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38200" y="2593975"/>
            <a:ext cx="22320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code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name</a:t>
            </a:r>
          </a:p>
        </p:txBody>
      </p:sp>
      <p:graphicFrame>
        <p:nvGraphicFramePr>
          <p:cNvPr id="2867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803610"/>
              </p:ext>
            </p:extLst>
          </p:nvPr>
        </p:nvGraphicFramePr>
        <p:xfrm>
          <a:off x="3862388" y="2593975"/>
          <a:ext cx="4343400" cy="2089152"/>
        </p:xfrm>
        <a:graphic>
          <a:graphicData uri="http://schemas.openxmlformats.org/drawingml/2006/table">
            <a:tbl>
              <a:tblPr/>
              <a:tblGrid>
                <a:gridCol w="935037"/>
                <a:gridCol w="792163"/>
                <a:gridCol w="261620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04" name="Group 32"/>
          <p:cNvGraphicFramePr>
            <a:graphicFrameLocks noGrp="1"/>
          </p:cNvGraphicFramePr>
          <p:nvPr/>
        </p:nvGraphicFramePr>
        <p:xfrm>
          <a:off x="911225" y="3457575"/>
          <a:ext cx="2376488" cy="793750"/>
        </p:xfrm>
        <a:graphic>
          <a:graphicData uri="http://schemas.openxmlformats.org/drawingml/2006/table">
            <a:tbl>
              <a:tblPr/>
              <a:tblGrid>
                <a:gridCol w="1189038"/>
                <a:gridCol w="1187450"/>
              </a:tblGrid>
              <a:tr h="396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622300" y="4970463"/>
            <a:ext cx="7777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These two relations are in BCNF, but there’s lots of redundancy!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3070225" y="5762625"/>
            <a:ext cx="3024188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5" grpId="0"/>
      <p:bldP spid="287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Next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time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Lecture</a:t>
            </a:r>
            <a:r>
              <a:rPr lang="sv-SE" altLang="en-US" dirty="0" smtClean="0"/>
              <a:t> 4</a:t>
            </a:r>
            <a:endParaRPr lang="sv-SE" alt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Independencies and 4NF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3NF</a:t>
            </a:r>
            <a:endParaRPr lang="es-ES_tradnl" dirty="0"/>
          </a:p>
        </p:txBody>
      </p:sp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014764"/>
              </p:ext>
            </p:extLst>
          </p:nvPr>
        </p:nvGraphicFramePr>
        <p:xfrm>
          <a:off x="881590" y="1898915"/>
          <a:ext cx="738082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76164"/>
                <a:gridCol w="1476164"/>
                <a:gridCol w="1476164"/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Item_ID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Description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T-</a:t>
                      </a:r>
                      <a:r>
                        <a:rPr lang="es-ES_tradnl" dirty="0" err="1" smtClean="0"/>
                        <a:t>shrit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Casillas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Porto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ector recto de flecha 6"/>
          <p:cNvCxnSpPr/>
          <p:nvPr/>
        </p:nvCxnSpPr>
        <p:spPr>
          <a:xfrm>
            <a:off x="4355976" y="3573016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572000" y="3573016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76518" y="1270164"/>
            <a:ext cx="27244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s-ES_tradnl" sz="3200" dirty="0"/>
              <a:t>2</a:t>
            </a:r>
            <a:r>
              <a:rPr lang="es-ES_tradnl" sz="3200" dirty="0" smtClean="0"/>
              <a:t>NF + </a:t>
            </a:r>
            <a:r>
              <a:rPr lang="es-ES_tradnl" sz="3200" dirty="0" err="1" smtClean="0"/>
              <a:t>FD’s</a:t>
            </a:r>
            <a:endParaRPr lang="es-ES_tradnl" sz="3200" dirty="0" smtClean="0"/>
          </a:p>
          <a:p>
            <a:pPr marL="457200" indent="-457200">
              <a:buFontTx/>
              <a:buChar char="-"/>
            </a:pPr>
            <a:endParaRPr lang="es-ES_tradnl" sz="3200" dirty="0"/>
          </a:p>
        </p:txBody>
      </p:sp>
      <p:graphicFrame>
        <p:nvGraphicFramePr>
          <p:cNvPr id="9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678660"/>
              </p:ext>
            </p:extLst>
          </p:nvPr>
        </p:nvGraphicFramePr>
        <p:xfrm>
          <a:off x="274948" y="4221016"/>
          <a:ext cx="3852428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13157"/>
                <a:gridCol w="999111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Name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Address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Zlatan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Manchester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Casillas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Porto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80093"/>
              </p:ext>
            </p:extLst>
          </p:nvPr>
        </p:nvGraphicFramePr>
        <p:xfrm>
          <a:off x="5721355" y="3974931"/>
          <a:ext cx="2952328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Item_ID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Description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T-</a:t>
                      </a:r>
                      <a:r>
                        <a:rPr lang="es-ES_tradnl" dirty="0" err="1" smtClean="0"/>
                        <a:t>shrit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pants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6496"/>
              </p:ext>
            </p:extLst>
          </p:nvPr>
        </p:nvGraphicFramePr>
        <p:xfrm>
          <a:off x="5004048" y="5333536"/>
          <a:ext cx="2952328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76164"/>
                <a:gridCol w="147616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Item_ID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ID_Number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3344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14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3345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99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95288" y="1341438"/>
            <a:ext cx="8353425" cy="50403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 time!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20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What’s wrong with this schema?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042988" y="2492375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55649" y="4292600"/>
            <a:ext cx="79930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{(</a:t>
            </a:r>
            <a:r>
              <a:rPr lang="sv-SE" altLang="en-US" sz="2000" b="1" dirty="0" smtClean="0">
                <a:latin typeface="Courier New" charset="0"/>
              </a:rPr>
              <a:t>’TDA357’, </a:t>
            </a:r>
            <a:r>
              <a:rPr lang="sv-SE" altLang="en-US" sz="2000" b="1" dirty="0">
                <a:latin typeface="Courier New" charset="0"/>
              </a:rPr>
              <a:t>2,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’Mickey’),</a:t>
            </a:r>
            <a:endParaRPr lang="sv-SE" altLang="en-US" sz="2000" b="1" dirty="0">
              <a:latin typeface="Courier New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 (</a:t>
            </a:r>
            <a:r>
              <a:rPr lang="sv-SE" altLang="en-US" sz="2000" b="1" dirty="0" smtClean="0">
                <a:latin typeface="Courier New" charset="0"/>
              </a:rPr>
              <a:t>’TDA357’, </a:t>
            </a:r>
            <a:r>
              <a:rPr lang="sv-SE" altLang="en-US" sz="2000" b="1" dirty="0">
                <a:latin typeface="Courier New" charset="0"/>
              </a:rPr>
              <a:t>4,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</a:t>
            </a:r>
            <a:r>
              <a:rPr lang="sv-SE" altLang="en-US" sz="2000" b="1" dirty="0" err="1" smtClean="0">
                <a:latin typeface="Courier New" charset="0"/>
              </a:rPr>
              <a:t>Tweety</a:t>
            </a:r>
            <a:r>
              <a:rPr lang="sv-SE" altLang="en-US" sz="2000" b="1" dirty="0" smtClean="0">
                <a:latin typeface="Courier New" charset="0"/>
              </a:rPr>
              <a:t>’)}</a:t>
            </a:r>
            <a:endParaRPr lang="sv-SE" altLang="en-US" sz="2000" b="1" dirty="0">
              <a:latin typeface="Courier New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563938" y="4221163"/>
            <a:ext cx="1800225" cy="792162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348038" y="5229225"/>
            <a:ext cx="216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/>
              <a:t>Redundancy!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116013" y="3068638"/>
            <a:ext cx="338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→ </a:t>
            </a:r>
            <a:r>
              <a:rPr lang="sv-SE" altLang="en-US" sz="1800" b="1">
                <a:latin typeface="Courier New" charset="0"/>
              </a:rPr>
              <a:t>name</a:t>
            </a:r>
            <a:r>
              <a:rPr lang="sv-SE" altLang="en-US" sz="1800"/>
              <a:t/>
            </a:r>
            <a:br>
              <a:rPr lang="sv-SE" altLang="en-US" sz="1800"/>
            </a:br>
            <a:r>
              <a:rPr lang="sv-SE" altLang="en-US" sz="1800" b="1">
                <a:latin typeface="Courier New" charset="0"/>
              </a:rPr>
              <a:t>code, period</a:t>
            </a:r>
            <a:r>
              <a:rPr lang="sv-SE" altLang="en-US" sz="1800"/>
              <a:t> → </a:t>
            </a:r>
            <a:r>
              <a:rPr lang="sv-SE" altLang="en-US" sz="1800" b="1">
                <a:latin typeface="Courier New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15604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  <p:bldP spid="28679" grpId="0" animBg="1"/>
      <p:bldP spid="286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Using FDs to detect anomalies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Whenever X → A holds for a relation R, but X is not a key for R, then values of A will be redundantly repeated!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00113" y="3429000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468313" y="4005263"/>
            <a:ext cx="80641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{(</a:t>
            </a:r>
            <a:r>
              <a:rPr lang="sv-SE" altLang="en-US" sz="2000" b="1" dirty="0" smtClean="0">
                <a:latin typeface="Courier New" charset="0"/>
              </a:rPr>
              <a:t>’TDA357’, </a:t>
            </a:r>
            <a:r>
              <a:rPr lang="sv-SE" altLang="en-US" sz="2000" b="1" dirty="0">
                <a:latin typeface="Courier New" charset="0"/>
              </a:rPr>
              <a:t>2,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’Mickey’),</a:t>
            </a:r>
            <a:endParaRPr lang="sv-SE" altLang="en-US" sz="2000" b="1" dirty="0">
              <a:latin typeface="Courier New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 (</a:t>
            </a:r>
            <a:r>
              <a:rPr lang="sv-SE" altLang="en-US" sz="2000" b="1" dirty="0" smtClean="0">
                <a:latin typeface="Courier New" charset="0"/>
              </a:rPr>
              <a:t>’TDA357’, </a:t>
            </a:r>
            <a:r>
              <a:rPr lang="sv-SE" altLang="en-US" sz="2000" b="1" dirty="0">
                <a:latin typeface="Courier New" charset="0"/>
              </a:rPr>
              <a:t>4,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</a:t>
            </a:r>
            <a:r>
              <a:rPr lang="sv-SE" altLang="en-US" sz="2000" b="1" dirty="0" err="1" smtClean="0">
                <a:latin typeface="Courier New" charset="0"/>
              </a:rPr>
              <a:t>Tweety</a:t>
            </a:r>
            <a:r>
              <a:rPr lang="sv-SE" altLang="en-US" sz="2000" b="1" dirty="0" smtClean="0">
                <a:latin typeface="Courier New" charset="0"/>
              </a:rPr>
              <a:t>’)}</a:t>
            </a:r>
            <a:endParaRPr lang="sv-SE" altLang="en-US" sz="2000" b="1" dirty="0">
              <a:latin typeface="Courier New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27088" y="4941888"/>
            <a:ext cx="338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→ </a:t>
            </a:r>
            <a:r>
              <a:rPr lang="sv-SE" altLang="en-US" sz="1800" b="1">
                <a:latin typeface="Courier New" charset="0"/>
              </a:rPr>
              <a:t>name</a:t>
            </a:r>
            <a:r>
              <a:rPr lang="sv-SE" altLang="en-US" sz="1800"/>
              <a:t/>
            </a:r>
            <a:br>
              <a:rPr lang="sv-SE" altLang="en-US" sz="1800"/>
            </a:br>
            <a:r>
              <a:rPr lang="sv-SE" altLang="en-US" sz="1800" b="1">
                <a:latin typeface="Courier New" charset="0"/>
              </a:rPr>
              <a:t>code, period</a:t>
            </a:r>
            <a:r>
              <a:rPr lang="sv-SE" altLang="en-US" sz="1800"/>
              <a:t> → </a:t>
            </a:r>
            <a:r>
              <a:rPr lang="sv-SE" altLang="en-US" sz="1800" b="1">
                <a:latin typeface="Courier New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8227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Decomposition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eaLnBrk="1" hangingPunct="1"/>
            <a:r>
              <a:rPr lang="sv-SE" altLang="en-US" sz="2400"/>
              <a:t>Fix the problem by decomposing Courses:</a:t>
            </a:r>
          </a:p>
          <a:p>
            <a:pPr lvl="1" eaLnBrk="1" hangingPunct="1"/>
            <a:r>
              <a:rPr lang="sv-SE" altLang="en-US" sz="2000"/>
              <a:t>Create one relation with the attributes from the offending FD, in this case </a:t>
            </a:r>
            <a:r>
              <a:rPr lang="sv-SE" altLang="en-US" sz="2000" b="1">
                <a:latin typeface="Courier New" charset="0"/>
              </a:rPr>
              <a:t>code</a:t>
            </a:r>
            <a:r>
              <a:rPr lang="sv-SE" altLang="en-US" sz="2000"/>
              <a:t> and </a:t>
            </a:r>
            <a:r>
              <a:rPr lang="sv-SE" altLang="en-US" sz="2000" b="1">
                <a:latin typeface="Courier New" charset="0"/>
              </a:rPr>
              <a:t>name</a:t>
            </a:r>
            <a:r>
              <a:rPr lang="sv-SE" altLang="en-US" sz="2000"/>
              <a:t>.</a:t>
            </a:r>
          </a:p>
          <a:p>
            <a:pPr lvl="1" eaLnBrk="1" hangingPunct="1"/>
            <a:r>
              <a:rPr lang="sv-SE" altLang="en-US" sz="2000"/>
              <a:t>Keep the original relation, but remove all attributes from the RHS of the FD. Insert a reference from the LHS in this relation, to the key in the first.</a:t>
            </a:r>
          </a:p>
          <a:p>
            <a:pPr eaLnBrk="1" hangingPunct="1"/>
            <a:endParaRPr lang="sv-SE" altLang="en-US" sz="24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4797425"/>
            <a:ext cx="65738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name)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teacher)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code -&gt; Courses.code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55650" y="1341438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55650" y="1773238"/>
            <a:ext cx="3743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code</a:t>
            </a:r>
            <a:r>
              <a:rPr lang="sv-SE" altLang="en-US" sz="2000"/>
              <a:t> → </a:t>
            </a:r>
            <a:r>
              <a:rPr lang="sv-SE" altLang="en-US" sz="2000" b="1">
                <a:latin typeface="Courier New" charset="0"/>
              </a:rPr>
              <a:t>name</a:t>
            </a:r>
            <a:r>
              <a:rPr lang="sv-SE" altLang="en-US" sz="2000"/>
              <a:t/>
            </a:r>
            <a:br>
              <a:rPr lang="sv-SE" altLang="en-US" sz="2000"/>
            </a:br>
            <a:r>
              <a:rPr lang="sv-SE" altLang="en-US" sz="2000" b="1">
                <a:latin typeface="Courier New" charset="0"/>
              </a:rPr>
              <a:t>code, period</a:t>
            </a:r>
            <a:r>
              <a:rPr lang="sv-SE" altLang="en-US" sz="2000"/>
              <a:t> → </a:t>
            </a:r>
            <a:r>
              <a:rPr lang="sv-SE" altLang="en-US" sz="2000" b="1">
                <a:latin typeface="Courier New" charset="0"/>
              </a:rPr>
              <a:t>teacher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71550" y="4724400"/>
            <a:ext cx="734377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1"/>
              <a:t>What?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Decomposition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eaLnBrk="1" hangingPunct="1"/>
            <a:r>
              <a:rPr lang="sv-SE" altLang="en-US" sz="2400"/>
              <a:t>Fix the problem by decomposing Courses:</a:t>
            </a:r>
          </a:p>
          <a:p>
            <a:pPr lvl="1" eaLnBrk="1" hangingPunct="1"/>
            <a:r>
              <a:rPr lang="sv-SE" altLang="en-US" sz="2000"/>
              <a:t>Create one relation with the attributes from the offending FD, in this case </a:t>
            </a:r>
            <a:r>
              <a:rPr lang="sv-SE" altLang="en-US" sz="2000" b="1">
                <a:latin typeface="Courier New" charset="0"/>
              </a:rPr>
              <a:t>code</a:t>
            </a:r>
            <a:r>
              <a:rPr lang="sv-SE" altLang="en-US" sz="2000"/>
              <a:t> and </a:t>
            </a:r>
            <a:r>
              <a:rPr lang="sv-SE" altLang="en-US" sz="2000" b="1">
                <a:latin typeface="Courier New" charset="0"/>
              </a:rPr>
              <a:t>name</a:t>
            </a:r>
            <a:r>
              <a:rPr lang="sv-SE" altLang="en-US" sz="2000"/>
              <a:t>.</a:t>
            </a:r>
          </a:p>
          <a:p>
            <a:pPr lvl="1" eaLnBrk="1" hangingPunct="1"/>
            <a:r>
              <a:rPr lang="sv-SE" altLang="en-US" sz="2000"/>
              <a:t>Keep the original relation, but remove all attributes from the RHS of the FD. Insert a reference from the LHS in this relation, to the key in the first.</a:t>
            </a:r>
          </a:p>
          <a:p>
            <a:pPr eaLnBrk="1" hangingPunct="1"/>
            <a:endParaRPr lang="sv-SE" altLang="en-US" sz="24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4797425"/>
            <a:ext cx="65738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name)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teacher)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code -&gt; Courses.code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55650" y="1341438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55650" y="1773238"/>
            <a:ext cx="3743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code</a:t>
            </a:r>
            <a:r>
              <a:rPr lang="sv-SE" altLang="en-US" sz="2000"/>
              <a:t> → </a:t>
            </a:r>
            <a:r>
              <a:rPr lang="sv-SE" altLang="en-US" sz="2000" b="1">
                <a:latin typeface="Courier New" charset="0"/>
              </a:rPr>
              <a:t>name</a:t>
            </a:r>
            <a:r>
              <a:rPr lang="sv-SE" altLang="en-US" sz="2000"/>
              <a:t/>
            </a:r>
            <a:br>
              <a:rPr lang="sv-SE" altLang="en-US" sz="2000"/>
            </a:br>
            <a:r>
              <a:rPr lang="sv-SE" altLang="en-US" sz="2000" b="1">
                <a:latin typeface="Courier New" charset="0"/>
              </a:rPr>
              <a:t>code, period</a:t>
            </a:r>
            <a:r>
              <a:rPr lang="sv-SE" altLang="en-US" sz="2000"/>
              <a:t> → </a:t>
            </a:r>
            <a:r>
              <a:rPr lang="sv-SE" altLang="en-US" sz="2000" b="1">
                <a:latin typeface="Courier New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11656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Boyce-Codd Normal Form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A relation R is in </a:t>
            </a:r>
            <a:r>
              <a:rPr lang="sv-SE" altLang="en-US" dirty="0" smtClean="0"/>
              <a:t>BCNF </a:t>
            </a:r>
            <a:r>
              <a:rPr lang="sv-SE" altLang="en-US" dirty="0" err="1"/>
              <a:t>if</a:t>
            </a:r>
            <a:r>
              <a:rPr lang="sv-SE" altLang="en-US" dirty="0"/>
              <a:t>, </a:t>
            </a:r>
            <a:r>
              <a:rPr lang="sv-SE" altLang="en-US" dirty="0" err="1"/>
              <a:t>whenever</a:t>
            </a:r>
            <a:r>
              <a:rPr lang="sv-SE" altLang="en-US" dirty="0"/>
              <a:t> a </a:t>
            </a:r>
            <a:r>
              <a:rPr lang="sv-SE" altLang="en-US" dirty="0" err="1"/>
              <a:t>nontrivial</a:t>
            </a:r>
            <a:r>
              <a:rPr lang="sv-SE" altLang="en-US" dirty="0"/>
              <a:t> FD </a:t>
            </a:r>
            <a:r>
              <a:rPr lang="sv-SE" altLang="en-US" dirty="0" smtClean="0"/>
              <a:t>X </a:t>
            </a:r>
            <a:r>
              <a:rPr lang="sv-SE" altLang="en-US" dirty="0"/>
              <a:t>→ A </a:t>
            </a:r>
            <a:r>
              <a:rPr lang="sv-SE" altLang="en-US" dirty="0" err="1"/>
              <a:t>holds</a:t>
            </a:r>
            <a:r>
              <a:rPr lang="sv-SE" altLang="en-US" dirty="0"/>
              <a:t> on R, X is a </a:t>
            </a:r>
            <a:r>
              <a:rPr lang="sv-SE" altLang="en-US" dirty="0" err="1"/>
              <a:t>superkey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R</a:t>
            </a:r>
            <a:r>
              <a:rPr lang="sv-SE" altLang="en-US" dirty="0" smtClean="0"/>
              <a:t>.</a:t>
            </a:r>
          </a:p>
          <a:p>
            <a:pPr lvl="1" eaLnBrk="1" hangingPunct="1"/>
            <a:r>
              <a:rPr lang="en-US" dirty="0"/>
              <a:t>every non-trivial FD of R has a key of R as part of the </a:t>
            </a:r>
            <a:r>
              <a:rPr lang="en-US" dirty="0" smtClean="0"/>
              <a:t>LHS</a:t>
            </a:r>
            <a:endParaRPr lang="sv-SE" altLang="en-US" dirty="0"/>
          </a:p>
          <a:p>
            <a:pPr lvl="1" eaLnBrk="1" hangingPunct="1"/>
            <a:r>
              <a:rPr lang="sv-SE" altLang="en-US" dirty="0" err="1"/>
              <a:t>Remember</a:t>
            </a:r>
            <a:r>
              <a:rPr lang="sv-SE" altLang="en-US" dirty="0"/>
              <a:t>: </a:t>
            </a:r>
            <a:r>
              <a:rPr lang="sv-SE" altLang="en-US" dirty="0" err="1"/>
              <a:t>nontrivial</a:t>
            </a:r>
            <a:r>
              <a:rPr lang="sv-SE" altLang="en-US" dirty="0"/>
              <a:t> </a:t>
            </a:r>
            <a:r>
              <a:rPr lang="sv-SE" altLang="en-US" dirty="0" err="1"/>
              <a:t>means</a:t>
            </a:r>
            <a:r>
              <a:rPr lang="sv-SE" altLang="en-US" dirty="0"/>
              <a:t> A is not part </a:t>
            </a:r>
            <a:r>
              <a:rPr lang="sv-SE" altLang="en-US" dirty="0" err="1"/>
              <a:t>of</a:t>
            </a:r>
            <a:r>
              <a:rPr lang="sv-SE" altLang="en-US" dirty="0"/>
              <a:t> X</a:t>
            </a:r>
          </a:p>
          <a:p>
            <a:pPr lvl="1" eaLnBrk="1" hangingPunct="1"/>
            <a:r>
              <a:rPr lang="sv-SE" altLang="en-US" dirty="0" err="1"/>
              <a:t>Remember</a:t>
            </a:r>
            <a:r>
              <a:rPr lang="sv-SE" altLang="en-US" dirty="0"/>
              <a:t>: a </a:t>
            </a:r>
            <a:r>
              <a:rPr lang="sv-SE" altLang="en-US" dirty="0" err="1"/>
              <a:t>superkey</a:t>
            </a:r>
            <a:r>
              <a:rPr lang="sv-SE" altLang="en-US" dirty="0"/>
              <a:t> is </a:t>
            </a:r>
            <a:r>
              <a:rPr lang="sv-SE" altLang="en-US" dirty="0" err="1"/>
              <a:t>any</a:t>
            </a:r>
            <a:r>
              <a:rPr lang="sv-SE" altLang="en-US" dirty="0"/>
              <a:t> </a:t>
            </a:r>
            <a:r>
              <a:rPr lang="sv-SE" altLang="en-US" dirty="0" err="1"/>
              <a:t>superset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a </a:t>
            </a:r>
            <a:r>
              <a:rPr lang="sv-SE" altLang="en-US" dirty="0" err="1"/>
              <a:t>key</a:t>
            </a:r>
            <a:r>
              <a:rPr lang="sv-SE" altLang="en-US" dirty="0"/>
              <a:t> (</a:t>
            </a:r>
            <a:r>
              <a:rPr lang="sv-SE" altLang="en-US" dirty="0" err="1"/>
              <a:t>including</a:t>
            </a:r>
            <a:r>
              <a:rPr lang="sv-SE" altLang="en-US" dirty="0"/>
              <a:t> the </a:t>
            </a:r>
            <a:r>
              <a:rPr lang="sv-SE" altLang="en-US" dirty="0" err="1"/>
              <a:t>keys</a:t>
            </a:r>
            <a:r>
              <a:rPr lang="sv-SE" altLang="en-US" dirty="0"/>
              <a:t> </a:t>
            </a:r>
            <a:r>
              <a:rPr lang="sv-SE" altLang="en-US" dirty="0" err="1"/>
              <a:t>themselves</a:t>
            </a:r>
            <a:r>
              <a:rPr lang="sv-SE" altLang="en-US" dirty="0"/>
              <a:t>).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042988" y="5631011"/>
            <a:ext cx="6573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17769</TotalTime>
  <Words>2235</Words>
  <Application>Microsoft Macintosh PowerPoint</Application>
  <PresentationFormat>Presentación en pantalla (4:3)</PresentationFormat>
  <Paragraphs>578</Paragraphs>
  <Slides>37</Slides>
  <Notes>18</Notes>
  <HiddenSlides>7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0" baseType="lpstr">
      <vt:lpstr>Courier New</vt:lpstr>
      <vt:lpstr>Arial</vt:lpstr>
      <vt:lpstr>Standardformgivning</vt:lpstr>
      <vt:lpstr>Database design III</vt:lpstr>
      <vt:lpstr>1NF</vt:lpstr>
      <vt:lpstr>2NF</vt:lpstr>
      <vt:lpstr>3NF</vt:lpstr>
      <vt:lpstr>Quiz time!</vt:lpstr>
      <vt:lpstr>Using FDs to detect anomalies</vt:lpstr>
      <vt:lpstr>Decomposition</vt:lpstr>
      <vt:lpstr>Decomposition</vt:lpstr>
      <vt:lpstr>Boyce-Codd Normal Form</vt:lpstr>
      <vt:lpstr>BCNF violations</vt:lpstr>
      <vt:lpstr>BCNF normalization</vt:lpstr>
      <vt:lpstr>Quiz!</vt:lpstr>
      <vt:lpstr>Recovery</vt:lpstr>
      <vt:lpstr>”Lossy join”</vt:lpstr>
      <vt:lpstr>”Lossy join”</vt:lpstr>
      <vt:lpstr>Lossless join</vt:lpstr>
      <vt:lpstr>Quiz!</vt:lpstr>
      <vt:lpstr>Quiz result</vt:lpstr>
      <vt:lpstr>Quiz again!</vt:lpstr>
      <vt:lpstr>Quiz again!</vt:lpstr>
      <vt:lpstr>Example</vt:lpstr>
      <vt:lpstr>Example</vt:lpstr>
      <vt:lpstr>Example</vt:lpstr>
      <vt:lpstr>Example</vt:lpstr>
      <vt:lpstr>Equality constraints</vt:lpstr>
      <vt:lpstr>Presentación de PowerPoint</vt:lpstr>
      <vt:lpstr>Presentación de PowerPoint</vt:lpstr>
      <vt:lpstr>Problem with BCNF</vt:lpstr>
      <vt:lpstr>Third Normal Form (3NF)</vt:lpstr>
      <vt:lpstr>Different algorithm for 3NF</vt:lpstr>
      <vt:lpstr>Presentación de PowerPoint</vt:lpstr>
      <vt:lpstr>Presentación de PowerPoint</vt:lpstr>
      <vt:lpstr>One 3NF solution for scheduler</vt:lpstr>
      <vt:lpstr>Redundancy with 3NF</vt:lpstr>
      <vt:lpstr>3NF vs BCNF</vt:lpstr>
      <vt:lpstr>Almost?</vt:lpstr>
      <vt:lpstr>Next time, Lecture 4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design III</dc:title>
  <dc:creator>Niklas Broberg</dc:creator>
  <cp:lastModifiedBy>Pablo Picazo-Sanchez</cp:lastModifiedBy>
  <cp:revision>89</cp:revision>
  <dcterms:created xsi:type="dcterms:W3CDTF">2006-11-08T20:03:24Z</dcterms:created>
  <dcterms:modified xsi:type="dcterms:W3CDTF">2017-11-03T08:07:31Z</dcterms:modified>
</cp:coreProperties>
</file>