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72" r:id="rId2"/>
    <p:sldId id="342" r:id="rId3"/>
    <p:sldId id="341" r:id="rId4"/>
    <p:sldId id="258" r:id="rId5"/>
    <p:sldId id="335" r:id="rId6"/>
    <p:sldId id="336" r:id="rId7"/>
    <p:sldId id="334" r:id="rId8"/>
    <p:sldId id="259" r:id="rId9"/>
    <p:sldId id="260" r:id="rId10"/>
    <p:sldId id="264" r:id="rId11"/>
    <p:sldId id="261" r:id="rId12"/>
    <p:sldId id="262" r:id="rId13"/>
    <p:sldId id="265" r:id="rId14"/>
    <p:sldId id="337" r:id="rId15"/>
    <p:sldId id="338" r:id="rId16"/>
    <p:sldId id="266" r:id="rId17"/>
    <p:sldId id="267" r:id="rId18"/>
    <p:sldId id="268" r:id="rId19"/>
    <p:sldId id="269" r:id="rId20"/>
    <p:sldId id="270" r:id="rId21"/>
    <p:sldId id="271" r:id="rId22"/>
    <p:sldId id="340" r:id="rId23"/>
    <p:sldId id="343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312" r:id="rId32"/>
    <p:sldId id="324" r:id="rId33"/>
    <p:sldId id="325" r:id="rId34"/>
    <p:sldId id="313" r:id="rId35"/>
  </p:sldIdLst>
  <p:sldSz cx="9144000" cy="6858000" type="screen4x3"/>
  <p:notesSz cx="7099300" cy="10234613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32"/>
    <p:restoredTop sz="87632"/>
  </p:normalViewPr>
  <p:slideViewPr>
    <p:cSldViewPr>
      <p:cViewPr varScale="1">
        <p:scale>
          <a:sx n="100" d="100"/>
          <a:sy n="100" d="100"/>
        </p:scale>
        <p:origin x="1600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handoutMaster" Target="handoutMasters/handoutMaster1.xml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E1630E2-3FAC-4043-9B4E-521277276A81}" type="slidenum">
              <a:rPr lang="sv-SE" altLang="en-US"/>
              <a:pPr/>
              <a:t>‹Nr.›</a:t>
            </a:fld>
            <a:endParaRPr lang="sv-S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65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CA77EA9E-8B2C-414F-BB4C-419391CB35D6}" type="slidenum">
              <a:rPr lang="sv-SE" altLang="en-US"/>
              <a:pPr/>
              <a:t>‹Nr.›</a:t>
            </a:fld>
            <a:endParaRPr lang="sv-S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2016-11-03 (SVA) “the attribute on the RHS” -&gt; “all attributes on the</a:t>
            </a:r>
            <a:r>
              <a:rPr lang="en-US" baseline="0" dirty="0" smtClean="0"/>
              <a:t> RHS”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EA9E-8B2C-414F-BB4C-419391CB35D6}" type="slidenum">
              <a:rPr lang="sv-SE" altLang="en-US" smtClean="0"/>
              <a:pPr/>
              <a:t>16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4837973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v-SE" altLang="en-US" dirty="0"/>
              <a:t>2012-01-22 (NB): </a:t>
            </a:r>
            <a:r>
              <a:rPr lang="sv-SE" altLang="en-US" dirty="0" err="1"/>
              <a:t>Clarified</a:t>
            </a:r>
            <a:r>
              <a:rPr lang="sv-SE" altLang="en-US" dirty="0"/>
              <a:t> </a:t>
            </a:r>
            <a:r>
              <a:rPr lang="sv-SE" altLang="en-US" dirty="0" err="1" smtClean="0"/>
              <a:t>title</a:t>
            </a:r>
            <a:endParaRPr lang="sv-SE" altLang="en-US" dirty="0" smtClean="0"/>
          </a:p>
          <a:p>
            <a:r>
              <a:rPr lang="sv-SE" altLang="en-US" dirty="0" smtClean="0"/>
              <a:t>2016-10-28</a:t>
            </a:r>
            <a:r>
              <a:rPr lang="sv-SE" altLang="en-US" baseline="0" dirty="0" smtClean="0"/>
              <a:t> (SVA): </a:t>
            </a:r>
            <a:r>
              <a:rPr lang="sv-SE" altLang="en-US" baseline="0" dirty="0" err="1" smtClean="0"/>
              <a:t>added</a:t>
            </a:r>
            <a:r>
              <a:rPr lang="sv-SE" altLang="en-US" baseline="0" dirty="0" smtClean="0"/>
              <a:t> </a:t>
            </a:r>
            <a:r>
              <a:rPr lang="sv-SE" altLang="en-US" baseline="0" dirty="0" err="1" smtClean="0"/>
              <a:t>example</a:t>
            </a:r>
            <a:endParaRPr lang="sv-SE" altLang="en-US" dirty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49D37B1-9C5E-6846-AFE3-E0F94F9DD9D4}" type="slidenum">
              <a:rPr lang="sv-SE" altLang="en-US" sz="1300"/>
              <a:pPr eaLnBrk="1" hangingPunct="1">
                <a:spcBef>
                  <a:spcPct val="0"/>
                </a:spcBef>
              </a:pPr>
              <a:t>18</a:t>
            </a:fld>
            <a:endParaRPr lang="sv-SE" altLang="en-US" sz="13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2016-10-28 (SVA):</a:t>
            </a:r>
            <a:r>
              <a:rPr lang="en-US" baseline="0" dirty="0" smtClean="0"/>
              <a:t> fixed algorithm, moved simplifying trick to new slide, named F</a:t>
            </a:r>
            <a:r>
              <a:rPr lang="en-US" baseline="30000" dirty="0" smtClean="0"/>
              <a:t>+</a:t>
            </a:r>
            <a:r>
              <a:rPr lang="en-US" baseline="0" dirty="0" smtClean="0"/>
              <a:t> as the closure of 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EA9E-8B2C-414F-BB4C-419391CB35D6}" type="slidenum">
              <a:rPr lang="sv-SE" altLang="en-US" smtClean="0"/>
              <a:pPr/>
              <a:t>21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5564563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2016-10-28 (SVA): added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EA9E-8B2C-414F-BB4C-419391CB35D6}" type="slidenum">
              <a:rPr lang="sv-SE" altLang="en-US" smtClean="0"/>
              <a:pPr/>
              <a:t>22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4354684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2016-10-28 (SVA):</a:t>
            </a:r>
            <a:r>
              <a:rPr lang="en-US" baseline="0" dirty="0" smtClean="0"/>
              <a:t> describe this trick after demonstrating the algorithm + illustrate subsets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EA9E-8B2C-414F-BB4C-419391CB35D6}" type="slidenum">
              <a:rPr lang="sv-SE" altLang="en-US" smtClean="0"/>
              <a:pPr/>
              <a:t>23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6308312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2016-10-28</a:t>
            </a:r>
            <a:r>
              <a:rPr lang="en-US" baseline="0" dirty="0" smtClean="0"/>
              <a:t> (SVA): corrected typo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EA9E-8B2C-414F-BB4C-419391CB35D6}" type="slidenum">
              <a:rPr lang="sv-SE" altLang="en-US" smtClean="0"/>
              <a:pPr/>
              <a:t>24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565867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2016-11-03 (SVA) added</a:t>
            </a:r>
            <a:r>
              <a:rPr lang="en-US" baseline="0" dirty="0" smtClean="0"/>
              <a:t> ER diagram/domain description 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EA9E-8B2C-414F-BB4C-419391CB35D6}" type="slidenum">
              <a:rPr lang="sv-SE" altLang="en-US" smtClean="0"/>
              <a:pPr/>
              <a:t>29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498314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2016-11-03</a:t>
            </a:r>
            <a:r>
              <a:rPr lang="en-US" baseline="0" dirty="0" smtClean="0"/>
              <a:t> (SVA) Added slide to explain design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EA9E-8B2C-414F-BB4C-419391CB35D6}" type="slidenum">
              <a:rPr lang="sv-SE" altLang="en-US" smtClean="0"/>
              <a:pPr/>
              <a:t>3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24760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2016-11-04 (SVA) A can</a:t>
            </a:r>
            <a:r>
              <a:rPr lang="en-US" baseline="0" dirty="0" smtClean="0"/>
              <a:t> also be a set of attributes, it is not a single attribute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EA9E-8B2C-414F-BB4C-419391CB35D6}" type="slidenum">
              <a:rPr lang="sv-SE" altLang="en-US" smtClean="0"/>
              <a:pPr/>
              <a:t>4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996174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v-SE" altLang="en-US"/>
              <a:t>2012-01-22 (NB): Moved slide, and several following, to improve flow.</a:t>
            </a: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B41028A-A6F1-1E4C-A4C3-6416EC4C8650}" type="slidenum">
              <a:rPr lang="sv-SE" altLang="en-US" sz="1300"/>
              <a:pPr eaLnBrk="1" hangingPunct="1">
                <a:spcBef>
                  <a:spcPct val="0"/>
                </a:spcBef>
              </a:pPr>
              <a:t>5</a:t>
            </a:fld>
            <a:endParaRPr lang="sv-SE" altLang="en-US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v-SE" altLang="en-US" dirty="0"/>
              <a:t>2012-01-22 (NB): </a:t>
            </a:r>
            <a:r>
              <a:rPr lang="sv-SE" altLang="en-US" dirty="0" err="1"/>
              <a:t>Added</a:t>
            </a:r>
            <a:r>
              <a:rPr lang="sv-SE" altLang="en-US" dirty="0"/>
              <a:t> </a:t>
            </a:r>
            <a:r>
              <a:rPr lang="sv-SE" altLang="en-US" dirty="0" err="1" smtClean="0"/>
              <a:t>slide</a:t>
            </a:r>
            <a:r>
              <a:rPr lang="sv-SE" altLang="en-US" dirty="0" smtClean="0"/>
              <a:t>.</a:t>
            </a:r>
          </a:p>
          <a:p>
            <a:r>
              <a:rPr lang="sv-SE" altLang="en-US" dirty="0" smtClean="0"/>
              <a:t>2016-10-28</a:t>
            </a:r>
            <a:r>
              <a:rPr lang="sv-SE" altLang="en-US" baseline="0" dirty="0" smtClean="0"/>
              <a:t> (SVA): </a:t>
            </a:r>
            <a:r>
              <a:rPr lang="sv-SE" altLang="en-US" baseline="0" dirty="0" err="1" smtClean="0"/>
              <a:t>Added</a:t>
            </a:r>
            <a:r>
              <a:rPr lang="sv-SE" altLang="en-US" baseline="0" dirty="0" smtClean="0"/>
              <a:t> </a:t>
            </a:r>
            <a:r>
              <a:rPr lang="sv-SE" altLang="en-US" baseline="0" dirty="0" err="1" smtClean="0"/>
              <a:t>scheduler</a:t>
            </a:r>
            <a:r>
              <a:rPr lang="sv-SE" altLang="en-US" baseline="0" dirty="0" smtClean="0"/>
              <a:t> </a:t>
            </a:r>
            <a:r>
              <a:rPr lang="sv-SE" altLang="en-US" baseline="0" dirty="0" err="1" smtClean="0"/>
              <a:t>domain</a:t>
            </a:r>
            <a:r>
              <a:rPr lang="sv-SE" altLang="en-US" baseline="0" dirty="0" smtClean="0"/>
              <a:t> as an </a:t>
            </a:r>
            <a:r>
              <a:rPr lang="sv-SE" altLang="en-US" baseline="0" dirty="0" err="1" smtClean="0"/>
              <a:t>example</a:t>
            </a:r>
            <a:endParaRPr lang="sv-SE" altLang="en-US" dirty="0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2365289-3F1A-C847-A3E9-4E60499992E9}" type="slidenum">
              <a:rPr lang="sv-SE" altLang="en-US" sz="1300"/>
              <a:pPr eaLnBrk="1" hangingPunct="1">
                <a:spcBef>
                  <a:spcPct val="0"/>
                </a:spcBef>
              </a:pPr>
              <a:t>6</a:t>
            </a:fld>
            <a:endParaRPr lang="sv-SE" altLang="en-US" sz="13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v-SE" altLang="en-US"/>
              <a:t>2012-01-22 (NB): Added </a:t>
            </a: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563B4CE-E862-2A4C-BBE1-3E13FEB9DDBC}" type="slidenum">
              <a:rPr lang="sv-SE" altLang="en-US" sz="1300"/>
              <a:pPr eaLnBrk="1" hangingPunct="1">
                <a:spcBef>
                  <a:spcPct val="0"/>
                </a:spcBef>
              </a:pPr>
              <a:t>7</a:t>
            </a:fld>
            <a:endParaRPr lang="sv-SE" altLang="en-US" sz="13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v-SE" altLang="en-US"/>
              <a:t>2012-01-22 (NB): Emphasize the word ”use” in the last bullet.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411D13B-5386-4F40-ABFE-43E3D7DCADD8}" type="slidenum">
              <a:rPr lang="sv-SE" altLang="en-US" sz="1300"/>
              <a:pPr eaLnBrk="1" hangingPunct="1">
                <a:spcBef>
                  <a:spcPct val="0"/>
                </a:spcBef>
              </a:pPr>
              <a:t>13</a:t>
            </a:fld>
            <a:endParaRPr lang="sv-SE" altLang="en-US" sz="13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 dirty="0"/>
              <a:t>2012-01-02 (NB): </a:t>
            </a:r>
            <a:r>
              <a:rPr lang="sv-SE" altLang="en-US" dirty="0" err="1"/>
              <a:t>Added</a:t>
            </a:r>
            <a:r>
              <a:rPr lang="sv-SE" altLang="en-US" dirty="0"/>
              <a:t> </a:t>
            </a:r>
            <a:r>
              <a:rPr lang="sv-SE" altLang="en-US" dirty="0" err="1"/>
              <a:t>slide</a:t>
            </a:r>
            <a:r>
              <a:rPr lang="sv-SE" altLang="en-US" dirty="0"/>
              <a:t> as </a:t>
            </a:r>
            <a:r>
              <a:rPr lang="sv-SE" altLang="en-US" dirty="0" err="1"/>
              <a:t>example</a:t>
            </a:r>
            <a:r>
              <a:rPr lang="sv-SE" altLang="en-US" dirty="0"/>
              <a:t> </a:t>
            </a:r>
            <a:r>
              <a:rPr lang="sv-SE" altLang="en-US" dirty="0" err="1"/>
              <a:t>of</a:t>
            </a:r>
            <a:r>
              <a:rPr lang="sv-SE" altLang="en-US" dirty="0"/>
              <a:t> full </a:t>
            </a:r>
            <a:r>
              <a:rPr lang="sv-SE" altLang="en-US" dirty="0" err="1"/>
              <a:t>domain</a:t>
            </a:r>
            <a:r>
              <a:rPr lang="sv-SE" altLang="en-US" dirty="0"/>
              <a:t> </a:t>
            </a:r>
            <a:r>
              <a:rPr lang="sv-SE" altLang="en-US" dirty="0" err="1"/>
              <a:t>constraints</a:t>
            </a:r>
            <a:r>
              <a:rPr lang="sv-SE" altLang="en-US" dirty="0" smtClean="0"/>
              <a:t>.</a:t>
            </a:r>
          </a:p>
          <a:p>
            <a:pPr eaLnBrk="1" hangingPunct="1"/>
            <a:r>
              <a:rPr lang="sv-SE" altLang="en-US" dirty="0" smtClean="0"/>
              <a:t>2016-10-26 (SVA): </a:t>
            </a:r>
            <a:r>
              <a:rPr lang="sv-SE" altLang="en-US" dirty="0" err="1" smtClean="0"/>
              <a:t>updated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with</a:t>
            </a:r>
            <a:r>
              <a:rPr lang="sv-SE" altLang="en-US" dirty="0" smtClean="0"/>
              <a:t> new </a:t>
            </a:r>
            <a:r>
              <a:rPr lang="sv-SE" altLang="en-US" dirty="0" err="1" smtClean="0"/>
              <a:t>course</a:t>
            </a:r>
            <a:r>
              <a:rPr lang="sv-SE" altLang="en-US" dirty="0" smtClean="0"/>
              <a:t> data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altLang="en-US" dirty="0" smtClean="0"/>
              <a:t>2016-10-28 (SVA): </a:t>
            </a:r>
            <a:r>
              <a:rPr lang="sv-SE" altLang="en-US" dirty="0" err="1" smtClean="0"/>
              <a:t>add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distinction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between</a:t>
            </a:r>
            <a:r>
              <a:rPr lang="sv-SE" altLang="en-US" dirty="0" smtClean="0"/>
              <a:t> FD and </a:t>
            </a:r>
            <a:r>
              <a:rPr lang="sv-SE" altLang="en-US" dirty="0" err="1" smtClean="0"/>
              <a:t>key</a:t>
            </a:r>
            <a:endParaRPr lang="sv-SE" alt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altLang="en-US" dirty="0" smtClean="0"/>
              <a:t>2016-10-28 (PP): General </a:t>
            </a:r>
            <a:r>
              <a:rPr lang="sv-SE" altLang="en-US" dirty="0" err="1" smtClean="0"/>
              <a:t>names</a:t>
            </a:r>
            <a:endParaRPr lang="sv-SE" altLang="en-US" dirty="0" smtClean="0"/>
          </a:p>
          <a:p>
            <a:pPr eaLnBrk="1" hangingPunct="1"/>
            <a:endParaRPr lang="sv-SE" alt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 dirty="0"/>
              <a:t>NB, 2010-01-17: </a:t>
            </a:r>
            <a:r>
              <a:rPr lang="sv-SE" altLang="en-US" dirty="0" err="1"/>
              <a:t>Updated</a:t>
            </a:r>
            <a:r>
              <a:rPr lang="sv-SE" altLang="en-US" dirty="0"/>
              <a:t> </a:t>
            </a:r>
            <a:r>
              <a:rPr lang="sv-SE" altLang="en-US" dirty="0" err="1"/>
              <a:t>with</a:t>
            </a:r>
            <a:r>
              <a:rPr lang="sv-SE" altLang="en-US" dirty="0"/>
              <a:t> data </a:t>
            </a:r>
            <a:r>
              <a:rPr lang="sv-SE" altLang="en-US" dirty="0" err="1"/>
              <a:t>that</a:t>
            </a:r>
            <a:r>
              <a:rPr lang="sv-SE" altLang="en-US" dirty="0"/>
              <a:t> </a:t>
            </a:r>
            <a:r>
              <a:rPr lang="sv-SE" altLang="en-US" dirty="0" err="1"/>
              <a:t>matches</a:t>
            </a:r>
            <a:r>
              <a:rPr lang="sv-SE" altLang="en-US" dirty="0"/>
              <a:t> the new </a:t>
            </a:r>
            <a:r>
              <a:rPr lang="sv-SE" altLang="en-US" dirty="0" err="1"/>
              <a:t>course</a:t>
            </a:r>
            <a:r>
              <a:rPr lang="sv-SE" altLang="en-US" dirty="0"/>
              <a:t>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E6B6A4-6C69-5445-8D1D-72675227481B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425095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3E526A-C084-0A43-A1C2-7A03E34E4697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324229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C8BB43-DF21-3E4E-BD7D-1F767E023D58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151967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Rubrik, text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B90539-1844-CD41-8DB7-D714E46D7BCE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545148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F350BA-4258-4C47-8ACA-D4E3CFF9144B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691440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F717B4-72DB-0944-8392-B0108485C739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012284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7E5EF3-E126-C146-91D3-F00FA6BEAE3D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105266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977603-B973-4646-A677-BCE1FA8A0C14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473812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D214FC-A161-2047-B3D3-66DB0BDEF5C2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505005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6734F5-B52A-274A-9DBD-A498B2BE8F47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767410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20947B-5522-CA41-975A-ECD90E06D2DB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73371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680574-EE7F-2A44-8436-D645F75F2123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50485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 på bakgrundstexten</a:t>
            </a:r>
          </a:p>
          <a:p>
            <a:pPr lvl="1"/>
            <a:r>
              <a:rPr lang="sv-SE" altLang="en-US"/>
              <a:t>Nivå två</a:t>
            </a:r>
          </a:p>
          <a:p>
            <a:pPr lvl="2"/>
            <a:r>
              <a:rPr lang="sv-SE" altLang="en-US"/>
              <a:t>Nivå tre</a:t>
            </a:r>
          </a:p>
          <a:p>
            <a:pPr lvl="3"/>
            <a:r>
              <a:rPr lang="sv-SE" altLang="en-US"/>
              <a:t>Nivå fyra</a:t>
            </a:r>
          </a:p>
          <a:p>
            <a:pPr lvl="4"/>
            <a:r>
              <a:rPr lang="sv-SE" altLang="en-US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BFCD21E-5FB6-5948-8C7A-663328BDCEC8}" type="slidenum">
              <a:rPr lang="sv-SE" altLang="en-US"/>
              <a:pPr/>
              <a:t>‹Nr.›</a:t>
            </a:fld>
            <a:endParaRPr lang="sv-S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v-SE" altLang="en-US" sz="5400"/>
              <a:t>Database </a:t>
            </a:r>
            <a:r>
              <a:rPr lang="sv-SE" altLang="en-US" sz="5400">
                <a:solidFill>
                  <a:srgbClr val="0000FF"/>
                </a:solidFill>
              </a:rPr>
              <a:t>design </a:t>
            </a:r>
            <a:r>
              <a:rPr lang="sv-SE" altLang="en-US" sz="5400"/>
              <a:t>II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sv-SE" altLang="en-US" dirty="0" err="1"/>
              <a:t>Functional</a:t>
            </a:r>
            <a:r>
              <a:rPr lang="sv-SE" altLang="en-US" dirty="0"/>
              <a:t> </a:t>
            </a:r>
            <a:r>
              <a:rPr lang="sv-SE" altLang="en-US" dirty="0" err="1"/>
              <a:t>Dependencies</a:t>
            </a:r>
            <a:endParaRPr lang="sv-SE" altLang="en-US" dirty="0"/>
          </a:p>
          <a:p>
            <a:pPr eaLnBrk="1" hangingPunct="1"/>
            <a:endParaRPr lang="sv-SE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884966" y="116632"/>
            <a:ext cx="1146468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mtClean="0"/>
              <a:t>Lecture 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Multiple attributes on R/LHS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640763" cy="4525963"/>
          </a:xfrm>
        </p:spPr>
        <p:txBody>
          <a:bodyPr/>
          <a:lstStyle/>
          <a:p>
            <a:pPr eaLnBrk="1" hangingPunct="1"/>
            <a:r>
              <a:rPr lang="sv-SE" altLang="en-US"/>
              <a:t>X → A,B </a:t>
            </a:r>
          </a:p>
          <a:p>
            <a:pPr lvl="1" eaLnBrk="1" hangingPunct="1"/>
            <a:r>
              <a:rPr lang="sv-SE" altLang="en-US"/>
              <a:t>Short for X → A and X → B</a:t>
            </a:r>
          </a:p>
          <a:p>
            <a:pPr lvl="1" eaLnBrk="1" hangingPunct="1"/>
            <a:r>
              <a:rPr lang="sv-SE" altLang="en-US"/>
              <a:t>If we have both X → A and X → B, we can combine them to X → A,B.</a:t>
            </a:r>
          </a:p>
          <a:p>
            <a:pPr lvl="1" eaLnBrk="1" hangingPunct="1"/>
            <a:r>
              <a:rPr lang="sv-SE" altLang="en-US"/>
              <a:t> </a:t>
            </a:r>
            <a:r>
              <a:rPr lang="sv-SE" altLang="en-US" b="1">
                <a:latin typeface="Courier New" charset="0"/>
              </a:rPr>
              <a:t>code, period </a:t>
            </a:r>
            <a:r>
              <a:rPr lang="sv-SE" altLang="en-US" b="1"/>
              <a:t>→</a:t>
            </a:r>
            <a:r>
              <a:rPr lang="sv-SE" altLang="en-US" b="1">
                <a:latin typeface="Courier New" charset="0"/>
              </a:rPr>
              <a:t> teacher, #students</a:t>
            </a:r>
          </a:p>
          <a:p>
            <a:pPr eaLnBrk="1" hangingPunct="1"/>
            <a:r>
              <a:rPr lang="sv-SE" altLang="en-US"/>
              <a:t>Multiple attributes on LHS can be crucial!</a:t>
            </a:r>
          </a:p>
          <a:p>
            <a:pPr lvl="1" eaLnBrk="1" hangingPunct="1"/>
            <a:r>
              <a:rPr lang="sv-SE" altLang="en-US" b="1">
                <a:latin typeface="Courier New" charset="0"/>
              </a:rPr>
              <a:t>code, period </a:t>
            </a:r>
            <a:r>
              <a:rPr lang="sv-SE" altLang="en-US" b="1"/>
              <a:t>→</a:t>
            </a:r>
            <a:r>
              <a:rPr lang="sv-SE" altLang="en-US" b="1">
                <a:latin typeface="Courier New" charset="0"/>
              </a:rPr>
              <a:t> teacher</a:t>
            </a:r>
          </a:p>
          <a:p>
            <a:pPr lvl="2" eaLnBrk="1" hangingPunct="1"/>
            <a:r>
              <a:rPr lang="sv-SE" altLang="en-US" b="1">
                <a:latin typeface="Courier New" charset="0"/>
              </a:rPr>
              <a:t>code </a:t>
            </a:r>
            <a:r>
              <a:rPr lang="sv-SE" altLang="en-US" b="1"/>
              <a:t>→</a:t>
            </a:r>
            <a:r>
              <a:rPr lang="sv-SE" altLang="en-US" b="1">
                <a:latin typeface="Courier New" charset="0"/>
              </a:rPr>
              <a:t> teacher</a:t>
            </a:r>
          </a:p>
          <a:p>
            <a:pPr lvl="2" eaLnBrk="1" hangingPunct="1"/>
            <a:r>
              <a:rPr lang="sv-SE" altLang="en-US" b="1">
                <a:latin typeface="Courier New" charset="0"/>
              </a:rPr>
              <a:t>period </a:t>
            </a:r>
            <a:r>
              <a:rPr lang="sv-SE" altLang="en-US" b="1"/>
              <a:t>→</a:t>
            </a:r>
            <a:r>
              <a:rPr lang="sv-SE" altLang="en-US" b="1">
                <a:latin typeface="Courier New" charset="0"/>
              </a:rPr>
              <a:t> teacher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H="1">
            <a:off x="2555875" y="5373688"/>
            <a:ext cx="1444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 flipH="1">
            <a:off x="2878138" y="5783263"/>
            <a:ext cx="1444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Quiz!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3600" i="1"/>
              <a:t>What are reasonable FDs for the scheduler domain?</a:t>
            </a:r>
            <a:endParaRPr lang="sv-SE" altLang="en-US" sz="360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051050" y="3213100"/>
            <a:ext cx="482441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sv-SE" altLang="en-US" sz="1800" dirty="0"/>
              <a:t> Course </a:t>
            </a:r>
            <a:r>
              <a:rPr lang="sv-SE" altLang="en-US" sz="1800" dirty="0" err="1" smtClean="0"/>
              <a:t>names</a:t>
            </a:r>
            <a:endParaRPr lang="sv-SE" altLang="en-US" sz="1800" dirty="0"/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sv-SE" altLang="en-US" sz="1800" dirty="0" smtClean="0"/>
              <a:t> The </a:t>
            </a:r>
            <a:r>
              <a:rPr lang="sv-SE" altLang="en-US" sz="1800" dirty="0" err="1"/>
              <a:t>number</a:t>
            </a:r>
            <a:r>
              <a:rPr lang="sv-SE" altLang="en-US" sz="1800" dirty="0"/>
              <a:t> </a:t>
            </a:r>
            <a:r>
              <a:rPr lang="sv-SE" altLang="en-US" sz="1800" dirty="0" err="1"/>
              <a:t>of</a:t>
            </a:r>
            <a:r>
              <a:rPr lang="sv-SE" altLang="en-US" sz="1800" dirty="0"/>
              <a:t> students </a:t>
            </a:r>
            <a:r>
              <a:rPr lang="sv-SE" altLang="en-US" sz="1800" dirty="0" err="1"/>
              <a:t>taking</a:t>
            </a:r>
            <a:r>
              <a:rPr lang="sv-SE" altLang="en-US" sz="1800" dirty="0"/>
              <a:t> a </a:t>
            </a:r>
            <a:r>
              <a:rPr lang="sv-SE" altLang="en-US" sz="1800" dirty="0" err="1"/>
              <a:t>course</a:t>
            </a:r>
            <a:endParaRPr lang="sv-SE" altLang="en-US" sz="1800" dirty="0"/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sv-SE" altLang="en-US" sz="1800" dirty="0"/>
              <a:t> The </a:t>
            </a:r>
            <a:r>
              <a:rPr lang="sv-SE" altLang="en-US" sz="1800" dirty="0" err="1"/>
              <a:t>name</a:t>
            </a:r>
            <a:r>
              <a:rPr lang="sv-SE" altLang="en-US" sz="1800" dirty="0"/>
              <a:t> </a:t>
            </a:r>
            <a:r>
              <a:rPr lang="sv-SE" altLang="en-US" sz="1800" dirty="0" err="1"/>
              <a:t>of</a:t>
            </a:r>
            <a:r>
              <a:rPr lang="sv-SE" altLang="en-US" sz="1800" dirty="0"/>
              <a:t> the </a:t>
            </a:r>
            <a:r>
              <a:rPr lang="sv-SE" altLang="en-US" sz="1800" dirty="0" err="1"/>
              <a:t>course</a:t>
            </a:r>
            <a:r>
              <a:rPr lang="sv-SE" altLang="en-US" sz="1800" dirty="0"/>
              <a:t> </a:t>
            </a:r>
            <a:r>
              <a:rPr lang="sv-SE" altLang="en-US" sz="1800" dirty="0" err="1" smtClean="0"/>
              <a:t>responsible</a:t>
            </a:r>
            <a:endParaRPr lang="sv-SE" altLang="en-US" sz="1800" dirty="0" smtClean="0"/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sv-SE" altLang="en-US" sz="1800" dirty="0" smtClean="0"/>
              <a:t> The </a:t>
            </a:r>
            <a:r>
              <a:rPr lang="sv-SE" altLang="en-US" sz="1800" dirty="0" err="1"/>
              <a:t>number</a:t>
            </a:r>
            <a:r>
              <a:rPr lang="sv-SE" altLang="en-US" sz="1800" dirty="0"/>
              <a:t> </a:t>
            </a:r>
            <a:r>
              <a:rPr lang="sv-SE" altLang="en-US" sz="1800" dirty="0" err="1"/>
              <a:t>of</a:t>
            </a:r>
            <a:r>
              <a:rPr lang="sv-SE" altLang="en-US" sz="1800" dirty="0"/>
              <a:t> </a:t>
            </a:r>
            <a:r>
              <a:rPr lang="sv-SE" altLang="en-US" sz="1800" dirty="0" err="1"/>
              <a:t>seats</a:t>
            </a:r>
            <a:r>
              <a:rPr lang="sv-SE" altLang="en-US" sz="1800" dirty="0"/>
              <a:t> in a </a:t>
            </a:r>
            <a:r>
              <a:rPr lang="sv-SE" altLang="en-US" sz="1800" dirty="0" err="1"/>
              <a:t>lecture</a:t>
            </a:r>
            <a:r>
              <a:rPr lang="sv-SE" altLang="en-US" sz="1800" dirty="0"/>
              <a:t> </a:t>
            </a:r>
            <a:r>
              <a:rPr lang="sv-SE" altLang="en-US" sz="1800" dirty="0" err="1" smtClean="0"/>
              <a:t>room</a:t>
            </a:r>
            <a:endParaRPr lang="sv-SE" altLang="en-US" sz="1800" b="1" dirty="0" smtClean="0"/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sv-SE" altLang="en-US" sz="1800" dirty="0" smtClean="0"/>
              <a:t> </a:t>
            </a:r>
            <a:r>
              <a:rPr lang="sv-SE" altLang="en-US" sz="1800" dirty="0"/>
              <a:t>The </a:t>
            </a:r>
            <a:r>
              <a:rPr lang="sv-SE" altLang="en-US" sz="1800" dirty="0" err="1"/>
              <a:t>names</a:t>
            </a:r>
            <a:r>
              <a:rPr lang="sv-SE" altLang="en-US" sz="1800" dirty="0"/>
              <a:t> </a:t>
            </a:r>
            <a:r>
              <a:rPr lang="sv-SE" altLang="en-US" sz="1800" dirty="0" err="1"/>
              <a:t>of</a:t>
            </a:r>
            <a:r>
              <a:rPr lang="sv-SE" altLang="en-US" sz="1800" dirty="0"/>
              <a:t> all </a:t>
            </a:r>
            <a:r>
              <a:rPr lang="sv-SE" altLang="en-US" sz="1800" dirty="0" err="1"/>
              <a:t>lecture</a:t>
            </a:r>
            <a:r>
              <a:rPr lang="sv-SE" altLang="en-US" sz="1800" dirty="0"/>
              <a:t> </a:t>
            </a:r>
            <a:r>
              <a:rPr lang="sv-SE" altLang="en-US" sz="1800" dirty="0" err="1"/>
              <a:t>rooms</a:t>
            </a:r>
            <a:endParaRPr lang="sv-SE" altLang="en-US" sz="1800" dirty="0"/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sv-SE" altLang="en-US" sz="1800" dirty="0" smtClean="0"/>
              <a:t> </a:t>
            </a:r>
            <a:r>
              <a:rPr lang="sv-SE" altLang="en-US" sz="1800" dirty="0" err="1" smtClean="0"/>
              <a:t>Hours</a:t>
            </a:r>
            <a:r>
              <a:rPr lang="sv-SE" altLang="en-US" sz="1800" dirty="0" smtClean="0"/>
              <a:t> </a:t>
            </a:r>
            <a:r>
              <a:rPr lang="sv-SE" altLang="en-US" sz="1800" dirty="0" err="1"/>
              <a:t>of</a:t>
            </a:r>
            <a:r>
              <a:rPr lang="sv-SE" altLang="en-US" sz="1800" dirty="0"/>
              <a:t> </a:t>
            </a:r>
            <a:r>
              <a:rPr lang="sv-SE" altLang="en-US" sz="1800" dirty="0" err="1" smtClean="0"/>
              <a:t>lectures</a:t>
            </a:r>
            <a:endParaRPr lang="sv-SE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Quiz: (an) answer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3600" i="1"/>
              <a:t>What are reasonable FDs for the scheduler domain?</a:t>
            </a:r>
            <a:endParaRPr lang="sv-SE" altLang="en-US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691680" y="3068960"/>
            <a:ext cx="5976938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 b="1" dirty="0" err="1">
                <a:latin typeface="Courier New" charset="0"/>
              </a:rPr>
              <a:t>code</a:t>
            </a:r>
            <a:r>
              <a:rPr lang="sv-SE" altLang="en-US" sz="2000" b="1" dirty="0">
                <a:latin typeface="Courier New" charset="0"/>
              </a:rPr>
              <a:t> </a:t>
            </a:r>
            <a:r>
              <a:rPr lang="sv-SE" altLang="en-US" sz="1800" dirty="0"/>
              <a:t>→</a:t>
            </a:r>
            <a:r>
              <a:rPr lang="sv-SE" altLang="en-US" sz="2000" b="1" dirty="0">
                <a:latin typeface="Courier New" charset="0"/>
              </a:rPr>
              <a:t> </a:t>
            </a:r>
            <a:r>
              <a:rPr lang="sv-SE" altLang="en-US" sz="2000" b="1" dirty="0" err="1">
                <a:latin typeface="Courier New" charset="0"/>
              </a:rPr>
              <a:t>name</a:t>
            </a:r>
            <a:r>
              <a:rPr lang="sv-SE" altLang="en-US" sz="2000" b="1" dirty="0">
                <a:latin typeface="Courier New" charset="0"/>
              </a:rPr>
              <a:t/>
            </a:r>
            <a:br>
              <a:rPr lang="sv-SE" altLang="en-US" sz="2000" b="1" dirty="0">
                <a:latin typeface="Courier New" charset="0"/>
              </a:rPr>
            </a:br>
            <a:r>
              <a:rPr lang="sv-SE" altLang="en-US" sz="2000" b="1" dirty="0" err="1">
                <a:latin typeface="Courier New" charset="0"/>
              </a:rPr>
              <a:t>code</a:t>
            </a:r>
            <a:r>
              <a:rPr lang="sv-SE" altLang="en-US" sz="2000" b="1" dirty="0">
                <a:latin typeface="Courier New" charset="0"/>
              </a:rPr>
              <a:t>, period </a:t>
            </a:r>
            <a:r>
              <a:rPr lang="sv-SE" altLang="en-US" sz="1800" dirty="0"/>
              <a:t>→</a:t>
            </a:r>
            <a:r>
              <a:rPr lang="sv-SE" altLang="en-US" sz="2000" b="1" dirty="0">
                <a:latin typeface="Courier New" charset="0"/>
              </a:rPr>
              <a:t> #students</a:t>
            </a:r>
            <a:br>
              <a:rPr lang="sv-SE" altLang="en-US" sz="2000" b="1" dirty="0">
                <a:latin typeface="Courier New" charset="0"/>
              </a:rPr>
            </a:br>
            <a:r>
              <a:rPr lang="sv-SE" altLang="en-US" sz="2000" b="1" dirty="0" err="1">
                <a:latin typeface="Courier New" charset="0"/>
              </a:rPr>
              <a:t>code</a:t>
            </a:r>
            <a:r>
              <a:rPr lang="sv-SE" altLang="en-US" sz="2000" b="1" dirty="0">
                <a:latin typeface="Courier New" charset="0"/>
              </a:rPr>
              <a:t>, period </a:t>
            </a:r>
            <a:r>
              <a:rPr lang="sv-SE" altLang="en-US" sz="1800" dirty="0"/>
              <a:t>→</a:t>
            </a:r>
            <a:r>
              <a:rPr lang="sv-SE" altLang="en-US" sz="2000" b="1" dirty="0">
                <a:latin typeface="Courier New" charset="0"/>
              </a:rPr>
              <a:t> </a:t>
            </a:r>
            <a:r>
              <a:rPr lang="sv-SE" altLang="en-US" sz="2000" b="1" dirty="0" err="1">
                <a:latin typeface="Courier New" charset="0"/>
              </a:rPr>
              <a:t>teacher</a:t>
            </a:r>
            <a:r>
              <a:rPr lang="sv-SE" altLang="en-US" sz="2000" b="1" dirty="0">
                <a:latin typeface="Courier New" charset="0"/>
              </a:rPr>
              <a:t/>
            </a:r>
            <a:br>
              <a:rPr lang="sv-SE" altLang="en-US" sz="2000" b="1" dirty="0">
                <a:latin typeface="Courier New" charset="0"/>
              </a:rPr>
            </a:br>
            <a:r>
              <a:rPr lang="sv-SE" altLang="en-US" sz="2000" b="1" dirty="0" err="1">
                <a:latin typeface="Courier New" charset="0"/>
              </a:rPr>
              <a:t>room</a:t>
            </a:r>
            <a:r>
              <a:rPr lang="sv-SE" altLang="en-US" sz="2000" b="1" dirty="0">
                <a:latin typeface="Courier New" charset="0"/>
              </a:rPr>
              <a:t> </a:t>
            </a:r>
            <a:r>
              <a:rPr lang="sv-SE" altLang="en-US" sz="1800" dirty="0"/>
              <a:t>→</a:t>
            </a:r>
            <a:r>
              <a:rPr lang="sv-SE" altLang="en-US" sz="2000" b="1" dirty="0">
                <a:latin typeface="Courier New" charset="0"/>
              </a:rPr>
              <a:t> #</a:t>
            </a:r>
            <a:r>
              <a:rPr lang="sv-SE" altLang="en-US" sz="2000" b="1" dirty="0" err="1" smtClean="0">
                <a:latin typeface="Courier New" charset="0"/>
              </a:rPr>
              <a:t>seats</a:t>
            </a:r>
            <a:endParaRPr lang="sv-SE" altLang="en-US" sz="2000" b="1" dirty="0" smtClean="0">
              <a:latin typeface="Courier New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 b="1" dirty="0" err="1" smtClean="0">
                <a:latin typeface="Courier New" charset="0"/>
              </a:rPr>
              <a:t>code</a:t>
            </a:r>
            <a:r>
              <a:rPr lang="sv-SE" altLang="en-US" sz="2000" b="1" dirty="0" smtClean="0">
                <a:latin typeface="Courier New" charset="0"/>
              </a:rPr>
              <a:t>, period, </a:t>
            </a:r>
            <a:r>
              <a:rPr lang="sv-SE" altLang="en-US" sz="2000" b="1" dirty="0" err="1" smtClean="0">
                <a:latin typeface="Courier New" charset="0"/>
              </a:rPr>
              <a:t>weekday</a:t>
            </a:r>
            <a:r>
              <a:rPr lang="sv-SE" altLang="en-US" sz="2000" b="1" dirty="0" smtClean="0">
                <a:latin typeface="Courier New" charset="0"/>
              </a:rPr>
              <a:t> </a:t>
            </a:r>
            <a:r>
              <a:rPr lang="sv-SE" altLang="en-US" sz="1800" dirty="0" smtClean="0"/>
              <a:t>→</a:t>
            </a:r>
            <a:r>
              <a:rPr lang="sv-SE" altLang="en-US" sz="2000" b="1" dirty="0" smtClean="0">
                <a:latin typeface="Courier New" charset="0"/>
              </a:rPr>
              <a:t> </a:t>
            </a:r>
            <a:r>
              <a:rPr lang="sv-SE" altLang="en-US" sz="2000" b="1" dirty="0" err="1" smtClean="0">
                <a:latin typeface="Courier New" charset="0"/>
              </a:rPr>
              <a:t>room</a:t>
            </a:r>
            <a:r>
              <a:rPr lang="sv-SE" altLang="en-US" sz="2000" b="1" dirty="0" smtClean="0">
                <a:latin typeface="Courier New" charset="0"/>
              </a:rPr>
              <a:t> </a:t>
            </a:r>
            <a:br>
              <a:rPr lang="sv-SE" altLang="en-US" sz="2000" b="1" dirty="0" smtClean="0">
                <a:latin typeface="Courier New" charset="0"/>
              </a:rPr>
            </a:br>
            <a:r>
              <a:rPr lang="sv-SE" altLang="en-US" sz="2000" b="1" dirty="0" err="1" smtClean="0">
                <a:latin typeface="Courier New" charset="0"/>
              </a:rPr>
              <a:t>code</a:t>
            </a:r>
            <a:r>
              <a:rPr lang="sv-SE" altLang="en-US" sz="2000" b="1" dirty="0" smtClean="0">
                <a:latin typeface="Courier New" charset="0"/>
              </a:rPr>
              <a:t>, period, </a:t>
            </a:r>
            <a:r>
              <a:rPr lang="sv-SE" altLang="en-US" sz="2000" b="1" dirty="0" err="1" smtClean="0">
                <a:latin typeface="Courier New" charset="0"/>
              </a:rPr>
              <a:t>weekday</a:t>
            </a:r>
            <a:r>
              <a:rPr lang="sv-SE" altLang="en-US" sz="2000" b="1" dirty="0" smtClean="0">
                <a:latin typeface="Courier New" charset="0"/>
              </a:rPr>
              <a:t> </a:t>
            </a:r>
            <a:r>
              <a:rPr lang="sv-SE" altLang="en-US" sz="1800" dirty="0" smtClean="0"/>
              <a:t>→</a:t>
            </a:r>
            <a:r>
              <a:rPr lang="sv-SE" altLang="en-US" sz="2000" b="1" dirty="0" smtClean="0">
                <a:latin typeface="Courier New" charset="0"/>
              </a:rPr>
              <a:t> </a:t>
            </a:r>
            <a:r>
              <a:rPr lang="sv-SE" altLang="en-US" sz="2000" b="1" dirty="0" err="1" smtClean="0">
                <a:latin typeface="Courier New" charset="0"/>
              </a:rPr>
              <a:t>hour</a:t>
            </a:r>
            <a:r>
              <a:rPr lang="sv-SE" altLang="en-US" sz="2000" b="1" dirty="0" smtClean="0">
                <a:latin typeface="Courier New" charset="0"/>
              </a:rPr>
              <a:t/>
            </a:r>
            <a:br>
              <a:rPr lang="sv-SE" altLang="en-US" sz="2000" b="1" dirty="0" smtClean="0">
                <a:latin typeface="Courier New" charset="0"/>
              </a:rPr>
            </a:br>
            <a:endParaRPr lang="sv-SE" altLang="en-US" sz="2000" b="1" dirty="0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Quiz!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sv-SE" altLang="en-US"/>
              <a:t>What’s the difference between the LHS of a FD, and a key?</a:t>
            </a:r>
          </a:p>
          <a:p>
            <a:pPr lvl="1" eaLnBrk="1" hangingPunct="1"/>
            <a:r>
              <a:rPr lang="sv-SE" altLang="en-US"/>
              <a:t>both uniqely determine the values of other attributes.</a:t>
            </a:r>
          </a:p>
          <a:p>
            <a:pPr lvl="1" eaLnBrk="1" hangingPunct="1"/>
            <a:r>
              <a:rPr lang="sv-SE" altLang="en-US"/>
              <a:t>…but a key must determine </a:t>
            </a:r>
            <a:r>
              <a:rPr lang="sv-SE" altLang="en-US" i="1"/>
              <a:t>all</a:t>
            </a:r>
            <a:r>
              <a:rPr lang="sv-SE" altLang="en-US"/>
              <a:t> other attributes in a relation!</a:t>
            </a:r>
          </a:p>
          <a:p>
            <a:pPr lvl="1" eaLnBrk="1" hangingPunct="1"/>
            <a:r>
              <a:rPr lang="sv-SE" altLang="en-US"/>
              <a:t>We </a:t>
            </a:r>
            <a:r>
              <a:rPr lang="sv-SE" altLang="en-US" i="1"/>
              <a:t>use</a:t>
            </a:r>
            <a:r>
              <a:rPr lang="sv-SE" altLang="en-US"/>
              <a:t> FDs when determining keys of relations (will see how shortly).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Example</a:t>
            </a:r>
            <a:endParaRPr lang="sv-SE" altLang="en-US" i="1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5613" cy="8207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2000" b="1">
                <a:latin typeface="Courier New" charset="0"/>
              </a:rPr>
              <a:t>Schedules(</a:t>
            </a:r>
            <a:r>
              <a:rPr lang="sv-SE" altLang="en-US" sz="2000" b="1" u="sng">
                <a:latin typeface="Courier New" charset="0"/>
              </a:rPr>
              <a:t>code</a:t>
            </a:r>
            <a:r>
              <a:rPr lang="sv-SE" altLang="en-US" sz="2000" b="1">
                <a:latin typeface="Courier New" charset="0"/>
              </a:rPr>
              <a:t>, name, </a:t>
            </a:r>
            <a:r>
              <a:rPr lang="sv-SE" altLang="en-US" sz="2000" b="1" u="sng">
                <a:latin typeface="Courier New" charset="0"/>
              </a:rPr>
              <a:t>period</a:t>
            </a:r>
            <a:r>
              <a:rPr lang="sv-SE" altLang="en-US" sz="2000" b="1">
                <a:latin typeface="Courier New" charset="0"/>
              </a:rPr>
              <a:t>, numStudents, teacher, </a:t>
            </a:r>
            <a:r>
              <a:rPr lang="sv-SE" altLang="en-US" sz="2000" b="1" u="sng">
                <a:latin typeface="Courier New" charset="0"/>
              </a:rPr>
              <a:t>room</a:t>
            </a:r>
            <a:r>
              <a:rPr lang="sv-SE" altLang="en-US" sz="2000" b="1">
                <a:latin typeface="Courier New" charset="0"/>
              </a:rPr>
              <a:t>, numSeats, </a:t>
            </a:r>
            <a:r>
              <a:rPr lang="sv-SE" altLang="en-US" sz="2000" b="1" u="sng">
                <a:latin typeface="Courier New" charset="0"/>
              </a:rPr>
              <a:t>weekday</a:t>
            </a:r>
            <a:r>
              <a:rPr lang="sv-SE" altLang="en-US" sz="2000" b="1">
                <a:latin typeface="Courier New" charset="0"/>
              </a:rPr>
              <a:t>, hour)</a:t>
            </a:r>
          </a:p>
        </p:txBody>
      </p:sp>
      <p:graphicFrame>
        <p:nvGraphicFramePr>
          <p:cNvPr id="67674" name="Group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69283"/>
              </p:ext>
            </p:extLst>
          </p:nvPr>
        </p:nvGraphicFramePr>
        <p:xfrm>
          <a:off x="395288" y="2420938"/>
          <a:ext cx="8353425" cy="2689225"/>
        </p:xfrm>
        <a:graphic>
          <a:graphicData uri="http://schemas.openxmlformats.org/drawingml/2006/table">
            <a:tbl>
              <a:tblPr/>
              <a:tblGrid>
                <a:gridCol w="928687"/>
                <a:gridCol w="1016000"/>
                <a:gridCol w="647700"/>
                <a:gridCol w="647700"/>
                <a:gridCol w="1441450"/>
                <a:gridCol w="887413"/>
                <a:gridCol w="928687"/>
                <a:gridCol w="992188"/>
                <a:gridCol w="863600"/>
              </a:tblGrid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  <a:endParaRPr kumimoji="0" lang="sv-SE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#seats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Miickey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HB2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Tuesday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10:00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Miickey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HB2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Wednesday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8:00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10:00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Friday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10:00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Algorithms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Donald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Wednesday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08:00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Algorithms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Donald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Thursday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13:15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8" name="TextBox 1"/>
          <p:cNvSpPr txBox="1">
            <a:spLocks noChangeArrowheads="1"/>
          </p:cNvSpPr>
          <p:nvPr/>
        </p:nvSpPr>
        <p:spPr bwMode="auto">
          <a:xfrm>
            <a:off x="1619672" y="5445125"/>
            <a:ext cx="590465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 dirty="0" err="1">
                <a:latin typeface="Courier New" charset="0"/>
              </a:rPr>
              <a:t>code</a:t>
            </a:r>
            <a:r>
              <a:rPr lang="sv-SE" altLang="en-US" sz="1800" b="1" dirty="0">
                <a:latin typeface="Courier New" charset="0"/>
              </a:rPr>
              <a:t>, period</a:t>
            </a:r>
            <a:r>
              <a:rPr lang="sv-SE" altLang="en-US" sz="1800" dirty="0"/>
              <a:t> → </a:t>
            </a:r>
            <a:r>
              <a:rPr lang="sv-SE" altLang="en-US" sz="1800" b="1" dirty="0" err="1">
                <a:latin typeface="Courier New" charset="0"/>
              </a:rPr>
              <a:t>teacher</a:t>
            </a:r>
            <a:r>
              <a:rPr lang="sv-SE" altLang="en-US" sz="1800" b="1" dirty="0">
                <a:latin typeface="Courier New" charset="0"/>
              </a:rPr>
              <a:t> ? </a:t>
            </a:r>
            <a:r>
              <a:rPr lang="sv-SE" altLang="en-US" sz="1800" b="1" dirty="0" err="1">
                <a:latin typeface="Courier New" charset="0"/>
              </a:rPr>
              <a:t>Yes</a:t>
            </a:r>
            <a:r>
              <a:rPr lang="sv-SE" altLang="en-US" sz="1800" b="1" dirty="0" smtClean="0">
                <a:latin typeface="Courier New" charset="0"/>
              </a:rPr>
              <a:t>! </a:t>
            </a:r>
            <a:r>
              <a:rPr lang="sv-SE" altLang="en-US" sz="1800" b="1" dirty="0" err="1" smtClean="0">
                <a:latin typeface="Courier New" charset="0"/>
              </a:rPr>
              <a:t>This</a:t>
            </a:r>
            <a:r>
              <a:rPr lang="sv-SE" altLang="en-US" sz="1800" b="1" dirty="0" smtClean="0">
                <a:latin typeface="Courier New" charset="0"/>
              </a:rPr>
              <a:t> is a FD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en-US" sz="1800" b="1" dirty="0" smtClean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 dirty="0" smtClean="0">
                <a:latin typeface="Courier New" charset="0"/>
              </a:rPr>
              <a:t>	</a:t>
            </a:r>
            <a:r>
              <a:rPr lang="is-IS" altLang="en-US" sz="1800" b="1" dirty="0" smtClean="0">
                <a:latin typeface="Courier New" charset="0"/>
              </a:rPr>
              <a:t>…</a:t>
            </a:r>
            <a:r>
              <a:rPr lang="sv-SE" altLang="en-US" sz="1800" b="1" dirty="0" err="1" smtClean="0">
                <a:latin typeface="Courier New" charset="0"/>
              </a:rPr>
              <a:t>but</a:t>
            </a:r>
            <a:r>
              <a:rPr lang="sv-SE" altLang="en-US" sz="1800" b="1" dirty="0" smtClean="0">
                <a:latin typeface="Courier New" charset="0"/>
              </a:rPr>
              <a:t> {</a:t>
            </a:r>
            <a:r>
              <a:rPr lang="sv-SE" altLang="en-US" sz="1800" b="1" dirty="0" err="1" smtClean="0">
                <a:latin typeface="Courier New" charset="0"/>
              </a:rPr>
              <a:t>code</a:t>
            </a:r>
            <a:r>
              <a:rPr lang="sv-SE" altLang="en-US" sz="1800" b="1" dirty="0" smtClean="0">
                <a:latin typeface="Courier New" charset="0"/>
              </a:rPr>
              <a:t>, period} is not a </a:t>
            </a:r>
            <a:r>
              <a:rPr lang="sv-SE" altLang="en-US" sz="1800" b="1" dirty="0" err="1" smtClean="0">
                <a:latin typeface="Courier New" charset="0"/>
              </a:rPr>
              <a:t>key</a:t>
            </a:r>
            <a:r>
              <a:rPr lang="is-IS" altLang="en-US" sz="1800" b="1" dirty="0" smtClean="0">
                <a:latin typeface="Courier New" charset="0"/>
              </a:rPr>
              <a:t>…</a:t>
            </a:r>
            <a:r>
              <a:rPr lang="sv-SE" altLang="en-US" sz="1800" dirty="0" smtClean="0"/>
              <a:t> </a:t>
            </a:r>
            <a:endParaRPr lang="sv-SE" altLang="en-US" sz="1800" b="1" dirty="0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Example (decomposed)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68313" y="1700213"/>
            <a:ext cx="6767512" cy="2089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sv-SE" altLang="en-US" sz="1600" b="1">
                <a:latin typeface="Courier New" charset="0"/>
              </a:rPr>
              <a:t>Courses(</a:t>
            </a:r>
            <a:r>
              <a:rPr lang="sv-SE" altLang="en-US" sz="1600" b="1" u="sng">
                <a:latin typeface="Courier New" charset="0"/>
              </a:rPr>
              <a:t>code</a:t>
            </a:r>
            <a:r>
              <a:rPr lang="sv-SE" altLang="en-US" sz="1600" b="1">
                <a:latin typeface="Courier New" charset="0"/>
              </a:rPr>
              <a:t>, name)</a:t>
            </a:r>
          </a:p>
          <a:p>
            <a:pPr eaLnBrk="1" hangingPunct="1">
              <a:buFontTx/>
              <a:buNone/>
            </a:pPr>
            <a:r>
              <a:rPr lang="sv-SE" altLang="en-US" sz="1600" b="1">
                <a:latin typeface="Courier New" charset="0"/>
              </a:rPr>
              <a:t>GivenCourses(</a:t>
            </a:r>
            <a:r>
              <a:rPr lang="sv-SE" altLang="en-US" sz="1600" b="1" u="sng">
                <a:latin typeface="Courier New" charset="0"/>
              </a:rPr>
              <a:t>course</a:t>
            </a:r>
            <a:r>
              <a:rPr lang="sv-SE" altLang="en-US" sz="1600" b="1">
                <a:latin typeface="Courier New" charset="0"/>
              </a:rPr>
              <a:t>, </a:t>
            </a:r>
            <a:r>
              <a:rPr lang="sv-SE" altLang="en-US" sz="1600" b="1" u="sng">
                <a:latin typeface="Courier New" charset="0"/>
              </a:rPr>
              <a:t>period</a:t>
            </a:r>
            <a:r>
              <a:rPr lang="sv-SE" altLang="en-US" sz="1600" b="1">
                <a:latin typeface="Courier New" charset="0"/>
              </a:rPr>
              <a:t>, #students, teacher)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course -&gt; Courses.code</a:t>
            </a:r>
          </a:p>
          <a:p>
            <a:pPr eaLnBrk="1" hangingPunct="1">
              <a:buFontTx/>
              <a:buNone/>
            </a:pPr>
            <a:r>
              <a:rPr lang="sv-SE" altLang="en-US" sz="1600" b="1">
                <a:latin typeface="Courier New" charset="0"/>
              </a:rPr>
              <a:t>Lectures(</a:t>
            </a:r>
            <a:r>
              <a:rPr lang="sv-SE" altLang="en-US" sz="1600" b="1" u="sng">
                <a:latin typeface="Courier New" charset="0"/>
              </a:rPr>
              <a:t>course</a:t>
            </a:r>
            <a:r>
              <a:rPr lang="sv-SE" altLang="en-US" sz="1600" b="1">
                <a:latin typeface="Courier New" charset="0"/>
              </a:rPr>
              <a:t>, </a:t>
            </a:r>
            <a:r>
              <a:rPr lang="sv-SE" altLang="en-US" sz="1600" b="1" u="sng">
                <a:latin typeface="Courier New" charset="0"/>
              </a:rPr>
              <a:t>period</a:t>
            </a:r>
            <a:r>
              <a:rPr lang="sv-SE" altLang="en-US" sz="1600" b="1">
                <a:latin typeface="Courier New" charset="0"/>
              </a:rPr>
              <a:t>, room, </a:t>
            </a:r>
            <a:r>
              <a:rPr lang="sv-SE" altLang="en-US" sz="1600" b="1" u="sng">
                <a:latin typeface="Courier New" charset="0"/>
              </a:rPr>
              <a:t>weekday</a:t>
            </a:r>
            <a:r>
              <a:rPr lang="sv-SE" altLang="en-US" sz="1600" b="1">
                <a:latin typeface="Courier New" charset="0"/>
              </a:rPr>
              <a:t>, hour)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(course, period) -&gt; GivenCourses.(course, period)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room             -&gt; Rooms.name</a:t>
            </a:r>
          </a:p>
          <a:p>
            <a:pPr eaLnBrk="1" hangingPunct="1">
              <a:buFontTx/>
              <a:buNone/>
            </a:pPr>
            <a:r>
              <a:rPr lang="sv-SE" altLang="en-US" sz="1600" b="1">
                <a:latin typeface="Courier New" charset="0"/>
              </a:rPr>
              <a:t>Rooms(</a:t>
            </a:r>
            <a:r>
              <a:rPr lang="sv-SE" altLang="en-US" sz="1600" b="1" u="sng">
                <a:latin typeface="Courier New" charset="0"/>
              </a:rPr>
              <a:t>name</a:t>
            </a:r>
            <a:r>
              <a:rPr lang="sv-SE" altLang="en-US" sz="1600" b="1">
                <a:latin typeface="Courier New" charset="0"/>
              </a:rPr>
              <a:t>, #seats)</a:t>
            </a:r>
          </a:p>
        </p:txBody>
      </p:sp>
      <p:sp>
        <p:nvSpPr>
          <p:cNvPr id="14340" name="TextBox 11"/>
          <p:cNvSpPr txBox="1">
            <a:spLocks noChangeArrowheads="1"/>
          </p:cNvSpPr>
          <p:nvPr/>
        </p:nvSpPr>
        <p:spPr bwMode="auto">
          <a:xfrm>
            <a:off x="1258888" y="4005263"/>
            <a:ext cx="5473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</a:rPr>
              <a:t>code, period</a:t>
            </a:r>
            <a:r>
              <a:rPr lang="sv-SE" altLang="en-US" sz="1800"/>
              <a:t> → </a:t>
            </a:r>
            <a:r>
              <a:rPr lang="sv-SE" altLang="en-US" sz="1800" b="1">
                <a:latin typeface="Courier New" charset="0"/>
              </a:rPr>
              <a:t>teacher ?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468313" y="4724400"/>
            <a:ext cx="8229600" cy="158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800" dirty="0" err="1"/>
              <a:t>Quiz</a:t>
            </a:r>
            <a:r>
              <a:rPr lang="sv-SE" altLang="en-US" sz="1800" dirty="0"/>
              <a:t>: Given </a:t>
            </a:r>
            <a:r>
              <a:rPr lang="sv-SE" altLang="en-US" sz="1800" dirty="0" err="1"/>
              <a:t>values</a:t>
            </a:r>
            <a:r>
              <a:rPr lang="sv-SE" altLang="en-US" sz="1800" dirty="0"/>
              <a:t> for a </a:t>
            </a:r>
            <a:r>
              <a:rPr lang="sv-SE" altLang="en-US" sz="1800" dirty="0" err="1"/>
              <a:t>code</a:t>
            </a:r>
            <a:r>
              <a:rPr lang="sv-SE" altLang="en-US" sz="1800" dirty="0"/>
              <a:t> and a period, </a:t>
            </a:r>
            <a:r>
              <a:rPr lang="sv-SE" altLang="en-US" sz="1800" dirty="0" err="1"/>
              <a:t>starting</a:t>
            </a:r>
            <a:r>
              <a:rPr lang="sv-SE" altLang="en-US" sz="1800" dirty="0"/>
              <a:t> from </a:t>
            </a:r>
            <a:r>
              <a:rPr lang="sv-SE" altLang="en-US" sz="1800" dirty="0" err="1"/>
              <a:t>any</a:t>
            </a:r>
            <a:r>
              <a:rPr lang="sv-SE" altLang="en-US" sz="1800" dirty="0"/>
              <a:t> relation </a:t>
            </a:r>
            <a:r>
              <a:rPr lang="sv-SE" altLang="en-US" sz="1800" dirty="0" err="1"/>
              <a:t>where</a:t>
            </a:r>
            <a:r>
              <a:rPr lang="sv-SE" altLang="en-US" sz="1800" dirty="0"/>
              <a:t> </a:t>
            </a:r>
            <a:r>
              <a:rPr lang="sv-SE" altLang="en-US" sz="1800" dirty="0" err="1"/>
              <a:t>they</a:t>
            </a:r>
            <a:r>
              <a:rPr lang="sv-SE" altLang="en-US" sz="1800" dirty="0"/>
              <a:t> </a:t>
            </a:r>
            <a:r>
              <a:rPr lang="sv-SE" altLang="en-US" sz="1800" dirty="0" err="1"/>
              <a:t>appear</a:t>
            </a:r>
            <a:r>
              <a:rPr lang="sv-SE" altLang="en-US" sz="1800" dirty="0"/>
              <a:t>, is it </a:t>
            </a:r>
            <a:r>
              <a:rPr lang="sv-SE" altLang="en-US" sz="1800" dirty="0" err="1"/>
              <a:t>possible</a:t>
            </a:r>
            <a:r>
              <a:rPr lang="sv-SE" altLang="en-US" sz="1800" dirty="0"/>
              <a:t> to </a:t>
            </a:r>
            <a:r>
              <a:rPr lang="sv-SE" altLang="en-US" sz="1800" dirty="0" err="1"/>
              <a:t>reach</a:t>
            </a:r>
            <a:r>
              <a:rPr lang="sv-SE" altLang="en-US" sz="1800" dirty="0"/>
              <a:t> </a:t>
            </a:r>
            <a:r>
              <a:rPr lang="sv-SE" altLang="en-US" sz="1800" dirty="0" err="1"/>
              <a:t>more</a:t>
            </a:r>
            <a:r>
              <a:rPr lang="sv-SE" altLang="en-US" sz="1800" dirty="0"/>
              <a:t> </a:t>
            </a:r>
            <a:r>
              <a:rPr lang="sv-SE" altLang="en-US" sz="1800" dirty="0" err="1"/>
              <a:t>than</a:t>
            </a:r>
            <a:r>
              <a:rPr lang="sv-SE" altLang="en-US" sz="1800" dirty="0"/>
              <a:t> </a:t>
            </a:r>
            <a:r>
              <a:rPr lang="sv-SE" altLang="en-US" sz="1800" dirty="0" err="1"/>
              <a:t>one</a:t>
            </a:r>
            <a:r>
              <a:rPr lang="sv-SE" altLang="en-US" sz="1800" dirty="0"/>
              <a:t> </a:t>
            </a:r>
            <a:r>
              <a:rPr lang="sv-SE" altLang="en-US" sz="1800" dirty="0" err="1"/>
              <a:t>teacher</a:t>
            </a:r>
            <a:r>
              <a:rPr lang="sv-SE" altLang="en-US" sz="1800" dirty="0"/>
              <a:t> </a:t>
            </a:r>
            <a:r>
              <a:rPr lang="sv-SE" altLang="en-US" sz="1800" dirty="0" err="1"/>
              <a:t>value</a:t>
            </a:r>
            <a:r>
              <a:rPr lang="sv-SE" altLang="en-US" sz="1800" dirty="0"/>
              <a:t> by </a:t>
            </a:r>
            <a:r>
              <a:rPr lang="sv-SE" altLang="en-US" sz="1800" dirty="0" err="1"/>
              <a:t>following</a:t>
            </a:r>
            <a:r>
              <a:rPr lang="sv-SE" altLang="en-US" sz="1800" dirty="0"/>
              <a:t> </a:t>
            </a:r>
            <a:r>
              <a:rPr lang="sv-SE" altLang="en-US" sz="1800" dirty="0" err="1"/>
              <a:t>keys</a:t>
            </a:r>
            <a:r>
              <a:rPr lang="sv-SE" altLang="en-US" sz="1800" dirty="0"/>
              <a:t> and </a:t>
            </a:r>
            <a:r>
              <a:rPr lang="sv-SE" altLang="en-US" sz="1800" dirty="0" err="1"/>
              <a:t>references</a:t>
            </a:r>
            <a:r>
              <a:rPr lang="sv-SE" altLang="en-US" sz="1800" dirty="0"/>
              <a:t>?</a:t>
            </a:r>
            <a:br>
              <a:rPr lang="sv-SE" altLang="en-US" sz="1800" dirty="0"/>
            </a:br>
            <a:endParaRPr lang="sv-SE" altLang="en-US" sz="1800" dirty="0"/>
          </a:p>
          <a:p>
            <a:pPr>
              <a:buFontTx/>
              <a:buNone/>
            </a:pPr>
            <a:r>
              <a:rPr lang="sv-SE" altLang="en-US" sz="1800" dirty="0" err="1"/>
              <a:t>Answer</a:t>
            </a:r>
            <a:r>
              <a:rPr lang="sv-SE" altLang="en-US" sz="1800" dirty="0"/>
              <a:t>: No, so the FD </a:t>
            </a:r>
            <a:r>
              <a:rPr lang="sv-SE" altLang="en-US" sz="1800" dirty="0" err="1"/>
              <a:t>constraint</a:t>
            </a:r>
            <a:r>
              <a:rPr lang="sv-SE" altLang="en-US" sz="1800" dirty="0"/>
              <a:t> is </a:t>
            </a:r>
            <a:r>
              <a:rPr lang="sv-SE" altLang="en-US" sz="1800" dirty="0" err="1"/>
              <a:t>properly</a:t>
            </a:r>
            <a:r>
              <a:rPr lang="sv-SE" altLang="en-US" sz="1800" dirty="0"/>
              <a:t> </a:t>
            </a:r>
            <a:r>
              <a:rPr lang="sv-SE" altLang="en-US" sz="1800" dirty="0" err="1"/>
              <a:t>captured</a:t>
            </a:r>
            <a:r>
              <a:rPr lang="sv-SE" altLang="en-US" sz="1800" dirty="0" smtClean="0"/>
              <a:t>. No </a:t>
            </a:r>
            <a:r>
              <a:rPr lang="sv-SE" altLang="en-US" sz="1800" dirty="0" err="1" smtClean="0"/>
              <a:t>need</a:t>
            </a:r>
            <a:r>
              <a:rPr lang="sv-SE" altLang="en-US" sz="1800" dirty="0" smtClean="0"/>
              <a:t> to fix schema</a:t>
            </a:r>
            <a:endParaRPr lang="sv-SE" altLang="en-US" sz="1800" dirty="0"/>
          </a:p>
          <a:p>
            <a:pPr>
              <a:buFontTx/>
              <a:buNone/>
            </a:pPr>
            <a:endParaRPr lang="sv-SE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Trivial FDs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2332856"/>
          </a:xfrm>
        </p:spPr>
        <p:txBody>
          <a:bodyPr/>
          <a:lstStyle/>
          <a:p>
            <a:pPr eaLnBrk="1" hangingPunct="1"/>
            <a:r>
              <a:rPr lang="sv-SE" altLang="en-US" dirty="0"/>
              <a:t>A FD is </a:t>
            </a:r>
            <a:r>
              <a:rPr lang="sv-SE" altLang="en-US" i="1" dirty="0"/>
              <a:t>trivial </a:t>
            </a:r>
            <a:r>
              <a:rPr lang="sv-SE" altLang="en-US" dirty="0" err="1"/>
              <a:t>if</a:t>
            </a:r>
            <a:r>
              <a:rPr lang="sv-SE" altLang="en-US" dirty="0"/>
              <a:t> </a:t>
            </a:r>
            <a:r>
              <a:rPr lang="sv-SE" altLang="en-US" dirty="0" smtClean="0"/>
              <a:t>all </a:t>
            </a:r>
            <a:r>
              <a:rPr lang="sv-SE" altLang="en-US" dirty="0" err="1" smtClean="0"/>
              <a:t>attributes</a:t>
            </a:r>
            <a:r>
              <a:rPr lang="sv-SE" altLang="en-US" dirty="0" smtClean="0"/>
              <a:t> </a:t>
            </a:r>
            <a:r>
              <a:rPr lang="sv-SE" altLang="en-US" dirty="0"/>
              <a:t>on the RHS </a:t>
            </a:r>
            <a:r>
              <a:rPr lang="sv-SE" altLang="en-US" dirty="0" err="1" smtClean="0"/>
              <a:t>are</a:t>
            </a:r>
            <a:r>
              <a:rPr lang="sv-SE" altLang="en-US" dirty="0" smtClean="0"/>
              <a:t> </a:t>
            </a:r>
            <a:r>
              <a:rPr lang="sv-SE" altLang="en-US" dirty="0" err="1"/>
              <a:t>also</a:t>
            </a:r>
            <a:r>
              <a:rPr lang="sv-SE" altLang="en-US" dirty="0"/>
              <a:t> on the LHS.</a:t>
            </a:r>
          </a:p>
          <a:p>
            <a:pPr lvl="1" eaLnBrk="1" hangingPunct="1"/>
            <a:r>
              <a:rPr lang="sv-SE" altLang="en-US" dirty="0" err="1"/>
              <a:t>Example</a:t>
            </a:r>
            <a:r>
              <a:rPr lang="sv-SE" altLang="en-US" dirty="0"/>
              <a:t>: </a:t>
            </a:r>
            <a:endParaRPr lang="sv-SE" altLang="en-US" dirty="0" smtClean="0"/>
          </a:p>
          <a:p>
            <a:pPr lvl="3" eaLnBrk="1" hangingPunct="1"/>
            <a:r>
              <a:rPr lang="sv-SE" altLang="en-US" dirty="0" smtClean="0"/>
              <a:t>A </a:t>
            </a:r>
            <a:r>
              <a:rPr lang="sv-SE" altLang="en-US" dirty="0"/>
              <a:t>→ </a:t>
            </a:r>
            <a:r>
              <a:rPr lang="sv-SE" altLang="en-US" dirty="0" smtClean="0"/>
              <a:t>A		AB → B</a:t>
            </a:r>
          </a:p>
          <a:p>
            <a:pPr lvl="3" eaLnBrk="1" hangingPunct="1"/>
            <a:r>
              <a:rPr lang="sv-SE" altLang="en-US" dirty="0"/>
              <a:t>AB </a:t>
            </a:r>
            <a:r>
              <a:rPr lang="sv-SE" altLang="en-US" dirty="0" smtClean="0"/>
              <a:t>→ A		ABC</a:t>
            </a:r>
            <a:r>
              <a:rPr lang="sv-SE" altLang="en-US" dirty="0"/>
              <a:t> </a:t>
            </a:r>
            <a:r>
              <a:rPr lang="sv-SE" altLang="en-US" dirty="0" smtClean="0"/>
              <a:t>→BC</a:t>
            </a:r>
            <a:endParaRPr lang="sv-SE" altLang="en-US" dirty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827881" y="4149080"/>
            <a:ext cx="7488237" cy="24749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/>
              <a:t>Quiz: Is this a trivial FD?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course, period</a:t>
            </a:r>
            <a:r>
              <a:rPr lang="sv-SE" altLang="en-US" sz="2400"/>
              <a:t> → </a:t>
            </a:r>
            <a:r>
              <a:rPr lang="sv-SE" altLang="en-US" sz="2400" b="1">
                <a:latin typeface="Courier New" charset="0"/>
              </a:rPr>
              <a:t>course, name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/>
              <a:t>Shorthand for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course, period</a:t>
            </a:r>
            <a:r>
              <a:rPr lang="sv-SE" altLang="en-US" sz="2400"/>
              <a:t> → </a:t>
            </a:r>
            <a:r>
              <a:rPr lang="sv-SE" altLang="en-US" sz="2400" b="1">
                <a:latin typeface="Courier New" charset="0"/>
              </a:rPr>
              <a:t>course	</a:t>
            </a:r>
            <a:r>
              <a:rPr lang="sv-SE" altLang="en-US" sz="2400"/>
              <a:t>(trivial)</a:t>
            </a:r>
            <a:r>
              <a:rPr lang="sv-SE" altLang="en-US" sz="2400" b="1">
                <a:latin typeface="Courier New" charset="0"/>
              </a:rPr>
              <a:t/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course, period</a:t>
            </a:r>
            <a:r>
              <a:rPr lang="sv-SE" altLang="en-US" sz="2400"/>
              <a:t> → </a:t>
            </a:r>
            <a:r>
              <a:rPr lang="sv-SE" altLang="en-US" sz="2400" b="1">
                <a:latin typeface="Courier New" charset="0"/>
              </a:rPr>
              <a:t>name	</a:t>
            </a:r>
            <a:r>
              <a:rPr lang="sv-SE" altLang="en-US" sz="2400"/>
              <a:t>(not trivial)</a:t>
            </a:r>
            <a:endParaRPr lang="sv-SE" altLang="en-US" sz="2400" b="1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allAtOnce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Inferring FDs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In general we can find more FDs</a:t>
            </a:r>
          </a:p>
          <a:p>
            <a:pPr lvl="1" eaLnBrk="1" hangingPunct="1"/>
            <a:r>
              <a:rPr lang="sv-SE" altLang="en-US"/>
              <a:t>course, period, weekday → room</a:t>
            </a:r>
          </a:p>
          <a:p>
            <a:pPr lvl="1" eaLnBrk="1" hangingPunct="1"/>
            <a:r>
              <a:rPr lang="sv-SE" altLang="en-US"/>
              <a:t>room → #seats</a:t>
            </a:r>
          </a:p>
          <a:p>
            <a:pPr lvl="1" eaLnBrk="1" hangingPunct="1"/>
            <a:endParaRPr lang="sv-SE" altLang="en-US"/>
          </a:p>
          <a:p>
            <a:pPr lvl="1" eaLnBrk="1" hangingPunct="1">
              <a:buFontTx/>
              <a:buNone/>
            </a:pPr>
            <a:r>
              <a:rPr lang="sv-SE" altLang="en-US"/>
              <a:t>   </a:t>
            </a:r>
            <a:r>
              <a:rPr lang="sv-SE" altLang="en-US">
                <a:latin typeface="Lucida Sans Unicode" charset="0"/>
                <a:ea typeface="Lucida Sans Unicode" charset="0"/>
                <a:cs typeface="Lucida Sans Unicode" charset="0"/>
              </a:rPr>
              <a:t>⇒ </a:t>
            </a:r>
            <a:r>
              <a:rPr lang="sv-SE" altLang="en-US"/>
              <a:t>course, period, weekday → #seats</a:t>
            </a:r>
          </a:p>
          <a:p>
            <a:pPr eaLnBrk="1" hangingPunct="1"/>
            <a:endParaRPr lang="sv-SE" altLang="en-US"/>
          </a:p>
          <a:p>
            <a:pPr eaLnBrk="1" hangingPunct="1"/>
            <a:r>
              <a:rPr lang="sv-SE" altLang="en-US"/>
              <a:t>We will need </a:t>
            </a:r>
            <a:r>
              <a:rPr lang="sv-SE" altLang="en-US" i="1"/>
              <a:t>all</a:t>
            </a:r>
            <a:r>
              <a:rPr lang="sv-SE" altLang="en-US"/>
              <a:t> FDs for doing a proper design.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Closure of attribute set X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 dirty="0" err="1"/>
              <a:t>Computing</a:t>
            </a:r>
            <a:r>
              <a:rPr lang="sv-SE" altLang="en-US" dirty="0"/>
              <a:t> the </a:t>
            </a:r>
            <a:r>
              <a:rPr lang="sv-SE" altLang="en-US" i="1" dirty="0" err="1"/>
              <a:t>closure</a:t>
            </a:r>
            <a:r>
              <a:rPr lang="sv-SE" altLang="en-US" dirty="0"/>
              <a:t> </a:t>
            </a:r>
            <a:r>
              <a:rPr lang="sv-SE" altLang="en-US" dirty="0" err="1"/>
              <a:t>of</a:t>
            </a:r>
            <a:r>
              <a:rPr lang="sv-SE" altLang="en-US" dirty="0"/>
              <a:t> X </a:t>
            </a:r>
            <a:r>
              <a:rPr lang="sv-SE" altLang="en-US" dirty="0" err="1"/>
              <a:t>means</a:t>
            </a:r>
            <a:r>
              <a:rPr lang="sv-SE" altLang="en-US" dirty="0"/>
              <a:t> </a:t>
            </a:r>
            <a:r>
              <a:rPr lang="sv-SE" altLang="en-US" dirty="0" err="1"/>
              <a:t>finding</a:t>
            </a:r>
            <a:r>
              <a:rPr lang="sv-SE" altLang="en-US" dirty="0"/>
              <a:t> all FDs </a:t>
            </a:r>
            <a:r>
              <a:rPr lang="sv-SE" altLang="en-US" dirty="0" err="1"/>
              <a:t>that</a:t>
            </a:r>
            <a:r>
              <a:rPr lang="sv-SE" altLang="en-US" dirty="0"/>
              <a:t> </a:t>
            </a:r>
            <a:r>
              <a:rPr lang="sv-SE" altLang="en-US" dirty="0" err="1"/>
              <a:t>have</a:t>
            </a:r>
            <a:r>
              <a:rPr lang="sv-SE" altLang="en-US" dirty="0"/>
              <a:t> X as the LHS</a:t>
            </a:r>
            <a:r>
              <a:rPr lang="sv-SE" altLang="en-US" dirty="0" smtClean="0"/>
              <a:t>.</a:t>
            </a:r>
            <a:endParaRPr lang="sv-SE" altLang="en-US" dirty="0"/>
          </a:p>
          <a:p>
            <a:pPr eaLnBrk="1" hangingPunct="1"/>
            <a:r>
              <a:rPr lang="sv-SE" altLang="en-US" dirty="0"/>
              <a:t>If A is in the </a:t>
            </a:r>
            <a:r>
              <a:rPr lang="sv-SE" altLang="en-US" dirty="0" err="1"/>
              <a:t>closure</a:t>
            </a:r>
            <a:r>
              <a:rPr lang="sv-SE" altLang="en-US" dirty="0"/>
              <a:t> </a:t>
            </a:r>
            <a:r>
              <a:rPr lang="sv-SE" altLang="en-US" dirty="0" err="1"/>
              <a:t>of</a:t>
            </a:r>
            <a:r>
              <a:rPr lang="sv-SE" altLang="en-US" dirty="0"/>
              <a:t> X, </a:t>
            </a:r>
            <a:r>
              <a:rPr lang="sv-SE" altLang="en-US" dirty="0" err="1"/>
              <a:t>then</a:t>
            </a:r>
            <a:r>
              <a:rPr lang="sv-SE" altLang="en-US" dirty="0"/>
              <a:t> X → A</a:t>
            </a:r>
            <a:r>
              <a:rPr lang="sv-SE" altLang="en-US" dirty="0" smtClean="0"/>
              <a:t>.</a:t>
            </a:r>
          </a:p>
          <a:p>
            <a:pPr marL="857250" lvl="2" indent="0" eaLnBrk="1" hangingPunct="1">
              <a:buNone/>
            </a:pPr>
            <a:r>
              <a:rPr lang="sv-SE" altLang="en-US" dirty="0" err="1" smtClean="0"/>
              <a:t>E.g</a:t>
            </a:r>
            <a:r>
              <a:rPr lang="sv-SE" altLang="en-US" dirty="0" smtClean="0"/>
              <a:t>. If </a:t>
            </a:r>
            <a:r>
              <a:rPr lang="sv-SE" altLang="en-US" dirty="0" err="1" smtClean="0">
                <a:latin typeface="Courier New" charset="0"/>
                <a:ea typeface="Courier New" charset="0"/>
                <a:cs typeface="Courier New" charset="0"/>
              </a:rPr>
              <a:t>teacher</a:t>
            </a:r>
            <a:r>
              <a:rPr lang="sv-SE" altLang="en-US" dirty="0" smtClean="0"/>
              <a:t> is in the </a:t>
            </a:r>
            <a:r>
              <a:rPr lang="sv-SE" altLang="en-US" dirty="0" err="1" smtClean="0"/>
              <a:t>closure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of</a:t>
            </a:r>
            <a:r>
              <a:rPr lang="sv-SE" altLang="en-US" dirty="0" smtClean="0"/>
              <a:t> </a:t>
            </a:r>
            <a:r>
              <a:rPr lang="sv-SE" altLang="en-US" dirty="0" err="1" smtClean="0">
                <a:latin typeface="Courier New" charset="0"/>
                <a:ea typeface="Courier New" charset="0"/>
                <a:cs typeface="Courier New" charset="0"/>
              </a:rPr>
              <a:t>code</a:t>
            </a:r>
            <a:r>
              <a:rPr lang="sv-SE" altLang="en-US" dirty="0" smtClean="0">
                <a:latin typeface="Courier New" charset="0"/>
                <a:ea typeface="Courier New" charset="0"/>
                <a:cs typeface="Courier New" charset="0"/>
              </a:rPr>
              <a:t>, period</a:t>
            </a:r>
          </a:p>
          <a:p>
            <a:pPr marL="857250" lvl="2" indent="0" eaLnBrk="1" hangingPunct="1">
              <a:buNone/>
            </a:pPr>
            <a:r>
              <a:rPr lang="sv-SE" altLang="en-US" dirty="0" err="1"/>
              <a:t>Then</a:t>
            </a:r>
            <a:r>
              <a:rPr lang="sv-SE" altLang="en-US" dirty="0"/>
              <a:t> </a:t>
            </a:r>
            <a:r>
              <a:rPr lang="sv-SE" altLang="en-US" dirty="0" err="1">
                <a:latin typeface="Courier New" charset="0"/>
                <a:ea typeface="Courier New" charset="0"/>
                <a:cs typeface="Courier New" charset="0"/>
              </a:rPr>
              <a:t>code</a:t>
            </a:r>
            <a:r>
              <a:rPr lang="sv-SE" altLang="en-US" dirty="0">
                <a:latin typeface="Courier New" charset="0"/>
                <a:ea typeface="Courier New" charset="0"/>
                <a:cs typeface="Courier New" charset="0"/>
              </a:rPr>
              <a:t>, period → </a:t>
            </a:r>
            <a:r>
              <a:rPr lang="sv-SE" altLang="en-US" dirty="0" err="1">
                <a:latin typeface="Courier New" charset="0"/>
                <a:ea typeface="Courier New" charset="0"/>
                <a:cs typeface="Courier New" charset="0"/>
              </a:rPr>
              <a:t>teacher</a:t>
            </a:r>
            <a:endParaRPr lang="sv-SE" altLang="en-US" dirty="0">
              <a:latin typeface="Courier New" charset="0"/>
              <a:ea typeface="Courier New" charset="0"/>
              <a:cs typeface="Courier New" charset="0"/>
            </a:endParaRPr>
          </a:p>
          <a:p>
            <a:pPr eaLnBrk="1" hangingPunct="1"/>
            <a:endParaRPr lang="sv-SE" altLang="en-US" dirty="0"/>
          </a:p>
          <a:p>
            <a:pPr eaLnBrk="1" hangingPunct="1"/>
            <a:r>
              <a:rPr lang="sv-SE" altLang="en-US" dirty="0"/>
              <a:t>The </a:t>
            </a:r>
            <a:r>
              <a:rPr lang="sv-SE" altLang="en-US" dirty="0" err="1"/>
              <a:t>closure</a:t>
            </a:r>
            <a:r>
              <a:rPr lang="sv-SE" altLang="en-US" dirty="0"/>
              <a:t> </a:t>
            </a:r>
            <a:r>
              <a:rPr lang="sv-SE" altLang="en-US" dirty="0" err="1"/>
              <a:t>of</a:t>
            </a:r>
            <a:r>
              <a:rPr lang="sv-SE" altLang="en-US" dirty="0"/>
              <a:t> X is </a:t>
            </a:r>
            <a:r>
              <a:rPr lang="sv-SE" altLang="en-US" dirty="0" err="1"/>
              <a:t>written</a:t>
            </a:r>
            <a:r>
              <a:rPr lang="sv-SE" altLang="en-US" dirty="0"/>
              <a:t> X</a:t>
            </a:r>
            <a:r>
              <a:rPr lang="sv-SE" altLang="en-US" baseline="30000" dirty="0" smtClean="0"/>
              <a:t>+</a:t>
            </a:r>
            <a:r>
              <a:rPr lang="sv-SE" altLang="en-US" dirty="0" smtClean="0"/>
              <a:t>.</a:t>
            </a:r>
          </a:p>
          <a:p>
            <a:pPr lvl="1" eaLnBrk="1" hangingPunct="1"/>
            <a:r>
              <a:rPr lang="sv-SE" altLang="en-US" dirty="0" smtClean="0"/>
              <a:t>X</a:t>
            </a:r>
            <a:r>
              <a:rPr lang="sv-SE" altLang="en-US" baseline="30000" dirty="0" smtClean="0"/>
              <a:t>+ </a:t>
            </a:r>
            <a:r>
              <a:rPr lang="sv-SE" altLang="en-US" dirty="0" smtClean="0"/>
              <a:t>= all </a:t>
            </a:r>
            <a:r>
              <a:rPr lang="sv-SE" altLang="en-US" dirty="0" err="1" smtClean="0"/>
              <a:t>attributes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that</a:t>
            </a:r>
            <a:r>
              <a:rPr lang="sv-SE" altLang="en-US" dirty="0" smtClean="0"/>
              <a:t> ”</a:t>
            </a:r>
            <a:r>
              <a:rPr lang="sv-SE" altLang="en-US" dirty="0" err="1" smtClean="0"/>
              <a:t>follow</a:t>
            </a:r>
            <a:r>
              <a:rPr lang="sv-SE" altLang="en-US" dirty="0" smtClean="0"/>
              <a:t>” from 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Computing the closure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sv-SE" altLang="en-US"/>
              <a:t>Given a set of FDs, F, and a set of attributes, X: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sv-SE" altLang="en-US"/>
              <a:t>Start with X</a:t>
            </a:r>
            <a:r>
              <a:rPr lang="sv-SE" altLang="en-US" baseline="30000"/>
              <a:t>+</a:t>
            </a:r>
            <a:r>
              <a:rPr lang="sv-SE" altLang="en-US"/>
              <a:t> = X.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sv-SE" altLang="en-US"/>
              <a:t>For all FDs Y → B in F where Y is a subset of X</a:t>
            </a:r>
            <a:r>
              <a:rPr lang="sv-SE" altLang="en-US" baseline="30000"/>
              <a:t>+</a:t>
            </a:r>
            <a:r>
              <a:rPr lang="sv-SE" altLang="en-US"/>
              <a:t>, add B to X</a:t>
            </a:r>
            <a:r>
              <a:rPr lang="sv-SE" altLang="en-US" baseline="30000"/>
              <a:t>+</a:t>
            </a:r>
            <a:r>
              <a:rPr lang="sv-SE" altLang="en-US"/>
              <a:t>.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sv-SE" altLang="en-US"/>
              <a:t>Repeat step 2 until there are no more FDs that apply.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Course Objectives</a:t>
            </a:r>
          </a:p>
        </p:txBody>
      </p:sp>
      <p:sp>
        <p:nvSpPr>
          <p:cNvPr id="44035" name="Cloud"/>
          <p:cNvSpPr>
            <a:spLocks noChangeAspect="1" noEditPoints="1" noChangeArrowheads="1"/>
          </p:cNvSpPr>
          <p:nvPr/>
        </p:nvSpPr>
        <p:spPr bwMode="auto">
          <a:xfrm>
            <a:off x="1116013" y="1557338"/>
            <a:ext cx="2743200" cy="18383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v-SE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en-U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Design</a:t>
            </a:r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>
            <a:off x="5435600" y="1989138"/>
            <a:ext cx="1995488" cy="1800225"/>
          </a:xfrm>
          <a:prstGeom prst="ca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Construction</a:t>
            </a:r>
          </a:p>
        </p:txBody>
      </p:sp>
      <p:sp>
        <p:nvSpPr>
          <p:cNvPr id="44037" name="laptop"/>
          <p:cNvSpPr>
            <a:spLocks noEditPoints="1" noChangeArrowheads="1"/>
          </p:cNvSpPr>
          <p:nvPr/>
        </p:nvSpPr>
        <p:spPr bwMode="auto">
          <a:xfrm>
            <a:off x="1258888" y="4581525"/>
            <a:ext cx="2592387" cy="172878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0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sv-SE" altLang="en-US" sz="12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Application</a:t>
            </a:r>
          </a:p>
        </p:txBody>
      </p:sp>
      <p:sp>
        <p:nvSpPr>
          <p:cNvPr id="44038" name="AutoShape 6"/>
          <p:cNvSpPr>
            <a:spLocks noChangeArrowheads="1"/>
          </p:cNvSpPr>
          <p:nvPr/>
        </p:nvSpPr>
        <p:spPr bwMode="auto">
          <a:xfrm>
            <a:off x="5508625" y="4365625"/>
            <a:ext cx="1943100" cy="1655763"/>
          </a:xfrm>
          <a:prstGeom prst="upArrowCallout">
            <a:avLst>
              <a:gd name="adj1" fmla="val 29338"/>
              <a:gd name="adj2" fmla="val 29338"/>
              <a:gd name="adj3" fmla="val 16667"/>
              <a:gd name="adj4" fmla="val 6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Usage</a:t>
            </a:r>
          </a:p>
        </p:txBody>
      </p:sp>
      <p:sp>
        <p:nvSpPr>
          <p:cNvPr id="44039" name="AutoShape 7"/>
          <p:cNvSpPr>
            <a:spLocks noChangeArrowheads="1"/>
          </p:cNvSpPr>
          <p:nvPr/>
        </p:nvSpPr>
        <p:spPr bwMode="auto">
          <a:xfrm rot="1172728">
            <a:off x="4284663" y="2276475"/>
            <a:ext cx="719137" cy="576263"/>
          </a:xfrm>
          <a:prstGeom prst="notchedRightArrow">
            <a:avLst>
              <a:gd name="adj1" fmla="val 50000"/>
              <a:gd name="adj2" fmla="val 3119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4040" name="AutoShape 8"/>
          <p:cNvSpPr>
            <a:spLocks noChangeArrowheads="1"/>
          </p:cNvSpPr>
          <p:nvPr/>
        </p:nvSpPr>
        <p:spPr bwMode="auto">
          <a:xfrm rot="5400000">
            <a:off x="7381081" y="3788569"/>
            <a:ext cx="1150938" cy="863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AutoShape 9"/>
          <p:cNvSpPr>
            <a:spLocks noChangeArrowheads="1"/>
          </p:cNvSpPr>
          <p:nvPr/>
        </p:nvSpPr>
        <p:spPr bwMode="auto">
          <a:xfrm rot="10800000">
            <a:off x="4284663" y="6021388"/>
            <a:ext cx="1008062" cy="647700"/>
          </a:xfrm>
          <a:prstGeom prst="notchedRightArrow">
            <a:avLst>
              <a:gd name="adj1" fmla="val 50000"/>
              <a:gd name="adj2" fmla="val 3890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4042" name="AutoShape 10"/>
          <p:cNvSpPr>
            <a:spLocks noChangeArrowheads="1"/>
          </p:cNvSpPr>
          <p:nvPr/>
        </p:nvSpPr>
        <p:spPr bwMode="auto">
          <a:xfrm flipH="1">
            <a:off x="3995738" y="4795838"/>
            <a:ext cx="1079500" cy="720725"/>
          </a:xfrm>
          <a:prstGeom prst="curvedRightArrow">
            <a:avLst>
              <a:gd name="adj1" fmla="val 20000"/>
              <a:gd name="adj2" fmla="val 40000"/>
              <a:gd name="adj3" fmla="val 4992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>
            <a:off x="4284663" y="4292600"/>
            <a:ext cx="431800" cy="1800225"/>
          </a:xfrm>
          <a:prstGeom prst="line">
            <a:avLst/>
          </a:prstGeom>
          <a:noFill/>
          <a:ln w="63500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9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Quiz!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s-ES" b="1" dirty="0" err="1" smtClean="0"/>
              <a:t>We</a:t>
            </a:r>
            <a:r>
              <a:rPr lang="es-ES" b="1" dirty="0" smtClean="0"/>
              <a:t> </a:t>
            </a:r>
            <a:r>
              <a:rPr lang="es-ES" b="1" dirty="0" err="1" smtClean="0"/>
              <a:t>have</a:t>
            </a:r>
            <a:r>
              <a:rPr lang="es-ES" b="1" dirty="0" smtClean="0"/>
              <a:t> </a:t>
            </a:r>
            <a:r>
              <a:rPr lang="mr-IN" b="1" dirty="0" err="1" smtClean="0"/>
              <a:t>R</a:t>
            </a:r>
            <a:r>
              <a:rPr lang="mr-IN" b="1" dirty="0" smtClean="0"/>
              <a:t> </a:t>
            </a:r>
            <a:r>
              <a:rPr lang="mr-IN" b="1" dirty="0"/>
              <a:t>= (</a:t>
            </a:r>
            <a:r>
              <a:rPr lang="mr-IN" b="1" dirty="0" err="1"/>
              <a:t>A</a:t>
            </a:r>
            <a:r>
              <a:rPr lang="mr-IN" b="1" dirty="0"/>
              <a:t>, </a:t>
            </a:r>
            <a:r>
              <a:rPr lang="mr-IN" b="1" dirty="0" err="1"/>
              <a:t>B</a:t>
            </a:r>
            <a:r>
              <a:rPr lang="mr-IN" b="1" dirty="0"/>
              <a:t>, C, D, </a:t>
            </a:r>
            <a:r>
              <a:rPr lang="mr-IN" b="1" dirty="0" err="1"/>
              <a:t>E</a:t>
            </a:r>
            <a:r>
              <a:rPr lang="mr-IN" b="1" dirty="0"/>
              <a:t>, </a:t>
            </a:r>
            <a:r>
              <a:rPr lang="mr-IN" b="1" dirty="0" err="1"/>
              <a:t>H</a:t>
            </a:r>
            <a:r>
              <a:rPr lang="mr-IN" b="1" dirty="0" smtClean="0"/>
              <a:t>)</a:t>
            </a:r>
            <a:r>
              <a:rPr lang="es-ES" b="1" dirty="0" smtClean="0"/>
              <a:t> and </a:t>
            </a:r>
            <a:r>
              <a:rPr lang="mr-IN" b="1" dirty="0"/>
              <a:t>{</a:t>
            </a:r>
            <a:r>
              <a:rPr lang="mr-IN" b="1" dirty="0" err="1"/>
              <a:t>A</a:t>
            </a:r>
            <a:r>
              <a:rPr lang="mr-IN" b="1" dirty="0"/>
              <a:t>–&gt;</a:t>
            </a:r>
            <a:r>
              <a:rPr lang="mr-IN" b="1" dirty="0" err="1"/>
              <a:t>B</a:t>
            </a:r>
            <a:r>
              <a:rPr lang="mr-IN" b="1" dirty="0"/>
              <a:t>, BC–&gt; D, </a:t>
            </a:r>
            <a:r>
              <a:rPr lang="mr-IN" b="1" dirty="0" err="1"/>
              <a:t>E</a:t>
            </a:r>
            <a:r>
              <a:rPr lang="mr-IN" b="1" dirty="0"/>
              <a:t>–&gt;C, D–&gt;</a:t>
            </a:r>
            <a:r>
              <a:rPr lang="mr-IN" b="1" dirty="0" err="1"/>
              <a:t>A</a:t>
            </a:r>
            <a:r>
              <a:rPr lang="mr-IN" b="1" dirty="0" smtClean="0"/>
              <a:t>}</a:t>
            </a:r>
            <a:r>
              <a:rPr lang="sv-SE" i="1" dirty="0" smtClean="0"/>
              <a:t>. </a:t>
            </a:r>
            <a:r>
              <a:rPr lang="sv-SE" b="1" i="1" dirty="0" err="1" smtClean="0"/>
              <a:t>Closure</a:t>
            </a:r>
            <a:r>
              <a:rPr lang="sv-SE" b="1" i="1" dirty="0" smtClean="0"/>
              <a:t> </a:t>
            </a:r>
            <a:r>
              <a:rPr lang="sv-SE" b="1" i="1" dirty="0" err="1" smtClean="0"/>
              <a:t>of</a:t>
            </a:r>
            <a:r>
              <a:rPr lang="sv-SE" b="1" i="1" dirty="0" smtClean="0"/>
              <a:t> ED?</a:t>
            </a:r>
            <a:endParaRPr lang="sv-SE" altLang="en-US" b="1" i="1" dirty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908175" y="2708275"/>
            <a:ext cx="5976938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 b="1" dirty="0" smtClean="0">
                <a:latin typeface="Courier New" charset="0"/>
              </a:rPr>
              <a:t>E </a:t>
            </a:r>
            <a:r>
              <a:rPr lang="sv-SE" altLang="en-US" sz="1800" dirty="0" smtClean="0"/>
              <a:t>→</a:t>
            </a:r>
            <a:r>
              <a:rPr lang="sv-SE" altLang="en-US" sz="2000" b="1" dirty="0" smtClean="0">
                <a:latin typeface="Courier New" charset="0"/>
              </a:rPr>
              <a:t> C</a:t>
            </a:r>
            <a:r>
              <a:rPr lang="sv-SE" altLang="en-US" sz="2000" b="1" dirty="0">
                <a:latin typeface="Courier New" charset="0"/>
              </a:rPr>
              <a:t/>
            </a:r>
            <a:br>
              <a:rPr lang="sv-SE" altLang="en-US" sz="2000" b="1" dirty="0">
                <a:latin typeface="Courier New" charset="0"/>
              </a:rPr>
            </a:br>
            <a:r>
              <a:rPr lang="sv-SE" altLang="en-US" sz="2000" b="1" dirty="0" smtClean="0">
                <a:latin typeface="Courier New" charset="0"/>
              </a:rPr>
              <a:t>D </a:t>
            </a:r>
            <a:r>
              <a:rPr lang="sv-SE" altLang="en-US" sz="1800" dirty="0"/>
              <a:t>→</a:t>
            </a:r>
            <a:r>
              <a:rPr lang="sv-SE" altLang="en-US" sz="2000" b="1" dirty="0">
                <a:latin typeface="Courier New" charset="0"/>
              </a:rPr>
              <a:t> </a:t>
            </a:r>
            <a:r>
              <a:rPr lang="sv-SE" altLang="en-US" sz="2000" b="1" dirty="0" smtClean="0">
                <a:latin typeface="Courier New" charset="0"/>
              </a:rPr>
              <a:t>A</a:t>
            </a:r>
            <a:r>
              <a:rPr lang="sv-SE" altLang="en-US" sz="2000" b="1" dirty="0">
                <a:latin typeface="Courier New" charset="0"/>
              </a:rPr>
              <a:t/>
            </a:r>
            <a:br>
              <a:rPr lang="sv-SE" altLang="en-US" sz="2000" b="1" dirty="0">
                <a:latin typeface="Courier New" charset="0"/>
              </a:rPr>
            </a:br>
            <a:r>
              <a:rPr lang="sv-SE" altLang="en-US" sz="2000" b="1" dirty="0" smtClean="0">
                <a:latin typeface="Courier New" charset="0"/>
              </a:rPr>
              <a:t>A </a:t>
            </a:r>
            <a:r>
              <a:rPr lang="sv-SE" altLang="en-US" sz="1800" dirty="0"/>
              <a:t>→</a:t>
            </a:r>
            <a:r>
              <a:rPr lang="sv-SE" altLang="en-US" sz="2000" b="1" dirty="0">
                <a:latin typeface="Courier New" charset="0"/>
              </a:rPr>
              <a:t> </a:t>
            </a:r>
            <a:r>
              <a:rPr lang="sv-SE" altLang="en-US" sz="2000" b="1" dirty="0" smtClean="0">
                <a:latin typeface="Courier New" charset="0"/>
              </a:rPr>
              <a:t>B</a:t>
            </a:r>
            <a:r>
              <a:rPr lang="sv-SE" altLang="en-US" sz="2000" b="1" dirty="0">
                <a:latin typeface="Courier New" charset="0"/>
              </a:rPr>
              <a:t/>
            </a:r>
            <a:br>
              <a:rPr lang="sv-SE" altLang="en-US" sz="2000" b="1" dirty="0">
                <a:latin typeface="Courier New" charset="0"/>
              </a:rPr>
            </a:br>
            <a:r>
              <a:rPr lang="sv-SE" altLang="en-US" sz="2000" b="1" dirty="0" smtClean="0">
                <a:latin typeface="Courier New" charset="0"/>
              </a:rPr>
              <a:t>B,C </a:t>
            </a:r>
            <a:r>
              <a:rPr lang="sv-SE" altLang="en-US" sz="1800" dirty="0"/>
              <a:t>→</a:t>
            </a:r>
            <a:r>
              <a:rPr lang="sv-SE" altLang="en-US" sz="2000" b="1" dirty="0">
                <a:latin typeface="Courier New" charset="0"/>
              </a:rPr>
              <a:t> </a:t>
            </a:r>
            <a:r>
              <a:rPr lang="sv-SE" altLang="en-US" sz="2000" b="1" dirty="0" smtClean="0">
                <a:latin typeface="Courier New" charset="0"/>
              </a:rPr>
              <a:t>D</a:t>
            </a:r>
            <a:r>
              <a:rPr lang="sv-SE" altLang="en-US" sz="2000" b="1" dirty="0">
                <a:latin typeface="Courier New" charset="0"/>
              </a:rPr>
              <a:t/>
            </a:r>
            <a:br>
              <a:rPr lang="sv-SE" altLang="en-US" sz="2000" b="1" dirty="0">
                <a:latin typeface="Courier New" charset="0"/>
              </a:rPr>
            </a:br>
            <a:endParaRPr lang="sv-SE" altLang="en-US" sz="2000" b="1" dirty="0">
              <a:latin typeface="Courier New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971550" y="5013325"/>
            <a:ext cx="72739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 b="1" dirty="0" smtClean="0">
                <a:latin typeface="Courier New" charset="0"/>
              </a:rPr>
              <a:t>{E, D}</a:t>
            </a:r>
            <a:r>
              <a:rPr lang="sv-SE" altLang="en-US" sz="1800" b="1" baseline="30000" dirty="0" smtClean="0">
                <a:latin typeface="Courier New" charset="0"/>
              </a:rPr>
              <a:t>+</a:t>
            </a:r>
            <a:r>
              <a:rPr lang="sv-SE" altLang="en-US" sz="1800" b="1" dirty="0" smtClean="0">
                <a:latin typeface="Courier New" charset="0"/>
              </a:rPr>
              <a:t> = {A, B, C, D}</a:t>
            </a:r>
            <a:endParaRPr lang="sv-SE" altLang="en-US" sz="1800" b="1" dirty="0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1638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 dirty="0" err="1"/>
              <a:t>Finding</a:t>
            </a:r>
            <a:r>
              <a:rPr lang="sv-SE" altLang="en-US" dirty="0"/>
              <a:t> all </a:t>
            </a:r>
            <a:r>
              <a:rPr lang="sv-SE" altLang="en-US" dirty="0" err="1"/>
              <a:t>implied</a:t>
            </a:r>
            <a:r>
              <a:rPr lang="sv-SE" altLang="en-US" dirty="0"/>
              <a:t> FDs: F</a:t>
            </a:r>
            <a:r>
              <a:rPr lang="sv-SE" altLang="en-US" baseline="30000" dirty="0"/>
              <a:t>+</a:t>
            </a:r>
            <a:endParaRPr lang="sv-SE" alt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sv-SE" altLang="en-US" sz="2800" dirty="0"/>
              <a:t>F</a:t>
            </a:r>
            <a:r>
              <a:rPr lang="sv-SE" altLang="en-US" sz="2800" baseline="30000" dirty="0"/>
              <a:t>+</a:t>
            </a:r>
            <a:r>
              <a:rPr lang="sv-SE" altLang="en-US" sz="2800" dirty="0"/>
              <a:t> is </a:t>
            </a:r>
            <a:r>
              <a:rPr lang="sv-SE" altLang="en-US" sz="2800" dirty="0" err="1"/>
              <a:t>also</a:t>
            </a:r>
            <a:r>
              <a:rPr lang="sv-SE" altLang="en-US" sz="2800" dirty="0"/>
              <a:t> </a:t>
            </a:r>
            <a:r>
              <a:rPr lang="sv-SE" altLang="en-US" sz="2800" dirty="0" err="1"/>
              <a:t>called</a:t>
            </a:r>
            <a:r>
              <a:rPr lang="sv-SE" altLang="en-US" sz="2800" dirty="0"/>
              <a:t> the </a:t>
            </a:r>
            <a:r>
              <a:rPr lang="sv-SE" altLang="en-US" sz="2800" dirty="0" err="1"/>
              <a:t>closure</a:t>
            </a:r>
            <a:r>
              <a:rPr lang="sv-SE" altLang="en-US" sz="2800" dirty="0"/>
              <a:t> </a:t>
            </a:r>
            <a:r>
              <a:rPr lang="sv-SE" altLang="en-US" sz="2800" dirty="0" err="1"/>
              <a:t>of</a:t>
            </a:r>
            <a:r>
              <a:rPr lang="sv-SE" altLang="en-US" sz="2800" dirty="0"/>
              <a:t> F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sv-SE" altLang="en-US" sz="2800" dirty="0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sv-SE" altLang="en-US" sz="2800" dirty="0" smtClean="0"/>
              <a:t>Simple</a:t>
            </a:r>
            <a:r>
              <a:rPr lang="sv-SE" altLang="en-US" sz="2800" dirty="0"/>
              <a:t>, </a:t>
            </a:r>
            <a:r>
              <a:rPr lang="sv-SE" altLang="en-US" sz="2800" dirty="0" err="1"/>
              <a:t>exponential</a:t>
            </a:r>
            <a:r>
              <a:rPr lang="sv-SE" altLang="en-US" sz="2800" dirty="0"/>
              <a:t> </a:t>
            </a:r>
            <a:r>
              <a:rPr lang="sv-SE" altLang="en-US" sz="2800" dirty="0" err="1"/>
              <a:t>algorithm</a:t>
            </a:r>
            <a:endParaRPr lang="sv-SE" altLang="en-US" sz="2800" dirty="0"/>
          </a:p>
          <a:p>
            <a:pPr marL="914400" lvl="2" indent="0" eaLnBrk="1" hangingPunct="1">
              <a:lnSpc>
                <a:spcPct val="90000"/>
              </a:lnSpc>
              <a:buNone/>
            </a:pPr>
            <a:r>
              <a:rPr lang="sv-SE" altLang="en-US" sz="2000" dirty="0"/>
              <a:t>For </a:t>
            </a:r>
            <a:r>
              <a:rPr lang="sv-SE" altLang="en-US" sz="2000" dirty="0" err="1"/>
              <a:t>each</a:t>
            </a:r>
            <a:r>
              <a:rPr lang="sv-SE" altLang="en-US" sz="2000" dirty="0"/>
              <a:t> set </a:t>
            </a:r>
            <a:r>
              <a:rPr lang="sv-SE" altLang="en-US" sz="2000" dirty="0" err="1"/>
              <a:t>of</a:t>
            </a:r>
            <a:r>
              <a:rPr lang="sv-SE" altLang="en-US" sz="2000" dirty="0"/>
              <a:t> </a:t>
            </a:r>
            <a:r>
              <a:rPr lang="sv-SE" altLang="en-US" sz="2000" dirty="0" err="1"/>
              <a:t>attributes</a:t>
            </a:r>
            <a:r>
              <a:rPr lang="sv-SE" altLang="en-US" sz="2000" dirty="0"/>
              <a:t> </a:t>
            </a:r>
            <a:r>
              <a:rPr lang="sv-SE" altLang="en-US" sz="2000" dirty="0" smtClean="0"/>
              <a:t>X in a relation R:</a:t>
            </a:r>
          </a:p>
          <a:p>
            <a:pPr marL="1371600" lvl="2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sv-SE" altLang="en-US" sz="2000" dirty="0" err="1" smtClean="0"/>
              <a:t>compute</a:t>
            </a:r>
            <a:r>
              <a:rPr lang="sv-SE" altLang="en-US" sz="2000" dirty="0" smtClean="0"/>
              <a:t> </a:t>
            </a:r>
            <a:r>
              <a:rPr lang="sv-SE" altLang="en-US" sz="2000" dirty="0"/>
              <a:t>X</a:t>
            </a:r>
            <a:r>
              <a:rPr lang="sv-SE" altLang="en-US" sz="2000" baseline="30000" dirty="0"/>
              <a:t>+</a:t>
            </a:r>
            <a:r>
              <a:rPr lang="sv-SE" altLang="en-US" sz="2000" dirty="0"/>
              <a:t>.</a:t>
            </a:r>
          </a:p>
          <a:p>
            <a:pPr marL="1371600" lvl="2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sv-SE" altLang="en-US" sz="2000" dirty="0" err="1"/>
              <a:t>Add</a:t>
            </a:r>
            <a:r>
              <a:rPr lang="sv-SE" altLang="en-US" sz="2000" dirty="0"/>
              <a:t> X → A to F</a:t>
            </a:r>
            <a:r>
              <a:rPr lang="sv-SE" altLang="en-US" sz="2000" baseline="30000" dirty="0"/>
              <a:t>+</a:t>
            </a:r>
            <a:r>
              <a:rPr lang="sv-SE" altLang="en-US" sz="2000" dirty="0"/>
              <a:t> for all A in X</a:t>
            </a:r>
            <a:r>
              <a:rPr lang="sv-SE" altLang="en-US" sz="2000" baseline="30000" dirty="0"/>
              <a:t>+</a:t>
            </a:r>
            <a:r>
              <a:rPr lang="sv-SE" altLang="en-US" sz="2000" dirty="0"/>
              <a:t> - X.</a:t>
            </a:r>
          </a:p>
          <a:p>
            <a:pPr marL="1371600" lvl="2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sv-SE" altLang="en-US" sz="2000" dirty="0" err="1"/>
              <a:t>However</a:t>
            </a:r>
            <a:r>
              <a:rPr lang="sv-SE" altLang="en-US" sz="2000" dirty="0"/>
              <a:t>, </a:t>
            </a:r>
            <a:r>
              <a:rPr lang="sv-SE" altLang="en-US" sz="2000" dirty="0" err="1"/>
              <a:t>drop</a:t>
            </a:r>
            <a:r>
              <a:rPr lang="sv-SE" altLang="en-US" sz="2000" dirty="0"/>
              <a:t> XY → A </a:t>
            </a:r>
            <a:r>
              <a:rPr lang="sv-SE" altLang="en-US" sz="2000" dirty="0" err="1"/>
              <a:t>whenever</a:t>
            </a:r>
            <a:r>
              <a:rPr lang="sv-SE" altLang="en-US" sz="2000" dirty="0"/>
              <a:t> </a:t>
            </a:r>
            <a:r>
              <a:rPr lang="sv-SE" altLang="en-US" sz="2000" dirty="0" err="1"/>
              <a:t>we</a:t>
            </a:r>
            <a:r>
              <a:rPr lang="sv-SE" altLang="en-US" sz="2000" dirty="0"/>
              <a:t> </a:t>
            </a:r>
            <a:r>
              <a:rPr lang="sv-SE" altLang="en-US" sz="2000" dirty="0" err="1"/>
              <a:t>discover</a:t>
            </a:r>
            <a:r>
              <a:rPr lang="sv-SE" altLang="en-US" sz="2000" dirty="0"/>
              <a:t> </a:t>
            </a:r>
            <a:br>
              <a:rPr lang="sv-SE" altLang="en-US" sz="2000" dirty="0"/>
            </a:br>
            <a:r>
              <a:rPr lang="sv-SE" altLang="en-US" sz="2000" dirty="0"/>
              <a:t>X → A.</a:t>
            </a:r>
          </a:p>
          <a:p>
            <a:pPr marL="1752600" lvl="3" indent="-381000" eaLnBrk="1" hangingPunct="1">
              <a:lnSpc>
                <a:spcPct val="90000"/>
              </a:lnSpc>
            </a:pPr>
            <a:r>
              <a:rPr lang="sv-SE" altLang="en-US" sz="1800" dirty="0" err="1"/>
              <a:t>Because</a:t>
            </a:r>
            <a:r>
              <a:rPr lang="sv-SE" altLang="en-US" sz="1800" dirty="0"/>
              <a:t> XY → A </a:t>
            </a:r>
            <a:r>
              <a:rPr lang="sv-SE" altLang="en-US" sz="1800" dirty="0" err="1"/>
              <a:t>follows</a:t>
            </a:r>
            <a:r>
              <a:rPr lang="sv-SE" altLang="en-US" sz="1800" dirty="0"/>
              <a:t> from X → A</a:t>
            </a:r>
            <a:r>
              <a:rPr lang="sv-SE" altLang="en-US" sz="1800" dirty="0" smtClean="0"/>
              <a:t>.</a:t>
            </a:r>
          </a:p>
          <a:p>
            <a:pPr marL="1752600" lvl="3" indent="-381000" eaLnBrk="1" hangingPunct="1">
              <a:lnSpc>
                <a:spcPct val="90000"/>
              </a:lnSpc>
            </a:pPr>
            <a:endParaRPr lang="sv-SE" altLang="en-US" sz="1800" dirty="0"/>
          </a:p>
          <a:p>
            <a:pPr marL="990600" lvl="1" indent="-533400" eaLnBrk="1" hangingPunct="1">
              <a:lnSpc>
                <a:spcPct val="90000"/>
              </a:lnSpc>
            </a:pPr>
            <a:endParaRPr lang="sv-SE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 dirty="0" err="1" smtClean="0"/>
              <a:t>Example</a:t>
            </a:r>
            <a:r>
              <a:rPr lang="sv-SE" altLang="en-US" dirty="0" smtClean="0"/>
              <a:t>: </a:t>
            </a:r>
            <a:r>
              <a:rPr lang="sv-SE" altLang="en-US" dirty="0" err="1" smtClean="0"/>
              <a:t>Finding</a:t>
            </a:r>
            <a:r>
              <a:rPr lang="sv-SE" altLang="en-US" dirty="0" smtClean="0"/>
              <a:t> F</a:t>
            </a:r>
            <a:r>
              <a:rPr lang="sv-SE" altLang="en-US" baseline="30000" dirty="0" smtClean="0"/>
              <a:t>+</a:t>
            </a:r>
            <a:endParaRPr lang="sv-SE" altLang="en-US" baseline="30000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4158002"/>
            <a:ext cx="8507288" cy="1968162"/>
          </a:xfrm>
          <a:noFill/>
          <a:ln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1800" dirty="0" smtClean="0"/>
              <a:t>X = </a:t>
            </a:r>
            <a:r>
              <a:rPr lang="sv-SE" altLang="en-US" sz="1800" dirty="0" smtClean="0">
                <a:latin typeface="Courier New" charset="0"/>
                <a:ea typeface="Courier New" charset="0"/>
                <a:cs typeface="Courier New" charset="0"/>
              </a:rPr>
              <a:t>{</a:t>
            </a:r>
            <a:r>
              <a:rPr lang="sv-SE" altLang="en-US" sz="1800" dirty="0" err="1">
                <a:latin typeface="Courier New" charset="0"/>
                <a:ea typeface="Courier New" charset="0"/>
                <a:cs typeface="Courier New" charset="0"/>
              </a:rPr>
              <a:t>code</a:t>
            </a:r>
            <a:r>
              <a:rPr lang="sv-SE" altLang="en-US" sz="1800" dirty="0">
                <a:latin typeface="Courier New" charset="0"/>
                <a:ea typeface="Courier New" charset="0"/>
                <a:cs typeface="Courier New" charset="0"/>
              </a:rPr>
              <a:t>, period, </a:t>
            </a:r>
            <a:r>
              <a:rPr lang="sv-SE" altLang="en-US" sz="1800" dirty="0" err="1">
                <a:latin typeface="Courier New" charset="0"/>
                <a:ea typeface="Courier New" charset="0"/>
                <a:cs typeface="Courier New" charset="0"/>
              </a:rPr>
              <a:t>weekday</a:t>
            </a:r>
            <a:r>
              <a:rPr lang="sv-SE" altLang="en-US" sz="1800" dirty="0" smtClean="0">
                <a:latin typeface="Courier New" charset="0"/>
                <a:ea typeface="Courier New" charset="0"/>
                <a:cs typeface="Courier New" charset="0"/>
              </a:rPr>
              <a:t>} </a:t>
            </a:r>
            <a:r>
              <a:rPr lang="sv-SE" altLang="en-US" sz="1800" dirty="0" smtClean="0">
                <a:latin typeface="+mj-lt"/>
                <a:ea typeface="Courier New" charset="0"/>
                <a:cs typeface="Courier New" charset="0"/>
              </a:rPr>
              <a:t>(</a:t>
            </a:r>
            <a:r>
              <a:rPr lang="sv-SE" altLang="en-US" sz="1800" dirty="0" err="1" smtClean="0">
                <a:latin typeface="+mj-lt"/>
                <a:ea typeface="Courier New" charset="0"/>
                <a:cs typeface="Courier New" charset="0"/>
              </a:rPr>
              <a:t>remember</a:t>
            </a:r>
            <a:r>
              <a:rPr lang="sv-SE" altLang="en-US" sz="1800" dirty="0" smtClean="0">
                <a:latin typeface="+mj-lt"/>
                <a:ea typeface="Courier New" charset="0"/>
                <a:cs typeface="Courier New" charset="0"/>
              </a:rPr>
              <a:t>: must </a:t>
            </a:r>
            <a:r>
              <a:rPr lang="sv-SE" altLang="en-US" sz="1800" dirty="0" err="1" smtClean="0">
                <a:latin typeface="+mj-lt"/>
                <a:ea typeface="Courier New" charset="0"/>
                <a:cs typeface="Courier New" charset="0"/>
              </a:rPr>
              <a:t>repeat</a:t>
            </a:r>
            <a:r>
              <a:rPr lang="sv-SE" altLang="en-US" sz="1800" dirty="0" smtClean="0">
                <a:latin typeface="+mj-lt"/>
                <a:ea typeface="Courier New" charset="0"/>
                <a:cs typeface="Courier New" charset="0"/>
              </a:rPr>
              <a:t> for all </a:t>
            </a:r>
            <a:r>
              <a:rPr lang="sv-SE" altLang="en-US" sz="1800" dirty="0" err="1" smtClean="0">
                <a:latin typeface="+mj-lt"/>
                <a:ea typeface="Courier New" charset="0"/>
                <a:cs typeface="Courier New" charset="0"/>
              </a:rPr>
              <a:t>other</a:t>
            </a:r>
            <a:r>
              <a:rPr lang="sv-SE" altLang="en-US" sz="1800" dirty="0" smtClean="0">
                <a:latin typeface="+mj-lt"/>
                <a:ea typeface="Courier New" charset="0"/>
                <a:cs typeface="Courier New" charset="0"/>
              </a:rPr>
              <a:t> X </a:t>
            </a:r>
            <a:r>
              <a:rPr lang="sv-SE" altLang="en-US" sz="1800" dirty="0" err="1" smtClean="0">
                <a:latin typeface="+mj-lt"/>
                <a:ea typeface="Courier New" charset="0"/>
                <a:cs typeface="Courier New" charset="0"/>
              </a:rPr>
              <a:t>too</a:t>
            </a:r>
            <a:r>
              <a:rPr lang="sv-SE" altLang="en-US" sz="1800" dirty="0" smtClean="0">
                <a:latin typeface="+mj-lt"/>
                <a:ea typeface="Courier New" charset="0"/>
                <a:cs typeface="Courier New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sv-SE" altLang="en-US" sz="1800" dirty="0" smtClean="0"/>
              <a:t>X</a:t>
            </a:r>
            <a:r>
              <a:rPr lang="sv-SE" altLang="en-US" sz="1800" baseline="30000" dirty="0" smtClean="0"/>
              <a:t>+</a:t>
            </a:r>
            <a:r>
              <a:rPr lang="sv-SE" altLang="en-US" sz="1800" dirty="0" smtClean="0"/>
              <a:t>=</a:t>
            </a:r>
            <a:r>
              <a:rPr lang="sv-SE" altLang="en-US" sz="1800" b="1" dirty="0">
                <a:latin typeface="Courier New" charset="0"/>
              </a:rPr>
              <a:t> </a:t>
            </a:r>
            <a:r>
              <a:rPr lang="sv-SE" altLang="en-US" sz="1800" dirty="0">
                <a:latin typeface="Courier New" charset="0"/>
              </a:rPr>
              <a:t>{</a:t>
            </a:r>
            <a:r>
              <a:rPr lang="sv-SE" altLang="en-US" sz="1800" dirty="0" err="1">
                <a:latin typeface="Courier New" charset="0"/>
              </a:rPr>
              <a:t>code</a:t>
            </a:r>
            <a:r>
              <a:rPr lang="sv-SE" altLang="en-US" sz="1800" dirty="0">
                <a:latin typeface="Courier New" charset="0"/>
              </a:rPr>
              <a:t>, period, </a:t>
            </a:r>
            <a:r>
              <a:rPr lang="sv-SE" altLang="en-US" sz="1800" dirty="0" err="1">
                <a:latin typeface="Courier New" charset="0"/>
              </a:rPr>
              <a:t>weekday</a:t>
            </a:r>
            <a:r>
              <a:rPr lang="sv-SE" altLang="en-US" sz="1800" dirty="0">
                <a:latin typeface="Courier New" charset="0"/>
              </a:rPr>
              <a:t>, </a:t>
            </a:r>
            <a:r>
              <a:rPr lang="sv-SE" altLang="en-US" sz="1800" dirty="0" err="1">
                <a:latin typeface="Courier New" charset="0"/>
              </a:rPr>
              <a:t>name</a:t>
            </a:r>
            <a:r>
              <a:rPr lang="sv-SE" altLang="en-US" sz="1800" dirty="0">
                <a:latin typeface="Courier New" charset="0"/>
              </a:rPr>
              <a:t>, #</a:t>
            </a:r>
            <a:r>
              <a:rPr lang="sv-SE" altLang="en-US" sz="1800" dirty="0" smtClean="0">
                <a:latin typeface="Courier New" charset="0"/>
              </a:rPr>
              <a:t>students, </a:t>
            </a:r>
            <a:r>
              <a:rPr lang="sv-SE" altLang="en-US" sz="1800" dirty="0" err="1" smtClean="0">
                <a:latin typeface="Courier New" charset="0"/>
              </a:rPr>
              <a:t>teacher</a:t>
            </a:r>
            <a:r>
              <a:rPr lang="sv-SE" altLang="en-US" sz="1800" dirty="0">
                <a:latin typeface="Courier New" charset="0"/>
              </a:rPr>
              <a:t>, </a:t>
            </a:r>
            <a:r>
              <a:rPr lang="sv-SE" altLang="en-US" sz="1800" dirty="0" err="1">
                <a:latin typeface="Courier New" charset="0"/>
              </a:rPr>
              <a:t>hour</a:t>
            </a:r>
            <a:r>
              <a:rPr lang="sv-SE" altLang="en-US" sz="1800" dirty="0">
                <a:latin typeface="Courier New" charset="0"/>
              </a:rPr>
              <a:t>, </a:t>
            </a:r>
            <a:r>
              <a:rPr lang="sv-SE" altLang="en-US" sz="1800" dirty="0" err="1">
                <a:latin typeface="Courier New" charset="0"/>
              </a:rPr>
              <a:t>room</a:t>
            </a:r>
            <a:r>
              <a:rPr lang="sv-SE" altLang="en-US" sz="1800" dirty="0">
                <a:latin typeface="Courier New" charset="0"/>
              </a:rPr>
              <a:t>, #</a:t>
            </a:r>
            <a:r>
              <a:rPr lang="sv-SE" altLang="en-US" sz="1800" dirty="0" err="1">
                <a:latin typeface="Courier New" charset="0"/>
              </a:rPr>
              <a:t>seats</a:t>
            </a:r>
            <a:r>
              <a:rPr lang="sv-SE" altLang="en-US" sz="1800" dirty="0" smtClean="0">
                <a:latin typeface="Courier New" charset="0"/>
              </a:rPr>
              <a:t>}</a:t>
            </a:r>
            <a:endParaRPr lang="sv-SE" altLang="en-US" sz="1800" dirty="0" smtClean="0"/>
          </a:p>
          <a:p>
            <a:pPr eaLnBrk="1" hangingPunct="1">
              <a:buNone/>
            </a:pPr>
            <a:r>
              <a:rPr lang="sv-SE" altLang="en-US" sz="1800" dirty="0" smtClean="0"/>
              <a:t>X</a:t>
            </a:r>
            <a:r>
              <a:rPr lang="sv-SE" altLang="en-US" sz="1800" baseline="30000" dirty="0" smtClean="0"/>
              <a:t>+ </a:t>
            </a:r>
            <a:r>
              <a:rPr lang="sv-SE" altLang="en-US" sz="1800" dirty="0" smtClean="0"/>
              <a:t>- X=</a:t>
            </a:r>
            <a:r>
              <a:rPr lang="sv-SE" altLang="en-US" sz="1800" b="1" dirty="0" smtClean="0">
                <a:latin typeface="Courier New" charset="0"/>
              </a:rPr>
              <a:t> </a:t>
            </a:r>
            <a:r>
              <a:rPr lang="sv-SE" altLang="en-US" sz="1800" dirty="0" smtClean="0">
                <a:latin typeface="Courier New" charset="0"/>
              </a:rPr>
              <a:t>{</a:t>
            </a:r>
            <a:r>
              <a:rPr lang="sv-SE" altLang="en-US" sz="1800" dirty="0" err="1" smtClean="0">
                <a:latin typeface="Courier New" charset="0"/>
              </a:rPr>
              <a:t>name</a:t>
            </a:r>
            <a:r>
              <a:rPr lang="sv-SE" altLang="en-US" sz="1800" dirty="0">
                <a:latin typeface="Courier New" charset="0"/>
              </a:rPr>
              <a:t>, #students, </a:t>
            </a:r>
            <a:r>
              <a:rPr lang="sv-SE" altLang="en-US" sz="1800" dirty="0" err="1">
                <a:latin typeface="Courier New" charset="0"/>
              </a:rPr>
              <a:t>teacher</a:t>
            </a:r>
            <a:r>
              <a:rPr lang="sv-SE" altLang="en-US" sz="1800" dirty="0">
                <a:latin typeface="Courier New" charset="0"/>
              </a:rPr>
              <a:t>, </a:t>
            </a:r>
            <a:r>
              <a:rPr lang="sv-SE" altLang="en-US" sz="1800" dirty="0" err="1">
                <a:latin typeface="Courier New" charset="0"/>
              </a:rPr>
              <a:t>hour</a:t>
            </a:r>
            <a:r>
              <a:rPr lang="sv-SE" altLang="en-US" sz="1800" dirty="0">
                <a:latin typeface="Courier New" charset="0"/>
              </a:rPr>
              <a:t>, </a:t>
            </a:r>
            <a:r>
              <a:rPr lang="sv-SE" altLang="en-US" sz="1800" dirty="0" err="1">
                <a:latin typeface="Courier New" charset="0"/>
              </a:rPr>
              <a:t>room</a:t>
            </a:r>
            <a:r>
              <a:rPr lang="sv-SE" altLang="en-US" sz="1800" dirty="0">
                <a:latin typeface="Courier New" charset="0"/>
              </a:rPr>
              <a:t>, #</a:t>
            </a:r>
            <a:r>
              <a:rPr lang="sv-SE" altLang="en-US" sz="1800" dirty="0" err="1">
                <a:latin typeface="Courier New" charset="0"/>
              </a:rPr>
              <a:t>seats</a:t>
            </a:r>
            <a:r>
              <a:rPr lang="sv-SE" altLang="en-US" sz="1800" dirty="0" smtClean="0">
                <a:latin typeface="Courier New" charset="0"/>
              </a:rPr>
              <a:t>}</a:t>
            </a:r>
          </a:p>
          <a:p>
            <a:pPr eaLnBrk="1" hangingPunct="1">
              <a:buNone/>
            </a:pPr>
            <a:endParaRPr lang="sv-SE" altLang="en-US" sz="1800" dirty="0" smtClean="0">
              <a:latin typeface="Courier New" charset="0"/>
            </a:endParaRPr>
          </a:p>
          <a:p>
            <a:pPr algn="ctr" eaLnBrk="1" hangingPunct="1">
              <a:buNone/>
            </a:pPr>
            <a:endParaRPr lang="sv-SE" altLang="en-US" sz="1800" dirty="0">
              <a:latin typeface="Courier New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932040" y="1340768"/>
            <a:ext cx="4031715" cy="1415772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200" b="1" dirty="0" smtClean="0">
                <a:latin typeface="Courier New" charset="0"/>
              </a:rPr>
              <a:t>(1) </a:t>
            </a:r>
            <a:r>
              <a:rPr lang="sv-SE" altLang="en-US" sz="1200" b="1" dirty="0" err="1" smtClean="0">
                <a:latin typeface="Courier New" charset="0"/>
              </a:rPr>
              <a:t>code</a:t>
            </a:r>
            <a:r>
              <a:rPr lang="sv-SE" altLang="en-US" sz="1200" b="1" dirty="0" smtClean="0">
                <a:latin typeface="Courier New" charset="0"/>
              </a:rPr>
              <a:t> </a:t>
            </a:r>
            <a:r>
              <a:rPr lang="sv-SE" altLang="en-US" sz="1100" dirty="0"/>
              <a:t>→</a:t>
            </a:r>
            <a:r>
              <a:rPr lang="sv-SE" altLang="en-US" sz="1200" b="1" dirty="0">
                <a:latin typeface="Courier New" charset="0"/>
              </a:rPr>
              <a:t> </a:t>
            </a:r>
            <a:r>
              <a:rPr lang="sv-SE" altLang="en-US" sz="1200" b="1" dirty="0" err="1">
                <a:latin typeface="Courier New" charset="0"/>
              </a:rPr>
              <a:t>name</a:t>
            </a:r>
            <a:r>
              <a:rPr lang="sv-SE" altLang="en-US" sz="1200" b="1" dirty="0">
                <a:latin typeface="Courier New" charset="0"/>
              </a:rPr>
              <a:t/>
            </a:r>
            <a:br>
              <a:rPr lang="sv-SE" altLang="en-US" sz="1200" b="1" dirty="0">
                <a:latin typeface="Courier New" charset="0"/>
              </a:rPr>
            </a:br>
            <a:r>
              <a:rPr lang="sv-SE" altLang="en-US" sz="1200" b="1" dirty="0" smtClean="0">
                <a:latin typeface="Courier New" charset="0"/>
              </a:rPr>
              <a:t>(2) </a:t>
            </a:r>
            <a:r>
              <a:rPr lang="sv-SE" altLang="en-US" sz="1200" b="1" dirty="0" err="1" smtClean="0">
                <a:latin typeface="Courier New" charset="0"/>
              </a:rPr>
              <a:t>code</a:t>
            </a:r>
            <a:r>
              <a:rPr lang="sv-SE" altLang="en-US" sz="1200" b="1" dirty="0">
                <a:latin typeface="Courier New" charset="0"/>
              </a:rPr>
              <a:t>, period </a:t>
            </a:r>
            <a:r>
              <a:rPr lang="sv-SE" altLang="en-US" sz="1100" dirty="0"/>
              <a:t>→</a:t>
            </a:r>
            <a:r>
              <a:rPr lang="sv-SE" altLang="en-US" sz="1200" b="1" dirty="0">
                <a:latin typeface="Courier New" charset="0"/>
              </a:rPr>
              <a:t> #students</a:t>
            </a:r>
            <a:br>
              <a:rPr lang="sv-SE" altLang="en-US" sz="1200" b="1" dirty="0">
                <a:latin typeface="Courier New" charset="0"/>
              </a:rPr>
            </a:br>
            <a:r>
              <a:rPr lang="sv-SE" altLang="en-US" sz="1200" b="1" dirty="0" smtClean="0">
                <a:latin typeface="Courier New" charset="0"/>
              </a:rPr>
              <a:t>(3) </a:t>
            </a:r>
            <a:r>
              <a:rPr lang="sv-SE" altLang="en-US" sz="1200" b="1" dirty="0" err="1" smtClean="0">
                <a:latin typeface="Courier New" charset="0"/>
              </a:rPr>
              <a:t>code</a:t>
            </a:r>
            <a:r>
              <a:rPr lang="sv-SE" altLang="en-US" sz="1200" b="1" dirty="0">
                <a:latin typeface="Courier New" charset="0"/>
              </a:rPr>
              <a:t>, period </a:t>
            </a:r>
            <a:r>
              <a:rPr lang="sv-SE" altLang="en-US" sz="1100" dirty="0"/>
              <a:t>→</a:t>
            </a:r>
            <a:r>
              <a:rPr lang="sv-SE" altLang="en-US" sz="1200" b="1" dirty="0">
                <a:latin typeface="Courier New" charset="0"/>
              </a:rPr>
              <a:t> </a:t>
            </a:r>
            <a:r>
              <a:rPr lang="sv-SE" altLang="en-US" sz="1200" b="1" dirty="0" err="1">
                <a:latin typeface="Courier New" charset="0"/>
              </a:rPr>
              <a:t>teacher</a:t>
            </a:r>
            <a:r>
              <a:rPr lang="sv-SE" altLang="en-US" sz="1200" b="1" dirty="0">
                <a:latin typeface="Courier New" charset="0"/>
              </a:rPr>
              <a:t/>
            </a:r>
            <a:br>
              <a:rPr lang="sv-SE" altLang="en-US" sz="1200" b="1" dirty="0">
                <a:latin typeface="Courier New" charset="0"/>
              </a:rPr>
            </a:br>
            <a:r>
              <a:rPr lang="sv-SE" altLang="en-US" sz="1200" b="1" dirty="0" smtClean="0">
                <a:latin typeface="Courier New" charset="0"/>
              </a:rPr>
              <a:t>(4) </a:t>
            </a:r>
            <a:r>
              <a:rPr lang="sv-SE" altLang="en-US" sz="1200" b="1" dirty="0" err="1" smtClean="0">
                <a:latin typeface="Courier New" charset="0"/>
              </a:rPr>
              <a:t>room</a:t>
            </a:r>
            <a:r>
              <a:rPr lang="sv-SE" altLang="en-US" sz="1200" b="1" dirty="0" smtClean="0">
                <a:latin typeface="Courier New" charset="0"/>
              </a:rPr>
              <a:t> </a:t>
            </a:r>
            <a:r>
              <a:rPr lang="sv-SE" altLang="en-US" sz="1100" dirty="0"/>
              <a:t>→</a:t>
            </a:r>
            <a:r>
              <a:rPr lang="sv-SE" altLang="en-US" sz="1200" b="1" dirty="0">
                <a:latin typeface="Courier New" charset="0"/>
              </a:rPr>
              <a:t> #</a:t>
            </a:r>
            <a:r>
              <a:rPr lang="sv-SE" altLang="en-US" sz="1200" b="1" dirty="0" err="1">
                <a:latin typeface="Courier New" charset="0"/>
              </a:rPr>
              <a:t>seats</a:t>
            </a:r>
            <a:r>
              <a:rPr lang="sv-SE" altLang="en-US" sz="1200" b="1" dirty="0">
                <a:latin typeface="Courier New" charset="0"/>
              </a:rPr>
              <a:t/>
            </a:r>
            <a:br>
              <a:rPr lang="sv-SE" altLang="en-US" sz="1200" b="1" dirty="0">
                <a:latin typeface="Courier New" charset="0"/>
              </a:rPr>
            </a:br>
            <a:r>
              <a:rPr lang="sv-SE" altLang="en-US" sz="1200" b="1" dirty="0" smtClean="0">
                <a:latin typeface="Courier New" charset="0"/>
              </a:rPr>
              <a:t>(5) </a:t>
            </a:r>
            <a:r>
              <a:rPr lang="sv-SE" altLang="en-US" sz="1200" b="1" dirty="0" err="1" smtClean="0">
                <a:latin typeface="Courier New" charset="0"/>
              </a:rPr>
              <a:t>code</a:t>
            </a:r>
            <a:r>
              <a:rPr lang="sv-SE" altLang="en-US" sz="1200" b="1" dirty="0">
                <a:latin typeface="Courier New" charset="0"/>
              </a:rPr>
              <a:t>, period, </a:t>
            </a:r>
            <a:r>
              <a:rPr lang="sv-SE" altLang="en-US" sz="1200" b="1" dirty="0" err="1">
                <a:latin typeface="Courier New" charset="0"/>
              </a:rPr>
              <a:t>weekday</a:t>
            </a:r>
            <a:r>
              <a:rPr lang="sv-SE" altLang="en-US" sz="1200" b="1" dirty="0">
                <a:latin typeface="Courier New" charset="0"/>
              </a:rPr>
              <a:t> </a:t>
            </a:r>
            <a:r>
              <a:rPr lang="sv-SE" altLang="en-US" sz="1100" dirty="0"/>
              <a:t>→</a:t>
            </a:r>
            <a:r>
              <a:rPr lang="sv-SE" altLang="en-US" sz="1200" b="1" dirty="0">
                <a:latin typeface="Courier New" charset="0"/>
              </a:rPr>
              <a:t> </a:t>
            </a:r>
            <a:r>
              <a:rPr lang="sv-SE" altLang="en-US" sz="1200" b="1" dirty="0" err="1">
                <a:latin typeface="Courier New" charset="0"/>
              </a:rPr>
              <a:t>hour</a:t>
            </a:r>
            <a:r>
              <a:rPr lang="sv-SE" altLang="en-US" sz="1200" b="1" dirty="0">
                <a:latin typeface="Courier New" charset="0"/>
              </a:rPr>
              <a:t/>
            </a:r>
            <a:br>
              <a:rPr lang="sv-SE" altLang="en-US" sz="1200" b="1" dirty="0">
                <a:latin typeface="Courier New" charset="0"/>
              </a:rPr>
            </a:br>
            <a:r>
              <a:rPr lang="sv-SE" altLang="en-US" sz="1200" b="1" dirty="0" smtClean="0">
                <a:latin typeface="Courier New" charset="0"/>
              </a:rPr>
              <a:t>(6) </a:t>
            </a:r>
            <a:r>
              <a:rPr lang="sv-SE" altLang="en-US" sz="1200" b="1" dirty="0" err="1" smtClean="0">
                <a:latin typeface="Courier New" charset="0"/>
              </a:rPr>
              <a:t>code</a:t>
            </a:r>
            <a:r>
              <a:rPr lang="sv-SE" altLang="en-US" sz="1200" b="1" dirty="0">
                <a:latin typeface="Courier New" charset="0"/>
              </a:rPr>
              <a:t>, period, </a:t>
            </a:r>
            <a:r>
              <a:rPr lang="sv-SE" altLang="en-US" sz="1200" b="1" dirty="0" err="1">
                <a:latin typeface="Courier New" charset="0"/>
              </a:rPr>
              <a:t>weekday</a:t>
            </a:r>
            <a:r>
              <a:rPr lang="sv-SE" altLang="en-US" sz="1200" b="1" dirty="0">
                <a:latin typeface="Courier New" charset="0"/>
              </a:rPr>
              <a:t> </a:t>
            </a:r>
            <a:r>
              <a:rPr lang="sv-SE" altLang="en-US" sz="1100" dirty="0"/>
              <a:t>→</a:t>
            </a:r>
            <a:r>
              <a:rPr lang="sv-SE" altLang="en-US" sz="1200" b="1" dirty="0">
                <a:latin typeface="Courier New" charset="0"/>
              </a:rPr>
              <a:t> </a:t>
            </a:r>
            <a:r>
              <a:rPr lang="sv-SE" altLang="en-US" sz="1200" b="1" dirty="0" err="1">
                <a:latin typeface="Courier New" charset="0"/>
              </a:rPr>
              <a:t>room</a:t>
            </a:r>
            <a:r>
              <a:rPr lang="sv-SE" altLang="en-US" sz="1200" b="1" dirty="0">
                <a:latin typeface="Courier New" charset="0"/>
              </a:rPr>
              <a:t/>
            </a:r>
            <a:br>
              <a:rPr lang="sv-SE" altLang="en-US" sz="1200" b="1" dirty="0">
                <a:latin typeface="Courier New" charset="0"/>
              </a:rPr>
            </a:br>
            <a:r>
              <a:rPr lang="sv-SE" altLang="en-US" sz="1200" b="1" dirty="0" smtClean="0">
                <a:latin typeface="Courier New" charset="0"/>
              </a:rPr>
              <a:t>(7) </a:t>
            </a:r>
            <a:r>
              <a:rPr lang="sv-SE" altLang="en-US" sz="1200" b="1" dirty="0" err="1" smtClean="0">
                <a:latin typeface="Courier New" charset="0"/>
              </a:rPr>
              <a:t>room</a:t>
            </a:r>
            <a:r>
              <a:rPr lang="sv-SE" altLang="en-US" sz="1200" b="1" dirty="0">
                <a:latin typeface="Courier New" charset="0"/>
              </a:rPr>
              <a:t>, period, </a:t>
            </a:r>
            <a:r>
              <a:rPr lang="sv-SE" altLang="en-US" sz="1200" b="1" dirty="0" err="1">
                <a:latin typeface="Courier New" charset="0"/>
              </a:rPr>
              <a:t>weekday</a:t>
            </a:r>
            <a:r>
              <a:rPr lang="sv-SE" altLang="en-US" sz="1200" b="1" dirty="0">
                <a:latin typeface="Courier New" charset="0"/>
              </a:rPr>
              <a:t>, </a:t>
            </a:r>
            <a:r>
              <a:rPr lang="sv-SE" altLang="en-US" sz="1200" b="1" dirty="0" err="1">
                <a:latin typeface="Courier New" charset="0"/>
              </a:rPr>
              <a:t>hour</a:t>
            </a:r>
            <a:r>
              <a:rPr lang="sv-SE" altLang="en-US" sz="1200" b="1" dirty="0">
                <a:latin typeface="Courier New" charset="0"/>
              </a:rPr>
              <a:t> </a:t>
            </a:r>
            <a:r>
              <a:rPr lang="sv-SE" altLang="en-US" sz="1100" dirty="0"/>
              <a:t>→</a:t>
            </a:r>
            <a:r>
              <a:rPr lang="sv-SE" altLang="en-US" sz="1200" b="1" dirty="0">
                <a:latin typeface="Courier New" charset="0"/>
              </a:rPr>
              <a:t> </a:t>
            </a:r>
            <a:r>
              <a:rPr lang="sv-SE" altLang="en-US" sz="1200" b="1" dirty="0" err="1">
                <a:latin typeface="Courier New" charset="0"/>
              </a:rPr>
              <a:t>code</a:t>
            </a:r>
            <a:endParaRPr lang="sv-SE" altLang="en-US" sz="1200" b="1" dirty="0">
              <a:latin typeface="Courier New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79512" y="1266126"/>
            <a:ext cx="3898776" cy="1923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400" dirty="0" err="1">
                <a:latin typeface="Courier New" charset="0"/>
                <a:ea typeface="Courier New" charset="0"/>
                <a:cs typeface="Courier New" charset="0"/>
              </a:rPr>
              <a:t>code</a:t>
            </a:r>
            <a:r>
              <a:rPr lang="sv-SE" altLang="en-US" sz="1400" dirty="0">
                <a:latin typeface="Courier New" charset="0"/>
                <a:ea typeface="Courier New" charset="0"/>
                <a:cs typeface="Courier New" charset="0"/>
              </a:rPr>
              <a:t>, period, </a:t>
            </a:r>
            <a:r>
              <a:rPr lang="sv-SE" altLang="en-US" sz="1400" dirty="0" err="1">
                <a:latin typeface="Courier New" charset="0"/>
                <a:ea typeface="Courier New" charset="0"/>
                <a:cs typeface="Courier New" charset="0"/>
              </a:rPr>
              <a:t>weekday</a:t>
            </a:r>
            <a:r>
              <a:rPr lang="sv-SE" altLang="en-US" sz="1400" dirty="0">
                <a:latin typeface="Courier New" charset="0"/>
                <a:ea typeface="Courier New" charset="0"/>
                <a:cs typeface="Courier New" charset="0"/>
              </a:rPr>
              <a:t> → </a:t>
            </a:r>
            <a:r>
              <a:rPr lang="sv-SE" altLang="en-US" sz="1400" dirty="0" err="1" smtClean="0">
                <a:latin typeface="Courier New" charset="0"/>
                <a:ea typeface="Courier New" charset="0"/>
                <a:cs typeface="Courier New" charset="0"/>
              </a:rPr>
              <a:t>name</a:t>
            </a:r>
            <a:endParaRPr lang="sv-SE" altLang="en-US" sz="1400" dirty="0">
              <a:latin typeface="Courier New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400" dirty="0" err="1" smtClean="0">
                <a:latin typeface="Courier New" charset="0"/>
                <a:ea typeface="Courier New" charset="0"/>
                <a:cs typeface="Courier New" charset="0"/>
              </a:rPr>
              <a:t>code</a:t>
            </a:r>
            <a:r>
              <a:rPr lang="sv-SE" altLang="en-US" sz="1400" dirty="0">
                <a:latin typeface="Courier New" charset="0"/>
                <a:ea typeface="Courier New" charset="0"/>
                <a:cs typeface="Courier New" charset="0"/>
              </a:rPr>
              <a:t>, period, </a:t>
            </a:r>
            <a:r>
              <a:rPr lang="sv-SE" altLang="en-US" sz="1400" dirty="0" err="1">
                <a:latin typeface="Courier New" charset="0"/>
                <a:ea typeface="Courier New" charset="0"/>
                <a:cs typeface="Courier New" charset="0"/>
              </a:rPr>
              <a:t>weekday</a:t>
            </a:r>
            <a:r>
              <a:rPr lang="sv-SE" altLang="en-US" sz="1400" dirty="0">
                <a:latin typeface="Courier New" charset="0"/>
                <a:ea typeface="Courier New" charset="0"/>
                <a:cs typeface="Courier New" charset="0"/>
              </a:rPr>
              <a:t> → </a:t>
            </a:r>
            <a:r>
              <a:rPr lang="sv-SE" altLang="en-US" sz="1400" dirty="0" smtClean="0">
                <a:latin typeface="Courier New" charset="0"/>
                <a:ea typeface="Courier New" charset="0"/>
                <a:cs typeface="Courier New" charset="0"/>
              </a:rPr>
              <a:t>#students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400" dirty="0" err="1" smtClean="0">
                <a:latin typeface="Courier New" charset="0"/>
                <a:ea typeface="Courier New" charset="0"/>
                <a:cs typeface="Courier New" charset="0"/>
              </a:rPr>
              <a:t>code</a:t>
            </a:r>
            <a:r>
              <a:rPr lang="sv-SE" altLang="en-US" sz="1400" dirty="0">
                <a:latin typeface="Courier New" charset="0"/>
                <a:ea typeface="Courier New" charset="0"/>
                <a:cs typeface="Courier New" charset="0"/>
              </a:rPr>
              <a:t>, period, </a:t>
            </a:r>
            <a:r>
              <a:rPr lang="sv-SE" altLang="en-US" sz="1400" dirty="0" err="1">
                <a:latin typeface="Courier New" charset="0"/>
                <a:ea typeface="Courier New" charset="0"/>
                <a:cs typeface="Courier New" charset="0"/>
              </a:rPr>
              <a:t>weekday</a:t>
            </a:r>
            <a:r>
              <a:rPr lang="sv-SE" altLang="en-US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sv-SE" altLang="en-US" sz="1400" dirty="0" smtClean="0">
                <a:latin typeface="Courier New" charset="0"/>
                <a:ea typeface="Courier New" charset="0"/>
                <a:cs typeface="Courier New" charset="0"/>
              </a:rPr>
              <a:t>→ </a:t>
            </a:r>
            <a:r>
              <a:rPr lang="sv-SE" altLang="en-US" sz="1400" dirty="0" err="1" smtClean="0">
                <a:latin typeface="Courier New" charset="0"/>
                <a:ea typeface="Courier New" charset="0"/>
                <a:cs typeface="Courier New" charset="0"/>
              </a:rPr>
              <a:t>teacher</a:t>
            </a:r>
            <a:endParaRPr lang="sv-SE" altLang="en-US" sz="1400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400" dirty="0" err="1">
                <a:latin typeface="Courier New" charset="0"/>
                <a:ea typeface="Courier New" charset="0"/>
                <a:cs typeface="Courier New" charset="0"/>
              </a:rPr>
              <a:t>code</a:t>
            </a:r>
            <a:r>
              <a:rPr lang="sv-SE" altLang="en-US" sz="1400" dirty="0">
                <a:latin typeface="Courier New" charset="0"/>
                <a:ea typeface="Courier New" charset="0"/>
                <a:cs typeface="Courier New" charset="0"/>
              </a:rPr>
              <a:t>, period, </a:t>
            </a:r>
            <a:r>
              <a:rPr lang="sv-SE" altLang="en-US" sz="1400" dirty="0" err="1">
                <a:latin typeface="Courier New" charset="0"/>
                <a:ea typeface="Courier New" charset="0"/>
                <a:cs typeface="Courier New" charset="0"/>
              </a:rPr>
              <a:t>weekday</a:t>
            </a:r>
            <a:r>
              <a:rPr lang="sv-SE" altLang="en-US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sv-SE" altLang="en-US" sz="1400" dirty="0" smtClean="0">
                <a:latin typeface="Courier New" charset="0"/>
                <a:ea typeface="Courier New" charset="0"/>
                <a:cs typeface="Courier New" charset="0"/>
              </a:rPr>
              <a:t>→ </a:t>
            </a:r>
            <a:r>
              <a:rPr lang="sv-SE" altLang="en-US" sz="1400" dirty="0" err="1" smtClean="0">
                <a:latin typeface="Courier New" charset="0"/>
                <a:ea typeface="Courier New" charset="0"/>
                <a:cs typeface="Courier New" charset="0"/>
              </a:rPr>
              <a:t>hour</a:t>
            </a:r>
            <a:endParaRPr lang="sv-SE" altLang="en-US" sz="1400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400" dirty="0" err="1">
                <a:latin typeface="Courier New" charset="0"/>
                <a:ea typeface="Courier New" charset="0"/>
                <a:cs typeface="Courier New" charset="0"/>
              </a:rPr>
              <a:t>code</a:t>
            </a:r>
            <a:r>
              <a:rPr lang="sv-SE" altLang="en-US" sz="1400" dirty="0">
                <a:latin typeface="Courier New" charset="0"/>
                <a:ea typeface="Courier New" charset="0"/>
                <a:cs typeface="Courier New" charset="0"/>
              </a:rPr>
              <a:t>, period, </a:t>
            </a:r>
            <a:r>
              <a:rPr lang="sv-SE" altLang="en-US" sz="1400" dirty="0" err="1">
                <a:latin typeface="Courier New" charset="0"/>
                <a:ea typeface="Courier New" charset="0"/>
                <a:cs typeface="Courier New" charset="0"/>
              </a:rPr>
              <a:t>weekday</a:t>
            </a:r>
            <a:r>
              <a:rPr lang="sv-SE" altLang="en-US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sv-SE" altLang="en-US" sz="1400" dirty="0" smtClean="0">
                <a:latin typeface="Courier New" charset="0"/>
                <a:ea typeface="Courier New" charset="0"/>
                <a:cs typeface="Courier New" charset="0"/>
              </a:rPr>
              <a:t>→ </a:t>
            </a:r>
            <a:r>
              <a:rPr lang="sv-SE" altLang="en-US" sz="1400" dirty="0" err="1" smtClean="0">
                <a:latin typeface="Courier New" charset="0"/>
                <a:ea typeface="Courier New" charset="0"/>
                <a:cs typeface="Courier New" charset="0"/>
              </a:rPr>
              <a:t>room</a:t>
            </a:r>
            <a:endParaRPr lang="sv-SE" altLang="en-US" sz="1400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400" dirty="0" err="1">
                <a:latin typeface="Courier New" charset="0"/>
                <a:ea typeface="Courier New" charset="0"/>
                <a:cs typeface="Courier New" charset="0"/>
              </a:rPr>
              <a:t>code</a:t>
            </a:r>
            <a:r>
              <a:rPr lang="sv-SE" altLang="en-US" sz="1400" dirty="0">
                <a:latin typeface="Courier New" charset="0"/>
                <a:ea typeface="Courier New" charset="0"/>
                <a:cs typeface="Courier New" charset="0"/>
              </a:rPr>
              <a:t>, period, </a:t>
            </a:r>
            <a:r>
              <a:rPr lang="sv-SE" altLang="en-US" sz="1400" dirty="0" err="1">
                <a:latin typeface="Courier New" charset="0"/>
                <a:ea typeface="Courier New" charset="0"/>
                <a:cs typeface="Courier New" charset="0"/>
              </a:rPr>
              <a:t>weekday</a:t>
            </a:r>
            <a:r>
              <a:rPr lang="sv-SE" altLang="en-US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sv-SE" altLang="en-US" sz="1400" dirty="0" smtClean="0">
                <a:latin typeface="Courier New" charset="0"/>
                <a:ea typeface="Courier New" charset="0"/>
                <a:cs typeface="Courier New" charset="0"/>
              </a:rPr>
              <a:t>→ #</a:t>
            </a:r>
            <a:r>
              <a:rPr lang="sv-SE" altLang="en-US" sz="1400" dirty="0" err="1" smtClean="0">
                <a:latin typeface="Courier New" charset="0"/>
                <a:ea typeface="Courier New" charset="0"/>
                <a:cs typeface="Courier New" charset="0"/>
              </a:rPr>
              <a:t>seats</a:t>
            </a:r>
            <a:endParaRPr lang="sv-SE" altLang="en-US" sz="1400" b="1" dirty="0">
              <a:latin typeface="Courier New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18248" y="1266126"/>
            <a:ext cx="7817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(1)</a:t>
            </a:r>
            <a:endParaRPr lang="en-US" sz="1100" b="1" dirty="0">
              <a:solidFill>
                <a:srgbClr val="FF00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51520" y="1484784"/>
            <a:ext cx="50405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71800" y="1484784"/>
            <a:ext cx="50405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51520" y="1844824"/>
            <a:ext cx="129614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843808" y="1844824"/>
            <a:ext cx="93610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51520" y="2132856"/>
            <a:ext cx="129614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51520" y="2492896"/>
            <a:ext cx="2232248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51520" y="2780928"/>
            <a:ext cx="2232248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718248" y="1589974"/>
            <a:ext cx="7817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(2)</a:t>
            </a:r>
            <a:endParaRPr lang="en-US" sz="11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18248" y="1910154"/>
            <a:ext cx="7817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(3)</a:t>
            </a:r>
            <a:endParaRPr lang="en-US" sz="11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18248" y="2231286"/>
            <a:ext cx="7817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(5)</a:t>
            </a:r>
            <a:endParaRPr lang="en-US" sz="11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18248" y="2519318"/>
            <a:ext cx="7817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(6)</a:t>
            </a:r>
            <a:endParaRPr lang="en-US" sz="1100" b="1" dirty="0">
              <a:solidFill>
                <a:srgbClr val="FF0000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2843808" y="2132856"/>
            <a:ext cx="72008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771800" y="2492896"/>
            <a:ext cx="50405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771800" y="2780928"/>
            <a:ext cx="50405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248" y="2879358"/>
            <a:ext cx="12137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smtClean="0">
                <a:solidFill>
                  <a:srgbClr val="FF0000"/>
                </a:solidFill>
              </a:rPr>
              <a:t>Implied: (6)+(4)</a:t>
            </a:r>
            <a:endParaRPr lang="en-US" sz="11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01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17" grpId="0"/>
      <p:bldP spid="18" grpId="0"/>
      <p:bldP spid="19" grpId="0"/>
      <p:bldP spid="20" grpId="0"/>
      <p:bldP spid="3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" indent="0" eaLnBrk="1" hangingPunct="1">
              <a:lnSpc>
                <a:spcPct val="90000"/>
              </a:lnSpc>
              <a:buNone/>
            </a:pPr>
            <a:r>
              <a:rPr lang="sv-SE" altLang="en-US" dirty="0" smtClean="0"/>
              <a:t>If X ⊆Y </a:t>
            </a:r>
            <a:r>
              <a:rPr lang="sv-SE" altLang="en-US" dirty="0"/>
              <a:t>⊆ </a:t>
            </a:r>
            <a:r>
              <a:rPr lang="sv-SE" altLang="en-US" dirty="0" smtClean="0"/>
              <a:t>X+</a:t>
            </a:r>
          </a:p>
          <a:p>
            <a:pPr marL="57150" indent="0" eaLnBrk="1" hangingPunct="1">
              <a:lnSpc>
                <a:spcPct val="90000"/>
              </a:lnSpc>
              <a:buNone/>
            </a:pPr>
            <a:endParaRPr lang="sv-SE" altLang="en-US" dirty="0" smtClean="0"/>
          </a:p>
          <a:p>
            <a:pPr marL="57150" indent="0" eaLnBrk="1" hangingPunct="1">
              <a:lnSpc>
                <a:spcPct val="90000"/>
              </a:lnSpc>
              <a:buNone/>
            </a:pPr>
            <a:endParaRPr lang="sv-SE" altLang="en-US" dirty="0" smtClean="0"/>
          </a:p>
          <a:p>
            <a:pPr marL="57150" indent="0" eaLnBrk="1" hangingPunct="1">
              <a:lnSpc>
                <a:spcPct val="90000"/>
              </a:lnSpc>
              <a:buNone/>
            </a:pPr>
            <a:r>
              <a:rPr lang="sv-SE" altLang="en-US" dirty="0" err="1" smtClean="0"/>
              <a:t>then</a:t>
            </a:r>
            <a:r>
              <a:rPr lang="sv-SE" altLang="en-US" dirty="0" smtClean="0"/>
              <a:t> Y</a:t>
            </a:r>
            <a:r>
              <a:rPr lang="sv-SE" altLang="en-US" baseline="30000" dirty="0" smtClean="0"/>
              <a:t>+</a:t>
            </a:r>
            <a:r>
              <a:rPr lang="sv-SE" altLang="en-US" dirty="0" smtClean="0"/>
              <a:t> == X</a:t>
            </a:r>
            <a:r>
              <a:rPr lang="sv-SE" altLang="en-US" baseline="30000" dirty="0" smtClean="0"/>
              <a:t>+</a:t>
            </a:r>
            <a:r>
              <a:rPr lang="sv-SE" altLang="en-US" dirty="0" smtClean="0"/>
              <a:t> </a:t>
            </a:r>
            <a:r>
              <a:rPr lang="sv-SE" altLang="en-US" dirty="0"/>
              <a:t>and no new FDs </a:t>
            </a:r>
            <a:r>
              <a:rPr lang="sv-SE" altLang="en-US" dirty="0" err="1"/>
              <a:t>will</a:t>
            </a:r>
            <a:r>
              <a:rPr lang="sv-SE" altLang="en-US" dirty="0"/>
              <a:t> be </a:t>
            </a:r>
            <a:r>
              <a:rPr lang="sv-SE" altLang="en-US" dirty="0" err="1" smtClean="0"/>
              <a:t>found</a:t>
            </a:r>
            <a:endParaRPr lang="sv-SE" altLang="en-US" dirty="0" smtClean="0"/>
          </a:p>
          <a:p>
            <a:pPr marL="57150" indent="0" eaLnBrk="1" hangingPunct="1">
              <a:lnSpc>
                <a:spcPct val="90000"/>
              </a:lnSpc>
              <a:buNone/>
            </a:pPr>
            <a:endParaRPr lang="sv-SE" altLang="en-US" sz="1400" dirty="0" smtClean="0"/>
          </a:p>
          <a:p>
            <a:pPr marL="57150" indent="0" eaLnBrk="1" hangingPunct="1">
              <a:lnSpc>
                <a:spcPct val="90000"/>
              </a:lnSpc>
              <a:buNone/>
            </a:pPr>
            <a:r>
              <a:rPr lang="sv-SE" altLang="en-US" sz="1400" dirty="0" err="1" smtClean="0"/>
              <a:t>e.g</a:t>
            </a:r>
            <a:r>
              <a:rPr lang="sv-SE" altLang="en-US" sz="1400" dirty="0" smtClean="0"/>
              <a:t>. </a:t>
            </a:r>
          </a:p>
          <a:p>
            <a:pPr marL="57150" indent="0" eaLnBrk="1" hangingPunct="1">
              <a:lnSpc>
                <a:spcPct val="90000"/>
              </a:lnSpc>
              <a:buNone/>
            </a:pPr>
            <a:r>
              <a:rPr lang="sv-SE" altLang="en-US" sz="1400" dirty="0" smtClean="0"/>
              <a:t>X</a:t>
            </a:r>
            <a:r>
              <a:rPr lang="sv-SE" altLang="en-US" sz="1400" baseline="30000" dirty="0" smtClean="0"/>
              <a:t>  </a:t>
            </a:r>
            <a:r>
              <a:rPr lang="sv-SE" altLang="en-US" sz="1400" dirty="0" smtClean="0"/>
              <a:t>=</a:t>
            </a:r>
            <a:r>
              <a:rPr lang="sv-SE" altLang="en-US" sz="1400" b="1" dirty="0" smtClean="0">
                <a:latin typeface="Courier New" charset="0"/>
              </a:rPr>
              <a:t> </a:t>
            </a:r>
            <a:r>
              <a:rPr lang="sv-SE" altLang="en-US" sz="1400" dirty="0">
                <a:latin typeface="Courier New" charset="0"/>
              </a:rPr>
              <a:t>{</a:t>
            </a:r>
            <a:r>
              <a:rPr lang="sv-SE" altLang="en-US" sz="1400" dirty="0" err="1">
                <a:latin typeface="Courier New" charset="0"/>
              </a:rPr>
              <a:t>code</a:t>
            </a:r>
            <a:r>
              <a:rPr lang="sv-SE" altLang="en-US" sz="1400" dirty="0">
                <a:latin typeface="Courier New" charset="0"/>
              </a:rPr>
              <a:t>, period, </a:t>
            </a:r>
            <a:r>
              <a:rPr lang="sv-SE" altLang="en-US" sz="1400" dirty="0" err="1" smtClean="0">
                <a:latin typeface="Courier New" charset="0"/>
              </a:rPr>
              <a:t>weekday</a:t>
            </a:r>
            <a:r>
              <a:rPr lang="sv-SE" altLang="en-US" sz="1400" dirty="0" smtClean="0">
                <a:latin typeface="Courier New" charset="0"/>
              </a:rPr>
              <a:t>}</a:t>
            </a:r>
            <a:endParaRPr lang="sv-SE" altLang="en-US" sz="1400" dirty="0"/>
          </a:p>
          <a:p>
            <a:pPr marL="57150" indent="0" eaLnBrk="1" hangingPunct="1">
              <a:lnSpc>
                <a:spcPct val="90000"/>
              </a:lnSpc>
              <a:buNone/>
            </a:pPr>
            <a:r>
              <a:rPr lang="sv-SE" altLang="en-US" sz="1400" dirty="0" smtClean="0"/>
              <a:t>Y</a:t>
            </a:r>
            <a:r>
              <a:rPr lang="sv-SE" altLang="en-US" sz="1400" baseline="30000" dirty="0" smtClean="0"/>
              <a:t>  </a:t>
            </a:r>
            <a:r>
              <a:rPr lang="sv-SE" altLang="en-US" sz="1400" dirty="0"/>
              <a:t>=</a:t>
            </a:r>
            <a:r>
              <a:rPr lang="sv-SE" altLang="en-US" sz="1400" b="1" dirty="0">
                <a:latin typeface="Courier New" charset="0"/>
              </a:rPr>
              <a:t> </a:t>
            </a:r>
            <a:r>
              <a:rPr lang="sv-SE" altLang="en-US" sz="1400" dirty="0">
                <a:latin typeface="Courier New" charset="0"/>
              </a:rPr>
              <a:t>{</a:t>
            </a:r>
            <a:r>
              <a:rPr lang="sv-SE" altLang="en-US" sz="1400" dirty="0" err="1">
                <a:latin typeface="Courier New" charset="0"/>
              </a:rPr>
              <a:t>code</a:t>
            </a:r>
            <a:r>
              <a:rPr lang="sv-SE" altLang="en-US" sz="1400" dirty="0">
                <a:latin typeface="Courier New" charset="0"/>
              </a:rPr>
              <a:t>, period, </a:t>
            </a:r>
            <a:r>
              <a:rPr lang="sv-SE" altLang="en-US" sz="1400" dirty="0" err="1" smtClean="0">
                <a:latin typeface="Courier New" charset="0"/>
              </a:rPr>
              <a:t>weekday</a:t>
            </a:r>
            <a:r>
              <a:rPr lang="sv-SE" altLang="en-US" sz="1400" dirty="0" smtClean="0">
                <a:latin typeface="Courier New" charset="0"/>
              </a:rPr>
              <a:t>, </a:t>
            </a:r>
            <a:r>
              <a:rPr lang="sv-SE" altLang="en-US" sz="1400" dirty="0" err="1" smtClean="0">
                <a:latin typeface="Courier New" charset="0"/>
              </a:rPr>
              <a:t>name</a:t>
            </a:r>
            <a:r>
              <a:rPr lang="sv-SE" altLang="en-US" sz="1400" dirty="0" smtClean="0">
                <a:latin typeface="Courier New" charset="0"/>
              </a:rPr>
              <a:t>, </a:t>
            </a:r>
            <a:r>
              <a:rPr lang="sv-SE" altLang="en-US" sz="1400" dirty="0" err="1" smtClean="0">
                <a:latin typeface="Courier New" charset="0"/>
              </a:rPr>
              <a:t>room</a:t>
            </a:r>
            <a:r>
              <a:rPr lang="sv-SE" altLang="en-US" sz="1400" dirty="0" smtClean="0">
                <a:latin typeface="Courier New" charset="0"/>
              </a:rPr>
              <a:t>}</a:t>
            </a:r>
            <a:endParaRPr lang="sv-SE" altLang="en-US" sz="1400" dirty="0" smtClean="0"/>
          </a:p>
          <a:p>
            <a:pPr marL="57150" indent="0" eaLnBrk="1" hangingPunct="1">
              <a:lnSpc>
                <a:spcPct val="90000"/>
              </a:lnSpc>
              <a:buNone/>
            </a:pPr>
            <a:r>
              <a:rPr lang="sv-SE" altLang="en-US" sz="1400" dirty="0" smtClean="0"/>
              <a:t>X</a:t>
            </a:r>
            <a:r>
              <a:rPr lang="sv-SE" altLang="en-US" sz="1400" baseline="30000" dirty="0"/>
              <a:t>+</a:t>
            </a:r>
            <a:r>
              <a:rPr lang="sv-SE" altLang="en-US" sz="1400" dirty="0"/>
              <a:t>=</a:t>
            </a:r>
            <a:r>
              <a:rPr lang="sv-SE" altLang="en-US" sz="1400" b="1" dirty="0">
                <a:latin typeface="Courier New" charset="0"/>
              </a:rPr>
              <a:t> </a:t>
            </a:r>
            <a:r>
              <a:rPr lang="sv-SE" altLang="en-US" sz="1400" dirty="0">
                <a:latin typeface="Courier New" charset="0"/>
              </a:rPr>
              <a:t>{</a:t>
            </a:r>
            <a:r>
              <a:rPr lang="sv-SE" altLang="en-US" sz="1400" dirty="0" err="1">
                <a:latin typeface="Courier New" charset="0"/>
              </a:rPr>
              <a:t>code</a:t>
            </a:r>
            <a:r>
              <a:rPr lang="sv-SE" altLang="en-US" sz="1400" dirty="0">
                <a:latin typeface="Courier New" charset="0"/>
              </a:rPr>
              <a:t>, period, </a:t>
            </a:r>
            <a:r>
              <a:rPr lang="sv-SE" altLang="en-US" sz="1400" dirty="0" err="1">
                <a:latin typeface="Courier New" charset="0"/>
              </a:rPr>
              <a:t>weekday</a:t>
            </a:r>
            <a:r>
              <a:rPr lang="sv-SE" altLang="en-US" sz="1400" dirty="0">
                <a:latin typeface="Courier New" charset="0"/>
              </a:rPr>
              <a:t>, </a:t>
            </a:r>
            <a:r>
              <a:rPr lang="sv-SE" altLang="en-US" sz="1400" dirty="0" err="1">
                <a:latin typeface="Courier New" charset="0"/>
              </a:rPr>
              <a:t>name</a:t>
            </a:r>
            <a:r>
              <a:rPr lang="sv-SE" altLang="en-US" sz="1400" dirty="0">
                <a:latin typeface="Courier New" charset="0"/>
              </a:rPr>
              <a:t>, #students, </a:t>
            </a:r>
            <a:r>
              <a:rPr lang="sv-SE" altLang="en-US" sz="1400" dirty="0" err="1">
                <a:latin typeface="Courier New" charset="0"/>
              </a:rPr>
              <a:t>teacher</a:t>
            </a:r>
            <a:r>
              <a:rPr lang="sv-SE" altLang="en-US" sz="1400" dirty="0">
                <a:latin typeface="Courier New" charset="0"/>
              </a:rPr>
              <a:t>, </a:t>
            </a:r>
            <a:r>
              <a:rPr lang="sv-SE" altLang="en-US" sz="1400" dirty="0" err="1">
                <a:latin typeface="Courier New" charset="0"/>
              </a:rPr>
              <a:t>hour</a:t>
            </a:r>
            <a:r>
              <a:rPr lang="sv-SE" altLang="en-US" sz="1400" dirty="0">
                <a:latin typeface="Courier New" charset="0"/>
              </a:rPr>
              <a:t>, </a:t>
            </a:r>
            <a:r>
              <a:rPr lang="sv-SE" altLang="en-US" sz="1400" dirty="0" err="1">
                <a:latin typeface="Courier New" charset="0"/>
              </a:rPr>
              <a:t>room</a:t>
            </a:r>
            <a:r>
              <a:rPr lang="sv-SE" altLang="en-US" sz="1400" dirty="0">
                <a:latin typeface="Courier New" charset="0"/>
              </a:rPr>
              <a:t>, #</a:t>
            </a:r>
            <a:r>
              <a:rPr lang="sv-SE" altLang="en-US" sz="1400" dirty="0" err="1">
                <a:latin typeface="Courier New" charset="0"/>
              </a:rPr>
              <a:t>seats</a:t>
            </a:r>
            <a:r>
              <a:rPr lang="sv-SE" altLang="en-US" sz="1400" dirty="0" smtClean="0">
                <a:latin typeface="Courier New" charset="0"/>
              </a:rPr>
              <a:t>}</a:t>
            </a:r>
            <a:endParaRPr lang="sv-SE" altLang="en-US" sz="1400" dirty="0" smtClean="0"/>
          </a:p>
          <a:p>
            <a:pPr marL="57150" indent="0" eaLnBrk="1" hangingPunct="1">
              <a:lnSpc>
                <a:spcPct val="90000"/>
              </a:lnSpc>
              <a:buNone/>
            </a:pPr>
            <a:endParaRPr lang="sv-SE" altLang="en-US" sz="1200" dirty="0" smtClean="0"/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sv-SE" altLang="en-US" sz="2400" dirty="0" smtClean="0"/>
              <a:t>In </a:t>
            </a:r>
            <a:r>
              <a:rPr lang="sv-SE" altLang="en-US" sz="2400" dirty="0" err="1"/>
              <a:t>particular</a:t>
            </a:r>
            <a:r>
              <a:rPr lang="sv-SE" altLang="en-US" sz="2400" dirty="0"/>
              <a:t>, </a:t>
            </a:r>
            <a:r>
              <a:rPr lang="sv-SE" altLang="en-US" sz="2400" dirty="0" err="1"/>
              <a:t>if</a:t>
            </a:r>
            <a:r>
              <a:rPr lang="sv-SE" altLang="en-US" sz="2400" dirty="0"/>
              <a:t> X</a:t>
            </a:r>
            <a:r>
              <a:rPr lang="sv-SE" altLang="en-US" sz="2400" baseline="30000" dirty="0"/>
              <a:t>+</a:t>
            </a:r>
            <a:r>
              <a:rPr lang="sv-SE" altLang="en-US" sz="2400" dirty="0"/>
              <a:t> is the set </a:t>
            </a:r>
            <a:r>
              <a:rPr lang="sv-SE" altLang="en-US" sz="2400" dirty="0" err="1"/>
              <a:t>of</a:t>
            </a:r>
            <a:r>
              <a:rPr lang="sv-SE" altLang="en-US" sz="2400" dirty="0"/>
              <a:t> all </a:t>
            </a:r>
            <a:r>
              <a:rPr lang="sv-SE" altLang="en-US" sz="2400" dirty="0" err="1"/>
              <a:t>attributes</a:t>
            </a:r>
            <a:r>
              <a:rPr lang="sv-SE" altLang="en-US" sz="2400" dirty="0"/>
              <a:t>, </a:t>
            </a:r>
            <a:r>
              <a:rPr lang="sv-SE" altLang="en-US" sz="2400" dirty="0" err="1"/>
              <a:t>then</a:t>
            </a:r>
            <a:r>
              <a:rPr lang="sv-SE" altLang="en-US" sz="2400" dirty="0"/>
              <a:t> the </a:t>
            </a:r>
            <a:r>
              <a:rPr lang="sv-SE" altLang="en-US" sz="2400" dirty="0" err="1"/>
              <a:t>closure</a:t>
            </a:r>
            <a:r>
              <a:rPr lang="sv-SE" altLang="en-US" sz="2400" dirty="0"/>
              <a:t> </a:t>
            </a:r>
            <a:r>
              <a:rPr lang="sv-SE" altLang="en-US" sz="2400" dirty="0" err="1"/>
              <a:t>of</a:t>
            </a:r>
            <a:r>
              <a:rPr lang="sv-SE" altLang="en-US" sz="2400" dirty="0"/>
              <a:t> all supersets </a:t>
            </a:r>
            <a:r>
              <a:rPr lang="sv-SE" altLang="en-US" sz="2400" dirty="0" err="1"/>
              <a:t>of</a:t>
            </a:r>
            <a:r>
              <a:rPr lang="sv-SE" altLang="en-US" sz="2400" dirty="0"/>
              <a:t> X </a:t>
            </a:r>
            <a:r>
              <a:rPr lang="sv-SE" altLang="en-US" sz="2400" dirty="0" err="1"/>
              <a:t>will</a:t>
            </a:r>
            <a:r>
              <a:rPr lang="sv-SE" altLang="en-US" sz="2400" dirty="0"/>
              <a:t> </a:t>
            </a:r>
            <a:r>
              <a:rPr lang="sv-SE" altLang="en-US" sz="2400" dirty="0" err="1"/>
              <a:t>also</a:t>
            </a:r>
            <a:r>
              <a:rPr lang="sv-SE" altLang="en-US" sz="2400" dirty="0"/>
              <a:t> be the set </a:t>
            </a:r>
            <a:r>
              <a:rPr lang="sv-SE" altLang="en-US" sz="2400" dirty="0" err="1"/>
              <a:t>of</a:t>
            </a:r>
            <a:r>
              <a:rPr lang="sv-SE" altLang="en-US" sz="2400" dirty="0"/>
              <a:t> all </a:t>
            </a:r>
            <a:r>
              <a:rPr lang="sv-SE" altLang="en-US" sz="2400" dirty="0" err="1"/>
              <a:t>attributes</a:t>
            </a:r>
            <a:r>
              <a:rPr lang="sv-SE" altLang="en-US" sz="2400" dirty="0"/>
              <a:t>.</a:t>
            </a:r>
          </a:p>
          <a:p>
            <a:pPr marL="990600" lvl="1" indent="-533400" eaLnBrk="1" hangingPunct="1">
              <a:lnSpc>
                <a:spcPct val="90000"/>
              </a:lnSpc>
            </a:pPr>
            <a:endParaRPr lang="sv-SE" alt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3426076" y="2244238"/>
            <a:ext cx="2049737" cy="7226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 dirty="0" err="1"/>
              <a:t>Finding</a:t>
            </a:r>
            <a:r>
              <a:rPr lang="sv-SE" altLang="en-US" dirty="0"/>
              <a:t> </a:t>
            </a:r>
            <a:r>
              <a:rPr lang="sv-SE" altLang="en-US" dirty="0" smtClean="0"/>
              <a:t>F</a:t>
            </a:r>
            <a:r>
              <a:rPr lang="sv-SE" altLang="en-US" baseline="30000" dirty="0" smtClean="0"/>
              <a:t>+</a:t>
            </a:r>
            <a:r>
              <a:rPr lang="sv-SE" altLang="en-US" dirty="0" smtClean="0"/>
              <a:t>: a </a:t>
            </a:r>
            <a:r>
              <a:rPr lang="sv-SE" altLang="en-US" dirty="0" err="1" smtClean="0"/>
              <a:t>simplifying</a:t>
            </a:r>
            <a:r>
              <a:rPr lang="sv-SE" altLang="en-US" dirty="0" smtClean="0"/>
              <a:t> trick</a:t>
            </a:r>
            <a:endParaRPr lang="sv-SE" altLang="en-US" dirty="0"/>
          </a:p>
        </p:txBody>
      </p:sp>
      <p:sp>
        <p:nvSpPr>
          <p:cNvPr id="5" name="Oval 4"/>
          <p:cNvSpPr/>
          <p:nvPr/>
        </p:nvSpPr>
        <p:spPr>
          <a:xfrm>
            <a:off x="3426076" y="2297192"/>
            <a:ext cx="1433956" cy="6167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3426076" y="2389525"/>
            <a:ext cx="720080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84769" y="242088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70947" y="2420883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30000" dirty="0" smtClean="0"/>
              <a:t>+</a:t>
            </a:r>
            <a:endParaRPr lang="en-US" baseline="30000" dirty="0"/>
          </a:p>
        </p:txBody>
      </p:sp>
      <p:sp>
        <p:nvSpPr>
          <p:cNvPr id="9" name="TextBox 8"/>
          <p:cNvSpPr txBox="1"/>
          <p:nvPr/>
        </p:nvSpPr>
        <p:spPr>
          <a:xfrm>
            <a:off x="3616839" y="242088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254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Finding keys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altLang="en-US" sz="2800" dirty="0"/>
              <a:t>For a relation R, </a:t>
            </a:r>
            <a:r>
              <a:rPr lang="sv-SE" altLang="en-US" sz="2800" dirty="0" err="1"/>
              <a:t>any</a:t>
            </a:r>
            <a:r>
              <a:rPr lang="sv-SE" altLang="en-US" sz="2800" dirty="0"/>
              <a:t> </a:t>
            </a:r>
            <a:r>
              <a:rPr lang="sv-SE" altLang="en-US" sz="2800" dirty="0" err="1"/>
              <a:t>subset</a:t>
            </a:r>
            <a:r>
              <a:rPr lang="sv-SE" altLang="en-US" sz="2800" dirty="0"/>
              <a:t> X </a:t>
            </a:r>
            <a:r>
              <a:rPr lang="sv-SE" altLang="en-US" sz="2800" dirty="0" err="1"/>
              <a:t>of</a:t>
            </a:r>
            <a:r>
              <a:rPr lang="sv-SE" altLang="en-US" sz="2800" dirty="0"/>
              <a:t> </a:t>
            </a:r>
            <a:r>
              <a:rPr lang="sv-SE" altLang="en-US" sz="2800" dirty="0" err="1"/>
              <a:t>attributes</a:t>
            </a:r>
            <a:r>
              <a:rPr lang="sv-SE" altLang="en-US" sz="2800" dirty="0"/>
              <a:t> </a:t>
            </a:r>
            <a:r>
              <a:rPr lang="sv-SE" altLang="en-US" sz="2800" dirty="0" err="1"/>
              <a:t>of</a:t>
            </a:r>
            <a:r>
              <a:rPr lang="sv-SE" altLang="en-US" sz="2800" dirty="0"/>
              <a:t> R </a:t>
            </a:r>
            <a:r>
              <a:rPr lang="sv-SE" altLang="en-US" sz="2800" dirty="0" err="1"/>
              <a:t>such</a:t>
            </a:r>
            <a:r>
              <a:rPr lang="sv-SE" altLang="en-US" sz="2800" dirty="0"/>
              <a:t> </a:t>
            </a:r>
            <a:r>
              <a:rPr lang="sv-SE" altLang="en-US" sz="2800" dirty="0" err="1"/>
              <a:t>that</a:t>
            </a:r>
            <a:r>
              <a:rPr lang="sv-SE" altLang="en-US" sz="2800" dirty="0"/>
              <a:t> X</a:t>
            </a:r>
            <a:r>
              <a:rPr lang="sv-SE" altLang="en-US" sz="2800" baseline="30000" dirty="0"/>
              <a:t>+</a:t>
            </a:r>
            <a:r>
              <a:rPr lang="sv-SE" altLang="en-US" sz="2800" dirty="0"/>
              <a:t> </a:t>
            </a:r>
            <a:r>
              <a:rPr lang="sv-SE" altLang="en-US" sz="2800" dirty="0" err="1"/>
              <a:t>contains</a:t>
            </a:r>
            <a:r>
              <a:rPr lang="sv-SE" altLang="en-US" sz="2800" dirty="0"/>
              <a:t> </a:t>
            </a:r>
            <a:r>
              <a:rPr lang="sv-SE" altLang="en-US" sz="2800" dirty="0" smtClean="0"/>
              <a:t>all </a:t>
            </a:r>
            <a:r>
              <a:rPr lang="sv-SE" altLang="en-US" sz="2800" dirty="0" err="1"/>
              <a:t>attributes</a:t>
            </a:r>
            <a:r>
              <a:rPr lang="sv-SE" altLang="en-US" sz="2800" dirty="0"/>
              <a:t> </a:t>
            </a:r>
            <a:r>
              <a:rPr lang="sv-SE" altLang="en-US" sz="2800" dirty="0" err="1"/>
              <a:t>of</a:t>
            </a:r>
            <a:r>
              <a:rPr lang="sv-SE" altLang="en-US" sz="2800" dirty="0"/>
              <a:t> R is a </a:t>
            </a:r>
            <a:r>
              <a:rPr lang="sv-SE" altLang="en-US" sz="2800" i="1" dirty="0" err="1"/>
              <a:t>superkey</a:t>
            </a:r>
            <a:r>
              <a:rPr lang="sv-SE" altLang="en-US" sz="2800" dirty="0"/>
              <a:t> </a:t>
            </a:r>
            <a:r>
              <a:rPr lang="sv-SE" altLang="en-US" sz="2800" dirty="0" err="1"/>
              <a:t>of</a:t>
            </a:r>
            <a:r>
              <a:rPr lang="sv-SE" altLang="en-US" sz="2800" dirty="0"/>
              <a:t> R.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 sz="2400" dirty="0" err="1"/>
              <a:t>Intuitively</a:t>
            </a:r>
            <a:r>
              <a:rPr lang="sv-SE" altLang="en-US" sz="2400" dirty="0"/>
              <a:t>, a </a:t>
            </a:r>
            <a:r>
              <a:rPr lang="sv-SE" altLang="en-US" sz="2400" dirty="0" err="1"/>
              <a:t>superkey</a:t>
            </a:r>
            <a:r>
              <a:rPr lang="sv-SE" altLang="en-US" sz="2400" dirty="0"/>
              <a:t> is </a:t>
            </a:r>
            <a:r>
              <a:rPr lang="sv-SE" altLang="en-US" sz="2400" dirty="0" err="1"/>
              <a:t>any</a:t>
            </a:r>
            <a:r>
              <a:rPr lang="sv-SE" altLang="en-US" sz="2400" dirty="0"/>
              <a:t> set </a:t>
            </a:r>
            <a:r>
              <a:rPr lang="sv-SE" altLang="en-US" sz="2400" dirty="0" err="1"/>
              <a:t>of</a:t>
            </a:r>
            <a:r>
              <a:rPr lang="sv-SE" altLang="en-US" sz="2400" dirty="0"/>
              <a:t> </a:t>
            </a:r>
            <a:r>
              <a:rPr lang="sv-SE" altLang="en-US" sz="2400" dirty="0" err="1"/>
              <a:t>attributes</a:t>
            </a:r>
            <a:r>
              <a:rPr lang="sv-SE" altLang="en-US" sz="2400" dirty="0"/>
              <a:t> </a:t>
            </a:r>
            <a:r>
              <a:rPr lang="sv-SE" altLang="en-US" sz="2400" dirty="0" err="1"/>
              <a:t>that</a:t>
            </a:r>
            <a:r>
              <a:rPr lang="sv-SE" altLang="en-US" sz="2400" dirty="0"/>
              <a:t> </a:t>
            </a:r>
            <a:r>
              <a:rPr lang="sv-SE" altLang="en-US" sz="2400" dirty="0" err="1"/>
              <a:t>determine</a:t>
            </a:r>
            <a:r>
              <a:rPr lang="sv-SE" altLang="en-US" sz="2400" dirty="0"/>
              <a:t> all </a:t>
            </a:r>
            <a:r>
              <a:rPr lang="sv-SE" altLang="en-US" sz="2400" dirty="0" err="1"/>
              <a:t>other</a:t>
            </a:r>
            <a:r>
              <a:rPr lang="sv-SE" altLang="en-US" sz="2400" dirty="0"/>
              <a:t> </a:t>
            </a:r>
            <a:r>
              <a:rPr lang="sv-SE" altLang="en-US" sz="2400" dirty="0" err="1"/>
              <a:t>attributes</a:t>
            </a:r>
            <a:r>
              <a:rPr lang="sv-SE" altLang="en-US" sz="2400" dirty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 sz="2400" dirty="0"/>
              <a:t>The set </a:t>
            </a:r>
            <a:r>
              <a:rPr lang="sv-SE" altLang="en-US" sz="2400" dirty="0" err="1"/>
              <a:t>of</a:t>
            </a:r>
            <a:r>
              <a:rPr lang="sv-SE" altLang="en-US" sz="2400" dirty="0"/>
              <a:t> all </a:t>
            </a:r>
            <a:r>
              <a:rPr lang="sv-SE" altLang="en-US" sz="2400" dirty="0" err="1"/>
              <a:t>attributes</a:t>
            </a:r>
            <a:r>
              <a:rPr lang="sv-SE" altLang="en-US" sz="2400" dirty="0"/>
              <a:t> is a </a:t>
            </a:r>
            <a:r>
              <a:rPr lang="sv-SE" altLang="en-US" sz="2400" dirty="0" err="1"/>
              <a:t>superkey</a:t>
            </a:r>
            <a:r>
              <a:rPr lang="sv-SE" altLang="en-US" sz="2400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sv-SE" altLang="en-US" sz="2800" dirty="0"/>
              <a:t>A </a:t>
            </a:r>
            <a:r>
              <a:rPr lang="sv-SE" altLang="en-US" sz="2800" i="1" dirty="0" err="1"/>
              <a:t>key</a:t>
            </a:r>
            <a:r>
              <a:rPr lang="sv-SE" altLang="en-US" sz="2800" dirty="0"/>
              <a:t> for R is a </a:t>
            </a:r>
            <a:r>
              <a:rPr lang="sv-SE" altLang="en-US" sz="2800" i="1" dirty="0"/>
              <a:t>minimal </a:t>
            </a:r>
            <a:r>
              <a:rPr lang="sv-SE" altLang="en-US" sz="2800" dirty="0" err="1"/>
              <a:t>superkey</a:t>
            </a:r>
            <a:r>
              <a:rPr lang="sv-SE" altLang="en-US" sz="2800" dirty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 sz="2400" dirty="0"/>
              <a:t>A </a:t>
            </a:r>
            <a:r>
              <a:rPr lang="sv-SE" altLang="en-US" sz="2400" dirty="0" err="1"/>
              <a:t>superkey</a:t>
            </a:r>
            <a:r>
              <a:rPr lang="sv-SE" altLang="en-US" sz="2400" dirty="0"/>
              <a:t> X is minimal </a:t>
            </a:r>
            <a:r>
              <a:rPr lang="sv-SE" altLang="en-US" sz="2400" dirty="0" err="1"/>
              <a:t>if</a:t>
            </a:r>
            <a:r>
              <a:rPr lang="sv-SE" altLang="en-US" sz="2400" dirty="0"/>
              <a:t> no proper </a:t>
            </a:r>
            <a:r>
              <a:rPr lang="sv-SE" altLang="en-US" sz="2400" dirty="0" err="1"/>
              <a:t>subset</a:t>
            </a:r>
            <a:r>
              <a:rPr lang="sv-SE" altLang="en-US" sz="2400" dirty="0"/>
              <a:t> </a:t>
            </a:r>
            <a:r>
              <a:rPr lang="sv-SE" altLang="en-US" sz="2400" dirty="0" err="1"/>
              <a:t>of</a:t>
            </a:r>
            <a:r>
              <a:rPr lang="sv-SE" altLang="en-US" sz="2400" dirty="0"/>
              <a:t> X is </a:t>
            </a:r>
            <a:r>
              <a:rPr lang="sv-SE" altLang="en-US" sz="2400" dirty="0" err="1"/>
              <a:t>also</a:t>
            </a:r>
            <a:r>
              <a:rPr lang="sv-SE" altLang="en-US" sz="2400" dirty="0"/>
              <a:t> a </a:t>
            </a:r>
            <a:r>
              <a:rPr lang="sv-SE" altLang="en-US" sz="2400" dirty="0" err="1"/>
              <a:t>superkey</a:t>
            </a:r>
            <a:r>
              <a:rPr lang="sv-SE" altLang="en-US" sz="2400" dirty="0"/>
              <a:t>.</a:t>
            </a:r>
          </a:p>
          <a:p>
            <a:pPr lvl="2" eaLnBrk="1" hangingPunct="1">
              <a:lnSpc>
                <a:spcPct val="90000"/>
              </a:lnSpc>
            </a:pPr>
            <a:r>
              <a:rPr lang="sv-SE" altLang="en-US" sz="2000" dirty="0"/>
              <a:t>Minimal – no </a:t>
            </a:r>
            <a:r>
              <a:rPr lang="sv-SE" altLang="en-US" sz="2000" dirty="0" err="1"/>
              <a:t>subset</a:t>
            </a:r>
            <a:r>
              <a:rPr lang="sv-SE" altLang="en-US" sz="2000" dirty="0"/>
              <a:t> is a </a:t>
            </a:r>
            <a:r>
              <a:rPr lang="sv-SE" altLang="en-US" sz="2000" dirty="0" err="1"/>
              <a:t>key</a:t>
            </a:r>
            <a:endParaRPr lang="sv-SE" altLang="en-US" sz="2000" dirty="0"/>
          </a:p>
          <a:p>
            <a:pPr lvl="2" eaLnBrk="1" hangingPunct="1">
              <a:lnSpc>
                <a:spcPct val="90000"/>
              </a:lnSpc>
            </a:pPr>
            <a:r>
              <a:rPr lang="sv-SE" altLang="en-US" sz="2000" dirty="0"/>
              <a:t>Minimum – the </a:t>
            </a:r>
            <a:r>
              <a:rPr lang="sv-SE" altLang="en-US" sz="2000" dirty="0" err="1"/>
              <a:t>smallest</a:t>
            </a:r>
            <a:r>
              <a:rPr lang="sv-SE" altLang="en-US" sz="2000" dirty="0"/>
              <a:t>, i.e. the </a:t>
            </a:r>
            <a:r>
              <a:rPr lang="sv-SE" altLang="en-US" sz="2000" dirty="0" err="1"/>
              <a:t>one</a:t>
            </a:r>
            <a:r>
              <a:rPr lang="sv-SE" altLang="en-US" sz="2000" dirty="0"/>
              <a:t> </a:t>
            </a:r>
            <a:r>
              <a:rPr lang="sv-SE" altLang="en-US" sz="2000" dirty="0" err="1"/>
              <a:t>with</a:t>
            </a:r>
            <a:r>
              <a:rPr lang="sv-SE" altLang="en-US" sz="2000" dirty="0"/>
              <a:t> the </a:t>
            </a:r>
            <a:r>
              <a:rPr lang="sv-SE" altLang="en-US" sz="2000" dirty="0" err="1"/>
              <a:t>fewest</a:t>
            </a:r>
            <a:r>
              <a:rPr lang="sv-SE" altLang="en-US" sz="2000" dirty="0"/>
              <a:t> </a:t>
            </a:r>
            <a:r>
              <a:rPr lang="sv-SE" altLang="en-US" sz="2000" dirty="0" err="1"/>
              <a:t>number</a:t>
            </a:r>
            <a:r>
              <a:rPr lang="sv-SE" altLang="en-US" sz="2000" dirty="0"/>
              <a:t> </a:t>
            </a:r>
            <a:r>
              <a:rPr lang="sv-SE" altLang="en-US" sz="2000" dirty="0" err="1"/>
              <a:t>of</a:t>
            </a:r>
            <a:r>
              <a:rPr lang="sv-SE" altLang="en-US" sz="2000" dirty="0"/>
              <a:t> </a:t>
            </a:r>
            <a:r>
              <a:rPr lang="sv-SE" altLang="en-US" sz="2000" dirty="0" err="1"/>
              <a:t>attributes</a:t>
            </a:r>
            <a:endParaRPr lang="sv-SE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916113"/>
            <a:ext cx="8424862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2800" dirty="0" err="1"/>
              <a:t>Example</a:t>
            </a:r>
            <a:r>
              <a:rPr lang="sv-SE" altLang="en-US" sz="2800" dirty="0"/>
              <a:t>: </a:t>
            </a:r>
            <a:br>
              <a:rPr lang="sv-SE" altLang="en-US" sz="2800" dirty="0"/>
            </a:br>
            <a:r>
              <a:rPr lang="sv-SE" altLang="en-US" sz="2800" dirty="0"/>
              <a:t>X = </a:t>
            </a:r>
            <a:r>
              <a:rPr lang="sv-SE" altLang="en-US" sz="2800" b="1" dirty="0">
                <a:latin typeface="Courier New" charset="0"/>
              </a:rPr>
              <a:t>{</a:t>
            </a:r>
            <a:r>
              <a:rPr lang="sv-SE" altLang="en-US" sz="2800" b="1" dirty="0" err="1">
                <a:latin typeface="Courier New" charset="0"/>
              </a:rPr>
              <a:t>code</a:t>
            </a:r>
            <a:r>
              <a:rPr lang="sv-SE" altLang="en-US" sz="2800" b="1" dirty="0">
                <a:latin typeface="Courier New" charset="0"/>
              </a:rPr>
              <a:t>, period, </a:t>
            </a:r>
            <a:r>
              <a:rPr lang="sv-SE" altLang="en-US" sz="2800" b="1" dirty="0" err="1">
                <a:latin typeface="Courier New" charset="0"/>
              </a:rPr>
              <a:t>weekday</a:t>
            </a:r>
            <a:r>
              <a:rPr lang="sv-SE" altLang="en-US" sz="2800" b="1" dirty="0">
                <a:latin typeface="Courier New" charset="0"/>
              </a:rPr>
              <a:t>, </a:t>
            </a:r>
            <a:r>
              <a:rPr lang="sv-SE" altLang="en-US" sz="2800" b="1" dirty="0" err="1">
                <a:latin typeface="Courier New" charset="0"/>
              </a:rPr>
              <a:t>hour</a:t>
            </a:r>
            <a:r>
              <a:rPr lang="sv-SE" altLang="en-US" sz="2800" b="1" dirty="0">
                <a:latin typeface="Courier New" charset="0"/>
              </a:rPr>
              <a:t>}</a:t>
            </a:r>
            <a:br>
              <a:rPr lang="sv-SE" altLang="en-US" sz="2800" b="1" dirty="0">
                <a:latin typeface="Courier New" charset="0"/>
              </a:rPr>
            </a:br>
            <a:r>
              <a:rPr lang="sv-SE" altLang="en-US" sz="2800" dirty="0"/>
              <a:t>is a </a:t>
            </a:r>
            <a:r>
              <a:rPr lang="sv-SE" altLang="en-US" sz="2800" dirty="0" err="1"/>
              <a:t>superkey</a:t>
            </a:r>
            <a:r>
              <a:rPr lang="sv-SE" altLang="en-US" sz="2800" dirty="0"/>
              <a:t> </a:t>
            </a:r>
            <a:r>
              <a:rPr lang="sv-SE" altLang="en-US" sz="2800" dirty="0" err="1"/>
              <a:t>of</a:t>
            </a:r>
            <a:r>
              <a:rPr lang="sv-SE" altLang="en-US" sz="2800" dirty="0"/>
              <a:t> the relation Schedules </a:t>
            </a:r>
            <a:r>
              <a:rPr lang="sv-SE" altLang="en-US" sz="2800" dirty="0" err="1"/>
              <a:t>since</a:t>
            </a:r>
            <a:r>
              <a:rPr lang="sv-SE" altLang="en-US" sz="2800" dirty="0"/>
              <a:t> X</a:t>
            </a:r>
            <a:r>
              <a:rPr lang="sv-SE" altLang="en-US" sz="2800" baseline="30000" dirty="0"/>
              <a:t>+</a:t>
            </a:r>
            <a:r>
              <a:rPr lang="sv-SE" altLang="en-US" sz="2800" dirty="0"/>
              <a:t> is the set </a:t>
            </a:r>
            <a:r>
              <a:rPr lang="sv-SE" altLang="en-US" sz="2800" dirty="0" err="1"/>
              <a:t>of</a:t>
            </a:r>
            <a:r>
              <a:rPr lang="sv-SE" altLang="en-US" sz="2800" dirty="0"/>
              <a:t> all </a:t>
            </a:r>
            <a:r>
              <a:rPr lang="sv-SE" altLang="en-US" sz="2800" dirty="0" err="1"/>
              <a:t>attributes</a:t>
            </a:r>
            <a:r>
              <a:rPr lang="sv-SE" altLang="en-US" sz="2800" dirty="0"/>
              <a:t> </a:t>
            </a:r>
            <a:r>
              <a:rPr lang="sv-SE" altLang="en-US" sz="2800" dirty="0" err="1"/>
              <a:t>of</a:t>
            </a:r>
            <a:r>
              <a:rPr lang="sv-SE" altLang="en-US" sz="2800" dirty="0"/>
              <a:t> Schedules. </a:t>
            </a:r>
            <a:endParaRPr lang="sv-SE" altLang="en-US" sz="2800" dirty="0" smtClean="0"/>
          </a:p>
          <a:p>
            <a:pPr eaLnBrk="1" hangingPunct="1">
              <a:buFontTx/>
              <a:buNone/>
            </a:pPr>
            <a:r>
              <a:rPr lang="sv-SE" altLang="en-US" sz="2800" dirty="0" err="1" smtClean="0"/>
              <a:t>However</a:t>
            </a:r>
            <a:r>
              <a:rPr lang="sv-SE" altLang="en-US" sz="2800" dirty="0"/>
              <a:t>, </a:t>
            </a:r>
            <a:br>
              <a:rPr lang="sv-SE" altLang="en-US" sz="2800" dirty="0"/>
            </a:br>
            <a:r>
              <a:rPr lang="sv-SE" altLang="en-US" sz="2800" dirty="0"/>
              <a:t>Y = </a:t>
            </a:r>
            <a:r>
              <a:rPr lang="sv-SE" altLang="en-US" sz="2800" b="1" dirty="0">
                <a:latin typeface="Courier New" charset="0"/>
              </a:rPr>
              <a:t>{</a:t>
            </a:r>
            <a:r>
              <a:rPr lang="sv-SE" altLang="en-US" sz="2800" b="1" dirty="0" err="1">
                <a:latin typeface="Courier New" charset="0"/>
              </a:rPr>
              <a:t>code</a:t>
            </a:r>
            <a:r>
              <a:rPr lang="sv-SE" altLang="en-US" sz="2800" b="1" dirty="0">
                <a:latin typeface="Courier New" charset="0"/>
              </a:rPr>
              <a:t>, period, </a:t>
            </a:r>
            <a:r>
              <a:rPr lang="sv-SE" altLang="en-US" sz="2800" b="1" dirty="0" err="1">
                <a:latin typeface="Courier New" charset="0"/>
              </a:rPr>
              <a:t>weekday</a:t>
            </a:r>
            <a:r>
              <a:rPr lang="sv-SE" altLang="en-US" sz="2800" b="1" dirty="0">
                <a:latin typeface="Courier New" charset="0"/>
              </a:rPr>
              <a:t>}</a:t>
            </a:r>
            <a:r>
              <a:rPr lang="sv-SE" altLang="en-US" sz="2800" dirty="0"/>
              <a:t> </a:t>
            </a:r>
            <a:br>
              <a:rPr lang="sv-SE" altLang="en-US" sz="2800" dirty="0"/>
            </a:br>
            <a:r>
              <a:rPr lang="sv-SE" altLang="en-US" sz="2800" dirty="0"/>
              <a:t>is </a:t>
            </a:r>
            <a:r>
              <a:rPr lang="sv-SE" altLang="en-US" sz="2800" dirty="0" err="1"/>
              <a:t>also</a:t>
            </a:r>
            <a:r>
              <a:rPr lang="sv-SE" altLang="en-US" sz="2800" dirty="0"/>
              <a:t> a </a:t>
            </a:r>
            <a:r>
              <a:rPr lang="sv-SE" altLang="en-US" sz="2800" dirty="0" err="1"/>
              <a:t>superkey</a:t>
            </a:r>
            <a:r>
              <a:rPr lang="sv-SE" altLang="en-US" sz="2800" dirty="0"/>
              <a:t>, and is a </a:t>
            </a:r>
            <a:r>
              <a:rPr lang="sv-SE" altLang="en-US" sz="2800" dirty="0" err="1"/>
              <a:t>subset</a:t>
            </a:r>
            <a:r>
              <a:rPr lang="sv-SE" altLang="en-US" sz="2800" dirty="0"/>
              <a:t> </a:t>
            </a:r>
            <a:r>
              <a:rPr lang="sv-SE" altLang="en-US" sz="2800" dirty="0" err="1"/>
              <a:t>of</a:t>
            </a:r>
            <a:r>
              <a:rPr lang="sv-SE" altLang="en-US" sz="2800" dirty="0"/>
              <a:t> X, so X is not a </a:t>
            </a:r>
            <a:r>
              <a:rPr lang="sv-SE" altLang="en-US" sz="2800" dirty="0" err="1"/>
              <a:t>key</a:t>
            </a:r>
            <a:r>
              <a:rPr lang="sv-SE" altLang="en-US" sz="2800" dirty="0"/>
              <a:t> </a:t>
            </a:r>
            <a:r>
              <a:rPr lang="sv-SE" altLang="en-US" sz="2800" dirty="0" err="1"/>
              <a:t>of</a:t>
            </a:r>
            <a:r>
              <a:rPr lang="sv-SE" altLang="en-US" sz="2800" dirty="0"/>
              <a:t> Schedules. No </a:t>
            </a:r>
            <a:r>
              <a:rPr lang="sv-SE" altLang="en-US" sz="2800" dirty="0" err="1"/>
              <a:t>subset</a:t>
            </a:r>
            <a:r>
              <a:rPr lang="sv-SE" altLang="en-US" sz="2800" dirty="0"/>
              <a:t> </a:t>
            </a:r>
            <a:r>
              <a:rPr lang="sv-SE" altLang="en-US" sz="2800" dirty="0" err="1"/>
              <a:t>of</a:t>
            </a:r>
            <a:r>
              <a:rPr lang="sv-SE" altLang="en-US" sz="2800" dirty="0"/>
              <a:t> Y is a </a:t>
            </a:r>
            <a:r>
              <a:rPr lang="sv-SE" altLang="en-US" sz="2800" dirty="0" err="1"/>
              <a:t>superkey</a:t>
            </a:r>
            <a:r>
              <a:rPr lang="sv-SE" altLang="en-US" sz="2800" dirty="0"/>
              <a:t>, so Y is </a:t>
            </a:r>
            <a:r>
              <a:rPr lang="sv-SE" altLang="en-US" sz="2800" dirty="0" err="1"/>
              <a:t>also</a:t>
            </a:r>
            <a:r>
              <a:rPr lang="sv-SE" altLang="en-US" sz="2800" dirty="0"/>
              <a:t> a </a:t>
            </a:r>
            <a:r>
              <a:rPr lang="sv-SE" altLang="en-US" sz="2800" dirty="0" err="1"/>
              <a:t>key</a:t>
            </a:r>
            <a:r>
              <a:rPr lang="sv-SE" altLang="en-US" sz="2800" dirty="0"/>
              <a:t>.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15900" y="765175"/>
            <a:ext cx="89281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800" b="1">
                <a:latin typeface="Courier New" charset="0"/>
              </a:rPr>
              <a:t>Schedules(code, name, period, #students,</a:t>
            </a:r>
            <a:br>
              <a:rPr lang="sv-SE" altLang="en-US" sz="2800" b="1">
                <a:latin typeface="Courier New" charset="0"/>
              </a:rPr>
            </a:br>
            <a:r>
              <a:rPr lang="sv-SE" altLang="en-US" sz="2800" b="1">
                <a:latin typeface="Courier New" charset="0"/>
              </a:rPr>
              <a:t>  teacher, room, #seats, weekday, hour)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 dirty="0" err="1"/>
              <a:t>Quiz</a:t>
            </a:r>
            <a:r>
              <a:rPr lang="sv-SE" altLang="en-US" dirty="0"/>
              <a:t>!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9160"/>
          </a:xfrm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i="1" dirty="0" err="1"/>
              <a:t>What</a:t>
            </a:r>
            <a:r>
              <a:rPr lang="sv-SE" altLang="en-US" i="1" dirty="0"/>
              <a:t> is the </a:t>
            </a:r>
            <a:r>
              <a:rPr lang="sv-SE" altLang="en-US" i="1" dirty="0" err="1"/>
              <a:t>key</a:t>
            </a:r>
            <a:r>
              <a:rPr lang="sv-SE" altLang="en-US" i="1" dirty="0"/>
              <a:t> </a:t>
            </a:r>
            <a:r>
              <a:rPr lang="sv-SE" altLang="en-US" i="1" dirty="0" err="1"/>
              <a:t>of</a:t>
            </a:r>
            <a:r>
              <a:rPr lang="sv-SE" altLang="en-US" i="1" dirty="0"/>
              <a:t> </a:t>
            </a:r>
            <a:r>
              <a:rPr lang="en-US" dirty="0"/>
              <a:t>R = {E, F, G, H, I, J, K, L, M</a:t>
            </a:r>
            <a:r>
              <a:rPr lang="en-US"/>
              <a:t>, </a:t>
            </a:r>
            <a:r>
              <a:rPr lang="en-US" smtClean="0"/>
              <a:t>N} </a:t>
            </a:r>
            <a:r>
              <a:rPr lang="en-US" dirty="0" smtClean="0"/>
              <a:t>and </a:t>
            </a:r>
            <a:r>
              <a:rPr lang="mr-IN" b="1" dirty="0"/>
              <a:t> </a:t>
            </a:r>
            <a:r>
              <a:rPr lang="es-ES" dirty="0" smtClean="0"/>
              <a:t>FD:</a:t>
            </a:r>
            <a:r>
              <a:rPr lang="es-ES" b="1" dirty="0" smtClean="0"/>
              <a:t> </a:t>
            </a:r>
            <a:r>
              <a:rPr lang="mr-IN" dirty="0" smtClean="0"/>
              <a:t>{{</a:t>
            </a:r>
            <a:r>
              <a:rPr lang="mr-IN" dirty="0" err="1" smtClean="0"/>
              <a:t>E</a:t>
            </a:r>
            <a:r>
              <a:rPr lang="mr-IN" dirty="0"/>
              <a:t>, </a:t>
            </a:r>
            <a:r>
              <a:rPr lang="mr-IN" dirty="0" err="1" smtClean="0"/>
              <a:t>F</a:t>
            </a:r>
            <a:r>
              <a:rPr lang="mr-IN" dirty="0" smtClean="0"/>
              <a:t>} -&gt; </a:t>
            </a:r>
            <a:r>
              <a:rPr lang="mr-IN" dirty="0" err="1" smtClean="0"/>
              <a:t>G</a:t>
            </a:r>
            <a:r>
              <a:rPr lang="es-ES" dirty="0" smtClean="0"/>
              <a:t>;</a:t>
            </a:r>
            <a:r>
              <a:rPr lang="mr-IN" dirty="0" smtClean="0"/>
              <a:t> </a:t>
            </a:r>
            <a:r>
              <a:rPr lang="mr-IN" dirty="0" err="1" smtClean="0"/>
              <a:t>F</a:t>
            </a:r>
            <a:r>
              <a:rPr lang="mr-IN" dirty="0" smtClean="0"/>
              <a:t> </a:t>
            </a:r>
            <a:r>
              <a:rPr lang="mr-IN" dirty="0"/>
              <a:t>-&gt; </a:t>
            </a:r>
            <a:r>
              <a:rPr lang="mr-IN" dirty="0" smtClean="0"/>
              <a:t>{I</a:t>
            </a:r>
            <a:r>
              <a:rPr lang="mr-IN" dirty="0"/>
              <a:t>, </a:t>
            </a:r>
            <a:r>
              <a:rPr lang="mr-IN" dirty="0" err="1" smtClean="0"/>
              <a:t>J</a:t>
            </a:r>
            <a:r>
              <a:rPr lang="mr-IN" dirty="0" smtClean="0"/>
              <a:t>}</a:t>
            </a:r>
            <a:r>
              <a:rPr lang="es-ES" dirty="0" smtClean="0"/>
              <a:t>;</a:t>
            </a:r>
            <a:r>
              <a:rPr lang="mr-IN" dirty="0" smtClean="0"/>
              <a:t> </a:t>
            </a:r>
            <a:r>
              <a:rPr lang="es-ES" dirty="0" smtClean="0"/>
              <a:t>    </a:t>
            </a:r>
            <a:r>
              <a:rPr lang="mr-IN" dirty="0" smtClean="0"/>
              <a:t>{</a:t>
            </a:r>
            <a:r>
              <a:rPr lang="mr-IN" dirty="0" err="1" smtClean="0"/>
              <a:t>E</a:t>
            </a:r>
            <a:r>
              <a:rPr lang="mr-IN" dirty="0"/>
              <a:t>, </a:t>
            </a:r>
            <a:r>
              <a:rPr lang="mr-IN" dirty="0" err="1"/>
              <a:t>H</a:t>
            </a:r>
            <a:r>
              <a:rPr lang="mr-IN" dirty="0"/>
              <a:t>} -&gt; {</a:t>
            </a:r>
            <a:r>
              <a:rPr lang="mr-IN" dirty="0" err="1"/>
              <a:t>K</a:t>
            </a:r>
            <a:r>
              <a:rPr lang="mr-IN" dirty="0"/>
              <a:t>, L</a:t>
            </a:r>
            <a:r>
              <a:rPr lang="mr-IN" dirty="0" smtClean="0"/>
              <a:t>}</a:t>
            </a:r>
            <a:r>
              <a:rPr lang="es-ES" dirty="0" smtClean="0"/>
              <a:t>;</a:t>
            </a:r>
            <a:r>
              <a:rPr lang="mr-IN" dirty="0" smtClean="0"/>
              <a:t> </a:t>
            </a:r>
            <a:r>
              <a:rPr lang="mr-IN" dirty="0" err="1"/>
              <a:t>K</a:t>
            </a:r>
            <a:r>
              <a:rPr lang="mr-IN" dirty="0"/>
              <a:t> -&gt; </a:t>
            </a:r>
            <a:r>
              <a:rPr lang="mr-IN" dirty="0" smtClean="0"/>
              <a:t>M</a:t>
            </a:r>
            <a:r>
              <a:rPr lang="es-ES" dirty="0" smtClean="0"/>
              <a:t>;</a:t>
            </a:r>
            <a:r>
              <a:rPr lang="mr-IN" dirty="0" smtClean="0"/>
              <a:t> </a:t>
            </a:r>
            <a:r>
              <a:rPr lang="mr-IN" dirty="0"/>
              <a:t>L -&gt; </a:t>
            </a:r>
            <a:r>
              <a:rPr lang="mr-IN" dirty="0" err="1" smtClean="0"/>
              <a:t>N</a:t>
            </a:r>
            <a:r>
              <a:rPr lang="es-ES" dirty="0" smtClean="0"/>
              <a:t>}</a:t>
            </a:r>
            <a:r>
              <a:rPr lang="sv-SE" altLang="en-US" i="1" dirty="0" smtClean="0"/>
              <a:t>?</a:t>
            </a:r>
            <a:endParaRPr lang="sv-SE" altLang="en-US" i="1" dirty="0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652128" y="4725747"/>
            <a:ext cx="8003232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_tradnl" sz="1800" dirty="0"/>
              <a:t>{E,F}+ = {EFGIJ}</a:t>
            </a:r>
            <a:br>
              <a:rPr lang="es-ES_tradnl" sz="1800" dirty="0"/>
            </a:br>
            <a:r>
              <a:rPr lang="es-ES_tradnl" sz="1800" dirty="0"/>
              <a:t>{E,F,H}+ = {EFHGIJKLMN}</a:t>
            </a:r>
            <a:br>
              <a:rPr lang="es-ES_tradnl" sz="1800" dirty="0"/>
            </a:br>
            <a:r>
              <a:rPr lang="es-ES_tradnl" sz="1800" dirty="0"/>
              <a:t>{E,F,H,K,L}+ = {{EFHGIJKLMN}</a:t>
            </a:r>
            <a:br>
              <a:rPr lang="es-ES_tradnl" sz="1800" dirty="0"/>
            </a:br>
            <a:r>
              <a:rPr lang="es-ES_tradnl" sz="1800" dirty="0"/>
              <a:t>{E}+ = {E}</a:t>
            </a:r>
            <a:br>
              <a:rPr lang="es-ES_tradnl" sz="1800" dirty="0"/>
            </a:br>
            <a:r>
              <a:rPr lang="es-ES_tradnl" sz="1800" dirty="0"/>
              <a:t>{EFH}+ and {EFHKL}+ </a:t>
            </a:r>
            <a:r>
              <a:rPr lang="es-ES_tradnl" sz="1800" dirty="0" err="1"/>
              <a:t>results</a:t>
            </a:r>
            <a:r>
              <a:rPr lang="es-ES_tradnl" sz="1800" dirty="0"/>
              <a:t> in set of </a:t>
            </a:r>
            <a:r>
              <a:rPr lang="es-ES_tradnl" sz="1800" dirty="0" err="1"/>
              <a:t>all</a:t>
            </a:r>
            <a:r>
              <a:rPr lang="es-ES_tradnl" sz="1800" dirty="0"/>
              <a:t> </a:t>
            </a:r>
            <a:r>
              <a:rPr lang="es-ES_tradnl" sz="1800" dirty="0" err="1"/>
              <a:t>attributes</a:t>
            </a:r>
            <a:r>
              <a:rPr lang="es-ES_tradnl" sz="1800" dirty="0"/>
              <a:t>, </a:t>
            </a:r>
            <a:r>
              <a:rPr lang="es-ES_tradnl" sz="1800" dirty="0" err="1"/>
              <a:t>but</a:t>
            </a:r>
            <a:r>
              <a:rPr lang="es-ES_tradnl" sz="1800" dirty="0"/>
              <a:t> EFH </a:t>
            </a:r>
            <a:r>
              <a:rPr lang="es-ES_tradnl" sz="1800" dirty="0" err="1"/>
              <a:t>is</a:t>
            </a:r>
            <a:r>
              <a:rPr lang="es-ES_tradnl" sz="1800" dirty="0"/>
              <a:t> </a:t>
            </a:r>
            <a:r>
              <a:rPr lang="es-ES_tradnl" sz="1800" dirty="0" err="1"/>
              <a:t>minimal</a:t>
            </a:r>
            <a:r>
              <a:rPr lang="es-ES_tradnl" sz="1800" dirty="0"/>
              <a:t>. So </a:t>
            </a:r>
            <a:r>
              <a:rPr lang="es-ES_tradnl" sz="1800" dirty="0" err="1"/>
              <a:t>it</a:t>
            </a:r>
            <a:r>
              <a:rPr lang="es-ES_tradnl" sz="1800" dirty="0"/>
              <a:t> </a:t>
            </a:r>
            <a:r>
              <a:rPr lang="es-ES_tradnl" sz="1800" dirty="0" err="1"/>
              <a:t>will</a:t>
            </a:r>
            <a:r>
              <a:rPr lang="es-ES_tradnl" sz="1800" dirty="0"/>
              <a:t> be </a:t>
            </a:r>
            <a:r>
              <a:rPr lang="es-ES_tradnl" sz="1800" dirty="0" err="1"/>
              <a:t>candidate</a:t>
            </a:r>
            <a:r>
              <a:rPr lang="es-ES_tradnl" sz="1800" dirty="0"/>
              <a:t> </a:t>
            </a:r>
            <a:r>
              <a:rPr lang="es-ES_tradnl" sz="1800" dirty="0" err="1"/>
              <a:t>key</a:t>
            </a:r>
            <a:r>
              <a:rPr lang="es-ES_tradnl" sz="1800" dirty="0"/>
              <a:t>. So </a:t>
            </a:r>
            <a:r>
              <a:rPr lang="es-ES_tradnl" sz="1800" dirty="0" err="1"/>
              <a:t>correct</a:t>
            </a:r>
            <a:r>
              <a:rPr lang="es-ES_tradnl" sz="1800" dirty="0"/>
              <a:t> </a:t>
            </a:r>
            <a:r>
              <a:rPr lang="es-ES_tradnl" sz="1800" dirty="0" err="1"/>
              <a:t>option</a:t>
            </a:r>
            <a:r>
              <a:rPr lang="es-ES_tradnl" sz="1800" dirty="0"/>
              <a:t> </a:t>
            </a:r>
            <a:r>
              <a:rPr lang="es-ES_tradnl" sz="1800" dirty="0" err="1"/>
              <a:t>is</a:t>
            </a:r>
            <a:r>
              <a:rPr lang="es-ES_tradnl" sz="1800" dirty="0"/>
              <a:t> </a:t>
            </a:r>
            <a:r>
              <a:rPr lang="es-ES_tradnl" sz="1800" b="1" dirty="0"/>
              <a:t>(B)</a:t>
            </a:r>
            <a:r>
              <a:rPr lang="es-ES_tradnl" sz="1800" dirty="0"/>
              <a:t>.</a:t>
            </a:r>
            <a:endParaRPr lang="sv-SE" altLang="en-US" sz="1800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979613" y="3336131"/>
            <a:ext cx="44640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sz="1800" b="1" dirty="0"/>
              <a:t>A. </a:t>
            </a:r>
            <a:r>
              <a:rPr lang="pt-BR" sz="1800" dirty="0"/>
              <a:t>{E, </a:t>
            </a:r>
            <a:r>
              <a:rPr lang="pt-BR" sz="1800" dirty="0" err="1"/>
              <a:t>F</a:t>
            </a:r>
            <a:r>
              <a:rPr lang="pt-BR" sz="1800" dirty="0"/>
              <a:t>}</a:t>
            </a:r>
            <a:br>
              <a:rPr lang="pt-BR" sz="1800" dirty="0"/>
            </a:br>
            <a:r>
              <a:rPr lang="pt-BR" sz="1800" b="1" dirty="0"/>
              <a:t>B.</a:t>
            </a:r>
            <a:r>
              <a:rPr lang="pt-BR" sz="1800" dirty="0"/>
              <a:t> {E, </a:t>
            </a:r>
            <a:r>
              <a:rPr lang="pt-BR" sz="1800" dirty="0" err="1"/>
              <a:t>F</a:t>
            </a:r>
            <a:r>
              <a:rPr lang="pt-BR" sz="1800" dirty="0"/>
              <a:t>, H}</a:t>
            </a:r>
            <a:br>
              <a:rPr lang="pt-BR" sz="1800" dirty="0"/>
            </a:br>
            <a:r>
              <a:rPr lang="pt-BR" sz="1800" b="1" dirty="0"/>
              <a:t>C.</a:t>
            </a:r>
            <a:r>
              <a:rPr lang="pt-BR" sz="1800" dirty="0"/>
              <a:t> {E, </a:t>
            </a:r>
            <a:r>
              <a:rPr lang="pt-BR" sz="1800" dirty="0" err="1"/>
              <a:t>F</a:t>
            </a:r>
            <a:r>
              <a:rPr lang="pt-BR" sz="1800" dirty="0"/>
              <a:t>, H, </a:t>
            </a:r>
            <a:r>
              <a:rPr lang="pt-BR" sz="1800" dirty="0" err="1"/>
              <a:t>K</a:t>
            </a:r>
            <a:r>
              <a:rPr lang="pt-BR" sz="1800" dirty="0"/>
              <a:t>, L}</a:t>
            </a:r>
            <a:br>
              <a:rPr lang="pt-BR" sz="1800" dirty="0"/>
            </a:br>
            <a:r>
              <a:rPr lang="pt-BR" sz="1800" b="1" dirty="0"/>
              <a:t>D.</a:t>
            </a:r>
            <a:r>
              <a:rPr lang="pt-BR" sz="1800" dirty="0"/>
              <a:t> {E}</a:t>
            </a:r>
            <a:endParaRPr lang="sv-SE" altLang="en-US" sz="1800" b="1" dirty="0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Primary keys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There can be more than one key for the same relation.</a:t>
            </a:r>
          </a:p>
          <a:p>
            <a:pPr eaLnBrk="1" hangingPunct="1"/>
            <a:r>
              <a:rPr lang="sv-SE" altLang="en-US"/>
              <a:t>We choose one of them to be the </a:t>
            </a:r>
            <a:r>
              <a:rPr lang="sv-SE" altLang="en-US" i="1"/>
              <a:t>primary key</a:t>
            </a:r>
            <a:r>
              <a:rPr lang="sv-SE" altLang="en-US"/>
              <a:t>, which is the key that we actually use for the relation.</a:t>
            </a:r>
          </a:p>
          <a:p>
            <a:pPr eaLnBrk="1" hangingPunct="1"/>
            <a:r>
              <a:rPr lang="sv-SE" altLang="en-US"/>
              <a:t>Other keys could be asserted through uniqueness constraints.</a:t>
            </a:r>
          </a:p>
          <a:p>
            <a:pPr lvl="1" eaLnBrk="1" hangingPunct="1"/>
            <a:r>
              <a:rPr lang="sv-SE" altLang="en-US"/>
              <a:t>E.g. for the self-referencing relation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549275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Example: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4716463" y="1484313"/>
            <a:ext cx="4103687" cy="16414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 b="1">
                <a:latin typeface="Courier New" charset="0"/>
              </a:rPr>
              <a:t>Rooms(</a:t>
            </a:r>
            <a:r>
              <a:rPr lang="sv-SE" altLang="en-US" sz="2000" b="1" u="sng">
                <a:latin typeface="Courier New" charset="0"/>
              </a:rPr>
              <a:t>name</a:t>
            </a:r>
            <a:r>
              <a:rPr lang="sv-SE" altLang="en-US" sz="2000" b="1">
                <a:latin typeface="Courier New" charset="0"/>
              </a:rPr>
              <a:t>, #seats)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NextTo(</a:t>
            </a:r>
            <a:r>
              <a:rPr lang="sv-SE" altLang="en-US" sz="2000" b="1" u="sng">
                <a:latin typeface="Courier New" charset="0"/>
              </a:rPr>
              <a:t>right</a:t>
            </a:r>
            <a:r>
              <a:rPr lang="sv-SE" altLang="en-US" sz="2000" b="1">
                <a:latin typeface="Courier New" charset="0"/>
              </a:rPr>
              <a:t>, left)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  right -&gt; Rooms.name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  left  -&gt; Rooms.name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  left unique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11188" y="1916113"/>
            <a:ext cx="8064500" cy="465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/>
              <a:t>For NextTo we have both</a:t>
            </a:r>
          </a:p>
          <a:p>
            <a:pPr eaLnBrk="1" hangingPunct="1">
              <a:spcBef>
                <a:spcPct val="50000"/>
              </a:spcBef>
            </a:pPr>
            <a:r>
              <a:rPr lang="sv-SE" altLang="en-US" sz="2400" b="1">
                <a:latin typeface="Courier New" charset="0"/>
              </a:rPr>
              <a:t> left </a:t>
            </a:r>
            <a:r>
              <a:rPr lang="sv-SE" altLang="en-US" sz="1800"/>
              <a:t>→</a:t>
            </a:r>
            <a:r>
              <a:rPr lang="sv-SE" altLang="en-US" sz="2400" b="1">
                <a:latin typeface="Courier New" charset="0"/>
              </a:rPr>
              <a:t> right</a:t>
            </a:r>
          </a:p>
          <a:p>
            <a:pPr eaLnBrk="1" hangingPunct="1">
              <a:spcBef>
                <a:spcPct val="50000"/>
              </a:spcBef>
            </a:pPr>
            <a:r>
              <a:rPr lang="sv-SE" altLang="en-US" sz="2400" b="1">
                <a:latin typeface="Courier New" charset="0"/>
              </a:rPr>
              <a:t> right </a:t>
            </a:r>
            <a:r>
              <a:rPr lang="sv-SE" altLang="en-US" sz="1800"/>
              <a:t>→</a:t>
            </a:r>
            <a:r>
              <a:rPr lang="sv-SE" altLang="en-US" sz="2400" b="1">
                <a:latin typeface="Courier New" charset="0"/>
              </a:rPr>
              <a:t> left</a:t>
            </a:r>
            <a:r>
              <a:rPr lang="sv-SE" altLang="en-US" sz="24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/>
              <a:t>Both </a:t>
            </a:r>
            <a:r>
              <a:rPr lang="sv-SE" altLang="en-US" sz="2400" b="1">
                <a:latin typeface="Courier New" charset="0"/>
              </a:rPr>
              <a:t>left</a:t>
            </a:r>
            <a:r>
              <a:rPr lang="sv-SE" altLang="en-US" sz="2400"/>
              <a:t> and </a:t>
            </a:r>
            <a:r>
              <a:rPr lang="sv-SE" altLang="en-US" sz="2400" b="1">
                <a:latin typeface="Courier New" charset="0"/>
              </a:rPr>
              <a:t>right</a:t>
            </a:r>
            <a:r>
              <a:rPr lang="sv-SE" altLang="en-US" sz="2400"/>
              <a:t> are keys, but we have chosen </a:t>
            </a:r>
            <a:r>
              <a:rPr lang="sv-SE" altLang="en-US" sz="2400" b="1">
                <a:latin typeface="Courier New" charset="0"/>
              </a:rPr>
              <a:t>right</a:t>
            </a:r>
            <a:r>
              <a:rPr lang="sv-SE" altLang="en-US" sz="2400"/>
              <a:t> to be the primary key for </a:t>
            </a:r>
            <a:r>
              <a:rPr lang="sv-SE" altLang="en-US" sz="2400" b="1">
                <a:latin typeface="Courier New" charset="0"/>
              </a:rPr>
              <a:t>NextTo</a:t>
            </a:r>
            <a:r>
              <a:rPr lang="sv-SE" altLang="en-US" sz="2400"/>
              <a:t>. We can add a constraint stating that </a:t>
            </a:r>
            <a:r>
              <a:rPr lang="sv-SE" altLang="en-US" sz="2400" b="1">
                <a:latin typeface="Courier New" charset="0"/>
              </a:rPr>
              <a:t>left</a:t>
            </a:r>
            <a:r>
              <a:rPr lang="sv-SE" altLang="en-US" sz="2400"/>
              <a:t> should be unique.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sv-SE" altLang="en-US" sz="24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/>
              <a:t>Note: The syntax for constraints is not well specified. Both the reference syntax, as well as the uniqueness assertion, are my suggestions only (but they’re rather good).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Where do FDs come from?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v-SE" altLang="en-US" sz="2800" dirty="0"/>
              <a:t>”Keys” </a:t>
            </a:r>
            <a:r>
              <a:rPr lang="sv-SE" altLang="en-US" sz="2800" dirty="0" err="1"/>
              <a:t>of</a:t>
            </a:r>
            <a:r>
              <a:rPr lang="sv-SE" altLang="en-US" sz="2800" dirty="0"/>
              <a:t> </a:t>
            </a:r>
            <a:r>
              <a:rPr lang="sv-SE" altLang="en-US" sz="2800" dirty="0" err="1" smtClean="0"/>
              <a:t>entities</a:t>
            </a:r>
            <a:r>
              <a:rPr lang="sv-SE" altLang="en-US" sz="2800" dirty="0" smtClean="0"/>
              <a:t> (from ER diagram)</a:t>
            </a:r>
            <a:endParaRPr lang="sv-SE" altLang="en-US" sz="2800" dirty="0"/>
          </a:p>
          <a:p>
            <a:pPr lvl="1" eaLnBrk="1" hangingPunct="1">
              <a:lnSpc>
                <a:spcPct val="80000"/>
              </a:lnSpc>
            </a:pPr>
            <a:r>
              <a:rPr lang="sv-SE" altLang="en-US" sz="2400" dirty="0"/>
              <a:t>If </a:t>
            </a:r>
            <a:r>
              <a:rPr lang="sv-SE" altLang="en-US" sz="2400" dirty="0" err="1"/>
              <a:t>code</a:t>
            </a:r>
            <a:r>
              <a:rPr lang="sv-SE" altLang="en-US" sz="2400" dirty="0"/>
              <a:t> is the </a:t>
            </a:r>
            <a:r>
              <a:rPr lang="sv-SE" altLang="en-US" sz="2400" dirty="0" err="1"/>
              <a:t>key</a:t>
            </a:r>
            <a:r>
              <a:rPr lang="sv-SE" altLang="en-US" sz="2400" dirty="0"/>
              <a:t> for the </a:t>
            </a:r>
            <a:r>
              <a:rPr lang="sv-SE" altLang="en-US" sz="2400" dirty="0" err="1"/>
              <a:t>entity</a:t>
            </a:r>
            <a:r>
              <a:rPr lang="sv-SE" altLang="en-US" sz="2400" dirty="0"/>
              <a:t> Course, </a:t>
            </a:r>
            <a:r>
              <a:rPr lang="sv-SE" altLang="en-US" sz="2400" dirty="0" err="1"/>
              <a:t>then</a:t>
            </a:r>
            <a:r>
              <a:rPr lang="sv-SE" altLang="en-US" sz="2400" dirty="0"/>
              <a:t> all </a:t>
            </a:r>
            <a:r>
              <a:rPr lang="sv-SE" altLang="en-US" sz="2400" dirty="0" err="1"/>
              <a:t>other</a:t>
            </a:r>
            <a:r>
              <a:rPr lang="sv-SE" altLang="en-US" sz="2400" dirty="0"/>
              <a:t> </a:t>
            </a:r>
            <a:r>
              <a:rPr lang="sv-SE" altLang="en-US" sz="2400" dirty="0" err="1"/>
              <a:t>attributes</a:t>
            </a:r>
            <a:r>
              <a:rPr lang="sv-SE" altLang="en-US" sz="2400" dirty="0"/>
              <a:t> </a:t>
            </a:r>
            <a:r>
              <a:rPr lang="sv-SE" altLang="en-US" sz="2400" dirty="0" err="1"/>
              <a:t>of</a:t>
            </a:r>
            <a:r>
              <a:rPr lang="sv-SE" altLang="en-US" sz="2400" dirty="0"/>
              <a:t> Course </a:t>
            </a:r>
            <a:r>
              <a:rPr lang="sv-SE" altLang="en-US" sz="2400" dirty="0" err="1"/>
              <a:t>are</a:t>
            </a:r>
            <a:r>
              <a:rPr lang="sv-SE" altLang="en-US" sz="2400" dirty="0"/>
              <a:t> </a:t>
            </a:r>
            <a:r>
              <a:rPr lang="sv-SE" altLang="en-US" sz="2400" dirty="0" err="1"/>
              <a:t>functionally</a:t>
            </a:r>
            <a:r>
              <a:rPr lang="sv-SE" altLang="en-US" sz="2400" dirty="0"/>
              <a:t> </a:t>
            </a:r>
            <a:r>
              <a:rPr lang="sv-SE" altLang="en-US" sz="2400" dirty="0" err="1"/>
              <a:t>determined</a:t>
            </a:r>
            <a:r>
              <a:rPr lang="sv-SE" altLang="en-US" sz="2400" dirty="0"/>
              <a:t> by </a:t>
            </a:r>
            <a:r>
              <a:rPr lang="sv-SE" altLang="en-US" sz="2400" dirty="0" err="1"/>
              <a:t>code</a:t>
            </a:r>
            <a:r>
              <a:rPr lang="sv-SE" altLang="en-US" sz="2400" dirty="0"/>
              <a:t>, </a:t>
            </a:r>
            <a:r>
              <a:rPr lang="sv-SE" altLang="en-US" sz="2400" dirty="0" err="1"/>
              <a:t>e.g</a:t>
            </a:r>
            <a:r>
              <a:rPr lang="sv-SE" altLang="en-US" sz="2400" dirty="0"/>
              <a:t>. </a:t>
            </a:r>
            <a:r>
              <a:rPr lang="sv-SE" altLang="en-US" sz="2400" b="1" dirty="0" err="1">
                <a:latin typeface="Courier New" charset="0"/>
              </a:rPr>
              <a:t>code</a:t>
            </a:r>
            <a:r>
              <a:rPr lang="sv-SE" altLang="en-US" sz="2400" b="1" dirty="0">
                <a:latin typeface="Courier New" charset="0"/>
              </a:rPr>
              <a:t> </a:t>
            </a:r>
            <a:r>
              <a:rPr lang="sv-SE" altLang="en-US" sz="2400" dirty="0"/>
              <a:t>→ </a:t>
            </a:r>
            <a:r>
              <a:rPr lang="sv-SE" altLang="en-US" sz="2400" b="1" dirty="0" err="1">
                <a:latin typeface="Courier New" charset="0"/>
              </a:rPr>
              <a:t>name</a:t>
            </a:r>
            <a:endParaRPr lang="sv-SE" altLang="en-US" sz="2400" b="1" dirty="0">
              <a:latin typeface="Courier New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sv-SE" altLang="en-US" sz="2800" dirty="0"/>
              <a:t>Relationships (from ER diagram)</a:t>
            </a:r>
            <a:endParaRPr lang="sv-SE" altLang="en-US" sz="2800" b="1" dirty="0">
              <a:latin typeface="Courier New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sv-SE" altLang="en-US" sz="2400" dirty="0"/>
              <a:t>If all </a:t>
            </a:r>
            <a:r>
              <a:rPr lang="sv-SE" altLang="en-US" sz="2400" dirty="0" err="1"/>
              <a:t>courses</a:t>
            </a:r>
            <a:r>
              <a:rPr lang="sv-SE" altLang="en-US" sz="2400" dirty="0"/>
              <a:t> </a:t>
            </a:r>
            <a:r>
              <a:rPr lang="sv-SE" altLang="en-US" sz="2400" dirty="0" err="1"/>
              <a:t>hold</a:t>
            </a:r>
            <a:r>
              <a:rPr lang="sv-SE" altLang="en-US" sz="2400" dirty="0"/>
              <a:t> </a:t>
            </a:r>
            <a:r>
              <a:rPr lang="sv-SE" altLang="en-US" sz="2400" dirty="0" err="1"/>
              <a:t>lectures</a:t>
            </a:r>
            <a:r>
              <a:rPr lang="sv-SE" altLang="en-US" sz="2400" dirty="0"/>
              <a:t> in just </a:t>
            </a:r>
            <a:r>
              <a:rPr lang="sv-SE" altLang="en-US" sz="2400" dirty="0" err="1"/>
              <a:t>one</a:t>
            </a:r>
            <a:r>
              <a:rPr lang="sv-SE" altLang="en-US" sz="2400" dirty="0"/>
              <a:t> </a:t>
            </a:r>
            <a:r>
              <a:rPr lang="sv-SE" altLang="en-US" sz="2400" dirty="0" err="1"/>
              <a:t>room</a:t>
            </a:r>
            <a:r>
              <a:rPr lang="sv-SE" altLang="en-US" sz="2400" dirty="0"/>
              <a:t>, </a:t>
            </a:r>
            <a:r>
              <a:rPr lang="sv-SE" altLang="en-US" sz="2400" dirty="0" err="1"/>
              <a:t>then</a:t>
            </a:r>
            <a:r>
              <a:rPr lang="sv-SE" altLang="en-US" sz="2400" dirty="0"/>
              <a:t> the </a:t>
            </a:r>
            <a:r>
              <a:rPr lang="sv-SE" altLang="en-US" sz="2400" dirty="0" err="1"/>
              <a:t>key</a:t>
            </a:r>
            <a:r>
              <a:rPr lang="sv-SE" altLang="en-US" sz="2400" dirty="0"/>
              <a:t> for the Course </a:t>
            </a:r>
            <a:r>
              <a:rPr lang="sv-SE" altLang="en-US" sz="2400" dirty="0" err="1"/>
              <a:t>entity</a:t>
            </a:r>
            <a:r>
              <a:rPr lang="sv-SE" altLang="en-US" sz="2400" dirty="0"/>
              <a:t> </a:t>
            </a:r>
            <a:r>
              <a:rPr lang="sv-SE" altLang="en-US" sz="2400" dirty="0" err="1"/>
              <a:t>also</a:t>
            </a:r>
            <a:r>
              <a:rPr lang="sv-SE" altLang="en-US" sz="2400" dirty="0"/>
              <a:t> </a:t>
            </a:r>
            <a:r>
              <a:rPr lang="sv-SE" altLang="en-US" sz="2400" dirty="0" err="1"/>
              <a:t>determines</a:t>
            </a:r>
            <a:r>
              <a:rPr lang="sv-SE" altLang="en-US" sz="2400" dirty="0"/>
              <a:t> all </a:t>
            </a:r>
            <a:r>
              <a:rPr lang="sv-SE" altLang="en-US" sz="2400" dirty="0" err="1"/>
              <a:t>attributes</a:t>
            </a:r>
            <a:r>
              <a:rPr lang="sv-SE" altLang="en-US" sz="2400" dirty="0"/>
              <a:t> </a:t>
            </a:r>
            <a:r>
              <a:rPr lang="sv-SE" altLang="en-US" sz="2400" dirty="0" err="1"/>
              <a:t>of</a:t>
            </a:r>
            <a:r>
              <a:rPr lang="sv-SE" altLang="en-US" sz="2400" dirty="0"/>
              <a:t> the </a:t>
            </a:r>
            <a:r>
              <a:rPr lang="sv-SE" altLang="en-US" sz="2400" dirty="0" err="1"/>
              <a:t>Room</a:t>
            </a:r>
            <a:r>
              <a:rPr lang="sv-SE" altLang="en-US" sz="2400" dirty="0"/>
              <a:t> </a:t>
            </a:r>
            <a:r>
              <a:rPr lang="sv-SE" altLang="en-US" sz="2400" dirty="0" err="1"/>
              <a:t>entity</a:t>
            </a:r>
            <a:r>
              <a:rPr lang="sv-SE" altLang="en-US" sz="2400" dirty="0"/>
              <a:t>, </a:t>
            </a:r>
            <a:r>
              <a:rPr lang="sv-SE" altLang="en-US" sz="2400" dirty="0" err="1"/>
              <a:t>e.g</a:t>
            </a:r>
            <a:r>
              <a:rPr lang="sv-SE" altLang="en-US" sz="2400" dirty="0"/>
              <a:t>. </a:t>
            </a:r>
            <a:br>
              <a:rPr lang="sv-SE" altLang="en-US" sz="2400" dirty="0"/>
            </a:br>
            <a:r>
              <a:rPr lang="sv-SE" altLang="en-US" sz="2400" b="1" dirty="0" err="1">
                <a:latin typeface="Courier New" charset="0"/>
              </a:rPr>
              <a:t>code</a:t>
            </a:r>
            <a:r>
              <a:rPr lang="sv-SE" altLang="en-US" sz="2400" dirty="0"/>
              <a:t> → </a:t>
            </a:r>
            <a:r>
              <a:rPr lang="sv-SE" altLang="en-US" sz="2400" b="1" dirty="0" err="1">
                <a:latin typeface="Courier New" charset="0"/>
              </a:rPr>
              <a:t>room</a:t>
            </a:r>
            <a:endParaRPr lang="sv-SE" altLang="en-US" sz="2400" b="1" dirty="0">
              <a:latin typeface="Courier New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sv-SE" altLang="en-US" sz="2800" dirty="0" err="1"/>
              <a:t>Physical</a:t>
            </a:r>
            <a:r>
              <a:rPr lang="sv-SE" altLang="en-US" sz="2800" dirty="0"/>
              <a:t> </a:t>
            </a:r>
            <a:r>
              <a:rPr lang="sv-SE" altLang="en-US" sz="2800" dirty="0" err="1" smtClean="0"/>
              <a:t>reality</a:t>
            </a:r>
            <a:r>
              <a:rPr lang="sv-SE" altLang="en-US" sz="2800" dirty="0" smtClean="0"/>
              <a:t> (</a:t>
            </a:r>
            <a:r>
              <a:rPr lang="sv-SE" altLang="en-US" sz="2800" dirty="0" err="1" smtClean="0"/>
              <a:t>domain</a:t>
            </a:r>
            <a:r>
              <a:rPr lang="sv-SE" altLang="en-US" sz="2800" dirty="0" smtClean="0"/>
              <a:t> </a:t>
            </a:r>
            <a:r>
              <a:rPr lang="sv-SE" altLang="en-US" sz="2800" dirty="0" err="1" smtClean="0"/>
              <a:t>description</a:t>
            </a:r>
            <a:r>
              <a:rPr lang="sv-SE" altLang="en-US" sz="2800" dirty="0" smtClean="0"/>
              <a:t>)</a:t>
            </a:r>
            <a:endParaRPr lang="sv-SE" altLang="en-US" sz="2800" dirty="0"/>
          </a:p>
          <a:p>
            <a:pPr lvl="1" eaLnBrk="1" hangingPunct="1">
              <a:lnSpc>
                <a:spcPct val="80000"/>
              </a:lnSpc>
            </a:pPr>
            <a:r>
              <a:rPr lang="sv-SE" altLang="en-US" sz="2400" dirty="0"/>
              <a:t>No </a:t>
            </a:r>
            <a:r>
              <a:rPr lang="sv-SE" altLang="en-US" sz="2400" dirty="0" err="1"/>
              <a:t>two</a:t>
            </a:r>
            <a:r>
              <a:rPr lang="sv-SE" altLang="en-US" sz="2400" dirty="0"/>
              <a:t> </a:t>
            </a:r>
            <a:r>
              <a:rPr lang="sv-SE" altLang="en-US" sz="2400" dirty="0" err="1"/>
              <a:t>courses</a:t>
            </a:r>
            <a:r>
              <a:rPr lang="sv-SE" altLang="en-US" sz="2400" dirty="0"/>
              <a:t> </a:t>
            </a:r>
            <a:r>
              <a:rPr lang="sv-SE" altLang="en-US" sz="2400" dirty="0" err="1"/>
              <a:t>can</a:t>
            </a:r>
            <a:r>
              <a:rPr lang="sv-SE" altLang="en-US" sz="2400" dirty="0"/>
              <a:t> </a:t>
            </a:r>
            <a:r>
              <a:rPr lang="sv-SE" altLang="en-US" sz="2400" dirty="0" err="1"/>
              <a:t>have</a:t>
            </a:r>
            <a:r>
              <a:rPr lang="sv-SE" altLang="en-US" sz="2400" dirty="0"/>
              <a:t> </a:t>
            </a:r>
            <a:r>
              <a:rPr lang="sv-SE" altLang="en-US" sz="2400" dirty="0" err="1"/>
              <a:t>lectures</a:t>
            </a:r>
            <a:r>
              <a:rPr lang="sv-SE" altLang="en-US" sz="2400" dirty="0"/>
              <a:t> in the same </a:t>
            </a:r>
            <a:r>
              <a:rPr lang="sv-SE" altLang="en-US" sz="2400" dirty="0" err="1"/>
              <a:t>room</a:t>
            </a:r>
            <a:r>
              <a:rPr lang="sv-SE" altLang="en-US" sz="2400" dirty="0"/>
              <a:t> at the same </a:t>
            </a:r>
            <a:r>
              <a:rPr lang="sv-SE" altLang="en-US" sz="2400" dirty="0" err="1"/>
              <a:t>time</a:t>
            </a:r>
            <a:r>
              <a:rPr lang="sv-SE" altLang="en-US" sz="2400" dirty="0"/>
              <a:t>, </a:t>
            </a:r>
            <a:r>
              <a:rPr lang="sv-SE" altLang="en-US" sz="2400" dirty="0" err="1"/>
              <a:t>e.g</a:t>
            </a:r>
            <a:r>
              <a:rPr lang="sv-SE" altLang="en-US" sz="2400" dirty="0"/>
              <a:t>. </a:t>
            </a:r>
            <a:br>
              <a:rPr lang="sv-SE" altLang="en-US" sz="2400" dirty="0"/>
            </a:br>
            <a:r>
              <a:rPr lang="sv-SE" altLang="en-US" sz="2400" b="1" dirty="0" err="1">
                <a:latin typeface="Courier New" charset="0"/>
              </a:rPr>
              <a:t>room</a:t>
            </a:r>
            <a:r>
              <a:rPr lang="sv-SE" altLang="en-US" sz="2400" b="1" dirty="0">
                <a:latin typeface="Courier New" charset="0"/>
              </a:rPr>
              <a:t>, period, </a:t>
            </a:r>
            <a:r>
              <a:rPr lang="sv-SE" altLang="en-US" sz="2400" b="1" dirty="0" err="1">
                <a:latin typeface="Courier New" charset="0"/>
              </a:rPr>
              <a:t>weekday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dirty="0" err="1">
                <a:latin typeface="Courier New" charset="0"/>
              </a:rPr>
              <a:t>hour</a:t>
            </a:r>
            <a:r>
              <a:rPr lang="sv-SE" altLang="en-US" sz="2400" b="1" dirty="0"/>
              <a:t> </a:t>
            </a:r>
            <a:r>
              <a:rPr lang="sv-SE" altLang="en-US" sz="2400" dirty="0"/>
              <a:t>→</a:t>
            </a:r>
            <a:r>
              <a:rPr lang="sv-SE" altLang="en-US" sz="2400" b="1" dirty="0"/>
              <a:t> </a:t>
            </a:r>
            <a:r>
              <a:rPr lang="sv-SE" altLang="en-US" sz="2400" b="1" dirty="0" err="1">
                <a:latin typeface="Courier New" charset="0"/>
              </a:rPr>
              <a:t>code</a:t>
            </a:r>
            <a:endParaRPr lang="sv-SE" altLang="en-US" sz="2400" b="1" dirty="0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34779" y="264866"/>
            <a:ext cx="2376436" cy="138499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altLang="en-US" sz="1400" i="1" dirty="0"/>
              <a:t>”</a:t>
            </a:r>
            <a:r>
              <a:rPr lang="sv-SE" altLang="en-US" sz="1400" i="1" dirty="0" err="1"/>
              <a:t>We</a:t>
            </a:r>
            <a:r>
              <a:rPr lang="sv-SE" altLang="en-US" sz="1400" i="1" dirty="0"/>
              <a:t> </a:t>
            </a:r>
            <a:r>
              <a:rPr lang="sv-SE" altLang="en-US" sz="1400" i="1" dirty="0" err="1"/>
              <a:t>want</a:t>
            </a:r>
            <a:r>
              <a:rPr lang="sv-SE" altLang="en-US" sz="1400" i="1" dirty="0"/>
              <a:t> a </a:t>
            </a:r>
            <a:r>
              <a:rPr lang="sv-SE" altLang="en-US" sz="1400" i="1" dirty="0" err="1"/>
              <a:t>database</a:t>
            </a:r>
            <a:r>
              <a:rPr lang="sv-SE" altLang="en-US" sz="1400" i="1" dirty="0"/>
              <a:t> </a:t>
            </a:r>
            <a:r>
              <a:rPr lang="sv-SE" altLang="en-US" sz="1400" i="1" dirty="0" err="1"/>
              <a:t>that</a:t>
            </a:r>
            <a:r>
              <a:rPr lang="sv-SE" altLang="en-US" sz="1400" i="1" dirty="0"/>
              <a:t> </a:t>
            </a:r>
            <a:r>
              <a:rPr lang="sv-SE" altLang="en-US" sz="1400" i="1" dirty="0" err="1"/>
              <a:t>we</a:t>
            </a:r>
            <a:r>
              <a:rPr lang="sv-SE" altLang="en-US" sz="1400" i="1" dirty="0"/>
              <a:t> </a:t>
            </a:r>
            <a:r>
              <a:rPr lang="sv-SE" altLang="en-US" sz="1400" i="1" dirty="0" err="1"/>
              <a:t>can</a:t>
            </a:r>
            <a:r>
              <a:rPr lang="sv-SE" altLang="en-US" sz="1400" i="1" dirty="0"/>
              <a:t> </a:t>
            </a:r>
            <a:r>
              <a:rPr lang="sv-SE" altLang="en-US" sz="1400" i="1" dirty="0" err="1"/>
              <a:t>use</a:t>
            </a:r>
            <a:r>
              <a:rPr lang="sv-SE" altLang="en-US" sz="1400" i="1" dirty="0"/>
              <a:t> for </a:t>
            </a:r>
            <a:r>
              <a:rPr lang="sv-SE" altLang="en-US" sz="1400" i="1" dirty="0" err="1"/>
              <a:t>scheduling</a:t>
            </a:r>
            <a:r>
              <a:rPr lang="sv-SE" altLang="en-US" sz="1400" i="1" dirty="0"/>
              <a:t> </a:t>
            </a:r>
            <a:r>
              <a:rPr lang="sv-SE" altLang="en-US" sz="1400" i="1" dirty="0" err="1"/>
              <a:t>courses</a:t>
            </a:r>
            <a:r>
              <a:rPr lang="sv-SE" altLang="en-US" sz="1400" i="1" dirty="0"/>
              <a:t> and </a:t>
            </a:r>
            <a:r>
              <a:rPr lang="sv-SE" altLang="en-US" sz="1400" i="1" dirty="0" err="1"/>
              <a:t>lectures</a:t>
            </a:r>
            <a:r>
              <a:rPr lang="sv-SE" altLang="en-US" sz="1400" i="1" dirty="0"/>
              <a:t>. </a:t>
            </a:r>
            <a:r>
              <a:rPr lang="sv-SE" altLang="en-US" sz="1400" i="1" dirty="0" err="1"/>
              <a:t>This</a:t>
            </a:r>
            <a:r>
              <a:rPr lang="sv-SE" altLang="en-US" sz="1400" i="1" dirty="0"/>
              <a:t> is </a:t>
            </a:r>
            <a:r>
              <a:rPr lang="sv-SE" altLang="en-US" sz="1400" i="1" dirty="0" err="1"/>
              <a:t>how</a:t>
            </a:r>
            <a:r>
              <a:rPr lang="sv-SE" altLang="en-US" sz="1400" i="1" dirty="0"/>
              <a:t> </a:t>
            </a:r>
            <a:r>
              <a:rPr lang="sv-SE" altLang="en-US" sz="1400" i="1" dirty="0" err="1"/>
              <a:t>it’s</a:t>
            </a:r>
            <a:r>
              <a:rPr lang="sv-SE" altLang="en-US" sz="1400" i="1" dirty="0"/>
              <a:t> </a:t>
            </a:r>
            <a:r>
              <a:rPr lang="sv-SE" altLang="en-US" sz="1400" i="1" dirty="0" err="1"/>
              <a:t>supposed</a:t>
            </a:r>
            <a:r>
              <a:rPr lang="sv-SE" altLang="en-US" sz="1400" i="1" dirty="0"/>
              <a:t> to </a:t>
            </a:r>
            <a:r>
              <a:rPr lang="sv-SE" altLang="en-US" sz="1400" i="1" dirty="0" err="1"/>
              <a:t>work</a:t>
            </a:r>
            <a:r>
              <a:rPr lang="sv-SE" altLang="en-US" sz="1400" i="1" dirty="0"/>
              <a:t>: …”</a:t>
            </a:r>
          </a:p>
          <a:p>
            <a:endParaRPr lang="en-US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2246700" y="5733256"/>
            <a:ext cx="5285421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eaLnBrk="1" hangingPunct="1">
              <a:buFontTx/>
              <a:buNone/>
            </a:pPr>
            <a:r>
              <a:rPr lang="sv-SE" altLang="en-US" sz="1200" b="1" dirty="0">
                <a:latin typeface="Courier New" charset="0"/>
              </a:rPr>
              <a:t>Courses(</a:t>
            </a:r>
            <a:r>
              <a:rPr lang="sv-SE" altLang="en-US" sz="1200" b="1" u="sng" dirty="0" err="1">
                <a:latin typeface="Courier New" charset="0"/>
              </a:rPr>
              <a:t>code</a:t>
            </a:r>
            <a:r>
              <a:rPr lang="sv-SE" altLang="en-US" sz="1200" b="1" dirty="0">
                <a:latin typeface="Courier New" charset="0"/>
              </a:rPr>
              <a:t>, </a:t>
            </a:r>
            <a:r>
              <a:rPr lang="sv-SE" altLang="en-US" sz="1200" b="1" dirty="0" err="1">
                <a:latin typeface="Courier New" charset="0"/>
              </a:rPr>
              <a:t>name</a:t>
            </a:r>
            <a:r>
              <a:rPr lang="sv-SE" altLang="en-US" sz="1200" b="1" dirty="0">
                <a:latin typeface="Courier New" charset="0"/>
              </a:rPr>
              <a:t>, </a:t>
            </a:r>
            <a:r>
              <a:rPr lang="sv-SE" altLang="en-US" sz="1200" b="1" dirty="0" err="1">
                <a:latin typeface="Courier New" charset="0"/>
              </a:rPr>
              <a:t>dept</a:t>
            </a:r>
            <a:r>
              <a:rPr lang="sv-SE" altLang="en-US" sz="1200" b="1" dirty="0">
                <a:latin typeface="Courier New" charset="0"/>
              </a:rPr>
              <a:t>, </a:t>
            </a:r>
            <a:r>
              <a:rPr lang="sv-SE" altLang="en-US" sz="1200" b="1" dirty="0" err="1">
                <a:latin typeface="Courier New" charset="0"/>
              </a:rPr>
              <a:t>examiner</a:t>
            </a:r>
            <a:r>
              <a:rPr lang="sv-SE" altLang="en-US" sz="1200" b="1" dirty="0">
                <a:latin typeface="Courier New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sv-SE" altLang="en-US" sz="1200" b="1" dirty="0">
                <a:latin typeface="Courier New" charset="0"/>
              </a:rPr>
              <a:t>		</a:t>
            </a:r>
            <a:r>
              <a:rPr lang="sv-SE" altLang="en-US" sz="1200" b="1" dirty="0" err="1">
                <a:latin typeface="Courier New" charset="0"/>
              </a:rPr>
              <a:t>Rooms</a:t>
            </a:r>
            <a:r>
              <a:rPr lang="sv-SE" altLang="en-US" sz="1200" b="1" dirty="0">
                <a:latin typeface="Courier New" charset="0"/>
              </a:rPr>
              <a:t>(</a:t>
            </a:r>
            <a:r>
              <a:rPr lang="sv-SE" altLang="en-US" sz="1200" b="1" u="sng" dirty="0" err="1">
                <a:latin typeface="Courier New" charset="0"/>
              </a:rPr>
              <a:t>roomNr</a:t>
            </a:r>
            <a:r>
              <a:rPr lang="sv-SE" altLang="en-US" sz="1200" b="1" dirty="0">
                <a:latin typeface="Courier New" charset="0"/>
              </a:rPr>
              <a:t>, </a:t>
            </a:r>
            <a:r>
              <a:rPr lang="sv-SE" altLang="en-US" sz="1200" b="1" dirty="0" err="1">
                <a:latin typeface="Courier New" charset="0"/>
              </a:rPr>
              <a:t>name</a:t>
            </a:r>
            <a:r>
              <a:rPr lang="sv-SE" altLang="en-US" sz="1200" b="1" dirty="0">
                <a:latin typeface="Courier New" charset="0"/>
              </a:rPr>
              <a:t>, </a:t>
            </a:r>
            <a:r>
              <a:rPr lang="sv-SE" altLang="en-US" sz="1200" b="1" dirty="0" err="1">
                <a:latin typeface="Courier New" charset="0"/>
              </a:rPr>
              <a:t>building</a:t>
            </a:r>
            <a:r>
              <a:rPr lang="sv-SE" altLang="en-US" sz="1200" b="1" dirty="0">
                <a:latin typeface="Courier New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sv-SE" altLang="en-US" sz="1200" b="1" dirty="0">
                <a:latin typeface="Courier New" charset="0"/>
              </a:rPr>
              <a:t>		</a:t>
            </a:r>
            <a:r>
              <a:rPr lang="sv-SE" altLang="en-US" sz="1200" b="1" dirty="0" err="1">
                <a:latin typeface="Courier New" charset="0"/>
              </a:rPr>
              <a:t>Lectures</a:t>
            </a:r>
            <a:r>
              <a:rPr lang="sv-SE" altLang="en-US" sz="1200" b="1" dirty="0">
                <a:latin typeface="Courier New" charset="0"/>
              </a:rPr>
              <a:t>(</a:t>
            </a:r>
            <a:r>
              <a:rPr lang="sv-SE" altLang="en-US" sz="1200" b="1" u="sng" dirty="0" err="1">
                <a:latin typeface="Courier New" charset="0"/>
              </a:rPr>
              <a:t>roomNr</a:t>
            </a:r>
            <a:r>
              <a:rPr lang="sv-SE" altLang="en-US" sz="1200" b="1" dirty="0">
                <a:latin typeface="Courier New" charset="0"/>
              </a:rPr>
              <a:t>, </a:t>
            </a:r>
            <a:r>
              <a:rPr lang="sv-SE" altLang="en-US" sz="1200" b="1" u="sng" dirty="0" err="1">
                <a:latin typeface="Courier New" charset="0"/>
              </a:rPr>
              <a:t>day</a:t>
            </a:r>
            <a:r>
              <a:rPr lang="sv-SE" altLang="en-US" sz="1200" b="1" dirty="0">
                <a:latin typeface="Courier New" charset="0"/>
              </a:rPr>
              <a:t>, </a:t>
            </a:r>
            <a:r>
              <a:rPr lang="sv-SE" altLang="en-US" sz="1200" b="1" u="sng" dirty="0" err="1">
                <a:latin typeface="Courier New" charset="0"/>
              </a:rPr>
              <a:t>hour</a:t>
            </a:r>
            <a:r>
              <a:rPr lang="sv-SE" altLang="en-US" sz="1200" b="1" dirty="0">
                <a:latin typeface="Courier New" charset="0"/>
              </a:rPr>
              <a:t>, </a:t>
            </a:r>
            <a:r>
              <a:rPr lang="sv-SE" altLang="en-US" sz="1200" b="1" dirty="0" err="1">
                <a:latin typeface="Courier New" charset="0"/>
              </a:rPr>
              <a:t>course</a:t>
            </a:r>
            <a:r>
              <a:rPr lang="sv-SE" altLang="en-US" sz="1200" b="1" dirty="0">
                <a:latin typeface="Courier New" charset="0"/>
              </a:rPr>
              <a:t>)</a:t>
            </a:r>
            <a:br>
              <a:rPr lang="sv-SE" altLang="en-US" sz="1200" b="1" dirty="0">
                <a:latin typeface="Courier New" charset="0"/>
              </a:rPr>
            </a:br>
            <a:r>
              <a:rPr lang="sv-SE" altLang="en-US" sz="1200" b="1" dirty="0">
                <a:latin typeface="Courier New" charset="0"/>
              </a:rPr>
              <a:t>	  </a:t>
            </a:r>
            <a:r>
              <a:rPr lang="sv-SE" altLang="en-US" sz="1200" b="1" dirty="0" err="1">
                <a:latin typeface="Courier New" charset="0"/>
              </a:rPr>
              <a:t>roomNr</a:t>
            </a:r>
            <a:r>
              <a:rPr lang="sv-SE" altLang="en-US" sz="1200" b="1" dirty="0">
                <a:latin typeface="Courier New" charset="0"/>
              </a:rPr>
              <a:t> -&gt; </a:t>
            </a:r>
            <a:r>
              <a:rPr lang="sv-SE" altLang="en-US" sz="1200" b="1" dirty="0" err="1">
                <a:latin typeface="Courier New" charset="0"/>
              </a:rPr>
              <a:t>Rooms.roomNr</a:t>
            </a:r>
            <a:r>
              <a:rPr lang="sv-SE" altLang="en-US" sz="1200" b="1" dirty="0">
                <a:latin typeface="Courier New" charset="0"/>
              </a:rPr>
              <a:t/>
            </a:r>
            <a:br>
              <a:rPr lang="sv-SE" altLang="en-US" sz="1200" b="1" dirty="0">
                <a:latin typeface="Courier New" charset="0"/>
              </a:rPr>
            </a:br>
            <a:r>
              <a:rPr lang="sv-SE" altLang="en-US" sz="1200" b="1" dirty="0">
                <a:latin typeface="Courier New" charset="0"/>
              </a:rPr>
              <a:t>	  </a:t>
            </a:r>
            <a:r>
              <a:rPr lang="sv-SE" altLang="en-US" sz="1200" b="1" dirty="0" err="1">
                <a:latin typeface="Courier New" charset="0"/>
              </a:rPr>
              <a:t>course</a:t>
            </a:r>
            <a:r>
              <a:rPr lang="sv-SE" altLang="en-US" sz="1200" b="1" dirty="0">
                <a:latin typeface="Courier New" charset="0"/>
              </a:rPr>
              <a:t> -&gt; </a:t>
            </a:r>
            <a:r>
              <a:rPr lang="sv-SE" altLang="en-US" sz="1200" b="1" dirty="0" err="1">
                <a:latin typeface="Courier New" charset="0"/>
              </a:rPr>
              <a:t>Courses.code</a:t>
            </a:r>
            <a:endParaRPr lang="sv-SE" altLang="en-US" sz="1200" dirty="0"/>
          </a:p>
          <a:p>
            <a:endParaRPr lang="en-US" sz="1200" dirty="0"/>
          </a:p>
        </p:txBody>
      </p:sp>
      <p:grpSp>
        <p:nvGrpSpPr>
          <p:cNvPr id="38" name="Group 37"/>
          <p:cNvGrpSpPr/>
          <p:nvPr/>
        </p:nvGrpSpPr>
        <p:grpSpPr>
          <a:xfrm>
            <a:off x="0" y="3068960"/>
            <a:ext cx="4311909" cy="1325400"/>
            <a:chOff x="-27942" y="2780928"/>
            <a:chExt cx="4311909" cy="1325400"/>
          </a:xfrm>
        </p:grpSpPr>
        <p:grpSp>
          <p:nvGrpSpPr>
            <p:cNvPr id="5" name="Group 43"/>
            <p:cNvGrpSpPr>
              <a:grpSpLocks/>
            </p:cNvGrpSpPr>
            <p:nvPr/>
          </p:nvGrpSpPr>
          <p:grpSpPr bwMode="auto">
            <a:xfrm>
              <a:off x="107504" y="2924944"/>
              <a:ext cx="4080146" cy="1047497"/>
              <a:chOff x="476" y="2341"/>
              <a:chExt cx="5126" cy="1316"/>
            </a:xfrm>
          </p:grpSpPr>
          <p:sp>
            <p:nvSpPr>
              <p:cNvPr id="6" name="Line 35"/>
              <p:cNvSpPr>
                <a:spLocks noChangeShapeType="1"/>
              </p:cNvSpPr>
              <p:nvPr/>
            </p:nvSpPr>
            <p:spPr bwMode="auto">
              <a:xfrm>
                <a:off x="2562" y="3021"/>
                <a:ext cx="182" cy="0"/>
              </a:xfrm>
              <a:prstGeom prst="line">
                <a:avLst/>
              </a:prstGeom>
              <a:noFill/>
              <a:ln w="85725" cmpd="dbl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900"/>
              </a:p>
            </p:txBody>
          </p:sp>
          <p:sp>
            <p:nvSpPr>
              <p:cNvPr id="7" name="Rectangle 4"/>
              <p:cNvSpPr>
                <a:spLocks noChangeArrowheads="1"/>
              </p:cNvSpPr>
              <p:nvPr/>
            </p:nvSpPr>
            <p:spPr bwMode="auto">
              <a:xfrm>
                <a:off x="1247" y="2840"/>
                <a:ext cx="677" cy="359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/>
                  <a:t>Course</a:t>
                </a:r>
              </a:p>
            </p:txBody>
          </p:sp>
          <p:sp>
            <p:nvSpPr>
              <p:cNvPr id="8" name="Oval 5"/>
              <p:cNvSpPr>
                <a:spLocks noChangeArrowheads="1"/>
              </p:cNvSpPr>
              <p:nvPr/>
            </p:nvSpPr>
            <p:spPr bwMode="auto">
              <a:xfrm>
                <a:off x="1292" y="2341"/>
                <a:ext cx="590" cy="22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 u="sng" dirty="0" err="1"/>
                  <a:t>code</a:t>
                </a:r>
                <a:endParaRPr lang="sv-SE" altLang="en-US" sz="900" u="sng" dirty="0"/>
              </a:p>
            </p:txBody>
          </p:sp>
          <p:sp>
            <p:nvSpPr>
              <p:cNvPr id="9" name="Oval 6"/>
              <p:cNvSpPr>
                <a:spLocks noChangeArrowheads="1"/>
              </p:cNvSpPr>
              <p:nvPr/>
            </p:nvSpPr>
            <p:spPr bwMode="auto">
              <a:xfrm>
                <a:off x="476" y="3067"/>
                <a:ext cx="452" cy="196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/>
                  <a:t>dept</a:t>
                </a:r>
              </a:p>
            </p:txBody>
          </p:sp>
          <p:sp>
            <p:nvSpPr>
              <p:cNvPr id="10" name="Oval 7"/>
              <p:cNvSpPr>
                <a:spLocks noChangeArrowheads="1"/>
              </p:cNvSpPr>
              <p:nvPr/>
            </p:nvSpPr>
            <p:spPr bwMode="auto">
              <a:xfrm>
                <a:off x="521" y="2659"/>
                <a:ext cx="451" cy="195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/>
                  <a:t>name</a:t>
                </a:r>
              </a:p>
            </p:txBody>
          </p:sp>
          <p:sp>
            <p:nvSpPr>
              <p:cNvPr id="11" name="Oval 8"/>
              <p:cNvSpPr>
                <a:spLocks noChangeArrowheads="1"/>
              </p:cNvSpPr>
              <p:nvPr/>
            </p:nvSpPr>
            <p:spPr bwMode="auto">
              <a:xfrm>
                <a:off x="1156" y="3384"/>
                <a:ext cx="862" cy="273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/>
                  <a:t>responsible</a:t>
                </a:r>
              </a:p>
            </p:txBody>
          </p:sp>
          <p:cxnSp>
            <p:nvCxnSpPr>
              <p:cNvPr id="12" name="AutoShape 11"/>
              <p:cNvCxnSpPr>
                <a:cxnSpLocks noChangeShapeType="1"/>
              </p:cNvCxnSpPr>
              <p:nvPr/>
            </p:nvCxnSpPr>
            <p:spPr bwMode="auto">
              <a:xfrm flipH="1">
                <a:off x="1586" y="2576"/>
                <a:ext cx="1" cy="25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" name="AutoShape 13"/>
              <p:cNvCxnSpPr>
                <a:cxnSpLocks noChangeShapeType="1"/>
              </p:cNvCxnSpPr>
              <p:nvPr/>
            </p:nvCxnSpPr>
            <p:spPr bwMode="auto">
              <a:xfrm>
                <a:off x="906" y="2833"/>
                <a:ext cx="333" cy="187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4" name="AutoShape 14"/>
              <p:cNvCxnSpPr>
                <a:cxnSpLocks noChangeShapeType="1"/>
              </p:cNvCxnSpPr>
              <p:nvPr/>
            </p:nvCxnSpPr>
            <p:spPr bwMode="auto">
              <a:xfrm flipH="1" flipV="1">
                <a:off x="1586" y="3207"/>
                <a:ext cx="1" cy="16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5" name="AutoShape 15"/>
              <p:cNvCxnSpPr>
                <a:cxnSpLocks noChangeShapeType="1"/>
              </p:cNvCxnSpPr>
              <p:nvPr/>
            </p:nvCxnSpPr>
            <p:spPr bwMode="auto">
              <a:xfrm flipV="1">
                <a:off x="936" y="3020"/>
                <a:ext cx="303" cy="14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6" name="Rectangle 18"/>
              <p:cNvSpPr>
                <a:spLocks noChangeArrowheads="1"/>
              </p:cNvSpPr>
              <p:nvPr/>
            </p:nvSpPr>
            <p:spPr bwMode="auto">
              <a:xfrm>
                <a:off x="4105" y="2840"/>
                <a:ext cx="677" cy="359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/>
                  <a:t>Room</a:t>
                </a:r>
              </a:p>
            </p:txBody>
          </p:sp>
          <p:sp>
            <p:nvSpPr>
              <p:cNvPr id="17" name="Oval 19"/>
              <p:cNvSpPr>
                <a:spLocks noChangeArrowheads="1"/>
              </p:cNvSpPr>
              <p:nvPr/>
            </p:nvSpPr>
            <p:spPr bwMode="auto">
              <a:xfrm>
                <a:off x="4059" y="2432"/>
                <a:ext cx="771" cy="272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 u="sng"/>
                  <a:t>roomNr</a:t>
                </a:r>
              </a:p>
            </p:txBody>
          </p:sp>
          <p:cxnSp>
            <p:nvCxnSpPr>
              <p:cNvPr id="18" name="AutoShape 20"/>
              <p:cNvCxnSpPr>
                <a:cxnSpLocks noChangeShapeType="1"/>
              </p:cNvCxnSpPr>
              <p:nvPr/>
            </p:nvCxnSpPr>
            <p:spPr bwMode="auto">
              <a:xfrm flipH="1">
                <a:off x="4444" y="2712"/>
                <a:ext cx="1" cy="12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9" name="Oval 21"/>
              <p:cNvSpPr>
                <a:spLocks noChangeArrowheads="1"/>
              </p:cNvSpPr>
              <p:nvPr/>
            </p:nvSpPr>
            <p:spPr bwMode="auto">
              <a:xfrm>
                <a:off x="5012" y="2795"/>
                <a:ext cx="451" cy="195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/>
                  <a:t>name</a:t>
                </a:r>
              </a:p>
            </p:txBody>
          </p:sp>
          <p:sp>
            <p:nvSpPr>
              <p:cNvPr id="20" name="Oval 22"/>
              <p:cNvSpPr>
                <a:spLocks noChangeArrowheads="1"/>
              </p:cNvSpPr>
              <p:nvPr/>
            </p:nvSpPr>
            <p:spPr bwMode="auto">
              <a:xfrm>
                <a:off x="5012" y="3157"/>
                <a:ext cx="590" cy="273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/>
                  <a:t>building</a:t>
                </a:r>
              </a:p>
            </p:txBody>
          </p:sp>
          <p:cxnSp>
            <p:nvCxnSpPr>
              <p:cNvPr id="21" name="AutoShape 23"/>
              <p:cNvCxnSpPr>
                <a:cxnSpLocks noChangeShapeType="1"/>
              </p:cNvCxnSpPr>
              <p:nvPr/>
            </p:nvCxnSpPr>
            <p:spPr bwMode="auto">
              <a:xfrm flipH="1">
                <a:off x="4790" y="2893"/>
                <a:ext cx="214" cy="127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2" name="AutoShape 24"/>
              <p:cNvCxnSpPr>
                <a:cxnSpLocks noChangeShapeType="1"/>
              </p:cNvCxnSpPr>
              <p:nvPr/>
            </p:nvCxnSpPr>
            <p:spPr bwMode="auto">
              <a:xfrm flipH="1" flipV="1">
                <a:off x="4790" y="3020"/>
                <a:ext cx="214" cy="274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3" name="AutoShape 25"/>
              <p:cNvSpPr>
                <a:spLocks noChangeArrowheads="1"/>
              </p:cNvSpPr>
              <p:nvPr/>
            </p:nvSpPr>
            <p:spPr bwMode="auto">
              <a:xfrm>
                <a:off x="3560" y="2885"/>
                <a:ext cx="318" cy="272"/>
              </a:xfrm>
              <a:prstGeom prst="diamond">
                <a:avLst/>
              </a:prstGeom>
              <a:noFill/>
              <a:ln w="57150" cmpd="thinThick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/>
                  <a:t>In</a:t>
                </a:r>
              </a:p>
            </p:txBody>
          </p:sp>
          <p:cxnSp>
            <p:nvCxnSpPr>
              <p:cNvPr id="24" name="AutoShape 27"/>
              <p:cNvCxnSpPr>
                <a:cxnSpLocks noChangeShapeType="1"/>
              </p:cNvCxnSpPr>
              <p:nvPr/>
            </p:nvCxnSpPr>
            <p:spPr bwMode="auto">
              <a:xfrm flipV="1">
                <a:off x="3896" y="3020"/>
                <a:ext cx="201" cy="1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5" name="Line 31"/>
              <p:cNvSpPr>
                <a:spLocks noChangeShapeType="1"/>
              </p:cNvSpPr>
              <p:nvPr/>
            </p:nvSpPr>
            <p:spPr bwMode="auto">
              <a:xfrm>
                <a:off x="3424" y="3021"/>
                <a:ext cx="136" cy="0"/>
              </a:xfrm>
              <a:prstGeom prst="line">
                <a:avLst/>
              </a:prstGeom>
              <a:noFill/>
              <a:ln w="85725" cmpd="dbl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900"/>
              </a:p>
            </p:txBody>
          </p:sp>
          <p:sp>
            <p:nvSpPr>
              <p:cNvPr id="26" name="AutoShape 32"/>
              <p:cNvSpPr>
                <a:spLocks noChangeArrowheads="1"/>
              </p:cNvSpPr>
              <p:nvPr/>
            </p:nvSpPr>
            <p:spPr bwMode="auto">
              <a:xfrm>
                <a:off x="2200" y="2840"/>
                <a:ext cx="408" cy="362"/>
              </a:xfrm>
              <a:prstGeom prst="diamond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/>
                  <a:t>Of</a:t>
                </a:r>
              </a:p>
            </p:txBody>
          </p:sp>
          <p:cxnSp>
            <p:nvCxnSpPr>
              <p:cNvPr id="27" name="AutoShape 33"/>
              <p:cNvCxnSpPr>
                <a:cxnSpLocks noChangeShapeType="1"/>
              </p:cNvCxnSpPr>
              <p:nvPr/>
            </p:nvCxnSpPr>
            <p:spPr bwMode="auto">
              <a:xfrm>
                <a:off x="1932" y="3020"/>
                <a:ext cx="260" cy="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8" name="Rectangle 17"/>
              <p:cNvSpPr>
                <a:spLocks noChangeArrowheads="1"/>
              </p:cNvSpPr>
              <p:nvPr/>
            </p:nvSpPr>
            <p:spPr bwMode="auto">
              <a:xfrm>
                <a:off x="2744" y="2840"/>
                <a:ext cx="677" cy="359"/>
              </a:xfrm>
              <a:prstGeom prst="rect">
                <a:avLst/>
              </a:prstGeom>
              <a:solidFill>
                <a:schemeClr val="bg1"/>
              </a:solidFill>
              <a:ln w="57150" cmpd="thinThick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 dirty="0" err="1"/>
                  <a:t>Lecture</a:t>
                </a:r>
                <a:endParaRPr lang="sv-SE" altLang="en-US" sz="900" dirty="0"/>
              </a:p>
            </p:txBody>
          </p:sp>
          <p:sp>
            <p:nvSpPr>
              <p:cNvPr id="29" name="Oval 36"/>
              <p:cNvSpPr>
                <a:spLocks noChangeArrowheads="1"/>
              </p:cNvSpPr>
              <p:nvPr/>
            </p:nvSpPr>
            <p:spPr bwMode="auto">
              <a:xfrm>
                <a:off x="2472" y="2386"/>
                <a:ext cx="590" cy="22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/>
                  <a:t>day</a:t>
                </a:r>
              </a:p>
            </p:txBody>
          </p:sp>
          <p:sp>
            <p:nvSpPr>
              <p:cNvPr id="30" name="Line 37"/>
              <p:cNvSpPr>
                <a:spLocks noChangeShapeType="1"/>
              </p:cNvSpPr>
              <p:nvPr/>
            </p:nvSpPr>
            <p:spPr bwMode="auto">
              <a:xfrm>
                <a:off x="2653" y="2568"/>
                <a:ext cx="22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900"/>
              </a:p>
            </p:txBody>
          </p:sp>
          <p:sp>
            <p:nvSpPr>
              <p:cNvPr id="31" name="Oval 38"/>
              <p:cNvSpPr>
                <a:spLocks noChangeArrowheads="1"/>
              </p:cNvSpPr>
              <p:nvPr/>
            </p:nvSpPr>
            <p:spPr bwMode="auto">
              <a:xfrm>
                <a:off x="3152" y="2386"/>
                <a:ext cx="590" cy="22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/>
                  <a:t>hour</a:t>
                </a:r>
              </a:p>
            </p:txBody>
          </p:sp>
          <p:sp>
            <p:nvSpPr>
              <p:cNvPr id="32" name="Line 39"/>
              <p:cNvSpPr>
                <a:spLocks noChangeShapeType="1"/>
              </p:cNvSpPr>
              <p:nvPr/>
            </p:nvSpPr>
            <p:spPr bwMode="auto">
              <a:xfrm>
                <a:off x="3288" y="2568"/>
                <a:ext cx="31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900"/>
              </a:p>
            </p:txBody>
          </p:sp>
          <p:cxnSp>
            <p:nvCxnSpPr>
              <p:cNvPr id="33" name="AutoShape 40"/>
              <p:cNvCxnSpPr>
                <a:cxnSpLocks noChangeShapeType="1"/>
              </p:cNvCxnSpPr>
              <p:nvPr/>
            </p:nvCxnSpPr>
            <p:spPr bwMode="auto">
              <a:xfrm>
                <a:off x="2767" y="2621"/>
                <a:ext cx="316" cy="20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4" name="AutoShape 41"/>
              <p:cNvCxnSpPr>
                <a:cxnSpLocks noChangeShapeType="1"/>
              </p:cNvCxnSpPr>
              <p:nvPr/>
            </p:nvCxnSpPr>
            <p:spPr bwMode="auto">
              <a:xfrm flipH="1">
                <a:off x="3083" y="2621"/>
                <a:ext cx="364" cy="20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7" name="Rectangle 36"/>
            <p:cNvSpPr/>
            <p:nvPr/>
          </p:nvSpPr>
          <p:spPr>
            <a:xfrm>
              <a:off x="-27942" y="2780928"/>
              <a:ext cx="4311909" cy="1325400"/>
            </a:xfrm>
            <a:prstGeom prst="rect">
              <a:avLst/>
            </a:prstGeom>
            <a:no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5992030" y="3152876"/>
            <a:ext cx="2756434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 smtClean="0"/>
              <a:t>Functional dependencies</a:t>
            </a:r>
          </a:p>
          <a:p>
            <a:r>
              <a:rPr lang="en-US" dirty="0" smtClean="0"/>
              <a:t>Decomposition using normal forms to remove anomalies</a:t>
            </a:r>
            <a:endParaRPr lang="en-US" dirty="0"/>
          </a:p>
        </p:txBody>
      </p:sp>
      <p:cxnSp>
        <p:nvCxnSpPr>
          <p:cNvPr id="41" name="Straight Arrow Connector 40"/>
          <p:cNvCxnSpPr>
            <a:endCxn id="37" idx="0"/>
          </p:cNvCxnSpPr>
          <p:nvPr/>
        </p:nvCxnSpPr>
        <p:spPr>
          <a:xfrm flipH="1">
            <a:off x="2155955" y="1624575"/>
            <a:ext cx="1378825" cy="144438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7" idx="2"/>
            <a:endCxn id="35" idx="0"/>
          </p:cNvCxnSpPr>
          <p:nvPr/>
        </p:nvCxnSpPr>
        <p:spPr>
          <a:xfrm>
            <a:off x="2155955" y="4394360"/>
            <a:ext cx="2733456" cy="13388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endCxn id="39" idx="0"/>
          </p:cNvCxnSpPr>
          <p:nvPr/>
        </p:nvCxnSpPr>
        <p:spPr>
          <a:xfrm>
            <a:off x="5902500" y="1649861"/>
            <a:ext cx="1467747" cy="150301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35" idx="0"/>
          </p:cNvCxnSpPr>
          <p:nvPr/>
        </p:nvCxnSpPr>
        <p:spPr>
          <a:xfrm flipH="1">
            <a:off x="4889411" y="4353205"/>
            <a:ext cx="2508035" cy="13800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37" idx="3"/>
            <a:endCxn id="39" idx="1"/>
          </p:cNvCxnSpPr>
          <p:nvPr/>
        </p:nvCxnSpPr>
        <p:spPr>
          <a:xfrm>
            <a:off x="4311909" y="3731660"/>
            <a:ext cx="1680121" cy="21381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415208" y="3381236"/>
            <a:ext cx="141897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smtClean="0"/>
              <a:t>Fix errors</a:t>
            </a:r>
          </a:p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Add constraints</a:t>
            </a:r>
          </a:p>
          <a:p>
            <a:pPr algn="ctr"/>
            <a:endParaRPr lang="en-US" sz="1400" dirty="0"/>
          </a:p>
        </p:txBody>
      </p:sp>
      <p:sp>
        <p:nvSpPr>
          <p:cNvPr id="58" name="TextBox 57"/>
          <p:cNvSpPr txBox="1"/>
          <p:nvPr/>
        </p:nvSpPr>
        <p:spPr>
          <a:xfrm>
            <a:off x="1388432" y="624354"/>
            <a:ext cx="2223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Problem description</a:t>
            </a:r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-17502" y="434645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ER diagram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41778" y="6095833"/>
            <a:ext cx="22236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Relational database</a:t>
            </a:r>
          </a:p>
          <a:p>
            <a:pPr algn="ctr"/>
            <a:r>
              <a:rPr lang="en-US" dirty="0" smtClean="0"/>
              <a:t>schema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475080" y="1700808"/>
            <a:ext cx="4489408" cy="3960440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8028384" y="1713642"/>
            <a:ext cx="958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TODAY</a:t>
            </a:r>
            <a:endParaRPr lang="en-US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518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57" grpId="0"/>
      <p:bldP spid="61" grpId="0" animBg="1"/>
      <p:bldP spid="6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Make reality match theory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In some cases reality is not suitably deterministic. We may need to invent key attributes in order to have a key at all.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611188" y="3716338"/>
            <a:ext cx="8066087" cy="1800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sv-SE" altLang="en-US" sz="2400"/>
              <a:t>Quiz: Give examples of this phenomenon from reality!</a:t>
            </a:r>
          </a:p>
          <a:p>
            <a:pPr eaLnBrk="1" hangingPunct="1">
              <a:buFontTx/>
              <a:buNone/>
            </a:pPr>
            <a:endParaRPr lang="sv-SE" altLang="en-US" sz="2400"/>
          </a:p>
          <a:p>
            <a:pPr eaLnBrk="1" hangingPunct="1">
              <a:buFontTx/>
              <a:buNone/>
            </a:pPr>
            <a:r>
              <a:rPr lang="sv-SE" altLang="en-US" sz="2400"/>
              <a:t>Social security numbers, course codes, product numbers, user names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How NOT to find FDs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altLang="en-US" sz="2800"/>
              <a:t>Do an E-R diagram, look at the entities and many-to-one relationships, pick the proper FDs.</a:t>
            </a:r>
          </a:p>
          <a:p>
            <a:pPr eaLnBrk="1" hangingPunct="1">
              <a:lnSpc>
                <a:spcPct val="90000"/>
              </a:lnSpc>
            </a:pPr>
            <a:endParaRPr lang="sv-SE" altLang="en-US" sz="2800"/>
          </a:p>
          <a:p>
            <a:pPr eaLnBrk="1" hangingPunct="1">
              <a:lnSpc>
                <a:spcPct val="90000"/>
              </a:lnSpc>
            </a:pPr>
            <a:endParaRPr lang="sv-SE" altLang="en-US" sz="2800"/>
          </a:p>
          <a:p>
            <a:pPr eaLnBrk="1" hangingPunct="1">
              <a:lnSpc>
                <a:spcPct val="90000"/>
              </a:lnSpc>
            </a:pPr>
            <a:r>
              <a:rPr lang="sv-SE" altLang="en-US" sz="2800"/>
              <a:t>FDs should be used to find </a:t>
            </a:r>
            <a:r>
              <a:rPr lang="sv-SE" altLang="en-US" sz="2800" i="1"/>
              <a:t>more </a:t>
            </a:r>
            <a:r>
              <a:rPr lang="sv-SE" altLang="en-US" sz="2800"/>
              <a:t>constraints, and also to check that your diagram is correct. If the FDs are taken from the diagram, no more constraints will be added, and it will contain the same errors!</a:t>
            </a: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1952625" y="2555875"/>
            <a:ext cx="532765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/>
              <a:t>Quiz: Why not?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Example: Scheduler domain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68313" y="1700213"/>
            <a:ext cx="6767512" cy="2089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sv-SE" altLang="en-US" sz="1600" b="1">
                <a:latin typeface="Courier New" charset="0"/>
              </a:rPr>
              <a:t>Courses(</a:t>
            </a:r>
            <a:r>
              <a:rPr lang="sv-SE" altLang="en-US" sz="1600" b="1" u="sng">
                <a:latin typeface="Courier New" charset="0"/>
              </a:rPr>
              <a:t>code</a:t>
            </a:r>
            <a:r>
              <a:rPr lang="sv-SE" altLang="en-US" sz="1600" b="1">
                <a:latin typeface="Courier New" charset="0"/>
              </a:rPr>
              <a:t>, name)</a:t>
            </a:r>
          </a:p>
          <a:p>
            <a:pPr eaLnBrk="1" hangingPunct="1">
              <a:buFontTx/>
              <a:buNone/>
            </a:pPr>
            <a:r>
              <a:rPr lang="sv-SE" altLang="en-US" sz="1600" b="1">
                <a:latin typeface="Courier New" charset="0"/>
              </a:rPr>
              <a:t>GivenCourses(</a:t>
            </a:r>
            <a:r>
              <a:rPr lang="sv-SE" altLang="en-US" sz="1600" b="1" u="sng">
                <a:latin typeface="Courier New" charset="0"/>
              </a:rPr>
              <a:t>course</a:t>
            </a:r>
            <a:r>
              <a:rPr lang="sv-SE" altLang="en-US" sz="1600" b="1">
                <a:latin typeface="Courier New" charset="0"/>
              </a:rPr>
              <a:t>, </a:t>
            </a:r>
            <a:r>
              <a:rPr lang="sv-SE" altLang="en-US" sz="1600" b="1" u="sng">
                <a:latin typeface="Courier New" charset="0"/>
              </a:rPr>
              <a:t>period</a:t>
            </a:r>
            <a:r>
              <a:rPr lang="sv-SE" altLang="en-US" sz="1600" b="1">
                <a:latin typeface="Courier New" charset="0"/>
              </a:rPr>
              <a:t>, #students, teacher)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course -&gt; Courses.code</a:t>
            </a:r>
          </a:p>
          <a:p>
            <a:pPr eaLnBrk="1" hangingPunct="1">
              <a:buFontTx/>
              <a:buNone/>
            </a:pPr>
            <a:r>
              <a:rPr lang="sv-SE" altLang="en-US" sz="1600" b="1">
                <a:latin typeface="Courier New" charset="0"/>
              </a:rPr>
              <a:t>Lectures(</a:t>
            </a:r>
            <a:r>
              <a:rPr lang="sv-SE" altLang="en-US" sz="1600" b="1" u="sng">
                <a:latin typeface="Courier New" charset="0"/>
              </a:rPr>
              <a:t>course</a:t>
            </a:r>
            <a:r>
              <a:rPr lang="sv-SE" altLang="en-US" sz="1600" b="1">
                <a:latin typeface="Courier New" charset="0"/>
              </a:rPr>
              <a:t>, </a:t>
            </a:r>
            <a:r>
              <a:rPr lang="sv-SE" altLang="en-US" sz="1600" b="1" u="sng">
                <a:latin typeface="Courier New" charset="0"/>
              </a:rPr>
              <a:t>period</a:t>
            </a:r>
            <a:r>
              <a:rPr lang="sv-SE" altLang="en-US" sz="1600" b="1">
                <a:latin typeface="Courier New" charset="0"/>
              </a:rPr>
              <a:t>, room, </a:t>
            </a:r>
            <a:r>
              <a:rPr lang="sv-SE" altLang="en-US" sz="1600" b="1" u="sng">
                <a:latin typeface="Courier New" charset="0"/>
              </a:rPr>
              <a:t>weekday</a:t>
            </a:r>
            <a:r>
              <a:rPr lang="sv-SE" altLang="en-US" sz="1600" b="1">
                <a:latin typeface="Courier New" charset="0"/>
              </a:rPr>
              <a:t>, hour)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(course, period) -&gt; GivenCourses.(course, period)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room             -&gt; Rooms.name</a:t>
            </a:r>
          </a:p>
          <a:p>
            <a:pPr eaLnBrk="1" hangingPunct="1">
              <a:buFontTx/>
              <a:buNone/>
            </a:pPr>
            <a:r>
              <a:rPr lang="sv-SE" altLang="en-US" sz="1600" b="1">
                <a:latin typeface="Courier New" charset="0"/>
              </a:rPr>
              <a:t>Rooms(</a:t>
            </a:r>
            <a:r>
              <a:rPr lang="sv-SE" altLang="en-US" sz="1600" b="1" u="sng">
                <a:latin typeface="Courier New" charset="0"/>
              </a:rPr>
              <a:t>name</a:t>
            </a:r>
            <a:r>
              <a:rPr lang="sv-SE" altLang="en-US" sz="1600" b="1">
                <a:latin typeface="Courier New" charset="0"/>
              </a:rPr>
              <a:t>, #seats)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468313" y="4206875"/>
            <a:ext cx="4752975" cy="1847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600" b="1">
                <a:latin typeface="Courier New" charset="0"/>
              </a:rPr>
              <a:t>code </a:t>
            </a:r>
            <a:r>
              <a:rPr lang="sv-SE" altLang="en-US" sz="1400"/>
              <a:t>→</a:t>
            </a:r>
            <a:r>
              <a:rPr lang="sv-SE" altLang="en-US" sz="1600" b="1">
                <a:latin typeface="Courier New" charset="0"/>
              </a:rPr>
              <a:t> name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code, period </a:t>
            </a:r>
            <a:r>
              <a:rPr lang="sv-SE" altLang="en-US" sz="1400"/>
              <a:t>→</a:t>
            </a:r>
            <a:r>
              <a:rPr lang="sv-SE" altLang="en-US" sz="1600" b="1">
                <a:latin typeface="Courier New" charset="0"/>
              </a:rPr>
              <a:t> #students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code, period </a:t>
            </a:r>
            <a:r>
              <a:rPr lang="sv-SE" altLang="en-US" sz="1400"/>
              <a:t>→</a:t>
            </a:r>
            <a:r>
              <a:rPr lang="sv-SE" altLang="en-US" sz="1600" b="1">
                <a:latin typeface="Courier New" charset="0"/>
              </a:rPr>
              <a:t> teacher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room </a:t>
            </a:r>
            <a:r>
              <a:rPr lang="sv-SE" altLang="en-US" sz="1400"/>
              <a:t>→</a:t>
            </a:r>
            <a:r>
              <a:rPr lang="sv-SE" altLang="en-US" sz="1600" b="1">
                <a:latin typeface="Courier New" charset="0"/>
              </a:rPr>
              <a:t> #seats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code, period, weekday </a:t>
            </a:r>
            <a:r>
              <a:rPr lang="sv-SE" altLang="en-US" sz="1400"/>
              <a:t>→</a:t>
            </a:r>
            <a:r>
              <a:rPr lang="sv-SE" altLang="en-US" sz="1600" b="1">
                <a:latin typeface="Courier New" charset="0"/>
              </a:rPr>
              <a:t> hour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code, period, weekday </a:t>
            </a:r>
            <a:r>
              <a:rPr lang="sv-SE" altLang="en-US" sz="1400"/>
              <a:t>→</a:t>
            </a:r>
            <a:r>
              <a:rPr lang="sv-SE" altLang="en-US" sz="1600" b="1">
                <a:latin typeface="Courier New" charset="0"/>
              </a:rPr>
              <a:t> room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room, period, weekday, hour </a:t>
            </a:r>
            <a:r>
              <a:rPr lang="sv-SE" altLang="en-US" sz="1400"/>
              <a:t>→</a:t>
            </a:r>
            <a:r>
              <a:rPr lang="sv-SE" altLang="en-US" sz="1600" b="1">
                <a:latin typeface="Courier New" charset="0"/>
              </a:rPr>
              <a:t> code</a:t>
            </a:r>
          </a:p>
        </p:txBody>
      </p:sp>
      <p:sp>
        <p:nvSpPr>
          <p:cNvPr id="34821" name="Text Box 4"/>
          <p:cNvSpPr txBox="1">
            <a:spLocks noChangeArrowheads="1"/>
          </p:cNvSpPr>
          <p:nvPr/>
        </p:nvSpPr>
        <p:spPr bwMode="auto">
          <a:xfrm>
            <a:off x="5795963" y="4206875"/>
            <a:ext cx="2879725" cy="1847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/>
              <a:t>Quiz: Fix the schema!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Scheduler domain (fixed)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468313" y="1700213"/>
            <a:ext cx="6767512" cy="2376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sv-SE" altLang="en-US" sz="1600" b="1">
                <a:latin typeface="Courier New" charset="0"/>
              </a:rPr>
              <a:t>Courses(</a:t>
            </a:r>
            <a:r>
              <a:rPr lang="sv-SE" altLang="en-US" sz="1600" b="1" u="sng">
                <a:latin typeface="Courier New" charset="0"/>
              </a:rPr>
              <a:t>code</a:t>
            </a:r>
            <a:r>
              <a:rPr lang="sv-SE" altLang="en-US" sz="1600" b="1">
                <a:latin typeface="Courier New" charset="0"/>
              </a:rPr>
              <a:t>, name)</a:t>
            </a:r>
          </a:p>
          <a:p>
            <a:pPr eaLnBrk="1" hangingPunct="1">
              <a:buFontTx/>
              <a:buNone/>
            </a:pPr>
            <a:r>
              <a:rPr lang="sv-SE" altLang="en-US" sz="1600" b="1">
                <a:latin typeface="Courier New" charset="0"/>
              </a:rPr>
              <a:t>GivenCourses(</a:t>
            </a:r>
            <a:r>
              <a:rPr lang="sv-SE" altLang="en-US" sz="1600" b="1" u="sng">
                <a:latin typeface="Courier New" charset="0"/>
              </a:rPr>
              <a:t>course</a:t>
            </a:r>
            <a:r>
              <a:rPr lang="sv-SE" altLang="en-US" sz="1600" b="1">
                <a:latin typeface="Courier New" charset="0"/>
              </a:rPr>
              <a:t>, </a:t>
            </a:r>
            <a:r>
              <a:rPr lang="sv-SE" altLang="en-US" sz="1600" b="1" u="sng">
                <a:latin typeface="Courier New" charset="0"/>
              </a:rPr>
              <a:t>period</a:t>
            </a:r>
            <a:r>
              <a:rPr lang="sv-SE" altLang="en-US" sz="1600" b="1">
                <a:latin typeface="Courier New" charset="0"/>
              </a:rPr>
              <a:t>, #students, teacher)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course -&gt; Courses.code</a:t>
            </a:r>
          </a:p>
          <a:p>
            <a:pPr eaLnBrk="1" hangingPunct="1">
              <a:buFontTx/>
              <a:buNone/>
            </a:pPr>
            <a:r>
              <a:rPr lang="sv-SE" altLang="en-US" sz="1600" b="1">
                <a:latin typeface="Courier New" charset="0"/>
              </a:rPr>
              <a:t>Lectures(</a:t>
            </a:r>
            <a:r>
              <a:rPr lang="sv-SE" altLang="en-US" sz="1600" b="1" u="sng">
                <a:latin typeface="Courier New" charset="0"/>
              </a:rPr>
              <a:t>course</a:t>
            </a:r>
            <a:r>
              <a:rPr lang="sv-SE" altLang="en-US" sz="1600" b="1">
                <a:latin typeface="Courier New" charset="0"/>
              </a:rPr>
              <a:t>, </a:t>
            </a:r>
            <a:r>
              <a:rPr lang="sv-SE" altLang="en-US" sz="1600" b="1" u="sng">
                <a:latin typeface="Courier New" charset="0"/>
              </a:rPr>
              <a:t>period</a:t>
            </a:r>
            <a:r>
              <a:rPr lang="sv-SE" altLang="en-US" sz="1600" b="1">
                <a:latin typeface="Courier New" charset="0"/>
              </a:rPr>
              <a:t>, room, </a:t>
            </a:r>
            <a:r>
              <a:rPr lang="sv-SE" altLang="en-US" sz="1600" b="1" u="sng">
                <a:latin typeface="Courier New" charset="0"/>
              </a:rPr>
              <a:t>weekday</a:t>
            </a:r>
            <a:r>
              <a:rPr lang="sv-SE" altLang="en-US" sz="1600" b="1">
                <a:latin typeface="Courier New" charset="0"/>
              </a:rPr>
              <a:t>, hour)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(course, period) -&gt; GivenCourses.(course, period)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room             -&gt; Rooms.name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solidFill>
                  <a:srgbClr val="00B050"/>
                </a:solidFill>
                <a:latin typeface="Courier New" charset="0"/>
              </a:rPr>
              <a:t>(room, period, weekday, hour) unique</a:t>
            </a:r>
          </a:p>
          <a:p>
            <a:pPr eaLnBrk="1" hangingPunct="1">
              <a:buFontTx/>
              <a:buNone/>
            </a:pPr>
            <a:r>
              <a:rPr lang="sv-SE" altLang="en-US" sz="1600" b="1">
                <a:latin typeface="Courier New" charset="0"/>
              </a:rPr>
              <a:t>Rooms(</a:t>
            </a:r>
            <a:r>
              <a:rPr lang="sv-SE" altLang="en-US" sz="1600" b="1" u="sng">
                <a:latin typeface="Courier New" charset="0"/>
              </a:rPr>
              <a:t>name</a:t>
            </a:r>
            <a:r>
              <a:rPr lang="sv-SE" altLang="en-US" sz="1600" b="1">
                <a:latin typeface="Courier New" charset="0"/>
              </a:rPr>
              <a:t>, #seats)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468313" y="4206875"/>
            <a:ext cx="4752975" cy="1847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600" b="1">
                <a:latin typeface="Courier New" charset="0"/>
              </a:rPr>
              <a:t>code </a:t>
            </a:r>
            <a:r>
              <a:rPr lang="sv-SE" altLang="en-US" sz="1400"/>
              <a:t>→</a:t>
            </a:r>
            <a:r>
              <a:rPr lang="sv-SE" altLang="en-US" sz="1600" b="1">
                <a:latin typeface="Courier New" charset="0"/>
              </a:rPr>
              <a:t> name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code, period </a:t>
            </a:r>
            <a:r>
              <a:rPr lang="sv-SE" altLang="en-US" sz="1400"/>
              <a:t>→</a:t>
            </a:r>
            <a:r>
              <a:rPr lang="sv-SE" altLang="en-US" sz="1600" b="1">
                <a:latin typeface="Courier New" charset="0"/>
              </a:rPr>
              <a:t> #students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code, period </a:t>
            </a:r>
            <a:r>
              <a:rPr lang="sv-SE" altLang="en-US" sz="1400"/>
              <a:t>→</a:t>
            </a:r>
            <a:r>
              <a:rPr lang="sv-SE" altLang="en-US" sz="1600" b="1">
                <a:latin typeface="Courier New" charset="0"/>
              </a:rPr>
              <a:t> teacher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room </a:t>
            </a:r>
            <a:r>
              <a:rPr lang="sv-SE" altLang="en-US" sz="1400"/>
              <a:t>→</a:t>
            </a:r>
            <a:r>
              <a:rPr lang="sv-SE" altLang="en-US" sz="1600" b="1">
                <a:latin typeface="Courier New" charset="0"/>
              </a:rPr>
              <a:t> #seats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code, period, weekday </a:t>
            </a:r>
            <a:r>
              <a:rPr lang="sv-SE" altLang="en-US" sz="1400"/>
              <a:t>→</a:t>
            </a:r>
            <a:r>
              <a:rPr lang="sv-SE" altLang="en-US" sz="1600" b="1">
                <a:latin typeface="Courier New" charset="0"/>
              </a:rPr>
              <a:t> hour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code, period, weekday </a:t>
            </a:r>
            <a:r>
              <a:rPr lang="sv-SE" altLang="en-US" sz="1400"/>
              <a:t>→</a:t>
            </a:r>
            <a:r>
              <a:rPr lang="sv-SE" altLang="en-US" sz="1600" b="1">
                <a:latin typeface="Courier New" charset="0"/>
              </a:rPr>
              <a:t> room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solidFill>
                  <a:srgbClr val="FF0000"/>
                </a:solidFill>
                <a:latin typeface="Courier New" charset="0"/>
              </a:rPr>
              <a:t>room, period, weekday, hour </a:t>
            </a:r>
            <a:r>
              <a:rPr lang="sv-SE" altLang="en-US" sz="1400">
                <a:solidFill>
                  <a:srgbClr val="FF0000"/>
                </a:solidFill>
              </a:rPr>
              <a:t>→</a:t>
            </a:r>
            <a:r>
              <a:rPr lang="sv-SE" altLang="en-US" sz="1600" b="1">
                <a:solidFill>
                  <a:srgbClr val="FF0000"/>
                </a:solidFill>
                <a:latin typeface="Courier New" charset="0"/>
              </a:rPr>
              <a:t> code</a:t>
            </a:r>
          </a:p>
        </p:txBody>
      </p:sp>
      <p:sp>
        <p:nvSpPr>
          <p:cNvPr id="35845" name="Text Box 4"/>
          <p:cNvSpPr txBox="1">
            <a:spLocks noChangeArrowheads="1"/>
          </p:cNvSpPr>
          <p:nvPr/>
        </p:nvSpPr>
        <p:spPr bwMode="auto">
          <a:xfrm>
            <a:off x="5795963" y="4206875"/>
            <a:ext cx="2879725" cy="1847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/>
              <a:t>Add a key to Lectures!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v-SE" altLang="en-US" dirty="0" smtClean="0"/>
              <a:t>Break! In part 2:</a:t>
            </a:r>
            <a:endParaRPr lang="sv-SE" altLang="en-US" dirty="0"/>
          </a:p>
        </p:txBody>
      </p:sp>
      <p:sp>
        <p:nvSpPr>
          <p:cNvPr id="4198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BCNF decomposition</a:t>
            </a:r>
          </a:p>
          <a:p>
            <a:pPr eaLnBrk="1" hangingPunct="1"/>
            <a:r>
              <a:rPr lang="sv-SE" altLang="en-US"/>
              <a:t>3NF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>
                <a:ea typeface="Arial" charset="0"/>
                <a:cs typeface="Arial" charset="0"/>
              </a:rPr>
              <a:t>Functional dependencies (FDs)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 dirty="0"/>
              <a:t>X </a:t>
            </a:r>
            <a:r>
              <a:rPr lang="sv-SE" altLang="en-US" dirty="0">
                <a:ea typeface="Arial" charset="0"/>
                <a:cs typeface="Arial" charset="0"/>
              </a:rPr>
              <a:t>→ A</a:t>
            </a:r>
            <a:endParaRPr lang="sv-SE" altLang="en-US" dirty="0"/>
          </a:p>
          <a:p>
            <a:pPr lvl="1" eaLnBrk="1" hangingPunct="1"/>
            <a:r>
              <a:rPr lang="sv-SE" altLang="en-US" dirty="0"/>
              <a:t>”X </a:t>
            </a:r>
            <a:r>
              <a:rPr lang="sv-SE" altLang="en-US" dirty="0" err="1"/>
              <a:t>determines</a:t>
            </a:r>
            <a:r>
              <a:rPr lang="sv-SE" altLang="en-US" dirty="0"/>
              <a:t> A”, ”X gives A”</a:t>
            </a:r>
          </a:p>
          <a:p>
            <a:pPr lvl="1" eaLnBrk="1" hangingPunct="1"/>
            <a:r>
              <a:rPr lang="sv-SE" altLang="en-US" dirty="0"/>
              <a:t>”A </a:t>
            </a:r>
            <a:r>
              <a:rPr lang="sv-SE" altLang="en-US" dirty="0" err="1"/>
              <a:t>depends</a:t>
            </a:r>
            <a:r>
              <a:rPr lang="sv-SE" altLang="en-US" dirty="0"/>
              <a:t> on X”</a:t>
            </a:r>
          </a:p>
          <a:p>
            <a:pPr eaLnBrk="1" hangingPunct="1"/>
            <a:r>
              <a:rPr lang="sv-SE" altLang="en-US" dirty="0"/>
              <a:t>X </a:t>
            </a:r>
            <a:r>
              <a:rPr lang="sv-SE" altLang="en-US" dirty="0" smtClean="0"/>
              <a:t>and A </a:t>
            </a:r>
            <a:r>
              <a:rPr lang="sv-SE" altLang="en-US" dirty="0" err="1" smtClean="0"/>
              <a:t>are</a:t>
            </a:r>
            <a:r>
              <a:rPr lang="sv-SE" altLang="en-US" dirty="0" smtClean="0"/>
              <a:t> sets </a:t>
            </a:r>
            <a:r>
              <a:rPr lang="sv-SE" altLang="en-US" dirty="0" err="1"/>
              <a:t>of</a:t>
            </a:r>
            <a:r>
              <a:rPr lang="sv-SE" altLang="en-US" dirty="0"/>
              <a:t> </a:t>
            </a:r>
            <a:r>
              <a:rPr lang="sv-SE" altLang="en-US" dirty="0" err="1" smtClean="0"/>
              <a:t>attributes</a:t>
            </a:r>
            <a:endParaRPr lang="sv-SE" altLang="en-US" dirty="0"/>
          </a:p>
          <a:p>
            <a:pPr eaLnBrk="1" hangingPunct="1"/>
            <a:r>
              <a:rPr lang="sv-SE" altLang="en-US" dirty="0" err="1"/>
              <a:t>Examples</a:t>
            </a:r>
            <a:r>
              <a:rPr lang="sv-SE" altLang="en-US" dirty="0"/>
              <a:t>:</a:t>
            </a:r>
          </a:p>
          <a:p>
            <a:pPr lvl="1" eaLnBrk="1" hangingPunct="1"/>
            <a:r>
              <a:rPr lang="sv-SE" altLang="en-US" b="1" dirty="0" err="1">
                <a:latin typeface="Courier New" charset="0"/>
              </a:rPr>
              <a:t>code</a:t>
            </a:r>
            <a:r>
              <a:rPr lang="sv-SE" altLang="en-US" dirty="0"/>
              <a:t> </a:t>
            </a:r>
            <a:r>
              <a:rPr lang="sv-SE" altLang="en-US" dirty="0">
                <a:ea typeface="Arial" charset="0"/>
                <a:cs typeface="Arial" charset="0"/>
              </a:rPr>
              <a:t>→ </a:t>
            </a:r>
            <a:r>
              <a:rPr lang="sv-SE" altLang="en-US" b="1" dirty="0" err="1">
                <a:latin typeface="Courier New" charset="0"/>
                <a:ea typeface="Arial" charset="0"/>
                <a:cs typeface="Arial" charset="0"/>
              </a:rPr>
              <a:t>name</a:t>
            </a:r>
            <a:endParaRPr lang="sv-SE" altLang="en-US" b="1" dirty="0">
              <a:latin typeface="Courier New" charset="0"/>
              <a:ea typeface="Arial" charset="0"/>
              <a:cs typeface="Arial" charset="0"/>
            </a:endParaRPr>
          </a:p>
          <a:p>
            <a:pPr lvl="1" eaLnBrk="1" hangingPunct="1"/>
            <a:r>
              <a:rPr lang="sv-SE" altLang="en-US" b="1" dirty="0" err="1">
                <a:latin typeface="Courier New" charset="0"/>
                <a:ea typeface="Arial" charset="0"/>
                <a:cs typeface="Arial" charset="0"/>
              </a:rPr>
              <a:t>code</a:t>
            </a:r>
            <a:r>
              <a:rPr lang="sv-SE" altLang="en-US" b="1" dirty="0">
                <a:latin typeface="Courier New" charset="0"/>
                <a:ea typeface="Arial" charset="0"/>
                <a:cs typeface="Arial" charset="0"/>
              </a:rPr>
              <a:t>, period</a:t>
            </a:r>
            <a:r>
              <a:rPr lang="sv-SE" altLang="en-US" dirty="0">
                <a:ea typeface="Arial" charset="0"/>
                <a:cs typeface="Arial" charset="0"/>
              </a:rPr>
              <a:t> → </a:t>
            </a:r>
            <a:r>
              <a:rPr lang="sv-SE" altLang="en-US" b="1" dirty="0" err="1">
                <a:latin typeface="Courier New" charset="0"/>
                <a:ea typeface="Arial" charset="0"/>
                <a:cs typeface="Arial" charset="0"/>
              </a:rPr>
              <a:t>teacher</a:t>
            </a:r>
            <a:endParaRPr lang="sv-SE" altLang="en-US" b="1" dirty="0">
              <a:latin typeface="Courier New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Assertions on a schema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X → A is an assertion about a schema R</a:t>
            </a:r>
          </a:p>
          <a:p>
            <a:pPr lvl="1" eaLnBrk="1" hangingPunct="1"/>
            <a:r>
              <a:rPr lang="sv-SE" altLang="en-US"/>
              <a:t>If two tuples in R agree on the values of the attributes in X, then they must also agree on the value of A.</a:t>
            </a:r>
          </a:p>
          <a:p>
            <a:pPr lvl="1" eaLnBrk="1" hangingPunct="1"/>
            <a:endParaRPr lang="sv-SE" altLang="en-US"/>
          </a:p>
          <a:p>
            <a:pPr eaLnBrk="1" hangingPunct="1"/>
            <a:r>
              <a:rPr lang="sv-SE" altLang="en-US"/>
              <a:t>Example: </a:t>
            </a:r>
            <a:r>
              <a:rPr lang="sv-SE" altLang="en-US" b="1">
                <a:latin typeface="Courier New" charset="0"/>
              </a:rPr>
              <a:t>code, period</a:t>
            </a:r>
            <a:r>
              <a:rPr lang="sv-SE" altLang="en-US"/>
              <a:t> → </a:t>
            </a:r>
            <a:r>
              <a:rPr lang="sv-SE" altLang="en-US" b="1">
                <a:latin typeface="Courier New" charset="0"/>
              </a:rPr>
              <a:t>teacher</a:t>
            </a:r>
          </a:p>
          <a:p>
            <a:pPr lvl="1" eaLnBrk="1" hangingPunct="1"/>
            <a:r>
              <a:rPr lang="sv-SE" altLang="en-US"/>
              <a:t>If two tuples in the GivenCourses relation have the same course code and period, then they must also have the same teacher.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Assertions on a domain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 sz="2800" dirty="0"/>
              <a:t>X → A is </a:t>
            </a:r>
            <a:r>
              <a:rPr lang="sv-SE" altLang="en-US" sz="2800" dirty="0" err="1"/>
              <a:t>really</a:t>
            </a:r>
            <a:r>
              <a:rPr lang="sv-SE" altLang="en-US" sz="2800" dirty="0"/>
              <a:t> an </a:t>
            </a:r>
            <a:r>
              <a:rPr lang="sv-SE" altLang="en-US" sz="2800" dirty="0" err="1"/>
              <a:t>assertion</a:t>
            </a:r>
            <a:r>
              <a:rPr lang="sv-SE" altLang="en-US" sz="2800" dirty="0"/>
              <a:t> </a:t>
            </a:r>
            <a:r>
              <a:rPr lang="sv-SE" altLang="en-US" sz="2800" dirty="0" err="1"/>
              <a:t>about</a:t>
            </a:r>
            <a:r>
              <a:rPr lang="sv-SE" altLang="en-US" sz="2800" dirty="0"/>
              <a:t> a </a:t>
            </a:r>
            <a:r>
              <a:rPr lang="sv-SE" altLang="en-US" sz="2800" i="1" dirty="0" err="1"/>
              <a:t>domain</a:t>
            </a:r>
            <a:r>
              <a:rPr lang="sv-SE" altLang="en-US" sz="2800" i="1" dirty="0"/>
              <a:t> </a:t>
            </a:r>
            <a:r>
              <a:rPr lang="sv-SE" altLang="en-US" sz="2800" dirty="0"/>
              <a:t>D</a:t>
            </a:r>
          </a:p>
          <a:p>
            <a:pPr lvl="1" eaLnBrk="1" hangingPunct="1"/>
            <a:r>
              <a:rPr lang="sv-SE" altLang="en-US" sz="2400" dirty="0" err="1"/>
              <a:t>Let</a:t>
            </a:r>
            <a:r>
              <a:rPr lang="sv-SE" altLang="en-US" sz="2400" dirty="0"/>
              <a:t> D be the relation </a:t>
            </a:r>
            <a:r>
              <a:rPr lang="sv-SE" altLang="en-US" sz="2400" dirty="0" err="1"/>
              <a:t>that</a:t>
            </a:r>
            <a:r>
              <a:rPr lang="sv-SE" altLang="en-US" sz="2400" dirty="0"/>
              <a:t> is the </a:t>
            </a:r>
            <a:r>
              <a:rPr lang="sv-SE" altLang="en-US" sz="2400" dirty="0" err="1"/>
              <a:t>join</a:t>
            </a:r>
            <a:r>
              <a:rPr lang="sv-SE" altLang="en-US" sz="2400" dirty="0"/>
              <a:t> (</a:t>
            </a:r>
            <a:r>
              <a:rPr lang="sv-SE" altLang="en-US" sz="2400" dirty="0" err="1"/>
              <a:t>along</a:t>
            </a:r>
            <a:r>
              <a:rPr lang="sv-SE" altLang="en-US" sz="2400" dirty="0"/>
              <a:t> </a:t>
            </a:r>
            <a:r>
              <a:rPr lang="sv-SE" altLang="en-US" sz="2400" dirty="0" err="1"/>
              <a:t>references</a:t>
            </a:r>
            <a:r>
              <a:rPr lang="sv-SE" altLang="en-US" sz="2400" dirty="0"/>
              <a:t>) </a:t>
            </a:r>
            <a:r>
              <a:rPr lang="sv-SE" altLang="en-US" sz="2400" dirty="0" err="1"/>
              <a:t>of</a:t>
            </a:r>
            <a:r>
              <a:rPr lang="sv-SE" altLang="en-US" sz="2400" dirty="0"/>
              <a:t> all relations in the </a:t>
            </a:r>
            <a:r>
              <a:rPr lang="sv-SE" altLang="en-US" sz="2400" dirty="0" err="1"/>
              <a:t>database</a:t>
            </a:r>
            <a:r>
              <a:rPr lang="sv-SE" altLang="en-US" sz="2400" dirty="0"/>
              <a:t> </a:t>
            </a:r>
            <a:r>
              <a:rPr lang="sv-SE" altLang="en-US" sz="2400" dirty="0" err="1"/>
              <a:t>of</a:t>
            </a:r>
            <a:r>
              <a:rPr lang="sv-SE" altLang="en-US" sz="2400" dirty="0"/>
              <a:t> the </a:t>
            </a:r>
            <a:r>
              <a:rPr lang="sv-SE" altLang="en-US" sz="2400" dirty="0" err="1"/>
              <a:t>domain</a:t>
            </a:r>
            <a:r>
              <a:rPr lang="sv-SE" altLang="en-US" sz="2400" dirty="0" smtClean="0"/>
              <a:t>.</a:t>
            </a:r>
          </a:p>
          <a:p>
            <a:pPr lvl="2" eaLnBrk="1" hangingPunct="1"/>
            <a:r>
              <a:rPr lang="sv-SE" altLang="en-US" sz="2000" dirty="0" err="1" smtClean="0"/>
              <a:t>E.g</a:t>
            </a:r>
            <a:r>
              <a:rPr lang="sv-SE" altLang="en-US" sz="2000" dirty="0" smtClean="0"/>
              <a:t>. The </a:t>
            </a:r>
            <a:r>
              <a:rPr lang="sv-SE" altLang="en-US" sz="2000" dirty="0" err="1" smtClean="0"/>
              <a:t>Scheduler</a:t>
            </a:r>
            <a:r>
              <a:rPr lang="sv-SE" altLang="en-US" sz="2000" dirty="0" smtClean="0"/>
              <a:t> </a:t>
            </a:r>
            <a:r>
              <a:rPr lang="sv-SE" altLang="en-US" sz="2000" dirty="0" err="1" smtClean="0"/>
              <a:t>domain</a:t>
            </a:r>
            <a:endParaRPr lang="sv-SE" altLang="en-US" sz="2000" dirty="0"/>
          </a:p>
          <a:p>
            <a:pPr lvl="1" eaLnBrk="1" hangingPunct="1"/>
            <a:r>
              <a:rPr lang="sv-SE" altLang="en-US" sz="2400" dirty="0"/>
              <a:t>If </a:t>
            </a:r>
            <a:r>
              <a:rPr lang="sv-SE" altLang="en-US" sz="2400" dirty="0" err="1"/>
              <a:t>two</a:t>
            </a:r>
            <a:r>
              <a:rPr lang="sv-SE" altLang="en-US" sz="2400" dirty="0"/>
              <a:t> </a:t>
            </a:r>
            <a:r>
              <a:rPr lang="sv-SE" altLang="en-US" sz="2400" dirty="0" err="1"/>
              <a:t>tuples</a:t>
            </a:r>
            <a:r>
              <a:rPr lang="sv-SE" altLang="en-US" sz="2400" dirty="0"/>
              <a:t> in D </a:t>
            </a:r>
            <a:r>
              <a:rPr lang="sv-SE" altLang="en-US" sz="2400" dirty="0" err="1"/>
              <a:t>agree</a:t>
            </a:r>
            <a:r>
              <a:rPr lang="sv-SE" altLang="en-US" sz="2400" dirty="0"/>
              <a:t> on the </a:t>
            </a:r>
            <a:r>
              <a:rPr lang="sv-SE" altLang="en-US" sz="2400" dirty="0" err="1"/>
              <a:t>values</a:t>
            </a:r>
            <a:r>
              <a:rPr lang="sv-SE" altLang="en-US" sz="2400" dirty="0"/>
              <a:t> </a:t>
            </a:r>
            <a:r>
              <a:rPr lang="sv-SE" altLang="en-US" sz="2400" dirty="0" err="1"/>
              <a:t>of</a:t>
            </a:r>
            <a:r>
              <a:rPr lang="sv-SE" altLang="en-US" sz="2400" dirty="0"/>
              <a:t> the </a:t>
            </a:r>
            <a:r>
              <a:rPr lang="sv-SE" altLang="en-US" sz="2400" dirty="0" err="1"/>
              <a:t>attributes</a:t>
            </a:r>
            <a:r>
              <a:rPr lang="sv-SE" altLang="en-US" sz="2400" dirty="0"/>
              <a:t> in X, </a:t>
            </a:r>
            <a:r>
              <a:rPr lang="sv-SE" altLang="en-US" sz="2400" dirty="0" err="1"/>
              <a:t>then</a:t>
            </a:r>
            <a:r>
              <a:rPr lang="sv-SE" altLang="en-US" sz="2400" dirty="0"/>
              <a:t> </a:t>
            </a:r>
            <a:r>
              <a:rPr lang="sv-SE" altLang="en-US" sz="2400" dirty="0" err="1"/>
              <a:t>they</a:t>
            </a:r>
            <a:r>
              <a:rPr lang="sv-SE" altLang="en-US" sz="2400" dirty="0"/>
              <a:t> must </a:t>
            </a:r>
            <a:r>
              <a:rPr lang="sv-SE" altLang="en-US" sz="2400" dirty="0" err="1"/>
              <a:t>also</a:t>
            </a:r>
            <a:r>
              <a:rPr lang="sv-SE" altLang="en-US" sz="2400" dirty="0"/>
              <a:t> </a:t>
            </a:r>
            <a:r>
              <a:rPr lang="sv-SE" altLang="en-US" sz="2400" dirty="0" err="1"/>
              <a:t>agree</a:t>
            </a:r>
            <a:r>
              <a:rPr lang="sv-SE" altLang="en-US" sz="2400" dirty="0"/>
              <a:t> on the </a:t>
            </a:r>
            <a:r>
              <a:rPr lang="sv-SE" altLang="en-US" sz="2400" dirty="0" err="1"/>
              <a:t>value</a:t>
            </a:r>
            <a:r>
              <a:rPr lang="sv-SE" altLang="en-US" sz="2400" dirty="0"/>
              <a:t> </a:t>
            </a:r>
            <a:r>
              <a:rPr lang="sv-SE" altLang="en-US" sz="2400" dirty="0" err="1"/>
              <a:t>of</a:t>
            </a:r>
            <a:r>
              <a:rPr lang="sv-SE" altLang="en-US" sz="2400" dirty="0"/>
              <a:t> A.</a:t>
            </a:r>
          </a:p>
          <a:p>
            <a:pPr lvl="1" eaLnBrk="1" hangingPunct="1"/>
            <a:endParaRPr lang="sv-SE" altLang="en-US" sz="2400" dirty="0"/>
          </a:p>
          <a:p>
            <a:pPr eaLnBrk="1" hangingPunct="1"/>
            <a:r>
              <a:rPr lang="sv-SE" altLang="en-US" sz="2800" dirty="0" err="1"/>
              <a:t>Example</a:t>
            </a:r>
            <a:r>
              <a:rPr lang="sv-SE" altLang="en-US" sz="2800" dirty="0"/>
              <a:t>: </a:t>
            </a:r>
            <a:r>
              <a:rPr lang="sv-SE" altLang="en-US" sz="2800" b="1" dirty="0" err="1">
                <a:latin typeface="Courier New" charset="0"/>
              </a:rPr>
              <a:t>code</a:t>
            </a:r>
            <a:r>
              <a:rPr lang="sv-SE" altLang="en-US" sz="2800" b="1" dirty="0">
                <a:latin typeface="Courier New" charset="0"/>
              </a:rPr>
              <a:t>, period</a:t>
            </a:r>
            <a:r>
              <a:rPr lang="sv-SE" altLang="en-US" sz="2800" dirty="0"/>
              <a:t> → </a:t>
            </a:r>
            <a:r>
              <a:rPr lang="sv-SE" altLang="en-US" sz="2800" b="1" dirty="0" err="1">
                <a:latin typeface="Courier New" charset="0"/>
              </a:rPr>
              <a:t>teacher</a:t>
            </a:r>
            <a:endParaRPr lang="sv-SE" altLang="en-US" sz="2800" b="1" dirty="0">
              <a:latin typeface="Courier New" charset="0"/>
            </a:endParaRPr>
          </a:p>
          <a:p>
            <a:pPr lvl="1" eaLnBrk="1" hangingPunct="1"/>
            <a:r>
              <a:rPr lang="sv-SE" altLang="en-US" sz="2400" dirty="0"/>
              <a:t>If </a:t>
            </a:r>
            <a:r>
              <a:rPr lang="sv-SE" altLang="en-US" sz="2400" dirty="0" err="1"/>
              <a:t>two</a:t>
            </a:r>
            <a:r>
              <a:rPr lang="sv-SE" altLang="en-US" sz="2400" dirty="0"/>
              <a:t> </a:t>
            </a:r>
            <a:r>
              <a:rPr lang="sv-SE" altLang="en-US" sz="2400" dirty="0" err="1"/>
              <a:t>tuples</a:t>
            </a:r>
            <a:r>
              <a:rPr lang="sv-SE" altLang="en-US" sz="2400" dirty="0"/>
              <a:t> in the D relation (i.e. the </a:t>
            </a:r>
            <a:r>
              <a:rPr lang="sv-SE" altLang="en-US" sz="2400" dirty="0" err="1"/>
              <a:t>domain</a:t>
            </a:r>
            <a:r>
              <a:rPr lang="sv-SE" altLang="en-US" sz="2400" dirty="0"/>
              <a:t>) </a:t>
            </a:r>
            <a:r>
              <a:rPr lang="sv-SE" altLang="en-US" sz="2400" dirty="0" err="1"/>
              <a:t>have</a:t>
            </a:r>
            <a:r>
              <a:rPr lang="sv-SE" altLang="en-US" sz="2400" dirty="0"/>
              <a:t> the same </a:t>
            </a:r>
            <a:r>
              <a:rPr lang="sv-SE" altLang="en-US" sz="2400" dirty="0" err="1"/>
              <a:t>course</a:t>
            </a:r>
            <a:r>
              <a:rPr lang="sv-SE" altLang="en-US" sz="2400" dirty="0"/>
              <a:t> </a:t>
            </a:r>
            <a:r>
              <a:rPr lang="sv-SE" altLang="en-US" sz="2400" dirty="0" err="1"/>
              <a:t>code</a:t>
            </a:r>
            <a:r>
              <a:rPr lang="sv-SE" altLang="en-US" sz="2400" dirty="0"/>
              <a:t> and period, </a:t>
            </a:r>
            <a:r>
              <a:rPr lang="sv-SE" altLang="en-US" sz="2400" dirty="0" err="1"/>
              <a:t>then</a:t>
            </a:r>
            <a:r>
              <a:rPr lang="sv-SE" altLang="en-US" sz="2400" dirty="0"/>
              <a:t> </a:t>
            </a:r>
            <a:r>
              <a:rPr lang="sv-SE" altLang="en-US" sz="2400" dirty="0" err="1"/>
              <a:t>they</a:t>
            </a:r>
            <a:r>
              <a:rPr lang="sv-SE" altLang="en-US" sz="2400" dirty="0"/>
              <a:t> must </a:t>
            </a:r>
            <a:r>
              <a:rPr lang="sv-SE" altLang="en-US" sz="2400" dirty="0" err="1"/>
              <a:t>also</a:t>
            </a:r>
            <a:r>
              <a:rPr lang="sv-SE" altLang="en-US" sz="2400" dirty="0"/>
              <a:t> </a:t>
            </a:r>
            <a:r>
              <a:rPr lang="sv-SE" altLang="en-US" sz="2400" dirty="0" err="1"/>
              <a:t>have</a:t>
            </a:r>
            <a:r>
              <a:rPr lang="sv-SE" altLang="en-US" sz="2400" dirty="0"/>
              <a:t> the same </a:t>
            </a:r>
            <a:r>
              <a:rPr lang="sv-SE" altLang="en-US" sz="2400" dirty="0" err="1"/>
              <a:t>teacher</a:t>
            </a:r>
            <a:r>
              <a:rPr lang="sv-SE" altLang="en-US" sz="2400"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What are FDs really?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 sz="2400"/>
              <a:t>Functional dependencies represent a special kind of constraints of a domain – </a:t>
            </a:r>
            <a:r>
              <a:rPr lang="sv-SE" altLang="en-US" sz="2400" i="1"/>
              <a:t>dependency constraints</a:t>
            </a:r>
            <a:r>
              <a:rPr lang="sv-SE" altLang="en-US" sz="2400"/>
              <a:t>.</a:t>
            </a:r>
          </a:p>
          <a:p>
            <a:pPr eaLnBrk="1" hangingPunct="1"/>
            <a:endParaRPr lang="sv-SE" altLang="en-US" sz="2400"/>
          </a:p>
          <a:p>
            <a:pPr eaLnBrk="1" hangingPunct="1"/>
            <a:r>
              <a:rPr lang="sv-SE" altLang="en-US" sz="2400"/>
              <a:t>The database we design should properly capture all constraints of the domain.</a:t>
            </a:r>
          </a:p>
          <a:p>
            <a:pPr eaLnBrk="1" hangingPunct="1"/>
            <a:endParaRPr lang="sv-SE" altLang="en-US" sz="2400"/>
          </a:p>
          <a:p>
            <a:pPr eaLnBrk="1" hangingPunct="1"/>
            <a:r>
              <a:rPr lang="sv-SE" altLang="en-US" sz="2400"/>
              <a:t>We can use FDs to verify that our design indeed captures the constraints we expect, and add more constraints to the design when needed.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What’s so functional?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altLang="en-US"/>
              <a:t>X </a:t>
            </a:r>
            <a:r>
              <a:rPr lang="sv-SE" altLang="en-US">
                <a:ea typeface="Arial" charset="0"/>
                <a:cs typeface="Arial" charset="0"/>
              </a:rPr>
              <a:t>→ A is a (deterministic) function from X to A. Given values for the attributes in the set X, we get the value of A.</a:t>
            </a:r>
          </a:p>
          <a:p>
            <a:pPr eaLnBrk="1" hangingPunct="1">
              <a:lnSpc>
                <a:spcPct val="90000"/>
              </a:lnSpc>
            </a:pPr>
            <a:endParaRPr lang="sv-SE" altLang="en-US">
              <a:ea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v-SE" altLang="en-US">
                <a:ea typeface="Arial" charset="0"/>
                <a:cs typeface="Arial" charset="0"/>
              </a:rPr>
              <a:t>Example: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 b="1">
                <a:latin typeface="Courier New" charset="0"/>
              </a:rPr>
              <a:t>code</a:t>
            </a:r>
            <a:r>
              <a:rPr lang="sv-SE" altLang="en-US"/>
              <a:t> </a:t>
            </a:r>
            <a:r>
              <a:rPr lang="sv-SE" altLang="en-US">
                <a:ea typeface="Arial" charset="0"/>
                <a:cs typeface="Arial" charset="0"/>
              </a:rPr>
              <a:t>→ </a:t>
            </a:r>
            <a:r>
              <a:rPr lang="sv-SE" altLang="en-US" b="1">
                <a:latin typeface="Courier New" charset="0"/>
                <a:ea typeface="Arial" charset="0"/>
                <a:cs typeface="Arial" charset="0"/>
              </a:rPr>
              <a:t>name</a:t>
            </a:r>
            <a:endParaRPr lang="sv-SE" altLang="en-US">
              <a:ea typeface="Arial" charset="0"/>
              <a:cs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sv-SE" altLang="en-US">
                <a:ea typeface="Arial" charset="0"/>
                <a:cs typeface="Arial" charset="0"/>
              </a:rPr>
              <a:t>imagine a deterministic function </a:t>
            </a:r>
            <a:r>
              <a:rPr lang="sv-SE" altLang="en-US" b="1">
                <a:latin typeface="Courier New" charset="0"/>
                <a:ea typeface="Arial" charset="0"/>
                <a:cs typeface="Arial" charset="0"/>
              </a:rPr>
              <a:t>f</a:t>
            </a:r>
            <a:r>
              <a:rPr lang="sv-SE" altLang="en-US">
                <a:ea typeface="Arial" charset="0"/>
                <a:cs typeface="Arial" charset="0"/>
              </a:rPr>
              <a:t>(</a:t>
            </a:r>
            <a:r>
              <a:rPr lang="sv-SE" altLang="en-US" b="1">
                <a:latin typeface="Courier New" charset="0"/>
                <a:ea typeface="Arial" charset="0"/>
                <a:cs typeface="Arial" charset="0"/>
              </a:rPr>
              <a:t>code</a:t>
            </a:r>
            <a:r>
              <a:rPr lang="sv-SE" altLang="en-US">
                <a:ea typeface="Arial" charset="0"/>
                <a:cs typeface="Arial" charset="0"/>
              </a:rPr>
              <a:t>) which returns the name associated with a given code.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A note on syntax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 sz="2400"/>
              <a:t>A </a:t>
            </a:r>
            <a:r>
              <a:rPr lang="sv-SE" altLang="en-US" sz="2400" b="1"/>
              <a:t>functional dependency </a:t>
            </a:r>
            <a:r>
              <a:rPr lang="sv-SE" altLang="en-US" sz="2400"/>
              <a:t>exists between attributes in the </a:t>
            </a:r>
            <a:r>
              <a:rPr lang="sv-SE" altLang="en-US" sz="2400" u="sng"/>
              <a:t>same</a:t>
            </a:r>
            <a:r>
              <a:rPr lang="sv-SE" altLang="en-US" sz="2400"/>
              <a:t> relation, e.g. in relation Courses we have FD:</a:t>
            </a:r>
            <a:br>
              <a:rPr lang="sv-SE" altLang="en-US" sz="2400"/>
            </a:br>
            <a:r>
              <a:rPr lang="sv-SE" altLang="en-US" sz="2400"/>
              <a:t>		</a:t>
            </a:r>
            <a:r>
              <a:rPr lang="sv-SE" altLang="en-US" sz="2400" b="1">
                <a:latin typeface="Courier New" charset="0"/>
              </a:rPr>
              <a:t>code</a:t>
            </a:r>
            <a:r>
              <a:rPr lang="sv-SE" altLang="en-US" sz="2400"/>
              <a:t> → </a:t>
            </a:r>
            <a:r>
              <a:rPr lang="sv-SE" altLang="en-US" sz="2400" b="1">
                <a:latin typeface="Courier New" charset="0"/>
              </a:rPr>
              <a:t>name</a:t>
            </a:r>
            <a:endParaRPr lang="sv-SE" altLang="en-US" sz="2400"/>
          </a:p>
          <a:p>
            <a:pPr eaLnBrk="1" hangingPunct="1"/>
            <a:endParaRPr lang="sv-SE" altLang="en-US" sz="2400"/>
          </a:p>
          <a:p>
            <a:pPr eaLnBrk="1" hangingPunct="1"/>
            <a:r>
              <a:rPr lang="sv-SE" altLang="en-US" sz="2400"/>
              <a:t>A </a:t>
            </a:r>
            <a:r>
              <a:rPr lang="sv-SE" altLang="en-US" sz="2400" b="1"/>
              <a:t>reference </a:t>
            </a:r>
            <a:r>
              <a:rPr lang="sv-SE" altLang="en-US" sz="2400"/>
              <a:t>exists between attributes in two </a:t>
            </a:r>
            <a:r>
              <a:rPr lang="sv-SE" altLang="en-US" sz="2400" u="sng"/>
              <a:t>different</a:t>
            </a:r>
            <a:r>
              <a:rPr lang="sv-SE" altLang="en-US" sz="2400"/>
              <a:t> relations, e.g. for relation GivenCourses we have reference:</a:t>
            </a:r>
            <a:br>
              <a:rPr lang="sv-SE" altLang="en-US" sz="2400"/>
            </a:br>
            <a:r>
              <a:rPr lang="sv-SE" altLang="en-US" sz="2400"/>
              <a:t>	</a:t>
            </a:r>
            <a:r>
              <a:rPr lang="sv-SE" altLang="en-US" sz="2400" b="1">
                <a:latin typeface="Courier New" charset="0"/>
              </a:rPr>
              <a:t>course -&gt; Courses.code</a:t>
            </a:r>
            <a:endParaRPr lang="sv-SE" altLang="en-US" sz="2400"/>
          </a:p>
          <a:p>
            <a:pPr eaLnBrk="1" hangingPunct="1"/>
            <a:endParaRPr lang="sv-SE" altLang="en-US" sz="2400"/>
          </a:p>
          <a:p>
            <a:pPr eaLnBrk="1" hangingPunct="1"/>
            <a:r>
              <a:rPr lang="sv-SE" altLang="en-US" sz="2400"/>
              <a:t>Two completely different things, but with similar syntax. Clear from context which is intended.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10202</TotalTime>
  <Words>2148</Words>
  <Application>Microsoft Macintosh PowerPoint</Application>
  <PresentationFormat>Presentación en pantalla (4:3)</PresentationFormat>
  <Paragraphs>352</Paragraphs>
  <Slides>34</Slides>
  <Notes>16</Notes>
  <HiddenSlides>2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8" baseType="lpstr">
      <vt:lpstr>Arial</vt:lpstr>
      <vt:lpstr>Courier New</vt:lpstr>
      <vt:lpstr>Lucida Sans Unicode</vt:lpstr>
      <vt:lpstr>Standardformgivning</vt:lpstr>
      <vt:lpstr>Database design II</vt:lpstr>
      <vt:lpstr>Course Objectives</vt:lpstr>
      <vt:lpstr>Presentación de PowerPoint</vt:lpstr>
      <vt:lpstr>Functional dependencies (FDs)</vt:lpstr>
      <vt:lpstr>Assertions on a schema</vt:lpstr>
      <vt:lpstr>Assertions on a domain</vt:lpstr>
      <vt:lpstr>What are FDs really?</vt:lpstr>
      <vt:lpstr>What’s so functional?</vt:lpstr>
      <vt:lpstr>A note on syntax</vt:lpstr>
      <vt:lpstr>Multiple attributes on R/LHS</vt:lpstr>
      <vt:lpstr>Quiz!</vt:lpstr>
      <vt:lpstr>Quiz: (an) answer</vt:lpstr>
      <vt:lpstr>Quiz!</vt:lpstr>
      <vt:lpstr>Example</vt:lpstr>
      <vt:lpstr>Example (decomposed)</vt:lpstr>
      <vt:lpstr>Trivial FDs</vt:lpstr>
      <vt:lpstr>Inferring FDs</vt:lpstr>
      <vt:lpstr>Closure of attribute set X</vt:lpstr>
      <vt:lpstr>Computing the closure</vt:lpstr>
      <vt:lpstr>Quiz!</vt:lpstr>
      <vt:lpstr>Finding all implied FDs: F+</vt:lpstr>
      <vt:lpstr>Example: Finding F+</vt:lpstr>
      <vt:lpstr>Finding F+: a simplifying trick</vt:lpstr>
      <vt:lpstr>Finding keys</vt:lpstr>
      <vt:lpstr>Presentación de PowerPoint</vt:lpstr>
      <vt:lpstr>Quiz!</vt:lpstr>
      <vt:lpstr>Primary keys</vt:lpstr>
      <vt:lpstr>Presentación de PowerPoint</vt:lpstr>
      <vt:lpstr>Where do FDs come from?</vt:lpstr>
      <vt:lpstr>Make reality match theory</vt:lpstr>
      <vt:lpstr>How NOT to find FDs</vt:lpstr>
      <vt:lpstr>Example: Scheduler domain</vt:lpstr>
      <vt:lpstr>Scheduler domain (fixed)</vt:lpstr>
      <vt:lpstr>Break! In part 2:</vt:lpstr>
    </vt:vector>
  </TitlesOfParts>
  <Company>barbar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design II</dc:title>
  <dc:creator>Niklas Broberg</dc:creator>
  <cp:lastModifiedBy>Pablo Picazo-Sanchez</cp:lastModifiedBy>
  <cp:revision>90</cp:revision>
  <cp:lastPrinted>2017-11-03T10:03:56Z</cp:lastPrinted>
  <dcterms:created xsi:type="dcterms:W3CDTF">2006-11-05T17:53:51Z</dcterms:created>
  <dcterms:modified xsi:type="dcterms:W3CDTF">2017-11-03T10:09:56Z</dcterms:modified>
</cp:coreProperties>
</file>