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handoutMasterIdLst>
    <p:handoutMasterId r:id="rId79"/>
  </p:handoutMasterIdLst>
  <p:sldIdLst>
    <p:sldId id="256" r:id="rId2"/>
    <p:sldId id="370" r:id="rId3"/>
    <p:sldId id="274" r:id="rId4"/>
    <p:sldId id="375" r:id="rId5"/>
    <p:sldId id="393" r:id="rId6"/>
    <p:sldId id="277" r:id="rId7"/>
    <p:sldId id="279" r:id="rId8"/>
    <p:sldId id="281" r:id="rId9"/>
    <p:sldId id="283" r:id="rId10"/>
    <p:sldId id="392" r:id="rId11"/>
    <p:sldId id="282" r:id="rId12"/>
    <p:sldId id="280" r:id="rId13"/>
    <p:sldId id="383" r:id="rId14"/>
    <p:sldId id="278" r:id="rId15"/>
    <p:sldId id="284" r:id="rId16"/>
    <p:sldId id="394" r:id="rId17"/>
    <p:sldId id="358" r:id="rId18"/>
    <p:sldId id="323" r:id="rId19"/>
    <p:sldId id="286" r:id="rId20"/>
    <p:sldId id="285" r:id="rId21"/>
    <p:sldId id="297" r:id="rId22"/>
    <p:sldId id="385" r:id="rId23"/>
    <p:sldId id="287" r:id="rId24"/>
    <p:sldId id="298" r:id="rId25"/>
    <p:sldId id="288" r:id="rId26"/>
    <p:sldId id="289" r:id="rId27"/>
    <p:sldId id="386" r:id="rId28"/>
    <p:sldId id="374" r:id="rId29"/>
    <p:sldId id="373" r:id="rId30"/>
    <p:sldId id="290" r:id="rId31"/>
    <p:sldId id="291" r:id="rId32"/>
    <p:sldId id="294" r:id="rId33"/>
    <p:sldId id="293" r:id="rId34"/>
    <p:sldId id="299" r:id="rId35"/>
    <p:sldId id="300" r:id="rId36"/>
    <p:sldId id="387" r:id="rId37"/>
    <p:sldId id="301" r:id="rId38"/>
    <p:sldId id="302" r:id="rId39"/>
    <p:sldId id="303" r:id="rId40"/>
    <p:sldId id="304" r:id="rId41"/>
    <p:sldId id="305" r:id="rId42"/>
    <p:sldId id="306" r:id="rId43"/>
    <p:sldId id="324" r:id="rId44"/>
    <p:sldId id="359" r:id="rId45"/>
    <p:sldId id="382" r:id="rId46"/>
    <p:sldId id="372" r:id="rId47"/>
    <p:sldId id="378" r:id="rId48"/>
    <p:sldId id="334" r:id="rId49"/>
    <p:sldId id="335" r:id="rId50"/>
    <p:sldId id="362" r:id="rId51"/>
    <p:sldId id="367" r:id="rId52"/>
    <p:sldId id="338" r:id="rId53"/>
    <p:sldId id="388" r:id="rId54"/>
    <p:sldId id="337" r:id="rId55"/>
    <p:sldId id="339" r:id="rId56"/>
    <p:sldId id="389" r:id="rId57"/>
    <p:sldId id="340" r:id="rId58"/>
    <p:sldId id="390" r:id="rId59"/>
    <p:sldId id="341" r:id="rId60"/>
    <p:sldId id="368" r:id="rId61"/>
    <p:sldId id="369" r:id="rId62"/>
    <p:sldId id="327" r:id="rId63"/>
    <p:sldId id="328" r:id="rId64"/>
    <p:sldId id="360" r:id="rId65"/>
    <p:sldId id="330" r:id="rId66"/>
    <p:sldId id="391" r:id="rId67"/>
    <p:sldId id="331" r:id="rId68"/>
    <p:sldId id="332" r:id="rId69"/>
    <p:sldId id="361" r:id="rId70"/>
    <p:sldId id="377" r:id="rId71"/>
    <p:sldId id="363" r:id="rId72"/>
    <p:sldId id="364" r:id="rId73"/>
    <p:sldId id="365" r:id="rId74"/>
    <p:sldId id="366" r:id="rId75"/>
    <p:sldId id="379" r:id="rId76"/>
    <p:sldId id="357" r:id="rId77"/>
  </p:sldIdLst>
  <p:sldSz cx="9144000" cy="6858000" type="screen4x3"/>
  <p:notesSz cx="10234613" cy="70993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9900"/>
    <a:srgbClr val="AEE27E"/>
    <a:srgbClr val="FF7979"/>
    <a:srgbClr val="FA00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06" autoAdjust="0"/>
    <p:restoredTop sz="94599"/>
  </p:normalViewPr>
  <p:slideViewPr>
    <p:cSldViewPr>
      <p:cViewPr varScale="1">
        <p:scale>
          <a:sx n="106" d="100"/>
          <a:sy n="106" d="100"/>
        </p:scale>
        <p:origin x="16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notesMaster" Target="notesMasters/notesMaster1.xml"/><Relationship Id="rId79" Type="http://schemas.openxmlformats.org/officeDocument/2006/relationships/handoutMaster" Target="handoutMasters/handoutMaster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86367-159D-B748-AADE-C19E09F93341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3400"/>
            <a:ext cx="3548063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1850"/>
            <a:ext cx="8189913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1FD1A8-5350-7348-8EA0-3A1FC2C93C44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2010-10-27 (GK): “E-R” added to title.</a:t>
            </a:r>
            <a:endParaRPr lang="en-GB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A9D1C8-EAA1-ED41-8A4A-D954C766B01A}" type="slidenum">
              <a:rPr lang="en-US" altLang="en-US"/>
              <a:pPr eaLnBrk="1" hangingPunct="1">
                <a:spcBef>
                  <a:spcPct val="0"/>
                </a:spcBef>
              </a:pPr>
              <a:t>64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8155D7-3521-0A43-BC43-88927D63B2ED}" type="slidenum">
              <a:rPr lang="en-US" altLang="en-US"/>
              <a:pPr eaLnBrk="1" hangingPunct="1">
                <a:spcBef>
                  <a:spcPct val="0"/>
                </a:spcBef>
              </a:pPr>
              <a:t>69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2007-10-28 (GK): “entities” changed to “entity’s”.</a:t>
            </a:r>
          </a:p>
          <a:p>
            <a:pPr eaLnBrk="1" hangingPunct="1"/>
            <a:r>
              <a:rPr lang="en-GB" altLang="en-US"/>
              <a:t>2008-10-29 (GK): “Most often” changed to “Usually”.</a:t>
            </a: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possible</a:t>
            </a:r>
            <a:r>
              <a:rPr lang="es-ES_tradnl" dirty="0" smtClean="0"/>
              <a:t> to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customers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same</a:t>
            </a:r>
            <a:r>
              <a:rPr lang="es-ES_tradnl" dirty="0" smtClean="0"/>
              <a:t> </a:t>
            </a:r>
            <a:r>
              <a:rPr lang="es-ES_tradnl" dirty="0" err="1" smtClean="0"/>
              <a:t>name</a:t>
            </a:r>
            <a:r>
              <a:rPr lang="es-ES_tradnl" dirty="0" smtClean="0"/>
              <a:t>?</a:t>
            </a:r>
          </a:p>
          <a:p>
            <a:endParaRPr lang="es-ES_tradnl" dirty="0" smtClean="0"/>
          </a:p>
          <a:p>
            <a:r>
              <a:rPr lang="es-ES_tradnl" dirty="0" smtClean="0"/>
              <a:t>And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books</a:t>
            </a:r>
            <a:r>
              <a:rPr lang="es-ES_tradnl" baseline="0" dirty="0" smtClean="0"/>
              <a:t>?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D1A8-5350-7348-8EA0-3A1FC2C93C44}" type="slidenum">
              <a:rPr lang="sv-SE" altLang="en-US" smtClean="0"/>
              <a:pPr/>
              <a:t>13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1090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Before</a:t>
            </a:r>
            <a:r>
              <a:rPr lang="es-ES_tradnl" dirty="0" smtClean="0"/>
              <a:t> </a:t>
            </a:r>
            <a:r>
              <a:rPr lang="es-ES_tradnl" dirty="0" err="1" smtClean="0"/>
              <a:t>going</a:t>
            </a:r>
            <a:r>
              <a:rPr lang="es-ES_tradnl" dirty="0" smtClean="0"/>
              <a:t> to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next</a:t>
            </a:r>
            <a:r>
              <a:rPr lang="es-ES_tradnl" dirty="0" smtClean="0"/>
              <a:t> </a:t>
            </a:r>
            <a:r>
              <a:rPr lang="es-ES_tradnl" dirty="0" err="1" smtClean="0"/>
              <a:t>slide</a:t>
            </a:r>
            <a:r>
              <a:rPr lang="es-ES_tradnl" dirty="0" smtClean="0"/>
              <a:t>, </a:t>
            </a:r>
            <a:r>
              <a:rPr lang="es-ES_tradnl" dirty="0" err="1" smtClean="0"/>
              <a:t>let's</a:t>
            </a:r>
            <a:r>
              <a:rPr lang="es-ES_tradnl" dirty="0" smtClean="0"/>
              <a:t> </a:t>
            </a:r>
            <a:r>
              <a:rPr lang="es-ES_tradnl" dirty="0" err="1" smtClean="0"/>
              <a:t>think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about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meaning</a:t>
            </a:r>
            <a:r>
              <a:rPr lang="es-ES_tradnl" baseline="0" dirty="0" smtClean="0"/>
              <a:t> of </a:t>
            </a:r>
            <a:r>
              <a:rPr lang="es-ES_tradnl" baseline="0" dirty="0" err="1" smtClean="0"/>
              <a:t>that</a:t>
            </a:r>
            <a:r>
              <a:rPr lang="es-ES_tradnl" baseline="0" dirty="0" smtClean="0"/>
              <a:t>:</a:t>
            </a:r>
          </a:p>
          <a:p>
            <a:endParaRPr lang="es-ES_tradnl" baseline="0" dirty="0" smtClean="0"/>
          </a:p>
          <a:p>
            <a:r>
              <a:rPr lang="es-ES_tradnl" baseline="0" dirty="0" err="1" smtClean="0"/>
              <a:t>What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LecturesIn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would</a:t>
            </a:r>
            <a:r>
              <a:rPr lang="es-ES_tradnl" baseline="0" dirty="0" smtClean="0"/>
              <a:t> mean? </a:t>
            </a:r>
            <a:r>
              <a:rPr lang="es-ES_tradnl" baseline="0" dirty="0" err="1" smtClean="0"/>
              <a:t>It</a:t>
            </a:r>
            <a:r>
              <a:rPr lang="es-ES_tradnl" baseline="0" dirty="0" smtClean="0"/>
              <a:t> has </a:t>
            </a:r>
            <a:r>
              <a:rPr lang="es-ES_tradnl" baseline="0" dirty="0" err="1" smtClean="0"/>
              <a:t>two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keys</a:t>
            </a:r>
            <a:r>
              <a:rPr lang="es-ES_tradnl" baseline="0" dirty="0" smtClean="0"/>
              <a:t>: </a:t>
            </a:r>
            <a:r>
              <a:rPr lang="es-ES_tradnl" baseline="0" dirty="0" err="1" smtClean="0"/>
              <a:t>code</a:t>
            </a:r>
            <a:r>
              <a:rPr lang="es-ES_tradnl" baseline="0" dirty="0" smtClean="0"/>
              <a:t> and </a:t>
            </a:r>
            <a:r>
              <a:rPr lang="es-ES_tradnl" baseline="0" dirty="0" err="1" smtClean="0"/>
              <a:t>name</a:t>
            </a:r>
            <a:r>
              <a:rPr lang="es-ES_tradnl" baseline="0" dirty="0" smtClean="0"/>
              <a:t>. </a:t>
            </a:r>
            <a:r>
              <a:rPr lang="es-ES_tradnl" baseline="0" dirty="0" err="1" smtClean="0"/>
              <a:t>What</a:t>
            </a:r>
            <a:r>
              <a:rPr lang="es-ES_tradnl" baseline="0" dirty="0" smtClean="0"/>
              <a:t> are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implications</a:t>
            </a:r>
            <a:r>
              <a:rPr lang="es-ES_tradnl" baseline="0" dirty="0" smtClean="0"/>
              <a:t>?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D1A8-5350-7348-8EA0-3A1FC2C93C44}" type="slidenum">
              <a:rPr lang="sv-SE" altLang="en-US" smtClean="0"/>
              <a:pPr/>
              <a:t>16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2785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2010-10-27 (GK): “assure” changed to “ensure”.</a:t>
            </a:r>
          </a:p>
          <a:p>
            <a:r>
              <a:rPr lang="en-US" altLang="en-US"/>
              <a:t>2010-10-29 (GK): “Room” changed to “Rooms” in two places.</a:t>
            </a:r>
          </a:p>
          <a:p>
            <a:r>
              <a:rPr lang="en-US" altLang="en-US"/>
              <a:t>2010-10-29 (GK): “references those” changed to “reference those”, and other typos fixed.</a:t>
            </a:r>
            <a:endParaRPr lang="en-GB" alt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5AB681-F16B-BE4B-A62F-4EF35B1C6E8B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2012-01-18 (NB): Fix typo (”on the either side” -&gt; ”on either side”)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B2C158-BE8A-B546-A3C1-3F1DE59BBE27}" type="slidenum">
              <a:rPr lang="sv-SE" altLang="en-US"/>
              <a:pPr eaLnBrk="1" hangingPunct="1">
                <a:spcBef>
                  <a:spcPct val="0"/>
                </a:spcBef>
              </a:pPr>
              <a:t>33</a:t>
            </a:fld>
            <a:endParaRPr lang="sv-S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2012-01-18 (NB): Changed order and wording to emphasize that the first translation is the default.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7A50D3-B572-E74A-9FCA-C09609909AE5}" type="slidenum">
              <a:rPr lang="sv-SE" altLang="en-US"/>
              <a:pPr eaLnBrk="1" hangingPunct="1">
                <a:spcBef>
                  <a:spcPct val="0"/>
                </a:spcBef>
              </a:pPr>
              <a:t>39</a:t>
            </a:fld>
            <a:endParaRPr lang="sv-S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en-US"/>
              <a:t>2012-01-18 (NB): Added second bullet.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F07916-02A9-B24D-ABD1-576B15CBC647}" type="slidenum">
              <a:rPr lang="sv-SE" altLang="en-US"/>
              <a:pPr eaLnBrk="1" hangingPunct="1">
                <a:spcBef>
                  <a:spcPct val="0"/>
                </a:spcBef>
              </a:pPr>
              <a:t>40</a:t>
            </a:fld>
            <a:endParaRPr lang="sv-S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2010-10-27 (GK): Swapped left and right in the diagram and relation schema so that left is on the left!</a:t>
            </a:r>
            <a:endParaRPr lang="en-GB" alt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EDA153-F54A-A34A-8934-0782D4857CBC}" type="slidenum">
              <a:rPr lang="en-US" altLang="en-US"/>
              <a:pPr eaLnBrk="1" hangingPunct="1">
                <a:spcBef>
                  <a:spcPct val="0"/>
                </a:spcBef>
              </a:pPr>
              <a:t>44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B2D1A0-8BA4-4248-90F0-D263EB3AB5A1}" type="slidenum">
              <a:rPr lang="en-US" altLang="en-US"/>
              <a:pPr eaLnBrk="1" hangingPunct="1">
                <a:spcBef>
                  <a:spcPct val="0"/>
                </a:spcBef>
              </a:pPr>
              <a:t>50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2350" y="3371850"/>
            <a:ext cx="8189913" cy="3195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2007-10-28 (GK): Original points have been simplified.  Title changed. Point about a class possibly having more than one subclass hierarchy has been added.</a:t>
            </a: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0FF5A-9F95-7141-A1FA-78ABA940465B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009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8ADA9-B167-4E49-96E5-FA20C34FBF61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4472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CBC1D-08B4-634F-9DA7-E04417A36503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2334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17A9D-F6A1-F744-9D55-0EFDB30FE326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3665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5F7FD-FCF7-4848-8862-82E957E3D3E5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4961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18E68-D032-474C-9600-13603AF8E16E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9279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FB5AE7-DA8A-334C-BA2A-CE939EB0B23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8386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507B9-DE36-2C42-A508-8FDE5BE1306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4874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4A1AAC-83F1-C449-87A5-FBCF0209FC29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3958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3336B-A9DC-8144-AD06-538E5AA8AACC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2423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BCE76-D254-2A47-8548-43669F04E24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485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706484-505F-5D45-8B69-1A5740CA0276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4.jpe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/>
              <a:t>Database </a:t>
            </a:r>
            <a:r>
              <a:rPr lang="sv-SE" altLang="en-US" sz="5400">
                <a:solidFill>
                  <a:srgbClr val="0000FF"/>
                </a:solidFill>
              </a:rPr>
              <a:t>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>
                <a:solidFill>
                  <a:srgbClr val="0000FF"/>
                </a:solidFill>
              </a:rPr>
              <a:t>The Entity-Relationship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Lecture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895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/>
            <a:r>
              <a:rPr lang="sv-SE" altLang="en-US" sz="2000" dirty="0"/>
              <a:t>A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has </a:t>
            </a:r>
            <a:r>
              <a:rPr lang="sv-SE" altLang="en-US" sz="2000" dirty="0" err="1"/>
              <a:t>lectures</a:t>
            </a:r>
            <a:r>
              <a:rPr lang="sv-SE" altLang="en-US" sz="2000" dirty="0"/>
              <a:t> in a </a:t>
            </a:r>
            <a:r>
              <a:rPr lang="sv-SE" altLang="en-US" sz="2000" dirty="0" err="1"/>
              <a:t>room</a:t>
            </a:r>
            <a:r>
              <a:rPr lang="sv-SE" altLang="en-US" sz="2000" dirty="0"/>
              <a:t>.</a:t>
            </a:r>
          </a:p>
          <a:p>
            <a:pPr eaLnBrk="1" hangingPunct="1"/>
            <a:r>
              <a:rPr lang="sv-SE" altLang="en-US" sz="2000" dirty="0"/>
              <a:t>A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is </a:t>
            </a:r>
            <a:r>
              <a:rPr lang="sv-SE" altLang="en-US" sz="2000" dirty="0" err="1"/>
              <a:t>related</a:t>
            </a:r>
            <a:r>
              <a:rPr lang="sv-SE" altLang="en-US" sz="2000" dirty="0"/>
              <a:t> to a </a:t>
            </a:r>
            <a:r>
              <a:rPr lang="sv-SE" altLang="en-US" sz="2000" dirty="0" err="1"/>
              <a:t>room</a:t>
            </a:r>
            <a:r>
              <a:rPr lang="sv-SE" altLang="en-US" sz="2000" dirty="0"/>
              <a:t> by the </a:t>
            </a:r>
            <a:r>
              <a:rPr lang="sv-SE" altLang="en-US" sz="2000" dirty="0" err="1"/>
              <a:t>fact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has </a:t>
            </a:r>
            <a:r>
              <a:rPr lang="sv-SE" altLang="en-US" sz="2000" dirty="0" err="1"/>
              <a:t>lectures</a:t>
            </a:r>
            <a:r>
              <a:rPr lang="sv-SE" altLang="en-US" sz="2000" dirty="0"/>
              <a:t> in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room</a:t>
            </a:r>
            <a:r>
              <a:rPr lang="sv-SE" altLang="en-US" sz="2000" dirty="0"/>
              <a:t>.</a:t>
            </a:r>
          </a:p>
          <a:p>
            <a:pPr eaLnBrk="1" hangingPunct="1"/>
            <a:endParaRPr lang="sv-SE" altLang="en-US" sz="2000" dirty="0"/>
          </a:p>
          <a:p>
            <a:pPr eaLnBrk="1" hangingPunct="1"/>
            <a:r>
              <a:rPr lang="sv-SE" altLang="en-US" sz="2000" dirty="0"/>
              <a:t>A relationship is </a:t>
            </a:r>
            <a:r>
              <a:rPr lang="sv-SE" altLang="en-US" sz="2000" dirty="0" err="1">
                <a:solidFill>
                  <a:srgbClr val="FF0000"/>
                </a:solidFill>
              </a:rPr>
              <a:t>often</a:t>
            </a:r>
            <a:r>
              <a:rPr lang="sv-SE" altLang="en-US" sz="2000" dirty="0">
                <a:solidFill>
                  <a:srgbClr val="FF0000"/>
                </a:solidFill>
              </a:rPr>
              <a:t> </a:t>
            </a:r>
            <a:r>
              <a:rPr lang="sv-SE" altLang="en-US" sz="2000" dirty="0" err="1"/>
              <a:t>named</a:t>
            </a:r>
            <a:r>
              <a:rPr lang="sv-SE" altLang="en-US" sz="2000" dirty="0"/>
              <a:t> </a:t>
            </a:r>
            <a:r>
              <a:rPr lang="sv-SE" altLang="en-US" sz="2000" dirty="0" err="1"/>
              <a:t>with</a:t>
            </a:r>
            <a:r>
              <a:rPr lang="sv-SE" altLang="en-US" sz="2000" dirty="0"/>
              <a:t> a verb form </a:t>
            </a:r>
            <a:r>
              <a:rPr lang="sv-SE" altLang="en-US" sz="2000" dirty="0" smtClean="0"/>
              <a:t>(</a:t>
            </a:r>
            <a:r>
              <a:rPr lang="sv-SE" altLang="en-US" sz="2000" dirty="0" err="1" smtClean="0"/>
              <a:t>LecturesIn</a:t>
            </a:r>
            <a:r>
              <a:rPr lang="sv-SE" altLang="en-US" sz="2000" dirty="0"/>
              <a:t>)</a:t>
            </a:r>
          </a:p>
        </p:txBody>
      </p:sp>
      <p:grpSp>
        <p:nvGrpSpPr>
          <p:cNvPr id="10243" name="Group 20"/>
          <p:cNvGrpSpPr>
            <a:grpSpLocks/>
          </p:cNvGrpSpPr>
          <p:nvPr/>
        </p:nvGrpSpPr>
        <p:grpSpPr bwMode="auto">
          <a:xfrm>
            <a:off x="457200" y="2135188"/>
            <a:ext cx="8001000" cy="1943100"/>
            <a:chOff x="288" y="1345"/>
            <a:chExt cx="5040" cy="1224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11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288" y="1798"/>
              <a:ext cx="474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name</a:t>
              </a:r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331" y="1351"/>
              <a:ext cx="504" cy="2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 u="sng"/>
                <a:t>code</a:t>
              </a:r>
            </a:p>
          </p:txBody>
        </p:sp>
        <p:cxnSp>
          <p:nvCxnSpPr>
            <p:cNvPr id="10247" name="AutoShape 7"/>
            <p:cNvCxnSpPr>
              <a:cxnSpLocks noChangeShapeType="1"/>
              <a:stCxn id="10245" idx="6"/>
              <a:endCxn id="10244" idx="1"/>
            </p:cNvCxnSpPr>
            <p:nvPr/>
          </p:nvCxnSpPr>
          <p:spPr bwMode="auto">
            <a:xfrm>
              <a:off x="770" y="1912"/>
              <a:ext cx="332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48" name="AutoShape 8"/>
            <p:cNvCxnSpPr>
              <a:cxnSpLocks noChangeShapeType="1"/>
              <a:stCxn id="10246" idx="4"/>
              <a:endCxn id="10244" idx="0"/>
            </p:cNvCxnSpPr>
            <p:nvPr/>
          </p:nvCxnSpPr>
          <p:spPr bwMode="auto">
            <a:xfrm>
              <a:off x="1583" y="1579"/>
              <a:ext cx="1" cy="1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1246" y="2342"/>
              <a:ext cx="6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teacher</a:t>
              </a:r>
            </a:p>
          </p:txBody>
        </p:sp>
        <p:cxnSp>
          <p:nvCxnSpPr>
            <p:cNvPr id="10250" name="AutoShape 10"/>
            <p:cNvCxnSpPr>
              <a:cxnSpLocks noChangeShapeType="1"/>
              <a:stCxn id="10249" idx="0"/>
              <a:endCxn id="10244" idx="2"/>
            </p:cNvCxnSpPr>
            <p:nvPr/>
          </p:nvCxnSpPr>
          <p:spPr bwMode="auto">
            <a:xfrm flipH="1" flipV="1">
              <a:off x="1584" y="2130"/>
              <a:ext cx="2" cy="2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365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3877" y="1345"/>
              <a:ext cx="504" cy="2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 u="sng"/>
                <a:t>name</a:t>
              </a:r>
            </a:p>
          </p:txBody>
        </p:sp>
        <p:cxnSp>
          <p:nvCxnSpPr>
            <p:cNvPr id="10253" name="AutoShape 13"/>
            <p:cNvCxnSpPr>
              <a:cxnSpLocks noChangeShapeType="1"/>
              <a:stCxn id="10252" idx="4"/>
              <a:endCxn id="10251" idx="0"/>
            </p:cNvCxnSpPr>
            <p:nvPr/>
          </p:nvCxnSpPr>
          <p:spPr bwMode="auto">
            <a:xfrm flipH="1">
              <a:off x="4124" y="1573"/>
              <a:ext cx="5" cy="1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4784" y="1798"/>
              <a:ext cx="544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#seats</a:t>
              </a:r>
            </a:p>
          </p:txBody>
        </p:sp>
        <p:cxnSp>
          <p:nvCxnSpPr>
            <p:cNvPr id="10255" name="AutoShape 15"/>
            <p:cNvCxnSpPr>
              <a:cxnSpLocks noChangeShapeType="1"/>
              <a:stCxn id="10254" idx="2"/>
              <a:endCxn id="10251" idx="3"/>
            </p:cNvCxnSpPr>
            <p:nvPr/>
          </p:nvCxnSpPr>
          <p:spPr bwMode="auto">
            <a:xfrm flipH="1">
              <a:off x="4605" y="1912"/>
              <a:ext cx="171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6" name="AutoShape 17"/>
            <p:cNvSpPr>
              <a:spLocks noChangeArrowheads="1"/>
            </p:cNvSpPr>
            <p:nvPr/>
          </p:nvSpPr>
          <p:spPr bwMode="auto">
            <a:xfrm>
              <a:off x="2426" y="1570"/>
              <a:ext cx="908" cy="682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800" b="1"/>
                <a:t>LecturesIn</a:t>
              </a:r>
            </a:p>
          </p:txBody>
        </p:sp>
        <p:cxnSp>
          <p:nvCxnSpPr>
            <p:cNvPr id="10257" name="AutoShape 18"/>
            <p:cNvCxnSpPr>
              <a:cxnSpLocks noChangeShapeType="1"/>
              <a:stCxn id="10244" idx="3"/>
              <a:endCxn id="10256" idx="1"/>
            </p:cNvCxnSpPr>
            <p:nvPr/>
          </p:nvCxnSpPr>
          <p:spPr bwMode="auto">
            <a:xfrm flipV="1">
              <a:off x="2065" y="1911"/>
              <a:ext cx="353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8" name="AutoShape 19"/>
            <p:cNvCxnSpPr>
              <a:cxnSpLocks noChangeShapeType="1"/>
              <a:stCxn id="10256" idx="3"/>
              <a:endCxn id="10251" idx="1"/>
            </p:cNvCxnSpPr>
            <p:nvPr/>
          </p:nvCxnSpPr>
          <p:spPr bwMode="auto">
            <a:xfrm>
              <a:off x="3342" y="1911"/>
              <a:ext cx="300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78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en-US" dirty="0" err="1"/>
              <a:t>Example</a:t>
            </a:r>
            <a:r>
              <a:rPr lang="sv-SE" altLang="en-US" dirty="0"/>
              <a:t>:</a:t>
            </a:r>
          </a:p>
          <a:p>
            <a:pPr eaLnBrk="1" hangingPunct="1">
              <a:buFontTx/>
              <a:buNone/>
            </a:pPr>
            <a:endParaRPr lang="sv-SE" altLang="en-US" dirty="0"/>
          </a:p>
          <a:p>
            <a:pPr eaLnBrk="1" hangingPunct="1">
              <a:buFontTx/>
              <a:buNone/>
            </a:pPr>
            <a:endParaRPr lang="sv-SE" altLang="en-US" dirty="0"/>
          </a:p>
          <a:p>
            <a:pPr eaLnBrk="1" hangingPunct="1">
              <a:buFontTx/>
              <a:buNone/>
            </a:pPr>
            <a:endParaRPr lang="sv-SE" altLang="en-US" dirty="0"/>
          </a:p>
          <a:p>
            <a:pPr eaLnBrk="1" hangingPunct="1">
              <a:buFontTx/>
              <a:buNone/>
            </a:pPr>
            <a:endParaRPr lang="sv-SE" altLang="en-US" dirty="0"/>
          </a:p>
          <a:p>
            <a:pPr eaLnBrk="1" hangingPunct="1"/>
            <a:r>
              <a:rPr lang="sv-SE" altLang="en-US" sz="2400" dirty="0"/>
              <a:t>A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 has </a:t>
            </a:r>
            <a:r>
              <a:rPr lang="sv-SE" altLang="en-US" sz="2400" dirty="0" err="1"/>
              <a:t>three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– the </a:t>
            </a:r>
            <a:r>
              <a:rPr lang="sv-SE" altLang="en-US" sz="2400" dirty="0" err="1"/>
              <a:t>unique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code</a:t>
            </a:r>
            <a:r>
              <a:rPr lang="sv-SE" altLang="en-US" sz="2400" dirty="0"/>
              <a:t>, a </a:t>
            </a:r>
            <a:r>
              <a:rPr lang="sv-SE" altLang="en-US" sz="2400" dirty="0" err="1"/>
              <a:t>name</a:t>
            </a:r>
            <a:r>
              <a:rPr lang="sv-SE" altLang="en-US" sz="2400" dirty="0"/>
              <a:t> and the </a:t>
            </a:r>
            <a:r>
              <a:rPr lang="sv-SE" altLang="en-US" sz="2400" dirty="0" err="1"/>
              <a:t>name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teacher</a:t>
            </a:r>
            <a:r>
              <a:rPr lang="sv-SE" altLang="en-US" sz="2400" dirty="0"/>
              <a:t>.</a:t>
            </a:r>
          </a:p>
          <a:p>
            <a:pPr eaLnBrk="1" hangingPunct="1"/>
            <a:r>
              <a:rPr lang="sv-SE" altLang="en-US" sz="2400" dirty="0"/>
              <a:t>All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entities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have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values</a:t>
            </a:r>
            <a:r>
              <a:rPr lang="sv-SE" altLang="en-US" sz="2400" dirty="0"/>
              <a:t> for </a:t>
            </a:r>
            <a:r>
              <a:rPr lang="sv-SE" altLang="en-US" sz="2400" dirty="0" err="1"/>
              <a:t>these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three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e.g</a:t>
            </a:r>
            <a:r>
              <a:rPr lang="sv-SE" altLang="en-US" sz="2400" dirty="0"/>
              <a:t>. (TDA357, </a:t>
            </a:r>
            <a:r>
              <a:rPr lang="sv-SE" altLang="en-US" sz="2400" dirty="0" err="1"/>
              <a:t>Databases</a:t>
            </a:r>
            <a:r>
              <a:rPr lang="sv-SE" altLang="en-US" sz="2400" dirty="0"/>
              <a:t>, </a:t>
            </a:r>
            <a:r>
              <a:rPr lang="sv-SE" altLang="en-US" sz="2400" dirty="0" smtClean="0"/>
              <a:t>Mickey).</a:t>
            </a:r>
            <a:endParaRPr lang="sv-SE" altLang="en-US" sz="2400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205163" y="2924175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/>
              <a:t>Course</a:t>
            </a:r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1331913" y="3213100"/>
            <a:ext cx="1079500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name</a:t>
            </a:r>
          </a:p>
        </p:txBody>
      </p:sp>
      <p:sp>
        <p:nvSpPr>
          <p:cNvPr id="6149" name="Oval 6"/>
          <p:cNvSpPr>
            <a:spLocks noChangeArrowheads="1"/>
          </p:cNvSpPr>
          <p:nvPr/>
        </p:nvSpPr>
        <p:spPr bwMode="auto">
          <a:xfrm>
            <a:off x="3708400" y="2060575"/>
            <a:ext cx="1150938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 u="sng"/>
              <a:t>code</a:t>
            </a:r>
          </a:p>
        </p:txBody>
      </p:sp>
      <p:cxnSp>
        <p:nvCxnSpPr>
          <p:cNvPr id="6150" name="AutoShape 7"/>
          <p:cNvCxnSpPr>
            <a:cxnSpLocks noChangeShapeType="1"/>
            <a:stCxn id="6148" idx="6"/>
            <a:endCxn id="6147" idx="1"/>
          </p:cNvCxnSpPr>
          <p:nvPr/>
        </p:nvCxnSpPr>
        <p:spPr bwMode="auto">
          <a:xfrm>
            <a:off x="2424113" y="3429000"/>
            <a:ext cx="768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8"/>
          <p:cNvCxnSpPr>
            <a:cxnSpLocks noChangeShapeType="1"/>
            <a:stCxn id="6149" idx="4"/>
            <a:endCxn id="6147" idx="0"/>
          </p:cNvCxnSpPr>
          <p:nvPr/>
        </p:nvCxnSpPr>
        <p:spPr bwMode="auto">
          <a:xfrm>
            <a:off x="4284663" y="2505075"/>
            <a:ext cx="1587" cy="406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AutoShape 9"/>
          <p:cNvSpPr>
            <a:spLocks noChangeArrowheads="1"/>
          </p:cNvSpPr>
          <p:nvPr/>
        </p:nvSpPr>
        <p:spPr bwMode="auto">
          <a:xfrm rot="5400000">
            <a:off x="6407944" y="1232694"/>
            <a:ext cx="720725" cy="1512887"/>
          </a:xfrm>
          <a:prstGeom prst="wedgeRectCallout">
            <a:avLst>
              <a:gd name="adj1" fmla="val 50218"/>
              <a:gd name="adj2" fmla="val 1174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Keys </a:t>
            </a:r>
            <a:r>
              <a:rPr lang="sv-SE" altLang="en-US" sz="1800" b="1" dirty="0" err="1"/>
              <a:t>are</a:t>
            </a:r>
            <a:r>
              <a:rPr lang="sv-SE" altLang="en-US" sz="1800" b="1" dirty="0"/>
              <a:t> </a:t>
            </a:r>
            <a:r>
              <a:rPr lang="sv-SE" altLang="en-US" sz="1800" b="1" dirty="0" err="1"/>
              <a:t>underlined</a:t>
            </a:r>
            <a:endParaRPr lang="sv-SE" altLang="en-US" sz="1800" b="1" dirty="0"/>
          </a:p>
        </p:txBody>
      </p:sp>
      <p:sp>
        <p:nvSpPr>
          <p:cNvPr id="6153" name="Oval 10"/>
          <p:cNvSpPr>
            <a:spLocks noChangeArrowheads="1"/>
          </p:cNvSpPr>
          <p:nvPr/>
        </p:nvSpPr>
        <p:spPr bwMode="auto">
          <a:xfrm>
            <a:off x="6227763" y="3213100"/>
            <a:ext cx="1079500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teacher</a:t>
            </a:r>
          </a:p>
        </p:txBody>
      </p:sp>
      <p:cxnSp>
        <p:nvCxnSpPr>
          <p:cNvPr id="6154" name="AutoShape 11"/>
          <p:cNvCxnSpPr>
            <a:cxnSpLocks noChangeShapeType="1"/>
            <a:stCxn id="6147" idx="3"/>
            <a:endCxn id="6153" idx="2"/>
          </p:cNvCxnSpPr>
          <p:nvPr/>
        </p:nvCxnSpPr>
        <p:spPr bwMode="auto">
          <a:xfrm>
            <a:off x="5378450" y="3429000"/>
            <a:ext cx="83661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Translation</a:t>
            </a:r>
            <a:r>
              <a:rPr lang="sv-SE" altLang="en-US" dirty="0"/>
              <a:t> to relations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2692400"/>
          </a:xfrm>
        </p:spPr>
        <p:txBody>
          <a:bodyPr/>
          <a:lstStyle/>
          <a:p>
            <a:pPr eaLnBrk="1" hangingPunct="1"/>
            <a:r>
              <a:rPr lang="sv-SE" altLang="en-US" sz="2800" dirty="0"/>
              <a:t>An E-R diagram </a:t>
            </a:r>
            <a:r>
              <a:rPr lang="sv-SE" altLang="en-US" sz="2800" dirty="0" err="1"/>
              <a:t>can</a:t>
            </a:r>
            <a:r>
              <a:rPr lang="sv-SE" altLang="en-US" sz="2800" dirty="0"/>
              <a:t> be </a:t>
            </a:r>
            <a:r>
              <a:rPr lang="sv-SE" altLang="en-US" sz="2800" dirty="0" err="1" smtClean="0"/>
              <a:t>mechanically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translated</a:t>
            </a:r>
            <a:r>
              <a:rPr lang="sv-SE" altLang="en-US" sz="2800" dirty="0" smtClean="0"/>
              <a:t> </a:t>
            </a:r>
            <a:r>
              <a:rPr lang="sv-SE" altLang="en-US" sz="2800" dirty="0"/>
              <a:t>to a </a:t>
            </a:r>
            <a:r>
              <a:rPr lang="sv-SE" altLang="en-US" sz="2800" dirty="0" err="1"/>
              <a:t>relational</a:t>
            </a:r>
            <a:r>
              <a:rPr lang="sv-SE" altLang="en-US" sz="2800" dirty="0"/>
              <a:t> </a:t>
            </a:r>
            <a:r>
              <a:rPr lang="sv-SE" altLang="en-US" sz="2800" dirty="0" err="1"/>
              <a:t>database</a:t>
            </a:r>
            <a:r>
              <a:rPr lang="sv-SE" altLang="en-US" sz="2800" dirty="0"/>
              <a:t> schema.</a:t>
            </a:r>
          </a:p>
          <a:p>
            <a:pPr eaLnBrk="1" hangingPunct="1"/>
            <a:r>
              <a:rPr lang="sv-SE" altLang="en-US" sz="2800" dirty="0"/>
              <a:t>An </a:t>
            </a:r>
            <a:r>
              <a:rPr lang="sv-SE" altLang="en-US" sz="2800" dirty="0" err="1"/>
              <a:t>entity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becomes</a:t>
            </a:r>
            <a:r>
              <a:rPr lang="sv-SE" altLang="en-US" sz="2800" dirty="0"/>
              <a:t> a relation, the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the </a:t>
            </a:r>
            <a:r>
              <a:rPr lang="sv-SE" altLang="en-US" sz="2800" dirty="0" err="1"/>
              <a:t>entity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become</a:t>
            </a:r>
            <a:r>
              <a:rPr lang="sv-SE" altLang="en-US" sz="2800" dirty="0"/>
              <a:t> the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the relation, </a:t>
            </a:r>
            <a:r>
              <a:rPr lang="sv-SE" altLang="en-US" sz="2800" dirty="0" err="1"/>
              <a:t>keys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become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keys</a:t>
            </a:r>
            <a:r>
              <a:rPr lang="sv-SE" altLang="en-US" sz="2800" dirty="0"/>
              <a:t>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68538" y="4868863"/>
            <a:ext cx="1503362" cy="6588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963613" y="5013325"/>
            <a:ext cx="75247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name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2619375" y="4303713"/>
            <a:ext cx="800100" cy="3492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 u="sng"/>
              <a:t>code</a:t>
            </a:r>
          </a:p>
        </p:txBody>
      </p:sp>
      <p:cxnSp>
        <p:nvCxnSpPr>
          <p:cNvPr id="7175" name="AutoShape 7"/>
          <p:cNvCxnSpPr>
            <a:cxnSpLocks noChangeShapeType="1"/>
            <a:stCxn id="7173" idx="6"/>
            <a:endCxn id="7172" idx="1"/>
          </p:cNvCxnSpPr>
          <p:nvPr/>
        </p:nvCxnSpPr>
        <p:spPr bwMode="auto">
          <a:xfrm>
            <a:off x="1728788" y="5194300"/>
            <a:ext cx="52705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8"/>
          <p:cNvCxnSpPr>
            <a:cxnSpLocks noChangeShapeType="1"/>
            <a:stCxn id="7174" idx="4"/>
            <a:endCxn id="7172" idx="0"/>
          </p:cNvCxnSpPr>
          <p:nvPr/>
        </p:nvCxnSpPr>
        <p:spPr bwMode="auto">
          <a:xfrm>
            <a:off x="3019425" y="4665663"/>
            <a:ext cx="1588" cy="190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4211638" y="50133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5003800" y="5013325"/>
            <a:ext cx="414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</a:p>
        </p:txBody>
      </p:sp>
      <p:sp>
        <p:nvSpPr>
          <p:cNvPr id="7179" name="Oval 13"/>
          <p:cNvSpPr>
            <a:spLocks noChangeArrowheads="1"/>
          </p:cNvSpPr>
          <p:nvPr/>
        </p:nvSpPr>
        <p:spPr bwMode="auto">
          <a:xfrm>
            <a:off x="2484438" y="5876925"/>
            <a:ext cx="107950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teacher</a:t>
            </a:r>
          </a:p>
        </p:txBody>
      </p:sp>
      <p:cxnSp>
        <p:nvCxnSpPr>
          <p:cNvPr id="7180" name="AutoShape 14"/>
          <p:cNvCxnSpPr>
            <a:cxnSpLocks noChangeShapeType="1"/>
            <a:stCxn id="7179" idx="0"/>
            <a:endCxn id="7172" idx="2"/>
          </p:cNvCxnSpPr>
          <p:nvPr/>
        </p:nvCxnSpPr>
        <p:spPr bwMode="auto">
          <a:xfrm flipH="1" flipV="1">
            <a:off x="3021013" y="5540375"/>
            <a:ext cx="3175" cy="32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932363" y="4437063"/>
            <a:ext cx="4032250" cy="149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600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b="1"/>
              <a:t>What?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to relations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2692400"/>
          </a:xfrm>
        </p:spPr>
        <p:txBody>
          <a:bodyPr/>
          <a:lstStyle/>
          <a:p>
            <a:pPr eaLnBrk="1" hangingPunct="1"/>
            <a:r>
              <a:rPr lang="sv-SE" altLang="en-US"/>
              <a:t>An E-R diagram can be mechanically translated to a relational database schema.</a:t>
            </a:r>
          </a:p>
          <a:p>
            <a:pPr eaLnBrk="1" hangingPunct="1"/>
            <a:r>
              <a:rPr lang="sv-SE" altLang="en-US"/>
              <a:t>An entity becomes a relation, the attributes of the entity become the attributes of the relation, keys become keys.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68538" y="4868863"/>
            <a:ext cx="1503362" cy="6588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963613" y="5013325"/>
            <a:ext cx="75247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name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2619375" y="4303713"/>
            <a:ext cx="800100" cy="34925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 u="sng"/>
              <a:t>code</a:t>
            </a:r>
          </a:p>
        </p:txBody>
      </p:sp>
      <p:cxnSp>
        <p:nvCxnSpPr>
          <p:cNvPr id="7175" name="AutoShape 7"/>
          <p:cNvCxnSpPr>
            <a:cxnSpLocks noChangeShapeType="1"/>
            <a:stCxn id="7173" idx="6"/>
            <a:endCxn id="7172" idx="1"/>
          </p:cNvCxnSpPr>
          <p:nvPr/>
        </p:nvCxnSpPr>
        <p:spPr bwMode="auto">
          <a:xfrm>
            <a:off x="1728788" y="5194300"/>
            <a:ext cx="52705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8"/>
          <p:cNvCxnSpPr>
            <a:cxnSpLocks noChangeShapeType="1"/>
            <a:stCxn id="7174" idx="4"/>
            <a:endCxn id="7172" idx="0"/>
          </p:cNvCxnSpPr>
          <p:nvPr/>
        </p:nvCxnSpPr>
        <p:spPr bwMode="auto">
          <a:xfrm>
            <a:off x="3019425" y="4665663"/>
            <a:ext cx="1588" cy="190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4211638" y="50133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5003800" y="5013325"/>
            <a:ext cx="414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</a:p>
        </p:txBody>
      </p:sp>
      <p:sp>
        <p:nvSpPr>
          <p:cNvPr id="7179" name="Oval 13"/>
          <p:cNvSpPr>
            <a:spLocks noChangeArrowheads="1"/>
          </p:cNvSpPr>
          <p:nvPr/>
        </p:nvSpPr>
        <p:spPr bwMode="auto">
          <a:xfrm>
            <a:off x="2484438" y="5876925"/>
            <a:ext cx="107950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teacher</a:t>
            </a:r>
          </a:p>
        </p:txBody>
      </p:sp>
      <p:cxnSp>
        <p:nvCxnSpPr>
          <p:cNvPr id="7180" name="AutoShape 14"/>
          <p:cNvCxnSpPr>
            <a:cxnSpLocks noChangeShapeType="1"/>
            <a:stCxn id="7179" idx="0"/>
            <a:endCxn id="7172" idx="2"/>
          </p:cNvCxnSpPr>
          <p:nvPr/>
        </p:nvCxnSpPr>
        <p:spPr bwMode="auto">
          <a:xfrm flipH="1" flipV="1">
            <a:off x="3021013" y="5540375"/>
            <a:ext cx="3175" cy="32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ángulo 1"/>
          <p:cNvSpPr/>
          <p:nvPr/>
        </p:nvSpPr>
        <p:spPr>
          <a:xfrm>
            <a:off x="4690864" y="586422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sv-SE" altLang="en-US" b="1" dirty="0" smtClean="0">
                <a:latin typeface="Courier New" charset="0"/>
              </a:rPr>
              <a:t>Books(</a:t>
            </a:r>
            <a:r>
              <a:rPr lang="sv-SE" altLang="en-US" b="1" u="sng" dirty="0" err="1" smtClean="0">
                <a:latin typeface="Courier New" charset="0"/>
              </a:rPr>
              <a:t>title</a:t>
            </a:r>
            <a:r>
              <a:rPr lang="sv-SE" altLang="en-US" b="1" dirty="0">
                <a:latin typeface="Courier New" charset="0"/>
              </a:rPr>
              <a:t>, </a:t>
            </a:r>
            <a:r>
              <a:rPr lang="sv-SE" altLang="en-US" b="1" u="sng" dirty="0">
                <a:latin typeface="Courier New" charset="0"/>
              </a:rPr>
              <a:t>gender</a:t>
            </a:r>
            <a:r>
              <a:rPr lang="sv-SE" altLang="en-US" b="1" dirty="0">
                <a:latin typeface="Courier New" charset="0"/>
              </a:rPr>
              <a:t>)</a:t>
            </a:r>
          </a:p>
          <a:p>
            <a:pPr eaLnBrk="1" hangingPunct="1"/>
            <a:r>
              <a:rPr lang="sv-SE" altLang="en-US" b="1" dirty="0" err="1" smtClean="0">
                <a:latin typeface="Courier New" charset="0"/>
              </a:rPr>
              <a:t>Customers</a:t>
            </a:r>
            <a:r>
              <a:rPr lang="sv-SE" altLang="en-US" b="1" dirty="0" smtClean="0">
                <a:latin typeface="Courier New" charset="0"/>
              </a:rPr>
              <a:t>(</a:t>
            </a:r>
            <a:r>
              <a:rPr lang="sv-SE" altLang="en-US" b="1" u="sng" dirty="0" err="1" smtClean="0">
                <a:latin typeface="Courier New" charset="0"/>
              </a:rPr>
              <a:t>name</a:t>
            </a:r>
            <a:r>
              <a:rPr lang="sv-SE" altLang="en-US" b="1" dirty="0">
                <a:latin typeface="Courier New" charset="0"/>
              </a:rPr>
              <a:t>, </a:t>
            </a:r>
            <a:r>
              <a:rPr lang="sv-SE" altLang="en-US" b="1" dirty="0" err="1">
                <a:latin typeface="Courier New" charset="0"/>
              </a:rPr>
              <a:t>address</a:t>
            </a:r>
            <a:r>
              <a:rPr lang="sv-SE" altLang="en-US" b="1" dirty="0">
                <a:latin typeface="Courier New" charset="0"/>
              </a:rPr>
              <a:t>)</a:t>
            </a:r>
          </a:p>
          <a:p>
            <a:pPr eaLnBrk="1" hangingPunct="1"/>
            <a:r>
              <a:rPr lang="sv-SE" altLang="en-US" b="1" dirty="0" smtClean="0">
                <a:latin typeface="Courier New" charset="0"/>
              </a:rPr>
              <a:t>Movies(</a:t>
            </a:r>
            <a:r>
              <a:rPr lang="sv-SE" altLang="en-US" b="1" u="sng" dirty="0" err="1" smtClean="0">
                <a:latin typeface="Courier New" charset="0"/>
              </a:rPr>
              <a:t>title</a:t>
            </a:r>
            <a:r>
              <a:rPr lang="sv-SE" altLang="en-US" b="1" dirty="0" smtClean="0">
                <a:latin typeface="Courier New" charset="0"/>
              </a:rPr>
              <a:t>, star, </a:t>
            </a:r>
            <a:r>
              <a:rPr lang="sv-SE" altLang="en-US" b="1" dirty="0" err="1" smtClean="0">
                <a:latin typeface="Courier New" charset="0"/>
              </a:rPr>
              <a:t>lenght</a:t>
            </a:r>
            <a:r>
              <a:rPr lang="sv-SE" altLang="en-US" b="1" dirty="0" smtClean="0">
                <a:latin typeface="Courier New" charset="0"/>
              </a:rPr>
              <a:t>)</a:t>
            </a:r>
            <a:endParaRPr lang="sv-SE" altLang="en-US" b="1" dirty="0">
              <a:latin typeface="Courier New" charset="0"/>
            </a:endParaRPr>
          </a:p>
        </p:txBody>
      </p:sp>
      <p:sp>
        <p:nvSpPr>
          <p:cNvPr id="3" name="Botón de acción: Ayuda 2">
            <a:hlinkClick r:id="" action="ppaction://noaction" highlightClick="1"/>
          </p:cNvPr>
          <p:cNvSpPr/>
          <p:nvPr/>
        </p:nvSpPr>
        <p:spPr bwMode="auto">
          <a:xfrm>
            <a:off x="8567936" y="6069598"/>
            <a:ext cx="576064" cy="576064"/>
          </a:xfrm>
          <a:prstGeom prst="actionButtonHelp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 note on naming policies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My view: A rectangle in an E-R diagram represents an entity, hence it is put in singular (e.g. Course).</a:t>
            </a:r>
          </a:p>
          <a:p>
            <a:pPr lvl="1" eaLnBrk="1" hangingPunct="1"/>
            <a:r>
              <a:rPr lang="sv-SE" altLang="en-US"/>
              <a:t>Fits the intuition behind attributes and relationships better.</a:t>
            </a:r>
          </a:p>
          <a:p>
            <a:pPr eaLnBrk="1" hangingPunct="1"/>
            <a:r>
              <a:rPr lang="sv-SE" altLang="en-US"/>
              <a:t>The book: A rectangle represents an entity set, hence it is put in plural (e.g. Courses)</a:t>
            </a:r>
          </a:p>
          <a:p>
            <a:pPr lvl="1" eaLnBrk="1" hangingPunct="1"/>
            <a:r>
              <a:rPr lang="sv-SE" altLang="en-US"/>
              <a:t>Easier to mechanically translate to relations.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to relations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sv-SE" altLang="en-US"/>
              <a:t>A relationship between two entities is translated into a relation, where the attributes are the </a:t>
            </a:r>
            <a:r>
              <a:rPr lang="sv-SE" altLang="en-US" i="1"/>
              <a:t>keys</a:t>
            </a:r>
            <a:r>
              <a:rPr lang="sv-SE" altLang="en-US"/>
              <a:t> of the related entities.</a:t>
            </a:r>
          </a:p>
        </p:txBody>
      </p:sp>
      <p:grpSp>
        <p:nvGrpSpPr>
          <p:cNvPr id="11268" name="Group 23"/>
          <p:cNvGrpSpPr>
            <a:grpSpLocks/>
          </p:cNvGrpSpPr>
          <p:nvPr/>
        </p:nvGrpSpPr>
        <p:grpSpPr bwMode="auto">
          <a:xfrm>
            <a:off x="1500188" y="3397250"/>
            <a:ext cx="6337300" cy="1431925"/>
            <a:chOff x="945" y="2140"/>
            <a:chExt cx="3992" cy="902"/>
          </a:xfrm>
        </p:grpSpPr>
        <p:sp>
          <p:nvSpPr>
            <p:cNvPr id="11272" name="Rectangle 4"/>
            <p:cNvSpPr>
              <a:spLocks noChangeArrowheads="1"/>
            </p:cNvSpPr>
            <p:nvPr/>
          </p:nvSpPr>
          <p:spPr bwMode="auto">
            <a:xfrm>
              <a:off x="1553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1273" name="Oval 5"/>
            <p:cNvSpPr>
              <a:spLocks noChangeArrowheads="1"/>
            </p:cNvSpPr>
            <p:nvPr/>
          </p:nvSpPr>
          <p:spPr bwMode="auto">
            <a:xfrm>
              <a:off x="945" y="245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11274" name="Oval 6"/>
            <p:cNvSpPr>
              <a:spLocks noChangeArrowheads="1"/>
            </p:cNvSpPr>
            <p:nvPr/>
          </p:nvSpPr>
          <p:spPr bwMode="auto">
            <a:xfrm>
              <a:off x="1730" y="214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11275" name="AutoShape 7"/>
            <p:cNvCxnSpPr>
              <a:cxnSpLocks noChangeShapeType="1"/>
              <a:stCxn id="11273" idx="6"/>
              <a:endCxn id="11272" idx="1"/>
            </p:cNvCxnSpPr>
            <p:nvPr/>
          </p:nvCxnSpPr>
          <p:spPr bwMode="auto">
            <a:xfrm>
              <a:off x="1333" y="257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AutoShape 8"/>
            <p:cNvCxnSpPr>
              <a:cxnSpLocks noChangeShapeType="1"/>
            </p:cNvCxnSpPr>
            <p:nvPr/>
          </p:nvCxnSpPr>
          <p:spPr bwMode="auto">
            <a:xfrm>
              <a:off x="1943" y="236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7" name="Oval 9"/>
            <p:cNvSpPr>
              <a:spLocks noChangeArrowheads="1"/>
            </p:cNvSpPr>
            <p:nvPr/>
          </p:nvSpPr>
          <p:spPr bwMode="auto">
            <a:xfrm>
              <a:off x="1662" y="288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11278" name="AutoShape 10"/>
            <p:cNvCxnSpPr>
              <a:cxnSpLocks noChangeShapeType="1"/>
              <a:stCxn id="11277" idx="0"/>
              <a:endCxn id="11272" idx="2"/>
            </p:cNvCxnSpPr>
            <p:nvPr/>
          </p:nvCxnSpPr>
          <p:spPr bwMode="auto">
            <a:xfrm flipH="1" flipV="1">
              <a:off x="1933" y="273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9" name="Rectangle 11"/>
            <p:cNvSpPr>
              <a:spLocks noChangeArrowheads="1"/>
            </p:cNvSpPr>
            <p:nvPr/>
          </p:nvSpPr>
          <p:spPr bwMode="auto">
            <a:xfrm>
              <a:off x="3591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1280" name="Oval 12"/>
            <p:cNvSpPr>
              <a:spLocks noChangeArrowheads="1"/>
            </p:cNvSpPr>
            <p:nvPr/>
          </p:nvSpPr>
          <p:spPr bwMode="auto">
            <a:xfrm>
              <a:off x="3773" y="214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1281" name="AutoShape 13"/>
            <p:cNvCxnSpPr>
              <a:cxnSpLocks noChangeShapeType="1"/>
              <a:stCxn id="11280" idx="4"/>
              <a:endCxn id="11279" idx="0"/>
            </p:cNvCxnSpPr>
            <p:nvPr/>
          </p:nvCxnSpPr>
          <p:spPr bwMode="auto">
            <a:xfrm flipH="1">
              <a:off x="3971" y="234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2" name="Oval 14"/>
            <p:cNvSpPr>
              <a:spLocks noChangeArrowheads="1"/>
            </p:cNvSpPr>
            <p:nvPr/>
          </p:nvSpPr>
          <p:spPr bwMode="auto">
            <a:xfrm>
              <a:off x="4501" y="245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11283" name="AutoShape 15"/>
            <p:cNvCxnSpPr>
              <a:cxnSpLocks noChangeShapeType="1"/>
              <a:stCxn id="11282" idx="2"/>
              <a:endCxn id="11279" idx="3"/>
            </p:cNvCxnSpPr>
            <p:nvPr/>
          </p:nvCxnSpPr>
          <p:spPr bwMode="auto">
            <a:xfrm flipH="1">
              <a:off x="4358" y="257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4" name="AutoShape 16"/>
            <p:cNvSpPr>
              <a:spLocks noChangeArrowheads="1"/>
            </p:cNvSpPr>
            <p:nvPr/>
          </p:nvSpPr>
          <p:spPr bwMode="auto">
            <a:xfrm>
              <a:off x="2608" y="234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11285" name="AutoShape 17"/>
            <p:cNvCxnSpPr>
              <a:cxnSpLocks noChangeShapeType="1"/>
              <a:stCxn id="11272" idx="3"/>
              <a:endCxn id="11284" idx="1"/>
            </p:cNvCxnSpPr>
            <p:nvPr/>
          </p:nvCxnSpPr>
          <p:spPr bwMode="auto">
            <a:xfrm flipV="1">
              <a:off x="2320" y="258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18"/>
            <p:cNvCxnSpPr>
              <a:cxnSpLocks noChangeShapeType="1"/>
              <a:stCxn id="11284" idx="3"/>
              <a:endCxn id="11279" idx="1"/>
            </p:cNvCxnSpPr>
            <p:nvPr/>
          </p:nvCxnSpPr>
          <p:spPr bwMode="auto">
            <a:xfrm>
              <a:off x="3345" y="258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69" name="AutoShape 20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Text Box 21"/>
          <p:cNvSpPr txBox="1">
            <a:spLocks noChangeArrowheads="1"/>
          </p:cNvSpPr>
          <p:nvPr/>
        </p:nvSpPr>
        <p:spPr bwMode="auto">
          <a:xfrm>
            <a:off x="2268538" y="5229225"/>
            <a:ext cx="60483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)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1852197" y="5070475"/>
            <a:ext cx="5688012" cy="1520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800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b="1"/>
              <a:t>What?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to relations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sv-SE" altLang="en-US"/>
              <a:t>A relationship between two entities is translated into a relation, where the attributes are the </a:t>
            </a:r>
            <a:r>
              <a:rPr lang="sv-SE" altLang="en-US" i="1"/>
              <a:t>keys</a:t>
            </a:r>
            <a:r>
              <a:rPr lang="sv-SE" altLang="en-US"/>
              <a:t> of the related entities.</a:t>
            </a:r>
          </a:p>
        </p:txBody>
      </p:sp>
      <p:grpSp>
        <p:nvGrpSpPr>
          <p:cNvPr id="11268" name="Group 23"/>
          <p:cNvGrpSpPr>
            <a:grpSpLocks/>
          </p:cNvGrpSpPr>
          <p:nvPr/>
        </p:nvGrpSpPr>
        <p:grpSpPr bwMode="auto">
          <a:xfrm>
            <a:off x="1500188" y="3397250"/>
            <a:ext cx="6337300" cy="1431925"/>
            <a:chOff x="945" y="2140"/>
            <a:chExt cx="3992" cy="902"/>
          </a:xfrm>
        </p:grpSpPr>
        <p:sp>
          <p:nvSpPr>
            <p:cNvPr id="11272" name="Rectangle 4"/>
            <p:cNvSpPr>
              <a:spLocks noChangeArrowheads="1"/>
            </p:cNvSpPr>
            <p:nvPr/>
          </p:nvSpPr>
          <p:spPr bwMode="auto">
            <a:xfrm>
              <a:off x="1553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1273" name="Oval 5"/>
            <p:cNvSpPr>
              <a:spLocks noChangeArrowheads="1"/>
            </p:cNvSpPr>
            <p:nvPr/>
          </p:nvSpPr>
          <p:spPr bwMode="auto">
            <a:xfrm>
              <a:off x="945" y="245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11274" name="Oval 6"/>
            <p:cNvSpPr>
              <a:spLocks noChangeArrowheads="1"/>
            </p:cNvSpPr>
            <p:nvPr/>
          </p:nvSpPr>
          <p:spPr bwMode="auto">
            <a:xfrm>
              <a:off x="1730" y="214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11275" name="AutoShape 7"/>
            <p:cNvCxnSpPr>
              <a:cxnSpLocks noChangeShapeType="1"/>
              <a:stCxn id="11273" idx="6"/>
              <a:endCxn id="11272" idx="1"/>
            </p:cNvCxnSpPr>
            <p:nvPr/>
          </p:nvCxnSpPr>
          <p:spPr bwMode="auto">
            <a:xfrm>
              <a:off x="1333" y="257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AutoShape 8"/>
            <p:cNvCxnSpPr>
              <a:cxnSpLocks noChangeShapeType="1"/>
            </p:cNvCxnSpPr>
            <p:nvPr/>
          </p:nvCxnSpPr>
          <p:spPr bwMode="auto">
            <a:xfrm>
              <a:off x="1943" y="236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7" name="Oval 9"/>
            <p:cNvSpPr>
              <a:spLocks noChangeArrowheads="1"/>
            </p:cNvSpPr>
            <p:nvPr/>
          </p:nvSpPr>
          <p:spPr bwMode="auto">
            <a:xfrm>
              <a:off x="1662" y="288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11278" name="AutoShape 10"/>
            <p:cNvCxnSpPr>
              <a:cxnSpLocks noChangeShapeType="1"/>
              <a:stCxn id="11277" idx="0"/>
              <a:endCxn id="11272" idx="2"/>
            </p:cNvCxnSpPr>
            <p:nvPr/>
          </p:nvCxnSpPr>
          <p:spPr bwMode="auto">
            <a:xfrm flipH="1" flipV="1">
              <a:off x="1933" y="273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9" name="Rectangle 11"/>
            <p:cNvSpPr>
              <a:spLocks noChangeArrowheads="1"/>
            </p:cNvSpPr>
            <p:nvPr/>
          </p:nvSpPr>
          <p:spPr bwMode="auto">
            <a:xfrm>
              <a:off x="3591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1280" name="Oval 12"/>
            <p:cNvSpPr>
              <a:spLocks noChangeArrowheads="1"/>
            </p:cNvSpPr>
            <p:nvPr/>
          </p:nvSpPr>
          <p:spPr bwMode="auto">
            <a:xfrm>
              <a:off x="3773" y="214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1281" name="AutoShape 13"/>
            <p:cNvCxnSpPr>
              <a:cxnSpLocks noChangeShapeType="1"/>
              <a:stCxn id="11280" idx="4"/>
              <a:endCxn id="11279" idx="0"/>
            </p:cNvCxnSpPr>
            <p:nvPr/>
          </p:nvCxnSpPr>
          <p:spPr bwMode="auto">
            <a:xfrm flipH="1">
              <a:off x="3971" y="234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2" name="Oval 14"/>
            <p:cNvSpPr>
              <a:spLocks noChangeArrowheads="1"/>
            </p:cNvSpPr>
            <p:nvPr/>
          </p:nvSpPr>
          <p:spPr bwMode="auto">
            <a:xfrm>
              <a:off x="4501" y="245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11283" name="AutoShape 15"/>
            <p:cNvCxnSpPr>
              <a:cxnSpLocks noChangeShapeType="1"/>
              <a:stCxn id="11282" idx="2"/>
              <a:endCxn id="11279" idx="3"/>
            </p:cNvCxnSpPr>
            <p:nvPr/>
          </p:nvCxnSpPr>
          <p:spPr bwMode="auto">
            <a:xfrm flipH="1">
              <a:off x="4358" y="257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4" name="AutoShape 16"/>
            <p:cNvSpPr>
              <a:spLocks noChangeArrowheads="1"/>
            </p:cNvSpPr>
            <p:nvPr/>
          </p:nvSpPr>
          <p:spPr bwMode="auto">
            <a:xfrm>
              <a:off x="2608" y="234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11285" name="AutoShape 17"/>
            <p:cNvCxnSpPr>
              <a:cxnSpLocks noChangeShapeType="1"/>
              <a:stCxn id="11272" idx="3"/>
              <a:endCxn id="11284" idx="1"/>
            </p:cNvCxnSpPr>
            <p:nvPr/>
          </p:nvCxnSpPr>
          <p:spPr bwMode="auto">
            <a:xfrm flipV="1">
              <a:off x="2320" y="258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18"/>
            <p:cNvCxnSpPr>
              <a:cxnSpLocks noChangeShapeType="1"/>
              <a:stCxn id="11284" idx="3"/>
              <a:endCxn id="11279" idx="1"/>
            </p:cNvCxnSpPr>
            <p:nvPr/>
          </p:nvCxnSpPr>
          <p:spPr bwMode="auto">
            <a:xfrm>
              <a:off x="3345" y="258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69" name="AutoShape 20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Text Box 21"/>
          <p:cNvSpPr txBox="1">
            <a:spLocks noChangeArrowheads="1"/>
          </p:cNvSpPr>
          <p:nvPr/>
        </p:nvSpPr>
        <p:spPr bwMode="auto">
          <a:xfrm>
            <a:off x="2268538" y="5229225"/>
            <a:ext cx="60483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48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References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SE" altLang="en-US"/>
          </a:p>
          <a:p>
            <a:pPr eaLnBrk="1" hangingPunct="1"/>
            <a:endParaRPr lang="sv-SE" altLang="en-US" sz="2000"/>
          </a:p>
          <a:p>
            <a:pPr eaLnBrk="1" hangingPunct="1"/>
            <a:r>
              <a:rPr lang="sv-SE" altLang="en-US"/>
              <a:t>We must ensure that the codes used in </a:t>
            </a:r>
            <a:r>
              <a:rPr lang="sv-SE" altLang="en-US" b="1">
                <a:latin typeface="Courier New" charset="0"/>
              </a:rPr>
              <a:t>LecturesIn</a:t>
            </a:r>
            <a:r>
              <a:rPr lang="sv-SE" altLang="en-US"/>
              <a:t> matches those in </a:t>
            </a:r>
            <a:r>
              <a:rPr lang="sv-SE" altLang="en-US" b="1">
                <a:latin typeface="Courier New" charset="0"/>
              </a:rPr>
              <a:t>Courses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/>
              <a:t>Introduce </a:t>
            </a:r>
            <a:r>
              <a:rPr lang="sv-SE" altLang="en-US" i="1"/>
              <a:t>references</a:t>
            </a:r>
            <a:r>
              <a:rPr lang="sv-SE" altLang="en-US"/>
              <a:t> between relations.</a:t>
            </a:r>
          </a:p>
          <a:p>
            <a:pPr lvl="1" eaLnBrk="1" hangingPunct="1"/>
            <a:r>
              <a:rPr lang="sv-SE" altLang="en-US"/>
              <a:t>e.g. the course codes used in </a:t>
            </a:r>
            <a:r>
              <a:rPr lang="sv-SE" altLang="en-US" b="1">
                <a:latin typeface="Courier New" charset="0"/>
              </a:rPr>
              <a:t>LecturesIn</a:t>
            </a:r>
            <a:r>
              <a:rPr lang="sv-SE" altLang="en-US"/>
              <a:t> </a:t>
            </a:r>
            <a:r>
              <a:rPr lang="sv-SE" altLang="en-US" i="1"/>
              <a:t>reference </a:t>
            </a:r>
            <a:r>
              <a:rPr lang="sv-SE" altLang="en-US"/>
              <a:t>those in </a:t>
            </a:r>
            <a:r>
              <a:rPr lang="sv-SE" altLang="en-US" b="1">
                <a:latin typeface="Courier New" charset="0"/>
              </a:rPr>
              <a:t>Courses</a:t>
            </a:r>
            <a:r>
              <a:rPr lang="sv-SE" altLang="en-US"/>
              <a:t>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39975" y="1628775"/>
            <a:ext cx="4248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 dirty="0">
                <a:latin typeface="Courier New" charset="0"/>
              </a:rPr>
              <a:t>Courses(</a:t>
            </a:r>
            <a:r>
              <a:rPr lang="sv-SE" altLang="en-US" sz="1800" b="1" u="sng" dirty="0" err="1">
                <a:latin typeface="Courier New" charset="0"/>
              </a:rPr>
              <a:t>code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teacher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 smtClean="0">
                <a:latin typeface="Courier New" charset="0"/>
              </a:rPr>
              <a:t>Teacher</a:t>
            </a:r>
            <a:r>
              <a:rPr lang="sv-SE" altLang="en-US" sz="1800" b="1" dirty="0" smtClean="0">
                <a:latin typeface="Courier New" charset="0"/>
              </a:rPr>
              <a:t>(</a:t>
            </a:r>
            <a:r>
              <a:rPr lang="sv-SE" altLang="en-US" sz="1800" b="1" u="sng" dirty="0" err="1" smtClean="0">
                <a:latin typeface="Courier New" charset="0"/>
              </a:rPr>
              <a:t>name</a:t>
            </a:r>
            <a:r>
              <a:rPr lang="sv-SE" altLang="en-US" sz="1800" b="1" dirty="0" smtClean="0">
                <a:latin typeface="Courier New" charset="0"/>
              </a:rPr>
              <a:t>, #</a:t>
            </a:r>
            <a:r>
              <a:rPr lang="sv-SE" altLang="en-US" sz="1800" b="1" dirty="0" err="1" smtClean="0">
                <a:latin typeface="Courier New" charset="0"/>
              </a:rPr>
              <a:t>seats</a:t>
            </a:r>
            <a:r>
              <a:rPr lang="sv-SE" altLang="en-US" sz="1800" b="1" dirty="0" smtClean="0">
                <a:latin typeface="Courier New" charset="0"/>
              </a:rPr>
              <a:t>)</a:t>
            </a:r>
            <a:r>
              <a:rPr lang="sv-SE" altLang="en-US" sz="1800" b="1" dirty="0">
                <a:latin typeface="Courier New" charset="0"/>
              </a:rPr>
              <a:t/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 smtClean="0">
                <a:latin typeface="Courier New" charset="0"/>
              </a:rPr>
              <a:t>LecturesIn</a:t>
            </a:r>
            <a:r>
              <a:rPr lang="sv-SE" altLang="en-US" sz="1800" b="1" dirty="0" smtClean="0">
                <a:latin typeface="Courier New" charset="0"/>
              </a:rPr>
              <a:t>(</a:t>
            </a:r>
            <a:r>
              <a:rPr lang="sv-SE" altLang="en-US" sz="1800" b="1" u="sng" dirty="0" err="1" smtClean="0">
                <a:latin typeface="Courier New" charset="0"/>
              </a:rPr>
              <a:t>code</a:t>
            </a:r>
            <a:r>
              <a:rPr lang="sv-SE" altLang="en-US" sz="1800" b="1" dirty="0" smtClean="0">
                <a:latin typeface="Courier New" charset="0"/>
              </a:rPr>
              <a:t>, </a:t>
            </a:r>
            <a:r>
              <a:rPr lang="sv-SE" altLang="en-US" sz="1800" b="1" u="sng" dirty="0" err="1" smtClean="0">
                <a:latin typeface="Courier New" charset="0"/>
              </a:rPr>
              <a:t>name</a:t>
            </a:r>
            <a:r>
              <a:rPr lang="sv-SE" altLang="en-US" sz="1800" b="1" dirty="0" smtClean="0">
                <a:latin typeface="Courier New" charset="0"/>
              </a:rPr>
              <a:t>)</a:t>
            </a:r>
            <a:endParaRPr lang="sv-SE" altLang="en-US" sz="1800" b="1" dirty="0">
              <a:latin typeface="Courier New" charset="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908175" y="5084763"/>
            <a:ext cx="604837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 dirty="0">
                <a:latin typeface="Courier New" charset="0"/>
              </a:rPr>
              <a:t>Courses(</a:t>
            </a:r>
            <a:r>
              <a:rPr lang="sv-SE" altLang="en-US" sz="1800" b="1" u="sng" dirty="0" err="1">
                <a:latin typeface="Courier New" charset="0"/>
              </a:rPr>
              <a:t>code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teacher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>
                <a:latin typeface="Courier New" charset="0"/>
              </a:rPr>
              <a:t>Rooms</a:t>
            </a:r>
            <a:r>
              <a:rPr lang="sv-SE" altLang="en-US" sz="1800" b="1" dirty="0">
                <a:latin typeface="Courier New" charset="0"/>
              </a:rPr>
              <a:t>(</a:t>
            </a:r>
            <a:r>
              <a:rPr lang="sv-SE" altLang="en-US" sz="1800" b="1" u="sng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#</a:t>
            </a:r>
            <a:r>
              <a:rPr lang="sv-SE" altLang="en-US" sz="1800" b="1" dirty="0" err="1">
                <a:latin typeface="Courier New" charset="0"/>
              </a:rPr>
              <a:t>seats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 smtClean="0">
                <a:latin typeface="Courier New" charset="0"/>
              </a:rPr>
              <a:t>LecturesIn</a:t>
            </a:r>
            <a:r>
              <a:rPr lang="sv-SE" altLang="en-US" sz="1800" b="1" dirty="0" smtClean="0">
                <a:latin typeface="Courier New" charset="0"/>
              </a:rPr>
              <a:t>(</a:t>
            </a:r>
            <a:r>
              <a:rPr lang="sv-SE" altLang="en-US" sz="1800" b="1" u="sng" dirty="0" err="1" smtClean="0">
                <a:latin typeface="Courier New" charset="0"/>
              </a:rPr>
              <a:t>code</a:t>
            </a:r>
            <a:r>
              <a:rPr lang="sv-SE" altLang="en-US" sz="1800" b="1" dirty="0" smtClean="0">
                <a:latin typeface="Courier New" charset="0"/>
              </a:rPr>
              <a:t>, </a:t>
            </a:r>
            <a:r>
              <a:rPr lang="sv-SE" altLang="en-US" sz="1800" b="1" u="sng" dirty="0" err="1" smtClean="0">
                <a:latin typeface="Courier New" charset="0"/>
              </a:rPr>
              <a:t>name</a:t>
            </a:r>
            <a:r>
              <a:rPr lang="sv-SE" altLang="en-US" sz="1800" b="1" dirty="0" smtClean="0">
                <a:latin typeface="Courier New" charset="0"/>
              </a:rPr>
              <a:t>) </a:t>
            </a:r>
            <a:br>
              <a:rPr lang="sv-SE" altLang="en-US" sz="1800" b="1" dirty="0" smtClean="0">
                <a:latin typeface="Courier New" charset="0"/>
              </a:rPr>
            </a:br>
            <a:r>
              <a:rPr lang="sv-SE" altLang="en-US" sz="1800" b="1" dirty="0" smtClean="0">
                <a:latin typeface="Courier New" charset="0"/>
              </a:rPr>
              <a:t>  </a:t>
            </a:r>
            <a:r>
              <a:rPr lang="sv-SE" altLang="en-US" sz="1800" b="1" dirty="0" err="1" smtClean="0">
                <a:latin typeface="Courier New" charset="0"/>
              </a:rPr>
              <a:t>code</a:t>
            </a:r>
            <a:r>
              <a:rPr lang="sv-SE" altLang="en-US" sz="1800" b="1" dirty="0" smtClean="0">
                <a:latin typeface="Courier New" charset="0"/>
              </a:rPr>
              <a:t>  -&gt; </a:t>
            </a:r>
            <a:r>
              <a:rPr lang="sv-SE" altLang="en-US" sz="1800" b="1" dirty="0" err="1" smtClean="0">
                <a:latin typeface="Courier New" charset="0"/>
              </a:rPr>
              <a:t>Courses.code</a:t>
            </a:r>
            <a:r>
              <a:rPr lang="sv-SE" altLang="en-US" sz="1800" b="1" dirty="0" smtClean="0">
                <a:latin typeface="Courier New" charset="0"/>
              </a:rPr>
              <a:t/>
            </a:r>
            <a:br>
              <a:rPr lang="sv-SE" altLang="en-US" sz="1800" b="1" dirty="0" smtClean="0">
                <a:latin typeface="Courier New" charset="0"/>
              </a:rPr>
            </a:br>
            <a:r>
              <a:rPr lang="sv-SE" altLang="en-US" sz="1800" b="1" dirty="0" smtClean="0">
                <a:latin typeface="Courier New" charset="0"/>
              </a:rPr>
              <a:t>  </a:t>
            </a:r>
            <a:r>
              <a:rPr lang="sv-SE" altLang="en-US" sz="1800" b="1" dirty="0" err="1" smtClean="0">
                <a:latin typeface="Courier New" charset="0"/>
              </a:rPr>
              <a:t>name</a:t>
            </a:r>
            <a:r>
              <a:rPr lang="sv-SE" altLang="en-US" sz="1800" b="1" dirty="0" smtClean="0">
                <a:latin typeface="Courier New" charset="0"/>
              </a:rPr>
              <a:t> -&gt; </a:t>
            </a:r>
            <a:r>
              <a:rPr lang="sv-SE" altLang="en-US" sz="1800" b="1" dirty="0" err="1" smtClean="0">
                <a:latin typeface="Courier New" charset="0"/>
              </a:rPr>
              <a:t>Rooms.name</a:t>
            </a:r>
            <a:endParaRPr lang="sv-SE" altLang="en-US" sz="1800" b="1" dirty="0">
              <a:latin typeface="Courier New" charset="0"/>
            </a:endParaRPr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6084888" y="5948363"/>
            <a:ext cx="1368425" cy="287337"/>
          </a:xfrm>
          <a:prstGeom prst="wedgeRectCallout">
            <a:avLst>
              <a:gd name="adj1" fmla="val -118676"/>
              <a:gd name="adj2" fmla="val 58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/>
      <p:bldP spid="942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”Foreign” keys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Usually, a reference points to the key of another relation.</a:t>
            </a:r>
          </a:p>
          <a:p>
            <a:pPr lvl="1" eaLnBrk="1" hangingPunct="1"/>
            <a:r>
              <a:rPr lang="sv-SE" altLang="en-US"/>
              <a:t>E.g. </a:t>
            </a:r>
            <a:r>
              <a:rPr lang="sv-SE" altLang="en-US" b="1">
                <a:latin typeface="Courier New" charset="0"/>
              </a:rPr>
              <a:t>name</a:t>
            </a:r>
            <a:r>
              <a:rPr lang="sv-SE" altLang="en-US"/>
              <a:t> in </a:t>
            </a:r>
            <a:r>
              <a:rPr lang="sv-SE" altLang="en-US" b="1">
                <a:latin typeface="Courier New" charset="0"/>
              </a:rPr>
              <a:t>LecturesIn</a:t>
            </a:r>
            <a:r>
              <a:rPr lang="sv-SE" altLang="en-US"/>
              <a:t> references the key </a:t>
            </a:r>
            <a:r>
              <a:rPr lang="sv-SE" altLang="en-US" b="1">
                <a:latin typeface="Courier New" charset="0"/>
              </a:rPr>
              <a:t>name</a:t>
            </a:r>
            <a:r>
              <a:rPr lang="sv-SE" altLang="en-US"/>
              <a:t> in </a:t>
            </a:r>
            <a:r>
              <a:rPr lang="sv-SE" altLang="en-US" b="1">
                <a:latin typeface="Courier New" charset="0"/>
              </a:rPr>
              <a:t>Rooms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 b="1">
                <a:latin typeface="Courier New" charset="0"/>
              </a:rPr>
              <a:t>name</a:t>
            </a:r>
            <a:r>
              <a:rPr lang="sv-SE" altLang="en-US"/>
              <a:t> is said to be a </a:t>
            </a:r>
            <a:r>
              <a:rPr lang="sv-SE" altLang="en-US" i="1"/>
              <a:t>foreign key</a:t>
            </a:r>
            <a:r>
              <a:rPr lang="sv-SE" altLang="en-US"/>
              <a:t> in </a:t>
            </a:r>
            <a:r>
              <a:rPr lang="sv-SE" altLang="en-US" b="1">
                <a:latin typeface="Courier New" charset="0"/>
              </a:rPr>
              <a:t>LecturesIn</a:t>
            </a:r>
            <a:r>
              <a:rPr lang="sv-SE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Suppose we want to store the number of times that each course has a lecture in a certain room. How do we model this?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105025" y="4375150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1139825" y="440690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386013" y="3902075"/>
            <a:ext cx="641350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14343" name="AutoShape 8"/>
          <p:cNvCxnSpPr>
            <a:cxnSpLocks noChangeShapeType="1"/>
            <a:stCxn id="14341" idx="6"/>
            <a:endCxn id="14340" idx="1"/>
          </p:cNvCxnSpPr>
          <p:nvPr/>
        </p:nvCxnSpPr>
        <p:spPr bwMode="auto">
          <a:xfrm>
            <a:off x="1755775" y="4587875"/>
            <a:ext cx="336550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4" name="AutoShape 9"/>
          <p:cNvCxnSpPr>
            <a:cxnSpLocks noChangeShapeType="1"/>
          </p:cNvCxnSpPr>
          <p:nvPr/>
        </p:nvCxnSpPr>
        <p:spPr bwMode="auto">
          <a:xfrm>
            <a:off x="2724150" y="4262438"/>
            <a:ext cx="1588" cy="122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5" name="Oval 10"/>
          <p:cNvSpPr>
            <a:spLocks noChangeArrowheads="1"/>
          </p:cNvSpPr>
          <p:nvPr/>
        </p:nvSpPr>
        <p:spPr bwMode="auto">
          <a:xfrm>
            <a:off x="2278063" y="5080000"/>
            <a:ext cx="865187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14346" name="AutoShape 11"/>
          <p:cNvCxnSpPr>
            <a:cxnSpLocks noChangeShapeType="1"/>
            <a:stCxn id="14345" idx="0"/>
            <a:endCxn id="14340" idx="2"/>
          </p:cNvCxnSpPr>
          <p:nvPr/>
        </p:nvCxnSpPr>
        <p:spPr bwMode="auto">
          <a:xfrm flipH="1" flipV="1">
            <a:off x="2708275" y="4851400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340350" y="4375150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14348" name="Oval 13"/>
          <p:cNvSpPr>
            <a:spLocks noChangeArrowheads="1"/>
          </p:cNvSpPr>
          <p:nvPr/>
        </p:nvSpPr>
        <p:spPr bwMode="auto">
          <a:xfrm>
            <a:off x="5629275" y="3902075"/>
            <a:ext cx="641350" cy="3190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14349" name="AutoShape 14"/>
          <p:cNvCxnSpPr>
            <a:cxnSpLocks noChangeShapeType="1"/>
            <a:stCxn id="14348" idx="4"/>
            <a:endCxn id="14347" idx="0"/>
          </p:cNvCxnSpPr>
          <p:nvPr/>
        </p:nvCxnSpPr>
        <p:spPr bwMode="auto">
          <a:xfrm flipH="1">
            <a:off x="5943600" y="4233863"/>
            <a:ext cx="6350" cy="128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0" name="Oval 15"/>
          <p:cNvSpPr>
            <a:spLocks noChangeArrowheads="1"/>
          </p:cNvSpPr>
          <p:nvPr/>
        </p:nvSpPr>
        <p:spPr bwMode="auto">
          <a:xfrm>
            <a:off x="6784975" y="4406900"/>
            <a:ext cx="6921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14351" name="AutoShape 16"/>
          <p:cNvCxnSpPr>
            <a:cxnSpLocks noChangeShapeType="1"/>
            <a:stCxn id="14350" idx="2"/>
            <a:endCxn id="14347" idx="3"/>
          </p:cNvCxnSpPr>
          <p:nvPr/>
        </p:nvCxnSpPr>
        <p:spPr bwMode="auto">
          <a:xfrm flipH="1">
            <a:off x="6557963" y="4587875"/>
            <a:ext cx="214312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2" name="AutoShape 17"/>
          <p:cNvSpPr>
            <a:spLocks noChangeArrowheads="1"/>
          </p:cNvSpPr>
          <p:nvPr/>
        </p:nvSpPr>
        <p:spPr bwMode="auto">
          <a:xfrm>
            <a:off x="3779838" y="4221163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14353" name="AutoShape 18"/>
          <p:cNvCxnSpPr>
            <a:cxnSpLocks noChangeShapeType="1"/>
            <a:stCxn id="14340" idx="3"/>
            <a:endCxn id="14352" idx="1"/>
          </p:cNvCxnSpPr>
          <p:nvPr/>
        </p:nvCxnSpPr>
        <p:spPr bwMode="auto">
          <a:xfrm flipV="1">
            <a:off x="3322638" y="4602163"/>
            <a:ext cx="444500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AutoShape 19"/>
          <p:cNvCxnSpPr>
            <a:cxnSpLocks noChangeShapeType="1"/>
            <a:stCxn id="14352" idx="3"/>
            <a:endCxn id="14347" idx="1"/>
          </p:cNvCxnSpPr>
          <p:nvPr/>
        </p:nvCxnSpPr>
        <p:spPr bwMode="auto">
          <a:xfrm>
            <a:off x="4949825" y="4602163"/>
            <a:ext cx="3778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72" name="Oval 20"/>
          <p:cNvSpPr>
            <a:spLocks noChangeArrowheads="1"/>
          </p:cNvSpPr>
          <p:nvPr/>
        </p:nvSpPr>
        <p:spPr bwMode="auto">
          <a:xfrm>
            <a:off x="3779838" y="3573463"/>
            <a:ext cx="1152525" cy="3587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#times</a:t>
            </a:r>
          </a:p>
        </p:txBody>
      </p:sp>
      <p:cxnSp>
        <p:nvCxnSpPr>
          <p:cNvPr id="49173" name="AutoShape 21"/>
          <p:cNvCxnSpPr>
            <a:cxnSpLocks noChangeShapeType="1"/>
            <a:stCxn id="14352" idx="0"/>
            <a:endCxn id="49172" idx="4"/>
          </p:cNvCxnSpPr>
          <p:nvPr/>
        </p:nvCxnSpPr>
        <p:spPr bwMode="auto">
          <a:xfrm flipH="1" flipV="1">
            <a:off x="4356100" y="3944938"/>
            <a:ext cx="3175" cy="263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Course Objectives</a:t>
            </a:r>
          </a:p>
        </p:txBody>
      </p:sp>
      <p:sp>
        <p:nvSpPr>
          <p:cNvPr id="44035" name="Cloud"/>
          <p:cNvSpPr>
            <a:spLocks noChangeAspect="1" noEditPoints="1" noChangeArrowheads="1"/>
          </p:cNvSpPr>
          <p:nvPr/>
        </p:nvSpPr>
        <p:spPr bwMode="auto">
          <a:xfrm>
            <a:off x="1116013" y="1557338"/>
            <a:ext cx="2743200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Design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435600" y="1989138"/>
            <a:ext cx="1995488" cy="1800225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Construction</a:t>
            </a:r>
          </a:p>
        </p:txBody>
      </p:sp>
      <p:sp>
        <p:nvSpPr>
          <p:cNvPr id="44037" name="laptop"/>
          <p:cNvSpPr>
            <a:spLocks noEditPoints="1" noChangeArrowheads="1"/>
          </p:cNvSpPr>
          <p:nvPr/>
        </p:nvSpPr>
        <p:spPr bwMode="auto">
          <a:xfrm>
            <a:off x="1258888" y="4581525"/>
            <a:ext cx="2592387" cy="17287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Application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508625" y="4365625"/>
            <a:ext cx="1943100" cy="1655763"/>
          </a:xfrm>
          <a:prstGeom prst="upArrowCallout">
            <a:avLst>
              <a:gd name="adj1" fmla="val 29338"/>
              <a:gd name="adj2" fmla="val 29338"/>
              <a:gd name="adj3" fmla="val 16667"/>
              <a:gd name="adj4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Usage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 rot="1172728">
            <a:off x="4284663" y="2276475"/>
            <a:ext cx="719137" cy="576263"/>
          </a:xfrm>
          <a:prstGeom prst="notchedRightArrow">
            <a:avLst>
              <a:gd name="adj1" fmla="val 50000"/>
              <a:gd name="adj2" fmla="val 31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 rot="5400000">
            <a:off x="7381081" y="3788569"/>
            <a:ext cx="1150938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10800000">
            <a:off x="4284663" y="6021388"/>
            <a:ext cx="1008062" cy="647700"/>
          </a:xfrm>
          <a:prstGeom prst="notchedRightArrow">
            <a:avLst>
              <a:gd name="adj1" fmla="val 50000"/>
              <a:gd name="adj2" fmla="val 389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flipH="1">
            <a:off x="3995738" y="4795838"/>
            <a:ext cx="1079500" cy="720725"/>
          </a:xfrm>
          <a:prstGeom prst="curvedRightArrow">
            <a:avLst>
              <a:gd name="adj1" fmla="val 20000"/>
              <a:gd name="adj2" fmla="val 40000"/>
              <a:gd name="adj3" fmla="val 499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284663" y="4292600"/>
            <a:ext cx="431800" cy="1800225"/>
          </a:xfrm>
          <a:prstGeom prst="line">
            <a:avLst/>
          </a:prstGeom>
          <a:noFill/>
          <a:ln w="6350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Attributes on relationships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92400"/>
          </a:xfrm>
        </p:spPr>
        <p:txBody>
          <a:bodyPr/>
          <a:lstStyle/>
          <a:p>
            <a:pPr eaLnBrk="1" hangingPunct="1"/>
            <a:r>
              <a:rPr lang="sv-SE" altLang="en-US"/>
              <a:t>Relationships can also have attributes.</a:t>
            </a:r>
          </a:p>
          <a:p>
            <a:pPr eaLnBrk="1" hangingPunct="1"/>
            <a:r>
              <a:rPr lang="sv-SE" altLang="en-US"/>
              <a:t>Represent a property of the relationship between the entities.</a:t>
            </a:r>
          </a:p>
          <a:p>
            <a:pPr lvl="1" eaLnBrk="1" hangingPunct="1"/>
            <a:r>
              <a:rPr lang="sv-SE" altLang="en-US"/>
              <a:t>E.g. </a:t>
            </a:r>
            <a:r>
              <a:rPr lang="sv-SE" altLang="en-US" b="1">
                <a:latin typeface="Courier New" charset="0"/>
              </a:rPr>
              <a:t>#times</a:t>
            </a:r>
            <a:r>
              <a:rPr lang="sv-SE" altLang="en-US"/>
              <a:t> is a property of the relationship between a course and a room.</a:t>
            </a:r>
          </a:p>
        </p:txBody>
      </p:sp>
      <p:sp>
        <p:nvSpPr>
          <p:cNvPr id="15364" name="Rectangle 23"/>
          <p:cNvSpPr>
            <a:spLocks noChangeArrowheads="1"/>
          </p:cNvSpPr>
          <p:nvPr/>
        </p:nvSpPr>
        <p:spPr bwMode="auto">
          <a:xfrm>
            <a:off x="2081213" y="5167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15365" name="Oval 24"/>
          <p:cNvSpPr>
            <a:spLocks noChangeArrowheads="1"/>
          </p:cNvSpPr>
          <p:nvPr/>
        </p:nvSpPr>
        <p:spPr bwMode="auto">
          <a:xfrm>
            <a:off x="1116013" y="5199063"/>
            <a:ext cx="6032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15366" name="Oval 25"/>
          <p:cNvSpPr>
            <a:spLocks noChangeArrowheads="1"/>
          </p:cNvSpPr>
          <p:nvPr/>
        </p:nvSpPr>
        <p:spPr bwMode="auto">
          <a:xfrm>
            <a:off x="2362200" y="4694238"/>
            <a:ext cx="641350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15367" name="AutoShape 26"/>
          <p:cNvCxnSpPr>
            <a:cxnSpLocks noChangeShapeType="1"/>
            <a:stCxn id="15365" idx="6"/>
            <a:endCxn id="15364" idx="1"/>
          </p:cNvCxnSpPr>
          <p:nvPr/>
        </p:nvCxnSpPr>
        <p:spPr bwMode="auto">
          <a:xfrm>
            <a:off x="1731963" y="5380038"/>
            <a:ext cx="336550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8" name="AutoShape 27"/>
          <p:cNvCxnSpPr>
            <a:cxnSpLocks noChangeShapeType="1"/>
          </p:cNvCxnSpPr>
          <p:nvPr/>
        </p:nvCxnSpPr>
        <p:spPr bwMode="auto">
          <a:xfrm>
            <a:off x="2700338" y="5054600"/>
            <a:ext cx="1587" cy="1222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Oval 28"/>
          <p:cNvSpPr>
            <a:spLocks noChangeArrowheads="1"/>
          </p:cNvSpPr>
          <p:nvPr/>
        </p:nvSpPr>
        <p:spPr bwMode="auto">
          <a:xfrm>
            <a:off x="2254250" y="5872163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15370" name="AutoShape 29"/>
          <p:cNvCxnSpPr>
            <a:cxnSpLocks noChangeShapeType="1"/>
            <a:stCxn id="15369" idx="0"/>
            <a:endCxn id="15364" idx="2"/>
          </p:cNvCxnSpPr>
          <p:nvPr/>
        </p:nvCxnSpPr>
        <p:spPr bwMode="auto">
          <a:xfrm flipH="1" flipV="1">
            <a:off x="2684463" y="5643563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1" name="Rectangle 30"/>
          <p:cNvSpPr>
            <a:spLocks noChangeArrowheads="1"/>
          </p:cNvSpPr>
          <p:nvPr/>
        </p:nvSpPr>
        <p:spPr bwMode="auto">
          <a:xfrm>
            <a:off x="5316538" y="5167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15372" name="Oval 31"/>
          <p:cNvSpPr>
            <a:spLocks noChangeArrowheads="1"/>
          </p:cNvSpPr>
          <p:nvPr/>
        </p:nvSpPr>
        <p:spPr bwMode="auto">
          <a:xfrm>
            <a:off x="5605463" y="4694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15373" name="AutoShape 32"/>
          <p:cNvCxnSpPr>
            <a:cxnSpLocks noChangeShapeType="1"/>
            <a:stCxn id="15372" idx="4"/>
            <a:endCxn id="15371" idx="0"/>
          </p:cNvCxnSpPr>
          <p:nvPr/>
        </p:nvCxnSpPr>
        <p:spPr bwMode="auto">
          <a:xfrm flipH="1">
            <a:off x="5919788" y="5026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4" name="Oval 33"/>
          <p:cNvSpPr>
            <a:spLocks noChangeArrowheads="1"/>
          </p:cNvSpPr>
          <p:nvPr/>
        </p:nvSpPr>
        <p:spPr bwMode="auto">
          <a:xfrm>
            <a:off x="6761163" y="5199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15375" name="AutoShape 34"/>
          <p:cNvCxnSpPr>
            <a:cxnSpLocks noChangeShapeType="1"/>
            <a:stCxn id="15374" idx="2"/>
            <a:endCxn id="15371" idx="3"/>
          </p:cNvCxnSpPr>
          <p:nvPr/>
        </p:nvCxnSpPr>
        <p:spPr bwMode="auto">
          <a:xfrm flipH="1">
            <a:off x="6534150" y="5380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6" name="AutoShape 35"/>
          <p:cNvSpPr>
            <a:spLocks noChangeArrowheads="1"/>
          </p:cNvSpPr>
          <p:nvPr/>
        </p:nvSpPr>
        <p:spPr bwMode="auto">
          <a:xfrm>
            <a:off x="3756025" y="5013325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15377" name="AutoShape 36"/>
          <p:cNvCxnSpPr>
            <a:cxnSpLocks noChangeShapeType="1"/>
            <a:stCxn id="15364" idx="3"/>
            <a:endCxn id="15376" idx="1"/>
          </p:cNvCxnSpPr>
          <p:nvPr/>
        </p:nvCxnSpPr>
        <p:spPr bwMode="auto">
          <a:xfrm flipV="1">
            <a:off x="3298825" y="5394325"/>
            <a:ext cx="44450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AutoShape 37"/>
          <p:cNvCxnSpPr>
            <a:cxnSpLocks noChangeShapeType="1"/>
            <a:stCxn id="15376" idx="3"/>
            <a:endCxn id="15371" idx="1"/>
          </p:cNvCxnSpPr>
          <p:nvPr/>
        </p:nvCxnSpPr>
        <p:spPr bwMode="auto">
          <a:xfrm>
            <a:off x="4926013" y="5394325"/>
            <a:ext cx="377825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9" name="Oval 38"/>
          <p:cNvSpPr>
            <a:spLocks noChangeArrowheads="1"/>
          </p:cNvSpPr>
          <p:nvPr/>
        </p:nvSpPr>
        <p:spPr bwMode="auto">
          <a:xfrm>
            <a:off x="3756025" y="4365625"/>
            <a:ext cx="1152525" cy="3587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#times</a:t>
            </a:r>
          </a:p>
        </p:txBody>
      </p:sp>
      <p:cxnSp>
        <p:nvCxnSpPr>
          <p:cNvPr id="15380" name="AutoShape 39"/>
          <p:cNvCxnSpPr>
            <a:cxnSpLocks noChangeShapeType="1"/>
            <a:stCxn id="15376" idx="0"/>
            <a:endCxn id="15379" idx="4"/>
          </p:cNvCxnSpPr>
          <p:nvPr/>
        </p:nvCxnSpPr>
        <p:spPr bwMode="auto">
          <a:xfrm flipH="1" flipV="1">
            <a:off x="4332288" y="4737100"/>
            <a:ext cx="3175" cy="263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to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sv-SE" altLang="en-US" sz="2800"/>
              <a:t>A relationship between two entities is translated into a relation, where the attributes are the </a:t>
            </a:r>
            <a:r>
              <a:rPr lang="sv-SE" altLang="en-US" sz="2800" i="1"/>
              <a:t>keys</a:t>
            </a:r>
            <a:r>
              <a:rPr lang="sv-SE" altLang="en-US" sz="2800"/>
              <a:t> of the related entities, plus any attributes of the relationship.</a:t>
            </a:r>
          </a:p>
        </p:txBody>
      </p:sp>
      <p:sp>
        <p:nvSpPr>
          <p:cNvPr id="16388" name="AutoShape 20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Text Box 21"/>
          <p:cNvSpPr txBox="1">
            <a:spLocks noChangeArrowheads="1"/>
          </p:cNvSpPr>
          <p:nvPr/>
        </p:nvSpPr>
        <p:spPr bwMode="auto">
          <a:xfrm>
            <a:off x="2268538" y="5229225"/>
            <a:ext cx="60483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#times)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code  -&gt; Courses.code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name -&gt; Rooms.name</a:t>
            </a:r>
          </a:p>
        </p:txBody>
      </p:sp>
      <p:grpSp>
        <p:nvGrpSpPr>
          <p:cNvPr id="16390" name="Group 25"/>
          <p:cNvGrpSpPr>
            <a:grpSpLocks/>
          </p:cNvGrpSpPr>
          <p:nvPr/>
        </p:nvGrpSpPr>
        <p:grpSpPr bwMode="auto">
          <a:xfrm>
            <a:off x="1476375" y="3213100"/>
            <a:ext cx="6337300" cy="1760538"/>
            <a:chOff x="945" y="1933"/>
            <a:chExt cx="3992" cy="1109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945" y="2140"/>
              <a:ext cx="3992" cy="902"/>
              <a:chOff x="945" y="2140"/>
              <a:chExt cx="3992" cy="902"/>
            </a:xfrm>
          </p:grpSpPr>
          <p:sp>
            <p:nvSpPr>
              <p:cNvPr id="16395" name="Rectangle 5"/>
              <p:cNvSpPr>
                <a:spLocks noChangeArrowheads="1"/>
              </p:cNvSpPr>
              <p:nvPr/>
            </p:nvSpPr>
            <p:spPr bwMode="auto">
              <a:xfrm>
                <a:off x="1553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Course</a:t>
                </a:r>
              </a:p>
            </p:txBody>
          </p:sp>
          <p:sp>
            <p:nvSpPr>
              <p:cNvPr id="16396" name="Oval 6"/>
              <p:cNvSpPr>
                <a:spLocks noChangeArrowheads="1"/>
              </p:cNvSpPr>
              <p:nvPr/>
            </p:nvSpPr>
            <p:spPr bwMode="auto">
              <a:xfrm>
                <a:off x="945" y="2458"/>
                <a:ext cx="38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name</a:t>
                </a:r>
              </a:p>
            </p:txBody>
          </p:sp>
          <p:sp>
            <p:nvSpPr>
              <p:cNvPr id="16397" name="Oval 7"/>
              <p:cNvSpPr>
                <a:spLocks noChangeArrowheads="1"/>
              </p:cNvSpPr>
              <p:nvPr/>
            </p:nvSpPr>
            <p:spPr bwMode="auto">
              <a:xfrm>
                <a:off x="1730" y="2140"/>
                <a:ext cx="404" cy="20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code</a:t>
                </a:r>
              </a:p>
            </p:txBody>
          </p:sp>
          <p:cxnSp>
            <p:nvCxnSpPr>
              <p:cNvPr id="16398" name="AutoShape 8"/>
              <p:cNvCxnSpPr>
                <a:cxnSpLocks noChangeShapeType="1"/>
                <a:stCxn id="16396" idx="6"/>
                <a:endCxn id="16395" idx="1"/>
              </p:cNvCxnSpPr>
              <p:nvPr/>
            </p:nvCxnSpPr>
            <p:spPr bwMode="auto">
              <a:xfrm>
                <a:off x="1333" y="2572"/>
                <a:ext cx="212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399" name="AutoShape 9"/>
              <p:cNvCxnSpPr>
                <a:cxnSpLocks noChangeShapeType="1"/>
              </p:cNvCxnSpPr>
              <p:nvPr/>
            </p:nvCxnSpPr>
            <p:spPr bwMode="auto">
              <a:xfrm>
                <a:off x="1943" y="2367"/>
                <a:ext cx="1" cy="7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0" name="Oval 10"/>
              <p:cNvSpPr>
                <a:spLocks noChangeArrowheads="1"/>
              </p:cNvSpPr>
              <p:nvPr/>
            </p:nvSpPr>
            <p:spPr bwMode="auto">
              <a:xfrm>
                <a:off x="1662" y="2882"/>
                <a:ext cx="545" cy="16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teacher</a:t>
                </a:r>
              </a:p>
            </p:txBody>
          </p:sp>
          <p:cxnSp>
            <p:nvCxnSpPr>
              <p:cNvPr id="16401" name="AutoShape 11"/>
              <p:cNvCxnSpPr>
                <a:cxnSpLocks noChangeShapeType="1"/>
                <a:stCxn id="16400" idx="0"/>
                <a:endCxn id="16395" idx="2"/>
              </p:cNvCxnSpPr>
              <p:nvPr/>
            </p:nvCxnSpPr>
            <p:spPr bwMode="auto">
              <a:xfrm flipH="1" flipV="1">
                <a:off x="1933" y="2738"/>
                <a:ext cx="2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2" name="Rectangle 12"/>
              <p:cNvSpPr>
                <a:spLocks noChangeArrowheads="1"/>
              </p:cNvSpPr>
              <p:nvPr/>
            </p:nvSpPr>
            <p:spPr bwMode="auto">
              <a:xfrm>
                <a:off x="3591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16403" name="Oval 13"/>
              <p:cNvSpPr>
                <a:spLocks noChangeArrowheads="1"/>
              </p:cNvSpPr>
              <p:nvPr/>
            </p:nvSpPr>
            <p:spPr bwMode="auto">
              <a:xfrm>
                <a:off x="3773" y="2140"/>
                <a:ext cx="404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16404" name="AutoShape 14"/>
              <p:cNvCxnSpPr>
                <a:cxnSpLocks noChangeShapeType="1"/>
                <a:stCxn id="16403" idx="4"/>
                <a:endCxn id="16402" idx="0"/>
              </p:cNvCxnSpPr>
              <p:nvPr/>
            </p:nvCxnSpPr>
            <p:spPr bwMode="auto">
              <a:xfrm flipH="1">
                <a:off x="3971" y="2349"/>
                <a:ext cx="4" cy="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5" name="Oval 15"/>
              <p:cNvSpPr>
                <a:spLocks noChangeArrowheads="1"/>
              </p:cNvSpPr>
              <p:nvPr/>
            </p:nvSpPr>
            <p:spPr bwMode="auto">
              <a:xfrm>
                <a:off x="4501" y="2458"/>
                <a:ext cx="436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#seats</a:t>
                </a:r>
              </a:p>
            </p:txBody>
          </p:sp>
          <p:cxnSp>
            <p:nvCxnSpPr>
              <p:cNvPr id="16406" name="AutoShape 16"/>
              <p:cNvCxnSpPr>
                <a:cxnSpLocks noChangeShapeType="1"/>
                <a:stCxn id="16405" idx="2"/>
                <a:endCxn id="16402" idx="3"/>
              </p:cNvCxnSpPr>
              <p:nvPr/>
            </p:nvCxnSpPr>
            <p:spPr bwMode="auto">
              <a:xfrm flipH="1">
                <a:off x="4358" y="2572"/>
                <a:ext cx="135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7" name="AutoShape 17"/>
              <p:cNvSpPr>
                <a:spLocks noChangeArrowheads="1"/>
              </p:cNvSpPr>
              <p:nvPr/>
            </p:nvSpPr>
            <p:spPr bwMode="auto">
              <a:xfrm>
                <a:off x="2608" y="2341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LecturesIn</a:t>
                </a:r>
              </a:p>
            </p:txBody>
          </p:sp>
          <p:cxnSp>
            <p:nvCxnSpPr>
              <p:cNvPr id="16408" name="AutoShape 18"/>
              <p:cNvCxnSpPr>
                <a:cxnSpLocks noChangeShapeType="1"/>
                <a:stCxn id="16395" idx="3"/>
                <a:endCxn id="16407" idx="1"/>
              </p:cNvCxnSpPr>
              <p:nvPr/>
            </p:nvCxnSpPr>
            <p:spPr bwMode="auto">
              <a:xfrm flipV="1">
                <a:off x="2320" y="2581"/>
                <a:ext cx="280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409" name="AutoShape 19"/>
              <p:cNvCxnSpPr>
                <a:cxnSpLocks noChangeShapeType="1"/>
                <a:stCxn id="16407" idx="3"/>
                <a:endCxn id="16402" idx="1"/>
              </p:cNvCxnSpPr>
              <p:nvPr/>
            </p:nvCxnSpPr>
            <p:spPr bwMode="auto">
              <a:xfrm>
                <a:off x="3345" y="2581"/>
                <a:ext cx="23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393" name="Oval 23"/>
            <p:cNvSpPr>
              <a:spLocks noChangeArrowheads="1"/>
            </p:cNvSpPr>
            <p:nvPr/>
          </p:nvSpPr>
          <p:spPr bwMode="auto">
            <a:xfrm>
              <a:off x="2608" y="1933"/>
              <a:ext cx="726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#times</a:t>
              </a:r>
            </a:p>
          </p:txBody>
        </p:sp>
        <p:cxnSp>
          <p:nvCxnSpPr>
            <p:cNvPr id="16394" name="AutoShape 24"/>
            <p:cNvCxnSpPr>
              <a:cxnSpLocks noChangeShapeType="1"/>
              <a:endCxn id="16393" idx="4"/>
            </p:cNvCxnSpPr>
            <p:nvPr/>
          </p:nvCxnSpPr>
          <p:spPr bwMode="auto">
            <a:xfrm flipH="1" flipV="1">
              <a:off x="2971" y="2167"/>
              <a:ext cx="2" cy="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1979613" y="5157788"/>
            <a:ext cx="5688012" cy="1520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800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b="1"/>
              <a:t>What?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sv-SE" alt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to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sv-SE" altLang="en-US" sz="2800"/>
              <a:t>A relationship between two entities is translated into a relation, where the attributes are the </a:t>
            </a:r>
            <a:r>
              <a:rPr lang="sv-SE" altLang="en-US" sz="2800" i="1"/>
              <a:t>keys</a:t>
            </a:r>
            <a:r>
              <a:rPr lang="sv-SE" altLang="en-US" sz="2800"/>
              <a:t> of the related entities, plus any attributes of the relationship.</a:t>
            </a:r>
          </a:p>
        </p:txBody>
      </p:sp>
      <p:sp>
        <p:nvSpPr>
          <p:cNvPr id="16388" name="AutoShape 20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Text Box 21"/>
          <p:cNvSpPr txBox="1">
            <a:spLocks noChangeArrowheads="1"/>
          </p:cNvSpPr>
          <p:nvPr/>
        </p:nvSpPr>
        <p:spPr bwMode="auto">
          <a:xfrm>
            <a:off x="2268538" y="5229225"/>
            <a:ext cx="60483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#times)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code  -&gt; Courses.code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name -&gt; Rooms.name</a:t>
            </a:r>
          </a:p>
        </p:txBody>
      </p:sp>
      <p:grpSp>
        <p:nvGrpSpPr>
          <p:cNvPr id="16390" name="Group 25"/>
          <p:cNvGrpSpPr>
            <a:grpSpLocks/>
          </p:cNvGrpSpPr>
          <p:nvPr/>
        </p:nvGrpSpPr>
        <p:grpSpPr bwMode="auto">
          <a:xfrm>
            <a:off x="1476375" y="3213100"/>
            <a:ext cx="6337300" cy="1760538"/>
            <a:chOff x="945" y="1933"/>
            <a:chExt cx="3992" cy="1109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945" y="2140"/>
              <a:ext cx="3992" cy="902"/>
              <a:chOff x="945" y="2140"/>
              <a:chExt cx="3992" cy="902"/>
            </a:xfrm>
          </p:grpSpPr>
          <p:sp>
            <p:nvSpPr>
              <p:cNvPr id="16395" name="Rectangle 5"/>
              <p:cNvSpPr>
                <a:spLocks noChangeArrowheads="1"/>
              </p:cNvSpPr>
              <p:nvPr/>
            </p:nvSpPr>
            <p:spPr bwMode="auto">
              <a:xfrm>
                <a:off x="1553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Course</a:t>
                </a:r>
              </a:p>
            </p:txBody>
          </p:sp>
          <p:sp>
            <p:nvSpPr>
              <p:cNvPr id="16396" name="Oval 6"/>
              <p:cNvSpPr>
                <a:spLocks noChangeArrowheads="1"/>
              </p:cNvSpPr>
              <p:nvPr/>
            </p:nvSpPr>
            <p:spPr bwMode="auto">
              <a:xfrm>
                <a:off x="945" y="2458"/>
                <a:ext cx="38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name</a:t>
                </a:r>
              </a:p>
            </p:txBody>
          </p:sp>
          <p:sp>
            <p:nvSpPr>
              <p:cNvPr id="16397" name="Oval 7"/>
              <p:cNvSpPr>
                <a:spLocks noChangeArrowheads="1"/>
              </p:cNvSpPr>
              <p:nvPr/>
            </p:nvSpPr>
            <p:spPr bwMode="auto">
              <a:xfrm>
                <a:off x="1730" y="2140"/>
                <a:ext cx="404" cy="20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code</a:t>
                </a:r>
              </a:p>
            </p:txBody>
          </p:sp>
          <p:cxnSp>
            <p:nvCxnSpPr>
              <p:cNvPr id="16398" name="AutoShape 8"/>
              <p:cNvCxnSpPr>
                <a:cxnSpLocks noChangeShapeType="1"/>
                <a:stCxn id="16396" idx="6"/>
                <a:endCxn id="16395" idx="1"/>
              </p:cNvCxnSpPr>
              <p:nvPr/>
            </p:nvCxnSpPr>
            <p:spPr bwMode="auto">
              <a:xfrm>
                <a:off x="1333" y="2572"/>
                <a:ext cx="212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399" name="AutoShape 9"/>
              <p:cNvCxnSpPr>
                <a:cxnSpLocks noChangeShapeType="1"/>
              </p:cNvCxnSpPr>
              <p:nvPr/>
            </p:nvCxnSpPr>
            <p:spPr bwMode="auto">
              <a:xfrm>
                <a:off x="1943" y="2367"/>
                <a:ext cx="1" cy="7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0" name="Oval 10"/>
              <p:cNvSpPr>
                <a:spLocks noChangeArrowheads="1"/>
              </p:cNvSpPr>
              <p:nvPr/>
            </p:nvSpPr>
            <p:spPr bwMode="auto">
              <a:xfrm>
                <a:off x="1662" y="2882"/>
                <a:ext cx="545" cy="16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teacher</a:t>
                </a:r>
              </a:p>
            </p:txBody>
          </p:sp>
          <p:cxnSp>
            <p:nvCxnSpPr>
              <p:cNvPr id="16401" name="AutoShape 11"/>
              <p:cNvCxnSpPr>
                <a:cxnSpLocks noChangeShapeType="1"/>
                <a:stCxn id="16400" idx="0"/>
                <a:endCxn id="16395" idx="2"/>
              </p:cNvCxnSpPr>
              <p:nvPr/>
            </p:nvCxnSpPr>
            <p:spPr bwMode="auto">
              <a:xfrm flipH="1" flipV="1">
                <a:off x="1933" y="2738"/>
                <a:ext cx="2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2" name="Rectangle 12"/>
              <p:cNvSpPr>
                <a:spLocks noChangeArrowheads="1"/>
              </p:cNvSpPr>
              <p:nvPr/>
            </p:nvSpPr>
            <p:spPr bwMode="auto">
              <a:xfrm>
                <a:off x="3591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16403" name="Oval 13"/>
              <p:cNvSpPr>
                <a:spLocks noChangeArrowheads="1"/>
              </p:cNvSpPr>
              <p:nvPr/>
            </p:nvSpPr>
            <p:spPr bwMode="auto">
              <a:xfrm>
                <a:off x="3773" y="2140"/>
                <a:ext cx="404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16404" name="AutoShape 14"/>
              <p:cNvCxnSpPr>
                <a:cxnSpLocks noChangeShapeType="1"/>
                <a:stCxn id="16403" idx="4"/>
                <a:endCxn id="16402" idx="0"/>
              </p:cNvCxnSpPr>
              <p:nvPr/>
            </p:nvCxnSpPr>
            <p:spPr bwMode="auto">
              <a:xfrm flipH="1">
                <a:off x="3971" y="2349"/>
                <a:ext cx="4" cy="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5" name="Oval 15"/>
              <p:cNvSpPr>
                <a:spLocks noChangeArrowheads="1"/>
              </p:cNvSpPr>
              <p:nvPr/>
            </p:nvSpPr>
            <p:spPr bwMode="auto">
              <a:xfrm>
                <a:off x="4501" y="2458"/>
                <a:ext cx="436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#seats</a:t>
                </a:r>
              </a:p>
            </p:txBody>
          </p:sp>
          <p:cxnSp>
            <p:nvCxnSpPr>
              <p:cNvPr id="16406" name="AutoShape 16"/>
              <p:cNvCxnSpPr>
                <a:cxnSpLocks noChangeShapeType="1"/>
                <a:stCxn id="16405" idx="2"/>
                <a:endCxn id="16402" idx="3"/>
              </p:cNvCxnSpPr>
              <p:nvPr/>
            </p:nvCxnSpPr>
            <p:spPr bwMode="auto">
              <a:xfrm flipH="1">
                <a:off x="4358" y="2572"/>
                <a:ext cx="135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407" name="AutoShape 17"/>
              <p:cNvSpPr>
                <a:spLocks noChangeArrowheads="1"/>
              </p:cNvSpPr>
              <p:nvPr/>
            </p:nvSpPr>
            <p:spPr bwMode="auto">
              <a:xfrm>
                <a:off x="2608" y="2341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LecturesIn</a:t>
                </a:r>
              </a:p>
            </p:txBody>
          </p:sp>
          <p:cxnSp>
            <p:nvCxnSpPr>
              <p:cNvPr id="16408" name="AutoShape 18"/>
              <p:cNvCxnSpPr>
                <a:cxnSpLocks noChangeShapeType="1"/>
                <a:stCxn id="16395" idx="3"/>
                <a:endCxn id="16407" idx="1"/>
              </p:cNvCxnSpPr>
              <p:nvPr/>
            </p:nvCxnSpPr>
            <p:spPr bwMode="auto">
              <a:xfrm flipV="1">
                <a:off x="2320" y="2581"/>
                <a:ext cx="280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409" name="AutoShape 19"/>
              <p:cNvCxnSpPr>
                <a:cxnSpLocks noChangeShapeType="1"/>
                <a:stCxn id="16407" idx="3"/>
                <a:endCxn id="16402" idx="1"/>
              </p:cNvCxnSpPr>
              <p:nvPr/>
            </p:nvCxnSpPr>
            <p:spPr bwMode="auto">
              <a:xfrm>
                <a:off x="3345" y="2581"/>
                <a:ext cx="23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393" name="Oval 23"/>
            <p:cNvSpPr>
              <a:spLocks noChangeArrowheads="1"/>
            </p:cNvSpPr>
            <p:nvPr/>
          </p:nvSpPr>
          <p:spPr bwMode="auto">
            <a:xfrm>
              <a:off x="2608" y="1933"/>
              <a:ext cx="726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#times</a:t>
              </a:r>
            </a:p>
          </p:txBody>
        </p:sp>
        <p:cxnSp>
          <p:nvCxnSpPr>
            <p:cNvPr id="16394" name="AutoShape 24"/>
            <p:cNvCxnSpPr>
              <a:cxnSpLocks noChangeShapeType="1"/>
              <a:endCxn id="16393" idx="4"/>
            </p:cNvCxnSpPr>
            <p:nvPr/>
          </p:nvCxnSpPr>
          <p:spPr bwMode="auto">
            <a:xfrm flipH="1" flipV="1">
              <a:off x="2971" y="2167"/>
              <a:ext cx="2" cy="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204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</a:t>
            </a:r>
          </a:p>
        </p:txBody>
      </p:sp>
      <p:sp>
        <p:nvSpPr>
          <p:cNvPr id="50180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  <a:solidFill>
            <a:schemeClr val="accent1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/>
              <a:t>Why could we not do the same for weekday?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</a:pPr>
            <a:r>
              <a:rPr lang="sv-SE" altLang="en-US" sz="2400"/>
              <a:t>Not a property of the relationship – a course can have lectures in a given room on several weekdays!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400"/>
              <a:t>A pair of entities are either related or not.</a:t>
            </a:r>
          </a:p>
        </p:txBody>
      </p:sp>
      <p:grpSp>
        <p:nvGrpSpPr>
          <p:cNvPr id="17412" name="Group 5"/>
          <p:cNvGrpSpPr>
            <a:grpSpLocks/>
          </p:cNvGrpSpPr>
          <p:nvPr/>
        </p:nvGrpSpPr>
        <p:grpSpPr bwMode="auto">
          <a:xfrm>
            <a:off x="1116013" y="2492375"/>
            <a:ext cx="6337300" cy="1760538"/>
            <a:chOff x="718" y="2251"/>
            <a:chExt cx="3992" cy="1109"/>
          </a:xfrm>
        </p:grpSpPr>
        <p:sp>
          <p:nvSpPr>
            <p:cNvPr id="17413" name="Rectangle 6"/>
            <p:cNvSpPr>
              <a:spLocks noChangeArrowheads="1"/>
            </p:cNvSpPr>
            <p:nvPr/>
          </p:nvSpPr>
          <p:spPr bwMode="auto">
            <a:xfrm>
              <a:off x="1326" y="2756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7414" name="Oval 7"/>
            <p:cNvSpPr>
              <a:spLocks noChangeArrowheads="1"/>
            </p:cNvSpPr>
            <p:nvPr/>
          </p:nvSpPr>
          <p:spPr bwMode="auto">
            <a:xfrm>
              <a:off x="718" y="2776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17415" name="Oval 8"/>
            <p:cNvSpPr>
              <a:spLocks noChangeArrowheads="1"/>
            </p:cNvSpPr>
            <p:nvPr/>
          </p:nvSpPr>
          <p:spPr bwMode="auto">
            <a:xfrm>
              <a:off x="1503" y="2458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17416" name="AutoShape 9"/>
            <p:cNvCxnSpPr>
              <a:cxnSpLocks noChangeShapeType="1"/>
              <a:stCxn id="17414" idx="6"/>
              <a:endCxn id="17413" idx="1"/>
            </p:cNvCxnSpPr>
            <p:nvPr/>
          </p:nvCxnSpPr>
          <p:spPr bwMode="auto">
            <a:xfrm>
              <a:off x="1106" y="2890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17" name="AutoShape 10"/>
            <p:cNvCxnSpPr>
              <a:cxnSpLocks noChangeShapeType="1"/>
            </p:cNvCxnSpPr>
            <p:nvPr/>
          </p:nvCxnSpPr>
          <p:spPr bwMode="auto">
            <a:xfrm>
              <a:off x="1716" y="2685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18" name="Oval 11"/>
            <p:cNvSpPr>
              <a:spLocks noChangeArrowheads="1"/>
            </p:cNvSpPr>
            <p:nvPr/>
          </p:nvSpPr>
          <p:spPr bwMode="auto">
            <a:xfrm>
              <a:off x="1435" y="3200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17419" name="AutoShape 12"/>
            <p:cNvCxnSpPr>
              <a:cxnSpLocks noChangeShapeType="1"/>
              <a:stCxn id="17418" idx="0"/>
              <a:endCxn id="17413" idx="2"/>
            </p:cNvCxnSpPr>
            <p:nvPr/>
          </p:nvCxnSpPr>
          <p:spPr bwMode="auto">
            <a:xfrm flipH="1" flipV="1">
              <a:off x="1706" y="3056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0" name="Rectangle 13"/>
            <p:cNvSpPr>
              <a:spLocks noChangeArrowheads="1"/>
            </p:cNvSpPr>
            <p:nvPr/>
          </p:nvSpPr>
          <p:spPr bwMode="auto">
            <a:xfrm>
              <a:off x="3364" y="2756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7421" name="Oval 14"/>
            <p:cNvSpPr>
              <a:spLocks noChangeArrowheads="1"/>
            </p:cNvSpPr>
            <p:nvPr/>
          </p:nvSpPr>
          <p:spPr bwMode="auto">
            <a:xfrm>
              <a:off x="3546" y="2458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7422" name="AutoShape 15"/>
            <p:cNvCxnSpPr>
              <a:cxnSpLocks noChangeShapeType="1"/>
              <a:stCxn id="17421" idx="4"/>
              <a:endCxn id="17420" idx="0"/>
            </p:cNvCxnSpPr>
            <p:nvPr/>
          </p:nvCxnSpPr>
          <p:spPr bwMode="auto">
            <a:xfrm flipH="1">
              <a:off x="3744" y="2667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3" name="Oval 16"/>
            <p:cNvSpPr>
              <a:spLocks noChangeArrowheads="1"/>
            </p:cNvSpPr>
            <p:nvPr/>
          </p:nvSpPr>
          <p:spPr bwMode="auto">
            <a:xfrm>
              <a:off x="4274" y="2776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17424" name="AutoShape 17"/>
            <p:cNvCxnSpPr>
              <a:cxnSpLocks noChangeShapeType="1"/>
              <a:stCxn id="17423" idx="2"/>
              <a:endCxn id="17420" idx="3"/>
            </p:cNvCxnSpPr>
            <p:nvPr/>
          </p:nvCxnSpPr>
          <p:spPr bwMode="auto">
            <a:xfrm flipH="1">
              <a:off x="4131" y="2890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5" name="AutoShape 18"/>
            <p:cNvSpPr>
              <a:spLocks noChangeArrowheads="1"/>
            </p:cNvSpPr>
            <p:nvPr/>
          </p:nvSpPr>
          <p:spPr bwMode="auto">
            <a:xfrm>
              <a:off x="2381" y="2659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17426" name="AutoShape 19"/>
            <p:cNvCxnSpPr>
              <a:cxnSpLocks noChangeShapeType="1"/>
              <a:stCxn id="17413" idx="3"/>
              <a:endCxn id="17425" idx="1"/>
            </p:cNvCxnSpPr>
            <p:nvPr/>
          </p:nvCxnSpPr>
          <p:spPr bwMode="auto">
            <a:xfrm flipV="1">
              <a:off x="2093" y="2899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27" name="AutoShape 20"/>
            <p:cNvCxnSpPr>
              <a:cxnSpLocks noChangeShapeType="1"/>
              <a:stCxn id="17425" idx="3"/>
              <a:endCxn id="17420" idx="1"/>
            </p:cNvCxnSpPr>
            <p:nvPr/>
          </p:nvCxnSpPr>
          <p:spPr bwMode="auto">
            <a:xfrm>
              <a:off x="3118" y="2899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28" name="Oval 21"/>
            <p:cNvSpPr>
              <a:spLocks noChangeArrowheads="1"/>
            </p:cNvSpPr>
            <p:nvPr/>
          </p:nvSpPr>
          <p:spPr bwMode="auto">
            <a:xfrm>
              <a:off x="2381" y="2251"/>
              <a:ext cx="726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weekday</a:t>
              </a:r>
            </a:p>
          </p:txBody>
        </p:sp>
        <p:cxnSp>
          <p:nvCxnSpPr>
            <p:cNvPr id="17429" name="AutoShape 22"/>
            <p:cNvCxnSpPr>
              <a:cxnSpLocks noChangeShapeType="1"/>
              <a:stCxn id="17425" idx="0"/>
              <a:endCxn id="17428" idx="4"/>
            </p:cNvCxnSpPr>
            <p:nvPr/>
          </p:nvCxnSpPr>
          <p:spPr bwMode="auto">
            <a:xfrm flipH="1" flipV="1">
              <a:off x="2744" y="2485"/>
              <a:ext cx="2" cy="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Relationship (non-)keys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Relationships have no keys of their own!</a:t>
            </a:r>
          </a:p>
          <a:p>
            <a:pPr lvl="1" eaLnBrk="1" hangingPunct="1"/>
            <a:r>
              <a:rPr lang="sv-SE" altLang="en-US"/>
              <a:t>The ”key” of a relationship is the combined keys of the related entities</a:t>
            </a:r>
          </a:p>
          <a:p>
            <a:pPr lvl="1" eaLnBrk="1" hangingPunct="1"/>
            <a:r>
              <a:rPr lang="sv-SE" altLang="en-US"/>
              <a:t>Follows from the fact that entities are either related or not.</a:t>
            </a:r>
          </a:p>
          <a:p>
            <a:pPr lvl="1" eaLnBrk="1" hangingPunct="1"/>
            <a:r>
              <a:rPr lang="sv-SE" altLang="en-US"/>
              <a:t>If you at some point think it makes sense to put a key on a relationship, it should probably be an entity instead.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Multiway relationships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/>
            <a:r>
              <a:rPr lang="sv-SE" altLang="en-US"/>
              <a:t>A course has lectures in a given room on different weekdays. </a:t>
            </a:r>
          </a:p>
        </p:txBody>
      </p:sp>
      <p:grpSp>
        <p:nvGrpSpPr>
          <p:cNvPr id="19460" name="Group 25"/>
          <p:cNvGrpSpPr>
            <a:grpSpLocks/>
          </p:cNvGrpSpPr>
          <p:nvPr/>
        </p:nvGrpSpPr>
        <p:grpSpPr bwMode="auto">
          <a:xfrm>
            <a:off x="1619250" y="2708275"/>
            <a:ext cx="6337300" cy="2481263"/>
            <a:chOff x="930" y="1752"/>
            <a:chExt cx="3992" cy="1563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538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930" y="2731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715" y="2413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19464" name="AutoShape 8"/>
            <p:cNvCxnSpPr>
              <a:cxnSpLocks noChangeShapeType="1"/>
              <a:stCxn id="19462" idx="6"/>
              <a:endCxn id="19461" idx="1"/>
            </p:cNvCxnSpPr>
            <p:nvPr/>
          </p:nvCxnSpPr>
          <p:spPr bwMode="auto">
            <a:xfrm>
              <a:off x="1318" y="2845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5" name="AutoShape 9"/>
            <p:cNvCxnSpPr>
              <a:cxnSpLocks noChangeShapeType="1"/>
              <a:stCxn id="19463" idx="4"/>
              <a:endCxn id="19461" idx="0"/>
            </p:cNvCxnSpPr>
            <p:nvPr/>
          </p:nvCxnSpPr>
          <p:spPr bwMode="auto">
            <a:xfrm>
              <a:off x="1917" y="2626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1647" y="3155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19467" name="AutoShape 11"/>
            <p:cNvCxnSpPr>
              <a:cxnSpLocks noChangeShapeType="1"/>
              <a:stCxn id="19466" idx="0"/>
              <a:endCxn id="19461" idx="2"/>
            </p:cNvCxnSpPr>
            <p:nvPr/>
          </p:nvCxnSpPr>
          <p:spPr bwMode="auto">
            <a:xfrm flipH="1" flipV="1">
              <a:off x="1918" y="3011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3576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3758" y="2413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9470" name="AutoShape 14"/>
            <p:cNvCxnSpPr>
              <a:cxnSpLocks noChangeShapeType="1"/>
              <a:stCxn id="19469" idx="4"/>
              <a:endCxn id="19468" idx="0"/>
            </p:cNvCxnSpPr>
            <p:nvPr/>
          </p:nvCxnSpPr>
          <p:spPr bwMode="auto">
            <a:xfrm flipH="1">
              <a:off x="3956" y="2622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4486" y="2731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19472" name="AutoShape 16"/>
            <p:cNvCxnSpPr>
              <a:cxnSpLocks noChangeShapeType="1"/>
              <a:stCxn id="19471" idx="2"/>
              <a:endCxn id="19468" idx="3"/>
            </p:cNvCxnSpPr>
            <p:nvPr/>
          </p:nvCxnSpPr>
          <p:spPr bwMode="auto">
            <a:xfrm flipH="1">
              <a:off x="4343" y="2845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3" name="AutoShape 17"/>
            <p:cNvSpPr>
              <a:spLocks noChangeArrowheads="1"/>
            </p:cNvSpPr>
            <p:nvPr/>
          </p:nvSpPr>
          <p:spPr bwMode="auto">
            <a:xfrm>
              <a:off x="2563" y="2614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19474" name="AutoShape 18"/>
            <p:cNvCxnSpPr>
              <a:cxnSpLocks noChangeShapeType="1"/>
              <a:stCxn id="19461" idx="3"/>
              <a:endCxn id="19473" idx="1"/>
            </p:cNvCxnSpPr>
            <p:nvPr/>
          </p:nvCxnSpPr>
          <p:spPr bwMode="auto">
            <a:xfrm flipV="1">
              <a:off x="2305" y="2854"/>
              <a:ext cx="25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5" name="AutoShape 19"/>
            <p:cNvCxnSpPr>
              <a:cxnSpLocks noChangeShapeType="1"/>
              <a:stCxn id="19473" idx="3"/>
              <a:endCxn id="19468" idx="1"/>
            </p:cNvCxnSpPr>
            <p:nvPr/>
          </p:nvCxnSpPr>
          <p:spPr bwMode="auto">
            <a:xfrm>
              <a:off x="3300" y="2854"/>
              <a:ext cx="26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6" name="AutoShape 21"/>
            <p:cNvCxnSpPr>
              <a:cxnSpLocks noChangeShapeType="1"/>
              <a:stCxn id="19473" idx="0"/>
              <a:endCxn id="19477" idx="2"/>
            </p:cNvCxnSpPr>
            <p:nvPr/>
          </p:nvCxnSpPr>
          <p:spPr bwMode="auto">
            <a:xfrm flipH="1" flipV="1">
              <a:off x="2927" y="2415"/>
              <a:ext cx="1" cy="19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7" name="Rectangle 22"/>
            <p:cNvSpPr>
              <a:spLocks noChangeArrowheads="1"/>
            </p:cNvSpPr>
            <p:nvPr/>
          </p:nvSpPr>
          <p:spPr bwMode="auto">
            <a:xfrm>
              <a:off x="2473" y="2115"/>
              <a:ext cx="907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Weekday</a:t>
              </a:r>
            </a:p>
          </p:txBody>
        </p:sp>
        <p:sp>
          <p:nvSpPr>
            <p:cNvPr id="19478" name="Oval 23"/>
            <p:cNvSpPr>
              <a:spLocks noChangeArrowheads="1"/>
            </p:cNvSpPr>
            <p:nvPr/>
          </p:nvSpPr>
          <p:spPr bwMode="auto">
            <a:xfrm>
              <a:off x="2699" y="1752"/>
              <a:ext cx="45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day</a:t>
              </a:r>
            </a:p>
          </p:txBody>
        </p:sp>
        <p:cxnSp>
          <p:nvCxnSpPr>
            <p:cNvPr id="19479" name="AutoShape 24"/>
            <p:cNvCxnSpPr>
              <a:cxnSpLocks noChangeShapeType="1"/>
              <a:stCxn id="19477" idx="0"/>
              <a:endCxn id="19478" idx="4"/>
            </p:cNvCxnSpPr>
            <p:nvPr/>
          </p:nvCxnSpPr>
          <p:spPr bwMode="auto">
            <a:xfrm flipH="1" flipV="1">
              <a:off x="2926" y="1965"/>
              <a:ext cx="1" cy="1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935037"/>
          </a:xfrm>
        </p:spPr>
        <p:txBody>
          <a:bodyPr/>
          <a:lstStyle/>
          <a:p>
            <a:pPr eaLnBrk="1" hangingPunct="1"/>
            <a:r>
              <a:rPr lang="sv-SE" altLang="en-US"/>
              <a:t>Translating to relations:</a:t>
            </a: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1476375" y="1989138"/>
            <a:ext cx="6337300" cy="2481262"/>
            <a:chOff x="930" y="1752"/>
            <a:chExt cx="3992" cy="1563"/>
          </a:xfrm>
        </p:grpSpPr>
        <p:sp>
          <p:nvSpPr>
            <p:cNvPr id="20487" name="Rectangle 5"/>
            <p:cNvSpPr>
              <a:spLocks noChangeArrowheads="1"/>
            </p:cNvSpPr>
            <p:nvPr/>
          </p:nvSpPr>
          <p:spPr bwMode="auto">
            <a:xfrm>
              <a:off x="1538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0488" name="Oval 6"/>
            <p:cNvSpPr>
              <a:spLocks noChangeArrowheads="1"/>
            </p:cNvSpPr>
            <p:nvPr/>
          </p:nvSpPr>
          <p:spPr bwMode="auto">
            <a:xfrm>
              <a:off x="930" y="2731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0489" name="Oval 7"/>
            <p:cNvSpPr>
              <a:spLocks noChangeArrowheads="1"/>
            </p:cNvSpPr>
            <p:nvPr/>
          </p:nvSpPr>
          <p:spPr bwMode="auto">
            <a:xfrm>
              <a:off x="1715" y="2413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0490" name="AutoShape 8"/>
            <p:cNvCxnSpPr>
              <a:cxnSpLocks noChangeShapeType="1"/>
              <a:stCxn id="20488" idx="6"/>
              <a:endCxn id="20487" idx="1"/>
            </p:cNvCxnSpPr>
            <p:nvPr/>
          </p:nvCxnSpPr>
          <p:spPr bwMode="auto">
            <a:xfrm>
              <a:off x="1318" y="2845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1" name="AutoShape 9"/>
            <p:cNvCxnSpPr>
              <a:cxnSpLocks noChangeShapeType="1"/>
              <a:stCxn id="20489" idx="4"/>
              <a:endCxn id="20487" idx="0"/>
            </p:cNvCxnSpPr>
            <p:nvPr/>
          </p:nvCxnSpPr>
          <p:spPr bwMode="auto">
            <a:xfrm>
              <a:off x="1917" y="2626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2" name="Oval 10"/>
            <p:cNvSpPr>
              <a:spLocks noChangeArrowheads="1"/>
            </p:cNvSpPr>
            <p:nvPr/>
          </p:nvSpPr>
          <p:spPr bwMode="auto">
            <a:xfrm>
              <a:off x="1647" y="3155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0493" name="AutoShape 11"/>
            <p:cNvCxnSpPr>
              <a:cxnSpLocks noChangeShapeType="1"/>
              <a:stCxn id="20492" idx="0"/>
              <a:endCxn id="20487" idx="2"/>
            </p:cNvCxnSpPr>
            <p:nvPr/>
          </p:nvCxnSpPr>
          <p:spPr bwMode="auto">
            <a:xfrm flipH="1" flipV="1">
              <a:off x="1918" y="3011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4" name="Rectangle 12"/>
            <p:cNvSpPr>
              <a:spLocks noChangeArrowheads="1"/>
            </p:cNvSpPr>
            <p:nvPr/>
          </p:nvSpPr>
          <p:spPr bwMode="auto">
            <a:xfrm>
              <a:off x="3576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0495" name="Oval 13"/>
            <p:cNvSpPr>
              <a:spLocks noChangeArrowheads="1"/>
            </p:cNvSpPr>
            <p:nvPr/>
          </p:nvSpPr>
          <p:spPr bwMode="auto">
            <a:xfrm>
              <a:off x="3758" y="2413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0496" name="AutoShape 14"/>
            <p:cNvCxnSpPr>
              <a:cxnSpLocks noChangeShapeType="1"/>
              <a:stCxn id="20495" idx="4"/>
              <a:endCxn id="20494" idx="0"/>
            </p:cNvCxnSpPr>
            <p:nvPr/>
          </p:nvCxnSpPr>
          <p:spPr bwMode="auto">
            <a:xfrm flipH="1">
              <a:off x="3956" y="2622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7" name="Oval 15"/>
            <p:cNvSpPr>
              <a:spLocks noChangeArrowheads="1"/>
            </p:cNvSpPr>
            <p:nvPr/>
          </p:nvSpPr>
          <p:spPr bwMode="auto">
            <a:xfrm>
              <a:off x="4486" y="2731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0498" name="AutoShape 16"/>
            <p:cNvCxnSpPr>
              <a:cxnSpLocks noChangeShapeType="1"/>
              <a:stCxn id="20497" idx="2"/>
              <a:endCxn id="20494" idx="3"/>
            </p:cNvCxnSpPr>
            <p:nvPr/>
          </p:nvCxnSpPr>
          <p:spPr bwMode="auto">
            <a:xfrm flipH="1">
              <a:off x="4343" y="2845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9" name="AutoShape 17"/>
            <p:cNvSpPr>
              <a:spLocks noChangeArrowheads="1"/>
            </p:cNvSpPr>
            <p:nvPr/>
          </p:nvSpPr>
          <p:spPr bwMode="auto">
            <a:xfrm>
              <a:off x="2563" y="2614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20500" name="AutoShape 18"/>
            <p:cNvCxnSpPr>
              <a:cxnSpLocks noChangeShapeType="1"/>
              <a:stCxn id="20487" idx="3"/>
              <a:endCxn id="20499" idx="1"/>
            </p:cNvCxnSpPr>
            <p:nvPr/>
          </p:nvCxnSpPr>
          <p:spPr bwMode="auto">
            <a:xfrm flipV="1">
              <a:off x="2305" y="2854"/>
              <a:ext cx="25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1" name="AutoShape 19"/>
            <p:cNvCxnSpPr>
              <a:cxnSpLocks noChangeShapeType="1"/>
              <a:stCxn id="20499" idx="3"/>
              <a:endCxn id="20494" idx="1"/>
            </p:cNvCxnSpPr>
            <p:nvPr/>
          </p:nvCxnSpPr>
          <p:spPr bwMode="auto">
            <a:xfrm>
              <a:off x="3300" y="2854"/>
              <a:ext cx="26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2" name="AutoShape 20"/>
            <p:cNvCxnSpPr>
              <a:cxnSpLocks noChangeShapeType="1"/>
              <a:stCxn id="20499" idx="0"/>
              <a:endCxn id="20503" idx="2"/>
            </p:cNvCxnSpPr>
            <p:nvPr/>
          </p:nvCxnSpPr>
          <p:spPr bwMode="auto">
            <a:xfrm flipH="1" flipV="1">
              <a:off x="2927" y="2415"/>
              <a:ext cx="1" cy="19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Rectangle 21"/>
            <p:cNvSpPr>
              <a:spLocks noChangeArrowheads="1"/>
            </p:cNvSpPr>
            <p:nvPr/>
          </p:nvSpPr>
          <p:spPr bwMode="auto">
            <a:xfrm>
              <a:off x="2473" y="2115"/>
              <a:ext cx="907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Weekday</a:t>
              </a:r>
            </a:p>
          </p:txBody>
        </p:sp>
        <p:sp>
          <p:nvSpPr>
            <p:cNvPr id="20504" name="Oval 22"/>
            <p:cNvSpPr>
              <a:spLocks noChangeArrowheads="1"/>
            </p:cNvSpPr>
            <p:nvPr/>
          </p:nvSpPr>
          <p:spPr bwMode="auto">
            <a:xfrm>
              <a:off x="2699" y="1752"/>
              <a:ext cx="45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day</a:t>
              </a:r>
            </a:p>
          </p:txBody>
        </p:sp>
        <p:cxnSp>
          <p:nvCxnSpPr>
            <p:cNvPr id="20505" name="AutoShape 23"/>
            <p:cNvCxnSpPr>
              <a:cxnSpLocks noChangeShapeType="1"/>
              <a:stCxn id="20503" idx="0"/>
              <a:endCxn id="20504" idx="4"/>
            </p:cNvCxnSpPr>
            <p:nvPr/>
          </p:nvCxnSpPr>
          <p:spPr bwMode="auto">
            <a:xfrm flipH="1" flipV="1">
              <a:off x="2926" y="1965"/>
              <a:ext cx="1" cy="1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4" name="AutoShape 24"/>
          <p:cNvSpPr>
            <a:spLocks noChangeArrowheads="1"/>
          </p:cNvSpPr>
          <p:nvPr/>
        </p:nvSpPr>
        <p:spPr bwMode="auto">
          <a:xfrm>
            <a:off x="1116013" y="5445125"/>
            <a:ext cx="792162" cy="504825"/>
          </a:xfrm>
          <a:prstGeom prst="rightArrow">
            <a:avLst>
              <a:gd name="adj1" fmla="val 50000"/>
              <a:gd name="adj2" fmla="val 3923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Text Box 26"/>
          <p:cNvSpPr txBox="1">
            <a:spLocks noChangeArrowheads="1"/>
          </p:cNvSpPr>
          <p:nvPr/>
        </p:nvSpPr>
        <p:spPr bwMode="auto">
          <a:xfrm>
            <a:off x="3492500" y="4652963"/>
            <a:ext cx="50768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Weekdays(</a:t>
            </a:r>
            <a:r>
              <a:rPr lang="sv-SE" altLang="en-US" sz="1800" b="1" u="sng">
                <a:latin typeface="Courier New" charset="0"/>
              </a:rPr>
              <a:t>day</a:t>
            </a:r>
            <a:r>
              <a:rPr lang="sv-SE" altLang="en-US" sz="1800" b="1">
                <a:latin typeface="Courier New" charset="0"/>
              </a:rPr>
              <a:t>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day</a:t>
            </a:r>
            <a:r>
              <a:rPr lang="sv-SE" altLang="en-US" sz="1800" b="1">
                <a:latin typeface="Courier New" charset="0"/>
              </a:rPr>
              <a:t>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code  -&gt; Courses.code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name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day   -&gt; Weekdays.day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2916238" y="4508500"/>
            <a:ext cx="5472112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935037"/>
          </a:xfrm>
        </p:spPr>
        <p:txBody>
          <a:bodyPr/>
          <a:lstStyle/>
          <a:p>
            <a:pPr eaLnBrk="1" hangingPunct="1"/>
            <a:r>
              <a:rPr lang="sv-SE" altLang="en-US"/>
              <a:t>Translating to relations:</a:t>
            </a: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1476375" y="1989138"/>
            <a:ext cx="6337300" cy="2481262"/>
            <a:chOff x="930" y="1752"/>
            <a:chExt cx="3992" cy="1563"/>
          </a:xfrm>
        </p:grpSpPr>
        <p:sp>
          <p:nvSpPr>
            <p:cNvPr id="20487" name="Rectangle 5"/>
            <p:cNvSpPr>
              <a:spLocks noChangeArrowheads="1"/>
            </p:cNvSpPr>
            <p:nvPr/>
          </p:nvSpPr>
          <p:spPr bwMode="auto">
            <a:xfrm>
              <a:off x="1538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0488" name="Oval 6"/>
            <p:cNvSpPr>
              <a:spLocks noChangeArrowheads="1"/>
            </p:cNvSpPr>
            <p:nvPr/>
          </p:nvSpPr>
          <p:spPr bwMode="auto">
            <a:xfrm>
              <a:off x="930" y="2731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0489" name="Oval 7"/>
            <p:cNvSpPr>
              <a:spLocks noChangeArrowheads="1"/>
            </p:cNvSpPr>
            <p:nvPr/>
          </p:nvSpPr>
          <p:spPr bwMode="auto">
            <a:xfrm>
              <a:off x="1715" y="2413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0490" name="AutoShape 8"/>
            <p:cNvCxnSpPr>
              <a:cxnSpLocks noChangeShapeType="1"/>
              <a:stCxn id="20488" idx="6"/>
              <a:endCxn id="20487" idx="1"/>
            </p:cNvCxnSpPr>
            <p:nvPr/>
          </p:nvCxnSpPr>
          <p:spPr bwMode="auto">
            <a:xfrm>
              <a:off x="1318" y="2845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1" name="AutoShape 9"/>
            <p:cNvCxnSpPr>
              <a:cxnSpLocks noChangeShapeType="1"/>
              <a:stCxn id="20489" idx="4"/>
              <a:endCxn id="20487" idx="0"/>
            </p:cNvCxnSpPr>
            <p:nvPr/>
          </p:nvCxnSpPr>
          <p:spPr bwMode="auto">
            <a:xfrm>
              <a:off x="1917" y="2626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2" name="Oval 10"/>
            <p:cNvSpPr>
              <a:spLocks noChangeArrowheads="1"/>
            </p:cNvSpPr>
            <p:nvPr/>
          </p:nvSpPr>
          <p:spPr bwMode="auto">
            <a:xfrm>
              <a:off x="1647" y="3155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0493" name="AutoShape 11"/>
            <p:cNvCxnSpPr>
              <a:cxnSpLocks noChangeShapeType="1"/>
              <a:stCxn id="20492" idx="0"/>
              <a:endCxn id="20487" idx="2"/>
            </p:cNvCxnSpPr>
            <p:nvPr/>
          </p:nvCxnSpPr>
          <p:spPr bwMode="auto">
            <a:xfrm flipH="1" flipV="1">
              <a:off x="1918" y="3011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4" name="Rectangle 12"/>
            <p:cNvSpPr>
              <a:spLocks noChangeArrowheads="1"/>
            </p:cNvSpPr>
            <p:nvPr/>
          </p:nvSpPr>
          <p:spPr bwMode="auto">
            <a:xfrm>
              <a:off x="3576" y="2711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0495" name="Oval 13"/>
            <p:cNvSpPr>
              <a:spLocks noChangeArrowheads="1"/>
            </p:cNvSpPr>
            <p:nvPr/>
          </p:nvSpPr>
          <p:spPr bwMode="auto">
            <a:xfrm>
              <a:off x="3758" y="2413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0496" name="AutoShape 14"/>
            <p:cNvCxnSpPr>
              <a:cxnSpLocks noChangeShapeType="1"/>
              <a:stCxn id="20495" idx="4"/>
              <a:endCxn id="20494" idx="0"/>
            </p:cNvCxnSpPr>
            <p:nvPr/>
          </p:nvCxnSpPr>
          <p:spPr bwMode="auto">
            <a:xfrm flipH="1">
              <a:off x="3956" y="2622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7" name="Oval 15"/>
            <p:cNvSpPr>
              <a:spLocks noChangeArrowheads="1"/>
            </p:cNvSpPr>
            <p:nvPr/>
          </p:nvSpPr>
          <p:spPr bwMode="auto">
            <a:xfrm>
              <a:off x="4486" y="2731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0498" name="AutoShape 16"/>
            <p:cNvCxnSpPr>
              <a:cxnSpLocks noChangeShapeType="1"/>
              <a:stCxn id="20497" idx="2"/>
              <a:endCxn id="20494" idx="3"/>
            </p:cNvCxnSpPr>
            <p:nvPr/>
          </p:nvCxnSpPr>
          <p:spPr bwMode="auto">
            <a:xfrm flipH="1">
              <a:off x="4343" y="2845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9" name="AutoShape 17"/>
            <p:cNvSpPr>
              <a:spLocks noChangeArrowheads="1"/>
            </p:cNvSpPr>
            <p:nvPr/>
          </p:nvSpPr>
          <p:spPr bwMode="auto">
            <a:xfrm>
              <a:off x="2563" y="2614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20500" name="AutoShape 18"/>
            <p:cNvCxnSpPr>
              <a:cxnSpLocks noChangeShapeType="1"/>
              <a:stCxn id="20487" idx="3"/>
              <a:endCxn id="20499" idx="1"/>
            </p:cNvCxnSpPr>
            <p:nvPr/>
          </p:nvCxnSpPr>
          <p:spPr bwMode="auto">
            <a:xfrm flipV="1">
              <a:off x="2305" y="2854"/>
              <a:ext cx="25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1" name="AutoShape 19"/>
            <p:cNvCxnSpPr>
              <a:cxnSpLocks noChangeShapeType="1"/>
              <a:stCxn id="20499" idx="3"/>
              <a:endCxn id="20494" idx="1"/>
            </p:cNvCxnSpPr>
            <p:nvPr/>
          </p:nvCxnSpPr>
          <p:spPr bwMode="auto">
            <a:xfrm>
              <a:off x="3300" y="2854"/>
              <a:ext cx="26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2" name="AutoShape 20"/>
            <p:cNvCxnSpPr>
              <a:cxnSpLocks noChangeShapeType="1"/>
              <a:stCxn id="20499" idx="0"/>
              <a:endCxn id="20503" idx="2"/>
            </p:cNvCxnSpPr>
            <p:nvPr/>
          </p:nvCxnSpPr>
          <p:spPr bwMode="auto">
            <a:xfrm flipH="1" flipV="1">
              <a:off x="2927" y="2415"/>
              <a:ext cx="1" cy="19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Rectangle 21"/>
            <p:cNvSpPr>
              <a:spLocks noChangeArrowheads="1"/>
            </p:cNvSpPr>
            <p:nvPr/>
          </p:nvSpPr>
          <p:spPr bwMode="auto">
            <a:xfrm>
              <a:off x="2473" y="2115"/>
              <a:ext cx="907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Weekday</a:t>
              </a:r>
            </a:p>
          </p:txBody>
        </p:sp>
        <p:sp>
          <p:nvSpPr>
            <p:cNvPr id="20504" name="Oval 22"/>
            <p:cNvSpPr>
              <a:spLocks noChangeArrowheads="1"/>
            </p:cNvSpPr>
            <p:nvPr/>
          </p:nvSpPr>
          <p:spPr bwMode="auto">
            <a:xfrm>
              <a:off x="2699" y="1752"/>
              <a:ext cx="45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day</a:t>
              </a:r>
            </a:p>
          </p:txBody>
        </p:sp>
        <p:cxnSp>
          <p:nvCxnSpPr>
            <p:cNvPr id="20505" name="AutoShape 23"/>
            <p:cNvCxnSpPr>
              <a:cxnSpLocks noChangeShapeType="1"/>
              <a:stCxn id="20503" idx="0"/>
              <a:endCxn id="20504" idx="4"/>
            </p:cNvCxnSpPr>
            <p:nvPr/>
          </p:nvCxnSpPr>
          <p:spPr bwMode="auto">
            <a:xfrm flipH="1" flipV="1">
              <a:off x="2926" y="1965"/>
              <a:ext cx="1" cy="1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484" name="AutoShape 24"/>
          <p:cNvSpPr>
            <a:spLocks noChangeArrowheads="1"/>
          </p:cNvSpPr>
          <p:nvPr/>
        </p:nvSpPr>
        <p:spPr bwMode="auto">
          <a:xfrm>
            <a:off x="1116013" y="5445125"/>
            <a:ext cx="792162" cy="504825"/>
          </a:xfrm>
          <a:prstGeom prst="rightArrow">
            <a:avLst>
              <a:gd name="adj1" fmla="val 50000"/>
              <a:gd name="adj2" fmla="val 3923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Text Box 26"/>
          <p:cNvSpPr txBox="1">
            <a:spLocks noChangeArrowheads="1"/>
          </p:cNvSpPr>
          <p:nvPr/>
        </p:nvSpPr>
        <p:spPr bwMode="auto">
          <a:xfrm>
            <a:off x="3492500" y="4652963"/>
            <a:ext cx="50768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Weekdays(</a:t>
            </a:r>
            <a:r>
              <a:rPr lang="sv-SE" altLang="en-US" sz="1800" b="1" u="sng">
                <a:latin typeface="Courier New" charset="0"/>
              </a:rPr>
              <a:t>day</a:t>
            </a:r>
            <a:r>
              <a:rPr lang="sv-SE" altLang="en-US" sz="1800" b="1">
                <a:latin typeface="Courier New" charset="0"/>
              </a:rPr>
              <a:t>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day</a:t>
            </a:r>
            <a:r>
              <a:rPr lang="sv-SE" altLang="en-US" sz="1800" b="1">
                <a:latin typeface="Courier New" charset="0"/>
              </a:rPr>
              <a:t>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code  -&gt; Courses.code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name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day   -&gt; Weekdays.day</a:t>
            </a:r>
          </a:p>
        </p:txBody>
      </p:sp>
    </p:spTree>
    <p:extLst>
      <p:ext uri="{BB962C8B-B14F-4D97-AF65-F5344CB8AC3E}">
        <p14:creationId xmlns:p14="http://schemas.microsoft.com/office/powerpoint/2010/main" val="10870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</a:t>
            </a:r>
            <a:r>
              <a:rPr lang="en-US" dirty="0" err="1" smtClean="0"/>
              <a:t>Cheatsheet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ENTITY = noun/thing</a:t>
            </a:r>
          </a:p>
          <a:p>
            <a:r>
              <a:rPr lang="en-US" sz="2000" dirty="0" smtClean="0"/>
              <a:t>Exist on their own</a:t>
            </a:r>
          </a:p>
          <a:p>
            <a:r>
              <a:rPr lang="en-US" sz="2000" dirty="0" smtClean="0"/>
              <a:t>Have their own </a:t>
            </a:r>
            <a:r>
              <a:rPr lang="en-US" sz="2000" u="sng" dirty="0" smtClean="0"/>
              <a:t>keys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492895"/>
            <a:ext cx="4244280" cy="16561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RELATIONSHIP = verb</a:t>
            </a:r>
          </a:p>
          <a:p>
            <a:r>
              <a:rPr lang="en-US" sz="2000" dirty="0" smtClean="0"/>
              <a:t>Only exist in relation to an entity</a:t>
            </a:r>
          </a:p>
          <a:p>
            <a:r>
              <a:rPr lang="en-US" sz="2000" dirty="0" smtClean="0"/>
              <a:t>No own keys, only </a:t>
            </a:r>
            <a:r>
              <a:rPr lang="en-US" sz="2000" u="sng" dirty="0" smtClean="0"/>
              <a:t>foreign keys</a:t>
            </a:r>
          </a:p>
          <a:p>
            <a:r>
              <a:rPr lang="en-US" sz="2000" dirty="0"/>
              <a:t>Reference the entity keys with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-&gt;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4145219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HasLecturesIn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600" u="sng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en-US" sz="1600" u="sng" dirty="0" err="1" smtClean="0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en-US" sz="1600" u="sng" dirty="0" err="1" smtClean="0">
                <a:latin typeface="Courier New" charset="0"/>
                <a:ea typeface="Courier New" charset="0"/>
                <a:cs typeface="Courier New" charset="0"/>
              </a:rPr>
              <a:t>day</a:t>
            </a:r>
            <a:r>
              <a:rPr lang="en-US" sz="1600" dirty="0" err="1" smtClean="0">
                <a:latin typeface="Courier New" charset="0"/>
                <a:ea typeface="Courier New" charset="0"/>
                <a:cs typeface="Courier New" charset="0"/>
              </a:rPr>
              <a:t>,#times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 marL="400050" lvl="2" indent="0">
              <a:buNone/>
            </a:pP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code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Course.code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 marL="400050" lvl="2" indent="0">
              <a:buNone/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name -&gt;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Room.name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 marL="400050" lvl="2" indent="0">
              <a:buNone/>
            </a:pP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day </a:t>
            </a: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en-US" sz="1600" dirty="0" err="1">
                <a:latin typeface="Courier New" charset="0"/>
                <a:ea typeface="Courier New" charset="0"/>
                <a:cs typeface="Courier New" charset="0"/>
              </a:rPr>
              <a:t>Weekday.day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149081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Course(</a:t>
            </a:r>
            <a:r>
              <a:rPr lang="en-US" sz="1600" u="sng" dirty="0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, name, teacher)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Room(</a:t>
            </a:r>
            <a:r>
              <a:rPr lang="en-US" sz="1600" u="sng" dirty="0" smtClean="0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, #seats)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Weekday(</a:t>
            </a:r>
            <a:r>
              <a:rPr lang="en-US" sz="1600" u="sng" dirty="0" smtClean="0">
                <a:latin typeface="Courier New" charset="0"/>
                <a:ea typeface="Courier New" charset="0"/>
                <a:cs typeface="Courier New" charset="0"/>
              </a:rPr>
              <a:t>day</a:t>
            </a:r>
            <a:r>
              <a:rPr lang="en-US" sz="16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sz="1600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115616" y="1268760"/>
            <a:ext cx="1656184" cy="1008112"/>
            <a:chOff x="1115616" y="1268760"/>
            <a:chExt cx="1656184" cy="1008112"/>
          </a:xfrm>
        </p:grpSpPr>
        <p:sp>
          <p:nvSpPr>
            <p:cNvPr id="8" name="Rectangle 7"/>
            <p:cNvSpPr/>
            <p:nvPr/>
          </p:nvSpPr>
          <p:spPr bwMode="auto">
            <a:xfrm>
              <a:off x="1115616" y="1268760"/>
              <a:ext cx="1656184" cy="1008112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62834" y="158593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Entity</a:t>
              </a:r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544107" y="1103311"/>
            <a:ext cx="1872208" cy="1334578"/>
            <a:chOff x="5544107" y="1103311"/>
            <a:chExt cx="1872208" cy="1334578"/>
          </a:xfrm>
        </p:grpSpPr>
        <p:sp>
          <p:nvSpPr>
            <p:cNvPr id="11" name="TextBox 10"/>
            <p:cNvSpPr txBox="1"/>
            <p:nvPr/>
          </p:nvSpPr>
          <p:spPr>
            <a:xfrm>
              <a:off x="5796136" y="1585934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Relationship</a:t>
              </a:r>
              <a:endParaRPr lang="en-US" dirty="0"/>
            </a:p>
          </p:txBody>
        </p:sp>
        <p:sp>
          <p:nvSpPr>
            <p:cNvPr id="12" name="Diamond 11"/>
            <p:cNvSpPr/>
            <p:nvPr/>
          </p:nvSpPr>
          <p:spPr bwMode="auto">
            <a:xfrm>
              <a:off x="5544107" y="1103311"/>
              <a:ext cx="1872208" cy="1334578"/>
            </a:xfrm>
            <a:prstGeom prst="diamond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932003" y="5589240"/>
            <a:ext cx="5339923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Both entities and relationships can have attributes!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654667" y="6082702"/>
            <a:ext cx="1656184" cy="504056"/>
            <a:chOff x="-1619554" y="342082"/>
            <a:chExt cx="1656184" cy="504056"/>
          </a:xfrm>
        </p:grpSpPr>
        <p:sp>
          <p:nvSpPr>
            <p:cNvPr id="14" name="Oval 13"/>
            <p:cNvSpPr/>
            <p:nvPr/>
          </p:nvSpPr>
          <p:spPr bwMode="auto">
            <a:xfrm>
              <a:off x="-1619554" y="342082"/>
              <a:ext cx="1656184" cy="504056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300576" y="409444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attribute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67074" y="6082702"/>
            <a:ext cx="1656184" cy="504056"/>
            <a:chOff x="-2128668" y="1580006"/>
            <a:chExt cx="1656184" cy="504056"/>
          </a:xfrm>
        </p:grpSpPr>
        <p:sp>
          <p:nvSpPr>
            <p:cNvPr id="16" name="Oval 15"/>
            <p:cNvSpPr/>
            <p:nvPr/>
          </p:nvSpPr>
          <p:spPr bwMode="auto">
            <a:xfrm>
              <a:off x="-2128668" y="1580006"/>
              <a:ext cx="1656184" cy="504056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572446" y="1647368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smtClean="0"/>
                <a:t>key</a:t>
              </a:r>
              <a:endParaRPr lang="en-US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1586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69325" cy="1143000"/>
          </a:xfrm>
        </p:spPr>
        <p:txBody>
          <a:bodyPr/>
          <a:lstStyle/>
          <a:p>
            <a:pPr eaLnBrk="1" hangingPunct="1"/>
            <a:r>
              <a:rPr lang="sv-SE" altLang="en-US"/>
              <a:t>The Entity-Relationship approach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Design </a:t>
            </a:r>
            <a:r>
              <a:rPr lang="sv-SE" altLang="en-US" dirty="0" err="1"/>
              <a:t>your</a:t>
            </a:r>
            <a:r>
              <a:rPr lang="sv-SE" altLang="en-US" dirty="0"/>
              <a:t> </a:t>
            </a:r>
            <a:r>
              <a:rPr lang="sv-SE" altLang="en-US" dirty="0" err="1"/>
              <a:t>database</a:t>
            </a:r>
            <a:r>
              <a:rPr lang="sv-SE" altLang="en-US" dirty="0"/>
              <a:t> by </a:t>
            </a:r>
            <a:r>
              <a:rPr lang="sv-SE" altLang="en-US" dirty="0" err="1"/>
              <a:t>drawing</a:t>
            </a:r>
            <a:r>
              <a:rPr lang="sv-SE" altLang="en-US" dirty="0"/>
              <a:t> a </a:t>
            </a:r>
            <a:r>
              <a:rPr lang="sv-SE" altLang="en-US" dirty="0" err="1"/>
              <a:t>picture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it – an </a:t>
            </a:r>
            <a:r>
              <a:rPr lang="sv-SE" altLang="en-US" i="1" dirty="0" err="1"/>
              <a:t>Entity</a:t>
            </a:r>
            <a:r>
              <a:rPr lang="sv-SE" altLang="en-US" i="1" dirty="0"/>
              <a:t>-Relationship diagram</a:t>
            </a:r>
            <a:endParaRPr lang="sv-SE" altLang="en-US" dirty="0"/>
          </a:p>
          <a:p>
            <a:pPr lvl="1" eaLnBrk="1" hangingPunct="1"/>
            <a:r>
              <a:rPr lang="sv-SE" altLang="en-US" dirty="0" err="1"/>
              <a:t>Allows</a:t>
            </a:r>
            <a:r>
              <a:rPr lang="sv-SE" altLang="en-US" dirty="0"/>
              <a:t> </a:t>
            </a:r>
            <a:r>
              <a:rPr lang="sv-SE" altLang="en-US" dirty="0" err="1"/>
              <a:t>us</a:t>
            </a:r>
            <a:r>
              <a:rPr lang="sv-SE" altLang="en-US" dirty="0"/>
              <a:t> to sketch the design </a:t>
            </a:r>
            <a:r>
              <a:rPr lang="sv-SE" altLang="en-US" dirty="0" err="1"/>
              <a:t>of</a:t>
            </a:r>
            <a:r>
              <a:rPr lang="sv-SE" altLang="en-US" dirty="0"/>
              <a:t> a </a:t>
            </a:r>
            <a:r>
              <a:rPr lang="sv-SE" altLang="en-US" dirty="0" err="1"/>
              <a:t>database</a:t>
            </a:r>
            <a:r>
              <a:rPr lang="sv-SE" altLang="en-US" dirty="0"/>
              <a:t> </a:t>
            </a:r>
            <a:r>
              <a:rPr lang="sv-SE" altLang="en-US" dirty="0" err="1"/>
              <a:t>informally</a:t>
            </a:r>
            <a:r>
              <a:rPr lang="sv-SE" altLang="en-US" dirty="0"/>
              <a:t> (</a:t>
            </a:r>
            <a:r>
              <a:rPr lang="sv-SE" altLang="en-US" dirty="0" err="1"/>
              <a:t>which</a:t>
            </a:r>
            <a:r>
              <a:rPr lang="sv-SE" altLang="en-US" dirty="0"/>
              <a:t> is </a:t>
            </a:r>
            <a:r>
              <a:rPr lang="sv-SE" altLang="en-US" dirty="0" err="1"/>
              <a:t>good</a:t>
            </a:r>
            <a:r>
              <a:rPr lang="sv-SE" altLang="en-US" dirty="0"/>
              <a:t> </a:t>
            </a:r>
            <a:r>
              <a:rPr lang="sv-SE" altLang="en-US" dirty="0" err="1"/>
              <a:t>when</a:t>
            </a:r>
            <a:r>
              <a:rPr lang="sv-SE" altLang="en-US" dirty="0"/>
              <a:t> </a:t>
            </a:r>
            <a:r>
              <a:rPr lang="sv-SE" altLang="en-US" dirty="0" err="1" smtClean="0"/>
              <a:t>communicating</a:t>
            </a:r>
            <a:r>
              <a:rPr lang="sv-SE" altLang="en-US" dirty="0" smtClean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</a:t>
            </a:r>
            <a:r>
              <a:rPr lang="sv-SE" altLang="en-US" dirty="0" err="1"/>
              <a:t>customers</a:t>
            </a:r>
            <a:r>
              <a:rPr lang="sv-SE" altLang="en-US" dirty="0"/>
              <a:t>)</a:t>
            </a:r>
          </a:p>
          <a:p>
            <a:pPr eaLnBrk="1" hangingPunct="1"/>
            <a:r>
              <a:rPr lang="sv-SE" altLang="en-US" dirty="0" err="1"/>
              <a:t>Use</a:t>
            </a:r>
            <a:r>
              <a:rPr lang="sv-SE" altLang="en-US" dirty="0"/>
              <a:t> (</a:t>
            </a:r>
            <a:r>
              <a:rPr lang="sv-SE" altLang="en-US" dirty="0" err="1"/>
              <a:t>more</a:t>
            </a:r>
            <a:r>
              <a:rPr lang="sv-SE" altLang="en-US" dirty="0"/>
              <a:t> or less) </a:t>
            </a:r>
            <a:r>
              <a:rPr lang="sv-SE" altLang="en-US" dirty="0" err="1"/>
              <a:t>mechanical</a:t>
            </a:r>
            <a:r>
              <a:rPr lang="sv-SE" altLang="en-US" dirty="0"/>
              <a:t> </a:t>
            </a:r>
            <a:r>
              <a:rPr lang="sv-SE" altLang="en-US" dirty="0" err="1"/>
              <a:t>methods</a:t>
            </a:r>
            <a:r>
              <a:rPr lang="sv-SE" altLang="en-US" dirty="0"/>
              <a:t> to </a:t>
            </a:r>
            <a:r>
              <a:rPr lang="sv-SE" altLang="en-US" dirty="0" err="1"/>
              <a:t>convert</a:t>
            </a:r>
            <a:r>
              <a:rPr lang="sv-SE" altLang="en-US" dirty="0"/>
              <a:t> </a:t>
            </a:r>
            <a:r>
              <a:rPr lang="sv-SE" altLang="en-US" dirty="0" err="1"/>
              <a:t>your</a:t>
            </a:r>
            <a:r>
              <a:rPr lang="sv-SE" altLang="en-US" dirty="0"/>
              <a:t> diagram to relations.</a:t>
            </a:r>
          </a:p>
          <a:p>
            <a:pPr lvl="1" eaLnBrk="1" hangingPunct="1"/>
            <a:r>
              <a:rPr lang="sv-SE" altLang="en-US" dirty="0" err="1"/>
              <a:t>This</a:t>
            </a:r>
            <a:r>
              <a:rPr lang="sv-SE" altLang="en-US" dirty="0"/>
              <a:t> </a:t>
            </a:r>
            <a:r>
              <a:rPr lang="sv-SE" altLang="en-US" dirty="0" err="1"/>
              <a:t>means</a:t>
            </a:r>
            <a:r>
              <a:rPr lang="sv-SE" altLang="en-US" dirty="0"/>
              <a:t> </a:t>
            </a:r>
            <a:r>
              <a:rPr lang="sv-SE" altLang="en-US" dirty="0" err="1"/>
              <a:t>that</a:t>
            </a:r>
            <a:r>
              <a:rPr lang="sv-SE" altLang="en-US" dirty="0"/>
              <a:t> the diagram </a:t>
            </a:r>
            <a:r>
              <a:rPr lang="sv-SE" altLang="en-US" dirty="0" err="1"/>
              <a:t>can</a:t>
            </a:r>
            <a:r>
              <a:rPr lang="sv-SE" altLang="en-US" dirty="0"/>
              <a:t> be a formal </a:t>
            </a:r>
            <a:r>
              <a:rPr lang="sv-SE" altLang="en-US" dirty="0" err="1"/>
              <a:t>specification</a:t>
            </a:r>
            <a:r>
              <a:rPr lang="sv-SE" altLang="en-US" dirty="0"/>
              <a:t> as </a:t>
            </a:r>
            <a:r>
              <a:rPr lang="sv-SE" altLang="en-US" dirty="0" err="1"/>
              <a:t>well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Many-to-many relationships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Many-to-many (n-to-n, many-many)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Each entity in either of the entity sets can be related to any number of entities of the other set.</a:t>
            </a:r>
          </a:p>
          <a:p>
            <a:pPr lvl="1"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endParaRPr lang="sv-SE" altLang="en-US" sz="2400"/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A course can have lectures in many rooms.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Many courses can have lectures in the same room.</a:t>
            </a:r>
          </a:p>
        </p:txBody>
      </p:sp>
      <p:grpSp>
        <p:nvGrpSpPr>
          <p:cNvPr id="21508" name="Group 20"/>
          <p:cNvGrpSpPr>
            <a:grpSpLocks/>
          </p:cNvGrpSpPr>
          <p:nvPr/>
        </p:nvGrpSpPr>
        <p:grpSpPr bwMode="auto">
          <a:xfrm>
            <a:off x="1619250" y="3573463"/>
            <a:ext cx="6337300" cy="1431925"/>
            <a:chOff x="945" y="2140"/>
            <a:chExt cx="3992" cy="902"/>
          </a:xfrm>
        </p:grpSpPr>
        <p:sp>
          <p:nvSpPr>
            <p:cNvPr id="21509" name="Rectangle 21"/>
            <p:cNvSpPr>
              <a:spLocks noChangeArrowheads="1"/>
            </p:cNvSpPr>
            <p:nvPr/>
          </p:nvSpPr>
          <p:spPr bwMode="auto">
            <a:xfrm>
              <a:off x="1553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1510" name="Oval 22"/>
            <p:cNvSpPr>
              <a:spLocks noChangeArrowheads="1"/>
            </p:cNvSpPr>
            <p:nvPr/>
          </p:nvSpPr>
          <p:spPr bwMode="auto">
            <a:xfrm>
              <a:off x="945" y="245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1511" name="Oval 23"/>
            <p:cNvSpPr>
              <a:spLocks noChangeArrowheads="1"/>
            </p:cNvSpPr>
            <p:nvPr/>
          </p:nvSpPr>
          <p:spPr bwMode="auto">
            <a:xfrm>
              <a:off x="1730" y="214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1512" name="AutoShape 24"/>
            <p:cNvCxnSpPr>
              <a:cxnSpLocks noChangeShapeType="1"/>
              <a:stCxn id="21510" idx="6"/>
              <a:endCxn id="21509" idx="1"/>
            </p:cNvCxnSpPr>
            <p:nvPr/>
          </p:nvCxnSpPr>
          <p:spPr bwMode="auto">
            <a:xfrm>
              <a:off x="1333" y="257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3" name="AutoShape 25"/>
            <p:cNvCxnSpPr>
              <a:cxnSpLocks noChangeShapeType="1"/>
            </p:cNvCxnSpPr>
            <p:nvPr/>
          </p:nvCxnSpPr>
          <p:spPr bwMode="auto">
            <a:xfrm>
              <a:off x="1943" y="236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14" name="Oval 26"/>
            <p:cNvSpPr>
              <a:spLocks noChangeArrowheads="1"/>
            </p:cNvSpPr>
            <p:nvPr/>
          </p:nvSpPr>
          <p:spPr bwMode="auto">
            <a:xfrm>
              <a:off x="1662" y="288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1515" name="AutoShape 27"/>
            <p:cNvCxnSpPr>
              <a:cxnSpLocks noChangeShapeType="1"/>
              <a:stCxn id="21514" idx="0"/>
              <a:endCxn id="21509" idx="2"/>
            </p:cNvCxnSpPr>
            <p:nvPr/>
          </p:nvCxnSpPr>
          <p:spPr bwMode="auto">
            <a:xfrm flipH="1" flipV="1">
              <a:off x="1933" y="273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16" name="Rectangle 28"/>
            <p:cNvSpPr>
              <a:spLocks noChangeArrowheads="1"/>
            </p:cNvSpPr>
            <p:nvPr/>
          </p:nvSpPr>
          <p:spPr bwMode="auto">
            <a:xfrm>
              <a:off x="3591" y="243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1517" name="Oval 29"/>
            <p:cNvSpPr>
              <a:spLocks noChangeArrowheads="1"/>
            </p:cNvSpPr>
            <p:nvPr/>
          </p:nvSpPr>
          <p:spPr bwMode="auto">
            <a:xfrm>
              <a:off x="3773" y="214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1518" name="AutoShape 30"/>
            <p:cNvCxnSpPr>
              <a:cxnSpLocks noChangeShapeType="1"/>
              <a:stCxn id="21517" idx="4"/>
              <a:endCxn id="21516" idx="0"/>
            </p:cNvCxnSpPr>
            <p:nvPr/>
          </p:nvCxnSpPr>
          <p:spPr bwMode="auto">
            <a:xfrm flipH="1">
              <a:off x="3971" y="234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19" name="Oval 31"/>
            <p:cNvSpPr>
              <a:spLocks noChangeArrowheads="1"/>
            </p:cNvSpPr>
            <p:nvPr/>
          </p:nvSpPr>
          <p:spPr bwMode="auto">
            <a:xfrm>
              <a:off x="4501" y="245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1520" name="AutoShape 32"/>
            <p:cNvCxnSpPr>
              <a:cxnSpLocks noChangeShapeType="1"/>
              <a:stCxn id="21519" idx="2"/>
              <a:endCxn id="21516" idx="3"/>
            </p:cNvCxnSpPr>
            <p:nvPr/>
          </p:nvCxnSpPr>
          <p:spPr bwMode="auto">
            <a:xfrm flipH="1">
              <a:off x="4358" y="257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21" name="AutoShape 33"/>
            <p:cNvSpPr>
              <a:spLocks noChangeArrowheads="1"/>
            </p:cNvSpPr>
            <p:nvPr/>
          </p:nvSpPr>
          <p:spPr bwMode="auto">
            <a:xfrm>
              <a:off x="2608" y="234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21522" name="AutoShape 34"/>
            <p:cNvCxnSpPr>
              <a:cxnSpLocks noChangeShapeType="1"/>
              <a:stCxn id="21509" idx="3"/>
              <a:endCxn id="21521" idx="1"/>
            </p:cNvCxnSpPr>
            <p:nvPr/>
          </p:nvCxnSpPr>
          <p:spPr bwMode="auto">
            <a:xfrm flipV="1">
              <a:off x="2320" y="258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3" name="AutoShape 35"/>
            <p:cNvCxnSpPr>
              <a:cxnSpLocks noChangeShapeType="1"/>
              <a:stCxn id="21521" idx="3"/>
              <a:endCxn id="21516" idx="1"/>
            </p:cNvCxnSpPr>
            <p:nvPr/>
          </p:nvCxnSpPr>
          <p:spPr bwMode="auto">
            <a:xfrm>
              <a:off x="3345" y="258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Many-to-one relationships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Many-to-one (n-to-1, many-one)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Each entity on the ”many” side can only be related to (at most) one entity on the ”one” side.</a:t>
            </a:r>
          </a:p>
          <a:p>
            <a:pPr lvl="1" eaLnBrk="1" hangingPunct="1">
              <a:lnSpc>
                <a:spcPct val="90000"/>
              </a:lnSpc>
            </a:pPr>
            <a:endParaRPr lang="sv-SE" altLang="en-US" sz="2000"/>
          </a:p>
          <a:p>
            <a:pPr lvl="1" eaLnBrk="1" hangingPunct="1">
              <a:lnSpc>
                <a:spcPct val="90000"/>
              </a:lnSpc>
            </a:pPr>
            <a:endParaRPr lang="sv-SE" altLang="en-US" sz="2000"/>
          </a:p>
          <a:p>
            <a:pPr lvl="1" eaLnBrk="1" hangingPunct="1">
              <a:lnSpc>
                <a:spcPct val="90000"/>
              </a:lnSpc>
            </a:pPr>
            <a:endParaRPr lang="sv-SE" altLang="en-US" sz="2400"/>
          </a:p>
          <a:p>
            <a:pPr lvl="1" eaLnBrk="1" hangingPunct="1">
              <a:lnSpc>
                <a:spcPct val="90000"/>
              </a:lnSpc>
            </a:pPr>
            <a:endParaRPr lang="sv-SE" altLang="en-US" sz="3200"/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Courses have all their lectures in the same room.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Many courses can share the same room.</a:t>
            </a:r>
          </a:p>
        </p:txBody>
      </p:sp>
      <p:grpSp>
        <p:nvGrpSpPr>
          <p:cNvPr id="22532" name="Group 20"/>
          <p:cNvGrpSpPr>
            <a:grpSpLocks/>
          </p:cNvGrpSpPr>
          <p:nvPr/>
        </p:nvGrpSpPr>
        <p:grpSpPr bwMode="auto">
          <a:xfrm>
            <a:off x="1619250" y="3789363"/>
            <a:ext cx="6337300" cy="1431925"/>
            <a:chOff x="1020" y="2659"/>
            <a:chExt cx="3992" cy="902"/>
          </a:xfrm>
        </p:grpSpPr>
        <p:sp>
          <p:nvSpPr>
            <p:cNvPr id="22534" name="Rectangle 5"/>
            <p:cNvSpPr>
              <a:spLocks noChangeArrowheads="1"/>
            </p:cNvSpPr>
            <p:nvPr/>
          </p:nvSpPr>
          <p:spPr bwMode="auto">
            <a:xfrm>
              <a:off x="1628" y="2957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2535" name="Oval 6"/>
            <p:cNvSpPr>
              <a:spLocks noChangeArrowheads="1"/>
            </p:cNvSpPr>
            <p:nvPr/>
          </p:nvSpPr>
          <p:spPr bwMode="auto">
            <a:xfrm>
              <a:off x="1020" y="2977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2536" name="Oval 7"/>
            <p:cNvSpPr>
              <a:spLocks noChangeArrowheads="1"/>
            </p:cNvSpPr>
            <p:nvPr/>
          </p:nvSpPr>
          <p:spPr bwMode="auto">
            <a:xfrm>
              <a:off x="1805" y="2659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2537" name="AutoShape 8"/>
            <p:cNvCxnSpPr>
              <a:cxnSpLocks noChangeShapeType="1"/>
              <a:stCxn id="22535" idx="6"/>
              <a:endCxn id="22534" idx="1"/>
            </p:cNvCxnSpPr>
            <p:nvPr/>
          </p:nvCxnSpPr>
          <p:spPr bwMode="auto">
            <a:xfrm>
              <a:off x="1408" y="3091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8" name="AutoShape 9"/>
            <p:cNvCxnSpPr>
              <a:cxnSpLocks noChangeShapeType="1"/>
            </p:cNvCxnSpPr>
            <p:nvPr/>
          </p:nvCxnSpPr>
          <p:spPr bwMode="auto">
            <a:xfrm>
              <a:off x="2018" y="2886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39" name="Oval 10"/>
            <p:cNvSpPr>
              <a:spLocks noChangeArrowheads="1"/>
            </p:cNvSpPr>
            <p:nvPr/>
          </p:nvSpPr>
          <p:spPr bwMode="auto">
            <a:xfrm>
              <a:off x="1737" y="3401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2540" name="AutoShape 11"/>
            <p:cNvCxnSpPr>
              <a:cxnSpLocks noChangeShapeType="1"/>
              <a:stCxn id="22539" idx="0"/>
              <a:endCxn id="22534" idx="2"/>
            </p:cNvCxnSpPr>
            <p:nvPr/>
          </p:nvCxnSpPr>
          <p:spPr bwMode="auto">
            <a:xfrm flipH="1" flipV="1">
              <a:off x="2008" y="3257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1" name="Rectangle 12"/>
            <p:cNvSpPr>
              <a:spLocks noChangeArrowheads="1"/>
            </p:cNvSpPr>
            <p:nvPr/>
          </p:nvSpPr>
          <p:spPr bwMode="auto">
            <a:xfrm>
              <a:off x="3666" y="2957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2542" name="Oval 13"/>
            <p:cNvSpPr>
              <a:spLocks noChangeArrowheads="1"/>
            </p:cNvSpPr>
            <p:nvPr/>
          </p:nvSpPr>
          <p:spPr bwMode="auto">
            <a:xfrm>
              <a:off x="3848" y="2659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2543" name="AutoShape 14"/>
            <p:cNvCxnSpPr>
              <a:cxnSpLocks noChangeShapeType="1"/>
              <a:stCxn id="22542" idx="4"/>
              <a:endCxn id="22541" idx="0"/>
            </p:cNvCxnSpPr>
            <p:nvPr/>
          </p:nvCxnSpPr>
          <p:spPr bwMode="auto">
            <a:xfrm flipH="1">
              <a:off x="4046" y="2868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4" name="Oval 15"/>
            <p:cNvSpPr>
              <a:spLocks noChangeArrowheads="1"/>
            </p:cNvSpPr>
            <p:nvPr/>
          </p:nvSpPr>
          <p:spPr bwMode="auto">
            <a:xfrm>
              <a:off x="4576" y="2977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2545" name="AutoShape 16"/>
            <p:cNvCxnSpPr>
              <a:cxnSpLocks noChangeShapeType="1"/>
              <a:stCxn id="22544" idx="2"/>
              <a:endCxn id="22541" idx="3"/>
            </p:cNvCxnSpPr>
            <p:nvPr/>
          </p:nvCxnSpPr>
          <p:spPr bwMode="auto">
            <a:xfrm flipH="1">
              <a:off x="4433" y="3091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6" name="AutoShape 17"/>
            <p:cNvSpPr>
              <a:spLocks noChangeArrowheads="1"/>
            </p:cNvSpPr>
            <p:nvPr/>
          </p:nvSpPr>
          <p:spPr bwMode="auto">
            <a:xfrm>
              <a:off x="2683" y="2860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ResidesIn</a:t>
              </a:r>
            </a:p>
          </p:txBody>
        </p:sp>
        <p:cxnSp>
          <p:nvCxnSpPr>
            <p:cNvPr id="22547" name="AutoShape 18"/>
            <p:cNvCxnSpPr>
              <a:cxnSpLocks noChangeShapeType="1"/>
              <a:stCxn id="22534" idx="3"/>
              <a:endCxn id="22546" idx="1"/>
            </p:cNvCxnSpPr>
            <p:nvPr/>
          </p:nvCxnSpPr>
          <p:spPr bwMode="auto">
            <a:xfrm flipV="1">
              <a:off x="2395" y="3100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8" name="AutoShape 19"/>
            <p:cNvCxnSpPr>
              <a:cxnSpLocks noChangeShapeType="1"/>
              <a:stCxn id="22546" idx="3"/>
              <a:endCxn id="22541" idx="1"/>
            </p:cNvCxnSpPr>
            <p:nvPr/>
          </p:nvCxnSpPr>
          <p:spPr bwMode="auto">
            <a:xfrm>
              <a:off x="3420" y="3100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533" name="AutoShape 21"/>
          <p:cNvSpPr>
            <a:spLocks noChangeArrowheads="1"/>
          </p:cNvSpPr>
          <p:nvPr/>
        </p:nvSpPr>
        <p:spPr bwMode="auto">
          <a:xfrm rot="10800000">
            <a:off x="5148263" y="4868863"/>
            <a:ext cx="1439862" cy="503237"/>
          </a:xfrm>
          <a:prstGeom prst="wedgeRectCallout">
            <a:avLst>
              <a:gd name="adj1" fmla="val 13944"/>
              <a:gd name="adj2" fmla="val 1011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Arrow means ”at most 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Many-to-”exactly one”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sv-SE" altLang="en-US"/>
              <a:t>All entities on the ”many” side </a:t>
            </a:r>
            <a:r>
              <a:rPr lang="sv-SE" altLang="en-US" i="1"/>
              <a:t>must</a:t>
            </a:r>
            <a:r>
              <a:rPr lang="sv-SE" altLang="en-US"/>
              <a:t> be related to one entity on the ”one” side.</a:t>
            </a:r>
          </a:p>
          <a:p>
            <a:pPr lvl="1" eaLnBrk="1" hangingPunct="1"/>
            <a:r>
              <a:rPr lang="sv-SE" altLang="en-US"/>
              <a:t>This is also known as </a:t>
            </a:r>
            <a:r>
              <a:rPr lang="sv-SE" altLang="en-US" b="1" i="1"/>
              <a:t>total participation</a:t>
            </a:r>
            <a:endParaRPr lang="sv-SE" altLang="en-US" b="1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lvl="1" eaLnBrk="1" hangingPunct="1"/>
            <a:r>
              <a:rPr lang="sv-SE" altLang="en-US" sz="2400"/>
              <a:t>All courses have all their lectures in some room.</a:t>
            </a:r>
          </a:p>
          <a:p>
            <a:pPr lvl="1" eaLnBrk="1" hangingPunct="1"/>
            <a:r>
              <a:rPr lang="sv-SE" altLang="en-US" sz="2400"/>
              <a:t>Many courses can share the same room.</a:t>
            </a:r>
          </a:p>
        </p:txBody>
      </p:sp>
      <p:grpSp>
        <p:nvGrpSpPr>
          <p:cNvPr id="23556" name="Group 26"/>
          <p:cNvGrpSpPr>
            <a:grpSpLocks/>
          </p:cNvGrpSpPr>
          <p:nvPr/>
        </p:nvGrpSpPr>
        <p:grpSpPr bwMode="auto">
          <a:xfrm>
            <a:off x="1116013" y="3429000"/>
            <a:ext cx="6337300" cy="1431925"/>
            <a:chOff x="703" y="2160"/>
            <a:chExt cx="3992" cy="902"/>
          </a:xfrm>
        </p:grpSpPr>
        <p:pic>
          <p:nvPicPr>
            <p:cNvPr id="23558" name="Picture 23" descr="rounded arrowhe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250" y="2516"/>
              <a:ext cx="12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9" name="Rectangle 5"/>
            <p:cNvSpPr>
              <a:spLocks noChangeArrowheads="1"/>
            </p:cNvSpPr>
            <p:nvPr/>
          </p:nvSpPr>
          <p:spPr bwMode="auto">
            <a:xfrm>
              <a:off x="1311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3560" name="Oval 6"/>
            <p:cNvSpPr>
              <a:spLocks noChangeArrowheads="1"/>
            </p:cNvSpPr>
            <p:nvPr/>
          </p:nvSpPr>
          <p:spPr bwMode="auto">
            <a:xfrm>
              <a:off x="703" y="247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3561" name="Oval 7"/>
            <p:cNvSpPr>
              <a:spLocks noChangeArrowheads="1"/>
            </p:cNvSpPr>
            <p:nvPr/>
          </p:nvSpPr>
          <p:spPr bwMode="auto">
            <a:xfrm>
              <a:off x="1488" y="216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3562" name="AutoShape 8"/>
            <p:cNvCxnSpPr>
              <a:cxnSpLocks noChangeShapeType="1"/>
              <a:stCxn id="23560" idx="6"/>
              <a:endCxn id="23559" idx="1"/>
            </p:cNvCxnSpPr>
            <p:nvPr/>
          </p:nvCxnSpPr>
          <p:spPr bwMode="auto">
            <a:xfrm>
              <a:off x="1091" y="259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3" name="AutoShape 9"/>
            <p:cNvCxnSpPr>
              <a:cxnSpLocks noChangeShapeType="1"/>
            </p:cNvCxnSpPr>
            <p:nvPr/>
          </p:nvCxnSpPr>
          <p:spPr bwMode="auto">
            <a:xfrm>
              <a:off x="1701" y="238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4" name="Oval 10"/>
            <p:cNvSpPr>
              <a:spLocks noChangeArrowheads="1"/>
            </p:cNvSpPr>
            <p:nvPr/>
          </p:nvSpPr>
          <p:spPr bwMode="auto">
            <a:xfrm>
              <a:off x="1420" y="290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3565" name="AutoShape 11"/>
            <p:cNvCxnSpPr>
              <a:cxnSpLocks noChangeShapeType="1"/>
              <a:stCxn id="23564" idx="0"/>
              <a:endCxn id="23559" idx="2"/>
            </p:cNvCxnSpPr>
            <p:nvPr/>
          </p:nvCxnSpPr>
          <p:spPr bwMode="auto">
            <a:xfrm flipH="1" flipV="1">
              <a:off x="1691" y="275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6" name="Rectangle 12"/>
            <p:cNvSpPr>
              <a:spLocks noChangeArrowheads="1"/>
            </p:cNvSpPr>
            <p:nvPr/>
          </p:nvSpPr>
          <p:spPr bwMode="auto">
            <a:xfrm>
              <a:off x="3349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3567" name="Oval 13"/>
            <p:cNvSpPr>
              <a:spLocks noChangeArrowheads="1"/>
            </p:cNvSpPr>
            <p:nvPr/>
          </p:nvSpPr>
          <p:spPr bwMode="auto">
            <a:xfrm>
              <a:off x="3531" y="216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3568" name="AutoShape 14"/>
            <p:cNvCxnSpPr>
              <a:cxnSpLocks noChangeShapeType="1"/>
              <a:stCxn id="23567" idx="4"/>
              <a:endCxn id="23566" idx="0"/>
            </p:cNvCxnSpPr>
            <p:nvPr/>
          </p:nvCxnSpPr>
          <p:spPr bwMode="auto">
            <a:xfrm flipH="1">
              <a:off x="3729" y="236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9" name="Oval 15"/>
            <p:cNvSpPr>
              <a:spLocks noChangeArrowheads="1"/>
            </p:cNvSpPr>
            <p:nvPr/>
          </p:nvSpPr>
          <p:spPr bwMode="auto">
            <a:xfrm>
              <a:off x="4259" y="247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3570" name="AutoShape 16"/>
            <p:cNvCxnSpPr>
              <a:cxnSpLocks noChangeShapeType="1"/>
              <a:stCxn id="23569" idx="2"/>
              <a:endCxn id="23566" idx="3"/>
            </p:cNvCxnSpPr>
            <p:nvPr/>
          </p:nvCxnSpPr>
          <p:spPr bwMode="auto">
            <a:xfrm flipH="1">
              <a:off x="4116" y="259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1" name="AutoShape 17"/>
            <p:cNvSpPr>
              <a:spLocks noChangeArrowheads="1"/>
            </p:cNvSpPr>
            <p:nvPr/>
          </p:nvSpPr>
          <p:spPr bwMode="auto">
            <a:xfrm>
              <a:off x="2366" y="236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ResidesIn</a:t>
              </a:r>
            </a:p>
          </p:txBody>
        </p:sp>
        <p:cxnSp>
          <p:nvCxnSpPr>
            <p:cNvPr id="23572" name="AutoShape 18"/>
            <p:cNvCxnSpPr>
              <a:cxnSpLocks noChangeShapeType="1"/>
              <a:stCxn id="23559" idx="3"/>
              <a:endCxn id="23571" idx="1"/>
            </p:cNvCxnSpPr>
            <p:nvPr/>
          </p:nvCxnSpPr>
          <p:spPr bwMode="auto">
            <a:xfrm flipV="1">
              <a:off x="2078" y="260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AutoShape 19"/>
            <p:cNvCxnSpPr>
              <a:cxnSpLocks noChangeShapeType="1"/>
              <a:stCxn id="23571" idx="3"/>
              <a:endCxn id="23566" idx="1"/>
            </p:cNvCxnSpPr>
            <p:nvPr/>
          </p:nvCxnSpPr>
          <p:spPr bwMode="auto">
            <a:xfrm>
              <a:off x="3103" y="260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557" name="AutoShape 20"/>
          <p:cNvSpPr>
            <a:spLocks noChangeArrowheads="1"/>
          </p:cNvSpPr>
          <p:nvPr/>
        </p:nvSpPr>
        <p:spPr bwMode="auto">
          <a:xfrm rot="10800000">
            <a:off x="4356100" y="4725988"/>
            <a:ext cx="2014538" cy="503237"/>
          </a:xfrm>
          <a:prstGeom prst="wedgeRectCallout">
            <a:avLst>
              <a:gd name="adj1" fmla="val 13278"/>
              <a:gd name="adj2" fmla="val 114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Rounded arrow means ”exactly 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One-to-one relationships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One-to-one (1-to-1, one-one)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Each entity on either side can only be related to (at most) one entity on the other side.</a:t>
            </a:r>
          </a:p>
          <a:p>
            <a:pPr lvl="1" eaLnBrk="1" hangingPunct="1">
              <a:lnSpc>
                <a:spcPct val="90000"/>
              </a:lnSpc>
            </a:pPr>
            <a:endParaRPr lang="sv-SE" altLang="en-US" sz="2000"/>
          </a:p>
          <a:p>
            <a:pPr lvl="1" eaLnBrk="1" hangingPunct="1">
              <a:lnSpc>
                <a:spcPct val="90000"/>
              </a:lnSpc>
            </a:pPr>
            <a:endParaRPr lang="sv-SE" altLang="en-US" sz="2000"/>
          </a:p>
          <a:p>
            <a:pPr lvl="1" eaLnBrk="1" hangingPunct="1">
              <a:lnSpc>
                <a:spcPct val="90000"/>
              </a:lnSpc>
            </a:pPr>
            <a:endParaRPr lang="sv-SE" altLang="en-US" sz="2400"/>
          </a:p>
          <a:p>
            <a:pPr lvl="1" eaLnBrk="1" hangingPunct="1">
              <a:lnSpc>
                <a:spcPct val="90000"/>
              </a:lnSpc>
            </a:pPr>
            <a:endParaRPr lang="sv-SE" altLang="en-US" sz="3200"/>
          </a:p>
          <a:p>
            <a:pPr lvl="1" eaLnBrk="1" hangingPunct="1">
              <a:lnSpc>
                <a:spcPct val="90000"/>
              </a:lnSpc>
            </a:pPr>
            <a:endParaRPr lang="sv-SE" altLang="en-US" sz="2400"/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Courses have all their lectures in the same room.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Only one course in each room.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/>
              <a:t>Not all rooms have courses in them.</a:t>
            </a:r>
          </a:p>
        </p:txBody>
      </p:sp>
      <p:grpSp>
        <p:nvGrpSpPr>
          <p:cNvPr id="24580" name="Group 21"/>
          <p:cNvGrpSpPr>
            <a:grpSpLocks/>
          </p:cNvGrpSpPr>
          <p:nvPr/>
        </p:nvGrpSpPr>
        <p:grpSpPr bwMode="auto">
          <a:xfrm>
            <a:off x="1258888" y="3429000"/>
            <a:ext cx="6337300" cy="1431925"/>
            <a:chOff x="703" y="2160"/>
            <a:chExt cx="3992" cy="902"/>
          </a:xfrm>
        </p:grpSpPr>
        <p:pic>
          <p:nvPicPr>
            <p:cNvPr id="24581" name="Picture 22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250" y="2516"/>
              <a:ext cx="12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2" name="Rectangle 23"/>
            <p:cNvSpPr>
              <a:spLocks noChangeArrowheads="1"/>
            </p:cNvSpPr>
            <p:nvPr/>
          </p:nvSpPr>
          <p:spPr bwMode="auto">
            <a:xfrm>
              <a:off x="1311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4583" name="Oval 24"/>
            <p:cNvSpPr>
              <a:spLocks noChangeArrowheads="1"/>
            </p:cNvSpPr>
            <p:nvPr/>
          </p:nvSpPr>
          <p:spPr bwMode="auto">
            <a:xfrm>
              <a:off x="703" y="247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4584" name="Oval 25"/>
            <p:cNvSpPr>
              <a:spLocks noChangeArrowheads="1"/>
            </p:cNvSpPr>
            <p:nvPr/>
          </p:nvSpPr>
          <p:spPr bwMode="auto">
            <a:xfrm>
              <a:off x="1488" y="216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4585" name="AutoShape 26"/>
            <p:cNvCxnSpPr>
              <a:cxnSpLocks noChangeShapeType="1"/>
              <a:stCxn id="24583" idx="6"/>
              <a:endCxn id="24582" idx="1"/>
            </p:cNvCxnSpPr>
            <p:nvPr/>
          </p:nvCxnSpPr>
          <p:spPr bwMode="auto">
            <a:xfrm>
              <a:off x="1091" y="259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6" name="AutoShape 27"/>
            <p:cNvCxnSpPr>
              <a:cxnSpLocks noChangeShapeType="1"/>
            </p:cNvCxnSpPr>
            <p:nvPr/>
          </p:nvCxnSpPr>
          <p:spPr bwMode="auto">
            <a:xfrm>
              <a:off x="1701" y="238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87" name="Oval 28"/>
            <p:cNvSpPr>
              <a:spLocks noChangeArrowheads="1"/>
            </p:cNvSpPr>
            <p:nvPr/>
          </p:nvSpPr>
          <p:spPr bwMode="auto">
            <a:xfrm>
              <a:off x="1420" y="290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4588" name="AutoShape 29"/>
            <p:cNvCxnSpPr>
              <a:cxnSpLocks noChangeShapeType="1"/>
              <a:stCxn id="24587" idx="0"/>
              <a:endCxn id="24582" idx="2"/>
            </p:cNvCxnSpPr>
            <p:nvPr/>
          </p:nvCxnSpPr>
          <p:spPr bwMode="auto">
            <a:xfrm flipH="1" flipV="1">
              <a:off x="1691" y="275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89" name="Rectangle 30"/>
            <p:cNvSpPr>
              <a:spLocks noChangeArrowheads="1"/>
            </p:cNvSpPr>
            <p:nvPr/>
          </p:nvSpPr>
          <p:spPr bwMode="auto">
            <a:xfrm>
              <a:off x="3349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4590" name="Oval 31"/>
            <p:cNvSpPr>
              <a:spLocks noChangeArrowheads="1"/>
            </p:cNvSpPr>
            <p:nvPr/>
          </p:nvSpPr>
          <p:spPr bwMode="auto">
            <a:xfrm>
              <a:off x="3531" y="216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4591" name="AutoShape 32"/>
            <p:cNvCxnSpPr>
              <a:cxnSpLocks noChangeShapeType="1"/>
              <a:stCxn id="24590" idx="4"/>
              <a:endCxn id="24589" idx="0"/>
            </p:cNvCxnSpPr>
            <p:nvPr/>
          </p:nvCxnSpPr>
          <p:spPr bwMode="auto">
            <a:xfrm flipH="1">
              <a:off x="3729" y="236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2" name="Oval 33"/>
            <p:cNvSpPr>
              <a:spLocks noChangeArrowheads="1"/>
            </p:cNvSpPr>
            <p:nvPr/>
          </p:nvSpPr>
          <p:spPr bwMode="auto">
            <a:xfrm>
              <a:off x="4259" y="247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4593" name="AutoShape 34"/>
            <p:cNvCxnSpPr>
              <a:cxnSpLocks noChangeShapeType="1"/>
              <a:stCxn id="24592" idx="2"/>
              <a:endCxn id="24589" idx="3"/>
            </p:cNvCxnSpPr>
            <p:nvPr/>
          </p:nvCxnSpPr>
          <p:spPr bwMode="auto">
            <a:xfrm flipH="1">
              <a:off x="4116" y="259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4" name="AutoShape 35"/>
            <p:cNvSpPr>
              <a:spLocks noChangeArrowheads="1"/>
            </p:cNvSpPr>
            <p:nvPr/>
          </p:nvSpPr>
          <p:spPr bwMode="auto">
            <a:xfrm>
              <a:off x="2366" y="236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ResidesIn</a:t>
              </a:r>
            </a:p>
          </p:txBody>
        </p:sp>
        <p:cxnSp>
          <p:nvCxnSpPr>
            <p:cNvPr id="24595" name="AutoShape 36"/>
            <p:cNvCxnSpPr>
              <a:cxnSpLocks noChangeShapeType="1"/>
              <a:stCxn id="24582" idx="3"/>
              <a:endCxn id="24594" idx="1"/>
            </p:cNvCxnSpPr>
            <p:nvPr/>
          </p:nvCxnSpPr>
          <p:spPr bwMode="auto">
            <a:xfrm flipV="1">
              <a:off x="2078" y="260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6" name="AutoShape 37"/>
            <p:cNvCxnSpPr>
              <a:cxnSpLocks noChangeShapeType="1"/>
              <a:stCxn id="24594" idx="3"/>
              <a:endCxn id="24589" idx="1"/>
            </p:cNvCxnSpPr>
            <p:nvPr/>
          </p:nvCxnSpPr>
          <p:spPr bwMode="auto">
            <a:xfrm>
              <a:off x="3103" y="260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Translating multiplicity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sv-SE" altLang="en-US"/>
              <a:t>A </a:t>
            </a:r>
            <a:r>
              <a:rPr lang="sv-SE" altLang="en-US" i="1"/>
              <a:t>many-to-many </a:t>
            </a:r>
            <a:r>
              <a:rPr lang="sv-SE" altLang="en-US"/>
              <a:t>relationship between two entities is translated into a relation, where the attributes are the </a:t>
            </a:r>
            <a:r>
              <a:rPr lang="sv-SE" altLang="en-US" i="1"/>
              <a:t>keys</a:t>
            </a:r>
            <a:r>
              <a:rPr lang="sv-SE" altLang="en-US"/>
              <a:t> of the related entities, and any attributes of the relation.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2555875" y="5876925"/>
            <a:ext cx="576263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563938" y="5373688"/>
            <a:ext cx="43211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Courses(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name, teacher)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Rooms(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#seats)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LecturesIn(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#times)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code  -&gt; Courses.code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name -&gt; Rooms.name</a:t>
            </a:r>
          </a:p>
        </p:txBody>
      </p:sp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1116013" y="3716338"/>
            <a:ext cx="6337300" cy="1760537"/>
            <a:chOff x="945" y="1933"/>
            <a:chExt cx="3992" cy="1109"/>
          </a:xfrm>
        </p:grpSpPr>
        <p:grpSp>
          <p:nvGrpSpPr>
            <p:cNvPr id="25607" name="Group 7"/>
            <p:cNvGrpSpPr>
              <a:grpSpLocks/>
            </p:cNvGrpSpPr>
            <p:nvPr/>
          </p:nvGrpSpPr>
          <p:grpSpPr bwMode="auto">
            <a:xfrm>
              <a:off x="945" y="2140"/>
              <a:ext cx="3992" cy="902"/>
              <a:chOff x="945" y="2140"/>
              <a:chExt cx="3992" cy="902"/>
            </a:xfrm>
          </p:grpSpPr>
          <p:sp>
            <p:nvSpPr>
              <p:cNvPr id="25610" name="Rectangle 8"/>
              <p:cNvSpPr>
                <a:spLocks noChangeArrowheads="1"/>
              </p:cNvSpPr>
              <p:nvPr/>
            </p:nvSpPr>
            <p:spPr bwMode="auto">
              <a:xfrm>
                <a:off x="1553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Course</a:t>
                </a:r>
              </a:p>
            </p:txBody>
          </p:sp>
          <p:sp>
            <p:nvSpPr>
              <p:cNvPr id="25611" name="Oval 9"/>
              <p:cNvSpPr>
                <a:spLocks noChangeArrowheads="1"/>
              </p:cNvSpPr>
              <p:nvPr/>
            </p:nvSpPr>
            <p:spPr bwMode="auto">
              <a:xfrm>
                <a:off x="945" y="2458"/>
                <a:ext cx="38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name</a:t>
                </a:r>
              </a:p>
            </p:txBody>
          </p:sp>
          <p:sp>
            <p:nvSpPr>
              <p:cNvPr id="25612" name="Oval 10"/>
              <p:cNvSpPr>
                <a:spLocks noChangeArrowheads="1"/>
              </p:cNvSpPr>
              <p:nvPr/>
            </p:nvSpPr>
            <p:spPr bwMode="auto">
              <a:xfrm>
                <a:off x="1730" y="2140"/>
                <a:ext cx="404" cy="20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code</a:t>
                </a:r>
              </a:p>
            </p:txBody>
          </p:sp>
          <p:cxnSp>
            <p:nvCxnSpPr>
              <p:cNvPr id="25613" name="AutoShape 11"/>
              <p:cNvCxnSpPr>
                <a:cxnSpLocks noChangeShapeType="1"/>
                <a:stCxn id="25611" idx="6"/>
                <a:endCxn id="25610" idx="1"/>
              </p:cNvCxnSpPr>
              <p:nvPr/>
            </p:nvCxnSpPr>
            <p:spPr bwMode="auto">
              <a:xfrm>
                <a:off x="1333" y="2572"/>
                <a:ext cx="212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614" name="AutoShape 12"/>
              <p:cNvCxnSpPr>
                <a:cxnSpLocks noChangeShapeType="1"/>
              </p:cNvCxnSpPr>
              <p:nvPr/>
            </p:nvCxnSpPr>
            <p:spPr bwMode="auto">
              <a:xfrm>
                <a:off x="1943" y="2367"/>
                <a:ext cx="1" cy="7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615" name="Oval 13"/>
              <p:cNvSpPr>
                <a:spLocks noChangeArrowheads="1"/>
              </p:cNvSpPr>
              <p:nvPr/>
            </p:nvSpPr>
            <p:spPr bwMode="auto">
              <a:xfrm>
                <a:off x="1662" y="2882"/>
                <a:ext cx="545" cy="16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teacher</a:t>
                </a:r>
              </a:p>
            </p:txBody>
          </p:sp>
          <p:cxnSp>
            <p:nvCxnSpPr>
              <p:cNvPr id="25616" name="AutoShape 14"/>
              <p:cNvCxnSpPr>
                <a:cxnSpLocks noChangeShapeType="1"/>
                <a:stCxn id="25615" idx="0"/>
                <a:endCxn id="25610" idx="2"/>
              </p:cNvCxnSpPr>
              <p:nvPr/>
            </p:nvCxnSpPr>
            <p:spPr bwMode="auto">
              <a:xfrm flipH="1" flipV="1">
                <a:off x="1933" y="2738"/>
                <a:ext cx="2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617" name="Rectangle 15"/>
              <p:cNvSpPr>
                <a:spLocks noChangeArrowheads="1"/>
              </p:cNvSpPr>
              <p:nvPr/>
            </p:nvSpPr>
            <p:spPr bwMode="auto">
              <a:xfrm>
                <a:off x="3591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25618" name="Oval 16"/>
              <p:cNvSpPr>
                <a:spLocks noChangeArrowheads="1"/>
              </p:cNvSpPr>
              <p:nvPr/>
            </p:nvSpPr>
            <p:spPr bwMode="auto">
              <a:xfrm>
                <a:off x="3773" y="2140"/>
                <a:ext cx="404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25619" name="AutoShape 17"/>
              <p:cNvCxnSpPr>
                <a:cxnSpLocks noChangeShapeType="1"/>
                <a:stCxn id="25618" idx="4"/>
                <a:endCxn id="25617" idx="0"/>
              </p:cNvCxnSpPr>
              <p:nvPr/>
            </p:nvCxnSpPr>
            <p:spPr bwMode="auto">
              <a:xfrm flipH="1">
                <a:off x="3971" y="2349"/>
                <a:ext cx="4" cy="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620" name="Oval 18"/>
              <p:cNvSpPr>
                <a:spLocks noChangeArrowheads="1"/>
              </p:cNvSpPr>
              <p:nvPr/>
            </p:nvSpPr>
            <p:spPr bwMode="auto">
              <a:xfrm>
                <a:off x="4501" y="2458"/>
                <a:ext cx="436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#seats</a:t>
                </a:r>
              </a:p>
            </p:txBody>
          </p:sp>
          <p:cxnSp>
            <p:nvCxnSpPr>
              <p:cNvPr id="25621" name="AutoShape 19"/>
              <p:cNvCxnSpPr>
                <a:cxnSpLocks noChangeShapeType="1"/>
                <a:stCxn id="25620" idx="2"/>
                <a:endCxn id="25617" idx="3"/>
              </p:cNvCxnSpPr>
              <p:nvPr/>
            </p:nvCxnSpPr>
            <p:spPr bwMode="auto">
              <a:xfrm flipH="1">
                <a:off x="4358" y="2572"/>
                <a:ext cx="135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622" name="AutoShape 20"/>
              <p:cNvSpPr>
                <a:spLocks noChangeArrowheads="1"/>
              </p:cNvSpPr>
              <p:nvPr/>
            </p:nvSpPr>
            <p:spPr bwMode="auto">
              <a:xfrm>
                <a:off x="2608" y="2341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LecturesIn</a:t>
                </a:r>
              </a:p>
            </p:txBody>
          </p:sp>
          <p:cxnSp>
            <p:nvCxnSpPr>
              <p:cNvPr id="25623" name="AutoShape 21"/>
              <p:cNvCxnSpPr>
                <a:cxnSpLocks noChangeShapeType="1"/>
                <a:stCxn id="25610" idx="3"/>
                <a:endCxn id="25622" idx="1"/>
              </p:cNvCxnSpPr>
              <p:nvPr/>
            </p:nvCxnSpPr>
            <p:spPr bwMode="auto">
              <a:xfrm flipV="1">
                <a:off x="2320" y="2581"/>
                <a:ext cx="280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624" name="AutoShape 22"/>
              <p:cNvCxnSpPr>
                <a:cxnSpLocks noChangeShapeType="1"/>
                <a:stCxn id="25622" idx="3"/>
                <a:endCxn id="25617" idx="1"/>
              </p:cNvCxnSpPr>
              <p:nvPr/>
            </p:nvCxnSpPr>
            <p:spPr bwMode="auto">
              <a:xfrm>
                <a:off x="3345" y="2581"/>
                <a:ext cx="23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608" name="Oval 23"/>
            <p:cNvSpPr>
              <a:spLocks noChangeArrowheads="1"/>
            </p:cNvSpPr>
            <p:nvPr/>
          </p:nvSpPr>
          <p:spPr bwMode="auto">
            <a:xfrm>
              <a:off x="2608" y="1933"/>
              <a:ext cx="726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#times</a:t>
              </a:r>
            </a:p>
          </p:txBody>
        </p:sp>
        <p:cxnSp>
          <p:nvCxnSpPr>
            <p:cNvPr id="25609" name="AutoShape 24"/>
            <p:cNvCxnSpPr>
              <a:cxnSpLocks noChangeShapeType="1"/>
              <a:endCxn id="25608" idx="4"/>
            </p:cNvCxnSpPr>
            <p:nvPr/>
          </p:nvCxnSpPr>
          <p:spPr bwMode="auto">
            <a:xfrm flipH="1" flipV="1">
              <a:off x="2971" y="2167"/>
              <a:ext cx="2" cy="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Translating multiplicity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  <a:noFill/>
        </p:spPr>
        <p:txBody>
          <a:bodyPr/>
          <a:lstStyle/>
          <a:p>
            <a:pPr eaLnBrk="1" hangingPunct="1"/>
            <a:r>
              <a:rPr lang="sv-SE" altLang="en-US"/>
              <a:t>A </a:t>
            </a:r>
            <a:r>
              <a:rPr lang="sv-SE" altLang="en-US" i="1"/>
              <a:t>X-to-”exactly one” </a:t>
            </a:r>
            <a:r>
              <a:rPr lang="sv-SE" altLang="en-US"/>
              <a:t>relationship between two entities is translated as part of the ”many”-side entity.</a:t>
            </a:r>
          </a:p>
        </p:txBody>
      </p:sp>
      <p:grpSp>
        <p:nvGrpSpPr>
          <p:cNvPr id="26628" name="Group 5"/>
          <p:cNvGrpSpPr>
            <a:grpSpLocks/>
          </p:cNvGrpSpPr>
          <p:nvPr/>
        </p:nvGrpSpPr>
        <p:grpSpPr bwMode="auto">
          <a:xfrm>
            <a:off x="1116013" y="3429000"/>
            <a:ext cx="6337300" cy="1431925"/>
            <a:chOff x="703" y="2160"/>
            <a:chExt cx="3992" cy="902"/>
          </a:xfrm>
        </p:grpSpPr>
        <p:pic>
          <p:nvPicPr>
            <p:cNvPr id="26632" name="Picture 6" descr="rounded arrowhe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250" y="2516"/>
              <a:ext cx="12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Rectangle 7"/>
            <p:cNvSpPr>
              <a:spLocks noChangeArrowheads="1"/>
            </p:cNvSpPr>
            <p:nvPr/>
          </p:nvSpPr>
          <p:spPr bwMode="auto">
            <a:xfrm>
              <a:off x="1311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6634" name="Oval 8"/>
            <p:cNvSpPr>
              <a:spLocks noChangeArrowheads="1"/>
            </p:cNvSpPr>
            <p:nvPr/>
          </p:nvSpPr>
          <p:spPr bwMode="auto">
            <a:xfrm>
              <a:off x="703" y="247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6635" name="Oval 9"/>
            <p:cNvSpPr>
              <a:spLocks noChangeArrowheads="1"/>
            </p:cNvSpPr>
            <p:nvPr/>
          </p:nvSpPr>
          <p:spPr bwMode="auto">
            <a:xfrm>
              <a:off x="1488" y="216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6636" name="AutoShape 10"/>
            <p:cNvCxnSpPr>
              <a:cxnSpLocks noChangeShapeType="1"/>
              <a:stCxn id="26634" idx="6"/>
              <a:endCxn id="26633" idx="1"/>
            </p:cNvCxnSpPr>
            <p:nvPr/>
          </p:nvCxnSpPr>
          <p:spPr bwMode="auto">
            <a:xfrm>
              <a:off x="1091" y="259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7" name="AutoShape 11"/>
            <p:cNvCxnSpPr>
              <a:cxnSpLocks noChangeShapeType="1"/>
            </p:cNvCxnSpPr>
            <p:nvPr/>
          </p:nvCxnSpPr>
          <p:spPr bwMode="auto">
            <a:xfrm>
              <a:off x="1701" y="238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38" name="Oval 12"/>
            <p:cNvSpPr>
              <a:spLocks noChangeArrowheads="1"/>
            </p:cNvSpPr>
            <p:nvPr/>
          </p:nvSpPr>
          <p:spPr bwMode="auto">
            <a:xfrm>
              <a:off x="1420" y="290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6639" name="AutoShape 13"/>
            <p:cNvCxnSpPr>
              <a:cxnSpLocks noChangeShapeType="1"/>
              <a:stCxn id="26638" idx="0"/>
              <a:endCxn id="26633" idx="2"/>
            </p:cNvCxnSpPr>
            <p:nvPr/>
          </p:nvCxnSpPr>
          <p:spPr bwMode="auto">
            <a:xfrm flipH="1" flipV="1">
              <a:off x="1691" y="275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0" name="Rectangle 14"/>
            <p:cNvSpPr>
              <a:spLocks noChangeArrowheads="1"/>
            </p:cNvSpPr>
            <p:nvPr/>
          </p:nvSpPr>
          <p:spPr bwMode="auto">
            <a:xfrm>
              <a:off x="3349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6641" name="Oval 15"/>
            <p:cNvSpPr>
              <a:spLocks noChangeArrowheads="1"/>
            </p:cNvSpPr>
            <p:nvPr/>
          </p:nvSpPr>
          <p:spPr bwMode="auto">
            <a:xfrm>
              <a:off x="3531" y="216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6642" name="AutoShape 16"/>
            <p:cNvCxnSpPr>
              <a:cxnSpLocks noChangeShapeType="1"/>
              <a:stCxn id="26641" idx="4"/>
              <a:endCxn id="26640" idx="0"/>
            </p:cNvCxnSpPr>
            <p:nvPr/>
          </p:nvCxnSpPr>
          <p:spPr bwMode="auto">
            <a:xfrm flipH="1">
              <a:off x="3729" y="236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3" name="Oval 17"/>
            <p:cNvSpPr>
              <a:spLocks noChangeArrowheads="1"/>
            </p:cNvSpPr>
            <p:nvPr/>
          </p:nvSpPr>
          <p:spPr bwMode="auto">
            <a:xfrm>
              <a:off x="4259" y="247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6644" name="AutoShape 18"/>
            <p:cNvCxnSpPr>
              <a:cxnSpLocks noChangeShapeType="1"/>
              <a:stCxn id="26643" idx="2"/>
              <a:endCxn id="26640" idx="3"/>
            </p:cNvCxnSpPr>
            <p:nvPr/>
          </p:nvCxnSpPr>
          <p:spPr bwMode="auto">
            <a:xfrm flipH="1">
              <a:off x="4116" y="259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5" name="AutoShape 19"/>
            <p:cNvSpPr>
              <a:spLocks noChangeArrowheads="1"/>
            </p:cNvSpPr>
            <p:nvPr/>
          </p:nvSpPr>
          <p:spPr bwMode="auto">
            <a:xfrm>
              <a:off x="2366" y="236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ResidesIn</a:t>
              </a:r>
            </a:p>
          </p:txBody>
        </p:sp>
        <p:cxnSp>
          <p:nvCxnSpPr>
            <p:cNvPr id="26646" name="AutoShape 20"/>
            <p:cNvCxnSpPr>
              <a:cxnSpLocks noChangeShapeType="1"/>
              <a:stCxn id="26633" idx="3"/>
              <a:endCxn id="26645" idx="1"/>
            </p:cNvCxnSpPr>
            <p:nvPr/>
          </p:nvCxnSpPr>
          <p:spPr bwMode="auto">
            <a:xfrm flipV="1">
              <a:off x="2078" y="260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7" name="AutoShape 21"/>
            <p:cNvCxnSpPr>
              <a:cxnSpLocks noChangeShapeType="1"/>
              <a:stCxn id="26645" idx="3"/>
              <a:endCxn id="26640" idx="1"/>
            </p:cNvCxnSpPr>
            <p:nvPr/>
          </p:nvCxnSpPr>
          <p:spPr bwMode="auto">
            <a:xfrm>
              <a:off x="3103" y="260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629" name="AutoShape 22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0" name="Text Box 24"/>
          <p:cNvSpPr txBox="1">
            <a:spLocks noChangeArrowheads="1"/>
          </p:cNvSpPr>
          <p:nvPr/>
        </p:nvSpPr>
        <p:spPr bwMode="auto">
          <a:xfrm>
            <a:off x="2124075" y="5300663"/>
            <a:ext cx="51847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teacher, room)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room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1908175" y="5229225"/>
            <a:ext cx="5472113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Translating multiplicity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  <a:noFill/>
        </p:spPr>
        <p:txBody>
          <a:bodyPr/>
          <a:lstStyle/>
          <a:p>
            <a:pPr eaLnBrk="1" hangingPunct="1"/>
            <a:r>
              <a:rPr lang="sv-SE" altLang="en-US"/>
              <a:t>A </a:t>
            </a:r>
            <a:r>
              <a:rPr lang="sv-SE" altLang="en-US" i="1"/>
              <a:t>X-to-”exactly one” </a:t>
            </a:r>
            <a:r>
              <a:rPr lang="sv-SE" altLang="en-US"/>
              <a:t>relationship between two entities is translated as part of the ”many”-side entity.</a:t>
            </a:r>
          </a:p>
        </p:txBody>
      </p:sp>
      <p:grpSp>
        <p:nvGrpSpPr>
          <p:cNvPr id="26628" name="Group 5"/>
          <p:cNvGrpSpPr>
            <a:grpSpLocks/>
          </p:cNvGrpSpPr>
          <p:nvPr/>
        </p:nvGrpSpPr>
        <p:grpSpPr bwMode="auto">
          <a:xfrm>
            <a:off x="1116013" y="3429000"/>
            <a:ext cx="6337300" cy="1431925"/>
            <a:chOff x="703" y="2160"/>
            <a:chExt cx="3992" cy="902"/>
          </a:xfrm>
        </p:grpSpPr>
        <p:pic>
          <p:nvPicPr>
            <p:cNvPr id="26632" name="Picture 6" descr="rounded arrowhe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250" y="2516"/>
              <a:ext cx="12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Rectangle 7"/>
            <p:cNvSpPr>
              <a:spLocks noChangeArrowheads="1"/>
            </p:cNvSpPr>
            <p:nvPr/>
          </p:nvSpPr>
          <p:spPr bwMode="auto">
            <a:xfrm>
              <a:off x="1311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26634" name="Oval 8"/>
            <p:cNvSpPr>
              <a:spLocks noChangeArrowheads="1"/>
            </p:cNvSpPr>
            <p:nvPr/>
          </p:nvSpPr>
          <p:spPr bwMode="auto">
            <a:xfrm>
              <a:off x="703" y="2478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26635" name="Oval 9"/>
            <p:cNvSpPr>
              <a:spLocks noChangeArrowheads="1"/>
            </p:cNvSpPr>
            <p:nvPr/>
          </p:nvSpPr>
          <p:spPr bwMode="auto">
            <a:xfrm>
              <a:off x="1488" y="2160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26636" name="AutoShape 10"/>
            <p:cNvCxnSpPr>
              <a:cxnSpLocks noChangeShapeType="1"/>
              <a:stCxn id="26634" idx="6"/>
              <a:endCxn id="26633" idx="1"/>
            </p:cNvCxnSpPr>
            <p:nvPr/>
          </p:nvCxnSpPr>
          <p:spPr bwMode="auto">
            <a:xfrm>
              <a:off x="1091" y="2592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7" name="AutoShape 11"/>
            <p:cNvCxnSpPr>
              <a:cxnSpLocks noChangeShapeType="1"/>
            </p:cNvCxnSpPr>
            <p:nvPr/>
          </p:nvCxnSpPr>
          <p:spPr bwMode="auto">
            <a:xfrm>
              <a:off x="1701" y="2387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38" name="Oval 12"/>
            <p:cNvSpPr>
              <a:spLocks noChangeArrowheads="1"/>
            </p:cNvSpPr>
            <p:nvPr/>
          </p:nvSpPr>
          <p:spPr bwMode="auto">
            <a:xfrm>
              <a:off x="1420" y="2902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26639" name="AutoShape 13"/>
            <p:cNvCxnSpPr>
              <a:cxnSpLocks noChangeShapeType="1"/>
              <a:stCxn id="26638" idx="0"/>
              <a:endCxn id="26633" idx="2"/>
            </p:cNvCxnSpPr>
            <p:nvPr/>
          </p:nvCxnSpPr>
          <p:spPr bwMode="auto">
            <a:xfrm flipH="1" flipV="1">
              <a:off x="1691" y="2758"/>
              <a:ext cx="2" cy="1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0" name="Rectangle 14"/>
            <p:cNvSpPr>
              <a:spLocks noChangeArrowheads="1"/>
            </p:cNvSpPr>
            <p:nvPr/>
          </p:nvSpPr>
          <p:spPr bwMode="auto">
            <a:xfrm>
              <a:off x="3349" y="2458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26641" name="Oval 15"/>
            <p:cNvSpPr>
              <a:spLocks noChangeArrowheads="1"/>
            </p:cNvSpPr>
            <p:nvPr/>
          </p:nvSpPr>
          <p:spPr bwMode="auto">
            <a:xfrm>
              <a:off x="3531" y="2160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26642" name="AutoShape 16"/>
            <p:cNvCxnSpPr>
              <a:cxnSpLocks noChangeShapeType="1"/>
              <a:stCxn id="26641" idx="4"/>
              <a:endCxn id="26640" idx="0"/>
            </p:cNvCxnSpPr>
            <p:nvPr/>
          </p:nvCxnSpPr>
          <p:spPr bwMode="auto">
            <a:xfrm flipH="1">
              <a:off x="3729" y="2369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3" name="Oval 17"/>
            <p:cNvSpPr>
              <a:spLocks noChangeArrowheads="1"/>
            </p:cNvSpPr>
            <p:nvPr/>
          </p:nvSpPr>
          <p:spPr bwMode="auto">
            <a:xfrm>
              <a:off x="4259" y="2478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26644" name="AutoShape 18"/>
            <p:cNvCxnSpPr>
              <a:cxnSpLocks noChangeShapeType="1"/>
              <a:stCxn id="26643" idx="2"/>
              <a:endCxn id="26640" idx="3"/>
            </p:cNvCxnSpPr>
            <p:nvPr/>
          </p:nvCxnSpPr>
          <p:spPr bwMode="auto">
            <a:xfrm flipH="1">
              <a:off x="4116" y="2592"/>
              <a:ext cx="135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5" name="AutoShape 19"/>
            <p:cNvSpPr>
              <a:spLocks noChangeArrowheads="1"/>
            </p:cNvSpPr>
            <p:nvPr/>
          </p:nvSpPr>
          <p:spPr bwMode="auto">
            <a:xfrm>
              <a:off x="2366" y="2361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ResidesIn</a:t>
              </a:r>
            </a:p>
          </p:txBody>
        </p:sp>
        <p:cxnSp>
          <p:nvCxnSpPr>
            <p:cNvPr id="26646" name="AutoShape 20"/>
            <p:cNvCxnSpPr>
              <a:cxnSpLocks noChangeShapeType="1"/>
              <a:stCxn id="26633" idx="3"/>
              <a:endCxn id="26645" idx="1"/>
            </p:cNvCxnSpPr>
            <p:nvPr/>
          </p:nvCxnSpPr>
          <p:spPr bwMode="auto">
            <a:xfrm flipV="1">
              <a:off x="2078" y="2601"/>
              <a:ext cx="28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7" name="AutoShape 21"/>
            <p:cNvCxnSpPr>
              <a:cxnSpLocks noChangeShapeType="1"/>
              <a:stCxn id="26645" idx="3"/>
              <a:endCxn id="26640" idx="1"/>
            </p:cNvCxnSpPr>
            <p:nvPr/>
          </p:nvCxnSpPr>
          <p:spPr bwMode="auto">
            <a:xfrm>
              <a:off x="3103" y="2601"/>
              <a:ext cx="23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629" name="AutoShape 22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0" name="Text Box 24"/>
          <p:cNvSpPr txBox="1">
            <a:spLocks noChangeArrowheads="1"/>
          </p:cNvSpPr>
          <p:nvPr/>
        </p:nvSpPr>
        <p:spPr bwMode="auto">
          <a:xfrm>
            <a:off x="2124075" y="5300663"/>
            <a:ext cx="51847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teacher, room)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room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</a:p>
        </p:txBody>
      </p:sp>
    </p:spTree>
    <p:extLst>
      <p:ext uri="{BB962C8B-B14F-4D97-AF65-F5344CB8AC3E}">
        <p14:creationId xmlns:p14="http://schemas.microsoft.com/office/powerpoint/2010/main" val="7851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How do we translate an </a:t>
            </a:r>
            <a:r>
              <a:rPr lang="sv-SE" altLang="en-US" i="1"/>
              <a:t>X-to-one</a:t>
            </a:r>
            <a:r>
              <a:rPr lang="sv-SE" altLang="en-US"/>
              <a:t> (meaning ”at most one”) relationship?</a:t>
            </a:r>
          </a:p>
        </p:txBody>
      </p:sp>
      <p:sp>
        <p:nvSpPr>
          <p:cNvPr id="27651" name="Text Box 22"/>
          <p:cNvSpPr txBox="1">
            <a:spLocks noChangeArrowheads="1"/>
          </p:cNvSpPr>
          <p:nvPr/>
        </p:nvSpPr>
        <p:spPr bwMode="auto">
          <a:xfrm>
            <a:off x="2627313" y="5300663"/>
            <a:ext cx="5903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or						?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152650" y="3397250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1187450" y="3446463"/>
            <a:ext cx="6032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433638" y="2924175"/>
            <a:ext cx="641350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27656" name="AutoShape 8"/>
          <p:cNvCxnSpPr>
            <a:cxnSpLocks noChangeShapeType="1"/>
            <a:stCxn id="27654" idx="6"/>
            <a:endCxn id="27653" idx="1"/>
          </p:cNvCxnSpPr>
          <p:nvPr/>
        </p:nvCxnSpPr>
        <p:spPr bwMode="auto">
          <a:xfrm>
            <a:off x="1803400" y="3627438"/>
            <a:ext cx="33655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AutoShape 9"/>
          <p:cNvCxnSpPr>
            <a:cxnSpLocks noChangeShapeType="1"/>
          </p:cNvCxnSpPr>
          <p:nvPr/>
        </p:nvCxnSpPr>
        <p:spPr bwMode="auto">
          <a:xfrm>
            <a:off x="2771775" y="3284538"/>
            <a:ext cx="1588" cy="122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2325688" y="4102100"/>
            <a:ext cx="865187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27659" name="AutoShape 11"/>
          <p:cNvCxnSpPr>
            <a:cxnSpLocks noChangeShapeType="1"/>
            <a:stCxn id="27658" idx="0"/>
            <a:endCxn id="27653" idx="2"/>
          </p:cNvCxnSpPr>
          <p:nvPr/>
        </p:nvCxnSpPr>
        <p:spPr bwMode="auto">
          <a:xfrm flipH="1" flipV="1">
            <a:off x="2755900" y="3873500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5387975" y="3397250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5676900" y="2924175"/>
            <a:ext cx="641350" cy="3190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27662" name="AutoShape 14"/>
          <p:cNvCxnSpPr>
            <a:cxnSpLocks noChangeShapeType="1"/>
            <a:stCxn id="27661" idx="4"/>
            <a:endCxn id="27660" idx="0"/>
          </p:cNvCxnSpPr>
          <p:nvPr/>
        </p:nvCxnSpPr>
        <p:spPr bwMode="auto">
          <a:xfrm flipH="1">
            <a:off x="5991225" y="3255963"/>
            <a:ext cx="6350" cy="128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6832600" y="34464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27664" name="AutoShape 16"/>
          <p:cNvCxnSpPr>
            <a:cxnSpLocks noChangeShapeType="1"/>
            <a:stCxn id="27663" idx="2"/>
            <a:endCxn id="27660" idx="3"/>
          </p:cNvCxnSpPr>
          <p:nvPr/>
        </p:nvCxnSpPr>
        <p:spPr bwMode="auto">
          <a:xfrm flipH="1">
            <a:off x="6605588" y="3627438"/>
            <a:ext cx="21431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3827463" y="3243263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ResidesIn</a:t>
            </a:r>
          </a:p>
        </p:txBody>
      </p:sp>
      <p:cxnSp>
        <p:nvCxnSpPr>
          <p:cNvPr id="27666" name="AutoShape 18"/>
          <p:cNvCxnSpPr>
            <a:cxnSpLocks noChangeShapeType="1"/>
            <a:stCxn id="27653" idx="3"/>
            <a:endCxn id="27665" idx="1"/>
          </p:cNvCxnSpPr>
          <p:nvPr/>
        </p:nvCxnSpPr>
        <p:spPr bwMode="auto">
          <a:xfrm flipV="1">
            <a:off x="3370263" y="3624263"/>
            <a:ext cx="444500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7" name="AutoShape 19"/>
          <p:cNvCxnSpPr>
            <a:cxnSpLocks noChangeShapeType="1"/>
            <a:stCxn id="27665" idx="3"/>
            <a:endCxn id="27660" idx="1"/>
          </p:cNvCxnSpPr>
          <p:nvPr/>
        </p:nvCxnSpPr>
        <p:spPr bwMode="auto">
          <a:xfrm>
            <a:off x="4997450" y="3624263"/>
            <a:ext cx="3778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84213" y="4581525"/>
            <a:ext cx="554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 dirty="0">
                <a:latin typeface="Courier New" charset="0"/>
              </a:rPr>
              <a:t>Courses(</a:t>
            </a:r>
            <a:r>
              <a:rPr lang="sv-SE" altLang="en-US" sz="1800" b="1" u="sng" dirty="0" err="1">
                <a:latin typeface="Courier New" charset="0"/>
              </a:rPr>
              <a:t>code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teacher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room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>
                <a:latin typeface="Courier New" charset="0"/>
              </a:rPr>
              <a:t>Room</a:t>
            </a:r>
            <a:r>
              <a:rPr lang="sv-SE" altLang="en-US" sz="1800" b="1" dirty="0">
                <a:latin typeface="Courier New" charset="0"/>
              </a:rPr>
              <a:t>(</a:t>
            </a:r>
            <a:r>
              <a:rPr lang="sv-SE" altLang="en-US" sz="1800" b="1" u="sng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#</a:t>
            </a:r>
            <a:r>
              <a:rPr lang="sv-SE" altLang="en-US" sz="1800" b="1" dirty="0" err="1">
                <a:latin typeface="Courier New" charset="0"/>
              </a:rPr>
              <a:t>seats</a:t>
            </a:r>
            <a:r>
              <a:rPr lang="sv-SE" altLang="en-US" sz="1800" b="1">
                <a:latin typeface="Courier New" charset="0"/>
              </a:rPr>
              <a:t>)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3924300" y="5157788"/>
            <a:ext cx="43211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ResidesIn(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room)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Aside: the NULL symbol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33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Special symbol NULL means either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we have no value, or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we don’t know the value</a:t>
            </a:r>
          </a:p>
          <a:p>
            <a:pPr eaLnBrk="1" hangingPunct="1">
              <a:lnSpc>
                <a:spcPct val="90000"/>
              </a:lnSpc>
            </a:pPr>
            <a:endParaRPr lang="sv-SE" altLang="en-US"/>
          </a:p>
          <a:p>
            <a:pPr eaLnBrk="1" hangingPunct="1">
              <a:lnSpc>
                <a:spcPct val="90000"/>
              </a:lnSpc>
            </a:pPr>
            <a:r>
              <a:rPr lang="sv-SE" altLang="en-US"/>
              <a:t>Use with care!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Comparisons and other operations won’t work.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May take up unnecessary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Translation comparison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5157788"/>
            <a:ext cx="8229600" cy="1441450"/>
          </a:xfrm>
        </p:spPr>
        <p:txBody>
          <a:bodyPr/>
          <a:lstStyle/>
          <a:p>
            <a:pPr lvl="1" eaLnBrk="1" hangingPunct="1"/>
            <a:r>
              <a:rPr lang="sv-SE" altLang="en-US" sz="2000"/>
              <a:t>Will lead to NULLs for courses that have no room.</a:t>
            </a:r>
          </a:p>
          <a:p>
            <a:pPr lvl="1" eaLnBrk="1" hangingPunct="1"/>
            <a:r>
              <a:rPr lang="sv-SE" altLang="en-US" sz="2000"/>
              <a:t>Can sometimes be preferred when </a:t>
            </a:r>
            <a:r>
              <a:rPr lang="sv-SE" altLang="en-US" sz="2000" i="1"/>
              <a:t>not</a:t>
            </a:r>
            <a:r>
              <a:rPr lang="sv-SE" altLang="en-US" sz="2000"/>
              <a:t> having a room is an uncommon exception to the rule.</a:t>
            </a:r>
          </a:p>
          <a:p>
            <a:pPr lvl="1" eaLnBrk="1" hangingPunct="1"/>
            <a:r>
              <a:rPr lang="sv-SE" altLang="en-US" sz="2000"/>
              <a:t>Reduces the need for </a:t>
            </a:r>
            <a:r>
              <a:rPr lang="sv-SE" altLang="en-US" sz="2000" i="1"/>
              <a:t>joins.</a:t>
            </a:r>
            <a:endParaRPr lang="sv-SE" altLang="en-US" sz="2000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481013" y="4365625"/>
            <a:ext cx="6335712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name, teacher, room)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</a:p>
        </p:txBody>
      </p:sp>
      <p:sp>
        <p:nvSpPr>
          <p:cNvPr id="29701" name="Text Box 55"/>
          <p:cNvSpPr txBox="1">
            <a:spLocks noChangeArrowheads="1"/>
          </p:cNvSpPr>
          <p:nvPr/>
        </p:nvSpPr>
        <p:spPr bwMode="auto">
          <a:xfrm>
            <a:off x="468313" y="1471613"/>
            <a:ext cx="48974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ResidesIn(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room)</a:t>
            </a:r>
          </a:p>
        </p:txBody>
      </p:sp>
      <p:sp>
        <p:nvSpPr>
          <p:cNvPr id="29702" name="Rectangle 56"/>
          <p:cNvSpPr>
            <a:spLocks noChangeArrowheads="1"/>
          </p:cNvSpPr>
          <p:nvPr/>
        </p:nvSpPr>
        <p:spPr bwMode="auto">
          <a:xfrm>
            <a:off x="179388" y="2481263"/>
            <a:ext cx="8229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sv-SE" altLang="en-US" sz="2000"/>
              <a:t>Safe translation - no NULLs anywhere.</a:t>
            </a:r>
          </a:p>
          <a:p>
            <a:pPr lvl="1" eaLnBrk="1" hangingPunct="1"/>
            <a:r>
              <a:rPr lang="sv-SE" altLang="en-US" sz="2000"/>
              <a:t>May lead to duplication of the course code.</a:t>
            </a:r>
          </a:p>
          <a:p>
            <a:pPr lvl="1" eaLnBrk="1" hangingPunct="1"/>
            <a:r>
              <a:rPr lang="sv-SE" altLang="en-US" sz="2000"/>
              <a:t>May lead to more </a:t>
            </a:r>
            <a:r>
              <a:rPr lang="sv-SE" altLang="en-US" sz="2000" i="1"/>
              <a:t>joins</a:t>
            </a:r>
            <a:r>
              <a:rPr lang="sv-SE" altLang="en-US" sz="2000"/>
              <a:t>.</a:t>
            </a:r>
          </a:p>
          <a:p>
            <a:pPr lvl="1" eaLnBrk="1" hangingPunct="1"/>
            <a:r>
              <a:rPr lang="sv-SE" altLang="en-US" sz="2000"/>
              <a:t>Default translation rule, use unless you have a good reason not to.</a:t>
            </a:r>
          </a:p>
        </p:txBody>
      </p:sp>
      <p:sp>
        <p:nvSpPr>
          <p:cNvPr id="29703" name="AutoShape 57"/>
          <p:cNvSpPr>
            <a:spLocks noChangeArrowheads="1"/>
          </p:cNvSpPr>
          <p:nvPr/>
        </p:nvSpPr>
        <p:spPr bwMode="auto">
          <a:xfrm>
            <a:off x="5481638" y="1911350"/>
            <a:ext cx="2016125" cy="797570"/>
          </a:xfrm>
          <a:prstGeom prst="wedgeRectCallout">
            <a:avLst>
              <a:gd name="adj1" fmla="val -135199"/>
              <a:gd name="adj2" fmla="val -2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 dirty="0"/>
              <a:t>Note </a:t>
            </a:r>
            <a:r>
              <a:rPr lang="sv-SE" altLang="en-US" sz="1600" b="1" dirty="0" err="1"/>
              <a:t>that</a:t>
            </a:r>
            <a:r>
              <a:rPr lang="sv-SE" altLang="en-US" sz="1600" b="1" dirty="0"/>
              <a:t> ”</a:t>
            </a:r>
            <a:r>
              <a:rPr lang="sv-SE" altLang="en-US" sz="1600" b="1" dirty="0" err="1"/>
              <a:t>room</a:t>
            </a:r>
            <a:r>
              <a:rPr lang="sv-SE" altLang="en-US" sz="1600" b="1" dirty="0"/>
              <a:t>” is not a </a:t>
            </a:r>
            <a:r>
              <a:rPr lang="sv-SE" altLang="en-US" sz="1600" b="1" dirty="0" err="1"/>
              <a:t>key</a:t>
            </a:r>
            <a:r>
              <a:rPr lang="sv-SE" altLang="en-US" sz="1600" b="1" dirty="0"/>
              <a:t> </a:t>
            </a:r>
            <a:r>
              <a:rPr lang="sv-SE" altLang="en-US" sz="1600" b="1" dirty="0" err="1" smtClean="0"/>
              <a:t>here</a:t>
            </a:r>
            <a:endParaRPr lang="sv-SE" altLang="en-US" sz="16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 dirty="0" smtClean="0"/>
              <a:t>(</a:t>
            </a:r>
            <a:r>
              <a:rPr lang="sv-SE" altLang="en-US" sz="1600" b="1" dirty="0" err="1" smtClean="0"/>
              <a:t>why</a:t>
            </a:r>
            <a:r>
              <a:rPr lang="sv-SE" altLang="en-US" sz="1600" b="1" dirty="0" smtClean="0"/>
              <a:t> not?)</a:t>
            </a:r>
            <a:endParaRPr lang="sv-SE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basics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Bad E-R design</a:t>
            </a:r>
          </a:p>
        </p:txBody>
      </p:sp>
      <p:pic>
        <p:nvPicPr>
          <p:cNvPr id="30723" name="Picture 23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2332038"/>
            <a:ext cx="1952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24"/>
          <p:cNvSpPr>
            <a:spLocks noChangeArrowheads="1"/>
          </p:cNvSpPr>
          <p:nvPr/>
        </p:nvSpPr>
        <p:spPr bwMode="auto">
          <a:xfrm>
            <a:off x="22240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30725" name="Oval 25"/>
          <p:cNvSpPr>
            <a:spLocks noChangeArrowheads="1"/>
          </p:cNvSpPr>
          <p:nvPr/>
        </p:nvSpPr>
        <p:spPr bwMode="auto">
          <a:xfrm>
            <a:off x="1258888" y="229552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30726" name="Oval 26"/>
          <p:cNvSpPr>
            <a:spLocks noChangeArrowheads="1"/>
          </p:cNvSpPr>
          <p:nvPr/>
        </p:nvSpPr>
        <p:spPr bwMode="auto">
          <a:xfrm>
            <a:off x="2505075" y="1773238"/>
            <a:ext cx="641350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30727" name="AutoShape 27"/>
          <p:cNvCxnSpPr>
            <a:cxnSpLocks noChangeShapeType="1"/>
            <a:stCxn id="30725" idx="6"/>
            <a:endCxn id="30724" idx="1"/>
          </p:cNvCxnSpPr>
          <p:nvPr/>
        </p:nvCxnSpPr>
        <p:spPr bwMode="auto">
          <a:xfrm>
            <a:off x="1874838" y="2476500"/>
            <a:ext cx="3365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8" name="AutoShape 28"/>
          <p:cNvCxnSpPr>
            <a:cxnSpLocks noChangeShapeType="1"/>
          </p:cNvCxnSpPr>
          <p:nvPr/>
        </p:nvCxnSpPr>
        <p:spPr bwMode="auto">
          <a:xfrm>
            <a:off x="2843213" y="2133600"/>
            <a:ext cx="1587" cy="1222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9" name="Oval 29"/>
          <p:cNvSpPr>
            <a:spLocks noChangeArrowheads="1"/>
          </p:cNvSpPr>
          <p:nvPr/>
        </p:nvSpPr>
        <p:spPr bwMode="auto">
          <a:xfrm>
            <a:off x="2397125" y="2951163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30730" name="AutoShape 30"/>
          <p:cNvCxnSpPr>
            <a:cxnSpLocks noChangeShapeType="1"/>
            <a:stCxn id="30729" idx="0"/>
            <a:endCxn id="30724" idx="2"/>
          </p:cNvCxnSpPr>
          <p:nvPr/>
        </p:nvCxnSpPr>
        <p:spPr bwMode="auto">
          <a:xfrm flipH="1" flipV="1">
            <a:off x="2827338" y="2722563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1" name="Rectangle 31"/>
          <p:cNvSpPr>
            <a:spLocks noChangeArrowheads="1"/>
          </p:cNvSpPr>
          <p:nvPr/>
        </p:nvSpPr>
        <p:spPr bwMode="auto">
          <a:xfrm>
            <a:off x="5459413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30732" name="Oval 32"/>
          <p:cNvSpPr>
            <a:spLocks noChangeArrowheads="1"/>
          </p:cNvSpPr>
          <p:nvPr/>
        </p:nvSpPr>
        <p:spPr bwMode="auto">
          <a:xfrm>
            <a:off x="5748338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0733" name="AutoShape 33"/>
          <p:cNvCxnSpPr>
            <a:cxnSpLocks noChangeShapeType="1"/>
            <a:stCxn id="30732" idx="4"/>
            <a:endCxn id="30731" idx="0"/>
          </p:cNvCxnSpPr>
          <p:nvPr/>
        </p:nvCxnSpPr>
        <p:spPr bwMode="auto">
          <a:xfrm flipH="1">
            <a:off x="6062663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4" name="Oval 34"/>
          <p:cNvSpPr>
            <a:spLocks noChangeArrowheads="1"/>
          </p:cNvSpPr>
          <p:nvPr/>
        </p:nvSpPr>
        <p:spPr bwMode="auto">
          <a:xfrm>
            <a:off x="6904038" y="2295525"/>
            <a:ext cx="6921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30735" name="AutoShape 35"/>
          <p:cNvCxnSpPr>
            <a:cxnSpLocks noChangeShapeType="1"/>
            <a:stCxn id="30734" idx="2"/>
            <a:endCxn id="30731" idx="3"/>
          </p:cNvCxnSpPr>
          <p:nvPr/>
        </p:nvCxnSpPr>
        <p:spPr bwMode="auto">
          <a:xfrm flipH="1">
            <a:off x="6677025" y="2476500"/>
            <a:ext cx="214313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6" name="AutoShape 36"/>
          <p:cNvSpPr>
            <a:spLocks noChangeArrowheads="1"/>
          </p:cNvSpPr>
          <p:nvPr/>
        </p:nvSpPr>
        <p:spPr bwMode="auto">
          <a:xfrm>
            <a:off x="3898900" y="2092325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ResidesIn</a:t>
            </a:r>
          </a:p>
        </p:txBody>
      </p:sp>
      <p:cxnSp>
        <p:nvCxnSpPr>
          <p:cNvPr id="30737" name="AutoShape 37"/>
          <p:cNvCxnSpPr>
            <a:cxnSpLocks noChangeShapeType="1"/>
            <a:stCxn id="30724" idx="3"/>
            <a:endCxn id="30736" idx="1"/>
          </p:cNvCxnSpPr>
          <p:nvPr/>
        </p:nvCxnSpPr>
        <p:spPr bwMode="auto">
          <a:xfrm flipV="1">
            <a:off x="3441700" y="2473325"/>
            <a:ext cx="44450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8" name="AutoShape 38"/>
          <p:cNvCxnSpPr>
            <a:cxnSpLocks noChangeShapeType="1"/>
            <a:stCxn id="30736" idx="3"/>
            <a:endCxn id="30731" idx="1"/>
          </p:cNvCxnSpPr>
          <p:nvPr/>
        </p:nvCxnSpPr>
        <p:spPr bwMode="auto">
          <a:xfrm>
            <a:off x="5068888" y="2473325"/>
            <a:ext cx="377825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9" name="Oval 39"/>
          <p:cNvSpPr>
            <a:spLocks noChangeArrowheads="1"/>
          </p:cNvSpPr>
          <p:nvPr/>
        </p:nvSpPr>
        <p:spPr bwMode="auto">
          <a:xfrm>
            <a:off x="900113" y="3141663"/>
            <a:ext cx="1008062" cy="2873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room</a:t>
            </a:r>
          </a:p>
        </p:txBody>
      </p:sp>
      <p:cxnSp>
        <p:nvCxnSpPr>
          <p:cNvPr id="30740" name="AutoShape 40"/>
          <p:cNvCxnSpPr>
            <a:cxnSpLocks noChangeShapeType="1"/>
            <a:stCxn id="30739" idx="7"/>
            <a:endCxn id="30724" idx="2"/>
          </p:cNvCxnSpPr>
          <p:nvPr/>
        </p:nvCxnSpPr>
        <p:spPr bwMode="auto">
          <a:xfrm flipV="1">
            <a:off x="1760538" y="2722563"/>
            <a:ext cx="1066800" cy="4492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1" name="Text Box 41"/>
          <p:cNvSpPr txBox="1">
            <a:spLocks noChangeArrowheads="1"/>
          </p:cNvSpPr>
          <p:nvPr/>
        </p:nvSpPr>
        <p:spPr bwMode="auto">
          <a:xfrm>
            <a:off x="395288" y="4221163"/>
            <a:ext cx="8064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altLang="en-US" sz="2400"/>
              <a:t>Room is a related entity – not an attribute as well!</a:t>
            </a:r>
          </a:p>
          <a:p>
            <a:pPr eaLnBrk="1" hangingPunct="1">
              <a:spcBef>
                <a:spcPct val="50000"/>
              </a:spcBef>
            </a:pPr>
            <a:r>
              <a:rPr lang="sv-SE" altLang="en-US" sz="2400"/>
              <a:t>E-R modelling error #1 – don’t do this!!</a:t>
            </a:r>
          </a:p>
        </p:txBody>
      </p:sp>
      <p:sp>
        <p:nvSpPr>
          <p:cNvPr id="30742" name="Text Box 44"/>
          <p:cNvSpPr txBox="1">
            <a:spLocks noChangeArrowheads="1"/>
          </p:cNvSpPr>
          <p:nvPr/>
        </p:nvSpPr>
        <p:spPr bwMode="auto">
          <a:xfrm>
            <a:off x="1619250" y="5516563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600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116013" y="3063875"/>
            <a:ext cx="647700" cy="441325"/>
            <a:chOff x="567" y="3022"/>
            <a:chExt cx="3674" cy="136"/>
          </a:xfrm>
        </p:grpSpPr>
        <p:sp>
          <p:nvSpPr>
            <p:cNvPr id="30744" name="Line 46"/>
            <p:cNvSpPr>
              <a:spLocks noChangeShapeType="1"/>
            </p:cNvSpPr>
            <p:nvPr/>
          </p:nvSpPr>
          <p:spPr bwMode="auto">
            <a:xfrm>
              <a:off x="567" y="3022"/>
              <a:ext cx="3674" cy="136"/>
            </a:xfrm>
            <a:prstGeom prst="line">
              <a:avLst/>
            </a:prstGeom>
            <a:noFill/>
            <a:ln w="63500">
              <a:solidFill>
                <a:srgbClr val="FA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Line 47"/>
            <p:cNvSpPr>
              <a:spLocks noChangeShapeType="1"/>
            </p:cNvSpPr>
            <p:nvPr/>
          </p:nvSpPr>
          <p:spPr bwMode="auto">
            <a:xfrm flipH="1">
              <a:off x="567" y="3022"/>
              <a:ext cx="3674" cy="136"/>
            </a:xfrm>
            <a:prstGeom prst="line">
              <a:avLst/>
            </a:prstGeom>
            <a:noFill/>
            <a:ln w="63500">
              <a:solidFill>
                <a:srgbClr val="FA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4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4775200"/>
            <a:ext cx="2889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Attribute or related entity?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What about teacher? Isn’t that an entity?</a:t>
            </a:r>
          </a:p>
        </p:txBody>
      </p:sp>
      <p:pic>
        <p:nvPicPr>
          <p:cNvPr id="31749" name="Picture 5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3243263"/>
            <a:ext cx="1952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105025" y="3151188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1139825" y="3182938"/>
            <a:ext cx="6032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2386013" y="2678113"/>
            <a:ext cx="641350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31753" name="AutoShape 9"/>
          <p:cNvCxnSpPr>
            <a:cxnSpLocks noChangeShapeType="1"/>
            <a:stCxn id="31751" idx="6"/>
            <a:endCxn id="31750" idx="1"/>
          </p:cNvCxnSpPr>
          <p:nvPr/>
        </p:nvCxnSpPr>
        <p:spPr bwMode="auto">
          <a:xfrm>
            <a:off x="1755775" y="3363913"/>
            <a:ext cx="336550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4" name="AutoShape 10"/>
          <p:cNvCxnSpPr>
            <a:cxnSpLocks noChangeShapeType="1"/>
          </p:cNvCxnSpPr>
          <p:nvPr/>
        </p:nvCxnSpPr>
        <p:spPr bwMode="auto">
          <a:xfrm>
            <a:off x="2724150" y="3038475"/>
            <a:ext cx="1588" cy="1222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AutoShape 12"/>
          <p:cNvCxnSpPr>
            <a:cxnSpLocks noChangeShapeType="1"/>
            <a:stCxn id="31765" idx="0"/>
            <a:endCxn id="31750" idx="2"/>
          </p:cNvCxnSpPr>
          <p:nvPr/>
        </p:nvCxnSpPr>
        <p:spPr bwMode="auto">
          <a:xfrm flipV="1">
            <a:off x="2689225" y="3627438"/>
            <a:ext cx="19050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5340350" y="3151188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5629275" y="2678113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1758" name="AutoShape 15"/>
          <p:cNvCxnSpPr>
            <a:cxnSpLocks noChangeShapeType="1"/>
            <a:stCxn id="31757" idx="4"/>
            <a:endCxn id="31756" idx="0"/>
          </p:cNvCxnSpPr>
          <p:nvPr/>
        </p:nvCxnSpPr>
        <p:spPr bwMode="auto">
          <a:xfrm flipH="1">
            <a:off x="5943600" y="3009900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9" name="Oval 16"/>
          <p:cNvSpPr>
            <a:spLocks noChangeArrowheads="1"/>
          </p:cNvSpPr>
          <p:nvPr/>
        </p:nvSpPr>
        <p:spPr bwMode="auto">
          <a:xfrm>
            <a:off x="6784975" y="3182938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31760" name="AutoShape 17"/>
          <p:cNvCxnSpPr>
            <a:cxnSpLocks noChangeShapeType="1"/>
            <a:stCxn id="31759" idx="2"/>
            <a:endCxn id="31756" idx="3"/>
          </p:cNvCxnSpPr>
          <p:nvPr/>
        </p:nvCxnSpPr>
        <p:spPr bwMode="auto">
          <a:xfrm flipH="1">
            <a:off x="6557963" y="3363913"/>
            <a:ext cx="214312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1" name="AutoShape 18"/>
          <p:cNvSpPr>
            <a:spLocks noChangeArrowheads="1"/>
          </p:cNvSpPr>
          <p:nvPr/>
        </p:nvSpPr>
        <p:spPr bwMode="auto">
          <a:xfrm>
            <a:off x="3779838" y="2997200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ResidesIn</a:t>
            </a:r>
          </a:p>
        </p:txBody>
      </p:sp>
      <p:cxnSp>
        <p:nvCxnSpPr>
          <p:cNvPr id="31762" name="AutoShape 19"/>
          <p:cNvCxnSpPr>
            <a:cxnSpLocks noChangeShapeType="1"/>
            <a:stCxn id="31750" idx="3"/>
            <a:endCxn id="31761" idx="1"/>
          </p:cNvCxnSpPr>
          <p:nvPr/>
        </p:nvCxnSpPr>
        <p:spPr bwMode="auto">
          <a:xfrm flipV="1">
            <a:off x="3322638" y="3378200"/>
            <a:ext cx="44450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3" name="AutoShape 20"/>
          <p:cNvCxnSpPr>
            <a:cxnSpLocks noChangeShapeType="1"/>
            <a:stCxn id="31761" idx="3"/>
            <a:endCxn id="31756" idx="1"/>
          </p:cNvCxnSpPr>
          <p:nvPr/>
        </p:nvCxnSpPr>
        <p:spPr bwMode="auto">
          <a:xfrm>
            <a:off x="4949825" y="3378200"/>
            <a:ext cx="377825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4" name="Rectangle 21"/>
          <p:cNvSpPr>
            <a:spLocks noChangeArrowheads="1"/>
          </p:cNvSpPr>
          <p:nvPr/>
        </p:nvSpPr>
        <p:spPr bwMode="auto">
          <a:xfrm>
            <a:off x="2076450" y="4910138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31765" name="AutoShape 22"/>
          <p:cNvSpPr>
            <a:spLocks noChangeArrowheads="1"/>
          </p:cNvSpPr>
          <p:nvPr/>
        </p:nvSpPr>
        <p:spPr bwMode="auto">
          <a:xfrm>
            <a:off x="2220913" y="3902075"/>
            <a:ext cx="93503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HeldBy</a:t>
            </a:r>
          </a:p>
        </p:txBody>
      </p:sp>
      <p:cxnSp>
        <p:nvCxnSpPr>
          <p:cNvPr id="31766" name="AutoShape 23"/>
          <p:cNvCxnSpPr>
            <a:cxnSpLocks noChangeShapeType="1"/>
            <a:stCxn id="31764" idx="0"/>
            <a:endCxn id="31765" idx="2"/>
          </p:cNvCxnSpPr>
          <p:nvPr/>
        </p:nvCxnSpPr>
        <p:spPr bwMode="auto">
          <a:xfrm flipV="1">
            <a:off x="2679700" y="4676775"/>
            <a:ext cx="9525" cy="2206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7" name="Oval 25"/>
          <p:cNvSpPr>
            <a:spLocks noChangeArrowheads="1"/>
          </p:cNvSpPr>
          <p:nvPr/>
        </p:nvSpPr>
        <p:spPr bwMode="auto">
          <a:xfrm>
            <a:off x="1068388" y="4981575"/>
            <a:ext cx="674687" cy="3063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1768" name="AutoShape 26"/>
          <p:cNvCxnSpPr>
            <a:cxnSpLocks noChangeShapeType="1"/>
            <a:stCxn id="31764" idx="1"/>
            <a:endCxn id="31767" idx="6"/>
          </p:cNvCxnSpPr>
          <p:nvPr/>
        </p:nvCxnSpPr>
        <p:spPr bwMode="auto">
          <a:xfrm flipH="1" flipV="1">
            <a:off x="1755775" y="5135563"/>
            <a:ext cx="307975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When should we model something as an entity in its own right (as opposed to an attribute of another entity)?</a:t>
            </a:r>
          </a:p>
          <a:p>
            <a:pPr eaLnBrk="1" hangingPunct="1">
              <a:buFontTx/>
              <a:buNone/>
            </a:pPr>
            <a:r>
              <a:rPr lang="sv-SE" altLang="en-US"/>
              <a:t>At least one of the following should hold:</a:t>
            </a:r>
          </a:p>
          <a:p>
            <a:pPr eaLnBrk="1" hangingPunct="1"/>
            <a:r>
              <a:rPr lang="sv-SE" altLang="en-US" sz="2800"/>
              <a:t>Consists of more than a single (key) attribute</a:t>
            </a:r>
          </a:p>
          <a:p>
            <a:pPr eaLnBrk="1" hangingPunct="1"/>
            <a:r>
              <a:rPr lang="sv-SE" altLang="en-US" sz="2800"/>
              <a:t>Used by more than one other entity</a:t>
            </a:r>
          </a:p>
          <a:p>
            <a:pPr eaLnBrk="1" hangingPunct="1"/>
            <a:r>
              <a:rPr lang="sv-SE" altLang="en-US" sz="2800"/>
              <a:t>Part of an X-to-many relation as the many side</a:t>
            </a:r>
          </a:p>
          <a:p>
            <a:pPr eaLnBrk="1" hangingPunct="1"/>
            <a:r>
              <a:rPr lang="sv-SE" altLang="en-US" sz="2800"/>
              <a:t>Generally entity-ish, is important on its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altLang="en-US"/>
              <a:t>Translate this E-R diagram to relations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116013" y="51577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348038" y="4581525"/>
            <a:ext cx="43211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Courses(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name, teacher)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Rooms(</a:t>
            </a:r>
            <a:r>
              <a:rPr lang="sv-SE" altLang="en-US" sz="1600" b="1" u="sng">
                <a:latin typeface="Courier New" charset="0"/>
              </a:rPr>
              <a:t>name</a:t>
            </a:r>
            <a:r>
              <a:rPr lang="sv-SE" altLang="en-US" sz="1600" b="1">
                <a:latin typeface="Courier New" charset="0"/>
              </a:rPr>
              <a:t>, #seats)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LecturesIn(</a:t>
            </a:r>
            <a:r>
              <a:rPr lang="sv-SE" altLang="en-US" sz="1600" b="1" u="sng">
                <a:latin typeface="Courier New" charset="0"/>
              </a:rPr>
              <a:t>course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room</a:t>
            </a:r>
            <a:r>
              <a:rPr lang="sv-SE" altLang="en-US" sz="1600" b="1">
                <a:latin typeface="Courier New" charset="0"/>
              </a:rPr>
              <a:t>, #times)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course -&gt; Courses.code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room   -&gt; Rooms.name</a:t>
            </a:r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1331913" y="2420938"/>
            <a:ext cx="6337300" cy="1760537"/>
            <a:chOff x="945" y="1933"/>
            <a:chExt cx="3992" cy="1109"/>
          </a:xfrm>
        </p:grpSpPr>
        <p:grpSp>
          <p:nvGrpSpPr>
            <p:cNvPr id="33799" name="Group 7"/>
            <p:cNvGrpSpPr>
              <a:grpSpLocks/>
            </p:cNvGrpSpPr>
            <p:nvPr/>
          </p:nvGrpSpPr>
          <p:grpSpPr bwMode="auto">
            <a:xfrm>
              <a:off x="945" y="2140"/>
              <a:ext cx="3992" cy="902"/>
              <a:chOff x="945" y="2140"/>
              <a:chExt cx="3992" cy="902"/>
            </a:xfrm>
          </p:grpSpPr>
          <p:sp>
            <p:nvSpPr>
              <p:cNvPr id="33802" name="Rectangle 8"/>
              <p:cNvSpPr>
                <a:spLocks noChangeArrowheads="1"/>
              </p:cNvSpPr>
              <p:nvPr/>
            </p:nvSpPr>
            <p:spPr bwMode="auto">
              <a:xfrm>
                <a:off x="1553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Course</a:t>
                </a:r>
              </a:p>
            </p:txBody>
          </p:sp>
          <p:sp>
            <p:nvSpPr>
              <p:cNvPr id="33803" name="Oval 9"/>
              <p:cNvSpPr>
                <a:spLocks noChangeArrowheads="1"/>
              </p:cNvSpPr>
              <p:nvPr/>
            </p:nvSpPr>
            <p:spPr bwMode="auto">
              <a:xfrm>
                <a:off x="945" y="2458"/>
                <a:ext cx="38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name</a:t>
                </a:r>
              </a:p>
            </p:txBody>
          </p:sp>
          <p:sp>
            <p:nvSpPr>
              <p:cNvPr id="33804" name="Oval 10"/>
              <p:cNvSpPr>
                <a:spLocks noChangeArrowheads="1"/>
              </p:cNvSpPr>
              <p:nvPr/>
            </p:nvSpPr>
            <p:spPr bwMode="auto">
              <a:xfrm>
                <a:off x="1730" y="2140"/>
                <a:ext cx="404" cy="20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code</a:t>
                </a:r>
              </a:p>
            </p:txBody>
          </p:sp>
          <p:cxnSp>
            <p:nvCxnSpPr>
              <p:cNvPr id="33805" name="AutoShape 11"/>
              <p:cNvCxnSpPr>
                <a:cxnSpLocks noChangeShapeType="1"/>
                <a:stCxn id="33803" idx="6"/>
                <a:endCxn id="33802" idx="1"/>
              </p:cNvCxnSpPr>
              <p:nvPr/>
            </p:nvCxnSpPr>
            <p:spPr bwMode="auto">
              <a:xfrm>
                <a:off x="1333" y="2572"/>
                <a:ext cx="212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06" name="AutoShape 12"/>
              <p:cNvCxnSpPr>
                <a:cxnSpLocks noChangeShapeType="1"/>
              </p:cNvCxnSpPr>
              <p:nvPr/>
            </p:nvCxnSpPr>
            <p:spPr bwMode="auto">
              <a:xfrm>
                <a:off x="1943" y="2367"/>
                <a:ext cx="1" cy="7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807" name="Oval 13"/>
              <p:cNvSpPr>
                <a:spLocks noChangeArrowheads="1"/>
              </p:cNvSpPr>
              <p:nvPr/>
            </p:nvSpPr>
            <p:spPr bwMode="auto">
              <a:xfrm>
                <a:off x="1662" y="2882"/>
                <a:ext cx="545" cy="16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teacher</a:t>
                </a:r>
              </a:p>
            </p:txBody>
          </p:sp>
          <p:cxnSp>
            <p:nvCxnSpPr>
              <p:cNvPr id="33808" name="AutoShape 14"/>
              <p:cNvCxnSpPr>
                <a:cxnSpLocks noChangeShapeType="1"/>
                <a:stCxn id="33807" idx="0"/>
                <a:endCxn id="33802" idx="2"/>
              </p:cNvCxnSpPr>
              <p:nvPr/>
            </p:nvCxnSpPr>
            <p:spPr bwMode="auto">
              <a:xfrm flipH="1" flipV="1">
                <a:off x="1933" y="2738"/>
                <a:ext cx="2" cy="13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809" name="Rectangle 15"/>
              <p:cNvSpPr>
                <a:spLocks noChangeArrowheads="1"/>
              </p:cNvSpPr>
              <p:nvPr/>
            </p:nvSpPr>
            <p:spPr bwMode="auto">
              <a:xfrm>
                <a:off x="3591" y="2438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33810" name="Oval 16"/>
              <p:cNvSpPr>
                <a:spLocks noChangeArrowheads="1"/>
              </p:cNvSpPr>
              <p:nvPr/>
            </p:nvSpPr>
            <p:spPr bwMode="auto">
              <a:xfrm>
                <a:off x="3773" y="2140"/>
                <a:ext cx="404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33811" name="AutoShape 17"/>
              <p:cNvCxnSpPr>
                <a:cxnSpLocks noChangeShapeType="1"/>
                <a:stCxn id="33810" idx="4"/>
                <a:endCxn id="33809" idx="0"/>
              </p:cNvCxnSpPr>
              <p:nvPr/>
            </p:nvCxnSpPr>
            <p:spPr bwMode="auto">
              <a:xfrm flipH="1">
                <a:off x="3971" y="2349"/>
                <a:ext cx="4" cy="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812" name="Oval 18"/>
              <p:cNvSpPr>
                <a:spLocks noChangeArrowheads="1"/>
              </p:cNvSpPr>
              <p:nvPr/>
            </p:nvSpPr>
            <p:spPr bwMode="auto">
              <a:xfrm>
                <a:off x="4501" y="2458"/>
                <a:ext cx="436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#seats</a:t>
                </a:r>
              </a:p>
            </p:txBody>
          </p:sp>
          <p:cxnSp>
            <p:nvCxnSpPr>
              <p:cNvPr id="33813" name="AutoShape 19"/>
              <p:cNvCxnSpPr>
                <a:cxnSpLocks noChangeShapeType="1"/>
                <a:stCxn id="33812" idx="2"/>
                <a:endCxn id="33809" idx="3"/>
              </p:cNvCxnSpPr>
              <p:nvPr/>
            </p:nvCxnSpPr>
            <p:spPr bwMode="auto">
              <a:xfrm flipH="1">
                <a:off x="4358" y="2572"/>
                <a:ext cx="135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3814" name="AutoShape 20"/>
              <p:cNvSpPr>
                <a:spLocks noChangeArrowheads="1"/>
              </p:cNvSpPr>
              <p:nvPr/>
            </p:nvSpPr>
            <p:spPr bwMode="auto">
              <a:xfrm>
                <a:off x="2608" y="2341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LecturesIn</a:t>
                </a:r>
              </a:p>
            </p:txBody>
          </p:sp>
          <p:cxnSp>
            <p:nvCxnSpPr>
              <p:cNvPr id="33815" name="AutoShape 21"/>
              <p:cNvCxnSpPr>
                <a:cxnSpLocks noChangeShapeType="1"/>
                <a:stCxn id="33802" idx="3"/>
                <a:endCxn id="33814" idx="1"/>
              </p:cNvCxnSpPr>
              <p:nvPr/>
            </p:nvCxnSpPr>
            <p:spPr bwMode="auto">
              <a:xfrm flipV="1">
                <a:off x="2320" y="2581"/>
                <a:ext cx="280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6" name="AutoShape 22"/>
              <p:cNvCxnSpPr>
                <a:cxnSpLocks noChangeShapeType="1"/>
                <a:stCxn id="33814" idx="3"/>
                <a:endCxn id="33809" idx="1"/>
              </p:cNvCxnSpPr>
              <p:nvPr/>
            </p:nvCxnSpPr>
            <p:spPr bwMode="auto">
              <a:xfrm>
                <a:off x="3345" y="2581"/>
                <a:ext cx="23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3800" name="Oval 23"/>
            <p:cNvSpPr>
              <a:spLocks noChangeArrowheads="1"/>
            </p:cNvSpPr>
            <p:nvPr/>
          </p:nvSpPr>
          <p:spPr bwMode="auto">
            <a:xfrm>
              <a:off x="2608" y="1933"/>
              <a:ext cx="726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#times</a:t>
              </a:r>
            </a:p>
          </p:txBody>
        </p:sp>
        <p:cxnSp>
          <p:nvCxnSpPr>
            <p:cNvPr id="33801" name="AutoShape 24"/>
            <p:cNvCxnSpPr>
              <a:cxnSpLocks noChangeShapeType="1"/>
              <a:endCxn id="33800" idx="4"/>
            </p:cNvCxnSpPr>
            <p:nvPr/>
          </p:nvCxnSpPr>
          <p:spPr bwMode="auto">
            <a:xfrm flipH="1" flipV="1">
              <a:off x="2971" y="2167"/>
              <a:ext cx="2" cy="16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Relationships to ”self”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 relationship can exist between entities of the same entity set.</a:t>
            </a:r>
          </a:p>
          <a:p>
            <a:pPr eaLnBrk="1" hangingPunct="1"/>
            <a:r>
              <a:rPr lang="sv-SE" altLang="en-US"/>
              <a:t>Use </a:t>
            </a:r>
            <a:r>
              <a:rPr lang="sv-SE" altLang="en-US" i="1"/>
              <a:t>role</a:t>
            </a:r>
            <a:r>
              <a:rPr lang="sv-SE" altLang="en-US"/>
              <a:t> annotations for attributes.</a:t>
            </a: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468313" y="3676650"/>
            <a:ext cx="2711450" cy="1830388"/>
            <a:chOff x="295" y="2316"/>
            <a:chExt cx="1708" cy="1153"/>
          </a:xfrm>
        </p:grpSpPr>
        <p:sp>
          <p:nvSpPr>
            <p:cNvPr id="34823" name="Rectangle 5"/>
            <p:cNvSpPr>
              <a:spLocks noChangeArrowheads="1"/>
            </p:cNvSpPr>
            <p:nvPr/>
          </p:nvSpPr>
          <p:spPr bwMode="auto">
            <a:xfrm>
              <a:off x="657" y="2614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34824" name="Oval 6"/>
            <p:cNvSpPr>
              <a:spLocks noChangeArrowheads="1"/>
            </p:cNvSpPr>
            <p:nvPr/>
          </p:nvSpPr>
          <p:spPr bwMode="auto">
            <a:xfrm>
              <a:off x="839" y="2316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34825" name="AutoShape 7"/>
            <p:cNvCxnSpPr>
              <a:cxnSpLocks noChangeShapeType="1"/>
              <a:stCxn id="34824" idx="4"/>
              <a:endCxn id="34823" idx="0"/>
            </p:cNvCxnSpPr>
            <p:nvPr/>
          </p:nvCxnSpPr>
          <p:spPr bwMode="auto">
            <a:xfrm flipH="1">
              <a:off x="1037" y="2525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26" name="Oval 8"/>
            <p:cNvSpPr>
              <a:spLocks noChangeArrowheads="1"/>
            </p:cNvSpPr>
            <p:nvPr/>
          </p:nvSpPr>
          <p:spPr bwMode="auto">
            <a:xfrm>
              <a:off x="1567" y="2645"/>
              <a:ext cx="436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#seats</a:t>
              </a:r>
            </a:p>
          </p:txBody>
        </p:sp>
        <p:cxnSp>
          <p:nvCxnSpPr>
            <p:cNvPr id="34827" name="AutoShape 9"/>
            <p:cNvCxnSpPr>
              <a:cxnSpLocks noChangeShapeType="1"/>
              <a:stCxn id="34826" idx="2"/>
              <a:endCxn id="34823" idx="3"/>
            </p:cNvCxnSpPr>
            <p:nvPr/>
          </p:nvCxnSpPr>
          <p:spPr bwMode="auto">
            <a:xfrm flipH="1">
              <a:off x="1424" y="2759"/>
              <a:ext cx="135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28" name="AutoShape 10"/>
            <p:cNvSpPr>
              <a:spLocks noChangeArrowheads="1"/>
            </p:cNvSpPr>
            <p:nvPr/>
          </p:nvSpPr>
          <p:spPr bwMode="auto">
            <a:xfrm>
              <a:off x="748" y="3113"/>
              <a:ext cx="587" cy="356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NextTo</a:t>
              </a:r>
            </a:p>
          </p:txBody>
        </p:sp>
        <p:cxnSp>
          <p:nvCxnSpPr>
            <p:cNvPr id="34829" name="AutoShape 11"/>
            <p:cNvCxnSpPr>
              <a:cxnSpLocks noChangeShapeType="1"/>
              <a:stCxn id="34823" idx="1"/>
              <a:endCxn id="34828" idx="1"/>
            </p:cNvCxnSpPr>
            <p:nvPr/>
          </p:nvCxnSpPr>
          <p:spPr bwMode="auto">
            <a:xfrm rot="10800000" flipH="1" flipV="1">
              <a:off x="649" y="2760"/>
              <a:ext cx="91" cy="531"/>
            </a:xfrm>
            <a:prstGeom prst="curvedConnector3">
              <a:avLst>
                <a:gd name="adj1" fmla="val -416486"/>
              </a:avLst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0" name="AutoShape 12"/>
            <p:cNvCxnSpPr>
              <a:cxnSpLocks noChangeShapeType="1"/>
              <a:stCxn id="34828" idx="0"/>
              <a:endCxn id="34823" idx="2"/>
            </p:cNvCxnSpPr>
            <p:nvPr/>
          </p:nvCxnSpPr>
          <p:spPr bwMode="auto">
            <a:xfrm rot="5400000" flipH="1">
              <a:off x="944" y="3007"/>
              <a:ext cx="191" cy="5"/>
            </a:xfrm>
            <a:prstGeom prst="curvedConnector3">
              <a:avLst>
                <a:gd name="adj1" fmla="val 49736"/>
              </a:avLst>
            </a:prstGeom>
            <a:noFill/>
            <a:ln w="25400">
              <a:solidFill>
                <a:schemeClr val="tx1"/>
              </a:solidFill>
              <a:round/>
              <a:headEnd type="non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1" name="Text Box 13"/>
            <p:cNvSpPr txBox="1">
              <a:spLocks noChangeArrowheads="1"/>
            </p:cNvSpPr>
            <p:nvPr/>
          </p:nvSpPr>
          <p:spPr bwMode="auto">
            <a:xfrm>
              <a:off x="295" y="2886"/>
              <a:ext cx="2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left</a:t>
              </a:r>
            </a:p>
          </p:txBody>
        </p:sp>
        <p:sp>
          <p:nvSpPr>
            <p:cNvPr id="34832" name="Text Box 14"/>
            <p:cNvSpPr txBox="1">
              <a:spLocks noChangeArrowheads="1"/>
            </p:cNvSpPr>
            <p:nvPr/>
          </p:nvSpPr>
          <p:spPr bwMode="auto">
            <a:xfrm>
              <a:off x="1111" y="2931"/>
              <a:ext cx="36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right</a:t>
              </a:r>
            </a:p>
          </p:txBody>
        </p:sp>
      </p:grpSp>
      <p:sp>
        <p:nvSpPr>
          <p:cNvPr id="34821" name="AutoShape 15"/>
          <p:cNvSpPr>
            <a:spLocks noChangeArrowheads="1"/>
          </p:cNvSpPr>
          <p:nvPr/>
        </p:nvSpPr>
        <p:spPr bwMode="auto">
          <a:xfrm>
            <a:off x="3779838" y="4508500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2" name="Text Box 16"/>
          <p:cNvSpPr txBox="1">
            <a:spLocks noChangeArrowheads="1"/>
          </p:cNvSpPr>
          <p:nvPr/>
        </p:nvSpPr>
        <p:spPr bwMode="auto">
          <a:xfrm>
            <a:off x="4859338" y="4292600"/>
            <a:ext cx="32416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NextTo(</a:t>
            </a:r>
            <a:r>
              <a:rPr lang="sv-SE" altLang="en-US" sz="1800" b="1" u="sng">
                <a:latin typeface="Courier New" charset="0"/>
              </a:rPr>
              <a:t>left</a:t>
            </a:r>
            <a:r>
              <a:rPr lang="sv-SE" altLang="en-US" sz="1800" b="1">
                <a:latin typeface="Courier New" charset="0"/>
              </a:rPr>
              <a:t>, right)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left 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right -&gt; Rooms.name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</a:t>
            </a:r>
            <a:r>
              <a:rPr lang="en-US" dirty="0" err="1" smtClean="0"/>
              <a:t>Cheatsheet</a:t>
            </a:r>
            <a:r>
              <a:rPr lang="en-US" dirty="0" smtClean="0"/>
              <a:t> 2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174897" y="3431726"/>
            <a:ext cx="8789591" cy="1386736"/>
            <a:chOff x="174897" y="5445224"/>
            <a:chExt cx="8789591" cy="1386736"/>
          </a:xfrm>
        </p:grpSpPr>
        <p:grpSp>
          <p:nvGrpSpPr>
            <p:cNvPr id="80" name="Group 79"/>
            <p:cNvGrpSpPr/>
            <p:nvPr/>
          </p:nvGrpSpPr>
          <p:grpSpPr>
            <a:xfrm>
              <a:off x="174897" y="5445224"/>
              <a:ext cx="8789591" cy="691204"/>
              <a:chOff x="174897" y="4294837"/>
              <a:chExt cx="8789591" cy="69120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174897" y="4294837"/>
                <a:ext cx="3600402" cy="691204"/>
                <a:chOff x="179512" y="4127816"/>
                <a:chExt cx="3600402" cy="691204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179512" y="4170948"/>
                  <a:ext cx="3600402" cy="648072"/>
                  <a:chOff x="179512" y="1606931"/>
                  <a:chExt cx="3600402" cy="648072"/>
                </a:xfrm>
              </p:grpSpPr>
              <p:sp>
                <p:nvSpPr>
                  <p:cNvPr id="48" name="Rectangle 47"/>
                  <p:cNvSpPr/>
                  <p:nvPr/>
                </p:nvSpPr>
                <p:spPr bwMode="auto">
                  <a:xfrm>
                    <a:off x="179512" y="1678939"/>
                    <a:ext cx="936104" cy="504056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9" name="Diamond 48"/>
                  <p:cNvSpPr/>
                  <p:nvPr/>
                </p:nvSpPr>
                <p:spPr bwMode="auto">
                  <a:xfrm>
                    <a:off x="1475657" y="1606931"/>
                    <a:ext cx="1008112" cy="648072"/>
                  </a:xfrm>
                  <a:prstGeom prst="diamond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50" name="Rectangle 49"/>
                  <p:cNvSpPr/>
                  <p:nvPr/>
                </p:nvSpPr>
                <p:spPr bwMode="auto">
                  <a:xfrm>
                    <a:off x="2843810" y="1678939"/>
                    <a:ext cx="936104" cy="504056"/>
                  </a:xfrm>
                  <a:prstGeom prst="rect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cxnSp>
                <p:nvCxnSpPr>
                  <p:cNvPr id="51" name="Straight Connector 50"/>
                  <p:cNvCxnSpPr/>
                  <p:nvPr/>
                </p:nvCxnSpPr>
                <p:spPr bwMode="auto">
                  <a:xfrm>
                    <a:off x="1115616" y="1930967"/>
                    <a:ext cx="360041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" name="Straight Connector 51"/>
                  <p:cNvCxnSpPr/>
                  <p:nvPr/>
                </p:nvCxnSpPr>
                <p:spPr bwMode="auto">
                  <a:xfrm>
                    <a:off x="2483769" y="1930967"/>
                    <a:ext cx="360041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55" name="Block Arc 54"/>
                <p:cNvSpPr/>
                <p:nvPr/>
              </p:nvSpPr>
              <p:spPr bwMode="auto">
                <a:xfrm rot="5400000">
                  <a:off x="2555778" y="4361242"/>
                  <a:ext cx="288032" cy="288032"/>
                </a:xfrm>
                <a:prstGeom prst="blockArc">
                  <a:avLst>
                    <a:gd name="adj1" fmla="val 10800000"/>
                    <a:gd name="adj2" fmla="val 104444"/>
                    <a:gd name="adj3" fmla="val 12430"/>
                  </a:avLst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1129901" y="4252607"/>
                  <a:ext cx="274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*</a:t>
                  </a:r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2459191" y="4127816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smtClean="0"/>
                    <a:t>==1</a:t>
                  </a:r>
                  <a:endParaRPr lang="en-US" sz="1200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241042" y="4320592"/>
                  <a:ext cx="8130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planet</a:t>
                  </a:r>
                  <a:endParaRPr lang="en-US" dirty="0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2915819" y="4202596"/>
                  <a:ext cx="835485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/>
                    <a:t>s</a:t>
                  </a:r>
                  <a:r>
                    <a:rPr lang="en-US" sz="1600" smtClean="0"/>
                    <a:t>tar</a:t>
                  </a:r>
                </a:p>
                <a:p>
                  <a:pPr algn="ctr"/>
                  <a:r>
                    <a:rPr lang="en-US" sz="1600" dirty="0" smtClean="0"/>
                    <a:t>system</a:t>
                  </a:r>
                  <a:endParaRPr lang="en-US" sz="16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1557762" y="4351424"/>
                  <a:ext cx="83227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smtClean="0"/>
                    <a:t>isPartOf</a:t>
                  </a:r>
                  <a:endParaRPr lang="en-US" sz="1400" dirty="0"/>
                </a:p>
              </p:txBody>
            </p:sp>
          </p:grpSp>
          <p:sp>
            <p:nvSpPr>
              <p:cNvPr id="75" name="TextBox 74"/>
              <p:cNvSpPr txBox="1"/>
              <p:nvPr/>
            </p:nvSpPr>
            <p:spPr>
              <a:xfrm>
                <a:off x="4474840" y="4294837"/>
                <a:ext cx="4489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 planet is part of exactly 1 </a:t>
                </a:r>
                <a:r>
                  <a:rPr lang="en-US" dirty="0" err="1" smtClean="0"/>
                  <a:t>starsystem</a:t>
                </a:r>
                <a:endParaRPr lang="en-US" dirty="0" smtClean="0"/>
              </a:p>
              <a:p>
                <a:r>
                  <a:rPr lang="en-US" dirty="0" smtClean="0"/>
                  <a:t>A </a:t>
                </a:r>
                <a:r>
                  <a:rPr lang="en-US" dirty="0" err="1" smtClean="0"/>
                  <a:t>starsystem</a:t>
                </a:r>
                <a:r>
                  <a:rPr lang="en-US" dirty="0" smtClean="0"/>
                  <a:t> can have several planets</a:t>
                </a:r>
                <a:endParaRPr lang="en-US" dirty="0"/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2705528" y="6093296"/>
              <a:ext cx="333136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latin typeface="Courier New" charset="0"/>
                  <a:ea typeface="Courier New" charset="0"/>
                  <a:cs typeface="Courier New" charset="0"/>
                </a:rPr>
                <a:t>Starsystem</a:t>
              </a:r>
              <a:r>
                <a:rPr lang="en-US" sz="1400" dirty="0">
                  <a:latin typeface="Courier New" charset="0"/>
                  <a:ea typeface="Courier New" charset="0"/>
                  <a:cs typeface="Courier New" charset="0"/>
                </a:rPr>
                <a:t>(</a:t>
              </a:r>
              <a:r>
                <a:rPr lang="en-US" sz="1400" u="sng" dirty="0">
                  <a:latin typeface="Courier New" charset="0"/>
                  <a:ea typeface="Courier New" charset="0"/>
                  <a:cs typeface="Courier New" charset="0"/>
                </a:rPr>
                <a:t>name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)</a:t>
              </a:r>
            </a:p>
            <a:p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Planet(</a:t>
              </a:r>
              <a:r>
                <a:rPr lang="en-US" sz="1400" u="sng" dirty="0" smtClean="0">
                  <a:latin typeface="Courier New" charset="0"/>
                  <a:ea typeface="Courier New" charset="0"/>
                  <a:cs typeface="Courier New" charset="0"/>
                </a:rPr>
                <a:t>name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, system)</a:t>
              </a:r>
            </a:p>
            <a:p>
              <a:pPr lvl="1"/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system -&gt; </a:t>
              </a:r>
              <a:r>
                <a:rPr lang="en-US" sz="1400" dirty="0" err="1" smtClean="0">
                  <a:latin typeface="Courier New" charset="0"/>
                  <a:ea typeface="Courier New" charset="0"/>
                  <a:cs typeface="Courier New" charset="0"/>
                </a:rPr>
                <a:t>Starsystem.name</a:t>
              </a:r>
              <a:endParaRPr lang="en-US" sz="1400" dirty="0" smtClean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74897" y="1464576"/>
            <a:ext cx="8789591" cy="1820408"/>
            <a:chOff x="174897" y="1464576"/>
            <a:chExt cx="8789591" cy="1820408"/>
          </a:xfrm>
        </p:grpSpPr>
        <p:grpSp>
          <p:nvGrpSpPr>
            <p:cNvPr id="78" name="Group 77"/>
            <p:cNvGrpSpPr/>
            <p:nvPr/>
          </p:nvGrpSpPr>
          <p:grpSpPr>
            <a:xfrm>
              <a:off x="174897" y="1464576"/>
              <a:ext cx="8789591" cy="648072"/>
              <a:chOff x="174897" y="1464576"/>
              <a:chExt cx="8789591" cy="648072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474840" y="1464576"/>
                <a:ext cx="4489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 house can be owned by several people</a:t>
                </a:r>
              </a:p>
              <a:p>
                <a:r>
                  <a:rPr lang="en-US" dirty="0" smtClean="0"/>
                  <a:t>A person can own several houses</a:t>
                </a:r>
                <a:endParaRPr lang="en-US" dirty="0"/>
              </a:p>
            </p:txBody>
          </p:sp>
          <p:grpSp>
            <p:nvGrpSpPr>
              <p:cNvPr id="76" name="Group 75"/>
              <p:cNvGrpSpPr/>
              <p:nvPr/>
            </p:nvGrpSpPr>
            <p:grpSpPr>
              <a:xfrm>
                <a:off x="174897" y="1464576"/>
                <a:ext cx="3600402" cy="648072"/>
                <a:chOff x="179512" y="1606931"/>
                <a:chExt cx="3600402" cy="648072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179512" y="1606931"/>
                  <a:ext cx="3600402" cy="648072"/>
                  <a:chOff x="179512" y="1606931"/>
                  <a:chExt cx="3600402" cy="648072"/>
                </a:xfrm>
              </p:grpSpPr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179512" y="1606931"/>
                    <a:ext cx="3600402" cy="648072"/>
                    <a:chOff x="179512" y="1606931"/>
                    <a:chExt cx="3600402" cy="648072"/>
                  </a:xfrm>
                </p:grpSpPr>
                <p:sp>
                  <p:nvSpPr>
                    <p:cNvPr id="24" name="Rectangle 23"/>
                    <p:cNvSpPr/>
                    <p:nvPr/>
                  </p:nvSpPr>
                  <p:spPr bwMode="auto">
                    <a:xfrm>
                      <a:off x="179512" y="1678939"/>
                      <a:ext cx="936104" cy="504056"/>
                    </a:xfrm>
                    <a:prstGeom prst="rect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25" name="Diamond 24"/>
                    <p:cNvSpPr/>
                    <p:nvPr/>
                  </p:nvSpPr>
                  <p:spPr bwMode="auto">
                    <a:xfrm>
                      <a:off x="1475657" y="1606931"/>
                      <a:ext cx="1008112" cy="648072"/>
                    </a:xfrm>
                    <a:prstGeom prst="diamond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 bwMode="auto">
                    <a:xfrm>
                      <a:off x="2843810" y="1678939"/>
                      <a:ext cx="936104" cy="504056"/>
                    </a:xfrm>
                    <a:prstGeom prst="rect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cxnSp>
                  <p:nvCxnSpPr>
                    <p:cNvPr id="29" name="Straight Connector 28"/>
                    <p:cNvCxnSpPr>
                      <a:stCxn id="24" idx="3"/>
                      <a:endCxn id="25" idx="1"/>
                    </p:cNvCxnSpPr>
                    <p:nvPr/>
                  </p:nvCxnSpPr>
                  <p:spPr bwMode="auto">
                    <a:xfrm>
                      <a:off x="1115616" y="1930967"/>
                      <a:ext cx="360041" cy="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30" name="Straight Connector 29"/>
                    <p:cNvCxnSpPr/>
                    <p:nvPr/>
                  </p:nvCxnSpPr>
                  <p:spPr bwMode="auto">
                    <a:xfrm>
                      <a:off x="2483769" y="1930967"/>
                      <a:ext cx="360041" cy="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233034" y="1743091"/>
                    <a:ext cx="8130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house</a:t>
                    </a:r>
                    <a:endParaRPr lang="en-US" dirty="0"/>
                  </a:p>
                </p:txBody>
              </p: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1515605" y="1777078"/>
                    <a:ext cx="92204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err="1" smtClean="0"/>
                      <a:t>ownedBy</a:t>
                    </a:r>
                    <a:endParaRPr lang="en-US" dirty="0"/>
                  </a:p>
                </p:txBody>
              </p:sp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889927" y="1746301"/>
                    <a:ext cx="88998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mtClean="0"/>
                      <a:t>person</a:t>
                    </a:r>
                    <a:endParaRPr lang="en-US"/>
                  </a:p>
                </p:txBody>
              </p:sp>
            </p:grpSp>
            <p:sp>
              <p:nvSpPr>
                <p:cNvPr id="65" name="TextBox 64"/>
                <p:cNvSpPr txBox="1"/>
                <p:nvPr/>
              </p:nvSpPr>
              <p:spPr>
                <a:xfrm>
                  <a:off x="1126208" y="1677044"/>
                  <a:ext cx="274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*</a:t>
                  </a:r>
                  <a:endParaRPr lang="en-US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2572926" y="1677044"/>
                  <a:ext cx="274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*</a:t>
                  </a:r>
                  <a:endParaRPr lang="en-US"/>
                </a:p>
              </p:txBody>
            </p:sp>
          </p:grpSp>
        </p:grpSp>
        <p:sp>
          <p:nvSpPr>
            <p:cNvPr id="82" name="TextBox 81"/>
            <p:cNvSpPr txBox="1"/>
            <p:nvPr/>
          </p:nvSpPr>
          <p:spPr>
            <a:xfrm>
              <a:off x="2705528" y="2115433"/>
              <a:ext cx="3331361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Person(</a:t>
              </a:r>
              <a:r>
                <a:rPr lang="en-US" sz="1400" u="sng" dirty="0" smtClean="0">
                  <a:latin typeface="Courier New" charset="0"/>
                  <a:ea typeface="Courier New" charset="0"/>
                  <a:cs typeface="Courier New" charset="0"/>
                </a:rPr>
                <a:t>name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)</a:t>
              </a:r>
            </a:p>
            <a:p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House(</a:t>
              </a:r>
              <a:r>
                <a:rPr lang="en-US" sz="1400" u="sng" dirty="0" smtClean="0">
                  <a:latin typeface="Courier New" charset="0"/>
                  <a:ea typeface="Courier New" charset="0"/>
                  <a:cs typeface="Courier New" charset="0"/>
                </a:rPr>
                <a:t>address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)</a:t>
              </a:r>
            </a:p>
            <a:p>
              <a:r>
                <a:rPr lang="en-US" sz="1400" dirty="0" err="1" smtClean="0">
                  <a:latin typeface="Courier New" charset="0"/>
                  <a:ea typeface="Courier New" charset="0"/>
                  <a:cs typeface="Courier New" charset="0"/>
                </a:rPr>
                <a:t>OwnedBy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(</a:t>
              </a:r>
              <a:r>
                <a:rPr lang="en-US" sz="1400" u="sng" dirty="0" smtClean="0">
                  <a:latin typeface="Courier New" charset="0"/>
                  <a:ea typeface="Courier New" charset="0"/>
                  <a:cs typeface="Courier New" charset="0"/>
                </a:rPr>
                <a:t>owner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, </a:t>
              </a:r>
              <a:r>
                <a:rPr lang="en-US" sz="1400" u="sng" dirty="0" smtClean="0">
                  <a:latin typeface="Courier New" charset="0"/>
                  <a:ea typeface="Courier New" charset="0"/>
                  <a:cs typeface="Courier New" charset="0"/>
                </a:rPr>
                <a:t>property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)</a:t>
              </a:r>
            </a:p>
            <a:p>
              <a:pPr lvl="1"/>
              <a:r>
                <a:rPr lang="en-US" sz="1400" dirty="0">
                  <a:latin typeface="Courier New" charset="0"/>
                  <a:ea typeface="Courier New" charset="0"/>
                  <a:cs typeface="Courier New" charset="0"/>
                </a:rPr>
                <a:t>o</a:t>
              </a:r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wner -&gt; </a:t>
              </a:r>
              <a:r>
                <a:rPr lang="en-US" sz="1400" dirty="0" err="1" smtClean="0">
                  <a:latin typeface="Courier New" charset="0"/>
                  <a:ea typeface="Courier New" charset="0"/>
                  <a:cs typeface="Courier New" charset="0"/>
                </a:rPr>
                <a:t>Person.name</a:t>
              </a:r>
              <a:endParaRPr lang="en-US" sz="1400" dirty="0" smtClean="0">
                <a:latin typeface="Courier New" charset="0"/>
                <a:ea typeface="Courier New" charset="0"/>
                <a:cs typeface="Courier New" charset="0"/>
              </a:endParaRPr>
            </a:p>
            <a:p>
              <a:pPr lvl="1"/>
              <a:r>
                <a:rPr lang="en-US" sz="1400" dirty="0" smtClean="0">
                  <a:latin typeface="Courier New" charset="0"/>
                  <a:ea typeface="Courier New" charset="0"/>
                  <a:cs typeface="Courier New" charset="0"/>
                </a:rPr>
                <a:t>property -&gt; </a:t>
              </a:r>
              <a:r>
                <a:rPr lang="en-US" sz="1400" dirty="0" err="1" smtClean="0">
                  <a:latin typeface="Courier New" charset="0"/>
                  <a:ea typeface="Courier New" charset="0"/>
                  <a:cs typeface="Courier New" charset="0"/>
                </a:rPr>
                <a:t>House.address</a:t>
              </a:r>
              <a:endParaRPr lang="en-US" sz="1400" dirty="0" smtClean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77204" y="5070935"/>
            <a:ext cx="8789591" cy="1687856"/>
            <a:chOff x="174897" y="3454900"/>
            <a:chExt cx="8789591" cy="1687856"/>
          </a:xfrm>
        </p:grpSpPr>
        <p:grpSp>
          <p:nvGrpSpPr>
            <p:cNvPr id="79" name="Group 78"/>
            <p:cNvGrpSpPr/>
            <p:nvPr/>
          </p:nvGrpSpPr>
          <p:grpSpPr>
            <a:xfrm>
              <a:off x="174897" y="3454900"/>
              <a:ext cx="8789591" cy="648072"/>
              <a:chOff x="174897" y="2926685"/>
              <a:chExt cx="8789591" cy="648072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4474840" y="2926685"/>
                <a:ext cx="4489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 castle is ruled by 0 or 1 king</a:t>
                </a:r>
              </a:p>
              <a:p>
                <a:r>
                  <a:rPr lang="en-US" dirty="0" smtClean="0"/>
                  <a:t>A king can rule several castles</a:t>
                </a:r>
                <a:endParaRPr lang="en-US" dirty="0"/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174897" y="2926685"/>
                <a:ext cx="3600402" cy="648072"/>
                <a:chOff x="179512" y="2924944"/>
                <a:chExt cx="3600402" cy="648072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179512" y="2924944"/>
                  <a:ext cx="3600402" cy="648072"/>
                  <a:chOff x="179512" y="2924944"/>
                  <a:chExt cx="3600402" cy="648072"/>
                </a:xfrm>
              </p:grpSpPr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179512" y="2924944"/>
                    <a:ext cx="3600402" cy="648072"/>
                    <a:chOff x="179512" y="1606931"/>
                    <a:chExt cx="3600402" cy="648072"/>
                  </a:xfrm>
                </p:grpSpPr>
                <p:sp>
                  <p:nvSpPr>
                    <p:cNvPr id="42" name="Rectangle 41"/>
                    <p:cNvSpPr/>
                    <p:nvPr/>
                  </p:nvSpPr>
                  <p:spPr bwMode="auto">
                    <a:xfrm>
                      <a:off x="179512" y="1678939"/>
                      <a:ext cx="936104" cy="504056"/>
                    </a:xfrm>
                    <a:prstGeom prst="rect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3" name="Diamond 42"/>
                    <p:cNvSpPr/>
                    <p:nvPr/>
                  </p:nvSpPr>
                  <p:spPr bwMode="auto">
                    <a:xfrm>
                      <a:off x="1475657" y="1606931"/>
                      <a:ext cx="1008112" cy="648072"/>
                    </a:xfrm>
                    <a:prstGeom prst="diamond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44" name="Rectangle 43"/>
                    <p:cNvSpPr/>
                    <p:nvPr/>
                  </p:nvSpPr>
                  <p:spPr bwMode="auto">
                    <a:xfrm>
                      <a:off x="2843810" y="1678939"/>
                      <a:ext cx="936104" cy="504056"/>
                    </a:xfrm>
                    <a:prstGeom prst="rect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cxnSp>
                  <p:nvCxnSpPr>
                    <p:cNvPr id="45" name="Straight Connector 44"/>
                    <p:cNvCxnSpPr/>
                    <p:nvPr/>
                  </p:nvCxnSpPr>
                  <p:spPr bwMode="auto">
                    <a:xfrm>
                      <a:off x="1115616" y="1930967"/>
                      <a:ext cx="360041" cy="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46" name="Straight Connector 45"/>
                    <p:cNvCxnSpPr/>
                    <p:nvPr/>
                  </p:nvCxnSpPr>
                  <p:spPr bwMode="auto">
                    <a:xfrm>
                      <a:off x="2483769" y="1930967"/>
                      <a:ext cx="360041" cy="0"/>
                    </a:xfrm>
                    <a:prstGeom prst="line">
                      <a:avLst/>
                    </a:prstGeom>
                    <a:noFill/>
                    <a:ln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 w="lg" len="lg"/>
                    </a:ln>
                    <a:effectLst/>
                  </p:spPr>
                </p:cxnSp>
              </p:grp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251520" y="3064314"/>
                    <a:ext cx="78739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mtClean="0"/>
                      <a:t>castle</a:t>
                    </a:r>
                    <a:endParaRPr lang="en-US" dirty="0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1591240" y="3087649"/>
                    <a:ext cx="79220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err="1" smtClean="0"/>
                      <a:t>ruledBy</a:t>
                    </a:r>
                    <a:endParaRPr lang="en-US" sz="1400" dirty="0"/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3007932" y="3064314"/>
                    <a:ext cx="6078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mtClean="0"/>
                      <a:t>king</a:t>
                    </a:r>
                    <a:endParaRPr lang="en-US" dirty="0"/>
                  </a:p>
                </p:txBody>
              </p:sp>
            </p:grpSp>
            <p:sp>
              <p:nvSpPr>
                <p:cNvPr id="67" name="TextBox 66"/>
                <p:cNvSpPr txBox="1"/>
                <p:nvPr/>
              </p:nvSpPr>
              <p:spPr>
                <a:xfrm>
                  <a:off x="1126208" y="3006603"/>
                  <a:ext cx="274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*</a:t>
                  </a:r>
                  <a:endParaRPr lang="en-US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2402663" y="2976737"/>
                  <a:ext cx="44114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smtClean="0"/>
                    <a:t>0..1</a:t>
                  </a:r>
                  <a:endParaRPr lang="en-US" sz="1200" dirty="0"/>
                </a:p>
              </p:txBody>
            </p:sp>
          </p:grpSp>
        </p:grpSp>
        <p:grpSp>
          <p:nvGrpSpPr>
            <p:cNvPr id="86" name="Group 85"/>
            <p:cNvGrpSpPr/>
            <p:nvPr/>
          </p:nvGrpSpPr>
          <p:grpSpPr>
            <a:xfrm>
              <a:off x="765348" y="3973205"/>
              <a:ext cx="6812368" cy="1169551"/>
              <a:chOff x="765348" y="4070404"/>
              <a:chExt cx="6812368" cy="1169551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765348" y="4070404"/>
                <a:ext cx="2901756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King(</a:t>
                </a:r>
                <a:r>
                  <a:rPr lang="en-US" sz="1400" u="sng" dirty="0" smtClean="0">
                    <a:latin typeface="Courier New" charset="0"/>
                    <a:ea typeface="Courier New" charset="0"/>
                    <a:cs typeface="Courier New" charset="0"/>
                  </a:rPr>
                  <a:t>name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)</a:t>
                </a:r>
              </a:p>
              <a:p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Castle(</a:t>
                </a:r>
                <a:r>
                  <a:rPr lang="en-US" sz="1400" u="sng" dirty="0" smtClean="0">
                    <a:latin typeface="Courier New" charset="0"/>
                    <a:ea typeface="Courier New" charset="0"/>
                    <a:cs typeface="Courier New" charset="0"/>
                  </a:rPr>
                  <a:t>name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)</a:t>
                </a:r>
              </a:p>
              <a:p>
                <a:r>
                  <a:rPr lang="en-US" sz="1400" dirty="0" err="1" smtClean="0">
                    <a:latin typeface="Courier New" charset="0"/>
                    <a:ea typeface="Courier New" charset="0"/>
                    <a:cs typeface="Courier New" charset="0"/>
                  </a:rPr>
                  <a:t>RuledBy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400" u="sng" dirty="0" smtClean="0">
                    <a:latin typeface="Courier New" charset="0"/>
                    <a:ea typeface="Courier New" charset="0"/>
                    <a:cs typeface="Courier New" charset="0"/>
                  </a:rPr>
                  <a:t>castle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, king)</a:t>
                </a:r>
              </a:p>
              <a:p>
                <a:pPr lvl="1"/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castle -&gt; </a:t>
                </a:r>
                <a:r>
                  <a:rPr lang="en-US" sz="1400" dirty="0" err="1" smtClean="0">
                    <a:latin typeface="Courier New" charset="0"/>
                    <a:ea typeface="Courier New" charset="0"/>
                    <a:cs typeface="Courier New" charset="0"/>
                  </a:rPr>
                  <a:t>Castle.name</a:t>
                </a:r>
                <a:endParaRPr lang="en-US" sz="1400" dirty="0" smtClean="0">
                  <a:latin typeface="Courier New" charset="0"/>
                  <a:ea typeface="Courier New" charset="0"/>
                  <a:cs typeface="Courier New" charset="0"/>
                </a:endParaRPr>
              </a:p>
              <a:p>
                <a:pPr lvl="1"/>
                <a:r>
                  <a:rPr lang="en-US" sz="1400" dirty="0">
                    <a:latin typeface="Courier New" charset="0"/>
                    <a:ea typeface="Courier New" charset="0"/>
                    <a:cs typeface="Courier New" charset="0"/>
                  </a:rPr>
                  <a:t>k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ing -&gt; </a:t>
                </a:r>
                <a:r>
                  <a:rPr lang="en-US" sz="1400" dirty="0" err="1" smtClean="0">
                    <a:latin typeface="Courier New" charset="0"/>
                    <a:ea typeface="Courier New" charset="0"/>
                    <a:cs typeface="Courier New" charset="0"/>
                  </a:rPr>
                  <a:t>King.name</a:t>
                </a:r>
                <a:endParaRPr lang="en-US" sz="1400" dirty="0">
                  <a:latin typeface="Courier New" charset="0"/>
                  <a:ea typeface="Courier New" charset="0"/>
                  <a:cs typeface="Courier New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105564" y="4246279"/>
                <a:ext cx="247215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King(</a:t>
                </a:r>
                <a:r>
                  <a:rPr lang="en-US" sz="1400" u="sng" dirty="0" smtClean="0">
                    <a:latin typeface="Courier New" charset="0"/>
                    <a:ea typeface="Courier New" charset="0"/>
                    <a:cs typeface="Courier New" charset="0"/>
                  </a:rPr>
                  <a:t>name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)</a:t>
                </a:r>
              </a:p>
              <a:p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Castle(</a:t>
                </a:r>
                <a:r>
                  <a:rPr lang="en-US" sz="1400" u="sng" dirty="0" smtClean="0">
                    <a:latin typeface="Courier New" charset="0"/>
                    <a:ea typeface="Courier New" charset="0"/>
                    <a:cs typeface="Courier New" charset="0"/>
                  </a:rPr>
                  <a:t>name,</a:t>
                </a:r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 king)</a:t>
                </a:r>
              </a:p>
              <a:p>
                <a:pPr lvl="1"/>
                <a:r>
                  <a:rPr lang="en-US" sz="1400" dirty="0" smtClean="0">
                    <a:latin typeface="Courier New" charset="0"/>
                    <a:ea typeface="Courier New" charset="0"/>
                    <a:cs typeface="Courier New" charset="0"/>
                  </a:rPr>
                  <a:t>king -&gt; </a:t>
                </a:r>
                <a:r>
                  <a:rPr lang="en-US" sz="1400" dirty="0" err="1" smtClean="0">
                    <a:latin typeface="Courier New" charset="0"/>
                    <a:ea typeface="Courier New" charset="0"/>
                    <a:cs typeface="Courier New" charset="0"/>
                  </a:rPr>
                  <a:t>King.name</a:t>
                </a:r>
                <a:endParaRPr lang="en-US" sz="1400" dirty="0" smtClean="0">
                  <a:latin typeface="Courier New" charset="0"/>
                  <a:ea typeface="Courier New" charset="0"/>
                  <a:cs typeface="Courier New" charset="0"/>
                </a:endParaRPr>
              </a:p>
              <a:p>
                <a:r>
                  <a:rPr lang="en-US" sz="1400" dirty="0" smtClean="0">
                    <a:latin typeface="+mj-lt"/>
                    <a:ea typeface="Courier New" charset="0"/>
                    <a:cs typeface="Courier New" charset="0"/>
                  </a:rPr>
                  <a:t>(king can be NULL!)</a:t>
                </a:r>
                <a:endParaRPr lang="en-US" sz="1400" dirty="0">
                  <a:latin typeface="+mj-lt"/>
                  <a:ea typeface="Courier New" charset="0"/>
                  <a:cs typeface="Courier New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900566" y="4497532"/>
                <a:ext cx="941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s-IS" dirty="0" smtClean="0"/>
                  <a:t>… or ...</a:t>
                </a:r>
                <a:endParaRPr lang="en-US" dirty="0"/>
              </a:p>
            </p:txBody>
          </p:sp>
        </p:grpSp>
      </p:grpSp>
      <p:sp>
        <p:nvSpPr>
          <p:cNvPr id="91" name="Rectangle 90"/>
          <p:cNvSpPr/>
          <p:nvPr/>
        </p:nvSpPr>
        <p:spPr bwMode="auto">
          <a:xfrm>
            <a:off x="78926" y="1340768"/>
            <a:ext cx="8957570" cy="1995285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8926" y="3433145"/>
            <a:ext cx="8957570" cy="146660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78926" y="5023398"/>
            <a:ext cx="8957570" cy="169582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Break! In part 2:</a:t>
            </a:r>
            <a:endParaRPr lang="sv-SE" altLang="en-US" dirty="0"/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weak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entities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subclasses</a:t>
            </a:r>
            <a:r>
              <a:rPr lang="sv-SE" altLang="en-US" dirty="0" smtClean="0"/>
              <a:t>, ”</a:t>
            </a:r>
            <a:r>
              <a:rPr lang="sv-SE" altLang="en-US" dirty="0" err="1" smtClean="0"/>
              <a:t>multivalued</a:t>
            </a:r>
            <a:r>
              <a:rPr lang="sv-SE" altLang="en-US" dirty="0" smtClean="0"/>
              <a:t>” and ”flag” </a:t>
            </a:r>
            <a:r>
              <a:rPr lang="sv-SE" altLang="en-US" dirty="0" err="1" smtClean="0"/>
              <a:t>attributes</a:t>
            </a:r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3979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relationships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Subclassing</a:t>
            </a:r>
            <a:r>
              <a:rPr lang="en-US" dirty="0" smtClean="0"/>
              <a:t> and weak entities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Subclassing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Subclass = sub-entity = special case.</a:t>
            </a:r>
          </a:p>
          <a:p>
            <a:pPr eaLnBrk="1" hangingPunct="1"/>
            <a:r>
              <a:rPr lang="sv-SE" altLang="en-US" sz="2800"/>
              <a:t>A subclass is a subset of an entity set.</a:t>
            </a:r>
          </a:p>
          <a:p>
            <a:pPr eaLnBrk="1" hangingPunct="1"/>
            <a:r>
              <a:rPr lang="sv-SE" altLang="en-US" sz="2800"/>
              <a:t>More attributes and/or relationships.</a:t>
            </a:r>
          </a:p>
          <a:p>
            <a:pPr eaLnBrk="1" hangingPunct="1"/>
            <a:r>
              <a:rPr lang="sv-SE" altLang="en-US" sz="2800"/>
              <a:t>A subclass shares the key of its parent.</a:t>
            </a:r>
          </a:p>
          <a:p>
            <a:pPr eaLnBrk="1" hangingPunct="1"/>
            <a:endParaRPr lang="sv-SE" altLang="en-US" sz="2800"/>
          </a:p>
          <a:p>
            <a:pPr eaLnBrk="1" hangingPunct="1"/>
            <a:r>
              <a:rPr lang="sv-SE" altLang="en-US" sz="2800"/>
              <a:t>Drawn as an entity connected to the superclass by a special triangular relationship called </a:t>
            </a:r>
            <a:r>
              <a:rPr lang="sv-SE" altLang="en-US" sz="2800" i="1"/>
              <a:t>ISA. </a:t>
            </a:r>
            <a:r>
              <a:rPr lang="sv-SE" altLang="en-US" sz="2800"/>
              <a:t>Triangle points to superclass.</a:t>
            </a:r>
            <a:endParaRPr lang="sv-SE" altLang="en-US" sz="2800" i="1"/>
          </a:p>
          <a:p>
            <a:pPr lvl="1" eaLnBrk="1" hangingPunct="1"/>
            <a:r>
              <a:rPr lang="sv-SE" altLang="en-US" sz="2400"/>
              <a:t>ISA = ”is 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/>
              <a:t>Example: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A computer room </a:t>
            </a:r>
            <a:r>
              <a:rPr lang="sv-SE" altLang="en-US" i="1"/>
              <a:t>is a</a:t>
            </a:r>
            <a:r>
              <a:rPr lang="sv-SE" altLang="en-US"/>
              <a:t> room.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Not all rooms are computer rooms.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Computer rooms share the extra property that they have a number of computers.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249488" y="1854200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1284288" y="188595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2530475" y="1381125"/>
            <a:ext cx="641350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45062" name="AutoShape 6"/>
          <p:cNvCxnSpPr>
            <a:cxnSpLocks noChangeShapeType="1"/>
            <a:stCxn id="45060" idx="6"/>
            <a:endCxn id="45059" idx="1"/>
          </p:cNvCxnSpPr>
          <p:nvPr/>
        </p:nvCxnSpPr>
        <p:spPr bwMode="auto">
          <a:xfrm>
            <a:off x="1900238" y="2066925"/>
            <a:ext cx="336550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63" name="AutoShape 7"/>
          <p:cNvCxnSpPr>
            <a:cxnSpLocks noChangeShapeType="1"/>
          </p:cNvCxnSpPr>
          <p:nvPr/>
        </p:nvCxnSpPr>
        <p:spPr bwMode="auto">
          <a:xfrm>
            <a:off x="2868613" y="1741488"/>
            <a:ext cx="1587" cy="122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2422525" y="2559050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45065" name="AutoShape 9"/>
          <p:cNvCxnSpPr>
            <a:cxnSpLocks noChangeShapeType="1"/>
            <a:stCxn id="45064" idx="0"/>
            <a:endCxn id="45059" idx="2"/>
          </p:cNvCxnSpPr>
          <p:nvPr/>
        </p:nvCxnSpPr>
        <p:spPr bwMode="auto">
          <a:xfrm flipH="1" flipV="1">
            <a:off x="2852738" y="2330450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5484813" y="1854200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5773738" y="1381125"/>
            <a:ext cx="641350" cy="3190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45068" name="AutoShape 12"/>
          <p:cNvCxnSpPr>
            <a:cxnSpLocks noChangeShapeType="1"/>
            <a:stCxn id="45067" idx="4"/>
            <a:endCxn id="45066" idx="0"/>
          </p:cNvCxnSpPr>
          <p:nvPr/>
        </p:nvCxnSpPr>
        <p:spPr bwMode="auto">
          <a:xfrm flipH="1">
            <a:off x="6088063" y="1712913"/>
            <a:ext cx="6350" cy="128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6929438" y="1885950"/>
            <a:ext cx="6921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45070" name="AutoShape 14"/>
          <p:cNvCxnSpPr>
            <a:cxnSpLocks noChangeShapeType="1"/>
            <a:stCxn id="45069" idx="2"/>
            <a:endCxn id="45066" idx="3"/>
          </p:cNvCxnSpPr>
          <p:nvPr/>
        </p:nvCxnSpPr>
        <p:spPr bwMode="auto">
          <a:xfrm flipH="1">
            <a:off x="6702425" y="2066925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3924300" y="1700213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ClassesIn</a:t>
            </a:r>
          </a:p>
        </p:txBody>
      </p:sp>
      <p:cxnSp>
        <p:nvCxnSpPr>
          <p:cNvPr id="45072" name="AutoShape 16"/>
          <p:cNvCxnSpPr>
            <a:cxnSpLocks noChangeShapeType="1"/>
            <a:stCxn id="45059" idx="3"/>
            <a:endCxn id="45071" idx="1"/>
          </p:cNvCxnSpPr>
          <p:nvPr/>
        </p:nvCxnSpPr>
        <p:spPr bwMode="auto">
          <a:xfrm flipV="1">
            <a:off x="3467100" y="2081213"/>
            <a:ext cx="444500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3" name="AutoShape 17"/>
          <p:cNvCxnSpPr>
            <a:cxnSpLocks noChangeShapeType="1"/>
            <a:stCxn id="45071" idx="3"/>
            <a:endCxn id="45066" idx="1"/>
          </p:cNvCxnSpPr>
          <p:nvPr/>
        </p:nvCxnSpPr>
        <p:spPr bwMode="auto">
          <a:xfrm>
            <a:off x="5094288" y="2081213"/>
            <a:ext cx="3778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4884738" y="3541713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7548563" y="3541713"/>
            <a:ext cx="1152525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45076" name="AutoShape 20"/>
          <p:cNvCxnSpPr>
            <a:cxnSpLocks noChangeShapeType="1"/>
            <a:stCxn id="45075" idx="2"/>
            <a:endCxn id="45074" idx="3"/>
          </p:cNvCxnSpPr>
          <p:nvPr/>
        </p:nvCxnSpPr>
        <p:spPr bwMode="auto">
          <a:xfrm flipH="1">
            <a:off x="7275513" y="3722688"/>
            <a:ext cx="260350" cy="50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77" name="AutoShape 21"/>
          <p:cNvSpPr>
            <a:spLocks noChangeArrowheads="1"/>
          </p:cNvSpPr>
          <p:nvPr/>
        </p:nvSpPr>
        <p:spPr bwMode="auto">
          <a:xfrm>
            <a:off x="5676900" y="2605088"/>
            <a:ext cx="792163" cy="550862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45078" name="AutoShape 22"/>
          <p:cNvCxnSpPr>
            <a:cxnSpLocks noChangeShapeType="1"/>
            <a:stCxn id="45074" idx="0"/>
            <a:endCxn id="45077" idx="3"/>
          </p:cNvCxnSpPr>
          <p:nvPr/>
        </p:nvCxnSpPr>
        <p:spPr bwMode="auto">
          <a:xfrm flipV="1">
            <a:off x="6073775" y="3168650"/>
            <a:ext cx="0" cy="3603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9" name="AutoShape 23"/>
          <p:cNvCxnSpPr>
            <a:cxnSpLocks noChangeShapeType="1"/>
            <a:stCxn id="45077" idx="0"/>
            <a:endCxn id="45066" idx="2"/>
          </p:cNvCxnSpPr>
          <p:nvPr/>
        </p:nvCxnSpPr>
        <p:spPr bwMode="auto">
          <a:xfrm flipV="1">
            <a:off x="6073775" y="2330450"/>
            <a:ext cx="14288" cy="261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E/R </a:t>
            </a:r>
            <a:r>
              <a:rPr lang="es-ES_tradnl" dirty="0" err="1" smtClean="0"/>
              <a:t>Model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Three</a:t>
            </a:r>
            <a:r>
              <a:rPr lang="es-ES_tradnl" dirty="0" smtClean="0"/>
              <a:t> </a:t>
            </a:r>
            <a:r>
              <a:rPr lang="es-ES_tradnl" dirty="0" err="1" smtClean="0"/>
              <a:t>main</a:t>
            </a:r>
            <a:r>
              <a:rPr lang="es-ES_tradnl" dirty="0" smtClean="0"/>
              <a:t> </a:t>
            </a:r>
            <a:r>
              <a:rPr lang="es-ES_tradnl" dirty="0" err="1" smtClean="0"/>
              <a:t>element</a:t>
            </a:r>
            <a:r>
              <a:rPr lang="es-ES_tradnl" dirty="0" smtClean="0"/>
              <a:t> </a:t>
            </a:r>
            <a:r>
              <a:rPr lang="es-ES_tradnl" dirty="0" err="1" smtClean="0"/>
              <a:t>types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Entity</a:t>
            </a:r>
            <a:r>
              <a:rPr lang="es-ES_tradnl" dirty="0" smtClean="0"/>
              <a:t> sets</a:t>
            </a:r>
          </a:p>
          <a:p>
            <a:pPr lvl="1"/>
            <a:r>
              <a:rPr lang="es-ES_tradnl" dirty="0" err="1" smtClean="0"/>
              <a:t>Attributes</a:t>
            </a:r>
            <a:r>
              <a:rPr lang="es-ES_tradnl" dirty="0" smtClean="0"/>
              <a:t>, and</a:t>
            </a:r>
          </a:p>
          <a:p>
            <a:pPr lvl="1"/>
            <a:r>
              <a:rPr lang="es-ES_tradnl" dirty="0" err="1" smtClean="0"/>
              <a:t>Relationships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5975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Subclass/Superclass Hierarchy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We</a:t>
            </a:r>
            <a:r>
              <a:rPr lang="sv-SE" altLang="en-US" dirty="0"/>
              <a:t> </a:t>
            </a:r>
            <a:r>
              <a:rPr lang="sv-SE" altLang="en-US" dirty="0" err="1"/>
              <a:t>assume</a:t>
            </a:r>
            <a:r>
              <a:rPr lang="sv-SE" altLang="en-US" dirty="0"/>
              <a:t>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subclasses</a:t>
            </a:r>
            <a:r>
              <a:rPr lang="sv-SE" altLang="en-US" dirty="0"/>
              <a:t> form a </a:t>
            </a:r>
            <a:r>
              <a:rPr lang="sv-SE" altLang="en-US" dirty="0" err="1"/>
              <a:t>tree</a:t>
            </a:r>
            <a:r>
              <a:rPr lang="sv-SE" altLang="en-US" dirty="0"/>
              <a:t> </a:t>
            </a:r>
            <a:r>
              <a:rPr lang="sv-SE" altLang="en-US" dirty="0" err="1"/>
              <a:t>hierarchy</a:t>
            </a:r>
            <a:r>
              <a:rPr lang="sv-SE" altLang="en-US" dirty="0"/>
              <a:t>.</a:t>
            </a:r>
          </a:p>
          <a:p>
            <a:pPr lvl="1" eaLnBrk="1" hangingPunct="1"/>
            <a:r>
              <a:rPr lang="sv-SE" altLang="en-US" dirty="0"/>
              <a:t>A </a:t>
            </a:r>
            <a:r>
              <a:rPr lang="sv-SE" altLang="en-US" dirty="0" err="1"/>
              <a:t>subclass</a:t>
            </a:r>
            <a:r>
              <a:rPr lang="sv-SE" altLang="en-US" dirty="0"/>
              <a:t> has </a:t>
            </a:r>
            <a:r>
              <a:rPr lang="sv-SE" altLang="en-US" dirty="0" err="1"/>
              <a:t>only</a:t>
            </a:r>
            <a:r>
              <a:rPr lang="sv-SE" altLang="en-US" dirty="0"/>
              <a:t> </a:t>
            </a:r>
            <a:r>
              <a:rPr lang="sv-SE" altLang="en-US" dirty="0" err="1"/>
              <a:t>one</a:t>
            </a:r>
            <a:r>
              <a:rPr lang="sv-SE" altLang="en-US" dirty="0"/>
              <a:t> </a:t>
            </a:r>
            <a:r>
              <a:rPr lang="sv-SE" altLang="en-US" dirty="0" err="1"/>
              <a:t>superclass</a:t>
            </a:r>
            <a:r>
              <a:rPr lang="sv-SE" altLang="en-US" dirty="0"/>
              <a:t>.</a:t>
            </a:r>
          </a:p>
          <a:p>
            <a:pPr lvl="1" eaLnBrk="1" hangingPunct="1"/>
            <a:r>
              <a:rPr lang="sv-SE" altLang="en-US" dirty="0" err="1"/>
              <a:t>Several</a:t>
            </a:r>
            <a:r>
              <a:rPr lang="sv-SE" altLang="en-US" dirty="0"/>
              <a:t> </a:t>
            </a:r>
            <a:r>
              <a:rPr lang="sv-SE" altLang="en-US" dirty="0" err="1"/>
              <a:t>subclasses</a:t>
            </a:r>
            <a:r>
              <a:rPr lang="sv-SE" altLang="en-US" dirty="0"/>
              <a:t> </a:t>
            </a:r>
            <a:r>
              <a:rPr lang="sv-SE" altLang="en-US" dirty="0" err="1"/>
              <a:t>can</a:t>
            </a:r>
            <a:r>
              <a:rPr lang="sv-SE" altLang="en-US" dirty="0"/>
              <a:t> </a:t>
            </a:r>
            <a:r>
              <a:rPr lang="sv-SE" altLang="en-US" dirty="0" err="1"/>
              <a:t>share</a:t>
            </a:r>
            <a:r>
              <a:rPr lang="sv-SE" altLang="en-US" dirty="0"/>
              <a:t> the same </a:t>
            </a:r>
            <a:r>
              <a:rPr lang="sv-SE" altLang="en-US" dirty="0" err="1"/>
              <a:t>superclass</a:t>
            </a:r>
            <a:r>
              <a:rPr lang="sv-SE" altLang="en-US" dirty="0"/>
              <a:t>.</a:t>
            </a:r>
          </a:p>
          <a:p>
            <a:pPr lvl="2" eaLnBrk="1" hangingPunct="1"/>
            <a:r>
              <a:rPr lang="sv-SE" altLang="en-US" dirty="0" err="1"/>
              <a:t>E.g</a:t>
            </a:r>
            <a:r>
              <a:rPr lang="sv-SE" altLang="en-US" dirty="0"/>
              <a:t>. Computer </a:t>
            </a:r>
            <a:r>
              <a:rPr lang="sv-SE" altLang="en-US" dirty="0" err="1"/>
              <a:t>rooms</a:t>
            </a:r>
            <a:r>
              <a:rPr lang="sv-SE" altLang="en-US" dirty="0"/>
              <a:t>, </a:t>
            </a:r>
            <a:r>
              <a:rPr lang="sv-SE" altLang="en-US" dirty="0" err="1"/>
              <a:t>lecture</a:t>
            </a:r>
            <a:r>
              <a:rPr lang="sv-SE" altLang="en-US" dirty="0"/>
              <a:t> halls, </a:t>
            </a:r>
            <a:r>
              <a:rPr lang="sv-SE" altLang="en-US" dirty="0" err="1"/>
              <a:t>chemistry</a:t>
            </a:r>
            <a:r>
              <a:rPr lang="sv-SE" altLang="en-US" dirty="0"/>
              <a:t> </a:t>
            </a:r>
            <a:r>
              <a:rPr lang="sv-SE" altLang="en-US" dirty="0" err="1"/>
              <a:t>labs</a:t>
            </a:r>
            <a:r>
              <a:rPr lang="sv-SE" altLang="en-US" dirty="0"/>
              <a:t> etc. </a:t>
            </a:r>
            <a:r>
              <a:rPr lang="sv-SE" altLang="en-US" dirty="0" err="1"/>
              <a:t>could</a:t>
            </a:r>
            <a:r>
              <a:rPr lang="sv-SE" altLang="en-US" dirty="0"/>
              <a:t> all be </a:t>
            </a:r>
            <a:r>
              <a:rPr lang="sv-SE" altLang="en-US" dirty="0" err="1"/>
              <a:t>subclasses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Room</a:t>
            </a:r>
            <a:r>
              <a:rPr lang="sv-SE" altLang="en-US" dirty="0" smtClean="0"/>
              <a:t>.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Translating ISA to relations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3600"/>
              <a:t>Standard approach:</a:t>
            </a:r>
          </a:p>
          <a:p>
            <a:pPr lvl="1" eaLnBrk="1" hangingPunct="1"/>
            <a:r>
              <a:rPr lang="sv-SE" altLang="en-US" sz="3200"/>
              <a:t>An ISA relationship is a standard one-to-”exactly one” relationship. Each subclass becomes a relation with the key attributes of the superclass included.</a:t>
            </a:r>
          </a:p>
          <a:p>
            <a:pPr lvl="1" eaLnBrk="1" hangingPunct="1"/>
            <a:r>
              <a:rPr lang="sv-SE" altLang="en-US" sz="3200"/>
              <a:t>Also known as the E-R approach.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E-R approach: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48133" name="AutoShape 5"/>
          <p:cNvCxnSpPr>
            <a:cxnSpLocks noChangeShapeType="1"/>
            <a:stCxn id="48132" idx="4"/>
            <a:endCxn id="48131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48135" name="AutoShape 7"/>
          <p:cNvCxnSpPr>
            <a:cxnSpLocks noChangeShapeType="1"/>
            <a:stCxn id="48134" idx="2"/>
            <a:endCxn id="48131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48138" name="AutoShape 10"/>
          <p:cNvCxnSpPr>
            <a:cxnSpLocks noChangeShapeType="1"/>
            <a:stCxn id="48137" idx="0"/>
            <a:endCxn id="48136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48140" name="AutoShape 12"/>
          <p:cNvCxnSpPr>
            <a:cxnSpLocks noChangeShapeType="1"/>
            <a:stCxn id="48136" idx="0"/>
            <a:endCxn id="48139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1" name="AutoShape 13"/>
          <p:cNvCxnSpPr>
            <a:cxnSpLocks noChangeShapeType="1"/>
            <a:stCxn id="48139" idx="0"/>
            <a:endCxn id="48131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851275" y="2708275"/>
            <a:ext cx="52927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ComputerRooms(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#computers)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name -&gt; Rooms.name</a:t>
            </a:r>
          </a:p>
        </p:txBody>
      </p:sp>
      <p:graphicFrame>
        <p:nvGraphicFramePr>
          <p:cNvPr id="116751" name="Group 15"/>
          <p:cNvGraphicFramePr>
            <a:graphicFrameLocks noGrp="1"/>
          </p:cNvGraphicFramePr>
          <p:nvPr/>
        </p:nvGraphicFramePr>
        <p:xfrm>
          <a:off x="4284663" y="4149725"/>
          <a:ext cx="1800225" cy="1114428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</a:tblGrid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6765" name="Group 29"/>
          <p:cNvGraphicFramePr>
            <a:graphicFrameLocks noGrp="1"/>
          </p:cNvGraphicFramePr>
          <p:nvPr/>
        </p:nvGraphicFramePr>
        <p:xfrm>
          <a:off x="6227763" y="4365625"/>
          <a:ext cx="2376487" cy="739787"/>
        </p:xfrm>
        <a:graphic>
          <a:graphicData uri="http://schemas.openxmlformats.org/drawingml/2006/table">
            <a:tbl>
              <a:tblPr/>
              <a:tblGrid>
                <a:gridCol w="936625"/>
                <a:gridCol w="1439862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AutoShape 40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6777" name="Text Box 41"/>
          <p:cNvSpPr txBox="1">
            <a:spLocks noChangeArrowheads="1"/>
          </p:cNvSpPr>
          <p:nvPr/>
        </p:nvSpPr>
        <p:spPr bwMode="auto">
          <a:xfrm>
            <a:off x="3779838" y="2565400"/>
            <a:ext cx="5075237" cy="3384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E-R approach: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48133" name="AutoShape 5"/>
          <p:cNvCxnSpPr>
            <a:cxnSpLocks noChangeShapeType="1"/>
            <a:stCxn id="48132" idx="4"/>
            <a:endCxn id="48131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48135" name="AutoShape 7"/>
          <p:cNvCxnSpPr>
            <a:cxnSpLocks noChangeShapeType="1"/>
            <a:stCxn id="48134" idx="2"/>
            <a:endCxn id="48131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48138" name="AutoShape 10"/>
          <p:cNvCxnSpPr>
            <a:cxnSpLocks noChangeShapeType="1"/>
            <a:stCxn id="48137" idx="0"/>
            <a:endCxn id="48136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48140" name="AutoShape 12"/>
          <p:cNvCxnSpPr>
            <a:cxnSpLocks noChangeShapeType="1"/>
            <a:stCxn id="48136" idx="0"/>
            <a:endCxn id="48139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1" name="AutoShape 13"/>
          <p:cNvCxnSpPr>
            <a:cxnSpLocks noChangeShapeType="1"/>
            <a:stCxn id="48139" idx="0"/>
            <a:endCxn id="48131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851275" y="2708275"/>
            <a:ext cx="52927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ComputerRooms(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#computers)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  name -&gt; Rooms.name</a:t>
            </a:r>
          </a:p>
        </p:txBody>
      </p:sp>
      <p:graphicFrame>
        <p:nvGraphicFramePr>
          <p:cNvPr id="116751" name="Group 15"/>
          <p:cNvGraphicFramePr>
            <a:graphicFrameLocks noGrp="1"/>
          </p:cNvGraphicFramePr>
          <p:nvPr/>
        </p:nvGraphicFramePr>
        <p:xfrm>
          <a:off x="4284663" y="4149725"/>
          <a:ext cx="1800225" cy="1114428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</a:tblGrid>
              <a:tr h="36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6765" name="Group 29"/>
          <p:cNvGraphicFramePr>
            <a:graphicFrameLocks noGrp="1"/>
          </p:cNvGraphicFramePr>
          <p:nvPr/>
        </p:nvGraphicFramePr>
        <p:xfrm>
          <a:off x="6227763" y="4365625"/>
          <a:ext cx="2376487" cy="739787"/>
        </p:xfrm>
        <a:graphic>
          <a:graphicData uri="http://schemas.openxmlformats.org/drawingml/2006/table">
            <a:tbl>
              <a:tblPr/>
              <a:tblGrid>
                <a:gridCol w="936625"/>
                <a:gridCol w="1439862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AutoShape 40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764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Alternate ISA translations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Two alternate approaches</a:t>
            </a:r>
          </a:p>
          <a:p>
            <a:pPr lvl="1" eaLnBrk="1" hangingPunct="1"/>
            <a:r>
              <a:rPr lang="sv-SE" altLang="en-US" i="1"/>
              <a:t>NULLs:</a:t>
            </a:r>
            <a:r>
              <a:rPr lang="sv-SE" altLang="en-US"/>
              <a:t> Join the subclass(es) with the superclass. Entities that are not part of the subclass use NULL for the attributes that come from the subclass.</a:t>
            </a:r>
            <a:endParaRPr lang="sv-SE" altLang="en-US" i="1"/>
          </a:p>
          <a:p>
            <a:pPr lvl="1" eaLnBrk="1" hangingPunct="1"/>
            <a:r>
              <a:rPr lang="sv-SE" altLang="en-US" i="1"/>
              <a:t>Object-oriented:</a:t>
            </a:r>
            <a:r>
              <a:rPr lang="sv-SE" altLang="en-US"/>
              <a:t> Each subclass becomes a relation with all the attributes of the superclass included. An entity belongs to either of the two, but not both. </a:t>
            </a:r>
            <a:endParaRPr lang="sv-SE" alt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NULLs approach: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50181" name="AutoShape 5"/>
          <p:cNvCxnSpPr>
            <a:cxnSpLocks noChangeShapeType="1"/>
            <a:stCxn id="50180" idx="4"/>
            <a:endCxn id="50179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50183" name="AutoShape 7"/>
          <p:cNvCxnSpPr>
            <a:cxnSpLocks noChangeShapeType="1"/>
            <a:stCxn id="50182" idx="2"/>
            <a:endCxn id="50179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50186" name="AutoShape 10"/>
          <p:cNvCxnSpPr>
            <a:cxnSpLocks noChangeShapeType="1"/>
            <a:stCxn id="50185" idx="0"/>
            <a:endCxn id="50184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50188" name="AutoShape 12"/>
          <p:cNvCxnSpPr>
            <a:cxnSpLocks noChangeShapeType="1"/>
            <a:stCxn id="50184" idx="0"/>
            <a:endCxn id="50187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9" name="AutoShape 13"/>
          <p:cNvCxnSpPr>
            <a:cxnSpLocks noChangeShapeType="1"/>
            <a:stCxn id="50187" idx="0"/>
            <a:endCxn id="50179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2781300"/>
            <a:ext cx="5292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#seats, #computers)</a:t>
            </a:r>
          </a:p>
        </p:txBody>
      </p:sp>
      <p:graphicFrame>
        <p:nvGraphicFramePr>
          <p:cNvPr id="117775" name="Group 15"/>
          <p:cNvGraphicFramePr>
            <a:graphicFrameLocks noGrp="1"/>
          </p:cNvGraphicFramePr>
          <p:nvPr/>
        </p:nvGraphicFramePr>
        <p:xfrm>
          <a:off x="4500563" y="3789363"/>
          <a:ext cx="3384550" cy="1081088"/>
        </p:xfrm>
        <a:graphic>
          <a:graphicData uri="http://schemas.openxmlformats.org/drawingml/2006/table">
            <a:tbl>
              <a:tblPr/>
              <a:tblGrid>
                <a:gridCol w="935037"/>
                <a:gridCol w="936625"/>
                <a:gridCol w="1512888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9" name="AutoShape 33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7794" name="Text Box 34"/>
          <p:cNvSpPr txBox="1">
            <a:spLocks noChangeArrowheads="1"/>
          </p:cNvSpPr>
          <p:nvPr/>
        </p:nvSpPr>
        <p:spPr bwMode="auto">
          <a:xfrm>
            <a:off x="3779838" y="2420938"/>
            <a:ext cx="5075237" cy="2879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NULLs approach: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50181" name="AutoShape 5"/>
          <p:cNvCxnSpPr>
            <a:cxnSpLocks noChangeShapeType="1"/>
            <a:stCxn id="50180" idx="4"/>
            <a:endCxn id="50179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50183" name="AutoShape 7"/>
          <p:cNvCxnSpPr>
            <a:cxnSpLocks noChangeShapeType="1"/>
            <a:stCxn id="50182" idx="2"/>
            <a:endCxn id="50179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50186" name="AutoShape 10"/>
          <p:cNvCxnSpPr>
            <a:cxnSpLocks noChangeShapeType="1"/>
            <a:stCxn id="50185" idx="0"/>
            <a:endCxn id="50184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50188" name="AutoShape 12"/>
          <p:cNvCxnSpPr>
            <a:cxnSpLocks noChangeShapeType="1"/>
            <a:stCxn id="50184" idx="0"/>
            <a:endCxn id="50187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9" name="AutoShape 13"/>
          <p:cNvCxnSpPr>
            <a:cxnSpLocks noChangeShapeType="1"/>
            <a:stCxn id="50187" idx="0"/>
            <a:endCxn id="50179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2781300"/>
            <a:ext cx="5292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#seats, #computers)</a:t>
            </a:r>
          </a:p>
        </p:txBody>
      </p:sp>
      <p:graphicFrame>
        <p:nvGraphicFramePr>
          <p:cNvPr id="117775" name="Group 15"/>
          <p:cNvGraphicFramePr>
            <a:graphicFrameLocks noGrp="1"/>
          </p:cNvGraphicFramePr>
          <p:nvPr/>
        </p:nvGraphicFramePr>
        <p:xfrm>
          <a:off x="4500563" y="3789363"/>
          <a:ext cx="3384550" cy="1081088"/>
        </p:xfrm>
        <a:graphic>
          <a:graphicData uri="http://schemas.openxmlformats.org/drawingml/2006/table">
            <a:tbl>
              <a:tblPr/>
              <a:tblGrid>
                <a:gridCol w="935037"/>
                <a:gridCol w="936625"/>
                <a:gridCol w="1512888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9" name="AutoShape 33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620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object-oriented (OO) approach: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51205" name="AutoShape 5"/>
          <p:cNvCxnSpPr>
            <a:cxnSpLocks noChangeShapeType="1"/>
            <a:stCxn id="51204" idx="4"/>
            <a:endCxn id="51203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51207" name="AutoShape 7"/>
          <p:cNvCxnSpPr>
            <a:cxnSpLocks noChangeShapeType="1"/>
            <a:stCxn id="51206" idx="2"/>
            <a:endCxn id="51203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51210" name="AutoShape 10"/>
          <p:cNvCxnSpPr>
            <a:cxnSpLocks noChangeShapeType="1"/>
            <a:stCxn id="51209" idx="0"/>
            <a:endCxn id="51208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51212" name="AutoShape 12"/>
          <p:cNvCxnSpPr>
            <a:cxnSpLocks noChangeShapeType="1"/>
            <a:stCxn id="51208" idx="0"/>
            <a:endCxn id="51211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3" name="AutoShape 13"/>
          <p:cNvCxnSpPr>
            <a:cxnSpLocks noChangeShapeType="1"/>
            <a:stCxn id="51211" idx="0"/>
            <a:endCxn id="51203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851275" y="2276475"/>
            <a:ext cx="5003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ComputerRooms(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#seats,   		   #computers)</a:t>
            </a:r>
          </a:p>
        </p:txBody>
      </p:sp>
      <p:graphicFrame>
        <p:nvGraphicFramePr>
          <p:cNvPr id="118799" name="Group 15"/>
          <p:cNvGraphicFramePr>
            <a:graphicFrameLocks noGrp="1"/>
          </p:cNvGraphicFramePr>
          <p:nvPr/>
        </p:nvGraphicFramePr>
        <p:xfrm>
          <a:off x="3924300" y="3500438"/>
          <a:ext cx="1798638" cy="739787"/>
        </p:xfrm>
        <a:graphic>
          <a:graphicData uri="http://schemas.openxmlformats.org/drawingml/2006/table">
            <a:tbl>
              <a:tblPr/>
              <a:tblGrid>
                <a:gridCol w="935038"/>
                <a:gridCol w="863600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810" name="Group 26"/>
          <p:cNvGraphicFramePr>
            <a:graphicFrameLocks noGrp="1"/>
          </p:cNvGraphicFramePr>
          <p:nvPr/>
        </p:nvGraphicFramePr>
        <p:xfrm>
          <a:off x="3924300" y="4581525"/>
          <a:ext cx="3238500" cy="739787"/>
        </p:xfrm>
        <a:graphic>
          <a:graphicData uri="http://schemas.openxmlformats.org/drawingml/2006/table">
            <a:tbl>
              <a:tblPr/>
              <a:tblGrid>
                <a:gridCol w="935038"/>
                <a:gridCol w="863600"/>
                <a:gridCol w="1439862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0" name="AutoShape 40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8825" name="Text Box 41"/>
          <p:cNvSpPr txBox="1">
            <a:spLocks noChangeArrowheads="1"/>
          </p:cNvSpPr>
          <p:nvPr/>
        </p:nvSpPr>
        <p:spPr bwMode="auto">
          <a:xfrm>
            <a:off x="3779838" y="2205038"/>
            <a:ext cx="5075237" cy="3455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The object-oriented (OO) approach: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042988" y="224631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331913" y="177323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51205" name="AutoShape 5"/>
          <p:cNvCxnSpPr>
            <a:cxnSpLocks noChangeShapeType="1"/>
            <a:stCxn id="51204" idx="4"/>
            <a:endCxn id="51203" idx="0"/>
          </p:cNvCxnSpPr>
          <p:nvPr/>
        </p:nvCxnSpPr>
        <p:spPr bwMode="auto">
          <a:xfrm flipH="1">
            <a:off x="1646238" y="210502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487613" y="227806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51207" name="AutoShape 7"/>
          <p:cNvCxnSpPr>
            <a:cxnSpLocks noChangeShapeType="1"/>
            <a:stCxn id="51206" idx="2"/>
            <a:endCxn id="51203" idx="3"/>
          </p:cNvCxnSpPr>
          <p:nvPr/>
        </p:nvCxnSpPr>
        <p:spPr bwMode="auto">
          <a:xfrm flipH="1">
            <a:off x="2260600" y="245903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442913" y="3933825"/>
            <a:ext cx="2378075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ComputerRoom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042988" y="4797425"/>
            <a:ext cx="1152525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#computers</a:t>
            </a:r>
          </a:p>
        </p:txBody>
      </p:sp>
      <p:cxnSp>
        <p:nvCxnSpPr>
          <p:cNvPr id="51210" name="AutoShape 10"/>
          <p:cNvCxnSpPr>
            <a:cxnSpLocks noChangeShapeType="1"/>
            <a:stCxn id="51209" idx="0"/>
            <a:endCxn id="51208" idx="2"/>
          </p:cNvCxnSpPr>
          <p:nvPr/>
        </p:nvCxnSpPr>
        <p:spPr bwMode="auto">
          <a:xfrm flipV="1">
            <a:off x="1619250" y="4410075"/>
            <a:ext cx="12700" cy="374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1235075" y="2997200"/>
            <a:ext cx="792163" cy="5508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ISA</a:t>
            </a:r>
          </a:p>
        </p:txBody>
      </p:sp>
      <p:cxnSp>
        <p:nvCxnSpPr>
          <p:cNvPr id="51212" name="AutoShape 12"/>
          <p:cNvCxnSpPr>
            <a:cxnSpLocks noChangeShapeType="1"/>
            <a:stCxn id="51208" idx="0"/>
            <a:endCxn id="51211" idx="3"/>
          </p:cNvCxnSpPr>
          <p:nvPr/>
        </p:nvCxnSpPr>
        <p:spPr bwMode="auto">
          <a:xfrm flipV="1">
            <a:off x="1631950" y="3560763"/>
            <a:ext cx="0" cy="360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3" name="AutoShape 13"/>
          <p:cNvCxnSpPr>
            <a:cxnSpLocks noChangeShapeType="1"/>
            <a:stCxn id="51211" idx="0"/>
            <a:endCxn id="51203" idx="2"/>
          </p:cNvCxnSpPr>
          <p:nvPr/>
        </p:nvCxnSpPr>
        <p:spPr bwMode="auto">
          <a:xfrm flipV="1">
            <a:off x="1631950" y="2722563"/>
            <a:ext cx="14288" cy="261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851275" y="2276475"/>
            <a:ext cx="5003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ComputerRooms(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#seats,   		   #computers)</a:t>
            </a:r>
          </a:p>
        </p:txBody>
      </p:sp>
      <p:graphicFrame>
        <p:nvGraphicFramePr>
          <p:cNvPr id="118799" name="Group 15"/>
          <p:cNvGraphicFramePr>
            <a:graphicFrameLocks noGrp="1"/>
          </p:cNvGraphicFramePr>
          <p:nvPr/>
        </p:nvGraphicFramePr>
        <p:xfrm>
          <a:off x="3924300" y="3500438"/>
          <a:ext cx="1798638" cy="739787"/>
        </p:xfrm>
        <a:graphic>
          <a:graphicData uri="http://schemas.openxmlformats.org/drawingml/2006/table">
            <a:tbl>
              <a:tblPr/>
              <a:tblGrid>
                <a:gridCol w="935038"/>
                <a:gridCol w="863600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810" name="Group 26"/>
          <p:cNvGraphicFramePr>
            <a:graphicFrameLocks noGrp="1"/>
          </p:cNvGraphicFramePr>
          <p:nvPr/>
        </p:nvGraphicFramePr>
        <p:xfrm>
          <a:off x="3924300" y="4581525"/>
          <a:ext cx="3238500" cy="739787"/>
        </p:xfrm>
        <a:graphic>
          <a:graphicData uri="http://schemas.openxmlformats.org/drawingml/2006/table">
            <a:tbl>
              <a:tblPr/>
              <a:tblGrid>
                <a:gridCol w="935038"/>
                <a:gridCol w="863600"/>
                <a:gridCol w="1439862"/>
              </a:tblGrid>
              <a:tr h="365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computers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ED6225</a:t>
                      </a: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0" name="AutoShape 40"/>
          <p:cNvSpPr>
            <a:spLocks noChangeArrowheads="1"/>
          </p:cNvSpPr>
          <p:nvPr/>
        </p:nvSpPr>
        <p:spPr bwMode="auto">
          <a:xfrm>
            <a:off x="2987675" y="306863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0545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Comparison – E-R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altLang="en-US"/>
              <a:t>E-R approach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/>
              <a:t>Always works. 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/>
              <a:t>Use unless you have a good reason not to.</a:t>
            </a:r>
            <a:endParaRPr lang="sv-SE" alt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Entity</a:t>
            </a:r>
            <a:r>
              <a:rPr lang="sv-SE" altLang="en-US" dirty="0" smtClean="0"/>
              <a:t> Sets</a:t>
            </a:r>
            <a:endParaRPr lang="sv-SE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17032"/>
          </a:xfrm>
        </p:spPr>
        <p:txBody>
          <a:bodyPr/>
          <a:lstStyle/>
          <a:p>
            <a:pPr eaLnBrk="1" hangingPunct="1"/>
            <a:r>
              <a:rPr lang="sv-SE" altLang="en-US" sz="2800" i="1" dirty="0" err="1"/>
              <a:t>Entity</a:t>
            </a:r>
            <a:r>
              <a:rPr lang="sv-SE" altLang="en-US" sz="2800" i="1" dirty="0"/>
              <a:t> </a:t>
            </a:r>
            <a:r>
              <a:rPr lang="sv-SE" altLang="en-US" sz="2800" dirty="0"/>
              <a:t>= </a:t>
            </a:r>
            <a:r>
              <a:rPr lang="sv-SE" altLang="en-US" sz="2800" dirty="0" err="1" smtClean="0"/>
              <a:t>object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that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exists</a:t>
            </a:r>
            <a:r>
              <a:rPr lang="sv-SE" altLang="en-US" sz="2800" dirty="0" smtClean="0"/>
              <a:t> and </a:t>
            </a:r>
            <a:r>
              <a:rPr lang="sv-SE" altLang="en-US" sz="2800" dirty="0" err="1" smtClean="0"/>
              <a:t>distinguishable</a:t>
            </a:r>
            <a:r>
              <a:rPr lang="sv-SE" altLang="en-US" sz="2800" dirty="0" smtClean="0"/>
              <a:t> from </a:t>
            </a:r>
            <a:r>
              <a:rPr lang="sv-SE" altLang="en-US" sz="2800" dirty="0" err="1" smtClean="0"/>
              <a:t>other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entities</a:t>
            </a:r>
            <a:endParaRPr lang="sv-SE" altLang="en-US" dirty="0"/>
          </a:p>
          <a:p>
            <a:pPr lvl="1" eaLnBrk="1" hangingPunct="1"/>
            <a:r>
              <a:rPr lang="sv-SE" altLang="en-US" sz="2400" dirty="0" err="1" smtClean="0"/>
              <a:t>course</a:t>
            </a:r>
            <a:r>
              <a:rPr lang="sv-SE" altLang="en-US" sz="2400" dirty="0"/>
              <a:t>, </a:t>
            </a:r>
            <a:r>
              <a:rPr lang="sv-SE" altLang="en-US" sz="2400" dirty="0" err="1" smtClean="0"/>
              <a:t>room</a:t>
            </a:r>
            <a:r>
              <a:rPr lang="sv-SE" altLang="en-US" sz="2400" dirty="0" smtClean="0"/>
              <a:t>, person, </a:t>
            </a:r>
            <a:r>
              <a:rPr lang="sv-SE" altLang="en-US" sz="2400" dirty="0" err="1" smtClean="0"/>
              <a:t>customers</a:t>
            </a:r>
            <a:r>
              <a:rPr lang="sv-SE" altLang="en-US" sz="2400" dirty="0" smtClean="0"/>
              <a:t>, </a:t>
            </a:r>
            <a:r>
              <a:rPr lang="sv-SE" altLang="en-US" sz="2400" dirty="0" err="1" smtClean="0"/>
              <a:t>books</a:t>
            </a:r>
            <a:r>
              <a:rPr lang="sv-SE" altLang="en-US" sz="2400" dirty="0" smtClean="0"/>
              <a:t>, </a:t>
            </a:r>
            <a:r>
              <a:rPr lang="sv-SE" altLang="en-US" sz="2400" dirty="0"/>
              <a:t>etc.</a:t>
            </a:r>
          </a:p>
          <a:p>
            <a:pPr eaLnBrk="1" hangingPunct="1"/>
            <a:r>
              <a:rPr lang="sv-SE" altLang="en-US" sz="2800" i="1" dirty="0" err="1" smtClean="0"/>
              <a:t>Entity</a:t>
            </a:r>
            <a:r>
              <a:rPr lang="sv-SE" altLang="en-US" sz="2800" i="1" dirty="0" smtClean="0"/>
              <a:t> set </a:t>
            </a:r>
            <a:r>
              <a:rPr lang="sv-SE" altLang="en-US" sz="2800" dirty="0" smtClean="0"/>
              <a:t>= </a:t>
            </a:r>
            <a:r>
              <a:rPr lang="sv-SE" altLang="en-US" sz="2800" dirty="0" err="1" smtClean="0"/>
              <a:t>collection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of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similar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entities</a:t>
            </a:r>
            <a:endParaRPr lang="sv-SE" altLang="en-US" sz="2800" dirty="0" smtClean="0"/>
          </a:p>
          <a:p>
            <a:pPr lvl="1" eaLnBrk="1" hangingPunct="1"/>
            <a:r>
              <a:rPr lang="sv-SE" altLang="en-US" sz="2400" dirty="0" smtClean="0"/>
              <a:t>all </a:t>
            </a:r>
            <a:r>
              <a:rPr lang="sv-SE" altLang="en-US" sz="2400" dirty="0" err="1" smtClean="0"/>
              <a:t>courses</a:t>
            </a:r>
            <a:r>
              <a:rPr lang="sv-SE" altLang="en-US" sz="2400" dirty="0" smtClean="0"/>
              <a:t>, all </a:t>
            </a:r>
            <a:r>
              <a:rPr lang="sv-SE" altLang="en-US" sz="2400" dirty="0" err="1" smtClean="0"/>
              <a:t>rooms</a:t>
            </a:r>
            <a:r>
              <a:rPr lang="sv-SE" altLang="en-US" sz="2400" dirty="0" smtClean="0"/>
              <a:t> etc.</a:t>
            </a:r>
          </a:p>
          <a:p>
            <a:pPr eaLnBrk="1" hangingPunct="1"/>
            <a:r>
              <a:rPr lang="sv-SE" altLang="en-US" sz="2800" dirty="0" err="1" smtClean="0"/>
              <a:t>Entities</a:t>
            </a:r>
            <a:r>
              <a:rPr lang="sv-SE" altLang="en-US" sz="2800" dirty="0" smtClean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drawn</a:t>
            </a:r>
            <a:r>
              <a:rPr lang="sv-SE" altLang="en-US" sz="2800" dirty="0"/>
              <a:t> as </a:t>
            </a:r>
            <a:r>
              <a:rPr lang="sv-SE" altLang="en-US" sz="2800" dirty="0" err="1"/>
              <a:t>rectangles</a:t>
            </a:r>
            <a:endParaRPr lang="sv-SE" altLang="en-US" sz="28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632485" y="5340642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/>
              <a:t>Course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99892" y="5849937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/>
              <a:t>Books</a:t>
            </a:r>
            <a:endParaRPr lang="sv-SE" altLang="en-US" sz="24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99891" y="4509169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/>
              <a:t>Movies</a:t>
            </a:r>
            <a:endParaRPr lang="sv-SE" altLang="en-US" sz="2400" b="1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50928" y="5195762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/>
              <a:t>Stars</a:t>
            </a:r>
            <a:endParaRPr lang="sv-SE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Comparison – OO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altLang="en-US" dirty="0"/>
              <a:t>OO approach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 dirty="0" err="1"/>
              <a:t>Good</a:t>
            </a:r>
            <a:r>
              <a:rPr lang="sv-SE" altLang="en-US" dirty="0"/>
              <a:t> </a:t>
            </a:r>
            <a:r>
              <a:rPr lang="sv-SE" altLang="en-US" dirty="0" err="1"/>
              <a:t>when</a:t>
            </a:r>
            <a:r>
              <a:rPr lang="sv-SE" altLang="en-US" dirty="0"/>
              <a:t> </a:t>
            </a:r>
            <a:r>
              <a:rPr lang="sv-SE" altLang="en-US" dirty="0" err="1"/>
              <a:t>searching</a:t>
            </a:r>
            <a:r>
              <a:rPr lang="sv-SE" altLang="en-US" dirty="0"/>
              <a:t> for general information </a:t>
            </a:r>
            <a:r>
              <a:rPr lang="sv-SE" altLang="en-US" dirty="0" err="1"/>
              <a:t>about</a:t>
            </a:r>
            <a:r>
              <a:rPr lang="sv-SE" altLang="en-US" dirty="0"/>
              <a:t> </a:t>
            </a:r>
            <a:r>
              <a:rPr lang="sv-SE" altLang="en-US" dirty="0" err="1"/>
              <a:t>entities</a:t>
            </a:r>
            <a:r>
              <a:rPr lang="sv-SE" altLang="en-US" dirty="0"/>
              <a:t> in a </a:t>
            </a:r>
            <a:r>
              <a:rPr lang="sv-SE" altLang="en-US" dirty="0" err="1"/>
              <a:t>subclass</a:t>
            </a:r>
            <a:r>
              <a:rPr lang="sv-SE" altLang="en-US" dirty="0"/>
              <a:t> </a:t>
            </a:r>
            <a:r>
              <a:rPr lang="sv-SE" altLang="en-US" dirty="0" err="1"/>
              <a:t>only</a:t>
            </a:r>
            <a:r>
              <a:rPr lang="sv-SE" altLang="en-US" dirty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sv-SE" altLang="en-US" i="1" dirty="0"/>
              <a:t>”List the </a:t>
            </a:r>
            <a:r>
              <a:rPr lang="sv-SE" altLang="en-US" i="1" dirty="0" err="1"/>
              <a:t>number</a:t>
            </a:r>
            <a:r>
              <a:rPr lang="sv-SE" altLang="en-US" i="1" dirty="0"/>
              <a:t> </a:t>
            </a:r>
            <a:r>
              <a:rPr lang="sv-SE" altLang="en-US" i="1" dirty="0" err="1"/>
              <a:t>of</a:t>
            </a:r>
            <a:r>
              <a:rPr lang="sv-SE" altLang="en-US" i="1" dirty="0"/>
              <a:t> </a:t>
            </a:r>
            <a:r>
              <a:rPr lang="sv-SE" altLang="en-US" i="1" dirty="0" err="1"/>
              <a:t>seats</a:t>
            </a:r>
            <a:r>
              <a:rPr lang="sv-SE" altLang="en-US" i="1" dirty="0"/>
              <a:t> in all computer </a:t>
            </a:r>
            <a:r>
              <a:rPr lang="sv-SE" altLang="en-US" i="1" dirty="0" err="1"/>
              <a:t>rooms</a:t>
            </a:r>
            <a:r>
              <a:rPr lang="sv-SE" altLang="en-US" i="1" dirty="0"/>
              <a:t>”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 dirty="0"/>
              <a:t>Does </a:t>
            </a:r>
            <a:r>
              <a:rPr lang="sv-SE" altLang="en-US" i="1" dirty="0"/>
              <a:t>not</a:t>
            </a:r>
            <a:r>
              <a:rPr lang="sv-SE" altLang="en-US" dirty="0"/>
              <a:t> </a:t>
            </a:r>
            <a:r>
              <a:rPr lang="sv-SE" altLang="en-US" dirty="0" err="1"/>
              <a:t>work</a:t>
            </a:r>
            <a:r>
              <a:rPr lang="sv-SE" altLang="en-US" dirty="0"/>
              <a:t> </a:t>
            </a:r>
            <a:r>
              <a:rPr lang="sv-SE" altLang="en-US" dirty="0" err="1"/>
              <a:t>if</a:t>
            </a:r>
            <a:r>
              <a:rPr lang="sv-SE" altLang="en-US" dirty="0"/>
              <a:t> </a:t>
            </a:r>
            <a:r>
              <a:rPr lang="sv-SE" altLang="en-US" dirty="0" err="1"/>
              <a:t>superclass</a:t>
            </a:r>
            <a:r>
              <a:rPr lang="sv-SE" altLang="en-US" dirty="0"/>
              <a:t> has </a:t>
            </a:r>
            <a:r>
              <a:rPr lang="sv-SE" altLang="en-US" dirty="0" err="1"/>
              <a:t>any</a:t>
            </a:r>
            <a:r>
              <a:rPr lang="sv-SE" altLang="en-US" dirty="0"/>
              <a:t> relationships.</a:t>
            </a:r>
          </a:p>
          <a:p>
            <a:pPr lvl="2" eaLnBrk="1" hangingPunct="1">
              <a:lnSpc>
                <a:spcPct val="80000"/>
              </a:lnSpc>
            </a:pPr>
            <a:r>
              <a:rPr lang="sv-SE" altLang="en-US" dirty="0"/>
              <a:t>An </a:t>
            </a:r>
            <a:r>
              <a:rPr lang="sv-SE" altLang="en-US" dirty="0" err="1"/>
              <a:t>entity</a:t>
            </a:r>
            <a:r>
              <a:rPr lang="sv-SE" altLang="en-US" dirty="0"/>
              <a:t> </a:t>
            </a:r>
            <a:r>
              <a:rPr lang="sv-SE" altLang="en-US" dirty="0" err="1"/>
              <a:t>belonging</a:t>
            </a:r>
            <a:r>
              <a:rPr lang="sv-SE" altLang="en-US" dirty="0"/>
              <a:t> to the </a:t>
            </a:r>
            <a:r>
              <a:rPr lang="sv-SE" altLang="en-US" dirty="0" err="1"/>
              <a:t>subclass</a:t>
            </a:r>
            <a:r>
              <a:rPr lang="sv-SE" altLang="en-US" dirty="0"/>
              <a:t> </a:t>
            </a:r>
            <a:r>
              <a:rPr lang="sv-SE" altLang="en-US" dirty="0" err="1"/>
              <a:t>does</a:t>
            </a:r>
            <a:r>
              <a:rPr lang="sv-SE" altLang="en-US" dirty="0"/>
              <a:t> not </a:t>
            </a:r>
            <a:r>
              <a:rPr lang="sv-SE" altLang="en-US" dirty="0" err="1"/>
              <a:t>belong</a:t>
            </a:r>
            <a:r>
              <a:rPr lang="sv-SE" altLang="en-US" dirty="0"/>
              <a:t> to the </a:t>
            </a:r>
            <a:r>
              <a:rPr lang="sv-SE" altLang="en-US" dirty="0" err="1"/>
              <a:t>superclass</a:t>
            </a:r>
            <a:r>
              <a:rPr lang="sv-SE" altLang="en-US" dirty="0"/>
              <a:t> as </a:t>
            </a:r>
            <a:r>
              <a:rPr lang="sv-SE" altLang="en-US" dirty="0" err="1"/>
              <a:t>well</a:t>
            </a:r>
            <a:r>
              <a:rPr lang="sv-SE" altLang="en-US" dirty="0"/>
              <a:t>, so </a:t>
            </a:r>
            <a:r>
              <a:rPr lang="sv-SE" altLang="en-US" dirty="0" err="1"/>
              <a:t>foreign</a:t>
            </a:r>
            <a:r>
              <a:rPr lang="sv-SE" altLang="en-US" dirty="0"/>
              <a:t> </a:t>
            </a:r>
            <a:r>
              <a:rPr lang="sv-SE" altLang="en-US" dirty="0" err="1"/>
              <a:t>keys</a:t>
            </a:r>
            <a:r>
              <a:rPr lang="sv-SE" altLang="en-US" dirty="0"/>
              <a:t> </a:t>
            </a:r>
            <a:r>
              <a:rPr lang="sv-SE" altLang="en-US" dirty="0" err="1"/>
              <a:t>would</a:t>
            </a:r>
            <a:r>
              <a:rPr lang="sv-SE" altLang="en-US" dirty="0"/>
              <a:t> </a:t>
            </a:r>
            <a:r>
              <a:rPr lang="sv-SE" altLang="en-US" dirty="0" err="1"/>
              <a:t>have</a:t>
            </a:r>
            <a:r>
              <a:rPr lang="sv-SE" altLang="en-US" dirty="0"/>
              <a:t> no </a:t>
            </a:r>
            <a:r>
              <a:rPr lang="sv-SE" altLang="en-US" dirty="0" err="1"/>
              <a:t>single</a:t>
            </a:r>
            <a:r>
              <a:rPr lang="sv-SE" altLang="en-US" dirty="0"/>
              <a:t> table to </a:t>
            </a:r>
            <a:r>
              <a:rPr lang="sv-SE" altLang="en-US" dirty="0" err="1"/>
              <a:t>refer</a:t>
            </a:r>
            <a:r>
              <a:rPr lang="sv-SE" altLang="en-US" dirty="0"/>
              <a:t> to</a:t>
            </a:r>
            <a:r>
              <a:rPr lang="sv-SE" altLang="en-US" dirty="0" smtClean="0"/>
              <a:t>.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Comparison – NULLs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altLang="en-US"/>
              <a:t>NULLs approach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/>
              <a:t>Could save space in situations where most entities in the hierarchy are part of the subclass (e.g. most rooms have computers in them).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/>
              <a:t>Reduces the need for </a:t>
            </a:r>
            <a:r>
              <a:rPr lang="sv-SE" altLang="en-US" i="1"/>
              <a:t>joins.</a:t>
            </a:r>
          </a:p>
          <a:p>
            <a:pPr lvl="1" eaLnBrk="1" hangingPunct="1">
              <a:lnSpc>
                <a:spcPct val="80000"/>
              </a:lnSpc>
            </a:pPr>
            <a:r>
              <a:rPr lang="sv-SE" altLang="en-US"/>
              <a:t>Not suited if subclass has any relationships.</a:t>
            </a:r>
          </a:p>
          <a:p>
            <a:pPr lvl="2" eaLnBrk="1" hangingPunct="1">
              <a:lnSpc>
                <a:spcPct val="80000"/>
              </a:lnSpc>
            </a:pPr>
            <a:r>
              <a:rPr lang="sv-SE" altLang="en-US"/>
              <a:t>Would lose the constraint that only the entities in the subclass can participate in the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Weak entities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Some entities depend on other entities.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A course is an entity with a code and a name.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A course does not have a teacher, rather it has a teacher for each time the course is given.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We introduce the concept of a given course, i.e. a course given in a particular period. A given course is a </a:t>
            </a:r>
            <a:r>
              <a:rPr lang="sv-SE" altLang="en-US" i="1"/>
              <a:t>weak entity</a:t>
            </a:r>
            <a:r>
              <a:rPr lang="sv-SE" altLang="en-US"/>
              <a:t>, dependent on the entity course. A given course has a teacher.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Weak entities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A </a:t>
            </a:r>
            <a:r>
              <a:rPr lang="sv-SE" altLang="en-US" sz="2800" i="1"/>
              <a:t>weak entity</a:t>
            </a:r>
            <a:r>
              <a:rPr lang="sv-SE" altLang="en-US" sz="2800"/>
              <a:t> is an entity that depends on another entity for help to be ”uniquely” identified.</a:t>
            </a:r>
          </a:p>
          <a:p>
            <a:pPr lvl="1" eaLnBrk="1" hangingPunct="1"/>
            <a:r>
              <a:rPr lang="sv-SE" altLang="en-US" sz="2400"/>
              <a:t>E.g. an airplane seat is identified by its number, but is not uniquely identified when we consider other aircraft. It depends on the airplane it is located in.</a:t>
            </a:r>
          </a:p>
          <a:p>
            <a:pPr eaLnBrk="1" hangingPunct="1"/>
            <a:r>
              <a:rPr lang="sv-SE" altLang="en-US" sz="2800"/>
              <a:t>Drawn as a rectangle with double borders.</a:t>
            </a:r>
          </a:p>
          <a:p>
            <a:pPr eaLnBrk="1" hangingPunct="1"/>
            <a:r>
              <a:rPr lang="sv-SE" altLang="en-US" sz="2800"/>
              <a:t>Related to its </a:t>
            </a:r>
            <a:r>
              <a:rPr lang="sv-SE" altLang="en-US" sz="2800" i="1"/>
              <a:t>supporting entity</a:t>
            </a:r>
            <a:r>
              <a:rPr lang="sv-SE" altLang="en-US" sz="2800"/>
              <a:t> by a </a:t>
            </a:r>
            <a:r>
              <a:rPr lang="sv-SE" altLang="en-US" sz="2800" i="1"/>
              <a:t>supporting relationship</a:t>
            </a:r>
            <a:r>
              <a:rPr lang="sv-SE" altLang="en-US" sz="2800"/>
              <a:t>, drawn as a diamond with double borders. This relationship is always many-to-”exactly one”.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2743200"/>
            <a:ext cx="2889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Weak entities in E-R diagrams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554288" y="4148138"/>
            <a:ext cx="1728787" cy="463550"/>
          </a:xfrm>
          <a:prstGeom prst="rect">
            <a:avLst/>
          </a:prstGeom>
          <a:noFill/>
          <a:ln w="889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GivenCourse</a:t>
            </a:r>
          </a:p>
        </p:txBody>
      </p:sp>
      <p:cxnSp>
        <p:nvCxnSpPr>
          <p:cNvPr id="38918" name="AutoShape 6"/>
          <p:cNvCxnSpPr>
            <a:cxnSpLocks noChangeShapeType="1"/>
            <a:stCxn id="38934" idx="6"/>
            <a:endCxn id="38917" idx="1"/>
          </p:cNvCxnSpPr>
          <p:nvPr/>
        </p:nvCxnSpPr>
        <p:spPr bwMode="auto">
          <a:xfrm>
            <a:off x="2306638" y="4365625"/>
            <a:ext cx="203200" cy="142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2987675" y="4940300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38920" name="AutoShape 8"/>
          <p:cNvCxnSpPr>
            <a:cxnSpLocks noChangeShapeType="1"/>
            <a:stCxn id="38919" idx="0"/>
            <a:endCxn id="38917" idx="2"/>
          </p:cNvCxnSpPr>
          <p:nvPr/>
        </p:nvCxnSpPr>
        <p:spPr bwMode="auto">
          <a:xfrm flipH="1" flipV="1">
            <a:off x="3419475" y="4656138"/>
            <a:ext cx="1588" cy="271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6059488" y="4157663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6348413" y="368458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8923" name="AutoShape 11"/>
          <p:cNvCxnSpPr>
            <a:cxnSpLocks noChangeShapeType="1"/>
            <a:stCxn id="38922" idx="4"/>
            <a:endCxn id="38921" idx="0"/>
          </p:cNvCxnSpPr>
          <p:nvPr/>
        </p:nvCxnSpPr>
        <p:spPr bwMode="auto">
          <a:xfrm flipH="1">
            <a:off x="6662738" y="401637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4" name="Oval 12"/>
          <p:cNvSpPr>
            <a:spLocks noChangeArrowheads="1"/>
          </p:cNvSpPr>
          <p:nvPr/>
        </p:nvSpPr>
        <p:spPr bwMode="auto">
          <a:xfrm>
            <a:off x="7504113" y="418941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38925" name="AutoShape 13"/>
          <p:cNvCxnSpPr>
            <a:cxnSpLocks noChangeShapeType="1"/>
            <a:stCxn id="38924" idx="2"/>
            <a:endCxn id="38921" idx="3"/>
          </p:cNvCxnSpPr>
          <p:nvPr/>
        </p:nvCxnSpPr>
        <p:spPr bwMode="auto">
          <a:xfrm flipH="1">
            <a:off x="7277100" y="4370388"/>
            <a:ext cx="214313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4643438" y="4003675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38927" name="AutoShape 15"/>
          <p:cNvCxnSpPr>
            <a:cxnSpLocks noChangeShapeType="1"/>
            <a:stCxn id="38917" idx="3"/>
            <a:endCxn id="38926" idx="1"/>
          </p:cNvCxnSpPr>
          <p:nvPr/>
        </p:nvCxnSpPr>
        <p:spPr bwMode="auto">
          <a:xfrm>
            <a:off x="4327525" y="4379913"/>
            <a:ext cx="303213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8" name="AutoShape 16"/>
          <p:cNvCxnSpPr>
            <a:cxnSpLocks noChangeShapeType="1"/>
            <a:stCxn id="38926" idx="3"/>
            <a:endCxn id="38921" idx="1"/>
          </p:cNvCxnSpPr>
          <p:nvPr/>
        </p:nvCxnSpPr>
        <p:spPr bwMode="auto">
          <a:xfrm>
            <a:off x="5813425" y="4384675"/>
            <a:ext cx="23336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2771775" y="2349500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38930" name="Oval 18"/>
          <p:cNvSpPr>
            <a:spLocks noChangeArrowheads="1"/>
          </p:cNvSpPr>
          <p:nvPr/>
        </p:nvSpPr>
        <p:spPr bwMode="auto">
          <a:xfrm>
            <a:off x="3059113" y="1844675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38931" name="AutoShape 19"/>
          <p:cNvCxnSpPr>
            <a:cxnSpLocks noChangeShapeType="1"/>
            <a:stCxn id="38930" idx="4"/>
            <a:endCxn id="38929" idx="0"/>
          </p:cNvCxnSpPr>
          <p:nvPr/>
        </p:nvCxnSpPr>
        <p:spPr bwMode="auto">
          <a:xfrm>
            <a:off x="3403600" y="2182813"/>
            <a:ext cx="15875" cy="1539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2" name="Oval 20"/>
          <p:cNvSpPr>
            <a:spLocks noChangeArrowheads="1"/>
          </p:cNvSpPr>
          <p:nvPr/>
        </p:nvSpPr>
        <p:spPr bwMode="auto">
          <a:xfrm>
            <a:off x="1906588" y="241935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38933" name="AutoShape 21"/>
          <p:cNvCxnSpPr>
            <a:cxnSpLocks noChangeShapeType="1"/>
            <a:stCxn id="38932" idx="6"/>
            <a:endCxn id="38929" idx="1"/>
          </p:cNvCxnSpPr>
          <p:nvPr/>
        </p:nvCxnSpPr>
        <p:spPr bwMode="auto">
          <a:xfrm flipV="1">
            <a:off x="2522538" y="2581275"/>
            <a:ext cx="236537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4" name="Oval 22"/>
          <p:cNvSpPr>
            <a:spLocks noChangeArrowheads="1"/>
          </p:cNvSpPr>
          <p:nvPr/>
        </p:nvSpPr>
        <p:spPr bwMode="auto">
          <a:xfrm>
            <a:off x="1546225" y="4148138"/>
            <a:ext cx="747713" cy="4333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period</a:t>
            </a:r>
          </a:p>
        </p:txBody>
      </p:sp>
      <p:sp>
        <p:nvSpPr>
          <p:cNvPr id="38935" name="AutoShape 23"/>
          <p:cNvSpPr>
            <a:spLocks noChangeArrowheads="1"/>
          </p:cNvSpPr>
          <p:nvPr/>
        </p:nvSpPr>
        <p:spPr bwMode="auto">
          <a:xfrm>
            <a:off x="2919413" y="3190875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Given</a:t>
            </a:r>
          </a:p>
        </p:txBody>
      </p:sp>
      <p:cxnSp>
        <p:nvCxnSpPr>
          <p:cNvPr id="38936" name="AutoShape 24"/>
          <p:cNvCxnSpPr>
            <a:cxnSpLocks noChangeShapeType="1"/>
            <a:stCxn id="38917" idx="0"/>
            <a:endCxn id="38935" idx="2"/>
          </p:cNvCxnSpPr>
          <p:nvPr/>
        </p:nvCxnSpPr>
        <p:spPr bwMode="auto">
          <a:xfrm flipV="1">
            <a:off x="3419475" y="3889375"/>
            <a:ext cx="1588" cy="2143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7" name="AutoShape 25"/>
          <p:cNvCxnSpPr>
            <a:cxnSpLocks noChangeShapeType="1"/>
            <a:stCxn id="38935" idx="0"/>
            <a:endCxn id="38929" idx="2"/>
          </p:cNvCxnSpPr>
          <p:nvPr/>
        </p:nvCxnSpPr>
        <p:spPr bwMode="auto">
          <a:xfrm flipH="1" flipV="1">
            <a:off x="3419475" y="2825750"/>
            <a:ext cx="1588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38" name="AutoShape 26"/>
          <p:cNvSpPr>
            <a:spLocks noChangeArrowheads="1"/>
          </p:cNvSpPr>
          <p:nvPr/>
        </p:nvSpPr>
        <p:spPr bwMode="auto">
          <a:xfrm>
            <a:off x="468313" y="3068638"/>
            <a:ext cx="1727200" cy="792162"/>
          </a:xfrm>
          <a:prstGeom prst="wedgeRectCallout">
            <a:avLst>
              <a:gd name="adj1" fmla="val 26931"/>
              <a:gd name="adj2" fmla="val 754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discriminator (sometimes dotted line)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835150" y="4652963"/>
            <a:ext cx="73088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</a:rPr>
              <a:t>code</a:t>
            </a:r>
            <a:r>
              <a:rPr lang="sv-SE" altLang="en-US" sz="1800" b="1">
                <a:latin typeface="Courier New" charset="0"/>
              </a:rPr>
              <a:t>, name)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GivenCourses(</a:t>
            </a:r>
            <a:r>
              <a:rPr lang="sv-SE" altLang="en-US" sz="1800" b="1" u="sng">
                <a:latin typeface="Courier New" charset="0"/>
              </a:rPr>
              <a:t>course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period</a:t>
            </a:r>
            <a:r>
              <a:rPr lang="sv-SE" altLang="en-US" sz="1800" b="1">
                <a:latin typeface="Courier New" charset="0"/>
              </a:rPr>
              <a:t>, teacher)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course -&gt; Courses.code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LecturesIn(</a:t>
            </a:r>
            <a:r>
              <a:rPr lang="sv-SE" altLang="en-US" sz="1800" b="1" u="sng">
                <a:latin typeface="Courier New" charset="0"/>
              </a:rPr>
              <a:t>course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period</a:t>
            </a:r>
            <a:r>
              <a:rPr lang="sv-SE" altLang="en-US" sz="1800" b="1">
                <a:latin typeface="Courier New" charset="0"/>
              </a:rPr>
              <a:t>, </a:t>
            </a:r>
            <a:r>
              <a:rPr lang="sv-SE" altLang="en-US" sz="1800" b="1" u="sng">
                <a:latin typeface="Courier New" charset="0"/>
              </a:rPr>
              <a:t>room</a:t>
            </a:r>
            <a:r>
              <a:rPr lang="sv-SE" altLang="en-US" sz="1800" b="1">
                <a:latin typeface="Courier New" charset="0"/>
              </a:rPr>
              <a:t>) 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(course, period) -&gt; GivenCourses.(course, period)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room             -&gt; Rooms.name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</a:rPr>
              <a:t>name</a:t>
            </a:r>
            <a:r>
              <a:rPr lang="sv-SE" altLang="en-US" sz="1800" b="1">
                <a:latin typeface="Courier New" charset="0"/>
              </a:rPr>
              <a:t>, #seats)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1908175" y="4724400"/>
            <a:ext cx="7056438" cy="1944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/>
              <a:t>What?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86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Translating to relations:</a:t>
            </a:r>
          </a:p>
        </p:txBody>
      </p:sp>
      <p:pic>
        <p:nvPicPr>
          <p:cNvPr id="39941" name="Picture 5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2527300"/>
            <a:ext cx="2889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978025" y="3932238"/>
            <a:ext cx="1728788" cy="463550"/>
          </a:xfrm>
          <a:prstGeom prst="rect">
            <a:avLst/>
          </a:prstGeom>
          <a:noFill/>
          <a:ln w="889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GivenCourse</a:t>
            </a:r>
          </a:p>
        </p:txBody>
      </p:sp>
      <p:cxnSp>
        <p:nvCxnSpPr>
          <p:cNvPr id="39943" name="AutoShape 7"/>
          <p:cNvCxnSpPr>
            <a:cxnSpLocks noChangeShapeType="1"/>
            <a:stCxn id="39959" idx="6"/>
            <a:endCxn id="39942" idx="1"/>
          </p:cNvCxnSpPr>
          <p:nvPr/>
        </p:nvCxnSpPr>
        <p:spPr bwMode="auto">
          <a:xfrm>
            <a:off x="1444625" y="3933825"/>
            <a:ext cx="488950" cy="2301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539750" y="4437063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39945" name="AutoShape 9"/>
          <p:cNvCxnSpPr>
            <a:cxnSpLocks noChangeShapeType="1"/>
            <a:stCxn id="39944" idx="0"/>
            <a:endCxn id="39942" idx="1"/>
          </p:cNvCxnSpPr>
          <p:nvPr/>
        </p:nvCxnSpPr>
        <p:spPr bwMode="auto">
          <a:xfrm flipV="1">
            <a:off x="973138" y="4164013"/>
            <a:ext cx="960437" cy="260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5483225" y="3941763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5772150" y="346868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9948" name="AutoShape 12"/>
          <p:cNvCxnSpPr>
            <a:cxnSpLocks noChangeShapeType="1"/>
            <a:stCxn id="39947" idx="4"/>
            <a:endCxn id="39946" idx="0"/>
          </p:cNvCxnSpPr>
          <p:nvPr/>
        </p:nvCxnSpPr>
        <p:spPr bwMode="auto">
          <a:xfrm flipH="1">
            <a:off x="6086475" y="380047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6927850" y="397351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39950" name="AutoShape 14"/>
          <p:cNvCxnSpPr>
            <a:cxnSpLocks noChangeShapeType="1"/>
            <a:stCxn id="39949" idx="2"/>
            <a:endCxn id="39946" idx="3"/>
          </p:cNvCxnSpPr>
          <p:nvPr/>
        </p:nvCxnSpPr>
        <p:spPr bwMode="auto">
          <a:xfrm flipH="1">
            <a:off x="6700838" y="4154488"/>
            <a:ext cx="214312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4067175" y="3787775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39952" name="AutoShape 16"/>
          <p:cNvCxnSpPr>
            <a:cxnSpLocks noChangeShapeType="1"/>
            <a:stCxn id="39942" idx="3"/>
            <a:endCxn id="39951" idx="1"/>
          </p:cNvCxnSpPr>
          <p:nvPr/>
        </p:nvCxnSpPr>
        <p:spPr bwMode="auto">
          <a:xfrm>
            <a:off x="3751263" y="4164013"/>
            <a:ext cx="3032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AutoShape 17"/>
          <p:cNvCxnSpPr>
            <a:cxnSpLocks noChangeShapeType="1"/>
            <a:stCxn id="39951" idx="3"/>
            <a:endCxn id="39946" idx="1"/>
          </p:cNvCxnSpPr>
          <p:nvPr/>
        </p:nvCxnSpPr>
        <p:spPr bwMode="auto">
          <a:xfrm>
            <a:off x="5237163" y="4168775"/>
            <a:ext cx="233362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2195513" y="2133600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2482850" y="1628775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39956" name="AutoShape 20"/>
          <p:cNvCxnSpPr>
            <a:cxnSpLocks noChangeShapeType="1"/>
            <a:stCxn id="39955" idx="4"/>
            <a:endCxn id="39954" idx="0"/>
          </p:cNvCxnSpPr>
          <p:nvPr/>
        </p:nvCxnSpPr>
        <p:spPr bwMode="auto">
          <a:xfrm>
            <a:off x="2827338" y="1966913"/>
            <a:ext cx="15875" cy="1539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7" name="Oval 21"/>
          <p:cNvSpPr>
            <a:spLocks noChangeArrowheads="1"/>
          </p:cNvSpPr>
          <p:nvPr/>
        </p:nvSpPr>
        <p:spPr bwMode="auto">
          <a:xfrm>
            <a:off x="1330325" y="220345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39958" name="AutoShape 22"/>
          <p:cNvCxnSpPr>
            <a:cxnSpLocks noChangeShapeType="1"/>
            <a:stCxn id="39957" idx="6"/>
            <a:endCxn id="39954" idx="1"/>
          </p:cNvCxnSpPr>
          <p:nvPr/>
        </p:nvCxnSpPr>
        <p:spPr bwMode="auto">
          <a:xfrm flipV="1">
            <a:off x="1946275" y="2365375"/>
            <a:ext cx="236538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684213" y="3716338"/>
            <a:ext cx="747712" cy="4333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period</a:t>
            </a:r>
          </a:p>
        </p:txBody>
      </p:sp>
      <p:sp>
        <p:nvSpPr>
          <p:cNvPr id="39960" name="AutoShape 24"/>
          <p:cNvSpPr>
            <a:spLocks noChangeArrowheads="1"/>
          </p:cNvSpPr>
          <p:nvPr/>
        </p:nvSpPr>
        <p:spPr bwMode="auto">
          <a:xfrm>
            <a:off x="2343150" y="2974975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Given</a:t>
            </a:r>
          </a:p>
        </p:txBody>
      </p:sp>
      <p:cxnSp>
        <p:nvCxnSpPr>
          <p:cNvPr id="39961" name="AutoShape 25"/>
          <p:cNvCxnSpPr>
            <a:cxnSpLocks noChangeShapeType="1"/>
            <a:stCxn id="39942" idx="0"/>
            <a:endCxn id="39960" idx="2"/>
          </p:cNvCxnSpPr>
          <p:nvPr/>
        </p:nvCxnSpPr>
        <p:spPr bwMode="auto">
          <a:xfrm flipV="1">
            <a:off x="2843213" y="3673475"/>
            <a:ext cx="1587" cy="2143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AutoShape 26"/>
          <p:cNvCxnSpPr>
            <a:cxnSpLocks noChangeShapeType="1"/>
            <a:stCxn id="39960" idx="0"/>
            <a:endCxn id="39954" idx="2"/>
          </p:cNvCxnSpPr>
          <p:nvPr/>
        </p:nvCxnSpPr>
        <p:spPr bwMode="auto">
          <a:xfrm flipH="1" flipV="1">
            <a:off x="2843213" y="2609850"/>
            <a:ext cx="1587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3" name="AutoShape 27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835150" y="4652963"/>
            <a:ext cx="73088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 dirty="0" smtClean="0">
                <a:latin typeface="Courier New" charset="0"/>
              </a:rPr>
              <a:t>Courses(</a:t>
            </a:r>
            <a:r>
              <a:rPr lang="sv-SE" altLang="en-US" sz="1800" b="1" u="sng" dirty="0" err="1" smtClean="0">
                <a:latin typeface="Courier New" charset="0"/>
              </a:rPr>
              <a:t>code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 smtClean="0">
                <a:latin typeface="Courier New" charset="0"/>
              </a:rPr>
              <a:t>GivenCourses</a:t>
            </a:r>
            <a:r>
              <a:rPr lang="sv-SE" altLang="en-US" sz="1800" b="1" dirty="0" smtClean="0">
                <a:latin typeface="Courier New" charset="0"/>
              </a:rPr>
              <a:t>(</a:t>
            </a:r>
            <a:r>
              <a:rPr lang="sv-SE" altLang="en-US" sz="1800" b="1" u="sng" dirty="0" err="1" smtClean="0">
                <a:latin typeface="Courier New" charset="0"/>
              </a:rPr>
              <a:t>course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u="sng" dirty="0">
                <a:latin typeface="Courier New" charset="0"/>
              </a:rPr>
              <a:t>period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dirty="0" err="1">
                <a:latin typeface="Courier New" charset="0"/>
              </a:rPr>
              <a:t>teacher</a:t>
            </a:r>
            <a:r>
              <a:rPr lang="sv-SE" altLang="en-US" sz="1800" b="1" dirty="0">
                <a:latin typeface="Courier New" charset="0"/>
              </a:rPr>
              <a:t>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>
                <a:latin typeface="Courier New" charset="0"/>
              </a:rPr>
              <a:t>  </a:t>
            </a:r>
            <a:r>
              <a:rPr lang="sv-SE" altLang="en-US" sz="1800" b="1" dirty="0" err="1">
                <a:latin typeface="Courier New" charset="0"/>
              </a:rPr>
              <a:t>course</a:t>
            </a:r>
            <a:r>
              <a:rPr lang="sv-SE" altLang="en-US" sz="1800" b="1" dirty="0">
                <a:latin typeface="Courier New" charset="0"/>
              </a:rPr>
              <a:t> -&gt; </a:t>
            </a:r>
            <a:r>
              <a:rPr lang="sv-SE" altLang="en-US" sz="1800" b="1" dirty="0" err="1">
                <a:latin typeface="Courier New" charset="0"/>
              </a:rPr>
              <a:t>Courses.code</a:t>
            </a:r>
            <a:r>
              <a:rPr lang="sv-SE" altLang="en-US" sz="1800" b="1" dirty="0">
                <a:latin typeface="Courier New" charset="0"/>
              </a:rPr>
              <a:t/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>
                <a:latin typeface="Courier New" charset="0"/>
              </a:rPr>
              <a:t>LecturesIn</a:t>
            </a:r>
            <a:r>
              <a:rPr lang="sv-SE" altLang="en-US" sz="1800" b="1" dirty="0">
                <a:latin typeface="Courier New" charset="0"/>
              </a:rPr>
              <a:t>(</a:t>
            </a:r>
            <a:r>
              <a:rPr lang="sv-SE" altLang="en-US" sz="1800" b="1" u="sng" dirty="0" err="1">
                <a:latin typeface="Courier New" charset="0"/>
              </a:rPr>
              <a:t>course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u="sng" dirty="0">
                <a:latin typeface="Courier New" charset="0"/>
              </a:rPr>
              <a:t>period</a:t>
            </a:r>
            <a:r>
              <a:rPr lang="sv-SE" altLang="en-US" sz="1800" b="1" dirty="0">
                <a:latin typeface="Courier New" charset="0"/>
              </a:rPr>
              <a:t>, </a:t>
            </a:r>
            <a:r>
              <a:rPr lang="sv-SE" altLang="en-US" sz="1800" b="1" u="sng" dirty="0" err="1">
                <a:latin typeface="Courier New" charset="0"/>
              </a:rPr>
              <a:t>room</a:t>
            </a:r>
            <a:r>
              <a:rPr lang="sv-SE" altLang="en-US" sz="1800" b="1" dirty="0">
                <a:latin typeface="Courier New" charset="0"/>
              </a:rPr>
              <a:t>) 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>
                <a:latin typeface="Courier New" charset="0"/>
              </a:rPr>
              <a:t>  (</a:t>
            </a:r>
            <a:r>
              <a:rPr lang="sv-SE" altLang="en-US" sz="1800" b="1" dirty="0" err="1">
                <a:latin typeface="Courier New" charset="0"/>
              </a:rPr>
              <a:t>course</a:t>
            </a:r>
            <a:r>
              <a:rPr lang="sv-SE" altLang="en-US" sz="1800" b="1" dirty="0">
                <a:latin typeface="Courier New" charset="0"/>
              </a:rPr>
              <a:t>, period) -&gt; </a:t>
            </a:r>
            <a:r>
              <a:rPr lang="sv-SE" altLang="en-US" sz="1800" b="1" dirty="0" err="1">
                <a:latin typeface="Courier New" charset="0"/>
              </a:rPr>
              <a:t>GivenCourses</a:t>
            </a:r>
            <a:r>
              <a:rPr lang="sv-SE" altLang="en-US" sz="1800" b="1" dirty="0">
                <a:latin typeface="Courier New" charset="0"/>
              </a:rPr>
              <a:t>.(</a:t>
            </a:r>
            <a:r>
              <a:rPr lang="sv-SE" altLang="en-US" sz="1800" b="1" dirty="0" err="1">
                <a:latin typeface="Courier New" charset="0"/>
              </a:rPr>
              <a:t>course</a:t>
            </a:r>
            <a:r>
              <a:rPr lang="sv-SE" altLang="en-US" sz="1800" b="1" dirty="0">
                <a:latin typeface="Courier New" charset="0"/>
              </a:rPr>
              <a:t>, period)</a:t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>
                <a:latin typeface="Courier New" charset="0"/>
              </a:rPr>
              <a:t>  </a:t>
            </a:r>
            <a:r>
              <a:rPr lang="sv-SE" altLang="en-US" sz="1800" b="1" dirty="0" err="1">
                <a:latin typeface="Courier New" charset="0"/>
              </a:rPr>
              <a:t>room</a:t>
            </a:r>
            <a:r>
              <a:rPr lang="sv-SE" altLang="en-US" sz="1800" b="1" dirty="0">
                <a:latin typeface="Courier New" charset="0"/>
              </a:rPr>
              <a:t>             -&gt; </a:t>
            </a:r>
            <a:r>
              <a:rPr lang="sv-SE" altLang="en-US" sz="1800" b="1" dirty="0" err="1">
                <a:latin typeface="Courier New" charset="0"/>
              </a:rPr>
              <a:t>Rooms.name</a:t>
            </a:r>
            <a:r>
              <a:rPr lang="sv-SE" altLang="en-US" sz="1800" b="1" dirty="0">
                <a:latin typeface="Courier New" charset="0"/>
              </a:rPr>
              <a:t/>
            </a:r>
            <a:br>
              <a:rPr lang="sv-SE" altLang="en-US" sz="1800" b="1" dirty="0">
                <a:latin typeface="Courier New" charset="0"/>
              </a:rPr>
            </a:br>
            <a:r>
              <a:rPr lang="sv-SE" altLang="en-US" sz="1800" b="1" dirty="0" err="1" smtClean="0">
                <a:latin typeface="Courier New" charset="0"/>
              </a:rPr>
              <a:t>Rooms</a:t>
            </a:r>
            <a:r>
              <a:rPr lang="sv-SE" altLang="en-US" sz="1800" b="1" dirty="0" smtClean="0">
                <a:latin typeface="Courier New" charset="0"/>
              </a:rPr>
              <a:t>(</a:t>
            </a:r>
            <a:r>
              <a:rPr lang="sv-SE" altLang="en-US" sz="1800" b="1" u="sng" dirty="0" err="1" smtClean="0">
                <a:latin typeface="Courier New" charset="0"/>
              </a:rPr>
              <a:t>name</a:t>
            </a:r>
            <a:r>
              <a:rPr lang="sv-SE" altLang="en-US" sz="1800" b="1" dirty="0">
                <a:latin typeface="Courier New" charset="0"/>
              </a:rPr>
              <a:t>, #</a:t>
            </a:r>
            <a:r>
              <a:rPr lang="sv-SE" altLang="en-US" sz="1800" b="1" dirty="0" err="1">
                <a:latin typeface="Courier New" charset="0"/>
              </a:rPr>
              <a:t>seats</a:t>
            </a:r>
            <a:r>
              <a:rPr lang="sv-SE" altLang="en-US" sz="1800" b="1" dirty="0">
                <a:latin typeface="Courier New" charset="0"/>
              </a:rPr>
              <a:t>)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86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Translating to relations:</a:t>
            </a:r>
          </a:p>
        </p:txBody>
      </p:sp>
      <p:pic>
        <p:nvPicPr>
          <p:cNvPr id="39941" name="Picture 5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2527300"/>
            <a:ext cx="2889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978025" y="3932238"/>
            <a:ext cx="1728788" cy="463550"/>
          </a:xfrm>
          <a:prstGeom prst="rect">
            <a:avLst/>
          </a:prstGeom>
          <a:noFill/>
          <a:ln w="889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GivenCourse</a:t>
            </a:r>
          </a:p>
        </p:txBody>
      </p:sp>
      <p:cxnSp>
        <p:nvCxnSpPr>
          <p:cNvPr id="39943" name="AutoShape 7"/>
          <p:cNvCxnSpPr>
            <a:cxnSpLocks noChangeShapeType="1"/>
            <a:stCxn id="39959" idx="6"/>
            <a:endCxn id="39942" idx="1"/>
          </p:cNvCxnSpPr>
          <p:nvPr/>
        </p:nvCxnSpPr>
        <p:spPr bwMode="auto">
          <a:xfrm>
            <a:off x="1444625" y="3933825"/>
            <a:ext cx="488950" cy="2301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539750" y="4437063"/>
            <a:ext cx="865188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39945" name="AutoShape 9"/>
          <p:cNvCxnSpPr>
            <a:cxnSpLocks noChangeShapeType="1"/>
            <a:stCxn id="39944" idx="0"/>
            <a:endCxn id="39942" idx="1"/>
          </p:cNvCxnSpPr>
          <p:nvPr/>
        </p:nvCxnSpPr>
        <p:spPr bwMode="auto">
          <a:xfrm flipV="1">
            <a:off x="973138" y="4164013"/>
            <a:ext cx="960437" cy="260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5483225" y="3941763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5772150" y="346868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39948" name="AutoShape 12"/>
          <p:cNvCxnSpPr>
            <a:cxnSpLocks noChangeShapeType="1"/>
            <a:stCxn id="39947" idx="4"/>
            <a:endCxn id="39946" idx="0"/>
          </p:cNvCxnSpPr>
          <p:nvPr/>
        </p:nvCxnSpPr>
        <p:spPr bwMode="auto">
          <a:xfrm flipH="1">
            <a:off x="6086475" y="380047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6927850" y="397351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39950" name="AutoShape 14"/>
          <p:cNvCxnSpPr>
            <a:cxnSpLocks noChangeShapeType="1"/>
            <a:stCxn id="39949" idx="2"/>
            <a:endCxn id="39946" idx="3"/>
          </p:cNvCxnSpPr>
          <p:nvPr/>
        </p:nvCxnSpPr>
        <p:spPr bwMode="auto">
          <a:xfrm flipH="1">
            <a:off x="6700838" y="4154488"/>
            <a:ext cx="214312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4067175" y="3787775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39952" name="AutoShape 16"/>
          <p:cNvCxnSpPr>
            <a:cxnSpLocks noChangeShapeType="1"/>
            <a:stCxn id="39942" idx="3"/>
            <a:endCxn id="39951" idx="1"/>
          </p:cNvCxnSpPr>
          <p:nvPr/>
        </p:nvCxnSpPr>
        <p:spPr bwMode="auto">
          <a:xfrm>
            <a:off x="3751263" y="4164013"/>
            <a:ext cx="303212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AutoShape 17"/>
          <p:cNvCxnSpPr>
            <a:cxnSpLocks noChangeShapeType="1"/>
            <a:stCxn id="39951" idx="3"/>
            <a:endCxn id="39946" idx="1"/>
          </p:cNvCxnSpPr>
          <p:nvPr/>
        </p:nvCxnSpPr>
        <p:spPr bwMode="auto">
          <a:xfrm>
            <a:off x="5237163" y="4168775"/>
            <a:ext cx="233362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2195513" y="2133600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2482850" y="1628775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39956" name="AutoShape 20"/>
          <p:cNvCxnSpPr>
            <a:cxnSpLocks noChangeShapeType="1"/>
            <a:stCxn id="39955" idx="4"/>
            <a:endCxn id="39954" idx="0"/>
          </p:cNvCxnSpPr>
          <p:nvPr/>
        </p:nvCxnSpPr>
        <p:spPr bwMode="auto">
          <a:xfrm>
            <a:off x="2827338" y="1966913"/>
            <a:ext cx="15875" cy="1539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7" name="Oval 21"/>
          <p:cNvSpPr>
            <a:spLocks noChangeArrowheads="1"/>
          </p:cNvSpPr>
          <p:nvPr/>
        </p:nvSpPr>
        <p:spPr bwMode="auto">
          <a:xfrm>
            <a:off x="1330325" y="220345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39958" name="AutoShape 22"/>
          <p:cNvCxnSpPr>
            <a:cxnSpLocks noChangeShapeType="1"/>
            <a:stCxn id="39957" idx="6"/>
            <a:endCxn id="39954" idx="1"/>
          </p:cNvCxnSpPr>
          <p:nvPr/>
        </p:nvCxnSpPr>
        <p:spPr bwMode="auto">
          <a:xfrm flipV="1">
            <a:off x="1946275" y="2365375"/>
            <a:ext cx="236538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684213" y="3716338"/>
            <a:ext cx="747712" cy="4333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period</a:t>
            </a:r>
          </a:p>
        </p:txBody>
      </p:sp>
      <p:sp>
        <p:nvSpPr>
          <p:cNvPr id="39960" name="AutoShape 24"/>
          <p:cNvSpPr>
            <a:spLocks noChangeArrowheads="1"/>
          </p:cNvSpPr>
          <p:nvPr/>
        </p:nvSpPr>
        <p:spPr bwMode="auto">
          <a:xfrm>
            <a:off x="2343150" y="2974975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Given</a:t>
            </a:r>
          </a:p>
        </p:txBody>
      </p:sp>
      <p:cxnSp>
        <p:nvCxnSpPr>
          <p:cNvPr id="39961" name="AutoShape 25"/>
          <p:cNvCxnSpPr>
            <a:cxnSpLocks noChangeShapeType="1"/>
            <a:stCxn id="39942" idx="0"/>
            <a:endCxn id="39960" idx="2"/>
          </p:cNvCxnSpPr>
          <p:nvPr/>
        </p:nvCxnSpPr>
        <p:spPr bwMode="auto">
          <a:xfrm flipV="1">
            <a:off x="2843213" y="3673475"/>
            <a:ext cx="1587" cy="2143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AutoShape 26"/>
          <p:cNvCxnSpPr>
            <a:cxnSpLocks noChangeShapeType="1"/>
            <a:stCxn id="39960" idx="0"/>
            <a:endCxn id="39954" idx="2"/>
          </p:cNvCxnSpPr>
          <p:nvPr/>
        </p:nvCxnSpPr>
        <p:spPr bwMode="auto">
          <a:xfrm flipH="1" flipV="1">
            <a:off x="2843213" y="2609850"/>
            <a:ext cx="1587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3" name="AutoShape 27"/>
          <p:cNvSpPr>
            <a:spLocks noChangeArrowheads="1"/>
          </p:cNvSpPr>
          <p:nvPr/>
        </p:nvSpPr>
        <p:spPr bwMode="auto">
          <a:xfrm>
            <a:off x="827088" y="558958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603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Multiway relationships as WEs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Multiway relationships can be transformed away using weak entities</a:t>
            </a:r>
          </a:p>
          <a:p>
            <a:pPr lvl="1" eaLnBrk="1" hangingPunct="1"/>
            <a:r>
              <a:rPr lang="sv-SE" altLang="en-US"/>
              <a:t>Subtitute the relationship with a weak entity.</a:t>
            </a:r>
          </a:p>
          <a:p>
            <a:pPr lvl="1" eaLnBrk="1" hangingPunct="1"/>
            <a:r>
              <a:rPr lang="sv-SE" altLang="en-US"/>
              <a:t>Insert supporting relationships to all entities related as ”many” by the original relationship.</a:t>
            </a:r>
          </a:p>
          <a:p>
            <a:pPr lvl="1" eaLnBrk="1" hangingPunct="1"/>
            <a:r>
              <a:rPr lang="sv-SE" altLang="en-US"/>
              <a:t>Insert ordinary many-to-one relationships to all entities related as ”one” by the original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2286000"/>
            <a:ext cx="1952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649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441575" y="2214563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1476375" y="2246313"/>
            <a:ext cx="6032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2722563" y="1741488"/>
            <a:ext cx="641350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41991" name="AutoShape 7"/>
          <p:cNvCxnSpPr>
            <a:cxnSpLocks noChangeShapeType="1"/>
            <a:stCxn id="41989" idx="6"/>
            <a:endCxn id="41988" idx="1"/>
          </p:cNvCxnSpPr>
          <p:nvPr/>
        </p:nvCxnSpPr>
        <p:spPr bwMode="auto">
          <a:xfrm>
            <a:off x="2092325" y="2427288"/>
            <a:ext cx="336550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2" name="AutoShape 8"/>
          <p:cNvCxnSpPr>
            <a:cxnSpLocks noChangeShapeType="1"/>
            <a:stCxn id="41990" idx="4"/>
            <a:endCxn id="41988" idx="0"/>
          </p:cNvCxnSpPr>
          <p:nvPr/>
        </p:nvCxnSpPr>
        <p:spPr bwMode="auto">
          <a:xfrm>
            <a:off x="3043238" y="2079625"/>
            <a:ext cx="1587" cy="1222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2614613" y="2919413"/>
            <a:ext cx="865187" cy="25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41994" name="AutoShape 10"/>
          <p:cNvCxnSpPr>
            <a:cxnSpLocks noChangeShapeType="1"/>
            <a:stCxn id="41993" idx="0"/>
            <a:endCxn id="41988" idx="2"/>
          </p:cNvCxnSpPr>
          <p:nvPr/>
        </p:nvCxnSpPr>
        <p:spPr bwMode="auto">
          <a:xfrm flipH="1" flipV="1">
            <a:off x="3044825" y="2690813"/>
            <a:ext cx="3175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676900" y="2214563"/>
            <a:ext cx="120491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5965825" y="1741488"/>
            <a:ext cx="641350" cy="31908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41997" name="AutoShape 13"/>
          <p:cNvCxnSpPr>
            <a:cxnSpLocks noChangeShapeType="1"/>
            <a:stCxn id="41996" idx="4"/>
            <a:endCxn id="41995" idx="0"/>
          </p:cNvCxnSpPr>
          <p:nvPr/>
        </p:nvCxnSpPr>
        <p:spPr bwMode="auto">
          <a:xfrm flipH="1">
            <a:off x="6280150" y="2073275"/>
            <a:ext cx="6350" cy="128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7121525" y="2246313"/>
            <a:ext cx="6921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#seats</a:t>
            </a:r>
          </a:p>
        </p:txBody>
      </p:sp>
      <p:cxnSp>
        <p:nvCxnSpPr>
          <p:cNvPr id="41999" name="AutoShape 15"/>
          <p:cNvCxnSpPr>
            <a:cxnSpLocks noChangeShapeType="1"/>
            <a:stCxn id="41998" idx="2"/>
            <a:endCxn id="41995" idx="3"/>
          </p:cNvCxnSpPr>
          <p:nvPr/>
        </p:nvCxnSpPr>
        <p:spPr bwMode="auto">
          <a:xfrm flipH="1">
            <a:off x="6894513" y="2427288"/>
            <a:ext cx="214312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4068763" y="2060575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42001" name="AutoShape 17"/>
          <p:cNvCxnSpPr>
            <a:cxnSpLocks noChangeShapeType="1"/>
            <a:stCxn id="41988" idx="3"/>
            <a:endCxn id="42000" idx="1"/>
          </p:cNvCxnSpPr>
          <p:nvPr/>
        </p:nvCxnSpPr>
        <p:spPr bwMode="auto">
          <a:xfrm flipV="1">
            <a:off x="3659188" y="2441575"/>
            <a:ext cx="396875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2" name="AutoShape 18"/>
          <p:cNvCxnSpPr>
            <a:cxnSpLocks noChangeShapeType="1"/>
            <a:stCxn id="42000" idx="3"/>
            <a:endCxn id="41995" idx="1"/>
          </p:cNvCxnSpPr>
          <p:nvPr/>
        </p:nvCxnSpPr>
        <p:spPr bwMode="auto">
          <a:xfrm>
            <a:off x="5238750" y="2441575"/>
            <a:ext cx="425450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3" name="AutoShape 19"/>
          <p:cNvCxnSpPr>
            <a:cxnSpLocks noChangeShapeType="1"/>
            <a:stCxn id="42000" idx="0"/>
            <a:endCxn id="42004" idx="2"/>
          </p:cNvCxnSpPr>
          <p:nvPr/>
        </p:nvCxnSpPr>
        <p:spPr bwMode="auto">
          <a:xfrm flipH="1" flipV="1">
            <a:off x="4646613" y="1744663"/>
            <a:ext cx="1587" cy="3032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925888" y="1268413"/>
            <a:ext cx="143986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Weekday</a:t>
            </a:r>
          </a:p>
        </p:txBody>
      </p:sp>
      <p:sp>
        <p:nvSpPr>
          <p:cNvPr id="42005" name="Oval 21"/>
          <p:cNvSpPr>
            <a:spLocks noChangeArrowheads="1"/>
          </p:cNvSpPr>
          <p:nvPr/>
        </p:nvSpPr>
        <p:spPr bwMode="auto">
          <a:xfrm>
            <a:off x="4284663" y="692150"/>
            <a:ext cx="72072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day</a:t>
            </a:r>
          </a:p>
        </p:txBody>
      </p:sp>
      <p:cxnSp>
        <p:nvCxnSpPr>
          <p:cNvPr id="42006" name="AutoShape 22"/>
          <p:cNvCxnSpPr>
            <a:cxnSpLocks noChangeShapeType="1"/>
            <a:stCxn id="42004" idx="0"/>
            <a:endCxn id="42005" idx="4"/>
          </p:cNvCxnSpPr>
          <p:nvPr/>
        </p:nvCxnSpPr>
        <p:spPr bwMode="auto">
          <a:xfrm flipH="1" flipV="1">
            <a:off x="4645025" y="1030288"/>
            <a:ext cx="1588" cy="225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2007" name="Group 23"/>
          <p:cNvGrpSpPr>
            <a:grpSpLocks/>
          </p:cNvGrpSpPr>
          <p:nvPr/>
        </p:nvGrpSpPr>
        <p:grpSpPr bwMode="auto">
          <a:xfrm>
            <a:off x="323850" y="3500438"/>
            <a:ext cx="8618538" cy="3055937"/>
            <a:chOff x="158" y="754"/>
            <a:chExt cx="5429" cy="1925"/>
          </a:xfrm>
        </p:grpSpPr>
        <p:pic>
          <p:nvPicPr>
            <p:cNvPr id="42008" name="Picture 24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1" y="1525"/>
              <a:ext cx="1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4241" y="981"/>
              <a:ext cx="1346" cy="590"/>
              <a:chOff x="3394" y="2957"/>
              <a:chExt cx="1346" cy="590"/>
            </a:xfrm>
          </p:grpSpPr>
          <p:sp>
            <p:nvSpPr>
              <p:cNvPr id="42033" name="Rectangle 26"/>
              <p:cNvSpPr>
                <a:spLocks noChangeArrowheads="1"/>
              </p:cNvSpPr>
              <p:nvPr/>
            </p:nvSpPr>
            <p:spPr bwMode="auto">
              <a:xfrm>
                <a:off x="3394" y="3255"/>
                <a:ext cx="759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42034" name="Oval 27"/>
              <p:cNvSpPr>
                <a:spLocks noChangeArrowheads="1"/>
              </p:cNvSpPr>
              <p:nvPr/>
            </p:nvSpPr>
            <p:spPr bwMode="auto">
              <a:xfrm>
                <a:off x="3576" y="2957"/>
                <a:ext cx="404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42035" name="AutoShape 28"/>
              <p:cNvCxnSpPr>
                <a:cxnSpLocks noChangeShapeType="1"/>
                <a:stCxn id="42034" idx="4"/>
                <a:endCxn id="42033" idx="0"/>
              </p:cNvCxnSpPr>
              <p:nvPr/>
            </p:nvCxnSpPr>
            <p:spPr bwMode="auto">
              <a:xfrm flipH="1">
                <a:off x="3774" y="3166"/>
                <a:ext cx="4" cy="8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2036" name="Oval 29"/>
              <p:cNvSpPr>
                <a:spLocks noChangeArrowheads="1"/>
              </p:cNvSpPr>
              <p:nvPr/>
            </p:nvSpPr>
            <p:spPr bwMode="auto">
              <a:xfrm>
                <a:off x="4304" y="3275"/>
                <a:ext cx="436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#seats</a:t>
                </a:r>
              </a:p>
            </p:txBody>
          </p:sp>
          <p:cxnSp>
            <p:nvCxnSpPr>
              <p:cNvPr id="42037" name="AutoShape 30"/>
              <p:cNvCxnSpPr>
                <a:cxnSpLocks noChangeShapeType="1"/>
                <a:stCxn id="42036" idx="2"/>
                <a:endCxn id="42033" idx="3"/>
              </p:cNvCxnSpPr>
              <p:nvPr/>
            </p:nvCxnSpPr>
            <p:spPr bwMode="auto">
              <a:xfrm flipH="1">
                <a:off x="4161" y="3389"/>
                <a:ext cx="135" cy="1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2011" name="AutoShape 32"/>
            <p:cNvCxnSpPr>
              <a:cxnSpLocks noChangeShapeType="1"/>
            </p:cNvCxnSpPr>
            <p:nvPr/>
          </p:nvCxnSpPr>
          <p:spPr bwMode="auto">
            <a:xfrm flipH="1" flipV="1">
              <a:off x="4647" y="1593"/>
              <a:ext cx="1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42012" name="Picture 33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1" y="1377"/>
              <a:ext cx="1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13" name="AutoShape 34"/>
            <p:cNvSpPr>
              <a:spLocks noChangeArrowheads="1"/>
            </p:cNvSpPr>
            <p:nvPr/>
          </p:nvSpPr>
          <p:spPr bwMode="auto">
            <a:xfrm>
              <a:off x="2562" y="1671"/>
              <a:ext cx="632" cy="416"/>
            </a:xfrm>
            <a:prstGeom prst="diamond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On</a:t>
              </a:r>
            </a:p>
          </p:txBody>
        </p:sp>
        <p:cxnSp>
          <p:nvCxnSpPr>
            <p:cNvPr id="42014" name="AutoShape 35"/>
            <p:cNvCxnSpPr>
              <a:cxnSpLocks noChangeShapeType="1"/>
              <a:stCxn id="42013" idx="0"/>
            </p:cNvCxnSpPr>
            <p:nvPr/>
          </p:nvCxnSpPr>
          <p:spPr bwMode="auto">
            <a:xfrm flipH="1" flipV="1">
              <a:off x="2877" y="1441"/>
              <a:ext cx="1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42015" name="Picture 36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2" y="1616"/>
              <a:ext cx="1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16" name="AutoShape 37"/>
            <p:cNvSpPr>
              <a:spLocks noChangeArrowheads="1"/>
            </p:cNvSpPr>
            <p:nvPr/>
          </p:nvSpPr>
          <p:spPr bwMode="auto">
            <a:xfrm>
              <a:off x="793" y="1898"/>
              <a:ext cx="632" cy="416"/>
            </a:xfrm>
            <a:prstGeom prst="diamond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Of</a:t>
              </a:r>
            </a:p>
          </p:txBody>
        </p:sp>
        <p:cxnSp>
          <p:nvCxnSpPr>
            <p:cNvPr id="42017" name="AutoShape 38"/>
            <p:cNvCxnSpPr>
              <a:cxnSpLocks noChangeShapeType="1"/>
              <a:stCxn id="42016" idx="0"/>
            </p:cNvCxnSpPr>
            <p:nvPr/>
          </p:nvCxnSpPr>
          <p:spPr bwMode="auto">
            <a:xfrm flipH="1" flipV="1">
              <a:off x="1108" y="1668"/>
              <a:ext cx="1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18" name="Rectangle 39"/>
            <p:cNvSpPr>
              <a:spLocks noChangeArrowheads="1"/>
            </p:cNvSpPr>
            <p:nvPr/>
          </p:nvSpPr>
          <p:spPr bwMode="auto">
            <a:xfrm>
              <a:off x="766" y="1369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42019" name="Oval 40"/>
            <p:cNvSpPr>
              <a:spLocks noChangeArrowheads="1"/>
            </p:cNvSpPr>
            <p:nvPr/>
          </p:nvSpPr>
          <p:spPr bwMode="auto">
            <a:xfrm>
              <a:off x="158" y="1389"/>
              <a:ext cx="3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name</a:t>
              </a:r>
            </a:p>
          </p:txBody>
        </p:sp>
        <p:sp>
          <p:nvSpPr>
            <p:cNvPr id="42020" name="Oval 41"/>
            <p:cNvSpPr>
              <a:spLocks noChangeArrowheads="1"/>
            </p:cNvSpPr>
            <p:nvPr/>
          </p:nvSpPr>
          <p:spPr bwMode="auto">
            <a:xfrm>
              <a:off x="943" y="1071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42021" name="AutoShape 42"/>
            <p:cNvCxnSpPr>
              <a:cxnSpLocks noChangeShapeType="1"/>
              <a:stCxn id="42019" idx="6"/>
              <a:endCxn id="42018" idx="1"/>
            </p:cNvCxnSpPr>
            <p:nvPr/>
          </p:nvCxnSpPr>
          <p:spPr bwMode="auto">
            <a:xfrm>
              <a:off x="546" y="1503"/>
              <a:ext cx="212" cy="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2" name="AutoShape 43"/>
            <p:cNvCxnSpPr>
              <a:cxnSpLocks noChangeShapeType="1"/>
              <a:stCxn id="42020" idx="4"/>
              <a:endCxn id="42018" idx="0"/>
            </p:cNvCxnSpPr>
            <p:nvPr/>
          </p:nvCxnSpPr>
          <p:spPr bwMode="auto">
            <a:xfrm>
              <a:off x="1145" y="1284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3" name="Oval 44"/>
            <p:cNvSpPr>
              <a:spLocks noChangeArrowheads="1"/>
            </p:cNvSpPr>
            <p:nvPr/>
          </p:nvSpPr>
          <p:spPr bwMode="auto">
            <a:xfrm>
              <a:off x="1701" y="1434"/>
              <a:ext cx="545" cy="16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teacher</a:t>
              </a:r>
            </a:p>
          </p:txBody>
        </p:sp>
        <p:cxnSp>
          <p:nvCxnSpPr>
            <p:cNvPr id="42024" name="AutoShape 45"/>
            <p:cNvCxnSpPr>
              <a:cxnSpLocks noChangeShapeType="1"/>
              <a:stCxn id="42023" idx="2"/>
              <a:endCxn id="42018" idx="3"/>
            </p:cNvCxnSpPr>
            <p:nvPr/>
          </p:nvCxnSpPr>
          <p:spPr bwMode="auto">
            <a:xfrm flipH="1">
              <a:off x="1533" y="1514"/>
              <a:ext cx="160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5" name="AutoShape 46"/>
            <p:cNvCxnSpPr>
              <a:cxnSpLocks noChangeShapeType="1"/>
              <a:endCxn id="42028" idx="3"/>
            </p:cNvCxnSpPr>
            <p:nvPr/>
          </p:nvCxnSpPr>
          <p:spPr bwMode="auto">
            <a:xfrm rot="5400000">
              <a:off x="3900" y="1784"/>
              <a:ext cx="302" cy="1195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6" name="AutoShape 47"/>
            <p:cNvCxnSpPr>
              <a:cxnSpLocks noChangeShapeType="1"/>
              <a:stCxn id="42028" idx="0"/>
              <a:endCxn id="42013" idx="2"/>
            </p:cNvCxnSpPr>
            <p:nvPr/>
          </p:nvCxnSpPr>
          <p:spPr bwMode="auto">
            <a:xfrm flipH="1" flipV="1">
              <a:off x="2878" y="2111"/>
              <a:ext cx="3" cy="2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2027" name="Group 48"/>
            <p:cNvGrpSpPr>
              <a:grpSpLocks/>
            </p:cNvGrpSpPr>
            <p:nvPr/>
          </p:nvGrpSpPr>
          <p:grpSpPr bwMode="auto">
            <a:xfrm>
              <a:off x="2426" y="754"/>
              <a:ext cx="907" cy="655"/>
              <a:chOff x="2291" y="2296"/>
              <a:chExt cx="907" cy="655"/>
            </a:xfrm>
          </p:grpSpPr>
          <p:sp>
            <p:nvSpPr>
              <p:cNvPr id="42030" name="Rectangle 49"/>
              <p:cNvSpPr>
                <a:spLocks noChangeArrowheads="1"/>
              </p:cNvSpPr>
              <p:nvPr/>
            </p:nvSpPr>
            <p:spPr bwMode="auto">
              <a:xfrm>
                <a:off x="2291" y="2659"/>
                <a:ext cx="907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Weekday</a:t>
                </a:r>
              </a:p>
            </p:txBody>
          </p:sp>
          <p:sp>
            <p:nvSpPr>
              <p:cNvPr id="42031" name="Oval 50"/>
              <p:cNvSpPr>
                <a:spLocks noChangeArrowheads="1"/>
              </p:cNvSpPr>
              <p:nvPr/>
            </p:nvSpPr>
            <p:spPr bwMode="auto">
              <a:xfrm>
                <a:off x="2517" y="2296"/>
                <a:ext cx="454" cy="20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day</a:t>
                </a:r>
              </a:p>
            </p:txBody>
          </p:sp>
          <p:cxnSp>
            <p:nvCxnSpPr>
              <p:cNvPr id="42032" name="AutoShape 51"/>
              <p:cNvCxnSpPr>
                <a:cxnSpLocks noChangeShapeType="1"/>
                <a:stCxn id="42030" idx="0"/>
                <a:endCxn id="42031" idx="4"/>
              </p:cNvCxnSpPr>
              <p:nvPr/>
            </p:nvCxnSpPr>
            <p:spPr bwMode="auto">
              <a:xfrm flipH="1" flipV="1">
                <a:off x="2744" y="2509"/>
                <a:ext cx="1" cy="14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028" name="Rectangle 52"/>
            <p:cNvSpPr>
              <a:spLocks noChangeArrowheads="1"/>
            </p:cNvSpPr>
            <p:nvPr/>
          </p:nvSpPr>
          <p:spPr bwMode="auto">
            <a:xfrm>
              <a:off x="2336" y="2387"/>
              <a:ext cx="1089" cy="292"/>
            </a:xfrm>
            <a:prstGeom prst="rect">
              <a:avLst/>
            </a:prstGeom>
            <a:noFill/>
            <a:ln w="889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LectureIn</a:t>
              </a:r>
            </a:p>
          </p:txBody>
        </p:sp>
        <p:cxnSp>
          <p:nvCxnSpPr>
            <p:cNvPr id="42029" name="AutoShape 53"/>
            <p:cNvCxnSpPr>
              <a:cxnSpLocks noChangeShapeType="1"/>
              <a:stCxn id="42028" idx="1"/>
              <a:endCxn id="42016" idx="2"/>
            </p:cNvCxnSpPr>
            <p:nvPr/>
          </p:nvCxnSpPr>
          <p:spPr bwMode="auto">
            <a:xfrm rot="10800000">
              <a:off x="1109" y="2338"/>
              <a:ext cx="1199" cy="195"/>
            </a:xfrm>
            <a:prstGeom prst="bentConnector2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4" name="AutoShape 34"/>
          <p:cNvSpPr>
            <a:spLocks noChangeArrowheads="1"/>
          </p:cNvSpPr>
          <p:nvPr/>
        </p:nvSpPr>
        <p:spPr bwMode="auto">
          <a:xfrm>
            <a:off x="6948487" y="5171678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dirty="0"/>
              <a:t>I</a:t>
            </a:r>
            <a:r>
              <a:rPr lang="sv-SE" altLang="en-US" sz="1400" b="1" dirty="0" smtClean="0"/>
              <a:t>n</a:t>
            </a:r>
            <a:endParaRPr lang="sv-SE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What’s the point?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Usually, relationships work just fine, but in some special cases, you need a weak entity to express all multiplicity constraints correctly.</a:t>
            </a:r>
          </a:p>
          <a:p>
            <a:pPr eaLnBrk="1" hangingPunct="1"/>
            <a:r>
              <a:rPr lang="sv-SE" altLang="en-US"/>
              <a:t>A weak entity is needed when a </a:t>
            </a:r>
            <a:r>
              <a:rPr lang="sv-SE" altLang="en-US" b="1"/>
              <a:t>part</a:t>
            </a:r>
            <a:r>
              <a:rPr lang="sv-SE" altLang="en-US"/>
              <a:t> of an entity’s key is a foreign key.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Attributes</a:t>
            </a:r>
            <a:endParaRPr lang="sv-SE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65650"/>
          </a:xfrm>
        </p:spPr>
        <p:txBody>
          <a:bodyPr/>
          <a:lstStyle/>
          <a:p>
            <a:pPr eaLnBrk="1" hangingPunct="1"/>
            <a:r>
              <a:rPr lang="sv-SE" altLang="en-US" dirty="0" err="1" smtClean="0"/>
              <a:t>Entity</a:t>
            </a:r>
            <a:r>
              <a:rPr lang="sv-SE" altLang="en-US" dirty="0" smtClean="0"/>
              <a:t> sets </a:t>
            </a:r>
            <a:r>
              <a:rPr lang="sv-SE" altLang="en-US" dirty="0" err="1"/>
              <a:t>have</a:t>
            </a:r>
            <a:r>
              <a:rPr lang="sv-SE" altLang="en-US" dirty="0"/>
              <a:t> the same </a:t>
            </a:r>
            <a:r>
              <a:rPr lang="sv-SE" altLang="en-US" dirty="0" err="1"/>
              <a:t>attributes</a:t>
            </a:r>
            <a:r>
              <a:rPr lang="sv-SE" altLang="en-US" dirty="0"/>
              <a:t> (</a:t>
            </a:r>
            <a:r>
              <a:rPr lang="sv-SE" altLang="en-US" dirty="0" err="1"/>
              <a:t>though</a:t>
            </a:r>
            <a:r>
              <a:rPr lang="sv-SE" altLang="en-US" dirty="0"/>
              <a:t> not the same </a:t>
            </a:r>
            <a:r>
              <a:rPr lang="sv-SE" altLang="en-US" dirty="0" err="1"/>
              <a:t>values</a:t>
            </a:r>
            <a:r>
              <a:rPr lang="sv-SE" altLang="en-US" dirty="0"/>
              <a:t>)</a:t>
            </a:r>
          </a:p>
          <a:p>
            <a:pPr eaLnBrk="1" hangingPunct="1"/>
            <a:r>
              <a:rPr lang="sv-SE" altLang="en-US" dirty="0" err="1"/>
              <a:t>Attributes</a:t>
            </a:r>
            <a:r>
              <a:rPr lang="sv-SE" altLang="en-US" dirty="0"/>
              <a:t> </a:t>
            </a:r>
            <a:r>
              <a:rPr lang="sv-SE" altLang="en-US" dirty="0" err="1"/>
              <a:t>are</a:t>
            </a:r>
            <a:r>
              <a:rPr lang="sv-SE" altLang="en-US" dirty="0"/>
              <a:t> </a:t>
            </a:r>
            <a:r>
              <a:rPr lang="sv-SE" altLang="en-US" dirty="0" err="1"/>
              <a:t>drawn</a:t>
            </a:r>
            <a:r>
              <a:rPr lang="sv-SE" altLang="en-US" dirty="0"/>
              <a:t> as ovals </a:t>
            </a:r>
            <a:r>
              <a:rPr lang="sv-SE" altLang="en-US" dirty="0" err="1"/>
              <a:t>connected</a:t>
            </a:r>
            <a:r>
              <a:rPr lang="sv-SE" altLang="en-US" dirty="0"/>
              <a:t> to the </a:t>
            </a:r>
            <a:r>
              <a:rPr lang="sv-SE" altLang="en-US" dirty="0" err="1"/>
              <a:t>entity</a:t>
            </a:r>
            <a:r>
              <a:rPr lang="sv-SE" altLang="en-US" dirty="0"/>
              <a:t> by a </a:t>
            </a:r>
            <a:r>
              <a:rPr lang="sv-SE" altLang="en-US" dirty="0" err="1"/>
              <a:t>line</a:t>
            </a:r>
            <a:r>
              <a:rPr lang="sv-SE" altLang="en-US" dirty="0" smtClean="0"/>
              <a:t>.</a:t>
            </a:r>
          </a:p>
          <a:p>
            <a:pPr eaLnBrk="1" hangingPunct="1"/>
            <a:endParaRPr lang="sv-SE" altLang="en-US" dirty="0"/>
          </a:p>
          <a:p>
            <a:pPr eaLnBrk="1" hangingPunct="1"/>
            <a:endParaRPr lang="sv-SE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19872" y="4653136"/>
            <a:ext cx="2160587" cy="10080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/>
              <a:t>E</a:t>
            </a:r>
            <a:r>
              <a:rPr lang="sv-SE" altLang="en-US" sz="2400" b="1" baseline="-25000" dirty="0" smtClean="0"/>
              <a:t>1</a:t>
            </a:r>
            <a:endParaRPr lang="sv-SE" altLang="en-US" sz="2400" b="1" baseline="-25000" dirty="0"/>
          </a:p>
        </p:txBody>
      </p:sp>
      <p:sp>
        <p:nvSpPr>
          <p:cNvPr id="7" name="Elipse 6"/>
          <p:cNvSpPr/>
          <p:nvPr/>
        </p:nvSpPr>
        <p:spPr bwMode="auto">
          <a:xfrm>
            <a:off x="6660232" y="5661199"/>
            <a:ext cx="1594520" cy="432048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ipse 7"/>
          <p:cNvSpPr/>
          <p:nvPr/>
        </p:nvSpPr>
        <p:spPr bwMode="auto">
          <a:xfrm>
            <a:off x="729682" y="4941143"/>
            <a:ext cx="1594520" cy="432048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0188" y="4948794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u="sng" dirty="0" smtClean="0"/>
              <a:t>Att</a:t>
            </a:r>
            <a:r>
              <a:rPr lang="es-ES_tradnl" u="sng" baseline="-25000" dirty="0" smtClean="0"/>
              <a:t>1</a:t>
            </a:r>
            <a:endParaRPr lang="es-ES_tradnl" u="sng" baseline="-25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185622" y="5692557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Att</a:t>
            </a:r>
            <a:r>
              <a:rPr lang="es-ES_tradnl" baseline="-25000" dirty="0" smtClean="0"/>
              <a:t>3</a:t>
            </a:r>
            <a:endParaRPr lang="es-ES_tradnl" baseline="-25000" dirty="0"/>
          </a:p>
        </p:txBody>
      </p:sp>
      <p:sp>
        <p:nvSpPr>
          <p:cNvPr id="14" name="Elipse 13"/>
          <p:cNvSpPr/>
          <p:nvPr/>
        </p:nvSpPr>
        <p:spPr bwMode="auto">
          <a:xfrm>
            <a:off x="6637258" y="4437112"/>
            <a:ext cx="1594520" cy="432048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020272" y="4468470"/>
            <a:ext cx="955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Att</a:t>
            </a:r>
            <a:r>
              <a:rPr lang="es-ES_tradnl" baseline="-25000" dirty="0" smtClean="0"/>
              <a:t>2</a:t>
            </a:r>
            <a:endParaRPr lang="es-ES_tradnl" baseline="-25000" dirty="0"/>
          </a:p>
        </p:txBody>
      </p:sp>
      <p:cxnSp>
        <p:nvCxnSpPr>
          <p:cNvPr id="10" name="Conector recto 9"/>
          <p:cNvCxnSpPr/>
          <p:nvPr/>
        </p:nvCxnSpPr>
        <p:spPr bwMode="auto">
          <a:xfrm flipV="1">
            <a:off x="5580459" y="4653136"/>
            <a:ext cx="1056799" cy="2956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ector recto 16"/>
          <p:cNvCxnSpPr>
            <a:stCxn id="5" idx="3"/>
            <a:endCxn id="7" idx="2"/>
          </p:cNvCxnSpPr>
          <p:nvPr/>
        </p:nvCxnSpPr>
        <p:spPr bwMode="auto">
          <a:xfrm>
            <a:off x="5580459" y="5157168"/>
            <a:ext cx="1079773" cy="72005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ector recto 19"/>
          <p:cNvCxnSpPr>
            <a:stCxn id="5" idx="1"/>
            <a:endCxn id="8" idx="6"/>
          </p:cNvCxnSpPr>
          <p:nvPr/>
        </p:nvCxnSpPr>
        <p:spPr bwMode="auto">
          <a:xfrm flipH="1" flipV="1">
            <a:off x="2324202" y="5157167"/>
            <a:ext cx="1095670" cy="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AutoShape 9"/>
          <p:cNvSpPr>
            <a:spLocks noChangeArrowheads="1"/>
          </p:cNvSpPr>
          <p:nvPr/>
        </p:nvSpPr>
        <p:spPr bwMode="auto">
          <a:xfrm rot="5400000">
            <a:off x="2596683" y="5360970"/>
            <a:ext cx="720725" cy="1512887"/>
          </a:xfrm>
          <a:prstGeom prst="wedgeRectCallout">
            <a:avLst>
              <a:gd name="adj1" fmla="val -111711"/>
              <a:gd name="adj2" fmla="val 967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Keys </a:t>
            </a:r>
            <a:r>
              <a:rPr lang="sv-SE" altLang="en-US" sz="1800" b="1" dirty="0" err="1"/>
              <a:t>are</a:t>
            </a:r>
            <a:r>
              <a:rPr lang="sv-SE" altLang="en-US" sz="1800" b="1" dirty="0"/>
              <a:t> </a:t>
            </a:r>
            <a:r>
              <a:rPr lang="sv-SE" altLang="en-US" sz="1800" b="1" dirty="0" err="1"/>
              <a:t>underlined</a:t>
            </a:r>
            <a:endParaRPr lang="sv-SE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not to do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“Multivalued” attributes and “flag” 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”Multivalued” attributes</a:t>
            </a:r>
          </a:p>
        </p:txBody>
      </p:sp>
      <p:sp>
        <p:nvSpPr>
          <p:cNvPr id="55299" name="Rectangle 18"/>
          <p:cNvSpPr>
            <a:spLocks noChangeArrowheads="1"/>
          </p:cNvSpPr>
          <p:nvPr/>
        </p:nvSpPr>
        <p:spPr bwMode="auto">
          <a:xfrm>
            <a:off x="1547813" y="2133600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55300" name="Oval 19"/>
          <p:cNvSpPr>
            <a:spLocks noChangeArrowheads="1"/>
          </p:cNvSpPr>
          <p:nvPr/>
        </p:nvSpPr>
        <p:spPr bwMode="auto">
          <a:xfrm>
            <a:off x="1835150" y="1628775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sp>
        <p:nvSpPr>
          <p:cNvPr id="55301" name="Oval 21"/>
          <p:cNvSpPr>
            <a:spLocks noChangeArrowheads="1"/>
          </p:cNvSpPr>
          <p:nvPr/>
        </p:nvSpPr>
        <p:spPr bwMode="auto">
          <a:xfrm>
            <a:off x="682625" y="2203450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55302" name="AutoShape 22"/>
          <p:cNvCxnSpPr>
            <a:cxnSpLocks noChangeShapeType="1"/>
            <a:stCxn id="55301" idx="6"/>
            <a:endCxn id="55299" idx="1"/>
          </p:cNvCxnSpPr>
          <p:nvPr/>
        </p:nvCxnSpPr>
        <p:spPr bwMode="auto">
          <a:xfrm flipV="1">
            <a:off x="1298575" y="2365375"/>
            <a:ext cx="236538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3" name="Oval 21"/>
          <p:cNvSpPr>
            <a:spLocks noChangeArrowheads="1"/>
          </p:cNvSpPr>
          <p:nvPr/>
        </p:nvSpPr>
        <p:spPr bwMode="auto">
          <a:xfrm>
            <a:off x="3348038" y="2203450"/>
            <a:ext cx="792162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55304" name="AutoShape 22"/>
          <p:cNvCxnSpPr>
            <a:cxnSpLocks noChangeShapeType="1"/>
            <a:stCxn id="55299" idx="3"/>
            <a:endCxn id="55305" idx="2"/>
          </p:cNvCxnSpPr>
          <p:nvPr/>
        </p:nvCxnSpPr>
        <p:spPr bwMode="auto">
          <a:xfrm>
            <a:off x="2843213" y="2365375"/>
            <a:ext cx="433387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5" name="Oval 21"/>
          <p:cNvSpPr>
            <a:spLocks noChangeArrowheads="1"/>
          </p:cNvSpPr>
          <p:nvPr/>
        </p:nvSpPr>
        <p:spPr bwMode="auto">
          <a:xfrm>
            <a:off x="3276600" y="2132013"/>
            <a:ext cx="919163" cy="487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teacher</a:t>
            </a:r>
          </a:p>
        </p:txBody>
      </p:sp>
      <p:cxnSp>
        <p:nvCxnSpPr>
          <p:cNvPr id="55306" name="AutoShape 22"/>
          <p:cNvCxnSpPr>
            <a:cxnSpLocks noChangeShapeType="1"/>
            <a:stCxn id="55299" idx="0"/>
            <a:endCxn id="55300" idx="4"/>
          </p:cNvCxnSpPr>
          <p:nvPr/>
        </p:nvCxnSpPr>
        <p:spPr bwMode="auto">
          <a:xfrm rot="16200000" flipV="1">
            <a:off x="2097882" y="2035969"/>
            <a:ext cx="179387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7" name="textruta 17"/>
          <p:cNvSpPr txBox="1">
            <a:spLocks noChangeArrowheads="1"/>
          </p:cNvSpPr>
          <p:nvPr/>
        </p:nvSpPr>
        <p:spPr bwMode="auto">
          <a:xfrm>
            <a:off x="1116013" y="3141663"/>
            <a:ext cx="42481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,name)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HeldBy(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teacher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code -&gt; Courses.code</a:t>
            </a:r>
          </a:p>
        </p:txBody>
      </p:sp>
      <p:sp>
        <p:nvSpPr>
          <p:cNvPr id="55308" name="Rectangle 18"/>
          <p:cNvSpPr>
            <a:spLocks noChangeArrowheads="1"/>
          </p:cNvSpPr>
          <p:nvPr/>
        </p:nvSpPr>
        <p:spPr bwMode="auto">
          <a:xfrm>
            <a:off x="6227763" y="2060575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55309" name="Oval 19"/>
          <p:cNvSpPr>
            <a:spLocks noChangeArrowheads="1"/>
          </p:cNvSpPr>
          <p:nvPr/>
        </p:nvSpPr>
        <p:spPr bwMode="auto">
          <a:xfrm>
            <a:off x="6515100" y="1555750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sp>
        <p:nvSpPr>
          <p:cNvPr id="55310" name="Oval 21"/>
          <p:cNvSpPr>
            <a:spLocks noChangeArrowheads="1"/>
          </p:cNvSpPr>
          <p:nvPr/>
        </p:nvSpPr>
        <p:spPr bwMode="auto">
          <a:xfrm>
            <a:off x="5362575" y="213042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55311" name="AutoShape 22"/>
          <p:cNvCxnSpPr>
            <a:cxnSpLocks noChangeShapeType="1"/>
            <a:stCxn id="55310" idx="6"/>
            <a:endCxn id="55308" idx="1"/>
          </p:cNvCxnSpPr>
          <p:nvPr/>
        </p:nvCxnSpPr>
        <p:spPr bwMode="auto">
          <a:xfrm flipV="1">
            <a:off x="5978525" y="2292350"/>
            <a:ext cx="236538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2" name="AutoShape 22"/>
          <p:cNvCxnSpPr>
            <a:cxnSpLocks noChangeShapeType="1"/>
            <a:stCxn id="55315" idx="2"/>
            <a:endCxn id="55313" idx="0"/>
          </p:cNvCxnSpPr>
          <p:nvPr/>
        </p:nvCxnSpPr>
        <p:spPr bwMode="auto">
          <a:xfrm rot="5400000">
            <a:off x="6761957" y="4321969"/>
            <a:ext cx="328612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13" name="Oval 21"/>
          <p:cNvSpPr>
            <a:spLocks noChangeArrowheads="1"/>
          </p:cNvSpPr>
          <p:nvPr/>
        </p:nvSpPr>
        <p:spPr bwMode="auto">
          <a:xfrm>
            <a:off x="6443663" y="4508500"/>
            <a:ext cx="919162" cy="487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teacher</a:t>
            </a:r>
          </a:p>
        </p:txBody>
      </p:sp>
      <p:cxnSp>
        <p:nvCxnSpPr>
          <p:cNvPr id="55314" name="AutoShape 22"/>
          <p:cNvCxnSpPr>
            <a:cxnSpLocks noChangeShapeType="1"/>
            <a:stCxn id="55308" idx="0"/>
            <a:endCxn id="55309" idx="4"/>
          </p:cNvCxnSpPr>
          <p:nvPr/>
        </p:nvCxnSpPr>
        <p:spPr bwMode="auto">
          <a:xfrm rot="16200000" flipV="1">
            <a:off x="6777832" y="1962944"/>
            <a:ext cx="179387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15" name="Rectangle 18"/>
          <p:cNvSpPr>
            <a:spLocks noChangeArrowheads="1"/>
          </p:cNvSpPr>
          <p:nvPr/>
        </p:nvSpPr>
        <p:spPr bwMode="auto">
          <a:xfrm>
            <a:off x="6300788" y="3716338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55316" name="AutoShape 22"/>
          <p:cNvSpPr>
            <a:spLocks noChangeArrowheads="1"/>
          </p:cNvSpPr>
          <p:nvPr/>
        </p:nvSpPr>
        <p:spPr bwMode="auto">
          <a:xfrm>
            <a:off x="6443663" y="2708275"/>
            <a:ext cx="93503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HeldBy</a:t>
            </a:r>
          </a:p>
        </p:txBody>
      </p:sp>
      <p:cxnSp>
        <p:nvCxnSpPr>
          <p:cNvPr id="55317" name="AutoShape 22"/>
          <p:cNvCxnSpPr>
            <a:cxnSpLocks noChangeShapeType="1"/>
            <a:stCxn id="55316" idx="0"/>
            <a:endCxn id="55308" idx="2"/>
          </p:cNvCxnSpPr>
          <p:nvPr/>
        </p:nvCxnSpPr>
        <p:spPr bwMode="auto">
          <a:xfrm rot="16200000" flipV="1">
            <a:off x="6801644" y="2597944"/>
            <a:ext cx="184150" cy="365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8" name="AutoShape 22"/>
          <p:cNvCxnSpPr>
            <a:cxnSpLocks noChangeShapeType="1"/>
            <a:stCxn id="55315" idx="0"/>
            <a:endCxn id="55316" idx="2"/>
          </p:cNvCxnSpPr>
          <p:nvPr/>
        </p:nvCxnSpPr>
        <p:spPr bwMode="auto">
          <a:xfrm rot="16200000" flipV="1">
            <a:off x="6807200" y="3575050"/>
            <a:ext cx="246063" cy="365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19" name="textruta 38"/>
          <p:cNvSpPr txBox="1">
            <a:spLocks noChangeArrowheads="1"/>
          </p:cNvSpPr>
          <p:nvPr/>
        </p:nvSpPr>
        <p:spPr bwMode="auto">
          <a:xfrm>
            <a:off x="1763713" y="4652963"/>
            <a:ext cx="42481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,name)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Teachers(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teacher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HeldBy(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teacher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code    -&gt; Courses.code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teacher -&gt; Teachers.teacher</a:t>
            </a:r>
          </a:p>
        </p:txBody>
      </p:sp>
      <p:sp>
        <p:nvSpPr>
          <p:cNvPr id="55320" name="AutoShape 49"/>
          <p:cNvSpPr>
            <a:spLocks noChangeArrowheads="1"/>
          </p:cNvSpPr>
          <p:nvPr/>
        </p:nvSpPr>
        <p:spPr bwMode="auto">
          <a:xfrm rot="5400000">
            <a:off x="467519" y="3140869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AutoShape 49"/>
          <p:cNvSpPr>
            <a:spLocks noChangeArrowheads="1"/>
          </p:cNvSpPr>
          <p:nvPr/>
        </p:nvSpPr>
        <p:spPr bwMode="auto">
          <a:xfrm rot="5400000" flipV="1">
            <a:off x="6371431" y="5301457"/>
            <a:ext cx="576263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”Multivalued” attributes</a:t>
            </a:r>
          </a:p>
        </p:txBody>
      </p:sp>
      <p:sp>
        <p:nvSpPr>
          <p:cNvPr id="563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 sz="2800"/>
              <a:t>Inflexible if you later want more attributes on teachers.</a:t>
            </a:r>
          </a:p>
          <a:p>
            <a:r>
              <a:rPr lang="sv-SE" altLang="en-US" sz="2800"/>
              <a:t>No guarantees against e.g. spelling errors of teacher names.</a:t>
            </a:r>
          </a:p>
          <a:p>
            <a:pPr lvl="1"/>
            <a:r>
              <a:rPr lang="sv-SE" altLang="en-US" sz="2400"/>
              <a:t>less flexible to insert a constraint on what values are allowed than to use an extra table.</a:t>
            </a:r>
          </a:p>
          <a:p>
            <a:r>
              <a:rPr lang="sv-SE" altLang="en-US" sz="2800"/>
              <a:t>Tables are cheap – references are cheap</a:t>
            </a:r>
          </a:p>
          <a:p>
            <a:pPr lvl="1"/>
            <a:r>
              <a:rPr lang="sv-SE" altLang="en-US" sz="2400"/>
              <a:t>No reason </a:t>
            </a:r>
            <a:r>
              <a:rPr lang="sv-SE" altLang="en-US" sz="2400" u="sng"/>
              <a:t>NOT</a:t>
            </a:r>
            <a:r>
              <a:rPr lang="sv-SE" altLang="en-US" sz="2400"/>
              <a:t> to use an entity.</a:t>
            </a:r>
          </a:p>
          <a:p>
            <a:endParaRPr lang="sv-SE" altLang="en-US" sz="2800"/>
          </a:p>
          <a:p>
            <a:r>
              <a:rPr lang="sv-SE" altLang="en-US" sz="2800"/>
              <a:t>Rule of thumb: Don’t use multivalued attributes!!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”Flag” attributes on relationships</a:t>
            </a:r>
          </a:p>
        </p:txBody>
      </p:sp>
      <p:sp>
        <p:nvSpPr>
          <p:cNvPr id="57347" name="Rectangle 18"/>
          <p:cNvSpPr>
            <a:spLocks noChangeArrowheads="1"/>
          </p:cNvSpPr>
          <p:nvPr/>
        </p:nvSpPr>
        <p:spPr bwMode="auto">
          <a:xfrm>
            <a:off x="2124075" y="2205038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57348" name="Oval 19"/>
          <p:cNvSpPr>
            <a:spLocks noChangeArrowheads="1"/>
          </p:cNvSpPr>
          <p:nvPr/>
        </p:nvSpPr>
        <p:spPr bwMode="auto">
          <a:xfrm>
            <a:off x="2411413" y="1700213"/>
            <a:ext cx="688975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sp>
        <p:nvSpPr>
          <p:cNvPr id="57349" name="Oval 21"/>
          <p:cNvSpPr>
            <a:spLocks noChangeArrowheads="1"/>
          </p:cNvSpPr>
          <p:nvPr/>
        </p:nvSpPr>
        <p:spPr bwMode="auto">
          <a:xfrm>
            <a:off x="1258888" y="2274888"/>
            <a:ext cx="603250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57350" name="AutoShape 22"/>
          <p:cNvCxnSpPr>
            <a:cxnSpLocks noChangeShapeType="1"/>
            <a:stCxn id="57349" idx="6"/>
            <a:endCxn id="57347" idx="1"/>
          </p:cNvCxnSpPr>
          <p:nvPr/>
        </p:nvCxnSpPr>
        <p:spPr bwMode="auto">
          <a:xfrm flipV="1">
            <a:off x="1874838" y="2436813"/>
            <a:ext cx="236537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51" name="AutoShape 22"/>
          <p:cNvCxnSpPr>
            <a:cxnSpLocks noChangeShapeType="1"/>
            <a:stCxn id="57354" idx="2"/>
            <a:endCxn id="57352" idx="0"/>
          </p:cNvCxnSpPr>
          <p:nvPr/>
        </p:nvCxnSpPr>
        <p:spPr bwMode="auto">
          <a:xfrm rot="5400000">
            <a:off x="2656681" y="4466432"/>
            <a:ext cx="328613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2" name="Oval 21"/>
          <p:cNvSpPr>
            <a:spLocks noChangeArrowheads="1"/>
          </p:cNvSpPr>
          <p:nvPr/>
        </p:nvSpPr>
        <p:spPr bwMode="auto">
          <a:xfrm>
            <a:off x="2339975" y="4652963"/>
            <a:ext cx="919163" cy="487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teacher</a:t>
            </a:r>
          </a:p>
        </p:txBody>
      </p:sp>
      <p:cxnSp>
        <p:nvCxnSpPr>
          <p:cNvPr id="57353" name="AutoShape 22"/>
          <p:cNvCxnSpPr>
            <a:cxnSpLocks noChangeShapeType="1"/>
            <a:stCxn id="57347" idx="0"/>
            <a:endCxn id="57348" idx="4"/>
          </p:cNvCxnSpPr>
          <p:nvPr/>
        </p:nvCxnSpPr>
        <p:spPr bwMode="auto">
          <a:xfrm rot="16200000" flipV="1">
            <a:off x="2674144" y="2107406"/>
            <a:ext cx="179388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4" name="Rectangle 18"/>
          <p:cNvSpPr>
            <a:spLocks noChangeArrowheads="1"/>
          </p:cNvSpPr>
          <p:nvPr/>
        </p:nvSpPr>
        <p:spPr bwMode="auto">
          <a:xfrm>
            <a:off x="2195513" y="3860800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57355" name="AutoShape 22"/>
          <p:cNvSpPr>
            <a:spLocks noChangeArrowheads="1"/>
          </p:cNvSpPr>
          <p:nvPr/>
        </p:nvSpPr>
        <p:spPr bwMode="auto">
          <a:xfrm>
            <a:off x="2339975" y="2852738"/>
            <a:ext cx="93503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HeldBy</a:t>
            </a:r>
          </a:p>
        </p:txBody>
      </p:sp>
      <p:cxnSp>
        <p:nvCxnSpPr>
          <p:cNvPr id="57356" name="AutoShape 22"/>
          <p:cNvCxnSpPr>
            <a:cxnSpLocks noChangeShapeType="1"/>
            <a:stCxn id="57355" idx="0"/>
            <a:endCxn id="57347" idx="2"/>
          </p:cNvCxnSpPr>
          <p:nvPr/>
        </p:nvCxnSpPr>
        <p:spPr bwMode="auto">
          <a:xfrm rot="16200000" flipV="1">
            <a:off x="2697163" y="2743200"/>
            <a:ext cx="184150" cy="34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57" name="AutoShape 22"/>
          <p:cNvCxnSpPr>
            <a:cxnSpLocks noChangeShapeType="1"/>
            <a:stCxn id="57354" idx="0"/>
            <a:endCxn id="57355" idx="2"/>
          </p:cNvCxnSpPr>
          <p:nvPr/>
        </p:nvCxnSpPr>
        <p:spPr bwMode="auto">
          <a:xfrm rot="16200000" flipV="1">
            <a:off x="2701926" y="3719512"/>
            <a:ext cx="246062" cy="365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8" name="Oval 21"/>
          <p:cNvSpPr>
            <a:spLocks noChangeArrowheads="1"/>
          </p:cNvSpPr>
          <p:nvPr/>
        </p:nvSpPr>
        <p:spPr bwMode="auto">
          <a:xfrm>
            <a:off x="827088" y="3068638"/>
            <a:ext cx="1108075" cy="3603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responsible</a:t>
            </a:r>
          </a:p>
        </p:txBody>
      </p:sp>
      <p:cxnSp>
        <p:nvCxnSpPr>
          <p:cNvPr id="57359" name="AutoShape 22"/>
          <p:cNvCxnSpPr>
            <a:cxnSpLocks noChangeShapeType="1"/>
            <a:stCxn id="57358" idx="6"/>
            <a:endCxn id="57355" idx="1"/>
          </p:cNvCxnSpPr>
          <p:nvPr/>
        </p:nvCxnSpPr>
        <p:spPr bwMode="auto">
          <a:xfrm flipV="1">
            <a:off x="1935163" y="3233738"/>
            <a:ext cx="404812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0" name="Rectangle 18"/>
          <p:cNvSpPr>
            <a:spLocks noChangeArrowheads="1"/>
          </p:cNvSpPr>
          <p:nvPr/>
        </p:nvSpPr>
        <p:spPr bwMode="auto">
          <a:xfrm>
            <a:off x="6227763" y="2060575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57361" name="Oval 19"/>
          <p:cNvSpPr>
            <a:spLocks noChangeArrowheads="1"/>
          </p:cNvSpPr>
          <p:nvPr/>
        </p:nvSpPr>
        <p:spPr bwMode="auto">
          <a:xfrm>
            <a:off x="6515100" y="1555750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sp>
        <p:nvSpPr>
          <p:cNvPr id="57362" name="Oval 21"/>
          <p:cNvSpPr>
            <a:spLocks noChangeArrowheads="1"/>
          </p:cNvSpPr>
          <p:nvPr/>
        </p:nvSpPr>
        <p:spPr bwMode="auto">
          <a:xfrm>
            <a:off x="5362575" y="213042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57363" name="AutoShape 22"/>
          <p:cNvCxnSpPr>
            <a:cxnSpLocks noChangeShapeType="1"/>
            <a:stCxn id="57362" idx="6"/>
            <a:endCxn id="57360" idx="1"/>
          </p:cNvCxnSpPr>
          <p:nvPr/>
        </p:nvCxnSpPr>
        <p:spPr bwMode="auto">
          <a:xfrm flipV="1">
            <a:off x="5978525" y="2292350"/>
            <a:ext cx="236538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4" name="AutoShape 22"/>
          <p:cNvCxnSpPr>
            <a:cxnSpLocks noChangeShapeType="1"/>
            <a:stCxn id="57367" idx="2"/>
            <a:endCxn id="57365" idx="0"/>
          </p:cNvCxnSpPr>
          <p:nvPr/>
        </p:nvCxnSpPr>
        <p:spPr bwMode="auto">
          <a:xfrm rot="5400000">
            <a:off x="6761957" y="4321969"/>
            <a:ext cx="328612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5" name="Oval 21"/>
          <p:cNvSpPr>
            <a:spLocks noChangeArrowheads="1"/>
          </p:cNvSpPr>
          <p:nvPr/>
        </p:nvSpPr>
        <p:spPr bwMode="auto">
          <a:xfrm>
            <a:off x="6443663" y="4508500"/>
            <a:ext cx="919162" cy="487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teacher</a:t>
            </a:r>
          </a:p>
        </p:txBody>
      </p:sp>
      <p:cxnSp>
        <p:nvCxnSpPr>
          <p:cNvPr id="57366" name="AutoShape 22"/>
          <p:cNvCxnSpPr>
            <a:cxnSpLocks noChangeShapeType="1"/>
            <a:stCxn id="57360" idx="0"/>
            <a:endCxn id="57361" idx="4"/>
          </p:cNvCxnSpPr>
          <p:nvPr/>
        </p:nvCxnSpPr>
        <p:spPr bwMode="auto">
          <a:xfrm rot="16200000" flipV="1">
            <a:off x="6777832" y="1962944"/>
            <a:ext cx="179387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7" name="Rectangle 18"/>
          <p:cNvSpPr>
            <a:spLocks noChangeArrowheads="1"/>
          </p:cNvSpPr>
          <p:nvPr/>
        </p:nvSpPr>
        <p:spPr bwMode="auto">
          <a:xfrm>
            <a:off x="6300788" y="3716338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57368" name="AutoShape 22"/>
          <p:cNvSpPr>
            <a:spLocks noChangeArrowheads="1"/>
          </p:cNvSpPr>
          <p:nvPr/>
        </p:nvSpPr>
        <p:spPr bwMode="auto">
          <a:xfrm>
            <a:off x="7092950" y="2708275"/>
            <a:ext cx="1511300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Responsible</a:t>
            </a:r>
          </a:p>
        </p:txBody>
      </p:sp>
      <p:cxnSp>
        <p:nvCxnSpPr>
          <p:cNvPr id="57369" name="AutoShape 22"/>
          <p:cNvCxnSpPr>
            <a:cxnSpLocks noChangeShapeType="1"/>
            <a:stCxn id="57368" idx="0"/>
            <a:endCxn id="57360" idx="2"/>
          </p:cNvCxnSpPr>
          <p:nvPr/>
        </p:nvCxnSpPr>
        <p:spPr bwMode="auto">
          <a:xfrm rot="16200000" flipV="1">
            <a:off x="7269957" y="2129631"/>
            <a:ext cx="184150" cy="973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0" name="AutoShape 22"/>
          <p:cNvCxnSpPr>
            <a:cxnSpLocks noChangeShapeType="1"/>
            <a:stCxn id="57367" idx="0"/>
            <a:endCxn id="57368" idx="2"/>
          </p:cNvCxnSpPr>
          <p:nvPr/>
        </p:nvCxnSpPr>
        <p:spPr bwMode="auto">
          <a:xfrm rot="5400000" flipH="1" flipV="1">
            <a:off x="7275512" y="3143251"/>
            <a:ext cx="246063" cy="9001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1" name="AutoShape 22"/>
          <p:cNvSpPr>
            <a:spLocks noChangeArrowheads="1"/>
          </p:cNvSpPr>
          <p:nvPr/>
        </p:nvSpPr>
        <p:spPr bwMode="auto">
          <a:xfrm>
            <a:off x="5508625" y="2708275"/>
            <a:ext cx="1511300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Assistant</a:t>
            </a:r>
          </a:p>
        </p:txBody>
      </p:sp>
      <p:cxnSp>
        <p:nvCxnSpPr>
          <p:cNvPr id="57372" name="AutoShape 22"/>
          <p:cNvCxnSpPr>
            <a:cxnSpLocks noChangeShapeType="1"/>
            <a:stCxn id="57371" idx="0"/>
            <a:endCxn id="57360" idx="2"/>
          </p:cNvCxnSpPr>
          <p:nvPr/>
        </p:nvCxnSpPr>
        <p:spPr bwMode="auto">
          <a:xfrm rot="5400000" flipH="1" flipV="1">
            <a:off x="6477794" y="2310606"/>
            <a:ext cx="184150" cy="6111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3" name="AutoShape 22"/>
          <p:cNvCxnSpPr>
            <a:cxnSpLocks noChangeShapeType="1"/>
            <a:stCxn id="57371" idx="2"/>
            <a:endCxn id="57367" idx="0"/>
          </p:cNvCxnSpPr>
          <p:nvPr/>
        </p:nvCxnSpPr>
        <p:spPr bwMode="auto">
          <a:xfrm rot="16200000" flipH="1">
            <a:off x="6483350" y="3251200"/>
            <a:ext cx="246063" cy="6842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4" name="textruta 51"/>
          <p:cNvSpPr txBox="1">
            <a:spLocks noChangeArrowheads="1"/>
          </p:cNvSpPr>
          <p:nvPr/>
        </p:nvSpPr>
        <p:spPr bwMode="auto">
          <a:xfrm>
            <a:off x="4211638" y="3068638"/>
            <a:ext cx="936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3600"/>
              <a:t>vs.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258888" y="1628775"/>
            <a:ext cx="2520950" cy="3529013"/>
            <a:chOff x="567" y="3022"/>
            <a:chExt cx="3674" cy="136"/>
          </a:xfrm>
        </p:grpSpPr>
        <p:sp>
          <p:nvSpPr>
            <p:cNvPr id="57376" name="Line 46"/>
            <p:cNvSpPr>
              <a:spLocks noChangeShapeType="1"/>
            </p:cNvSpPr>
            <p:nvPr/>
          </p:nvSpPr>
          <p:spPr bwMode="auto">
            <a:xfrm>
              <a:off x="567" y="3022"/>
              <a:ext cx="3674" cy="136"/>
            </a:xfrm>
            <a:prstGeom prst="line">
              <a:avLst/>
            </a:prstGeom>
            <a:noFill/>
            <a:ln w="63500">
              <a:solidFill>
                <a:srgbClr val="FA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Line 47"/>
            <p:cNvSpPr>
              <a:spLocks noChangeShapeType="1"/>
            </p:cNvSpPr>
            <p:nvPr/>
          </p:nvSpPr>
          <p:spPr bwMode="auto">
            <a:xfrm flipH="1">
              <a:off x="567" y="3022"/>
              <a:ext cx="3674" cy="136"/>
            </a:xfrm>
            <a:prstGeom prst="line">
              <a:avLst/>
            </a:prstGeom>
            <a:noFill/>
            <a:ln w="63500">
              <a:solidFill>
                <a:srgbClr val="FA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”Flag” attributes on relationships</a:t>
            </a:r>
          </a:p>
        </p:txBody>
      </p:sp>
      <p:sp>
        <p:nvSpPr>
          <p:cNvPr id="583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 sz="2400"/>
              <a:t>Less intuitively clear.</a:t>
            </a:r>
          </a:p>
          <a:p>
            <a:r>
              <a:rPr lang="sv-SE" altLang="en-US" sz="2400"/>
              <a:t>Inflexible if later you need more roles.</a:t>
            </a:r>
          </a:p>
          <a:p>
            <a:r>
              <a:rPr lang="sv-SE" altLang="en-US" sz="2400"/>
              <a:t>Tables are cheap, union of two tables is a cheap operation (O(1)) – filtering can be expensive (O(n))!</a:t>
            </a:r>
          </a:p>
          <a:p>
            <a:endParaRPr lang="sv-SE" altLang="en-US" sz="2400"/>
          </a:p>
          <a:p>
            <a:r>
              <a:rPr lang="sv-SE" altLang="en-US" sz="2400"/>
              <a:t>Only benefit: automatic mutual exclusion (a teacher can only be </a:t>
            </a:r>
            <a:r>
              <a:rPr lang="sv-SE" altLang="en-US" sz="2400" i="1"/>
              <a:t>either</a:t>
            </a:r>
            <a:r>
              <a:rPr lang="sv-SE" altLang="en-US" sz="2400"/>
              <a:t> responsible </a:t>
            </a:r>
            <a:r>
              <a:rPr lang="sv-SE" altLang="en-US" sz="2400" i="1"/>
              <a:t>or</a:t>
            </a:r>
            <a:r>
              <a:rPr lang="sv-SE" altLang="en-US" sz="2400"/>
              <a:t> an assistant).</a:t>
            </a:r>
          </a:p>
          <a:p>
            <a:pPr lvl="1"/>
            <a:r>
              <a:rPr lang="sv-SE" altLang="en-US" sz="2000"/>
              <a:t>If important, can be recovered via assertions (costly).</a:t>
            </a:r>
          </a:p>
          <a:p>
            <a:endParaRPr lang="sv-SE" altLang="en-US" sz="2400"/>
          </a:p>
          <a:p>
            <a:r>
              <a:rPr lang="sv-SE" altLang="en-US" sz="2400"/>
              <a:t>Rule of thumb: Don’t use flag attributes on relationships!</a:t>
            </a:r>
          </a:p>
          <a:p>
            <a:endParaRPr lang="sv-SE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</a:t>
            </a:r>
            <a:r>
              <a:rPr lang="en-US" dirty="0" err="1" smtClean="0"/>
              <a:t>cheatsheet</a:t>
            </a:r>
            <a:r>
              <a:rPr lang="en-US" dirty="0" smtClean="0"/>
              <a:t> 3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23528" y="1901731"/>
            <a:ext cx="4248472" cy="1477328"/>
            <a:chOff x="323528" y="1682705"/>
            <a:chExt cx="4248472" cy="1477328"/>
          </a:xfrm>
        </p:grpSpPr>
        <p:grpSp>
          <p:nvGrpSpPr>
            <p:cNvPr id="20" name="Group 19"/>
            <p:cNvGrpSpPr/>
            <p:nvPr/>
          </p:nvGrpSpPr>
          <p:grpSpPr>
            <a:xfrm>
              <a:off x="323528" y="1935102"/>
              <a:ext cx="792088" cy="720080"/>
              <a:chOff x="1115616" y="2132856"/>
              <a:chExt cx="792088" cy="720080"/>
            </a:xfrm>
          </p:grpSpPr>
          <p:sp>
            <p:nvSpPr>
              <p:cNvPr id="5" name="Triangle 4"/>
              <p:cNvSpPr/>
              <p:nvPr/>
            </p:nvSpPr>
            <p:spPr bwMode="auto">
              <a:xfrm>
                <a:off x="1115616" y="2132856"/>
                <a:ext cx="792088" cy="720080"/>
              </a:xfrm>
              <a:prstGeom prst="triangl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233378" y="2483604"/>
                <a:ext cx="556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ISA</a:t>
                </a:r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245448" y="1682705"/>
              <a:ext cx="332655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Subclassing</a:t>
              </a:r>
              <a:endParaRPr lang="en-US" dirty="0" smtClean="0"/>
            </a:p>
            <a:p>
              <a:r>
                <a:rPr lang="en-US" dirty="0" smtClean="0"/>
                <a:t>sub-entity extends super-entity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/>
                <a:t>ER-approach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/>
                <a:t>NULL-approach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/>
                <a:t>OO-approach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932040" y="1901731"/>
            <a:ext cx="4104456" cy="2031325"/>
            <a:chOff x="4932040" y="1682705"/>
            <a:chExt cx="4104456" cy="2031325"/>
          </a:xfrm>
        </p:grpSpPr>
        <p:grpSp>
          <p:nvGrpSpPr>
            <p:cNvPr id="21" name="Group 20"/>
            <p:cNvGrpSpPr/>
            <p:nvPr/>
          </p:nvGrpSpPr>
          <p:grpSpPr>
            <a:xfrm>
              <a:off x="4932040" y="1894452"/>
              <a:ext cx="962952" cy="1152128"/>
              <a:chOff x="826990" y="4077072"/>
              <a:chExt cx="962952" cy="1152128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826990" y="4902429"/>
                <a:ext cx="962952" cy="326771"/>
              </a:xfrm>
              <a:prstGeom prst="rect">
                <a:avLst/>
              </a:prstGeom>
              <a:noFill/>
              <a:ln w="889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2000" b="1" dirty="0"/>
              </a:p>
            </p:txBody>
          </p:sp>
          <p:sp>
            <p:nvSpPr>
              <p:cNvPr id="10" name="AutoShape 23"/>
              <p:cNvSpPr>
                <a:spLocks noChangeArrowheads="1"/>
              </p:cNvSpPr>
              <p:nvPr/>
            </p:nvSpPr>
            <p:spPr bwMode="auto">
              <a:xfrm>
                <a:off x="912422" y="4077072"/>
                <a:ext cx="792088" cy="554319"/>
              </a:xfrm>
              <a:prstGeom prst="diamond">
                <a:avLst/>
              </a:prstGeom>
              <a:noFill/>
              <a:ln w="762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1400" b="1" dirty="0"/>
              </a:p>
            </p:txBody>
          </p:sp>
          <p:cxnSp>
            <p:nvCxnSpPr>
              <p:cNvPr id="17" name="Straight Connector 16"/>
              <p:cNvCxnSpPr>
                <a:stCxn id="10" idx="2"/>
                <a:endCxn id="9" idx="0"/>
              </p:cNvCxnSpPr>
              <p:nvPr/>
            </p:nvCxnSpPr>
            <p:spPr bwMode="auto">
              <a:xfrm>
                <a:off x="1308466" y="4631391"/>
                <a:ext cx="0" cy="271038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" name="TextBox 18"/>
            <p:cNvSpPr txBox="1"/>
            <p:nvPr/>
          </p:nvSpPr>
          <p:spPr>
            <a:xfrm>
              <a:off x="6012160" y="1682705"/>
              <a:ext cx="302433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Weak entities, identifying relationship</a:t>
              </a:r>
            </a:p>
            <a:p>
              <a:r>
                <a:rPr lang="en-US" dirty="0" smtClean="0"/>
                <a:t>Weak entity “is part of” entity</a:t>
              </a:r>
              <a:endParaRPr lang="en-US" dirty="0"/>
            </a:p>
            <a:p>
              <a:pPr marL="285750" indent="-285750">
                <a:buFontTx/>
                <a:buChar char="-"/>
              </a:pPr>
              <a:r>
                <a:rPr lang="en-US" dirty="0" smtClean="0"/>
                <a:t>Composite key with foreign key</a:t>
              </a:r>
            </a:p>
            <a:p>
              <a:pPr marL="285750" indent="-285750">
                <a:buFontTx/>
                <a:buChar char="-"/>
              </a:pPr>
              <a:endParaRPr lang="en-US" dirty="0" smtClean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014778" y="4525170"/>
            <a:ext cx="2592288" cy="1656005"/>
            <a:chOff x="1014778" y="4525170"/>
            <a:chExt cx="2592288" cy="1656005"/>
          </a:xfrm>
        </p:grpSpPr>
        <p:grpSp>
          <p:nvGrpSpPr>
            <p:cNvPr id="29" name="Group 28"/>
            <p:cNvGrpSpPr/>
            <p:nvPr/>
          </p:nvGrpSpPr>
          <p:grpSpPr>
            <a:xfrm>
              <a:off x="1835696" y="4525170"/>
              <a:ext cx="950452" cy="1183630"/>
              <a:chOff x="109172" y="4581128"/>
              <a:chExt cx="950452" cy="1183630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09172" y="4581128"/>
                <a:ext cx="950452" cy="432371"/>
                <a:chOff x="770222" y="4689139"/>
                <a:chExt cx="950452" cy="432371"/>
              </a:xfrm>
            </p:grpSpPr>
            <p:sp>
              <p:nvSpPr>
                <p:cNvPr id="22" name="Oval 21"/>
                <p:cNvSpPr>
                  <a:spLocks noChangeArrowheads="1"/>
                </p:cNvSpPr>
                <p:nvPr/>
              </p:nvSpPr>
              <p:spPr bwMode="auto">
                <a:xfrm>
                  <a:off x="849367" y="4725144"/>
                  <a:ext cx="792162" cy="360363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sv-SE" altLang="en-US" sz="1400" b="1" dirty="0"/>
                </a:p>
              </p:txBody>
            </p:sp>
            <p:sp>
              <p:nvSpPr>
                <p:cNvPr id="23" name="Oval 21"/>
                <p:cNvSpPr>
                  <a:spLocks noChangeArrowheads="1"/>
                </p:cNvSpPr>
                <p:nvPr/>
              </p:nvSpPr>
              <p:spPr bwMode="auto">
                <a:xfrm>
                  <a:off x="770222" y="4689139"/>
                  <a:ext cx="950452" cy="432371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sv-SE" altLang="en-US" sz="1400" b="1" dirty="0"/>
                </a:p>
              </p:txBody>
            </p:sp>
          </p:grp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319430" y="5301208"/>
                <a:ext cx="529937" cy="4635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2000" b="1"/>
              </a:p>
            </p:txBody>
          </p:sp>
          <p:cxnSp>
            <p:nvCxnSpPr>
              <p:cNvPr id="27" name="Straight Connector 26"/>
              <p:cNvCxnSpPr>
                <a:stCxn id="25" idx="0"/>
                <a:endCxn id="23" idx="4"/>
              </p:cNvCxnSpPr>
              <p:nvPr/>
            </p:nvCxnSpPr>
            <p:spPr bwMode="auto">
              <a:xfrm flipH="1" flipV="1">
                <a:off x="584398" y="5013499"/>
                <a:ext cx="1" cy="287709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8" name="TextBox 27"/>
            <p:cNvSpPr txBox="1"/>
            <p:nvPr/>
          </p:nvSpPr>
          <p:spPr>
            <a:xfrm>
              <a:off x="1014778" y="5811843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“multivalued” attributes</a:t>
              </a:r>
              <a:endParaRPr lang="en-US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32040" y="4635201"/>
            <a:ext cx="2606625" cy="1822269"/>
            <a:chOff x="4932040" y="4635201"/>
            <a:chExt cx="2606625" cy="1822269"/>
          </a:xfrm>
        </p:grpSpPr>
        <p:grpSp>
          <p:nvGrpSpPr>
            <p:cNvPr id="33" name="Group 32"/>
            <p:cNvGrpSpPr/>
            <p:nvPr/>
          </p:nvGrpSpPr>
          <p:grpSpPr>
            <a:xfrm>
              <a:off x="4932040" y="4635201"/>
              <a:ext cx="2447925" cy="762000"/>
              <a:chOff x="4562624" y="4540538"/>
              <a:chExt cx="2447925" cy="762000"/>
            </a:xfrm>
          </p:grpSpPr>
          <p:sp>
            <p:nvSpPr>
              <p:cNvPr id="30" name="AutoShape 22"/>
              <p:cNvSpPr>
                <a:spLocks noChangeArrowheads="1"/>
              </p:cNvSpPr>
              <p:nvPr/>
            </p:nvSpPr>
            <p:spPr bwMode="auto">
              <a:xfrm>
                <a:off x="6075511" y="4540538"/>
                <a:ext cx="935038" cy="76200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1400" b="1" dirty="0"/>
              </a:p>
            </p:txBody>
          </p:sp>
          <p:sp>
            <p:nvSpPr>
              <p:cNvPr id="31" name="Oval 21"/>
              <p:cNvSpPr>
                <a:spLocks noChangeArrowheads="1"/>
              </p:cNvSpPr>
              <p:nvPr/>
            </p:nvSpPr>
            <p:spPr bwMode="auto">
              <a:xfrm>
                <a:off x="4562624" y="4756438"/>
                <a:ext cx="1108075" cy="36036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Yes</a:t>
                </a:r>
                <a:r>
                  <a:rPr lang="sv-SE" altLang="en-US" sz="1400" b="1" dirty="0" smtClean="0"/>
                  <a:t>/no</a:t>
                </a:r>
                <a:endParaRPr lang="sv-SE" altLang="en-US" sz="1400" b="1" dirty="0"/>
              </a:p>
            </p:txBody>
          </p:sp>
          <p:cxnSp>
            <p:nvCxnSpPr>
              <p:cNvPr id="32" name="AutoShape 22"/>
              <p:cNvCxnSpPr>
                <a:cxnSpLocks noChangeShapeType="1"/>
              </p:cNvCxnSpPr>
              <p:nvPr/>
            </p:nvCxnSpPr>
            <p:spPr bwMode="auto">
              <a:xfrm flipV="1">
                <a:off x="5670699" y="4921538"/>
                <a:ext cx="404812" cy="1587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4946377" y="5811139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“flag” attributes on relationships</a:t>
              </a:r>
              <a:endParaRPr lang="en-US" dirty="0"/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179512" y="4109164"/>
            <a:ext cx="8147248" cy="2016224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323528" y="4237138"/>
            <a:ext cx="8147248" cy="2016224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776875" y="532895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Don’t do this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Next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time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lecture</a:t>
            </a:r>
            <a:r>
              <a:rPr lang="sv-SE" altLang="en-US" dirty="0" smtClean="0"/>
              <a:t> 3</a:t>
            </a:r>
            <a:endParaRPr lang="sv-SE" altLang="en-US" dirty="0"/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Functional</a:t>
            </a:r>
            <a:r>
              <a:rPr lang="sv-SE" altLang="en-US" dirty="0"/>
              <a:t> </a:t>
            </a:r>
            <a:r>
              <a:rPr lang="sv-SE" altLang="en-US" dirty="0" err="1"/>
              <a:t>Dependencies</a:t>
            </a:r>
            <a:endParaRPr lang="sv-SE" altLang="en-US" dirty="0"/>
          </a:p>
          <a:p>
            <a:pPr eaLnBrk="1" hangingPunct="1"/>
            <a:r>
              <a:rPr lang="sv-SE" altLang="en-US" dirty="0" smtClean="0"/>
              <a:t>BCNF</a:t>
            </a:r>
          </a:p>
          <a:p>
            <a:pPr eaLnBrk="1" hangingPunct="1"/>
            <a:r>
              <a:rPr lang="sv-SE" altLang="en-US" smtClean="0"/>
              <a:t>3NF</a:t>
            </a:r>
            <a:endParaRPr lang="sv-S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Relationships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A relationship is an association </a:t>
            </a:r>
            <a:r>
              <a:rPr lang="sv-SE" altLang="en-US" dirty="0" err="1" smtClean="0"/>
              <a:t>among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several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entities</a:t>
            </a:r>
            <a:endParaRPr lang="sv-SE" altLang="en-US" dirty="0"/>
          </a:p>
          <a:p>
            <a:pPr eaLnBrk="1" hangingPunct="1"/>
            <a:r>
              <a:rPr lang="sv-SE" altLang="en-US" dirty="0" err="1"/>
              <a:t>Drawn</a:t>
            </a:r>
            <a:r>
              <a:rPr lang="sv-SE" altLang="en-US" dirty="0"/>
              <a:t> as a </a:t>
            </a:r>
            <a:r>
              <a:rPr lang="sv-SE" altLang="en-US" dirty="0" err="1"/>
              <a:t>diamond</a:t>
            </a:r>
            <a:r>
              <a:rPr lang="sv-SE" altLang="en-US" dirty="0"/>
              <a:t> </a:t>
            </a:r>
            <a:r>
              <a:rPr lang="sv-SE" altLang="en-US" dirty="0" err="1"/>
              <a:t>between</a:t>
            </a:r>
            <a:r>
              <a:rPr lang="sv-SE" altLang="en-US" dirty="0"/>
              <a:t> the </a:t>
            </a:r>
            <a:r>
              <a:rPr lang="sv-SE" altLang="en-US" dirty="0" err="1"/>
              <a:t>related</a:t>
            </a:r>
            <a:r>
              <a:rPr lang="sv-SE" altLang="en-US" dirty="0"/>
              <a:t> </a:t>
            </a:r>
            <a:r>
              <a:rPr lang="sv-SE" altLang="en-US" dirty="0" err="1"/>
              <a:t>entities</a:t>
            </a:r>
            <a:r>
              <a:rPr lang="sv-SE" altLang="en-US" dirty="0"/>
              <a:t>, </a:t>
            </a:r>
            <a:r>
              <a:rPr lang="sv-SE" altLang="en-US" dirty="0" err="1"/>
              <a:t>connected</a:t>
            </a:r>
            <a:r>
              <a:rPr lang="sv-SE" altLang="en-US" dirty="0"/>
              <a:t> to the </a:t>
            </a:r>
            <a:r>
              <a:rPr lang="sv-SE" altLang="en-US" dirty="0" err="1"/>
              <a:t>entities</a:t>
            </a:r>
            <a:r>
              <a:rPr lang="sv-SE" altLang="en-US" dirty="0"/>
              <a:t> by </a:t>
            </a:r>
            <a:r>
              <a:rPr lang="sv-SE" altLang="en-US" dirty="0" err="1"/>
              <a:t>lines</a:t>
            </a:r>
            <a:r>
              <a:rPr lang="sv-SE" altLang="en-US" dirty="0" smtClean="0"/>
              <a:t>.</a:t>
            </a:r>
            <a:endParaRPr lang="sv-SE" altLang="en-US" dirty="0"/>
          </a:p>
          <a:p>
            <a:pPr eaLnBrk="1" hangingPunct="1"/>
            <a:r>
              <a:rPr lang="sv-SE" altLang="en-US" dirty="0"/>
              <a:t>Note: Relationship </a:t>
            </a:r>
            <a:r>
              <a:rPr lang="sv-SE" altLang="en-US" dirty="0">
                <a:ea typeface="Arial" charset="0"/>
                <a:cs typeface="Arial" charset="0"/>
              </a:rPr>
              <a:t>≠ Relation!!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628453" y="5010324"/>
            <a:ext cx="5535613" cy="1082675"/>
            <a:chOff x="1110" y="1570"/>
            <a:chExt cx="3487" cy="68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11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E</a:t>
              </a:r>
              <a:r>
                <a:rPr lang="sv-SE" altLang="en-US" sz="2000" b="1" baseline="-25000" dirty="0" smtClean="0"/>
                <a:t>1</a:t>
              </a:r>
              <a:endParaRPr lang="sv-SE" altLang="en-US" sz="2000" b="1" baseline="-25000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65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E</a:t>
              </a:r>
              <a:r>
                <a:rPr lang="sv-SE" altLang="en-US" sz="2000" b="1" baseline="-25000" dirty="0" smtClean="0"/>
                <a:t>2</a:t>
              </a:r>
              <a:endParaRPr lang="sv-SE" altLang="en-US" sz="2000" b="1" baseline="-25000" dirty="0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2426" y="1570"/>
              <a:ext cx="908" cy="682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800" b="1" dirty="0" smtClean="0"/>
                <a:t>R1</a:t>
              </a:r>
              <a:endParaRPr lang="sv-SE" altLang="en-US" sz="1800" b="1" dirty="0"/>
            </a:p>
          </p:txBody>
        </p:sp>
        <p:cxnSp>
          <p:nvCxnSpPr>
            <p:cNvPr id="18" name="AutoShape 18"/>
            <p:cNvCxnSpPr>
              <a:cxnSpLocks noChangeShapeType="1"/>
            </p:cNvCxnSpPr>
            <p:nvPr/>
          </p:nvCxnSpPr>
          <p:spPr bwMode="auto">
            <a:xfrm flipV="1">
              <a:off x="2065" y="1911"/>
              <a:ext cx="353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9"/>
            <p:cNvCxnSpPr>
              <a:cxnSpLocks noChangeShapeType="1"/>
            </p:cNvCxnSpPr>
            <p:nvPr/>
          </p:nvCxnSpPr>
          <p:spPr bwMode="auto">
            <a:xfrm>
              <a:off x="3342" y="1911"/>
              <a:ext cx="300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895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 smtClean="0"/>
              <a:t>Examples</a:t>
            </a:r>
            <a:r>
              <a:rPr lang="sv-SE" altLang="en-US" sz="2800" dirty="0" smtClean="0"/>
              <a:t>:</a:t>
            </a: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/>
            <a:r>
              <a:rPr lang="sv-SE" altLang="en-US" sz="2000" dirty="0"/>
              <a:t>A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has </a:t>
            </a:r>
            <a:r>
              <a:rPr lang="sv-SE" altLang="en-US" sz="2000" dirty="0" err="1"/>
              <a:t>lectures</a:t>
            </a:r>
            <a:r>
              <a:rPr lang="sv-SE" altLang="en-US" sz="2000" dirty="0"/>
              <a:t> in a </a:t>
            </a:r>
            <a:r>
              <a:rPr lang="sv-SE" altLang="en-US" sz="2000" dirty="0" err="1"/>
              <a:t>room</a:t>
            </a:r>
            <a:r>
              <a:rPr lang="sv-SE" altLang="en-US" sz="2000" dirty="0"/>
              <a:t>.</a:t>
            </a:r>
          </a:p>
          <a:p>
            <a:pPr eaLnBrk="1" hangingPunct="1"/>
            <a:r>
              <a:rPr lang="sv-SE" altLang="en-US" sz="2000" dirty="0"/>
              <a:t>A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is </a:t>
            </a:r>
            <a:r>
              <a:rPr lang="sv-SE" altLang="en-US" sz="2000" dirty="0" err="1"/>
              <a:t>related</a:t>
            </a:r>
            <a:r>
              <a:rPr lang="sv-SE" altLang="en-US" sz="2000" dirty="0"/>
              <a:t> to a </a:t>
            </a:r>
            <a:r>
              <a:rPr lang="sv-SE" altLang="en-US" sz="2000" dirty="0" err="1"/>
              <a:t>room</a:t>
            </a:r>
            <a:r>
              <a:rPr lang="sv-SE" altLang="en-US" sz="2000" dirty="0"/>
              <a:t> by the </a:t>
            </a:r>
            <a:r>
              <a:rPr lang="sv-SE" altLang="en-US" sz="2000" dirty="0" err="1"/>
              <a:t>fact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has </a:t>
            </a:r>
            <a:r>
              <a:rPr lang="sv-SE" altLang="en-US" sz="2000" dirty="0" err="1"/>
              <a:t>lectures</a:t>
            </a:r>
            <a:r>
              <a:rPr lang="sv-SE" altLang="en-US" sz="2000" dirty="0"/>
              <a:t> in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room</a:t>
            </a:r>
            <a:r>
              <a:rPr lang="sv-SE" altLang="en-US" sz="2000" dirty="0" smtClean="0"/>
              <a:t>.</a:t>
            </a:r>
          </a:p>
          <a:p>
            <a:pPr eaLnBrk="1" hangingPunct="1"/>
            <a:endParaRPr lang="sv-SE" altLang="en-US" sz="2000" dirty="0"/>
          </a:p>
          <a:p>
            <a:pPr eaLnBrk="1" hangingPunct="1"/>
            <a:r>
              <a:rPr lang="sv-SE" altLang="en-US" sz="2000" dirty="0" err="1" smtClean="0"/>
              <a:t>Both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entities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are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related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through</a:t>
            </a:r>
            <a:r>
              <a:rPr lang="sv-SE" altLang="en-US" sz="2000" dirty="0" smtClean="0"/>
              <a:t> the relationship </a:t>
            </a:r>
            <a:r>
              <a:rPr lang="sv-SE" altLang="en-US" sz="2000" dirty="0" err="1" smtClean="0"/>
              <a:t>named</a:t>
            </a:r>
            <a:r>
              <a:rPr lang="sv-SE" altLang="en-US" sz="2000" dirty="0" smtClean="0"/>
              <a:t> ”R1”</a:t>
            </a:r>
            <a:endParaRPr lang="sv-SE" altLang="en-US" sz="2000" dirty="0"/>
          </a:p>
        </p:txBody>
      </p:sp>
      <p:grpSp>
        <p:nvGrpSpPr>
          <p:cNvPr id="10243" name="Group 20"/>
          <p:cNvGrpSpPr>
            <a:grpSpLocks/>
          </p:cNvGrpSpPr>
          <p:nvPr/>
        </p:nvGrpSpPr>
        <p:grpSpPr bwMode="auto">
          <a:xfrm>
            <a:off x="457200" y="2135188"/>
            <a:ext cx="8001000" cy="1943100"/>
            <a:chOff x="288" y="1345"/>
            <a:chExt cx="5040" cy="1224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11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auto">
            <a:xfrm>
              <a:off x="288" y="1798"/>
              <a:ext cx="474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name</a:t>
              </a:r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331" y="1351"/>
              <a:ext cx="504" cy="2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 u="sng"/>
                <a:t>code</a:t>
              </a:r>
            </a:p>
          </p:txBody>
        </p:sp>
        <p:cxnSp>
          <p:nvCxnSpPr>
            <p:cNvPr id="10247" name="AutoShape 7"/>
            <p:cNvCxnSpPr>
              <a:cxnSpLocks noChangeShapeType="1"/>
              <a:stCxn id="10245" idx="6"/>
              <a:endCxn id="10244" idx="1"/>
            </p:cNvCxnSpPr>
            <p:nvPr/>
          </p:nvCxnSpPr>
          <p:spPr bwMode="auto">
            <a:xfrm>
              <a:off x="770" y="1912"/>
              <a:ext cx="332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48" name="AutoShape 8"/>
            <p:cNvCxnSpPr>
              <a:cxnSpLocks noChangeShapeType="1"/>
              <a:stCxn id="10246" idx="4"/>
              <a:endCxn id="10244" idx="0"/>
            </p:cNvCxnSpPr>
            <p:nvPr/>
          </p:nvCxnSpPr>
          <p:spPr bwMode="auto">
            <a:xfrm>
              <a:off x="1583" y="1579"/>
              <a:ext cx="1" cy="1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1246" y="2342"/>
              <a:ext cx="680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teacher</a:t>
              </a:r>
            </a:p>
          </p:txBody>
        </p:sp>
        <p:cxnSp>
          <p:nvCxnSpPr>
            <p:cNvPr id="10250" name="AutoShape 10"/>
            <p:cNvCxnSpPr>
              <a:cxnSpLocks noChangeShapeType="1"/>
              <a:stCxn id="10249" idx="0"/>
              <a:endCxn id="10244" idx="2"/>
            </p:cNvCxnSpPr>
            <p:nvPr/>
          </p:nvCxnSpPr>
          <p:spPr bwMode="auto">
            <a:xfrm flipH="1" flipV="1">
              <a:off x="1584" y="2130"/>
              <a:ext cx="2" cy="2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3650" y="1707"/>
              <a:ext cx="947" cy="41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3877" y="1345"/>
              <a:ext cx="504" cy="2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 u="sng"/>
                <a:t>name</a:t>
              </a:r>
            </a:p>
          </p:txBody>
        </p:sp>
        <p:cxnSp>
          <p:nvCxnSpPr>
            <p:cNvPr id="10253" name="AutoShape 13"/>
            <p:cNvCxnSpPr>
              <a:cxnSpLocks noChangeShapeType="1"/>
              <a:stCxn id="10252" idx="4"/>
              <a:endCxn id="10251" idx="0"/>
            </p:cNvCxnSpPr>
            <p:nvPr/>
          </p:nvCxnSpPr>
          <p:spPr bwMode="auto">
            <a:xfrm flipH="1">
              <a:off x="4124" y="1573"/>
              <a:ext cx="5" cy="12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4784" y="1798"/>
              <a:ext cx="544" cy="22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600" b="1"/>
                <a:t>#seats</a:t>
              </a:r>
            </a:p>
          </p:txBody>
        </p:sp>
        <p:cxnSp>
          <p:nvCxnSpPr>
            <p:cNvPr id="10255" name="AutoShape 15"/>
            <p:cNvCxnSpPr>
              <a:cxnSpLocks noChangeShapeType="1"/>
              <a:stCxn id="10254" idx="2"/>
              <a:endCxn id="10251" idx="3"/>
            </p:cNvCxnSpPr>
            <p:nvPr/>
          </p:nvCxnSpPr>
          <p:spPr bwMode="auto">
            <a:xfrm flipH="1">
              <a:off x="4605" y="1912"/>
              <a:ext cx="171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6" name="AutoShape 17"/>
            <p:cNvSpPr>
              <a:spLocks noChangeArrowheads="1"/>
            </p:cNvSpPr>
            <p:nvPr/>
          </p:nvSpPr>
          <p:spPr bwMode="auto">
            <a:xfrm>
              <a:off x="2426" y="1570"/>
              <a:ext cx="908" cy="682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800" b="1" dirty="0" smtClean="0"/>
                <a:t>R1</a:t>
              </a:r>
              <a:endParaRPr lang="sv-SE" altLang="en-US" sz="1800" b="1" dirty="0"/>
            </a:p>
          </p:txBody>
        </p:sp>
        <p:cxnSp>
          <p:nvCxnSpPr>
            <p:cNvPr id="10257" name="AutoShape 18"/>
            <p:cNvCxnSpPr>
              <a:cxnSpLocks noChangeShapeType="1"/>
              <a:stCxn id="10244" idx="3"/>
              <a:endCxn id="10256" idx="1"/>
            </p:cNvCxnSpPr>
            <p:nvPr/>
          </p:nvCxnSpPr>
          <p:spPr bwMode="auto">
            <a:xfrm flipV="1">
              <a:off x="2065" y="1911"/>
              <a:ext cx="353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8" name="AutoShape 19"/>
            <p:cNvCxnSpPr>
              <a:cxnSpLocks noChangeShapeType="1"/>
              <a:stCxn id="10256" idx="3"/>
              <a:endCxn id="10251" idx="1"/>
            </p:cNvCxnSpPr>
            <p:nvPr/>
          </p:nvCxnSpPr>
          <p:spPr bwMode="auto">
            <a:xfrm>
              <a:off x="3342" y="1911"/>
              <a:ext cx="300" cy="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3506</Words>
  <Application>Microsoft Macintosh PowerPoint</Application>
  <PresentationFormat>Presentación en pantalla (4:3)</PresentationFormat>
  <Paragraphs>876</Paragraphs>
  <Slides>76</Slides>
  <Notes>11</Notes>
  <HiddenSlides>2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76</vt:i4>
      </vt:variant>
    </vt:vector>
  </HeadingPairs>
  <TitlesOfParts>
    <vt:vector size="79" baseType="lpstr">
      <vt:lpstr>Arial</vt:lpstr>
      <vt:lpstr>Courier New</vt:lpstr>
      <vt:lpstr>Standardformgivning</vt:lpstr>
      <vt:lpstr>Database design</vt:lpstr>
      <vt:lpstr>Course Objectives</vt:lpstr>
      <vt:lpstr>The Entity-Relationship approach</vt:lpstr>
      <vt:lpstr>ER basics</vt:lpstr>
      <vt:lpstr>E/R Model</vt:lpstr>
      <vt:lpstr>Entity Sets</vt:lpstr>
      <vt:lpstr>Attributes</vt:lpstr>
      <vt:lpstr>Relationships</vt:lpstr>
      <vt:lpstr>Presentación de PowerPoint</vt:lpstr>
      <vt:lpstr>Presentación de PowerPoint</vt:lpstr>
      <vt:lpstr>Presentación de PowerPoint</vt:lpstr>
      <vt:lpstr>Translation to relations</vt:lpstr>
      <vt:lpstr>Translation to relations</vt:lpstr>
      <vt:lpstr>A note on naming policies</vt:lpstr>
      <vt:lpstr>Translation to relations</vt:lpstr>
      <vt:lpstr>Translation to relations</vt:lpstr>
      <vt:lpstr>References</vt:lpstr>
      <vt:lpstr>”Foreign” keys</vt:lpstr>
      <vt:lpstr>Quiz</vt:lpstr>
      <vt:lpstr>Attributes on relationships</vt:lpstr>
      <vt:lpstr>Translation to relations</vt:lpstr>
      <vt:lpstr>Translation to relations</vt:lpstr>
      <vt:lpstr>Quiz</vt:lpstr>
      <vt:lpstr>Relationship (non-)keys</vt:lpstr>
      <vt:lpstr>Multiway relationships</vt:lpstr>
      <vt:lpstr>Presentación de PowerPoint</vt:lpstr>
      <vt:lpstr>Presentación de PowerPoint</vt:lpstr>
      <vt:lpstr>ER Cheatsheet 1</vt:lpstr>
      <vt:lpstr>Cardinality</vt:lpstr>
      <vt:lpstr>Many-to-many relationships</vt:lpstr>
      <vt:lpstr>Many-to-one relationships</vt:lpstr>
      <vt:lpstr>Many-to-”exactly one”</vt:lpstr>
      <vt:lpstr>One-to-one relationships</vt:lpstr>
      <vt:lpstr>Translating multiplicity</vt:lpstr>
      <vt:lpstr>Translating multiplicity</vt:lpstr>
      <vt:lpstr>Translating multiplicity</vt:lpstr>
      <vt:lpstr>Quiz</vt:lpstr>
      <vt:lpstr>Aside: the NULL symbol</vt:lpstr>
      <vt:lpstr>Translation comparison</vt:lpstr>
      <vt:lpstr>Bad E-R design</vt:lpstr>
      <vt:lpstr>Attribute or related entity?</vt:lpstr>
      <vt:lpstr>Quiz!</vt:lpstr>
      <vt:lpstr>Quiz!</vt:lpstr>
      <vt:lpstr>Relationships to ”self”</vt:lpstr>
      <vt:lpstr>ER Cheatsheet 2</vt:lpstr>
      <vt:lpstr>Break! In part 2:</vt:lpstr>
      <vt:lpstr>Special relationships</vt:lpstr>
      <vt:lpstr>Subclassing</vt:lpstr>
      <vt:lpstr>Presentación de PowerPoint</vt:lpstr>
      <vt:lpstr>Subclass/Superclass Hierarchy</vt:lpstr>
      <vt:lpstr>Translating ISA to relations</vt:lpstr>
      <vt:lpstr>Presentación de PowerPoint</vt:lpstr>
      <vt:lpstr>Presentación de PowerPoint</vt:lpstr>
      <vt:lpstr>Alternate ISA translations</vt:lpstr>
      <vt:lpstr>Presentación de PowerPoint</vt:lpstr>
      <vt:lpstr>Presentación de PowerPoint</vt:lpstr>
      <vt:lpstr>Presentación de PowerPoint</vt:lpstr>
      <vt:lpstr>Presentación de PowerPoint</vt:lpstr>
      <vt:lpstr>Comparison – E-R</vt:lpstr>
      <vt:lpstr>Comparison – OO</vt:lpstr>
      <vt:lpstr>Comparison – NULLs</vt:lpstr>
      <vt:lpstr>Weak entities</vt:lpstr>
      <vt:lpstr>Weak entities</vt:lpstr>
      <vt:lpstr>Weak entities in E-R diagrams</vt:lpstr>
      <vt:lpstr>Presentación de PowerPoint</vt:lpstr>
      <vt:lpstr>Presentación de PowerPoint</vt:lpstr>
      <vt:lpstr>Multiway relationships as WEs</vt:lpstr>
      <vt:lpstr>Presentación de PowerPoint</vt:lpstr>
      <vt:lpstr>What’s the point?</vt:lpstr>
      <vt:lpstr>Things not to do…</vt:lpstr>
      <vt:lpstr>”Multivalued” attributes</vt:lpstr>
      <vt:lpstr>”Multivalued” attributes</vt:lpstr>
      <vt:lpstr>”Flag” attributes on relationships</vt:lpstr>
      <vt:lpstr>”Flag” attributes on relationships</vt:lpstr>
      <vt:lpstr>ER cheatsheet 3</vt:lpstr>
      <vt:lpstr>Next time, lecture 3</vt:lpstr>
    </vt:vector>
  </TitlesOfParts>
  <Company>barbar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design</dc:title>
  <dc:creator>Niklas Broberg</dc:creator>
  <cp:lastModifiedBy>Pablo Picazo-Sanchez</cp:lastModifiedBy>
  <cp:revision>104</cp:revision>
  <dcterms:created xsi:type="dcterms:W3CDTF">2005-10-25T11:36:49Z</dcterms:created>
  <dcterms:modified xsi:type="dcterms:W3CDTF">2017-10-25T11:10:26Z</dcterms:modified>
</cp:coreProperties>
</file>