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04" r:id="rId21"/>
    <p:sldId id="313" r:id="rId22"/>
    <p:sldId id="312" r:id="rId23"/>
  </p:sldIdLst>
  <p:sldSz cx="9144000" cy="6858000" type="screen4x3"/>
  <p:notesSz cx="7099300" cy="10234613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6666"/>
    <a:srgbClr val="00D900"/>
    <a:srgbClr val="99FF33"/>
    <a:srgbClr val="FF8989"/>
    <a:srgbClr val="0099FF"/>
    <a:srgbClr val="F10101"/>
    <a:srgbClr val="FFCC00"/>
    <a:srgbClr val="80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6" autoAdjust="0"/>
    <p:restoredTop sz="90123" autoAdjust="0"/>
  </p:normalViewPr>
  <p:slideViewPr>
    <p:cSldViewPr>
      <p:cViewPr varScale="1">
        <p:scale>
          <a:sx n="100" d="100"/>
          <a:sy n="100" d="100"/>
        </p:scale>
        <p:origin x="14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85018B-57C1-C442-B665-3C5E9D813DC2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5" tIns="49523" rIns="99045" bIns="49523" numCol="1" anchor="t" anchorCtr="0" compatLnSpc="1">
            <a:prstTxWarp prst="textNoShape">
              <a:avLst/>
            </a:prstTxWarp>
          </a:bodyPr>
          <a:lstStyle>
            <a:lvl1pPr algn="l" defTabSz="990576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5" tIns="49523" rIns="99045" bIns="49523" numCol="1" anchor="t" anchorCtr="0" compatLnSpc="1">
            <a:prstTxWarp prst="textNoShape">
              <a:avLst/>
            </a:prstTxWarp>
          </a:bodyPr>
          <a:lstStyle>
            <a:lvl1pPr algn="r" defTabSz="990576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5" tIns="49523" rIns="99045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5" tIns="49523" rIns="99045" bIns="49523" numCol="1" anchor="b" anchorCtr="0" compatLnSpc="1">
            <a:prstTxWarp prst="textNoShape">
              <a:avLst/>
            </a:prstTxWarp>
          </a:bodyPr>
          <a:lstStyle>
            <a:lvl1pPr algn="l" defTabSz="990576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5" tIns="49523" rIns="99045" bIns="49523" numCol="1" anchor="b" anchorCtr="0" compatLnSpc="1">
            <a:prstTxWarp prst="textNoShape">
              <a:avLst/>
            </a:prstTxWarp>
          </a:bodyPr>
          <a:lstStyle>
            <a:lvl1pPr algn="r" defTabSz="989013">
              <a:defRPr sz="1400"/>
            </a:lvl1pPr>
          </a:lstStyle>
          <a:p>
            <a:fld id="{1D820D04-3E10-E34F-A780-16A19EEBD6A8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We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want</a:t>
            </a:r>
            <a:r>
              <a:rPr lang="es-ES_tradnl" baseline="0" dirty="0" smtClean="0"/>
              <a:t> to </a:t>
            </a:r>
            <a:r>
              <a:rPr lang="es-ES_tradnl" baseline="0" dirty="0" err="1" smtClean="0"/>
              <a:t>create</a:t>
            </a:r>
            <a:r>
              <a:rPr lang="es-ES_tradnl" baseline="0" dirty="0" smtClean="0"/>
              <a:t> a </a:t>
            </a:r>
            <a:r>
              <a:rPr lang="es-ES_tradnl" baseline="0" dirty="0" err="1" smtClean="0"/>
              <a:t>Database</a:t>
            </a:r>
            <a:r>
              <a:rPr lang="es-ES_tradnl" baseline="0" dirty="0" smtClean="0"/>
              <a:t> to </a:t>
            </a:r>
            <a:r>
              <a:rPr lang="es-ES_tradnl" baseline="0" dirty="0" err="1" smtClean="0"/>
              <a:t>model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reality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4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25795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/>
              <a:t>NB, 2010-01-17: </a:t>
            </a:r>
            <a:r>
              <a:rPr lang="sv-SE" altLang="en-US" dirty="0" err="1"/>
              <a:t>Updated</a:t>
            </a:r>
            <a:r>
              <a:rPr lang="sv-SE" altLang="en-US" dirty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data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matches</a:t>
            </a:r>
            <a:r>
              <a:rPr lang="sv-SE" altLang="en-US" dirty="0"/>
              <a:t> the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SVA, 2016-10-26: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data </a:t>
            </a:r>
            <a:r>
              <a:rPr lang="sv-SE" altLang="en-US" dirty="0" err="1" smtClean="0"/>
              <a:t>that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matches</a:t>
            </a:r>
            <a:r>
              <a:rPr lang="sv-SE" altLang="en-US" dirty="0" smtClean="0"/>
              <a:t> the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PP, 2017-10-23: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General data.</a:t>
            </a:r>
          </a:p>
          <a:p>
            <a:pPr eaLnBrk="1" hangingPunct="1"/>
            <a:endParaRPr lang="sv-SE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NB, 2010-01-17: </a:t>
            </a:r>
            <a:r>
              <a:rPr lang="sv-SE" altLang="en-US" dirty="0" err="1"/>
              <a:t>Updated</a:t>
            </a:r>
            <a:r>
              <a:rPr lang="sv-SE" altLang="en-US" dirty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data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matches</a:t>
            </a:r>
            <a:r>
              <a:rPr lang="sv-SE" altLang="en-US" dirty="0"/>
              <a:t> the new </a:t>
            </a:r>
            <a:r>
              <a:rPr lang="sv-SE" altLang="en-US" dirty="0" err="1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SVA, 2016-10-26: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data </a:t>
            </a:r>
            <a:r>
              <a:rPr lang="sv-SE" altLang="en-US" dirty="0" err="1" smtClean="0"/>
              <a:t>that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matches</a:t>
            </a:r>
            <a:r>
              <a:rPr lang="sv-SE" altLang="en-US" dirty="0" smtClean="0"/>
              <a:t> the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PP, 2017-10-23: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General data.</a:t>
            </a:r>
          </a:p>
          <a:p>
            <a:pPr eaLnBrk="1" hangingPunct="1"/>
            <a:endParaRPr lang="sv-SE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21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0515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drop</a:t>
            </a:r>
            <a:r>
              <a:rPr lang="es-ES_tradnl" dirty="0" smtClean="0"/>
              <a:t> </a:t>
            </a:r>
            <a:r>
              <a:rPr lang="es-ES_tradnl" dirty="0" err="1" smtClean="0"/>
              <a:t>schema</a:t>
            </a:r>
            <a:r>
              <a:rPr lang="es-ES_tradnl" dirty="0" smtClean="0"/>
              <a:t> 'test';</a:t>
            </a:r>
          </a:p>
          <a:p>
            <a:endParaRPr lang="es-ES_tradnl" dirty="0" smtClean="0"/>
          </a:p>
          <a:p>
            <a:r>
              <a:rPr lang="es-ES_tradnl" dirty="0" err="1" smtClean="0"/>
              <a:t>Relation</a:t>
            </a:r>
            <a:r>
              <a:rPr lang="es-ES_tradnl" dirty="0" smtClean="0"/>
              <a:t> </a:t>
            </a:r>
            <a:r>
              <a:rPr lang="es-ES_tradnl" dirty="0" err="1" smtClean="0"/>
              <a:t>schema</a:t>
            </a:r>
            <a:r>
              <a:rPr lang="es-ES_tradnl" dirty="0" smtClean="0"/>
              <a:t> =!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Relationship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5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3017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schema</a:t>
            </a:r>
            <a:r>
              <a:rPr lang="es-ES_tradnl" dirty="0" smtClean="0"/>
              <a:t> == </a:t>
            </a:r>
            <a:r>
              <a:rPr lang="es-ES_tradnl" dirty="0" err="1" smtClean="0"/>
              <a:t>structure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err="1" smtClean="0"/>
              <a:t>instance</a:t>
            </a:r>
            <a:r>
              <a:rPr lang="es-ES_tradnl" dirty="0" smtClean="0"/>
              <a:t> == </a:t>
            </a:r>
            <a:r>
              <a:rPr lang="es-ES_tradnl" dirty="0" err="1" smtClean="0"/>
              <a:t>content</a:t>
            </a:r>
            <a:r>
              <a:rPr lang="es-ES_tradnl" dirty="0" smtClean="0"/>
              <a:t> of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structure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6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54183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Relations</a:t>
            </a:r>
            <a:r>
              <a:rPr lang="es-ES_tradnl" dirty="0" smtClean="0"/>
              <a:t> == </a:t>
            </a:r>
            <a:r>
              <a:rPr lang="es-ES_tradnl" dirty="0" err="1" smtClean="0"/>
              <a:t>entities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7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049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are </a:t>
            </a:r>
            <a:r>
              <a:rPr lang="es-ES_tradnl" dirty="0" err="1" smtClean="0"/>
              <a:t>based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mathematical</a:t>
            </a:r>
            <a:r>
              <a:rPr lang="es-ES_tradnl" dirty="0" smtClean="0"/>
              <a:t> set </a:t>
            </a:r>
            <a:r>
              <a:rPr lang="es-ES_tradnl" dirty="0" err="1" smtClean="0"/>
              <a:t>theory</a:t>
            </a:r>
            <a:r>
              <a:rPr lang="es-ES_tradnl" dirty="0" smtClean="0"/>
              <a:t> --&gt; </a:t>
            </a:r>
            <a:r>
              <a:rPr lang="es-ES_tradnl" dirty="0" err="1" smtClean="0"/>
              <a:t>allow</a:t>
            </a:r>
            <a:r>
              <a:rPr lang="es-ES_tradnl" dirty="0" smtClean="0"/>
              <a:t> </a:t>
            </a:r>
            <a:r>
              <a:rPr lang="es-ES_tradnl" dirty="0" err="1" smtClean="0"/>
              <a:t>us</a:t>
            </a:r>
            <a:r>
              <a:rPr lang="es-ES_tradnl" dirty="0" smtClean="0"/>
              <a:t> to </a:t>
            </a:r>
            <a:r>
              <a:rPr lang="es-ES_tradnl" dirty="0" err="1" smtClean="0"/>
              <a:t>make</a:t>
            </a:r>
            <a:r>
              <a:rPr lang="es-ES_tradnl" dirty="0" smtClean="0"/>
              <a:t> </a:t>
            </a:r>
            <a:r>
              <a:rPr lang="es-ES_tradnl" dirty="0" err="1" smtClean="0"/>
              <a:t>queries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8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49753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already</a:t>
            </a:r>
            <a:r>
              <a:rPr lang="es-ES_tradnl" dirty="0" smtClean="0"/>
              <a:t> </a:t>
            </a:r>
            <a:r>
              <a:rPr lang="es-ES_tradnl" dirty="0" err="1" smtClean="0"/>
              <a:t>solved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keys</a:t>
            </a:r>
            <a:r>
              <a:rPr lang="es-ES_tradnl" dirty="0" smtClean="0"/>
              <a:t> </a:t>
            </a:r>
            <a:r>
              <a:rPr lang="es-ES_tradnl" dirty="0" err="1" smtClean="0"/>
              <a:t>problem</a:t>
            </a:r>
            <a:r>
              <a:rPr lang="es-ES_tradnl" dirty="0" smtClean="0"/>
              <a:t>... </a:t>
            </a:r>
            <a:r>
              <a:rPr lang="es-ES_tradnl" dirty="0" err="1" smtClean="0"/>
              <a:t>but</a:t>
            </a:r>
            <a:r>
              <a:rPr lang="es-ES_tradnl" dirty="0" smtClean="0"/>
              <a:t>.. </a:t>
            </a:r>
            <a:r>
              <a:rPr lang="es-ES_tradnl" dirty="0" err="1" smtClean="0"/>
              <a:t>now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have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another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problem</a:t>
            </a:r>
            <a:r>
              <a:rPr lang="es-ES_tradnl" baseline="0" dirty="0" smtClean="0"/>
              <a:t>....</a:t>
            </a:r>
          </a:p>
          <a:p>
            <a:endParaRPr lang="es-ES_tradnl" baseline="0" dirty="0" smtClean="0"/>
          </a:p>
          <a:p>
            <a:r>
              <a:rPr lang="es-ES_tradnl" baseline="0" dirty="0" err="1" smtClean="0"/>
              <a:t>If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want</a:t>
            </a:r>
            <a:r>
              <a:rPr lang="es-ES_tradnl" baseline="0" dirty="0" smtClean="0"/>
              <a:t> to </a:t>
            </a:r>
            <a:r>
              <a:rPr lang="es-ES_tradnl" baseline="0" dirty="0" err="1" smtClean="0"/>
              <a:t>modify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some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tuples</a:t>
            </a:r>
            <a:r>
              <a:rPr lang="es-ES_tradnl" baseline="0" dirty="0" smtClean="0"/>
              <a:t>, </a:t>
            </a:r>
            <a:r>
              <a:rPr lang="es-ES_tradnl" baseline="0" dirty="0" err="1" smtClean="0"/>
              <a:t>we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have</a:t>
            </a:r>
            <a:r>
              <a:rPr lang="es-ES_tradnl" baseline="0" dirty="0" smtClean="0"/>
              <a:t> to </a:t>
            </a:r>
            <a:r>
              <a:rPr lang="es-ES_tradnl" baseline="0" dirty="0" err="1" smtClean="0"/>
              <a:t>take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care</a:t>
            </a:r>
            <a:r>
              <a:rPr lang="es-ES_tradnl" baseline="0" dirty="0" smtClean="0"/>
              <a:t> of </a:t>
            </a:r>
            <a:r>
              <a:rPr lang="es-ES_tradnl" baseline="0" dirty="0" err="1" smtClean="0"/>
              <a:t>all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redundant</a:t>
            </a:r>
            <a:r>
              <a:rPr lang="es-ES_tradnl" baseline="0" dirty="0" smtClean="0"/>
              <a:t> data.. </a:t>
            </a:r>
            <a:r>
              <a:rPr lang="es-ES_tradnl" baseline="0" dirty="0" err="1" smtClean="0"/>
              <a:t>otherwise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will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have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inconsistencies</a:t>
            </a:r>
            <a:r>
              <a:rPr lang="es-ES_tradnl" baseline="0" dirty="0" smtClean="0"/>
              <a:t> in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database</a:t>
            </a:r>
            <a:r>
              <a:rPr lang="es-ES_tradnl" baseline="0" dirty="0" smtClean="0"/>
              <a:t>...</a:t>
            </a:r>
          </a:p>
          <a:p>
            <a:endParaRPr lang="es-ES_tradnl" baseline="0" dirty="0" smtClean="0"/>
          </a:p>
          <a:p>
            <a:r>
              <a:rPr lang="es-ES_tradnl" baseline="0" dirty="0" err="1" smtClean="0"/>
              <a:t>How</a:t>
            </a:r>
            <a:r>
              <a:rPr lang="es-ES_tradnl" baseline="0" dirty="0" smtClean="0"/>
              <a:t>???</a:t>
            </a:r>
          </a:p>
          <a:p>
            <a:endParaRPr lang="es-ES_tradnl" baseline="0" dirty="0" smtClean="0"/>
          </a:p>
          <a:p>
            <a:r>
              <a:rPr lang="es-ES_tradnl" baseline="0" dirty="0" err="1" smtClean="0"/>
              <a:t>Splitting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the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table</a:t>
            </a:r>
            <a:endParaRPr lang="es-ES_tradnl" baseline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20D04-3E10-E34F-A780-16A19EEBD6A8}" type="slidenum">
              <a:rPr lang="sv-SE" altLang="en-US" smtClean="0"/>
              <a:pPr/>
              <a:t>11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29197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NB, 2010-01-18: </a:t>
            </a:r>
            <a:r>
              <a:rPr lang="sv-SE" altLang="en-US" dirty="0" err="1"/>
              <a:t>Updated</a:t>
            </a:r>
            <a:r>
              <a:rPr lang="sv-SE" altLang="en-US" dirty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data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matches</a:t>
            </a:r>
            <a:r>
              <a:rPr lang="sv-SE" altLang="en-US" dirty="0"/>
              <a:t> the new </a:t>
            </a:r>
            <a:r>
              <a:rPr lang="sv-SE" altLang="en-US" dirty="0" err="1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SVA, 2016-10-26: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data </a:t>
            </a:r>
            <a:r>
              <a:rPr lang="sv-SE" altLang="en-US" dirty="0" err="1" smtClean="0"/>
              <a:t>that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matches</a:t>
            </a:r>
            <a:r>
              <a:rPr lang="sv-SE" altLang="en-US" dirty="0" smtClean="0"/>
              <a:t> the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PP, 2017-10-23: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General data.</a:t>
            </a:r>
          </a:p>
          <a:p>
            <a:pPr eaLnBrk="1" hangingPunct="1"/>
            <a:endParaRPr lang="sv-SE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NB, 2010-01-17: </a:t>
            </a:r>
            <a:r>
              <a:rPr lang="sv-SE" altLang="en-US" dirty="0" err="1"/>
              <a:t>Updated</a:t>
            </a:r>
            <a:r>
              <a:rPr lang="sv-SE" altLang="en-US" dirty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data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matches</a:t>
            </a:r>
            <a:r>
              <a:rPr lang="sv-SE" altLang="en-US" dirty="0"/>
              <a:t> the new </a:t>
            </a:r>
            <a:r>
              <a:rPr lang="sv-SE" altLang="en-US" dirty="0" err="1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SVA, 2016-10-26: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data </a:t>
            </a:r>
            <a:r>
              <a:rPr lang="sv-SE" altLang="en-US" dirty="0" err="1" smtClean="0"/>
              <a:t>that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matches</a:t>
            </a:r>
            <a:r>
              <a:rPr lang="sv-SE" altLang="en-US" dirty="0" smtClean="0"/>
              <a:t> the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PP, 2017-10-23: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General data.</a:t>
            </a:r>
          </a:p>
          <a:p>
            <a:pPr eaLnBrk="1" hangingPunct="1"/>
            <a:endParaRPr lang="sv-SE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sv-SE" altLang="en-US" dirty="0"/>
              <a:t>NB, 2010-01-17: </a:t>
            </a:r>
            <a:r>
              <a:rPr lang="sv-SE" altLang="en-US" dirty="0" err="1"/>
              <a:t>Updated</a:t>
            </a:r>
            <a:r>
              <a:rPr lang="sv-SE" altLang="en-US" dirty="0"/>
              <a:t> </a:t>
            </a:r>
            <a:r>
              <a:rPr lang="sv-SE" altLang="en-US" dirty="0" err="1"/>
              <a:t>with</a:t>
            </a:r>
            <a:r>
              <a:rPr lang="sv-SE" altLang="en-US" dirty="0"/>
              <a:t> data </a:t>
            </a:r>
            <a:r>
              <a:rPr lang="sv-SE" altLang="en-US" dirty="0" err="1"/>
              <a:t>that</a:t>
            </a:r>
            <a:r>
              <a:rPr lang="sv-SE" altLang="en-US" dirty="0"/>
              <a:t> </a:t>
            </a:r>
            <a:r>
              <a:rPr lang="sv-SE" altLang="en-US" dirty="0" err="1"/>
              <a:t>matches</a:t>
            </a:r>
            <a:r>
              <a:rPr lang="sv-SE" altLang="en-US" dirty="0"/>
              <a:t> the new </a:t>
            </a:r>
            <a:r>
              <a:rPr lang="sv-SE" altLang="en-US" dirty="0" err="1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SVA, 2016-10-26: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data </a:t>
            </a:r>
            <a:r>
              <a:rPr lang="sv-SE" altLang="en-US" dirty="0" err="1" smtClean="0"/>
              <a:t>that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matches</a:t>
            </a:r>
            <a:r>
              <a:rPr lang="sv-SE" altLang="en-US" dirty="0" smtClean="0"/>
              <a:t> the new </a:t>
            </a:r>
            <a:r>
              <a:rPr lang="sv-SE" altLang="en-US" dirty="0" err="1" smtClean="0"/>
              <a:t>course</a:t>
            </a:r>
            <a:r>
              <a:rPr lang="sv-SE" altLang="en-US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altLang="en-US" dirty="0" smtClean="0"/>
              <a:t>PP, 2017-10-23: </a:t>
            </a:r>
            <a:r>
              <a:rPr lang="sv-SE" altLang="en-US" dirty="0" err="1" smtClean="0"/>
              <a:t>Updated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with</a:t>
            </a:r>
            <a:r>
              <a:rPr lang="sv-SE" altLang="en-US" dirty="0" smtClean="0"/>
              <a:t> General data.</a:t>
            </a:r>
          </a:p>
          <a:p>
            <a:pPr eaLnBrk="1" hangingPunct="1"/>
            <a:endParaRPr lang="sv-SE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D21DA-A31A-C548-9024-74ED9786CE13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55308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56FE2-C0D9-044E-9B26-67C96424C7AE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7392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D1D11E-D3B2-B544-B9D9-26E36F4C96D9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21408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5A264-6ED3-8246-A81C-A75B5C57369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99983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AAEB4-1341-EA43-93D7-BBB76421D14D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69878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E885F-4492-D143-AE9B-D9496AC5EB0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1302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D5250-49AC-6A43-928D-07FCEB49858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46871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649DC-365C-B547-A3DE-14BCC2E9ED7F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0984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CDE8F-90C7-DD46-80CB-DD1D0D62242A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08871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856E2-C90F-604D-B9F6-355E4A4A2014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52317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21A782-8BA6-6F4E-9727-CE6CCA62112B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758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D1C38E-36BA-8D49-AB57-60EFEB00D303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2813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44CDE-4902-664B-A18F-154070C4C9C8}" type="slidenum">
              <a:rPr lang="sv-SE" altLang="en-US"/>
              <a:pPr/>
              <a:t>‹Nr.›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0443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8E01AAA-A531-7540-A863-F5988B6523E1}" type="slidenum">
              <a:rPr lang="sv-SE" altLang="en-US"/>
              <a:pPr/>
              <a:t>‹Nr.›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276475"/>
            <a:ext cx="7772400" cy="1470025"/>
          </a:xfrm>
        </p:spPr>
        <p:txBody>
          <a:bodyPr/>
          <a:lstStyle/>
          <a:p>
            <a:pPr eaLnBrk="1" hangingPunct="1"/>
            <a:r>
              <a:rPr lang="sv-SE" altLang="en-US" sz="5400"/>
              <a:t>Database </a:t>
            </a:r>
            <a:r>
              <a:rPr lang="sv-SE" altLang="en-US" sz="5400">
                <a:solidFill>
                  <a:srgbClr val="0000FF"/>
                </a:solidFill>
              </a:rPr>
              <a:t>design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Relations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4965" y="116632"/>
            <a:ext cx="114646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Lecture 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Composite keys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Keys can consist of several attributes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900113" y="3357563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>
                <a:latin typeface="Courier New" charset="0"/>
              </a:rPr>
              <a:t>Courses(</a:t>
            </a:r>
            <a:r>
              <a:rPr lang="sv-SE" altLang="en-US" sz="2400" b="1" u="sng">
                <a:latin typeface="Courier New" charset="0"/>
              </a:rPr>
              <a:t>code</a:t>
            </a:r>
            <a:r>
              <a:rPr lang="sv-SE" altLang="en-US" sz="2400" b="1">
                <a:latin typeface="Courier New" charset="0"/>
              </a:rPr>
              <a:t>, </a:t>
            </a:r>
            <a:r>
              <a:rPr lang="sv-SE" altLang="en-US" sz="2400" b="1" u="sng">
                <a:latin typeface="Courier New" charset="0"/>
              </a:rPr>
              <a:t>period</a:t>
            </a:r>
            <a:r>
              <a:rPr lang="sv-SE" altLang="en-US" sz="2400" b="1">
                <a:latin typeface="Courier New" charset="0"/>
              </a:rPr>
              <a:t>, name, teacher)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468313" y="4221163"/>
            <a:ext cx="7775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>
                <a:latin typeface="Courier New" charset="0"/>
              </a:rPr>
              <a:t>{(’TDA357’, 2, ’</a:t>
            </a:r>
            <a:r>
              <a:rPr lang="sv-SE" altLang="en-US" sz="1800" b="1" dirty="0" err="1">
                <a:latin typeface="Courier New" charset="0"/>
              </a:rPr>
              <a:t>Databases</a:t>
            </a:r>
            <a:r>
              <a:rPr lang="sv-SE" altLang="en-US" sz="1800" b="1" dirty="0">
                <a:latin typeface="Courier New" charset="0"/>
              </a:rPr>
              <a:t>’, </a:t>
            </a:r>
            <a:r>
              <a:rPr lang="sv-SE" altLang="en-US" sz="1800" b="1" dirty="0" smtClean="0">
                <a:latin typeface="Courier New" charset="0"/>
              </a:rPr>
              <a:t>’Mickey’),</a:t>
            </a:r>
            <a:endParaRPr lang="sv-SE" altLang="en-US" sz="1800" b="1" dirty="0">
              <a:latin typeface="Courier New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>
                <a:latin typeface="Courier New" charset="0"/>
              </a:rPr>
              <a:t> (’TDA357’, 3, ’</a:t>
            </a:r>
            <a:r>
              <a:rPr lang="sv-SE" altLang="en-US" sz="1800" b="1" dirty="0" err="1">
                <a:latin typeface="Courier New" charset="0"/>
              </a:rPr>
              <a:t>Databases</a:t>
            </a:r>
            <a:r>
              <a:rPr lang="sv-SE" altLang="en-US" sz="1800" b="1" dirty="0">
                <a:latin typeface="Courier New" charset="0"/>
              </a:rPr>
              <a:t>’, </a:t>
            </a:r>
            <a:r>
              <a:rPr lang="sv-SE" altLang="en-US" sz="1800" b="1" dirty="0" smtClean="0">
                <a:latin typeface="Courier New" charset="0"/>
              </a:rPr>
              <a:t>’</a:t>
            </a:r>
            <a:r>
              <a:rPr lang="sv-SE" altLang="en-US" sz="1800" b="1" dirty="0" err="1" smtClean="0">
                <a:latin typeface="Courier New" charset="0"/>
              </a:rPr>
              <a:t>Tweety</a:t>
            </a:r>
            <a:r>
              <a:rPr lang="sv-SE" altLang="en-US" sz="1800" b="1" dirty="0" smtClean="0">
                <a:latin typeface="Courier New" charset="0"/>
              </a:rPr>
              <a:t>’)}</a:t>
            </a:r>
            <a:endParaRPr lang="sv-SE" altLang="en-US" sz="1800" b="1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95288" y="1341438"/>
            <a:ext cx="8353425" cy="50403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Quiz time!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20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/>
              <a:t>What’s wrong with this schema?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42988" y="2492375"/>
            <a:ext cx="675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Courses(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 smtClean="0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755649" y="3429000"/>
            <a:ext cx="79930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{(’TDA357’, 2,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’Mickey’),</a:t>
            </a:r>
            <a:endParaRPr lang="sv-SE" altLang="en-US" sz="2000" b="1" dirty="0">
              <a:latin typeface="Courier New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 (’TDA357’, 3,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</a:t>
            </a:r>
            <a:r>
              <a:rPr lang="sv-SE" altLang="en-US" sz="2000" b="1" dirty="0" err="1" smtClean="0">
                <a:latin typeface="Courier New" charset="0"/>
              </a:rPr>
              <a:t>Tweety</a:t>
            </a:r>
            <a:r>
              <a:rPr lang="sv-SE" altLang="en-US" sz="2000" b="1" dirty="0" smtClean="0">
                <a:latin typeface="Courier New" charset="0"/>
              </a:rPr>
              <a:t>’)}</a:t>
            </a:r>
            <a:endParaRPr lang="sv-SE" altLang="en-US" sz="2000" b="1" dirty="0">
              <a:latin typeface="Courier New" charset="0"/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900113" y="5157788"/>
            <a:ext cx="70564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>
                <a:latin typeface="Courier New" charset="0"/>
              </a:rPr>
              <a:t>Courses(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400" b="1" dirty="0" err="1">
                <a:latin typeface="Courier New" charset="0"/>
              </a:rPr>
              <a:t>CourseTeachers</a:t>
            </a:r>
            <a:r>
              <a:rPr lang="sv-SE" altLang="en-US" sz="2400" b="1" dirty="0">
                <a:latin typeface="Courier New" charset="0"/>
              </a:rPr>
              <a:t>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u="sng" dirty="0">
                <a:latin typeface="Courier New" charset="0"/>
              </a:rPr>
              <a:t>period</a:t>
            </a:r>
            <a:r>
              <a:rPr lang="sv-SE" altLang="en-US" sz="2400" b="1" dirty="0" smtClean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3563938" y="3357563"/>
            <a:ext cx="1800225" cy="792162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3348038" y="4365625"/>
            <a:ext cx="2160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b="1"/>
              <a:t>Redundancy!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  <p:bldP spid="63496" grpId="0" animBg="1"/>
      <p:bldP spid="634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smtClean="0"/>
              <a:t>”Schedules” </a:t>
            </a:r>
            <a:r>
              <a:rPr lang="sv-SE" altLang="en-US" dirty="0" err="1"/>
              <a:t>database</a:t>
            </a:r>
            <a:endParaRPr lang="sv-SE" alt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i="1" dirty="0"/>
              <a:t>”</a:t>
            </a:r>
            <a:r>
              <a:rPr lang="sv-SE" altLang="en-US" i="1" dirty="0" err="1"/>
              <a:t>We</a:t>
            </a:r>
            <a:r>
              <a:rPr lang="sv-SE" altLang="en-US" i="1" dirty="0"/>
              <a:t> </a:t>
            </a:r>
            <a:r>
              <a:rPr lang="sv-SE" altLang="en-US" i="1" dirty="0" err="1"/>
              <a:t>want</a:t>
            </a:r>
            <a:r>
              <a:rPr lang="sv-SE" altLang="en-US" i="1" dirty="0"/>
              <a:t> a </a:t>
            </a:r>
            <a:r>
              <a:rPr lang="sv-SE" altLang="en-US" i="1" dirty="0" err="1"/>
              <a:t>database</a:t>
            </a:r>
            <a:r>
              <a:rPr lang="sv-SE" altLang="en-US" i="1" dirty="0"/>
              <a:t> for an </a:t>
            </a:r>
            <a:r>
              <a:rPr lang="sv-SE" altLang="en-US" i="1" dirty="0" err="1"/>
              <a:t>application</a:t>
            </a:r>
            <a:r>
              <a:rPr lang="sv-SE" altLang="en-US" i="1" dirty="0"/>
              <a:t> </a:t>
            </a:r>
            <a:r>
              <a:rPr lang="sv-SE" altLang="en-US" i="1" dirty="0" err="1"/>
              <a:t>that</a:t>
            </a:r>
            <a:r>
              <a:rPr lang="sv-SE" altLang="en-US" i="1" dirty="0"/>
              <a:t> </a:t>
            </a:r>
            <a:r>
              <a:rPr lang="sv-SE" altLang="en-US" i="1" dirty="0" err="1"/>
              <a:t>we</a:t>
            </a:r>
            <a:r>
              <a:rPr lang="sv-SE" altLang="en-US" i="1" dirty="0"/>
              <a:t> </a:t>
            </a:r>
            <a:r>
              <a:rPr lang="sv-SE" altLang="en-US" i="1" dirty="0" err="1"/>
              <a:t>will</a:t>
            </a:r>
            <a:r>
              <a:rPr lang="sv-SE" altLang="en-US" i="1" dirty="0"/>
              <a:t> </a:t>
            </a:r>
            <a:r>
              <a:rPr lang="sv-SE" altLang="en-US" i="1" dirty="0" err="1"/>
              <a:t>use</a:t>
            </a:r>
            <a:r>
              <a:rPr lang="sv-SE" altLang="en-US" i="1" dirty="0"/>
              <a:t> to </a:t>
            </a:r>
            <a:r>
              <a:rPr lang="sv-SE" altLang="en-US" i="1" dirty="0" err="1"/>
              <a:t>schedule</a:t>
            </a:r>
            <a:r>
              <a:rPr lang="sv-SE" altLang="en-US" i="1" dirty="0"/>
              <a:t> </a:t>
            </a:r>
            <a:r>
              <a:rPr lang="sv-SE" altLang="en-US" i="1" dirty="0" err="1"/>
              <a:t>courses</a:t>
            </a:r>
            <a:r>
              <a:rPr lang="sv-SE" altLang="en-US" i="1" dirty="0"/>
              <a:t>. …”</a:t>
            </a:r>
            <a:endParaRPr lang="sv-SE" altLang="en-US" dirty="0"/>
          </a:p>
          <a:p>
            <a:pPr eaLnBrk="1" hangingPunct="1">
              <a:buFontTx/>
              <a:buNone/>
            </a:pPr>
            <a:endParaRPr lang="sv-SE" altLang="en-US" dirty="0"/>
          </a:p>
          <a:p>
            <a:pPr lvl="1" eaLnBrk="1" hangingPunct="1"/>
            <a:r>
              <a:rPr lang="sv-SE" altLang="en-US" sz="2000" dirty="0"/>
              <a:t>Course </a:t>
            </a:r>
            <a:r>
              <a:rPr lang="sv-SE" altLang="en-US" sz="2000" dirty="0" err="1"/>
              <a:t>codes</a:t>
            </a:r>
            <a:r>
              <a:rPr lang="sv-SE" altLang="en-US" sz="2000" dirty="0"/>
              <a:t> and </a:t>
            </a:r>
            <a:r>
              <a:rPr lang="sv-SE" altLang="en-US" sz="2000" dirty="0" err="1"/>
              <a:t>names</a:t>
            </a:r>
            <a:r>
              <a:rPr lang="sv-SE" altLang="en-US" sz="2000" dirty="0"/>
              <a:t>, and the period the </a:t>
            </a:r>
            <a:r>
              <a:rPr lang="sv-SE" altLang="en-US" sz="2000" dirty="0" err="1"/>
              <a:t>courses</a:t>
            </a:r>
            <a:r>
              <a:rPr lang="sv-SE" altLang="en-US" sz="2000" dirty="0"/>
              <a:t> </a:t>
            </a:r>
            <a:r>
              <a:rPr lang="sv-SE" altLang="en-US" sz="2000" dirty="0" err="1"/>
              <a:t>are</a:t>
            </a:r>
            <a:r>
              <a:rPr lang="sv-SE" altLang="en-US" sz="2000" dirty="0"/>
              <a:t> given</a:t>
            </a:r>
          </a:p>
          <a:p>
            <a:pPr lvl="1" eaLnBrk="1" hangingPunct="1"/>
            <a:r>
              <a:rPr lang="sv-SE" altLang="en-US" sz="2000" dirty="0"/>
              <a:t>The </a:t>
            </a:r>
            <a:r>
              <a:rPr lang="sv-SE" altLang="en-US" sz="2000" dirty="0" err="1"/>
              <a:t>number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students </a:t>
            </a:r>
            <a:r>
              <a:rPr lang="sv-SE" altLang="en-US" sz="2000" dirty="0" err="1"/>
              <a:t>taking</a:t>
            </a:r>
            <a:r>
              <a:rPr lang="sv-SE" altLang="en-US" sz="2000" dirty="0"/>
              <a:t> a </a:t>
            </a:r>
            <a:r>
              <a:rPr lang="sv-SE" altLang="en-US" sz="2000" dirty="0" err="1"/>
              <a:t>course</a:t>
            </a:r>
            <a:endParaRPr lang="sv-SE" altLang="en-US" sz="2000" dirty="0"/>
          </a:p>
          <a:p>
            <a:pPr lvl="1" eaLnBrk="1" hangingPunct="1"/>
            <a:r>
              <a:rPr lang="sv-SE" altLang="en-US" sz="2000" dirty="0"/>
              <a:t>The </a:t>
            </a:r>
            <a:r>
              <a:rPr lang="sv-SE" altLang="en-US" sz="2000" dirty="0" err="1"/>
              <a:t>name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the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responsible</a:t>
            </a:r>
            <a:endParaRPr lang="sv-SE" altLang="en-US" sz="2000" dirty="0"/>
          </a:p>
          <a:p>
            <a:pPr lvl="1" eaLnBrk="1" hangingPunct="1"/>
            <a:r>
              <a:rPr lang="sv-SE" altLang="en-US" sz="2000" dirty="0"/>
              <a:t>The </a:t>
            </a:r>
            <a:r>
              <a:rPr lang="sv-SE" altLang="en-US" sz="2000" dirty="0" err="1"/>
              <a:t>names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all </a:t>
            </a:r>
            <a:r>
              <a:rPr lang="sv-SE" altLang="en-US" sz="2000" dirty="0" err="1"/>
              <a:t>lecture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rooms</a:t>
            </a:r>
            <a:r>
              <a:rPr lang="sv-SE" altLang="en-US" sz="2000" dirty="0"/>
              <a:t>, and the </a:t>
            </a:r>
            <a:r>
              <a:rPr lang="sv-SE" altLang="en-US" sz="2000" dirty="0" err="1"/>
              <a:t>number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</a:t>
            </a:r>
            <a:r>
              <a:rPr lang="sv-SE" altLang="en-US" sz="2000" dirty="0" err="1"/>
              <a:t>seats</a:t>
            </a:r>
            <a:r>
              <a:rPr lang="sv-SE" altLang="en-US" sz="2000" dirty="0"/>
              <a:t> in </a:t>
            </a:r>
            <a:r>
              <a:rPr lang="sv-SE" altLang="en-US" sz="2000" dirty="0" err="1"/>
              <a:t>them</a:t>
            </a:r>
            <a:endParaRPr lang="sv-SE" altLang="en-US" sz="2000" dirty="0"/>
          </a:p>
          <a:p>
            <a:pPr lvl="1" eaLnBrk="1" hangingPunct="1"/>
            <a:r>
              <a:rPr lang="sv-SE" altLang="en-US" sz="2000" dirty="0" err="1"/>
              <a:t>Weekdays</a:t>
            </a:r>
            <a:r>
              <a:rPr lang="sv-SE" altLang="en-US" sz="2000" dirty="0"/>
              <a:t> and </a:t>
            </a:r>
            <a:r>
              <a:rPr lang="sv-SE" altLang="en-US" sz="2000" dirty="0" err="1"/>
              <a:t>hours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</a:t>
            </a:r>
            <a:r>
              <a:rPr lang="sv-SE" altLang="en-US" sz="2000" dirty="0" err="1"/>
              <a:t>lectures</a:t>
            </a:r>
            <a:endParaRPr lang="sv-SE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First attempt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sv-SE" altLang="en-US" sz="2000" dirty="0"/>
              <a:t>Course </a:t>
            </a:r>
            <a:r>
              <a:rPr lang="sv-SE" altLang="en-US" sz="2000" dirty="0" err="1"/>
              <a:t>codes</a:t>
            </a:r>
            <a:r>
              <a:rPr lang="sv-SE" altLang="en-US" sz="2000" dirty="0"/>
              <a:t> and </a:t>
            </a:r>
            <a:r>
              <a:rPr lang="sv-SE" altLang="en-US" sz="2000" dirty="0" err="1"/>
              <a:t>name</a:t>
            </a:r>
            <a:r>
              <a:rPr lang="sv-SE" altLang="en-US" sz="2000" dirty="0"/>
              <a:t>, and the period the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is given</a:t>
            </a:r>
          </a:p>
          <a:p>
            <a:pPr lvl="1" eaLnBrk="1" hangingPunct="1"/>
            <a:r>
              <a:rPr lang="sv-SE" altLang="en-US" sz="2000" dirty="0"/>
              <a:t>The </a:t>
            </a:r>
            <a:r>
              <a:rPr lang="sv-SE" altLang="en-US" sz="2000" dirty="0" err="1"/>
              <a:t>number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students </a:t>
            </a:r>
            <a:r>
              <a:rPr lang="sv-SE" altLang="en-US" sz="2000" dirty="0" err="1"/>
              <a:t>taking</a:t>
            </a:r>
            <a:r>
              <a:rPr lang="sv-SE" altLang="en-US" sz="2000" dirty="0"/>
              <a:t> a </a:t>
            </a:r>
            <a:r>
              <a:rPr lang="sv-SE" altLang="en-US" sz="2000" dirty="0" err="1"/>
              <a:t>course</a:t>
            </a:r>
            <a:endParaRPr lang="sv-SE" altLang="en-US" sz="2000" dirty="0"/>
          </a:p>
          <a:p>
            <a:pPr lvl="1" eaLnBrk="1" hangingPunct="1"/>
            <a:r>
              <a:rPr lang="sv-SE" altLang="en-US" sz="2000" dirty="0"/>
              <a:t>The </a:t>
            </a:r>
            <a:r>
              <a:rPr lang="sv-SE" altLang="en-US" sz="2000" dirty="0" err="1"/>
              <a:t>name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the </a:t>
            </a:r>
            <a:r>
              <a:rPr lang="sv-SE" altLang="en-US" sz="2000" dirty="0" err="1"/>
              <a:t>course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responsible</a:t>
            </a:r>
            <a:endParaRPr lang="sv-SE" altLang="en-US" sz="2000" dirty="0"/>
          </a:p>
          <a:p>
            <a:pPr lvl="1" eaLnBrk="1" hangingPunct="1"/>
            <a:r>
              <a:rPr lang="sv-SE" altLang="en-US" sz="2000" dirty="0"/>
              <a:t>The </a:t>
            </a:r>
            <a:r>
              <a:rPr lang="sv-SE" altLang="en-US" sz="2000" dirty="0" err="1"/>
              <a:t>names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all </a:t>
            </a:r>
            <a:r>
              <a:rPr lang="sv-SE" altLang="en-US" sz="2000" dirty="0" err="1"/>
              <a:t>lecture</a:t>
            </a:r>
            <a:r>
              <a:rPr lang="sv-SE" altLang="en-US" sz="2000" dirty="0"/>
              <a:t> </a:t>
            </a:r>
            <a:r>
              <a:rPr lang="sv-SE" altLang="en-US" sz="2000" dirty="0" err="1"/>
              <a:t>rooms</a:t>
            </a:r>
            <a:r>
              <a:rPr lang="sv-SE" altLang="en-US" sz="2000" dirty="0"/>
              <a:t>, and the </a:t>
            </a:r>
            <a:r>
              <a:rPr lang="sv-SE" altLang="en-US" sz="2000" dirty="0" err="1"/>
              <a:t>number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</a:t>
            </a:r>
            <a:r>
              <a:rPr lang="sv-SE" altLang="en-US" sz="2000" dirty="0" err="1"/>
              <a:t>seats</a:t>
            </a:r>
            <a:r>
              <a:rPr lang="sv-SE" altLang="en-US" sz="2000" dirty="0"/>
              <a:t> in </a:t>
            </a:r>
            <a:r>
              <a:rPr lang="sv-SE" altLang="en-US" sz="2000" dirty="0" err="1"/>
              <a:t>them</a:t>
            </a:r>
            <a:endParaRPr lang="sv-SE" altLang="en-US" sz="2000" dirty="0"/>
          </a:p>
          <a:p>
            <a:pPr lvl="1" eaLnBrk="1" hangingPunct="1"/>
            <a:r>
              <a:rPr lang="sv-SE" altLang="en-US" sz="2000" dirty="0" err="1"/>
              <a:t>Weekday</a:t>
            </a:r>
            <a:r>
              <a:rPr lang="sv-SE" altLang="en-US" sz="2000" dirty="0"/>
              <a:t> and </a:t>
            </a:r>
            <a:r>
              <a:rPr lang="sv-SE" altLang="en-US" sz="2000" dirty="0" err="1"/>
              <a:t>hour</a:t>
            </a:r>
            <a:r>
              <a:rPr lang="sv-SE" altLang="en-US" sz="2000" dirty="0"/>
              <a:t> </a:t>
            </a:r>
            <a:r>
              <a:rPr lang="sv-SE" altLang="en-US" sz="2000" dirty="0" err="1"/>
              <a:t>of</a:t>
            </a:r>
            <a:r>
              <a:rPr lang="sv-SE" altLang="en-US" sz="2000" dirty="0"/>
              <a:t> </a:t>
            </a:r>
            <a:r>
              <a:rPr lang="sv-SE" altLang="en-US" sz="2000" dirty="0" err="1"/>
              <a:t>lectures</a:t>
            </a:r>
            <a:endParaRPr lang="sv-SE" altLang="en-US" sz="2000" dirty="0"/>
          </a:p>
          <a:p>
            <a:pPr eaLnBrk="1" hangingPunct="1">
              <a:buFontTx/>
              <a:buNone/>
            </a:pPr>
            <a:endParaRPr lang="sv-SE" altLang="en-US" dirty="0"/>
          </a:p>
          <a:p>
            <a:pPr eaLnBrk="1" hangingPunct="1">
              <a:buFontTx/>
              <a:buNone/>
            </a:pPr>
            <a:r>
              <a:rPr lang="sv-SE" altLang="en-US" sz="2400" b="1" dirty="0" smtClean="0">
                <a:latin typeface="Courier New" charset="0"/>
              </a:rPr>
              <a:t>Schedules(</a:t>
            </a:r>
            <a:r>
              <a:rPr lang="sv-SE" altLang="en-US" sz="2400" b="1" dirty="0" err="1" smtClean="0">
                <a:latin typeface="Courier New" charset="0"/>
              </a:rPr>
              <a:t>code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 smtClean="0">
                <a:latin typeface="Courier New" charset="0"/>
              </a:rPr>
              <a:t>year</a:t>
            </a:r>
            <a:r>
              <a:rPr lang="sv-SE" altLang="en-US" sz="2400" b="1" dirty="0" smtClean="0">
                <a:latin typeface="Courier New" charset="0"/>
              </a:rPr>
              <a:t>, period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numStudents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room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numSeats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weekday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hour</a:t>
            </a:r>
            <a:r>
              <a:rPr lang="sv-SE" altLang="en-US" sz="2400" b="1" dirty="0">
                <a:latin typeface="Courier New" charset="0"/>
              </a:rPr>
              <a:t>)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692275" y="5373688"/>
            <a:ext cx="51847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Quiz: What’s a key of this relation?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First attempt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820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000" b="1" dirty="0">
                <a:latin typeface="Courier New" charset="0"/>
              </a:rPr>
              <a:t>Schedules(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 smtClean="0">
                <a:latin typeface="Courier New" charset="0"/>
              </a:rPr>
              <a:t>, </a:t>
            </a:r>
            <a:r>
              <a:rPr lang="sv-SE" altLang="en-US" sz="2000" b="1" u="sng" dirty="0" err="1" smtClean="0">
                <a:latin typeface="Courier New" charset="0"/>
              </a:rPr>
              <a:t>year</a:t>
            </a:r>
            <a:r>
              <a:rPr lang="sv-SE" altLang="en-US" sz="2000" b="1" dirty="0" smtClean="0">
                <a:latin typeface="Courier New" charset="0"/>
              </a:rPr>
              <a:t>, </a:t>
            </a:r>
            <a:r>
              <a:rPr lang="sv-SE" altLang="en-US" sz="2000" b="1" u="sng" dirty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numStudents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numSeats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hour</a:t>
            </a:r>
            <a:r>
              <a:rPr lang="sv-SE" altLang="en-US" sz="2000" b="1" dirty="0">
                <a:latin typeface="Courier New" charset="0"/>
              </a:rPr>
              <a:t>)</a:t>
            </a:r>
          </a:p>
        </p:txBody>
      </p:sp>
      <p:graphicFrame>
        <p:nvGraphicFramePr>
          <p:cNvPr id="67674" name="Group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76492"/>
              </p:ext>
            </p:extLst>
          </p:nvPr>
        </p:nvGraphicFramePr>
        <p:xfrm>
          <a:off x="395288" y="2420938"/>
          <a:ext cx="8353424" cy="2981325"/>
        </p:xfrm>
        <a:graphic>
          <a:graphicData uri="http://schemas.openxmlformats.org/drawingml/2006/table">
            <a:tbl>
              <a:tblPr/>
              <a:tblGrid>
                <a:gridCol w="827982"/>
                <a:gridCol w="905827"/>
                <a:gridCol w="905827"/>
                <a:gridCol w="600972"/>
                <a:gridCol w="504056"/>
                <a:gridCol w="1008112"/>
                <a:gridCol w="864096"/>
                <a:gridCol w="936104"/>
                <a:gridCol w="1030495"/>
                <a:gridCol w="769953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670" name="Text Box 86"/>
          <p:cNvSpPr txBox="1">
            <a:spLocks noChangeArrowheads="1"/>
          </p:cNvSpPr>
          <p:nvPr/>
        </p:nvSpPr>
        <p:spPr bwMode="auto">
          <a:xfrm>
            <a:off x="1686718" y="6021288"/>
            <a:ext cx="56165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 dirty="0" err="1"/>
              <a:t>Quiz</a:t>
            </a:r>
            <a:r>
              <a:rPr lang="sv-SE" altLang="en-US" sz="2400" dirty="0"/>
              <a:t>: </a:t>
            </a:r>
            <a:r>
              <a:rPr lang="sv-SE" altLang="en-US" sz="2400" dirty="0" err="1"/>
              <a:t>What’s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wrong</a:t>
            </a:r>
            <a:r>
              <a:rPr lang="sv-SE" altLang="en-US" sz="2400" dirty="0"/>
              <a:t> </a:t>
            </a:r>
            <a:r>
              <a:rPr lang="sv-SE" altLang="en-US" sz="2400" dirty="0" err="1"/>
              <a:t>with</a:t>
            </a:r>
            <a:r>
              <a:rPr lang="sv-SE" altLang="en-US" sz="2400" dirty="0"/>
              <a:t> </a:t>
            </a:r>
            <a:r>
              <a:rPr lang="sv-SE" altLang="en-US" sz="2400" dirty="0" err="1"/>
              <a:t>this</a:t>
            </a:r>
            <a:r>
              <a:rPr lang="sv-SE" altLang="en-US" sz="2400" dirty="0"/>
              <a:t> approach?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7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Anomalies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08500"/>
            <a:ext cx="8362950" cy="2089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sz="2400">
                <a:solidFill>
                  <a:srgbClr val="FA0000"/>
                </a:solidFill>
              </a:rPr>
              <a:t>Redundancy</a:t>
            </a:r>
            <a:r>
              <a:rPr lang="sv-SE" altLang="en-US" sz="2400"/>
              <a:t> – same thing stored several times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sz="2400">
                <a:solidFill>
                  <a:srgbClr val="FA0000"/>
                </a:solidFill>
              </a:rPr>
              <a:t>Update anomaly</a:t>
            </a:r>
            <a:r>
              <a:rPr lang="sv-SE" altLang="en-US" sz="2400"/>
              <a:t> – we must remember to update all tuples</a:t>
            </a:r>
          </a:p>
          <a:p>
            <a:pPr eaLnBrk="1" hangingPunct="1">
              <a:lnSpc>
                <a:spcPct val="90000"/>
              </a:lnSpc>
            </a:pPr>
            <a:endParaRPr lang="sv-SE" altLang="en-US" sz="2400"/>
          </a:p>
          <a:p>
            <a:pPr eaLnBrk="1" hangingPunct="1">
              <a:lnSpc>
                <a:spcPct val="90000"/>
              </a:lnSpc>
            </a:pPr>
            <a:r>
              <a:rPr lang="sv-SE" altLang="en-US" sz="2400">
                <a:solidFill>
                  <a:srgbClr val="669900"/>
                </a:solidFill>
              </a:rPr>
              <a:t>Deletion anomaly</a:t>
            </a:r>
            <a:r>
              <a:rPr lang="sv-SE" altLang="en-US" sz="2400"/>
              <a:t> – if no course has lectures in a room, we lose track of how many seats it has</a:t>
            </a:r>
          </a:p>
        </p:txBody>
      </p:sp>
      <p:graphicFrame>
        <p:nvGraphicFramePr>
          <p:cNvPr id="68701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095037"/>
              </p:ext>
            </p:extLst>
          </p:nvPr>
        </p:nvGraphicFramePr>
        <p:xfrm>
          <a:off x="395288" y="1557338"/>
          <a:ext cx="8353424" cy="2835275"/>
        </p:xfrm>
        <a:graphic>
          <a:graphicData uri="http://schemas.openxmlformats.org/drawingml/2006/table">
            <a:tbl>
              <a:tblPr/>
              <a:tblGrid>
                <a:gridCol w="827982"/>
                <a:gridCol w="1044474"/>
                <a:gridCol w="767180"/>
                <a:gridCol w="600972"/>
                <a:gridCol w="648072"/>
                <a:gridCol w="1008112"/>
                <a:gridCol w="720080"/>
                <a:gridCol w="1082002"/>
                <a:gridCol w="884597"/>
                <a:gridCol w="769953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Second attempt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11811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Rooms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numSeats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Lectures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 err="1" smtClean="0">
                <a:latin typeface="Courier New" charset="0"/>
              </a:rPr>
              <a:t>year</a:t>
            </a:r>
            <a:r>
              <a:rPr lang="sv-SE" altLang="en-US" sz="2000" b="1" dirty="0" smtClean="0">
                <a:latin typeface="Courier New" charset="0"/>
              </a:rPr>
              <a:t>, </a:t>
            </a:r>
            <a:r>
              <a:rPr lang="sv-SE" altLang="en-US" sz="2000" b="1" u="sng" dirty="0" smtClean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numStudents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hour</a:t>
            </a:r>
            <a:r>
              <a:rPr lang="sv-SE" altLang="en-US" sz="2000" b="1" dirty="0">
                <a:latin typeface="Courier New" charset="0"/>
              </a:rPr>
              <a:t>)</a:t>
            </a:r>
          </a:p>
        </p:txBody>
      </p:sp>
      <p:graphicFrame>
        <p:nvGraphicFramePr>
          <p:cNvPr id="6963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220067"/>
              </p:ext>
            </p:extLst>
          </p:nvPr>
        </p:nvGraphicFramePr>
        <p:xfrm>
          <a:off x="2339975" y="2781300"/>
          <a:ext cx="6624513" cy="2689225"/>
        </p:xfrm>
        <a:graphic>
          <a:graphicData uri="http://schemas.openxmlformats.org/drawingml/2006/table">
            <a:tbl>
              <a:tblPr/>
              <a:tblGrid>
                <a:gridCol w="791865"/>
                <a:gridCol w="925161"/>
                <a:gridCol w="659015"/>
                <a:gridCol w="576064"/>
                <a:gridCol w="648072"/>
                <a:gridCol w="1080120"/>
                <a:gridCol w="1152128"/>
                <a:gridCol w="792088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970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321064"/>
              </p:ext>
            </p:extLst>
          </p:nvPr>
        </p:nvGraphicFramePr>
        <p:xfrm>
          <a:off x="323850" y="2781300"/>
          <a:ext cx="1727200" cy="2035176"/>
        </p:xfrm>
        <a:graphic>
          <a:graphicData uri="http://schemas.openxmlformats.org/drawingml/2006/table">
            <a:tbl>
              <a:tblPr/>
              <a:tblGrid>
                <a:gridCol w="719138"/>
                <a:gridCol w="1008062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722" name="Text Box 90"/>
          <p:cNvSpPr txBox="1">
            <a:spLocks noChangeArrowheads="1"/>
          </p:cNvSpPr>
          <p:nvPr/>
        </p:nvSpPr>
        <p:spPr bwMode="auto">
          <a:xfrm>
            <a:off x="2195513" y="5805488"/>
            <a:ext cx="69484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Lost connection between </a:t>
            </a:r>
            <a:r>
              <a:rPr lang="sv-SE" altLang="en-US" sz="2400" b="1">
                <a:latin typeface="Courier New" charset="0"/>
              </a:rPr>
              <a:t>Rooms</a:t>
            </a:r>
            <a:r>
              <a:rPr lang="sv-SE" altLang="en-US" sz="2400"/>
              <a:t> and </a:t>
            </a:r>
            <a:r>
              <a:rPr lang="sv-SE" altLang="en-US" sz="2400" b="1">
                <a:latin typeface="Courier New" charset="0"/>
              </a:rPr>
              <a:t>Lectures</a:t>
            </a:r>
            <a:r>
              <a:rPr lang="sv-SE" altLang="en-US" sz="2400"/>
              <a:t>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400"/>
              <a:t>… and still there’s redundancy in </a:t>
            </a:r>
            <a:r>
              <a:rPr lang="sv-SE" altLang="en-US" sz="2400" b="1">
                <a:latin typeface="Courier New" charset="0"/>
              </a:rPr>
              <a:t>Lectures</a:t>
            </a:r>
          </a:p>
        </p:txBody>
      </p:sp>
      <p:sp>
        <p:nvSpPr>
          <p:cNvPr id="69723" name="Text Box 91"/>
          <p:cNvSpPr txBox="1">
            <a:spLocks noChangeArrowheads="1"/>
          </p:cNvSpPr>
          <p:nvPr/>
        </p:nvSpPr>
        <p:spPr bwMode="auto">
          <a:xfrm>
            <a:off x="250825" y="5805488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sv-SE" altLang="en-US" sz="2400"/>
              <a:t>Better? 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22" grpId="0"/>
      <p:bldP spid="697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Third attempt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117" y="1216820"/>
            <a:ext cx="8362950" cy="1973263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Rooms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numSeats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>
                <a:latin typeface="Courier New" charset="0"/>
              </a:rPr>
              <a:t>Courses(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CourseStudents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numStudents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CourseTeachers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Lectures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 smtClean="0">
                <a:latin typeface="Courier New" charset="0"/>
              </a:rPr>
              <a:t>hour</a:t>
            </a:r>
            <a:r>
              <a:rPr lang="sv-SE" altLang="en-US" sz="2000" b="1" dirty="0" smtClean="0">
                <a:latin typeface="Courier New" charset="0"/>
              </a:rPr>
              <a:t>, </a:t>
            </a:r>
            <a:r>
              <a:rPr lang="sv-SE" altLang="en-US" sz="2000" b="1" u="sng" dirty="0" err="1" smtClean="0">
                <a:latin typeface="Courier New" charset="0"/>
              </a:rPr>
              <a:t>year</a:t>
            </a:r>
            <a:r>
              <a:rPr lang="sv-SE" altLang="en-US" sz="2000" b="1" dirty="0" smtClean="0">
                <a:latin typeface="Courier New" charset="0"/>
              </a:rPr>
              <a:t>)</a:t>
            </a:r>
            <a:endParaRPr lang="sv-SE" altLang="en-US" sz="2000" b="1" dirty="0">
              <a:latin typeface="Courier New" charset="0"/>
            </a:endParaRPr>
          </a:p>
        </p:txBody>
      </p:sp>
      <p:graphicFrame>
        <p:nvGraphicFramePr>
          <p:cNvPr id="7066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098604"/>
              </p:ext>
            </p:extLst>
          </p:nvPr>
        </p:nvGraphicFramePr>
        <p:xfrm>
          <a:off x="7256089" y="649922"/>
          <a:ext cx="1582738" cy="1872779"/>
        </p:xfrm>
        <a:graphic>
          <a:graphicData uri="http://schemas.openxmlformats.org/drawingml/2006/table">
            <a:tbl>
              <a:tblPr/>
              <a:tblGrid>
                <a:gridCol w="719138"/>
                <a:gridCol w="863600"/>
              </a:tblGrid>
              <a:tr h="3741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680" name="Group 24"/>
          <p:cNvGraphicFramePr>
            <a:graphicFrameLocks noGrp="1"/>
          </p:cNvGraphicFramePr>
          <p:nvPr/>
        </p:nvGraphicFramePr>
        <p:xfrm>
          <a:off x="323850" y="3644900"/>
          <a:ext cx="1727200" cy="1138239"/>
        </p:xfrm>
        <a:graphic>
          <a:graphicData uri="http://schemas.openxmlformats.org/drawingml/2006/table">
            <a:tbl>
              <a:tblPr/>
              <a:tblGrid>
                <a:gridCol w="792163"/>
                <a:gridCol w="935037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92" name="Group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59092"/>
              </p:ext>
            </p:extLst>
          </p:nvPr>
        </p:nvGraphicFramePr>
        <p:xfrm>
          <a:off x="2339975" y="3500438"/>
          <a:ext cx="2016125" cy="1536700"/>
        </p:xfrm>
        <a:graphic>
          <a:graphicData uri="http://schemas.openxmlformats.org/drawingml/2006/table">
            <a:tbl>
              <a:tblPr/>
              <a:tblGrid>
                <a:gridCol w="863600"/>
                <a:gridCol w="647700"/>
                <a:gridCol w="504825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96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68591"/>
              </p:ext>
            </p:extLst>
          </p:nvPr>
        </p:nvGraphicFramePr>
        <p:xfrm>
          <a:off x="323850" y="5157788"/>
          <a:ext cx="2519958" cy="1536700"/>
        </p:xfrm>
        <a:graphic>
          <a:graphicData uri="http://schemas.openxmlformats.org/drawingml/2006/table">
            <a:tbl>
              <a:tblPr/>
              <a:tblGrid>
                <a:gridCol w="863600"/>
                <a:gridCol w="647700"/>
                <a:gridCol w="1008658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94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338712"/>
              </p:ext>
            </p:extLst>
          </p:nvPr>
        </p:nvGraphicFramePr>
        <p:xfrm>
          <a:off x="4509592" y="3290570"/>
          <a:ext cx="4526904" cy="2689225"/>
        </p:xfrm>
        <a:graphic>
          <a:graphicData uri="http://schemas.openxmlformats.org/drawingml/2006/table">
            <a:tbl>
              <a:tblPr/>
              <a:tblGrid>
                <a:gridCol w="821842"/>
                <a:gridCol w="536710"/>
                <a:gridCol w="792088"/>
                <a:gridCol w="1008112"/>
                <a:gridCol w="720080"/>
                <a:gridCol w="648072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788" name="Rectangle 132"/>
          <p:cNvSpPr>
            <a:spLocks noChangeArrowheads="1"/>
          </p:cNvSpPr>
          <p:nvPr/>
        </p:nvSpPr>
        <p:spPr bwMode="auto">
          <a:xfrm>
            <a:off x="2555875" y="1963738"/>
            <a:ext cx="2016125" cy="792163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0789" name="Rectangle 133"/>
          <p:cNvSpPr>
            <a:spLocks noChangeArrowheads="1"/>
          </p:cNvSpPr>
          <p:nvPr/>
        </p:nvSpPr>
        <p:spPr bwMode="auto">
          <a:xfrm>
            <a:off x="2411413" y="3573463"/>
            <a:ext cx="1368425" cy="2159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0790" name="Rectangle 134"/>
          <p:cNvSpPr>
            <a:spLocks noChangeArrowheads="1"/>
          </p:cNvSpPr>
          <p:nvPr/>
        </p:nvSpPr>
        <p:spPr bwMode="auto">
          <a:xfrm>
            <a:off x="395288" y="5229225"/>
            <a:ext cx="1368425" cy="2159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88" grpId="0" animBg="1"/>
      <p:bldP spid="70789" grpId="0" animBg="1"/>
      <p:bldP spid="7079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/>
              <a:t>Fourth</a:t>
            </a:r>
            <a:r>
              <a:rPr lang="sv-SE" altLang="en-US" dirty="0"/>
              <a:t> </a:t>
            </a:r>
            <a:r>
              <a:rPr lang="sv-SE" altLang="en-US" dirty="0" err="1"/>
              <a:t>attempt</a:t>
            </a:r>
            <a:endParaRPr lang="sv-SE" alt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362950" cy="1973262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Rooms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numSeats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>
                <a:latin typeface="Courier New" charset="0"/>
              </a:rPr>
              <a:t>Courses(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CoursePeriods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numStudents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sv-SE" altLang="en-US" sz="2000" b="1" dirty="0" err="1">
                <a:latin typeface="Courier New" charset="0"/>
              </a:rPr>
              <a:t>Lectures</a:t>
            </a:r>
            <a:r>
              <a:rPr lang="sv-SE" altLang="en-US" sz="2000" b="1" dirty="0">
                <a:latin typeface="Courier New" charset="0"/>
              </a:rPr>
              <a:t>(</a:t>
            </a:r>
            <a:r>
              <a:rPr lang="sv-SE" altLang="en-US" sz="2000" b="1" u="sng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>
                <a:latin typeface="Courier New" charset="0"/>
              </a:rPr>
              <a:t>period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room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u="sng" dirty="0" err="1">
                <a:latin typeface="Courier New" charset="0"/>
              </a:rPr>
              <a:t>weekday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 smtClean="0">
                <a:latin typeface="Courier New" charset="0"/>
              </a:rPr>
              <a:t>hour</a:t>
            </a:r>
            <a:r>
              <a:rPr lang="sv-SE" altLang="en-US" sz="2000" b="1" dirty="0" smtClean="0">
                <a:latin typeface="Courier New" charset="0"/>
              </a:rPr>
              <a:t>, </a:t>
            </a:r>
            <a:r>
              <a:rPr lang="sv-SE" altLang="en-US" sz="2000" b="1" u="sng" dirty="0" err="1" smtClean="0">
                <a:latin typeface="Courier New" charset="0"/>
              </a:rPr>
              <a:t>year</a:t>
            </a:r>
            <a:r>
              <a:rPr lang="sv-SE" altLang="en-US" sz="2000" b="1" dirty="0" smtClean="0">
                <a:latin typeface="Courier New" charset="0"/>
              </a:rPr>
              <a:t>)</a:t>
            </a:r>
            <a:endParaRPr lang="sv-SE" altLang="en-US" sz="2000" b="1" dirty="0">
              <a:latin typeface="Courier New" charset="0"/>
            </a:endParaRPr>
          </a:p>
        </p:txBody>
      </p:sp>
      <p:graphicFrame>
        <p:nvGraphicFramePr>
          <p:cNvPr id="7168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77628"/>
              </p:ext>
            </p:extLst>
          </p:nvPr>
        </p:nvGraphicFramePr>
        <p:xfrm>
          <a:off x="395288" y="3141663"/>
          <a:ext cx="1584325" cy="1873250"/>
        </p:xfrm>
        <a:graphic>
          <a:graphicData uri="http://schemas.openxmlformats.org/drawingml/2006/table">
            <a:tbl>
              <a:tblPr/>
              <a:tblGrid>
                <a:gridCol w="719137"/>
                <a:gridCol w="865188"/>
              </a:tblGrid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</a:t>
                      </a: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seats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04" name="Group 24"/>
          <p:cNvGraphicFramePr>
            <a:graphicFrameLocks noGrp="1"/>
          </p:cNvGraphicFramePr>
          <p:nvPr/>
        </p:nvGraphicFramePr>
        <p:xfrm>
          <a:off x="2268538" y="3789363"/>
          <a:ext cx="1727200" cy="1138236"/>
        </p:xfrm>
        <a:graphic>
          <a:graphicData uri="http://schemas.openxmlformats.org/drawingml/2006/table">
            <a:tbl>
              <a:tblPr/>
              <a:tblGrid>
                <a:gridCol w="792162"/>
                <a:gridCol w="935038"/>
              </a:tblGrid>
              <a:tr h="379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Databases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Algorithms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718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5764"/>
              </p:ext>
            </p:extLst>
          </p:nvPr>
        </p:nvGraphicFramePr>
        <p:xfrm>
          <a:off x="395288" y="5157788"/>
          <a:ext cx="3600450" cy="1536700"/>
        </p:xfrm>
        <a:graphic>
          <a:graphicData uri="http://schemas.openxmlformats.org/drawingml/2006/table">
            <a:tbl>
              <a:tblPr/>
              <a:tblGrid>
                <a:gridCol w="863600"/>
                <a:gridCol w="647700"/>
                <a:gridCol w="576262"/>
                <a:gridCol w="1512888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Tweety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Donald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95" name="Text Box 115"/>
          <p:cNvSpPr txBox="1">
            <a:spLocks noChangeArrowheads="1"/>
          </p:cNvSpPr>
          <p:nvPr/>
        </p:nvSpPr>
        <p:spPr bwMode="auto">
          <a:xfrm>
            <a:off x="4932363" y="6165850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en-US" sz="2000"/>
              <a:t>Yeah, this is good!</a:t>
            </a:r>
          </a:p>
        </p:txBody>
      </p:sp>
      <p:graphicFrame>
        <p:nvGraphicFramePr>
          <p:cNvPr id="10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23121"/>
              </p:ext>
            </p:extLst>
          </p:nvPr>
        </p:nvGraphicFramePr>
        <p:xfrm>
          <a:off x="4448821" y="3257997"/>
          <a:ext cx="4526904" cy="2689225"/>
        </p:xfrm>
        <a:graphic>
          <a:graphicData uri="http://schemas.openxmlformats.org/drawingml/2006/table">
            <a:tbl>
              <a:tblPr/>
              <a:tblGrid>
                <a:gridCol w="821842"/>
                <a:gridCol w="536710"/>
                <a:gridCol w="792088"/>
                <a:gridCol w="1008112"/>
                <a:gridCol w="720080"/>
                <a:gridCol w="648072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day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</a:t>
                      </a:r>
                      <a:endParaRPr kumimoji="0" lang="sv-SE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TDA357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Friday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Wednesday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08:00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TIN090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Thursday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Things to avoid!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16363"/>
          </a:xfrm>
        </p:spPr>
        <p:txBody>
          <a:bodyPr/>
          <a:lstStyle/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Redundancy</a:t>
            </a:r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Unconnected relations</a:t>
            </a:r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Too much decomposition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Course Objectives</a:t>
            </a:r>
          </a:p>
        </p:txBody>
      </p:sp>
      <p:sp>
        <p:nvSpPr>
          <p:cNvPr id="44035" name="Cloud"/>
          <p:cNvSpPr>
            <a:spLocks noChangeAspect="1" noEditPoints="1" noChangeArrowheads="1"/>
          </p:cNvSpPr>
          <p:nvPr/>
        </p:nvSpPr>
        <p:spPr bwMode="auto">
          <a:xfrm>
            <a:off x="1116013" y="1557338"/>
            <a:ext cx="2743200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Design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435600" y="1989138"/>
            <a:ext cx="1995488" cy="1800225"/>
          </a:xfrm>
          <a:prstGeom prst="can">
            <a:avLst>
              <a:gd name="adj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Construction</a:t>
            </a:r>
          </a:p>
        </p:txBody>
      </p:sp>
      <p:sp>
        <p:nvSpPr>
          <p:cNvPr id="44037" name="laptop"/>
          <p:cNvSpPr>
            <a:spLocks noEditPoints="1" noChangeArrowheads="1"/>
          </p:cNvSpPr>
          <p:nvPr/>
        </p:nvSpPr>
        <p:spPr bwMode="auto">
          <a:xfrm>
            <a:off x="1258888" y="4581525"/>
            <a:ext cx="2592387" cy="17287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Application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508625" y="4365625"/>
            <a:ext cx="1943100" cy="1655763"/>
          </a:xfrm>
          <a:prstGeom prst="upArrowCallout">
            <a:avLst>
              <a:gd name="adj1" fmla="val 29338"/>
              <a:gd name="adj2" fmla="val 29338"/>
              <a:gd name="adj3" fmla="val 16667"/>
              <a:gd name="adj4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Usage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 rot="1172728">
            <a:off x="4284663" y="2276475"/>
            <a:ext cx="719137" cy="576263"/>
          </a:xfrm>
          <a:prstGeom prst="notchedRightArrow">
            <a:avLst>
              <a:gd name="adj1" fmla="val 50000"/>
              <a:gd name="adj2" fmla="val 3119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 rot="5400000">
            <a:off x="7381081" y="3788569"/>
            <a:ext cx="1150938" cy="863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 rot="10800000">
            <a:off x="4284663" y="6021388"/>
            <a:ext cx="1008062" cy="647700"/>
          </a:xfrm>
          <a:prstGeom prst="notchedRightArrow">
            <a:avLst>
              <a:gd name="adj1" fmla="val 50000"/>
              <a:gd name="adj2" fmla="val 3890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flipH="1">
            <a:off x="3995738" y="4795838"/>
            <a:ext cx="1079500" cy="720725"/>
          </a:xfrm>
          <a:prstGeom prst="curvedRightArrow">
            <a:avLst>
              <a:gd name="adj1" fmla="val 20000"/>
              <a:gd name="adj2" fmla="val 40000"/>
              <a:gd name="adj3" fmla="val 499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284663" y="4292600"/>
            <a:ext cx="431800" cy="1800225"/>
          </a:xfrm>
          <a:prstGeom prst="line">
            <a:avLst/>
          </a:prstGeom>
          <a:noFill/>
          <a:ln w="6350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 err="1" smtClean="0"/>
              <a:t>Take</a:t>
            </a:r>
            <a:r>
              <a:rPr lang="sv-SE" altLang="en-US" dirty="0" smtClean="0"/>
              <a:t> </a:t>
            </a:r>
            <a:r>
              <a:rPr lang="sv-SE" altLang="en-US" dirty="0" err="1" smtClean="0"/>
              <a:t>away</a:t>
            </a:r>
            <a:r>
              <a:rPr lang="sv-SE" altLang="en-US" dirty="0" smtClean="0"/>
              <a:t>!</a:t>
            </a:r>
            <a:endParaRPr lang="sv-SE" alt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2588" cy="3557588"/>
          </a:xfrm>
        </p:spPr>
        <p:txBody>
          <a:bodyPr/>
          <a:lstStyle/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Not using a structured design method means it’s easy to make errors. </a:t>
            </a:r>
          </a:p>
          <a:p>
            <a:pPr eaLnBrk="1" hangingPunct="1"/>
            <a:endParaRPr lang="sv-SE" altLang="en-US"/>
          </a:p>
          <a:p>
            <a:pPr eaLnBrk="1" hangingPunct="1"/>
            <a:r>
              <a:rPr lang="sv-SE" altLang="en-US"/>
              <a:t>Learn from the mistakes of others, then you won’t have to repeat them yourself!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228600">
              <a:spcBef>
                <a:spcPts val="0"/>
              </a:spcBef>
              <a:buChar char="-"/>
            </a:pPr>
            <a:r>
              <a:rPr lang="en" sz="2000" dirty="0" smtClean="0"/>
              <a:t>A database schema is a blueprint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Consists of a set of relations e.g. Courses(code, name, teacher) where “Courses” is the relation name and code, name and teacher are attributes.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 sz="2000" dirty="0" smtClean="0"/>
              <a:t>A database instance holds actual data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Tuples are instances of a relation. </a:t>
            </a:r>
            <a:endParaRPr lang="en-US" sz="1800" dirty="0" smtClean="0"/>
          </a:p>
          <a:p>
            <a:pPr marL="1314450" lvl="2">
              <a:spcBef>
                <a:spcPts val="0"/>
              </a:spcBef>
              <a:buChar char="-"/>
            </a:pPr>
            <a:r>
              <a:rPr lang="en" sz="1400" dirty="0" smtClean="0"/>
              <a:t>E.g. (‘TDA357’, ‘Databases’, ‘</a:t>
            </a:r>
            <a:r>
              <a:rPr lang="es-ES" sz="1400" dirty="0" smtClean="0"/>
              <a:t>Mickey</a:t>
            </a:r>
            <a:r>
              <a:rPr lang="en" sz="1400" dirty="0" smtClean="0"/>
              <a:t>’)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 sz="2000" dirty="0" smtClean="0"/>
              <a:t>In a DBMS, a table holds relations where: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Each row holds a tuple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Each column stores a different attribute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 sz="2000" dirty="0" smtClean="0"/>
              <a:t>Keys uniquely identify the other values of a tuple in a relation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Composite keys combine several attributes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 sz="2000" dirty="0" smtClean="0"/>
              <a:t>Avoid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Redundancy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Unconnected relations</a:t>
            </a:r>
          </a:p>
          <a:p>
            <a:pPr marL="914400" lvl="1" indent="-228600">
              <a:spcBef>
                <a:spcPts val="0"/>
              </a:spcBef>
              <a:buChar char="-"/>
            </a:pPr>
            <a:r>
              <a:rPr lang="en" sz="1800" dirty="0" smtClean="0"/>
              <a:t>Too much decomposition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4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altLang="en-US" sz="5400" dirty="0" err="1"/>
              <a:t>Next</a:t>
            </a:r>
            <a:r>
              <a:rPr lang="sv-SE" altLang="en-US" sz="5400" dirty="0"/>
              <a:t> </a:t>
            </a:r>
            <a:r>
              <a:rPr lang="sv-SE" altLang="en-US" sz="5400" dirty="0" err="1" smtClean="0"/>
              <a:t>time</a:t>
            </a:r>
            <a:r>
              <a:rPr lang="sv-SE" altLang="en-US" sz="5400" dirty="0" smtClean="0"/>
              <a:t>, </a:t>
            </a:r>
            <a:r>
              <a:rPr lang="sv-SE" altLang="en-US" sz="5400" dirty="0" err="1" smtClean="0"/>
              <a:t>Lecture</a:t>
            </a:r>
            <a:r>
              <a:rPr lang="sv-SE" altLang="en-US" sz="5400" smtClean="0"/>
              <a:t> 2</a:t>
            </a:r>
            <a:endParaRPr lang="sv-SE" altLang="en-US" sz="5400" dirty="0">
              <a:solidFill>
                <a:srgbClr val="0000FF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More on Relations</a:t>
            </a:r>
          </a:p>
          <a:p>
            <a:pPr eaLnBrk="1" hangingPunct="1"/>
            <a:r>
              <a:rPr lang="sv-SE" altLang="en-US"/>
              <a:t>Entity-Relationship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Course Objectives – </a:t>
            </a:r>
            <a:r>
              <a:rPr lang="sv-SE" altLang="en-US">
                <a:solidFill>
                  <a:srgbClr val="0099FF"/>
                </a:solidFill>
              </a:rPr>
              <a:t>Design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/>
              <a:t>When the course is through, you should</a:t>
            </a:r>
          </a:p>
          <a:p>
            <a:pPr lvl="1" eaLnBrk="1" hangingPunct="1">
              <a:lnSpc>
                <a:spcPct val="90000"/>
              </a:lnSpc>
            </a:pPr>
            <a:endParaRPr lang="sv-SE" altLang="en-US"/>
          </a:p>
          <a:p>
            <a:pPr lvl="1" eaLnBrk="1" hangingPunct="1">
              <a:lnSpc>
                <a:spcPct val="90000"/>
              </a:lnSpc>
            </a:pPr>
            <a:r>
              <a:rPr lang="sv-SE" altLang="en-US"/>
              <a:t>Given a domain, know how to design a database that correctly models the domain and its constraints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SE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i="1"/>
              <a:t>”We want a database that we can use for scheduling courses and lectures. This is how it’s supposed to work: 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Designing a database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133850"/>
          </a:xfrm>
        </p:spPr>
        <p:txBody>
          <a:bodyPr/>
          <a:lstStyle/>
          <a:p>
            <a:pPr eaLnBrk="1" hangingPunct="1"/>
            <a:r>
              <a:rPr lang="sv-SE" altLang="en-US"/>
              <a:t>”Map” the domain, find out what the database is intended to model</a:t>
            </a:r>
          </a:p>
          <a:p>
            <a:pPr lvl="1" eaLnBrk="1" hangingPunct="1"/>
            <a:r>
              <a:rPr lang="sv-SE" altLang="en-US"/>
              <a:t>The database should accept all data possible in reality</a:t>
            </a:r>
          </a:p>
          <a:p>
            <a:pPr lvl="1" eaLnBrk="1" hangingPunct="1"/>
            <a:r>
              <a:rPr lang="sv-SE" altLang="en-US"/>
              <a:t>The database should agree with reality and not accept impossible or unwanted data</a:t>
            </a:r>
          </a:p>
          <a:p>
            <a:pPr eaLnBrk="1" hangingPunct="1"/>
            <a:r>
              <a:rPr lang="sv-SE" altLang="en-US"/>
              <a:t>Construct the ”blueprint” for the database – the database </a:t>
            </a:r>
            <a:r>
              <a:rPr lang="sv-SE" altLang="en-US" b="1" i="1"/>
              <a:t>schema</a:t>
            </a:r>
            <a:endParaRPr lang="sv-S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Database Schemas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A database schema is a set of </a:t>
            </a:r>
            <a:r>
              <a:rPr lang="sv-SE" altLang="en-US" i="1"/>
              <a:t>relation schemas</a:t>
            </a:r>
          </a:p>
          <a:p>
            <a:pPr eaLnBrk="1" hangingPunct="1"/>
            <a:r>
              <a:rPr lang="sv-SE" altLang="en-US"/>
              <a:t>A relation schema has a name, and a set of attributes (+ types):</a:t>
            </a:r>
          </a:p>
          <a:p>
            <a:pPr eaLnBrk="1" hangingPunct="1">
              <a:buFontTx/>
              <a:buNone/>
            </a:pPr>
            <a:endParaRPr lang="sv-SE" altLang="en-US"/>
          </a:p>
          <a:p>
            <a:pPr eaLnBrk="1" hangingPunct="1">
              <a:buFontTx/>
              <a:buNone/>
            </a:pPr>
            <a:r>
              <a:rPr lang="sv-SE" altLang="en-US"/>
              <a:t>	</a:t>
            </a:r>
            <a:r>
              <a:rPr lang="sv-SE" altLang="en-US" sz="2400" b="1"/>
              <a:t>	</a:t>
            </a:r>
            <a:r>
              <a:rPr lang="sv-SE" altLang="en-US" sz="2400" b="1">
                <a:latin typeface="Courier New" charset="0"/>
              </a:rPr>
              <a:t>Courses(code, name, teacher)</a:t>
            </a:r>
            <a:endParaRPr lang="sv-SE" altLang="en-US" sz="2400" b="1"/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 rot="10800000">
            <a:off x="1042988" y="5084763"/>
            <a:ext cx="1152525" cy="431800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name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 rot="10800000">
            <a:off x="4356100" y="5661025"/>
            <a:ext cx="1152525" cy="431800"/>
          </a:xfrm>
          <a:prstGeom prst="wedgeRectCallout">
            <a:avLst>
              <a:gd name="adj1" fmla="val 24514"/>
              <a:gd name="adj2" fmla="val 94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attributes</a:t>
            </a:r>
          </a:p>
        </p:txBody>
      </p:sp>
      <p:sp>
        <p:nvSpPr>
          <p:cNvPr id="47110" name="AutoShape 6"/>
          <p:cNvSpPr>
            <a:spLocks/>
          </p:cNvSpPr>
          <p:nvPr/>
        </p:nvSpPr>
        <p:spPr bwMode="auto">
          <a:xfrm rot="5400000">
            <a:off x="4427538" y="3502025"/>
            <a:ext cx="433388" cy="3455987"/>
          </a:xfrm>
          <a:prstGeom prst="rightBrace">
            <a:avLst>
              <a:gd name="adj1" fmla="val 1091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Schema vs Instance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altLang="en-US" b="1" i="1" dirty="0"/>
              <a:t>Schema </a:t>
            </a:r>
            <a:r>
              <a:rPr lang="sv-SE" altLang="en-US" dirty="0"/>
              <a:t>– the </a:t>
            </a:r>
            <a:r>
              <a:rPr lang="sv-SE" altLang="en-US" dirty="0" err="1"/>
              <a:t>logical</a:t>
            </a:r>
            <a:r>
              <a:rPr lang="sv-SE" altLang="en-US" dirty="0"/>
              <a:t> </a:t>
            </a:r>
            <a:r>
              <a:rPr lang="sv-SE" altLang="en-US" dirty="0" err="1"/>
              <a:t>structure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the relation (or </a:t>
            </a:r>
            <a:r>
              <a:rPr lang="sv-SE" altLang="en-US" dirty="0" err="1"/>
              <a:t>database</a:t>
            </a:r>
            <a:r>
              <a:rPr lang="sv-SE" altLang="en-US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2000" b="1" dirty="0">
                <a:latin typeface="Courier New" charset="0"/>
              </a:rPr>
              <a:t>Courses(</a:t>
            </a:r>
            <a:r>
              <a:rPr lang="sv-SE" altLang="en-US" sz="2000" b="1" dirty="0" err="1">
                <a:latin typeface="Courier New" charset="0"/>
              </a:rPr>
              <a:t>code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name</a:t>
            </a:r>
            <a:r>
              <a:rPr lang="sv-SE" altLang="en-US" sz="2000" b="1" dirty="0">
                <a:latin typeface="Courier New" charset="0"/>
              </a:rPr>
              <a:t>, </a:t>
            </a:r>
            <a:r>
              <a:rPr lang="sv-SE" altLang="en-US" sz="2000" b="1" dirty="0" err="1">
                <a:latin typeface="Courier New" charset="0"/>
              </a:rPr>
              <a:t>teacher</a:t>
            </a:r>
            <a:r>
              <a:rPr lang="sv-SE" altLang="en-US" sz="2000" b="1" dirty="0">
                <a:latin typeface="Courier New" charset="0"/>
              </a:rPr>
              <a:t>)</a:t>
            </a:r>
            <a:endParaRPr lang="sv-SE" altLang="en-US" dirty="0"/>
          </a:p>
          <a:p>
            <a:pPr eaLnBrk="1" hangingPunct="1">
              <a:lnSpc>
                <a:spcPct val="90000"/>
              </a:lnSpc>
            </a:pPr>
            <a:r>
              <a:rPr lang="sv-SE" altLang="en-US" b="1" i="1" dirty="0" err="1"/>
              <a:t>Instance</a:t>
            </a:r>
            <a:r>
              <a:rPr lang="sv-SE" altLang="en-US" b="1" i="1" dirty="0"/>
              <a:t> </a:t>
            </a:r>
            <a:r>
              <a:rPr lang="sv-SE" altLang="en-US" dirty="0"/>
              <a:t>– the </a:t>
            </a:r>
            <a:r>
              <a:rPr lang="sv-SE" altLang="en-US" dirty="0" err="1"/>
              <a:t>actual</a:t>
            </a:r>
            <a:r>
              <a:rPr lang="sv-SE" altLang="en-US" dirty="0"/>
              <a:t> </a:t>
            </a:r>
            <a:r>
              <a:rPr lang="sv-SE" altLang="en-US" dirty="0" err="1"/>
              <a:t>content</a:t>
            </a:r>
            <a:r>
              <a:rPr lang="sv-SE" altLang="en-US" dirty="0"/>
              <a:t> at </a:t>
            </a:r>
            <a:r>
              <a:rPr lang="sv-SE" altLang="en-US" dirty="0" err="1"/>
              <a:t>any</a:t>
            </a:r>
            <a:r>
              <a:rPr lang="sv-SE" altLang="en-US" dirty="0"/>
              <a:t> </a:t>
            </a:r>
            <a:r>
              <a:rPr lang="sv-SE" altLang="en-US" dirty="0" err="1"/>
              <a:t>point</a:t>
            </a:r>
            <a:r>
              <a:rPr lang="sv-SE" altLang="en-US" dirty="0"/>
              <a:t> in </a:t>
            </a:r>
            <a:r>
              <a:rPr lang="sv-SE" altLang="en-US" dirty="0" err="1"/>
              <a:t>time</a:t>
            </a:r>
            <a:endParaRPr lang="sv-SE" alt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v-SE" altLang="en-US" sz="2000" b="1" dirty="0">
                <a:latin typeface="Courier New" charset="0"/>
              </a:rPr>
              <a:t>{ (’TDA357’, ’</a:t>
            </a:r>
            <a:r>
              <a:rPr lang="sv-SE" altLang="en-US" sz="2000" b="1" dirty="0" err="1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’Mickey’),</a:t>
            </a:r>
            <a:endParaRPr lang="sv-SE" altLang="en-US" sz="2000" b="1" dirty="0">
              <a:latin typeface="Courier New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sv-SE" altLang="en-US" sz="2000" b="1" dirty="0">
                <a:latin typeface="Courier New" charset="0"/>
              </a:rPr>
              <a:t>  (’TIN090’, ’</a:t>
            </a:r>
            <a:r>
              <a:rPr lang="sv-SE" altLang="en-US" sz="2000" b="1" dirty="0" err="1">
                <a:latin typeface="Courier New" charset="0"/>
              </a:rPr>
              <a:t>Algorithms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’Donald’) </a:t>
            </a:r>
            <a:r>
              <a:rPr lang="sv-SE" altLang="en-US" sz="2000" b="1" dirty="0">
                <a:latin typeface="Courier New" charset="0"/>
              </a:rPr>
              <a:t>}</a:t>
            </a:r>
            <a:endParaRPr lang="sv-SE" altLang="en-US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b="1" i="1" dirty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altLang="en-US" sz="2400" dirty="0"/>
              <a:t>  (like a </a:t>
            </a:r>
            <a:r>
              <a:rPr lang="sv-SE" altLang="en-US" sz="2400" dirty="0" err="1"/>
              <a:t>blueprint</a:t>
            </a:r>
            <a:r>
              <a:rPr lang="sv-SE" altLang="en-US" sz="2400" dirty="0"/>
              <a:t> for a house, and the </a:t>
            </a:r>
            <a:r>
              <a:rPr lang="sv-SE" altLang="en-US" sz="2400" dirty="0" err="1"/>
              <a:t>actual</a:t>
            </a:r>
            <a:r>
              <a:rPr lang="sv-SE" altLang="en-US" sz="2400" dirty="0"/>
              <a:t> house </a:t>
            </a:r>
            <a:r>
              <a:rPr lang="sv-SE" altLang="en-US" sz="2400" dirty="0" err="1"/>
              <a:t>built</a:t>
            </a:r>
            <a:r>
              <a:rPr lang="sv-SE" altLang="en-US" sz="2400" dirty="0"/>
              <a:t> from it.)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 rot="10800000">
            <a:off x="468313" y="4581525"/>
            <a:ext cx="936625" cy="360363"/>
          </a:xfrm>
          <a:prstGeom prst="wedgeRectCallout">
            <a:avLst>
              <a:gd name="adj1" fmla="val -39324"/>
              <a:gd name="adj2" fmla="val 69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tuples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From schema to database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sv-SE" altLang="en-US" sz="2800"/>
              <a:t>The relations of the database schema become the tables when we implement the database in a DBMS. The tuples become the rows:</a:t>
            </a:r>
          </a:p>
          <a:p>
            <a:pPr eaLnBrk="1" hangingPunct="1">
              <a:buFontTx/>
              <a:buNone/>
            </a:pPr>
            <a:r>
              <a:rPr lang="sv-SE" altLang="en-US" sz="2800"/>
              <a:t>    </a:t>
            </a:r>
            <a:r>
              <a:rPr lang="sv-SE" altLang="en-US" sz="2000" b="1">
                <a:latin typeface="Courier New" charset="0"/>
              </a:rPr>
              <a:t>Courses(code, name, teacher)</a:t>
            </a:r>
          </a:p>
        </p:txBody>
      </p:sp>
      <p:graphicFrame>
        <p:nvGraphicFramePr>
          <p:cNvPr id="5939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745654"/>
              </p:ext>
            </p:extLst>
          </p:nvPr>
        </p:nvGraphicFramePr>
        <p:xfrm>
          <a:off x="900113" y="4437063"/>
          <a:ext cx="7056437" cy="1584325"/>
        </p:xfrm>
        <a:graphic>
          <a:graphicData uri="http://schemas.openxmlformats.org/drawingml/2006/table">
            <a:tbl>
              <a:tblPr/>
              <a:tblGrid>
                <a:gridCol w="1944687"/>
                <a:gridCol w="2159000"/>
                <a:gridCol w="2952750"/>
              </a:tblGrid>
              <a:tr h="5270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</a:t>
                      </a:r>
                      <a:endParaRPr kumimoji="0" lang="sv-SE" alt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302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’TDA357’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’Databases’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’Mickey’</a:t>
                      </a:r>
                      <a:endParaRPr kumimoji="0" lang="sv-SE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’TIN090’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’Algorithms’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’Donald’</a:t>
                      </a:r>
                      <a:endParaRPr kumimoji="0" lang="sv-SE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74" name="AutoShape 22"/>
          <p:cNvSpPr>
            <a:spLocks noChangeArrowheads="1"/>
          </p:cNvSpPr>
          <p:nvPr/>
        </p:nvSpPr>
        <p:spPr bwMode="auto">
          <a:xfrm>
            <a:off x="2411413" y="3644900"/>
            <a:ext cx="2089150" cy="360363"/>
          </a:xfrm>
          <a:prstGeom prst="wedgeRectCallout">
            <a:avLst>
              <a:gd name="adj1" fmla="val -40273"/>
              <a:gd name="adj2" fmla="val -105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/>
              <a:t>relation schema</a:t>
            </a:r>
          </a:p>
        </p:txBody>
      </p:sp>
      <p:sp>
        <p:nvSpPr>
          <p:cNvPr id="49175" name="AutoShape 23"/>
          <p:cNvSpPr>
            <a:spLocks noChangeArrowheads="1"/>
          </p:cNvSpPr>
          <p:nvPr/>
        </p:nvSpPr>
        <p:spPr bwMode="auto">
          <a:xfrm>
            <a:off x="6227763" y="3789363"/>
            <a:ext cx="1847850" cy="360362"/>
          </a:xfrm>
          <a:prstGeom prst="wedgeRectCallout">
            <a:avLst>
              <a:gd name="adj1" fmla="val -43727"/>
              <a:gd name="adj2" fmla="val 109032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b="1"/>
              <a:t>table instance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Why relations?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Relations </a:t>
            </a:r>
            <a:r>
              <a:rPr lang="sv-SE" altLang="en-US" dirty="0" err="1"/>
              <a:t>often</a:t>
            </a:r>
            <a:r>
              <a:rPr lang="sv-SE" altLang="en-US" dirty="0"/>
              <a:t> match </a:t>
            </a:r>
            <a:r>
              <a:rPr lang="sv-SE" altLang="en-US" dirty="0" err="1"/>
              <a:t>our</a:t>
            </a:r>
            <a:r>
              <a:rPr lang="sv-SE" altLang="en-US" dirty="0"/>
              <a:t> intuition </a:t>
            </a:r>
            <a:r>
              <a:rPr lang="sv-SE" altLang="en-US" dirty="0" err="1"/>
              <a:t>regarding</a:t>
            </a:r>
            <a:r>
              <a:rPr lang="sv-SE" altLang="en-US" dirty="0"/>
              <a:t> data</a:t>
            </a:r>
          </a:p>
          <a:p>
            <a:pPr eaLnBrk="1" hangingPunct="1"/>
            <a:r>
              <a:rPr lang="sv-SE" altLang="en-US" dirty="0" err="1"/>
              <a:t>Very</a:t>
            </a:r>
            <a:r>
              <a:rPr lang="sv-SE" altLang="en-US" dirty="0"/>
              <a:t> simple </a:t>
            </a:r>
            <a:r>
              <a:rPr lang="sv-SE" altLang="en-US" dirty="0" err="1"/>
              <a:t>model</a:t>
            </a:r>
            <a:endParaRPr lang="sv-SE" altLang="en-US" dirty="0"/>
          </a:p>
          <a:p>
            <a:pPr eaLnBrk="1" hangingPunct="1"/>
            <a:r>
              <a:rPr lang="sv-SE" altLang="en-US" dirty="0"/>
              <a:t>Has a </a:t>
            </a:r>
            <a:r>
              <a:rPr lang="sv-SE" altLang="en-US" dirty="0" err="1"/>
              <a:t>good</a:t>
            </a:r>
            <a:r>
              <a:rPr lang="sv-SE" altLang="en-US" dirty="0"/>
              <a:t> </a:t>
            </a:r>
            <a:r>
              <a:rPr lang="sv-SE" altLang="en-US" dirty="0" err="1"/>
              <a:t>theoretical</a:t>
            </a:r>
            <a:r>
              <a:rPr lang="sv-SE" altLang="en-US" dirty="0"/>
              <a:t> </a:t>
            </a:r>
            <a:r>
              <a:rPr lang="sv-SE" altLang="en-US" dirty="0" err="1"/>
              <a:t>foundation</a:t>
            </a:r>
            <a:r>
              <a:rPr lang="sv-SE" altLang="en-US" dirty="0"/>
              <a:t> from </a:t>
            </a:r>
            <a:r>
              <a:rPr lang="sv-SE" altLang="en-US" dirty="0" err="1"/>
              <a:t>mathematics</a:t>
            </a:r>
            <a:r>
              <a:rPr lang="sv-SE" altLang="en-US" dirty="0"/>
              <a:t> (set </a:t>
            </a:r>
            <a:r>
              <a:rPr lang="sv-SE" altLang="en-US" dirty="0" err="1"/>
              <a:t>theory</a:t>
            </a:r>
            <a:r>
              <a:rPr lang="sv-SE" altLang="en-US" dirty="0" smtClean="0"/>
              <a:t>)</a:t>
            </a:r>
            <a:endParaRPr lang="sv-SE" altLang="en-US" dirty="0"/>
          </a:p>
          <a:p>
            <a:pPr eaLnBrk="1" hangingPunct="1"/>
            <a:r>
              <a:rPr lang="sv-SE" altLang="en-US" dirty="0"/>
              <a:t>The abstract </a:t>
            </a:r>
            <a:r>
              <a:rPr lang="sv-SE" altLang="en-US" dirty="0" err="1"/>
              <a:t>model</a:t>
            </a:r>
            <a:r>
              <a:rPr lang="sv-SE" altLang="en-US" dirty="0"/>
              <a:t> </a:t>
            </a:r>
            <a:r>
              <a:rPr lang="sv-SE" altLang="en-US" dirty="0" err="1"/>
              <a:t>underlying</a:t>
            </a:r>
            <a:r>
              <a:rPr lang="sv-SE" altLang="en-US" dirty="0"/>
              <a:t> SQL, the </a:t>
            </a:r>
            <a:r>
              <a:rPr lang="sv-SE" altLang="en-US" dirty="0" err="1"/>
              <a:t>most</a:t>
            </a:r>
            <a:r>
              <a:rPr lang="sv-SE" altLang="en-US" dirty="0"/>
              <a:t> </a:t>
            </a:r>
            <a:r>
              <a:rPr lang="sv-SE" altLang="en-US" dirty="0" err="1"/>
              <a:t>important</a:t>
            </a:r>
            <a:r>
              <a:rPr lang="sv-SE" altLang="en-US" dirty="0"/>
              <a:t> </a:t>
            </a:r>
            <a:r>
              <a:rPr lang="sv-SE" altLang="en-US" dirty="0" err="1"/>
              <a:t>database</a:t>
            </a:r>
            <a:r>
              <a:rPr lang="sv-SE" altLang="en-US" dirty="0"/>
              <a:t> </a:t>
            </a:r>
            <a:r>
              <a:rPr lang="sv-SE" altLang="en-US" dirty="0" err="1"/>
              <a:t>language</a:t>
            </a:r>
            <a:r>
              <a:rPr lang="sv-SE" altLang="en-US" dirty="0"/>
              <a:t> </a:t>
            </a:r>
            <a:r>
              <a:rPr lang="sv-SE" altLang="en-US" dirty="0" err="1"/>
              <a:t>today</a:t>
            </a:r>
            <a:endParaRPr lang="sv-SE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/>
              <a:t>Keys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Relations </a:t>
            </a:r>
            <a:r>
              <a:rPr lang="sv-SE" altLang="en-US" dirty="0" err="1"/>
              <a:t>have</a:t>
            </a:r>
            <a:r>
              <a:rPr lang="sv-SE" altLang="en-US" dirty="0"/>
              <a:t> </a:t>
            </a:r>
            <a:r>
              <a:rPr lang="sv-SE" altLang="en-US" dirty="0" err="1"/>
              <a:t>keys</a:t>
            </a:r>
            <a:r>
              <a:rPr lang="sv-SE" altLang="en-US" dirty="0"/>
              <a:t> – </a:t>
            </a:r>
            <a:r>
              <a:rPr lang="sv-SE" altLang="en-US" dirty="0" smtClean="0"/>
              <a:t>special </a:t>
            </a:r>
            <a:r>
              <a:rPr lang="sv-SE" altLang="en-US" dirty="0" err="1" smtClean="0"/>
              <a:t>attributes</a:t>
            </a:r>
            <a:r>
              <a:rPr lang="sv-SE" altLang="en-US" dirty="0" smtClean="0"/>
              <a:t> </a:t>
            </a:r>
            <a:r>
              <a:rPr lang="sv-SE" altLang="en-US" dirty="0" err="1"/>
              <a:t>whose</a:t>
            </a:r>
            <a:r>
              <a:rPr lang="sv-SE" altLang="en-US" dirty="0"/>
              <a:t> </a:t>
            </a:r>
            <a:r>
              <a:rPr lang="sv-SE" altLang="en-US" dirty="0" err="1"/>
              <a:t>values</a:t>
            </a:r>
            <a:r>
              <a:rPr lang="sv-SE" altLang="en-US" dirty="0"/>
              <a:t> </a:t>
            </a:r>
            <a:r>
              <a:rPr lang="sv-SE" altLang="en-US" dirty="0" err="1"/>
              <a:t>uniquely</a:t>
            </a:r>
            <a:r>
              <a:rPr lang="sv-SE" altLang="en-US" dirty="0"/>
              <a:t> </a:t>
            </a:r>
            <a:r>
              <a:rPr lang="sv-SE" altLang="en-US" dirty="0" err="1"/>
              <a:t>determine</a:t>
            </a:r>
            <a:r>
              <a:rPr lang="sv-SE" altLang="en-US" dirty="0"/>
              <a:t> the </a:t>
            </a:r>
            <a:r>
              <a:rPr lang="sv-SE" altLang="en-US" dirty="0" err="1"/>
              <a:t>values</a:t>
            </a:r>
            <a:r>
              <a:rPr lang="sv-SE" altLang="en-US" dirty="0"/>
              <a:t> </a:t>
            </a:r>
            <a:r>
              <a:rPr lang="sv-SE" altLang="en-US" dirty="0" err="1"/>
              <a:t>of</a:t>
            </a:r>
            <a:r>
              <a:rPr lang="sv-SE" altLang="en-US" dirty="0"/>
              <a:t> all </a:t>
            </a:r>
            <a:r>
              <a:rPr lang="sv-SE" altLang="en-US" dirty="0" err="1"/>
              <a:t>other</a:t>
            </a:r>
            <a:r>
              <a:rPr lang="sv-SE" altLang="en-US" dirty="0"/>
              <a:t> </a:t>
            </a:r>
            <a:r>
              <a:rPr lang="sv-SE" altLang="en-US" dirty="0" err="1"/>
              <a:t>attributes</a:t>
            </a:r>
            <a:r>
              <a:rPr lang="sv-SE" altLang="en-US" dirty="0"/>
              <a:t> in the relation.</a:t>
            </a:r>
          </a:p>
          <a:p>
            <a:pPr eaLnBrk="1" hangingPunct="1"/>
            <a:endParaRPr lang="sv-SE" altLang="en-US" dirty="0"/>
          </a:p>
          <a:p>
            <a:pPr eaLnBrk="1" hangingPunct="1">
              <a:buFontTx/>
              <a:buNone/>
            </a:pPr>
            <a:r>
              <a:rPr lang="sv-SE" altLang="en-US" sz="2400" b="1" dirty="0">
                <a:latin typeface="Courier New" charset="0"/>
              </a:rPr>
              <a:t>	Courses(</a:t>
            </a:r>
            <a:r>
              <a:rPr lang="sv-SE" altLang="en-US" sz="2400" b="1" u="sng" dirty="0" err="1">
                <a:latin typeface="Courier New" charset="0"/>
              </a:rPr>
              <a:t>code</a:t>
            </a:r>
            <a:r>
              <a:rPr lang="sv-SE" altLang="en-US" sz="2400" b="1" dirty="0" smtClean="0">
                <a:latin typeface="Courier New" charset="0"/>
              </a:rPr>
              <a:t>, period, </a:t>
            </a:r>
            <a:r>
              <a:rPr lang="sv-SE" altLang="en-US" sz="2400" b="1" dirty="0" err="1">
                <a:latin typeface="Courier New" charset="0"/>
              </a:rPr>
              <a:t>name</a:t>
            </a:r>
            <a:r>
              <a:rPr lang="sv-SE" altLang="en-US" sz="2400" b="1" dirty="0">
                <a:latin typeface="Courier New" charset="0"/>
              </a:rPr>
              <a:t>, </a:t>
            </a:r>
            <a:r>
              <a:rPr lang="sv-SE" altLang="en-US" sz="2400" b="1" dirty="0" err="1">
                <a:latin typeface="Courier New" charset="0"/>
              </a:rPr>
              <a:t>teacher</a:t>
            </a:r>
            <a:r>
              <a:rPr lang="sv-SE" altLang="en-US" sz="2400" b="1" dirty="0">
                <a:latin typeface="Courier New" charset="0"/>
              </a:rPr>
              <a:t>)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84213" y="4797425"/>
            <a:ext cx="784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{(’TDA357’, </a:t>
            </a:r>
            <a:r>
              <a:rPr lang="sv-SE" altLang="en-US" sz="2000" b="1" dirty="0" smtClean="0">
                <a:latin typeface="Courier New" charset="0"/>
              </a:rPr>
              <a:t>2, ’</a:t>
            </a:r>
            <a:r>
              <a:rPr lang="sv-SE" altLang="en-US" sz="2000" b="1" dirty="0" err="1" smtClean="0">
                <a:latin typeface="Courier New" charset="0"/>
              </a:rPr>
              <a:t>Databases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’Mickey’),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>
                <a:latin typeface="Courier New" charset="0"/>
              </a:rPr>
              <a:t> </a:t>
            </a:r>
            <a:r>
              <a:rPr lang="sv-SE" altLang="en-US" sz="2000" b="1" dirty="0" smtClean="0">
                <a:latin typeface="Courier New" charset="0"/>
              </a:rPr>
              <a:t>(</a:t>
            </a:r>
            <a:r>
              <a:rPr lang="sv-SE" altLang="en-US" sz="2000" b="1" dirty="0">
                <a:latin typeface="Courier New" charset="0"/>
              </a:rPr>
              <a:t>’TDA357’, </a:t>
            </a:r>
            <a:r>
              <a:rPr lang="sv-SE" altLang="en-US" sz="2000" b="1" dirty="0" smtClean="0">
                <a:latin typeface="Courier New" charset="0"/>
              </a:rPr>
              <a:t>3, ’</a:t>
            </a:r>
            <a:r>
              <a:rPr lang="sv-SE" altLang="en-US" sz="2000" b="1" dirty="0" err="1" smtClean="0">
                <a:latin typeface="Courier New" charset="0"/>
              </a:rPr>
              <a:t>Algorithms</a:t>
            </a:r>
            <a:r>
              <a:rPr lang="sv-SE" altLang="en-US" sz="2000" b="1" dirty="0">
                <a:latin typeface="Courier New" charset="0"/>
              </a:rPr>
              <a:t>’, </a:t>
            </a:r>
            <a:r>
              <a:rPr lang="sv-SE" altLang="en-US" sz="2000" b="1" dirty="0" smtClean="0">
                <a:latin typeface="Courier New" charset="0"/>
              </a:rPr>
              <a:t>’</a:t>
            </a:r>
            <a:r>
              <a:rPr lang="sv-SE" altLang="en-US" sz="2000" b="1" dirty="0" err="1" smtClean="0">
                <a:latin typeface="Courier New" charset="0"/>
              </a:rPr>
              <a:t>Tweety</a:t>
            </a:r>
            <a:r>
              <a:rPr lang="sv-SE" altLang="en-US" sz="2000" b="1" dirty="0" smtClean="0">
                <a:latin typeface="Courier New" charset="0"/>
              </a:rPr>
              <a:t>’)}</a:t>
            </a:r>
            <a:endParaRPr lang="sv-SE" altLang="en-US" sz="2000" b="1" dirty="0">
              <a:latin typeface="Courier New" charset="0"/>
            </a:endParaRPr>
          </a:p>
        </p:txBody>
      </p:sp>
      <p:sp>
        <p:nvSpPr>
          <p:cNvPr id="51207" name="AutoShape 9"/>
          <p:cNvSpPr>
            <a:spLocks noChangeArrowheads="1"/>
          </p:cNvSpPr>
          <p:nvPr/>
        </p:nvSpPr>
        <p:spPr bwMode="auto">
          <a:xfrm rot="10800000">
            <a:off x="1763713" y="4292600"/>
            <a:ext cx="863600" cy="360363"/>
          </a:xfrm>
          <a:prstGeom prst="wedgeRectCallout">
            <a:avLst>
              <a:gd name="adj1" fmla="val -46875"/>
              <a:gd name="adj2" fmla="val 1024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 err="1"/>
              <a:t>key</a:t>
            </a:r>
            <a:endParaRPr lang="sv-SE" altLang="en-US" sz="1800" dirty="0"/>
          </a:p>
        </p:txBody>
      </p:sp>
      <p:sp>
        <p:nvSpPr>
          <p:cNvPr id="3" name="Rectángulo 2"/>
          <p:cNvSpPr/>
          <p:nvPr/>
        </p:nvSpPr>
        <p:spPr bwMode="auto">
          <a:xfrm>
            <a:off x="684213" y="5877272"/>
            <a:ext cx="2231603" cy="504056"/>
          </a:xfrm>
          <a:prstGeom prst="rect">
            <a:avLst/>
          </a:prstGeom>
          <a:solidFill>
            <a:srgbClr val="00D900">
              <a:alpha val="22745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Passport_ID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ángulo 10"/>
          <p:cNvSpPr/>
          <p:nvPr/>
        </p:nvSpPr>
        <p:spPr bwMode="auto">
          <a:xfrm>
            <a:off x="3420194" y="5877272"/>
            <a:ext cx="2231603" cy="504056"/>
          </a:xfrm>
          <a:prstGeom prst="rect">
            <a:avLst/>
          </a:prstGeom>
          <a:solidFill>
            <a:srgbClr val="00D900">
              <a:alpha val="22745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dirty="0" err="1" smtClean="0"/>
              <a:t>Telephone_No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ángulo 11"/>
          <p:cNvSpPr/>
          <p:nvPr/>
        </p:nvSpPr>
        <p:spPr bwMode="auto">
          <a:xfrm>
            <a:off x="6156176" y="5864547"/>
            <a:ext cx="2231603" cy="504056"/>
          </a:xfrm>
          <a:prstGeom prst="rect">
            <a:avLst/>
          </a:prstGeom>
          <a:solidFill>
            <a:srgbClr val="00D900">
              <a:alpha val="22745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No_Patent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8" name="Agrupar 7"/>
          <p:cNvGrpSpPr/>
          <p:nvPr/>
        </p:nvGrpSpPr>
        <p:grpSpPr>
          <a:xfrm>
            <a:off x="1403648" y="5229200"/>
            <a:ext cx="5264968" cy="269900"/>
            <a:chOff x="1403648" y="5229200"/>
            <a:chExt cx="5264968" cy="269900"/>
          </a:xfrm>
        </p:grpSpPr>
        <p:cxnSp>
          <p:nvCxnSpPr>
            <p:cNvPr id="5" name="Conector recto 4"/>
            <p:cNvCxnSpPr/>
            <p:nvPr/>
          </p:nvCxnSpPr>
          <p:spPr bwMode="auto">
            <a:xfrm flipV="1">
              <a:off x="1403648" y="5229200"/>
              <a:ext cx="5112568" cy="269900"/>
            </a:xfrm>
            <a:prstGeom prst="line">
              <a:avLst/>
            </a:prstGeom>
            <a:ln>
              <a:solidFill>
                <a:srgbClr val="FE6666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auto">
            <a:xfrm>
              <a:off x="1403648" y="5229200"/>
              <a:ext cx="5264968" cy="152400"/>
            </a:xfrm>
            <a:prstGeom prst="line">
              <a:avLst/>
            </a:prstGeom>
            <a:ln>
              <a:solidFill>
                <a:srgbClr val="FE6666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1" uiExpand="1" build="allAtOnce"/>
      <p:bldP spid="51207" grpId="0" animBg="1"/>
      <p:bldP spid="3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11478</TotalTime>
  <Words>1553</Words>
  <Application>Microsoft Macintosh PowerPoint</Application>
  <PresentationFormat>Presentación en pantalla (4:3)</PresentationFormat>
  <Paragraphs>553</Paragraphs>
  <Slides>22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Courier New</vt:lpstr>
      <vt:lpstr>Standardformgivning</vt:lpstr>
      <vt:lpstr>Database design</vt:lpstr>
      <vt:lpstr>Course Objectives</vt:lpstr>
      <vt:lpstr>Course Objectives – Design</vt:lpstr>
      <vt:lpstr>Designing a database</vt:lpstr>
      <vt:lpstr>Database Schemas</vt:lpstr>
      <vt:lpstr>Schema vs Instance</vt:lpstr>
      <vt:lpstr>From schema to database</vt:lpstr>
      <vt:lpstr>Why relations?</vt:lpstr>
      <vt:lpstr>Keys</vt:lpstr>
      <vt:lpstr>Composite keys</vt:lpstr>
      <vt:lpstr>Quiz time!</vt:lpstr>
      <vt:lpstr>”Schedules” database</vt:lpstr>
      <vt:lpstr>First attempt</vt:lpstr>
      <vt:lpstr>First attempt</vt:lpstr>
      <vt:lpstr>Anomalies</vt:lpstr>
      <vt:lpstr>Second attempt</vt:lpstr>
      <vt:lpstr>Third attempt</vt:lpstr>
      <vt:lpstr>Fourth attempt</vt:lpstr>
      <vt:lpstr>Things to avoid!</vt:lpstr>
      <vt:lpstr>Take away!</vt:lpstr>
      <vt:lpstr>Summary</vt:lpstr>
      <vt:lpstr>Next time, Lecture 2</vt:lpstr>
    </vt:vector>
  </TitlesOfParts>
  <Company>barbar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 TDA355/INN120</dc:title>
  <dc:creator>Niklas Broberg</dc:creator>
  <cp:lastModifiedBy>Pablo Picazo-Sanchez</cp:lastModifiedBy>
  <cp:revision>117</cp:revision>
  <dcterms:created xsi:type="dcterms:W3CDTF">2005-10-20T15:07:25Z</dcterms:created>
  <dcterms:modified xsi:type="dcterms:W3CDTF">2017-10-31T09:29:17Z</dcterms:modified>
</cp:coreProperties>
</file>