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81" r:id="rId2"/>
    <p:sldId id="258" r:id="rId3"/>
    <p:sldId id="259" r:id="rId4"/>
    <p:sldId id="260" r:id="rId5"/>
    <p:sldId id="261" r:id="rId6"/>
    <p:sldId id="264" r:id="rId7"/>
    <p:sldId id="339" r:id="rId8"/>
    <p:sldId id="266" r:id="rId9"/>
    <p:sldId id="267" r:id="rId10"/>
    <p:sldId id="268" r:id="rId11"/>
    <p:sldId id="269" r:id="rId12"/>
    <p:sldId id="272" r:id="rId13"/>
    <p:sldId id="315" r:id="rId14"/>
    <p:sldId id="273" r:id="rId15"/>
    <p:sldId id="274" r:id="rId16"/>
    <p:sldId id="275" r:id="rId17"/>
    <p:sldId id="317" r:id="rId18"/>
    <p:sldId id="333" r:id="rId19"/>
    <p:sldId id="337" r:id="rId20"/>
    <p:sldId id="338" r:id="rId21"/>
    <p:sldId id="321" r:id="rId22"/>
    <p:sldId id="276" r:id="rId23"/>
    <p:sldId id="340" r:id="rId24"/>
    <p:sldId id="341" r:id="rId25"/>
    <p:sldId id="343" r:id="rId26"/>
    <p:sldId id="344" r:id="rId27"/>
    <p:sldId id="345" r:id="rId28"/>
    <p:sldId id="346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82" r:id="rId38"/>
    <p:sldId id="362" r:id="rId39"/>
    <p:sldId id="363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7" r:id="rId50"/>
    <p:sldId id="379" r:id="rId51"/>
  </p:sldIdLst>
  <p:sldSz cx="9144000" cy="6858000" type="screen4x3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5" autoAdjust="0"/>
    <p:restoredTop sz="94672" autoAdjust="0"/>
  </p:normalViewPr>
  <p:slideViewPr>
    <p:cSldViewPr>
      <p:cViewPr varScale="1">
        <p:scale>
          <a:sx n="176" d="100"/>
          <a:sy n="176" d="100"/>
        </p:scale>
        <p:origin x="9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CE3A4B-32E4-0F48-9AC2-2560F958074A}" type="slidenum">
              <a:rPr lang="en-GB" altLang="sv-SE"/>
              <a:pPr>
                <a:defRPr/>
              </a:pPr>
              <a:t>‹#›</a:t>
            </a:fld>
            <a:endParaRPr lang="en-GB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102FDE-887E-C443-AA4F-C20C520EF73B}" type="slidenum">
              <a:rPr lang="en-AU" altLang="sv-SE"/>
              <a:pPr>
                <a:defRPr/>
              </a:pPr>
              <a:t>‹#›</a:t>
            </a:fld>
            <a:endParaRPr lang="en-AU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FEBB4C-E1E9-0549-9DC0-7022234FB994}" type="slidenum">
              <a:rPr lang="en-AU" altLang="en-US" sz="1300"/>
              <a:pPr>
                <a:spcBef>
                  <a:spcPct val="0"/>
                </a:spcBef>
              </a:pPr>
              <a:t>8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2007-11-28 (GK): Slide on authorisation IDs merged with this one on granting priviledges.</a:t>
            </a:r>
            <a:endParaRPr lang="en-AU" altLang="en-US"/>
          </a:p>
        </p:txBody>
      </p:sp>
      <p:sp>
        <p:nvSpPr>
          <p:cNvPr id="88068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681EC34-2865-DA4C-812C-845BE248453E}" type="slidenum">
              <a:rPr lang="en-AU" altLang="en-US" sz="1300"/>
              <a:pPr>
                <a:spcBef>
                  <a:spcPct val="0"/>
                </a:spcBef>
              </a:pPr>
              <a:t>29</a:t>
            </a:fld>
            <a:endParaRPr lang="en-AU" altLang="en-US" sz="1300"/>
          </a:p>
        </p:txBody>
      </p:sp>
      <p:sp>
        <p:nvSpPr>
          <p:cNvPr id="88069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4341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  <a:endParaRPr lang="en-AU" altLang="en-US"/>
          </a:p>
          <a:p>
            <a:pPr eaLnBrk="1" hangingPunct="1"/>
            <a:endParaRPr lang="en-AU" altLang="en-US"/>
          </a:p>
        </p:txBody>
      </p:sp>
      <p:sp>
        <p:nvSpPr>
          <p:cNvPr id="90116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B814713-1EE8-4740-9706-0FAA2F711CF8}" type="slidenum">
              <a:rPr lang="en-AU" altLang="en-US" sz="1300"/>
              <a:pPr>
                <a:spcBef>
                  <a:spcPct val="0"/>
                </a:spcBef>
              </a:pPr>
              <a:t>30</a:t>
            </a:fld>
            <a:endParaRPr lang="en-AU" altLang="en-US" sz="1300"/>
          </a:p>
        </p:txBody>
      </p:sp>
      <p:sp>
        <p:nvSpPr>
          <p:cNvPr id="90117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177716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  <a:endParaRPr lang="en-AU" altLang="en-US"/>
          </a:p>
          <a:p>
            <a:pPr eaLnBrk="1" hangingPunct="1"/>
            <a:endParaRPr lang="en-AU" altLang="en-US"/>
          </a:p>
        </p:txBody>
      </p:sp>
      <p:sp>
        <p:nvSpPr>
          <p:cNvPr id="92164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2E684F-FB02-7A4C-B5D4-E0C77220DF24}" type="slidenum">
              <a:rPr lang="en-AU" altLang="en-US" sz="1300"/>
              <a:pPr>
                <a:spcBef>
                  <a:spcPct val="0"/>
                </a:spcBef>
              </a:pPr>
              <a:t>31</a:t>
            </a:fld>
            <a:endParaRPr lang="en-AU" altLang="en-US" sz="1300"/>
          </a:p>
        </p:txBody>
      </p:sp>
      <p:sp>
        <p:nvSpPr>
          <p:cNvPr id="92165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115743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</a:p>
          <a:p>
            <a:pPr eaLnBrk="1" hangingPunct="1"/>
            <a:r>
              <a:rPr lang="en-US" altLang="en-US"/>
              <a:t>2007-11-28 (GK): “reverse statement” changed to “inverse statement”.</a:t>
            </a:r>
            <a:endParaRPr lang="en-AU" altLang="en-US"/>
          </a:p>
          <a:p>
            <a:pPr eaLnBrk="1" hangingPunct="1"/>
            <a:endParaRPr lang="en-AU" altLang="en-US"/>
          </a:p>
        </p:txBody>
      </p:sp>
      <p:sp>
        <p:nvSpPr>
          <p:cNvPr id="94212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A3F910-9FF4-8841-97CD-A379A8C87326}" type="slidenum">
              <a:rPr lang="en-AU" altLang="en-US" sz="1300"/>
              <a:pPr>
                <a:spcBef>
                  <a:spcPct val="0"/>
                </a:spcBef>
              </a:pPr>
              <a:t>32</a:t>
            </a:fld>
            <a:endParaRPr lang="en-AU" altLang="en-US" sz="1300"/>
          </a:p>
        </p:txBody>
      </p:sp>
      <p:sp>
        <p:nvSpPr>
          <p:cNvPr id="94213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158483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US"/>
              <a:t>2013-02-24 (NB): New slide added.</a:t>
            </a: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BE189B-644C-6A46-BF4C-D29D44CFADA4}" type="slidenum">
              <a:rPr lang="en-AU" altLang="en-US"/>
              <a:pPr eaLnBrk="1" hangingPunct="1">
                <a:spcBef>
                  <a:spcPct val="0"/>
                </a:spcBef>
              </a:pPr>
              <a:t>38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9308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D84260-10F9-8F42-8803-924ED0F990F0}" type="slidenum">
              <a:rPr lang="en-AU" altLang="en-US"/>
              <a:pPr eaLnBrk="1" hangingPunct="1">
                <a:spcBef>
                  <a:spcPct val="0"/>
                </a:spcBef>
              </a:pPr>
              <a:t>39</a:t>
            </a:fld>
            <a:endParaRPr lang="en-AU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267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2012-12-06 (GK): New slide</a:t>
            </a:r>
          </a:p>
          <a:p>
            <a:r>
              <a:rPr lang="sv-SE" altLang="en-US"/>
              <a:t>2013-02-24 (NB): Added ”Cheap!” and ”Costly!”</a:t>
            </a:r>
            <a:endParaRPr lang="en-US" altLang="en-US"/>
          </a:p>
          <a:p>
            <a:endParaRPr lang="sv-SE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07E2D-DB95-CB48-BD18-88FF257948F3}" type="slidenum">
              <a:rPr lang="en-AU" altLang="en-US"/>
              <a:pPr eaLnBrk="1" hangingPunct="1">
                <a:spcBef>
                  <a:spcPct val="0"/>
                </a:spcBef>
              </a:pPr>
              <a:t>41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4464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7D3EF-9C26-AD4B-9782-07BAD048682D}" type="slidenum">
              <a:rPr lang="en-AU" altLang="en-US"/>
              <a:pPr eaLnBrk="1" hangingPunct="1">
                <a:spcBef>
                  <a:spcPct val="0"/>
                </a:spcBef>
              </a:pPr>
              <a:t>43</a:t>
            </a:fld>
            <a:endParaRPr lang="en-AU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4887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489350-972D-A844-9588-1144D3A44742}" type="slidenum">
              <a:rPr lang="en-AU" altLang="en-US"/>
              <a:pPr eaLnBrk="1" hangingPunct="1">
                <a:spcBef>
                  <a:spcPct val="0"/>
                </a:spcBef>
              </a:pPr>
              <a:t>44</a:t>
            </a:fld>
            <a:endParaRPr lang="en-AU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9539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5B5BF-1765-B143-8EB1-E1B53C49179B}" type="slidenum">
              <a:rPr lang="en-AU" altLang="en-US"/>
              <a:pPr eaLnBrk="1" hangingPunct="1">
                <a:spcBef>
                  <a:spcPct val="0"/>
                </a:spcBef>
              </a:pPr>
              <a:t>45</a:t>
            </a:fld>
            <a:endParaRPr lang="en-AU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In databases, the plural “indexes” is preferred.</a:t>
            </a:r>
            <a:endParaRPr lang="en-AU" altLang="en-US"/>
          </a:p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2012-11-29 (GK): Slide updated.</a:t>
            </a:r>
            <a:endParaRPr lang="sv-SE" altLang="en-US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A97152-2FA3-8D42-A000-4A3276614DBD}" type="slidenum">
              <a:rPr lang="en-AU" altLang="en-US" sz="1300"/>
              <a:pPr>
                <a:spcBef>
                  <a:spcPct val="0"/>
                </a:spcBef>
              </a:pPr>
              <a:t>16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50F706-6DF6-5E45-B1CA-6A25FEAB3994}" type="slidenum">
              <a:rPr lang="en-AU" altLang="en-US"/>
              <a:pPr eaLnBrk="1" hangingPunct="1">
                <a:spcBef>
                  <a:spcPct val="0"/>
                </a:spcBef>
              </a:pPr>
              <a:t>46</a:t>
            </a:fld>
            <a:endParaRPr lang="en-AU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In databases, the plural “indexes” is preferred.</a:t>
            </a:r>
          </a:p>
          <a:p>
            <a:pPr eaLnBrk="1" hangingPunct="1"/>
            <a:r>
              <a:rPr lang="en-US" altLang="en-US"/>
              <a:t>2007-12-09 (GK): “On existing data” changed to “on existing relations”. First sub-point rewritten. “SQL-statements does” changed to “SQL statements do”. Last point rewritten.</a:t>
            </a:r>
            <a:endParaRPr lang="en-AU" altLang="en-US"/>
          </a:p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8417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8F19F1-EE41-2545-87E0-D1B1A9D272D1}" type="slidenum">
              <a:rPr lang="en-AU" altLang="en-US"/>
              <a:pPr eaLnBrk="1" hangingPunct="1">
                <a:spcBef>
                  <a:spcPct val="0"/>
                </a:spcBef>
              </a:pPr>
              <a:t>47</a:t>
            </a:fld>
            <a:endParaRPr lang="en-AU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In databases, the plural “indexes” is preferred.</a:t>
            </a:r>
          </a:p>
          <a:p>
            <a:pPr eaLnBrk="1" hangingPunct="1"/>
            <a:r>
              <a:rPr lang="en-US" altLang="en-US"/>
              <a:t>2007-12-09 (GK): “values changed to “attributes”. “an extra disk block access (most often)” changed to “extra disk block accesses”. Points revised and reordered.</a:t>
            </a:r>
            <a:endParaRPr lang="en-AU" altLang="en-US"/>
          </a:p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0749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246915-FB01-3845-9105-EA62C986EA1A}" type="slidenum">
              <a:rPr lang="en-AU" altLang="en-US"/>
              <a:pPr eaLnBrk="1" hangingPunct="1">
                <a:spcBef>
                  <a:spcPct val="0"/>
                </a:spcBef>
              </a:pPr>
              <a:t>49</a:t>
            </a:fld>
            <a:endParaRPr lang="en-AU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2007-12-09 (GK): Revised.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7987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2012-12-05 (GK): New slide</a:t>
            </a:r>
            <a:br>
              <a:rPr lang="en-GB" altLang="en-US"/>
            </a:br>
            <a:r>
              <a:rPr lang="sv-SE" altLang="en-US"/>
              <a:t>2013-02-24 (NB): Added quiz boxes, a horizontal bar, and two-step animation.</a:t>
            </a: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C6943E-79FB-8E46-AEA1-F4E2E90DAB00}" type="slidenum">
              <a:rPr lang="en-AU" altLang="en-US"/>
              <a:pPr eaLnBrk="1" hangingPunct="1">
                <a:spcBef>
                  <a:spcPct val="0"/>
                </a:spcBef>
              </a:pPr>
              <a:t>50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154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D4A5B31-EA5D-0C41-8F97-35521D9A430D}" type="slidenum">
              <a:rPr lang="en-AU" altLang="en-US" sz="1300"/>
              <a:pPr>
                <a:spcBef>
                  <a:spcPct val="0"/>
                </a:spcBef>
              </a:pPr>
              <a:t>17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/>
            <a:r>
              <a:rPr lang="en-GB" altLang="en-US"/>
              <a:t>2012-11-29 (GK): New slide.</a:t>
            </a:r>
            <a:endParaRPr lang="sv-SE" altLang="en-US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E7D56D-FD7B-9041-B5F4-1E0F7E94734F}" type="slidenum">
              <a:rPr lang="en-AU" altLang="en-US" sz="1300"/>
              <a:pPr>
                <a:spcBef>
                  <a:spcPct val="0"/>
                </a:spcBef>
              </a:pPr>
              <a:t>21</a:t>
            </a:fld>
            <a:endParaRPr lang="en-AU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2007-11-28 (GK): “data is” changed to “data are”</a:t>
            </a:r>
            <a:endParaRPr lang="en-AU" altLang="en-US"/>
          </a:p>
        </p:txBody>
      </p:sp>
      <p:sp>
        <p:nvSpPr>
          <p:cNvPr id="72708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2D7D314-0469-AF4E-AD5E-6E3CAF582A33}" type="slidenum">
              <a:rPr lang="en-AU" altLang="en-US" sz="1300"/>
              <a:pPr>
                <a:spcBef>
                  <a:spcPct val="0"/>
                </a:spcBef>
              </a:pPr>
              <a:t>24</a:t>
            </a:fld>
            <a:endParaRPr lang="en-AU" altLang="en-US" sz="1300"/>
          </a:p>
        </p:txBody>
      </p:sp>
      <p:sp>
        <p:nvSpPr>
          <p:cNvPr id="72709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86768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2007-11-28 (GK): “data in” changed to “tuples into”.</a:t>
            </a:r>
            <a:endParaRPr lang="en-AU" altLang="en-US"/>
          </a:p>
        </p:txBody>
      </p:sp>
      <p:sp>
        <p:nvSpPr>
          <p:cNvPr id="76804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5AE806-8C7D-A645-BEE5-E9E56D8F3D80}" type="slidenum">
              <a:rPr lang="en-AU" altLang="en-US" sz="1300"/>
              <a:pPr>
                <a:spcBef>
                  <a:spcPct val="0"/>
                </a:spcBef>
              </a:pPr>
              <a:t>25</a:t>
            </a:fld>
            <a:endParaRPr lang="en-AU" altLang="en-US" sz="1300"/>
          </a:p>
        </p:txBody>
      </p:sp>
      <p:sp>
        <p:nvSpPr>
          <p:cNvPr id="76805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82328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2007-11-28 (GK): “data” changed to “tuples”.</a:t>
            </a:r>
            <a:endParaRPr lang="en-AU" altLang="en-US"/>
          </a:p>
        </p:txBody>
      </p:sp>
      <p:sp>
        <p:nvSpPr>
          <p:cNvPr id="78852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BD14AC-0709-E74A-9CDE-C4A09555A5AD}" type="slidenum">
              <a:rPr lang="en-AU" altLang="en-US" sz="1300"/>
              <a:pPr>
                <a:spcBef>
                  <a:spcPct val="0"/>
                </a:spcBef>
              </a:pPr>
              <a:t>26</a:t>
            </a:fld>
            <a:endParaRPr lang="en-AU" altLang="en-US" sz="1300"/>
          </a:p>
        </p:txBody>
      </p:sp>
      <p:sp>
        <p:nvSpPr>
          <p:cNvPr id="78853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17929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2007-11-28 (GK): USAGE and UNDER will not be discussed in this course.</a:t>
            </a:r>
            <a:endParaRPr lang="en-AU" altLang="en-US"/>
          </a:p>
        </p:txBody>
      </p:sp>
      <p:sp>
        <p:nvSpPr>
          <p:cNvPr id="81924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833D66C-047E-3547-BAD7-86103B9E3FB1}" type="slidenum">
              <a:rPr lang="en-AU" altLang="en-US" sz="1300"/>
              <a:pPr>
                <a:spcBef>
                  <a:spcPct val="0"/>
                </a:spcBef>
              </a:pPr>
              <a:t>27</a:t>
            </a:fld>
            <a:endParaRPr lang="en-AU" altLang="en-US" sz="1300"/>
          </a:p>
        </p:txBody>
      </p:sp>
      <p:sp>
        <p:nvSpPr>
          <p:cNvPr id="81925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150977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2007-11-14 (GK): Aligned SQL.</a:t>
            </a:r>
            <a:endParaRPr lang="en-AU" altLang="en-US"/>
          </a:p>
        </p:txBody>
      </p:sp>
      <p:sp>
        <p:nvSpPr>
          <p:cNvPr id="83972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79166F-E16F-614B-A323-AAB82D5BE4ED}" type="slidenum">
              <a:rPr lang="en-AU" altLang="en-US" sz="1300"/>
              <a:pPr>
                <a:spcBef>
                  <a:spcPct val="0"/>
                </a:spcBef>
              </a:pPr>
              <a:t>28</a:t>
            </a:fld>
            <a:endParaRPr lang="en-AU" altLang="en-US" sz="1300"/>
          </a:p>
        </p:txBody>
      </p:sp>
      <p:sp>
        <p:nvSpPr>
          <p:cNvPr id="83973" name="Date Placeholder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10022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7CA2-8641-D441-8E94-1891EF528A1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4127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0D4E-4B83-2240-8540-298968925F0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256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ECF9-32F5-034C-8F90-D57D2FF4F5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5330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F697-CFDD-1049-8EAF-14D62100C29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12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4A94-18D7-184A-B387-4104F9EC8AE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6215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0952-41DA-A148-862C-366405E8350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164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C81A-92FE-084F-BDC2-2B1D68A6801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318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5C54-7353-2C48-93FF-B1481A6075E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1326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8D4C-EA45-7C46-8269-DEBAA3D473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5047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AD6E-4636-7B44-A99A-1C837750C41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889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930E-F475-BD40-8A85-B9A12E00BCC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3173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1CFB4C-3689-794F-816B-0698EFFE0E2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en-US" dirty="0" err="1"/>
              <a:t>Database</a:t>
            </a:r>
            <a:r>
              <a:rPr lang="sv-SE" altLang="en-US" dirty="0"/>
              <a:t> </a:t>
            </a:r>
            <a:r>
              <a:rPr lang="sv-SE" altLang="en-US" dirty="0" err="1" smtClean="0">
                <a:solidFill>
                  <a:schemeClr val="folHlink"/>
                </a:solidFill>
              </a:rPr>
              <a:t>Transactions</a:t>
            </a:r>
            <a:endParaRPr lang="sv-SE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Transactions in 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 dirty="0"/>
              <a:t>SQL supports </a:t>
            </a:r>
            <a:r>
              <a:rPr lang="sv-SE" altLang="en-US" sz="2800" dirty="0" err="1"/>
              <a:t>transactions</a:t>
            </a:r>
            <a:r>
              <a:rPr lang="sv-SE" altLang="en-US" sz="2800" dirty="0"/>
              <a:t>, </a:t>
            </a:r>
            <a:r>
              <a:rPr lang="sv-SE" altLang="en-US" sz="2800" dirty="0" err="1"/>
              <a:t>often</a:t>
            </a:r>
            <a:r>
              <a:rPr lang="sv-SE" altLang="en-US" sz="2800" dirty="0"/>
              <a:t> </a:t>
            </a:r>
            <a:r>
              <a:rPr lang="sv-SE" altLang="en-US" sz="2800" dirty="0" err="1"/>
              <a:t>behind</a:t>
            </a:r>
            <a:r>
              <a:rPr lang="sv-SE" altLang="en-US" sz="2800" dirty="0"/>
              <a:t> the </a:t>
            </a:r>
            <a:r>
              <a:rPr lang="sv-SE" altLang="en-US" sz="2800" dirty="0" err="1"/>
              <a:t>scenes</a:t>
            </a:r>
            <a:r>
              <a:rPr lang="sv-SE" altLang="en-US" sz="2800" dirty="0"/>
              <a:t>.</a:t>
            </a:r>
          </a:p>
          <a:p>
            <a:pPr lvl="1" eaLnBrk="1" hangingPunct="1"/>
            <a:r>
              <a:rPr lang="sv-SE" altLang="en-US" sz="2400" dirty="0"/>
              <a:t>An SQL </a:t>
            </a:r>
            <a:r>
              <a:rPr lang="sv-SE" altLang="en-US" sz="2400" dirty="0" err="1"/>
              <a:t>statement</a:t>
            </a:r>
            <a:r>
              <a:rPr lang="sv-SE" altLang="en-US" sz="2400" dirty="0"/>
              <a:t> is a </a:t>
            </a:r>
            <a:r>
              <a:rPr lang="sv-SE" altLang="en-US" sz="2400" dirty="0" err="1"/>
              <a:t>transaction</a:t>
            </a:r>
            <a:r>
              <a:rPr lang="sv-SE" altLang="en-US" sz="2400" dirty="0"/>
              <a:t>.</a:t>
            </a:r>
          </a:p>
          <a:p>
            <a:pPr lvl="2" eaLnBrk="1" hangingPunct="1"/>
            <a:r>
              <a:rPr lang="sv-SE" altLang="en-US" sz="2000" dirty="0" err="1"/>
              <a:t>E.g</a:t>
            </a:r>
            <a:r>
              <a:rPr lang="sv-SE" altLang="en-US" sz="2000" dirty="0"/>
              <a:t>. an </a:t>
            </a:r>
            <a:r>
              <a:rPr lang="sv-SE" altLang="en-US" sz="2000" dirty="0" err="1"/>
              <a:t>update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a table </a:t>
            </a:r>
            <a:r>
              <a:rPr lang="sv-SE" altLang="en-US" sz="2000" dirty="0" err="1"/>
              <a:t>can’t</a:t>
            </a:r>
            <a:r>
              <a:rPr lang="sv-SE" altLang="en-US" sz="2000" dirty="0"/>
              <a:t> be </a:t>
            </a:r>
            <a:r>
              <a:rPr lang="sv-SE" altLang="en-US" sz="2000" dirty="0" err="1"/>
              <a:t>interrupted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after</a:t>
            </a:r>
            <a:r>
              <a:rPr lang="sv-SE" altLang="en-US" sz="2000" dirty="0"/>
              <a:t> </a:t>
            </a:r>
            <a:r>
              <a:rPr lang="sv-SE" altLang="en-US" sz="2000" dirty="0" err="1"/>
              <a:t>half</a:t>
            </a:r>
            <a:r>
              <a:rPr lang="sv-SE" altLang="en-US" sz="2000" dirty="0"/>
              <a:t> the </a:t>
            </a:r>
            <a:r>
              <a:rPr lang="sv-SE" altLang="en-US" sz="2000" dirty="0" err="1"/>
              <a:t>rows</a:t>
            </a:r>
            <a:r>
              <a:rPr lang="sv-SE" altLang="en-US" sz="2000" dirty="0"/>
              <a:t>.</a:t>
            </a:r>
          </a:p>
          <a:p>
            <a:pPr lvl="2" eaLnBrk="1" hangingPunct="1"/>
            <a:r>
              <a:rPr lang="sv-SE" altLang="en-US" sz="2000" dirty="0" err="1"/>
              <a:t>Any</a:t>
            </a:r>
            <a:r>
              <a:rPr lang="sv-SE" altLang="en-US" sz="2000" dirty="0"/>
              <a:t> triggers, </a:t>
            </a:r>
            <a:r>
              <a:rPr lang="sv-SE" altLang="en-US" sz="2000" dirty="0" err="1"/>
              <a:t>procedures</a:t>
            </a:r>
            <a:r>
              <a:rPr lang="sv-SE" altLang="en-US" sz="2000" dirty="0"/>
              <a:t>, </a:t>
            </a:r>
            <a:r>
              <a:rPr lang="sv-SE" altLang="en-US" sz="2000" dirty="0" err="1"/>
              <a:t>functions</a:t>
            </a:r>
            <a:r>
              <a:rPr lang="sv-SE" altLang="en-US" sz="2000" dirty="0"/>
              <a:t> etc. </a:t>
            </a:r>
            <a:r>
              <a:rPr lang="sv-SE" altLang="en-US" sz="2000" dirty="0" err="1"/>
              <a:t>that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are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started</a:t>
            </a:r>
            <a:r>
              <a:rPr lang="sv-SE" altLang="en-US" sz="2000" dirty="0"/>
              <a:t> by the </a:t>
            </a:r>
            <a:r>
              <a:rPr lang="sv-SE" altLang="en-US" sz="2000" dirty="0" err="1"/>
              <a:t>statement</a:t>
            </a:r>
            <a:r>
              <a:rPr lang="sv-SE" altLang="en-US" sz="2000" dirty="0"/>
              <a:t> is part </a:t>
            </a:r>
            <a:r>
              <a:rPr lang="sv-SE" altLang="en-US" sz="2000" dirty="0" err="1"/>
              <a:t>of</a:t>
            </a:r>
            <a:r>
              <a:rPr lang="sv-SE" altLang="en-US" sz="2000" dirty="0"/>
              <a:t> the same </a:t>
            </a:r>
            <a:r>
              <a:rPr lang="sv-SE" altLang="en-US" sz="2000" dirty="0" err="1"/>
              <a:t>transaction</a:t>
            </a:r>
            <a:r>
              <a:rPr lang="sv-SE" altLang="en-US" sz="2000" dirty="0" smtClean="0"/>
              <a:t>.</a:t>
            </a:r>
            <a:endParaRPr lang="sv-SE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Controlling transactions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/>
            <a:r>
              <a:rPr lang="sv-SE" altLang="en-US" sz="2800" dirty="0" err="1"/>
              <a:t>We</a:t>
            </a:r>
            <a:r>
              <a:rPr lang="sv-SE" altLang="en-US" sz="2800" dirty="0"/>
              <a:t> </a:t>
            </a:r>
            <a:r>
              <a:rPr lang="sv-SE" altLang="en-US" sz="2800" dirty="0" err="1"/>
              <a:t>can</a:t>
            </a:r>
            <a:r>
              <a:rPr lang="sv-SE" altLang="en-US" sz="2800" dirty="0"/>
              <a:t> </a:t>
            </a:r>
            <a:r>
              <a:rPr lang="sv-SE" altLang="en-US" sz="2800" dirty="0" err="1"/>
              <a:t>explicitly</a:t>
            </a:r>
            <a:r>
              <a:rPr lang="sv-SE" altLang="en-US" sz="2800" dirty="0"/>
              <a:t> start </a:t>
            </a:r>
            <a:r>
              <a:rPr lang="sv-SE" altLang="en-US" sz="2800" dirty="0" err="1"/>
              <a:t>transactions</a:t>
            </a:r>
            <a:r>
              <a:rPr lang="sv-SE" altLang="en-US" sz="2800" dirty="0"/>
              <a:t> </a:t>
            </a:r>
            <a:r>
              <a:rPr lang="sv-SE" altLang="en-US" sz="2800" dirty="0" err="1"/>
              <a:t>using</a:t>
            </a:r>
            <a:r>
              <a:rPr lang="sv-SE" altLang="en-US" sz="2800" dirty="0"/>
              <a:t> the </a:t>
            </a:r>
            <a:r>
              <a:rPr lang="sv-SE" altLang="en-US" sz="2800" b="1" dirty="0">
                <a:latin typeface="Courier New" charset="0"/>
              </a:rPr>
              <a:t>START TRANSACTION</a:t>
            </a:r>
            <a:r>
              <a:rPr lang="sv-SE" altLang="en-US" sz="2800" dirty="0"/>
              <a:t> </a:t>
            </a:r>
            <a:r>
              <a:rPr lang="sv-SE" altLang="en-US" sz="2800" dirty="0" smtClean="0"/>
              <a:t>or </a:t>
            </a:r>
            <a:r>
              <a:rPr lang="sv-SE" altLang="en-US" sz="2800" b="1" dirty="0" smtClean="0">
                <a:latin typeface="Courier New" charset="0"/>
              </a:rPr>
              <a:t>BEGIN</a:t>
            </a:r>
            <a:r>
              <a:rPr lang="sv-SE" altLang="en-US" sz="2800" dirty="0" smtClean="0"/>
              <a:t> </a:t>
            </a:r>
            <a:r>
              <a:rPr lang="sv-SE" altLang="en-US" sz="2800" dirty="0" err="1" smtClean="0"/>
              <a:t>statement</a:t>
            </a:r>
            <a:r>
              <a:rPr lang="sv-SE" altLang="en-US" sz="2800" dirty="0"/>
              <a:t>, and end </a:t>
            </a:r>
            <a:r>
              <a:rPr lang="sv-SE" altLang="en-US" sz="2800" dirty="0" err="1"/>
              <a:t>them</a:t>
            </a:r>
            <a:r>
              <a:rPr lang="sv-SE" altLang="en-US" sz="2800" dirty="0"/>
              <a:t> </a:t>
            </a:r>
            <a:r>
              <a:rPr lang="sv-SE" altLang="en-US" sz="2800" dirty="0" err="1"/>
              <a:t>using</a:t>
            </a:r>
            <a:r>
              <a:rPr lang="sv-SE" altLang="en-US" sz="2800" dirty="0"/>
              <a:t> </a:t>
            </a:r>
            <a:r>
              <a:rPr lang="sv-SE" altLang="en-US" sz="2800" b="1" dirty="0">
                <a:latin typeface="Courier New" charset="0"/>
              </a:rPr>
              <a:t>COMMIT</a:t>
            </a:r>
            <a:r>
              <a:rPr lang="sv-SE" altLang="en-US" sz="2800" dirty="0"/>
              <a:t> or </a:t>
            </a:r>
            <a:r>
              <a:rPr lang="sv-SE" altLang="en-US" sz="2800" b="1" dirty="0">
                <a:latin typeface="Courier New" charset="0"/>
              </a:rPr>
              <a:t>ROLLBACK</a:t>
            </a:r>
            <a:r>
              <a:rPr lang="sv-SE" altLang="en-US" sz="2800" dirty="0"/>
              <a:t>:</a:t>
            </a:r>
          </a:p>
          <a:p>
            <a:pPr lvl="1" eaLnBrk="1" hangingPunct="1"/>
            <a:r>
              <a:rPr lang="sv-SE" altLang="en-US" sz="2400" b="1" dirty="0">
                <a:latin typeface="Courier New" charset="0"/>
              </a:rPr>
              <a:t>COMMIT</a:t>
            </a:r>
            <a:r>
              <a:rPr lang="sv-SE" altLang="en-US" sz="2400" dirty="0"/>
              <a:t> </a:t>
            </a:r>
            <a:r>
              <a:rPr lang="sv-SE" altLang="en-US" sz="2400" dirty="0" err="1"/>
              <a:t>causes</a:t>
            </a:r>
            <a:r>
              <a:rPr lang="sv-SE" altLang="en-US" sz="2400" dirty="0"/>
              <a:t> an SQL </a:t>
            </a:r>
            <a:r>
              <a:rPr lang="sv-SE" altLang="en-US" sz="2400" dirty="0" err="1"/>
              <a:t>transaction</a:t>
            </a:r>
            <a:r>
              <a:rPr lang="sv-SE" altLang="en-US" sz="2400" dirty="0"/>
              <a:t> to </a:t>
            </a:r>
            <a:r>
              <a:rPr lang="sv-SE" altLang="en-US" sz="2400" dirty="0" err="1"/>
              <a:t>complete</a:t>
            </a:r>
            <a:r>
              <a:rPr lang="sv-SE" altLang="en-US" sz="2400" dirty="0"/>
              <a:t> </a:t>
            </a:r>
            <a:r>
              <a:rPr lang="sv-SE" altLang="en-US" sz="2400" dirty="0" err="1"/>
              <a:t>successfully</a:t>
            </a:r>
            <a:r>
              <a:rPr lang="sv-SE" altLang="en-US" sz="2400" dirty="0"/>
              <a:t>.</a:t>
            </a:r>
          </a:p>
          <a:p>
            <a:pPr lvl="2" eaLnBrk="1" hangingPunct="1"/>
            <a:r>
              <a:rPr lang="sv-SE" altLang="en-US" sz="2000" dirty="0" err="1"/>
              <a:t>Any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modifications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done</a:t>
            </a:r>
            <a:r>
              <a:rPr lang="sv-SE" altLang="en-US" sz="2000" dirty="0"/>
              <a:t> by the </a:t>
            </a:r>
            <a:r>
              <a:rPr lang="sv-SE" altLang="en-US" sz="2000" dirty="0" err="1"/>
              <a:t>transaction</a:t>
            </a:r>
            <a:r>
              <a:rPr lang="sv-SE" altLang="en-US" sz="2000" dirty="0"/>
              <a:t> </a:t>
            </a:r>
            <a:r>
              <a:rPr lang="sv-SE" altLang="en-US" sz="2000" dirty="0" err="1"/>
              <a:t>are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now</a:t>
            </a:r>
            <a:r>
              <a:rPr lang="sv-SE" altLang="en-US" sz="2000" dirty="0"/>
              <a:t> permanent in the </a:t>
            </a:r>
            <a:r>
              <a:rPr lang="sv-SE" altLang="en-US" sz="2000" dirty="0" err="1"/>
              <a:t>database</a:t>
            </a:r>
            <a:r>
              <a:rPr lang="sv-SE" altLang="en-US" sz="2000" dirty="0"/>
              <a:t>.</a:t>
            </a:r>
          </a:p>
          <a:p>
            <a:pPr lvl="1" eaLnBrk="1" hangingPunct="1"/>
            <a:r>
              <a:rPr lang="sv-SE" altLang="en-US" sz="2400" b="1" dirty="0">
                <a:latin typeface="Courier New" charset="0"/>
              </a:rPr>
              <a:t>ROLLBACK</a:t>
            </a:r>
            <a:r>
              <a:rPr lang="sv-SE" altLang="en-US" sz="2400" dirty="0"/>
              <a:t> </a:t>
            </a:r>
            <a:r>
              <a:rPr lang="sv-SE" altLang="en-US" sz="2400" dirty="0" smtClean="0"/>
              <a:t>or </a:t>
            </a:r>
            <a:r>
              <a:rPr lang="sv-SE" altLang="en-US" sz="2400" b="1" dirty="0" smtClean="0">
                <a:latin typeface="Courier New" charset="0"/>
                <a:ea typeface="Courier New" charset="0"/>
                <a:cs typeface="Courier New" charset="0"/>
              </a:rPr>
              <a:t>ABORT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causes</a:t>
            </a:r>
            <a:r>
              <a:rPr lang="sv-SE" altLang="en-US" sz="2400" dirty="0" smtClean="0"/>
              <a:t> </a:t>
            </a:r>
            <a:r>
              <a:rPr lang="sv-SE" altLang="en-US" sz="2400" dirty="0"/>
              <a:t>an SQL </a:t>
            </a:r>
            <a:r>
              <a:rPr lang="sv-SE" altLang="en-US" sz="2400" dirty="0" err="1"/>
              <a:t>transaction</a:t>
            </a:r>
            <a:r>
              <a:rPr lang="sv-SE" altLang="en-US" sz="2400" dirty="0"/>
              <a:t> to end by </a:t>
            </a:r>
            <a:r>
              <a:rPr lang="sv-SE" altLang="en-US" sz="2400" dirty="0" err="1"/>
              <a:t>aborting</a:t>
            </a:r>
            <a:r>
              <a:rPr lang="sv-SE" altLang="en-US" sz="2400" dirty="0"/>
              <a:t> it.</a:t>
            </a:r>
          </a:p>
          <a:p>
            <a:pPr lvl="2" eaLnBrk="1" hangingPunct="1"/>
            <a:r>
              <a:rPr lang="sv-SE" altLang="en-US" sz="2000" dirty="0" err="1"/>
              <a:t>Any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modifications</a:t>
            </a:r>
            <a:r>
              <a:rPr lang="sv-SE" altLang="en-US" sz="2000" dirty="0"/>
              <a:t> to the </a:t>
            </a:r>
            <a:r>
              <a:rPr lang="sv-SE" altLang="en-US" sz="2000" dirty="0" err="1"/>
              <a:t>database</a:t>
            </a:r>
            <a:r>
              <a:rPr lang="sv-SE" altLang="en-US" sz="2000" dirty="0"/>
              <a:t> must be </a:t>
            </a:r>
            <a:r>
              <a:rPr lang="sv-SE" altLang="en-US" sz="2000" dirty="0" err="1"/>
              <a:t>undone</a:t>
            </a:r>
            <a:r>
              <a:rPr lang="sv-SE" altLang="en-US" sz="2000" dirty="0"/>
              <a:t>.</a:t>
            </a:r>
          </a:p>
          <a:p>
            <a:pPr lvl="2" eaLnBrk="1" hangingPunct="1"/>
            <a:r>
              <a:rPr lang="sv-SE" altLang="en-US" sz="2000" dirty="0" err="1"/>
              <a:t>Rollbacks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could</a:t>
            </a:r>
            <a:r>
              <a:rPr lang="sv-SE" altLang="en-US" sz="2000" dirty="0"/>
              <a:t> be </a:t>
            </a:r>
            <a:r>
              <a:rPr lang="sv-SE" altLang="en-US" sz="2000" dirty="0" err="1"/>
              <a:t>caused</a:t>
            </a:r>
            <a:r>
              <a:rPr lang="sv-SE" altLang="en-US" sz="2000" dirty="0"/>
              <a:t> </a:t>
            </a:r>
            <a:r>
              <a:rPr lang="sv-SE" altLang="en-US" sz="2000" dirty="0" err="1"/>
              <a:t>implicitly</a:t>
            </a:r>
            <a:r>
              <a:rPr lang="sv-SE" altLang="en-US" sz="2000" dirty="0"/>
              <a:t> by </a:t>
            </a:r>
            <a:r>
              <a:rPr lang="sv-SE" altLang="en-US" sz="2000" dirty="0" err="1"/>
              <a:t>errors</a:t>
            </a:r>
            <a:r>
              <a:rPr lang="sv-SE" altLang="en-US" sz="2000" dirty="0"/>
              <a:t> </a:t>
            </a:r>
            <a:r>
              <a:rPr lang="sv-SE" altLang="en-US" sz="2000" dirty="0" err="1"/>
              <a:t>e.g</a:t>
            </a:r>
            <a:r>
              <a:rPr lang="sv-SE" altLang="en-US" sz="2000" dirty="0"/>
              <a:t>. division by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Read-only vs. Read-write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A transaction that does not modify the database is called </a:t>
            </a:r>
            <a:r>
              <a:rPr lang="sv-SE" altLang="en-US" sz="2800" i="1"/>
              <a:t>read-only</a:t>
            </a:r>
            <a:r>
              <a:rPr lang="sv-SE" altLang="en-US" sz="2800"/>
              <a:t>.</a:t>
            </a:r>
          </a:p>
          <a:p>
            <a:pPr lvl="1" eaLnBrk="1" hangingPunct="1"/>
            <a:r>
              <a:rPr lang="sv-SE" altLang="en-US" sz="2400"/>
              <a:t>A read-only transaction can never interfere with another transaction (but not the other way around!).</a:t>
            </a:r>
          </a:p>
          <a:p>
            <a:pPr lvl="1" eaLnBrk="1" hangingPunct="1"/>
            <a:r>
              <a:rPr lang="sv-SE" altLang="en-US" sz="2400"/>
              <a:t>Any number of read-only transactions can be run concurrently.</a:t>
            </a:r>
          </a:p>
          <a:p>
            <a:pPr eaLnBrk="1" hangingPunct="1"/>
            <a:r>
              <a:rPr lang="sv-SE" altLang="en-US" sz="2800"/>
              <a:t>A transaction that both reads and modifies the database is called </a:t>
            </a:r>
            <a:r>
              <a:rPr lang="sv-SE" altLang="en-US" sz="2800" i="1"/>
              <a:t>read-write</a:t>
            </a:r>
            <a:r>
              <a:rPr lang="sv-SE" altLang="en-US" sz="2800"/>
              <a:t>.</a:t>
            </a:r>
          </a:p>
          <a:p>
            <a:pPr lvl="1" eaLnBrk="1" hangingPunct="1"/>
            <a:r>
              <a:rPr lang="sv-SE" altLang="en-US" sz="2400"/>
              <a:t>No other transaction may write between the read and write.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SET TRANSACTION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We can hint the DBMS that a transaction only does reading, by issuing the statement:</a:t>
            </a:r>
          </a:p>
          <a:p>
            <a:pPr eaLnBrk="1" hangingPunct="1"/>
            <a:endParaRPr lang="sv-SE" altLang="en-US"/>
          </a:p>
          <a:p>
            <a:pPr eaLnBrk="1" hangingPunct="1"/>
            <a:endParaRPr lang="sv-SE" altLang="en-US"/>
          </a:p>
          <a:p>
            <a:pPr lvl="1" eaLnBrk="1" hangingPunct="1"/>
            <a:r>
              <a:rPr lang="sv-SE" altLang="en-US"/>
              <a:t>Possibly the DBMS can make use of the information and optimize scheduling.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03350" y="3500438"/>
            <a:ext cx="6767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800" b="1">
                <a:latin typeface="Courier New" charset="0"/>
              </a:rPr>
              <a:t>SET TRANSACTION READ ONLY;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Drawbacks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Serializability and atomicity are necessary, but don’t come without a cost.</a:t>
            </a:r>
          </a:p>
          <a:p>
            <a:pPr lvl="1" eaLnBrk="1" hangingPunct="1"/>
            <a:r>
              <a:rPr lang="sv-SE" altLang="en-US"/>
              <a:t>We must retain old data until the transaction commits.</a:t>
            </a:r>
          </a:p>
          <a:p>
            <a:pPr lvl="1" eaLnBrk="1" hangingPunct="1"/>
            <a:r>
              <a:rPr lang="sv-SE" altLang="en-US"/>
              <a:t>Other transactions may need to wait for one to complete.</a:t>
            </a:r>
          </a:p>
          <a:p>
            <a:pPr eaLnBrk="1" hangingPunct="1"/>
            <a:r>
              <a:rPr lang="sv-SE" altLang="en-US"/>
              <a:t>In some cases some interference may be acceptable, and could speed up the system greatly.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  <a:p>
            <a:pPr eaLnBrk="1" hangingPunct="1">
              <a:buFontTx/>
              <a:buNone/>
            </a:pPr>
            <a:r>
              <a:rPr lang="sv-SE" altLang="en-US" sz="2800"/>
              <a:t> Recall the first example of booking rooms:</a:t>
            </a:r>
          </a:p>
          <a:p>
            <a:pPr eaLnBrk="1" hangingPunct="1">
              <a:buFontTx/>
              <a:buNone/>
            </a:pPr>
            <a:endParaRPr lang="sv-SE" altLang="en-US" sz="2800"/>
          </a:p>
          <a:p>
            <a:pPr eaLnBrk="1" hangingPunct="1">
              <a:buFontTx/>
              <a:buNone/>
            </a:pPr>
            <a:endParaRPr lang="sv-SE" altLang="en-US" sz="2800"/>
          </a:p>
          <a:p>
            <a:pPr eaLnBrk="1" hangingPunct="1">
              <a:buFontTx/>
              <a:buNone/>
            </a:pPr>
            <a:endParaRPr lang="sv-SE" altLang="en-US" sz="2800"/>
          </a:p>
          <a:p>
            <a:pPr eaLnBrk="1" hangingPunct="1">
              <a:buFontTx/>
              <a:buNone/>
            </a:pPr>
            <a:r>
              <a:rPr lang="sv-SE" altLang="en-US" sz="2800"/>
              <a:t>It could take time for the user to decide which room to choose after getting the list. If we make this a serializable transaction, all other users would have to wait as well.</a:t>
            </a:r>
          </a:p>
          <a:p>
            <a:pPr eaLnBrk="1" hangingPunct="1">
              <a:buFontTx/>
              <a:buNone/>
            </a:pPr>
            <a:r>
              <a:rPr lang="sv-SE" altLang="en-US" sz="2800"/>
              <a:t>The worst thing that could happen is that B is told to choose another room when he tries to book the room that A just booked.</a:t>
            </a: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611188" y="1700213"/>
            <a:ext cx="7848600" cy="1111250"/>
            <a:chOff x="431" y="2069"/>
            <a:chExt cx="4944" cy="700"/>
          </a:xfrm>
        </p:grpSpPr>
        <p:sp>
          <p:nvSpPr>
            <p:cNvPr id="28676" name="Text Box 6"/>
            <p:cNvSpPr txBox="1">
              <a:spLocks noChangeArrowheads="1"/>
            </p:cNvSpPr>
            <p:nvPr/>
          </p:nvSpPr>
          <p:spPr bwMode="auto">
            <a:xfrm>
              <a:off x="431" y="2251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  <a:t>A: (get)     (list)      (book)</a:t>
              </a:r>
              <a:b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</a:br>
              <a:r>
                <a:rPr lang="sv-SE" altLang="en-US" sz="2400" b="1">
                  <a:solidFill>
                    <a:srgbClr val="FF3300"/>
                  </a:solidFill>
                  <a:latin typeface="Courier New" charset="0"/>
                </a:rPr>
                <a:t>B:      (get)      (list)      (book)</a:t>
              </a:r>
            </a:p>
          </p:txBody>
        </p:sp>
        <p:sp>
          <p:nvSpPr>
            <p:cNvPr id="28677" name="Text Box 7"/>
            <p:cNvSpPr txBox="1">
              <a:spLocks noChangeArrowheads="1"/>
            </p:cNvSpPr>
            <p:nvPr/>
          </p:nvSpPr>
          <p:spPr bwMode="auto">
            <a:xfrm>
              <a:off x="431" y="2069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1600" b="1"/>
                <a:t>time </a:t>
              </a:r>
              <a:r>
                <a:rPr lang="sv-SE" altLang="en-US" sz="1600" b="1">
                  <a:ea typeface="Arial" charset="0"/>
                  <a:cs typeface="Arial" charset="0"/>
                </a:rPr>
                <a:t>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Isolation levels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ANSI SQL standard defines four </a:t>
            </a:r>
            <a:r>
              <a:rPr lang="en-GB" altLang="en-US" i="1"/>
              <a:t>isolation levels</a:t>
            </a:r>
            <a:r>
              <a:rPr lang="en-GB" altLang="en-US"/>
              <a:t>, which are choices about what kinds of interference are allowed between transactions.</a:t>
            </a:r>
          </a:p>
          <a:p>
            <a:pPr eaLnBrk="1" hangingPunct="1"/>
            <a:r>
              <a:rPr lang="en-GB" altLang="en-US"/>
              <a:t>Each transaction chooses </a:t>
            </a:r>
            <a:r>
              <a:rPr lang="en-GB" altLang="en-US" u="sng"/>
              <a:t>its own</a:t>
            </a:r>
            <a:r>
              <a:rPr lang="en-GB" altLang="en-US"/>
              <a:t> isolation level, deciding how other transactions may interfere with it.</a:t>
            </a:r>
          </a:p>
          <a:p>
            <a:pPr eaLnBrk="1" hangingPunct="1"/>
            <a:r>
              <a:rPr lang="en-GB" altLang="en-US"/>
              <a:t>Isolation level is defined in terms of three phenomena that can occur.</a:t>
            </a:r>
            <a:endParaRPr lang="sv-S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Kinds of interference</a:t>
            </a:r>
            <a:endParaRPr lang="sv-S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The ANSI SQL standard describes:</a:t>
            </a:r>
          </a:p>
          <a:p>
            <a:pPr marL="0" indent="0">
              <a:buFontTx/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dirty="0" smtClean="0"/>
              <a:t>Dirty read</a:t>
            </a:r>
          </a:p>
          <a:p>
            <a:pPr>
              <a:defRPr/>
            </a:pPr>
            <a:r>
              <a:rPr lang="en-GB" dirty="0" smtClean="0"/>
              <a:t>Non-repeatable read</a:t>
            </a:r>
          </a:p>
          <a:p>
            <a:pPr>
              <a:defRPr/>
            </a:pPr>
            <a:r>
              <a:rPr lang="en-GB" dirty="0" smtClean="0"/>
              <a:t>Phantom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sz="1400" dirty="0" smtClean="0"/>
              <a:t>(These, and other kinds of interference, are discussed in: Berenson, H., Bernstein, P., </a:t>
            </a:r>
            <a:r>
              <a:rPr lang="en-GB" sz="1400" dirty="0" err="1" smtClean="0"/>
              <a:t>Gray</a:t>
            </a:r>
            <a:r>
              <a:rPr lang="en-GB" sz="1400" dirty="0" smtClean="0"/>
              <a:t>, J., Melton, J., O'Neil, E., &amp; O'Neil, P. (1995). A critique of ANSI SQL isolation levels. ACM SIGMOD Record, 24(2), 1-10.)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2203263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98051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read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82487"/>
              </p:ext>
            </p:extLst>
          </p:nvPr>
        </p:nvGraphicFramePr>
        <p:xfrm>
          <a:off x="3999016" y="2349583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  <a:latin typeface="Chalkduster" charset="0"/>
                          <a:ea typeface="Chalkduster" charset="0"/>
                          <a:cs typeface="Chalkduster" charset="0"/>
                        </a:rPr>
                        <a:t>19</a:t>
                      </a:r>
                      <a:endParaRPr lang="en-US" sz="1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0782">
            <a:off x="4305695" y="1591569"/>
            <a:ext cx="1429940" cy="142994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55795"/>
              </p:ext>
            </p:extLst>
          </p:nvPr>
        </p:nvGraphicFramePr>
        <p:xfrm>
          <a:off x="4005214" y="3076947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203241"/>
            <a:ext cx="658499" cy="49606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693"/>
              </p:ext>
            </p:extLst>
          </p:nvPr>
        </p:nvGraphicFramePr>
        <p:xfrm>
          <a:off x="3999016" y="3850157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0730">
            <a:off x="4525116" y="3646142"/>
            <a:ext cx="1644705" cy="6726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213724" y="2569634"/>
            <a:ext cx="1979078" cy="7120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57183" y="2306539"/>
            <a:ext cx="1533480" cy="2634629"/>
            <a:chOff x="6916477" y="2306539"/>
            <a:chExt cx="1533480" cy="263462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948264" y="2492896"/>
              <a:ext cx="1440160" cy="24482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5987" y="244923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T1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6477" y="2306539"/>
              <a:ext cx="1274708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B := 19</a:t>
              </a:r>
            </a:p>
            <a:p>
              <a:endParaRPr lang="is-IS" dirty="0" smtClean="0"/>
            </a:p>
            <a:p>
              <a:r>
                <a:rPr lang="is-IS" dirty="0" smtClean="0"/>
                <a:t>…woops...</a:t>
              </a:r>
            </a:p>
            <a:p>
              <a:endParaRPr lang="is-IS" dirty="0" smtClean="0"/>
            </a:p>
            <a:p>
              <a:endParaRPr lang="is-IS" dirty="0"/>
            </a:p>
            <a:p>
              <a:r>
                <a:rPr lang="is-IS" dirty="0" smtClean="0"/>
                <a:t>B := 42</a:t>
              </a:r>
            </a:p>
            <a:p>
              <a:endParaRPr lang="is-IS" dirty="0" smtClean="0"/>
            </a:p>
            <a:p>
              <a:r>
                <a:rPr lang="is-IS" dirty="0" smtClean="0"/>
                <a:t>COMMIT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83463" y="254539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76827" y="276030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B? </a:t>
            </a:r>
            <a:r>
              <a:rPr lang="en-US" dirty="0" smtClean="0"/>
              <a:t>19!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0" idx="3"/>
          </p:cNvCxnSpPr>
          <p:nvPr/>
        </p:nvCxnSpPr>
        <p:spPr bwMode="auto">
          <a:xfrm flipV="1">
            <a:off x="3128342" y="2818563"/>
            <a:ext cx="1166657" cy="126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284378" y="1640105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performs dirty read</a:t>
            </a:r>
          </a:p>
          <a:p>
            <a:r>
              <a:rPr lang="en-US" dirty="0"/>
              <a:t>o</a:t>
            </a:r>
            <a:r>
              <a:rPr lang="en-US" dirty="0" smtClean="0"/>
              <a:t>f uncommitted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2203263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98051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Non-repeatable read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4552"/>
              </p:ext>
            </p:extLst>
          </p:nvPr>
        </p:nvGraphicFramePr>
        <p:xfrm>
          <a:off x="3999016" y="2349583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19</a:t>
                      </a:r>
                      <a:endParaRPr lang="en-US" sz="1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693"/>
              </p:ext>
            </p:extLst>
          </p:nvPr>
        </p:nvGraphicFramePr>
        <p:xfrm>
          <a:off x="3999016" y="3850157"/>
          <a:ext cx="1080120" cy="64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4292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42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9257" y="2276872"/>
            <a:ext cx="1991239" cy="834037"/>
            <a:chOff x="1179257" y="2440876"/>
            <a:chExt cx="1991239" cy="83403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91418" y="2440876"/>
              <a:ext cx="1979078" cy="833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79257" y="246482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4712" y="2628582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:= 19</a:t>
              </a:r>
            </a:p>
            <a:p>
              <a:r>
                <a:rPr lang="en-US" dirty="0" smtClean="0"/>
                <a:t>commit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4704821" y="2828571"/>
            <a:ext cx="1692569" cy="623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1179257" y="3789040"/>
            <a:ext cx="1991239" cy="835777"/>
            <a:chOff x="1179257" y="2439136"/>
            <a:chExt cx="1991239" cy="83577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91418" y="2439136"/>
              <a:ext cx="1979078" cy="804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79257" y="246482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4712" y="2628582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:= 42</a:t>
              </a:r>
            </a:p>
            <a:p>
              <a:r>
                <a:rPr lang="en-US" dirty="0" smtClean="0"/>
                <a:t>commit</a:t>
              </a:r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34270">
            <a:off x="2876211" y="3677831"/>
            <a:ext cx="1644705" cy="672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34270">
            <a:off x="2903727" y="2198722"/>
            <a:ext cx="1644705" cy="67266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>
            <a:off x="4744715" y="4322065"/>
            <a:ext cx="1668412" cy="5414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357183" y="3068960"/>
            <a:ext cx="1533480" cy="2634629"/>
            <a:chOff x="6357183" y="2348880"/>
            <a:chExt cx="1533480" cy="2634629"/>
          </a:xfrm>
        </p:grpSpPr>
        <p:grpSp>
          <p:nvGrpSpPr>
            <p:cNvPr id="18" name="Group 17"/>
            <p:cNvGrpSpPr/>
            <p:nvPr/>
          </p:nvGrpSpPr>
          <p:grpSpPr>
            <a:xfrm>
              <a:off x="6357183" y="2348880"/>
              <a:ext cx="1533480" cy="2634629"/>
              <a:chOff x="6916477" y="2306539"/>
              <a:chExt cx="1533480" cy="2634629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6948264" y="2492896"/>
                <a:ext cx="1440160" cy="24482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95987" y="244923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T1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16477" y="2306539"/>
                <a:ext cx="85151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B? 19!</a:t>
                </a:r>
              </a:p>
              <a:p>
                <a:endParaRPr lang="is-IS" dirty="0"/>
              </a:p>
              <a:p>
                <a:r>
                  <a:rPr lang="is-IS" dirty="0" smtClean="0"/>
                  <a:t>...</a:t>
                </a:r>
              </a:p>
              <a:p>
                <a:endParaRPr lang="is-IS" dirty="0" smtClean="0"/>
              </a:p>
              <a:p>
                <a:endParaRPr lang="is-IS" dirty="0"/>
              </a:p>
              <a:p>
                <a:r>
                  <a:rPr lang="en-US" dirty="0"/>
                  <a:t>B? </a:t>
                </a:r>
                <a:r>
                  <a:rPr lang="en-US" dirty="0" smtClean="0"/>
                  <a:t>42!</a:t>
                </a:r>
                <a:endParaRPr lang="en-US" dirty="0"/>
              </a:p>
              <a:p>
                <a:endParaRPr lang="is-IS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6867656" y="2937211"/>
              <a:ext cx="39141" cy="105354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7061941" y="3702456"/>
            <a:ext cx="193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19 != 42</a:t>
            </a:r>
          </a:p>
          <a:p>
            <a:pPr algn="ctr"/>
            <a:r>
              <a:rPr lang="en-US" sz="1400" dirty="0" smtClean="0"/>
              <a:t>B changed during T1</a:t>
            </a:r>
          </a:p>
          <a:p>
            <a:pPr algn="ctr"/>
            <a:r>
              <a:rPr lang="en-US" sz="1400" dirty="0"/>
              <a:t>d</a:t>
            </a:r>
            <a:r>
              <a:rPr lang="en-US" sz="1400" dirty="0" smtClean="0"/>
              <a:t>ue to non-repeatable</a:t>
            </a:r>
          </a:p>
          <a:p>
            <a:pPr algn="ctr"/>
            <a:r>
              <a:rPr lang="en-US" sz="1400" dirty="0" smtClean="0"/>
              <a:t>read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Setting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DBMS must allow concurrent access to databases.</a:t>
            </a:r>
          </a:p>
          <a:p>
            <a:pPr lvl="1" eaLnBrk="1" hangingPunct="1"/>
            <a:r>
              <a:rPr lang="sv-SE" altLang="en-US"/>
              <a:t>Imagine a bank where account information is stored in a database </a:t>
            </a:r>
            <a:r>
              <a:rPr lang="sv-SE" altLang="en-US" i="1"/>
              <a:t>not</a:t>
            </a:r>
            <a:r>
              <a:rPr lang="sv-SE" altLang="en-US"/>
              <a:t> allowing concurrent access. Then only one person could do a withdrawal in an ATM machine at the time – anywhere!</a:t>
            </a:r>
          </a:p>
          <a:p>
            <a:pPr eaLnBrk="1" hangingPunct="1"/>
            <a:r>
              <a:rPr lang="sv-SE" altLang="en-US"/>
              <a:t>Uncontrolled concurrent access may lead to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2203263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825036" y="1575705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55830"/>
              </p:ext>
            </p:extLst>
          </p:nvPr>
        </p:nvGraphicFramePr>
        <p:xfrm>
          <a:off x="3999016" y="1916832"/>
          <a:ext cx="1080120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94573" y="2682258"/>
            <a:ext cx="2017379" cy="833430"/>
            <a:chOff x="1179257" y="2440876"/>
            <a:chExt cx="2017379" cy="83343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91418" y="2440876"/>
              <a:ext cx="1979078" cy="8334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79257" y="246482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7808" y="262797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Add 2 rows</a:t>
              </a:r>
              <a:endParaRPr lang="en-US" dirty="0" smtClean="0"/>
            </a:p>
            <a:p>
              <a:r>
                <a:rPr lang="en-US" dirty="0" smtClean="0"/>
                <a:t>commit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>
            <a:stCxn id="7" idx="3"/>
          </p:cNvCxnSpPr>
          <p:nvPr/>
        </p:nvCxnSpPr>
        <p:spPr bwMode="auto">
          <a:xfrm>
            <a:off x="5079136" y="2297832"/>
            <a:ext cx="1071943" cy="1473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084168" y="1988840"/>
            <a:ext cx="1533480" cy="2862322"/>
            <a:chOff x="6357183" y="2348880"/>
            <a:chExt cx="1533480" cy="2862322"/>
          </a:xfrm>
        </p:grpSpPr>
        <p:grpSp>
          <p:nvGrpSpPr>
            <p:cNvPr id="18" name="Group 17"/>
            <p:cNvGrpSpPr/>
            <p:nvPr/>
          </p:nvGrpSpPr>
          <p:grpSpPr>
            <a:xfrm>
              <a:off x="6357183" y="2348880"/>
              <a:ext cx="1533480" cy="2862322"/>
              <a:chOff x="6916477" y="2306539"/>
              <a:chExt cx="1533480" cy="2862322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6948264" y="2492896"/>
                <a:ext cx="1440160" cy="24482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95987" y="244923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T1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16477" y="2306539"/>
                <a:ext cx="864339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Data? </a:t>
                </a:r>
              </a:p>
              <a:p>
                <a:endParaRPr lang="is-IS" dirty="0"/>
              </a:p>
              <a:p>
                <a:r>
                  <a:rPr lang="is-IS" dirty="0" smtClean="0"/>
                  <a:t>...</a:t>
                </a:r>
              </a:p>
              <a:p>
                <a:endParaRPr lang="is-IS" dirty="0" smtClean="0"/>
              </a:p>
              <a:p>
                <a:endParaRPr lang="is-IS" dirty="0" smtClean="0"/>
              </a:p>
              <a:p>
                <a:endParaRPr lang="is-IS" dirty="0"/>
              </a:p>
              <a:p>
                <a:endParaRPr lang="is-IS" dirty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ata?</a:t>
                </a:r>
                <a:endParaRPr lang="en-US" dirty="0"/>
              </a:p>
              <a:p>
                <a:endParaRPr lang="is-IS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 flipH="1">
              <a:off x="7108725" y="2996952"/>
              <a:ext cx="327" cy="149081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952017" y="3122384"/>
            <a:ext cx="21932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Rows have changed and</a:t>
            </a:r>
          </a:p>
          <a:p>
            <a:pPr algn="ctr"/>
            <a:r>
              <a:rPr lang="en-US" sz="1400" dirty="0" smtClean="0"/>
              <a:t>phantom rows introduced</a:t>
            </a:r>
          </a:p>
          <a:p>
            <a:pPr algn="ctr"/>
            <a:r>
              <a:rPr lang="en-US" sz="1400" dirty="0" smtClean="0"/>
              <a:t>during T1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46385" y="2390731"/>
            <a:ext cx="360040" cy="144016"/>
            <a:chOff x="4356025" y="1484784"/>
            <a:chExt cx="360040" cy="144016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356025" y="1484784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356025" y="1556792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356025" y="1628800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6825036" y="4221088"/>
            <a:ext cx="360375" cy="288032"/>
            <a:chOff x="5651785" y="1844824"/>
            <a:chExt cx="360375" cy="288032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5652120" y="1844824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652120" y="1916832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5652120" y="1988840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651785" y="2060848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651785" y="2132856"/>
              <a:ext cx="36004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84679"/>
              </p:ext>
            </p:extLst>
          </p:nvPr>
        </p:nvGraphicFramePr>
        <p:xfrm>
          <a:off x="3999016" y="3344041"/>
          <a:ext cx="1080120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"/>
                <a:gridCol w="504056"/>
                <a:gridCol w="288032"/>
              </a:tblGrid>
              <a:tr h="237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Chalkduster" charset="0"/>
                        <a:ea typeface="Chalkduster" charset="0"/>
                        <a:cs typeface="Chalkduster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>
            <a:off x="5114594" y="3972981"/>
            <a:ext cx="1001361" cy="3201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34270">
            <a:off x="3137076" y="2941289"/>
            <a:ext cx="1644705" cy="6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Isolation levels - differences</a:t>
            </a:r>
            <a:endParaRPr lang="sv-SE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265236"/>
              </p:ext>
            </p:extLst>
          </p:nvPr>
        </p:nvGraphicFramePr>
        <p:xfrm>
          <a:off x="468313" y="3141663"/>
          <a:ext cx="6335936" cy="2687955"/>
        </p:xfrm>
        <a:graphic>
          <a:graphicData uri="http://schemas.openxmlformats.org/drawingml/2006/table">
            <a:tbl>
              <a:tblPr/>
              <a:tblGrid>
                <a:gridCol w="1884648"/>
                <a:gridCol w="1330986"/>
                <a:gridCol w="1939647"/>
                <a:gridCol w="118065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Dirty reads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Non-repeatable reads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Phantoms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READ UNCOMMITTED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READ COMMITTED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REPEATABLE READ</a:t>
                      </a:r>
                      <a:endParaRPr kumimoji="0" lang="sv-SE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Courier New" charset="0"/>
                          <a:cs typeface="Courier New" charset="0"/>
                        </a:rPr>
                        <a:t>SERIALIZABLE</a:t>
                      </a:r>
                      <a:endParaRPr kumimoji="0" lang="sv-SE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sv-SE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0995" name="TextBox 6"/>
          <p:cNvSpPr txBox="1">
            <a:spLocks noChangeArrowheads="1"/>
          </p:cNvSpPr>
          <p:nvPr/>
        </p:nvSpPr>
        <p:spPr bwMode="auto">
          <a:xfrm>
            <a:off x="468313" y="1916113"/>
            <a:ext cx="8207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What kinds of interference are possible?</a:t>
            </a:r>
            <a:endParaRPr lang="sv-SE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308304" y="3284984"/>
            <a:ext cx="0" cy="28803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426628" y="4263479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Increasing</a:t>
            </a:r>
          </a:p>
          <a:p>
            <a:pPr algn="ctr"/>
            <a:r>
              <a:rPr lang="en-US" dirty="0" smtClean="0"/>
              <a:t>Isolation</a:t>
            </a:r>
          </a:p>
          <a:p>
            <a:pPr algn="ctr"/>
            <a:r>
              <a:rPr lang="en-US" dirty="0" smtClean="0"/>
              <a:t>strictness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Choosing isolation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Within a transaction we can choose the isolation level:</a:t>
            </a:r>
          </a:p>
          <a:p>
            <a:pPr eaLnBrk="1" hangingPunct="1"/>
            <a:endParaRPr lang="sv-SE" altLang="en-US"/>
          </a:p>
          <a:p>
            <a:pPr lvl="1" eaLnBrk="1" hangingPunct="1">
              <a:buFontTx/>
              <a:buNone/>
            </a:pPr>
            <a:r>
              <a:rPr lang="sv-SE" altLang="en-US" sz="2000"/>
              <a:t/>
            </a:r>
            <a:br>
              <a:rPr lang="sv-SE" altLang="en-US" sz="2000"/>
            </a:br>
            <a:r>
              <a:rPr lang="sv-SE" altLang="en-US"/>
              <a:t>where X is one of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63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800" b="1">
                <a:latin typeface="Courier New" charset="0"/>
              </a:rPr>
              <a:t>SET TRANSACTION ISOLATION LEVEL X;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0113" y="4221163"/>
            <a:ext cx="76327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SERIALIZABLE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READ COMMITTED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READ UNCOMMITTED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v-SE" altLang="en-US" sz="2800" b="1">
                <a:latin typeface="Courier New" charset="0"/>
              </a:rPr>
              <a:t>REPEATABLE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en-US"/>
              <a:t>Database </a:t>
            </a:r>
            <a:r>
              <a:rPr lang="sv-SE" altLang="en-US">
                <a:solidFill>
                  <a:schemeClr val="folHlink"/>
                </a:solidFill>
              </a:rPr>
              <a:t>Authorization</a:t>
            </a:r>
          </a:p>
        </p:txBody>
      </p:sp>
    </p:spTree>
    <p:extLst>
      <p:ext uri="{BB962C8B-B14F-4D97-AF65-F5344CB8AC3E}">
        <p14:creationId xmlns:p14="http://schemas.microsoft.com/office/powerpoint/2010/main" val="10059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Authorization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Not every user can be allowed to do everything.</a:t>
            </a:r>
          </a:p>
          <a:p>
            <a:pPr lvl="1" eaLnBrk="1" hangingPunct="1"/>
            <a:r>
              <a:rPr lang="sv-SE" altLang="en-US"/>
              <a:t>Some data are secret and may only be seen by some users.</a:t>
            </a:r>
          </a:p>
          <a:p>
            <a:pPr lvl="1" eaLnBrk="1" hangingPunct="1"/>
            <a:r>
              <a:rPr lang="sv-SE" altLang="en-US"/>
              <a:t>Some data are high integrity and may only be modified by certain users.</a:t>
            </a:r>
          </a:p>
        </p:txBody>
      </p:sp>
    </p:spTree>
    <p:extLst>
      <p:ext uri="{BB962C8B-B14F-4D97-AF65-F5344CB8AC3E}">
        <p14:creationId xmlns:p14="http://schemas.microsoft.com/office/powerpoint/2010/main" val="249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dirty="0" err="1" smtClean="0"/>
              <a:t>Privileges</a:t>
            </a:r>
            <a:r>
              <a:rPr lang="sv-SE" altLang="en-US" dirty="0" smtClean="0"/>
              <a:t> on relations</a:t>
            </a:r>
            <a:endParaRPr lang="sv-SE" alt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 b="1">
                <a:latin typeface="Courier New" charset="0"/>
              </a:rPr>
              <a:t>SELECT (</a:t>
            </a:r>
            <a:r>
              <a:rPr lang="sv-SE" altLang="en-US" sz="2800" b="1" i="1">
                <a:latin typeface="Courier New" charset="0"/>
              </a:rPr>
              <a:t>attributes</a:t>
            </a:r>
            <a:r>
              <a:rPr lang="sv-SE" altLang="en-US" sz="2800" b="1">
                <a:latin typeface="Courier New" charset="0"/>
              </a:rPr>
              <a:t>) ON </a:t>
            </a:r>
            <a:r>
              <a:rPr lang="sv-SE" altLang="en-US" sz="2800" b="1" i="1">
                <a:latin typeface="Courier New" charset="0"/>
              </a:rPr>
              <a:t>table</a:t>
            </a:r>
          </a:p>
          <a:p>
            <a:pPr lvl="1" eaLnBrk="1" hangingPunct="1"/>
            <a:r>
              <a:rPr lang="sv-SE" altLang="en-US" sz="2400"/>
              <a:t>Allows the user to select data from the specified table.</a:t>
            </a:r>
          </a:p>
          <a:p>
            <a:pPr lvl="1" eaLnBrk="1" hangingPunct="1"/>
            <a:r>
              <a:rPr lang="sv-SE" altLang="en-US" sz="2400"/>
              <a:t>Can be parametrized on attributes, meaning the user may only see certain attributes of the table.</a:t>
            </a:r>
          </a:p>
          <a:p>
            <a:pPr eaLnBrk="1" hangingPunct="1"/>
            <a:r>
              <a:rPr lang="sv-SE" altLang="en-US" sz="2800" b="1">
                <a:latin typeface="Courier New" charset="0"/>
              </a:rPr>
              <a:t>INSERT (</a:t>
            </a:r>
            <a:r>
              <a:rPr lang="sv-SE" altLang="en-US" sz="2800" b="1" i="1">
                <a:latin typeface="Courier New" charset="0"/>
              </a:rPr>
              <a:t>attributes</a:t>
            </a:r>
            <a:r>
              <a:rPr lang="sv-SE" altLang="en-US" sz="2800" b="1">
                <a:latin typeface="Courier New" charset="0"/>
              </a:rPr>
              <a:t>) ON </a:t>
            </a:r>
            <a:r>
              <a:rPr lang="sv-SE" altLang="en-US" sz="2800" b="1" i="1">
                <a:latin typeface="Courier New" charset="0"/>
              </a:rPr>
              <a:t>table</a:t>
            </a:r>
          </a:p>
          <a:p>
            <a:pPr lvl="1" eaLnBrk="1" hangingPunct="1"/>
            <a:r>
              <a:rPr lang="sv-SE" altLang="en-US" sz="2400"/>
              <a:t>Allows the user to insert tuples into the table.</a:t>
            </a:r>
          </a:p>
          <a:p>
            <a:pPr lvl="1" eaLnBrk="1" hangingPunct="1"/>
            <a:r>
              <a:rPr lang="sv-SE" altLang="en-US" sz="2400"/>
              <a:t>Can be parametrized on attributes, meaning the user may only supply values for certain attributes of the table. Other attributes are then set to NULL.</a:t>
            </a:r>
          </a:p>
        </p:txBody>
      </p:sp>
    </p:spTree>
    <p:extLst>
      <p:ext uri="{BB962C8B-B14F-4D97-AF65-F5344CB8AC3E}">
        <p14:creationId xmlns:p14="http://schemas.microsoft.com/office/powerpoint/2010/main" val="17837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dirty="0" err="1" smtClean="0"/>
              <a:t>Privileges</a:t>
            </a:r>
            <a:r>
              <a:rPr lang="sv-SE" altLang="en-US" dirty="0" smtClean="0"/>
              <a:t> on relations</a:t>
            </a:r>
            <a:endParaRPr lang="sv-SE" alt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b="1" dirty="0">
                <a:latin typeface="Courier New" charset="0"/>
              </a:rPr>
              <a:t>DELETE ON </a:t>
            </a:r>
            <a:r>
              <a:rPr lang="sv-SE" altLang="en-US" b="1" i="1" dirty="0">
                <a:latin typeface="Courier New" charset="0"/>
              </a:rPr>
              <a:t>table</a:t>
            </a:r>
          </a:p>
          <a:p>
            <a:pPr lvl="1" eaLnBrk="1" hangingPunct="1"/>
            <a:r>
              <a:rPr lang="sv-SE" altLang="en-US" dirty="0" err="1"/>
              <a:t>Allows</a:t>
            </a:r>
            <a:r>
              <a:rPr lang="sv-SE" altLang="en-US" dirty="0"/>
              <a:t> the </a:t>
            </a:r>
            <a:r>
              <a:rPr lang="sv-SE" altLang="en-US" dirty="0" err="1"/>
              <a:t>user</a:t>
            </a:r>
            <a:r>
              <a:rPr lang="sv-SE" altLang="en-US" dirty="0"/>
              <a:t> to </a:t>
            </a:r>
            <a:r>
              <a:rPr lang="sv-SE" altLang="en-US" dirty="0" err="1"/>
              <a:t>delete</a:t>
            </a:r>
            <a:r>
              <a:rPr lang="sv-SE" altLang="en-US" dirty="0"/>
              <a:t> </a:t>
            </a:r>
            <a:r>
              <a:rPr lang="sv-SE" altLang="en-US" dirty="0" err="1"/>
              <a:t>tuples</a:t>
            </a:r>
            <a:r>
              <a:rPr lang="sv-SE" altLang="en-US" dirty="0"/>
              <a:t> from the table.</a:t>
            </a:r>
          </a:p>
          <a:p>
            <a:pPr lvl="1" eaLnBrk="1" hangingPunct="1"/>
            <a:r>
              <a:rPr lang="sv-SE" altLang="en-US" dirty="0" err="1"/>
              <a:t>Cannot</a:t>
            </a:r>
            <a:r>
              <a:rPr lang="sv-SE" altLang="en-US" dirty="0"/>
              <a:t> be </a:t>
            </a:r>
            <a:r>
              <a:rPr lang="sv-SE" altLang="en-US" dirty="0" err="1"/>
              <a:t>parametrized</a:t>
            </a:r>
            <a:r>
              <a:rPr lang="sv-SE" altLang="en-US" dirty="0"/>
              <a:t> on </a:t>
            </a:r>
            <a:r>
              <a:rPr lang="sv-SE" altLang="en-US" dirty="0" err="1"/>
              <a:t>attributes</a:t>
            </a:r>
            <a:r>
              <a:rPr lang="sv-SE" altLang="en-US" dirty="0"/>
              <a:t>.</a:t>
            </a:r>
          </a:p>
          <a:p>
            <a:pPr eaLnBrk="1" hangingPunct="1"/>
            <a:r>
              <a:rPr lang="sv-SE" altLang="en-US" b="1" dirty="0">
                <a:latin typeface="Courier New" charset="0"/>
              </a:rPr>
              <a:t>UPDATE (</a:t>
            </a:r>
            <a:r>
              <a:rPr lang="sv-SE" altLang="en-US" b="1" i="1" dirty="0" err="1">
                <a:latin typeface="Courier New" charset="0"/>
              </a:rPr>
              <a:t>attributes</a:t>
            </a:r>
            <a:r>
              <a:rPr lang="sv-SE" altLang="en-US" b="1" dirty="0">
                <a:latin typeface="Courier New" charset="0"/>
              </a:rPr>
              <a:t>) ON </a:t>
            </a:r>
            <a:r>
              <a:rPr lang="sv-SE" altLang="en-US" b="1" i="1" dirty="0">
                <a:latin typeface="Courier New" charset="0"/>
              </a:rPr>
              <a:t>table</a:t>
            </a:r>
          </a:p>
          <a:p>
            <a:pPr lvl="1" eaLnBrk="1" hangingPunct="1"/>
            <a:r>
              <a:rPr lang="sv-SE" altLang="en-US" dirty="0" err="1"/>
              <a:t>Allows</a:t>
            </a:r>
            <a:r>
              <a:rPr lang="sv-SE" altLang="en-US" dirty="0"/>
              <a:t> the </a:t>
            </a:r>
            <a:r>
              <a:rPr lang="sv-SE" altLang="en-US" dirty="0" err="1"/>
              <a:t>user</a:t>
            </a:r>
            <a:r>
              <a:rPr lang="sv-SE" altLang="en-US" dirty="0"/>
              <a:t> to </a:t>
            </a:r>
            <a:r>
              <a:rPr lang="sv-SE" altLang="en-US" dirty="0" err="1"/>
              <a:t>update</a:t>
            </a:r>
            <a:r>
              <a:rPr lang="sv-SE" altLang="en-US" dirty="0"/>
              <a:t> data in the table.</a:t>
            </a:r>
          </a:p>
          <a:p>
            <a:pPr lvl="1" eaLnBrk="1" hangingPunct="1"/>
            <a:r>
              <a:rPr lang="sv-SE" altLang="en-US" dirty="0" err="1"/>
              <a:t>Parametrizing</a:t>
            </a:r>
            <a:r>
              <a:rPr lang="sv-SE" altLang="en-US" dirty="0"/>
              <a:t> </a:t>
            </a:r>
            <a:r>
              <a:rPr lang="sv-SE" altLang="en-US" dirty="0" err="1"/>
              <a:t>means</a:t>
            </a:r>
            <a:r>
              <a:rPr lang="sv-SE" altLang="en-US" dirty="0"/>
              <a:t> the </a:t>
            </a:r>
            <a:r>
              <a:rPr lang="sv-SE" altLang="en-US" dirty="0" err="1"/>
              <a:t>user</a:t>
            </a:r>
            <a:r>
              <a:rPr lang="sv-SE" altLang="en-US" dirty="0"/>
              <a:t> </a:t>
            </a:r>
            <a:r>
              <a:rPr lang="sv-SE" altLang="en-US" dirty="0" err="1"/>
              <a:t>may</a:t>
            </a:r>
            <a:r>
              <a:rPr lang="sv-SE" altLang="en-US" dirty="0"/>
              <a:t> </a:t>
            </a:r>
            <a:r>
              <a:rPr lang="sv-SE" altLang="en-US" dirty="0" err="1"/>
              <a:t>only</a:t>
            </a:r>
            <a:r>
              <a:rPr lang="sv-SE" altLang="en-US" dirty="0"/>
              <a:t> </a:t>
            </a:r>
            <a:r>
              <a:rPr lang="sv-SE" altLang="en-US" dirty="0" err="1"/>
              <a:t>update</a:t>
            </a:r>
            <a:r>
              <a:rPr lang="sv-SE" altLang="en-US" dirty="0"/>
              <a:t> </a:t>
            </a:r>
            <a:r>
              <a:rPr lang="sv-SE" altLang="en-US" dirty="0" err="1"/>
              <a:t>values</a:t>
            </a:r>
            <a:r>
              <a:rPr lang="sv-SE" altLang="en-US" dirty="0"/>
              <a:t> </a:t>
            </a:r>
            <a:r>
              <a:rPr lang="sv-SE" altLang="en-US" dirty="0" err="1"/>
              <a:t>of</a:t>
            </a:r>
            <a:r>
              <a:rPr lang="sv-SE" altLang="en-US" dirty="0"/>
              <a:t> </a:t>
            </a:r>
            <a:r>
              <a:rPr lang="sv-SE" altLang="en-US" dirty="0" err="1"/>
              <a:t>certain</a:t>
            </a:r>
            <a:r>
              <a:rPr lang="sv-SE" altLang="en-US" dirty="0"/>
              <a:t> </a:t>
            </a:r>
            <a:r>
              <a:rPr lang="sv-SE" altLang="en-US" dirty="0" err="1"/>
              <a:t>attributes</a:t>
            </a:r>
            <a:r>
              <a:rPr lang="sv-SE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6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en-US" dirty="0" err="1" smtClean="0"/>
              <a:t>Other</a:t>
            </a:r>
            <a:r>
              <a:rPr lang="sv-SE" altLang="en-US" dirty="0" smtClean="0"/>
              <a:t> </a:t>
            </a:r>
            <a:r>
              <a:rPr lang="sv-SE" altLang="en-US" dirty="0" err="1"/>
              <a:t>p</a:t>
            </a:r>
            <a:r>
              <a:rPr lang="sv-SE" altLang="en-US" dirty="0" err="1" smtClean="0"/>
              <a:t>rivileges</a:t>
            </a:r>
            <a:endParaRPr lang="sv-SE" alt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 sz="2800" b="1" dirty="0" smtClean="0">
                <a:latin typeface="Courier New" charset="0"/>
              </a:rPr>
              <a:t>REFERENCES </a:t>
            </a:r>
            <a:r>
              <a:rPr lang="sv-SE" altLang="en-US" sz="2800" b="1" dirty="0">
                <a:latin typeface="Courier New" charset="0"/>
              </a:rPr>
              <a:t>(</a:t>
            </a:r>
            <a:r>
              <a:rPr lang="sv-SE" altLang="en-US" sz="2800" b="1" i="1" dirty="0" err="1">
                <a:latin typeface="Courier New" charset="0"/>
              </a:rPr>
              <a:t>attributes</a:t>
            </a:r>
            <a:r>
              <a:rPr lang="sv-SE" altLang="en-US" sz="2800" b="1" dirty="0">
                <a:latin typeface="Courier New" charset="0"/>
              </a:rPr>
              <a:t>) </a:t>
            </a:r>
            <a:r>
              <a:rPr lang="sv-SE" altLang="en-US" sz="2800" b="1" dirty="0" smtClean="0">
                <a:latin typeface="Courier New" charset="0"/>
              </a:rPr>
              <a:t>ON </a:t>
            </a:r>
            <a:r>
              <a:rPr lang="sv-SE" altLang="en-US" sz="2800" b="1" i="1" dirty="0">
                <a:latin typeface="Courier New" charset="0"/>
              </a:rPr>
              <a:t>table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2400" dirty="0" err="1"/>
              <a:t>Allows</a:t>
            </a:r>
            <a:r>
              <a:rPr lang="sv-SE" altLang="en-US" sz="2400" dirty="0"/>
              <a:t> the </a:t>
            </a:r>
            <a:r>
              <a:rPr lang="sv-SE" altLang="en-US" sz="2400" dirty="0" err="1"/>
              <a:t>user</a:t>
            </a:r>
            <a:r>
              <a:rPr lang="sv-SE" altLang="en-US" sz="2400" dirty="0"/>
              <a:t> to </a:t>
            </a:r>
            <a:r>
              <a:rPr lang="sv-SE" altLang="en-US" sz="2400" dirty="0" err="1"/>
              <a:t>create</a:t>
            </a:r>
            <a:r>
              <a:rPr lang="sv-SE" altLang="en-US" sz="2400" dirty="0"/>
              <a:t> </a:t>
            </a:r>
            <a:r>
              <a:rPr lang="sv-SE" altLang="en-US" sz="2400" dirty="0" smtClean="0"/>
              <a:t>a </a:t>
            </a:r>
            <a:r>
              <a:rPr lang="sv-SE" altLang="en-US" sz="2400" dirty="0" err="1" smtClean="0"/>
              <a:t>foreign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reference</a:t>
            </a:r>
            <a:r>
              <a:rPr lang="sv-SE" altLang="en-US" sz="2400" dirty="0" smtClean="0"/>
              <a:t> to (</a:t>
            </a:r>
            <a:r>
              <a:rPr lang="sv-SE" altLang="en-US" sz="2400" dirty="0" err="1" smtClean="0"/>
              <a:t>attributes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of</a:t>
            </a:r>
            <a:r>
              <a:rPr lang="sv-SE" altLang="en-US" sz="2400" dirty="0" smtClean="0"/>
              <a:t>) </a:t>
            </a:r>
            <a:r>
              <a:rPr lang="sv-SE" altLang="en-US" sz="2400" dirty="0" err="1" smtClean="0"/>
              <a:t>that</a:t>
            </a:r>
            <a:r>
              <a:rPr lang="sv-SE" altLang="en-US" sz="2400" dirty="0" smtClean="0"/>
              <a:t> </a:t>
            </a:r>
            <a:r>
              <a:rPr lang="sv-SE" altLang="en-US" sz="2400" dirty="0"/>
              <a:t>table.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sz="2800" b="1" dirty="0" smtClean="0">
                <a:latin typeface="Courier New" charset="0"/>
              </a:rPr>
              <a:t>TRIGGER </a:t>
            </a:r>
            <a:r>
              <a:rPr lang="sv-SE" altLang="en-US" sz="2800" b="1" dirty="0">
                <a:latin typeface="Courier New" charset="0"/>
              </a:rPr>
              <a:t>ON </a:t>
            </a:r>
            <a:r>
              <a:rPr lang="sv-SE" altLang="en-US" sz="2800" b="1" i="1" dirty="0">
                <a:latin typeface="Courier New" charset="0"/>
              </a:rPr>
              <a:t>table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2400" dirty="0" err="1"/>
              <a:t>Allows</a:t>
            </a:r>
            <a:r>
              <a:rPr lang="sv-SE" altLang="en-US" sz="2400" dirty="0"/>
              <a:t> the </a:t>
            </a:r>
            <a:r>
              <a:rPr lang="sv-SE" altLang="en-US" sz="2400" dirty="0" err="1"/>
              <a:t>user</a:t>
            </a:r>
            <a:r>
              <a:rPr lang="sv-SE" altLang="en-US" sz="2400" dirty="0"/>
              <a:t> to </a:t>
            </a:r>
            <a:r>
              <a:rPr lang="sv-SE" altLang="en-US" sz="2400" dirty="0" err="1"/>
              <a:t>create</a:t>
            </a:r>
            <a:r>
              <a:rPr lang="sv-SE" altLang="en-US" sz="2400" dirty="0"/>
              <a:t> triggers for events on </a:t>
            </a:r>
            <a:r>
              <a:rPr lang="sv-SE" altLang="en-US" sz="2400" dirty="0" err="1"/>
              <a:t>that</a:t>
            </a:r>
            <a:r>
              <a:rPr lang="sv-SE" altLang="en-US" sz="2400" dirty="0"/>
              <a:t> table.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sz="2800" b="1" dirty="0">
                <a:latin typeface="Courier New" charset="0"/>
              </a:rPr>
              <a:t>EXECUTE ON </a:t>
            </a:r>
            <a:r>
              <a:rPr lang="sv-SE" altLang="en-US" sz="2800" b="1" i="1" dirty="0" err="1">
                <a:latin typeface="Courier New" charset="0"/>
              </a:rPr>
              <a:t>procedure</a:t>
            </a:r>
            <a:endParaRPr lang="sv-SE" altLang="en-US" sz="2800" b="1" i="1" dirty="0"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v-SE" altLang="en-US" sz="2400" dirty="0" err="1"/>
              <a:t>Allows</a:t>
            </a:r>
            <a:r>
              <a:rPr lang="sv-SE" altLang="en-US" sz="2400" dirty="0"/>
              <a:t> the </a:t>
            </a:r>
            <a:r>
              <a:rPr lang="sv-SE" altLang="en-US" sz="2400" dirty="0" err="1"/>
              <a:t>user</a:t>
            </a:r>
            <a:r>
              <a:rPr lang="sv-SE" altLang="en-US" sz="2400" dirty="0"/>
              <a:t> to </a:t>
            </a:r>
            <a:r>
              <a:rPr lang="sv-SE" altLang="en-US" sz="2400" dirty="0" err="1"/>
              <a:t>execute</a:t>
            </a:r>
            <a:r>
              <a:rPr lang="sv-SE" altLang="en-US" sz="2400" dirty="0"/>
              <a:t> the </a:t>
            </a:r>
            <a:r>
              <a:rPr lang="sv-SE" altLang="en-US" sz="2400" dirty="0" err="1"/>
              <a:t>procedure</a:t>
            </a:r>
            <a:r>
              <a:rPr lang="sv-SE" altLang="en-US" sz="2400" dirty="0"/>
              <a:t> or </a:t>
            </a:r>
            <a:r>
              <a:rPr lang="sv-SE" altLang="en-US" sz="2400" dirty="0" err="1"/>
              <a:t>function</a:t>
            </a:r>
            <a:r>
              <a:rPr lang="sv-SE" altLang="en-US" sz="2400" dirty="0"/>
              <a:t>, and </a:t>
            </a:r>
            <a:r>
              <a:rPr lang="sv-SE" altLang="en-US" sz="2400" dirty="0" err="1"/>
              <a:t>use</a:t>
            </a:r>
            <a:r>
              <a:rPr lang="sv-SE" altLang="en-US" sz="2400" dirty="0"/>
              <a:t> it in </a:t>
            </a:r>
            <a:r>
              <a:rPr lang="sv-SE" altLang="en-US" sz="2400" dirty="0" err="1"/>
              <a:t>declarations</a:t>
            </a:r>
            <a:r>
              <a:rPr lang="sv-SE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sz="2800" b="1" dirty="0" smtClean="0">
                <a:latin typeface="Courier New" charset="0"/>
              </a:rPr>
              <a:t>USAGE, UNDER, TRUNCATE, CREATE, ALL, </a:t>
            </a:r>
            <a:r>
              <a:rPr lang="is-IS" altLang="en-US" sz="2800" b="1" dirty="0" smtClean="0">
                <a:latin typeface="Courier New" charset="0"/>
              </a:rPr>
              <a:t>…</a:t>
            </a:r>
            <a:endParaRPr lang="sv-S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35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2442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What privileges are needed to perform the following insertion?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16013" y="2349500"/>
            <a:ext cx="727233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INSERT INTO Lectures(course, period, weekday)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SELECT course, period, ’Monday’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FROM   GivenCourses G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WHERE  NOT EXISTS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	   (SELECT course, period 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	    FROM   Lectures L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	    WHERE  L.course = G.course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	           AND L.period = G.period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	           AND weekday = ’Monday’);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16013" y="5229225"/>
            <a:ext cx="741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We need privileges </a:t>
            </a:r>
            <a:r>
              <a:rPr lang="sv-SE" altLang="en-US" sz="1800" b="1">
                <a:latin typeface="Courier New" charset="0"/>
              </a:rPr>
              <a:t>INSERT</a:t>
            </a:r>
            <a:r>
              <a:rPr lang="sv-SE" altLang="en-US" sz="1800"/>
              <a:t> on </a:t>
            </a:r>
            <a:r>
              <a:rPr lang="sv-SE" altLang="en-US" sz="1800" b="1">
                <a:latin typeface="Courier New" charset="0"/>
              </a:rPr>
              <a:t>Lectures(course, period, weekday)</a:t>
            </a:r>
            <a:r>
              <a:rPr lang="sv-SE" altLang="en-US" sz="1800"/>
              <a:t>, </a:t>
            </a:r>
            <a:r>
              <a:rPr lang="sv-SE" altLang="en-US" sz="1800" b="1">
                <a:latin typeface="Courier New" charset="0"/>
              </a:rPr>
              <a:t>SELECT</a:t>
            </a:r>
            <a:r>
              <a:rPr lang="sv-SE" altLang="en-US" sz="1800"/>
              <a:t> on </a:t>
            </a:r>
            <a:r>
              <a:rPr lang="sv-SE" altLang="en-US" sz="1800" b="1">
                <a:latin typeface="Courier New" charset="0"/>
              </a:rPr>
              <a:t>GivenCourses(course, period)</a:t>
            </a:r>
            <a:r>
              <a:rPr lang="sv-SE" altLang="en-US" sz="1800"/>
              <a:t>, and </a:t>
            </a:r>
            <a:r>
              <a:rPr lang="sv-SE" altLang="en-US" sz="1800" b="1">
                <a:latin typeface="Courier New" charset="0"/>
              </a:rPr>
              <a:t>SELECT</a:t>
            </a:r>
            <a:r>
              <a:rPr lang="sv-SE" altLang="en-US" sz="1800"/>
              <a:t> on </a:t>
            </a:r>
            <a:r>
              <a:rPr lang="sv-SE" altLang="en-US" sz="1800" b="1">
                <a:latin typeface="Courier New" charset="0"/>
              </a:rPr>
              <a:t>Lectures(course, period, weekday)</a:t>
            </a:r>
            <a:r>
              <a:rPr lang="sv-SE" alt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Granting privileges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/>
              <a:t>You have all possible privileges on elements that you have created.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/>
              <a:t>You may grant privileges to other users on those elements.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A user is referred to by an </a:t>
            </a:r>
            <a:r>
              <a:rPr lang="sv-SE" altLang="en-US" i="1"/>
              <a:t>authorization ID</a:t>
            </a:r>
            <a:r>
              <a:rPr lang="sv-SE" altLang="en-US"/>
              <a:t>, which is typically a user name.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There is a special authorization ID, </a:t>
            </a:r>
            <a:r>
              <a:rPr lang="sv-SE" altLang="en-US" i="1"/>
              <a:t>public</a:t>
            </a:r>
            <a:endParaRPr lang="sv-SE" altLang="en-US"/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Granting a privilege to </a:t>
            </a:r>
            <a:r>
              <a:rPr lang="sv-SE" altLang="en-US" i="1"/>
              <a:t>public</a:t>
            </a:r>
            <a:r>
              <a:rPr lang="sv-SE" altLang="en-US"/>
              <a:t> makes it available to all users.</a:t>
            </a:r>
          </a:p>
          <a:p>
            <a:pPr eaLnBrk="1" hangingPunct="1">
              <a:lnSpc>
                <a:spcPct val="90000"/>
              </a:lnSpc>
            </a:pPr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6587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  <a:p>
            <a:pPr eaLnBrk="1" hangingPunct="1">
              <a:buFontTx/>
              <a:buNone/>
            </a:pPr>
            <a:r>
              <a:rPr lang="sv-SE" altLang="en-US" sz="2800"/>
              <a:t> Imagine a program that does the following: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41052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Get a day, a time and a course from the user in order to schedule a lecture. </a:t>
            </a:r>
            <a:r>
              <a:rPr lang="sv-SE" altLang="en-US" sz="2400" b="1">
                <a:latin typeface="Courier New" charset="0"/>
              </a:rPr>
              <a:t>(get)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List all available rooms at that time, with number of seats, and let the user choose one. </a:t>
            </a:r>
            <a:r>
              <a:rPr lang="sv-SE" altLang="en-US" sz="2400" b="1">
                <a:latin typeface="Courier New" charset="0"/>
              </a:rPr>
              <a:t>(list)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Book the chosen room for the given course at the given time. </a:t>
            </a:r>
            <a:r>
              <a:rPr lang="sv-SE" altLang="en-US" sz="2400" b="1">
                <a:latin typeface="Courier New" charset="0"/>
              </a:rPr>
              <a:t>(book)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3960812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SELECT *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FROM ROOMS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name NOT IN 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(SELECT room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FROM Lectures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WHERE weekday = theDay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  AND hour = theTime);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859338" y="4221163"/>
            <a:ext cx="396081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INSERT INTO Lectures VALUES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(theCourse, thePeriod,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theDay, theTime,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  chosenRoom);</a:t>
            </a:r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 rot="-2254115">
            <a:off x="4427538" y="328453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 rot="-2254115">
            <a:off x="4427538" y="494188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GRANT statement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Granting a privilege in SQL:</a:t>
            </a:r>
          </a:p>
          <a:p>
            <a:pPr eaLnBrk="1" hangingPunct="1"/>
            <a:endParaRPr lang="sv-SE" altLang="en-US"/>
          </a:p>
          <a:p>
            <a:pPr eaLnBrk="1" hangingPunct="1"/>
            <a:endParaRPr lang="sv-SE" altLang="en-US"/>
          </a:p>
          <a:p>
            <a:pPr eaLnBrk="1" hangingPunct="1"/>
            <a:endParaRPr lang="sv-SE" altLang="en-US"/>
          </a:p>
          <a:p>
            <a:pPr lvl="1" eaLnBrk="1" hangingPunct="1"/>
            <a:r>
              <a:rPr lang="sv-SE" altLang="en-US"/>
              <a:t>Example: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71550" y="2349500"/>
            <a:ext cx="655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800" b="1">
                <a:latin typeface="Courier New" charset="0"/>
              </a:rPr>
              <a:t>GRANT </a:t>
            </a:r>
            <a:r>
              <a:rPr lang="sv-SE" altLang="en-US" sz="2800" b="1" i="1">
                <a:latin typeface="Courier New" charset="0"/>
              </a:rPr>
              <a:t>list of privileges</a:t>
            </a:r>
            <a:r>
              <a:rPr lang="sv-SE" altLang="en-US" sz="2800" b="1">
                <a:latin typeface="Courier New" charset="0"/>
              </a:rPr>
              <a:t/>
            </a:r>
            <a:br>
              <a:rPr lang="sv-SE" altLang="en-US" sz="2800" b="1">
                <a:latin typeface="Courier New" charset="0"/>
              </a:rPr>
            </a:br>
            <a:r>
              <a:rPr lang="sv-SE" altLang="en-US" sz="2800" b="1">
                <a:latin typeface="Courier New" charset="0"/>
              </a:rPr>
              <a:t>ON </a:t>
            </a:r>
            <a:r>
              <a:rPr lang="sv-SE" altLang="en-US" sz="2800" b="1" i="1">
                <a:latin typeface="Courier New" charset="0"/>
              </a:rPr>
              <a:t>element</a:t>
            </a:r>
            <a:r>
              <a:rPr lang="sv-SE" altLang="en-US" sz="2800" b="1">
                <a:latin typeface="Courier New" charset="0"/>
              </a:rPr>
              <a:t/>
            </a:r>
            <a:br>
              <a:rPr lang="sv-SE" altLang="en-US" sz="2800" b="1">
                <a:latin typeface="Courier New" charset="0"/>
              </a:rPr>
            </a:br>
            <a:r>
              <a:rPr lang="sv-SE" altLang="en-US" sz="2800" b="1">
                <a:latin typeface="Courier New" charset="0"/>
              </a:rPr>
              <a:t>TO </a:t>
            </a:r>
            <a:r>
              <a:rPr lang="sv-SE" altLang="en-US" sz="2800" b="1" i="1">
                <a:latin typeface="Courier New" charset="0"/>
              </a:rPr>
              <a:t>list of authorization Ids;</a:t>
            </a:r>
            <a:endParaRPr lang="sv-SE" altLang="en-US" sz="2800" b="1">
              <a:latin typeface="Courier New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03350" y="4652963"/>
            <a:ext cx="6983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latin typeface="Courier New" charset="0"/>
              </a:rPr>
              <a:t>GRANT SELECT(course, period, teacher) 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latin typeface="Courier New" charset="0"/>
              </a:rPr>
              <a:t>ON    GivenCourses 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latin typeface="Courier New" charset="0"/>
              </a:rPr>
              <a:t>TO    public;</a:t>
            </a:r>
          </a:p>
        </p:txBody>
      </p:sp>
    </p:spTree>
    <p:extLst>
      <p:ext uri="{BB962C8B-B14F-4D97-AF65-F5344CB8AC3E}">
        <p14:creationId xmlns:p14="http://schemas.microsoft.com/office/powerpoint/2010/main" val="17573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WITH GRANT OPTION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A user that can grant privileges on some element can choose to grant </a:t>
            </a:r>
            <a:r>
              <a:rPr lang="sv-SE" altLang="en-US" b="1">
                <a:latin typeface="Courier New" charset="0"/>
              </a:rPr>
              <a:t>WITH GRANT OPTION</a:t>
            </a:r>
            <a:r>
              <a:rPr lang="sv-SE" altLang="en-US"/>
              <a:t>.</a:t>
            </a:r>
          </a:p>
          <a:p>
            <a:pPr lvl="1" eaLnBrk="1" hangingPunct="1"/>
            <a:r>
              <a:rPr lang="sv-SE" altLang="en-US"/>
              <a:t>The grantee can then grant this privilege further.</a:t>
            </a:r>
          </a:p>
          <a:p>
            <a:pPr lvl="1" eaLnBrk="1" hangingPunct="1"/>
            <a:r>
              <a:rPr lang="sv-SE" altLang="en-US"/>
              <a:t>Example: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31913" y="4724400"/>
            <a:ext cx="69834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latin typeface="Courier New" charset="0"/>
              </a:rPr>
              <a:t>GRANT SELECT(course, period, teacher) 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latin typeface="Courier New" charset="0"/>
              </a:rPr>
              <a:t>ON    GivenCourses 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latin typeface="Courier New" charset="0"/>
              </a:rPr>
              <a:t>TO    nibro WITH GRANT OPTION;</a:t>
            </a:r>
          </a:p>
        </p:txBody>
      </p:sp>
    </p:spTree>
    <p:extLst>
      <p:ext uri="{BB962C8B-B14F-4D97-AF65-F5344CB8AC3E}">
        <p14:creationId xmlns:p14="http://schemas.microsoft.com/office/powerpoint/2010/main" val="15408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Revoking privileges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1306"/>
            <a:ext cx="8229600" cy="45259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sv-SE" altLang="en-US" sz="2800" dirty="0" err="1"/>
              <a:t>Privileges</a:t>
            </a:r>
            <a:r>
              <a:rPr lang="sv-SE" altLang="en-US" sz="2800" dirty="0"/>
              <a:t> </a:t>
            </a:r>
            <a:r>
              <a:rPr lang="sv-SE" altLang="en-US" sz="2800" dirty="0" err="1"/>
              <a:t>can</a:t>
            </a:r>
            <a:r>
              <a:rPr lang="sv-SE" altLang="en-US" sz="2800" dirty="0"/>
              <a:t> be </a:t>
            </a:r>
            <a:r>
              <a:rPr lang="sv-SE" altLang="en-US" sz="2800" dirty="0" err="1"/>
              <a:t>revoked</a:t>
            </a:r>
            <a:r>
              <a:rPr lang="sv-SE" altLang="en-US" sz="2800" dirty="0"/>
              <a:t> </a:t>
            </a:r>
            <a:r>
              <a:rPr lang="sv-SE" altLang="en-US" sz="2800" dirty="0" err="1"/>
              <a:t>with</a:t>
            </a:r>
            <a:r>
              <a:rPr lang="sv-SE" altLang="en-US" sz="2800" dirty="0"/>
              <a:t> the </a:t>
            </a:r>
            <a:r>
              <a:rPr lang="sv-SE" altLang="en-US" sz="2800" dirty="0" err="1"/>
              <a:t>inverse</a:t>
            </a:r>
            <a:r>
              <a:rPr lang="sv-SE" altLang="en-US" sz="2800" dirty="0"/>
              <a:t> </a:t>
            </a:r>
            <a:r>
              <a:rPr lang="sv-SE" altLang="en-US" sz="2800" dirty="0" err="1"/>
              <a:t>statement</a:t>
            </a:r>
            <a:r>
              <a:rPr lang="sv-SE" altLang="en-US" sz="2800" dirty="0"/>
              <a:t>:</a:t>
            </a:r>
          </a:p>
          <a:p>
            <a:pPr eaLnBrk="1" hangingPunct="1"/>
            <a:endParaRPr lang="sv-SE" altLang="en-US" sz="2800" dirty="0"/>
          </a:p>
          <a:p>
            <a:pPr eaLnBrk="1" hangingPunct="1"/>
            <a:endParaRPr lang="sv-SE" altLang="en-US" sz="2800" dirty="0"/>
          </a:p>
          <a:p>
            <a:pPr lvl="2" eaLnBrk="1" hangingPunct="1"/>
            <a:endParaRPr lang="sv-SE" altLang="en-US" sz="2000" dirty="0"/>
          </a:p>
          <a:p>
            <a:pPr eaLnBrk="1" hangingPunct="1"/>
            <a:r>
              <a:rPr lang="sv-SE" altLang="en-US" sz="2800" dirty="0" err="1"/>
              <a:t>Your</a:t>
            </a:r>
            <a:r>
              <a:rPr lang="sv-SE" altLang="en-US" sz="2800" dirty="0"/>
              <a:t> grant </a:t>
            </a:r>
            <a:r>
              <a:rPr lang="sv-SE" altLang="en-US" sz="2800" dirty="0" err="1"/>
              <a:t>of</a:t>
            </a:r>
            <a:r>
              <a:rPr lang="sv-SE" altLang="en-US" sz="2800" dirty="0"/>
              <a:t> </a:t>
            </a:r>
            <a:r>
              <a:rPr lang="sv-SE" altLang="en-US" sz="2800" dirty="0" err="1"/>
              <a:t>these</a:t>
            </a:r>
            <a:r>
              <a:rPr lang="sv-SE" altLang="en-US" sz="2800" dirty="0"/>
              <a:t> </a:t>
            </a:r>
            <a:r>
              <a:rPr lang="sv-SE" altLang="en-US" sz="2800" dirty="0" err="1"/>
              <a:t>privileges</a:t>
            </a:r>
            <a:r>
              <a:rPr lang="sv-SE" altLang="en-US" sz="2800" dirty="0"/>
              <a:t> </a:t>
            </a:r>
            <a:r>
              <a:rPr lang="sv-SE" altLang="en-US" sz="2800" dirty="0" err="1"/>
              <a:t>can</a:t>
            </a:r>
            <a:r>
              <a:rPr lang="sv-SE" altLang="en-US" sz="2800" dirty="0"/>
              <a:t> no </a:t>
            </a:r>
            <a:r>
              <a:rPr lang="sv-SE" altLang="en-US" sz="2800" dirty="0" err="1"/>
              <a:t>longer</a:t>
            </a:r>
            <a:r>
              <a:rPr lang="sv-SE" altLang="en-US" sz="2800" dirty="0"/>
              <a:t> be </a:t>
            </a:r>
            <a:r>
              <a:rPr lang="sv-SE" altLang="en-US" sz="2800" dirty="0" err="1"/>
              <a:t>used</a:t>
            </a:r>
            <a:r>
              <a:rPr lang="sv-SE" altLang="en-US" sz="2800" dirty="0"/>
              <a:t> by </a:t>
            </a:r>
            <a:r>
              <a:rPr lang="sv-SE" altLang="en-US" sz="2800" dirty="0" err="1"/>
              <a:t>these</a:t>
            </a:r>
            <a:r>
              <a:rPr lang="sv-SE" altLang="en-US" sz="2800" dirty="0"/>
              <a:t> </a:t>
            </a:r>
            <a:r>
              <a:rPr lang="sv-SE" altLang="en-US" sz="2800" dirty="0" err="1"/>
              <a:t>users</a:t>
            </a:r>
            <a:r>
              <a:rPr lang="sv-SE" altLang="en-US" sz="2800" dirty="0"/>
              <a:t> to </a:t>
            </a:r>
            <a:r>
              <a:rPr lang="sv-SE" altLang="en-US" sz="2800" dirty="0" err="1"/>
              <a:t>justify</a:t>
            </a:r>
            <a:r>
              <a:rPr lang="sv-SE" altLang="en-US" sz="2800" dirty="0"/>
              <a:t> </a:t>
            </a:r>
            <a:r>
              <a:rPr lang="sv-SE" altLang="en-US" sz="2800" dirty="0" err="1"/>
              <a:t>their</a:t>
            </a:r>
            <a:r>
              <a:rPr lang="sv-SE" altLang="en-US" sz="2800" dirty="0"/>
              <a:t> </a:t>
            </a:r>
            <a:r>
              <a:rPr lang="sv-SE" altLang="en-US" sz="2800" dirty="0" err="1"/>
              <a:t>use</a:t>
            </a:r>
            <a:r>
              <a:rPr lang="sv-SE" altLang="en-US" sz="2800" dirty="0"/>
              <a:t> </a:t>
            </a:r>
            <a:r>
              <a:rPr lang="sv-SE" altLang="en-US" sz="2800" dirty="0" err="1"/>
              <a:t>of</a:t>
            </a:r>
            <a:r>
              <a:rPr lang="sv-SE" altLang="en-US" sz="2800" dirty="0"/>
              <a:t> the </a:t>
            </a:r>
            <a:r>
              <a:rPr lang="sv-SE" altLang="en-US" sz="2800" dirty="0" err="1"/>
              <a:t>privilege</a:t>
            </a:r>
            <a:r>
              <a:rPr lang="sv-SE" altLang="en-US" sz="2800" dirty="0"/>
              <a:t>.</a:t>
            </a:r>
          </a:p>
          <a:p>
            <a:pPr lvl="1" eaLnBrk="1" hangingPunct="1"/>
            <a:r>
              <a:rPr lang="sv-SE" altLang="en-US" sz="2000" dirty="0" err="1"/>
              <a:t>But</a:t>
            </a:r>
            <a:r>
              <a:rPr lang="sv-SE" altLang="en-US" sz="2000" dirty="0"/>
              <a:t> </a:t>
            </a:r>
            <a:r>
              <a:rPr lang="sv-SE" altLang="en-US" sz="2000" dirty="0" err="1"/>
              <a:t>they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may</a:t>
            </a:r>
            <a:r>
              <a:rPr lang="sv-SE" altLang="en-US" sz="2000" dirty="0"/>
              <a:t> still </a:t>
            </a:r>
            <a:r>
              <a:rPr lang="sv-SE" altLang="en-US" sz="2000" dirty="0" err="1"/>
              <a:t>have</a:t>
            </a:r>
            <a:r>
              <a:rPr lang="sv-SE" altLang="en-US" sz="2000" dirty="0"/>
              <a:t> the </a:t>
            </a:r>
            <a:r>
              <a:rPr lang="sv-SE" altLang="en-US" sz="2000" dirty="0" err="1"/>
              <a:t>privilege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because</a:t>
            </a:r>
            <a:r>
              <a:rPr lang="sv-SE" altLang="en-US" sz="2000" dirty="0"/>
              <a:t> </a:t>
            </a:r>
            <a:r>
              <a:rPr lang="sv-SE" altLang="en-US" sz="2000" dirty="0" err="1"/>
              <a:t>they</a:t>
            </a:r>
            <a:r>
              <a:rPr lang="sv-SE" altLang="en-US" sz="2000" dirty="0"/>
              <a:t> </a:t>
            </a:r>
            <a:r>
              <a:rPr lang="sv-SE" altLang="en-US" sz="2000" dirty="0" err="1"/>
              <a:t>have</a:t>
            </a:r>
            <a:r>
              <a:rPr lang="sv-SE" altLang="en-US" sz="2000" dirty="0"/>
              <a:t> it from </a:t>
            </a:r>
            <a:r>
              <a:rPr lang="sv-SE" altLang="en-US" sz="2000" dirty="0" err="1"/>
              <a:t>another</a:t>
            </a:r>
            <a:r>
              <a:rPr lang="sv-SE" altLang="en-US" sz="2000" dirty="0"/>
              <a:t> independent source</a:t>
            </a:r>
            <a:r>
              <a:rPr lang="sv-SE" altLang="en-US" sz="2000" dirty="0" smtClean="0"/>
              <a:t>.</a:t>
            </a:r>
          </a:p>
          <a:p>
            <a:pPr eaLnBrk="1" hangingPunct="1"/>
            <a:r>
              <a:rPr lang="sv-SE" altLang="en-US" sz="2400" b="1" dirty="0" smtClean="0">
                <a:latin typeface="Courier New" charset="0"/>
              </a:rPr>
              <a:t>CASCADE </a:t>
            </a:r>
            <a:r>
              <a:rPr lang="sv-SE" altLang="en-US" sz="2400" dirty="0" smtClean="0"/>
              <a:t>and</a:t>
            </a:r>
            <a:r>
              <a:rPr lang="sv-SE" altLang="en-US" sz="2400" b="1" dirty="0" smtClean="0">
                <a:latin typeface="Courier New" charset="0"/>
              </a:rPr>
              <a:t> RESTRICT: </a:t>
            </a:r>
            <a:r>
              <a:rPr lang="sv-SE" altLang="en-US" sz="2400" dirty="0" smtClean="0"/>
              <a:t>like</a:t>
            </a:r>
            <a:r>
              <a:rPr lang="sv-SE" altLang="en-US" sz="2400" b="1" dirty="0" smtClean="0">
                <a:latin typeface="Courier New" charset="0"/>
              </a:rPr>
              <a:t> UPDATE/DELETE </a:t>
            </a:r>
            <a:r>
              <a:rPr lang="sv-SE" altLang="en-US" sz="2400" dirty="0" err="1" smtClean="0"/>
              <a:t>policies</a:t>
            </a:r>
            <a:r>
              <a:rPr lang="sv-SE" altLang="en-US" sz="2400" dirty="0" smtClean="0"/>
              <a:t> (</a:t>
            </a:r>
            <a:r>
              <a:rPr lang="sv-SE" altLang="en-US" sz="2400" dirty="0" err="1" smtClean="0"/>
              <a:t>see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foreign</a:t>
            </a:r>
            <a:r>
              <a:rPr lang="sv-SE" altLang="en-US" sz="2400" dirty="0" smtClean="0"/>
              <a:t> </a:t>
            </a:r>
            <a:r>
              <a:rPr lang="sv-SE" altLang="en-US" sz="2400" dirty="0" err="1" smtClean="0"/>
              <a:t>keys</a:t>
            </a:r>
            <a:r>
              <a:rPr lang="sv-SE" altLang="en-US" sz="2400" dirty="0" smtClean="0"/>
              <a:t> from </a:t>
            </a:r>
            <a:r>
              <a:rPr lang="sv-SE" altLang="en-US" sz="2400" dirty="0" err="1" smtClean="0"/>
              <a:t>before</a:t>
            </a:r>
            <a:r>
              <a:rPr lang="sv-SE" altLang="en-US" sz="2400" dirty="0" smtClean="0"/>
              <a:t>)</a:t>
            </a:r>
            <a:r>
              <a:rPr lang="sv-SE" altLang="en-US" sz="2400" b="1" dirty="0" smtClean="0">
                <a:latin typeface="Courier New" charset="0"/>
              </a:rPr>
              <a:t>	</a:t>
            </a:r>
            <a:endParaRPr lang="sv-SE" altLang="en-US" sz="2400" dirty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692275" y="2636838"/>
            <a:ext cx="6408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 dirty="0">
                <a:latin typeface="Courier New" charset="0"/>
              </a:rPr>
              <a:t>REVOKE </a:t>
            </a:r>
            <a:r>
              <a:rPr lang="sv-SE" altLang="en-US" sz="2400" b="1" i="1" dirty="0">
                <a:latin typeface="Courier New" charset="0"/>
              </a:rPr>
              <a:t>list </a:t>
            </a:r>
            <a:r>
              <a:rPr lang="sv-SE" altLang="en-US" sz="2400" b="1" i="1" dirty="0" err="1">
                <a:latin typeface="Courier New" charset="0"/>
              </a:rPr>
              <a:t>of</a:t>
            </a:r>
            <a:r>
              <a:rPr lang="sv-SE" altLang="en-US" sz="2400" b="1" i="1" dirty="0">
                <a:latin typeface="Courier New" charset="0"/>
              </a:rPr>
              <a:t> </a:t>
            </a:r>
            <a:r>
              <a:rPr lang="sv-SE" altLang="en-US" sz="2400" b="1" i="1" dirty="0" err="1">
                <a:latin typeface="Courier New" charset="0"/>
              </a:rPr>
              <a:t>privileges</a:t>
            </a:r>
            <a:r>
              <a:rPr lang="sv-SE" altLang="en-US" sz="2400" b="1" dirty="0">
                <a:latin typeface="Courier New" charset="0"/>
              </a:rPr>
              <a:t/>
            </a:r>
            <a:br>
              <a:rPr lang="sv-SE" altLang="en-US" sz="2400" b="1" dirty="0">
                <a:latin typeface="Courier New" charset="0"/>
              </a:rPr>
            </a:br>
            <a:r>
              <a:rPr lang="sv-SE" altLang="en-US" sz="2400" b="1" dirty="0">
                <a:latin typeface="Courier New" charset="0"/>
              </a:rPr>
              <a:t>ON     </a:t>
            </a:r>
            <a:r>
              <a:rPr lang="sv-SE" altLang="en-US" sz="2400" b="1" i="1" dirty="0">
                <a:latin typeface="Courier New" charset="0"/>
              </a:rPr>
              <a:t>element</a:t>
            </a:r>
            <a:r>
              <a:rPr lang="sv-SE" altLang="en-US" sz="2400" b="1" dirty="0">
                <a:latin typeface="Courier New" charset="0"/>
              </a:rPr>
              <a:t/>
            </a:r>
            <a:br>
              <a:rPr lang="sv-SE" altLang="en-US" sz="2400" b="1" dirty="0">
                <a:latin typeface="Courier New" charset="0"/>
              </a:rPr>
            </a:br>
            <a:r>
              <a:rPr lang="sv-SE" altLang="en-US" sz="2400" b="1" dirty="0">
                <a:latin typeface="Courier New" charset="0"/>
              </a:rPr>
              <a:t>FROM   </a:t>
            </a:r>
            <a:r>
              <a:rPr lang="sv-SE" altLang="en-US" sz="2400" b="1" i="1" dirty="0">
                <a:latin typeface="Courier New" charset="0"/>
              </a:rPr>
              <a:t>list </a:t>
            </a:r>
            <a:r>
              <a:rPr lang="sv-SE" altLang="en-US" sz="2400" b="1" i="1" dirty="0" err="1">
                <a:latin typeface="Courier New" charset="0"/>
              </a:rPr>
              <a:t>of</a:t>
            </a:r>
            <a:r>
              <a:rPr lang="sv-SE" altLang="en-US" sz="2400" b="1" i="1" dirty="0">
                <a:latin typeface="Courier New" charset="0"/>
              </a:rPr>
              <a:t> </a:t>
            </a:r>
            <a:r>
              <a:rPr lang="sv-SE" altLang="en-US" sz="2400" b="1" i="1" dirty="0" err="1">
                <a:latin typeface="Courier New" charset="0"/>
              </a:rPr>
              <a:t>authorization</a:t>
            </a:r>
            <a:r>
              <a:rPr lang="sv-SE" altLang="en-US" sz="2400" b="1" i="1" dirty="0">
                <a:latin typeface="Courier New" charset="0"/>
              </a:rPr>
              <a:t> Ids;</a:t>
            </a:r>
            <a:endParaRPr lang="sv-SE" altLang="en-US" sz="24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Grant diagrams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Nodes = user + privilege + option</a:t>
            </a:r>
          </a:p>
          <a:p>
            <a:pPr lvl="1" eaLnBrk="1" hangingPunct="1"/>
            <a:r>
              <a:rPr lang="sv-SE" altLang="en-US"/>
              <a:t>Option is either owner, </a:t>
            </a:r>
            <a:r>
              <a:rPr lang="sv-SE" altLang="en-US" b="1">
                <a:latin typeface="Courier New" charset="0"/>
              </a:rPr>
              <a:t>WITH GRANT OPTION</a:t>
            </a:r>
            <a:r>
              <a:rPr lang="sv-SE" altLang="en-US"/>
              <a:t>, or neither.</a:t>
            </a:r>
          </a:p>
          <a:p>
            <a:pPr lvl="1" eaLnBrk="1" hangingPunct="1"/>
            <a:r>
              <a:rPr lang="sv-SE" altLang="en-US" b="1">
                <a:latin typeface="Courier New" charset="0"/>
              </a:rPr>
              <a:t>UPDATE ON T</a:t>
            </a:r>
            <a:r>
              <a:rPr lang="sv-SE" altLang="en-US"/>
              <a:t>, </a:t>
            </a:r>
            <a:r>
              <a:rPr lang="sv-SE" altLang="en-US" b="1">
                <a:latin typeface="Courier New" charset="0"/>
              </a:rPr>
              <a:t>UPDATE(a) ON T</a:t>
            </a:r>
            <a:r>
              <a:rPr lang="sv-SE" altLang="en-US"/>
              <a:t>, </a:t>
            </a:r>
            <a:r>
              <a:rPr lang="sv-SE" altLang="en-US" b="1">
                <a:latin typeface="Courier New" charset="0"/>
              </a:rPr>
              <a:t>UPDATE(b) ON T</a:t>
            </a:r>
            <a:r>
              <a:rPr lang="sv-SE" altLang="en-US"/>
              <a:t> and </a:t>
            </a:r>
            <a:r>
              <a:rPr lang="sv-SE" altLang="en-US" b="1">
                <a:latin typeface="Courier New" charset="0"/>
              </a:rPr>
              <a:t>UPDATE ON T WITH GRANT OPTION</a:t>
            </a:r>
            <a:r>
              <a:rPr lang="sv-SE" altLang="en-US"/>
              <a:t> all live in different nodes.</a:t>
            </a:r>
          </a:p>
          <a:p>
            <a:pPr eaLnBrk="1" hangingPunct="1"/>
            <a:r>
              <a:rPr lang="sv-SE" altLang="en-US"/>
              <a:t>Edge X </a:t>
            </a:r>
            <a:r>
              <a:rPr lang="sv-SE" altLang="en-US">
                <a:ea typeface="Arial" charset="0"/>
                <a:cs typeface="Arial" charset="0"/>
              </a:rPr>
              <a:t>→ Y means that node X was used to grant Y.</a:t>
            </a:r>
          </a:p>
        </p:txBody>
      </p:sp>
    </p:spTree>
    <p:extLst>
      <p:ext uri="{BB962C8B-B14F-4D97-AF65-F5344CB8AC3E}">
        <p14:creationId xmlns:p14="http://schemas.microsoft.com/office/powerpoint/2010/main" val="11234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</p:txBody>
      </p:sp>
      <p:sp>
        <p:nvSpPr>
          <p:cNvPr id="97283" name="Oval 4"/>
          <p:cNvSpPr>
            <a:spLocks noChangeArrowheads="1"/>
          </p:cNvSpPr>
          <p:nvPr/>
        </p:nvSpPr>
        <p:spPr bwMode="auto">
          <a:xfrm>
            <a:off x="5580063" y="765175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A: </a:t>
            </a:r>
            <a:br>
              <a:rPr lang="sv-SE" altLang="en-US" sz="1800"/>
            </a:br>
            <a:r>
              <a:rPr lang="sv-SE" altLang="en-US" sz="1600"/>
              <a:t>SELECT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r>
              <a:rPr lang="sv-SE" altLang="en-US" sz="1800"/>
              <a:t/>
            </a:r>
            <a:br>
              <a:rPr lang="sv-SE" altLang="en-US" sz="1800"/>
            </a:br>
            <a:r>
              <a:rPr lang="sv-SE" altLang="en-US" sz="2400"/>
              <a:t>**</a:t>
            </a:r>
          </a:p>
        </p:txBody>
      </p:sp>
      <p:sp>
        <p:nvSpPr>
          <p:cNvPr id="97284" name="Oval 5"/>
          <p:cNvSpPr>
            <a:spLocks noChangeArrowheads="1"/>
          </p:cNvSpPr>
          <p:nvPr/>
        </p:nvSpPr>
        <p:spPr bwMode="auto">
          <a:xfrm>
            <a:off x="2555875" y="4581525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C: </a:t>
            </a:r>
            <a:br>
              <a:rPr lang="sv-SE" altLang="en-US" sz="1800"/>
            </a:br>
            <a:r>
              <a:rPr lang="sv-SE" altLang="en-US" sz="1600"/>
              <a:t>SELECT (code)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endParaRPr lang="sv-SE" altLang="en-US" sz="2400"/>
          </a:p>
        </p:txBody>
      </p:sp>
      <p:sp>
        <p:nvSpPr>
          <p:cNvPr id="97285" name="Oval 6"/>
          <p:cNvSpPr>
            <a:spLocks noChangeArrowheads="1"/>
          </p:cNvSpPr>
          <p:nvPr/>
        </p:nvSpPr>
        <p:spPr bwMode="auto">
          <a:xfrm>
            <a:off x="5580063" y="4581525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C: </a:t>
            </a:r>
            <a:br>
              <a:rPr lang="sv-SE" altLang="en-US" sz="1800"/>
            </a:br>
            <a:r>
              <a:rPr lang="sv-SE" altLang="en-US" sz="1600"/>
              <a:t>SELECT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endParaRPr lang="sv-SE" altLang="en-US" sz="2400"/>
          </a:p>
        </p:txBody>
      </p:sp>
      <p:sp>
        <p:nvSpPr>
          <p:cNvPr id="97286" name="Oval 7"/>
          <p:cNvSpPr>
            <a:spLocks noChangeArrowheads="1"/>
          </p:cNvSpPr>
          <p:nvPr/>
        </p:nvSpPr>
        <p:spPr bwMode="auto">
          <a:xfrm>
            <a:off x="2555875" y="2349500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B: </a:t>
            </a:r>
            <a:br>
              <a:rPr lang="sv-SE" altLang="en-US" sz="1800"/>
            </a:br>
            <a:r>
              <a:rPr lang="sv-SE" altLang="en-US" sz="1600"/>
              <a:t>SELECT(code)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r>
              <a:rPr lang="sv-SE" altLang="en-US" sz="1800"/>
              <a:t/>
            </a:r>
            <a:br>
              <a:rPr lang="sv-SE" altLang="en-US" sz="1800"/>
            </a:br>
            <a:r>
              <a:rPr lang="sv-SE" altLang="en-US" sz="2400"/>
              <a:t>*</a:t>
            </a:r>
          </a:p>
        </p:txBody>
      </p:sp>
      <p:cxnSp>
        <p:nvCxnSpPr>
          <p:cNvPr id="97287" name="AutoShape 9"/>
          <p:cNvCxnSpPr>
            <a:cxnSpLocks noChangeShapeType="1"/>
            <a:stCxn id="97283" idx="2"/>
            <a:endCxn id="97286" idx="7"/>
          </p:cNvCxnSpPr>
          <p:nvPr/>
        </p:nvCxnSpPr>
        <p:spPr bwMode="auto">
          <a:xfrm flipH="1">
            <a:off x="3967163" y="1504950"/>
            <a:ext cx="16129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8" name="AutoShape 10"/>
          <p:cNvCxnSpPr>
            <a:cxnSpLocks noChangeShapeType="1"/>
            <a:stCxn id="97286" idx="4"/>
            <a:endCxn id="97284" idx="0"/>
          </p:cNvCxnSpPr>
          <p:nvPr/>
        </p:nvCxnSpPr>
        <p:spPr bwMode="auto">
          <a:xfrm>
            <a:off x="3382963" y="3829050"/>
            <a:ext cx="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9" name="AutoShape 11"/>
          <p:cNvCxnSpPr>
            <a:cxnSpLocks noChangeShapeType="1"/>
            <a:stCxn id="97283" idx="4"/>
            <a:endCxn id="97285" idx="0"/>
          </p:cNvCxnSpPr>
          <p:nvPr/>
        </p:nvCxnSpPr>
        <p:spPr bwMode="auto">
          <a:xfrm>
            <a:off x="6407150" y="2244725"/>
            <a:ext cx="0" cy="233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7235825" y="2420938"/>
            <a:ext cx="1582738" cy="1439862"/>
          </a:xfrm>
          <a:prstGeom prst="wedgeRectCallout">
            <a:avLst>
              <a:gd name="adj1" fmla="val -91023"/>
              <a:gd name="adj2" fmla="val -75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** </a:t>
            </a:r>
            <a:r>
              <a:rPr lang="sv-SE" altLang="en-US" sz="1800"/>
              <a:t>means A is the owner of this privilege.</a:t>
            </a:r>
            <a:endParaRPr lang="sv-SE" altLang="en-US" sz="1400"/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323850" y="3357563"/>
            <a:ext cx="1800225" cy="1439862"/>
          </a:xfrm>
          <a:prstGeom prst="wedgeRectCallout">
            <a:avLst>
              <a:gd name="adj1" fmla="val 101588"/>
              <a:gd name="adj2" fmla="val -34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* </a:t>
            </a:r>
            <a:r>
              <a:rPr lang="sv-SE" altLang="en-US" sz="1800"/>
              <a:t>means B has this privilege </a:t>
            </a:r>
            <a:r>
              <a:rPr lang="sv-SE" altLang="en-US" sz="1800" b="1">
                <a:latin typeface="Courier New" charset="0"/>
              </a:rPr>
              <a:t>WITH GRANT OPTION</a:t>
            </a:r>
            <a:r>
              <a:rPr lang="sv-SE" altLang="en-US" sz="1800"/>
              <a:t>.</a:t>
            </a:r>
            <a:endParaRPr lang="sv-SE" altLang="en-US" sz="1400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2195513" y="908050"/>
            <a:ext cx="2089150" cy="1008063"/>
          </a:xfrm>
          <a:prstGeom prst="wedgeRectCallout">
            <a:avLst>
              <a:gd name="adj1" fmla="val 58662"/>
              <a:gd name="adj2" fmla="val 72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Arrow means B has this privilege from A.</a:t>
            </a:r>
          </a:p>
        </p:txBody>
      </p:sp>
    </p:spTree>
    <p:extLst>
      <p:ext uri="{BB962C8B-B14F-4D97-AF65-F5344CB8AC3E}">
        <p14:creationId xmlns:p14="http://schemas.microsoft.com/office/powerpoint/2010/main" val="5703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animBg="1"/>
      <p:bldP spid="61453" grpId="0" animBg="1"/>
      <p:bldP spid="614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Manipulating edges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If A grants P to B, we draw an edge from AP* (or AP**) to BP(* if with grant option).</a:t>
            </a:r>
          </a:p>
          <a:p>
            <a:pPr eaLnBrk="1" hangingPunct="1"/>
            <a:r>
              <a:rPr lang="sv-SE" altLang="en-US" sz="2800"/>
              <a:t>Revoking a privilege means deleting the edge corresponding to the privilege.</a:t>
            </a:r>
          </a:p>
          <a:p>
            <a:pPr eaLnBrk="1" hangingPunct="1"/>
            <a:r>
              <a:rPr lang="sv-SE" altLang="en-US" sz="2800"/>
              <a:t>Fundamental rule: User U has privilege P as long as there is a path from XP** to either UP, UP* or UP**, where X is the owner of P.</a:t>
            </a:r>
          </a:p>
          <a:p>
            <a:pPr lvl="1" eaLnBrk="1" hangingPunct="1"/>
            <a:r>
              <a:rPr lang="sv-SE" altLang="en-US" sz="2400"/>
              <a:t>Note that X could be U, in which case the path is 0 steps.</a:t>
            </a:r>
          </a:p>
        </p:txBody>
      </p:sp>
    </p:spTree>
    <p:extLst>
      <p:ext uri="{BB962C8B-B14F-4D97-AF65-F5344CB8AC3E}">
        <p14:creationId xmlns:p14="http://schemas.microsoft.com/office/powerpoint/2010/main" val="1211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64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</p:txBody>
      </p:sp>
      <p:sp>
        <p:nvSpPr>
          <p:cNvPr id="99331" name="Oval 4"/>
          <p:cNvSpPr>
            <a:spLocks noChangeArrowheads="1"/>
          </p:cNvSpPr>
          <p:nvPr/>
        </p:nvSpPr>
        <p:spPr bwMode="auto">
          <a:xfrm>
            <a:off x="5580063" y="765175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A: </a:t>
            </a:r>
            <a:br>
              <a:rPr lang="sv-SE" altLang="en-US" sz="1800"/>
            </a:br>
            <a:r>
              <a:rPr lang="sv-SE" altLang="en-US" sz="1600"/>
              <a:t>SELECT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r>
              <a:rPr lang="sv-SE" altLang="en-US" sz="1800"/>
              <a:t/>
            </a:r>
            <a:br>
              <a:rPr lang="sv-SE" altLang="en-US" sz="1800"/>
            </a:br>
            <a:r>
              <a:rPr lang="sv-SE" altLang="en-US" sz="2400"/>
              <a:t>**</a:t>
            </a:r>
          </a:p>
        </p:txBody>
      </p:sp>
      <p:sp>
        <p:nvSpPr>
          <p:cNvPr id="99332" name="Oval 5"/>
          <p:cNvSpPr>
            <a:spLocks noChangeArrowheads="1"/>
          </p:cNvSpPr>
          <p:nvPr/>
        </p:nvSpPr>
        <p:spPr bwMode="auto">
          <a:xfrm>
            <a:off x="2555875" y="2349500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B: </a:t>
            </a:r>
            <a:br>
              <a:rPr lang="sv-SE" altLang="en-US" sz="1800"/>
            </a:br>
            <a:r>
              <a:rPr lang="sv-SE" altLang="en-US" sz="1600"/>
              <a:t>SELECT(code)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r>
              <a:rPr lang="sv-SE" altLang="en-US" sz="1800"/>
              <a:t/>
            </a:r>
            <a:br>
              <a:rPr lang="sv-SE" altLang="en-US" sz="1800"/>
            </a:br>
            <a:r>
              <a:rPr lang="sv-SE" altLang="en-US" sz="2400"/>
              <a:t>*</a:t>
            </a:r>
          </a:p>
        </p:txBody>
      </p:sp>
      <p:sp>
        <p:nvSpPr>
          <p:cNvPr id="99333" name="Oval 6"/>
          <p:cNvSpPr>
            <a:spLocks noChangeArrowheads="1"/>
          </p:cNvSpPr>
          <p:nvPr/>
        </p:nvSpPr>
        <p:spPr bwMode="auto">
          <a:xfrm>
            <a:off x="2555875" y="4581525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C: </a:t>
            </a:r>
            <a:br>
              <a:rPr lang="sv-SE" altLang="en-US" sz="1800"/>
            </a:br>
            <a:r>
              <a:rPr lang="sv-SE" altLang="en-US" sz="1600"/>
              <a:t>SELECT (code)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br>
              <a:rPr lang="sv-SE" altLang="en-US" sz="1600"/>
            </a:br>
            <a:r>
              <a:rPr lang="sv-SE" altLang="en-US" sz="2400"/>
              <a:t>*</a:t>
            </a:r>
            <a:endParaRPr lang="sv-SE" altLang="en-US" sz="3600"/>
          </a:p>
        </p:txBody>
      </p:sp>
      <p:sp>
        <p:nvSpPr>
          <p:cNvPr id="99334" name="Oval 7"/>
          <p:cNvSpPr>
            <a:spLocks noChangeArrowheads="1"/>
          </p:cNvSpPr>
          <p:nvPr/>
        </p:nvSpPr>
        <p:spPr bwMode="auto">
          <a:xfrm>
            <a:off x="5580063" y="4581525"/>
            <a:ext cx="1654175" cy="1479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C: </a:t>
            </a:r>
            <a:br>
              <a:rPr lang="sv-SE" altLang="en-US" sz="1800"/>
            </a:br>
            <a:r>
              <a:rPr lang="sv-SE" altLang="en-US" sz="1600"/>
              <a:t>SELECT </a:t>
            </a:r>
            <a:br>
              <a:rPr lang="sv-SE" altLang="en-US" sz="1600"/>
            </a:br>
            <a:r>
              <a:rPr lang="sv-SE" altLang="en-US" sz="1600"/>
              <a:t>ON </a:t>
            </a:r>
            <a:br>
              <a:rPr lang="sv-SE" altLang="en-US" sz="1600"/>
            </a:br>
            <a:r>
              <a:rPr lang="sv-SE" altLang="en-US" sz="1600"/>
              <a:t>Courses</a:t>
            </a:r>
            <a:endParaRPr lang="sv-SE" altLang="en-US" sz="2400"/>
          </a:p>
        </p:txBody>
      </p:sp>
      <p:cxnSp>
        <p:nvCxnSpPr>
          <p:cNvPr id="63496" name="AutoShape 8"/>
          <p:cNvCxnSpPr>
            <a:cxnSpLocks noChangeShapeType="1"/>
          </p:cNvCxnSpPr>
          <p:nvPr/>
        </p:nvCxnSpPr>
        <p:spPr bwMode="auto">
          <a:xfrm flipH="1">
            <a:off x="3967163" y="1504950"/>
            <a:ext cx="16129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6" name="AutoShape 10"/>
          <p:cNvCxnSpPr>
            <a:cxnSpLocks noChangeShapeType="1"/>
            <a:endCxn id="99334" idx="0"/>
          </p:cNvCxnSpPr>
          <p:nvPr/>
        </p:nvCxnSpPr>
        <p:spPr bwMode="auto">
          <a:xfrm>
            <a:off x="6407150" y="2244725"/>
            <a:ext cx="0" cy="233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7" name="AutoShape 13"/>
          <p:cNvCxnSpPr>
            <a:cxnSpLocks noChangeShapeType="1"/>
            <a:stCxn id="99332" idx="5"/>
            <a:endCxn id="99333" idx="7"/>
          </p:cNvCxnSpPr>
          <p:nvPr/>
        </p:nvCxnSpPr>
        <p:spPr bwMode="auto">
          <a:xfrm>
            <a:off x="3967163" y="3613150"/>
            <a:ext cx="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8" name="AutoShape 14"/>
          <p:cNvCxnSpPr>
            <a:cxnSpLocks noChangeShapeType="1"/>
            <a:stCxn id="99333" idx="1"/>
            <a:endCxn id="99332" idx="3"/>
          </p:cNvCxnSpPr>
          <p:nvPr/>
        </p:nvCxnSpPr>
        <p:spPr bwMode="auto">
          <a:xfrm flipV="1">
            <a:off x="2798763" y="3613150"/>
            <a:ext cx="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2339975" y="765175"/>
            <a:ext cx="2016125" cy="1223963"/>
          </a:xfrm>
          <a:prstGeom prst="wedgeRectCallout">
            <a:avLst>
              <a:gd name="adj1" fmla="val 49449"/>
              <a:gd name="adj2" fmla="val 72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 revokes </a:t>
            </a:r>
            <a:r>
              <a:rPr lang="sv-SE" altLang="en-US" sz="1800" b="1">
                <a:latin typeface="Courier New" charset="0"/>
              </a:rPr>
              <a:t>SELECT(code) ON Courses</a:t>
            </a:r>
            <a:r>
              <a:rPr lang="sv-SE" altLang="en-US" sz="1800"/>
              <a:t> from B.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39975" y="2420938"/>
            <a:ext cx="2232025" cy="3529012"/>
            <a:chOff x="1474" y="1525"/>
            <a:chExt cx="1406" cy="2223"/>
          </a:xfrm>
        </p:grpSpPr>
        <p:sp>
          <p:nvSpPr>
            <p:cNvPr id="99343" name="Line 16"/>
            <p:cNvSpPr>
              <a:spLocks noChangeShapeType="1"/>
            </p:cNvSpPr>
            <p:nvPr/>
          </p:nvSpPr>
          <p:spPr bwMode="auto">
            <a:xfrm>
              <a:off x="1519" y="1525"/>
              <a:ext cx="1270" cy="222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9344" name="Line 17"/>
            <p:cNvSpPr>
              <a:spLocks noChangeShapeType="1"/>
            </p:cNvSpPr>
            <p:nvPr/>
          </p:nvSpPr>
          <p:spPr bwMode="auto">
            <a:xfrm flipH="1">
              <a:off x="1474" y="1525"/>
              <a:ext cx="1406" cy="222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63506" name="AutoShape 18"/>
          <p:cNvSpPr>
            <a:spLocks noChangeArrowheads="1"/>
          </p:cNvSpPr>
          <p:nvPr/>
        </p:nvSpPr>
        <p:spPr bwMode="auto">
          <a:xfrm>
            <a:off x="395288" y="3573463"/>
            <a:ext cx="1800225" cy="2087562"/>
          </a:xfrm>
          <a:prstGeom prst="wedgeRectCallout">
            <a:avLst>
              <a:gd name="adj1" fmla="val 75310"/>
              <a:gd name="adj2" fmla="val -28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Even though C had granted the privilege to B, both nodes are deleted since they are cut off from the root.</a:t>
            </a:r>
          </a:p>
        </p:txBody>
      </p: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7092950" y="2636838"/>
            <a:ext cx="1763713" cy="1800225"/>
          </a:xfrm>
          <a:prstGeom prst="wedgeRectCallout">
            <a:avLst>
              <a:gd name="adj1" fmla="val -49102"/>
              <a:gd name="adj2" fmla="val 73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 still retains SELECT ON Courses, but without the option to grant it further.</a:t>
            </a:r>
          </a:p>
        </p:txBody>
      </p:sp>
    </p:spTree>
    <p:extLst>
      <p:ext uri="{BB962C8B-B14F-4D97-AF65-F5344CB8AC3E}">
        <p14:creationId xmlns:p14="http://schemas.microsoft.com/office/powerpoint/2010/main" val="7609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 animBg="1"/>
      <p:bldP spid="63506" grpId="0" animBg="1"/>
      <p:bldP spid="6350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en-US" dirty="0" err="1"/>
              <a:t>Database</a:t>
            </a:r>
            <a:r>
              <a:rPr lang="sv-SE" altLang="en-US" dirty="0"/>
              <a:t> </a:t>
            </a:r>
            <a:r>
              <a:rPr lang="sv-SE" altLang="en-US" dirty="0" err="1" smtClean="0">
                <a:solidFill>
                  <a:schemeClr val="folHlink"/>
                </a:solidFill>
              </a:rPr>
              <a:t>Indexes</a:t>
            </a:r>
            <a:endParaRPr lang="sv-SE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331913" y="1916113"/>
            <a:ext cx="6911975" cy="267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"We should forget about small efficiencies, say about 97% of the time: premature optimization is the root of all evil“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en-US" sz="2800" i="1"/>
              <a:t>- Donald Knuth, 1974</a:t>
            </a:r>
            <a:endParaRPr lang="en-US" altLang="en-US" sz="2800" i="1"/>
          </a:p>
        </p:txBody>
      </p:sp>
      <p:sp>
        <p:nvSpPr>
          <p:cNvPr id="2" name="TextBox 1"/>
          <p:cNvSpPr txBox="1"/>
          <p:nvPr/>
        </p:nvSpPr>
        <p:spPr>
          <a:xfrm>
            <a:off x="1403648" y="5157192"/>
            <a:ext cx="660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This does </a:t>
            </a:r>
            <a:r>
              <a:rPr lang="en-US" b="1" u="sng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imply: do not optimize,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But instead: focus on functionality first, and then optimize</a:t>
            </a:r>
            <a:endParaRPr lang="en-US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47864" y="2708920"/>
            <a:ext cx="86409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>
            <a:stCxn id="3" idx="3"/>
          </p:cNvCxnSpPr>
          <p:nvPr/>
        </p:nvCxnSpPr>
        <p:spPr>
          <a:xfrm rot="5400000">
            <a:off x="2067538" y="3750322"/>
            <a:ext cx="1895108" cy="918632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/>
              <a:t>How costly is this operation (naive solution)?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5650" y="4724400"/>
            <a:ext cx="4176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 b="1">
                <a:latin typeface="Courier New" charset="0"/>
              </a:rPr>
              <a:t>SELECT *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FROM   Lectures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WHERE  course = ’TDA357’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       AND period = 3;</a:t>
            </a:r>
          </a:p>
        </p:txBody>
      </p:sp>
      <p:graphicFrame>
        <p:nvGraphicFramePr>
          <p:cNvPr id="4240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6258"/>
              </p:ext>
            </p:extLst>
          </p:nvPr>
        </p:nvGraphicFramePr>
        <p:xfrm>
          <a:off x="684213" y="2205038"/>
          <a:ext cx="4630737" cy="2479678"/>
        </p:xfrm>
        <a:graphic>
          <a:graphicData uri="http://schemas.openxmlformats.org/drawingml/2006/table">
            <a:tbl>
              <a:tblPr/>
              <a:tblGrid>
                <a:gridCol w="1063625"/>
                <a:gridCol w="655637"/>
                <a:gridCol w="1085850"/>
                <a:gridCol w="1120775"/>
                <a:gridCol w="704850"/>
              </a:tblGrid>
              <a:tr h="365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room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TDA356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13:15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TDA356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08:00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TDA356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08:00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TDA356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13:15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TIN090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08:00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TIN090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13:15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1" name="AutoShape 145"/>
          <p:cNvSpPr>
            <a:spLocks/>
          </p:cNvSpPr>
          <p:nvPr/>
        </p:nvSpPr>
        <p:spPr bwMode="auto">
          <a:xfrm>
            <a:off x="5435600" y="2565400"/>
            <a:ext cx="288925" cy="2087563"/>
          </a:xfrm>
          <a:prstGeom prst="rightBrace">
            <a:avLst>
              <a:gd name="adj1" fmla="val 602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52" name="Text Box 146"/>
          <p:cNvSpPr txBox="1">
            <a:spLocks noChangeArrowheads="1"/>
          </p:cNvSpPr>
          <p:nvPr/>
        </p:nvSpPr>
        <p:spPr bwMode="auto">
          <a:xfrm>
            <a:off x="5724525" y="34290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i="1"/>
              <a:t>n</a:t>
            </a:r>
          </a:p>
        </p:txBody>
      </p:sp>
      <p:sp>
        <p:nvSpPr>
          <p:cNvPr id="4243" name="Text Box 147"/>
          <p:cNvSpPr txBox="1">
            <a:spLocks noChangeArrowheads="1"/>
          </p:cNvSpPr>
          <p:nvPr/>
        </p:nvSpPr>
        <p:spPr bwMode="auto">
          <a:xfrm>
            <a:off x="4643438" y="4941888"/>
            <a:ext cx="3743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/>
              <a:t>Go through all </a:t>
            </a:r>
            <a:r>
              <a:rPr lang="sv-SE" altLang="en-US" sz="2000" i="1"/>
              <a:t>n</a:t>
            </a:r>
            <a:r>
              <a:rPr lang="sv-SE" altLang="en-US" sz="2000"/>
              <a:t> rows, compare with the values for course and period =</a:t>
            </a:r>
            <a:r>
              <a:rPr lang="sv-SE" altLang="en-US" sz="2000">
                <a:latin typeface="Arial Unicode MS" charset="0"/>
                <a:ea typeface="Arial Unicode MS" charset="0"/>
              </a:rPr>
              <a:t> </a:t>
            </a:r>
            <a:r>
              <a:rPr lang="sv-SE" altLang="en-US" sz="2000">
                <a:ea typeface="Arial Unicode MS" charset="0"/>
              </a:rPr>
              <a:t>2</a:t>
            </a:r>
            <a:r>
              <a:rPr lang="sv-SE" altLang="en-US" sz="2000" i="1">
                <a:ea typeface="Arial Unicode MS" charset="0"/>
              </a:rPr>
              <a:t>n</a:t>
            </a:r>
            <a:r>
              <a:rPr lang="sv-SE" altLang="en-US" sz="2000">
                <a:ea typeface="Arial Unicode MS" charset="0"/>
              </a:rPr>
              <a:t> comparisons</a:t>
            </a:r>
            <a:r>
              <a:rPr lang="sv-SE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8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Running in parallel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Assume two people, A and B, both try to book a room for the same time, at the same time.</a:t>
            </a:r>
          </a:p>
          <a:p>
            <a:pPr eaLnBrk="1" hangingPunct="1"/>
            <a:r>
              <a:rPr lang="sv-SE" altLang="en-US" sz="2800"/>
              <a:t>Both programs perform the sequence </a:t>
            </a:r>
            <a:r>
              <a:rPr lang="sv-SE" altLang="en-US" sz="2800" b="1">
                <a:latin typeface="Courier New" charset="0"/>
              </a:rPr>
              <a:t>(get)(list)(book)</a:t>
            </a:r>
            <a:r>
              <a:rPr lang="sv-SE" altLang="en-US" sz="2800"/>
              <a:t>, in that order.</a:t>
            </a:r>
          </a:p>
          <a:p>
            <a:pPr eaLnBrk="1" hangingPunct="1"/>
            <a:r>
              <a:rPr lang="sv-SE" altLang="en-US" sz="2800"/>
              <a:t>But we can interleave the blocks of the two sequences in any way we like!</a:t>
            </a:r>
          </a:p>
          <a:p>
            <a:pPr lvl="1" eaLnBrk="1" hangingPunct="1"/>
            <a:r>
              <a:rPr lang="sv-SE" altLang="en-US" sz="2400"/>
              <a:t>Here’s one possible interleaving: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27088" y="5084763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solidFill>
                  <a:schemeClr val="accent2"/>
                </a:solidFill>
                <a:latin typeface="Courier New" charset="0"/>
              </a:rPr>
              <a:t>A: (get)     (list)      (book)</a:t>
            </a:r>
            <a:r>
              <a:rPr lang="sv-SE" altLang="en-US" sz="2400" b="1">
                <a:latin typeface="Courier New" charset="0"/>
              </a:rPr>
              <a:t/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solidFill>
                  <a:srgbClr val="FF3300"/>
                </a:solidFill>
                <a:latin typeface="Courier New" charset="0"/>
              </a:rPr>
              <a:t>B:      (get)      (list)      (book)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Index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/>
              <a:t>When relations are large, scanning all rows to find matching tuples becomes very expensive.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/>
              <a:t>An </a:t>
            </a:r>
            <a:r>
              <a:rPr lang="sv-SE" altLang="en-US" i="1"/>
              <a:t>index</a:t>
            </a:r>
            <a:r>
              <a:rPr lang="sv-SE" altLang="en-US"/>
              <a:t> on an attribute A of a relation is a data structure that makes it efficient to find those tuples that have a fixed value for attribute A.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Example: a hash table gives amortized O(1) lookups.</a:t>
            </a:r>
          </a:p>
        </p:txBody>
      </p:sp>
    </p:spTree>
    <p:extLst>
      <p:ext uri="{BB962C8B-B14F-4D97-AF65-F5344CB8AC3E}">
        <p14:creationId xmlns:p14="http://schemas.microsoft.com/office/powerpoint/2010/main" val="16135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lowchart: Process 245"/>
          <p:cNvSpPr/>
          <p:nvPr/>
        </p:nvSpPr>
        <p:spPr>
          <a:xfrm>
            <a:off x="771525" y="3232150"/>
            <a:ext cx="1368425" cy="13303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Disk and main memory</a:t>
            </a:r>
            <a:endParaRPr lang="sv-SE" alt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6300788" y="1844675"/>
            <a:ext cx="2232025" cy="41052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grpSp>
        <p:nvGrpSpPr>
          <p:cNvPr id="8197" name="Group 42"/>
          <p:cNvGrpSpPr>
            <a:grpSpLocks/>
          </p:cNvGrpSpPr>
          <p:nvPr/>
        </p:nvGrpSpPr>
        <p:grpSpPr bwMode="auto">
          <a:xfrm>
            <a:off x="6443663" y="3284538"/>
            <a:ext cx="1233487" cy="1089025"/>
            <a:chOff x="3339480" y="2027446"/>
            <a:chExt cx="1232520" cy="1088912"/>
          </a:xfrm>
        </p:grpSpPr>
        <p:grpSp>
          <p:nvGrpSpPr>
            <p:cNvPr id="8339" name="Group 26"/>
            <p:cNvGrpSpPr>
              <a:grpSpLocks/>
            </p:cNvGrpSpPr>
            <p:nvPr/>
          </p:nvGrpSpPr>
          <p:grpSpPr bwMode="auto">
            <a:xfrm>
              <a:off x="3339480" y="2606526"/>
              <a:ext cx="1232520" cy="509832"/>
              <a:chOff x="3203848" y="1875046"/>
              <a:chExt cx="1232520" cy="509832"/>
            </a:xfrm>
          </p:grpSpPr>
          <p:grpSp>
            <p:nvGrpSpPr>
              <p:cNvPr id="8355" name="Group 11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3419579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203848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635309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635309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203848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419579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356" name="Group 19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419833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04102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635563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635563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204102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419833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  <p:grpSp>
          <p:nvGrpSpPr>
            <p:cNvPr id="8340" name="Group 27"/>
            <p:cNvGrpSpPr>
              <a:grpSpLocks/>
            </p:cNvGrpSpPr>
            <p:nvPr/>
          </p:nvGrpSpPr>
          <p:grpSpPr bwMode="auto">
            <a:xfrm>
              <a:off x="3339480" y="2027446"/>
              <a:ext cx="1232520" cy="509832"/>
              <a:chOff x="3203848" y="1875046"/>
              <a:chExt cx="1232520" cy="509832"/>
            </a:xfrm>
          </p:grpSpPr>
          <p:grpSp>
            <p:nvGrpSpPr>
              <p:cNvPr id="8341" name="Group 28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419579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203848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635309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635309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203848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419579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342" name="Group 29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419833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204102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635563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635563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04102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419833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</p:grpSp>
      <p:grpSp>
        <p:nvGrpSpPr>
          <p:cNvPr id="8198" name="Group 231"/>
          <p:cNvGrpSpPr>
            <a:grpSpLocks/>
          </p:cNvGrpSpPr>
          <p:nvPr/>
        </p:nvGrpSpPr>
        <p:grpSpPr bwMode="auto">
          <a:xfrm>
            <a:off x="3644900" y="3176588"/>
            <a:ext cx="1152525" cy="1439862"/>
            <a:chOff x="3923928" y="3176972"/>
            <a:chExt cx="1152128" cy="1440160"/>
          </a:xfrm>
        </p:grpSpPr>
        <p:sp>
          <p:nvSpPr>
            <p:cNvPr id="5" name="Rectangle 4"/>
            <p:cNvSpPr/>
            <p:nvPr/>
          </p:nvSpPr>
          <p:spPr>
            <a:xfrm>
              <a:off x="3923928" y="3176972"/>
              <a:ext cx="1152128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grpSp>
          <p:nvGrpSpPr>
            <p:cNvPr id="8309" name="Group 50"/>
            <p:cNvGrpSpPr>
              <a:grpSpLocks/>
            </p:cNvGrpSpPr>
            <p:nvPr/>
          </p:nvGrpSpPr>
          <p:grpSpPr bwMode="auto">
            <a:xfrm>
              <a:off x="3995936" y="3284984"/>
              <a:ext cx="997425" cy="515328"/>
              <a:chOff x="3995936" y="3284984"/>
              <a:chExt cx="997425" cy="515328"/>
            </a:xfrm>
          </p:grpSpPr>
          <p:grpSp>
            <p:nvGrpSpPr>
              <p:cNvPr id="8325" name="Group 12"/>
              <p:cNvGrpSpPr>
                <a:grpSpLocks/>
              </p:cNvGrpSpPr>
              <p:nvPr/>
            </p:nvGrpSpPr>
            <p:grpSpPr bwMode="auto">
              <a:xfrm>
                <a:off x="3995936" y="3284984"/>
                <a:ext cx="576064" cy="509832"/>
                <a:chOff x="3203848" y="1875046"/>
                <a:chExt cx="576064" cy="509832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3419079" y="1875006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203253" y="1875006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34904" y="1875006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634904" y="2183045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203253" y="2183045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419079" y="2183045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326" name="Group 43"/>
              <p:cNvGrpSpPr>
                <a:grpSpLocks/>
              </p:cNvGrpSpPr>
              <p:nvPr/>
            </p:nvGrpSpPr>
            <p:grpSpPr bwMode="auto">
              <a:xfrm>
                <a:off x="4417297" y="3290480"/>
                <a:ext cx="576064" cy="509832"/>
                <a:chOff x="3203848" y="1875046"/>
                <a:chExt cx="576064" cy="50983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419847" y="1874273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204022" y="1874273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3635673" y="1874273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635673" y="2169609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204022" y="2169609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3419847" y="2169609"/>
                  <a:ext cx="144412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  <p:grpSp>
          <p:nvGrpSpPr>
            <p:cNvPr id="8310" name="Group 51"/>
            <p:cNvGrpSpPr>
              <a:grpSpLocks/>
            </p:cNvGrpSpPr>
            <p:nvPr/>
          </p:nvGrpSpPr>
          <p:grpSpPr bwMode="auto">
            <a:xfrm>
              <a:off x="3990592" y="3858460"/>
              <a:ext cx="997425" cy="515328"/>
              <a:chOff x="3995936" y="3284984"/>
              <a:chExt cx="997425" cy="515328"/>
            </a:xfrm>
          </p:grpSpPr>
          <p:grpSp>
            <p:nvGrpSpPr>
              <p:cNvPr id="8311" name="Group 52"/>
              <p:cNvGrpSpPr>
                <a:grpSpLocks/>
              </p:cNvGrpSpPr>
              <p:nvPr/>
            </p:nvGrpSpPr>
            <p:grpSpPr bwMode="auto">
              <a:xfrm>
                <a:off x="3995936" y="3284984"/>
                <a:ext cx="576064" cy="509832"/>
                <a:chOff x="3203848" y="1875046"/>
                <a:chExt cx="576064" cy="509832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419661" y="1874736"/>
                  <a:ext cx="144413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203836" y="1874736"/>
                  <a:ext cx="144413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635487" y="1874736"/>
                  <a:ext cx="144413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635487" y="2170072"/>
                  <a:ext cx="144413" cy="2286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203836" y="2170072"/>
                  <a:ext cx="144413" cy="2286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419661" y="2170072"/>
                  <a:ext cx="144413" cy="2286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312" name="Group 53"/>
              <p:cNvGrpSpPr>
                <a:grpSpLocks/>
              </p:cNvGrpSpPr>
              <p:nvPr/>
            </p:nvGrpSpPr>
            <p:grpSpPr bwMode="auto">
              <a:xfrm>
                <a:off x="4417297" y="3290480"/>
                <a:ext cx="576064" cy="509832"/>
                <a:chOff x="3203848" y="1875046"/>
                <a:chExt cx="576064" cy="50983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420430" y="1861301"/>
                  <a:ext cx="144413" cy="2286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204605" y="1861301"/>
                  <a:ext cx="144413" cy="2286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36256" y="1861301"/>
                  <a:ext cx="144413" cy="2286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636256" y="2169340"/>
                  <a:ext cx="144413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204605" y="2169340"/>
                  <a:ext cx="144413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420430" y="2169340"/>
                  <a:ext cx="144413" cy="2159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</p:grpSp>
      <p:grpSp>
        <p:nvGrpSpPr>
          <p:cNvPr id="8199" name="Group 66"/>
          <p:cNvGrpSpPr>
            <a:grpSpLocks/>
          </p:cNvGrpSpPr>
          <p:nvPr/>
        </p:nvGrpSpPr>
        <p:grpSpPr bwMode="auto">
          <a:xfrm>
            <a:off x="7096125" y="3294063"/>
            <a:ext cx="1231900" cy="1089025"/>
            <a:chOff x="3339480" y="2027446"/>
            <a:chExt cx="1232520" cy="1088912"/>
          </a:xfrm>
        </p:grpSpPr>
        <p:grpSp>
          <p:nvGrpSpPr>
            <p:cNvPr id="8278" name="Group 67"/>
            <p:cNvGrpSpPr>
              <a:grpSpLocks/>
            </p:cNvGrpSpPr>
            <p:nvPr/>
          </p:nvGrpSpPr>
          <p:grpSpPr bwMode="auto">
            <a:xfrm>
              <a:off x="3339480" y="2606526"/>
              <a:ext cx="1232520" cy="509832"/>
              <a:chOff x="3203848" y="1875046"/>
              <a:chExt cx="1232520" cy="509832"/>
            </a:xfrm>
          </p:grpSpPr>
          <p:grpSp>
            <p:nvGrpSpPr>
              <p:cNvPr id="8294" name="Group 83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3419857" y="1875343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3203848" y="1875343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3635865" y="1875343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635865" y="2169000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203848" y="2169000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419857" y="2169000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295" name="Group 84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3419368" y="1875343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203360" y="1875343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3635377" y="1875343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3635377" y="2169000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203360" y="2169000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419368" y="2169000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  <p:grpSp>
          <p:nvGrpSpPr>
            <p:cNvPr id="8279" name="Group 68"/>
            <p:cNvGrpSpPr>
              <a:grpSpLocks/>
            </p:cNvGrpSpPr>
            <p:nvPr/>
          </p:nvGrpSpPr>
          <p:grpSpPr bwMode="auto">
            <a:xfrm>
              <a:off x="3339480" y="2027446"/>
              <a:ext cx="1232520" cy="509832"/>
              <a:chOff x="3203848" y="1875046"/>
              <a:chExt cx="1232520" cy="509832"/>
            </a:xfrm>
          </p:grpSpPr>
          <p:grpSp>
            <p:nvGrpSpPr>
              <p:cNvPr id="8280" name="Group 69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3419857" y="1875046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203848" y="1875046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635865" y="1875046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635865" y="2168702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203848" y="2168702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3419857" y="2168702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281" name="Group 70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3419368" y="1875046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203360" y="1875046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3635377" y="1875046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635377" y="2168702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203360" y="2168702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419368" y="2168702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</p:grpSp>
      <p:grpSp>
        <p:nvGrpSpPr>
          <p:cNvPr id="8200" name="Group 97"/>
          <p:cNvGrpSpPr>
            <a:grpSpLocks/>
          </p:cNvGrpSpPr>
          <p:nvPr/>
        </p:nvGrpSpPr>
        <p:grpSpPr bwMode="auto">
          <a:xfrm>
            <a:off x="6443663" y="4430713"/>
            <a:ext cx="1233487" cy="1089025"/>
            <a:chOff x="3339480" y="2027446"/>
            <a:chExt cx="1232520" cy="1088912"/>
          </a:xfrm>
        </p:grpSpPr>
        <p:grpSp>
          <p:nvGrpSpPr>
            <p:cNvPr id="8248" name="Group 98"/>
            <p:cNvGrpSpPr>
              <a:grpSpLocks/>
            </p:cNvGrpSpPr>
            <p:nvPr/>
          </p:nvGrpSpPr>
          <p:grpSpPr bwMode="auto">
            <a:xfrm>
              <a:off x="3339480" y="2606526"/>
              <a:ext cx="1232520" cy="509832"/>
              <a:chOff x="3203848" y="1875046"/>
              <a:chExt cx="1232520" cy="509832"/>
            </a:xfrm>
          </p:grpSpPr>
          <p:grpSp>
            <p:nvGrpSpPr>
              <p:cNvPr id="8264" name="Group 114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3419579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3203848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3635309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3635309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3203848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3419579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265" name="Group 115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419833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3204102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3635563" y="1875343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635563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204102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419833" y="2169000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  <p:grpSp>
          <p:nvGrpSpPr>
            <p:cNvPr id="8249" name="Group 99"/>
            <p:cNvGrpSpPr>
              <a:grpSpLocks/>
            </p:cNvGrpSpPr>
            <p:nvPr/>
          </p:nvGrpSpPr>
          <p:grpSpPr bwMode="auto">
            <a:xfrm>
              <a:off x="3339480" y="2027446"/>
              <a:ext cx="1232520" cy="509832"/>
              <a:chOff x="3203848" y="1875046"/>
              <a:chExt cx="1232520" cy="509832"/>
            </a:xfrm>
          </p:grpSpPr>
          <p:grpSp>
            <p:nvGrpSpPr>
              <p:cNvPr id="8250" name="Group 100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3419579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3203848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309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3635309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3203848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3419579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251" name="Group 101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3419833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204102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3635563" y="1875046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3635563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204102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419833" y="2168702"/>
                  <a:ext cx="144349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</p:grpSp>
      <p:grpSp>
        <p:nvGrpSpPr>
          <p:cNvPr id="8201" name="Group 128"/>
          <p:cNvGrpSpPr>
            <a:grpSpLocks/>
          </p:cNvGrpSpPr>
          <p:nvPr/>
        </p:nvGrpSpPr>
        <p:grpSpPr bwMode="auto">
          <a:xfrm>
            <a:off x="7096125" y="4440238"/>
            <a:ext cx="1231900" cy="1089025"/>
            <a:chOff x="3339480" y="2027446"/>
            <a:chExt cx="1232520" cy="1088912"/>
          </a:xfrm>
        </p:grpSpPr>
        <p:grpSp>
          <p:nvGrpSpPr>
            <p:cNvPr id="8218" name="Group 129"/>
            <p:cNvGrpSpPr>
              <a:grpSpLocks/>
            </p:cNvGrpSpPr>
            <p:nvPr/>
          </p:nvGrpSpPr>
          <p:grpSpPr bwMode="auto">
            <a:xfrm>
              <a:off x="3339480" y="2606526"/>
              <a:ext cx="1232520" cy="509832"/>
              <a:chOff x="3203848" y="1875046"/>
              <a:chExt cx="1232520" cy="509832"/>
            </a:xfrm>
          </p:grpSpPr>
          <p:grpSp>
            <p:nvGrpSpPr>
              <p:cNvPr id="8234" name="Group 145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3419857" y="1875343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3203848" y="1875343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635865" y="1875343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635865" y="2169000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3203848" y="2169000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3419857" y="2169000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235" name="Group 146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3419368" y="1875343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203360" y="1875343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3635377" y="1875343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3635377" y="2169000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3203360" y="2169000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3419368" y="2169000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  <p:grpSp>
          <p:nvGrpSpPr>
            <p:cNvPr id="8219" name="Group 130"/>
            <p:cNvGrpSpPr>
              <a:grpSpLocks/>
            </p:cNvGrpSpPr>
            <p:nvPr/>
          </p:nvGrpSpPr>
          <p:grpSpPr bwMode="auto">
            <a:xfrm>
              <a:off x="3339480" y="2027446"/>
              <a:ext cx="1232520" cy="509832"/>
              <a:chOff x="3203848" y="1875046"/>
              <a:chExt cx="1232520" cy="509832"/>
            </a:xfrm>
          </p:grpSpPr>
          <p:grpSp>
            <p:nvGrpSpPr>
              <p:cNvPr id="8220" name="Group 131"/>
              <p:cNvGrpSpPr>
                <a:grpSpLocks/>
              </p:cNvGrpSpPr>
              <p:nvPr/>
            </p:nvGrpSpPr>
            <p:grpSpPr bwMode="auto">
              <a:xfrm>
                <a:off x="3203848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3419857" y="1875046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3203848" y="1875046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3635865" y="1875046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635865" y="2168702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3203848" y="2168702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3419857" y="2168702"/>
                  <a:ext cx="144536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  <p:grpSp>
            <p:nvGrpSpPr>
              <p:cNvPr id="8221" name="Group 132"/>
              <p:cNvGrpSpPr>
                <a:grpSpLocks/>
              </p:cNvGrpSpPr>
              <p:nvPr/>
            </p:nvGrpSpPr>
            <p:grpSpPr bwMode="auto">
              <a:xfrm>
                <a:off x="3860304" y="1875046"/>
                <a:ext cx="576064" cy="509832"/>
                <a:chOff x="3203848" y="1875046"/>
                <a:chExt cx="576064" cy="509832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3419368" y="1875046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3203360" y="1875046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3635377" y="1875046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635377" y="2168702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3203360" y="2168702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419368" y="2168702"/>
                  <a:ext cx="144535" cy="21587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v-SE"/>
                </a:p>
              </p:txBody>
            </p:sp>
          </p:grpSp>
        </p:grpSp>
      </p:grpSp>
      <p:grpSp>
        <p:nvGrpSpPr>
          <p:cNvPr id="8202" name="Group 244"/>
          <p:cNvGrpSpPr>
            <a:grpSpLocks/>
          </p:cNvGrpSpPr>
          <p:nvPr/>
        </p:nvGrpSpPr>
        <p:grpSpPr bwMode="auto">
          <a:xfrm>
            <a:off x="920750" y="3348038"/>
            <a:ext cx="1069975" cy="1098550"/>
            <a:chOff x="539552" y="2708920"/>
            <a:chExt cx="1069524" cy="1098704"/>
          </a:xfrm>
        </p:grpSpPr>
        <p:sp>
          <p:nvSpPr>
            <p:cNvPr id="8215" name="TextBox 159"/>
            <p:cNvSpPr txBox="1">
              <a:spLocks noChangeArrowheads="1"/>
            </p:cNvSpPr>
            <p:nvPr/>
          </p:nvSpPr>
          <p:spPr bwMode="auto">
            <a:xfrm>
              <a:off x="755576" y="3068960"/>
              <a:ext cx="498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x =</a:t>
              </a:r>
              <a:endParaRPr lang="sv-SE" altLang="en-US" sz="1800"/>
            </a:p>
          </p:txBody>
        </p:sp>
        <p:sp>
          <p:nvSpPr>
            <p:cNvPr id="8216" name="TextBox 222"/>
            <p:cNvSpPr txBox="1">
              <a:spLocks noChangeArrowheads="1"/>
            </p:cNvSpPr>
            <p:nvPr/>
          </p:nvSpPr>
          <p:spPr bwMode="auto">
            <a:xfrm>
              <a:off x="755576" y="3438292"/>
              <a:ext cx="498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y =</a:t>
              </a:r>
              <a:endParaRPr lang="sv-SE" altLang="en-US" sz="1800"/>
            </a:p>
          </p:txBody>
        </p:sp>
        <p:sp>
          <p:nvSpPr>
            <p:cNvPr id="8217" name="TextBox 223"/>
            <p:cNvSpPr txBox="1">
              <a:spLocks noChangeArrowheads="1"/>
            </p:cNvSpPr>
            <p:nvPr/>
          </p:nvSpPr>
          <p:spPr bwMode="auto">
            <a:xfrm>
              <a:off x="539552" y="2708920"/>
              <a:ext cx="1069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Program</a:t>
              </a:r>
              <a:endParaRPr lang="sv-SE" altLang="en-US" sz="1800"/>
            </a:p>
          </p:txBody>
        </p:sp>
      </p:grpSp>
      <p:sp>
        <p:nvSpPr>
          <p:cNvPr id="8203" name="TextBox 224"/>
          <p:cNvSpPr txBox="1">
            <a:spLocks noChangeArrowheads="1"/>
          </p:cNvSpPr>
          <p:nvPr/>
        </p:nvSpPr>
        <p:spPr bwMode="auto">
          <a:xfrm>
            <a:off x="3405188" y="251936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Main memory</a:t>
            </a:r>
            <a:endParaRPr lang="sv-SE" altLang="en-US" sz="180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2139950" y="4081463"/>
            <a:ext cx="1512888" cy="174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H="1">
            <a:off x="4797425" y="3668713"/>
            <a:ext cx="1512888" cy="6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H="1">
            <a:off x="2133600" y="3663950"/>
            <a:ext cx="1511300" cy="4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4797425" y="4105275"/>
            <a:ext cx="1512888" cy="19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239"/>
          <p:cNvSpPr txBox="1">
            <a:spLocks noChangeArrowheads="1"/>
          </p:cNvSpPr>
          <p:nvPr/>
        </p:nvSpPr>
        <p:spPr bwMode="auto">
          <a:xfrm>
            <a:off x="5133975" y="32194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input()</a:t>
            </a:r>
            <a:endParaRPr lang="sv-SE" altLang="en-US" sz="1800"/>
          </a:p>
        </p:txBody>
      </p:sp>
      <p:sp>
        <p:nvSpPr>
          <p:cNvPr id="8209" name="TextBox 240"/>
          <p:cNvSpPr txBox="1">
            <a:spLocks noChangeArrowheads="1"/>
          </p:cNvSpPr>
          <p:nvPr/>
        </p:nvSpPr>
        <p:spPr bwMode="auto">
          <a:xfrm>
            <a:off x="5064125" y="41783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output()</a:t>
            </a:r>
            <a:endParaRPr lang="sv-SE" altLang="en-US" sz="1800"/>
          </a:p>
        </p:txBody>
      </p:sp>
      <p:sp>
        <p:nvSpPr>
          <p:cNvPr id="8210" name="TextBox 241"/>
          <p:cNvSpPr txBox="1">
            <a:spLocks noChangeArrowheads="1"/>
          </p:cNvSpPr>
          <p:nvPr/>
        </p:nvSpPr>
        <p:spPr bwMode="auto">
          <a:xfrm>
            <a:off x="2482850" y="321945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read()</a:t>
            </a:r>
            <a:endParaRPr lang="sv-SE" altLang="en-US" sz="1800"/>
          </a:p>
        </p:txBody>
      </p:sp>
      <p:sp>
        <p:nvSpPr>
          <p:cNvPr id="8211" name="TextBox 242"/>
          <p:cNvSpPr txBox="1">
            <a:spLocks noChangeArrowheads="1"/>
          </p:cNvSpPr>
          <p:nvPr/>
        </p:nvSpPr>
        <p:spPr bwMode="auto">
          <a:xfrm>
            <a:off x="2482850" y="4178300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write()</a:t>
            </a:r>
            <a:endParaRPr lang="sv-SE" altLang="en-US" sz="1800"/>
          </a:p>
        </p:txBody>
      </p:sp>
      <p:sp>
        <p:nvSpPr>
          <p:cNvPr id="8212" name="TextBox 243"/>
          <p:cNvSpPr txBox="1">
            <a:spLocks noChangeArrowheads="1"/>
          </p:cNvSpPr>
          <p:nvPr/>
        </p:nvSpPr>
        <p:spPr bwMode="auto">
          <a:xfrm>
            <a:off x="7072313" y="136207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Disk</a:t>
            </a:r>
            <a:endParaRPr lang="sv-SE" altLang="en-US" sz="1800"/>
          </a:p>
        </p:txBody>
      </p:sp>
      <p:sp>
        <p:nvSpPr>
          <p:cNvPr id="175" name="AutoShape 8"/>
          <p:cNvSpPr>
            <a:spLocks noChangeArrowheads="1"/>
          </p:cNvSpPr>
          <p:nvPr/>
        </p:nvSpPr>
        <p:spPr bwMode="auto">
          <a:xfrm>
            <a:off x="4392613" y="5286375"/>
            <a:ext cx="1408112" cy="374650"/>
          </a:xfrm>
          <a:prstGeom prst="wedgeRectCallout">
            <a:avLst>
              <a:gd name="adj1" fmla="val 31824"/>
              <a:gd name="adj2" fmla="val -148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Costly!</a:t>
            </a:r>
          </a:p>
        </p:txBody>
      </p:sp>
      <p:sp>
        <p:nvSpPr>
          <p:cNvPr id="176" name="AutoShape 8"/>
          <p:cNvSpPr>
            <a:spLocks noChangeArrowheads="1"/>
          </p:cNvSpPr>
          <p:nvPr/>
        </p:nvSpPr>
        <p:spPr bwMode="auto">
          <a:xfrm>
            <a:off x="2708275" y="5286375"/>
            <a:ext cx="1408113" cy="374650"/>
          </a:xfrm>
          <a:prstGeom prst="wedgeRectCallout">
            <a:avLst>
              <a:gd name="adj1" fmla="val -29162"/>
              <a:gd name="adj2" fmla="val -161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Cheap!</a:t>
            </a:r>
          </a:p>
        </p:txBody>
      </p:sp>
    </p:spTree>
    <p:extLst>
      <p:ext uri="{BB962C8B-B14F-4D97-AF65-F5344CB8AC3E}">
        <p14:creationId xmlns:p14="http://schemas.microsoft.com/office/powerpoint/2010/main" val="7431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Typical costs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/>
              <a:t>Some (over-simplified) typical costs of disk accessing for database operations on a relation stored over n blocks: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Query the full relation: n (disk operations)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Query with the help of index: k, where k is the number of blocks pointed to (1 for key).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Access index: 1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Insert new value: 2 (one read, one write)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/>
              <a:t>Update index: 2 (one read, one write)</a:t>
            </a:r>
          </a:p>
        </p:txBody>
      </p:sp>
    </p:spTree>
    <p:extLst>
      <p:ext uri="{BB962C8B-B14F-4D97-AF65-F5344CB8AC3E}">
        <p14:creationId xmlns:p14="http://schemas.microsoft.com/office/powerpoint/2010/main" val="6639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27088" y="1341438"/>
            <a:ext cx="4176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 b="1">
                <a:latin typeface="Courier New" charset="0"/>
              </a:rPr>
              <a:t>SELECT *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FROM   Lectures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WHERE  course = ’TDA357’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       AND period = 3;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1188" y="2997200"/>
            <a:ext cx="74168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Assume Lectures is stored in </a:t>
            </a:r>
            <a:r>
              <a:rPr lang="sv-SE" altLang="en-US" sz="2400" i="1"/>
              <a:t>n</a:t>
            </a:r>
            <a:r>
              <a:rPr lang="sv-SE" altLang="en-US" sz="2400"/>
              <a:t> disk blocks. With no index to help the lookup, we must look at all rows, which means looking in all </a:t>
            </a:r>
            <a:r>
              <a:rPr lang="sv-SE" altLang="en-US" sz="2400" i="1"/>
              <a:t>n</a:t>
            </a:r>
            <a:r>
              <a:rPr lang="sv-SE" altLang="en-US" sz="2400"/>
              <a:t> disk blocks for a total cost of </a:t>
            </a:r>
            <a:r>
              <a:rPr lang="sv-SE" altLang="en-US" sz="2400" i="1"/>
              <a:t>n</a:t>
            </a:r>
            <a:r>
              <a:rPr lang="sv-SE" altLang="en-US" sz="240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/>
              <a:t>With an index, we find that there are 2 rows with the correct values for the course and period attributes. These are stored in two different blocks, so the total cost is 3 (2 blocks + reading index).</a:t>
            </a:r>
          </a:p>
        </p:txBody>
      </p:sp>
    </p:spTree>
    <p:extLst>
      <p:ext uri="{BB962C8B-B14F-4D97-AF65-F5344CB8AC3E}">
        <p14:creationId xmlns:p14="http://schemas.microsoft.com/office/powerpoint/2010/main" val="2326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78155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/>
              <a:t>How costly is this operation?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7088" y="2565400"/>
            <a:ext cx="3960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 b="1">
                <a:latin typeface="Courier New" charset="0"/>
              </a:rPr>
              <a:t>SELECT *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FROM   Lectures, Courses</a:t>
            </a:r>
            <a:br>
              <a:rPr lang="sv-SE" altLang="en-US" sz="2000" b="1">
                <a:latin typeface="Courier New" charset="0"/>
              </a:rPr>
            </a:br>
            <a:r>
              <a:rPr lang="sv-SE" altLang="en-US" sz="2000" b="1">
                <a:latin typeface="Courier New" charset="0"/>
              </a:rPr>
              <a:t>WHERE  course = code;</a:t>
            </a:r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684213" y="4076700"/>
            <a:ext cx="388778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Go through all </a:t>
            </a:r>
            <a:r>
              <a:rPr lang="sv-SE" altLang="en-US" sz="1800" i="1"/>
              <a:t>n</a:t>
            </a:r>
            <a:r>
              <a:rPr lang="sv-SE" altLang="en-US" sz="1800"/>
              <a:t> blocks in Lectures, compare the value for course from each row with the values for code in all rows of Courses, stored in all </a:t>
            </a:r>
            <a:r>
              <a:rPr lang="sv-SE" altLang="en-US" sz="1800" i="1"/>
              <a:t>m</a:t>
            </a:r>
            <a:r>
              <a:rPr lang="sv-SE" altLang="en-US" sz="1800"/>
              <a:t> blocks. The total cost is thus </a:t>
            </a:r>
            <a:r>
              <a:rPr lang="sv-SE" altLang="en-US" sz="2400" b="1" i="1"/>
              <a:t>n * m</a:t>
            </a:r>
            <a:r>
              <a:rPr lang="sv-SE" altLang="en-US" sz="2400" b="1"/>
              <a:t> </a:t>
            </a:r>
            <a:r>
              <a:rPr lang="sv-SE" altLang="en-US" sz="1800"/>
              <a:t>accessed disk blocks.</a:t>
            </a:r>
            <a:endParaRPr lang="sv-SE" altLang="en-US" sz="1800" i="1"/>
          </a:p>
        </p:txBody>
      </p:sp>
      <p:sp>
        <p:nvSpPr>
          <p:cNvPr id="11270" name="Text Box 87"/>
          <p:cNvSpPr txBox="1">
            <a:spLocks noChangeArrowheads="1"/>
          </p:cNvSpPr>
          <p:nvPr/>
        </p:nvSpPr>
        <p:spPr bwMode="auto">
          <a:xfrm>
            <a:off x="4859338" y="2565400"/>
            <a:ext cx="3743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/>
              <a:t>Lectures: n disk blocks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000"/>
              <a:t>Courses: m disk blocks</a:t>
            </a:r>
          </a:p>
        </p:txBody>
      </p:sp>
      <p:sp>
        <p:nvSpPr>
          <p:cNvPr id="11271" name="Text Box 88"/>
          <p:cNvSpPr txBox="1">
            <a:spLocks noChangeArrowheads="1"/>
          </p:cNvSpPr>
          <p:nvPr/>
        </p:nvSpPr>
        <p:spPr bwMode="auto">
          <a:xfrm>
            <a:off x="4716463" y="3789363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u="sng"/>
              <a:t>Index on code in Courses:</a:t>
            </a:r>
            <a:endParaRPr lang="sv-SE" altLang="en-US" sz="1800" i="1"/>
          </a:p>
        </p:txBody>
      </p:sp>
      <p:sp>
        <p:nvSpPr>
          <p:cNvPr id="11272" name="Text Box 89"/>
          <p:cNvSpPr txBox="1">
            <a:spLocks noChangeArrowheads="1"/>
          </p:cNvSpPr>
          <p:nvPr/>
        </p:nvSpPr>
        <p:spPr bwMode="auto">
          <a:xfrm>
            <a:off x="684213" y="3789363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u="sng"/>
              <a:t>No index: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716463" y="4076700"/>
            <a:ext cx="38877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Go through all </a:t>
            </a:r>
            <a:r>
              <a:rPr lang="sv-SE" altLang="en-US" sz="1800" i="1"/>
              <a:t>n</a:t>
            </a:r>
            <a:r>
              <a:rPr lang="sv-SE" altLang="en-US" sz="1800"/>
              <a:t> blocks in Lectures, compare the value for course from each row with the index. Since course is a key, each value will exist at most once, so the cost is </a:t>
            </a:r>
            <a:r>
              <a:rPr lang="sv-SE" altLang="en-US" sz="1800" b="1" i="1"/>
              <a:t>2 * n + 1</a:t>
            </a:r>
            <a:r>
              <a:rPr lang="sv-SE" altLang="en-US" sz="1800"/>
              <a:t> accessed disk blocks (1 for fetching the index once).</a:t>
            </a:r>
          </a:p>
        </p:txBody>
      </p:sp>
    </p:spTree>
    <p:extLst>
      <p:ext uri="{BB962C8B-B14F-4D97-AF65-F5344CB8AC3E}">
        <p14:creationId xmlns:p14="http://schemas.microsoft.com/office/powerpoint/2010/main" val="7759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CREATE INDEX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en-US" dirty="0"/>
              <a:t>Most DBMS support the </a:t>
            </a:r>
            <a:r>
              <a:rPr lang="sv-SE" altLang="en-US" dirty="0" err="1"/>
              <a:t>statement</a:t>
            </a:r>
            <a:endParaRPr lang="sv-SE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v-SE" altLang="en-US" b="1" dirty="0">
                <a:latin typeface="Courier New" charset="0"/>
              </a:rPr>
              <a:t>  CREATE INDEX </a:t>
            </a:r>
            <a:r>
              <a:rPr lang="sv-SE" altLang="en-US" b="1" i="1" dirty="0">
                <a:latin typeface="Courier New" charset="0"/>
              </a:rPr>
              <a:t>index </a:t>
            </a:r>
            <a:r>
              <a:rPr lang="sv-SE" altLang="en-US" b="1" i="1" dirty="0" err="1">
                <a:latin typeface="Courier New" charset="0"/>
              </a:rPr>
              <a:t>name</a:t>
            </a:r>
            <a:r>
              <a:rPr lang="sv-SE" altLang="en-US" b="1" dirty="0">
                <a:latin typeface="Courier New" charset="0"/>
              </a:rPr>
              <a:t> </a:t>
            </a:r>
            <a:br>
              <a:rPr lang="sv-SE" altLang="en-US" b="1" dirty="0">
                <a:latin typeface="Courier New" charset="0"/>
              </a:rPr>
            </a:br>
            <a:r>
              <a:rPr lang="sv-SE" altLang="en-US" b="1" dirty="0">
                <a:latin typeface="Courier New" charset="0"/>
              </a:rPr>
              <a:t>  ON </a:t>
            </a:r>
            <a:r>
              <a:rPr lang="sv-SE" altLang="en-US" b="1" i="1" dirty="0">
                <a:latin typeface="Courier New" charset="0"/>
              </a:rPr>
              <a:t>table</a:t>
            </a:r>
            <a:r>
              <a:rPr lang="sv-SE" altLang="en-US" b="1" dirty="0">
                <a:latin typeface="Courier New" charset="0"/>
              </a:rPr>
              <a:t> (</a:t>
            </a:r>
            <a:r>
              <a:rPr lang="sv-SE" altLang="en-US" b="1" i="1" dirty="0" err="1">
                <a:latin typeface="Courier New" charset="0"/>
              </a:rPr>
              <a:t>attributes</a:t>
            </a:r>
            <a:r>
              <a:rPr lang="sv-SE" altLang="en-US" b="1" dirty="0">
                <a:latin typeface="Courier New" charset="0"/>
              </a:rPr>
              <a:t>);</a:t>
            </a:r>
            <a:endParaRPr lang="sv-SE" altLang="en-US" dirty="0"/>
          </a:p>
          <a:p>
            <a:pPr lvl="1" eaLnBrk="1" hangingPunct="1">
              <a:lnSpc>
                <a:spcPct val="90000"/>
              </a:lnSpc>
            </a:pPr>
            <a:r>
              <a:rPr lang="sv-SE" altLang="en-US" dirty="0" err="1"/>
              <a:t>Example</a:t>
            </a:r>
            <a:r>
              <a:rPr lang="sv-SE" alt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sv-SE" altLang="en-US" dirty="0"/>
          </a:p>
          <a:p>
            <a:pPr lvl="1" eaLnBrk="1" hangingPunct="1">
              <a:lnSpc>
                <a:spcPct val="90000"/>
              </a:lnSpc>
            </a:pPr>
            <a:endParaRPr lang="sv-SE" altLang="en-US" dirty="0"/>
          </a:p>
          <a:p>
            <a:pPr lvl="1" eaLnBrk="1" hangingPunct="1">
              <a:lnSpc>
                <a:spcPct val="90000"/>
              </a:lnSpc>
            </a:pPr>
            <a:r>
              <a:rPr lang="sv-SE" altLang="en-US" dirty="0"/>
              <a:t>Statement not in the SQL standard, </a:t>
            </a:r>
            <a:r>
              <a:rPr lang="sv-SE" altLang="en-US" dirty="0" err="1"/>
              <a:t>but</a:t>
            </a:r>
            <a:r>
              <a:rPr lang="sv-SE" altLang="en-US" dirty="0"/>
              <a:t> </a:t>
            </a:r>
            <a:r>
              <a:rPr lang="sv-SE" altLang="en-US" dirty="0" err="1"/>
              <a:t>most</a:t>
            </a:r>
            <a:r>
              <a:rPr lang="sv-SE" altLang="en-US" dirty="0"/>
              <a:t> DBMS support it </a:t>
            </a:r>
            <a:r>
              <a:rPr lang="sv-SE" altLang="en-US" dirty="0" err="1"/>
              <a:t>anyway</a:t>
            </a:r>
            <a:r>
              <a:rPr lang="sv-SE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dirty="0" err="1"/>
              <a:t>Primary</a:t>
            </a:r>
            <a:r>
              <a:rPr lang="sv-SE" altLang="en-US" dirty="0"/>
              <a:t> </a:t>
            </a:r>
            <a:r>
              <a:rPr lang="sv-SE" altLang="en-US" dirty="0" err="1"/>
              <a:t>keys</a:t>
            </a:r>
            <a:r>
              <a:rPr lang="sv-SE" altLang="en-US" dirty="0"/>
              <a:t> </a:t>
            </a:r>
            <a:r>
              <a:rPr lang="sv-SE" altLang="en-US" dirty="0" err="1"/>
              <a:t>are</a:t>
            </a:r>
            <a:r>
              <a:rPr lang="sv-SE" altLang="en-US" dirty="0"/>
              <a:t> given </a:t>
            </a:r>
            <a:r>
              <a:rPr lang="sv-SE" altLang="en-US" dirty="0" err="1"/>
              <a:t>indexes</a:t>
            </a:r>
            <a:r>
              <a:rPr lang="sv-SE" altLang="en-US" dirty="0"/>
              <a:t> </a:t>
            </a:r>
            <a:r>
              <a:rPr lang="sv-SE" altLang="en-US" dirty="0" err="1"/>
              <a:t>implicitly</a:t>
            </a:r>
            <a:r>
              <a:rPr lang="sv-SE" altLang="en-US" dirty="0"/>
              <a:t> (by the SQL standard</a:t>
            </a:r>
            <a:r>
              <a:rPr lang="sv-SE" altLang="en-US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dirty="0" smtClean="0"/>
              <a:t>In </a:t>
            </a:r>
            <a:r>
              <a:rPr lang="sv-SE" altLang="en-US" dirty="0" err="1" smtClean="0"/>
              <a:t>PostgreSQL</a:t>
            </a:r>
            <a:r>
              <a:rPr lang="sv-SE" altLang="en-US" dirty="0" smtClean="0"/>
              <a:t>, </a:t>
            </a:r>
            <a:r>
              <a:rPr lang="sv-SE" altLang="en-US" dirty="0" err="1" smtClean="0"/>
              <a:t>use</a:t>
            </a:r>
            <a:r>
              <a:rPr lang="sv-SE" altLang="en-US" dirty="0" smtClean="0"/>
              <a:t> </a:t>
            </a:r>
            <a:r>
              <a:rPr lang="sv-SE" altLang="en-US" b="1" dirty="0" smtClean="0">
                <a:latin typeface="Courier New" charset="0"/>
                <a:ea typeface="Courier New" charset="0"/>
                <a:cs typeface="Courier New" charset="0"/>
              </a:rPr>
              <a:t>\di</a:t>
            </a:r>
            <a:r>
              <a:rPr lang="sv-SE" altLang="en-US" dirty="0" smtClean="0"/>
              <a:t> to list </a:t>
            </a:r>
            <a:r>
              <a:rPr lang="sv-SE" altLang="en-US" dirty="0" err="1" smtClean="0"/>
              <a:t>indexes</a:t>
            </a:r>
            <a:endParaRPr lang="sv-SE" alt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76375" y="3500438"/>
            <a:ext cx="5688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latin typeface="Courier New" charset="0"/>
              </a:rPr>
              <a:t>CREATE INDEX courseIndex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latin typeface="Courier New" charset="0"/>
              </a:rPr>
              <a:t> ON Courses (code);</a:t>
            </a:r>
          </a:p>
        </p:txBody>
      </p:sp>
    </p:spTree>
    <p:extLst>
      <p:ext uri="{BB962C8B-B14F-4D97-AF65-F5344CB8AC3E}">
        <p14:creationId xmlns:p14="http://schemas.microsoft.com/office/powerpoint/2010/main" val="12199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Important properties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Indexes are separate data stored by itself.</a:t>
            </a:r>
          </a:p>
          <a:p>
            <a:pPr lvl="2" eaLnBrk="1" hangingPunct="1">
              <a:buFont typeface="Wingdings" charset="2"/>
              <a:buChar char="§"/>
            </a:pPr>
            <a:r>
              <a:rPr lang="sv-SE" altLang="en-US"/>
              <a:t>Can be created</a:t>
            </a:r>
          </a:p>
          <a:p>
            <a:pPr lvl="4" eaLnBrk="1" hangingPunct="1">
              <a:buFont typeface="Wingdings" charset="2"/>
              <a:buChar char="ü"/>
            </a:pPr>
            <a:r>
              <a:rPr lang="sv-SE" altLang="en-US"/>
              <a:t>on newly created relations</a:t>
            </a:r>
          </a:p>
          <a:p>
            <a:pPr lvl="4" eaLnBrk="1" hangingPunct="1">
              <a:buFont typeface="Wingdings" charset="2"/>
              <a:buChar char="ü"/>
            </a:pPr>
            <a:r>
              <a:rPr lang="sv-SE" altLang="en-US"/>
              <a:t>on existing relations</a:t>
            </a:r>
          </a:p>
          <a:p>
            <a:pPr lvl="4" eaLnBrk="1" hangingPunct="1">
              <a:buFont typeface="Wingdings" charset="2"/>
              <a:buNone/>
            </a:pPr>
            <a:r>
              <a:rPr lang="sv-SE" altLang="en-US"/>
              <a:t>    - will take a long time on large relations.</a:t>
            </a:r>
          </a:p>
          <a:p>
            <a:pPr lvl="2" eaLnBrk="1" hangingPunct="1">
              <a:buFont typeface="Wingdings" charset="2"/>
              <a:buChar char="§"/>
            </a:pPr>
            <a:r>
              <a:rPr lang="sv-SE" altLang="en-US"/>
              <a:t>Can be dropped without deleting any table data.</a:t>
            </a:r>
          </a:p>
          <a:p>
            <a:pPr eaLnBrk="1" hangingPunct="1"/>
            <a:r>
              <a:rPr lang="sv-SE" altLang="en-US"/>
              <a:t>SQL statements do not have to be changed</a:t>
            </a:r>
          </a:p>
          <a:p>
            <a:pPr lvl="1" eaLnBrk="1" hangingPunct="1"/>
            <a:r>
              <a:rPr lang="sv-SE" altLang="en-US"/>
              <a:t>a DBMS automatically uses any indexes.</a:t>
            </a:r>
          </a:p>
        </p:txBody>
      </p:sp>
    </p:spTree>
    <p:extLst>
      <p:ext uri="{BB962C8B-B14F-4D97-AF65-F5344CB8AC3E}">
        <p14:creationId xmlns:p14="http://schemas.microsoft.com/office/powerpoint/2010/main" val="10827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Quiz!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Why don’t we have indexes on all (combinations of) attributes for faster lookups?</a:t>
            </a:r>
          </a:p>
          <a:p>
            <a:pPr eaLnBrk="1" hangingPunct="1">
              <a:buFontTx/>
              <a:buNone/>
            </a:pPr>
            <a:endParaRPr lang="sv-SE" altLang="en-US" sz="2800"/>
          </a:p>
          <a:p>
            <a:pPr lvl="1" eaLnBrk="1" hangingPunct="1"/>
            <a:r>
              <a:rPr lang="sv-SE" altLang="en-US" sz="2400"/>
              <a:t>Indexes require disk space.</a:t>
            </a:r>
          </a:p>
          <a:p>
            <a:pPr lvl="1" eaLnBrk="1" hangingPunct="1"/>
            <a:r>
              <a:rPr lang="sv-SE" altLang="en-US" sz="2400"/>
              <a:t>Modifications of tables are more expensive.</a:t>
            </a:r>
          </a:p>
          <a:p>
            <a:pPr lvl="2" eaLnBrk="1" hangingPunct="1"/>
            <a:r>
              <a:rPr lang="sv-SE" altLang="en-US" sz="2000"/>
              <a:t>Need to update both table and index.</a:t>
            </a:r>
          </a:p>
          <a:p>
            <a:pPr lvl="1" eaLnBrk="1" hangingPunct="1"/>
            <a:r>
              <a:rPr lang="sv-SE" altLang="en-US" sz="2400"/>
              <a:t>Not always useful</a:t>
            </a:r>
          </a:p>
          <a:p>
            <a:pPr lvl="2" eaLnBrk="1" hangingPunct="1"/>
            <a:r>
              <a:rPr lang="sv-SE" altLang="en-US" sz="2000"/>
              <a:t>The table is very small.</a:t>
            </a:r>
          </a:p>
          <a:p>
            <a:pPr lvl="2" eaLnBrk="1" hangingPunct="1"/>
            <a:r>
              <a:rPr lang="sv-SE" altLang="en-US" sz="2000"/>
              <a:t>We don’t perform lookups over it (Note: lookups </a:t>
            </a:r>
            <a:r>
              <a:rPr lang="sv-SE" altLang="en-US" sz="2000">
                <a:ea typeface="Arial" charset="0"/>
                <a:cs typeface="Arial" charset="0"/>
              </a:rPr>
              <a:t>≠</a:t>
            </a:r>
            <a:r>
              <a:rPr lang="sv-SE" altLang="en-US" sz="2000"/>
              <a:t> queries).</a:t>
            </a:r>
          </a:p>
          <a:p>
            <a:pPr lvl="1" eaLnBrk="1" hangingPunct="1"/>
            <a:r>
              <a:rPr lang="sv-SE" altLang="en-US" sz="2400"/>
              <a:t>Using an index costs extra disk block accesses.</a:t>
            </a:r>
          </a:p>
          <a:p>
            <a:pPr lvl="2" eaLnBrk="1" hangingPunct="1"/>
            <a:endParaRPr lang="sv-SE" altLang="en-US" sz="2000"/>
          </a:p>
          <a:p>
            <a:pPr lvl="2" eaLnBrk="1" hangingPunct="1"/>
            <a:endParaRPr lang="sv-SE" altLang="en-US" sz="2000"/>
          </a:p>
        </p:txBody>
      </p:sp>
    </p:spTree>
    <p:extLst>
      <p:ext uri="{BB962C8B-B14F-4D97-AF65-F5344CB8AC3E}">
        <p14:creationId xmlns:p14="http://schemas.microsoft.com/office/powerpoint/2010/main" val="4534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/>
              <a:t>Show the execution plan of a statement</a:t>
            </a:r>
          </a:p>
          <a:p>
            <a:pPr marL="400050" lvl="1" indent="0">
              <a:buNone/>
            </a:pPr>
            <a:endParaRPr lang="en-US" sz="2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ea typeface="Courier New" charset="0"/>
                <a:cs typeface="Courier New" charset="0"/>
              </a:rPr>
              <a:t>Used to identify performance issues in a query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a typeface="Courier New" charset="0"/>
                <a:cs typeface="Courier New" charset="0"/>
              </a:rPr>
              <a:t>Several options to show more detail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ea typeface="Courier New" charset="0"/>
                <a:cs typeface="Courier New" charset="0"/>
              </a:rPr>
              <a:t>Don’t forget: query is actually executed! Use a transaction to 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EXPLAIN</a:t>
            </a:r>
            <a:r>
              <a:rPr lang="en-US" sz="2800" dirty="0" smtClean="0">
                <a:ea typeface="Courier New" charset="0"/>
                <a:cs typeface="Courier New" charset="0"/>
              </a:rPr>
              <a:t> without consequences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132856"/>
            <a:ext cx="589937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Courier New" charset="0"/>
                <a:ea typeface="Courier New" charset="0"/>
                <a:cs typeface="Courier New" charset="0"/>
              </a:rPr>
              <a:t>EXPLAIN SELECT * FROM Lectures;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394997" y="3606115"/>
            <a:ext cx="663675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EXPLAIN </a:t>
            </a:r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(Analyze true, Timing true)</a:t>
            </a:r>
          </a:p>
          <a:p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* FROM Lectures;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06659" y="5525998"/>
            <a:ext cx="553068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BEGIN;</a:t>
            </a:r>
          </a:p>
          <a:p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EXPLAIN DELETE FROM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Lectures</a:t>
            </a:r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400" b="1" dirty="0" smtClean="0">
                <a:latin typeface="Courier New" charset="0"/>
                <a:ea typeface="Courier New" charset="0"/>
                <a:cs typeface="Courier New" charset="0"/>
              </a:rPr>
              <a:t>ROLLBACK;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2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en-US" sz="2800"/>
              <a:t>Example: Suppose that the Lectures relation is stored in 20 disk blocks, and that we typically perform three operations on this table: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insert new lectures (Ins)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list all lectures of a particular course (Q1)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list all lectures in a given room (Q2)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en-US" sz="2800"/>
              <a:t>Let’s assume that in an average week there are: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2 lectures for each course, and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10 lectures in each room.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en-US" sz="2800"/>
              <a:t>Let’s also assume that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each course has lectures stored in 2 blocks, and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400"/>
              <a:t>each room has lectures stored in 7 (some lectures are stored in the same block).</a:t>
            </a:r>
          </a:p>
        </p:txBody>
      </p:sp>
    </p:spTree>
    <p:extLst>
      <p:ext uri="{BB962C8B-B14F-4D97-AF65-F5344CB8AC3E}">
        <p14:creationId xmlns:p14="http://schemas.microsoft.com/office/powerpoint/2010/main" val="16342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Interleaving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684213" y="2997200"/>
            <a:ext cx="7848600" cy="1111250"/>
            <a:chOff x="431" y="2069"/>
            <a:chExt cx="4944" cy="700"/>
          </a:xfrm>
        </p:grpSpPr>
        <p:sp>
          <p:nvSpPr>
            <p:cNvPr id="10248" name="Text Box 4"/>
            <p:cNvSpPr txBox="1">
              <a:spLocks noChangeArrowheads="1"/>
            </p:cNvSpPr>
            <p:nvPr/>
          </p:nvSpPr>
          <p:spPr bwMode="auto">
            <a:xfrm>
              <a:off x="431" y="2251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2400" b="1">
                  <a:solidFill>
                    <a:schemeClr val="accent2"/>
                  </a:solidFill>
                  <a:latin typeface="Courier New" charset="0"/>
                </a:rPr>
                <a:t>A: (get)     (list)      (book)</a:t>
              </a:r>
              <a:r>
                <a:rPr lang="sv-SE" altLang="en-US" sz="2400" b="1">
                  <a:latin typeface="Courier New" charset="0"/>
                </a:rPr>
                <a:t/>
              </a:r>
              <a:br>
                <a:rPr lang="sv-SE" altLang="en-US" sz="2400" b="1">
                  <a:latin typeface="Courier New" charset="0"/>
                </a:rPr>
              </a:br>
              <a:r>
                <a:rPr lang="sv-SE" altLang="en-US" sz="2400" b="1">
                  <a:solidFill>
                    <a:srgbClr val="FF3300"/>
                  </a:solidFill>
                  <a:latin typeface="Courier New" charset="0"/>
                </a:rPr>
                <a:t>B:      (get)      (list)      (book)</a:t>
              </a:r>
            </a:p>
          </p:txBody>
        </p:sp>
        <p:sp>
          <p:nvSpPr>
            <p:cNvPr id="10249" name="Text Box 5"/>
            <p:cNvSpPr txBox="1">
              <a:spLocks noChangeArrowheads="1"/>
            </p:cNvSpPr>
            <p:nvPr/>
          </p:nvSpPr>
          <p:spPr bwMode="auto">
            <a:xfrm>
              <a:off x="431" y="2069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en-US" sz="1600" b="1"/>
                <a:t>time </a:t>
              </a:r>
              <a:r>
                <a:rPr lang="sv-SE" altLang="en-US" sz="1600" b="1">
                  <a:ea typeface="Arial" charset="0"/>
                  <a:cs typeface="Arial" charset="0"/>
                </a:rPr>
                <a:t>→</a:t>
              </a:r>
            </a:p>
          </p:txBody>
        </p:sp>
      </p:grp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1403350" y="1773238"/>
            <a:ext cx="2303463" cy="1081087"/>
          </a:xfrm>
          <a:prstGeom prst="wedgeRectCallout">
            <a:avLst>
              <a:gd name="adj1" fmla="val 37731"/>
              <a:gd name="adj2" fmla="val 903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 lists all available rooms at time T, which includes VR.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2411413" y="4508500"/>
            <a:ext cx="2303462" cy="1081088"/>
          </a:xfrm>
          <a:prstGeom prst="wedgeRectCallout">
            <a:avLst>
              <a:gd name="adj1" fmla="val 44556"/>
              <a:gd name="adj2" fmla="val -88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B lists all available rooms at time T, which includes VR.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>
            <a:off x="4500563" y="1844675"/>
            <a:ext cx="2303462" cy="720725"/>
          </a:xfrm>
          <a:prstGeom prst="wedgeRectCallout">
            <a:avLst>
              <a:gd name="adj1" fmla="val -11338"/>
              <a:gd name="adj2" fmla="val 155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A decides to book VR for her lecture.</a:t>
            </a: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5651500" y="4581525"/>
            <a:ext cx="2303463" cy="1223963"/>
          </a:xfrm>
          <a:prstGeom prst="wedgeRectCallout">
            <a:avLst>
              <a:gd name="adj1" fmla="val -6926"/>
              <a:gd name="adj2" fmla="val -85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B decides to book VR for his lecture. But now VR is no longer free!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6388" cy="1143000"/>
          </a:xfrm>
        </p:spPr>
        <p:txBody>
          <a:bodyPr/>
          <a:lstStyle/>
          <a:p>
            <a:r>
              <a:rPr lang="en-GB" altLang="en-US"/>
              <a:t>Costs</a:t>
            </a:r>
            <a:endParaRPr lang="sv-SE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6008"/>
        </p:xfrm>
        <a:graphic>
          <a:graphicData uri="http://schemas.openxmlformats.org/drawingml/2006/table">
            <a:tbl>
              <a:tblPr/>
              <a:tblGrid>
                <a:gridCol w="874713"/>
                <a:gridCol w="1511300"/>
                <a:gridCol w="2881312"/>
                <a:gridCol w="1316038"/>
                <a:gridCol w="1646237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A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B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C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D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 index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Index on                (course, period, weekday)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Index on room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Both indexes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Q1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Q2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4213" y="4797425"/>
          <a:ext cx="7786687" cy="1479552"/>
        </p:xfrm>
        <a:graphic>
          <a:graphicData uri="http://schemas.openxmlformats.org/drawingml/2006/table">
            <a:tbl>
              <a:tblPr/>
              <a:tblGrid>
                <a:gridCol w="1112837"/>
                <a:gridCol w="1111250"/>
                <a:gridCol w="1112838"/>
                <a:gridCol w="1112837"/>
                <a:gridCol w="1112838"/>
                <a:gridCol w="1111250"/>
                <a:gridCol w="1112837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Q1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Q2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A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B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C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D</a:t>
                      </a:r>
                      <a:endParaRPr kumimoji="0" lang="sv-SE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16.4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5.6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5.6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5.5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5.9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18.2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8.2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14.8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4.8</a:t>
                      </a:r>
                      <a:endParaRPr kumimoji="0" lang="sv-SE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5" marR="91435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1" name="Text Box 185"/>
          <p:cNvSpPr txBox="1">
            <a:spLocks noChangeArrowheads="1"/>
          </p:cNvSpPr>
          <p:nvPr/>
        </p:nvSpPr>
        <p:spPr bwMode="auto">
          <a:xfrm>
            <a:off x="3851275" y="404813"/>
            <a:ext cx="505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Insert new lectures (Ins)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List all lectures of a particular course (Q1)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List all lectures in a given room (Q2)</a:t>
            </a:r>
          </a:p>
        </p:txBody>
      </p:sp>
      <p:sp>
        <p:nvSpPr>
          <p:cNvPr id="18498" name="Rectangle 3"/>
          <p:cNvSpPr txBox="1">
            <a:spLocks noChangeArrowheads="1"/>
          </p:cNvSpPr>
          <p:nvPr/>
        </p:nvSpPr>
        <p:spPr bwMode="auto">
          <a:xfrm>
            <a:off x="458788" y="4221163"/>
            <a:ext cx="8229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/>
              <a:t>The amortized cost depends on the proportion of operations of each kind.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47813" y="2705100"/>
            <a:ext cx="714057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What cost?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47813" y="3019425"/>
            <a:ext cx="714057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What cost?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47813" y="3357563"/>
            <a:ext cx="7140575" cy="309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What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24300" y="4724400"/>
            <a:ext cx="0" cy="15843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8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Serializability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sz="2800"/>
              <a:t>Two programs are run </a:t>
            </a:r>
            <a:r>
              <a:rPr lang="sv-SE" altLang="en-US" sz="2800" i="1"/>
              <a:t>in serial</a:t>
            </a:r>
            <a:r>
              <a:rPr lang="sv-SE" altLang="en-US" sz="2800"/>
              <a:t> if one finishes before the other starts.</a:t>
            </a:r>
          </a:p>
          <a:p>
            <a:pPr eaLnBrk="1" hangingPunct="1"/>
            <a:r>
              <a:rPr lang="sv-SE" altLang="en-US" sz="2800"/>
              <a:t>The running of two programs is </a:t>
            </a:r>
            <a:r>
              <a:rPr lang="sv-SE" altLang="en-US" sz="2800" i="1"/>
              <a:t>serializable</a:t>
            </a:r>
            <a:r>
              <a:rPr lang="sv-SE" altLang="en-US" sz="2800"/>
              <a:t> if the effects are the same as if they had been run in serial.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55650" y="4005263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solidFill>
                  <a:schemeClr val="accent2"/>
                </a:solidFill>
                <a:latin typeface="Courier New" charset="0"/>
              </a:rPr>
              <a:t>A: (get)     (list)      (book)</a:t>
            </a:r>
            <a:r>
              <a:rPr lang="sv-SE" altLang="en-US" sz="2400" b="1">
                <a:latin typeface="Courier New" charset="0"/>
              </a:rPr>
              <a:t/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solidFill>
                  <a:srgbClr val="FF3300"/>
                </a:solidFill>
                <a:latin typeface="Courier New" charset="0"/>
              </a:rPr>
              <a:t>B:      (get)      (list)      (book)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2400" b="1">
                <a:solidFill>
                  <a:schemeClr val="accent2"/>
                </a:solidFill>
                <a:latin typeface="Courier New" charset="0"/>
              </a:rPr>
              <a:t>A: (get)     (list)(book)</a:t>
            </a:r>
            <a:r>
              <a:rPr lang="sv-SE" altLang="en-US" sz="2400" b="1">
                <a:latin typeface="Courier New" charset="0"/>
              </a:rPr>
              <a:t> </a:t>
            </a:r>
            <a:br>
              <a:rPr lang="sv-SE" altLang="en-US" sz="2400" b="1">
                <a:latin typeface="Courier New" charset="0"/>
              </a:rPr>
            </a:br>
            <a:r>
              <a:rPr lang="sv-SE" altLang="en-US" sz="2400" b="1">
                <a:solidFill>
                  <a:srgbClr val="FF3300"/>
                </a:solidFill>
                <a:latin typeface="Courier New" charset="0"/>
              </a:rPr>
              <a:t>B:      (get)            (list)(book)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1979613" y="5084763"/>
            <a:ext cx="1944687" cy="504825"/>
          </a:xfrm>
          <a:prstGeom prst="wedgeRectCallout">
            <a:avLst>
              <a:gd name="adj1" fmla="val -4778"/>
              <a:gd name="adj2" fmla="val -91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Not serializable</a:t>
            </a:r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5435600" y="4941888"/>
            <a:ext cx="1944688" cy="503237"/>
          </a:xfrm>
          <a:prstGeom prst="wedgeRectCallout">
            <a:avLst>
              <a:gd name="adj1" fmla="val -39713"/>
              <a:gd name="adj2" fmla="val 84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Serializable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altLang="en-US" sz="2800"/>
              <a:t>Example:</a:t>
            </a:r>
            <a:br>
              <a:rPr lang="sv-SE" altLang="en-US" sz="2800"/>
            </a:br>
            <a:r>
              <a:rPr lang="sv-SE" altLang="en-US" sz="2800"/>
              <a:t>Assume we perform the following operations to transfer 100 SEK from account X to account Y.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11188" y="2276475"/>
            <a:ext cx="35290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Check account balance in account X.</a:t>
            </a:r>
            <a:endParaRPr lang="sv-SE" altLang="en-US" sz="2400" b="1">
              <a:latin typeface="Courier New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Subtract 100 from account X.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sv-SE" altLang="en-US" sz="2400"/>
              <a:t>Add 100 to account Y.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59338" y="2060575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SELECT balance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FROM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X;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859338" y="3213100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UPDATE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SET balance = balance - 100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X;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859338" y="4365625"/>
            <a:ext cx="39608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 b="1">
                <a:latin typeface="Courier New" charset="0"/>
              </a:rPr>
              <a:t>UPDATE Accounts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SET balance = balance + 100</a:t>
            </a:r>
            <a:br>
              <a:rPr lang="sv-SE" altLang="en-US" sz="1800" b="1">
                <a:latin typeface="Courier New" charset="0"/>
              </a:rPr>
            </a:br>
            <a:r>
              <a:rPr lang="sv-SE" altLang="en-US" sz="1800" b="1">
                <a:latin typeface="Courier New" charset="0"/>
              </a:rPr>
              <a:t>WHERE accountID = Y;</a:t>
            </a: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 rot="-499186">
            <a:off x="4284663" y="2205038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 rot="-132368">
            <a:off x="4284663" y="3355975"/>
            <a:ext cx="358775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 rot="2193328">
            <a:off x="4284663" y="4437063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971550" y="5661025"/>
            <a:ext cx="7272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en-US" sz="1800"/>
              <a:t>Two things can go wrong: We can have strange interleavings like before. But also, assume the program crashes after executing 1 and 2 – we’ll have lost 100 SEK!</a:t>
            </a:r>
          </a:p>
        </p:txBody>
      </p:sp>
    </p:spTree>
    <p:extLst>
      <p:ext uri="{BB962C8B-B14F-4D97-AF65-F5344CB8AC3E}">
        <p14:creationId xmlns:p14="http://schemas.microsoft.com/office/powerpoint/2010/main" val="407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Atomicity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For many programs, we require that ”all or nothing” is executed.</a:t>
            </a:r>
          </a:p>
          <a:p>
            <a:pPr lvl="1" eaLnBrk="1" hangingPunct="1"/>
            <a:r>
              <a:rPr lang="sv-SE" altLang="en-US"/>
              <a:t>We say a sequence of actions is executed </a:t>
            </a:r>
            <a:r>
              <a:rPr lang="sv-SE" altLang="en-US" i="1"/>
              <a:t>atomically</a:t>
            </a:r>
            <a:r>
              <a:rPr lang="sv-SE" altLang="en-US"/>
              <a:t> if it is executed either in entirety, or not at all.</a:t>
            </a:r>
          </a:p>
          <a:p>
            <a:pPr lvl="2" eaLnBrk="1" hangingPunct="1"/>
            <a:r>
              <a:rPr lang="sv-SE" altLang="en-US"/>
              <a:t>The state in the middle is never visible from outside the sequence.</a:t>
            </a:r>
          </a:p>
          <a:p>
            <a:pPr lvl="2" eaLnBrk="1" hangingPunct="1"/>
            <a:r>
              <a:rPr lang="sv-SE" altLang="en-US"/>
              <a:t>cf. Greek atom = indivisible.</a:t>
            </a:r>
          </a:p>
          <a:p>
            <a:pPr lvl="2" eaLnBrk="1" hangingPunct="1"/>
            <a:r>
              <a:rPr lang="sv-SE" altLang="en-US"/>
              <a:t>In case of a crash in the middle, any changes that were made up until that point must be undone.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/>
              <a:t>ACID Transactions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068888"/>
          </a:xfrm>
        </p:spPr>
        <p:txBody>
          <a:bodyPr/>
          <a:lstStyle/>
          <a:p>
            <a:pPr eaLnBrk="1" hangingPunct="1"/>
            <a:r>
              <a:rPr lang="sv-SE" altLang="en-US"/>
              <a:t>A DBMS is expected to support ”ACID transactions”, which are</a:t>
            </a:r>
          </a:p>
          <a:p>
            <a:pPr lvl="1" eaLnBrk="1" hangingPunct="1"/>
            <a:r>
              <a:rPr lang="sv-SE" altLang="en-US" b="1"/>
              <a:t>Atomic</a:t>
            </a:r>
            <a:r>
              <a:rPr lang="sv-SE" altLang="en-US"/>
              <a:t>: Either the whole transaction is run, or nothing.</a:t>
            </a:r>
          </a:p>
          <a:p>
            <a:pPr lvl="1" eaLnBrk="1" hangingPunct="1"/>
            <a:r>
              <a:rPr lang="sv-SE" altLang="en-US" b="1"/>
              <a:t>Consistent</a:t>
            </a:r>
            <a:r>
              <a:rPr lang="sv-SE" altLang="en-US"/>
              <a:t>: Database constraints are preserved.</a:t>
            </a:r>
          </a:p>
          <a:p>
            <a:pPr lvl="1" eaLnBrk="1" hangingPunct="1"/>
            <a:r>
              <a:rPr lang="sv-SE" altLang="en-US" b="1"/>
              <a:t>Isolated</a:t>
            </a:r>
            <a:r>
              <a:rPr lang="sv-SE" altLang="en-US"/>
              <a:t>: Different transactions may not interact with each other.</a:t>
            </a:r>
          </a:p>
          <a:p>
            <a:pPr lvl="1" eaLnBrk="1" hangingPunct="1"/>
            <a:r>
              <a:rPr lang="sv-SE" altLang="en-US" b="1"/>
              <a:t>Durable</a:t>
            </a:r>
            <a:r>
              <a:rPr lang="sv-SE" altLang="en-US"/>
              <a:t>: Effects of a transaction are not lost in case of a system crash.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12701</TotalTime>
  <Words>3179</Words>
  <Application>Microsoft Macintosh PowerPoint</Application>
  <PresentationFormat>On-screen Show (4:3)</PresentationFormat>
  <Paragraphs>541</Paragraphs>
  <Slides>50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 Rounded MT Bold</vt:lpstr>
      <vt:lpstr>Arial Unicode MS</vt:lpstr>
      <vt:lpstr>Chalkduster</vt:lpstr>
      <vt:lpstr>Courier New</vt:lpstr>
      <vt:lpstr>Wingdings</vt:lpstr>
      <vt:lpstr>Arial</vt:lpstr>
      <vt:lpstr>Standardformgivning</vt:lpstr>
      <vt:lpstr>Database Transactions</vt:lpstr>
      <vt:lpstr>Setting</vt:lpstr>
      <vt:lpstr>PowerPoint Presentation</vt:lpstr>
      <vt:lpstr>Running in parallel</vt:lpstr>
      <vt:lpstr>Interleaving</vt:lpstr>
      <vt:lpstr>Serializability</vt:lpstr>
      <vt:lpstr>PowerPoint Presentation</vt:lpstr>
      <vt:lpstr>Atomicity</vt:lpstr>
      <vt:lpstr>ACID Transactions</vt:lpstr>
      <vt:lpstr>Transactions in SQL</vt:lpstr>
      <vt:lpstr>Controlling transactions</vt:lpstr>
      <vt:lpstr>Read-only vs. Read-write</vt:lpstr>
      <vt:lpstr>SET TRANSACTION</vt:lpstr>
      <vt:lpstr>Drawbacks</vt:lpstr>
      <vt:lpstr>PowerPoint Presentation</vt:lpstr>
      <vt:lpstr>Isolation levels</vt:lpstr>
      <vt:lpstr>Kinds of interference</vt:lpstr>
      <vt:lpstr>Dirty read example</vt:lpstr>
      <vt:lpstr>Non-repeatable read example</vt:lpstr>
      <vt:lpstr>Phantom example</vt:lpstr>
      <vt:lpstr>Isolation levels - differences</vt:lpstr>
      <vt:lpstr>Choosing isolation level</vt:lpstr>
      <vt:lpstr>Database Authorization</vt:lpstr>
      <vt:lpstr>Authorization</vt:lpstr>
      <vt:lpstr>Privileges on relations</vt:lpstr>
      <vt:lpstr>Privileges on relations</vt:lpstr>
      <vt:lpstr>Other privileges</vt:lpstr>
      <vt:lpstr>Quiz!</vt:lpstr>
      <vt:lpstr>Granting privileges</vt:lpstr>
      <vt:lpstr>GRANT statement</vt:lpstr>
      <vt:lpstr>WITH GRANT OPTION</vt:lpstr>
      <vt:lpstr>Revoking privileges</vt:lpstr>
      <vt:lpstr>Grant diagrams</vt:lpstr>
      <vt:lpstr>PowerPoint Presentation</vt:lpstr>
      <vt:lpstr>Manipulating edges</vt:lpstr>
      <vt:lpstr>PowerPoint Presentation</vt:lpstr>
      <vt:lpstr>Database Indexes</vt:lpstr>
      <vt:lpstr>PowerPoint Presentation</vt:lpstr>
      <vt:lpstr>Quiz!</vt:lpstr>
      <vt:lpstr>Index</vt:lpstr>
      <vt:lpstr>Disk and main memory</vt:lpstr>
      <vt:lpstr>Typical costs</vt:lpstr>
      <vt:lpstr>PowerPoint Presentation</vt:lpstr>
      <vt:lpstr>Quiz!</vt:lpstr>
      <vt:lpstr>CREATE INDEX</vt:lpstr>
      <vt:lpstr>Important properties</vt:lpstr>
      <vt:lpstr>Quiz!</vt:lpstr>
      <vt:lpstr>EXPLAIN</vt:lpstr>
      <vt:lpstr>PowerPoint Presentation</vt:lpstr>
      <vt:lpstr>Costs</vt:lpstr>
    </vt:vector>
  </TitlesOfParts>
  <Company>barbar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Usage  (and Construction)</dc:title>
  <dc:creator>Niklas Broberg</dc:creator>
  <cp:lastModifiedBy>Microsoft Office User</cp:lastModifiedBy>
  <cp:revision>88</cp:revision>
  <cp:lastPrinted>2016-11-30T09:17:12Z</cp:lastPrinted>
  <dcterms:created xsi:type="dcterms:W3CDTF">2005-11-23T11:42:29Z</dcterms:created>
  <dcterms:modified xsi:type="dcterms:W3CDTF">2017-02-23T07:22:29Z</dcterms:modified>
</cp:coreProperties>
</file>