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tinyurl.com/tda545quiz" TargetMode="Externa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tinyurl.com/tda545quiz" TargetMode="Externa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hyperlink" Target="http://tinyurl.com/tda545quiz" TargetMode="Externa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6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433868" y="7516545"/>
            <a:ext cx="5976459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Magnus Myréen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Chalmers, läsperiod 1, 2015-2016</a:t>
            </a:r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397000" y="495300"/>
            <a:ext cx="11515536" cy="5282126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 algn="l">
              <a:defRPr sz="1800"/>
            </a:pPr>
            <a:endParaRPr sz="40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6400">
                <a:latin typeface="Gill Sans Light"/>
                <a:ea typeface="Gill Sans Light"/>
                <a:cs typeface="Gill Sans Light"/>
                <a:sym typeface="Gill Sans Light"/>
              </a:rPr>
              <a:t>Repetitionsföreläsning 2: </a:t>
            </a:r>
            <a:endParaRPr sz="64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defRPr sz="1800"/>
            </a:pPr>
            <a:r>
              <a:rPr sz="5800">
                <a:latin typeface="Gill Sans SemiBold"/>
                <a:ea typeface="Gill Sans SemiBold"/>
                <a:cs typeface="Gill Sans SemiBold"/>
                <a:sym typeface="Gill Sans SemiBold"/>
              </a:rPr>
              <a:t>Quiz &amp; problemlösning med swing</a:t>
            </a:r>
          </a:p>
        </p:txBody>
      </p:sp>
      <p:sp>
        <p:nvSpPr>
          <p:cNvPr id="40" name="Shape 40"/>
          <p:cNvSpPr/>
          <p:nvPr/>
        </p:nvSpPr>
        <p:spPr>
          <a:xfrm>
            <a:off x="1427311" y="810815"/>
            <a:ext cx="9074002" cy="127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4000">
                <a:latin typeface="Gill Sans"/>
                <a:ea typeface="Gill Sans"/>
                <a:cs typeface="Gill Sans"/>
                <a:sym typeface="Gill Sans"/>
              </a:rPr>
              <a:t>TDA 545: </a:t>
            </a:r>
            <a:r>
              <a:rPr sz="4000">
                <a:latin typeface="Gill Sans Light"/>
                <a:ea typeface="Gill Sans Light"/>
                <a:cs typeface="Gill Sans Light"/>
                <a:sym typeface="Gill Sans Light"/>
              </a:rPr>
              <a:t>Objektorienterad programmering</a:t>
            </a:r>
            <a:endParaRPr sz="4000">
              <a:latin typeface="Gill Sans Light"/>
              <a:ea typeface="Gill Sans Light"/>
              <a:cs typeface="Gill Sans Light"/>
              <a:sym typeface="Gill Sans Light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1431704" y="5672044"/>
            <a:ext cx="9728953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35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3500">
                <a:solidFill>
                  <a:srgbClr val="C82506"/>
                </a:solidFill>
              </a:rPr>
              <a:t>Inget nytt material.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Q2</a:t>
            </a:r>
          </a:p>
        </p:txBody>
      </p:sp>
      <p:sp>
        <p:nvSpPr>
          <p:cNvPr id="113" name="Shape 113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14" name="Shape 114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15" name="Shape 115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16" name="Shape 116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17" name="Shape 117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18" name="Shape 118"/>
          <p:cNvSpPr/>
          <p:nvPr/>
        </p:nvSpPr>
        <p:spPr>
          <a:xfrm>
            <a:off x="2539730" y="2990441"/>
            <a:ext cx="7185373" cy="356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Q2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int foo(int i)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i+1;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System.out.println(foo(args.length));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5393924" y="7647126"/>
            <a:ext cx="5106510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0" name="Shape 120"/>
          <p:cNvSpPr/>
          <p:nvPr/>
        </p:nvSpPr>
        <p:spPr>
          <a:xfrm>
            <a:off x="5922901" y="5387983"/>
            <a:ext cx="4316811" cy="1150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334" y="0"/>
                </a:moveTo>
                <a:lnTo>
                  <a:pt x="2758" y="10006"/>
                </a:lnTo>
                <a:lnTo>
                  <a:pt x="177" y="10006"/>
                </a:lnTo>
                <a:cubicBezTo>
                  <a:pt x="79" y="10006"/>
                  <a:pt x="0" y="10303"/>
                  <a:pt x="0" y="10670"/>
                </a:cubicBezTo>
                <a:lnTo>
                  <a:pt x="0" y="20937"/>
                </a:lnTo>
                <a:cubicBezTo>
                  <a:pt x="0" y="21304"/>
                  <a:pt x="79" y="21600"/>
                  <a:pt x="177" y="21600"/>
                </a:cubicBezTo>
                <a:lnTo>
                  <a:pt x="21423" y="21600"/>
                </a:lnTo>
                <a:cubicBezTo>
                  <a:pt x="21521" y="21600"/>
                  <a:pt x="21600" y="21304"/>
                  <a:pt x="21600" y="20937"/>
                </a:cubicBezTo>
                <a:lnTo>
                  <a:pt x="21600" y="10670"/>
                </a:lnTo>
                <a:cubicBezTo>
                  <a:pt x="21600" y="10303"/>
                  <a:pt x="21521" y="10006"/>
                  <a:pt x="21423" y="10006"/>
                </a:cubicBezTo>
                <a:lnTo>
                  <a:pt x="3910" y="10006"/>
                </a:lnTo>
                <a:lnTo>
                  <a:pt x="3334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foo är en instansmetod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Q3</a:t>
            </a:r>
          </a:p>
        </p:txBody>
      </p:sp>
      <p:sp>
        <p:nvSpPr>
          <p:cNvPr id="123" name="Shape 123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24" name="Shape 124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25" name="Shape 125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26" name="Shape 126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27" name="Shape 127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28" name="Shape 128"/>
          <p:cNvSpPr/>
          <p:nvPr/>
        </p:nvSpPr>
        <p:spPr>
          <a:xfrm>
            <a:off x="2539730" y="2990441"/>
            <a:ext cx="7185373" cy="356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Q3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static int foo(int i)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i+1;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private Q3(int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System.out.println(foo(foo(k)));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Q3</a:t>
            </a:r>
          </a:p>
        </p:txBody>
      </p:sp>
      <p:sp>
        <p:nvSpPr>
          <p:cNvPr id="131" name="Shape 131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32" name="Shape 132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33" name="Shape 133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34" name="Shape 134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35" name="Shape 135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36" name="Shape 136"/>
          <p:cNvSpPr/>
          <p:nvPr/>
        </p:nvSpPr>
        <p:spPr>
          <a:xfrm>
            <a:off x="2539730" y="2990441"/>
            <a:ext cx="7185373" cy="356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Q3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static int foo(int i)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i+1;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private Q3(int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System.out.println(foo(foo(k)));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5393924" y="8282126"/>
            <a:ext cx="5106510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fast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Q5</a:t>
            </a:r>
          </a:p>
        </p:txBody>
      </p:sp>
      <p:sp>
        <p:nvSpPr>
          <p:cNvPr id="140" name="Shape 140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41" name="Shape 141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42" name="Shape 142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43" name="Shape 143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44" name="Shape 144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45" name="Shape 145"/>
          <p:cNvSpPr/>
          <p:nvPr/>
        </p:nvSpPr>
        <p:spPr>
          <a:xfrm>
            <a:off x="2539730" y="2990441"/>
            <a:ext cx="7185373" cy="4147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Q5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Q(int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JFrame f = new JFrame();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f.add(new JButton("Hi"));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Window w = f;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w.setVisible(w.equals(f));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Q5</a:t>
            </a:r>
          </a:p>
        </p:txBody>
      </p:sp>
      <p:sp>
        <p:nvSpPr>
          <p:cNvPr id="148" name="Shape 148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49" name="Shape 149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50" name="Shape 150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51" name="Shape 151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52" name="Shape 152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53" name="Shape 153"/>
          <p:cNvSpPr/>
          <p:nvPr/>
        </p:nvSpPr>
        <p:spPr>
          <a:xfrm>
            <a:off x="2539730" y="2990441"/>
            <a:ext cx="7185373" cy="4147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Q5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Q(int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JFrame f = new JFrame();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f.add(new JButton("Hi"));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Window w = f;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w.setVisible(w.equals(f));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4" name="Shape 154"/>
          <p:cNvSpPr/>
          <p:nvPr/>
        </p:nvSpPr>
        <p:spPr>
          <a:xfrm>
            <a:off x="1329924" y="7647126"/>
            <a:ext cx="2577545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55" name="Shape 155"/>
          <p:cNvSpPr/>
          <p:nvPr/>
        </p:nvSpPr>
        <p:spPr>
          <a:xfrm>
            <a:off x="4293332" y="3348435"/>
            <a:ext cx="7977189" cy="11422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508" y="0"/>
                </a:moveTo>
                <a:cubicBezTo>
                  <a:pt x="4455" y="0"/>
                  <a:pt x="4412" y="299"/>
                  <a:pt x="4412" y="668"/>
                </a:cubicBezTo>
                <a:lnTo>
                  <a:pt x="4412" y="8879"/>
                </a:lnTo>
                <a:lnTo>
                  <a:pt x="0" y="21600"/>
                </a:lnTo>
                <a:lnTo>
                  <a:pt x="5387" y="11678"/>
                </a:lnTo>
                <a:lnTo>
                  <a:pt x="21504" y="11678"/>
                </a:lnTo>
                <a:cubicBezTo>
                  <a:pt x="21557" y="11678"/>
                  <a:pt x="21600" y="11380"/>
                  <a:pt x="21600" y="11010"/>
                </a:cubicBezTo>
                <a:lnTo>
                  <a:pt x="21600" y="668"/>
                </a:lnTo>
                <a:cubicBezTo>
                  <a:pt x="21600" y="299"/>
                  <a:pt x="21557" y="0"/>
                  <a:pt x="21504" y="0"/>
                </a:cubicBezTo>
                <a:lnTo>
                  <a:pt x="4508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borde vara Q5 (alternativt saknas returtyp)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Q6</a:t>
            </a:r>
          </a:p>
        </p:txBody>
      </p:sp>
      <p:sp>
        <p:nvSpPr>
          <p:cNvPr id="158" name="Shape 158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59" name="Shape 159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60" name="Shape 160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61" name="Shape 161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62" name="Shape 162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63" name="Shape 163"/>
          <p:cNvSpPr/>
          <p:nvPr/>
        </p:nvSpPr>
        <p:spPr>
          <a:xfrm>
            <a:off x="2539730" y="2990441"/>
            <a:ext cx="7185373" cy="4147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Q6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Q6(int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Window w = new JFrame();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w.add(new JButton("Hi"));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JFrame f = w;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f.setVisible(f.equals(w));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Q6</a:t>
            </a:r>
          </a:p>
        </p:txBody>
      </p:sp>
      <p:sp>
        <p:nvSpPr>
          <p:cNvPr id="166" name="Shape 166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67" name="Shape 167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68" name="Shape 168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69" name="Shape 169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70" name="Shape 170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71" name="Shape 171"/>
          <p:cNvSpPr/>
          <p:nvPr/>
        </p:nvSpPr>
        <p:spPr>
          <a:xfrm>
            <a:off x="2539730" y="2990441"/>
            <a:ext cx="7185373" cy="4147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Q6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Q6(int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Window w = new JFrame();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w.add(new JButton("Hi"));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JFrame f = w;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f.setVisible(f.equals(w));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1329924" y="8282126"/>
            <a:ext cx="2577545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73" name="Shape 173"/>
          <p:cNvSpPr/>
          <p:nvPr/>
        </p:nvSpPr>
        <p:spPr>
          <a:xfrm>
            <a:off x="5646680" y="5100295"/>
            <a:ext cx="6748066" cy="686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729" y="0"/>
                </a:moveTo>
                <a:cubicBezTo>
                  <a:pt x="7659" y="0"/>
                  <a:pt x="7603" y="552"/>
                  <a:pt x="7603" y="1235"/>
                </a:cubicBezTo>
                <a:lnTo>
                  <a:pt x="7603" y="8448"/>
                </a:lnTo>
                <a:lnTo>
                  <a:pt x="0" y="12478"/>
                </a:lnTo>
                <a:lnTo>
                  <a:pt x="7603" y="16509"/>
                </a:lnTo>
                <a:lnTo>
                  <a:pt x="7603" y="20365"/>
                </a:lnTo>
                <a:cubicBezTo>
                  <a:pt x="7603" y="21048"/>
                  <a:pt x="7659" y="21600"/>
                  <a:pt x="7729" y="21600"/>
                </a:cubicBezTo>
                <a:lnTo>
                  <a:pt x="21474" y="21600"/>
                </a:lnTo>
                <a:cubicBezTo>
                  <a:pt x="21544" y="21600"/>
                  <a:pt x="21600" y="21048"/>
                  <a:pt x="21600" y="20365"/>
                </a:cubicBezTo>
                <a:lnTo>
                  <a:pt x="21600" y="1235"/>
                </a:lnTo>
                <a:cubicBezTo>
                  <a:pt x="21600" y="552"/>
                  <a:pt x="21544" y="0"/>
                  <a:pt x="21474" y="0"/>
                </a:cubicBezTo>
                <a:lnTo>
                  <a:pt x="7729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inkompatibel typ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Q7</a:t>
            </a:r>
          </a:p>
        </p:txBody>
      </p:sp>
      <p:sp>
        <p:nvSpPr>
          <p:cNvPr id="176" name="Shape 176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77" name="Shape 177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78" name="Shape 178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79" name="Shape 179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80" name="Shape 180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81" name="Shape 181"/>
          <p:cNvSpPr/>
          <p:nvPr/>
        </p:nvSpPr>
        <p:spPr>
          <a:xfrm>
            <a:off x="2539730" y="2990441"/>
            <a:ext cx="7185373" cy="268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public class Q7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public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static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void main(String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System.out.println  ("Hello world!" );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Q7</a:t>
            </a:r>
          </a:p>
        </p:txBody>
      </p:sp>
      <p:sp>
        <p:nvSpPr>
          <p:cNvPr id="184" name="Shape 184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85" name="Shape 185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86" name="Shape 186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87" name="Shape 187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88" name="Shape 188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89" name="Shape 189"/>
          <p:cNvSpPr/>
          <p:nvPr/>
        </p:nvSpPr>
        <p:spPr>
          <a:xfrm>
            <a:off x="2539730" y="2990441"/>
            <a:ext cx="7185373" cy="268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public class Q7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public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static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void main(String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System.out.println  ("Hello world!" );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0" name="Shape 190"/>
          <p:cNvSpPr/>
          <p:nvPr/>
        </p:nvSpPr>
        <p:spPr>
          <a:xfrm>
            <a:off x="5393924" y="8282126"/>
            <a:ext cx="5106510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fast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Q8</a:t>
            </a:r>
          </a:p>
        </p:txBody>
      </p:sp>
      <p:sp>
        <p:nvSpPr>
          <p:cNvPr id="193" name="Shape 193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94" name="Shape 194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95" name="Shape 195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96" name="Shape 196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97" name="Shape 197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98" name="Shape 198"/>
          <p:cNvSpPr/>
          <p:nvPr/>
        </p:nvSpPr>
        <p:spPr>
          <a:xfrm>
            <a:off x="2539730" y="2990441"/>
            <a:ext cx="7185373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public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class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Q8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public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static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void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main(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String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[]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System.out.println ("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Hello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world!");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Idag</a:t>
            </a:r>
          </a:p>
        </p:txBody>
      </p:sp>
      <p:sp>
        <p:nvSpPr>
          <p:cNvPr id="44" name="Shape 44"/>
          <p:cNvSpPr/>
          <p:nvPr/>
        </p:nvSpPr>
        <p:spPr>
          <a:xfrm>
            <a:off x="1925812" y="2777497"/>
            <a:ext cx="1954939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35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3500">
                <a:solidFill>
                  <a:srgbClr val="C82506"/>
                </a:solidFill>
              </a:rPr>
              <a:t>En quiz!</a:t>
            </a:r>
          </a:p>
        </p:txBody>
      </p:sp>
      <p:sp>
        <p:nvSpPr>
          <p:cNvPr id="45" name="Shape 45"/>
          <p:cNvSpPr/>
          <p:nvPr/>
        </p:nvSpPr>
        <p:spPr>
          <a:xfrm>
            <a:off x="1925812" y="3666497"/>
            <a:ext cx="1088994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… och kanske problemlösning: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uppgifter som har swing och grafik.</a:t>
            </a:r>
          </a:p>
        </p:txBody>
      </p:sp>
      <p:sp>
        <p:nvSpPr>
          <p:cNvPr id="46" name="Shape 46"/>
          <p:cNvSpPr/>
          <p:nvPr/>
        </p:nvSpPr>
        <p:spPr>
          <a:xfrm>
            <a:off x="1925812" y="8111497"/>
            <a:ext cx="1088994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Nästa gång träffas vi på tentan! :-)</a:t>
            </a:r>
          </a:p>
        </p:txBody>
      </p:sp>
      <p:sp>
        <p:nvSpPr>
          <p:cNvPr id="47" name="Shape 47"/>
          <p:cNvSpPr/>
          <p:nvPr/>
        </p:nvSpPr>
        <p:spPr>
          <a:xfrm>
            <a:off x="2815083" y="4395000"/>
            <a:ext cx="9951809" cy="214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Uppgift: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Skriv ett enkelt ritprogram.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              1.  Man bör kunna rita bollar, rektanglar, linjer, mm.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              2.  Man bör kunna välja färg med knappar.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              3.  Man bör kunna trycka på undo och redo knappar. 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1925812" y="6333497"/>
            <a:ext cx="1088994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eller vill ni göra</a:t>
            </a:r>
            <a:r>
              <a:rPr sz="2800">
                <a:solidFill>
                  <a:srgbClr val="773F9B"/>
                </a:solidFill>
                <a:latin typeface="Gill Sans"/>
                <a:ea typeface="Gill Sans"/>
                <a:cs typeface="Gill Sans"/>
                <a:sym typeface="Gill Sans"/>
              </a:rPr>
              <a:t> något annat?</a:t>
            </a:r>
          </a:p>
        </p:txBody>
      </p:sp>
      <p:sp>
        <p:nvSpPr>
          <p:cNvPr id="49" name="Shape 49"/>
          <p:cNvSpPr/>
          <p:nvPr/>
        </p:nvSpPr>
        <p:spPr>
          <a:xfrm>
            <a:off x="3472575" y="2929080"/>
            <a:ext cx="4129250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 u="sng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  <a:hlinkClick r:id="rId2" invalidUrl="" action="" tgtFrame="" tooltip="" history="1" highlightClick="0" endSnd="0"/>
              </a:rPr>
              <a:t>tinyurl.com/tda545quiz</a:t>
            </a:r>
            <a:r>
              <a:rPr sz="2500">
                <a:solidFill>
                  <a:srgbClr val="A6AAA9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" grpId="1"/>
      <p:bldP build="whole" bldLvl="1" animBg="1" rev="0" advAuto="0" spid="46" grpId="4"/>
      <p:bldP build="whole" bldLvl="1" animBg="1" rev="0" advAuto="0" spid="48" grpId="3"/>
      <p:bldP build="whole" bldLvl="1" animBg="1" rev="0" advAuto="0" spid="47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Q8</a:t>
            </a:r>
          </a:p>
        </p:txBody>
      </p:sp>
      <p:sp>
        <p:nvSpPr>
          <p:cNvPr id="201" name="Shape 201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202" name="Shape 202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203" name="Shape 203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204" name="Shape 204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205" name="Shape 205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206" name="Shape 206"/>
          <p:cNvSpPr/>
          <p:nvPr/>
        </p:nvSpPr>
        <p:spPr>
          <a:xfrm>
            <a:off x="2539730" y="2990441"/>
            <a:ext cx="7185373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public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class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Q8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public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static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void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main(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String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[]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System.out.println ("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Hello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world!");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7" name="Shape 207"/>
          <p:cNvSpPr/>
          <p:nvPr/>
        </p:nvSpPr>
        <p:spPr>
          <a:xfrm>
            <a:off x="1329924" y="7647126"/>
            <a:ext cx="2577545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08" name="Shape 208"/>
          <p:cNvSpPr/>
          <p:nvPr/>
        </p:nvSpPr>
        <p:spPr>
          <a:xfrm>
            <a:off x="6150557" y="5684249"/>
            <a:ext cx="6082110" cy="6869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30" y="0"/>
                </a:moveTo>
                <a:cubicBezTo>
                  <a:pt x="2953" y="0"/>
                  <a:pt x="2891" y="552"/>
                  <a:pt x="2891" y="1235"/>
                </a:cubicBezTo>
                <a:lnTo>
                  <a:pt x="2891" y="8797"/>
                </a:lnTo>
                <a:lnTo>
                  <a:pt x="0" y="12828"/>
                </a:lnTo>
                <a:lnTo>
                  <a:pt x="2891" y="16858"/>
                </a:lnTo>
                <a:lnTo>
                  <a:pt x="2891" y="20365"/>
                </a:lnTo>
                <a:cubicBezTo>
                  <a:pt x="2891" y="21048"/>
                  <a:pt x="2953" y="21600"/>
                  <a:pt x="3030" y="21600"/>
                </a:cubicBezTo>
                <a:lnTo>
                  <a:pt x="21460" y="21600"/>
                </a:lnTo>
                <a:cubicBezTo>
                  <a:pt x="21538" y="21600"/>
                  <a:pt x="21600" y="21048"/>
                  <a:pt x="21600" y="20365"/>
                </a:cubicBezTo>
                <a:lnTo>
                  <a:pt x="21600" y="1235"/>
                </a:lnTo>
                <a:cubicBezTo>
                  <a:pt x="21600" y="552"/>
                  <a:pt x="21538" y="0"/>
                  <a:pt x="21460" y="0"/>
                </a:cubicBezTo>
                <a:lnTo>
                  <a:pt x="303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strängen tar inte slut på denna rad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Q9</a:t>
            </a:r>
          </a:p>
        </p:txBody>
      </p:sp>
      <p:sp>
        <p:nvSpPr>
          <p:cNvPr id="211" name="Shape 211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212" name="Shape 212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213" name="Shape 213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214" name="Shape 214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215" name="Shape 215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216" name="Shape 216"/>
          <p:cNvSpPr/>
          <p:nvPr/>
        </p:nvSpPr>
        <p:spPr>
          <a:xfrm>
            <a:off x="2539730" y="2990441"/>
            <a:ext cx="9035997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Q9 extends JFrame, JPanel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Q9(String str)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super();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this.add(this);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setVisible(true);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String toString(int i) { return this.toString();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Q9</a:t>
            </a:r>
          </a:p>
        </p:txBody>
      </p:sp>
      <p:sp>
        <p:nvSpPr>
          <p:cNvPr id="219" name="Shape 219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220" name="Shape 220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221" name="Shape 221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222" name="Shape 222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223" name="Shape 223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224" name="Shape 224"/>
          <p:cNvSpPr/>
          <p:nvPr/>
        </p:nvSpPr>
        <p:spPr>
          <a:xfrm>
            <a:off x="2539730" y="2990441"/>
            <a:ext cx="9035997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Q9 extends JFrame, JPanel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Q9(String str)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super();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this.add(this);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setVisible(true);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String toString(int i) { return this.toString();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25" name="Shape 225"/>
          <p:cNvSpPr/>
          <p:nvPr/>
        </p:nvSpPr>
        <p:spPr>
          <a:xfrm>
            <a:off x="1329924" y="7647126"/>
            <a:ext cx="2577545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26" name="Shape 226"/>
          <p:cNvSpPr/>
          <p:nvPr/>
        </p:nvSpPr>
        <p:spPr>
          <a:xfrm>
            <a:off x="6655405" y="4286007"/>
            <a:ext cx="5687617" cy="10239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838" y="0"/>
                </a:moveTo>
                <a:lnTo>
                  <a:pt x="2351" y="7108"/>
                </a:lnTo>
                <a:lnTo>
                  <a:pt x="149" y="7108"/>
                </a:lnTo>
                <a:cubicBezTo>
                  <a:pt x="67" y="7108"/>
                  <a:pt x="0" y="7478"/>
                  <a:pt x="0" y="7937"/>
                </a:cubicBezTo>
                <a:lnTo>
                  <a:pt x="0" y="20771"/>
                </a:lnTo>
                <a:cubicBezTo>
                  <a:pt x="0" y="21230"/>
                  <a:pt x="67" y="21600"/>
                  <a:pt x="149" y="21600"/>
                </a:cubicBezTo>
                <a:lnTo>
                  <a:pt x="21451" y="21600"/>
                </a:lnTo>
                <a:cubicBezTo>
                  <a:pt x="21533" y="21600"/>
                  <a:pt x="21600" y="21230"/>
                  <a:pt x="21600" y="20771"/>
                </a:cubicBezTo>
                <a:lnTo>
                  <a:pt x="21600" y="7937"/>
                </a:lnTo>
                <a:cubicBezTo>
                  <a:pt x="21600" y="7478"/>
                  <a:pt x="21533" y="7108"/>
                  <a:pt x="21451" y="7108"/>
                </a:cubicBezTo>
                <a:lnTo>
                  <a:pt x="3325" y="7108"/>
                </a:lnTo>
                <a:lnTo>
                  <a:pt x="2838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att ärva från flera klasser går ej i Java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Q10</a:t>
            </a:r>
          </a:p>
        </p:txBody>
      </p:sp>
      <p:sp>
        <p:nvSpPr>
          <p:cNvPr id="229" name="Shape 229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230" name="Shape 230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231" name="Shape 231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232" name="Shape 232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233" name="Shape 233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234" name="Shape 234"/>
          <p:cNvSpPr/>
          <p:nvPr/>
        </p:nvSpPr>
        <p:spPr>
          <a:xfrm>
            <a:off x="2539730" y="2990441"/>
            <a:ext cx="9035997" cy="3855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java.awt.event.*;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Q10 extends ActionListener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int k = 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actionPerformed(ActionEvent e)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k = k - 1;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System.out.println(k);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Q10</a:t>
            </a:r>
          </a:p>
        </p:txBody>
      </p:sp>
      <p:sp>
        <p:nvSpPr>
          <p:cNvPr id="237" name="Shape 237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238" name="Shape 238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239" name="Shape 239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240" name="Shape 240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241" name="Shape 241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242" name="Shape 242"/>
          <p:cNvSpPr/>
          <p:nvPr/>
        </p:nvSpPr>
        <p:spPr>
          <a:xfrm>
            <a:off x="2539730" y="2990441"/>
            <a:ext cx="9035997" cy="3855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java.awt.event.*;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Q10 extends ActionListener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int k = 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actionPerformed(ActionEvent e)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k = k - 1;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System.out.println(k);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1329924" y="8282126"/>
            <a:ext cx="2577545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244" name="Shape 244"/>
          <p:cNvSpPr/>
          <p:nvPr/>
        </p:nvSpPr>
        <p:spPr>
          <a:xfrm>
            <a:off x="5528384" y="2618574"/>
            <a:ext cx="6830616" cy="9878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88" y="0"/>
                </a:moveTo>
                <a:cubicBezTo>
                  <a:pt x="2219" y="0"/>
                  <a:pt x="2164" y="384"/>
                  <a:pt x="2164" y="859"/>
                </a:cubicBezTo>
                <a:lnTo>
                  <a:pt x="2164" y="9728"/>
                </a:lnTo>
                <a:lnTo>
                  <a:pt x="0" y="21600"/>
                </a:lnTo>
                <a:lnTo>
                  <a:pt x="3174" y="13616"/>
                </a:lnTo>
                <a:lnTo>
                  <a:pt x="21476" y="13616"/>
                </a:lnTo>
                <a:cubicBezTo>
                  <a:pt x="21545" y="13616"/>
                  <a:pt x="21600" y="13224"/>
                  <a:pt x="21600" y="12748"/>
                </a:cubicBezTo>
                <a:lnTo>
                  <a:pt x="21600" y="859"/>
                </a:lnTo>
                <a:cubicBezTo>
                  <a:pt x="21600" y="384"/>
                  <a:pt x="21545" y="0"/>
                  <a:pt x="21476" y="0"/>
                </a:cubicBezTo>
                <a:lnTo>
                  <a:pt x="2288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ActionListener är ett gränssnitt (interface)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4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Quiz fråga:</a:t>
            </a:r>
          </a:p>
        </p:txBody>
      </p:sp>
      <p:sp>
        <p:nvSpPr>
          <p:cNvPr id="247" name="Shape 247"/>
          <p:cNvSpPr/>
          <p:nvPr/>
        </p:nvSpPr>
        <p:spPr>
          <a:xfrm>
            <a:off x="57248" y="3798183"/>
            <a:ext cx="1289030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defRPr sz="1800"/>
            </a:pPr>
            <a:r>
              <a:rPr i="1" sz="55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Vad är </a:t>
            </a:r>
            <a:r>
              <a:rPr i="1" sz="5500" u="sng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mest</a:t>
            </a:r>
            <a:r>
              <a:rPr i="1" sz="55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sant?</a:t>
            </a:r>
          </a:p>
        </p:txBody>
      </p:sp>
    </p:spTree>
  </p:cSld>
  <p:clrMapOvr>
    <a:masterClrMapping/>
  </p:clrMapOvr>
  <p:transition spd="fast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R1</a:t>
            </a:r>
          </a:p>
        </p:txBody>
      </p:sp>
      <p:sp>
        <p:nvSpPr>
          <p:cNvPr id="250" name="Shape 250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          Vad är </a:t>
            </a:r>
            <a:r>
              <a:rPr i="1" sz="2800" u="sng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mest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sant?</a:t>
            </a:r>
          </a:p>
        </p:txBody>
      </p:sp>
      <p:sp>
        <p:nvSpPr>
          <p:cNvPr id="251" name="Shape 251"/>
          <p:cNvSpPr/>
          <p:nvPr/>
        </p:nvSpPr>
        <p:spPr>
          <a:xfrm>
            <a:off x="3547466" y="3900399"/>
            <a:ext cx="6876313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är samma som gränssnitt</a:t>
            </a:r>
          </a:p>
        </p:txBody>
      </p:sp>
      <p:sp>
        <p:nvSpPr>
          <p:cNvPr id="252" name="Shape 252"/>
          <p:cNvSpPr/>
          <p:nvPr/>
        </p:nvSpPr>
        <p:spPr>
          <a:xfrm>
            <a:off x="3547467" y="4685210"/>
            <a:ext cx="796243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kan innehålla en eller flera abstrakt metoder</a:t>
            </a:r>
          </a:p>
        </p:txBody>
      </p:sp>
      <p:sp>
        <p:nvSpPr>
          <p:cNvPr id="253" name="Shape 253"/>
          <p:cNvSpPr/>
          <p:nvPr/>
        </p:nvSpPr>
        <p:spPr>
          <a:xfrm>
            <a:off x="3547467" y="5447210"/>
            <a:ext cx="847289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måste innehålla en eller flera abstrakt metoder</a:t>
            </a:r>
          </a:p>
        </p:txBody>
      </p:sp>
      <p:sp>
        <p:nvSpPr>
          <p:cNvPr id="254" name="Shape 254"/>
          <p:cNvSpPr/>
          <p:nvPr/>
        </p:nvSpPr>
        <p:spPr>
          <a:xfrm>
            <a:off x="3547467" y="6209210"/>
            <a:ext cx="874049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får inte innehålla kod</a:t>
            </a:r>
          </a:p>
        </p:txBody>
      </p:sp>
      <p:sp>
        <p:nvSpPr>
          <p:cNvPr id="255" name="Shape 255"/>
          <p:cNvSpPr/>
          <p:nvPr/>
        </p:nvSpPr>
        <p:spPr>
          <a:xfrm>
            <a:off x="2785466" y="3138399"/>
            <a:ext cx="68763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Abstrakt klasser …</a:t>
            </a:r>
          </a:p>
        </p:txBody>
      </p:sp>
    </p:spTree>
  </p:cSld>
  <p:clrMapOvr>
    <a:masterClrMapping/>
  </p:clrMapOvr>
  <p:transition spd="fast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R1</a:t>
            </a:r>
          </a:p>
        </p:txBody>
      </p:sp>
      <p:sp>
        <p:nvSpPr>
          <p:cNvPr id="258" name="Shape 258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          Vad är </a:t>
            </a:r>
            <a:r>
              <a:rPr i="1" sz="2800" u="sng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mest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sant?</a:t>
            </a:r>
          </a:p>
        </p:txBody>
      </p:sp>
      <p:sp>
        <p:nvSpPr>
          <p:cNvPr id="259" name="Shape 259"/>
          <p:cNvSpPr/>
          <p:nvPr/>
        </p:nvSpPr>
        <p:spPr>
          <a:xfrm>
            <a:off x="3547466" y="3900399"/>
            <a:ext cx="6876313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är samma som gränssnitt</a:t>
            </a:r>
          </a:p>
        </p:txBody>
      </p:sp>
      <p:sp>
        <p:nvSpPr>
          <p:cNvPr id="260" name="Shape 260"/>
          <p:cNvSpPr/>
          <p:nvPr/>
        </p:nvSpPr>
        <p:spPr>
          <a:xfrm>
            <a:off x="3547467" y="4685210"/>
            <a:ext cx="796243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kan innehålla en eller flera abstrakt metoder</a:t>
            </a:r>
          </a:p>
        </p:txBody>
      </p:sp>
      <p:sp>
        <p:nvSpPr>
          <p:cNvPr id="261" name="Shape 261"/>
          <p:cNvSpPr/>
          <p:nvPr/>
        </p:nvSpPr>
        <p:spPr>
          <a:xfrm>
            <a:off x="3547467" y="5447210"/>
            <a:ext cx="847289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måste innehålla en eller flera abstrakt metoder</a:t>
            </a:r>
          </a:p>
        </p:txBody>
      </p:sp>
      <p:sp>
        <p:nvSpPr>
          <p:cNvPr id="262" name="Shape 262"/>
          <p:cNvSpPr/>
          <p:nvPr/>
        </p:nvSpPr>
        <p:spPr>
          <a:xfrm>
            <a:off x="3547467" y="6209210"/>
            <a:ext cx="874049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får inte innehålla kod</a:t>
            </a:r>
          </a:p>
        </p:txBody>
      </p:sp>
      <p:sp>
        <p:nvSpPr>
          <p:cNvPr id="263" name="Shape 263"/>
          <p:cNvSpPr/>
          <p:nvPr/>
        </p:nvSpPr>
        <p:spPr>
          <a:xfrm>
            <a:off x="2785466" y="3138399"/>
            <a:ext cx="68763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Abstrakt klasser …</a:t>
            </a:r>
          </a:p>
        </p:txBody>
      </p:sp>
      <p:sp>
        <p:nvSpPr>
          <p:cNvPr id="264" name="Shape 264"/>
          <p:cNvSpPr/>
          <p:nvPr/>
        </p:nvSpPr>
        <p:spPr>
          <a:xfrm>
            <a:off x="3311124" y="4599126"/>
            <a:ext cx="7848137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fast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R2</a:t>
            </a:r>
          </a:p>
        </p:txBody>
      </p:sp>
      <p:sp>
        <p:nvSpPr>
          <p:cNvPr id="267" name="Shape 267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          Vad är </a:t>
            </a:r>
            <a:r>
              <a:rPr i="1" sz="2800" u="sng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mest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sant?</a:t>
            </a:r>
          </a:p>
        </p:txBody>
      </p:sp>
      <p:sp>
        <p:nvSpPr>
          <p:cNvPr id="268" name="Shape 268"/>
          <p:cNvSpPr/>
          <p:nvPr/>
        </p:nvSpPr>
        <p:spPr>
          <a:xfrm>
            <a:off x="3547466" y="3900399"/>
            <a:ext cx="6876313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kan 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ärva och implementera 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    gränssnitt på samma gång.</a:t>
            </a:r>
          </a:p>
        </p:txBody>
      </p:sp>
      <p:sp>
        <p:nvSpPr>
          <p:cNvPr id="269" name="Shape 269"/>
          <p:cNvSpPr/>
          <p:nvPr/>
        </p:nvSpPr>
        <p:spPr>
          <a:xfrm>
            <a:off x="3547467" y="5066210"/>
            <a:ext cx="7962437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kan 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implementera två olika gränssnitt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    i samma klassdefinition.</a:t>
            </a:r>
          </a:p>
        </p:txBody>
      </p:sp>
      <p:sp>
        <p:nvSpPr>
          <p:cNvPr id="270" name="Shape 270"/>
          <p:cNvSpPr/>
          <p:nvPr/>
        </p:nvSpPr>
        <p:spPr>
          <a:xfrm>
            <a:off x="3547467" y="6209210"/>
            <a:ext cx="8472895" cy="133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kan 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ärva från två olika klasser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    i samma klassdefinition.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1" name="Shape 271"/>
          <p:cNvSpPr/>
          <p:nvPr/>
        </p:nvSpPr>
        <p:spPr>
          <a:xfrm>
            <a:off x="3547467" y="7352210"/>
            <a:ext cx="874049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klassdefinition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kan 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vara inuti en annan.</a:t>
            </a:r>
          </a:p>
        </p:txBody>
      </p:sp>
      <p:sp>
        <p:nvSpPr>
          <p:cNvPr id="272" name="Shape 272"/>
          <p:cNvSpPr/>
          <p:nvPr/>
        </p:nvSpPr>
        <p:spPr>
          <a:xfrm>
            <a:off x="2785466" y="3138399"/>
            <a:ext cx="68763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Arv och gränssnitt:</a:t>
            </a:r>
          </a:p>
        </p:txBody>
      </p:sp>
    </p:spTree>
  </p:cSld>
  <p:clrMapOvr>
    <a:masterClrMapping/>
  </p:clrMapOvr>
  <p:transition spd="fast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R2</a:t>
            </a:r>
          </a:p>
        </p:txBody>
      </p:sp>
      <p:sp>
        <p:nvSpPr>
          <p:cNvPr id="275" name="Shape 275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          Vad är </a:t>
            </a:r>
            <a:r>
              <a:rPr i="1" sz="2800" u="sng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mest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sant?</a:t>
            </a:r>
          </a:p>
        </p:txBody>
      </p:sp>
      <p:sp>
        <p:nvSpPr>
          <p:cNvPr id="276" name="Shape 276"/>
          <p:cNvSpPr/>
          <p:nvPr/>
        </p:nvSpPr>
        <p:spPr>
          <a:xfrm>
            <a:off x="3547466" y="3900399"/>
            <a:ext cx="6876313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kan 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ärva och implementera 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    gränssnitt på samma gång.</a:t>
            </a:r>
          </a:p>
        </p:txBody>
      </p:sp>
      <p:sp>
        <p:nvSpPr>
          <p:cNvPr id="277" name="Shape 277"/>
          <p:cNvSpPr/>
          <p:nvPr/>
        </p:nvSpPr>
        <p:spPr>
          <a:xfrm>
            <a:off x="3547467" y="5066210"/>
            <a:ext cx="7962437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kan 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implementera två olika gränssnitt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    i samma klassdefinition.</a:t>
            </a:r>
          </a:p>
        </p:txBody>
      </p:sp>
      <p:sp>
        <p:nvSpPr>
          <p:cNvPr id="278" name="Shape 278"/>
          <p:cNvSpPr/>
          <p:nvPr/>
        </p:nvSpPr>
        <p:spPr>
          <a:xfrm>
            <a:off x="3547467" y="6209210"/>
            <a:ext cx="8472895" cy="133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Man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kan 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ärva från två olika klasser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    i samma klassdefinition.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9" name="Shape 279"/>
          <p:cNvSpPr/>
          <p:nvPr/>
        </p:nvSpPr>
        <p:spPr>
          <a:xfrm>
            <a:off x="3547467" y="7352210"/>
            <a:ext cx="874049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klassdefinition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kan inte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vara inuti en annan.</a:t>
            </a:r>
          </a:p>
        </p:txBody>
      </p:sp>
      <p:sp>
        <p:nvSpPr>
          <p:cNvPr id="280" name="Shape 280"/>
          <p:cNvSpPr/>
          <p:nvPr/>
        </p:nvSpPr>
        <p:spPr>
          <a:xfrm>
            <a:off x="2785466" y="3138399"/>
            <a:ext cx="68763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Arv och gränssnitt:</a:t>
            </a:r>
          </a:p>
        </p:txBody>
      </p:sp>
      <p:sp>
        <p:nvSpPr>
          <p:cNvPr id="281" name="Shape 281"/>
          <p:cNvSpPr/>
          <p:nvPr/>
        </p:nvSpPr>
        <p:spPr>
          <a:xfrm>
            <a:off x="3311124" y="6123126"/>
            <a:ext cx="6615906" cy="1099270"/>
          </a:xfrm>
          <a:prstGeom prst="roundRect">
            <a:avLst>
              <a:gd name="adj" fmla="val 17005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fast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2852912" y="3285497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Gå till följande sida med </a:t>
            </a:r>
            <a:r>
              <a: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din telefon eller laptop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:</a:t>
            </a:r>
          </a:p>
        </p:txBody>
      </p:sp>
      <p:sp>
        <p:nvSpPr>
          <p:cNvPr id="52" name="Shape 52"/>
          <p:cNvSpPr/>
          <p:nvPr/>
        </p:nvSpPr>
        <p:spPr>
          <a:xfrm rot="21000000">
            <a:off x="930428" y="967287"/>
            <a:ext cx="10889944" cy="1174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7000">
                <a:solidFill>
                  <a:srgbClr val="00882B"/>
                </a:solidFill>
                <a:latin typeface="Phosphate"/>
                <a:ea typeface="Phosphate"/>
                <a:cs typeface="Phosphate"/>
                <a:sym typeface="Phosphate"/>
              </a:rPr>
              <a:t>Idag har vi </a:t>
            </a:r>
            <a:r>
              <a:rPr sz="7000">
                <a:solidFill>
                  <a:srgbClr val="C82506"/>
                </a:solidFill>
                <a:latin typeface="Phosphate"/>
                <a:ea typeface="Phosphate"/>
                <a:cs typeface="Phosphate"/>
                <a:sym typeface="Phosphate"/>
              </a:rPr>
              <a:t>quiz</a:t>
            </a:r>
            <a:r>
              <a:rPr sz="7000">
                <a:solidFill>
                  <a:srgbClr val="00882B"/>
                </a:solidFill>
                <a:latin typeface="Phosphate"/>
                <a:ea typeface="Phosphate"/>
                <a:cs typeface="Phosphate"/>
                <a:sym typeface="Phosphate"/>
              </a:rPr>
              <a:t>!</a:t>
            </a:r>
          </a:p>
        </p:txBody>
      </p:sp>
      <p:sp>
        <p:nvSpPr>
          <p:cNvPr id="53" name="Shape 53"/>
          <p:cNvSpPr/>
          <p:nvPr/>
        </p:nvSpPr>
        <p:spPr>
          <a:xfrm>
            <a:off x="3427487" y="4344367"/>
            <a:ext cx="5895827" cy="556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u="sng">
                <a:latin typeface="Consolas"/>
                <a:ea typeface="Consolas"/>
                <a:cs typeface="Consolas"/>
                <a:sym typeface="Consolas"/>
                <a:hlinkClick r:id="rId2" invalidUrl="" action="" tgtFrame="" tooltip="" history="1" highlightClick="0" endSnd="0"/>
              </a:rPr>
              <a:t>tinyurl.com/tda545quiz</a:t>
            </a:r>
            <a:r>
              <a:rPr sz="3600">
                <a:latin typeface="Consolas"/>
                <a:ea typeface="Consolas"/>
                <a:cs typeface="Consolas"/>
                <a:sym typeface="Consolas"/>
              </a:rPr>
              <a:t> </a:t>
            </a:r>
          </a:p>
        </p:txBody>
      </p:sp>
      <p:pic>
        <p:nvPicPr>
          <p:cNvPr id="54" name="Screen Shot 2015-10-21 at 20.47.28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97373" y="5439402"/>
            <a:ext cx="3778255" cy="37082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8531" y="1805201"/>
            <a:ext cx="7237545" cy="1644238"/>
          </a:xfrm>
          <a:prstGeom prst="rect">
            <a:avLst/>
          </a:prstGeom>
        </p:spPr>
      </p:pic>
    </p:spTree>
  </p:cSld>
  <p:clrMapOvr>
    <a:masterClrMapping/>
  </p:clrMapOvr>
  <p:transition spd="fast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R3</a:t>
            </a:r>
          </a:p>
        </p:txBody>
      </p:sp>
      <p:sp>
        <p:nvSpPr>
          <p:cNvPr id="284" name="Shape 284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          Vad är </a:t>
            </a:r>
            <a:r>
              <a:rPr i="1" sz="2800" u="sng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mest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sant?</a:t>
            </a:r>
          </a:p>
        </p:txBody>
      </p:sp>
      <p:sp>
        <p:nvSpPr>
          <p:cNvPr id="285" name="Shape 285"/>
          <p:cNvSpPr/>
          <p:nvPr/>
        </p:nvSpPr>
        <p:spPr>
          <a:xfrm>
            <a:off x="3547466" y="3900399"/>
            <a:ext cx="8612641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gör man med GUI komponenter, t.ex JButton</a:t>
            </a:r>
          </a:p>
        </p:txBody>
      </p:sp>
      <p:sp>
        <p:nvSpPr>
          <p:cNvPr id="286" name="Shape 286"/>
          <p:cNvSpPr/>
          <p:nvPr/>
        </p:nvSpPr>
        <p:spPr>
          <a:xfrm>
            <a:off x="3547467" y="4685210"/>
            <a:ext cx="796243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kan man inte göra i Java.</a:t>
            </a:r>
          </a:p>
        </p:txBody>
      </p:sp>
      <p:sp>
        <p:nvSpPr>
          <p:cNvPr id="287" name="Shape 287"/>
          <p:cNvSpPr/>
          <p:nvPr/>
        </p:nvSpPr>
        <p:spPr>
          <a:xfrm>
            <a:off x="3547467" y="5447210"/>
            <a:ext cx="8472895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ritar man endast i JPanel.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8" name="Shape 288"/>
          <p:cNvSpPr/>
          <p:nvPr/>
        </p:nvSpPr>
        <p:spPr>
          <a:xfrm>
            <a:off x="3547467" y="6209210"/>
            <a:ext cx="9481061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kan man göra med överskuggning av paintComponent</a:t>
            </a:r>
          </a:p>
        </p:txBody>
      </p:sp>
      <p:sp>
        <p:nvSpPr>
          <p:cNvPr id="289" name="Shape 289"/>
          <p:cNvSpPr/>
          <p:nvPr/>
        </p:nvSpPr>
        <p:spPr>
          <a:xfrm>
            <a:off x="2785466" y="3138399"/>
            <a:ext cx="68763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Ritning av grafik</a:t>
            </a:r>
          </a:p>
        </p:txBody>
      </p:sp>
    </p:spTree>
  </p:cSld>
  <p:clrMapOvr>
    <a:masterClrMapping/>
  </p:clrMapOvr>
  <p:transition spd="fast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R3</a:t>
            </a:r>
          </a:p>
        </p:txBody>
      </p:sp>
      <p:sp>
        <p:nvSpPr>
          <p:cNvPr id="292" name="Shape 292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          Vad är </a:t>
            </a:r>
            <a:r>
              <a:rPr i="1" sz="2800" u="sng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mest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sant?</a:t>
            </a:r>
          </a:p>
        </p:txBody>
      </p:sp>
      <p:sp>
        <p:nvSpPr>
          <p:cNvPr id="293" name="Shape 293"/>
          <p:cNvSpPr/>
          <p:nvPr/>
        </p:nvSpPr>
        <p:spPr>
          <a:xfrm>
            <a:off x="3547466" y="3900399"/>
            <a:ext cx="8612641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gör man med GUI komponenter, t.ex JButton</a:t>
            </a:r>
          </a:p>
        </p:txBody>
      </p:sp>
      <p:sp>
        <p:nvSpPr>
          <p:cNvPr id="294" name="Shape 294"/>
          <p:cNvSpPr/>
          <p:nvPr/>
        </p:nvSpPr>
        <p:spPr>
          <a:xfrm>
            <a:off x="3547467" y="4685210"/>
            <a:ext cx="796243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kan man inte göra i Java.</a:t>
            </a:r>
          </a:p>
        </p:txBody>
      </p:sp>
      <p:sp>
        <p:nvSpPr>
          <p:cNvPr id="295" name="Shape 295"/>
          <p:cNvSpPr/>
          <p:nvPr/>
        </p:nvSpPr>
        <p:spPr>
          <a:xfrm>
            <a:off x="3547467" y="5447210"/>
            <a:ext cx="8472895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ritar man endast i JPanel.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96" name="Shape 296"/>
          <p:cNvSpPr/>
          <p:nvPr/>
        </p:nvSpPr>
        <p:spPr>
          <a:xfrm>
            <a:off x="3547467" y="6209210"/>
            <a:ext cx="9481061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… kan man göra med överskuggning av paintComponent</a:t>
            </a:r>
          </a:p>
        </p:txBody>
      </p:sp>
      <p:sp>
        <p:nvSpPr>
          <p:cNvPr id="297" name="Shape 297"/>
          <p:cNvSpPr/>
          <p:nvPr/>
        </p:nvSpPr>
        <p:spPr>
          <a:xfrm>
            <a:off x="2785466" y="3138399"/>
            <a:ext cx="68763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Ritning av grafik</a:t>
            </a:r>
          </a:p>
        </p:txBody>
      </p:sp>
      <p:sp>
        <p:nvSpPr>
          <p:cNvPr id="298" name="Shape 298"/>
          <p:cNvSpPr/>
          <p:nvPr/>
        </p:nvSpPr>
        <p:spPr>
          <a:xfrm>
            <a:off x="3311124" y="6123126"/>
            <a:ext cx="9366762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fast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Quiz fråga:</a:t>
            </a:r>
          </a:p>
        </p:txBody>
      </p:sp>
      <p:sp>
        <p:nvSpPr>
          <p:cNvPr id="301" name="Shape 301"/>
          <p:cNvSpPr/>
          <p:nvPr/>
        </p:nvSpPr>
        <p:spPr>
          <a:xfrm>
            <a:off x="57248" y="3798183"/>
            <a:ext cx="1289030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i="1" sz="55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5500">
                <a:solidFill>
                  <a:srgbClr val="00882B"/>
                </a:solidFill>
              </a:rPr>
              <a:t>Vad skriver programmet?</a:t>
            </a:r>
          </a:p>
        </p:txBody>
      </p:sp>
    </p:spTree>
  </p:cSld>
  <p:clrMapOvr>
    <a:masterClrMapping/>
  </p:clrMapOvr>
  <p:transition spd="fast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S1</a:t>
            </a:r>
          </a:p>
        </p:txBody>
      </p:sp>
      <p:sp>
        <p:nvSpPr>
          <p:cNvPr id="304" name="Shape 304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HiHoHu</a:t>
            </a:r>
          </a:p>
        </p:txBody>
      </p:sp>
      <p:sp>
        <p:nvSpPr>
          <p:cNvPr id="305" name="Shape 305"/>
          <p:cNvSpPr/>
          <p:nvPr/>
        </p:nvSpPr>
        <p:spPr>
          <a:xfrm>
            <a:off x="1642466" y="8431710"/>
            <a:ext cx="4749679" cy="1150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Hi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Ho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Hu</a:t>
            </a:r>
          </a:p>
        </p:txBody>
      </p:sp>
      <p:sp>
        <p:nvSpPr>
          <p:cNvPr id="306" name="Shape 306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Hi Ho Hu</a:t>
            </a:r>
          </a:p>
        </p:txBody>
      </p:sp>
      <p:sp>
        <p:nvSpPr>
          <p:cNvPr id="307" name="Shape 307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08" name="Shape 308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09" name="Shape 309"/>
          <p:cNvSpPr/>
          <p:nvPr/>
        </p:nvSpPr>
        <p:spPr>
          <a:xfrm>
            <a:off x="2539730" y="2990441"/>
            <a:ext cx="9035997" cy="2979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S1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System.out.print("Hi");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System.out.print("Ho");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System.out.print("Hu");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HiHoHu</a:t>
            </a:r>
          </a:p>
        </p:txBody>
      </p:sp>
      <p:sp>
        <p:nvSpPr>
          <p:cNvPr id="312" name="Shape 312"/>
          <p:cNvSpPr/>
          <p:nvPr/>
        </p:nvSpPr>
        <p:spPr>
          <a:xfrm>
            <a:off x="1642466" y="8431710"/>
            <a:ext cx="4749679" cy="1150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Hi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Ho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Hu</a:t>
            </a:r>
          </a:p>
        </p:txBody>
      </p:sp>
      <p:sp>
        <p:nvSpPr>
          <p:cNvPr id="313" name="Shape 313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Hi Ho Hu</a:t>
            </a:r>
          </a:p>
        </p:txBody>
      </p:sp>
      <p:sp>
        <p:nvSpPr>
          <p:cNvPr id="314" name="Shape 314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15" name="Shape 315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16" name="Shape 316"/>
          <p:cNvSpPr/>
          <p:nvPr/>
        </p:nvSpPr>
        <p:spPr>
          <a:xfrm>
            <a:off x="2539730" y="2990441"/>
            <a:ext cx="9035997" cy="2979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S1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System.out.print("Hi");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System.out.print("Ho");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System.out.print("Hu");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7" name="Shape 317"/>
          <p:cNvSpPr/>
          <p:nvPr/>
        </p:nvSpPr>
        <p:spPr>
          <a:xfrm>
            <a:off x="1329924" y="7647126"/>
            <a:ext cx="2165905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318" name="Shape 31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S1</a:t>
            </a:r>
          </a:p>
        </p:txBody>
      </p:sp>
    </p:spTree>
  </p:cSld>
  <p:clrMapOvr>
    <a:masterClrMapping/>
  </p:clrMapOvr>
  <p:transition spd="fast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1-\n-2-\t-3</a:t>
            </a:r>
          </a:p>
        </p:txBody>
      </p:sp>
      <p:sp>
        <p:nvSpPr>
          <p:cNvPr id="321" name="Shape 321"/>
          <p:cNvSpPr/>
          <p:nvPr/>
        </p:nvSpPr>
        <p:spPr>
          <a:xfrm>
            <a:off x="1642466" y="8431710"/>
            <a:ext cx="4749679" cy="1150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1-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-2-     -3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22" name="Shape 322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1—2—3</a:t>
            </a:r>
          </a:p>
        </p:txBody>
      </p:sp>
      <p:sp>
        <p:nvSpPr>
          <p:cNvPr id="323" name="Shape 323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24" name="Shape 324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25" name="Shape 325"/>
          <p:cNvSpPr/>
          <p:nvPr/>
        </p:nvSpPr>
        <p:spPr>
          <a:xfrm>
            <a:off x="2539730" y="2990441"/>
            <a:ext cx="9035997" cy="2394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S2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System.out.print("1-\n-2-\t-3");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26" name="Shape 326"/>
          <p:cNvSpPr/>
          <p:nvPr/>
        </p:nvSpPr>
        <p:spPr>
          <a:xfrm>
            <a:off x="63500" y="762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S2</a:t>
            </a:r>
          </a:p>
        </p:txBody>
      </p:sp>
    </p:spTree>
  </p:cSld>
  <p:clrMapOvr>
    <a:masterClrMapping/>
  </p:clrMapOvr>
  <p:transition spd="fast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1-\n-2-\t-3</a:t>
            </a:r>
          </a:p>
        </p:txBody>
      </p:sp>
      <p:sp>
        <p:nvSpPr>
          <p:cNvPr id="329" name="Shape 329"/>
          <p:cNvSpPr/>
          <p:nvPr/>
        </p:nvSpPr>
        <p:spPr>
          <a:xfrm>
            <a:off x="1642466" y="8431710"/>
            <a:ext cx="4749679" cy="1150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1-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-2-     -3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30" name="Shape 330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1—2—3</a:t>
            </a:r>
          </a:p>
        </p:txBody>
      </p:sp>
      <p:sp>
        <p:nvSpPr>
          <p:cNvPr id="331" name="Shape 331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32" name="Shape 332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33" name="Shape 333"/>
          <p:cNvSpPr/>
          <p:nvPr/>
        </p:nvSpPr>
        <p:spPr>
          <a:xfrm>
            <a:off x="2539730" y="2990441"/>
            <a:ext cx="9035997" cy="2394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S2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System.out.print("1-\n-2-\t-3");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4" name="Shape 334"/>
          <p:cNvSpPr/>
          <p:nvPr/>
        </p:nvSpPr>
        <p:spPr>
          <a:xfrm>
            <a:off x="1329924" y="8282126"/>
            <a:ext cx="2961628" cy="1036321"/>
          </a:xfrm>
          <a:prstGeom prst="roundRect">
            <a:avLst>
              <a:gd name="adj" fmla="val 24665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335" name="Shape 33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S2</a:t>
            </a:r>
          </a:p>
        </p:txBody>
      </p:sp>
    </p:spTree>
  </p:cSld>
  <p:clrMapOvr>
    <a:masterClrMapping/>
  </p:clrMapOvr>
  <p:transition spd="fast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0 0 0 1</a:t>
            </a:r>
          </a:p>
        </p:txBody>
      </p:sp>
      <p:sp>
        <p:nvSpPr>
          <p:cNvPr id="338" name="Shape 338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0 1 2 3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39" name="Shape 339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0 0 2 2</a:t>
            </a:r>
          </a:p>
        </p:txBody>
      </p:sp>
      <p:sp>
        <p:nvSpPr>
          <p:cNvPr id="340" name="Shape 340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41" name="Shape 341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42" name="Shape 342"/>
          <p:cNvSpPr/>
          <p:nvPr/>
        </p:nvSpPr>
        <p:spPr>
          <a:xfrm>
            <a:off x="2539730" y="2990441"/>
            <a:ext cx="10547174" cy="268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S3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i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System.out.println(i + " " + (i++) + " " + (++i) + " " + (i+1));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3" name="Shape 34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S3</a:t>
            </a:r>
          </a:p>
        </p:txBody>
      </p:sp>
    </p:spTree>
  </p:cSld>
  <p:clrMapOvr>
    <a:masterClrMapping/>
  </p:clrMapOvr>
  <p:transition spd="fast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0 0 0 1</a:t>
            </a:r>
          </a:p>
        </p:txBody>
      </p:sp>
      <p:sp>
        <p:nvSpPr>
          <p:cNvPr id="346" name="Shape 346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0 1 2 3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47" name="Shape 347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0 0 2 2</a:t>
            </a:r>
          </a:p>
        </p:txBody>
      </p:sp>
      <p:sp>
        <p:nvSpPr>
          <p:cNvPr id="348" name="Shape 348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49" name="Shape 349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50" name="Shape 350"/>
          <p:cNvSpPr/>
          <p:nvPr/>
        </p:nvSpPr>
        <p:spPr>
          <a:xfrm>
            <a:off x="2539730" y="2990441"/>
            <a:ext cx="10547174" cy="268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S3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i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System.out.println(i + " " + (i++) + " " + (++i) + " " + (i+1));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51" name="Shape 351"/>
          <p:cNvSpPr/>
          <p:nvPr/>
        </p:nvSpPr>
        <p:spPr>
          <a:xfrm>
            <a:off x="5419447" y="8282126"/>
            <a:ext cx="3481280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352" name="Shape 352"/>
          <p:cNvSpPr/>
          <p:nvPr/>
        </p:nvSpPr>
        <p:spPr>
          <a:xfrm>
            <a:off x="9073283" y="8270976"/>
            <a:ext cx="1970485" cy="7151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068" y="0"/>
                </a:moveTo>
                <a:cubicBezTo>
                  <a:pt x="4005" y="0"/>
                  <a:pt x="3955" y="139"/>
                  <a:pt x="3955" y="312"/>
                </a:cubicBezTo>
                <a:lnTo>
                  <a:pt x="3955" y="8954"/>
                </a:lnTo>
                <a:lnTo>
                  <a:pt x="0" y="10956"/>
                </a:lnTo>
                <a:lnTo>
                  <a:pt x="3955" y="12958"/>
                </a:lnTo>
                <a:lnTo>
                  <a:pt x="3955" y="21288"/>
                </a:lnTo>
                <a:cubicBezTo>
                  <a:pt x="3955" y="21461"/>
                  <a:pt x="4005" y="21600"/>
                  <a:pt x="4068" y="21600"/>
                </a:cubicBezTo>
                <a:lnTo>
                  <a:pt x="21487" y="21600"/>
                </a:lnTo>
                <a:cubicBezTo>
                  <a:pt x="21550" y="21600"/>
                  <a:pt x="21600" y="21461"/>
                  <a:pt x="21600" y="21288"/>
                </a:cubicBezTo>
                <a:lnTo>
                  <a:pt x="21600" y="312"/>
                </a:lnTo>
                <a:cubicBezTo>
                  <a:pt x="21600" y="139"/>
                  <a:pt x="21550" y="0"/>
                  <a:pt x="21487" y="0"/>
                </a:cubicBezTo>
                <a:lnTo>
                  <a:pt x="4068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FFFF"/>
                </a:solidFill>
              </a:rPr>
              <a:t>0 0 2 3</a:t>
            </a:r>
          </a:p>
        </p:txBody>
      </p:sp>
      <p:sp>
        <p:nvSpPr>
          <p:cNvPr id="353" name="Shape 35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S3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2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 + "" + i</a:t>
            </a:r>
          </a:p>
        </p:txBody>
      </p:sp>
      <p:sp>
        <p:nvSpPr>
          <p:cNvPr id="356" name="Shape 356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4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57" name="Shape 357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22</a:t>
            </a:r>
          </a:p>
        </p:txBody>
      </p:sp>
      <p:sp>
        <p:nvSpPr>
          <p:cNvPr id="358" name="Shape 358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59" name="Shape 359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60" name="Shape 360"/>
          <p:cNvSpPr/>
          <p:nvPr/>
        </p:nvSpPr>
        <p:spPr>
          <a:xfrm>
            <a:off x="2539730" y="2990441"/>
            <a:ext cx="10547174" cy="268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S4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i = 2;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System.out.println(i + "" + i);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61" name="Shape 36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S4</a:t>
            </a:r>
          </a:p>
        </p:txBody>
      </p:sp>
    </p:spTree>
  </p:cSld>
  <p:clrMapOvr>
    <a:masterClrMapping/>
  </p:clrMapOvr>
  <p:transition spd="fast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63500" y="825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3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3500"/>
              <a:t>Testning av quiz-tekniken…</a:t>
            </a:r>
          </a:p>
        </p:txBody>
      </p:sp>
      <p:sp>
        <p:nvSpPr>
          <p:cNvPr id="60" name="Shape 60"/>
          <p:cNvSpPr/>
          <p:nvPr/>
        </p:nvSpPr>
        <p:spPr>
          <a:xfrm>
            <a:off x="57248" y="2694886"/>
            <a:ext cx="1289030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i="1" sz="5500">
                <a:solidFill>
                  <a:srgbClr val="DE6A1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5500">
                <a:solidFill>
                  <a:srgbClr val="DE6A10"/>
                </a:solidFill>
              </a:rPr>
              <a:t>Är ni färdiga för tentan?</a:t>
            </a:r>
          </a:p>
        </p:txBody>
      </p:sp>
      <p:sp>
        <p:nvSpPr>
          <p:cNvPr id="61" name="Shape 61"/>
          <p:cNvSpPr/>
          <p:nvPr/>
        </p:nvSpPr>
        <p:spPr>
          <a:xfrm>
            <a:off x="6087466" y="4916399"/>
            <a:ext cx="6876313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ja, jag kan sitta tentan nu om det behövs</a:t>
            </a:r>
          </a:p>
        </p:txBody>
      </p:sp>
      <p:sp>
        <p:nvSpPr>
          <p:cNvPr id="62" name="Shape 62"/>
          <p:cNvSpPr/>
          <p:nvPr/>
        </p:nvSpPr>
        <p:spPr>
          <a:xfrm>
            <a:off x="6087467" y="5701210"/>
            <a:ext cx="634186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nästan, en övningsdag till så är jag färdig</a:t>
            </a:r>
          </a:p>
        </p:txBody>
      </p:sp>
      <p:sp>
        <p:nvSpPr>
          <p:cNvPr id="63" name="Shape 63"/>
          <p:cNvSpPr/>
          <p:nvPr/>
        </p:nvSpPr>
        <p:spPr>
          <a:xfrm>
            <a:off x="6087467" y="646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om en vecka kanske</a:t>
            </a:r>
          </a:p>
        </p:txBody>
      </p:sp>
      <p:sp>
        <p:nvSpPr>
          <p:cNvPr id="64" name="Shape 64"/>
          <p:cNvSpPr/>
          <p:nvPr/>
        </p:nvSpPr>
        <p:spPr>
          <a:xfrm>
            <a:off x="6087467" y="7225210"/>
            <a:ext cx="599014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jag kommer nog inte att vara färdig</a:t>
            </a:r>
          </a:p>
        </p:txBody>
      </p:sp>
      <p:sp>
        <p:nvSpPr>
          <p:cNvPr id="65" name="Shape 6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T1</a:t>
            </a:r>
          </a:p>
        </p:txBody>
      </p:sp>
      <p:pic>
        <p:nvPicPr>
          <p:cNvPr id="66" name="Screen Shot 2015-10-22 at 09.18.0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8791" y="4442489"/>
            <a:ext cx="5035279" cy="41302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9" name="Group 69"/>
          <p:cNvGrpSpPr/>
          <p:nvPr/>
        </p:nvGrpSpPr>
        <p:grpSpPr>
          <a:xfrm>
            <a:off x="1075780" y="612380"/>
            <a:ext cx="4781946" cy="3923978"/>
            <a:chOff x="0" y="0"/>
            <a:chExt cx="4781945" cy="3923977"/>
          </a:xfrm>
        </p:grpSpPr>
        <p:pic>
          <p:nvPicPr>
            <p:cNvPr id="71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35639" y="260997"/>
              <a:ext cx="4546307" cy="3662981"/>
            </a:xfrm>
            <a:prstGeom prst="rect">
              <a:avLst/>
            </a:prstGeom>
            <a:effectLst/>
          </p:spPr>
        </p:pic>
        <p:sp>
          <p:nvSpPr>
            <p:cNvPr id="68" name="Shape 68"/>
            <p:cNvSpPr/>
            <p:nvPr/>
          </p:nvSpPr>
          <p:spPr>
            <a:xfrm rot="20449726">
              <a:off x="9531" y="327419"/>
              <a:ext cx="2062710" cy="406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2000">
                  <a:solidFill>
                    <a:srgbClr val="C82506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000">
                  <a:solidFill>
                    <a:srgbClr val="C82506"/>
                  </a:solidFill>
                </a:rPr>
                <a:t>bör vara samma</a:t>
              </a:r>
            </a:p>
          </p:txBody>
        </p:sp>
      </p:grpSp>
      <p:sp>
        <p:nvSpPr>
          <p:cNvPr id="70" name="Shape 70"/>
          <p:cNvSpPr/>
          <p:nvPr/>
        </p:nvSpPr>
        <p:spPr>
          <a:xfrm>
            <a:off x="198517" y="8899434"/>
            <a:ext cx="5895828" cy="556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u="sng">
                <a:latin typeface="Consolas"/>
                <a:ea typeface="Consolas"/>
                <a:cs typeface="Consolas"/>
                <a:sym typeface="Consolas"/>
                <a:hlinkClick r:id="rId4" invalidUrl="" action="" tgtFrame="" tooltip="" history="1" highlightClick="0" endSnd="0"/>
              </a:rPr>
              <a:t>tinyurl.com/tda545quiz</a:t>
            </a:r>
            <a:r>
              <a:rPr sz="3600">
                <a:latin typeface="Consolas"/>
                <a:ea typeface="Consolas"/>
                <a:cs typeface="Consolas"/>
                <a:sym typeface="Consolas"/>
              </a:rPr>
              <a:t> 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" grpId="2"/>
      <p:bldP build="whole" bldLvl="1" animBg="1" rev="0" advAuto="0" spid="66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 + "" + i</a:t>
            </a:r>
          </a:p>
        </p:txBody>
      </p:sp>
      <p:sp>
        <p:nvSpPr>
          <p:cNvPr id="364" name="Shape 364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4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65" name="Shape 365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22</a:t>
            </a:r>
          </a:p>
        </p:txBody>
      </p:sp>
      <p:sp>
        <p:nvSpPr>
          <p:cNvPr id="366" name="Shape 366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67" name="Shape 367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68" name="Shape 368"/>
          <p:cNvSpPr/>
          <p:nvPr/>
        </p:nvSpPr>
        <p:spPr>
          <a:xfrm>
            <a:off x="2539730" y="2990441"/>
            <a:ext cx="10547174" cy="268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S4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i = 2;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System.out.println(i + "" + i);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69" name="Shape 369"/>
          <p:cNvSpPr/>
          <p:nvPr/>
        </p:nvSpPr>
        <p:spPr>
          <a:xfrm>
            <a:off x="5419447" y="7647126"/>
            <a:ext cx="1659385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370" name="Shape 37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S4</a:t>
            </a:r>
          </a:p>
        </p:txBody>
      </p:sp>
    </p:spTree>
  </p:cSld>
  <p:clrMapOvr>
    <a:masterClrMapping/>
  </p:clrMapOvr>
  <p:transition spd="fast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2 1 3 </a:t>
            </a:r>
          </a:p>
        </p:txBody>
      </p:sp>
      <p:sp>
        <p:nvSpPr>
          <p:cNvPr id="373" name="Shape 373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2 1 1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74" name="Shape 374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2 3 4 </a:t>
            </a:r>
          </a:p>
        </p:txBody>
      </p:sp>
      <p:sp>
        <p:nvSpPr>
          <p:cNvPr id="375" name="Shape 375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76" name="Shape 376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77" name="Shape 377"/>
          <p:cNvSpPr/>
          <p:nvPr/>
        </p:nvSpPr>
        <p:spPr>
          <a:xfrm>
            <a:off x="2539730" y="2990441"/>
            <a:ext cx="10547174" cy="3855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S5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 a = { 2, 3, 1, 0 };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i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while (a[i] != 0)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 =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System.out.print(i + " 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78" name="Shape 37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S5</a:t>
            </a:r>
          </a:p>
        </p:txBody>
      </p:sp>
    </p:spTree>
  </p:cSld>
  <p:clrMapOvr>
    <a:masterClrMapping/>
  </p:clrMapOvr>
  <p:transition spd="fast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2 1 3 </a:t>
            </a:r>
          </a:p>
        </p:txBody>
      </p:sp>
      <p:sp>
        <p:nvSpPr>
          <p:cNvPr id="381" name="Shape 381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2 1 1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82" name="Shape 382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2 3 4 </a:t>
            </a:r>
          </a:p>
        </p:txBody>
      </p:sp>
      <p:sp>
        <p:nvSpPr>
          <p:cNvPr id="383" name="Shape 383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84" name="Shape 384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85" name="Shape 385"/>
          <p:cNvSpPr/>
          <p:nvPr/>
        </p:nvSpPr>
        <p:spPr>
          <a:xfrm>
            <a:off x="2539730" y="2990441"/>
            <a:ext cx="10547174" cy="3855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S5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 a = { 2, 3, 1, 0 };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i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while (a[i] != 0)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 =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System.out.print(i + " 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86" name="Shape 386"/>
          <p:cNvSpPr/>
          <p:nvPr/>
        </p:nvSpPr>
        <p:spPr>
          <a:xfrm>
            <a:off x="1392068" y="7647126"/>
            <a:ext cx="1882436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387" name="Shape 38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S5</a:t>
            </a:r>
          </a:p>
        </p:txBody>
      </p:sp>
    </p:spTree>
  </p:cSld>
  <p:clrMapOvr>
    <a:masterClrMapping/>
  </p:clrMapOvr>
  <p:transition spd="fast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0,1,2,3 </a:t>
            </a:r>
          </a:p>
        </p:txBody>
      </p:sp>
      <p:sp>
        <p:nvSpPr>
          <p:cNvPr id="390" name="Shape 390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0,0,0,0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91" name="Shape 391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1,2,3,0 </a:t>
            </a:r>
          </a:p>
        </p:txBody>
      </p:sp>
      <p:sp>
        <p:nvSpPr>
          <p:cNvPr id="392" name="Shape 392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393" name="Shape 393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394" name="Shape 394"/>
          <p:cNvSpPr/>
          <p:nvPr/>
        </p:nvSpPr>
        <p:spPr>
          <a:xfrm>
            <a:off x="2539730" y="2863441"/>
            <a:ext cx="10547174" cy="5023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S6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swap(int[] a, int i, int j)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temp =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a[i] = a[j];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a[j] = temp;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 a = { 0, 1, 2, 3 };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for(int i=0; i&lt;a.length;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swap(a,i,i+1);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System.out.println(a[0]+","+a[1]+","+a[2]+","+a[3]);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95" name="Shape 39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S6</a:t>
            </a:r>
          </a:p>
        </p:txBody>
      </p:sp>
    </p:spTree>
  </p:cSld>
  <p:clrMapOvr>
    <a:masterClrMapping/>
  </p:clrMapOvr>
  <p:transition spd="fast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0,1,2,3 </a:t>
            </a:r>
          </a:p>
        </p:txBody>
      </p:sp>
      <p:sp>
        <p:nvSpPr>
          <p:cNvPr id="398" name="Shape 398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0,0,0,0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399" name="Shape 399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1,2,3,0 </a:t>
            </a:r>
          </a:p>
        </p:txBody>
      </p:sp>
      <p:sp>
        <p:nvSpPr>
          <p:cNvPr id="400" name="Shape 400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01" name="Shape 401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402" name="Shape 402"/>
          <p:cNvSpPr/>
          <p:nvPr/>
        </p:nvSpPr>
        <p:spPr>
          <a:xfrm>
            <a:off x="2539730" y="2863441"/>
            <a:ext cx="10547174" cy="5023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S6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swap(int[] a, int i, int j)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temp =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a[i] = a[j];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a[j] = temp;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 a = { 0, 1, 2, 3 };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for(int i=0; i&lt;a.length;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swap(a,i,i+1);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System.out.println(a[0]+","+a[1]+","+a[2]+","+a[3]);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03" name="Shape 403"/>
          <p:cNvSpPr/>
          <p:nvPr/>
        </p:nvSpPr>
        <p:spPr>
          <a:xfrm>
            <a:off x="5419447" y="8282126"/>
            <a:ext cx="3481280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04" name="Shape 404"/>
          <p:cNvSpPr/>
          <p:nvPr/>
        </p:nvSpPr>
        <p:spPr>
          <a:xfrm>
            <a:off x="9073283" y="8270976"/>
            <a:ext cx="1970485" cy="7151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068" y="0"/>
                </a:moveTo>
                <a:cubicBezTo>
                  <a:pt x="4005" y="0"/>
                  <a:pt x="3955" y="139"/>
                  <a:pt x="3955" y="312"/>
                </a:cubicBezTo>
                <a:lnTo>
                  <a:pt x="3955" y="8954"/>
                </a:lnTo>
                <a:lnTo>
                  <a:pt x="0" y="10956"/>
                </a:lnTo>
                <a:lnTo>
                  <a:pt x="3955" y="12958"/>
                </a:lnTo>
                <a:lnTo>
                  <a:pt x="3955" y="21288"/>
                </a:lnTo>
                <a:cubicBezTo>
                  <a:pt x="3955" y="21461"/>
                  <a:pt x="4005" y="21600"/>
                  <a:pt x="4068" y="21600"/>
                </a:cubicBezTo>
                <a:lnTo>
                  <a:pt x="21487" y="21600"/>
                </a:lnTo>
                <a:cubicBezTo>
                  <a:pt x="21550" y="21600"/>
                  <a:pt x="21600" y="21461"/>
                  <a:pt x="21600" y="21288"/>
                </a:cubicBezTo>
                <a:lnTo>
                  <a:pt x="21600" y="312"/>
                </a:lnTo>
                <a:cubicBezTo>
                  <a:pt x="21600" y="139"/>
                  <a:pt x="21550" y="0"/>
                  <a:pt x="21487" y="0"/>
                </a:cubicBezTo>
                <a:lnTo>
                  <a:pt x="4068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FFFFFF"/>
                </a:solidFill>
              </a:rPr>
              <a:t>0,1,2,3</a:t>
            </a:r>
          </a:p>
        </p:txBody>
      </p:sp>
      <p:sp>
        <p:nvSpPr>
          <p:cNvPr id="405" name="Shape 40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S6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4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3 2 1 0 1 </a:t>
            </a:r>
          </a:p>
        </p:txBody>
      </p:sp>
      <p:sp>
        <p:nvSpPr>
          <p:cNvPr id="408" name="Shape 408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3 1 2 0 1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409" name="Shape 409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3 2 1 1 2 1 1 </a:t>
            </a:r>
          </a:p>
        </p:txBody>
      </p:sp>
      <p:sp>
        <p:nvSpPr>
          <p:cNvPr id="410" name="Shape 410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11" name="Shape 411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412" name="Shape 412"/>
          <p:cNvSpPr/>
          <p:nvPr/>
        </p:nvSpPr>
        <p:spPr>
          <a:xfrm>
            <a:off x="2539730" y="2863441"/>
            <a:ext cx="10547174" cy="4731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S7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int fib(int i)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System.out.print(i + " 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if (i &lt; 2)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return i;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return fib(i-1) + fib(i-2);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fib(3);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13" name="Shape 41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S7</a:t>
            </a:r>
          </a:p>
        </p:txBody>
      </p:sp>
    </p:spTree>
  </p:cSld>
  <p:clrMapOvr>
    <a:masterClrMapping/>
  </p:clrMapOvr>
  <p:transition spd="fast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3 2 1 0 1 </a:t>
            </a:r>
          </a:p>
        </p:txBody>
      </p:sp>
      <p:sp>
        <p:nvSpPr>
          <p:cNvPr id="416" name="Shape 416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3 1 2 0 1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417" name="Shape 417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3 2 1 1 2 1 1 </a:t>
            </a:r>
          </a:p>
        </p:txBody>
      </p:sp>
      <p:sp>
        <p:nvSpPr>
          <p:cNvPr id="418" name="Shape 418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19" name="Shape 419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420" name="Shape 420"/>
          <p:cNvSpPr/>
          <p:nvPr/>
        </p:nvSpPr>
        <p:spPr>
          <a:xfrm>
            <a:off x="2539730" y="2863441"/>
            <a:ext cx="10547174" cy="4731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S7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int fib(int i)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System.out.print(i + " 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if (i &lt; 2)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return i;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return fib(i-1) + fib(i-2);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fib(3);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1" name="Shape 421"/>
          <p:cNvSpPr/>
          <p:nvPr/>
        </p:nvSpPr>
        <p:spPr>
          <a:xfrm>
            <a:off x="1392068" y="7647126"/>
            <a:ext cx="2545549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22" name="Shape 42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S7</a:t>
            </a:r>
          </a:p>
        </p:txBody>
      </p:sp>
    </p:spTree>
  </p:cSld>
  <p:clrMapOvr>
    <a:masterClrMapping/>
  </p:clrMapOvr>
  <p:transition spd="fast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1,2,3,0 </a:t>
            </a:r>
          </a:p>
        </p:txBody>
      </p:sp>
      <p:sp>
        <p:nvSpPr>
          <p:cNvPr id="425" name="Shape 425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26" name="Shape 426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427" name="Shape 427"/>
          <p:cNvSpPr/>
          <p:nvPr/>
        </p:nvSpPr>
        <p:spPr>
          <a:xfrm>
            <a:off x="2539730" y="2863441"/>
            <a:ext cx="10547174" cy="5023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S8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int[] foo(int[] a, 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 temp = new int[a.length];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(int i=0; i&lt;a.length;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temp[i] = a[(i+k) % a.length];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temp;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 a = { 0, 1, 2, 3 };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 = foo(a,4);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System.out.println(a[0]+","+a[1]+","+a[2]+","+a[3]);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8" name="Shape 428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1,2,3,0</a:t>
            </a:r>
          </a:p>
        </p:txBody>
      </p:sp>
      <p:sp>
        <p:nvSpPr>
          <p:cNvPr id="429" name="Shape 429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0,1,2,3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430" name="Shape 43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S8</a:t>
            </a:r>
          </a:p>
        </p:txBody>
      </p:sp>
    </p:spTree>
  </p:cSld>
  <p:clrMapOvr>
    <a:masterClrMapping/>
  </p:clrMapOvr>
  <p:transition spd="fast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1,2,3,0</a:t>
            </a:r>
          </a:p>
        </p:txBody>
      </p:sp>
      <p:sp>
        <p:nvSpPr>
          <p:cNvPr id="433" name="Shape 433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0,1,2,3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434" name="Shape 434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1,2,3,0 </a:t>
            </a:r>
          </a:p>
        </p:txBody>
      </p:sp>
      <p:sp>
        <p:nvSpPr>
          <p:cNvPr id="435" name="Shape 435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36" name="Shape 436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437" name="Shape 437"/>
          <p:cNvSpPr/>
          <p:nvPr/>
        </p:nvSpPr>
        <p:spPr>
          <a:xfrm>
            <a:off x="2539730" y="2863441"/>
            <a:ext cx="10547174" cy="5023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S8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int[] foo(int[] a, 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 temp = new int[a.length];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(int i=0; i&lt;a.length;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temp[i] = a[(i+k) % a.length];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temp;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 a = { 0, 1, 2, 3 };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 = foo(a,4);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System.out.println(a[0]+","+a[1]+","+a[2]+","+a[3]);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38" name="Shape 438"/>
          <p:cNvSpPr/>
          <p:nvPr/>
        </p:nvSpPr>
        <p:spPr>
          <a:xfrm>
            <a:off x="1406247" y="8294826"/>
            <a:ext cx="2165906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39" name="Shape 43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S8</a:t>
            </a:r>
          </a:p>
        </p:txBody>
      </p:sp>
    </p:spTree>
  </p:cSld>
  <p:clrMapOvr>
    <a:masterClrMapping/>
  </p:clrMapOvr>
  <p:transition spd="fast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Shape 441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9 </a:t>
            </a:r>
          </a:p>
        </p:txBody>
      </p:sp>
      <p:sp>
        <p:nvSpPr>
          <p:cNvPr id="442" name="Shape 442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27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443" name="Shape 443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18 </a:t>
            </a:r>
          </a:p>
        </p:txBody>
      </p:sp>
      <p:sp>
        <p:nvSpPr>
          <p:cNvPr id="444" name="Shape 444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45" name="Shape 445"/>
          <p:cNvSpPr/>
          <p:nvPr/>
        </p:nvSpPr>
        <p:spPr>
          <a:xfrm>
            <a:off x="4054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446" name="Shape 446"/>
          <p:cNvSpPr/>
          <p:nvPr/>
        </p:nvSpPr>
        <p:spPr>
          <a:xfrm>
            <a:off x="2539730" y="2482441"/>
            <a:ext cx="10547174" cy="5023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S9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int[][] a = { {0,0},{0,0},{0,0},{0,0} };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a[0][0] = 5;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a[1] = a[0];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a[3] = a[1];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a[3][1] = 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a[3] = a[2];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a[3][1] = 3;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res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(int i=0; i&lt;a.length;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for (int j=0; j&lt;a[i].length; j++) { res = res + a[i][j];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System.out.println(res);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47" name="Shape 44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S9</a:t>
            </a:r>
          </a:p>
        </p:txBody>
      </p:sp>
    </p:spTree>
  </p:cSld>
  <p:clrMapOvr>
    <a:masterClrMapping/>
  </p:clrMapOvr>
  <p:transition spd="fast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57248" y="2694886"/>
            <a:ext cx="1289030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i="1" sz="55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5500">
                <a:solidFill>
                  <a:srgbClr val="00882B"/>
                </a:solidFill>
              </a:rPr>
              <a:t>Vad vill ni göra idag?</a:t>
            </a:r>
          </a:p>
        </p:txBody>
      </p:sp>
      <p:sp>
        <p:nvSpPr>
          <p:cNvPr id="75" name="Shape 75"/>
          <p:cNvSpPr/>
          <p:nvPr/>
        </p:nvSpPr>
        <p:spPr>
          <a:xfrm>
            <a:off x="6595467" y="4916399"/>
            <a:ext cx="687631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endast quiz</a:t>
            </a:r>
          </a:p>
        </p:txBody>
      </p:sp>
      <p:sp>
        <p:nvSpPr>
          <p:cNvPr id="76" name="Shape 76"/>
          <p:cNvSpPr/>
          <p:nvPr/>
        </p:nvSpPr>
        <p:spPr>
          <a:xfrm>
            <a:off x="6595467" y="5701210"/>
            <a:ext cx="634186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mest quiz + lite problemlösning</a:t>
            </a:r>
          </a:p>
        </p:txBody>
      </p:sp>
      <p:sp>
        <p:nvSpPr>
          <p:cNvPr id="77" name="Shape 77"/>
          <p:cNvSpPr/>
          <p:nvPr/>
        </p:nvSpPr>
        <p:spPr>
          <a:xfrm>
            <a:off x="6595467" y="6463210"/>
            <a:ext cx="6485940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lite quiz + mycket problemlösning</a:t>
            </a:r>
          </a:p>
        </p:txBody>
      </p:sp>
      <p:sp>
        <p:nvSpPr>
          <p:cNvPr id="78" name="Shape 78"/>
          <p:cNvSpPr/>
          <p:nvPr/>
        </p:nvSpPr>
        <p:spPr>
          <a:xfrm>
            <a:off x="6595467" y="7225210"/>
            <a:ext cx="599014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något annat</a:t>
            </a:r>
          </a:p>
        </p:txBody>
      </p:sp>
      <p:sp>
        <p:nvSpPr>
          <p:cNvPr id="79" name="Shape 79"/>
          <p:cNvSpPr/>
          <p:nvPr/>
        </p:nvSpPr>
        <p:spPr>
          <a:xfrm>
            <a:off x="63500" y="825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3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3500"/>
              <a:t>Testning av quiz-tekniken…</a:t>
            </a:r>
          </a:p>
        </p:txBody>
      </p:sp>
      <p:sp>
        <p:nvSpPr>
          <p:cNvPr id="80" name="Shape 8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T2</a:t>
            </a:r>
          </a:p>
        </p:txBody>
      </p:sp>
      <p:pic>
        <p:nvPicPr>
          <p:cNvPr id="81" name="Screen Shot 2015-10-22 at 09.23.25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8124" y="4248417"/>
            <a:ext cx="5001698" cy="428991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fast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9 </a:t>
            </a:r>
          </a:p>
        </p:txBody>
      </p:sp>
      <p:sp>
        <p:nvSpPr>
          <p:cNvPr id="450" name="Shape 450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27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451" name="Shape 451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18 </a:t>
            </a:r>
          </a:p>
        </p:txBody>
      </p:sp>
      <p:sp>
        <p:nvSpPr>
          <p:cNvPr id="452" name="Shape 452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53" name="Shape 453"/>
          <p:cNvSpPr/>
          <p:nvPr/>
        </p:nvSpPr>
        <p:spPr>
          <a:xfrm>
            <a:off x="4054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454" name="Shape 454"/>
          <p:cNvSpPr/>
          <p:nvPr/>
        </p:nvSpPr>
        <p:spPr>
          <a:xfrm>
            <a:off x="2539730" y="2482441"/>
            <a:ext cx="10547174" cy="5023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S9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int[][] a = { {0,0},{0,0},{0,0},{0,0} };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a[0][0] = 5;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a[1] = a[0];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a[3] = a[1];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a[3][1] = 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a[3] = a[2];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a[3][1] = 3;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res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(int i=0; i&lt;a.length;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for (int j=0; j&lt;a[i].length; j++) { res = res + a[i][j];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System.out.println(res);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55" name="Shape 455"/>
          <p:cNvSpPr/>
          <p:nvPr/>
        </p:nvSpPr>
        <p:spPr>
          <a:xfrm>
            <a:off x="5470247" y="7647126"/>
            <a:ext cx="1427826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grpSp>
        <p:nvGrpSpPr>
          <p:cNvPr id="458" name="Group 458"/>
          <p:cNvGrpSpPr/>
          <p:nvPr/>
        </p:nvGrpSpPr>
        <p:grpSpPr>
          <a:xfrm>
            <a:off x="5564104" y="3474695"/>
            <a:ext cx="6789341" cy="655639"/>
            <a:chOff x="-2394743" y="0"/>
            <a:chExt cx="6789340" cy="655637"/>
          </a:xfrm>
        </p:grpSpPr>
        <p:sp>
          <p:nvSpPr>
            <p:cNvPr id="456" name="Shape 456"/>
            <p:cNvSpPr/>
            <p:nvPr/>
          </p:nvSpPr>
          <p:spPr>
            <a:xfrm>
              <a:off x="-2378472" y="0"/>
              <a:ext cx="6773069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698" y="0"/>
                  </a:moveTo>
                  <a:cubicBezTo>
                    <a:pt x="7636" y="0"/>
                    <a:pt x="7585" y="655"/>
                    <a:pt x="7585" y="1465"/>
                  </a:cubicBezTo>
                  <a:lnTo>
                    <a:pt x="7585" y="7441"/>
                  </a:lnTo>
                  <a:lnTo>
                    <a:pt x="0" y="12199"/>
                  </a:lnTo>
                  <a:lnTo>
                    <a:pt x="7585" y="16974"/>
                  </a:lnTo>
                  <a:lnTo>
                    <a:pt x="7585" y="20118"/>
                  </a:lnTo>
                  <a:cubicBezTo>
                    <a:pt x="7585" y="20929"/>
                    <a:pt x="7636" y="21600"/>
                    <a:pt x="7698" y="21600"/>
                  </a:cubicBezTo>
                  <a:lnTo>
                    <a:pt x="21487" y="21600"/>
                  </a:lnTo>
                  <a:cubicBezTo>
                    <a:pt x="21550" y="21600"/>
                    <a:pt x="21600" y="20929"/>
                    <a:pt x="21600" y="20118"/>
                  </a:cubicBezTo>
                  <a:lnTo>
                    <a:pt x="21600" y="1465"/>
                  </a:lnTo>
                  <a:cubicBezTo>
                    <a:pt x="21600" y="655"/>
                    <a:pt x="21550" y="0"/>
                    <a:pt x="21487" y="0"/>
                  </a:cubicBezTo>
                  <a:lnTo>
                    <a:pt x="7698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referensvärdet a[0] kopieras</a:t>
              </a:r>
            </a:p>
          </p:txBody>
        </p:sp>
        <p:sp>
          <p:nvSpPr>
            <p:cNvPr id="457" name="Shape 457"/>
            <p:cNvSpPr/>
            <p:nvPr/>
          </p:nvSpPr>
          <p:spPr>
            <a:xfrm>
              <a:off x="-2394744" y="0"/>
              <a:ext cx="6789342" cy="655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731" y="0"/>
                  </a:moveTo>
                  <a:cubicBezTo>
                    <a:pt x="7669" y="0"/>
                    <a:pt x="7619" y="520"/>
                    <a:pt x="7619" y="1164"/>
                  </a:cubicBezTo>
                  <a:lnTo>
                    <a:pt x="7619" y="12487"/>
                  </a:lnTo>
                  <a:lnTo>
                    <a:pt x="0" y="21600"/>
                  </a:lnTo>
                  <a:lnTo>
                    <a:pt x="17182" y="17154"/>
                  </a:lnTo>
                  <a:lnTo>
                    <a:pt x="21488" y="17154"/>
                  </a:lnTo>
                  <a:cubicBezTo>
                    <a:pt x="21550" y="17154"/>
                    <a:pt x="21600" y="16621"/>
                    <a:pt x="21600" y="15978"/>
                  </a:cubicBezTo>
                  <a:lnTo>
                    <a:pt x="21600" y="1164"/>
                  </a:lnTo>
                  <a:cubicBezTo>
                    <a:pt x="21600" y="520"/>
                    <a:pt x="21550" y="0"/>
                    <a:pt x="21488" y="0"/>
                  </a:cubicBezTo>
                  <a:lnTo>
                    <a:pt x="7731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referensvärdet a[0] kopieras</a:t>
              </a:r>
            </a:p>
          </p:txBody>
        </p:sp>
      </p:grpSp>
      <p:sp>
        <p:nvSpPr>
          <p:cNvPr id="459" name="Shape 459"/>
          <p:cNvSpPr/>
          <p:nvPr/>
        </p:nvSpPr>
        <p:spPr>
          <a:xfrm>
            <a:off x="5580375" y="4401795"/>
            <a:ext cx="6936582" cy="520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516" y="0"/>
                </a:moveTo>
                <a:cubicBezTo>
                  <a:pt x="7456" y="0"/>
                  <a:pt x="7406" y="655"/>
                  <a:pt x="7406" y="1465"/>
                </a:cubicBezTo>
                <a:lnTo>
                  <a:pt x="7406" y="7441"/>
                </a:lnTo>
                <a:lnTo>
                  <a:pt x="0" y="12199"/>
                </a:lnTo>
                <a:lnTo>
                  <a:pt x="7406" y="16974"/>
                </a:lnTo>
                <a:lnTo>
                  <a:pt x="7406" y="20118"/>
                </a:lnTo>
                <a:cubicBezTo>
                  <a:pt x="7406" y="20929"/>
                  <a:pt x="7456" y="21600"/>
                  <a:pt x="7516" y="21600"/>
                </a:cubicBezTo>
                <a:lnTo>
                  <a:pt x="21490" y="21600"/>
                </a:lnTo>
                <a:cubicBezTo>
                  <a:pt x="21551" y="21600"/>
                  <a:pt x="21600" y="20929"/>
                  <a:pt x="21600" y="20118"/>
                </a:cubicBezTo>
                <a:lnTo>
                  <a:pt x="21600" y="1465"/>
                </a:lnTo>
                <a:cubicBezTo>
                  <a:pt x="21600" y="655"/>
                  <a:pt x="21551" y="0"/>
                  <a:pt x="21490" y="0"/>
                </a:cubicBezTo>
                <a:lnTo>
                  <a:pt x="7516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referensvärdet a[0] skrivs över</a:t>
            </a:r>
          </a:p>
        </p:txBody>
      </p:sp>
      <p:sp>
        <p:nvSpPr>
          <p:cNvPr id="460" name="Shape 46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S9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9" grpId="2"/>
      <p:bldP build="whole" bldLvl="1" animBg="1" rev="0" advAuto="0" spid="458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x=15 a.y=15 b.y=5 </a:t>
            </a:r>
          </a:p>
        </p:txBody>
      </p:sp>
      <p:sp>
        <p:nvSpPr>
          <p:cNvPr id="463" name="Shape 463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x=5 a.y=5 b.y=5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464" name="Shape 464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x=15 a.y=10 b.y=5 </a:t>
            </a:r>
          </a:p>
        </p:txBody>
      </p:sp>
      <p:sp>
        <p:nvSpPr>
          <p:cNvPr id="465" name="Shape 465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66" name="Shape 466"/>
          <p:cNvSpPr/>
          <p:nvPr/>
        </p:nvSpPr>
        <p:spPr>
          <a:xfrm>
            <a:off x="4054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467" name="Shape 467"/>
          <p:cNvSpPr/>
          <p:nvPr/>
        </p:nvSpPr>
        <p:spPr>
          <a:xfrm>
            <a:off x="2539730" y="2482441"/>
            <a:ext cx="10547174" cy="4731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S10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static int x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int y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int foo(int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x = x+k;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y = y+k;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x+k;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S10 a = new S10();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S10 b = new S10();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a.foo(b.foo(5));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System.out.println("x=" + x + " a.y=" + a.y + " b.y=" + b.y);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68" name="Shape 46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S10</a:t>
            </a:r>
          </a:p>
        </p:txBody>
      </p:sp>
    </p:spTree>
  </p:cSld>
  <p:clrMapOvr>
    <a:masterClrMapping/>
  </p:clrMapOvr>
  <p:transition spd="fast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x=10 a.y=15 b.y=5 </a:t>
            </a:r>
          </a:p>
        </p:txBody>
      </p:sp>
      <p:sp>
        <p:nvSpPr>
          <p:cNvPr id="471" name="Shape 471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x=5 a.y=5 b.y=5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472" name="Shape 472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x=15 a.y=10 b.y=5 </a:t>
            </a:r>
          </a:p>
        </p:txBody>
      </p:sp>
      <p:sp>
        <p:nvSpPr>
          <p:cNvPr id="473" name="Shape 473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74" name="Shape 474"/>
          <p:cNvSpPr/>
          <p:nvPr/>
        </p:nvSpPr>
        <p:spPr>
          <a:xfrm>
            <a:off x="4054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      Vad skriver programmet?</a:t>
            </a:r>
          </a:p>
        </p:txBody>
      </p:sp>
      <p:sp>
        <p:nvSpPr>
          <p:cNvPr id="475" name="Shape 475"/>
          <p:cNvSpPr/>
          <p:nvPr/>
        </p:nvSpPr>
        <p:spPr>
          <a:xfrm>
            <a:off x="2539730" y="2482441"/>
            <a:ext cx="10547174" cy="4731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S10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static int x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int y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int foo(int k)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x = x+k;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y = y+k;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x+k;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S10 a = new S10();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S10 b = new S10();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a.foo(b.foo(5));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System.out.println("x=" + x + " a.y=" + a.y + " b.y=" + b.y);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76" name="Shape 476"/>
          <p:cNvSpPr/>
          <p:nvPr/>
        </p:nvSpPr>
        <p:spPr>
          <a:xfrm>
            <a:off x="5470247" y="7647126"/>
            <a:ext cx="3787067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477" name="Shape 47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S10</a:t>
            </a:r>
          </a:p>
        </p:txBody>
      </p:sp>
    </p:spTree>
  </p:cSld>
  <p:clrMapOvr>
    <a:masterClrMapping/>
  </p:clrMapOvr>
  <p:transition spd="fast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/>
          <p:nvPr/>
        </p:nvSpPr>
        <p:spPr>
          <a:xfrm>
            <a:off x="57248" y="2694886"/>
            <a:ext cx="1289030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i="1" sz="55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5500">
                <a:solidFill>
                  <a:srgbClr val="00882B"/>
                </a:solidFill>
              </a:rPr>
              <a:t>Vad vill ni göra nu?</a:t>
            </a:r>
          </a:p>
        </p:txBody>
      </p:sp>
      <p:sp>
        <p:nvSpPr>
          <p:cNvPr id="480" name="Shape 480"/>
          <p:cNvSpPr/>
          <p:nvPr/>
        </p:nvSpPr>
        <p:spPr>
          <a:xfrm>
            <a:off x="3039467" y="4154399"/>
            <a:ext cx="687631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endast quiz</a:t>
            </a:r>
          </a:p>
        </p:txBody>
      </p:sp>
      <p:sp>
        <p:nvSpPr>
          <p:cNvPr id="481" name="Shape 481"/>
          <p:cNvSpPr/>
          <p:nvPr/>
        </p:nvSpPr>
        <p:spPr>
          <a:xfrm>
            <a:off x="3039467" y="4939210"/>
            <a:ext cx="7126353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10 min quiz till, sen resten problemlösning</a:t>
            </a:r>
          </a:p>
        </p:txBody>
      </p:sp>
      <p:sp>
        <p:nvSpPr>
          <p:cNvPr id="482" name="Shape 482"/>
          <p:cNvSpPr/>
          <p:nvPr/>
        </p:nvSpPr>
        <p:spPr>
          <a:xfrm>
            <a:off x="3039467" y="5701210"/>
            <a:ext cx="727631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20 min quiz till, sen resten problemlösning</a:t>
            </a:r>
          </a:p>
        </p:txBody>
      </p:sp>
      <p:sp>
        <p:nvSpPr>
          <p:cNvPr id="483" name="Shape 483"/>
          <p:cNvSpPr/>
          <p:nvPr/>
        </p:nvSpPr>
        <p:spPr>
          <a:xfrm>
            <a:off x="3039467" y="6463210"/>
            <a:ext cx="599014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endast problemlösning</a:t>
            </a:r>
          </a:p>
        </p:txBody>
      </p:sp>
      <p:sp>
        <p:nvSpPr>
          <p:cNvPr id="484" name="Shape 48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T3</a:t>
            </a:r>
          </a:p>
        </p:txBody>
      </p:sp>
      <p:sp>
        <p:nvSpPr>
          <p:cNvPr id="485" name="Shape 485"/>
          <p:cNvSpPr/>
          <p:nvPr/>
        </p:nvSpPr>
        <p:spPr>
          <a:xfrm>
            <a:off x="2950550" y="7383733"/>
            <a:ext cx="9951808" cy="214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Uppgift: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Skriv ett enkelt ritprogram.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              1.  Man bör kunna rita bollar, rektanglar, linjer, mm.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              2.  Man bör kunna välja färg med knappar.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              3.  Man bör kunna trycka på undo och redo knappar. 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5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Shape 487"/>
          <p:cNvSpPr/>
          <p:nvPr/>
        </p:nvSpPr>
        <p:spPr>
          <a:xfrm>
            <a:off x="5190662" y="876300"/>
            <a:ext cx="6607639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algn="r" defTabSz="484886">
              <a:defRPr sz="1800"/>
            </a:pPr>
            <a:r>
              <a:rPr sz="4565">
                <a:latin typeface="Helvetica"/>
                <a:ea typeface="Helvetica"/>
                <a:cs typeface="Helvetica"/>
                <a:sym typeface="Helvetica"/>
              </a:rPr>
              <a:t>Ritprogrammet </a:t>
            </a:r>
            <a:endParaRPr sz="4565">
              <a:latin typeface="Helvetica"/>
              <a:ea typeface="Helvetica"/>
              <a:cs typeface="Helvetica"/>
              <a:sym typeface="Helvetica"/>
            </a:endParaRPr>
          </a:p>
          <a:p>
            <a:pPr lvl="0" algn="r" defTabSz="484886">
              <a:defRPr sz="1800"/>
            </a:pPr>
            <a:r>
              <a:rPr sz="4565">
                <a:latin typeface="Helvetica"/>
                <a:ea typeface="Helvetica"/>
                <a:cs typeface="Helvetica"/>
                <a:sym typeface="Helvetica"/>
              </a:rPr>
              <a:t>som skrevs</a:t>
            </a:r>
            <a:endParaRPr sz="4565">
              <a:latin typeface="Helvetica"/>
              <a:ea typeface="Helvetica"/>
              <a:cs typeface="Helvetica"/>
              <a:sym typeface="Helvetica"/>
            </a:endParaRPr>
          </a:p>
          <a:p>
            <a:pPr lvl="0" algn="r" defTabSz="484886">
              <a:defRPr sz="1800"/>
            </a:pPr>
            <a:r>
              <a:rPr sz="4565">
                <a:latin typeface="Helvetica"/>
                <a:ea typeface="Helvetica"/>
                <a:cs typeface="Helvetica"/>
                <a:sym typeface="Helvetica"/>
              </a:rPr>
              <a:t>på föreläsningen</a:t>
            </a:r>
          </a:p>
        </p:txBody>
      </p:sp>
      <p:sp>
        <p:nvSpPr>
          <p:cNvPr id="488" name="Shape 488"/>
          <p:cNvSpPr/>
          <p:nvPr/>
        </p:nvSpPr>
        <p:spPr>
          <a:xfrm>
            <a:off x="423063" y="145641"/>
            <a:ext cx="5486158" cy="9685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import java.awt.event.*;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public class Rita extends JFrame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private class DrawingPanel extends JPanel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                   implements MouseListener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private int x = -40;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private int y = -40;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private Color c = Color.PINK;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public DrawingPanel()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addMouseListener(this);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public void paintComponent(Graphics g)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super.paintComponent(g);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g.setColor(Color.WHITE);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g.fillRect(0,0,getWidth(),getHeight());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g.setColor(c);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g.fillRect(x-5,y-5,10,10);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public void mouseClicked(MouseEvent e)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x = e.getX();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y = e.getY();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this.repaint();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public void mouseEntered(MouseEvent e) {}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public void mouseExited(MouseEvent e) {}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public void mousePressed(MouseEvent e) {}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public void mouseReleased(MouseEvent e) {}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public void setColor(Color c) { this.c = c; 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public Rita()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JPanel main = new JPanel(new BorderLayout());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JPanel colors = new JPanel();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JPanel mode = new JPanel(new GridLayout(2,1));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DrawingPanel drawing = new DrawingPanel();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main.add(colors,BorderLayout.SOUTH);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main.add(mode,BorderLayout.WEST);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main.add(drawing,BorderLayout.CENTER);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JButton red = new JButton("Red");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JButton blue = new JButton("Blue");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colors.add(red);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colors.add(blue);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red.addActionListener(new ActionListener()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    public void actionPerformed(ActionEvent e)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        drawing.setColor(Color.RED);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});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blue.addActionListener(new ActionListener()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    public void actionPerformed(ActionEvent e)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        drawing.setColor(Color.BLUE);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    });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JButton cir = new JButton("Circle");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JButton rec = new JButton("Rectangle");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mode.add(cir);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mode.add(rec);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this.add(main);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setDefaultCloseOperation(JFrame.EXIT_ON_CLOSE);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setSize(400,350);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setVisible(true);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    Rita f = new Rita();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8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89" name="Shape 489"/>
          <p:cNvSpPr/>
          <p:nvPr/>
        </p:nvSpPr>
        <p:spPr>
          <a:xfrm>
            <a:off x="5596400" y="3900399"/>
            <a:ext cx="6876312" cy="297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Det blev inte klart.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Just nu går det endast att rita (eller egentligen flytta på) en rektangel.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Kan du få programmet att rita </a:t>
            </a:r>
            <a:r>
              <a: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flera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 rektanglar?</a:t>
            </a: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800">
              <a:solidFill>
                <a:srgbClr val="00882B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Kan du implementera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undo och redo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?</a:t>
            </a:r>
          </a:p>
        </p:txBody>
      </p:sp>
    </p:spTree>
  </p:cSld>
  <p:clrMapOvr>
    <a:masterClrMapping/>
  </p:clrMapOvr>
  <p:transition spd="fast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Quiz fråga:</a:t>
            </a:r>
          </a:p>
        </p:txBody>
      </p:sp>
      <p:sp>
        <p:nvSpPr>
          <p:cNvPr id="492" name="Shape 492"/>
          <p:cNvSpPr/>
          <p:nvPr/>
        </p:nvSpPr>
        <p:spPr>
          <a:xfrm>
            <a:off x="57248" y="3798183"/>
            <a:ext cx="1289030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i="1" sz="55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5500">
                <a:solidFill>
                  <a:srgbClr val="773F9B"/>
                </a:solidFill>
              </a:rPr>
              <a:t>Vad ska (???) vara?</a:t>
            </a:r>
          </a:p>
        </p:txBody>
      </p:sp>
    </p:spTree>
  </p:cSld>
  <p:clrMapOvr>
    <a:masterClrMapping/>
  </p:clrMapOvr>
  <p:transition spd="fast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B1</a:t>
            </a:r>
          </a:p>
        </p:txBody>
      </p:sp>
      <p:sp>
        <p:nvSpPr>
          <p:cNvPr id="495" name="Shape 495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w,h,10,10 </a:t>
            </a:r>
          </a:p>
        </p:txBody>
      </p:sp>
      <p:sp>
        <p:nvSpPr>
          <p:cNvPr id="496" name="Shape 496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w-10,h-10,10,10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497" name="Shape 497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w-10,0,10,10 </a:t>
            </a:r>
          </a:p>
        </p:txBody>
      </p:sp>
      <p:sp>
        <p:nvSpPr>
          <p:cNvPr id="498" name="Shape 498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499" name="Shape 499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00" name="Shape 500"/>
          <p:cNvSpPr/>
          <p:nvPr/>
        </p:nvSpPr>
        <p:spPr>
          <a:xfrm>
            <a:off x="2539730" y="2482441"/>
            <a:ext cx="10547174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B1 extends JPanel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draws a 10x10 box in the top right corner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paintComponent(Graphics g)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super.paintComponent(g);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w = getWidth();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h = getHeight();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g.fillRect( ??? 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w,h,10,10 </a:t>
            </a:r>
          </a:p>
        </p:txBody>
      </p:sp>
      <p:sp>
        <p:nvSpPr>
          <p:cNvPr id="503" name="Shape 503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w-10,h-10,10,10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04" name="Shape 504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w-10,0,10,10 </a:t>
            </a:r>
          </a:p>
        </p:txBody>
      </p:sp>
      <p:sp>
        <p:nvSpPr>
          <p:cNvPr id="505" name="Shape 505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06" name="Shape 506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07" name="Shape 507"/>
          <p:cNvSpPr/>
          <p:nvPr/>
        </p:nvSpPr>
        <p:spPr>
          <a:xfrm>
            <a:off x="2539730" y="2482441"/>
            <a:ext cx="10547174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B1 extends JPanel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draws a 10x10 box in the top right corner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paintComponent(Graphics g)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super.paintComponent(g);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w = getWidth();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h = getHeight();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g.fillRect( ??? 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8" name="Shape 508"/>
          <p:cNvSpPr/>
          <p:nvPr/>
        </p:nvSpPr>
        <p:spPr>
          <a:xfrm>
            <a:off x="5470247" y="7647126"/>
            <a:ext cx="3055892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509" name="Shape 50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B1</a:t>
            </a:r>
          </a:p>
        </p:txBody>
      </p:sp>
    </p:spTree>
  </p:cSld>
  <p:clrMapOvr>
    <a:masterClrMapping/>
  </p:clrMapOvr>
  <p:transition spd="fast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private static double </a:t>
            </a:r>
          </a:p>
        </p:txBody>
      </p:sp>
      <p:sp>
        <p:nvSpPr>
          <p:cNvPr id="512" name="Shape 512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public static int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13" name="Shape 513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private static int </a:t>
            </a:r>
          </a:p>
        </p:txBody>
      </p:sp>
      <p:sp>
        <p:nvSpPr>
          <p:cNvPr id="514" name="Shape 514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15" name="Shape 515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16" name="Shape 516"/>
          <p:cNvSpPr/>
          <p:nvPr/>
        </p:nvSpPr>
        <p:spPr>
          <a:xfrm>
            <a:off x="2539730" y="2482441"/>
            <a:ext cx="10547174" cy="4731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represents circles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B2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private static int circleCount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??? radius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B2(int radius)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this.radius = radius;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circleCount = circleCount+1;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int getRadius() { return radius;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int getTotal() { return circleCount;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17" name="Shape 51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B2</a:t>
            </a:r>
          </a:p>
        </p:txBody>
      </p:sp>
    </p:spTree>
  </p:cSld>
  <p:clrMapOvr>
    <a:masterClrMapping/>
  </p:clrMapOvr>
  <p:transition spd="fast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private static double </a:t>
            </a:r>
          </a:p>
        </p:txBody>
      </p:sp>
      <p:sp>
        <p:nvSpPr>
          <p:cNvPr id="520" name="Shape 520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public static int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21" name="Shape 521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private static int </a:t>
            </a:r>
          </a:p>
        </p:txBody>
      </p:sp>
      <p:sp>
        <p:nvSpPr>
          <p:cNvPr id="522" name="Shape 522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23" name="Shape 523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24" name="Shape 524"/>
          <p:cNvSpPr/>
          <p:nvPr/>
        </p:nvSpPr>
        <p:spPr>
          <a:xfrm>
            <a:off x="2539730" y="2482441"/>
            <a:ext cx="10547174" cy="4731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represents circles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B2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private static int circleCount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??? radius = 0;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B2(int radius)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this.radius = radius;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circleCount = circleCount+1;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int getRadius() { return radius;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int getTotal() { return circleCount;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25" name="Shape 525"/>
          <p:cNvSpPr/>
          <p:nvPr/>
        </p:nvSpPr>
        <p:spPr>
          <a:xfrm>
            <a:off x="5470247" y="8282126"/>
            <a:ext cx="3309461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526" name="Shape 526"/>
          <p:cNvSpPr/>
          <p:nvPr/>
        </p:nvSpPr>
        <p:spPr>
          <a:xfrm>
            <a:off x="5104811" y="3896754"/>
            <a:ext cx="7427914" cy="699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095" y="0"/>
                </a:moveTo>
                <a:cubicBezTo>
                  <a:pt x="7039" y="0"/>
                  <a:pt x="6993" y="487"/>
                  <a:pt x="6993" y="1090"/>
                </a:cubicBezTo>
                <a:lnTo>
                  <a:pt x="6993" y="11480"/>
                </a:lnTo>
                <a:lnTo>
                  <a:pt x="0" y="21600"/>
                </a:lnTo>
                <a:lnTo>
                  <a:pt x="12989" y="16074"/>
                </a:lnTo>
                <a:lnTo>
                  <a:pt x="21497" y="16074"/>
                </a:lnTo>
                <a:cubicBezTo>
                  <a:pt x="21554" y="16074"/>
                  <a:pt x="21600" y="15575"/>
                  <a:pt x="21600" y="14972"/>
                </a:cubicBezTo>
                <a:lnTo>
                  <a:pt x="21600" y="1090"/>
                </a:lnTo>
                <a:cubicBezTo>
                  <a:pt x="21600" y="487"/>
                  <a:pt x="21554" y="0"/>
                  <a:pt x="21497" y="0"/>
                </a:cubicBezTo>
                <a:lnTo>
                  <a:pt x="7095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radius bör vara en </a:t>
            </a:r>
            <a:r>
              <a:rPr b="1" sz="2400" u="sng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instans</a:t>
            </a:r>
            <a:r>
              <a: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variabel</a:t>
            </a:r>
          </a:p>
        </p:txBody>
      </p:sp>
      <p:sp>
        <p:nvSpPr>
          <p:cNvPr id="527" name="Shape 52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B2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Quiz fråga:</a:t>
            </a:r>
          </a:p>
        </p:txBody>
      </p:sp>
      <p:sp>
        <p:nvSpPr>
          <p:cNvPr id="84" name="Shape 84"/>
          <p:cNvSpPr/>
          <p:nvPr/>
        </p:nvSpPr>
        <p:spPr>
          <a:xfrm>
            <a:off x="57248" y="3798183"/>
            <a:ext cx="1289030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i="1" sz="55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5500">
                <a:solidFill>
                  <a:srgbClr val="0365C0"/>
                </a:solidFill>
              </a:rPr>
              <a:t>Varför klagar kompilatorn (javac)?</a:t>
            </a:r>
          </a:p>
        </p:txBody>
      </p:sp>
    </p:spTree>
  </p:cSld>
  <p:clrMapOvr>
    <a:masterClrMapping/>
  </p:clrMapOvr>
  <p:transition spd="fast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setVisible(true); </a:t>
            </a:r>
          </a:p>
        </p:txBody>
      </p:sp>
      <p:sp>
        <p:nvSpPr>
          <p:cNvPr id="530" name="Shape 530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add(p); p.add(b);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31" name="Shape 531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p.add(b); this.add(p); </a:t>
            </a:r>
          </a:p>
        </p:txBody>
      </p:sp>
      <p:sp>
        <p:nvSpPr>
          <p:cNvPr id="532" name="Shape 532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33" name="Shape 533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34" name="Shape 534"/>
          <p:cNvSpPr/>
          <p:nvPr/>
        </p:nvSpPr>
        <p:spPr>
          <a:xfrm>
            <a:off x="2539730" y="2482441"/>
            <a:ext cx="10547174" cy="4147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a form with a button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B3 extends JFrame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B3()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JPanel p = new JPanel();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JButton b = new JButton("Knapp");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???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35" name="Shape 53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B3</a:t>
            </a:r>
          </a:p>
        </p:txBody>
      </p:sp>
    </p:spTree>
  </p:cSld>
  <p:clrMapOvr>
    <a:masterClrMapping/>
  </p:clrMapOvr>
  <p:transition spd="fast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setVisible(true); </a:t>
            </a:r>
          </a:p>
        </p:txBody>
      </p:sp>
      <p:sp>
        <p:nvSpPr>
          <p:cNvPr id="538" name="Shape 538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add(p); p.add(b);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39" name="Shape 539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p.add(b); this.add(p); </a:t>
            </a:r>
          </a:p>
        </p:txBody>
      </p:sp>
      <p:sp>
        <p:nvSpPr>
          <p:cNvPr id="540" name="Shape 540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41" name="Shape 541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42" name="Shape 542"/>
          <p:cNvSpPr/>
          <p:nvPr/>
        </p:nvSpPr>
        <p:spPr>
          <a:xfrm>
            <a:off x="2539730" y="2482441"/>
            <a:ext cx="10547174" cy="4147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a form with a button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B3 extends JFrame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B3()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JPanel p = new JPanel();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JButton b = new JButton("Knapp");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???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43" name="Shape 543"/>
          <p:cNvSpPr/>
          <p:nvPr/>
        </p:nvSpPr>
        <p:spPr>
          <a:xfrm>
            <a:off x="5454465" y="7649715"/>
            <a:ext cx="4506590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544" name="Shape 54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B3</a:t>
            </a:r>
          </a:p>
        </p:txBody>
      </p:sp>
      <p:sp>
        <p:nvSpPr>
          <p:cNvPr id="545" name="Shape 545"/>
          <p:cNvSpPr/>
          <p:nvPr/>
        </p:nvSpPr>
        <p:spPr>
          <a:xfrm>
            <a:off x="1420098" y="8307526"/>
            <a:ext cx="3667464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fast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new GridLayout(1,3) </a:t>
            </a:r>
          </a:p>
        </p:txBody>
      </p:sp>
      <p:sp>
        <p:nvSpPr>
          <p:cNvPr id="548" name="Shape 548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new BorderLayout()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49" name="Shape 549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new FlowLayout() </a:t>
            </a:r>
          </a:p>
        </p:txBody>
      </p:sp>
      <p:sp>
        <p:nvSpPr>
          <p:cNvPr id="550" name="Shape 550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51" name="Shape 551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52" name="Shape 552"/>
          <p:cNvSpPr/>
          <p:nvPr/>
        </p:nvSpPr>
        <p:spPr>
          <a:xfrm>
            <a:off x="2539730" y="2482441"/>
            <a:ext cx="10547174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a frame with three buttons on a line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B4 extends JFrame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B4()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JButton b1 = new JButton("Knapp 1");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JButton b2 = new JButton("Knapp 2");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JButton b3 = new JButton("Knapp 3");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JPanel p = new JPanel(???);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p.add(b1); p.add(b2); p.add(b3);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this.add(p);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53" name="Shape 55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B4</a:t>
            </a:r>
          </a:p>
        </p:txBody>
      </p:sp>
    </p:spTree>
  </p:cSld>
  <p:clrMapOvr>
    <a:masterClrMapping/>
  </p:clrMapOvr>
  <p:transition spd="fast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Shape 555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new GridLayout(1,3) </a:t>
            </a:r>
          </a:p>
        </p:txBody>
      </p:sp>
      <p:sp>
        <p:nvSpPr>
          <p:cNvPr id="556" name="Shape 556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new BorderLayout()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57" name="Shape 557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new FlowLayout() </a:t>
            </a:r>
          </a:p>
        </p:txBody>
      </p:sp>
      <p:sp>
        <p:nvSpPr>
          <p:cNvPr id="558" name="Shape 558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59" name="Shape 559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60" name="Shape 560"/>
          <p:cNvSpPr/>
          <p:nvPr/>
        </p:nvSpPr>
        <p:spPr>
          <a:xfrm>
            <a:off x="2539730" y="2482441"/>
            <a:ext cx="10547174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a frame with three buttons on a line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B4 extends JFrame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B4()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JButton b1 = new JButton("Knapp 1");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JButton b2 = new JButton("Knapp 2");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JButton b3 = new JButton("Knapp 3");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JPanel p = new JPanel(???);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p.add(b1); p.add(b2); p.add(b3); 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this.add(p);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61" name="Shape 561"/>
          <p:cNvSpPr/>
          <p:nvPr/>
        </p:nvSpPr>
        <p:spPr>
          <a:xfrm>
            <a:off x="1365065" y="7649715"/>
            <a:ext cx="3946557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562" name="Shape 56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B4</a:t>
            </a:r>
          </a:p>
        </p:txBody>
      </p:sp>
    </p:spTree>
  </p:cSld>
  <p:clrMapOvr>
    <a:masterClrMapping/>
  </p:clrMapOvr>
  <p:transition spd="fast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actionPerformed() </a:t>
            </a:r>
          </a:p>
        </p:txBody>
      </p:sp>
      <p:sp>
        <p:nvSpPr>
          <p:cNvPr id="565" name="Shape 565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actionPerformed(e)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66" name="Shape 566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al.actionPerformed(e); </a:t>
            </a:r>
          </a:p>
        </p:txBody>
      </p:sp>
      <p:sp>
        <p:nvSpPr>
          <p:cNvPr id="567" name="Shape 567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68" name="Shape 568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69" name="Shape 569"/>
          <p:cNvSpPr/>
          <p:nvPr/>
        </p:nvSpPr>
        <p:spPr>
          <a:xfrm>
            <a:off x="2539730" y="2482441"/>
            <a:ext cx="10547174" cy="4731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java.awt.event.*;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a timer that ticks twice every delay milliseconds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B5 extends Timer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B5(int delay, ActionListener al)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super(delay,new ActionListener()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public void actionPerformed(ActionEvent e)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    al.actionPerformed(e);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    ???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});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70" name="Shape 57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B5</a:t>
            </a:r>
          </a:p>
        </p:txBody>
      </p:sp>
    </p:spTree>
  </p:cSld>
  <p:clrMapOvr>
    <a:masterClrMapping/>
  </p:clrMapOvr>
  <p:transition spd="fast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actionPerformed() </a:t>
            </a:r>
          </a:p>
        </p:txBody>
      </p:sp>
      <p:sp>
        <p:nvSpPr>
          <p:cNvPr id="573" name="Shape 573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actionPerformed(e) 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74" name="Shape 574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al.actionPerformed(e); </a:t>
            </a:r>
          </a:p>
        </p:txBody>
      </p:sp>
      <p:sp>
        <p:nvSpPr>
          <p:cNvPr id="575" name="Shape 575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76" name="Shape 576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77" name="Shape 577"/>
          <p:cNvSpPr/>
          <p:nvPr/>
        </p:nvSpPr>
        <p:spPr>
          <a:xfrm>
            <a:off x="2539730" y="2482441"/>
            <a:ext cx="10547174" cy="4731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java.awt.event.*;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a timer that ticks twice every delay milliseconds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B5 extends Timer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B5(int delay, ActionListener al)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super(delay,new ActionListener()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public void actionPerformed(ActionEvent e)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    al.actionPerformed(e);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    ???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});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78" name="Shape 578"/>
          <p:cNvSpPr/>
          <p:nvPr/>
        </p:nvSpPr>
        <p:spPr>
          <a:xfrm>
            <a:off x="5454465" y="7649715"/>
            <a:ext cx="4501103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579" name="Shape 57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B5</a:t>
            </a:r>
          </a:p>
        </p:txBody>
      </p:sp>
    </p:spTree>
  </p:cSld>
  <p:clrMapOvr>
    <a:masterClrMapping/>
  </p:clrMapOvr>
  <p:transition spd="fast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b = a; a = b; </a:t>
            </a:r>
          </a:p>
        </p:txBody>
      </p:sp>
      <p:sp>
        <p:nvSpPr>
          <p:cNvPr id="582" name="Shape 582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a,b = b,a;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83" name="Shape 583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t = b; b = a; a = t; </a:t>
            </a:r>
          </a:p>
        </p:txBody>
      </p:sp>
      <p:sp>
        <p:nvSpPr>
          <p:cNvPr id="584" name="Shape 584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85" name="Shape 585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86" name="Shape 586"/>
          <p:cNvSpPr/>
          <p:nvPr/>
        </p:nvSpPr>
        <p:spPr>
          <a:xfrm>
            <a:off x="2539730" y="2482441"/>
            <a:ext cx="10547174" cy="4147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B6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swaps the content of arrays a and b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swap(int[] a, int[] b)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if (a.length == b.length)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int[] t;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???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throw new IllegalArgumentException("argh!");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87" name="Shape 58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B6</a:t>
            </a:r>
          </a:p>
        </p:txBody>
      </p:sp>
    </p:spTree>
  </p:cSld>
  <p:clrMapOvr>
    <a:masterClrMapping/>
  </p:clrMapOvr>
  <p:transition spd="fast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b = a; a = b; </a:t>
            </a:r>
          </a:p>
        </p:txBody>
      </p:sp>
      <p:sp>
        <p:nvSpPr>
          <p:cNvPr id="590" name="Shape 590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a,b = b,a;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591" name="Shape 591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t = b; b = a; a = t; </a:t>
            </a:r>
          </a:p>
        </p:txBody>
      </p:sp>
      <p:sp>
        <p:nvSpPr>
          <p:cNvPr id="592" name="Shape 592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593" name="Shape 593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594" name="Shape 594"/>
          <p:cNvSpPr/>
          <p:nvPr/>
        </p:nvSpPr>
        <p:spPr>
          <a:xfrm>
            <a:off x="2539730" y="2482441"/>
            <a:ext cx="10547174" cy="4147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B6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swaps the content of arrays a and b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swap(int[] a, int[] b)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if (a.length == b.length)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int[] t;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???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 else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throw new IllegalArgumentException("argh!");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95" name="Shape 595"/>
          <p:cNvSpPr/>
          <p:nvPr/>
        </p:nvSpPr>
        <p:spPr>
          <a:xfrm>
            <a:off x="5454465" y="8284715"/>
            <a:ext cx="4501103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596" name="Shape 596"/>
          <p:cNvSpPr/>
          <p:nvPr/>
        </p:nvSpPr>
        <p:spPr>
          <a:xfrm>
            <a:off x="4674393" y="4464405"/>
            <a:ext cx="6275786" cy="3108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584" y="7616"/>
                </a:lnTo>
                <a:lnTo>
                  <a:pt x="2584" y="21352"/>
                </a:lnTo>
                <a:cubicBezTo>
                  <a:pt x="2584" y="21489"/>
                  <a:pt x="2640" y="21600"/>
                  <a:pt x="2707" y="21600"/>
                </a:cubicBezTo>
                <a:lnTo>
                  <a:pt x="21478" y="21600"/>
                </a:lnTo>
                <a:cubicBezTo>
                  <a:pt x="21546" y="21600"/>
                  <a:pt x="21600" y="21489"/>
                  <a:pt x="21600" y="21352"/>
                </a:cubicBezTo>
                <a:lnTo>
                  <a:pt x="21600" y="6516"/>
                </a:lnTo>
                <a:cubicBezTo>
                  <a:pt x="21600" y="6379"/>
                  <a:pt x="21546" y="6268"/>
                  <a:pt x="21478" y="6268"/>
                </a:cubicBezTo>
                <a:lnTo>
                  <a:pt x="3168" y="6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 algn="l">
              <a:defRPr sz="1800"/>
            </a:pPr>
            <a:endParaRPr b="1" sz="20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for (int i=0; i &lt; a.length; i++) {</a:t>
            </a:r>
            <a:endParaRPr b="1" sz="20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int k = a[i];</a:t>
            </a:r>
            <a:endParaRPr b="1" sz="20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a[i] = b[i];</a:t>
            </a:r>
            <a:endParaRPr b="1" sz="20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b[i] = k;</a:t>
            </a:r>
            <a:endParaRPr b="1" sz="20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</a:p>
        </p:txBody>
      </p:sp>
      <p:sp>
        <p:nvSpPr>
          <p:cNvPr id="597" name="Shape 59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B6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6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extends </a:t>
            </a:r>
          </a:p>
        </p:txBody>
      </p:sp>
      <p:sp>
        <p:nvSpPr>
          <p:cNvPr id="600" name="Shape 600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implements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601" name="Shape 601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throws </a:t>
            </a:r>
          </a:p>
        </p:txBody>
      </p:sp>
      <p:sp>
        <p:nvSpPr>
          <p:cNvPr id="602" name="Shape 602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603" name="Shape 603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604" name="Shape 604"/>
          <p:cNvSpPr/>
          <p:nvPr/>
        </p:nvSpPr>
        <p:spPr>
          <a:xfrm>
            <a:off x="2539730" y="2482441"/>
            <a:ext cx="10547174" cy="5023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java.awt.event.*;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writes Hej every second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B7 ??? ActionListener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actionPerformed(ActionEvent e)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System.out.println("Hej!");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B7()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Timer t = new Timer(1000,this);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t.start();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05" name="Shape 60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B7</a:t>
            </a:r>
          </a:p>
        </p:txBody>
      </p:sp>
    </p:spTree>
  </p:cSld>
  <p:clrMapOvr>
    <a:masterClrMapping/>
  </p:clrMapOvr>
  <p:transition spd="fast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Shape 607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extends </a:t>
            </a:r>
          </a:p>
        </p:txBody>
      </p:sp>
      <p:sp>
        <p:nvSpPr>
          <p:cNvPr id="608" name="Shape 608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implements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609" name="Shape 609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throws </a:t>
            </a:r>
          </a:p>
        </p:txBody>
      </p:sp>
      <p:sp>
        <p:nvSpPr>
          <p:cNvPr id="610" name="Shape 610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611" name="Shape 611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612" name="Shape 612"/>
          <p:cNvSpPr/>
          <p:nvPr/>
        </p:nvSpPr>
        <p:spPr>
          <a:xfrm>
            <a:off x="2539730" y="2482441"/>
            <a:ext cx="10547174" cy="5023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javax.swing.*;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import java.awt.event.*;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// writes Hej every second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B7 ??? ActionListener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actionPerformed(ActionEvent e)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System.out.println("Hej!");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B7()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Timer t = new Timer(1000,this);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t.start();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13" name="Shape 613"/>
          <p:cNvSpPr/>
          <p:nvPr/>
        </p:nvSpPr>
        <p:spPr>
          <a:xfrm>
            <a:off x="1365065" y="8297415"/>
            <a:ext cx="2638087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614" name="Shape 61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B7</a:t>
            </a:r>
          </a:p>
        </p:txBody>
      </p:sp>
    </p:spTree>
  </p:cSld>
  <p:clrMapOvr>
    <a:masterClrMapping/>
  </p:clrMapOvr>
  <p:transition spd="fast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Q1</a:t>
            </a:r>
          </a:p>
        </p:txBody>
      </p:sp>
      <p:sp>
        <p:nvSpPr>
          <p:cNvPr id="87" name="Shape 87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88" name="Shape 88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89" name="Shape 89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90" name="Shape 90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91" name="Shape 91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92" name="Shape 92"/>
          <p:cNvSpPr/>
          <p:nvPr/>
        </p:nvSpPr>
        <p:spPr>
          <a:xfrm>
            <a:off x="2539730" y="2990441"/>
            <a:ext cx="7185373" cy="268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Q1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for(i=0; i&lt;0;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System.out.println(i);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fast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Shape 616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(int i=0; i&lt;k; i++) </a:t>
            </a:r>
          </a:p>
        </p:txBody>
      </p:sp>
      <p:sp>
        <p:nvSpPr>
          <p:cNvPr id="617" name="Shape 617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(int i=0; i&lt;k-1; i++)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618" name="Shape 618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(int i=k-1; 0&lt;=i; i--) </a:t>
            </a:r>
          </a:p>
        </p:txBody>
      </p:sp>
      <p:sp>
        <p:nvSpPr>
          <p:cNvPr id="619" name="Shape 619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620" name="Shape 620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621" name="Shape 621"/>
          <p:cNvSpPr/>
          <p:nvPr/>
        </p:nvSpPr>
        <p:spPr>
          <a:xfrm>
            <a:off x="2539730" y="2482441"/>
            <a:ext cx="10547174" cy="3271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B8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moves the content of a up by one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swap(int[] a)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k = a.length;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???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a[i+1] =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622" name="Shape 62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B8</a:t>
            </a:r>
          </a:p>
        </p:txBody>
      </p:sp>
    </p:spTree>
  </p:cSld>
  <p:clrMapOvr>
    <a:masterClrMapping/>
  </p:clrMapOvr>
  <p:transition spd="fast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Shape 624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(int i=0; i&lt;k; i++) </a:t>
            </a:r>
          </a:p>
        </p:txBody>
      </p:sp>
      <p:sp>
        <p:nvSpPr>
          <p:cNvPr id="625" name="Shape 625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(int i=0; i&lt;k-1; i++)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626" name="Shape 626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(int i=k-1; 0&lt;=i; i--) </a:t>
            </a:r>
          </a:p>
        </p:txBody>
      </p:sp>
      <p:sp>
        <p:nvSpPr>
          <p:cNvPr id="627" name="Shape 627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628" name="Shape 628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629" name="Shape 629"/>
          <p:cNvSpPr/>
          <p:nvPr/>
        </p:nvSpPr>
        <p:spPr>
          <a:xfrm>
            <a:off x="2539730" y="2482441"/>
            <a:ext cx="10547174" cy="3271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B8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moves the content of a up by one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swap(int[] a)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k = a.length;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???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a[i+1] =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630" name="Shape 630"/>
          <p:cNvSpPr/>
          <p:nvPr/>
        </p:nvSpPr>
        <p:spPr>
          <a:xfrm>
            <a:off x="5543365" y="7662415"/>
            <a:ext cx="4404312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631" name="Shape 63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B8</a:t>
            </a:r>
          </a:p>
        </p:txBody>
      </p:sp>
    </p:spTree>
  </p:cSld>
  <p:clrMapOvr>
    <a:masterClrMapping/>
  </p:clrMapOvr>
  <p:transition spd="fast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(a[i] != k) </a:t>
            </a:r>
          </a:p>
        </p:txBody>
      </p:sp>
      <p:sp>
        <p:nvSpPr>
          <p:cNvPr id="634" name="Shape 634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(a[i] != k &amp;&amp; 0 &lt;= i)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635" name="Shape 635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(0 &lt;= i &amp;&amp; a[i] != k) </a:t>
            </a:r>
          </a:p>
        </p:txBody>
      </p:sp>
      <p:sp>
        <p:nvSpPr>
          <p:cNvPr id="636" name="Shape 636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637" name="Shape 637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638" name="Shape 638"/>
          <p:cNvSpPr/>
          <p:nvPr/>
        </p:nvSpPr>
        <p:spPr>
          <a:xfrm>
            <a:off x="2539730" y="2482441"/>
            <a:ext cx="10547174" cy="356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B9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returns true if (and only if) k is in array a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find(int k, int[] a)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i = a.length-1;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while ???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 = i-1;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0 &lt;= i;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639" name="Shape 63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B9</a:t>
            </a:r>
          </a:p>
        </p:txBody>
      </p:sp>
    </p:spTree>
  </p:cSld>
  <p:clrMapOvr>
    <a:masterClrMapping/>
  </p:clrMapOvr>
  <p:transition spd="fast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Shape 641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(a[i] != k) </a:t>
            </a:r>
          </a:p>
        </p:txBody>
      </p:sp>
      <p:sp>
        <p:nvSpPr>
          <p:cNvPr id="642" name="Shape 642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(a[i] != k &amp;&amp; 0 &lt;= i)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643" name="Shape 643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(0 &lt;= i &amp;&amp; a[i] != k) </a:t>
            </a:r>
          </a:p>
        </p:txBody>
      </p:sp>
      <p:sp>
        <p:nvSpPr>
          <p:cNvPr id="644" name="Shape 644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645" name="Shape 645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646" name="Shape 646"/>
          <p:cNvSpPr/>
          <p:nvPr/>
        </p:nvSpPr>
        <p:spPr>
          <a:xfrm>
            <a:off x="2539730" y="2482441"/>
            <a:ext cx="10547174" cy="356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B9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returns true if (and only if) k is in array a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void find(int k, int[] a)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int i = a.length-1;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while ???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 = i-1;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0 &lt;= i;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647" name="Shape 647"/>
          <p:cNvSpPr/>
          <p:nvPr/>
        </p:nvSpPr>
        <p:spPr>
          <a:xfrm>
            <a:off x="5543365" y="7662415"/>
            <a:ext cx="4404312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648" name="Shape 64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B9</a:t>
            </a:r>
          </a:p>
        </p:txBody>
      </p:sp>
    </p:spTree>
  </p:cSld>
  <p:clrMapOvr>
    <a:masterClrMapping/>
  </p:clrMapOvr>
  <p:transition spd="fast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Shape 650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Comparable </a:t>
            </a:r>
          </a:p>
        </p:txBody>
      </p:sp>
      <p:sp>
        <p:nvSpPr>
          <p:cNvPr id="651" name="Shape 651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int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652" name="Shape 652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Object </a:t>
            </a:r>
          </a:p>
        </p:txBody>
      </p:sp>
      <p:sp>
        <p:nvSpPr>
          <p:cNvPr id="653" name="Shape 653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654" name="Shape 654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655" name="Shape 655"/>
          <p:cNvSpPr/>
          <p:nvPr/>
        </p:nvSpPr>
        <p:spPr>
          <a:xfrm>
            <a:off x="2539730" y="2482441"/>
            <a:ext cx="10547174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B10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returns the maximum value of an array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??? findMax(???[] a)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if (a == null || a.length == 0) { throw new RuntimeException();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??? max = a[0];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(int i=1;i&lt;a.length;i++)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if (max.compareTo(a[i]) &lt; 0)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max =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max;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656" name="Shape 65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B10</a:t>
            </a:r>
          </a:p>
        </p:txBody>
      </p:sp>
    </p:spTree>
  </p:cSld>
  <p:clrMapOvr>
    <a:masterClrMapping/>
  </p:clrMapOvr>
  <p:transition spd="fast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Shape 658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Comparable </a:t>
            </a:r>
          </a:p>
        </p:txBody>
      </p:sp>
      <p:sp>
        <p:nvSpPr>
          <p:cNvPr id="659" name="Shape 659"/>
          <p:cNvSpPr/>
          <p:nvPr/>
        </p:nvSpPr>
        <p:spPr>
          <a:xfrm>
            <a:off x="1642466" y="8431710"/>
            <a:ext cx="4749679" cy="80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lnSpc>
                <a:spcPts val="2700"/>
              </a:lnSpc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int</a:t>
            </a:r>
            <a:endParaRPr b="1" sz="22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lnSpc>
                <a:spcPts val="2700"/>
              </a:lnSpc>
              <a:defRPr sz="1800"/>
            </a:pP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  </a:t>
            </a:r>
          </a:p>
        </p:txBody>
      </p:sp>
      <p:sp>
        <p:nvSpPr>
          <p:cNvPr id="660" name="Shape 660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b="1" sz="2200">
                <a:latin typeface="Consolas"/>
                <a:ea typeface="Consolas"/>
                <a:cs typeface="Consolas"/>
                <a:sym typeface="Consolas"/>
              </a:rPr>
              <a:t>Object </a:t>
            </a:r>
          </a:p>
        </p:txBody>
      </p:sp>
      <p:sp>
        <p:nvSpPr>
          <p:cNvPr id="661" name="Shape 661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ingen av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,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</a:t>
            </a:r>
          </a:p>
        </p:txBody>
      </p:sp>
      <p:sp>
        <p:nvSpPr>
          <p:cNvPr id="662" name="Shape 662"/>
          <p:cNvSpPr/>
          <p:nvPr/>
        </p:nvSpPr>
        <p:spPr>
          <a:xfrm>
            <a:off x="5070233" y="1744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773F9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773F9B"/>
                </a:solidFill>
              </a:rPr>
              <a:t>Vad ska (???) vara?</a:t>
            </a:r>
          </a:p>
        </p:txBody>
      </p:sp>
      <p:sp>
        <p:nvSpPr>
          <p:cNvPr id="663" name="Shape 663"/>
          <p:cNvSpPr/>
          <p:nvPr/>
        </p:nvSpPr>
        <p:spPr>
          <a:xfrm>
            <a:off x="2539730" y="2482441"/>
            <a:ext cx="10547174" cy="443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B10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// returns the maximum value of an array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??? findMax(???[] a)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if (a == null || a.length == 0) { throw new RuntimeException();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??? max = a[0];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 (int i=1;i&lt;a.length;i++)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if (max.compareTo(a[i]) &lt; 0)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    max = a[i];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max;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664" name="Shape 664"/>
          <p:cNvSpPr/>
          <p:nvPr/>
        </p:nvSpPr>
        <p:spPr>
          <a:xfrm>
            <a:off x="1479365" y="7662415"/>
            <a:ext cx="2535069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665" name="Shape 66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B10</a:t>
            </a:r>
          </a:p>
        </p:txBody>
      </p:sp>
    </p:spTree>
  </p:cSld>
  <p:clrMapOvr>
    <a:masterClrMapping/>
  </p:clrMapOvr>
  <p:transition spd="fast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Q1</a:t>
            </a:r>
          </a:p>
        </p:txBody>
      </p:sp>
      <p:sp>
        <p:nvSpPr>
          <p:cNvPr id="95" name="Shape 95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96" name="Shape 96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97" name="Shape 97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98" name="Shape 98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99" name="Shape 99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00" name="Shape 100"/>
          <p:cNvSpPr/>
          <p:nvPr/>
        </p:nvSpPr>
        <p:spPr>
          <a:xfrm>
            <a:off x="2539730" y="2990441"/>
            <a:ext cx="7185373" cy="268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Q1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for(i=0; i&lt;0; i++)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    System.out.println(i);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01" name="Shape 101"/>
          <p:cNvSpPr/>
          <p:nvPr/>
        </p:nvSpPr>
        <p:spPr>
          <a:xfrm>
            <a:off x="5393924" y="7647126"/>
            <a:ext cx="5106510" cy="692870"/>
          </a:xfrm>
          <a:prstGeom prst="roundRect">
            <a:avLst>
              <a:gd name="adj" fmla="val 26979"/>
            </a:avLst>
          </a:prstGeom>
          <a:ln w="114300">
            <a:solidFill>
              <a:srgbClr val="00882B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02" name="Shape 102"/>
          <p:cNvSpPr/>
          <p:nvPr/>
        </p:nvSpPr>
        <p:spPr>
          <a:xfrm>
            <a:off x="3728123" y="4138867"/>
            <a:ext cx="4316810" cy="2189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013" y="0"/>
                </a:moveTo>
                <a:lnTo>
                  <a:pt x="2435" y="15507"/>
                </a:lnTo>
                <a:lnTo>
                  <a:pt x="177" y="15507"/>
                </a:lnTo>
                <a:cubicBezTo>
                  <a:pt x="79" y="15507"/>
                  <a:pt x="0" y="15663"/>
                  <a:pt x="0" y="15855"/>
                </a:cubicBezTo>
                <a:lnTo>
                  <a:pt x="0" y="21251"/>
                </a:lnTo>
                <a:cubicBezTo>
                  <a:pt x="0" y="21444"/>
                  <a:pt x="79" y="21600"/>
                  <a:pt x="177" y="21600"/>
                </a:cubicBezTo>
                <a:lnTo>
                  <a:pt x="21423" y="21600"/>
                </a:lnTo>
                <a:cubicBezTo>
                  <a:pt x="21521" y="21600"/>
                  <a:pt x="21600" y="21444"/>
                  <a:pt x="21600" y="21251"/>
                </a:cubicBezTo>
                <a:lnTo>
                  <a:pt x="21600" y="15855"/>
                </a:lnTo>
                <a:cubicBezTo>
                  <a:pt x="21600" y="15663"/>
                  <a:pt x="21521" y="15507"/>
                  <a:pt x="21423" y="15507"/>
                </a:cubicBezTo>
                <a:lnTo>
                  <a:pt x="3588" y="15507"/>
                </a:lnTo>
                <a:lnTo>
                  <a:pt x="301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Variabel i är inte deklarerad.</a:t>
            </a:r>
          </a:p>
        </p:txBody>
      </p:sp>
    </p:spTree>
  </p:cSld>
  <p:clrMapOvr>
    <a:masterClrMapping/>
  </p:clrMapOvr>
  <p:transition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Q2</a:t>
            </a:r>
          </a:p>
        </p:txBody>
      </p:sp>
      <p:sp>
        <p:nvSpPr>
          <p:cNvPr id="105" name="Shape 105"/>
          <p:cNvSpPr/>
          <p:nvPr/>
        </p:nvSpPr>
        <p:spPr>
          <a:xfrm>
            <a:off x="4054233" y="1998975"/>
            <a:ext cx="1088994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Varför klagar kompilatorn (javac)?</a:t>
            </a:r>
          </a:p>
        </p:txBody>
      </p:sp>
      <p:sp>
        <p:nvSpPr>
          <p:cNvPr id="106" name="Shape 106"/>
          <p:cNvSpPr/>
          <p:nvPr/>
        </p:nvSpPr>
        <p:spPr>
          <a:xfrm>
            <a:off x="1642466" y="7710399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A: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syntaxfel</a:t>
            </a:r>
          </a:p>
        </p:txBody>
      </p:sp>
      <p:sp>
        <p:nvSpPr>
          <p:cNvPr id="107" name="Shape 107"/>
          <p:cNvSpPr/>
          <p:nvPr/>
        </p:nvSpPr>
        <p:spPr>
          <a:xfrm>
            <a:off x="1642466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typfel</a:t>
            </a:r>
          </a:p>
        </p:txBody>
      </p:sp>
      <p:sp>
        <p:nvSpPr>
          <p:cNvPr id="108" name="Shape 108"/>
          <p:cNvSpPr/>
          <p:nvPr/>
        </p:nvSpPr>
        <p:spPr>
          <a:xfrm>
            <a:off x="5706467" y="7733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C: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någonting är inte definierat</a:t>
            </a:r>
          </a:p>
        </p:txBody>
      </p:sp>
      <p:sp>
        <p:nvSpPr>
          <p:cNvPr id="109" name="Shape 109"/>
          <p:cNvSpPr/>
          <p:nvPr/>
        </p:nvSpPr>
        <p:spPr>
          <a:xfrm>
            <a:off x="5706467" y="8368210"/>
            <a:ext cx="4749679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D:  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kompilatorn klagar inte</a:t>
            </a:r>
          </a:p>
        </p:txBody>
      </p:sp>
      <p:sp>
        <p:nvSpPr>
          <p:cNvPr id="110" name="Shape 110"/>
          <p:cNvSpPr/>
          <p:nvPr/>
        </p:nvSpPr>
        <p:spPr>
          <a:xfrm>
            <a:off x="2539730" y="2990441"/>
            <a:ext cx="7185373" cy="356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public class Q2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int foo(int i)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return i+1;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public static void main(String[] args) {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    System.out.println(foo(args.length));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0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0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fast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