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se.chalmers.se/edu/course/TDA545/2014-tenta.pdf" TargetMode="Externa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1515536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Repetitionsföreläsning 1: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5800">
                <a:latin typeface="Gill Sans SemiBold"/>
                <a:ea typeface="Gill Sans SemiBold"/>
                <a:cs typeface="Gill Sans SemiBold"/>
                <a:sym typeface="Gill Sans SemiBold"/>
              </a:rPr>
              <a:t>Lite rekursion &amp; problemlösning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431704" y="5672044"/>
            <a:ext cx="9728953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35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3500">
                <a:solidFill>
                  <a:srgbClr val="C82506"/>
                </a:solidFill>
              </a:rPr>
              <a:t>Inget nytt material.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2152217" y="2295924"/>
            <a:ext cx="9951809" cy="335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Skriv ett enkelt ritprogram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  1.  Man bör kunna rita linjer.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2.  Man bör kunna välja färg.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 3.  Man bör kunna trycka på undo och redo knappar.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Ny uppgift</a:t>
            </a:r>
          </a:p>
        </p:txBody>
      </p:sp>
    </p:spTree>
  </p:cSld>
  <p:clrMapOvr>
    <a:masterClrMapping/>
  </p:clrMapOvr>
  <p:transition spd="fast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Idag</a:t>
            </a:r>
          </a:p>
        </p:txBody>
      </p:sp>
      <p:sp>
        <p:nvSpPr>
          <p:cNvPr id="44" name="Shape 44"/>
          <p:cNvSpPr/>
          <p:nvPr/>
        </p:nvSpPr>
        <p:spPr>
          <a:xfrm>
            <a:off x="1925812" y="2777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Snabb genom gång av en del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terminologi</a:t>
            </a:r>
          </a:p>
        </p:txBody>
      </p:sp>
      <p:sp>
        <p:nvSpPr>
          <p:cNvPr id="45" name="Shape 45"/>
          <p:cNvSpPr/>
          <p:nvPr/>
        </p:nvSpPr>
        <p:spPr>
          <a:xfrm>
            <a:off x="1925812" y="3666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Rekursion: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när, var och hur ska man använda rekursion?</a:t>
            </a:r>
          </a:p>
        </p:txBody>
      </p:sp>
      <p:sp>
        <p:nvSpPr>
          <p:cNvPr id="46" name="Shape 46"/>
          <p:cNvSpPr/>
          <p:nvPr/>
        </p:nvSpPr>
        <p:spPr>
          <a:xfrm>
            <a:off x="1925812" y="4555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Problemlösning: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uppgifter som har rekursion av olika slag.</a:t>
            </a:r>
          </a:p>
        </p:txBody>
      </p:sp>
      <p:sp>
        <p:nvSpPr>
          <p:cNvPr id="47" name="Shape 47"/>
          <p:cNvSpPr/>
          <p:nvPr/>
        </p:nvSpPr>
        <p:spPr>
          <a:xfrm>
            <a:off x="1925812" y="7730497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DE6A1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På torsdag: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vad vill ni att jag gör? vad är nyttigast för er?</a:t>
            </a:r>
          </a:p>
        </p:txBody>
      </p:sp>
      <p:sp>
        <p:nvSpPr>
          <p:cNvPr id="48" name="Shape 48"/>
          <p:cNvSpPr/>
          <p:nvPr/>
        </p:nvSpPr>
        <p:spPr>
          <a:xfrm>
            <a:off x="1925812" y="8365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 lvl="0">
              <a:defRPr sz="1800"/>
            </a:pPr>
            <a:r>
              <a:rPr sz="2800"/>
              <a:t>(Jag vill ha förslag av dem som tycker att kursen är svår.)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" grpId="3"/>
      <p:bldP build="whole" bldLvl="1" animBg="1" rev="0" advAuto="0" spid="48" grpId="5"/>
      <p:bldP build="whole" bldLvl="1" animBg="1" rev="0" advAuto="0" spid="44" grpId="1"/>
      <p:bldP build="whole" bldLvl="1" animBg="1" rev="0" advAuto="0" spid="47" grpId="4"/>
      <p:bldP build="whole" bldLvl="1" animBg="1" rev="0" advAuto="0" spid="4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Terminologi</a:t>
            </a:r>
          </a:p>
        </p:txBody>
      </p:sp>
      <p:sp>
        <p:nvSpPr>
          <p:cNvPr id="51" name="Shape 51"/>
          <p:cNvSpPr/>
          <p:nvPr/>
        </p:nvSpPr>
        <p:spPr>
          <a:xfrm>
            <a:off x="2288810" y="2365672"/>
            <a:ext cx="10889944" cy="579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static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private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primitivtyp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referensvärde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boolean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int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double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sträng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array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loopar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rekursion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objekt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instans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klass</a:t>
            </a:r>
          </a:p>
        </p:txBody>
      </p:sp>
      <p:sp>
        <p:nvSpPr>
          <p:cNvPr id="52" name="Shape 52"/>
          <p:cNvSpPr/>
          <p:nvPr/>
        </p:nvSpPr>
        <p:spPr>
          <a:xfrm>
            <a:off x="6606809" y="2365672"/>
            <a:ext cx="4593507" cy="579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abstrakta metoder och klasser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gränssnitt (interface)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extends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implements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konstruktor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överskuggning (overriding)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överlagring (overloading)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händelsehantering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exceptions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checked / unchecked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immutable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swing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GUI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grafik</a:t>
            </a:r>
          </a:p>
        </p:txBody>
      </p:sp>
    </p:spTree>
  </p:cSld>
  <p:clrMapOvr>
    <a:masterClrMapping/>
  </p:clrMapOvr>
  <p:transition spd="fast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Rekursion</a:t>
            </a:r>
          </a:p>
        </p:txBody>
      </p:sp>
      <p:sp>
        <p:nvSpPr>
          <p:cNvPr id="55" name="Shape 55"/>
          <p:cNvSpPr/>
          <p:nvPr/>
        </p:nvSpPr>
        <p:spPr>
          <a:xfrm>
            <a:off x="2144413" y="2309611"/>
            <a:ext cx="793836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Vad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rekursion?</a:t>
            </a:r>
          </a:p>
        </p:txBody>
      </p:sp>
      <p:grpSp>
        <p:nvGrpSpPr>
          <p:cNvPr id="58" name="Group 58"/>
          <p:cNvGrpSpPr/>
          <p:nvPr/>
        </p:nvGrpSpPr>
        <p:grpSpPr>
          <a:xfrm>
            <a:off x="2525413" y="3046211"/>
            <a:ext cx="7938365" cy="3235847"/>
            <a:chOff x="0" y="0"/>
            <a:chExt cx="7938364" cy="3235845"/>
          </a:xfrm>
        </p:grpSpPr>
        <p:sp>
          <p:nvSpPr>
            <p:cNvPr id="56" name="Shape 56"/>
            <p:cNvSpPr/>
            <p:nvPr/>
          </p:nvSpPr>
          <p:spPr>
            <a:xfrm>
              <a:off x="0" y="0"/>
              <a:ext cx="793836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Rekursion är en </a:t>
              </a: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självreferens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, t.ex. </a:t>
              </a:r>
            </a:p>
          </p:txBody>
        </p:sp>
        <p:sp>
          <p:nvSpPr>
            <p:cNvPr id="57" name="Shape 57"/>
            <p:cNvSpPr/>
            <p:nvPr/>
          </p:nvSpPr>
          <p:spPr>
            <a:xfrm>
              <a:off x="571144" y="840854"/>
              <a:ext cx="7185373" cy="23949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public static int </a:t>
              </a:r>
              <a:r>
                <a:rPr b="1" sz="20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fib</a:t>
              </a: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(int n) {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if (n &lt; 2) {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  return n;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} else {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  return </a:t>
              </a:r>
              <a:r>
                <a:rPr b="1" sz="20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fib</a:t>
              </a: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(n-1) + </a:t>
              </a:r>
              <a:r>
                <a:rPr b="1" sz="20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fib</a:t>
              </a: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(n-2);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}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  <p:grpSp>
        <p:nvGrpSpPr>
          <p:cNvPr id="61" name="Group 61"/>
          <p:cNvGrpSpPr/>
          <p:nvPr/>
        </p:nvGrpSpPr>
        <p:grpSpPr>
          <a:xfrm>
            <a:off x="2525413" y="6221211"/>
            <a:ext cx="7938365" cy="2651647"/>
            <a:chOff x="0" y="0"/>
            <a:chExt cx="7938364" cy="2651645"/>
          </a:xfrm>
        </p:grpSpPr>
        <p:sp>
          <p:nvSpPr>
            <p:cNvPr id="59" name="Shape 59"/>
            <p:cNvSpPr/>
            <p:nvPr/>
          </p:nvSpPr>
          <p:spPr>
            <a:xfrm>
              <a:off x="0" y="0"/>
              <a:ext cx="793836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men också t.ex.</a:t>
              </a:r>
            </a:p>
          </p:txBody>
        </p:sp>
        <p:sp>
          <p:nvSpPr>
            <p:cNvPr id="60" name="Shape 60"/>
            <p:cNvSpPr/>
            <p:nvPr/>
          </p:nvSpPr>
          <p:spPr>
            <a:xfrm>
              <a:off x="571144" y="840854"/>
              <a:ext cx="7185373" cy="18107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public class </a:t>
              </a:r>
              <a:r>
                <a:rPr b="1" sz="20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Stack</a:t>
              </a: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{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private Object topElement;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private </a:t>
              </a:r>
              <a:r>
                <a:rPr b="1" sz="20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Stack</a:t>
              </a: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rest;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  ... 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000"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000"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1"/>
      <p:bldP build="whole" bldLvl="1" animBg="1" rev="0" advAuto="0" spid="61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Rekursion</a:t>
            </a:r>
          </a:p>
        </p:txBody>
      </p:sp>
      <p:sp>
        <p:nvSpPr>
          <p:cNvPr id="64" name="Shape 64"/>
          <p:cNvSpPr/>
          <p:nvPr/>
        </p:nvSpPr>
        <p:spPr>
          <a:xfrm>
            <a:off x="2144413" y="2284210"/>
            <a:ext cx="793836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När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det bra att använda rekursion?</a:t>
            </a:r>
          </a:p>
        </p:txBody>
      </p:sp>
      <p:sp>
        <p:nvSpPr>
          <p:cNvPr id="65" name="Shape 65"/>
          <p:cNvSpPr/>
          <p:nvPr/>
        </p:nvSpPr>
        <p:spPr>
          <a:xfrm>
            <a:off x="2533217" y="3096024"/>
            <a:ext cx="793836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Hmm… när det passar naturligt som lösning.</a:t>
            </a:r>
          </a:p>
        </p:txBody>
      </p:sp>
      <p:sp>
        <p:nvSpPr>
          <p:cNvPr id="66" name="Shape 66"/>
          <p:cNvSpPr/>
          <p:nvPr/>
        </p:nvSpPr>
        <p:spPr>
          <a:xfrm>
            <a:off x="2533217" y="3731024"/>
            <a:ext cx="793836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Var passar det?</a:t>
            </a:r>
          </a:p>
        </p:txBody>
      </p:sp>
      <p:sp>
        <p:nvSpPr>
          <p:cNvPr id="67" name="Shape 67"/>
          <p:cNvSpPr/>
          <p:nvPr/>
        </p:nvSpPr>
        <p:spPr>
          <a:xfrm>
            <a:off x="2914217" y="4366024"/>
            <a:ext cx="793836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När man kan hitta svaret genom rekursiv/induktiv problemlösning.</a:t>
            </a:r>
          </a:p>
        </p:txBody>
      </p:sp>
      <p:sp>
        <p:nvSpPr>
          <p:cNvPr id="68" name="Shape 68"/>
          <p:cNvSpPr/>
          <p:nvPr/>
        </p:nvSpPr>
        <p:spPr>
          <a:xfrm>
            <a:off x="2914217" y="5763024"/>
            <a:ext cx="7938366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i="0" sz="1800"/>
            </a:pPr>
            <a:r>
              <a:rPr i="1" sz="2800"/>
              <a:t>Exempel frågeställning:</a:t>
            </a:r>
          </a:p>
        </p:txBody>
      </p:sp>
      <p:sp>
        <p:nvSpPr>
          <p:cNvPr id="69" name="Shape 69"/>
          <p:cNvSpPr/>
          <p:nvPr/>
        </p:nvSpPr>
        <p:spPr>
          <a:xfrm>
            <a:off x="3277955" y="6423424"/>
            <a:ext cx="793836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Kan jag lösa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basfall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av problemet?</a:t>
            </a:r>
          </a:p>
        </p:txBody>
      </p:sp>
      <p:sp>
        <p:nvSpPr>
          <p:cNvPr id="70" name="Shape 70"/>
          <p:cNvSpPr/>
          <p:nvPr/>
        </p:nvSpPr>
        <p:spPr>
          <a:xfrm>
            <a:off x="3277955" y="7058424"/>
            <a:ext cx="793836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Kan jag lösa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alla andra fall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om jag antar att jag kan lösa alla enklare instanser av problemet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?</a:t>
            </a:r>
          </a:p>
        </p:txBody>
      </p:sp>
      <p:sp>
        <p:nvSpPr>
          <p:cNvPr id="71" name="Shape 71"/>
          <p:cNvSpPr/>
          <p:nvPr/>
        </p:nvSpPr>
        <p:spPr>
          <a:xfrm>
            <a:off x="2914217" y="8303024"/>
            <a:ext cx="881035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Exempel: </a:t>
            </a:r>
            <a:r>
              <a:rPr i="1"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hitta väg i labyrint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quicksort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 mm.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" grpId="1"/>
      <p:bldP build="whole" bldLvl="1" animBg="1" rev="0" advAuto="0" spid="69" grpId="5"/>
      <p:bldP build="whole" bldLvl="1" animBg="1" rev="0" advAuto="0" spid="70" grpId="6"/>
      <p:bldP build="whole" bldLvl="1" animBg="1" rev="0" advAuto="0" spid="68" grpId="4"/>
      <p:bldP build="whole" bldLvl="1" animBg="1" rev="0" advAuto="0" spid="66" grpId="2"/>
      <p:bldP build="whole" bldLvl="1" animBg="1" rev="0" advAuto="0" spid="71" grpId="7"/>
      <p:bldP build="whole" bldLvl="1" animBg="1" rev="0" advAuto="0" spid="67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Loopar eller rekursion</a:t>
            </a:r>
          </a:p>
        </p:txBody>
      </p:sp>
      <p:sp>
        <p:nvSpPr>
          <p:cNvPr id="74" name="Shape 74"/>
          <p:cNvSpPr/>
          <p:nvPr/>
        </p:nvSpPr>
        <p:spPr>
          <a:xfrm>
            <a:off x="2025217" y="2207024"/>
            <a:ext cx="793836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OBS: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varje loop kan skrivas som rekursion</a:t>
            </a:r>
          </a:p>
        </p:txBody>
      </p:sp>
      <p:sp>
        <p:nvSpPr>
          <p:cNvPr id="75" name="Shape 75"/>
          <p:cNvSpPr/>
          <p:nvPr/>
        </p:nvSpPr>
        <p:spPr>
          <a:xfrm>
            <a:off x="961478" y="3207677"/>
            <a:ext cx="7185373" cy="2979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static int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arraySum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(int[]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int res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int i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while (i &lt; a.length)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res = res +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 = i+1;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return res;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5645188" y="5487666"/>
            <a:ext cx="7185374" cy="414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static int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arraySum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(int[]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return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(0,0,a);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private static int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(int res, int i, 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if (i &lt; a.length)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res = res +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 = i+1;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(res,i,a);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res;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77" name="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19836337">
            <a:off x="2800293" y="5317631"/>
            <a:ext cx="4319346" cy="190501"/>
          </a:xfrm>
          <a:prstGeom prst="rect">
            <a:avLst/>
          </a:prstGeom>
        </p:spPr>
      </p:pic>
      <p:sp>
        <p:nvSpPr>
          <p:cNvPr id="79" name="Shape 79"/>
          <p:cNvSpPr/>
          <p:nvPr/>
        </p:nvSpPr>
        <p:spPr>
          <a:xfrm>
            <a:off x="745226" y="5987545"/>
            <a:ext cx="1251348" cy="13505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337" y="0"/>
                </a:moveTo>
                <a:lnTo>
                  <a:pt x="4350" y="11724"/>
                </a:lnTo>
                <a:lnTo>
                  <a:pt x="610" y="11724"/>
                </a:lnTo>
                <a:cubicBezTo>
                  <a:pt x="273" y="11724"/>
                  <a:pt x="0" y="11976"/>
                  <a:pt x="0" y="12288"/>
                </a:cubicBezTo>
                <a:lnTo>
                  <a:pt x="0" y="21035"/>
                </a:lnTo>
                <a:cubicBezTo>
                  <a:pt x="0" y="21348"/>
                  <a:pt x="273" y="21600"/>
                  <a:pt x="610" y="21600"/>
                </a:cubicBezTo>
                <a:lnTo>
                  <a:pt x="20990" y="21600"/>
                </a:lnTo>
                <a:cubicBezTo>
                  <a:pt x="21327" y="21600"/>
                  <a:pt x="21600" y="21348"/>
                  <a:pt x="21600" y="21035"/>
                </a:cubicBezTo>
                <a:lnTo>
                  <a:pt x="21600" y="12288"/>
                </a:lnTo>
                <a:cubicBezTo>
                  <a:pt x="21600" y="11976"/>
                  <a:pt x="21327" y="11724"/>
                  <a:pt x="20990" y="11724"/>
                </a:cubicBezTo>
                <a:lnTo>
                  <a:pt x="8324" y="11724"/>
                </a:lnTo>
                <a:lnTo>
                  <a:pt x="6337" y="0"/>
                </a:ln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bättre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" grpId="5"/>
      <p:bldP build="whole" bldLvl="1" animBg="1" rev="0" advAuto="0" spid="77" grpId="3"/>
      <p:bldP build="whole" bldLvl="1" animBg="1" rev="0" advAuto="0" spid="75" grpId="2"/>
      <p:bldP build="whole" bldLvl="1" animBg="1" rev="0" advAuto="0" spid="76" grpId="4"/>
      <p:bldP build="whole" bldLvl="1" animBg="1" rev="0" advAuto="0" spid="7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2025217" y="2295924"/>
            <a:ext cx="793836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OBS: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kan varje rekursion skrivas som loop?</a:t>
            </a:r>
          </a:p>
        </p:txBody>
      </p:sp>
      <p:sp>
        <p:nvSpPr>
          <p:cNvPr id="82" name="Shape 82"/>
          <p:cNvSpPr/>
          <p:nvPr/>
        </p:nvSpPr>
        <p:spPr>
          <a:xfrm>
            <a:off x="2533217" y="2803924"/>
            <a:ext cx="793836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 princip ja, men ofta med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mycket besvär</a:t>
            </a: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.</a:t>
            </a:r>
          </a:p>
        </p:txBody>
      </p:sp>
      <p:sp>
        <p:nvSpPr>
          <p:cNvPr id="83" name="Shape 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Loopar eller rekursion (forts)</a:t>
            </a:r>
          </a:p>
        </p:txBody>
      </p:sp>
      <p:sp>
        <p:nvSpPr>
          <p:cNvPr id="84" name="Shape 84"/>
          <p:cNvSpPr/>
          <p:nvPr/>
        </p:nvSpPr>
        <p:spPr>
          <a:xfrm>
            <a:off x="2533217" y="3565924"/>
            <a:ext cx="793836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Ibland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går det lätt.</a:t>
            </a:r>
          </a:p>
        </p:txBody>
      </p:sp>
      <p:pic>
        <p:nvPicPr>
          <p:cNvPr id="8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573" y="4515037"/>
            <a:ext cx="11016796" cy="45583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" grpId="3"/>
      <p:bldP build="whole" bldLvl="1" animBg="1" rev="0" advAuto="0" spid="82" grpId="2"/>
      <p:bldP build="whole" bldLvl="1" animBg="1" rev="0" advAuto="0" spid="81" grpId="1"/>
      <p:bldP build="whole" bldLvl="1" animBg="1" rev="0" advAuto="0" spid="85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2152217" y="2295924"/>
            <a:ext cx="895263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Uppgiften on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rekursions och ritning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från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förra årets tenta.</a:t>
            </a:r>
          </a:p>
        </p:txBody>
      </p:sp>
      <p:sp>
        <p:nvSpPr>
          <p:cNvPr id="88" name="Shape 8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Uppgift</a:t>
            </a:r>
          </a:p>
        </p:txBody>
      </p:sp>
      <p:sp>
        <p:nvSpPr>
          <p:cNvPr id="89" name="Shape 89"/>
          <p:cNvSpPr/>
          <p:nvPr/>
        </p:nvSpPr>
        <p:spPr>
          <a:xfrm>
            <a:off x="1952668" y="5360658"/>
            <a:ext cx="9099464" cy="556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u="sng">
                <a:latin typeface="Gabriola"/>
                <a:ea typeface="Gabriola"/>
                <a:cs typeface="Gabriola"/>
                <a:sym typeface="Gabriola"/>
                <a:hlinkClick r:id="rId2" invalidUrl="" action="" tgtFrame="" tooltip="" history="1" highlightClick="0" endSnd="0"/>
              </a:rPr>
              <a:t>http://www.cse.chalmers.se/edu/course/TDA545/2014-tenta.pdf</a:t>
            </a:r>
            <a:r>
              <a:rPr sz="3600">
                <a:latin typeface="Gabriola"/>
                <a:ea typeface="Gabriola"/>
                <a:cs typeface="Gabriola"/>
                <a:sym typeface="Gabriola"/>
              </a:rPr>
              <a:t>  </a:t>
            </a:r>
          </a:p>
        </p:txBody>
      </p:sp>
    </p:spTree>
  </p:cSld>
  <p:clrMapOvr>
    <a:masterClrMapping/>
  </p:clrMapOvr>
  <p:transition spd="fast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creen Shot 2015-10-19 at 09.45.5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29032" y="4741385"/>
            <a:ext cx="9264749" cy="5924945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2152217" y="2295924"/>
            <a:ext cx="9951809" cy="213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Skriv ett program som ritar en boll där man klickar.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Om man klickar många gånger, då bör alla föregående bollar synas.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Börja med att skriva en klass för bollar.</a:t>
            </a:r>
          </a:p>
        </p:txBody>
      </p:sp>
      <p:sp>
        <p:nvSpPr>
          <p:cNvPr id="93" name="Shape 9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Ny uppgift</a:t>
            </a:r>
          </a:p>
        </p:txBody>
      </p:sp>
    </p:spTree>
  </p:cSld>
  <p:clrMapOvr>
    <a:masterClrMapping/>
  </p:clrMapOvr>
  <p:transition spd="fast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