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se.chalmers.se/edu/year/2013/course/tda545/courseMtrl/sampleExams/2013.10.24.pdf" TargetMode="Externa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1033399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13: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6400">
                <a:latin typeface="Gill Sans SemiBold"/>
                <a:ea typeface="Gill Sans SemiBold"/>
                <a:cs typeface="Gill Sans SemiBold"/>
                <a:sym typeface="Gill Sans SemiBold"/>
              </a:rPr>
              <a:t>Swing (GUI), händelser, timer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433868" y="5874011"/>
            <a:ext cx="59764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5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82B"/>
                </a:solidFill>
              </a:rPr>
              <a:t>GUI = graphical user interface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creen Shot 2014-10-03 at 10.32.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643" y="4785771"/>
            <a:ext cx="5162260" cy="302786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4398122" y="1936959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en “top-level” komponent</a:t>
            </a:r>
          </a:p>
        </p:txBody>
      </p:sp>
      <p:sp>
        <p:nvSpPr>
          <p:cNvPr id="94" name="Shape 94"/>
          <p:cNvSpPr/>
          <p:nvPr/>
        </p:nvSpPr>
        <p:spPr>
          <a:xfrm>
            <a:off x="1999710" y="8264556"/>
            <a:ext cx="1041351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lägger alla komponenter i huvudytan (kallas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ContentPane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339205" y="898461"/>
            <a:ext cx="8157056" cy="991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7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7000"/>
              <a:t>JFrame</a:t>
            </a:r>
          </a:p>
        </p:txBody>
      </p:sp>
      <p:sp>
        <p:nvSpPr>
          <p:cNvPr id="96" name="Shape 96"/>
          <p:cNvSpPr/>
          <p:nvPr/>
        </p:nvSpPr>
        <p:spPr>
          <a:xfrm>
            <a:off x="2049241" y="3246934"/>
            <a:ext cx="9951952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JFrame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är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ett fönster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inte är placerat i ett annat fönster.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Alla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andra komponenter ligger i en JFrame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(eller i en JApplet).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creen Shot 2014-10-03 at 10.32.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9120" y="6052906"/>
            <a:ext cx="5162260" cy="302786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39368" y="6187392"/>
            <a:ext cx="8157056" cy="3529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f.setSize(400,200);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Ett tomt JFrame fönster</a:t>
            </a:r>
          </a:p>
        </p:txBody>
      </p:sp>
      <p:sp>
        <p:nvSpPr>
          <p:cNvPr id="101" name="Shape 101"/>
          <p:cNvSpPr/>
          <p:nvPr/>
        </p:nvSpPr>
        <p:spPr>
          <a:xfrm>
            <a:off x="3649978" y="6020811"/>
            <a:ext cx="4305301" cy="1497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9" y="0"/>
                </a:moveTo>
                <a:cubicBezTo>
                  <a:pt x="1821" y="0"/>
                  <a:pt x="1700" y="345"/>
                  <a:pt x="1700" y="773"/>
                </a:cubicBezTo>
                <a:lnTo>
                  <a:pt x="1700" y="5523"/>
                </a:lnTo>
                <a:lnTo>
                  <a:pt x="0" y="21600"/>
                </a:lnTo>
                <a:lnTo>
                  <a:pt x="2467" y="9341"/>
                </a:lnTo>
                <a:lnTo>
                  <a:pt x="21329" y="9341"/>
                </a:lnTo>
                <a:cubicBezTo>
                  <a:pt x="21478" y="9341"/>
                  <a:pt x="21600" y="8995"/>
                  <a:pt x="21600" y="8568"/>
                </a:cubicBezTo>
                <a:lnTo>
                  <a:pt x="21600" y="773"/>
                </a:lnTo>
                <a:cubicBezTo>
                  <a:pt x="21600" y="345"/>
                  <a:pt x="21478" y="0"/>
                  <a:pt x="21329" y="0"/>
                </a:cubicBezTo>
                <a:lnTo>
                  <a:pt x="196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skapar en ny JFrame</a:t>
            </a:r>
          </a:p>
        </p:txBody>
      </p:sp>
      <p:sp>
        <p:nvSpPr>
          <p:cNvPr id="102" name="Shape 102"/>
          <p:cNvSpPr/>
          <p:nvPr/>
        </p:nvSpPr>
        <p:spPr>
          <a:xfrm>
            <a:off x="4634262" y="8364472"/>
            <a:ext cx="7628336" cy="8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369" y="8521"/>
                </a:lnTo>
                <a:lnTo>
                  <a:pt x="10369" y="20169"/>
                </a:lnTo>
                <a:cubicBezTo>
                  <a:pt x="10369" y="20960"/>
                  <a:pt x="10437" y="21600"/>
                  <a:pt x="10521" y="21600"/>
                </a:cubicBezTo>
                <a:lnTo>
                  <a:pt x="21447" y="21600"/>
                </a:lnTo>
                <a:cubicBezTo>
                  <a:pt x="21531" y="21600"/>
                  <a:pt x="21600" y="20960"/>
                  <a:pt x="21600" y="20169"/>
                </a:cubicBezTo>
                <a:lnTo>
                  <a:pt x="21600" y="5734"/>
                </a:lnTo>
                <a:cubicBezTo>
                  <a:pt x="21600" y="4943"/>
                  <a:pt x="21531" y="4303"/>
                  <a:pt x="21447" y="4303"/>
                </a:cubicBezTo>
                <a:lnTo>
                  <a:pt x="16000" y="4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sätter storlek och position</a:t>
            </a:r>
          </a:p>
        </p:txBody>
      </p:sp>
      <p:sp>
        <p:nvSpPr>
          <p:cNvPr id="103" name="Shape 103"/>
          <p:cNvSpPr/>
          <p:nvPr/>
        </p:nvSpPr>
        <p:spPr>
          <a:xfrm>
            <a:off x="4355489" y="8753004"/>
            <a:ext cx="2160192" cy="7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869" y="7580"/>
                </a:lnTo>
                <a:lnTo>
                  <a:pt x="3869" y="20093"/>
                </a:lnTo>
                <a:cubicBezTo>
                  <a:pt x="3869" y="20926"/>
                  <a:pt x="4109" y="21600"/>
                  <a:pt x="4405" y="21600"/>
                </a:cubicBezTo>
                <a:lnTo>
                  <a:pt x="21060" y="21600"/>
                </a:lnTo>
                <a:cubicBezTo>
                  <a:pt x="21357" y="21600"/>
                  <a:pt x="21600" y="20926"/>
                  <a:pt x="21600" y="20093"/>
                </a:cubicBezTo>
                <a:lnTo>
                  <a:pt x="21600" y="4889"/>
                </a:lnTo>
                <a:cubicBezTo>
                  <a:pt x="21600" y="4056"/>
                  <a:pt x="21357" y="3382"/>
                  <a:pt x="21060" y="3382"/>
                </a:cubicBezTo>
                <a:lnTo>
                  <a:pt x="8270" y="3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visar den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4"/>
      <p:bldP build="whole" bldLvl="1" animBg="1" rev="0" advAuto="0" spid="102" grpId="3"/>
      <p:bldP build="whole" bldLvl="1" animBg="1" rev="0" advAuto="0" spid="99" grpId="1"/>
      <p:bldP build="whole" bldLvl="1" animBg="1" rev="0" advAuto="0" spid="10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creen Shot 2014-10-03 at 10.32.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6506" y="1343414"/>
            <a:ext cx="5567067" cy="3476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Screen Shot 2014-10-03 at 10.32.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120" y="6052906"/>
            <a:ext cx="5162260" cy="302786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839368" y="1869392"/>
            <a:ext cx="8157056" cy="4329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Demo2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JFrame 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public Demo2()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setTitle("Demo 2");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setSize(400,200);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Demo2 f = new Demo2();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39368" y="6187392"/>
            <a:ext cx="8157056" cy="3529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f.setSize(400,200);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09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600000">
            <a:off x="254000" y="5969000"/>
            <a:ext cx="4913651" cy="101600"/>
          </a:xfrm>
          <a:prstGeom prst="rect">
            <a:avLst/>
          </a:prstGeom>
        </p:spPr>
      </p:pic>
      <p:sp>
        <p:nvSpPr>
          <p:cNvPr id="111" name="Shape 111"/>
          <p:cNvSpPr/>
          <p:nvPr/>
        </p:nvSpPr>
        <p:spPr>
          <a:xfrm>
            <a:off x="63500" y="-1016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… på två olika sätt</a:t>
            </a:r>
          </a:p>
        </p:txBody>
      </p:sp>
      <p:sp>
        <p:nvSpPr>
          <p:cNvPr id="112" name="Shape 112"/>
          <p:cNvSpPr/>
          <p:nvPr/>
        </p:nvSpPr>
        <p:spPr>
          <a:xfrm>
            <a:off x="3832244" y="1819260"/>
            <a:ext cx="3206354" cy="824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79" y="0"/>
                </a:moveTo>
                <a:cubicBezTo>
                  <a:pt x="2979" y="0"/>
                  <a:pt x="2818" y="627"/>
                  <a:pt x="2818" y="1403"/>
                </a:cubicBezTo>
                <a:lnTo>
                  <a:pt x="2818" y="12775"/>
                </a:lnTo>
                <a:lnTo>
                  <a:pt x="0" y="21600"/>
                </a:lnTo>
                <a:lnTo>
                  <a:pt x="5074" y="16964"/>
                </a:lnTo>
                <a:lnTo>
                  <a:pt x="21239" y="16964"/>
                </a:lnTo>
                <a:cubicBezTo>
                  <a:pt x="21439" y="16964"/>
                  <a:pt x="21600" y="16337"/>
                  <a:pt x="21600" y="15561"/>
                </a:cubicBezTo>
                <a:lnTo>
                  <a:pt x="21600" y="1403"/>
                </a:lnTo>
                <a:cubicBezTo>
                  <a:pt x="21600" y="627"/>
                  <a:pt x="21439" y="0"/>
                  <a:pt x="21239" y="0"/>
                </a:cubicBezTo>
                <a:lnTo>
                  <a:pt x="3179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ärver JFrame!</a:t>
            </a:r>
          </a:p>
        </p:txBody>
      </p:sp>
      <p:sp>
        <p:nvSpPr>
          <p:cNvPr id="113" name="Shape 113"/>
          <p:cNvSpPr/>
          <p:nvPr/>
        </p:nvSpPr>
        <p:spPr>
          <a:xfrm>
            <a:off x="4466713" y="4156574"/>
            <a:ext cx="7850982" cy="846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7754" y="8800"/>
                </a:lnTo>
                <a:lnTo>
                  <a:pt x="7754" y="20223"/>
                </a:lnTo>
                <a:cubicBezTo>
                  <a:pt x="7754" y="20979"/>
                  <a:pt x="7819" y="21600"/>
                  <a:pt x="7901" y="21600"/>
                </a:cubicBezTo>
                <a:lnTo>
                  <a:pt x="21452" y="21600"/>
                </a:lnTo>
                <a:cubicBezTo>
                  <a:pt x="21533" y="21600"/>
                  <a:pt x="21600" y="20979"/>
                  <a:pt x="21600" y="20223"/>
                </a:cubicBezTo>
                <a:lnTo>
                  <a:pt x="21600" y="6157"/>
                </a:lnTo>
                <a:cubicBezTo>
                  <a:pt x="21600" y="5401"/>
                  <a:pt x="21533" y="4790"/>
                  <a:pt x="21452" y="4790"/>
                </a:cubicBezTo>
                <a:lnTo>
                  <a:pt x="11243" y="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behöver inte “</a:t>
            </a:r>
            <a:r>
              <a:rPr b="1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f.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” t.ex. </a:t>
            </a:r>
            <a:r>
              <a:rPr b="1" sz="2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f.setSize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  <p:bldP build="whole" bldLvl="1" animBg="1" rev="0" advAuto="0" spid="11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334622" y="1936959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k</a:t>
            </a: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omponent(er) för struktur</a:t>
            </a:r>
          </a:p>
        </p:txBody>
      </p:sp>
      <p:sp>
        <p:nvSpPr>
          <p:cNvPr id="116" name="Shape 116"/>
          <p:cNvSpPr/>
          <p:nvPr/>
        </p:nvSpPr>
        <p:spPr>
          <a:xfrm>
            <a:off x="2339205" y="898461"/>
            <a:ext cx="8157056" cy="991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7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7000"/>
              <a:t>JPanel</a:t>
            </a:r>
          </a:p>
        </p:txBody>
      </p:sp>
      <p:sp>
        <p:nvSpPr>
          <p:cNvPr id="117" name="Shape 117"/>
          <p:cNvSpPr/>
          <p:nvPr/>
        </p:nvSpPr>
        <p:spPr>
          <a:xfrm>
            <a:off x="2049241" y="3062783"/>
            <a:ext cx="995195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JPanel: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“osynlig” container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innehåller andra GUI komponenter, speciellt kan den innehålla andra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JPanel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s.</a:t>
            </a:r>
          </a:p>
        </p:txBody>
      </p:sp>
      <p:pic>
        <p:nvPicPr>
          <p:cNvPr id="118" name="Screen Shot 2014-10-03 at 11.25.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9665" y="4879082"/>
            <a:ext cx="4958226" cy="331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2049241" y="4161333"/>
            <a:ext cx="995195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placerar en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JPanel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i en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JFrame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20" name="Shape 120"/>
          <p:cNvSpPr/>
          <p:nvPr/>
        </p:nvSpPr>
        <p:spPr>
          <a:xfrm>
            <a:off x="1999710" y="7629556"/>
            <a:ext cx="9090046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JPanel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används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framförallt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för att gruppera och strukturera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fönster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man konstruerar.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14-10-03 at 10.46.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5250" y="1975412"/>
            <a:ext cx="5725836" cy="315525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839368" y="2885392"/>
            <a:ext cx="8157056" cy="5663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Demo3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skapar en 'frame' (dvs ett fönster)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3");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f.setSize(400,200);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 en panel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JPanel myPanel = new JPanel();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myPanel.setLayout(new BorderLayout());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panelen in i f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f.add(myPanel);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visa ramen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JPanel exempel</a:t>
            </a:r>
          </a:p>
        </p:txBody>
      </p:sp>
      <p:sp>
        <p:nvSpPr>
          <p:cNvPr id="125" name="Shape 125"/>
          <p:cNvSpPr/>
          <p:nvPr/>
        </p:nvSpPr>
        <p:spPr>
          <a:xfrm>
            <a:off x="5847124" y="5304656"/>
            <a:ext cx="5843192" cy="707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92" y="0"/>
                </a:moveTo>
                <a:cubicBezTo>
                  <a:pt x="11382" y="0"/>
                  <a:pt x="11294" y="732"/>
                  <a:pt x="11294" y="1636"/>
                </a:cubicBezTo>
                <a:lnTo>
                  <a:pt x="11294" y="16012"/>
                </a:lnTo>
                <a:lnTo>
                  <a:pt x="0" y="21600"/>
                </a:lnTo>
                <a:lnTo>
                  <a:pt x="17105" y="19782"/>
                </a:lnTo>
                <a:lnTo>
                  <a:pt x="21402" y="19782"/>
                </a:lnTo>
                <a:cubicBezTo>
                  <a:pt x="21511" y="19782"/>
                  <a:pt x="21600" y="19050"/>
                  <a:pt x="21600" y="18145"/>
                </a:cubicBezTo>
                <a:lnTo>
                  <a:pt x="21600" y="1636"/>
                </a:lnTo>
                <a:cubicBezTo>
                  <a:pt x="21600" y="732"/>
                  <a:pt x="21511" y="0"/>
                  <a:pt x="21402" y="0"/>
                </a:cubicBezTo>
                <a:lnTo>
                  <a:pt x="1149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skapar panelen</a:t>
            </a:r>
          </a:p>
        </p:txBody>
      </p:sp>
      <p:sp>
        <p:nvSpPr>
          <p:cNvPr id="126" name="Shape 126"/>
          <p:cNvSpPr/>
          <p:nvPr/>
        </p:nvSpPr>
        <p:spPr>
          <a:xfrm>
            <a:off x="6508715" y="6193656"/>
            <a:ext cx="51816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01" y="0"/>
                </a:moveTo>
                <a:cubicBezTo>
                  <a:pt x="10159" y="0"/>
                  <a:pt x="10122" y="127"/>
                  <a:pt x="10089" y="291"/>
                </a:cubicBezTo>
                <a:lnTo>
                  <a:pt x="0" y="2568"/>
                </a:lnTo>
                <a:lnTo>
                  <a:pt x="9978" y="4831"/>
                </a:lnTo>
                <a:lnTo>
                  <a:pt x="9978" y="19813"/>
                </a:lnTo>
                <a:cubicBezTo>
                  <a:pt x="9978" y="20801"/>
                  <a:pt x="10078" y="21600"/>
                  <a:pt x="10201" y="21600"/>
                </a:cubicBezTo>
                <a:lnTo>
                  <a:pt x="21377" y="21600"/>
                </a:lnTo>
                <a:cubicBezTo>
                  <a:pt x="21500" y="21600"/>
                  <a:pt x="21600" y="20801"/>
                  <a:pt x="21600" y="19813"/>
                </a:cubicBezTo>
                <a:lnTo>
                  <a:pt x="21600" y="1787"/>
                </a:lnTo>
                <a:cubicBezTo>
                  <a:pt x="21600" y="799"/>
                  <a:pt x="21500" y="0"/>
                  <a:pt x="21377" y="0"/>
                </a:cubicBezTo>
                <a:lnTo>
                  <a:pt x="1020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gör den gul</a:t>
            </a:r>
          </a:p>
        </p:txBody>
      </p:sp>
      <p:sp>
        <p:nvSpPr>
          <p:cNvPr id="127" name="Shape 127"/>
          <p:cNvSpPr/>
          <p:nvPr/>
        </p:nvSpPr>
        <p:spPr>
          <a:xfrm>
            <a:off x="6693658" y="6683002"/>
            <a:ext cx="4996658" cy="1021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548" y="11165"/>
                </a:lnTo>
                <a:lnTo>
                  <a:pt x="9548" y="20468"/>
                </a:lnTo>
                <a:cubicBezTo>
                  <a:pt x="9548" y="21094"/>
                  <a:pt x="9651" y="21600"/>
                  <a:pt x="9779" y="21600"/>
                </a:cubicBezTo>
                <a:lnTo>
                  <a:pt x="21368" y="21600"/>
                </a:lnTo>
                <a:cubicBezTo>
                  <a:pt x="21496" y="21600"/>
                  <a:pt x="21600" y="21094"/>
                  <a:pt x="21600" y="20468"/>
                </a:cubicBezTo>
                <a:lnTo>
                  <a:pt x="21600" y="9043"/>
                </a:lnTo>
                <a:cubicBezTo>
                  <a:pt x="21600" y="8416"/>
                  <a:pt x="21496" y="7910"/>
                  <a:pt x="21368" y="7910"/>
                </a:cubicBezTo>
                <a:lnTo>
                  <a:pt x="11546" y="7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ger den en layout</a:t>
            </a:r>
          </a:p>
        </p:txBody>
      </p:sp>
      <p:sp>
        <p:nvSpPr>
          <p:cNvPr id="128" name="Shape 128"/>
          <p:cNvSpPr/>
          <p:nvPr/>
        </p:nvSpPr>
        <p:spPr>
          <a:xfrm>
            <a:off x="3884316" y="7122740"/>
            <a:ext cx="7805739" cy="1471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236" y="14340"/>
                </a:lnTo>
                <a:lnTo>
                  <a:pt x="3236" y="20813"/>
                </a:lnTo>
                <a:cubicBezTo>
                  <a:pt x="3236" y="21248"/>
                  <a:pt x="3303" y="21600"/>
                  <a:pt x="3385" y="21600"/>
                </a:cubicBezTo>
                <a:lnTo>
                  <a:pt x="21452" y="21600"/>
                </a:lnTo>
                <a:cubicBezTo>
                  <a:pt x="21534" y="21600"/>
                  <a:pt x="21600" y="21248"/>
                  <a:pt x="21600" y="20813"/>
                </a:cubicBezTo>
                <a:lnTo>
                  <a:pt x="21600" y="12877"/>
                </a:lnTo>
                <a:cubicBezTo>
                  <a:pt x="21600" y="12442"/>
                  <a:pt x="21534" y="12091"/>
                  <a:pt x="21452" y="12091"/>
                </a:cubicBezTo>
                <a:lnTo>
                  <a:pt x="3730" y="12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säger att panelen ska ligga i JFrame fönstret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  <p:bldP build="whole" bldLvl="1" animBg="1" rev="0" advAuto="0" spid="128" grpId="4"/>
      <p:bldP build="whole" bldLvl="1" animBg="1" rev="0" advAuto="0" spid="12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 Shot 2014-10-03 at 11.01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7162" y="1676409"/>
            <a:ext cx="6223192" cy="409706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839368" y="2885392"/>
            <a:ext cx="8157056" cy="6463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Demo4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skapar en 'frame' (dvs ett fönster)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4");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f.setSize(250,150);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 en panel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myPanel.setLayout(new BorderLayout());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en knapp in i panelen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JButton button1 = new JButton("Knapp 1");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myPanel.add(button1,BorderLayout.NORTH);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panelen in i f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En knapp!</a:t>
            </a:r>
          </a:p>
        </p:txBody>
      </p:sp>
      <p:sp>
        <p:nvSpPr>
          <p:cNvPr id="133" name="Shape 133"/>
          <p:cNvSpPr/>
          <p:nvPr/>
        </p:nvSpPr>
        <p:spPr>
          <a:xfrm>
            <a:off x="7033497" y="5621439"/>
            <a:ext cx="5123658" cy="126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72" y="0"/>
                </a:moveTo>
                <a:cubicBezTo>
                  <a:pt x="9947" y="0"/>
                  <a:pt x="9846" y="407"/>
                  <a:pt x="9846" y="912"/>
                </a:cubicBezTo>
                <a:lnTo>
                  <a:pt x="9846" y="8447"/>
                </a:lnTo>
                <a:lnTo>
                  <a:pt x="0" y="21600"/>
                </a:lnTo>
                <a:lnTo>
                  <a:pt x="11128" y="11019"/>
                </a:lnTo>
                <a:lnTo>
                  <a:pt x="21374" y="11019"/>
                </a:lnTo>
                <a:cubicBezTo>
                  <a:pt x="21499" y="11019"/>
                  <a:pt x="21600" y="10612"/>
                  <a:pt x="21600" y="10108"/>
                </a:cubicBezTo>
                <a:lnTo>
                  <a:pt x="21600" y="912"/>
                </a:lnTo>
                <a:cubicBezTo>
                  <a:pt x="21600" y="407"/>
                  <a:pt x="21499" y="0"/>
                  <a:pt x="21374" y="0"/>
                </a:cubicBezTo>
                <a:lnTo>
                  <a:pt x="1007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skapar knappen</a:t>
            </a:r>
          </a:p>
        </p:txBody>
      </p:sp>
      <p:sp>
        <p:nvSpPr>
          <p:cNvPr id="134" name="Shape 134"/>
          <p:cNvSpPr/>
          <p:nvPr/>
        </p:nvSpPr>
        <p:spPr>
          <a:xfrm>
            <a:off x="7067643" y="6637439"/>
            <a:ext cx="5089526" cy="146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924" y="0"/>
                </a:moveTo>
                <a:cubicBezTo>
                  <a:pt x="9798" y="0"/>
                  <a:pt x="9697" y="353"/>
                  <a:pt x="9697" y="790"/>
                </a:cubicBezTo>
                <a:lnTo>
                  <a:pt x="9697" y="8928"/>
                </a:lnTo>
                <a:lnTo>
                  <a:pt x="0" y="10507"/>
                </a:lnTo>
                <a:lnTo>
                  <a:pt x="9697" y="12087"/>
                </a:lnTo>
                <a:lnTo>
                  <a:pt x="9697" y="20810"/>
                </a:lnTo>
                <a:cubicBezTo>
                  <a:pt x="9697" y="21247"/>
                  <a:pt x="9798" y="21600"/>
                  <a:pt x="9924" y="21600"/>
                </a:cubicBezTo>
                <a:lnTo>
                  <a:pt x="21373" y="21600"/>
                </a:lnTo>
                <a:cubicBezTo>
                  <a:pt x="21498" y="21600"/>
                  <a:pt x="21600" y="21247"/>
                  <a:pt x="21600" y="20810"/>
                </a:cubicBezTo>
                <a:lnTo>
                  <a:pt x="21600" y="790"/>
                </a:lnTo>
                <a:cubicBezTo>
                  <a:pt x="21600" y="353"/>
                  <a:pt x="21498" y="0"/>
                  <a:pt x="21373" y="0"/>
                </a:cubicBezTo>
                <a:lnTo>
                  <a:pt x="992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sätter den i övre-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(dvs norra)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delen av panelen.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334622" y="193695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t.ex. BorderLayout</a:t>
            </a:r>
          </a:p>
        </p:txBody>
      </p:sp>
      <p:sp>
        <p:nvSpPr>
          <p:cNvPr id="137" name="Shape 137"/>
          <p:cNvSpPr/>
          <p:nvPr/>
        </p:nvSpPr>
        <p:spPr>
          <a:xfrm>
            <a:off x="2339205" y="898461"/>
            <a:ext cx="8157056" cy="991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70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b="0" sz="1800"/>
            </a:pPr>
            <a:r>
              <a:rPr b="1" sz="7000"/>
              <a:t>LayoutManager</a:t>
            </a:r>
          </a:p>
        </p:txBody>
      </p:sp>
      <p:sp>
        <p:nvSpPr>
          <p:cNvPr id="138" name="Shape 138"/>
          <p:cNvSpPr/>
          <p:nvPr/>
        </p:nvSpPr>
        <p:spPr>
          <a:xfrm>
            <a:off x="2049241" y="3075483"/>
            <a:ext cx="815705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En layoutmanager hjälper oss att placera ut komponenterna i fönstret (JPanel). </a:t>
            </a:r>
          </a:p>
        </p:txBody>
      </p:sp>
      <p:sp>
        <p:nvSpPr>
          <p:cNvPr id="139" name="Shape 139"/>
          <p:cNvSpPr/>
          <p:nvPr/>
        </p:nvSpPr>
        <p:spPr>
          <a:xfrm>
            <a:off x="2049241" y="4167683"/>
            <a:ext cx="995195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Varje container har en egen layoutmanager.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4-10-03 at 11.05.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1610" y="3396113"/>
            <a:ext cx="7014758" cy="331372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839368" y="1234392"/>
            <a:ext cx="8157056" cy="833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Demo5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5");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 en panel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BorderLayout()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knappar in i panelen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buttonN = new JButton("Nord");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buttonS = new JButton("Syd");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buttonE = new JButton("Öst");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buttonW = new JButton("Väst");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buttonC = new JButton("Centrum");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myPanel.add(buttonN,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BorderLayout.NORTH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myPanel.add(buttonS,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BorderLayout.SOUTH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myPanel.add(buttonE,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BorderLayout.EAST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myPanel.add(buttonW,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BorderLayout.WEST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myPanel.add(buttonC,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BorderLayout.CENTER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3" name="Shape 143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BorderLayout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har fem platser för objekt: norr, söder, öst, väst och centrum</a:t>
            </a:r>
          </a:p>
        </p:txBody>
      </p:sp>
      <p:sp>
        <p:nvSpPr>
          <p:cNvPr id="144" name="Shape 144"/>
          <p:cNvSpPr/>
          <p:nvPr/>
        </p:nvSpPr>
        <p:spPr>
          <a:xfrm>
            <a:off x="6916269" y="6555117"/>
            <a:ext cx="5218907" cy="1035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609" y="0"/>
                </a:moveTo>
                <a:cubicBezTo>
                  <a:pt x="9486" y="0"/>
                  <a:pt x="9386" y="505"/>
                  <a:pt x="9386" y="1126"/>
                </a:cubicBezTo>
                <a:lnTo>
                  <a:pt x="9386" y="11210"/>
                </a:lnTo>
                <a:lnTo>
                  <a:pt x="0" y="13453"/>
                </a:lnTo>
                <a:lnTo>
                  <a:pt x="9386" y="15697"/>
                </a:lnTo>
                <a:lnTo>
                  <a:pt x="9386" y="20482"/>
                </a:lnTo>
                <a:cubicBezTo>
                  <a:pt x="9386" y="21103"/>
                  <a:pt x="9486" y="21600"/>
                  <a:pt x="9609" y="21600"/>
                </a:cubicBezTo>
                <a:lnTo>
                  <a:pt x="21378" y="21600"/>
                </a:lnTo>
                <a:cubicBezTo>
                  <a:pt x="21501" y="21600"/>
                  <a:pt x="21600" y="21103"/>
                  <a:pt x="21600" y="20482"/>
                </a:cubicBezTo>
                <a:lnTo>
                  <a:pt x="21600" y="1126"/>
                </a:lnTo>
                <a:cubicBezTo>
                  <a:pt x="21600" y="505"/>
                  <a:pt x="21501" y="0"/>
                  <a:pt x="21378" y="0"/>
                </a:cubicBezTo>
                <a:lnTo>
                  <a:pt x="960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Vi sätter en knapp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in i varje plats.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4-10-03 at 11.08.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7743" y="3281210"/>
            <a:ext cx="7197393" cy="367802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839368" y="1234392"/>
            <a:ext cx="8157056" cy="859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Demo6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6");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BorderLayout()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sätt knappar in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buttonN = new JButton("Nord");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buttonW = new JButton("Väst");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buttonC = new JButton("Centrum");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myPanel.add(buttonN,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BorderLayout.NORTH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myPanel.add(buttonW,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BorderLayout.WEST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myPanel.add(buttonC,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BorderLayout.CENTER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BorderLayout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har fem platser för objekt: norr, söder, öst, väst och centrum</a:t>
            </a:r>
          </a:p>
        </p:txBody>
      </p:sp>
      <p:sp>
        <p:nvSpPr>
          <p:cNvPr id="149" name="Shape 149"/>
          <p:cNvSpPr/>
          <p:nvPr/>
        </p:nvSpPr>
        <p:spPr>
          <a:xfrm>
            <a:off x="6916269" y="6555117"/>
            <a:ext cx="5218907" cy="1035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609" y="0"/>
                </a:moveTo>
                <a:cubicBezTo>
                  <a:pt x="9486" y="0"/>
                  <a:pt x="9386" y="505"/>
                  <a:pt x="9386" y="1126"/>
                </a:cubicBezTo>
                <a:lnTo>
                  <a:pt x="9386" y="11210"/>
                </a:lnTo>
                <a:lnTo>
                  <a:pt x="0" y="13453"/>
                </a:lnTo>
                <a:lnTo>
                  <a:pt x="9386" y="15697"/>
                </a:lnTo>
                <a:lnTo>
                  <a:pt x="9386" y="20482"/>
                </a:lnTo>
                <a:cubicBezTo>
                  <a:pt x="9386" y="21103"/>
                  <a:pt x="9486" y="21600"/>
                  <a:pt x="9609" y="21600"/>
                </a:cubicBezTo>
                <a:lnTo>
                  <a:pt x="21378" y="21600"/>
                </a:lnTo>
                <a:cubicBezTo>
                  <a:pt x="21501" y="21600"/>
                  <a:pt x="21600" y="21103"/>
                  <a:pt x="21600" y="20482"/>
                </a:cubicBezTo>
                <a:lnTo>
                  <a:pt x="21600" y="1126"/>
                </a:lnTo>
                <a:cubicBezTo>
                  <a:pt x="21600" y="505"/>
                  <a:pt x="21501" y="0"/>
                  <a:pt x="21378" y="0"/>
                </a:cubicBezTo>
                <a:lnTo>
                  <a:pt x="960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Man behöver inte sätt i varje plats.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839368" y="1234392"/>
            <a:ext cx="8157056" cy="7796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Demo7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7");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myPanel.setLayout(new BorderLayout());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knappar in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JButton buttonN = new JButton("Nord");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buttonW = new JButton("Väst");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buttonC = new JButton("Centrum");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myPanel.add(buttonN,BorderLayout.NORTH);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myPanel.add(buttonW,BorderLayout.WEST);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myPanel.add(buttonC,BorderLayout.CENTER);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f.pack();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2" name="Screen Shot 2014-10-03 at 11.12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812" y="4097597"/>
            <a:ext cx="4253811" cy="260172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158929" y="7021956"/>
            <a:ext cx="8482807" cy="1308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81" y="0"/>
                </a:moveTo>
                <a:cubicBezTo>
                  <a:pt x="9986" y="0"/>
                  <a:pt x="9908" y="506"/>
                  <a:pt x="9908" y="1127"/>
                </a:cubicBezTo>
                <a:lnTo>
                  <a:pt x="9908" y="6322"/>
                </a:lnTo>
                <a:lnTo>
                  <a:pt x="0" y="8569"/>
                </a:lnTo>
                <a:lnTo>
                  <a:pt x="9908" y="10816"/>
                </a:lnTo>
                <a:lnTo>
                  <a:pt x="9908" y="20473"/>
                </a:lnTo>
                <a:cubicBezTo>
                  <a:pt x="9908" y="21094"/>
                  <a:pt x="9986" y="21600"/>
                  <a:pt x="10081" y="21600"/>
                </a:cubicBezTo>
                <a:lnTo>
                  <a:pt x="21427" y="21600"/>
                </a:lnTo>
                <a:cubicBezTo>
                  <a:pt x="21523" y="21600"/>
                  <a:pt x="21600" y="21094"/>
                  <a:pt x="21600" y="20473"/>
                </a:cubicBezTo>
                <a:lnTo>
                  <a:pt x="21600" y="1127"/>
                </a:lnTo>
                <a:cubicBezTo>
                  <a:pt x="21600" y="506"/>
                  <a:pt x="21523" y="0"/>
                  <a:pt x="21427" y="0"/>
                </a:cubicBezTo>
                <a:lnTo>
                  <a:pt x="1008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Ett anrop av “pack” innan visningen brukar ge lite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bättre storlek på komponenter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75258" y="3353889"/>
            <a:ext cx="9238524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swing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hantera händelser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timers</a:t>
            </a:r>
          </a:p>
        </p:txBody>
      </p:sp>
      <p:sp>
        <p:nvSpPr>
          <p:cNvPr id="44" name="Shape 4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45" name="Shape 45"/>
          <p:cNvSpPr/>
          <p:nvPr/>
        </p:nvSpPr>
        <p:spPr>
          <a:xfrm>
            <a:off x="2084377" y="2837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Idag: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grafiska gränssnitt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;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läs kap 17</a:t>
            </a:r>
          </a:p>
        </p:txBody>
      </p:sp>
      <p:sp>
        <p:nvSpPr>
          <p:cNvPr id="46" name="Shape 46"/>
          <p:cNvSpPr/>
          <p:nvPr/>
        </p:nvSpPr>
        <p:spPr>
          <a:xfrm>
            <a:off x="2084377" y="6266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Idag kommer det </a:t>
            </a:r>
            <a:r>
              <a: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mycket kod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i presentationen.</a:t>
            </a:r>
          </a:p>
        </p:txBody>
      </p:sp>
      <p:sp>
        <p:nvSpPr>
          <p:cNvPr id="47" name="Shape 47"/>
          <p:cNvSpPr/>
          <p:nvPr/>
        </p:nvSpPr>
        <p:spPr>
          <a:xfrm>
            <a:off x="2084377" y="7790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Kopiera koden, ändra, prova själv!</a:t>
            </a:r>
          </a:p>
        </p:txBody>
      </p:sp>
      <p:sp>
        <p:nvSpPr>
          <p:cNvPr id="48" name="Shape 48"/>
          <p:cNvSpPr/>
          <p:nvPr/>
        </p:nvSpPr>
        <p:spPr>
          <a:xfrm>
            <a:off x="2084377" y="4805922"/>
            <a:ext cx="97289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Nästa gång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fortsätter med liknande saker: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grafik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(också kap 17)</a:t>
            </a:r>
          </a:p>
        </p:txBody>
      </p:sp>
      <p:sp>
        <p:nvSpPr>
          <p:cNvPr id="49" name="Shape 49"/>
          <p:cNvSpPr/>
          <p:nvPr/>
        </p:nvSpPr>
        <p:spPr>
          <a:xfrm>
            <a:off x="2084377" y="7028422"/>
            <a:ext cx="1051576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Idén är att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varje sida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har 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all kod som behövs för att köra det exemplet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1"/>
      <p:bldP build="whole" bldLvl="1" animBg="1" rev="0" advAuto="0" spid="47" grpId="3"/>
      <p:bldP build="whole" bldLvl="1" animBg="1" rev="0" advAuto="0" spid="4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839368" y="1234392"/>
            <a:ext cx="8157056" cy="859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Demo8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8");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FlowLayout()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knappar in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button1 = new JButton("Knapp 1");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button2 = new JButton("Knapp 2");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button3 = new JButton("Knapp 3");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button4 = new JButton("Knapp 4");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button5 = new JButton("Knapp 5");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myPanel.add(button3);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myPanel.add(button4);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myPanel.add(button5);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6" name="Screen Shot 2014-10-03 at 11.15.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6033" y="3980369"/>
            <a:ext cx="6516094" cy="3043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FlowLayout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Komponenterna placeras i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tur och ordning radvis.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14-10-03 at 11.20.4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9008" y="3782166"/>
            <a:ext cx="6622097" cy="3311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839368" y="1234392"/>
            <a:ext cx="8157056" cy="859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Demo9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skapar en 'frame' (dvs ett fönster)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9");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skapa en panel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GridLayout(5,1)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knappar in i panelen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button1 = new JButton("Knapp 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button2 = new JButton("Knapp 2");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button3 = new JButton("Knapp 3");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button4 = new JButton("Knapp 4");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button5 = new JButton("Knapp 5");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myPanel.add(button3);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myPanel.add(button4);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myPanel.add(button5);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GridLayout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Komponenterna placeras i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rader och kolumner.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14-10-03 at 11.23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3420" y="3578730"/>
            <a:ext cx="3493792" cy="371792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39368" y="1234392"/>
            <a:ext cx="8157056" cy="859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Demo10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10");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myPanel.setLayout(new GridLayout(5,1));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knappar in i panelen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button1 = new JButton("Knapp 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button2 = new JButton("Knapp 2");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button3 = new JButton("Knapp 3");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button4 = new JButton("Knapp 4");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button5 = new JButton("Knapp 5");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myPanel.add(button3);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myPanel.add(button4);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myPanel.add(button5);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f.pack();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// visa ramen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GridLayout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Komponenterna placeras i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rader och kolumner.</a:t>
            </a:r>
          </a:p>
        </p:txBody>
      </p:sp>
      <p:sp>
        <p:nvSpPr>
          <p:cNvPr id="166" name="Shape 166"/>
          <p:cNvSpPr/>
          <p:nvPr/>
        </p:nvSpPr>
        <p:spPr>
          <a:xfrm>
            <a:off x="5219901" y="8035221"/>
            <a:ext cx="6421835" cy="625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85" y="0"/>
                </a:moveTo>
                <a:cubicBezTo>
                  <a:pt x="6258" y="0"/>
                  <a:pt x="6155" y="1059"/>
                  <a:pt x="6155" y="2357"/>
                </a:cubicBezTo>
                <a:lnTo>
                  <a:pt x="6155" y="5907"/>
                </a:lnTo>
                <a:lnTo>
                  <a:pt x="0" y="10608"/>
                </a:lnTo>
                <a:lnTo>
                  <a:pt x="6155" y="15323"/>
                </a:lnTo>
                <a:lnTo>
                  <a:pt x="6155" y="19243"/>
                </a:lnTo>
                <a:cubicBezTo>
                  <a:pt x="6155" y="20541"/>
                  <a:pt x="6258" y="21600"/>
                  <a:pt x="6385" y="21600"/>
                </a:cubicBezTo>
                <a:lnTo>
                  <a:pt x="21372" y="21600"/>
                </a:lnTo>
                <a:cubicBezTo>
                  <a:pt x="21498" y="21600"/>
                  <a:pt x="21600" y="20541"/>
                  <a:pt x="21600" y="19243"/>
                </a:cubicBezTo>
                <a:lnTo>
                  <a:pt x="21600" y="2357"/>
                </a:lnTo>
                <a:cubicBezTo>
                  <a:pt x="21600" y="1059"/>
                  <a:pt x="21498" y="0"/>
                  <a:pt x="21372" y="0"/>
                </a:cubicBezTo>
                <a:lnTo>
                  <a:pt x="638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Ett anrop till “pack”.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39368" y="1234392"/>
            <a:ext cx="8157056" cy="859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Demo11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f.setSize(350,150);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GridLayout(3,2)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knappar in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button1 = new JButton("Knapp 1");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button2 = new JButton("Knapp 2");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button3 = new JButton("Knapp 3");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button4 = new JButton("Knapp 4");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JButton button5 = new JButton("Knapp 5");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myPanel.add(button3);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myPanel.add(button4);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myPanel.add(button5);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 f.pack();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9" name="Screen Shot 2014-10-03 at 11.25.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7815" y="4028768"/>
            <a:ext cx="4958226" cy="33193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5404140" y="669612"/>
            <a:ext cx="7042151" cy="406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96" y="0"/>
                </a:moveTo>
                <a:cubicBezTo>
                  <a:pt x="7061" y="0"/>
                  <a:pt x="6952" y="189"/>
                  <a:pt x="6952" y="422"/>
                </a:cubicBezTo>
                <a:lnTo>
                  <a:pt x="6952" y="7427"/>
                </a:lnTo>
                <a:lnTo>
                  <a:pt x="0" y="21600"/>
                </a:lnTo>
                <a:lnTo>
                  <a:pt x="7656" y="8682"/>
                </a:lnTo>
                <a:lnTo>
                  <a:pt x="21357" y="8682"/>
                </a:lnTo>
                <a:cubicBezTo>
                  <a:pt x="21491" y="8682"/>
                  <a:pt x="21600" y="8492"/>
                  <a:pt x="21600" y="8260"/>
                </a:cubicBezTo>
                <a:lnTo>
                  <a:pt x="21600" y="422"/>
                </a:lnTo>
                <a:cubicBezTo>
                  <a:pt x="21600" y="189"/>
                  <a:pt x="21491" y="0"/>
                  <a:pt x="21357" y="0"/>
                </a:cubicBezTo>
                <a:lnTo>
                  <a:pt x="719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GridLayout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Komponenterna placeras i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rader och kolumner.</a:t>
            </a:r>
          </a:p>
        </p:txBody>
      </p:sp>
      <p:sp>
        <p:nvSpPr>
          <p:cNvPr id="171" name="Shape 171"/>
          <p:cNvSpPr/>
          <p:nvPr/>
        </p:nvSpPr>
        <p:spPr>
          <a:xfrm>
            <a:off x="6584608" y="3533559"/>
            <a:ext cx="5551489" cy="1143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82" y="0"/>
                </a:moveTo>
                <a:cubicBezTo>
                  <a:pt x="6135" y="0"/>
                  <a:pt x="6016" y="579"/>
                  <a:pt x="6016" y="1289"/>
                </a:cubicBezTo>
                <a:lnTo>
                  <a:pt x="6016" y="8177"/>
                </a:lnTo>
                <a:lnTo>
                  <a:pt x="0" y="21600"/>
                </a:lnTo>
                <a:lnTo>
                  <a:pt x="7397" y="11812"/>
                </a:lnTo>
                <a:lnTo>
                  <a:pt x="21336" y="11812"/>
                </a:lnTo>
                <a:cubicBezTo>
                  <a:pt x="21482" y="11812"/>
                  <a:pt x="21600" y="11233"/>
                  <a:pt x="21600" y="10523"/>
                </a:cubicBezTo>
                <a:lnTo>
                  <a:pt x="21600" y="1289"/>
                </a:lnTo>
                <a:cubicBezTo>
                  <a:pt x="21600" y="579"/>
                  <a:pt x="21482" y="0"/>
                  <a:pt x="21336" y="0"/>
                </a:cubicBezTo>
                <a:lnTo>
                  <a:pt x="628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Två kolmuner, tre rader.</a:t>
            </a:r>
          </a:p>
        </p:txBody>
      </p:sp>
      <p:sp>
        <p:nvSpPr>
          <p:cNvPr id="172" name="Shape 172"/>
          <p:cNvSpPr/>
          <p:nvPr/>
        </p:nvSpPr>
        <p:spPr>
          <a:xfrm>
            <a:off x="4597903" y="6678339"/>
            <a:ext cx="7348539" cy="619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286" y="0"/>
                </a:moveTo>
                <a:cubicBezTo>
                  <a:pt x="8254" y="0"/>
                  <a:pt x="8225" y="106"/>
                  <a:pt x="8199" y="263"/>
                </a:cubicBezTo>
                <a:lnTo>
                  <a:pt x="0" y="2297"/>
                </a:lnTo>
                <a:lnTo>
                  <a:pt x="8085" y="4456"/>
                </a:lnTo>
                <a:lnTo>
                  <a:pt x="8085" y="19234"/>
                </a:lnTo>
                <a:cubicBezTo>
                  <a:pt x="8085" y="20544"/>
                  <a:pt x="8176" y="21600"/>
                  <a:pt x="8286" y="21600"/>
                </a:cubicBezTo>
                <a:lnTo>
                  <a:pt x="21399" y="21600"/>
                </a:lnTo>
                <a:cubicBezTo>
                  <a:pt x="21510" y="21600"/>
                  <a:pt x="21600" y="20544"/>
                  <a:pt x="21600" y="19234"/>
                </a:cubicBezTo>
                <a:lnTo>
                  <a:pt x="21600" y="2380"/>
                </a:lnTo>
                <a:cubicBezTo>
                  <a:pt x="21600" y="1069"/>
                  <a:pt x="21510" y="0"/>
                  <a:pt x="21399" y="0"/>
                </a:cubicBezTo>
                <a:lnTo>
                  <a:pt x="828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sätter in objekten i ordning.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  <p:bldP build="whole" bldLvl="1" animBg="1" rev="0" advAuto="0" spid="17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creen Shot 2014-10-03 at 11.47.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513" y="3275252"/>
            <a:ext cx="5961741" cy="320309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839368" y="1234392"/>
            <a:ext cx="8157056" cy="7530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Demo12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12");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GridLayout(3,1)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olika saker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JLabel label = new JLabel(" Skriv en siffra: ");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JTextField text = new JTextField("57");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JButton button = new JButton("Skicka!");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label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button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886547" y="63500"/>
            <a:ext cx="7054754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Olika objekt!</a:t>
            </a:r>
          </a:p>
        </p:txBody>
      </p:sp>
      <p:sp>
        <p:nvSpPr>
          <p:cNvPr id="177" name="Shape 177"/>
          <p:cNvSpPr/>
          <p:nvPr/>
        </p:nvSpPr>
        <p:spPr>
          <a:xfrm>
            <a:off x="7462954" y="5577319"/>
            <a:ext cx="4923235" cy="123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027" y="14131"/>
                </a:lnTo>
                <a:lnTo>
                  <a:pt x="4027" y="20404"/>
                </a:lnTo>
                <a:cubicBezTo>
                  <a:pt x="4027" y="21063"/>
                  <a:pt x="4162" y="21600"/>
                  <a:pt x="4327" y="21600"/>
                </a:cubicBezTo>
                <a:lnTo>
                  <a:pt x="21302" y="21600"/>
                </a:lnTo>
                <a:cubicBezTo>
                  <a:pt x="21467" y="21600"/>
                  <a:pt x="21600" y="21063"/>
                  <a:pt x="21600" y="20404"/>
                </a:cubicBezTo>
                <a:lnTo>
                  <a:pt x="21600" y="11836"/>
                </a:lnTo>
                <a:cubicBezTo>
                  <a:pt x="21600" y="11177"/>
                  <a:pt x="21467" y="10640"/>
                  <a:pt x="21302" y="10640"/>
                </a:cubicBezTo>
                <a:lnTo>
                  <a:pt x="5112" y="10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Lite text</a:t>
            </a:r>
          </a:p>
        </p:txBody>
      </p:sp>
      <p:sp>
        <p:nvSpPr>
          <p:cNvPr id="178" name="Shape 178"/>
          <p:cNvSpPr/>
          <p:nvPr/>
        </p:nvSpPr>
        <p:spPr>
          <a:xfrm>
            <a:off x="6806920" y="5641613"/>
            <a:ext cx="5655469" cy="2302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5042" y="14322"/>
                </a:lnTo>
                <a:lnTo>
                  <a:pt x="5042" y="20911"/>
                </a:lnTo>
                <a:cubicBezTo>
                  <a:pt x="5042" y="21293"/>
                  <a:pt x="5168" y="21600"/>
                  <a:pt x="5323" y="21600"/>
                </a:cubicBezTo>
                <a:lnTo>
                  <a:pt x="21320" y="21600"/>
                </a:lnTo>
                <a:cubicBezTo>
                  <a:pt x="21475" y="21600"/>
                  <a:pt x="21600" y="21293"/>
                  <a:pt x="21600" y="20911"/>
                </a:cubicBezTo>
                <a:lnTo>
                  <a:pt x="21600" y="12933"/>
                </a:lnTo>
                <a:cubicBezTo>
                  <a:pt x="21600" y="12551"/>
                  <a:pt x="21475" y="12241"/>
                  <a:pt x="21320" y="12241"/>
                </a:cubicBezTo>
                <a:lnTo>
                  <a:pt x="5892" y="1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… och en ruta där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användaren kan skriva text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 Shot 2014-10-03 at 11.53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5734" y="3073968"/>
            <a:ext cx="6336829" cy="332604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839368" y="345392"/>
            <a:ext cx="8157056" cy="9663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Demo13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JFrame f = new JFrame("Demo 13");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GridLayout(3,1)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olika saker i panelen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JLabel label = new JLabel(" Skriv en siffra: 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JTextField text = new JTextField("57");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myPanel.add(label);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myPanel.add(text);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JPanel buttonPanel = new JPanel();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buttonPanel.setBackground(Color.green);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buttonPanel.setLayout(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FlowLayout()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button1 = new JButton("Skicka!");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button2 = new JButton("Avbryt");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buttonPanel.add(button1);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buttonPanel.add(button2);</a:t>
            </a:r>
            <a:endParaRPr b="1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myPanel.add(buttonPanel);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394547" y="-63500"/>
            <a:ext cx="7054754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JPanel i JPanel</a:t>
            </a:r>
          </a:p>
        </p:txBody>
      </p:sp>
      <p:sp>
        <p:nvSpPr>
          <p:cNvPr id="183" name="Shape 183"/>
          <p:cNvSpPr/>
          <p:nvPr/>
        </p:nvSpPr>
        <p:spPr>
          <a:xfrm>
            <a:off x="6310187" y="5729421"/>
            <a:ext cx="6089254" cy="99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954" y="0"/>
                </a:moveTo>
                <a:cubicBezTo>
                  <a:pt x="8893" y="0"/>
                  <a:pt x="8838" y="146"/>
                  <a:pt x="8793" y="361"/>
                </a:cubicBezTo>
                <a:lnTo>
                  <a:pt x="0" y="3153"/>
                </a:lnTo>
                <a:lnTo>
                  <a:pt x="8692" y="5903"/>
                </a:lnTo>
                <a:lnTo>
                  <a:pt x="8692" y="20011"/>
                </a:lnTo>
                <a:cubicBezTo>
                  <a:pt x="8692" y="20891"/>
                  <a:pt x="8809" y="21600"/>
                  <a:pt x="8954" y="21600"/>
                </a:cubicBezTo>
                <a:lnTo>
                  <a:pt x="21338" y="21600"/>
                </a:lnTo>
                <a:cubicBezTo>
                  <a:pt x="21482" y="21600"/>
                  <a:pt x="21600" y="20891"/>
                  <a:pt x="21600" y="20011"/>
                </a:cubicBezTo>
                <a:lnTo>
                  <a:pt x="21600" y="1598"/>
                </a:lnTo>
                <a:cubicBezTo>
                  <a:pt x="21600" y="717"/>
                  <a:pt x="21482" y="0"/>
                  <a:pt x="21338" y="0"/>
                </a:cubicBezTo>
                <a:lnTo>
                  <a:pt x="895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skapar vi en JPanel för knapparna.</a:t>
            </a:r>
          </a:p>
        </p:txBody>
      </p:sp>
      <p:sp>
        <p:nvSpPr>
          <p:cNvPr id="184" name="Shape 184"/>
          <p:cNvSpPr/>
          <p:nvPr/>
        </p:nvSpPr>
        <p:spPr>
          <a:xfrm>
            <a:off x="7028134" y="6427922"/>
            <a:ext cx="5371307" cy="144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966" y="8892"/>
                </a:lnTo>
                <a:lnTo>
                  <a:pt x="6966" y="20500"/>
                </a:lnTo>
                <a:cubicBezTo>
                  <a:pt x="6966" y="21110"/>
                  <a:pt x="7100" y="21600"/>
                  <a:pt x="7263" y="21600"/>
                </a:cubicBezTo>
                <a:lnTo>
                  <a:pt x="21303" y="21600"/>
                </a:lnTo>
                <a:cubicBezTo>
                  <a:pt x="21467" y="21600"/>
                  <a:pt x="21600" y="21110"/>
                  <a:pt x="21600" y="20500"/>
                </a:cubicBezTo>
                <a:lnTo>
                  <a:pt x="21600" y="7763"/>
                </a:lnTo>
                <a:cubicBezTo>
                  <a:pt x="21600" y="7153"/>
                  <a:pt x="21467" y="6657"/>
                  <a:pt x="21303" y="6657"/>
                </a:cubicBezTo>
                <a:lnTo>
                  <a:pt x="7680" y="6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Panelen har en FlowLayout</a:t>
            </a:r>
          </a:p>
        </p:txBody>
      </p:sp>
      <p:sp>
        <p:nvSpPr>
          <p:cNvPr id="185" name="Shape 185"/>
          <p:cNvSpPr/>
          <p:nvPr/>
        </p:nvSpPr>
        <p:spPr>
          <a:xfrm>
            <a:off x="6507831" y="1919421"/>
            <a:ext cx="5891610" cy="175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529" y="0"/>
                </a:moveTo>
                <a:cubicBezTo>
                  <a:pt x="8380" y="0"/>
                  <a:pt x="8259" y="407"/>
                  <a:pt x="8259" y="907"/>
                </a:cubicBezTo>
                <a:lnTo>
                  <a:pt x="8259" y="9710"/>
                </a:lnTo>
                <a:lnTo>
                  <a:pt x="0" y="21600"/>
                </a:lnTo>
                <a:lnTo>
                  <a:pt x="9590" y="12255"/>
                </a:lnTo>
                <a:lnTo>
                  <a:pt x="21329" y="12255"/>
                </a:lnTo>
                <a:cubicBezTo>
                  <a:pt x="21479" y="12255"/>
                  <a:pt x="21600" y="11853"/>
                  <a:pt x="21600" y="11353"/>
                </a:cubicBezTo>
                <a:lnTo>
                  <a:pt x="21600" y="907"/>
                </a:lnTo>
                <a:cubicBezTo>
                  <a:pt x="21600" y="407"/>
                  <a:pt x="21479" y="0"/>
                  <a:pt x="21329" y="0"/>
                </a:cubicBezTo>
                <a:lnTo>
                  <a:pt x="852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Den yttre panelen är gul och har GridLayout</a:t>
            </a:r>
          </a:p>
        </p:txBody>
      </p:sp>
      <p:sp>
        <p:nvSpPr>
          <p:cNvPr id="186" name="Shape 186"/>
          <p:cNvSpPr/>
          <p:nvPr/>
        </p:nvSpPr>
        <p:spPr>
          <a:xfrm>
            <a:off x="5183038" y="7356609"/>
            <a:ext cx="7216379" cy="1342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768" y="12825"/>
                </a:lnTo>
                <a:lnTo>
                  <a:pt x="2768" y="20418"/>
                </a:lnTo>
                <a:cubicBezTo>
                  <a:pt x="2768" y="21073"/>
                  <a:pt x="2867" y="21600"/>
                  <a:pt x="2989" y="21600"/>
                </a:cubicBezTo>
                <a:lnTo>
                  <a:pt x="21379" y="21600"/>
                </a:lnTo>
                <a:cubicBezTo>
                  <a:pt x="21501" y="21600"/>
                  <a:pt x="21600" y="21073"/>
                  <a:pt x="21600" y="20418"/>
                </a:cubicBezTo>
                <a:lnTo>
                  <a:pt x="21600" y="11790"/>
                </a:lnTo>
                <a:cubicBezTo>
                  <a:pt x="21600" y="11135"/>
                  <a:pt x="21501" y="10602"/>
                  <a:pt x="21379" y="10602"/>
                </a:cubicBezTo>
                <a:lnTo>
                  <a:pt x="3185" y="10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sätter knapparna på knapp panelen…</a:t>
            </a:r>
          </a:p>
        </p:txBody>
      </p:sp>
      <p:sp>
        <p:nvSpPr>
          <p:cNvPr id="187" name="Shape 187"/>
          <p:cNvSpPr/>
          <p:nvPr/>
        </p:nvSpPr>
        <p:spPr>
          <a:xfrm>
            <a:off x="5029050" y="8148375"/>
            <a:ext cx="6735367" cy="1388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423" y="13241"/>
                </a:lnTo>
                <a:lnTo>
                  <a:pt x="1423" y="20458"/>
                </a:lnTo>
                <a:cubicBezTo>
                  <a:pt x="1423" y="21091"/>
                  <a:pt x="1529" y="21600"/>
                  <a:pt x="1660" y="21600"/>
                </a:cubicBezTo>
                <a:lnTo>
                  <a:pt x="21363" y="21600"/>
                </a:lnTo>
                <a:cubicBezTo>
                  <a:pt x="21494" y="21600"/>
                  <a:pt x="21600" y="21091"/>
                  <a:pt x="21600" y="20458"/>
                </a:cubicBezTo>
                <a:lnTo>
                  <a:pt x="21600" y="12118"/>
                </a:lnTo>
                <a:cubicBezTo>
                  <a:pt x="21600" y="11485"/>
                  <a:pt x="21494" y="10970"/>
                  <a:pt x="21363" y="10970"/>
                </a:cubicBezTo>
                <a:lnTo>
                  <a:pt x="1875" y="10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och knapp panelen på myPanel.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7" grpId="5"/>
      <p:bldP build="whole" bldLvl="1" animBg="1" rev="0" advAuto="0" spid="184" grpId="2"/>
      <p:bldP build="whole" bldLvl="1" animBg="1" rev="0" advAuto="0" spid="186" grpId="4"/>
      <p:bldP build="whole" bldLvl="1" animBg="1" rev="0" advAuto="0" spid="18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2225" y="2560097"/>
            <a:ext cx="6287748" cy="654684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63498" y="63500"/>
            <a:ext cx="12877803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Andra LayoutManagers</a:t>
            </a:r>
          </a:p>
        </p:txBody>
      </p:sp>
      <p:sp>
        <p:nvSpPr>
          <p:cNvPr id="191" name="Shape 191"/>
          <p:cNvSpPr/>
          <p:nvPr/>
        </p:nvSpPr>
        <p:spPr>
          <a:xfrm>
            <a:off x="5477622" y="1606759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(inte viktigt)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380710" y="4327555"/>
            <a:ext cx="968582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Att hantera händelser, 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t.ex. när användaren trycker på knappar.</a:t>
            </a:r>
          </a:p>
        </p:txBody>
      </p:sp>
      <p:sp>
        <p:nvSpPr>
          <p:cNvPr id="194" name="Shape 194"/>
          <p:cNvSpPr/>
          <p:nvPr/>
        </p:nvSpPr>
        <p:spPr>
          <a:xfrm>
            <a:off x="1999710" y="3692555"/>
            <a:ext cx="90900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Nästa sak: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creen Shot 2014-10-03 at 11.53.35.png"/>
          <p:cNvPicPr/>
          <p:nvPr/>
        </p:nvPicPr>
        <p:blipFill>
          <a:blip r:embed="rId2">
            <a:alphaModFix amt="53460"/>
            <a:extLst/>
          </a:blip>
          <a:stretch>
            <a:fillRect/>
          </a:stretch>
        </p:blipFill>
        <p:spPr>
          <a:xfrm>
            <a:off x="7925734" y="3073968"/>
            <a:ext cx="6336829" cy="33260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39368" y="345392"/>
            <a:ext cx="8157056" cy="9663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public class Demo13 {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public static void main(String[] args) {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// skapar en 'frame' (dvs ett fönster)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JFrame f = new JFrame("Demo 13");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// skapa en panel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myPanel.setLayout(new GridLayout(3,1));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// sätt olika saker i panelen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JLabel label = new JLabel(" Skriv en siffra: ");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JTextField text = new JTextField("57");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myPanel.add(label);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myPanel.add(text);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JPanel buttonPanel = new JPanel();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buttonPanel.setBackground(Color.green);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buttonPanel.setLayout(new FlowLayout());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JButton button1 = new JButton("Skicka!");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JButton button2 = new JButton("Avbryt");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buttonPanel.add(button1);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buttonPanel.add(button2);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myPanel.add(buttonPanel);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// sätt panelen in i f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rPr>
              <a:t>        // visa ramen</a:t>
            </a:r>
            <a:endParaRPr b="1">
              <a:solidFill>
                <a:srgbClr val="A6AAA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f.setVisible(true);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558171" y="-266700"/>
            <a:ext cx="789113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Varför fungerar det?</a:t>
            </a:r>
          </a:p>
        </p:txBody>
      </p:sp>
      <p:sp>
        <p:nvSpPr>
          <p:cNvPr id="199" name="Shape 199"/>
          <p:cNvSpPr/>
          <p:nvPr/>
        </p:nvSpPr>
        <p:spPr>
          <a:xfrm>
            <a:off x="4416062" y="7986635"/>
            <a:ext cx="4347369" cy="1026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345" y="0"/>
                </a:moveTo>
                <a:cubicBezTo>
                  <a:pt x="9143" y="0"/>
                  <a:pt x="8978" y="697"/>
                  <a:pt x="8978" y="1554"/>
                </a:cubicBezTo>
                <a:lnTo>
                  <a:pt x="8978" y="11176"/>
                </a:lnTo>
                <a:lnTo>
                  <a:pt x="0" y="21600"/>
                </a:lnTo>
                <a:lnTo>
                  <a:pt x="10015" y="14383"/>
                </a:lnTo>
                <a:lnTo>
                  <a:pt x="21233" y="14383"/>
                </a:lnTo>
                <a:cubicBezTo>
                  <a:pt x="21435" y="14383"/>
                  <a:pt x="21600" y="13694"/>
                  <a:pt x="21600" y="12838"/>
                </a:cubicBezTo>
                <a:lnTo>
                  <a:pt x="21600" y="1554"/>
                </a:lnTo>
                <a:cubicBezTo>
                  <a:pt x="21600" y="697"/>
                  <a:pt x="21435" y="0"/>
                  <a:pt x="21233" y="0"/>
                </a:cubicBezTo>
                <a:lnTo>
                  <a:pt x="934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Visar fönstret</a:t>
            </a:r>
          </a:p>
        </p:txBody>
      </p:sp>
      <p:sp>
        <p:nvSpPr>
          <p:cNvPr id="200" name="Shape 200"/>
          <p:cNvSpPr/>
          <p:nvPr/>
        </p:nvSpPr>
        <p:spPr>
          <a:xfrm>
            <a:off x="2097915" y="8837535"/>
            <a:ext cx="10741026" cy="683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44" y="0"/>
                </a:moveTo>
                <a:cubicBezTo>
                  <a:pt x="8362" y="0"/>
                  <a:pt x="8296" y="1047"/>
                  <a:pt x="8296" y="2333"/>
                </a:cubicBezTo>
                <a:lnTo>
                  <a:pt x="8296" y="9859"/>
                </a:lnTo>
                <a:lnTo>
                  <a:pt x="0" y="12757"/>
                </a:lnTo>
                <a:lnTo>
                  <a:pt x="8296" y="15642"/>
                </a:lnTo>
                <a:lnTo>
                  <a:pt x="8296" y="19279"/>
                </a:lnTo>
                <a:cubicBezTo>
                  <a:pt x="8296" y="20566"/>
                  <a:pt x="8362" y="21600"/>
                  <a:pt x="8444" y="21600"/>
                </a:cubicBezTo>
                <a:lnTo>
                  <a:pt x="21452" y="21600"/>
                </a:lnTo>
                <a:cubicBezTo>
                  <a:pt x="21533" y="21600"/>
                  <a:pt x="21600" y="20566"/>
                  <a:pt x="21600" y="19279"/>
                </a:cubicBezTo>
                <a:lnTo>
                  <a:pt x="21600" y="2333"/>
                </a:lnTo>
                <a:cubicBezTo>
                  <a:pt x="21600" y="1047"/>
                  <a:pt x="21533" y="0"/>
                  <a:pt x="21452" y="0"/>
                </a:cubicBezTo>
                <a:lnTo>
                  <a:pt x="844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Varför tar inte programmets körning slut här? </a:t>
            </a:r>
          </a:p>
        </p:txBody>
      </p:sp>
      <p:sp>
        <p:nvSpPr>
          <p:cNvPr id="201" name="Shape 201"/>
          <p:cNvSpPr/>
          <p:nvPr/>
        </p:nvSpPr>
        <p:spPr>
          <a:xfrm>
            <a:off x="8174854" y="5981763"/>
            <a:ext cx="4347370" cy="283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" y="0"/>
                </a:moveTo>
                <a:cubicBezTo>
                  <a:pt x="165" y="0"/>
                  <a:pt x="0" y="253"/>
                  <a:pt x="0" y="563"/>
                </a:cubicBezTo>
                <a:lnTo>
                  <a:pt x="0" y="12427"/>
                </a:lnTo>
                <a:cubicBezTo>
                  <a:pt x="0" y="12737"/>
                  <a:pt x="165" y="12990"/>
                  <a:pt x="367" y="12990"/>
                </a:cubicBezTo>
                <a:lnTo>
                  <a:pt x="17126" y="12990"/>
                </a:lnTo>
                <a:lnTo>
                  <a:pt x="17581" y="21600"/>
                </a:lnTo>
                <a:lnTo>
                  <a:pt x="18035" y="12990"/>
                </a:lnTo>
                <a:lnTo>
                  <a:pt x="21233" y="12990"/>
                </a:lnTo>
                <a:cubicBezTo>
                  <a:pt x="21435" y="12990"/>
                  <a:pt x="21600" y="12737"/>
                  <a:pt x="21600" y="12427"/>
                </a:cubicBezTo>
                <a:lnTo>
                  <a:pt x="21600" y="563"/>
                </a:lnTo>
                <a:cubicBezTo>
                  <a:pt x="21600" y="253"/>
                  <a:pt x="21435" y="0"/>
                  <a:pt x="21233" y="0"/>
                </a:cubicBezTo>
                <a:lnTo>
                  <a:pt x="367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Svar:</a:t>
            </a:r>
            <a:r>
              <a:rPr sz="2400">
                <a:solidFill>
                  <a:srgbClr val="FFFFFF"/>
                </a:solidFill>
              </a:rPr>
              <a:t> när man visar ett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fönster så startar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i="1" sz="2400">
                <a:solidFill>
                  <a:srgbClr val="FFFFFF"/>
                </a:solidFill>
              </a:rPr>
              <a:t>en separat process</a:t>
            </a:r>
            <a:r>
              <a:rPr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för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händelse hantering</a:t>
            </a:r>
            <a:r>
              <a:rPr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whole" bldLvl="1" animBg="1" rev="0" advAuto="0" spid="200" grpId="2"/>
      <p:bldP build="whole" bldLvl="1" animBg="1" rev="0" advAuto="0" spid="19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63498" y="63500"/>
            <a:ext cx="12877803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Programstyrning kontra Händelsestyrning</a:t>
            </a:r>
          </a:p>
        </p:txBody>
      </p:sp>
      <p:sp>
        <p:nvSpPr>
          <p:cNvPr id="204" name="Shape 204"/>
          <p:cNvSpPr/>
          <p:nvPr/>
        </p:nvSpPr>
        <p:spPr>
          <a:xfrm>
            <a:off x="1192707" y="2159437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Programstyrning:</a:t>
            </a:r>
          </a:p>
        </p:txBody>
      </p:sp>
      <p:sp>
        <p:nvSpPr>
          <p:cNvPr id="205" name="Shape 205"/>
          <p:cNvSpPr/>
          <p:nvPr/>
        </p:nvSpPr>
        <p:spPr>
          <a:xfrm>
            <a:off x="1573707" y="2794437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styr exekveringen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man “återvänder” alltid dit.</a:t>
            </a:r>
          </a:p>
        </p:txBody>
      </p:sp>
      <p:sp>
        <p:nvSpPr>
          <p:cNvPr id="206" name="Shape 206"/>
          <p:cNvSpPr/>
          <p:nvPr/>
        </p:nvSpPr>
        <p:spPr>
          <a:xfrm>
            <a:off x="1192707" y="3556437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Händelsestyrning:</a:t>
            </a:r>
          </a:p>
        </p:txBody>
      </p:sp>
      <p:sp>
        <p:nvSpPr>
          <p:cNvPr id="207" name="Shape 207"/>
          <p:cNvSpPr/>
          <p:nvPr/>
        </p:nvSpPr>
        <p:spPr>
          <a:xfrm>
            <a:off x="1573707" y="4191437"/>
            <a:ext cx="105448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startar man bara upp programmet.  Vanligen bara en rad eller två. </a:t>
            </a:r>
          </a:p>
        </p:txBody>
      </p:sp>
      <p:sp>
        <p:nvSpPr>
          <p:cNvPr id="208" name="Shape 208"/>
          <p:cNvSpPr/>
          <p:nvPr/>
        </p:nvSpPr>
        <p:spPr>
          <a:xfrm>
            <a:off x="1567358" y="4648199"/>
            <a:ext cx="55813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Programmet är sedan normalt passivt.</a:t>
            </a:r>
          </a:p>
        </p:txBody>
      </p:sp>
      <p:sp>
        <p:nvSpPr>
          <p:cNvPr id="209" name="Shape 209"/>
          <p:cNvSpPr/>
          <p:nvPr/>
        </p:nvSpPr>
        <p:spPr>
          <a:xfrm>
            <a:off x="1565957" y="5130799"/>
            <a:ext cx="95752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När man klickar på en knapp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genereras en händelse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som kör kod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210" name="Shape 210"/>
          <p:cNvSpPr/>
          <p:nvPr/>
        </p:nvSpPr>
        <p:spPr>
          <a:xfrm flipH="1">
            <a:off x="6182099" y="6487792"/>
            <a:ext cx="1" cy="2788413"/>
          </a:xfrm>
          <a:prstGeom prst="line">
            <a:avLst/>
          </a:prstGeom>
          <a:ln w="635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>
            <a:off x="9893755" y="7594162"/>
            <a:ext cx="1" cy="1675627"/>
          </a:xfrm>
          <a:prstGeom prst="line">
            <a:avLst/>
          </a:prstGeom>
          <a:ln w="635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2" name="Shape 212"/>
          <p:cNvSpPr/>
          <p:nvPr/>
        </p:nvSpPr>
        <p:spPr>
          <a:xfrm>
            <a:off x="6182099" y="7594162"/>
            <a:ext cx="3723427" cy="1"/>
          </a:xfrm>
          <a:prstGeom prst="line">
            <a:avLst/>
          </a:prstGeom>
          <a:ln w="381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3" name="Shape 213"/>
          <p:cNvSpPr/>
          <p:nvPr/>
        </p:nvSpPr>
        <p:spPr>
          <a:xfrm>
            <a:off x="7249435" y="7102900"/>
            <a:ext cx="909004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JFrame visas</a:t>
            </a:r>
          </a:p>
        </p:txBody>
      </p:sp>
      <p:sp>
        <p:nvSpPr>
          <p:cNvPr id="214" name="Shape 214"/>
          <p:cNvSpPr/>
          <p:nvPr/>
        </p:nvSpPr>
        <p:spPr>
          <a:xfrm>
            <a:off x="10170435" y="7737900"/>
            <a:ext cx="9090045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GUI ritning och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händelsehantering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sker här</a:t>
            </a:r>
          </a:p>
        </p:txBody>
      </p:sp>
      <p:sp>
        <p:nvSpPr>
          <p:cNvPr id="215" name="Shape 215"/>
          <p:cNvSpPr/>
          <p:nvPr/>
        </p:nvSpPr>
        <p:spPr>
          <a:xfrm>
            <a:off x="2563069" y="7623600"/>
            <a:ext cx="337511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här efter </a:t>
            </a:r>
            <a:r>
              <a:rPr i="1" sz="22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får inte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 main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interferera med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händelsehanteringens 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algn="r">
              <a:defRPr sz="1800"/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tillstånd </a:t>
            </a:r>
          </a:p>
        </p:txBody>
      </p:sp>
      <p:sp>
        <p:nvSpPr>
          <p:cNvPr id="216" name="Shape 216"/>
          <p:cNvSpPr/>
          <p:nvPr/>
        </p:nvSpPr>
        <p:spPr>
          <a:xfrm>
            <a:off x="5877835" y="6048800"/>
            <a:ext cx="909004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main</a:t>
            </a:r>
          </a:p>
        </p:txBody>
      </p:sp>
      <p:sp>
        <p:nvSpPr>
          <p:cNvPr id="217" name="Shape 217"/>
          <p:cNvSpPr/>
          <p:nvPr/>
        </p:nvSpPr>
        <p:spPr>
          <a:xfrm>
            <a:off x="2563069" y="6721900"/>
            <a:ext cx="337511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skapar en JFrame</a:t>
            </a:r>
          </a:p>
        </p:txBody>
      </p:sp>
      <p:sp>
        <p:nvSpPr>
          <p:cNvPr id="218" name="Shape 218"/>
          <p:cNvSpPr/>
          <p:nvPr/>
        </p:nvSpPr>
        <p:spPr>
          <a:xfrm>
            <a:off x="3383475" y="7594162"/>
            <a:ext cx="2555288" cy="1"/>
          </a:xfrm>
          <a:prstGeom prst="line">
            <a:avLst/>
          </a:prstGeom>
          <a:ln w="38100">
            <a:solidFill>
              <a:srgbClr val="A6AAA9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Begrepp</a:t>
            </a:r>
          </a:p>
        </p:txBody>
      </p:sp>
      <p:sp>
        <p:nvSpPr>
          <p:cNvPr id="52" name="Shape 52"/>
          <p:cNvSpPr/>
          <p:nvPr/>
        </p:nvSpPr>
        <p:spPr>
          <a:xfrm>
            <a:off x="2338377" y="3345422"/>
            <a:ext cx="9090045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grafiskt användargränssnitt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=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grafiskt gränssnitt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=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graphical user-interface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=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GUI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2084377" y="2456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Betyder samma sak:</a:t>
            </a:r>
          </a:p>
        </p:txBody>
      </p:sp>
      <p:sp>
        <p:nvSpPr>
          <p:cNvPr id="54" name="Shape 54"/>
          <p:cNvSpPr/>
          <p:nvPr/>
        </p:nvSpPr>
        <p:spPr>
          <a:xfrm>
            <a:off x="2341894" y="6211714"/>
            <a:ext cx="9090045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  användargränssnitt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=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  user-interface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=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  UI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63498" y="63500"/>
            <a:ext cx="12877803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Programstyrning kontra Händelsestyrning</a:t>
            </a:r>
          </a:p>
        </p:txBody>
      </p:sp>
      <p:sp>
        <p:nvSpPr>
          <p:cNvPr id="221" name="Shape 221"/>
          <p:cNvSpPr/>
          <p:nvPr/>
        </p:nvSpPr>
        <p:spPr>
          <a:xfrm>
            <a:off x="1192707" y="2159437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Programstyrning:</a:t>
            </a:r>
          </a:p>
        </p:txBody>
      </p:sp>
      <p:sp>
        <p:nvSpPr>
          <p:cNvPr id="222" name="Shape 222"/>
          <p:cNvSpPr/>
          <p:nvPr/>
        </p:nvSpPr>
        <p:spPr>
          <a:xfrm>
            <a:off x="1573707" y="2794437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styr exekveringen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man “återvänder” alltid dit.</a:t>
            </a:r>
          </a:p>
        </p:txBody>
      </p:sp>
      <p:sp>
        <p:nvSpPr>
          <p:cNvPr id="223" name="Shape 223"/>
          <p:cNvSpPr/>
          <p:nvPr/>
        </p:nvSpPr>
        <p:spPr>
          <a:xfrm>
            <a:off x="1192707" y="3556437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Händelsestyrning:</a:t>
            </a:r>
          </a:p>
        </p:txBody>
      </p:sp>
      <p:sp>
        <p:nvSpPr>
          <p:cNvPr id="224" name="Shape 224"/>
          <p:cNvSpPr/>
          <p:nvPr/>
        </p:nvSpPr>
        <p:spPr>
          <a:xfrm>
            <a:off x="1573707" y="4191437"/>
            <a:ext cx="1054481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b="1" sz="2500"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startar man bara upp programmet.  Vanligen bara en rad eller två. </a:t>
            </a:r>
          </a:p>
        </p:txBody>
      </p:sp>
      <p:sp>
        <p:nvSpPr>
          <p:cNvPr id="225" name="Shape 225"/>
          <p:cNvSpPr/>
          <p:nvPr/>
        </p:nvSpPr>
        <p:spPr>
          <a:xfrm>
            <a:off x="1567358" y="4648199"/>
            <a:ext cx="55813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Programmet är sedan normalt passivt.</a:t>
            </a:r>
          </a:p>
        </p:txBody>
      </p:sp>
      <p:sp>
        <p:nvSpPr>
          <p:cNvPr id="226" name="Shape 226"/>
          <p:cNvSpPr/>
          <p:nvPr/>
        </p:nvSpPr>
        <p:spPr>
          <a:xfrm>
            <a:off x="1565957" y="5130799"/>
            <a:ext cx="95752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När man klickar på en knapp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genereras en händelse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som kör kod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1539994" y="5974912"/>
            <a:ext cx="10751940" cy="3371851"/>
            <a:chOff x="0" y="0"/>
            <a:chExt cx="10751939" cy="3371849"/>
          </a:xfrm>
        </p:grpSpPr>
        <p:sp>
          <p:nvSpPr>
            <p:cNvPr id="227" name="Shape 227"/>
            <p:cNvSpPr/>
            <p:nvPr/>
          </p:nvSpPr>
          <p:spPr>
            <a:xfrm>
              <a:off x="12700" y="704850"/>
              <a:ext cx="1073924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När man klickar på en knapp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genereras en händelse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av typen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ActionEvent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2700" y="0"/>
              <a:ext cx="2190254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i="1" sz="2800" u="sng">
                  <a:solidFill>
                    <a:srgbClr val="53585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 u="none">
                  <a:solidFill>
                    <a:srgbClr val="000000"/>
                  </a:solidFill>
                </a:defRPr>
              </a:pPr>
              <a:r>
                <a:rPr i="1" sz="2800" u="sng">
                  <a:solidFill>
                    <a:srgbClr val="53585F"/>
                  </a:solidFill>
                </a:rPr>
                <a:t>Mera detaljer: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1352550"/>
              <a:ext cx="9432826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Den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fångas upp av en lyssnare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av typen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ActionListener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(med en 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metod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actionPerformed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) som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utför önskade åtgärder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och sedan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återgår programmet till det passiva läget (dvs den lyssnar igen).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2700" y="2863849"/>
              <a:ext cx="10655722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För att detta skall fungera så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registrerar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man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lyssnaren hos komponenter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creen Shot 2014-10-03 at 13.39.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3162" y="2090390"/>
            <a:ext cx="5843235" cy="328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720835" y="2140326"/>
            <a:ext cx="8157056" cy="682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DemoListener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 ActionListener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void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actionPerformed(ActionEvent e)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System.out.println("Hej!");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Demo14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JFrame f = new JFrame("Demo 14");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myPanel.setLayout(new FlowLayout());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JButton button1 = new JButton("Knapp");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button1.addActionListener(new DemoListener());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39" name="Group 239"/>
          <p:cNvGrpSpPr/>
          <p:nvPr/>
        </p:nvGrpSpPr>
        <p:grpSpPr>
          <a:xfrm>
            <a:off x="8544444" y="5463116"/>
            <a:ext cx="11020854" cy="2919588"/>
            <a:chOff x="0" y="0"/>
            <a:chExt cx="11020853" cy="2919586"/>
          </a:xfrm>
        </p:grpSpPr>
        <p:grpSp>
          <p:nvGrpSpPr>
            <p:cNvPr id="237" name="Group 237"/>
            <p:cNvGrpSpPr/>
            <p:nvPr/>
          </p:nvGrpSpPr>
          <p:grpSpPr>
            <a:xfrm>
              <a:off x="22489" y="0"/>
              <a:ext cx="10998365" cy="1919280"/>
              <a:chOff x="0" y="0"/>
              <a:chExt cx="10998363" cy="1919279"/>
            </a:xfrm>
          </p:grpSpPr>
          <p:sp>
            <p:nvSpPr>
              <p:cNvPr id="235" name="Shape 235"/>
              <p:cNvSpPr/>
              <p:nvPr/>
            </p:nvSpPr>
            <p:spPr>
              <a:xfrm>
                <a:off x="239568" y="692687"/>
                <a:ext cx="10758796" cy="12265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l">
                  <a:defRPr sz="1800"/>
                </a:pPr>
                <a:r>
                  <a:rPr b="1" sz="2000">
                    <a:solidFill>
                      <a:srgbClr val="773F9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Hej!</a:t>
                </a:r>
                <a:endPara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 algn="l">
                  <a:defRPr sz="1800"/>
                </a:pPr>
                <a:r>
                  <a:rPr b="1" sz="2000">
                    <a:solidFill>
                      <a:srgbClr val="773F9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Hej!</a:t>
                </a:r>
                <a:endPara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 algn="l">
                  <a:defRPr sz="1800"/>
                </a:pPr>
                <a:r>
                  <a:rPr b="1" sz="2000">
                    <a:solidFill>
                      <a:srgbClr val="773F9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Hej!</a:t>
                </a:r>
                <a:endPara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lvl="0" algn="l">
                  <a:defRPr sz="1800"/>
                </a:pPr>
                <a:r>
                  <a:rPr b="1" sz="2000">
                    <a:solidFill>
                      <a:srgbClr val="773F9B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Hej!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0" y="0"/>
                <a:ext cx="3835155" cy="520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l">
                  <a:defRPr i="1" sz="2800">
                    <a:solidFill>
                      <a:srgbClr val="773F9B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 lvl="0">
                  <a:defRPr i="0" sz="1800">
                    <a:solidFill>
                      <a:srgbClr val="000000"/>
                    </a:solidFill>
                  </a:defRPr>
                </a:pPr>
                <a:r>
                  <a:rPr i="1" sz="2800">
                    <a:solidFill>
                      <a:srgbClr val="773F9B"/>
                    </a:solidFill>
                  </a:rPr>
                  <a:t>Utskrift: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0" y="2005186"/>
              <a:ext cx="9685820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om man trycker fyra </a:t>
              </a:r>
              <a:endPara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algn="l">
                <a:defRPr sz="1800"/>
              </a:pP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gånger på knappen.</a:t>
              </a:r>
            </a:p>
          </p:txBody>
        </p:sp>
      </p:grpSp>
      <p:sp>
        <p:nvSpPr>
          <p:cNvPr id="240" name="Shape 240"/>
          <p:cNvSpPr/>
          <p:nvPr/>
        </p:nvSpPr>
        <p:spPr>
          <a:xfrm>
            <a:off x="63498" y="63500"/>
            <a:ext cx="12877803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Lägg till en ActionListener</a:t>
            </a:r>
          </a:p>
        </p:txBody>
      </p:sp>
      <p:sp>
        <p:nvSpPr>
          <p:cNvPr id="241" name="Shape 241"/>
          <p:cNvSpPr/>
          <p:nvPr/>
        </p:nvSpPr>
        <p:spPr>
          <a:xfrm>
            <a:off x="3852220" y="1736020"/>
            <a:ext cx="4375548" cy="131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4" y="0"/>
                </a:moveTo>
                <a:cubicBezTo>
                  <a:pt x="164" y="0"/>
                  <a:pt x="0" y="544"/>
                  <a:pt x="0" y="1211"/>
                </a:cubicBezTo>
                <a:lnTo>
                  <a:pt x="0" y="15166"/>
                </a:lnTo>
                <a:cubicBezTo>
                  <a:pt x="0" y="15834"/>
                  <a:pt x="164" y="16371"/>
                  <a:pt x="364" y="16371"/>
                </a:cubicBezTo>
                <a:lnTo>
                  <a:pt x="2016" y="16371"/>
                </a:lnTo>
                <a:lnTo>
                  <a:pt x="2745" y="21600"/>
                </a:lnTo>
                <a:lnTo>
                  <a:pt x="3474" y="16371"/>
                </a:lnTo>
                <a:lnTo>
                  <a:pt x="21238" y="16371"/>
                </a:lnTo>
                <a:cubicBezTo>
                  <a:pt x="21438" y="16371"/>
                  <a:pt x="21600" y="15834"/>
                  <a:pt x="21600" y="15166"/>
                </a:cubicBezTo>
                <a:lnTo>
                  <a:pt x="21600" y="1211"/>
                </a:lnTo>
                <a:cubicBezTo>
                  <a:pt x="21600" y="544"/>
                  <a:pt x="21438" y="0"/>
                  <a:pt x="21238" y="0"/>
                </a:cubicBezTo>
                <a:lnTo>
                  <a:pt x="36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En klass som implementerar ActionListener…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3382519" y="3888059"/>
            <a:ext cx="5751116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48" y="0"/>
                </a:moveTo>
                <a:lnTo>
                  <a:pt x="6581" y="11533"/>
                </a:lnTo>
                <a:lnTo>
                  <a:pt x="277" y="11533"/>
                </a:lnTo>
                <a:cubicBezTo>
                  <a:pt x="124" y="11533"/>
                  <a:pt x="0" y="12139"/>
                  <a:pt x="0" y="12883"/>
                </a:cubicBezTo>
                <a:lnTo>
                  <a:pt x="0" y="20257"/>
                </a:lnTo>
                <a:cubicBezTo>
                  <a:pt x="0" y="21001"/>
                  <a:pt x="124" y="21600"/>
                  <a:pt x="277" y="21600"/>
                </a:cubicBezTo>
                <a:lnTo>
                  <a:pt x="21324" y="21600"/>
                </a:lnTo>
                <a:cubicBezTo>
                  <a:pt x="21477" y="21600"/>
                  <a:pt x="21600" y="21001"/>
                  <a:pt x="21600" y="20257"/>
                </a:cubicBezTo>
                <a:lnTo>
                  <a:pt x="21600" y="12883"/>
                </a:lnTo>
                <a:cubicBezTo>
                  <a:pt x="21600" y="12139"/>
                  <a:pt x="21477" y="11533"/>
                  <a:pt x="21324" y="11533"/>
                </a:cubicBezTo>
                <a:lnTo>
                  <a:pt x="7314" y="11533"/>
                </a:lnTo>
                <a:lnTo>
                  <a:pt x="6948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dvs har en actionPerformed metod.</a:t>
            </a:r>
          </a:p>
        </p:txBody>
      </p:sp>
      <p:sp>
        <p:nvSpPr>
          <p:cNvPr id="243" name="Shape 243"/>
          <p:cNvSpPr/>
          <p:nvPr/>
        </p:nvSpPr>
        <p:spPr>
          <a:xfrm>
            <a:off x="4045300" y="7564584"/>
            <a:ext cx="4171554" cy="798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83" y="0"/>
                </a:moveTo>
                <a:lnTo>
                  <a:pt x="3179" y="6702"/>
                </a:lnTo>
                <a:lnTo>
                  <a:pt x="382" y="6702"/>
                </a:lnTo>
                <a:cubicBezTo>
                  <a:pt x="172" y="6702"/>
                  <a:pt x="0" y="7599"/>
                  <a:pt x="0" y="8700"/>
                </a:cubicBezTo>
                <a:lnTo>
                  <a:pt x="0" y="19613"/>
                </a:lnTo>
                <a:cubicBezTo>
                  <a:pt x="0" y="20714"/>
                  <a:pt x="172" y="21600"/>
                  <a:pt x="382" y="21600"/>
                </a:cubicBezTo>
                <a:lnTo>
                  <a:pt x="21218" y="21600"/>
                </a:lnTo>
                <a:cubicBezTo>
                  <a:pt x="21428" y="21600"/>
                  <a:pt x="21600" y="20714"/>
                  <a:pt x="21600" y="19613"/>
                </a:cubicBezTo>
                <a:lnTo>
                  <a:pt x="21600" y="8700"/>
                </a:lnTo>
                <a:cubicBezTo>
                  <a:pt x="21600" y="7599"/>
                  <a:pt x="21428" y="6702"/>
                  <a:pt x="21218" y="6702"/>
                </a:cubicBezTo>
                <a:lnTo>
                  <a:pt x="4188" y="6702"/>
                </a:lnTo>
                <a:lnTo>
                  <a:pt x="368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En ActionListener skapas…</a:t>
            </a:r>
          </a:p>
        </p:txBody>
      </p:sp>
      <p:sp>
        <p:nvSpPr>
          <p:cNvPr id="244" name="Shape 244"/>
          <p:cNvSpPr/>
          <p:nvPr/>
        </p:nvSpPr>
        <p:spPr>
          <a:xfrm>
            <a:off x="2094580" y="7490907"/>
            <a:ext cx="7818835" cy="1582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5" y="0"/>
                </a:moveTo>
                <a:lnTo>
                  <a:pt x="1646" y="14086"/>
                </a:lnTo>
                <a:lnTo>
                  <a:pt x="204" y="14086"/>
                </a:lnTo>
                <a:cubicBezTo>
                  <a:pt x="92" y="14086"/>
                  <a:pt x="0" y="14538"/>
                  <a:pt x="0" y="15093"/>
                </a:cubicBezTo>
                <a:lnTo>
                  <a:pt x="0" y="20598"/>
                </a:lnTo>
                <a:cubicBezTo>
                  <a:pt x="0" y="21153"/>
                  <a:pt x="92" y="21600"/>
                  <a:pt x="204" y="21600"/>
                </a:cubicBezTo>
                <a:lnTo>
                  <a:pt x="21396" y="21600"/>
                </a:lnTo>
                <a:cubicBezTo>
                  <a:pt x="21508" y="21600"/>
                  <a:pt x="21600" y="21153"/>
                  <a:pt x="21600" y="20598"/>
                </a:cubicBezTo>
                <a:lnTo>
                  <a:pt x="21600" y="15093"/>
                </a:lnTo>
                <a:cubicBezTo>
                  <a:pt x="21600" y="14538"/>
                  <a:pt x="21508" y="14086"/>
                  <a:pt x="21396" y="14086"/>
                </a:cubicBezTo>
                <a:lnTo>
                  <a:pt x="2185" y="14086"/>
                </a:lnTo>
                <a:lnTo>
                  <a:pt x="191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och registreras med objektet som de ska lyssna på.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5"/>
      <p:bldP build="whole" bldLvl="1" animBg="1" rev="0" advAuto="0" spid="233" grpId="1"/>
      <p:bldP build="whole" bldLvl="1" animBg="1" rev="0" advAuto="0" spid="239" grpId="2"/>
      <p:bldP build="whole" bldLvl="1" animBg="1" rev="0" advAuto="0" spid="244" grpId="6"/>
      <p:bldP build="whole" bldLvl="1" animBg="1" rev="0" advAuto="0" spid="241" grpId="3"/>
      <p:bldP build="whole" bldLvl="1" animBg="1" rev="0" advAuto="0" spid="242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720835" y="743326"/>
            <a:ext cx="8157056" cy="899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DemoListener implements ActionListener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JPanel myPanel;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boolean isBlue = false;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DemoListener(JPanel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myPanel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this.myPanel = myPanel;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if (isBlue)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myPanel.setBackground(Color.yellow);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isBlue = false;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myPanel.setBackground(Color.blue);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isBlue = true;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Demo15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JFrame f = new JFrame("Demo 15");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JPanel myPanel = new JPanel();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myPanel.setLayout(new FlowLayout());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JButton button1 = new JButton("Byt färg");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button1.addActionListener(new DemoListener(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myPanel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47" name="Screen Shot 2014-10-03 at 13.44.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2302" y="2933532"/>
            <a:ext cx="4729584" cy="274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creen Shot 2014-10-03 at 13.44.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4666" y="5976799"/>
            <a:ext cx="4804856" cy="273487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5693392" y="5219036"/>
            <a:ext cx="96858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Färgen byts när man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trycker på knappen.</a:t>
            </a:r>
          </a:p>
        </p:txBody>
      </p:sp>
      <p:sp>
        <p:nvSpPr>
          <p:cNvPr id="250" name="Shape 250"/>
          <p:cNvSpPr/>
          <p:nvPr/>
        </p:nvSpPr>
        <p:spPr>
          <a:xfrm>
            <a:off x="5875670" y="63500"/>
            <a:ext cx="706563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ändra tillstånd…</a:t>
            </a:r>
          </a:p>
        </p:txBody>
      </p:sp>
      <p:sp>
        <p:nvSpPr>
          <p:cNvPr id="251" name="Shape 251"/>
          <p:cNvSpPr/>
          <p:nvPr/>
        </p:nvSpPr>
        <p:spPr>
          <a:xfrm>
            <a:off x="9456701" y="2087222"/>
            <a:ext cx="3178176" cy="1656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2" y="0"/>
                </a:moveTo>
                <a:cubicBezTo>
                  <a:pt x="225" y="0"/>
                  <a:pt x="0" y="432"/>
                  <a:pt x="0" y="962"/>
                </a:cubicBezTo>
                <a:lnTo>
                  <a:pt x="0" y="6219"/>
                </a:lnTo>
                <a:cubicBezTo>
                  <a:pt x="0" y="6749"/>
                  <a:pt x="225" y="7176"/>
                  <a:pt x="502" y="7176"/>
                </a:cubicBezTo>
                <a:lnTo>
                  <a:pt x="6692" y="7176"/>
                </a:lnTo>
                <a:lnTo>
                  <a:pt x="7356" y="21600"/>
                </a:lnTo>
                <a:lnTo>
                  <a:pt x="8019" y="7176"/>
                </a:lnTo>
                <a:lnTo>
                  <a:pt x="21101" y="7176"/>
                </a:lnTo>
                <a:cubicBezTo>
                  <a:pt x="21378" y="7176"/>
                  <a:pt x="21600" y="6749"/>
                  <a:pt x="21600" y="6219"/>
                </a:cubicBezTo>
                <a:lnTo>
                  <a:pt x="21600" y="962"/>
                </a:lnTo>
                <a:cubicBezTo>
                  <a:pt x="21600" y="432"/>
                  <a:pt x="21378" y="0"/>
                  <a:pt x="21101" y="0"/>
                </a:cubicBezTo>
                <a:lnTo>
                  <a:pt x="50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ändrar på färgen.</a:t>
            </a:r>
          </a:p>
        </p:txBody>
      </p:sp>
      <p:sp>
        <p:nvSpPr>
          <p:cNvPr id="252" name="Shape 252"/>
          <p:cNvSpPr/>
          <p:nvPr/>
        </p:nvSpPr>
        <p:spPr>
          <a:xfrm>
            <a:off x="4511042" y="8318970"/>
            <a:ext cx="8156973" cy="1014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16" y="0"/>
                </a:moveTo>
                <a:lnTo>
                  <a:pt x="5959" y="9883"/>
                </a:lnTo>
                <a:lnTo>
                  <a:pt x="195" y="9883"/>
                </a:lnTo>
                <a:cubicBezTo>
                  <a:pt x="88" y="9883"/>
                  <a:pt x="0" y="10589"/>
                  <a:pt x="0" y="11455"/>
                </a:cubicBezTo>
                <a:lnTo>
                  <a:pt x="0" y="20037"/>
                </a:lnTo>
                <a:cubicBezTo>
                  <a:pt x="0" y="20903"/>
                  <a:pt x="88" y="21600"/>
                  <a:pt x="195" y="21600"/>
                </a:cubicBezTo>
                <a:lnTo>
                  <a:pt x="21405" y="21600"/>
                </a:lnTo>
                <a:cubicBezTo>
                  <a:pt x="21512" y="21600"/>
                  <a:pt x="21600" y="20903"/>
                  <a:pt x="21600" y="20037"/>
                </a:cubicBezTo>
                <a:lnTo>
                  <a:pt x="21600" y="11455"/>
                </a:lnTo>
                <a:cubicBezTo>
                  <a:pt x="21600" y="10589"/>
                  <a:pt x="21512" y="9883"/>
                  <a:pt x="21405" y="9883"/>
                </a:cubicBezTo>
                <a:lnTo>
                  <a:pt x="6475" y="9883"/>
                </a:lnTo>
                <a:lnTo>
                  <a:pt x="6216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Lyssnaren måste veta vilket objekt som skall uppdateras.</a:t>
            </a:r>
          </a:p>
        </p:txBody>
      </p:sp>
      <p:sp>
        <p:nvSpPr>
          <p:cNvPr id="253" name="Shape 253"/>
          <p:cNvSpPr/>
          <p:nvPr/>
        </p:nvSpPr>
        <p:spPr>
          <a:xfrm>
            <a:off x="3904438" y="4651963"/>
            <a:ext cx="4729561" cy="113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" y="0"/>
                </a:moveTo>
                <a:lnTo>
                  <a:pt x="700" y="3708"/>
                </a:lnTo>
                <a:lnTo>
                  <a:pt x="337" y="3708"/>
                </a:lnTo>
                <a:cubicBezTo>
                  <a:pt x="151" y="3708"/>
                  <a:pt x="0" y="4336"/>
                  <a:pt x="0" y="5107"/>
                </a:cubicBezTo>
                <a:lnTo>
                  <a:pt x="0" y="20201"/>
                </a:lnTo>
                <a:cubicBezTo>
                  <a:pt x="0" y="20972"/>
                  <a:pt x="151" y="21600"/>
                  <a:pt x="337" y="21600"/>
                </a:cubicBezTo>
                <a:lnTo>
                  <a:pt x="21263" y="21600"/>
                </a:lnTo>
                <a:cubicBezTo>
                  <a:pt x="21449" y="21600"/>
                  <a:pt x="21600" y="20972"/>
                  <a:pt x="21600" y="20201"/>
                </a:cubicBezTo>
                <a:lnTo>
                  <a:pt x="21600" y="5107"/>
                </a:lnTo>
                <a:cubicBezTo>
                  <a:pt x="21600" y="4336"/>
                  <a:pt x="21449" y="3708"/>
                  <a:pt x="21263" y="3708"/>
                </a:cubicBezTo>
                <a:lnTo>
                  <a:pt x="1593" y="3708"/>
                </a:lnTo>
                <a:lnTo>
                  <a:pt x="1146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Lyssnaren ändrar på färgen när man trycker på knappen.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53" grpId="3"/>
      <p:bldP build="whole" bldLvl="1" animBg="1" rev="0" advAuto="0" spid="25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creen Shot 2014-10-03 at 13.57.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3358" y="2862558"/>
            <a:ext cx="5132916" cy="2983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 Shot 2014-10-03 at 13.57.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5562" y="5795173"/>
            <a:ext cx="4753637" cy="309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20835" y="743326"/>
            <a:ext cx="8157056" cy="875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YellowBluePanel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JPanel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          implements ActionListener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boolean isBlue = false;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YellowBluePanel()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this.setBackground(Color.yellow);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if (isBlue)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this.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isBlue = false;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this.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setBackground(Color.blue);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isBlue = true;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Demo16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JFrame f = new JFrame("Demo 16");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YellowBluePanel myPanel = new YellowBluePanel();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myPanel.setLayout(new FlowLayout());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JButton button1 = new JButton("Byt färg");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button1.addActionListener(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myPanel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5693392" y="5219036"/>
            <a:ext cx="96858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Färgen byts när man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trycker på knappen.</a:t>
            </a:r>
          </a:p>
        </p:txBody>
      </p:sp>
      <p:sp>
        <p:nvSpPr>
          <p:cNvPr id="259" name="Shape 259"/>
          <p:cNvSpPr/>
          <p:nvPr/>
        </p:nvSpPr>
        <p:spPr>
          <a:xfrm>
            <a:off x="5875670" y="63500"/>
            <a:ext cx="706563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… samma med arv</a:t>
            </a:r>
          </a:p>
        </p:txBody>
      </p:sp>
      <p:sp>
        <p:nvSpPr>
          <p:cNvPr id="260" name="Shape 260"/>
          <p:cNvSpPr/>
          <p:nvPr/>
        </p:nvSpPr>
        <p:spPr>
          <a:xfrm>
            <a:off x="4862877" y="1645659"/>
            <a:ext cx="7895035" cy="10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02" y="0"/>
                </a:moveTo>
                <a:cubicBezTo>
                  <a:pt x="6379" y="0"/>
                  <a:pt x="6279" y="753"/>
                  <a:pt x="6279" y="1684"/>
                </a:cubicBezTo>
                <a:lnTo>
                  <a:pt x="6279" y="2029"/>
                </a:lnTo>
                <a:lnTo>
                  <a:pt x="0" y="4264"/>
                </a:lnTo>
                <a:lnTo>
                  <a:pt x="6279" y="6491"/>
                </a:lnTo>
                <a:lnTo>
                  <a:pt x="6279" y="19916"/>
                </a:lnTo>
                <a:cubicBezTo>
                  <a:pt x="6279" y="20847"/>
                  <a:pt x="6379" y="21600"/>
                  <a:pt x="6502" y="21600"/>
                </a:cubicBezTo>
                <a:lnTo>
                  <a:pt x="21377" y="21600"/>
                </a:lnTo>
                <a:cubicBezTo>
                  <a:pt x="21500" y="21600"/>
                  <a:pt x="21600" y="20847"/>
                  <a:pt x="21600" y="19916"/>
                </a:cubicBezTo>
                <a:lnTo>
                  <a:pt x="21600" y="1684"/>
                </a:lnTo>
                <a:cubicBezTo>
                  <a:pt x="21600" y="753"/>
                  <a:pt x="21500" y="0"/>
                  <a:pt x="21377" y="0"/>
                </a:cubicBezTo>
                <a:lnTo>
                  <a:pt x="650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Kanske det är bättre att panelen själv lyssnar och regerar på knappar…</a:t>
            </a:r>
          </a:p>
        </p:txBody>
      </p:sp>
      <p:sp>
        <p:nvSpPr>
          <p:cNvPr id="261" name="Shape 261"/>
          <p:cNvSpPr/>
          <p:nvPr/>
        </p:nvSpPr>
        <p:spPr>
          <a:xfrm>
            <a:off x="3933768" y="4823785"/>
            <a:ext cx="4071542" cy="2218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2" y="0"/>
                </a:moveTo>
                <a:cubicBezTo>
                  <a:pt x="193" y="0"/>
                  <a:pt x="0" y="354"/>
                  <a:pt x="0" y="792"/>
                </a:cubicBezTo>
                <a:lnTo>
                  <a:pt x="0" y="9365"/>
                </a:lnTo>
                <a:cubicBezTo>
                  <a:pt x="0" y="9803"/>
                  <a:pt x="193" y="10157"/>
                  <a:pt x="432" y="10157"/>
                </a:cubicBezTo>
                <a:lnTo>
                  <a:pt x="3605" y="10157"/>
                </a:lnTo>
                <a:lnTo>
                  <a:pt x="4177" y="21600"/>
                </a:lnTo>
                <a:lnTo>
                  <a:pt x="4750" y="10157"/>
                </a:lnTo>
                <a:lnTo>
                  <a:pt x="21168" y="10157"/>
                </a:lnTo>
                <a:cubicBezTo>
                  <a:pt x="21407" y="10157"/>
                  <a:pt x="21600" y="9803"/>
                  <a:pt x="21600" y="9365"/>
                </a:cubicBezTo>
                <a:lnTo>
                  <a:pt x="21600" y="792"/>
                </a:lnTo>
                <a:cubicBezTo>
                  <a:pt x="21600" y="354"/>
                  <a:pt x="21407" y="0"/>
                  <a:pt x="21168" y="0"/>
                </a:cubicBezTo>
                <a:lnTo>
                  <a:pt x="43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Istället för JPanel använder vi en YellowBluePanel</a:t>
            </a:r>
          </a:p>
        </p:txBody>
      </p:sp>
      <p:sp>
        <p:nvSpPr>
          <p:cNvPr id="262" name="Shape 262"/>
          <p:cNvSpPr/>
          <p:nvPr/>
        </p:nvSpPr>
        <p:spPr>
          <a:xfrm>
            <a:off x="4217206" y="8029369"/>
            <a:ext cx="5254230" cy="1235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55" y="0"/>
                </a:moveTo>
                <a:lnTo>
                  <a:pt x="2411" y="4767"/>
                </a:lnTo>
                <a:lnTo>
                  <a:pt x="334" y="4767"/>
                </a:lnTo>
                <a:cubicBezTo>
                  <a:pt x="150" y="4767"/>
                  <a:pt x="0" y="5403"/>
                  <a:pt x="0" y="6189"/>
                </a:cubicBezTo>
                <a:lnTo>
                  <a:pt x="0" y="20178"/>
                </a:lnTo>
                <a:cubicBezTo>
                  <a:pt x="0" y="20964"/>
                  <a:pt x="150" y="21600"/>
                  <a:pt x="334" y="21600"/>
                </a:cubicBezTo>
                <a:lnTo>
                  <a:pt x="21266" y="21600"/>
                </a:lnTo>
                <a:cubicBezTo>
                  <a:pt x="21450" y="21600"/>
                  <a:pt x="21600" y="20964"/>
                  <a:pt x="21600" y="20178"/>
                </a:cubicBezTo>
                <a:lnTo>
                  <a:pt x="21600" y="6189"/>
                </a:lnTo>
                <a:cubicBezTo>
                  <a:pt x="21600" y="5403"/>
                  <a:pt x="21450" y="4767"/>
                  <a:pt x="21266" y="4767"/>
                </a:cubicBezTo>
                <a:lnTo>
                  <a:pt x="3297" y="4767"/>
                </a:lnTo>
                <a:lnTo>
                  <a:pt x="2855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Nu är det panelen själv som lyssnar på uppdaterings signaler.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3"/>
      <p:bldP build="whole" bldLvl="1" animBg="1" rev="0" advAuto="0" spid="261" grpId="2"/>
      <p:bldP build="whole" bldLvl="1" animBg="1" rev="0" advAuto="0" spid="26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creen Shot 2014-10-03 at 14.05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9497" y="5978378"/>
            <a:ext cx="4753637" cy="266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Screen Shot 2014-10-03 at 14.05.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9497" y="2985244"/>
            <a:ext cx="4703200" cy="274878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720835" y="362326"/>
            <a:ext cx="8157056" cy="947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class YellowBluePanel extends JPanel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          implements ActionListener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YellowBluePanel()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this.setBackground(Color.yellow);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public void actionPerformed(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ActionEvent e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String str = e.getActionCommand();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if 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str.equals("yellow")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this.setBackground(Color.yellow);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 else if 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str.equals("blue")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this.setBackground(Color.blue);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Demo17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JFrame f = new JFrame("Demo 17");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YellowBluePanel myPanel = new YellowBluePanel();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myPanel.setLayout(new FlowLayout());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button1 = new JButton("Gul");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button1.addActionListener(myPanel);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button1.setActionCommand("yellow");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JButton button2 = new JButton("Blå");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button2.addActionListener(myPanel);</a:t>
            </a:r>
            <a:endParaRPr b="1" sz="16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button2.setActionCommand("blue");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693392" y="5219036"/>
            <a:ext cx="96858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Färgen byts när man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trycker på knapparna.</a:t>
            </a:r>
          </a:p>
        </p:txBody>
      </p:sp>
      <p:sp>
        <p:nvSpPr>
          <p:cNvPr id="268" name="Shape 268"/>
          <p:cNvSpPr/>
          <p:nvPr/>
        </p:nvSpPr>
        <p:spPr>
          <a:xfrm>
            <a:off x="6764670" y="63500"/>
            <a:ext cx="706563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välja färg</a:t>
            </a:r>
          </a:p>
        </p:txBody>
      </p:sp>
      <p:sp>
        <p:nvSpPr>
          <p:cNvPr id="269" name="Shape 269"/>
          <p:cNvSpPr/>
          <p:nvPr/>
        </p:nvSpPr>
        <p:spPr>
          <a:xfrm>
            <a:off x="5414771" y="7428059"/>
            <a:ext cx="6474223" cy="165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070" y="11158"/>
                </a:lnTo>
                <a:lnTo>
                  <a:pt x="4070" y="20537"/>
                </a:lnTo>
                <a:cubicBezTo>
                  <a:pt x="4070" y="21125"/>
                  <a:pt x="4192" y="21600"/>
                  <a:pt x="4342" y="21600"/>
                </a:cubicBezTo>
                <a:lnTo>
                  <a:pt x="21329" y="21600"/>
                </a:lnTo>
                <a:cubicBezTo>
                  <a:pt x="21479" y="21600"/>
                  <a:pt x="21600" y="21125"/>
                  <a:pt x="21600" y="20537"/>
                </a:cubicBezTo>
                <a:lnTo>
                  <a:pt x="21600" y="10084"/>
                </a:lnTo>
                <a:cubicBezTo>
                  <a:pt x="21600" y="9497"/>
                  <a:pt x="21479" y="9022"/>
                  <a:pt x="21329" y="9022"/>
                </a:cubicBezTo>
                <a:lnTo>
                  <a:pt x="4649" y="9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Om man trycker på button1 skickar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den nu ett meddelande “yellow”…</a:t>
            </a:r>
          </a:p>
        </p:txBody>
      </p:sp>
      <p:sp>
        <p:nvSpPr>
          <p:cNvPr id="270" name="Shape 270"/>
          <p:cNvSpPr/>
          <p:nvPr/>
        </p:nvSpPr>
        <p:spPr>
          <a:xfrm>
            <a:off x="5535057" y="1959968"/>
            <a:ext cx="7065567" cy="1002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07" y="0"/>
                </a:moveTo>
                <a:cubicBezTo>
                  <a:pt x="4269" y="0"/>
                  <a:pt x="4158" y="784"/>
                  <a:pt x="4158" y="1752"/>
                </a:cubicBezTo>
                <a:lnTo>
                  <a:pt x="4158" y="17036"/>
                </a:lnTo>
                <a:lnTo>
                  <a:pt x="0" y="21600"/>
                </a:lnTo>
                <a:lnTo>
                  <a:pt x="9068" y="20737"/>
                </a:lnTo>
                <a:lnTo>
                  <a:pt x="21351" y="20737"/>
                </a:lnTo>
                <a:cubicBezTo>
                  <a:pt x="21489" y="20737"/>
                  <a:pt x="21600" y="19953"/>
                  <a:pt x="21600" y="18984"/>
                </a:cubicBezTo>
                <a:lnTo>
                  <a:pt x="21600" y="1752"/>
                </a:lnTo>
                <a:cubicBezTo>
                  <a:pt x="21600" y="784"/>
                  <a:pt x="21489" y="0"/>
                  <a:pt x="21351" y="0"/>
                </a:cubicBezTo>
                <a:lnTo>
                  <a:pt x="4407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Lyssnaren läser meddelandet och uppdaterar färgen enligt meddelandet.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2"/>
      <p:bldP build="whole" bldLvl="1" animBg="1" rev="0" advAuto="0" spid="26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creen Shot 2014-10-03 at 14.05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9497" y="5978378"/>
            <a:ext cx="4753637" cy="266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Screen Shot 2014-10-03 at 14.05.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9497" y="2985244"/>
            <a:ext cx="4703200" cy="274878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720835" y="235326"/>
            <a:ext cx="8157056" cy="970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class YellowBluePanel extends JPanel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          implements ActionListener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YellowBluePanel()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this.setBackground(Color.yellow);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Object obj =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e.getSource()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if (obj instanceof JButton) {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JButton b = (JButton) obj;</a:t>
            </a:r>
            <a:endParaRPr b="1" sz="16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        String str =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b.getText()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if (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str.equals(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"Gul"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    this.setBackground(Color.yellow);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} else if (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str.equals(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"Blå"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    this.setBackground(Color.blue);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Demo18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JFrame f = new JFrame("Demo 17");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YellowBluePanel myPanel = new YellowBluePanel();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myPanel.setLayout(new FlowLayout());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JButton button1 = new JButton(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"Gul"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button1.addActionListener(myPanel);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myPanel.add(button1);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JButton button2 = new JButton(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"Blå"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button2.addActionListener(myPanel);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myPanel.add(button2);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f.add(myPanel);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693392" y="5219036"/>
            <a:ext cx="96858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Färgen byts när man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trycker på knapparna.</a:t>
            </a:r>
          </a:p>
        </p:txBody>
      </p:sp>
      <p:sp>
        <p:nvSpPr>
          <p:cNvPr id="276" name="Shape 276"/>
          <p:cNvSpPr/>
          <p:nvPr/>
        </p:nvSpPr>
        <p:spPr>
          <a:xfrm>
            <a:off x="7405466" y="63500"/>
            <a:ext cx="515483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… samma på </a:t>
            </a:r>
            <a:endParaRPr sz="5500">
              <a:latin typeface="Helvetica"/>
              <a:ea typeface="Helvetica"/>
              <a:cs typeface="Helvetica"/>
              <a:sym typeface="Helvetica"/>
            </a:endParaRPr>
          </a:p>
          <a:p>
            <a:pPr lvl="0" algn="r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annat sätt</a:t>
            </a:r>
          </a:p>
        </p:txBody>
      </p:sp>
      <p:sp>
        <p:nvSpPr>
          <p:cNvPr id="277" name="Shape 277"/>
          <p:cNvSpPr/>
          <p:nvPr/>
        </p:nvSpPr>
        <p:spPr>
          <a:xfrm>
            <a:off x="4860328" y="2110023"/>
            <a:ext cx="6173789" cy="962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20" y="0"/>
                </a:moveTo>
                <a:cubicBezTo>
                  <a:pt x="6663" y="0"/>
                  <a:pt x="6536" y="816"/>
                  <a:pt x="6536" y="1825"/>
                </a:cubicBezTo>
                <a:lnTo>
                  <a:pt x="6536" y="9803"/>
                </a:lnTo>
                <a:lnTo>
                  <a:pt x="0" y="12225"/>
                </a:lnTo>
                <a:lnTo>
                  <a:pt x="6536" y="14646"/>
                </a:lnTo>
                <a:lnTo>
                  <a:pt x="6536" y="19775"/>
                </a:lnTo>
                <a:cubicBezTo>
                  <a:pt x="6536" y="20784"/>
                  <a:pt x="6663" y="21600"/>
                  <a:pt x="6820" y="21600"/>
                </a:cubicBezTo>
                <a:lnTo>
                  <a:pt x="21315" y="21600"/>
                </a:lnTo>
                <a:cubicBezTo>
                  <a:pt x="21473" y="21600"/>
                  <a:pt x="21600" y="20784"/>
                  <a:pt x="21600" y="19775"/>
                </a:cubicBezTo>
                <a:lnTo>
                  <a:pt x="21600" y="1825"/>
                </a:lnTo>
                <a:cubicBezTo>
                  <a:pt x="21600" y="816"/>
                  <a:pt x="21473" y="0"/>
                  <a:pt x="21315" y="0"/>
                </a:cubicBezTo>
                <a:lnTo>
                  <a:pt x="682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Istället kan vi kolla vilken knapp som användes…</a:t>
            </a:r>
          </a:p>
        </p:txBody>
      </p:sp>
      <p:sp>
        <p:nvSpPr>
          <p:cNvPr id="278" name="Shape 278"/>
          <p:cNvSpPr/>
          <p:nvPr/>
        </p:nvSpPr>
        <p:spPr>
          <a:xfrm>
            <a:off x="5026505" y="3239358"/>
            <a:ext cx="4247357" cy="962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41" y="0"/>
                </a:moveTo>
                <a:cubicBezTo>
                  <a:pt x="7139" y="0"/>
                  <a:pt x="6980" y="646"/>
                  <a:pt x="6943" y="1487"/>
                </a:cubicBezTo>
                <a:lnTo>
                  <a:pt x="0" y="3918"/>
                </a:lnTo>
                <a:lnTo>
                  <a:pt x="6927" y="6330"/>
                </a:lnTo>
                <a:lnTo>
                  <a:pt x="6927" y="19775"/>
                </a:lnTo>
                <a:cubicBezTo>
                  <a:pt x="6927" y="20784"/>
                  <a:pt x="7112" y="21600"/>
                  <a:pt x="7341" y="21600"/>
                </a:cubicBezTo>
                <a:lnTo>
                  <a:pt x="21186" y="21600"/>
                </a:lnTo>
                <a:cubicBezTo>
                  <a:pt x="21415" y="21600"/>
                  <a:pt x="21600" y="20784"/>
                  <a:pt x="21600" y="19775"/>
                </a:cubicBezTo>
                <a:lnTo>
                  <a:pt x="21600" y="1825"/>
                </a:lnTo>
                <a:cubicBezTo>
                  <a:pt x="21600" y="816"/>
                  <a:pt x="21415" y="0"/>
                  <a:pt x="21186" y="0"/>
                </a:cubicBezTo>
                <a:lnTo>
                  <a:pt x="7341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… och läsa texten på den knappen.</a:t>
            </a:r>
          </a:p>
        </p:txBody>
      </p:sp>
      <p:sp>
        <p:nvSpPr>
          <p:cNvPr id="279" name="Shape 279"/>
          <p:cNvSpPr/>
          <p:nvPr/>
        </p:nvSpPr>
        <p:spPr>
          <a:xfrm>
            <a:off x="8529207" y="8396339"/>
            <a:ext cx="4014189" cy="962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773"/>
                </a:moveTo>
                <a:lnTo>
                  <a:pt x="0" y="1827"/>
                </a:lnTo>
                <a:cubicBezTo>
                  <a:pt x="0" y="818"/>
                  <a:pt x="196" y="0"/>
                  <a:pt x="438" y="0"/>
                </a:cubicBezTo>
                <a:lnTo>
                  <a:pt x="21162" y="0"/>
                </a:lnTo>
                <a:cubicBezTo>
                  <a:pt x="21404" y="0"/>
                  <a:pt x="21600" y="818"/>
                  <a:pt x="21600" y="1827"/>
                </a:cubicBezTo>
                <a:lnTo>
                  <a:pt x="21600" y="19773"/>
                </a:lnTo>
                <a:cubicBezTo>
                  <a:pt x="21600" y="20782"/>
                  <a:pt x="21404" y="21600"/>
                  <a:pt x="21162" y="21600"/>
                </a:cubicBezTo>
                <a:lnTo>
                  <a:pt x="438" y="21600"/>
                </a:lnTo>
                <a:cubicBezTo>
                  <a:pt x="196" y="21600"/>
                  <a:pt x="0" y="20782"/>
                  <a:pt x="0" y="19773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Obs.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Det finns flera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rätta 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sätt att göra samma sak!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7" grpId="1"/>
      <p:bldP build="whole" bldLvl="1" animBg="1" rev="0" advAuto="0" spid="278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305" y="1002539"/>
            <a:ext cx="5642656" cy="7948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6112" y="723399"/>
            <a:ext cx="5838981" cy="822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2380710" y="4327555"/>
            <a:ext cx="968582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Timer 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— behöver också en </a:t>
            </a:r>
            <a:r>
              <a:rPr sz="25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ActionListener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</p:txBody>
      </p:sp>
      <p:sp>
        <p:nvSpPr>
          <p:cNvPr id="285" name="Shape 285"/>
          <p:cNvSpPr/>
          <p:nvPr/>
        </p:nvSpPr>
        <p:spPr>
          <a:xfrm>
            <a:off x="1999710" y="3692555"/>
            <a:ext cx="90900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Nästa sak: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9976" y="2402744"/>
            <a:ext cx="6382654" cy="639020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63499" y="63500"/>
            <a:ext cx="12877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Timer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620798" y="2176537"/>
            <a:ext cx="8157056" cy="7305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import javax.swing.Timer;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public class Launch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implements ActionListener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private int i;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Launch(int i)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this.i = i;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void 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actionPerformed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(ActionEvent e)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System.out.println(i + " seconds left...");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if (i == 0)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System.out.println("Launch!");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System.exit(0);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    i = i - 1;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int i = Integer.parseInt(args[0]);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Launch l = new Launch(i);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  Timer t = new Timer(1000,</a:t>
            </a:r>
            <a:r>
              <a:rPr b="1" sz="16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sz="16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t.start();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93" name="Group 293"/>
          <p:cNvGrpSpPr/>
          <p:nvPr/>
        </p:nvGrpSpPr>
        <p:grpSpPr>
          <a:xfrm>
            <a:off x="8616952" y="3653594"/>
            <a:ext cx="10998365" cy="2795581"/>
            <a:chOff x="0" y="0"/>
            <a:chExt cx="10998363" cy="2795579"/>
          </a:xfrm>
        </p:grpSpPr>
        <p:sp>
          <p:nvSpPr>
            <p:cNvPr id="291" name="Shape 291"/>
            <p:cNvSpPr/>
            <p:nvPr/>
          </p:nvSpPr>
          <p:spPr>
            <a:xfrm>
              <a:off x="239568" y="692687"/>
              <a:ext cx="10758796" cy="210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A6AAA9"/>
                  </a:solidFill>
                  <a:latin typeface="Consolas"/>
                  <a:ea typeface="Consolas"/>
                  <a:cs typeface="Consolas"/>
                  <a:sym typeface="Consolas"/>
                </a:rPr>
                <a:t>$ java Launch 5</a:t>
              </a:r>
              <a:endParaRPr b="1" sz="20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4 seconds left...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3 seconds left...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2 seconds left...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1 seconds left...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0 seconds left...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Launch!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  <p:sp>
        <p:nvSpPr>
          <p:cNvPr id="294" name="Shape 29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Skapa ett Launch program!</a:t>
            </a:r>
          </a:p>
        </p:txBody>
      </p:sp>
      <p:sp>
        <p:nvSpPr>
          <p:cNvPr id="295" name="Shape 295"/>
          <p:cNvSpPr/>
          <p:nvPr/>
        </p:nvSpPr>
        <p:spPr>
          <a:xfrm>
            <a:off x="2774751" y="8441003"/>
            <a:ext cx="7238604" cy="100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117" y="10256"/>
                </a:lnTo>
                <a:lnTo>
                  <a:pt x="3117" y="19848"/>
                </a:lnTo>
                <a:cubicBezTo>
                  <a:pt x="3117" y="20812"/>
                  <a:pt x="3226" y="21600"/>
                  <a:pt x="3360" y="21600"/>
                </a:cubicBezTo>
                <a:lnTo>
                  <a:pt x="21357" y="21600"/>
                </a:lnTo>
                <a:cubicBezTo>
                  <a:pt x="21491" y="21600"/>
                  <a:pt x="21600" y="20812"/>
                  <a:pt x="21600" y="19848"/>
                </a:cubicBezTo>
                <a:lnTo>
                  <a:pt x="21600" y="8334"/>
                </a:lnTo>
                <a:cubicBezTo>
                  <a:pt x="21600" y="7370"/>
                  <a:pt x="21491" y="6591"/>
                  <a:pt x="21357" y="6591"/>
                </a:cubicBezTo>
                <a:lnTo>
                  <a:pt x="3823" y="6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Startar händelsehanteringsprocessen.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  <p:bldP build="whole" bldLvl="1" animBg="1" rev="0" advAuto="0" spid="29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20368" y="3139392"/>
            <a:ext cx="10491772" cy="2462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public class Demo0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String ans = </a:t>
            </a:r>
            <a:r>
              <a:rPr b="1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JOptionPane.showInputDialog("Write something:")</a:t>
            </a:r>
            <a:r>
              <a:rPr b="1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    System.out.println("You wrote: " + ans);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831310" y="2422555"/>
            <a:ext cx="909004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Vi har ju sätt lite grafiska gränssnitt (dvs GUI) redan, t.ex.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370644" y="5470555"/>
            <a:ext cx="9550712" cy="4125279"/>
            <a:chOff x="0" y="0"/>
            <a:chExt cx="9550710" cy="4125277"/>
          </a:xfrm>
        </p:grpSpPr>
        <p:pic>
          <p:nvPicPr>
            <p:cNvPr id="58" name="Screen Shot 2014-10-03 at 16.20.17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63198"/>
              <a:ext cx="7589698" cy="3962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Shape 59"/>
            <p:cNvSpPr/>
            <p:nvPr/>
          </p:nvSpPr>
          <p:spPr>
            <a:xfrm>
              <a:off x="460666" y="0"/>
              <a:ext cx="9090045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får fönstret nedan att hoppa fram.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116767" y="5445402"/>
            <a:ext cx="10998365" cy="1335080"/>
            <a:chOff x="0" y="0"/>
            <a:chExt cx="10998363" cy="1335079"/>
          </a:xfrm>
        </p:grpSpPr>
        <p:sp>
          <p:nvSpPr>
            <p:cNvPr id="61" name="Shape 61"/>
            <p:cNvSpPr/>
            <p:nvPr/>
          </p:nvSpPr>
          <p:spPr>
            <a:xfrm>
              <a:off x="239568" y="692687"/>
              <a:ext cx="10758796" cy="642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A6AAA9"/>
                  </a:solidFill>
                  <a:latin typeface="Consolas"/>
                  <a:ea typeface="Consolas"/>
                  <a:cs typeface="Consolas"/>
                  <a:sym typeface="Consolas"/>
                </a:rPr>
                <a:t>$ java Demo0</a:t>
              </a:r>
              <a:endParaRPr b="1" sz="2000">
                <a:solidFill>
                  <a:srgbClr val="A6AAA9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You wrote: Hello there!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383515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  <p:sp>
        <p:nvSpPr>
          <p:cNvPr id="64" name="Shape 64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En </a:t>
            </a:r>
            <a:r>
              <a:rPr sz="5500">
                <a:latin typeface="Consolas"/>
                <a:ea typeface="Consolas"/>
                <a:cs typeface="Consolas"/>
                <a:sym typeface="Consolas"/>
              </a:rPr>
              <a:t>InputDialog</a:t>
            </a:r>
          </a:p>
        </p:txBody>
      </p:sp>
      <p:sp>
        <p:nvSpPr>
          <p:cNvPr id="65" name="Shape 65"/>
          <p:cNvSpPr/>
          <p:nvPr/>
        </p:nvSpPr>
        <p:spPr>
          <a:xfrm>
            <a:off x="8045692" y="7614793"/>
            <a:ext cx="90900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Nästan allt annat måste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man implementera från 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enklare objekt själv…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3"/>
      <p:bldP build="whole" bldLvl="1" animBg="1" rev="0" advAuto="0" spid="60" grpId="1"/>
      <p:bldP build="whole" bldLvl="1" animBg="1" rev="0" advAuto="0" spid="63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3107897" y="3705478"/>
            <a:ext cx="6942644" cy="234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u="sng">
                <a:latin typeface="Noteworthy Light"/>
                <a:ea typeface="Noteworthy Light"/>
                <a:cs typeface="Noteworthy Light"/>
                <a:sym typeface="Noteworthy Light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 invalidUrl="" action="" tgtFrame="" tooltip="" history="1" highlightClick="0" endSnd="0"/>
              </a:rPr>
              <a:t>http://www.cse.chalmers.se/edu/year/2013/course/tda545/courseMtrl/sampleExams/2013.10.24.pdf</a:t>
            </a:r>
          </a:p>
        </p:txBody>
      </p:sp>
      <p:sp>
        <p:nvSpPr>
          <p:cNvPr id="298" name="Shape 298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Problem 5 är relevant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Räknare till tentan (Main.java)</a:t>
            </a:r>
          </a:p>
        </p:txBody>
      </p:sp>
      <p:sp>
        <p:nvSpPr>
          <p:cNvPr id="301" name="Shape 301"/>
          <p:cNvSpPr/>
          <p:nvPr/>
        </p:nvSpPr>
        <p:spPr>
          <a:xfrm>
            <a:off x="3691376" y="1849159"/>
            <a:ext cx="8157056" cy="78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public class Main implements ActionListener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public Main()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	JFrame f = new JFrame();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f.setDefaultCloseOperation(JFrame.EXIT_ON_CLOSE);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f.setSize(250,120);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f.setLocation(50,50);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JPanel panel = new JPanel(new GridLayout(2,1));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JLabel label1 = new JLabel("Vill du lära dig Java?", SwingConstants.CENTER);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panel.add(label1);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JPanel buttonPanel = new JPanel(new FlowLayout());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JButton button1 = new JButton("Ja!");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JButton button2 = new JButton("Kanske lite senare...");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button1.addActionListener(this);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button1.setActionCommand("yes");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button2.addActionListener(this);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button2.setActionCommand("no");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buttonPanel.add(button1);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buttonPanel.add(button2);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panel.add(buttonPanel);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f.add(panel);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f.pack();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String str = e.getActionCommand();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if (str.equals("yes"))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System.exit(0);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} else if (str.equals("no"))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    Stress s = new Stress();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public static void main (String [] args) {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    Main q = new Main();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Räknare till tentan (Stress.java)</a:t>
            </a:r>
          </a:p>
        </p:txBody>
      </p:sp>
      <p:sp>
        <p:nvSpPr>
          <p:cNvPr id="304" name="Shape 304"/>
          <p:cNvSpPr/>
          <p:nvPr/>
        </p:nvSpPr>
        <p:spPr>
          <a:xfrm>
            <a:off x="1018732" y="2156782"/>
            <a:ext cx="4654060" cy="579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import java.time.*;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import java.time.temporal.ChronoUnit;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public class Stress implements ActionListener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JLabel timeLabel;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private int mode = 2;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toggle()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mode = (mode + 2) % 3;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Stress()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	FullScreenFrame ff = new FullScreenFrame();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JPanel panel = new JPanel(new GridLayout(3,1));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panel.setBackground(Color.BLACK);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MaxLabel label1 = new MaxLabel(" Men det är ju bara ");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MaxLabel label2 = new MaxLabel(" " + timeLeftSecs() + " ");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MaxLabel label3 = new MaxLabel(" sekunder till tentan! ");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panel.add(label1);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panel.add(label2);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panel.add(label3);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ff.add(panel);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	ff.validate();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ff.showFullScreen();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label1.maximiseFont();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label2.maximiseFont();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label3.maximiseFont();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timeLabel = label2;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Timer t = new Timer(10,this);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t.start();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label1.setForeground(Color.WHITE);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label2.setForeground(Color.YELLOW);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label3.setForeground(Color.WHITE);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label1.addMouseListener(new StressExit());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label2.addMouseListener(new StressMode(this));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label3.addMouseListener(new StressExit());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6746017" y="2503526"/>
            <a:ext cx="3968652" cy="6942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String timeLeftSecs()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LocalDateTime tentan = LocalDateTime.of(2014,10,31,8,30,00);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LocalDateTime nu = LocalDateTime.now();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long left = nu.until(tentan,ChronoUnit.MILLIS);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if (mode == 0)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return "" + (left / 1000);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} else if (mode == 1)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return (left / 1000) + "," + ((left / 100) % 10);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if ((left / 10) % 100 &lt; 10)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    return (left / 1000) + ",0" + ((left / 10) % 100);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} else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    return (left / 1000) + "," + ((left / 10) % 100);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timeLabel.setText(" " + timeLeftSecs() + " ");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static void main (String [] args)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Stress s = new Stress();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class StressMode implements MouseListener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Stress s;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StressMode(Stress t)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s = t;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mouseClicked(MouseEvent e)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s.toggle();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mouseEntered(MouseEvent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mouseExited(MouseEvent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mousePressed(MouseEvent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mouseReleased(MouseEvent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class StressExit implements MouseListener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mouseClicked(MouseEvent e) {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    System.exit(0);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mouseEntered(MouseEvent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mouseExited(MouseEvent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mousePressed(MouseEvent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    public void mouseReleased(MouseEvent e) {}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8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Räknare till tentan (FullScreenFrame.java)</a:t>
            </a:r>
          </a:p>
        </p:txBody>
      </p:sp>
      <p:sp>
        <p:nvSpPr>
          <p:cNvPr id="308" name="Shape 308"/>
          <p:cNvSpPr/>
          <p:nvPr/>
        </p:nvSpPr>
        <p:spPr>
          <a:xfrm>
            <a:off x="2867287" y="2120093"/>
            <a:ext cx="8157056" cy="515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public class FullScreenFrame extends JFrame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private GraphicsDevice device;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public FullScreenFrame()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GraphicsEnvironment ge =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GraphicsEnvironment.getLocalGraphicsEnvironment();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device = ge.getDefaultScreenDevice();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public void showFullScreen()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if (device.isFullScreenSupported())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setUndecorated(true);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device.setFullScreenWindow(this);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System.err.println("Full screen not supported.");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System.exit(1);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Räknare till tentan (MaxLabel.java)</a:t>
            </a:r>
          </a:p>
        </p:txBody>
      </p:sp>
      <p:sp>
        <p:nvSpPr>
          <p:cNvPr id="311" name="Shape 311"/>
          <p:cNvSpPr/>
          <p:nvPr/>
        </p:nvSpPr>
        <p:spPr>
          <a:xfrm>
            <a:off x="2867287" y="2120093"/>
            <a:ext cx="8157056" cy="698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public class MaxLabel extends JLabel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public MaxLabel(String text)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super(text,SwingConstants.CENTER);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public void maximiseFont()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Font font = this.getFont();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String text = this.getText();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int maxWidth = this.getWidth();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int maxHeight = this.getHeight();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int stringWidth = this.getFontMetrics(font).stringWidth(text);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int size = 3;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while (true)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Font newFont = new Font(font.getName(), Font.PLAIN, size+1);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int newWidth = this.getFontMetrics(newFont).stringWidth(text);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if (maxWidth &lt; newWidth)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    break;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font = newFont;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size++;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while (maxHeight &lt; this.getFontMetrics(font).getHeight()) {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size--;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    font = new Font(font.getName(), Font.PLAIN, size);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    this.setFont(font);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göra GUI själv</a:t>
            </a:r>
          </a:p>
        </p:txBody>
      </p:sp>
      <p:pic>
        <p:nvPicPr>
          <p:cNvPr id="6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816" y="2832272"/>
            <a:ext cx="6205242" cy="483964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831310" y="1914555"/>
            <a:ext cx="90900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Man behöver: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755045" y="8284827"/>
            <a:ext cx="11250283" cy="927101"/>
            <a:chOff x="0" y="0"/>
            <a:chExt cx="11250281" cy="927100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10488282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i="1"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Obs. 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Flera saker finns på två ställen 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java.awt.*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och 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javax.swing.*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.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762000" y="419100"/>
              <a:ext cx="10488282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Använd </a:t>
              </a:r>
              <a:r>
                <a:rPr b="1" sz="25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javax.swing.*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det är nyare och bättre.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6128" y="3027144"/>
            <a:ext cx="8668544" cy="58043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Släktträdet för Javas grafiska objekt</a:t>
            </a:r>
          </a:p>
        </p:txBody>
      </p:sp>
      <p:sp>
        <p:nvSpPr>
          <p:cNvPr id="76" name="Shape 76"/>
          <p:cNvSpPr/>
          <p:nvPr/>
        </p:nvSpPr>
        <p:spPr>
          <a:xfrm>
            <a:off x="1444350" y="2460669"/>
            <a:ext cx="4705748" cy="230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5" y="0"/>
                </a:moveTo>
                <a:cubicBezTo>
                  <a:pt x="132" y="0"/>
                  <a:pt x="0" y="269"/>
                  <a:pt x="0" y="603"/>
                </a:cubicBezTo>
                <a:lnTo>
                  <a:pt x="0" y="5315"/>
                </a:lnTo>
                <a:cubicBezTo>
                  <a:pt x="0" y="5649"/>
                  <a:pt x="132" y="5918"/>
                  <a:pt x="295" y="5918"/>
                </a:cubicBezTo>
                <a:lnTo>
                  <a:pt x="11508" y="5918"/>
                </a:lnTo>
                <a:lnTo>
                  <a:pt x="11970" y="21600"/>
                </a:lnTo>
                <a:lnTo>
                  <a:pt x="12433" y="5918"/>
                </a:lnTo>
                <a:lnTo>
                  <a:pt x="21305" y="5918"/>
                </a:lnTo>
                <a:cubicBezTo>
                  <a:pt x="21468" y="5918"/>
                  <a:pt x="21600" y="5649"/>
                  <a:pt x="21600" y="5315"/>
                </a:cubicBezTo>
                <a:lnTo>
                  <a:pt x="21600" y="603"/>
                </a:lnTo>
                <a:cubicBezTo>
                  <a:pt x="21600" y="269"/>
                  <a:pt x="21468" y="0"/>
                  <a:pt x="21305" y="0"/>
                </a:cubicBezTo>
                <a:lnTo>
                  <a:pt x="29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superklass för alla GUI klasser</a:t>
            </a:r>
          </a:p>
        </p:txBody>
      </p:sp>
      <p:sp>
        <p:nvSpPr>
          <p:cNvPr id="77" name="Shape 77"/>
          <p:cNvSpPr/>
          <p:nvPr/>
        </p:nvSpPr>
        <p:spPr>
          <a:xfrm>
            <a:off x="5665494" y="2112950"/>
            <a:ext cx="5472908" cy="2661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47" y="0"/>
                </a:moveTo>
                <a:cubicBezTo>
                  <a:pt x="2906" y="0"/>
                  <a:pt x="2793" y="233"/>
                  <a:pt x="2793" y="522"/>
                </a:cubicBezTo>
                <a:lnTo>
                  <a:pt x="2793" y="5688"/>
                </a:lnTo>
                <a:lnTo>
                  <a:pt x="0" y="21600"/>
                </a:lnTo>
                <a:lnTo>
                  <a:pt x="3507" y="7946"/>
                </a:lnTo>
                <a:lnTo>
                  <a:pt x="21346" y="7946"/>
                </a:lnTo>
                <a:cubicBezTo>
                  <a:pt x="21487" y="7946"/>
                  <a:pt x="21600" y="7710"/>
                  <a:pt x="21600" y="7421"/>
                </a:cubicBezTo>
                <a:lnTo>
                  <a:pt x="21600" y="522"/>
                </a:lnTo>
                <a:cubicBezTo>
                  <a:pt x="21600" y="233"/>
                  <a:pt x="21487" y="0"/>
                  <a:pt x="21346" y="0"/>
                </a:cubicBezTo>
                <a:lnTo>
                  <a:pt x="304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grupperar grafiska objekt, kan innehålla flera Component(s)</a:t>
            </a:r>
          </a:p>
        </p:txBody>
      </p:sp>
      <p:sp>
        <p:nvSpPr>
          <p:cNvPr id="78" name="Shape 78"/>
          <p:cNvSpPr/>
          <p:nvPr/>
        </p:nvSpPr>
        <p:spPr>
          <a:xfrm>
            <a:off x="2982157" y="7420703"/>
            <a:ext cx="4440239" cy="2083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33" y="0"/>
                </a:moveTo>
                <a:lnTo>
                  <a:pt x="3006" y="11452"/>
                </a:lnTo>
                <a:lnTo>
                  <a:pt x="313" y="11452"/>
                </a:lnTo>
                <a:cubicBezTo>
                  <a:pt x="140" y="11452"/>
                  <a:pt x="0" y="11749"/>
                  <a:pt x="0" y="12118"/>
                </a:cubicBezTo>
                <a:lnTo>
                  <a:pt x="0" y="20929"/>
                </a:lnTo>
                <a:cubicBezTo>
                  <a:pt x="0" y="21298"/>
                  <a:pt x="140" y="21600"/>
                  <a:pt x="313" y="21600"/>
                </a:cubicBezTo>
                <a:lnTo>
                  <a:pt x="21285" y="21600"/>
                </a:lnTo>
                <a:cubicBezTo>
                  <a:pt x="21458" y="21600"/>
                  <a:pt x="21600" y="21298"/>
                  <a:pt x="21600" y="20929"/>
                </a:cubicBezTo>
                <a:lnTo>
                  <a:pt x="21600" y="12118"/>
                </a:lnTo>
                <a:cubicBezTo>
                  <a:pt x="21600" y="11749"/>
                  <a:pt x="21458" y="11452"/>
                  <a:pt x="21285" y="11452"/>
                </a:cubicBezTo>
                <a:lnTo>
                  <a:pt x="4259" y="11452"/>
                </a:lnTo>
                <a:lnTo>
                  <a:pt x="363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bestämmer hur Componenter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i Containers skall placeras</a:t>
            </a:r>
          </a:p>
        </p:txBody>
      </p:sp>
      <p:sp>
        <p:nvSpPr>
          <p:cNvPr id="79" name="Shape 79"/>
          <p:cNvSpPr/>
          <p:nvPr/>
        </p:nvSpPr>
        <p:spPr>
          <a:xfrm>
            <a:off x="941691" y="4034232"/>
            <a:ext cx="252849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9" y="0"/>
                </a:moveTo>
                <a:cubicBezTo>
                  <a:pt x="245" y="0"/>
                  <a:pt x="0" y="957"/>
                  <a:pt x="0" y="2144"/>
                </a:cubicBezTo>
                <a:lnTo>
                  <a:pt x="0" y="19456"/>
                </a:lnTo>
                <a:cubicBezTo>
                  <a:pt x="0" y="20643"/>
                  <a:pt x="245" y="21600"/>
                  <a:pt x="549" y="21600"/>
                </a:cubicBezTo>
                <a:lnTo>
                  <a:pt x="16491" y="21600"/>
                </a:lnTo>
                <a:cubicBezTo>
                  <a:pt x="16795" y="21600"/>
                  <a:pt x="17043" y="20643"/>
                  <a:pt x="17043" y="19456"/>
                </a:cubicBezTo>
                <a:lnTo>
                  <a:pt x="17043" y="15604"/>
                </a:lnTo>
                <a:lnTo>
                  <a:pt x="21600" y="11303"/>
                </a:lnTo>
                <a:lnTo>
                  <a:pt x="17043" y="7001"/>
                </a:lnTo>
                <a:lnTo>
                  <a:pt x="17043" y="2144"/>
                </a:lnTo>
                <a:cubicBezTo>
                  <a:pt x="17043" y="957"/>
                  <a:pt x="16795" y="0"/>
                  <a:pt x="16491" y="0"/>
                </a:cubicBezTo>
                <a:lnTo>
                  <a:pt x="549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händelser</a:t>
            </a:r>
          </a:p>
        </p:txBody>
      </p:sp>
      <p:sp>
        <p:nvSpPr>
          <p:cNvPr id="80" name="Shape 80"/>
          <p:cNvSpPr/>
          <p:nvPr/>
        </p:nvSpPr>
        <p:spPr>
          <a:xfrm>
            <a:off x="893519" y="6488505"/>
            <a:ext cx="2553892" cy="1293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8035" y="6129"/>
                </a:lnTo>
                <a:lnTo>
                  <a:pt x="517" y="6129"/>
                </a:lnTo>
                <a:cubicBezTo>
                  <a:pt x="232" y="6129"/>
                  <a:pt x="0" y="6587"/>
                  <a:pt x="0" y="7149"/>
                </a:cubicBezTo>
                <a:lnTo>
                  <a:pt x="0" y="20580"/>
                </a:lnTo>
                <a:cubicBezTo>
                  <a:pt x="0" y="21142"/>
                  <a:pt x="232" y="21600"/>
                  <a:pt x="517" y="21600"/>
                </a:cubicBezTo>
                <a:lnTo>
                  <a:pt x="18475" y="21600"/>
                </a:lnTo>
                <a:cubicBezTo>
                  <a:pt x="18760" y="21600"/>
                  <a:pt x="18992" y="21142"/>
                  <a:pt x="18992" y="20580"/>
                </a:cubicBezTo>
                <a:lnTo>
                  <a:pt x="18992" y="8037"/>
                </a:lnTo>
                <a:lnTo>
                  <a:pt x="216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att rita direkt,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t.ex. linjer mm.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whole" bldLvl="1" animBg="1" rev="0" advAuto="0" spid="78" grpId="3"/>
      <p:bldP build="whole" bldLvl="1" animBg="1" rev="0" advAuto="0" spid="76" grpId="1"/>
      <p:bldP build="whole" bldLvl="1" animBg="1" rev="0" advAuto="0" spid="79" grpId="4"/>
      <p:bldP build="whole" bldLvl="1" animBg="1" rev="0" advAuto="0" spid="80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481" y="2389726"/>
            <a:ext cx="6742641" cy="612620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Komponenter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Det blir mycket arv!</a:t>
            </a:r>
          </a:p>
        </p:txBody>
      </p:sp>
      <p:pic>
        <p:nvPicPr>
          <p:cNvPr id="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377" y="2953674"/>
            <a:ext cx="6015801" cy="4127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7145" y="2834640"/>
            <a:ext cx="6015800" cy="2813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380710" y="4454555"/>
            <a:ext cx="90900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Att skapa ett fönster (frame)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 och att sätta saker på det.</a:t>
            </a:r>
          </a:p>
        </p:txBody>
      </p:sp>
      <p:sp>
        <p:nvSpPr>
          <p:cNvPr id="90" name="Shape 90"/>
          <p:cNvSpPr/>
          <p:nvPr/>
        </p:nvSpPr>
        <p:spPr>
          <a:xfrm>
            <a:off x="1999710" y="3819555"/>
            <a:ext cx="90900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0882B"/>
                </a:solidFill>
              </a:rPr>
              <a:t>Vi börjar med: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